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8"/>
  </p:notesMasterIdLst>
  <p:sldIdLst>
    <p:sldId id="306" r:id="rId5"/>
    <p:sldId id="307" r:id="rId6"/>
    <p:sldId id="308" r:id="rId7"/>
    <p:sldId id="326" r:id="rId8"/>
    <p:sldId id="331" r:id="rId9"/>
    <p:sldId id="334" r:id="rId10"/>
    <p:sldId id="335" r:id="rId11"/>
    <p:sldId id="336" r:id="rId12"/>
    <p:sldId id="324" r:id="rId13"/>
    <p:sldId id="323" r:id="rId14"/>
    <p:sldId id="325" r:id="rId15"/>
    <p:sldId id="314" r:id="rId16"/>
    <p:sldId id="3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67" autoAdjust="0"/>
  </p:normalViewPr>
  <p:slideViewPr>
    <p:cSldViewPr snapToGrid="0">
      <p:cViewPr varScale="1">
        <p:scale>
          <a:sx n="105" d="100"/>
          <a:sy n="105" d="100"/>
        </p:scale>
        <p:origin x="132" y="306"/>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6/1/2022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r>
              <a:rPr lang="en-US" dirty="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r>
              <a:rPr lang="en-US" dirty="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dirty="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r>
              <a:rPr lang="en-US" dirty="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r>
              <a:rPr lang="en-US" dirty="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p12.nysed.gov/irs/sirs/"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p12.nysed.gov/irs/IRSVerificationandCertification.html" TargetMode="External"/><Relationship Id="rId2" Type="http://schemas.openxmlformats.org/officeDocument/2006/relationships/hyperlink" Target="https://p12.nysed.gov/irs/level2reports/home.html"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lstStyle/>
          <a:p>
            <a:r>
              <a:rPr lang="en-US" sz="5400" spc="400" dirty="0">
                <a:solidFill>
                  <a:schemeClr val="bg1"/>
                </a:solidFill>
              </a:rPr>
              <a:t>SS-ECHS DATA PRESENTATION</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a:xfrm>
            <a:off x="1615132" y="4507069"/>
            <a:ext cx="5093208" cy="1197864"/>
          </a:xfrm>
        </p:spPr>
        <p:txBody>
          <a:bodyPr/>
          <a:lstStyle/>
          <a:p>
            <a:r>
              <a:rPr lang="en-US" dirty="0"/>
              <a:t>Coding Students for Better Data Collection by </a:t>
            </a:r>
            <a:r>
              <a:rPr lang="en-US" sz="2000" dirty="0">
                <a:solidFill>
                  <a:schemeClr val="bg1"/>
                </a:solidFill>
              </a:rPr>
              <a:t>Rich McMillan</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9B43FB-A7E4-4AF1-A8AE-C8694E7C90AE}"/>
              </a:ext>
            </a:extLst>
          </p:cNvPr>
          <p:cNvSpPr>
            <a:spLocks noGrp="1"/>
          </p:cNvSpPr>
          <p:nvPr>
            <p:ph type="title"/>
          </p:nvPr>
        </p:nvSpPr>
        <p:spPr/>
        <p:txBody>
          <a:bodyPr/>
          <a:lstStyle/>
          <a:p>
            <a:r>
              <a:rPr lang="en-US" dirty="0"/>
              <a:t>Communicative strategy</a:t>
            </a:r>
          </a:p>
        </p:txBody>
      </p:sp>
      <p:sp>
        <p:nvSpPr>
          <p:cNvPr id="5" name="Content Placeholder 4">
            <a:extLst>
              <a:ext uri="{FF2B5EF4-FFF2-40B4-BE49-F238E27FC236}">
                <a16:creationId xmlns:a16="http://schemas.microsoft.com/office/drawing/2014/main" id="{0AF5E649-CD41-4BD0-934E-A93E68A1484A}"/>
              </a:ext>
            </a:extLst>
          </p:cNvPr>
          <p:cNvSpPr>
            <a:spLocks noGrp="1"/>
          </p:cNvSpPr>
          <p:nvPr>
            <p:ph idx="1"/>
          </p:nvPr>
        </p:nvSpPr>
        <p:spPr/>
        <p:txBody>
          <a:bodyPr>
            <a:normAutofit lnSpcReduction="10000"/>
          </a:bodyPr>
          <a:lstStyle/>
          <a:p>
            <a:r>
              <a:rPr lang="en-US" dirty="0"/>
              <a:t>DDCs are VERY busy, and they are ESSENTIAL to our data efforts with Smart Scholars, so we must always be considerate of them and careful with the demands placed on them.</a:t>
            </a:r>
          </a:p>
          <a:p>
            <a:r>
              <a:rPr lang="en-US" dirty="0"/>
              <a:t>ONLY the DDCs can properly code the students in the data systems.</a:t>
            </a:r>
          </a:p>
          <a:p>
            <a:r>
              <a:rPr lang="en-US" dirty="0"/>
              <a:t>The DDCs likely have no easy way to determine which students are participating in Smart Scholars on their own, so the assistance of the project directors/data reporters is essential for the DDCs to ‘get it right’ and code all program students accurately.</a:t>
            </a:r>
          </a:p>
        </p:txBody>
      </p:sp>
    </p:spTree>
    <p:extLst>
      <p:ext uri="{BB962C8B-B14F-4D97-AF65-F5344CB8AC3E}">
        <p14:creationId xmlns:p14="http://schemas.microsoft.com/office/powerpoint/2010/main" val="242846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3985-3592-4E17-AA8E-776853DADF30}"/>
              </a:ext>
            </a:extLst>
          </p:cNvPr>
          <p:cNvSpPr>
            <a:spLocks noGrp="1"/>
          </p:cNvSpPr>
          <p:nvPr>
            <p:ph type="title"/>
          </p:nvPr>
        </p:nvSpPr>
        <p:spPr/>
        <p:txBody>
          <a:bodyPr/>
          <a:lstStyle/>
          <a:p>
            <a:r>
              <a:rPr lang="en-US" dirty="0"/>
              <a:t>ITS UP TO YOU</a:t>
            </a:r>
          </a:p>
        </p:txBody>
      </p:sp>
      <p:sp>
        <p:nvSpPr>
          <p:cNvPr id="3" name="Content Placeholder 2">
            <a:extLst>
              <a:ext uri="{FF2B5EF4-FFF2-40B4-BE49-F238E27FC236}">
                <a16:creationId xmlns:a16="http://schemas.microsoft.com/office/drawing/2014/main" id="{758DA9D7-D99F-4ADD-9496-8891AFF744E0}"/>
              </a:ext>
            </a:extLst>
          </p:cNvPr>
          <p:cNvSpPr>
            <a:spLocks noGrp="1"/>
          </p:cNvSpPr>
          <p:nvPr>
            <p:ph idx="1"/>
          </p:nvPr>
        </p:nvSpPr>
        <p:spPr/>
        <p:txBody>
          <a:bodyPr>
            <a:normAutofit/>
          </a:bodyPr>
          <a:lstStyle/>
          <a:p>
            <a:r>
              <a:rPr lang="en-US" dirty="0"/>
              <a:t>Because DDCs are not compensated directly by OPASS at NYSED, we must ask you, our project directors, working contractually for OPASS, to develop, nurture, and maintain good working relationships with the DDCs on your campuses.</a:t>
            </a:r>
          </a:p>
          <a:p>
            <a:r>
              <a:rPr lang="en-US" dirty="0"/>
              <a:t>It is up to you to provide them accurate and current information to identify your program students, so your DDC can code them properly and in a timely manner.</a:t>
            </a:r>
          </a:p>
          <a:p>
            <a:r>
              <a:rPr lang="en-US" dirty="0"/>
              <a:t>If a student is not coded, that student will not exist in the data reported to OPASS from the L2 data system.</a:t>
            </a:r>
          </a:p>
        </p:txBody>
      </p:sp>
      <p:sp>
        <p:nvSpPr>
          <p:cNvPr id="6" name="Slide Number Placeholder 5">
            <a:extLst>
              <a:ext uri="{FF2B5EF4-FFF2-40B4-BE49-F238E27FC236}">
                <a16:creationId xmlns:a16="http://schemas.microsoft.com/office/drawing/2014/main" id="{C32396FF-E2A8-4F3B-99D3-1EDC11BFDA2B}"/>
              </a:ext>
            </a:extLst>
          </p:cNvPr>
          <p:cNvSpPr>
            <a:spLocks noGrp="1"/>
          </p:cNvSpPr>
          <p:nvPr>
            <p:ph type="sldNum" sz="quarter" idx="12"/>
          </p:nvPr>
        </p:nvSpPr>
        <p:spPr/>
        <p:txBody>
          <a:bodyPr/>
          <a:lstStyle/>
          <a:p>
            <a:fld id="{D8DA9DAA-006C-4F4B-980E-E3DF019B24E2}" type="slidenum">
              <a:rPr lang="en-US" smtClean="0"/>
              <a:pPr/>
              <a:t>11</a:t>
            </a:fld>
            <a:endParaRPr lang="en-US" dirty="0"/>
          </a:p>
        </p:txBody>
      </p:sp>
    </p:spTree>
    <p:extLst>
      <p:ext uri="{BB962C8B-B14F-4D97-AF65-F5344CB8AC3E}">
        <p14:creationId xmlns:p14="http://schemas.microsoft.com/office/powerpoint/2010/main" val="309669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CCAB-631A-4BD2-81EE-F29260C18938}"/>
              </a:ext>
            </a:extLst>
          </p:cNvPr>
          <p:cNvSpPr>
            <a:spLocks noGrp="1"/>
          </p:cNvSpPr>
          <p:nvPr>
            <p:ph type="ctrTitle"/>
          </p:nvPr>
        </p:nvSpPr>
        <p:spPr/>
        <p:txBody>
          <a:bodyPr>
            <a:normAutofit fontScale="90000"/>
          </a:bodyPr>
          <a:lstStyle/>
          <a:p>
            <a:r>
              <a:rPr lang="en-US" dirty="0"/>
              <a:t>Thank you for your fantastic efforts on behalf of our student community!</a:t>
            </a:r>
          </a:p>
        </p:txBody>
      </p:sp>
      <p:sp>
        <p:nvSpPr>
          <p:cNvPr id="3" name="Subtitle 2">
            <a:extLst>
              <a:ext uri="{FF2B5EF4-FFF2-40B4-BE49-F238E27FC236}">
                <a16:creationId xmlns:a16="http://schemas.microsoft.com/office/drawing/2014/main" id="{F2F51DFB-6C26-4744-B334-37CA675CA735}"/>
              </a:ext>
            </a:extLst>
          </p:cNvPr>
          <p:cNvSpPr>
            <a:spLocks noGrp="1"/>
          </p:cNvSpPr>
          <p:nvPr>
            <p:ph type="subTitle" idx="1"/>
          </p:nvPr>
        </p:nvSpPr>
        <p:spPr>
          <a:xfrm>
            <a:off x="1527048" y="4051883"/>
            <a:ext cx="9144000" cy="1786855"/>
          </a:xfrm>
        </p:spPr>
        <p:txBody>
          <a:bodyPr>
            <a:normAutofit fontScale="70000" lnSpcReduction="20000"/>
          </a:bodyPr>
          <a:lstStyle/>
          <a:p>
            <a:r>
              <a:rPr lang="en-US" sz="4500" dirty="0"/>
              <a:t>Please contact me, Rich McMillan, with any questions or comments.</a:t>
            </a:r>
          </a:p>
          <a:p>
            <a:endParaRPr lang="en-US" sz="4500" dirty="0"/>
          </a:p>
          <a:p>
            <a:r>
              <a:rPr lang="en-US" dirty="0"/>
              <a:t>Information included in this presentation from the New York State Student Information Repository System (SIRS) Manual, Version 17.12, dated April 1, 2022. </a:t>
            </a:r>
          </a:p>
        </p:txBody>
      </p:sp>
    </p:spTree>
    <p:extLst>
      <p:ext uri="{BB962C8B-B14F-4D97-AF65-F5344CB8AC3E}">
        <p14:creationId xmlns:p14="http://schemas.microsoft.com/office/powerpoint/2010/main" val="295913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r>
              <a:rPr lang="en-US" dirty="0"/>
              <a:t>5/17/2022</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13</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sz="1200" spc="400" dirty="0">
                <a:solidFill>
                  <a:schemeClr val="bg1"/>
                </a:solidFill>
              </a:rPr>
              <a:t>SS-ECHS DATA PRESENTATION</a:t>
            </a:r>
            <a:endParaRPr lang="en-US" dirty="0"/>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lstStyle/>
          <a:p>
            <a:r>
              <a:rPr lang="en-US" dirty="0"/>
              <a:t>Rich McMillan	</a:t>
            </a:r>
          </a:p>
          <a:p>
            <a:r>
              <a:rPr lang="en-US" dirty="0"/>
              <a:t>Richard.McMillan@NYSED.GOV</a:t>
            </a:r>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4"/>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5"/>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b="1" cap="all" spc="400" dirty="0">
                <a:solidFill>
                  <a:schemeClr val="bg1"/>
                </a:solidFill>
                <a:latin typeface="+mn-lt"/>
              </a:rPr>
              <a:t>Agenda</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1800" dirty="0">
                <a:solidFill>
                  <a:schemeClr val="bg1"/>
                </a:solidFill>
              </a:rPr>
              <a:t>Overview of K-12 Data Collection System</a:t>
            </a:r>
          </a:p>
          <a:p>
            <a:pPr algn="r"/>
            <a:r>
              <a:rPr lang="en-US" dirty="0"/>
              <a:t>Student Reporting and the District Data Coordinator</a:t>
            </a:r>
            <a:endParaRPr lang="en-US" sz="1800" dirty="0">
              <a:solidFill>
                <a:schemeClr val="bg1"/>
              </a:solidFill>
            </a:endParaRPr>
          </a:p>
          <a:p>
            <a:pPr algn="r"/>
            <a:r>
              <a:rPr lang="en-US" sz="1800" dirty="0">
                <a:solidFill>
                  <a:schemeClr val="bg1"/>
                </a:solidFill>
              </a:rPr>
              <a:t>Program Service Codes</a:t>
            </a:r>
          </a:p>
          <a:p>
            <a:pPr algn="r"/>
            <a:r>
              <a:rPr lang="en-US" dirty="0"/>
              <a:t>What Must Be Done</a:t>
            </a:r>
            <a:endParaRPr lang="en-US" sz="1800" dirty="0">
              <a:solidFill>
                <a:schemeClr val="bg1"/>
              </a:solidFill>
            </a:endParaRP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Introduction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lstStyle/>
          <a:p>
            <a:r>
              <a:rPr lang="en-US" sz="2000" dirty="0"/>
              <a:t>Student-level personally-identifiable information data is regularly collected by K-12 school districts, through the use of a statewide data collection system.</a:t>
            </a:r>
          </a:p>
          <a:p>
            <a:r>
              <a:rPr lang="en-US" dirty="0"/>
              <a:t>This system of data collection is more secure and accurate than the currently used system to collect data using Excel spreadsheets and the </a:t>
            </a:r>
            <a:r>
              <a:rPr lang="en-US" dirty="0" err="1"/>
              <a:t>GoAnywhere</a:t>
            </a:r>
            <a:r>
              <a:rPr lang="en-US" dirty="0"/>
              <a:t> data portal at NYSED</a:t>
            </a:r>
            <a:endParaRPr lang="en-US" sz="2000" dirty="0"/>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5/17/2022</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Ss-</a:t>
            </a:r>
            <a:r>
              <a:rPr lang="en-US" dirty="0" err="1"/>
              <a:t>echs</a:t>
            </a:r>
            <a:r>
              <a:rPr lang="en-US" dirty="0"/>
              <a:t> coding students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986918"/>
            <a:ext cx="10033904" cy="2066676"/>
          </a:xfrm>
        </p:spPr>
        <p:txBody>
          <a:bodyPr>
            <a:normAutofit fontScale="90000"/>
          </a:bodyPr>
          <a:lstStyle/>
          <a:p>
            <a:r>
              <a:rPr lang="en-US" i="0" dirty="0">
                <a:solidFill>
                  <a:srgbClr val="666666"/>
                </a:solidFill>
                <a:effectLst/>
                <a:latin typeface="Verdana" panose="020B0604030504040204" pitchFamily="34" charset="0"/>
              </a:rPr>
              <a:t>Student Information Repository System (SIRS)</a:t>
            </a:r>
            <a:br>
              <a:rPr lang="en-US" i="0" dirty="0">
                <a:solidFill>
                  <a:srgbClr val="666666"/>
                </a:solidFill>
                <a:effectLst/>
                <a:latin typeface="Verdana" panose="020B0604030504040204" pitchFamily="34" charset="0"/>
              </a:rPr>
            </a:b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3674378"/>
            <a:ext cx="10105630" cy="2497822"/>
          </a:xfrm>
        </p:spPr>
        <p:txBody>
          <a:bodyPr/>
          <a:lstStyle/>
          <a:p>
            <a:r>
              <a:rPr lang="en-US" dirty="0"/>
              <a:t>“The New York State Student Information Repository System (SIRS) provides a single source of standardized individual student records for analysis at the local, regional, and State levels to improve student performance and to meet State and federal reporting and accountability requirements:” </a:t>
            </a:r>
            <a:r>
              <a:rPr lang="en-US" dirty="0">
                <a:hlinkClick r:id="rId2"/>
              </a:rPr>
              <a:t>SIRS (nysed.gov)</a:t>
            </a:r>
            <a:endParaRPr lang="en-US" dirty="0"/>
          </a:p>
          <a:p>
            <a:endParaRPr lang="en-US" dirty="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5/17/2022</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Ss-</a:t>
            </a:r>
            <a:r>
              <a:rPr lang="en-US" dirty="0" err="1"/>
              <a:t>echs</a:t>
            </a:r>
            <a:r>
              <a:rPr lang="en-US" dirty="0"/>
              <a:t> coding students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4</a:t>
            </a:fld>
            <a:endParaRPr lang="en-US" dirty="0"/>
          </a:p>
        </p:txBody>
      </p:sp>
    </p:spTree>
    <p:extLst>
      <p:ext uri="{BB962C8B-B14F-4D97-AF65-F5344CB8AC3E}">
        <p14:creationId xmlns:p14="http://schemas.microsoft.com/office/powerpoint/2010/main" val="397022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986918"/>
            <a:ext cx="10033904" cy="1202609"/>
          </a:xfrm>
        </p:spPr>
        <p:txBody>
          <a:bodyPr>
            <a:normAutofit/>
          </a:bodyPr>
          <a:lstStyle/>
          <a:p>
            <a:r>
              <a:rPr lang="en-US" dirty="0"/>
              <a:t>LEVEL 2 Reports (L2RPT)</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850392" y="2424418"/>
            <a:ext cx="10105630" cy="3811790"/>
          </a:xfrm>
        </p:spPr>
        <p:txBody>
          <a:bodyPr>
            <a:normAutofit fontScale="92500" lnSpcReduction="10000"/>
          </a:bodyPr>
          <a:lstStyle/>
          <a:p>
            <a:r>
              <a:rPr lang="en-US" dirty="0"/>
              <a:t>“Level 2 Reports (L2RPT) reflect statewide (Level 2) data in the Student Information Repository System (SIRS):” </a:t>
            </a:r>
            <a:r>
              <a:rPr lang="en-US" dirty="0">
                <a:hlinkClick r:id="rId2"/>
              </a:rPr>
              <a:t>NYSED :: IRS :: L2RPT Level 2 Report Resources and Information</a:t>
            </a:r>
            <a:endParaRPr lang="en-US" dirty="0"/>
          </a:p>
          <a:p>
            <a:r>
              <a:rPr lang="en-US" dirty="0"/>
              <a:t>L2RPT reports are designed to help districts verify a variety of data, including data reported for program assessment and management by NYSED’s OPASS which administers SS-ECHS.</a:t>
            </a:r>
          </a:p>
          <a:p>
            <a:endParaRPr lang="en-US" dirty="0"/>
          </a:p>
          <a:p>
            <a:r>
              <a:rPr lang="en-US" dirty="0"/>
              <a:t>**It is recommended that you contact your District Data Coordinator for additional information regarding the SIRS deadlines and processes for reviewing and certifying the accuracy of these data sets (L2RPT reports). Additional information related to the verification of SIRS data can be found at this </a:t>
            </a:r>
            <a:r>
              <a:rPr lang="en-US" dirty="0">
                <a:hlinkClick r:id="rId3">
                  <a:extLst>
                    <a:ext uri="{A12FA001-AC4F-418D-AE19-62706E023703}">
                      <ahyp:hlinkClr xmlns:ahyp="http://schemas.microsoft.com/office/drawing/2018/hyperlinkcolor" val="tx"/>
                    </a:ext>
                  </a:extLst>
                </a:hlinkClick>
              </a:rPr>
              <a:t>location</a:t>
            </a:r>
            <a:r>
              <a:rPr lang="en-US" dirty="0"/>
              <a:t>.  </a:t>
            </a:r>
          </a:p>
          <a:p>
            <a:endParaRPr lang="en-US" dirty="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5/17/2022</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Ss-</a:t>
            </a:r>
            <a:r>
              <a:rPr lang="en-US" dirty="0" err="1"/>
              <a:t>echs</a:t>
            </a:r>
            <a:r>
              <a:rPr lang="en-US" dirty="0"/>
              <a:t> coding students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337569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986918"/>
            <a:ext cx="10033904" cy="1345221"/>
          </a:xfrm>
        </p:spPr>
        <p:txBody>
          <a:bodyPr>
            <a:normAutofit fontScale="90000"/>
          </a:bodyPr>
          <a:lstStyle/>
          <a:p>
            <a:r>
              <a:rPr lang="en-US" dirty="0"/>
              <a:t>Reporting Smart Scholars’ Students in the SIRS Program</a:t>
            </a:r>
          </a:p>
        </p:txBody>
      </p:sp>
      <p:sp>
        <p:nvSpPr>
          <p:cNvPr id="4" name="Content Placeholder 3" descr="Reporting requirements">
            <a:extLst>
              <a:ext uri="{FF2B5EF4-FFF2-40B4-BE49-F238E27FC236}">
                <a16:creationId xmlns:a16="http://schemas.microsoft.com/office/drawing/2014/main" id="{B0881FA9-F3B0-4912-B0E1-352094195C30}"/>
              </a:ext>
            </a:extLst>
          </p:cNvPr>
          <p:cNvSpPr>
            <a:spLocks noGrp="1"/>
          </p:cNvSpPr>
          <p:nvPr>
            <p:ph idx="1"/>
          </p:nvPr>
        </p:nvSpPr>
        <p:spPr>
          <a:xfrm>
            <a:off x="850392" y="2139193"/>
            <a:ext cx="10105630" cy="4033007"/>
          </a:xfrm>
        </p:spPr>
        <p:txBody>
          <a:bodyPr/>
          <a:lstStyle/>
          <a:p>
            <a:endParaRPr lang="en-US" dirty="0"/>
          </a:p>
          <a:p>
            <a:endParaRPr lang="en-US" dirty="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5/17/2022</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Ss-</a:t>
            </a:r>
            <a:r>
              <a:rPr lang="en-US" dirty="0" err="1"/>
              <a:t>echs</a:t>
            </a:r>
            <a:r>
              <a:rPr lang="en-US" dirty="0"/>
              <a:t> coding students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6</a:t>
            </a:fld>
            <a:endParaRPr lang="en-US" dirty="0"/>
          </a:p>
        </p:txBody>
      </p:sp>
      <p:sp>
        <p:nvSpPr>
          <p:cNvPr id="12" name="TextBox 11">
            <a:extLst>
              <a:ext uri="{FF2B5EF4-FFF2-40B4-BE49-F238E27FC236}">
                <a16:creationId xmlns:a16="http://schemas.microsoft.com/office/drawing/2014/main" id="{ADC8F9AA-B94E-414D-B2BB-6A9AAF46A6C1}"/>
              </a:ext>
            </a:extLst>
          </p:cNvPr>
          <p:cNvSpPr txBox="1"/>
          <p:nvPr/>
        </p:nvSpPr>
        <p:spPr>
          <a:xfrm>
            <a:off x="824992" y="2641451"/>
            <a:ext cx="10105630" cy="3416320"/>
          </a:xfrm>
          <a:prstGeom prst="rect">
            <a:avLst/>
          </a:prstGeom>
          <a:noFill/>
        </p:spPr>
        <p:txBody>
          <a:bodyPr wrap="square">
            <a:spAutoFit/>
          </a:bodyPr>
          <a:lstStyle/>
          <a:p>
            <a:r>
              <a:rPr lang="en-US" dirty="0"/>
              <a:t>To ease some of the reporting requirements on the part of school districts in the future, all Smart Scholars (SS-ECHS) grantees will be required to report program service records to the New York State (NYSED) Student Information Repository System (SIRS) for all students enrolled in a Smart Scholars (SS-ECHS) program. </a:t>
            </a:r>
          </a:p>
          <a:p>
            <a:endParaRPr lang="en-US" dirty="0"/>
          </a:p>
          <a:p>
            <a:r>
              <a:rPr lang="en-US" dirty="0"/>
              <a:t>For Smart Scholars (SS-ECHS), the program service code is 4037, and is collected in the SIRS Program Fact template.</a:t>
            </a:r>
          </a:p>
          <a:p>
            <a:endParaRPr lang="en-US" dirty="0"/>
          </a:p>
          <a:p>
            <a:r>
              <a:rPr lang="en-US" dirty="0"/>
              <a:t>The Department has developed reports for school districts to review their SIRS submitted grant data.  The SIRS 602 and 603 reports can be accessed in your district’s Cognos environment.  Reach out to your data coordinator for assistance. </a:t>
            </a:r>
            <a:endParaRPr lang="en-US" strike="sngStrike" dirty="0"/>
          </a:p>
          <a:p>
            <a:r>
              <a:rPr lang="en-US" dirty="0"/>
              <a:t> </a:t>
            </a:r>
          </a:p>
        </p:txBody>
      </p:sp>
    </p:spTree>
    <p:extLst>
      <p:ext uri="{BB962C8B-B14F-4D97-AF65-F5344CB8AC3E}">
        <p14:creationId xmlns:p14="http://schemas.microsoft.com/office/powerpoint/2010/main" val="37907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986918"/>
            <a:ext cx="10033904" cy="1345221"/>
          </a:xfrm>
        </p:spPr>
        <p:txBody>
          <a:bodyPr>
            <a:normAutofit fontScale="90000"/>
          </a:bodyPr>
          <a:lstStyle/>
          <a:p>
            <a:r>
              <a:rPr lang="en-US" dirty="0"/>
              <a:t>Reviewing Your Data In a COGNOS Environment</a:t>
            </a:r>
          </a:p>
        </p:txBody>
      </p:sp>
      <p:sp>
        <p:nvSpPr>
          <p:cNvPr id="4" name="Content Placeholder 3" descr="District ">
            <a:extLst>
              <a:ext uri="{FF2B5EF4-FFF2-40B4-BE49-F238E27FC236}">
                <a16:creationId xmlns:a16="http://schemas.microsoft.com/office/drawing/2014/main" id="{B0881FA9-F3B0-4912-B0E1-352094195C30}"/>
              </a:ext>
            </a:extLst>
          </p:cNvPr>
          <p:cNvSpPr>
            <a:spLocks noGrp="1"/>
          </p:cNvSpPr>
          <p:nvPr>
            <p:ph idx="1"/>
          </p:nvPr>
        </p:nvSpPr>
        <p:spPr>
          <a:xfrm>
            <a:off x="850392" y="2139193"/>
            <a:ext cx="10105630" cy="4033007"/>
          </a:xfrm>
        </p:spPr>
        <p:txBody>
          <a:bodyPr/>
          <a:lstStyle/>
          <a:p>
            <a:endParaRPr lang="en-US" dirty="0"/>
          </a:p>
          <a:p>
            <a:endParaRPr lang="en-US" dirty="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5/17/2022</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Ss-</a:t>
            </a:r>
            <a:r>
              <a:rPr lang="en-US" dirty="0" err="1"/>
              <a:t>echs</a:t>
            </a:r>
            <a:r>
              <a:rPr lang="en-US" dirty="0"/>
              <a:t> coding students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7</a:t>
            </a:fld>
            <a:endParaRPr lang="en-US" dirty="0"/>
          </a:p>
        </p:txBody>
      </p:sp>
      <p:sp>
        <p:nvSpPr>
          <p:cNvPr id="12" name="TextBox 11" descr="Says New York State Education Department">
            <a:extLst>
              <a:ext uri="{FF2B5EF4-FFF2-40B4-BE49-F238E27FC236}">
                <a16:creationId xmlns:a16="http://schemas.microsoft.com/office/drawing/2014/main" id="{ADC8F9AA-B94E-414D-B2BB-6A9AAF46A6C1}"/>
              </a:ext>
            </a:extLst>
          </p:cNvPr>
          <p:cNvSpPr txBox="1"/>
          <p:nvPr/>
        </p:nvSpPr>
        <p:spPr>
          <a:xfrm>
            <a:off x="824992" y="2641451"/>
            <a:ext cx="10105630" cy="369332"/>
          </a:xfrm>
          <a:prstGeom prst="rect">
            <a:avLst/>
          </a:prstGeom>
          <a:noFill/>
        </p:spPr>
        <p:txBody>
          <a:bodyPr wrap="square">
            <a:spAutoFit/>
          </a:bodyPr>
          <a:lstStyle/>
          <a:p>
            <a:endParaRPr lang="en-US" dirty="0"/>
          </a:p>
        </p:txBody>
      </p:sp>
      <p:pic>
        <p:nvPicPr>
          <p:cNvPr id="5" name="Picture 4" descr="Screenshot of reviewing data in COGNOS Environment ">
            <a:extLst>
              <a:ext uri="{FF2B5EF4-FFF2-40B4-BE49-F238E27FC236}">
                <a16:creationId xmlns:a16="http://schemas.microsoft.com/office/drawing/2014/main" id="{76F95786-8C91-4E84-A090-63258E52687A}"/>
              </a:ext>
            </a:extLst>
          </p:cNvPr>
          <p:cNvPicPr>
            <a:picLocks noChangeAspect="1"/>
          </p:cNvPicPr>
          <p:nvPr/>
        </p:nvPicPr>
        <p:blipFill>
          <a:blip r:embed="rId2"/>
          <a:stretch>
            <a:fillRect/>
          </a:stretch>
        </p:blipFill>
        <p:spPr>
          <a:xfrm>
            <a:off x="799592" y="2434690"/>
            <a:ext cx="8838930" cy="4049287"/>
          </a:xfrm>
          <a:prstGeom prst="rect">
            <a:avLst/>
          </a:prstGeom>
        </p:spPr>
      </p:pic>
    </p:spTree>
    <p:extLst>
      <p:ext uri="{BB962C8B-B14F-4D97-AF65-F5344CB8AC3E}">
        <p14:creationId xmlns:p14="http://schemas.microsoft.com/office/powerpoint/2010/main" val="1961027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04672" y="986918"/>
            <a:ext cx="10033904" cy="1345221"/>
          </a:xfrm>
        </p:spPr>
        <p:txBody>
          <a:bodyPr>
            <a:normAutofit fontScale="90000"/>
          </a:bodyPr>
          <a:lstStyle/>
          <a:p>
            <a:r>
              <a:rPr lang="en-US" dirty="0"/>
              <a:t>Reviewing Your Data In a COGNOS Environment</a:t>
            </a:r>
          </a:p>
        </p:txBody>
      </p:sp>
      <p:sp>
        <p:nvSpPr>
          <p:cNvPr id="4" name="Content Placeholder 3" descr="Screenshot for Reviewing Your Data In a COGNOS Environment">
            <a:extLst>
              <a:ext uri="{FF2B5EF4-FFF2-40B4-BE49-F238E27FC236}">
                <a16:creationId xmlns:a16="http://schemas.microsoft.com/office/drawing/2014/main" id="{B0881FA9-F3B0-4912-B0E1-352094195C30}"/>
              </a:ext>
            </a:extLst>
          </p:cNvPr>
          <p:cNvSpPr>
            <a:spLocks noGrp="1"/>
          </p:cNvSpPr>
          <p:nvPr>
            <p:ph idx="1"/>
          </p:nvPr>
        </p:nvSpPr>
        <p:spPr>
          <a:xfrm>
            <a:off x="850392" y="2139193"/>
            <a:ext cx="10105630" cy="4033007"/>
          </a:xfrm>
        </p:spPr>
        <p:txBody>
          <a:bodyPr/>
          <a:lstStyle/>
          <a:p>
            <a:endParaRPr lang="en-US" dirty="0"/>
          </a:p>
          <a:p>
            <a:endParaRPr lang="en-US" dirty="0"/>
          </a:p>
        </p:txBody>
      </p:sp>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r>
              <a:rPr lang="en-US" dirty="0"/>
              <a:t>5/17/2022</a:t>
            </a:r>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dirty="0"/>
              <a:t>Ss-</a:t>
            </a:r>
            <a:r>
              <a:rPr lang="en-US" dirty="0" err="1"/>
              <a:t>echs</a:t>
            </a:r>
            <a:r>
              <a:rPr lang="en-US" dirty="0"/>
              <a:t> coding students</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8</a:t>
            </a:fld>
            <a:endParaRPr lang="en-US" dirty="0"/>
          </a:p>
        </p:txBody>
      </p:sp>
      <p:sp>
        <p:nvSpPr>
          <p:cNvPr id="12" name="TextBox 11">
            <a:extLst>
              <a:ext uri="{FF2B5EF4-FFF2-40B4-BE49-F238E27FC236}">
                <a16:creationId xmlns:a16="http://schemas.microsoft.com/office/drawing/2014/main" id="{ADC8F9AA-B94E-414D-B2BB-6A9AAF46A6C1}"/>
              </a:ext>
              <a:ext uri="{C183D7F6-B498-43B3-948B-1728B52AA6E4}">
                <adec:decorative xmlns:adec="http://schemas.microsoft.com/office/drawing/2017/decorative" val="1"/>
              </a:ext>
            </a:extLst>
          </p:cNvPr>
          <p:cNvSpPr txBox="1"/>
          <p:nvPr/>
        </p:nvSpPr>
        <p:spPr>
          <a:xfrm>
            <a:off x="824992" y="2641451"/>
            <a:ext cx="10105630" cy="369332"/>
          </a:xfrm>
          <a:prstGeom prst="rect">
            <a:avLst/>
          </a:prstGeom>
          <a:noFill/>
        </p:spPr>
        <p:txBody>
          <a:bodyPr wrap="square">
            <a:spAutoFit/>
          </a:bodyPr>
          <a:lstStyle/>
          <a:p>
            <a:endParaRPr lang="en-US" dirty="0"/>
          </a:p>
        </p:txBody>
      </p:sp>
      <p:pic>
        <p:nvPicPr>
          <p:cNvPr id="6" name="Picture 5" descr="Screenshot for Reviewing Your Data In a COGNOS Environment">
            <a:extLst>
              <a:ext uri="{FF2B5EF4-FFF2-40B4-BE49-F238E27FC236}">
                <a16:creationId xmlns:a16="http://schemas.microsoft.com/office/drawing/2014/main" id="{F7605C96-788F-4D7F-9A17-D7349EE2BA80}"/>
              </a:ext>
            </a:extLst>
          </p:cNvPr>
          <p:cNvPicPr>
            <a:picLocks noChangeAspect="1"/>
          </p:cNvPicPr>
          <p:nvPr/>
        </p:nvPicPr>
        <p:blipFill>
          <a:blip r:embed="rId2"/>
          <a:stretch>
            <a:fillRect/>
          </a:stretch>
        </p:blipFill>
        <p:spPr>
          <a:xfrm>
            <a:off x="337334" y="2734493"/>
            <a:ext cx="11517332" cy="2555964"/>
          </a:xfrm>
          <a:prstGeom prst="rect">
            <a:avLst/>
          </a:prstGeom>
        </p:spPr>
      </p:pic>
    </p:spTree>
    <p:extLst>
      <p:ext uri="{BB962C8B-B14F-4D97-AF65-F5344CB8AC3E}">
        <p14:creationId xmlns:p14="http://schemas.microsoft.com/office/powerpoint/2010/main" val="337493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F14C-6D46-4E18-B85A-DE6C24816E7C}"/>
              </a:ext>
            </a:extLst>
          </p:cNvPr>
          <p:cNvSpPr>
            <a:spLocks noGrp="1"/>
          </p:cNvSpPr>
          <p:nvPr>
            <p:ph type="title"/>
          </p:nvPr>
        </p:nvSpPr>
        <p:spPr/>
        <p:txBody>
          <a:bodyPr/>
          <a:lstStyle/>
          <a:p>
            <a:r>
              <a:rPr lang="en-US" dirty="0"/>
              <a:t>What must be done?</a:t>
            </a:r>
          </a:p>
        </p:txBody>
      </p:sp>
      <p:sp>
        <p:nvSpPr>
          <p:cNvPr id="4" name="Content Placeholder 3">
            <a:extLst>
              <a:ext uri="{FF2B5EF4-FFF2-40B4-BE49-F238E27FC236}">
                <a16:creationId xmlns:a16="http://schemas.microsoft.com/office/drawing/2014/main" id="{27843683-7394-4FEB-A15A-15201D361C13}"/>
              </a:ext>
            </a:extLst>
          </p:cNvPr>
          <p:cNvSpPr>
            <a:spLocks noGrp="1"/>
          </p:cNvSpPr>
          <p:nvPr>
            <p:ph idx="1"/>
          </p:nvPr>
        </p:nvSpPr>
        <p:spPr/>
        <p:txBody>
          <a:bodyPr/>
          <a:lstStyle/>
          <a:p>
            <a:r>
              <a:rPr lang="en-US" dirty="0"/>
              <a:t>Currently, not all Smart Scholars’ students are properly coded.</a:t>
            </a:r>
          </a:p>
          <a:p>
            <a:r>
              <a:rPr lang="en-US" dirty="0"/>
              <a:t>Smart Scholars project directors or data reporters must contact their DDCs to:</a:t>
            </a:r>
          </a:p>
          <a:p>
            <a:pPr lvl="1"/>
            <a:r>
              <a:rPr lang="en-US" dirty="0"/>
              <a:t>Advise of this new need for Smart Scholars’ students to be properly coded; and</a:t>
            </a:r>
          </a:p>
          <a:p>
            <a:pPr lvl="1"/>
            <a:r>
              <a:rPr lang="en-US" dirty="0"/>
              <a:t>Provide a current list of Smart Scholars’ students to DDC for proper coding.</a:t>
            </a:r>
          </a:p>
        </p:txBody>
      </p:sp>
    </p:spTree>
    <p:extLst>
      <p:ext uri="{BB962C8B-B14F-4D97-AF65-F5344CB8AC3E}">
        <p14:creationId xmlns:p14="http://schemas.microsoft.com/office/powerpoint/2010/main" val="2730300706"/>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3C8E00D1-8EA3-4E42-801D-0253E1EAF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Galaxy presentation</Template>
  <TotalTime>440</TotalTime>
  <Words>772</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Univers</vt:lpstr>
      <vt:lpstr>Verdana</vt:lpstr>
      <vt:lpstr>GradientUnivers</vt:lpstr>
      <vt:lpstr>SS-ECHS DATA PRESENTATION</vt:lpstr>
      <vt:lpstr>Agenda</vt:lpstr>
      <vt:lpstr>Introduction</vt:lpstr>
      <vt:lpstr>Student Information Repository System (SIRS) </vt:lpstr>
      <vt:lpstr>LEVEL 2 Reports (L2RPT)</vt:lpstr>
      <vt:lpstr>Reporting Smart Scholars’ Students in the SIRS Program</vt:lpstr>
      <vt:lpstr>Reviewing Your Data In a COGNOS Environment</vt:lpstr>
      <vt:lpstr>Reviewing Your Data In a COGNOS Environment</vt:lpstr>
      <vt:lpstr>What must be done?</vt:lpstr>
      <vt:lpstr>Communicative strategy</vt:lpstr>
      <vt:lpstr>ITS UP TO YOU</vt:lpstr>
      <vt:lpstr>Thank you for your fantastic efforts on behalf of our student community!</vt:lpstr>
      <vt:lpstr>Thank you</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SS-ECHS DATA PRESENTATION</dc:title>
  <dc:creator>Richard McMillan</dc:creator>
  <cp:lastModifiedBy>Melissa Weltz</cp:lastModifiedBy>
  <cp:revision>42</cp:revision>
  <dcterms:created xsi:type="dcterms:W3CDTF">2022-05-17T14:12:30Z</dcterms:created>
  <dcterms:modified xsi:type="dcterms:W3CDTF">2022-06-01T19:23:38Z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