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6" r:id="rId10"/>
  </p:sldIdLst>
  <p:sldSz cx="9144000" cy="6858000" type="screen4x3"/>
  <p:notesSz cx="7010400" cy="9296400"/>
  <p:embeddedFontLst>
    <p:embeddedFont>
      <p:font typeface="Calibri" panose="020F0502020204030204" pitchFamily="34" charset="0"/>
      <p:regular r:id="rId12"/>
      <p:bold r:id="rId13"/>
      <p:italic r:id="rId14"/>
      <p:boldItalic r:id="rId15"/>
    </p:embeddedFont>
    <p:embeddedFont>
      <p:font typeface="Pinyon Script"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91"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2" y="4415793"/>
            <a:ext cx="5608320" cy="418338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4820"/>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2" y="4415793"/>
            <a:ext cx="5608320" cy="4183380"/>
          </a:xfrm>
          <a:prstGeom prst="rect">
            <a:avLst/>
          </a:prstGeom>
          <a:noFill/>
          <a:ln>
            <a:noFill/>
          </a:ln>
        </p:spPr>
        <p:txBody>
          <a:bodyPr spcFirstLastPara="1" wrap="square" lIns="92450" tIns="46225" rIns="92450" bIns="462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970938" y="8829968"/>
            <a:ext cx="3037840" cy="464820"/>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2" y="4415793"/>
            <a:ext cx="5608320" cy="4183380"/>
          </a:xfrm>
          <a:prstGeom prst="rect">
            <a:avLst/>
          </a:prstGeom>
          <a:noFill/>
          <a:ln>
            <a:noFill/>
          </a:ln>
        </p:spPr>
        <p:txBody>
          <a:bodyPr spcFirstLastPara="1" wrap="square" lIns="92450" tIns="46225" rIns="92450" bIns="462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9" name="Google Shape;99;p2:notes"/>
          <p:cNvSpPr txBox="1">
            <a:spLocks noGrp="1"/>
          </p:cNvSpPr>
          <p:nvPr>
            <p:ph type="sldNum" idx="12"/>
          </p:nvPr>
        </p:nvSpPr>
        <p:spPr>
          <a:xfrm>
            <a:off x="3970938" y="8829968"/>
            <a:ext cx="3037840" cy="464820"/>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01042" y="4415793"/>
            <a:ext cx="5608320" cy="418338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2" y="4415793"/>
            <a:ext cx="5608320" cy="418338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18" name="Google Shape;11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701042" y="4415793"/>
            <a:ext cx="5608320" cy="418338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6" name="Google Shape;12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701042" y="4415793"/>
            <a:ext cx="5608320" cy="4183380"/>
          </a:xfrm>
          <a:prstGeom prst="rect">
            <a:avLst/>
          </a:prstGeom>
          <a:noFill/>
          <a:ln>
            <a:noFill/>
          </a:ln>
        </p:spPr>
        <p:txBody>
          <a:bodyPr spcFirstLastPara="1" wrap="square" lIns="92450" tIns="46225" rIns="92450" bIns="462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35" name="Google Shape;135;p6:notes"/>
          <p:cNvSpPr txBox="1">
            <a:spLocks noGrp="1"/>
          </p:cNvSpPr>
          <p:nvPr>
            <p:ph type="sldNum" idx="12"/>
          </p:nvPr>
        </p:nvSpPr>
        <p:spPr>
          <a:xfrm>
            <a:off x="3970938" y="8829968"/>
            <a:ext cx="3037840" cy="464820"/>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701042" y="4415793"/>
            <a:ext cx="5608320" cy="4183380"/>
          </a:xfrm>
          <a:prstGeom prst="rect">
            <a:avLst/>
          </a:prstGeom>
          <a:noFill/>
          <a:ln>
            <a:noFill/>
          </a:ln>
        </p:spPr>
        <p:txBody>
          <a:bodyPr spcFirstLastPara="1" wrap="square" lIns="92450" tIns="46225" rIns="92450" bIns="462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45" name="Google Shape;145;p7:notes"/>
          <p:cNvSpPr txBox="1">
            <a:spLocks noGrp="1"/>
          </p:cNvSpPr>
          <p:nvPr>
            <p:ph type="sldNum" idx="12"/>
          </p:nvPr>
        </p:nvSpPr>
        <p:spPr>
          <a:xfrm>
            <a:off x="3970938" y="8829968"/>
            <a:ext cx="3037840" cy="464820"/>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701042" y="4415793"/>
            <a:ext cx="5608320" cy="4183380"/>
          </a:xfrm>
          <a:prstGeom prst="rect">
            <a:avLst/>
          </a:prstGeom>
          <a:noFill/>
          <a:ln>
            <a:noFill/>
          </a:ln>
        </p:spPr>
        <p:txBody>
          <a:bodyPr spcFirstLastPara="1" wrap="square" lIns="92450" tIns="46225" rIns="92450" bIns="462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55" name="Google Shape;155;p8:notes"/>
          <p:cNvSpPr txBox="1">
            <a:spLocks noGrp="1"/>
          </p:cNvSpPr>
          <p:nvPr>
            <p:ph type="sldNum" idx="12"/>
          </p:nvPr>
        </p:nvSpPr>
        <p:spPr>
          <a:xfrm>
            <a:off x="3970938" y="8829968"/>
            <a:ext cx="3037840" cy="464820"/>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701042" y="4415793"/>
            <a:ext cx="5608320" cy="4183380"/>
          </a:xfrm>
          <a:prstGeom prst="rect">
            <a:avLst/>
          </a:prstGeom>
          <a:noFill/>
          <a:ln>
            <a:noFill/>
          </a:ln>
        </p:spPr>
        <p:txBody>
          <a:bodyPr spcFirstLastPara="1" wrap="square" lIns="92450" tIns="46225" rIns="92450" bIns="462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91" name="Google Shape;191;p11:notes"/>
          <p:cNvSpPr txBox="1">
            <a:spLocks noGrp="1"/>
          </p:cNvSpPr>
          <p:nvPr>
            <p:ph type="sldNum" idx="12"/>
          </p:nvPr>
        </p:nvSpPr>
        <p:spPr>
          <a:xfrm>
            <a:off x="3970938" y="8829968"/>
            <a:ext cx="3037840" cy="464820"/>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29242" y="1066800"/>
            <a:ext cx="7851648" cy="3733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1" i="0" u="none" strike="noStrike" cap="none" dirty="0">
                <a:solidFill>
                  <a:schemeClr val="dk1"/>
                </a:solidFill>
                <a:latin typeface="Calibri"/>
                <a:ea typeface="Calibri"/>
                <a:cs typeface="Calibri"/>
                <a:sym typeface="Calibri"/>
              </a:rPr>
              <a:t>The New York State </a:t>
            </a:r>
            <a:br>
              <a:rPr lang="en-US" sz="4400" b="1" i="0" u="none" strike="noStrike" cap="none" dirty="0">
                <a:solidFill>
                  <a:schemeClr val="dk1"/>
                </a:solidFill>
                <a:latin typeface="Calibri"/>
                <a:ea typeface="Calibri"/>
                <a:cs typeface="Calibri"/>
                <a:sym typeface="Calibri"/>
              </a:rPr>
            </a:br>
            <a:r>
              <a:rPr lang="en-US" sz="4400" b="1" i="0" u="none" strike="noStrike" cap="none" dirty="0">
                <a:solidFill>
                  <a:schemeClr val="dk1"/>
                </a:solidFill>
                <a:latin typeface="Calibri"/>
                <a:ea typeface="Calibri"/>
                <a:cs typeface="Calibri"/>
                <a:sym typeface="Calibri"/>
              </a:rPr>
              <a:t>Seal of Biliteracy</a:t>
            </a:r>
            <a:br>
              <a:rPr lang="en-US" sz="4400" b="1" i="0" u="none" strike="noStrike" cap="none" dirty="0">
                <a:solidFill>
                  <a:schemeClr val="dk1"/>
                </a:solidFill>
                <a:latin typeface="Calibri"/>
                <a:ea typeface="Calibri"/>
                <a:cs typeface="Calibri"/>
                <a:sym typeface="Calibri"/>
              </a:rPr>
            </a:b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Award Presentation</a:t>
            </a:r>
            <a:br>
              <a:rPr lang="en-US" sz="2800" b="1" i="0" u="none" strike="noStrike" cap="none" dirty="0">
                <a:solidFill>
                  <a:schemeClr val="dk1"/>
                </a:solidFill>
                <a:latin typeface="Calibri"/>
                <a:ea typeface="Calibri"/>
                <a:cs typeface="Calibri"/>
                <a:sym typeface="Calibri"/>
              </a:rPr>
            </a:b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(District)</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(Date)</a:t>
            </a:r>
            <a:endParaRPr dirty="0"/>
          </a:p>
        </p:txBody>
      </p:sp>
      <p:pic>
        <p:nvPicPr>
          <p:cNvPr id="90" name="Google Shape;90;p13"/>
          <p:cNvPicPr preferRelativeResize="0"/>
          <p:nvPr/>
        </p:nvPicPr>
        <p:blipFill rotWithShape="1">
          <a:blip r:embed="rId3">
            <a:alphaModFix/>
          </a:blip>
          <a:srcRect/>
          <a:stretch/>
        </p:blipFill>
        <p:spPr>
          <a:xfrm>
            <a:off x="20783" y="5262540"/>
            <a:ext cx="9143999" cy="1257300"/>
          </a:xfrm>
          <a:prstGeom prst="rect">
            <a:avLst/>
          </a:prstGeom>
          <a:noFill/>
          <a:ln>
            <a:noFill/>
          </a:ln>
        </p:spPr>
      </p:pic>
      <p:sp>
        <p:nvSpPr>
          <p:cNvPr id="91" name="Google Shape;91;p13" descr="Image result for foreign languages"/>
          <p:cNvSpPr/>
          <p:nvPr/>
        </p:nvSpPr>
        <p:spPr>
          <a:xfrm>
            <a:off x="101600"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3"/>
          <p:cNvSpPr txBox="1"/>
          <p:nvPr/>
        </p:nvSpPr>
        <p:spPr>
          <a:xfrm>
            <a:off x="0" y="6400800"/>
            <a:ext cx="91440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Office of Bilingual Education and World Languages</a:t>
            </a:r>
            <a:endParaRPr/>
          </a:p>
        </p:txBody>
      </p:sp>
      <p:sp>
        <p:nvSpPr>
          <p:cNvPr id="93" name="Google Shape;93;p13"/>
          <p:cNvSpPr txBox="1"/>
          <p:nvPr/>
        </p:nvSpPr>
        <p:spPr>
          <a:xfrm>
            <a:off x="0" y="0"/>
            <a:ext cx="9144000" cy="646331"/>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libri"/>
              <a:ea typeface="Calibri"/>
              <a:cs typeface="Calibri"/>
              <a:sym typeface="Calibri"/>
            </a:endParaRPr>
          </a:p>
        </p:txBody>
      </p:sp>
      <p:sp>
        <p:nvSpPr>
          <p:cNvPr id="94" name="Google Shape;94;p13"/>
          <p:cNvSpPr txBox="1"/>
          <p:nvPr/>
        </p:nvSpPr>
        <p:spPr>
          <a:xfrm>
            <a:off x="0" y="6488668"/>
            <a:ext cx="91440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4">
            <a:alphaModFix/>
          </a:blip>
          <a:srcRect l="14998" t="24890" r="36929" b="14459"/>
          <a:stretch/>
        </p:blipFill>
        <p:spPr>
          <a:xfrm>
            <a:off x="7086600" y="914400"/>
            <a:ext cx="1834147" cy="182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p:nvPr/>
        </p:nvSpPr>
        <p:spPr>
          <a:xfrm>
            <a:off x="685800" y="6477000"/>
            <a:ext cx="79248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Office of Bilingual Education and World Languages</a:t>
            </a:r>
            <a:endParaRPr/>
          </a:p>
        </p:txBody>
      </p:sp>
      <p:sp>
        <p:nvSpPr>
          <p:cNvPr id="102" name="Google Shape;102;p14"/>
          <p:cNvSpPr txBox="1"/>
          <p:nvPr/>
        </p:nvSpPr>
        <p:spPr>
          <a:xfrm>
            <a:off x="0" y="0"/>
            <a:ext cx="9144000" cy="707886"/>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4000" b="1" i="0" u="none" strike="noStrike" cap="none">
                <a:solidFill>
                  <a:schemeClr val="lt1"/>
                </a:solidFill>
                <a:latin typeface="Calibri"/>
                <a:ea typeface="Calibri"/>
                <a:cs typeface="Calibri"/>
                <a:sym typeface="Calibri"/>
              </a:rPr>
              <a:t>The New York State Seal of Biliteracy</a:t>
            </a:r>
            <a:endParaRPr/>
          </a:p>
        </p:txBody>
      </p:sp>
      <p:sp>
        <p:nvSpPr>
          <p:cNvPr id="103" name="Google Shape;103;p14"/>
          <p:cNvSpPr txBox="1"/>
          <p:nvPr/>
        </p:nvSpPr>
        <p:spPr>
          <a:xfrm>
            <a:off x="0" y="6488668"/>
            <a:ext cx="91440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14"/>
          <p:cNvSpPr txBox="1">
            <a:spLocks noGrp="1"/>
          </p:cNvSpPr>
          <p:nvPr>
            <p:ph type="body" idx="1"/>
          </p:nvPr>
        </p:nvSpPr>
        <p:spPr>
          <a:xfrm>
            <a:off x="152400" y="914400"/>
            <a:ext cx="8458200" cy="52863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 award given by a school, school district or county office of education in recognition of students who have attained proficiency in two or more world languages by high school graduation, one of which must be English</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can take the form of a certificate and a notation on the official transcript and graduation program.</a:t>
            </a:r>
            <a:endParaRPr/>
          </a:p>
          <a:p>
            <a:pPr marL="0" marR="0" lvl="0" indent="0" algn="ctr" rtl="0">
              <a:lnSpc>
                <a:spcPct val="100000"/>
              </a:lnSpc>
              <a:spcBef>
                <a:spcPts val="800"/>
              </a:spcBef>
              <a:spcAft>
                <a:spcPts val="0"/>
              </a:spcAft>
              <a:buClr>
                <a:schemeClr val="dk1"/>
              </a:buClr>
              <a:buSzPts val="1000"/>
              <a:buFont typeface="Arial"/>
              <a:buNone/>
            </a:pPr>
            <a:endParaRPr sz="4000" b="0" i="0" u="none" strike="noStrike" cap="none">
              <a:solidFill>
                <a:schemeClr val="dk1"/>
              </a:solidFill>
              <a:latin typeface="Calibri"/>
              <a:ea typeface="Calibri"/>
              <a:cs typeface="Calibri"/>
              <a:sym typeface="Calibri"/>
            </a:endParaRPr>
          </a:p>
        </p:txBody>
      </p:sp>
      <p:pic>
        <p:nvPicPr>
          <p:cNvPr id="105" name="Google Shape;105;p14"/>
          <p:cNvPicPr preferRelativeResize="0"/>
          <p:nvPr/>
        </p:nvPicPr>
        <p:blipFill rotWithShape="1">
          <a:blip r:embed="rId3">
            <a:alphaModFix/>
          </a:blip>
          <a:srcRect l="14998" t="24890" r="36929" b="14459"/>
          <a:stretch/>
        </p:blipFill>
        <p:spPr>
          <a:xfrm>
            <a:off x="6781800" y="4076700"/>
            <a:ext cx="2178050" cy="217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body" idx="1"/>
          </p:nvPr>
        </p:nvSpPr>
        <p:spPr>
          <a:xfrm>
            <a:off x="381000" y="1066800"/>
            <a:ext cx="5715000" cy="45282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4000" b="0" i="0" u="none" strike="noStrike" cap="none">
                <a:solidFill>
                  <a:schemeClr val="dk1"/>
                </a:solidFill>
                <a:latin typeface="Calibri"/>
                <a:ea typeface="Calibri"/>
                <a:cs typeface="Calibri"/>
                <a:sym typeface="Calibri"/>
              </a:rPr>
              <a:t>To recognize high school graduates who have attained a high level of proficiency in listening, speaking, reading, and writing in one or more languages, in addition to English.</a:t>
            </a:r>
            <a:endParaRPr/>
          </a:p>
        </p:txBody>
      </p:sp>
      <p:sp>
        <p:nvSpPr>
          <p:cNvPr id="111" name="Google Shape;111;p15"/>
          <p:cNvSpPr txBox="1"/>
          <p:nvPr/>
        </p:nvSpPr>
        <p:spPr>
          <a:xfrm>
            <a:off x="685800" y="6477000"/>
            <a:ext cx="79248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Office of Bilingual Education and World Languages</a:t>
            </a:r>
            <a:endParaRPr/>
          </a:p>
        </p:txBody>
      </p:sp>
      <p:sp>
        <p:nvSpPr>
          <p:cNvPr id="112" name="Google Shape;112;p15"/>
          <p:cNvSpPr txBox="1"/>
          <p:nvPr/>
        </p:nvSpPr>
        <p:spPr>
          <a:xfrm>
            <a:off x="0" y="0"/>
            <a:ext cx="9144000" cy="707886"/>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4000" b="1" i="0" u="none" strike="noStrike" cap="none">
                <a:solidFill>
                  <a:schemeClr val="lt1"/>
                </a:solidFill>
                <a:latin typeface="Calibri"/>
                <a:ea typeface="Calibri"/>
                <a:cs typeface="Calibri"/>
                <a:sym typeface="Calibri"/>
              </a:rPr>
              <a:t>Purpose of the Seal</a:t>
            </a:r>
            <a:endParaRPr/>
          </a:p>
        </p:txBody>
      </p:sp>
      <p:sp>
        <p:nvSpPr>
          <p:cNvPr id="113" name="Google Shape;113;p15"/>
          <p:cNvSpPr txBox="1"/>
          <p:nvPr/>
        </p:nvSpPr>
        <p:spPr>
          <a:xfrm>
            <a:off x="0" y="6488668"/>
            <a:ext cx="91440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15"/>
          <p:cNvSpPr txBox="1"/>
          <p:nvPr/>
        </p:nvSpPr>
        <p:spPr>
          <a:xfrm>
            <a:off x="1066800" y="6019847"/>
            <a:ext cx="717658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r>
              <a:rPr lang="en-US" sz="1800" b="0" i="1" u="none" strike="noStrike" cap="none">
                <a:solidFill>
                  <a:schemeClr val="dk1"/>
                </a:solidFill>
                <a:latin typeface="Calibri"/>
                <a:ea typeface="Calibri"/>
                <a:cs typeface="Calibri"/>
                <a:sym typeface="Calibri"/>
              </a:rPr>
              <a:t>(Source:  Chapter 271 of the Laws of 2012 (Section 815 of Education Law)). </a:t>
            </a:r>
            <a:endParaRPr/>
          </a:p>
        </p:txBody>
      </p:sp>
      <p:pic>
        <p:nvPicPr>
          <p:cNvPr id="115" name="Google Shape;115;p15"/>
          <p:cNvPicPr preferRelativeResize="0"/>
          <p:nvPr/>
        </p:nvPicPr>
        <p:blipFill rotWithShape="1">
          <a:blip r:embed="rId3">
            <a:alphaModFix/>
          </a:blip>
          <a:srcRect/>
          <a:stretch/>
        </p:blipFill>
        <p:spPr>
          <a:xfrm>
            <a:off x="6077123" y="2035525"/>
            <a:ext cx="2590800" cy="259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body" idx="1"/>
          </p:nvPr>
        </p:nvSpPr>
        <p:spPr>
          <a:xfrm>
            <a:off x="381000" y="1066800"/>
            <a:ext cx="83820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700"/>
              <a:buFont typeface="Arial"/>
              <a:buChar char="•"/>
            </a:pPr>
            <a:r>
              <a:rPr lang="en-US" sz="3700" b="0" i="0" u="none" strike="noStrike" cap="none">
                <a:solidFill>
                  <a:schemeClr val="dk1"/>
                </a:solidFill>
                <a:latin typeface="Calibri"/>
                <a:ea typeface="Calibri"/>
                <a:cs typeface="Calibri"/>
                <a:sym typeface="Calibri"/>
              </a:rPr>
              <a:t>The New York State Seal of Biliteracy was passed by the Legislature and signed into law by the Governor on July 31, 2012 behind the sponsorship of Senator Robach and Assemblywoman Arroyo. </a:t>
            </a:r>
            <a:endParaRPr/>
          </a:p>
          <a:p>
            <a:pPr marL="342900" marR="0" lvl="0" indent="-342900" algn="l" rtl="0">
              <a:lnSpc>
                <a:spcPct val="100000"/>
              </a:lnSpc>
              <a:spcBef>
                <a:spcPts val="740"/>
              </a:spcBef>
              <a:spcAft>
                <a:spcPts val="0"/>
              </a:spcAft>
              <a:buClr>
                <a:schemeClr val="dk1"/>
              </a:buClr>
              <a:buSzPts val="3700"/>
              <a:buFont typeface="Arial"/>
              <a:buChar char="•"/>
            </a:pPr>
            <a:r>
              <a:rPr lang="en-US" sz="3700" b="0" i="0" u="none" strike="noStrike" cap="none">
                <a:solidFill>
                  <a:schemeClr val="dk1"/>
                </a:solidFill>
                <a:latin typeface="Calibri"/>
                <a:ea typeface="Calibri"/>
                <a:cs typeface="Calibri"/>
                <a:sym typeface="Calibri"/>
              </a:rPr>
              <a:t>The NYS Board of Regents approved the criteria to earn the Seal of Biliteracy on April 18, 2016.  </a:t>
            </a:r>
            <a:endParaRPr/>
          </a:p>
        </p:txBody>
      </p:sp>
      <p:sp>
        <p:nvSpPr>
          <p:cNvPr id="121" name="Google Shape;121;p16"/>
          <p:cNvSpPr txBox="1"/>
          <p:nvPr/>
        </p:nvSpPr>
        <p:spPr>
          <a:xfrm>
            <a:off x="685800" y="6477000"/>
            <a:ext cx="79248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Office of Bilingual Education and World Languages</a:t>
            </a:r>
            <a:endParaRPr/>
          </a:p>
        </p:txBody>
      </p:sp>
      <p:sp>
        <p:nvSpPr>
          <p:cNvPr id="122" name="Google Shape;122;p16"/>
          <p:cNvSpPr txBox="1"/>
          <p:nvPr/>
        </p:nvSpPr>
        <p:spPr>
          <a:xfrm>
            <a:off x="0" y="0"/>
            <a:ext cx="9144000" cy="707886"/>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4000" b="1" i="0" u="none" strike="noStrike" cap="none">
                <a:solidFill>
                  <a:schemeClr val="lt1"/>
                </a:solidFill>
                <a:latin typeface="Calibri"/>
                <a:ea typeface="Calibri"/>
                <a:cs typeface="Calibri"/>
                <a:sym typeface="Calibri"/>
              </a:rPr>
              <a:t>Seal of Biliteracy Legislation</a:t>
            </a:r>
            <a:endParaRPr/>
          </a:p>
        </p:txBody>
      </p:sp>
      <p:sp>
        <p:nvSpPr>
          <p:cNvPr id="123" name="Google Shape;123;p16"/>
          <p:cNvSpPr txBox="1"/>
          <p:nvPr/>
        </p:nvSpPr>
        <p:spPr>
          <a:xfrm>
            <a:off x="0" y="6488668"/>
            <a:ext cx="91440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body" idx="1"/>
          </p:nvPr>
        </p:nvSpPr>
        <p:spPr>
          <a:xfrm>
            <a:off x="381000" y="1066800"/>
            <a:ext cx="83820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To earn the Seal of Biliteracy, students had to maintain an 85% or better in both their English and World Language Courses and complete a portfolio documenting their skills in speaking, listening, reading and writing in both languages.</a:t>
            </a:r>
            <a:endParaRPr/>
          </a:p>
        </p:txBody>
      </p:sp>
      <p:sp>
        <p:nvSpPr>
          <p:cNvPr id="129" name="Google Shape;129;p17"/>
          <p:cNvSpPr txBox="1"/>
          <p:nvPr/>
        </p:nvSpPr>
        <p:spPr>
          <a:xfrm>
            <a:off x="685800" y="6477000"/>
            <a:ext cx="79248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Office of Bilingual Education and World Languages</a:t>
            </a:r>
            <a:endParaRPr/>
          </a:p>
        </p:txBody>
      </p:sp>
      <p:sp>
        <p:nvSpPr>
          <p:cNvPr id="130" name="Google Shape;130;p17"/>
          <p:cNvSpPr txBox="1"/>
          <p:nvPr/>
        </p:nvSpPr>
        <p:spPr>
          <a:xfrm>
            <a:off x="0" y="0"/>
            <a:ext cx="9144000" cy="707886"/>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4000" b="1" i="0" u="none" strike="noStrike" cap="none">
                <a:solidFill>
                  <a:schemeClr val="lt1"/>
                </a:solidFill>
                <a:latin typeface="Calibri"/>
                <a:ea typeface="Calibri"/>
                <a:cs typeface="Calibri"/>
                <a:sym typeface="Calibri"/>
              </a:rPr>
              <a:t>Criteria to Earn the Seal of Biliteracy</a:t>
            </a:r>
            <a:endParaRPr/>
          </a:p>
        </p:txBody>
      </p:sp>
      <p:sp>
        <p:nvSpPr>
          <p:cNvPr id="131" name="Google Shape;131;p17"/>
          <p:cNvSpPr txBox="1"/>
          <p:nvPr/>
        </p:nvSpPr>
        <p:spPr>
          <a:xfrm>
            <a:off x="0" y="6488668"/>
            <a:ext cx="91440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body" idx="1"/>
          </p:nvPr>
        </p:nvSpPr>
        <p:spPr>
          <a:xfrm>
            <a:off x="228600" y="1123890"/>
            <a:ext cx="8229600" cy="5334000"/>
          </a:xfrm>
          <a:prstGeom prst="rect">
            <a:avLst/>
          </a:prstGeom>
          <a:noFill/>
          <a:ln>
            <a:noFill/>
          </a:ln>
        </p:spPr>
        <p:txBody>
          <a:bodyPr spcFirstLastPara="1" wrap="square" lIns="91425" tIns="45700" rIns="91425" bIns="45700" anchor="t" anchorCtr="0">
            <a:noAutofit/>
          </a:bodyPr>
          <a:lstStyle/>
          <a:p>
            <a:pPr marL="514350" marR="0" lvl="0" indent="-463550" algn="l" rtl="0">
              <a:lnSpc>
                <a:spcPct val="80000"/>
              </a:lnSpc>
              <a:spcBef>
                <a:spcPts val="0"/>
              </a:spcBef>
              <a:spcAft>
                <a:spcPts val="0"/>
              </a:spcAft>
              <a:buClr>
                <a:schemeClr val="dk1"/>
              </a:buClr>
              <a:buSzPts val="2921"/>
              <a:buFont typeface="Arial"/>
              <a:buChar char="•"/>
            </a:pPr>
            <a:r>
              <a:rPr lang="en-US" sz="2960" b="0" i="0" u="none" strike="noStrike" cap="none">
                <a:solidFill>
                  <a:schemeClr val="dk1"/>
                </a:solidFill>
                <a:latin typeface="Calibri"/>
                <a:ea typeface="Calibri"/>
                <a:cs typeface="Calibri"/>
                <a:sym typeface="Calibri"/>
              </a:rPr>
              <a:t>To encourage students to study languages</a:t>
            </a:r>
            <a:endParaRPr/>
          </a:p>
          <a:p>
            <a:pPr marL="514350" marR="0" lvl="0" indent="-463550" algn="l" rtl="0">
              <a:lnSpc>
                <a:spcPct val="80000"/>
              </a:lnSpc>
              <a:spcBef>
                <a:spcPts val="1200"/>
              </a:spcBef>
              <a:spcAft>
                <a:spcPts val="0"/>
              </a:spcAft>
              <a:buClr>
                <a:schemeClr val="dk1"/>
              </a:buClr>
              <a:buSzPts val="2921"/>
              <a:buFont typeface="Arial"/>
              <a:buChar char="•"/>
            </a:pPr>
            <a:r>
              <a:rPr lang="en-US" sz="2960" b="0" i="0" u="none" strike="noStrike" cap="none">
                <a:solidFill>
                  <a:schemeClr val="dk1"/>
                </a:solidFill>
                <a:latin typeface="Calibri"/>
                <a:ea typeface="Calibri"/>
                <a:cs typeface="Calibri"/>
                <a:sym typeface="Calibri"/>
              </a:rPr>
              <a:t>To recognize the value of language diversity</a:t>
            </a:r>
            <a:endParaRPr/>
          </a:p>
          <a:p>
            <a:pPr marL="514350" marR="0" lvl="0" indent="-463550" algn="l" rtl="0">
              <a:lnSpc>
                <a:spcPct val="80000"/>
              </a:lnSpc>
              <a:spcBef>
                <a:spcPts val="1200"/>
              </a:spcBef>
              <a:spcAft>
                <a:spcPts val="0"/>
              </a:spcAft>
              <a:buClr>
                <a:schemeClr val="dk1"/>
              </a:buClr>
              <a:buSzPts val="2921"/>
              <a:buFont typeface="Arial"/>
              <a:buChar char="•"/>
            </a:pPr>
            <a:r>
              <a:rPr lang="en-US" sz="2960" b="0" i="0" u="none" strike="noStrike" cap="none">
                <a:solidFill>
                  <a:schemeClr val="dk1"/>
                </a:solidFill>
                <a:latin typeface="Calibri"/>
                <a:ea typeface="Calibri"/>
                <a:cs typeface="Calibri"/>
                <a:sym typeface="Calibri"/>
              </a:rPr>
              <a:t>To provide employers with a method of identifying people with language and skills</a:t>
            </a:r>
            <a:endParaRPr/>
          </a:p>
          <a:p>
            <a:pPr marL="514350" marR="0" lvl="0" indent="-463550" algn="l" rtl="0">
              <a:lnSpc>
                <a:spcPct val="80000"/>
              </a:lnSpc>
              <a:spcBef>
                <a:spcPts val="1200"/>
              </a:spcBef>
              <a:spcAft>
                <a:spcPts val="0"/>
              </a:spcAft>
              <a:buClr>
                <a:schemeClr val="dk1"/>
              </a:buClr>
              <a:buSzPts val="2921"/>
              <a:buFont typeface="Arial"/>
              <a:buChar char="•"/>
            </a:pPr>
            <a:r>
              <a:rPr lang="en-US" sz="2960" b="0" i="0" u="none" strike="noStrike" cap="none">
                <a:solidFill>
                  <a:schemeClr val="dk1"/>
                </a:solidFill>
                <a:latin typeface="Calibri"/>
                <a:ea typeface="Calibri"/>
                <a:cs typeface="Calibri"/>
                <a:sym typeface="Calibri"/>
              </a:rPr>
              <a:t>To provide universities with a method to recognize and give credit to applicants for attainment of high level skills in multiple languages</a:t>
            </a:r>
            <a:endParaRPr/>
          </a:p>
          <a:p>
            <a:pPr marL="514350" marR="0" lvl="0" indent="-463550" algn="l" rtl="0">
              <a:lnSpc>
                <a:spcPct val="80000"/>
              </a:lnSpc>
              <a:spcBef>
                <a:spcPts val="1200"/>
              </a:spcBef>
              <a:spcAft>
                <a:spcPts val="0"/>
              </a:spcAft>
              <a:buClr>
                <a:schemeClr val="dk1"/>
              </a:buClr>
              <a:buSzPts val="2921"/>
              <a:buFont typeface="Arial"/>
              <a:buChar char="•"/>
            </a:pPr>
            <a:r>
              <a:rPr lang="en-US" sz="2960" b="0" i="0" u="none" strike="noStrike" cap="none">
                <a:solidFill>
                  <a:schemeClr val="dk1"/>
                </a:solidFill>
                <a:latin typeface="Calibri"/>
                <a:ea typeface="Calibri"/>
                <a:cs typeface="Calibri"/>
                <a:sym typeface="Calibri"/>
              </a:rPr>
              <a:t>To prepare students with 21st century skills </a:t>
            </a:r>
            <a:endParaRPr/>
          </a:p>
          <a:p>
            <a:pPr marL="514350" marR="0" lvl="0" indent="-463550" algn="l" rtl="0">
              <a:lnSpc>
                <a:spcPct val="80000"/>
              </a:lnSpc>
              <a:spcBef>
                <a:spcPts val="1200"/>
              </a:spcBef>
              <a:spcAft>
                <a:spcPts val="0"/>
              </a:spcAft>
              <a:buClr>
                <a:schemeClr val="dk1"/>
              </a:buClr>
              <a:buSzPts val="2921"/>
              <a:buFont typeface="Arial"/>
              <a:buChar char="•"/>
            </a:pPr>
            <a:r>
              <a:rPr lang="en-US" sz="2960" b="0" i="0" u="none" strike="noStrike" cap="none">
                <a:solidFill>
                  <a:schemeClr val="dk1"/>
                </a:solidFill>
                <a:latin typeface="Calibri"/>
                <a:ea typeface="Calibri"/>
                <a:cs typeface="Calibri"/>
                <a:sym typeface="Calibri"/>
              </a:rPr>
              <a:t>To honor the multiple cultures and languages in a community</a:t>
            </a:r>
            <a:endParaRPr/>
          </a:p>
        </p:txBody>
      </p:sp>
      <p:sp>
        <p:nvSpPr>
          <p:cNvPr id="138" name="Google Shape;138;p18"/>
          <p:cNvSpPr/>
          <p:nvPr/>
        </p:nvSpPr>
        <p:spPr>
          <a:xfrm>
            <a:off x="990600" y="6488668"/>
            <a:ext cx="73152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Office of Bilingual Education and World Languages</a:t>
            </a:r>
            <a:endParaRPr/>
          </a:p>
        </p:txBody>
      </p:sp>
      <p:sp>
        <p:nvSpPr>
          <p:cNvPr id="139" name="Google Shape;139;p18"/>
          <p:cNvSpPr txBox="1"/>
          <p:nvPr/>
        </p:nvSpPr>
        <p:spPr>
          <a:xfrm>
            <a:off x="0" y="0"/>
            <a:ext cx="9144000" cy="707886"/>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4000" b="1" i="0" u="none" strike="noStrike" cap="none">
                <a:solidFill>
                  <a:schemeClr val="lt1"/>
                </a:solidFill>
                <a:latin typeface="Calibri"/>
                <a:ea typeface="Calibri"/>
                <a:cs typeface="Calibri"/>
                <a:sym typeface="Calibri"/>
              </a:rPr>
              <a:t>Why offer the Seal of Biliteracy?</a:t>
            </a:r>
            <a:endParaRPr/>
          </a:p>
        </p:txBody>
      </p:sp>
      <p:sp>
        <p:nvSpPr>
          <p:cNvPr id="140" name="Google Shape;140;p18"/>
          <p:cNvSpPr txBox="1"/>
          <p:nvPr/>
        </p:nvSpPr>
        <p:spPr>
          <a:xfrm>
            <a:off x="0" y="6488668"/>
            <a:ext cx="91440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1" name="Google Shape;141;p18"/>
          <p:cNvPicPr preferRelativeResize="0"/>
          <p:nvPr/>
        </p:nvPicPr>
        <p:blipFill rotWithShape="1">
          <a:blip r:embed="rId3">
            <a:alphaModFix/>
          </a:blip>
          <a:srcRect/>
          <a:stretch/>
        </p:blipFill>
        <p:spPr>
          <a:xfrm>
            <a:off x="7187625" y="2639079"/>
            <a:ext cx="1930975" cy="193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body" idx="1"/>
          </p:nvPr>
        </p:nvSpPr>
        <p:spPr>
          <a:xfrm>
            <a:off x="228600" y="990600"/>
            <a:ext cx="82296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60"/>
              <a:buFont typeface="Arial"/>
              <a:buChar char="•"/>
            </a:pPr>
            <a:r>
              <a:rPr lang="en-US" sz="2480" b="0" i="0" u="none" strike="noStrike" cap="none" dirty="0">
                <a:solidFill>
                  <a:schemeClr val="dk1"/>
                </a:solidFill>
                <a:latin typeface="Calibri"/>
                <a:ea typeface="Calibri"/>
                <a:cs typeface="Calibri"/>
                <a:sym typeface="Calibri"/>
              </a:rPr>
              <a:t>(List of Committee Members)</a:t>
            </a:r>
            <a:endParaRPr dirty="0"/>
          </a:p>
        </p:txBody>
      </p:sp>
      <p:sp>
        <p:nvSpPr>
          <p:cNvPr id="148" name="Google Shape;148;p19"/>
          <p:cNvSpPr/>
          <p:nvPr/>
        </p:nvSpPr>
        <p:spPr>
          <a:xfrm>
            <a:off x="990600" y="6488668"/>
            <a:ext cx="73152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Office of Bilingual Education and World Languages</a:t>
            </a:r>
            <a:endParaRPr/>
          </a:p>
        </p:txBody>
      </p:sp>
      <p:sp>
        <p:nvSpPr>
          <p:cNvPr id="149" name="Google Shape;149;p19"/>
          <p:cNvSpPr txBox="1"/>
          <p:nvPr/>
        </p:nvSpPr>
        <p:spPr>
          <a:xfrm>
            <a:off x="0" y="0"/>
            <a:ext cx="9144000" cy="707886"/>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4000" b="1" i="0" u="none" strike="noStrike" cap="none">
                <a:solidFill>
                  <a:schemeClr val="lt1"/>
                </a:solidFill>
                <a:latin typeface="Calibri"/>
                <a:ea typeface="Calibri"/>
                <a:cs typeface="Calibri"/>
                <a:sym typeface="Calibri"/>
              </a:rPr>
              <a:t>Seal of Biliteracy Committee Members</a:t>
            </a:r>
            <a:endParaRPr/>
          </a:p>
        </p:txBody>
      </p:sp>
      <p:sp>
        <p:nvSpPr>
          <p:cNvPr id="150" name="Google Shape;150;p19"/>
          <p:cNvSpPr txBox="1"/>
          <p:nvPr/>
        </p:nvSpPr>
        <p:spPr>
          <a:xfrm>
            <a:off x="0" y="6488668"/>
            <a:ext cx="91440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p:nvPr/>
        </p:nvSpPr>
        <p:spPr>
          <a:xfrm>
            <a:off x="990600" y="6457890"/>
            <a:ext cx="70866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Office of Bilingual Education and World Languages</a:t>
            </a:r>
            <a:endParaRPr/>
          </a:p>
        </p:txBody>
      </p:sp>
      <p:sp>
        <p:nvSpPr>
          <p:cNvPr id="158" name="Google Shape;158;p20"/>
          <p:cNvSpPr txBox="1"/>
          <p:nvPr/>
        </p:nvSpPr>
        <p:spPr>
          <a:xfrm>
            <a:off x="0" y="0"/>
            <a:ext cx="9144000" cy="707886"/>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Class of (year) – Presentation of Seals</a:t>
            </a:r>
            <a:endParaRPr dirty="0"/>
          </a:p>
        </p:txBody>
      </p:sp>
      <p:sp>
        <p:nvSpPr>
          <p:cNvPr id="159" name="Google Shape;159;p20"/>
          <p:cNvSpPr txBox="1"/>
          <p:nvPr/>
        </p:nvSpPr>
        <p:spPr>
          <a:xfrm>
            <a:off x="0" y="6488668"/>
            <a:ext cx="91440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p20"/>
          <p:cNvPicPr preferRelativeResize="0"/>
          <p:nvPr/>
        </p:nvPicPr>
        <p:blipFill rotWithShape="1">
          <a:blip r:embed="rId3">
            <a:alphaModFix/>
          </a:blip>
          <a:srcRect l="14998" t="24890" r="36929" b="14459"/>
          <a:stretch/>
        </p:blipFill>
        <p:spPr>
          <a:xfrm>
            <a:off x="1066800" y="990600"/>
            <a:ext cx="2178050" cy="2171700"/>
          </a:xfrm>
          <a:prstGeom prst="rect">
            <a:avLst/>
          </a:prstGeom>
          <a:noFill/>
          <a:ln>
            <a:noFill/>
          </a:ln>
        </p:spPr>
      </p:pic>
      <p:sp>
        <p:nvSpPr>
          <p:cNvPr id="14" name="Google Shape;147;p19">
            <a:extLst>
              <a:ext uri="{FF2B5EF4-FFF2-40B4-BE49-F238E27FC236}">
                <a16:creationId xmlns:a16="http://schemas.microsoft.com/office/drawing/2014/main" id="{8F61D47C-B002-430B-8882-B032A4487872}"/>
              </a:ext>
            </a:extLst>
          </p:cNvPr>
          <p:cNvSpPr txBox="1">
            <a:spLocks noGrp="1"/>
          </p:cNvSpPr>
          <p:nvPr>
            <p:ph type="body" idx="1"/>
          </p:nvPr>
        </p:nvSpPr>
        <p:spPr>
          <a:xfrm>
            <a:off x="819806" y="4003476"/>
            <a:ext cx="2890345" cy="232112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460"/>
              <a:buNone/>
            </a:pPr>
            <a:r>
              <a:rPr lang="en-US" sz="2480" b="0" i="0" u="none" strike="noStrike" cap="none" dirty="0">
                <a:solidFill>
                  <a:schemeClr val="dk1"/>
                </a:solidFill>
                <a:latin typeface="Calibri"/>
                <a:ea typeface="Calibri"/>
                <a:cs typeface="Calibri"/>
                <a:sym typeface="Calibri"/>
              </a:rPr>
              <a:t>(Insert district logo)</a:t>
            </a:r>
            <a:endParaRPr dirty="0"/>
          </a:p>
        </p:txBody>
      </p:sp>
      <p:sp>
        <p:nvSpPr>
          <p:cNvPr id="15" name="Google Shape;147;p19">
            <a:extLst>
              <a:ext uri="{FF2B5EF4-FFF2-40B4-BE49-F238E27FC236}">
                <a16:creationId xmlns:a16="http://schemas.microsoft.com/office/drawing/2014/main" id="{27AD0185-6AA6-431E-8FD6-76782F209DFF}"/>
              </a:ext>
            </a:extLst>
          </p:cNvPr>
          <p:cNvSpPr txBox="1">
            <a:spLocks/>
          </p:cNvSpPr>
          <p:nvPr/>
        </p:nvSpPr>
        <p:spPr>
          <a:xfrm>
            <a:off x="4104289" y="1195119"/>
            <a:ext cx="4861035" cy="23211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80000"/>
              </a:lnSpc>
              <a:spcBef>
                <a:spcPts val="0"/>
              </a:spcBef>
              <a:buSzPts val="2460"/>
              <a:buFont typeface="Arial"/>
              <a:buNone/>
            </a:pPr>
            <a:r>
              <a:rPr lang="en-US" sz="2480" dirty="0"/>
              <a:t>(Insert Seal recipients photos and names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p:nvPr/>
        </p:nvSpPr>
        <p:spPr>
          <a:xfrm>
            <a:off x="990600" y="6457890"/>
            <a:ext cx="70866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Office of Bilingual Education and World Languages</a:t>
            </a:r>
            <a:endParaRPr/>
          </a:p>
        </p:txBody>
      </p:sp>
      <p:sp>
        <p:nvSpPr>
          <p:cNvPr id="194" name="Google Shape;194;p23"/>
          <p:cNvSpPr txBox="1"/>
          <p:nvPr/>
        </p:nvSpPr>
        <p:spPr>
          <a:xfrm>
            <a:off x="0" y="0"/>
            <a:ext cx="9144000" cy="707886"/>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sp>
        <p:nvSpPr>
          <p:cNvPr id="195" name="Google Shape;195;p23"/>
          <p:cNvSpPr txBox="1"/>
          <p:nvPr/>
        </p:nvSpPr>
        <p:spPr>
          <a:xfrm>
            <a:off x="0" y="6488668"/>
            <a:ext cx="91440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23"/>
          <p:cNvSpPr txBox="1"/>
          <p:nvPr/>
        </p:nvSpPr>
        <p:spPr>
          <a:xfrm>
            <a:off x="342900" y="1905000"/>
            <a:ext cx="8382000" cy="212365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50"/>
              <a:buFont typeface="Pinyon Script"/>
              <a:buNone/>
            </a:pPr>
            <a:r>
              <a:rPr lang="en-US" sz="6600" b="0" i="0" u="none" strike="noStrike" cap="none" dirty="0">
                <a:solidFill>
                  <a:schemeClr val="dk1"/>
                </a:solidFill>
                <a:latin typeface="Pinyon Script"/>
                <a:ea typeface="Pinyon Script"/>
                <a:cs typeface="Pinyon Script"/>
                <a:sym typeface="Pinyon Script"/>
              </a:rPr>
              <a:t>Congratulations to the class of Seal of Biliteracy graduates! </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431</Words>
  <Application>Microsoft Office PowerPoint</Application>
  <PresentationFormat>On-screen Show (4:3)</PresentationFormat>
  <Paragraphs>40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Pinyon Script</vt:lpstr>
      <vt:lpstr>Office Theme</vt:lpstr>
      <vt:lpstr>The New York State  Seal of Biliteracy  Award Presentation  (District)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York State  Seal of Biliteracy  Award Presentation  East Irondequoit Central School District May 24, 2016</dc:title>
  <cp:lastModifiedBy>Candace Black</cp:lastModifiedBy>
  <cp:revision>2</cp:revision>
  <cp:lastPrinted>2020-02-10T17:39:14Z</cp:lastPrinted>
  <dcterms:modified xsi:type="dcterms:W3CDTF">2021-01-31T15:21:43Z</dcterms:modified>
</cp:coreProperties>
</file>