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0" r:id="rId2"/>
  </p:sldMasterIdLst>
  <p:notesMasterIdLst>
    <p:notesMasterId r:id="rId30"/>
  </p:notesMasterIdLst>
  <p:sldIdLst>
    <p:sldId id="256" r:id="rId3"/>
    <p:sldId id="257" r:id="rId4"/>
    <p:sldId id="303" r:id="rId5"/>
    <p:sldId id="304" r:id="rId6"/>
    <p:sldId id="284" r:id="rId7"/>
    <p:sldId id="305" r:id="rId8"/>
    <p:sldId id="262" r:id="rId9"/>
    <p:sldId id="292" r:id="rId10"/>
    <p:sldId id="285" r:id="rId11"/>
    <p:sldId id="264" r:id="rId12"/>
    <p:sldId id="308" r:id="rId13"/>
    <p:sldId id="288" r:id="rId14"/>
    <p:sldId id="289" r:id="rId15"/>
    <p:sldId id="293" r:id="rId16"/>
    <p:sldId id="294" r:id="rId17"/>
    <p:sldId id="297" r:id="rId18"/>
    <p:sldId id="298" r:id="rId19"/>
    <p:sldId id="299" r:id="rId20"/>
    <p:sldId id="309" r:id="rId21"/>
    <p:sldId id="313" r:id="rId22"/>
    <p:sldId id="291" r:id="rId23"/>
    <p:sldId id="302" r:id="rId24"/>
    <p:sldId id="265" r:id="rId25"/>
    <p:sldId id="275" r:id="rId26"/>
    <p:sldId id="312" r:id="rId27"/>
    <p:sldId id="279" r:id="rId28"/>
    <p:sldId id="314" r:id="rId29"/>
  </p:sldIdLst>
  <p:sldSz cx="9144000" cy="5143500" type="screen16x9"/>
  <p:notesSz cx="9236075" cy="6950075"/>
  <p:embeddedFontLst>
    <p:embeddedFont>
      <p:font typeface="Dosis ExtraLight" panose="020B0604020202020204" charset="0"/>
      <p:regular r:id="rId31"/>
      <p:bold r:id="rId32"/>
    </p:embeddedFont>
    <p:embeddedFont>
      <p:font typeface="Wingdings 2" panose="05020102010507070707" pitchFamily="18" charset="2"/>
      <p:regular r:id="rId33"/>
    </p:embeddedFont>
    <p:embeddedFont>
      <p:font typeface="Calibri" panose="020F0502020204030204" pitchFamily="34" charset="0"/>
      <p:regular r:id="rId34"/>
      <p:bold r:id="rId35"/>
      <p:italic r:id="rId36"/>
      <p:boldItalic r:id="rId37"/>
    </p:embeddedFont>
    <p:embeddedFont>
      <p:font typeface="Titillium Web" panose="020B0604020202020204" charset="0"/>
      <p:regular r:id="rId38"/>
      <p:bold r:id="rId39"/>
      <p:italic r:id="rId40"/>
      <p:boldItalic r:id="rId41"/>
    </p:embeddedFont>
    <p:embeddedFont>
      <p:font typeface="Titillium Web Light" panose="020B0604020202020204" charset="0"/>
      <p:regular r:id="rId42"/>
      <p:bold r:id="rId43"/>
      <p:italic r:id="rId44"/>
      <p:boldItalic r:id="rId45"/>
    </p:embeddedFont>
    <p:embeddedFont>
      <p:font typeface="Wingdings 3" panose="05040102010807070707" pitchFamily="18" charset="2"/>
      <p:regular r:id="rId46"/>
    </p:embeddedFont>
    <p:embeddedFont>
      <p:font typeface="Webdings" panose="05030102010509060703" pitchFamily="18" charset="2"/>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initials="JT" lastIdx="5" clrIdx="0"/>
  <p:cmAuthor id="1" name="Jonathan Tunik" initials="JT" lastIdx="31" clrIdx="1"/>
  <p:cmAuthor id="2" name="Lily Corrigan" initials="LC" lastIdx="21" clrIdx="2"/>
  <p:cmAuthor id="3" name="Nora Phelan" initials="NP" lastIdx="1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5"/>
    <a:srgbClr val="0B87A1"/>
    <a:srgbClr val="D3EBD5"/>
    <a:srgbClr val="80BFB7"/>
    <a:srgbClr val="F1F9F2"/>
    <a:srgbClr val="D8F6FC"/>
    <a:srgbClr val="E3F1EF"/>
    <a:srgbClr val="C7E3E0"/>
    <a:srgbClr val="FFFFCC"/>
    <a:srgbClr val="2AA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4E07DCD-605F-410F-976F-86B8EF8ECB8B}">
  <a:tblStyle styleId="{A4E07DCD-605F-410F-976F-86B8EF8ECB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514" autoAdjust="0"/>
  </p:normalViewPr>
  <p:slideViewPr>
    <p:cSldViewPr>
      <p:cViewPr>
        <p:scale>
          <a:sx n="75" d="100"/>
          <a:sy n="75" d="100"/>
        </p:scale>
        <p:origin x="-2664" y="-114"/>
      </p:cViewPr>
      <p:guideLst>
        <p:guide orient="horz" pos="1620"/>
        <p:guide pos="2880"/>
      </p:guideLst>
    </p:cSldViewPr>
  </p:slideViewPr>
  <p:notesTextViewPr>
    <p:cViewPr>
      <p:scale>
        <a:sx n="150" d="100"/>
        <a:sy n="150" d="100"/>
      </p:scale>
      <p:origin x="0" y="0"/>
    </p:cViewPr>
  </p:notesTextViewPr>
  <p:notesViewPr>
    <p:cSldViewPr>
      <p:cViewPr varScale="1">
        <p:scale>
          <a:sx n="118" d="100"/>
          <a:sy n="118" d="100"/>
        </p:scale>
        <p:origin x="-2322" y="-96"/>
      </p:cViewPr>
      <p:guideLst>
        <p:guide orient="horz" pos="2189"/>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23608" y="3301286"/>
            <a:ext cx="7388860" cy="3127534"/>
          </a:xfrm>
          <a:prstGeom prst="rect">
            <a:avLst/>
          </a:prstGeom>
          <a:noFill/>
          <a:ln>
            <a:noFill/>
          </a:ln>
        </p:spPr>
        <p:txBody>
          <a:bodyPr spcFirstLastPara="1" wrap="square" lIns="92476" tIns="92476" rIns="92476" bIns="92476"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6617340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1"/>
        <p:cNvGrpSpPr/>
        <p:nvPr/>
      </p:nvGrpSpPr>
      <p:grpSpPr>
        <a:xfrm>
          <a:off x="0" y="0"/>
          <a:ext cx="0" cy="0"/>
          <a:chOff x="0" y="0"/>
          <a:chExt cx="0" cy="0"/>
        </a:xfrm>
      </p:grpSpPr>
      <p:sp>
        <p:nvSpPr>
          <p:cNvPr id="3902" name="Google Shape;3902;g35f391192_045: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3" name="Google Shape;3903;g35f391192_045: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baseline="0" dirty="0" smtClean="0"/>
              <a:t>We found that t</a:t>
            </a:r>
            <a:r>
              <a:rPr lang="en-US" dirty="0" smtClean="0"/>
              <a:t>he resource </a:t>
            </a:r>
            <a:r>
              <a:rPr lang="en-US" dirty="0" smtClean="0"/>
              <a:t>centers continue to provide consistently high quality services and support to the field</a:t>
            </a:r>
            <a:r>
              <a:rPr lang="en-US" baseline="0" dirty="0" smtClean="0"/>
              <a:t> across the three major activity </a:t>
            </a:r>
            <a:r>
              <a:rPr lang="en-US" baseline="0" dirty="0" smtClean="0"/>
              <a:t>categories. These include:</a:t>
            </a:r>
          </a:p>
          <a:p>
            <a:pPr marL="0" indent="0"/>
            <a:r>
              <a:rPr lang="en-US" baseline="0" dirty="0" smtClean="0"/>
              <a:t> </a:t>
            </a:r>
            <a:r>
              <a:rPr lang="en-US" baseline="0" dirty="0" smtClean="0"/>
              <a:t>Professional Development opportunities</a:t>
            </a:r>
          </a:p>
          <a:p>
            <a:pPr marL="0" indent="0"/>
            <a:r>
              <a:rPr lang="en-US" baseline="0" dirty="0" smtClean="0"/>
              <a:t> </a:t>
            </a:r>
            <a:r>
              <a:rPr lang="en-US" baseline="0" dirty="0" smtClean="0"/>
              <a:t>On-site Site </a:t>
            </a:r>
            <a:r>
              <a:rPr lang="en-US" baseline="0" dirty="0" smtClean="0"/>
              <a:t>Monitoring and Technical Assistance visits with follow up support, and</a:t>
            </a:r>
          </a:p>
          <a:p>
            <a:pPr marL="0" indent="0"/>
            <a:r>
              <a:rPr lang="en-US" baseline="0" dirty="0" smtClean="0"/>
              <a:t> </a:t>
            </a:r>
            <a:r>
              <a:rPr lang="en-US" baseline="0" dirty="0" smtClean="0"/>
              <a:t>Informal</a:t>
            </a:r>
            <a:r>
              <a:rPr lang="en-US" baseline="0" dirty="0" smtClean="0"/>
              <a:t>, day-to-day communication responding to </a:t>
            </a:r>
            <a:r>
              <a:rPr lang="en-US" baseline="0" dirty="0" smtClean="0"/>
              <a:t>issues </a:t>
            </a:r>
            <a:r>
              <a:rPr lang="en-US" baseline="0" dirty="0" smtClean="0"/>
              <a:t>and needs that arise for grantees and state partners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baseline="0" dirty="0" smtClean="0"/>
              <a:t>To summarize a few notable findings from our evaluation of the Professional Development Conferences…</a:t>
            </a:r>
          </a:p>
          <a:p>
            <a:pPr marL="0" indent="0">
              <a:buNone/>
            </a:pPr>
            <a:endParaRPr lang="en-US" baseline="0" dirty="0" smtClean="0"/>
          </a:p>
          <a:p>
            <a:pPr marL="0" indent="0">
              <a:buNone/>
            </a:pPr>
            <a:r>
              <a:rPr lang="en-US" baseline="0" dirty="0" smtClean="0"/>
              <a:t>Program </a:t>
            </a:r>
            <a:r>
              <a:rPr lang="en-US" baseline="0" dirty="0" smtClean="0"/>
              <a:t>Attendance was very high in both regions, </a:t>
            </a:r>
            <a:r>
              <a:rPr lang="en-US" baseline="0" dirty="0" smtClean="0"/>
              <a:t>with representation from 94</a:t>
            </a:r>
            <a:r>
              <a:rPr lang="en-US" baseline="0" dirty="0" smtClean="0"/>
              <a:t>% of funded </a:t>
            </a:r>
            <a:r>
              <a:rPr lang="en-US" baseline="0" dirty="0" smtClean="0"/>
              <a:t>programs attending conferences.</a:t>
            </a:r>
            <a:endParaRPr lang="en-US" baseline="0" dirty="0" smtClean="0"/>
          </a:p>
          <a:p>
            <a:pPr marL="0" indent="0"/>
            <a:endParaRPr lang="en-US" baseline="0" dirty="0" smtClean="0"/>
          </a:p>
          <a:p>
            <a:pPr marL="0" indent="0">
              <a:buNone/>
            </a:pPr>
            <a:r>
              <a:rPr lang="en-US" baseline="0" dirty="0" smtClean="0"/>
              <a:t>There </a:t>
            </a:r>
            <a:r>
              <a:rPr lang="en-US" baseline="0" dirty="0" smtClean="0"/>
              <a:t>were more General </a:t>
            </a:r>
            <a:r>
              <a:rPr lang="en-US" baseline="0" dirty="0" smtClean="0"/>
              <a:t>Sessions offered, which allowed ALL attendees to receive the same, high priority </a:t>
            </a:r>
            <a:r>
              <a:rPr lang="en-US" baseline="0" dirty="0" smtClean="0"/>
              <a:t>content.</a:t>
            </a:r>
            <a:endParaRPr lang="en-US" baseline="0" dirty="0" smtClean="0"/>
          </a:p>
          <a:p>
            <a:pPr marL="0" indent="0">
              <a:buNone/>
            </a:pPr>
            <a:endParaRPr lang="en-US" baseline="0" dirty="0" smtClean="0"/>
          </a:p>
          <a:p>
            <a:pPr marL="0" indent="0">
              <a:buNone/>
            </a:pPr>
            <a:r>
              <a:rPr lang="en-US" baseline="0" dirty="0" smtClean="0"/>
              <a:t>Conference attendees continued to report high levels of satisfaction with the quality, design, delivery and overall experience at the conferences.</a:t>
            </a:r>
            <a:r>
              <a:rPr lang="en-US" dirty="0"/>
              <a:t>  </a:t>
            </a:r>
          </a:p>
          <a:p>
            <a:pPr marL="0" indent="0">
              <a:buNone/>
            </a:pPr>
            <a:r>
              <a:rPr lang="en-US" dirty="0" smtClean="0"/>
              <a:t>For example,</a:t>
            </a:r>
            <a:r>
              <a:rPr lang="en-US" baseline="0" dirty="0" smtClean="0"/>
              <a:t> l</a:t>
            </a:r>
            <a:r>
              <a:rPr lang="en-US" dirty="0" smtClean="0"/>
              <a:t>ast fall, virtually </a:t>
            </a:r>
            <a:r>
              <a:rPr lang="en-US" dirty="0"/>
              <a:t>all respondents to </a:t>
            </a:r>
            <a:r>
              <a:rPr lang="en-US" dirty="0" smtClean="0"/>
              <a:t>workshop </a:t>
            </a:r>
            <a:r>
              <a:rPr lang="en-US" dirty="0"/>
              <a:t>surveys (88% in RoS, 98% in NYC) agreed that they were likely to apply what they had learned in the workshop sessions.</a:t>
            </a:r>
          </a:p>
          <a:p>
            <a:pPr marL="0" indent="0">
              <a:buNone/>
            </a:pPr>
            <a:endParaRPr lang="en-US" dirty="0" smtClean="0"/>
          </a:p>
          <a:p>
            <a:pPr marL="0" indent="0">
              <a:buNone/>
            </a:pPr>
            <a:r>
              <a:rPr lang="en-US" dirty="0" smtClean="0"/>
              <a:t>On </a:t>
            </a:r>
            <a:r>
              <a:rPr lang="en-US" dirty="0"/>
              <a:t>average, </a:t>
            </a:r>
            <a:r>
              <a:rPr lang="en-US" dirty="0" smtClean="0"/>
              <a:t>presenters</a:t>
            </a:r>
            <a:r>
              <a:rPr lang="en-US" dirty="0"/>
              <a:t>’ skills, attitude and preparedness for content delivery was </a:t>
            </a:r>
            <a:r>
              <a:rPr lang="en-US" dirty="0" smtClean="0"/>
              <a:t>generally strong. </a:t>
            </a:r>
            <a:endParaRPr lang="en-US" dirty="0"/>
          </a:p>
          <a:p>
            <a:pPr marL="0" indent="0">
              <a:buNone/>
            </a:pPr>
            <a:endParaRPr lang="en-US" baseline="0" dirty="0" smtClean="0"/>
          </a:p>
          <a:p>
            <a:pPr marL="0" indent="0" defTabSz="924916">
              <a:buNone/>
              <a:defRPr/>
            </a:pPr>
            <a:r>
              <a:rPr lang="en" dirty="0">
                <a:solidFill>
                  <a:srgbClr val="003B55"/>
                </a:solidFill>
                <a:latin typeface="Titillium Web Light"/>
                <a:sym typeface="Titillium Web Light"/>
              </a:rPr>
              <a:t>MI’s recommendations to the </a:t>
            </a:r>
            <a:r>
              <a:rPr lang="en" dirty="0" smtClean="0">
                <a:solidFill>
                  <a:srgbClr val="003B55"/>
                </a:solidFill>
                <a:latin typeface="Titillium Web Light"/>
                <a:sym typeface="Titillium Web Light"/>
              </a:rPr>
              <a:t>RCs, </a:t>
            </a:r>
            <a:r>
              <a:rPr lang="en" dirty="0">
                <a:solidFill>
                  <a:srgbClr val="003B55"/>
                </a:solidFill>
                <a:latin typeface="Titillium Web Light"/>
                <a:sym typeface="Titillium Web Light"/>
              </a:rPr>
              <a:t>center upon consistent tracking of attendnance at workshops, and the continued joint commitment between the RCs and MI to increase particpation in the conference evaluation surveys.</a:t>
            </a:r>
          </a:p>
          <a:p>
            <a:pPr marL="0" indent="0"/>
            <a:endParaRPr lang="en-US"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35ed75ccf_015: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35ed75ccf_015: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Completing</a:t>
            </a:r>
            <a:r>
              <a:rPr lang="en-US" baseline="0" dirty="0" smtClean="0"/>
              <a:t> the surveys is such an important part of continuing this dialogue between </a:t>
            </a:r>
            <a:r>
              <a:rPr lang="en-US" baseline="0" dirty="0" smtClean="0"/>
              <a:t>you</a:t>
            </a:r>
            <a:r>
              <a:rPr lang="en-US" baseline="0" dirty="0" smtClean="0"/>
              <a:t>, </a:t>
            </a:r>
            <a:r>
              <a:rPr lang="en-US" baseline="0" dirty="0" smtClean="0"/>
              <a:t>the conference participants, </a:t>
            </a:r>
            <a:r>
              <a:rPr lang="en-US" baseline="0" dirty="0" smtClean="0"/>
              <a:t>and the RC </a:t>
            </a:r>
            <a:r>
              <a:rPr lang="en-US" baseline="0" dirty="0" smtClean="0"/>
              <a:t>providers, so </a:t>
            </a:r>
            <a:r>
              <a:rPr lang="en-US" baseline="0" dirty="0" smtClean="0"/>
              <a:t>that they can continue to offer high quality PD </a:t>
            </a:r>
            <a:r>
              <a:rPr lang="en-US" baseline="0" dirty="0" smtClean="0"/>
              <a:t>that </a:t>
            </a:r>
            <a:r>
              <a:rPr lang="en-US" baseline="0" dirty="0" smtClean="0"/>
              <a:t>best meet your needs.</a:t>
            </a:r>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Deliverable 3 involves</a:t>
            </a:r>
            <a:r>
              <a:rPr lang="en-US" baseline="0" dirty="0" smtClean="0"/>
              <a:t> studying the implementation experiences of local 21</a:t>
            </a:r>
            <a:r>
              <a:rPr lang="en-US" baseline="30000" dirty="0" smtClean="0"/>
              <a:t>st</a:t>
            </a:r>
            <a:r>
              <a:rPr lang="en-US" baseline="0" dirty="0" smtClean="0"/>
              <a:t> Century Learning Center programs.  </a:t>
            </a:r>
          </a:p>
          <a:p>
            <a:pPr marL="0" indent="0">
              <a:buNone/>
            </a:pPr>
            <a:endParaRPr lang="en-US" baseline="0" dirty="0" smtClean="0"/>
          </a:p>
          <a:p>
            <a:pPr marL="0" indent="0">
              <a:buNone/>
            </a:pPr>
            <a:r>
              <a:rPr lang="en-US" baseline="0" dirty="0" smtClean="0"/>
              <a:t>MI selects 10 representative programs each year, and conducts exploratory site visits </a:t>
            </a:r>
            <a:r>
              <a:rPr lang="en-US" baseline="0" dirty="0" smtClean="0"/>
              <a:t>in order </a:t>
            </a:r>
            <a:r>
              <a:rPr lang="en-US" baseline="0" dirty="0" smtClean="0"/>
              <a:t>to learn about what’s working well for them, and where they may be experiencing challenges.</a:t>
            </a:r>
          </a:p>
          <a:p>
            <a:pPr marL="0" indent="0">
              <a:buNone/>
            </a:pPr>
            <a:endParaRPr lang="en-US" baseline="0" dirty="0" smtClean="0"/>
          </a:p>
          <a:p>
            <a:pPr marL="0" indent="0">
              <a:buNone/>
            </a:pPr>
            <a:r>
              <a:rPr lang="en-US" u="none" baseline="0" dirty="0" smtClean="0"/>
              <a:t>The purpose of these visits is to look </a:t>
            </a:r>
            <a:r>
              <a:rPr lang="en-US" u="none" baseline="0" dirty="0" smtClean="0"/>
              <a:t>for trends </a:t>
            </a:r>
            <a:r>
              <a:rPr lang="en-US" u="none" baseline="0" dirty="0" smtClean="0"/>
              <a:t>–</a:t>
            </a:r>
            <a:r>
              <a:rPr lang="en-US" i="1" u="none" baseline="0" dirty="0" smtClean="0"/>
              <a:t>not  </a:t>
            </a:r>
            <a:r>
              <a:rPr lang="en-US" i="0" u="none" baseline="0" dirty="0" smtClean="0"/>
              <a:t>to evaluate individual programs; to </a:t>
            </a:r>
            <a:r>
              <a:rPr lang="en-US" baseline="0" dirty="0" smtClean="0"/>
              <a:t>gain </a:t>
            </a:r>
            <a:r>
              <a:rPr lang="en-US" baseline="0" dirty="0" smtClean="0"/>
              <a:t>more insights into grantees’ </a:t>
            </a:r>
            <a:r>
              <a:rPr lang="en-US" baseline="0" dirty="0" smtClean="0"/>
              <a:t>experiences, and </a:t>
            </a:r>
            <a:r>
              <a:rPr lang="en-US" baseline="0" dirty="0" smtClean="0"/>
              <a:t>to share </a:t>
            </a:r>
            <a:r>
              <a:rPr lang="en-US" baseline="0" dirty="0" smtClean="0"/>
              <a:t>best practices.</a:t>
            </a:r>
            <a:endParaRPr lang="en-US" baseline="0" dirty="0" smtClean="0"/>
          </a:p>
          <a:p>
            <a:pPr marL="0" indent="0">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35f391192_04: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35f391192_04: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We’re going to highlight our findings related to the four major topic areas we explored in our</a:t>
            </a:r>
            <a:r>
              <a:rPr lang="en-US" baseline="0" dirty="0" smtClean="0"/>
              <a:t> Year 2 </a:t>
            </a:r>
            <a:r>
              <a:rPr lang="en-US" baseline="0" dirty="0" smtClean="0"/>
              <a:t>visits:</a:t>
            </a:r>
            <a:endParaRPr lang="en-US" baseline="0" dirty="0" smtClean="0"/>
          </a:p>
          <a:p>
            <a:pPr>
              <a:buNone/>
            </a:pPr>
            <a:endParaRPr lang="en-US" dirty="0"/>
          </a:p>
          <a:p>
            <a:r>
              <a:rPr lang="en-US" dirty="0"/>
              <a:t>Student Identification, Recruitment &amp; Enrollment </a:t>
            </a:r>
          </a:p>
          <a:p>
            <a:r>
              <a:rPr lang="en-US" dirty="0"/>
              <a:t>Attendance &amp; Retention </a:t>
            </a:r>
            <a:r>
              <a:rPr lang="en-US" dirty="0" smtClean="0"/>
              <a:t>(which reflect program dosage</a:t>
            </a:r>
            <a:r>
              <a:rPr lang="en-US" dirty="0"/>
              <a:t>) </a:t>
            </a:r>
          </a:p>
          <a:p>
            <a:r>
              <a:rPr lang="en-US" dirty="0"/>
              <a:t>Academic Linkages to School Day </a:t>
            </a:r>
          </a:p>
          <a:p>
            <a:r>
              <a:rPr lang="en-US" dirty="0"/>
              <a:t>Administrative Coordination </a:t>
            </a:r>
            <a:endParaRPr lang="en-US" baseline="0" dirty="0" smtClean="0"/>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baseline="0" dirty="0" smtClean="0"/>
              <a:t>Across the sample of programs we visited, we found that…</a:t>
            </a:r>
          </a:p>
          <a:p>
            <a:pPr marL="0" indent="0">
              <a:buNone/>
            </a:pPr>
            <a:endParaRPr lang="en-US" baseline="0" dirty="0" smtClean="0"/>
          </a:p>
          <a:p>
            <a:pPr marL="0" indent="0" defTabSz="924916">
              <a:buNone/>
              <a:defRPr/>
            </a:pPr>
            <a:r>
              <a:rPr lang="en-US" baseline="0" dirty="0" smtClean="0"/>
              <a:t>&gt;&gt;&gt;programs generally blended an </a:t>
            </a:r>
            <a:r>
              <a:rPr lang="en-US" baseline="0" dirty="0" smtClean="0"/>
              <a:t>open enrollment </a:t>
            </a:r>
            <a:r>
              <a:rPr lang="en-US" baseline="0" dirty="0" smtClean="0"/>
              <a:t>approach </a:t>
            </a:r>
            <a:r>
              <a:rPr lang="en-US" baseline="0" dirty="0" smtClean="0"/>
              <a:t>with more targeted methods that helped ensure </a:t>
            </a:r>
            <a:r>
              <a:rPr lang="en-US" baseline="0" dirty="0" smtClean="0"/>
              <a:t>they </a:t>
            </a:r>
            <a:r>
              <a:rPr lang="en-US" dirty="0" smtClean="0"/>
              <a:t>were </a:t>
            </a:r>
            <a:r>
              <a:rPr lang="en-US" dirty="0"/>
              <a:t>serving students in need. </a:t>
            </a:r>
            <a:r>
              <a:rPr lang="en-US" dirty="0" smtClean="0"/>
              <a:t>Targeted </a:t>
            </a:r>
            <a:r>
              <a:rPr lang="en-US" dirty="0"/>
              <a:t>p</a:t>
            </a:r>
            <a:r>
              <a:rPr lang="en-US" dirty="0">
                <a:highlight>
                  <a:srgbClr val="FFFF00"/>
                </a:highlight>
              </a:rPr>
              <a:t>rogramming was more common in Year 2 than in Year 1</a:t>
            </a:r>
            <a:r>
              <a:rPr lang="en-US" dirty="0"/>
              <a:t>. </a:t>
            </a:r>
          </a:p>
          <a:p>
            <a:pPr marL="0" indent="0">
              <a:buNone/>
            </a:pPr>
            <a:endParaRPr lang="en-US" baseline="0" dirty="0" smtClean="0"/>
          </a:p>
          <a:p>
            <a:pPr marL="0" indent="0">
              <a:buNone/>
            </a:pPr>
            <a:r>
              <a:rPr lang="en-US" baseline="0" dirty="0" smtClean="0"/>
              <a:t>&gt;&gt;&gt;High </a:t>
            </a:r>
            <a:r>
              <a:rPr lang="en-US" baseline="0" dirty="0" smtClean="0"/>
              <a:t>school programs, which </a:t>
            </a:r>
            <a:r>
              <a:rPr lang="en-US" baseline="0" dirty="0" smtClean="0"/>
              <a:t>work with </a:t>
            </a:r>
            <a:r>
              <a:rPr lang="en-US" dirty="0" smtClean="0"/>
              <a:t>a </a:t>
            </a:r>
            <a:r>
              <a:rPr lang="en-US" dirty="0"/>
              <a:t>hard-to-reach age group, </a:t>
            </a:r>
            <a:r>
              <a:rPr lang="en-US" baseline="0" dirty="0" smtClean="0"/>
              <a:t>tended to use more individualized recruitment strategies aligned to the</a:t>
            </a:r>
            <a:r>
              <a:rPr lang="en-US" dirty="0"/>
              <a:t> needs and interests of their </a:t>
            </a:r>
            <a:r>
              <a:rPr lang="en-US" dirty="0" smtClean="0"/>
              <a:t>populations. </a:t>
            </a:r>
            <a:endParaRPr lang="en-US" u="sng" dirty="0"/>
          </a:p>
          <a:p>
            <a:pPr marL="0" indent="0">
              <a:buNone/>
            </a:pPr>
            <a:endParaRPr lang="en-US" dirty="0"/>
          </a:p>
          <a:p>
            <a:pPr marL="0" indent="0">
              <a:buNone/>
            </a:pPr>
            <a:r>
              <a:rPr lang="en-US" dirty="0" smtClean="0"/>
              <a:t>&gt;&gt;&gt;Among </a:t>
            </a:r>
            <a:r>
              <a:rPr lang="en-US" dirty="0"/>
              <a:t>Community-based Organizations, brand and name-recognition helped to drive ongoing recruitment efforts.</a:t>
            </a:r>
          </a:p>
          <a:p>
            <a:pPr marL="0" indent="0">
              <a:buNone/>
            </a:pPr>
            <a:endParaRPr lang="en-US" dirty="0"/>
          </a:p>
          <a:p>
            <a:pPr marL="0" indent="0">
              <a:buNone/>
            </a:pPr>
            <a:r>
              <a:rPr lang="en-US" dirty="0" smtClean="0"/>
              <a:t>&gt;&gt;&gt;Key </a:t>
            </a:r>
            <a:r>
              <a:rPr lang="en-US" dirty="0"/>
              <a:t>Recommendations include:</a:t>
            </a:r>
          </a:p>
          <a:p>
            <a:pPr marL="0" indent="0">
              <a:buNone/>
            </a:pPr>
            <a:r>
              <a:rPr lang="en-US" dirty="0"/>
              <a:t>* Building student recruitment efforts </a:t>
            </a:r>
            <a:r>
              <a:rPr lang="en-US" dirty="0" smtClean="0"/>
              <a:t>into </a:t>
            </a:r>
            <a:r>
              <a:rPr lang="en-US" dirty="0"/>
              <a:t>the school culture.  </a:t>
            </a:r>
          </a:p>
          <a:p>
            <a:pPr marL="0" indent="0">
              <a:buNone/>
            </a:pPr>
            <a:r>
              <a:rPr lang="en-US" dirty="0"/>
              <a:t>* Inviting school administrators and staff to </a:t>
            </a:r>
            <a:r>
              <a:rPr lang="en-US" dirty="0" smtClean="0"/>
              <a:t>collaborate </a:t>
            </a:r>
            <a:r>
              <a:rPr lang="en-US" dirty="0"/>
              <a:t>with after-school directors, to help identify students in need.  </a:t>
            </a:r>
          </a:p>
          <a:p>
            <a:pPr marL="0" indent="0">
              <a:buNone/>
            </a:pPr>
            <a:r>
              <a:rPr lang="en-US" dirty="0"/>
              <a:t>* Requesting school data such as school day attendance and academic performance, to inform targeted recruitment and programming.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2"/>
        <p:cNvGrpSpPr/>
        <p:nvPr/>
      </p:nvGrpSpPr>
      <p:grpSpPr>
        <a:xfrm>
          <a:off x="0" y="0"/>
          <a:ext cx="0" cy="0"/>
          <a:chOff x="0" y="0"/>
          <a:chExt cx="0" cy="0"/>
        </a:xfrm>
      </p:grpSpPr>
      <p:sp>
        <p:nvSpPr>
          <p:cNvPr id="4043" name="Google Shape;4043;g35ed75ccf_0134: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4" name="Google Shape;4044;g35ed75ccf_0134: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baseline="0" dirty="0" smtClean="0"/>
              <a:t>Strategies programs used to address attendance challenges involved </a:t>
            </a:r>
          </a:p>
          <a:p>
            <a:pPr marL="173422" indent="-173422">
              <a:buFont typeface="Arial" charset="0"/>
              <a:buChar char="•"/>
            </a:pPr>
            <a:r>
              <a:rPr lang="en-US" baseline="0" dirty="0" smtClean="0"/>
              <a:t>Special </a:t>
            </a:r>
            <a:r>
              <a:rPr lang="en-US" baseline="0" dirty="0" smtClean="0"/>
              <a:t>incentives, </a:t>
            </a:r>
            <a:r>
              <a:rPr lang="en-US" baseline="0" dirty="0" smtClean="0"/>
              <a:t>such as job certifications for students seeking work</a:t>
            </a:r>
            <a:endParaRPr lang="en-US" baseline="0" dirty="0" smtClean="0"/>
          </a:p>
          <a:p>
            <a:pPr marL="173422" indent="-173422">
              <a:buFont typeface="Arial" charset="0"/>
              <a:buChar char="•"/>
            </a:pPr>
            <a:r>
              <a:rPr lang="en-US" baseline="0" dirty="0" smtClean="0"/>
              <a:t>adapting program schedules to fit participant </a:t>
            </a:r>
            <a:r>
              <a:rPr lang="en-US" baseline="0" dirty="0" smtClean="0"/>
              <a:t>availability, and</a:t>
            </a:r>
            <a:endParaRPr lang="en-US" baseline="0" dirty="0" smtClean="0"/>
          </a:p>
          <a:p>
            <a:pPr marL="173422" indent="-173422" defTabSz="924916">
              <a:buFont typeface="Arial" charset="0"/>
              <a:buChar char="•"/>
              <a:defRPr/>
            </a:pPr>
            <a:r>
              <a:rPr lang="en-US" baseline="0" dirty="0" smtClean="0"/>
              <a:t>&gt;&gt;&gt;Improved </a:t>
            </a:r>
            <a:r>
              <a:rPr lang="en-US" u="none" baseline="0" dirty="0" smtClean="0"/>
              <a:t>communications and </a:t>
            </a:r>
            <a:r>
              <a:rPr lang="en-US" baseline="0" dirty="0" smtClean="0"/>
              <a:t>connections </a:t>
            </a:r>
            <a:r>
              <a:rPr lang="en-US" u="none" baseline="0" dirty="0" smtClean="0"/>
              <a:t>with school </a:t>
            </a:r>
            <a:r>
              <a:rPr lang="en-US" u="none" baseline="0" dirty="0" smtClean="0"/>
              <a:t>staff, which improved programs’ </a:t>
            </a:r>
            <a:r>
              <a:rPr lang="en-US" baseline="0" dirty="0" smtClean="0"/>
              <a:t>success </a:t>
            </a:r>
            <a:r>
              <a:rPr lang="en-US" baseline="0" dirty="0" smtClean="0"/>
              <a:t>at making program adaptations.</a:t>
            </a:r>
          </a:p>
          <a:p>
            <a:pPr marL="0" indent="0">
              <a:buNone/>
            </a:pPr>
            <a:endParaRPr lang="en-US" baseline="0" dirty="0" smtClean="0"/>
          </a:p>
          <a:p>
            <a:pPr marL="0" indent="0">
              <a:buNone/>
            </a:pPr>
            <a:r>
              <a:rPr lang="en-US" baseline="0" dirty="0" smtClean="0"/>
              <a:t>Access </a:t>
            </a:r>
            <a:r>
              <a:rPr lang="en-US" baseline="0" dirty="0" smtClean="0"/>
              <a:t>to data and information about the causes for low attendance can help programs design a targeted plan to address it.   </a:t>
            </a:r>
          </a:p>
          <a:p>
            <a:pPr marL="0" indent="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2"/>
        <p:cNvGrpSpPr/>
        <p:nvPr/>
      </p:nvGrpSpPr>
      <p:grpSpPr>
        <a:xfrm>
          <a:off x="0" y="0"/>
          <a:ext cx="0" cy="0"/>
          <a:chOff x="0" y="0"/>
          <a:chExt cx="0" cy="0"/>
        </a:xfrm>
      </p:grpSpPr>
      <p:sp>
        <p:nvSpPr>
          <p:cNvPr id="3973" name="Google Shape;3973;g35ed75ccf_044: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4" name="Google Shape;3974;g35ed75ccf_044: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We also explored the linkage between programs and school day curricula, which requires </a:t>
            </a:r>
            <a:r>
              <a:rPr lang="en-US" baseline="0" dirty="0" smtClean="0"/>
              <a:t>active collaboration with school day staff.  W</a:t>
            </a:r>
            <a:r>
              <a:rPr lang="en-US" dirty="0"/>
              <a:t>e recognize you don’t always have full control over some of these activities, but where possible, opportunities to strengthen collaboration may include:</a:t>
            </a:r>
          </a:p>
          <a:p>
            <a:pPr marL="0" indent="0">
              <a:buNone/>
            </a:pPr>
            <a:endParaRPr lang="en-US" dirty="0"/>
          </a:p>
          <a:p>
            <a:pPr marL="139700" lvl="0" indent="0">
              <a:buNone/>
            </a:pPr>
            <a:r>
              <a:rPr lang="en-US" i="1" dirty="0" smtClean="0"/>
              <a:t>&gt;&gt;&gt;Attending each </a:t>
            </a:r>
            <a:r>
              <a:rPr lang="en-US" i="1" dirty="0"/>
              <a:t>others’ meetings…</a:t>
            </a:r>
          </a:p>
          <a:p>
            <a:pPr marL="139700" lvl="0" indent="0">
              <a:buNone/>
            </a:pPr>
            <a:r>
              <a:rPr lang="en-US" i="1" dirty="0" smtClean="0"/>
              <a:t>&gt;&gt;&gt;…</a:t>
            </a:r>
            <a:r>
              <a:rPr lang="en-US" i="1" dirty="0"/>
              <a:t>with meeting agendas that address </a:t>
            </a:r>
            <a:r>
              <a:rPr lang="en-US" i="1" dirty="0" smtClean="0"/>
              <a:t>both school day</a:t>
            </a:r>
            <a:r>
              <a:rPr lang="en-US" i="1" baseline="0" dirty="0" smtClean="0"/>
              <a:t> and </a:t>
            </a:r>
            <a:r>
              <a:rPr lang="en-US" i="1" dirty="0" smtClean="0"/>
              <a:t>after school </a:t>
            </a:r>
            <a:r>
              <a:rPr lang="en-US" i="1" dirty="0"/>
              <a:t>issues</a:t>
            </a:r>
          </a:p>
          <a:p>
            <a:pPr marL="141307" indent="0" defTabSz="924916">
              <a:buNone/>
              <a:defRPr/>
            </a:pPr>
            <a:r>
              <a:rPr lang="en-US" i="1" dirty="0" smtClean="0"/>
              <a:t>&gt;&gt;&gt;Using </a:t>
            </a:r>
            <a:r>
              <a:rPr lang="en-US" i="1" dirty="0"/>
              <a:t>templates to exchange information about student academic needs and behavioral/emotional issues</a:t>
            </a:r>
          </a:p>
          <a:p>
            <a:pPr marL="141307" indent="0" defTabSz="924916">
              <a:buNone/>
              <a:defRPr/>
            </a:pPr>
            <a:r>
              <a:rPr lang="en-US" i="1" dirty="0" smtClean="0"/>
              <a:t>&gt;&gt;&gt;Encouraging </a:t>
            </a:r>
            <a:r>
              <a:rPr lang="en-US" i="1" dirty="0"/>
              <a:t>school leaders to visit 21C activities</a:t>
            </a:r>
          </a:p>
          <a:p>
            <a:pPr marL="141307" indent="0" defTabSz="924916">
              <a:buNone/>
              <a:defRPr/>
            </a:pPr>
            <a:r>
              <a:rPr lang="en-US" i="1" dirty="0" smtClean="0"/>
              <a:t>&gt;&gt;&gt;Appoint </a:t>
            </a:r>
            <a:r>
              <a:rPr lang="en-US" i="1" dirty="0"/>
              <a:t>a school day liaison from within the after school </a:t>
            </a:r>
            <a:r>
              <a:rPr lang="en-US" i="1" dirty="0" smtClean="0"/>
              <a:t>staff, and</a:t>
            </a:r>
            <a:endParaRPr lang="en-US" i="1" dirty="0"/>
          </a:p>
          <a:p>
            <a:pPr marL="141307" indent="0" defTabSz="924916">
              <a:buNone/>
              <a:defRPr/>
            </a:pPr>
            <a:r>
              <a:rPr lang="en-US" i="1" dirty="0" smtClean="0"/>
              <a:t>&gt;&gt;&gt;Developing </a:t>
            </a:r>
            <a:r>
              <a:rPr lang="en-US" i="1" dirty="0"/>
              <a:t>a program guide and share with school day staff</a:t>
            </a:r>
          </a:p>
          <a:p>
            <a:pPr marL="0" indent="0">
              <a:buNone/>
            </a:pPr>
            <a:endParaRPr lang="en-US" dirty="0"/>
          </a:p>
          <a:p>
            <a:pPr marL="0" indent="0">
              <a:buNone/>
            </a:pPr>
            <a:r>
              <a:rPr lang="en-US" dirty="0" smtClean="0"/>
              <a:t>&gt;&gt;&gt;However</a:t>
            </a:r>
            <a:r>
              <a:rPr lang="en-US" dirty="0"/>
              <a:t>, in some cases even when there was good </a:t>
            </a:r>
            <a:r>
              <a:rPr lang="en-US" dirty="0" smtClean="0"/>
              <a:t>collaboration, </a:t>
            </a:r>
            <a:r>
              <a:rPr lang="en-US" dirty="0"/>
              <a:t>alignment with school day </a:t>
            </a:r>
            <a:r>
              <a:rPr lang="en-US" i="1" dirty="0"/>
              <a:t>curricula </a:t>
            </a:r>
            <a:r>
              <a:rPr lang="en-US" dirty="0"/>
              <a:t>was still lacking. </a:t>
            </a:r>
          </a:p>
          <a:p>
            <a:pPr marL="0" indent="0">
              <a:buNone/>
            </a:pPr>
            <a:endParaRPr lang="en-US" dirty="0"/>
          </a:p>
          <a:p>
            <a:pPr marL="0" indent="0">
              <a:buNone/>
            </a:pPr>
            <a:r>
              <a:rPr lang="en-US" dirty="0"/>
              <a:t>Some recommendations to help strengthen curriculum alignment include:</a:t>
            </a:r>
          </a:p>
          <a:p>
            <a:pPr marL="0" indent="0">
              <a:buNone/>
            </a:pPr>
            <a:endParaRPr lang="en-US" dirty="0"/>
          </a:p>
          <a:p>
            <a:pPr lvl="0"/>
            <a:r>
              <a:rPr lang="en-US" i="1" dirty="0"/>
              <a:t>Including learning standards and objectives in shared student information</a:t>
            </a:r>
          </a:p>
          <a:p>
            <a:pPr marL="462458" indent="-321151" defTabSz="924916">
              <a:defRPr/>
            </a:pPr>
            <a:r>
              <a:rPr lang="en-US" i="1" dirty="0"/>
              <a:t>Obtaining guidance from visiting school leaders </a:t>
            </a:r>
          </a:p>
          <a:p>
            <a:r>
              <a:rPr lang="en-US" i="1" dirty="0" smtClean="0"/>
              <a:t>Infusing </a:t>
            </a:r>
            <a:r>
              <a:rPr lang="en-US" i="1" dirty="0"/>
              <a:t>curricular concepts into enrichment activities. </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a:buNone/>
            </a:pPr>
            <a:r>
              <a:rPr lang="en-US" dirty="0" smtClean="0"/>
              <a:t>There was much less staff turnover among </a:t>
            </a:r>
            <a:r>
              <a:rPr lang="en-US" dirty="0"/>
              <a:t>the programs visited in Year </a:t>
            </a:r>
            <a:r>
              <a:rPr lang="en-US" dirty="0" smtClean="0"/>
              <a:t>2 than </a:t>
            </a:r>
            <a:r>
              <a:rPr lang="en-US" dirty="0"/>
              <a:t>was seen in the programs visited in Year 1. However, a number of programs still struggled to manage mid-year staff turnover.  </a:t>
            </a:r>
          </a:p>
          <a:p>
            <a:pPr marL="0">
              <a:buNone/>
            </a:pPr>
            <a:endParaRPr lang="en-US" dirty="0"/>
          </a:p>
          <a:p>
            <a:pPr marL="0">
              <a:buNone/>
            </a:pPr>
            <a:r>
              <a:rPr lang="en-US" dirty="0" smtClean="0"/>
              <a:t>Some programs have </a:t>
            </a:r>
            <a:r>
              <a:rPr lang="en-US" dirty="0"/>
              <a:t>developed customized 21st CCLC handbooks, which made the process of onboarding new staff easier.</a:t>
            </a:r>
          </a:p>
          <a:p>
            <a:pPr marL="0">
              <a:buNone/>
            </a:pPr>
            <a:endParaRPr lang="en-US" dirty="0"/>
          </a:p>
          <a:p>
            <a:pPr marL="0">
              <a:buNone/>
            </a:pPr>
            <a:r>
              <a:rPr lang="en-US" dirty="0"/>
              <a:t>Key contents that could be included in this handbook </a:t>
            </a:r>
            <a:r>
              <a:rPr lang="en-US" dirty="0" smtClean="0"/>
              <a:t>include things </a:t>
            </a:r>
            <a:r>
              <a:rPr lang="en-US" dirty="0"/>
              <a:t>such as… </a:t>
            </a:r>
            <a:endParaRPr lang="en-US" dirty="0" smtClean="0"/>
          </a:p>
          <a:p>
            <a:pPr marL="0">
              <a:buNone/>
            </a:pPr>
            <a:endParaRPr lang="en-US" dirty="0" smtClean="0"/>
          </a:p>
          <a:p>
            <a:pPr marL="0">
              <a:buNone/>
            </a:pPr>
            <a:r>
              <a:rPr lang="en-US" dirty="0" smtClean="0"/>
              <a:t>&gt;&gt;&gt;[</a:t>
            </a:r>
            <a:r>
              <a:rPr lang="en-US" dirty="0"/>
              <a:t>read slide entries from animation]</a:t>
            </a:r>
          </a:p>
          <a:p>
            <a:pPr marL="0">
              <a:buNone/>
            </a:pPr>
            <a:r>
              <a:rPr lang="en-US" dirty="0"/>
              <a:t> </a:t>
            </a:r>
            <a:endParaRPr lang="en-US" dirty="0" smtClean="0"/>
          </a:p>
          <a:p>
            <a:pPr marL="0">
              <a:buNone/>
            </a:pPr>
            <a:r>
              <a:rPr lang="en-US" b="1" dirty="0" smtClean="0"/>
              <a:t>Now I’d like to hand the mic over to Lily Corrigan.</a:t>
            </a:r>
            <a:endParaRPr lang="en-US"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3225800" y="520700"/>
            <a:ext cx="3706813" cy="208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923608" y="2702807"/>
            <a:ext cx="7388860" cy="3127534"/>
          </a:xfrm>
          <a:prstGeom prst="rect">
            <a:avLst/>
          </a:prstGeom>
        </p:spPr>
        <p:txBody>
          <a:bodyPr spcFirstLastPara="1" wrap="square" lIns="92476" tIns="92476" rIns="92476" bIns="92476" anchor="t" anchorCtr="0">
            <a:noAutofit/>
          </a:bodyPr>
          <a:lstStyle/>
          <a:p>
            <a:pPr marL="0" indent="0" defTabSz="924916">
              <a:buNone/>
              <a:defRPr/>
            </a:pPr>
            <a:r>
              <a:rPr lang="en-US" dirty="0" smtClean="0"/>
              <a:t>Deliverable 4 involves</a:t>
            </a:r>
            <a:r>
              <a:rPr lang="en-US" baseline="0" dirty="0" smtClean="0"/>
              <a:t> studying a sample of annual reports prepared by local program evaluators, checking for quality and completeness.</a:t>
            </a:r>
          </a:p>
          <a:p>
            <a:pPr marL="0" indent="0" defTabSz="924916">
              <a:buNone/>
              <a:defRPr/>
            </a:pPr>
            <a:endParaRPr lang="en-US" b="0" i="1" baseline="0" dirty="0" smtClean="0"/>
          </a:p>
          <a:p>
            <a:pPr marL="0" indent="0">
              <a:buNone/>
            </a:pPr>
            <a:r>
              <a:rPr lang="en-US" dirty="0" smtClean="0"/>
              <a:t>The purpose </a:t>
            </a:r>
            <a:r>
              <a:rPr lang="en-US" dirty="0"/>
              <a:t>of the AER </a:t>
            </a:r>
            <a:r>
              <a:rPr lang="en-US" dirty="0" smtClean="0"/>
              <a:t>reviews</a:t>
            </a:r>
            <a:r>
              <a:rPr lang="en-US" baseline="0" dirty="0" smtClean="0"/>
              <a:t> is</a:t>
            </a:r>
            <a:r>
              <a:rPr lang="en-US" dirty="0" smtClean="0"/>
              <a:t>:</a:t>
            </a:r>
            <a:endParaRPr lang="en-US" dirty="0"/>
          </a:p>
          <a:p>
            <a:pPr marL="462458" indent="-385382" defTabSz="924916">
              <a:spcBef>
                <a:spcPts val="1012"/>
              </a:spcBef>
              <a:buSzPts val="2400"/>
              <a:defRPr/>
            </a:pPr>
            <a:r>
              <a:rPr lang="en-US" dirty="0"/>
              <a:t>To help program staff become better informed consumers of </a:t>
            </a:r>
            <a:r>
              <a:rPr lang="en-US" dirty="0" smtClean="0"/>
              <a:t>evaluation, and</a:t>
            </a:r>
            <a:endParaRPr lang="en-US" dirty="0"/>
          </a:p>
          <a:p>
            <a:pPr marL="462458" indent="-385382">
              <a:spcBef>
                <a:spcPts val="1012"/>
              </a:spcBef>
              <a:buSzPts val="2400"/>
            </a:pPr>
            <a:r>
              <a:rPr lang="en-US" dirty="0"/>
              <a:t>To identify patterns of strengths and challenges </a:t>
            </a:r>
          </a:p>
          <a:p>
            <a:pPr marL="924916" lvl="1" indent="-346843">
              <a:buSzPts val="1800"/>
            </a:pPr>
            <a:r>
              <a:rPr lang="en-US" dirty="0"/>
              <a:t>In program implementation</a:t>
            </a:r>
          </a:p>
          <a:p>
            <a:pPr marL="924916" lvl="1" indent="-346843">
              <a:buSzPts val="1800"/>
            </a:pPr>
            <a:r>
              <a:rPr lang="en-US" dirty="0"/>
              <a:t>In program evaluation</a:t>
            </a:r>
          </a:p>
          <a:p>
            <a:pPr marL="924916" lvl="1" indent="-346843">
              <a:buSzPts val="1800"/>
            </a:pPr>
            <a:r>
              <a:rPr lang="en-US" dirty="0"/>
              <a:t>In communication of findings</a:t>
            </a:r>
          </a:p>
          <a:p>
            <a:pPr marL="0" indent="0">
              <a:buNone/>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3606f1c2d_30: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3606f1c2d_30: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114300" marR="0" lvl="0" indent="-114300" algn="l" defTabSz="914400" rtl="0" eaLnBrk="1" fontAlgn="auto" latinLnBrk="0" hangingPunct="1">
              <a:lnSpc>
                <a:spcPct val="100000"/>
              </a:lnSpc>
              <a:spcAft>
                <a:spcPts val="0"/>
              </a:spcAft>
              <a:buClr>
                <a:schemeClr val="dk1"/>
              </a:buClr>
              <a:buSzPts val="1100"/>
              <a:buFont typeface="Arial"/>
              <a:buNone/>
              <a:tabLst/>
              <a:defRPr/>
            </a:pPr>
            <a:r>
              <a:rPr lang="en-US" dirty="0" smtClean="0">
                <a:solidFill>
                  <a:srgbClr val="003B55"/>
                </a:solidFill>
                <a:latin typeface="Titillium Web"/>
                <a:ea typeface="Titillium Web"/>
                <a:cs typeface="Titillium Web"/>
                <a:sym typeface="Titillium Web"/>
              </a:rPr>
              <a:t>*	</a:t>
            </a:r>
            <a:r>
              <a:rPr lang="en-US" b="0" dirty="0" smtClean="0">
                <a:solidFill>
                  <a:srgbClr val="003B55"/>
                </a:solidFill>
                <a:latin typeface="Titillium Web"/>
                <a:ea typeface="Titillium Web"/>
                <a:cs typeface="Titillium Web"/>
                <a:sym typeface="Titillium Web"/>
              </a:rPr>
              <a:t>The </a:t>
            </a:r>
            <a:r>
              <a:rPr lang="en-US" b="1" dirty="0" smtClean="0">
                <a:solidFill>
                  <a:srgbClr val="003B55"/>
                </a:solidFill>
                <a:latin typeface="Titillium Web"/>
                <a:ea typeface="Titillium Web"/>
                <a:cs typeface="Titillium Web"/>
                <a:sym typeface="Titillium Web"/>
              </a:rPr>
              <a:t>Presentation Handout </a:t>
            </a:r>
            <a:r>
              <a:rPr lang="en-US" dirty="0" smtClean="0">
                <a:solidFill>
                  <a:srgbClr val="003B55"/>
                </a:solidFill>
                <a:latin typeface="Titillium Web"/>
                <a:ea typeface="Titillium Web"/>
                <a:cs typeface="Titillium Web"/>
                <a:sym typeface="Titillium Web"/>
              </a:rPr>
              <a:t>at your tables includes key highlights from the Year 2 Study</a:t>
            </a:r>
          </a:p>
          <a:p>
            <a:pPr marL="114300" marR="0" lvl="0" indent="-114300" algn="l" defTabSz="914400" rtl="0" eaLnBrk="1" fontAlgn="auto" latinLnBrk="0" hangingPunct="1">
              <a:lnSpc>
                <a:spcPct val="100000"/>
              </a:lnSpc>
              <a:spcBef>
                <a:spcPts val="600"/>
              </a:spcBef>
              <a:spcAft>
                <a:spcPts val="0"/>
              </a:spcAft>
              <a:buClr>
                <a:schemeClr val="dk1"/>
              </a:buClr>
              <a:buSzPts val="1100"/>
              <a:buFont typeface="Arial"/>
              <a:buNone/>
              <a:tabLst/>
              <a:defRPr/>
            </a:pPr>
            <a:r>
              <a:rPr lang="en-US" dirty="0" smtClean="0">
                <a:solidFill>
                  <a:srgbClr val="003B55"/>
                </a:solidFill>
                <a:latin typeface="Titillium Web"/>
                <a:ea typeface="Titillium Web"/>
                <a:cs typeface="Titillium Web"/>
                <a:sym typeface="Titillium Web"/>
              </a:rPr>
              <a:t>*	This </a:t>
            </a:r>
            <a:r>
              <a:rPr lang="en-US" b="1" dirty="0" smtClean="0">
                <a:solidFill>
                  <a:srgbClr val="003B55"/>
                </a:solidFill>
                <a:latin typeface="Titillium Web"/>
                <a:ea typeface="Titillium Web"/>
                <a:cs typeface="Titillium Web"/>
                <a:sym typeface="Titillium Web"/>
              </a:rPr>
              <a:t>Slide deck </a:t>
            </a:r>
            <a:r>
              <a:rPr lang="en-US" dirty="0" smtClean="0">
                <a:solidFill>
                  <a:srgbClr val="003B55"/>
                </a:solidFill>
                <a:latin typeface="Titillium Web"/>
                <a:ea typeface="Titillium Web"/>
                <a:cs typeface="Titillium Web"/>
                <a:sym typeface="Titillium Web"/>
              </a:rPr>
              <a:t>will be available on the 21CCLC Website on the Resources page</a:t>
            </a:r>
            <a:endParaRPr lang="en-US" dirty="0" smtClean="0">
              <a:solidFill>
                <a:srgbClr val="003B55"/>
              </a:solidFill>
              <a:latin typeface="Titillium Web Light"/>
              <a:ea typeface="Titillium Web"/>
              <a:cs typeface="Titillium Web"/>
              <a:sym typeface="Titillium Web Light"/>
            </a:endParaRPr>
          </a:p>
          <a:p>
            <a:pPr marL="114300" marR="0" lvl="0" indent="-114300" algn="l" defTabSz="914400" rtl="0" eaLnBrk="1" fontAlgn="auto" latinLnBrk="0" hangingPunct="1">
              <a:lnSpc>
                <a:spcPct val="100000"/>
              </a:lnSpc>
              <a:spcBef>
                <a:spcPts val="600"/>
              </a:spcBef>
              <a:spcAft>
                <a:spcPts val="0"/>
              </a:spcAft>
              <a:buClr>
                <a:schemeClr val="dk1"/>
              </a:buClr>
              <a:buSzPts val="1100"/>
              <a:buFont typeface="Arial"/>
              <a:buNone/>
              <a:tabLst/>
              <a:defRPr/>
            </a:pPr>
            <a:r>
              <a:rPr lang="en-US" dirty="0" smtClean="0">
                <a:solidFill>
                  <a:srgbClr val="003B55"/>
                </a:solidFill>
                <a:latin typeface="Titillium Web Light"/>
                <a:ea typeface="Titillium Web"/>
                <a:cs typeface="Titillium Web"/>
                <a:sym typeface="Titillium Web Light"/>
              </a:rPr>
              <a:t>*	The complete </a:t>
            </a:r>
            <a:r>
              <a:rPr lang="en-US" b="1" dirty="0" smtClean="0">
                <a:solidFill>
                  <a:srgbClr val="003B55"/>
                </a:solidFill>
                <a:latin typeface="Titillium Web Light"/>
                <a:ea typeface="Titillium Web"/>
                <a:cs typeface="Titillium Web"/>
                <a:sym typeface="Titillium Web Light"/>
              </a:rPr>
              <a:t>Statewide Evaluation Report for Year 2 </a:t>
            </a:r>
            <a:r>
              <a:rPr lang="en-US" dirty="0" smtClean="0">
                <a:solidFill>
                  <a:srgbClr val="003B55"/>
                </a:solidFill>
                <a:latin typeface="Titillium Web Light"/>
                <a:ea typeface="Titillium Web"/>
                <a:cs typeface="Titillium Web"/>
                <a:sym typeface="Titillium Web Light"/>
              </a:rPr>
              <a:t>is available on the 21CCLC and NYSED websites.</a:t>
            </a:r>
          </a:p>
          <a:p>
            <a:pPr marL="0" indent="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7825" y="153988"/>
            <a:ext cx="3476625" cy="1955800"/>
          </a:xfrm>
        </p:spPr>
      </p:sp>
      <p:sp>
        <p:nvSpPr>
          <p:cNvPr id="3" name="Notes Placeholder 2"/>
          <p:cNvSpPr>
            <a:spLocks noGrp="1"/>
          </p:cNvSpPr>
          <p:nvPr>
            <p:ph type="body" idx="1"/>
          </p:nvPr>
        </p:nvSpPr>
        <p:spPr>
          <a:xfrm>
            <a:off x="923608" y="2007799"/>
            <a:ext cx="7388860" cy="3127534"/>
          </a:xfrm>
        </p:spPr>
        <p:txBody>
          <a:bodyPr>
            <a:noAutofit/>
          </a:bodyPr>
          <a:lstStyle/>
          <a:p>
            <a:pPr marL="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smtClean="0"/>
              <a:t>We conducted</a:t>
            </a:r>
            <a:r>
              <a:rPr lang="en-US" b="0" baseline="0" dirty="0" smtClean="0"/>
              <a:t> the first round of AER reviews earlier this year, and presented our findings at the Spring 21C conference. </a:t>
            </a:r>
            <a:r>
              <a:rPr lang="en-US" dirty="0" smtClean="0"/>
              <a:t>Based </a:t>
            </a:r>
            <a:r>
              <a:rPr lang="en-US" dirty="0"/>
              <a:t>on </a:t>
            </a:r>
            <a:r>
              <a:rPr lang="en-US" dirty="0" smtClean="0"/>
              <a:t>our Year 1 findings</a:t>
            </a:r>
            <a:r>
              <a:rPr lang="en-US" dirty="0"/>
              <a:t>, the Program Team identified priorities to be included in a new Annual Evaluation Reporting </a:t>
            </a:r>
            <a:r>
              <a:rPr lang="en-US" dirty="0" smtClean="0"/>
              <a:t>template,</a:t>
            </a:r>
            <a:r>
              <a:rPr lang="en-US" baseline="0" dirty="0" smtClean="0"/>
              <a:t> which incorporated feedback from local evaluators and program leaders.</a:t>
            </a:r>
            <a:endParaRPr lang="en-US" dirty="0"/>
          </a:p>
          <a:p>
            <a:pPr marL="0" indent="0">
              <a:buNone/>
            </a:pPr>
            <a:endParaRPr lang="en-US" dirty="0"/>
          </a:p>
          <a:p>
            <a:pPr marL="0" indent="0" defTabSz="924916">
              <a:buNone/>
              <a:defRPr/>
            </a:pPr>
            <a:r>
              <a:rPr lang="en-US" dirty="0" smtClean="0"/>
              <a:t>Evaluators </a:t>
            </a:r>
            <a:r>
              <a:rPr lang="en-US" dirty="0"/>
              <a:t>used </a:t>
            </a:r>
            <a:r>
              <a:rPr lang="en-US" dirty="0" smtClean="0"/>
              <a:t>this “pilot” template to </a:t>
            </a:r>
            <a:r>
              <a:rPr lang="en-US" dirty="0"/>
              <a:t>develop the Year 2 </a:t>
            </a:r>
            <a:r>
              <a:rPr lang="en-US" dirty="0" err="1"/>
              <a:t>AERs</a:t>
            </a:r>
            <a:r>
              <a:rPr lang="en-US" dirty="0"/>
              <a:t>.  MI is just beginning our annual review of a sample of these reports.</a:t>
            </a:r>
          </a:p>
          <a:p>
            <a:pPr marL="0" indent="0">
              <a:buNone/>
            </a:pPr>
            <a:endParaRPr lang="en-US" dirty="0"/>
          </a:p>
          <a:p>
            <a:pPr marL="0" indent="0">
              <a:buNone/>
            </a:pPr>
            <a:r>
              <a:rPr lang="en-US" dirty="0" smtClean="0"/>
              <a:t>This new </a:t>
            </a:r>
            <a:r>
              <a:rPr lang="en-US" dirty="0"/>
              <a:t>reporting </a:t>
            </a:r>
            <a:r>
              <a:rPr lang="en-US" dirty="0" smtClean="0"/>
              <a:t>format</a:t>
            </a:r>
            <a:r>
              <a:rPr lang="en-US" baseline="0" dirty="0" smtClean="0"/>
              <a:t> </a:t>
            </a:r>
            <a:r>
              <a:rPr lang="en-US" dirty="0" smtClean="0"/>
              <a:t>includes </a:t>
            </a:r>
            <a:r>
              <a:rPr lang="en-US" dirty="0"/>
              <a:t>all the required information specified for the </a:t>
            </a:r>
            <a:r>
              <a:rPr lang="en-US" dirty="0" err="1"/>
              <a:t>AERs</a:t>
            </a:r>
            <a:r>
              <a:rPr lang="en-US" dirty="0"/>
              <a:t> in the RFP and the Evaluation Manual, re-organized into a standardized format.</a:t>
            </a:r>
          </a:p>
          <a:p>
            <a:pPr marL="0" indent="0">
              <a:buNone/>
            </a:pPr>
            <a:endParaRPr lang="en-US" dirty="0"/>
          </a:p>
          <a:p>
            <a:pPr marL="0" indent="0">
              <a:buNone/>
            </a:pPr>
            <a:r>
              <a:rPr lang="en-US" dirty="0"/>
              <a:t>The purpose of this template was two-fold: </a:t>
            </a:r>
          </a:p>
          <a:p>
            <a:pPr marL="173422" indent="-173422">
              <a:buFont typeface="Arial" charset="0"/>
              <a:buChar char="•"/>
            </a:pPr>
            <a:r>
              <a:rPr lang="en-US" dirty="0"/>
              <a:t>One, to support a more efficient review </a:t>
            </a:r>
            <a:r>
              <a:rPr lang="en-US" dirty="0" smtClean="0"/>
              <a:t>of </a:t>
            </a:r>
            <a:r>
              <a:rPr lang="en-US" dirty="0"/>
              <a:t>the reports; AND </a:t>
            </a:r>
          </a:p>
          <a:p>
            <a:pPr marL="173422" indent="-173422">
              <a:buFont typeface="Arial" charset="0"/>
              <a:buChar char="•"/>
            </a:pPr>
            <a:r>
              <a:rPr lang="en-US" dirty="0" smtClean="0"/>
              <a:t>Two, </a:t>
            </a:r>
            <a:r>
              <a:rPr lang="en-US" dirty="0"/>
              <a:t>to enable the Statewide Evaluator to collect more uniform data to better support analyses of State level findings. </a:t>
            </a:r>
          </a:p>
          <a:p>
            <a:pPr marL="0" indent="0">
              <a:buNone/>
            </a:pPr>
            <a:endParaRPr lang="en-US" dirty="0"/>
          </a:p>
          <a:p>
            <a:pPr marL="0" indent="0">
              <a:buNone/>
            </a:pPr>
            <a:r>
              <a:rPr lang="en-US" dirty="0"/>
              <a:t>The new template does not require </a:t>
            </a:r>
            <a:r>
              <a:rPr lang="en-US" dirty="0" smtClean="0"/>
              <a:t>any additional data </a:t>
            </a:r>
            <a:r>
              <a:rPr lang="en-US" dirty="0"/>
              <a:t>collection, as everything requested is already </a:t>
            </a:r>
            <a:r>
              <a:rPr lang="en-US" dirty="0" smtClean="0"/>
              <a:t>in the grant’s local </a:t>
            </a:r>
            <a:r>
              <a:rPr lang="en-US" dirty="0"/>
              <a:t>evaluation </a:t>
            </a:r>
            <a:r>
              <a:rPr lang="en-US" dirty="0" smtClean="0"/>
              <a:t>requirements. These </a:t>
            </a:r>
            <a:r>
              <a:rPr lang="en-US" dirty="0"/>
              <a:t>SAME DATA can be used in the reports prepared for grantees. </a:t>
            </a:r>
          </a:p>
          <a:p>
            <a:pPr marL="0" indent="0">
              <a:buNone/>
            </a:pPr>
            <a:endParaRPr lang="en-US" dirty="0"/>
          </a:p>
          <a:p>
            <a:pPr marL="0" indent="0">
              <a:buNone/>
            </a:pPr>
            <a:r>
              <a:rPr lang="en-US" dirty="0" smtClean="0"/>
              <a:t>Still, the </a:t>
            </a:r>
            <a:r>
              <a:rPr lang="en-US" dirty="0"/>
              <a:t>State Program Manager and the Statewide Evaluator do appreciate that this may create an additional layer of work. The State has determined that the Year 2 </a:t>
            </a:r>
            <a:r>
              <a:rPr lang="en-US" dirty="0" err="1"/>
              <a:t>AERs</a:t>
            </a:r>
            <a:r>
              <a:rPr lang="en-US" dirty="0"/>
              <a:t>, submitted this past September, will be considered a </a:t>
            </a:r>
            <a:r>
              <a:rPr lang="en-US" dirty="0" smtClean="0"/>
              <a:t>pilot, and the </a:t>
            </a:r>
            <a:r>
              <a:rPr lang="en-US" dirty="0"/>
              <a:t>Year 2 review will take into account the adjustment to a new reporting structure. We will be soliciting feedback from evaluators this afternoon about their experiences with the new template</a:t>
            </a:r>
            <a:r>
              <a:rPr lang="en-US" dirty="0" smtClean="0"/>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Deliverable 6 involves</a:t>
            </a:r>
            <a:r>
              <a:rPr lang="en-US" baseline="0" dirty="0" smtClean="0"/>
              <a:t> </a:t>
            </a:r>
            <a:r>
              <a:rPr lang="en-US" dirty="0"/>
              <a:t>the State Evaluation Team’s role as a resource for local program evaluators. </a:t>
            </a:r>
          </a:p>
          <a:p>
            <a:pPr marL="0" indent="0">
              <a:buNone/>
            </a:pPr>
            <a:endParaRPr lang="en-US" dirty="0"/>
          </a:p>
          <a:p>
            <a:pPr marL="0" indent="0">
              <a:buNone/>
            </a:pPr>
            <a:r>
              <a:rPr lang="en-US" dirty="0"/>
              <a:t>We provide support through an Evaluators’ Network, designed to raise awareness of State priorities, increase local evaluators’ access to resources, facilitate inter-program communication and sharing of best practices, and to provide a platform for local evaluators to offer feedback on State-wide policies and procedures. </a:t>
            </a:r>
          </a:p>
          <a:p>
            <a:pPr marL="0" indent="0">
              <a:buNone/>
            </a:pPr>
            <a:endParaRPr lang="en-US" dirty="0"/>
          </a:p>
          <a:p>
            <a:pPr marL="0" indent="0">
              <a:buNone/>
            </a:pPr>
            <a:r>
              <a:rPr lang="en-US" dirty="0" smtClean="0"/>
              <a:t>One </a:t>
            </a:r>
            <a:r>
              <a:rPr lang="en-US" dirty="0"/>
              <a:t>of the primary goals of these activities is obtain insights from the </a:t>
            </a:r>
            <a:r>
              <a:rPr lang="en-US" b="1" i="1" dirty="0"/>
              <a:t>local evaluators  </a:t>
            </a:r>
            <a:r>
              <a:rPr lang="en-US" dirty="0"/>
              <a:t>to help the State drive statewide program improvements. </a:t>
            </a:r>
          </a:p>
          <a:p>
            <a:pPr marL="0" indent="0">
              <a:buNone/>
            </a:pPr>
            <a:endParaRPr lang="en-US" dirty="0"/>
          </a:p>
          <a:p>
            <a:pPr marL="0" indent="0">
              <a:buNone/>
            </a:pPr>
            <a:r>
              <a:rPr lang="en-US" dirty="0"/>
              <a:t>From the insights gathered from the interactive network of local evaluators, NYSED and state-level program partners can better understand the experiences and needs at the local level.  And through suggestions from the field, learn about possible ways to design supportive policies to help address those needs.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35f391192_017: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35f391192_017: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defTabSz="924916">
              <a:buNone/>
              <a:defRPr/>
            </a:pPr>
            <a:r>
              <a:rPr lang="en-US" baseline="0" dirty="0" smtClean="0"/>
              <a:t>Year 2 Activities consisted of…</a:t>
            </a:r>
          </a:p>
          <a:p>
            <a:pPr marL="0" indent="0" defTabSz="924916">
              <a:buNone/>
              <a:defRPr/>
            </a:pPr>
            <a:r>
              <a:rPr lang="en-US" u="none" baseline="0" dirty="0" smtClean="0"/>
              <a:t>Continuing our outreach and communications to the field via emails, calls, and </a:t>
            </a:r>
            <a:r>
              <a:rPr lang="en-US" u="none" baseline="0" dirty="0" smtClean="0"/>
              <a:t>postings on the </a:t>
            </a:r>
            <a:r>
              <a:rPr lang="en-US" baseline="0" dirty="0" smtClean="0"/>
              <a:t>“For Evaluators” web page, </a:t>
            </a:r>
          </a:p>
          <a:p>
            <a:pPr marL="0" indent="0" defTabSz="924916">
              <a:buNone/>
              <a:defRPr/>
            </a:pPr>
            <a:endParaRPr lang="en-US" baseline="0" dirty="0" smtClean="0"/>
          </a:p>
          <a:p>
            <a:pPr marL="0" indent="0" defTabSz="924916">
              <a:buNone/>
              <a:defRPr/>
            </a:pPr>
            <a:r>
              <a:rPr lang="en-US" baseline="0" dirty="0" smtClean="0"/>
              <a:t>Organizing an advisory group </a:t>
            </a:r>
            <a:r>
              <a:rPr lang="en-US" baseline="0" dirty="0" smtClean="0"/>
              <a:t>to </a:t>
            </a:r>
            <a:r>
              <a:rPr lang="en-US" baseline="0" dirty="0" smtClean="0"/>
              <a:t>gather input about a revised Evaluability </a:t>
            </a:r>
            <a:r>
              <a:rPr lang="en-US" baseline="0" dirty="0" smtClean="0"/>
              <a:t>Process.</a:t>
            </a:r>
            <a:endParaRPr lang="en-US" baseline="0" dirty="0" smtClean="0"/>
          </a:p>
          <a:p>
            <a:pPr marL="0" indent="0" defTabSz="924916">
              <a:buNone/>
              <a:defRPr/>
            </a:pPr>
            <a:endParaRPr lang="en-US" baseline="0" dirty="0" smtClean="0"/>
          </a:p>
          <a:p>
            <a:pPr marL="0" indent="0" defTabSz="924916">
              <a:buNone/>
              <a:defRPr/>
            </a:pPr>
            <a:r>
              <a:rPr lang="en-US" baseline="0" dirty="0" smtClean="0"/>
              <a:t>And, of course, convening the Network Meetings at the regional conferences.  </a:t>
            </a:r>
          </a:p>
          <a:p>
            <a:pPr marL="0" indent="0" defTabSz="924916">
              <a:buNone/>
              <a:defRPr/>
            </a:pPr>
            <a:endParaRPr lang="en-US" baseline="0" dirty="0" smtClean="0"/>
          </a:p>
          <a:p>
            <a:pPr marL="0" indent="0" defTabSz="924916">
              <a:buNone/>
              <a:defRPr/>
            </a:pPr>
            <a:r>
              <a:rPr lang="en-US" baseline="0" dirty="0" smtClean="0"/>
              <a:t>The Spring Rest of State conference included evaluators from BOTH regions, as well as some program </a:t>
            </a:r>
            <a:r>
              <a:rPr lang="en-US" baseline="0" dirty="0" smtClean="0"/>
              <a:t>directors.</a:t>
            </a:r>
            <a:r>
              <a:rPr lang="en-US" dirty="0" smtClean="0"/>
              <a:t> </a:t>
            </a:r>
            <a:r>
              <a:rPr lang="en-US" dirty="0"/>
              <a:t>The meeting entailed a broad ranging and spirited discussion about a number of topics revolving around annual local evaluation reporting to the state. Suggestions arising from this discussion resulted in substantial modifications to the AER template.</a:t>
            </a:r>
            <a:endParaRPr lang="en-US" baseline="0" dirty="0" smtClean="0"/>
          </a:p>
          <a:p>
            <a:pPr marL="0" indent="0" defTabSz="924916">
              <a:buNone/>
              <a:defRPr/>
            </a:pPr>
            <a:endParaRPr lang="en-US" baseline="0" dirty="0" smtClean="0"/>
          </a:p>
          <a:p>
            <a:pPr marL="0" indent="0" defTabSz="924916">
              <a:buNone/>
              <a:defRPr/>
            </a:pPr>
            <a:r>
              <a:rPr lang="en-US" baseline="0" dirty="0" smtClean="0"/>
              <a:t>The Network will be continuing to explore some of these topics in greater depth as we move through Year 3.</a:t>
            </a:r>
          </a:p>
          <a:p>
            <a:pPr marL="0" indent="0" defTabSz="924916">
              <a:buNone/>
              <a:defRPr/>
            </a:pPr>
            <a:endParaRPr lang="en-US" baseline="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Join us at our networking</a:t>
            </a:r>
            <a:r>
              <a:rPr lang="en-US" baseline="0" dirty="0" smtClean="0"/>
              <a:t> events!  </a:t>
            </a:r>
          </a:p>
          <a:p>
            <a:pPr marL="0" indent="0">
              <a:buNone/>
            </a:pPr>
            <a:endParaRPr lang="en-US" baseline="0" dirty="0" smtClean="0"/>
          </a:p>
          <a:p>
            <a:pPr marL="0" indent="0">
              <a:buNone/>
            </a:pPr>
            <a:r>
              <a:rPr lang="en-US" baseline="0" dirty="0" smtClean="0"/>
              <a:t>They’re full of excellent minds, and we’ve been having some very rich discussions about how to improve data collection, reporting, communication, and a number of other critical issues related to improving local and state level systems and programs. </a:t>
            </a:r>
          </a:p>
          <a:p>
            <a:pPr marL="0" indent="0">
              <a:buNone/>
            </a:pPr>
            <a:endParaRPr lang="en-US" baseline="0" dirty="0" smtClean="0"/>
          </a:p>
          <a:p>
            <a:pPr marL="0" indent="0">
              <a:buNone/>
            </a:pPr>
            <a:r>
              <a:rPr lang="en-US" baseline="0" dirty="0" smtClean="0"/>
              <a:t>Today’s sessions are at 11:00 and 2:00 in the Dukes Meeting Room. </a:t>
            </a:r>
            <a:r>
              <a:rPr lang="en-US" baseline="0" dirty="0" smtClean="0"/>
              <a:t>You are welcome to come </a:t>
            </a:r>
            <a:r>
              <a:rPr lang="en-US" baseline="0" dirty="0" smtClean="0"/>
              <a:t>with your local evaluator to contribute your </a:t>
            </a:r>
            <a:r>
              <a:rPr lang="en-US" baseline="0" dirty="0" smtClean="0"/>
              <a:t>perspectives.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35ed75ccf_087: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35ed75ccf_087: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Font typeface="Arial" charset="0"/>
              <a:buNone/>
            </a:pPr>
            <a:r>
              <a:rPr lang="en-US" dirty="0" smtClean="0"/>
              <a:t>Please help us out by completing surveys to rate the general</a:t>
            </a:r>
            <a:r>
              <a:rPr lang="en-US" baseline="0" dirty="0" smtClean="0"/>
              <a:t> session presentations, workshops and the conference as a whole. They are a</a:t>
            </a:r>
            <a:r>
              <a:rPr lang="en-US" dirty="0" smtClean="0"/>
              <a:t>ll brief.</a:t>
            </a:r>
          </a:p>
          <a:p>
            <a:pPr marL="0" indent="0">
              <a:buFont typeface="Arial" charset="0"/>
              <a:buNone/>
            </a:pPr>
            <a:endParaRPr lang="en-US" dirty="0" smtClean="0"/>
          </a:p>
          <a:p>
            <a:pPr marL="173422" indent="-173422">
              <a:buFont typeface="Arial" charset="0"/>
              <a:buChar char="•"/>
            </a:pPr>
            <a:r>
              <a:rPr lang="en-US" b="1" dirty="0" smtClean="0"/>
              <a:t>General</a:t>
            </a:r>
            <a:r>
              <a:rPr lang="en-US" b="1" baseline="0" dirty="0" smtClean="0"/>
              <a:t> Session and Workshop surveys </a:t>
            </a:r>
            <a:r>
              <a:rPr lang="en-US" baseline="0" dirty="0" smtClean="0"/>
              <a:t>are a</a:t>
            </a:r>
            <a:r>
              <a:rPr lang="en-US" dirty="0" smtClean="0"/>
              <a:t>ccessed</a:t>
            </a:r>
            <a:r>
              <a:rPr lang="en-US" baseline="0" dirty="0" smtClean="0"/>
              <a:t> through </a:t>
            </a:r>
            <a:r>
              <a:rPr lang="en-US" baseline="0" dirty="0" smtClean="0"/>
              <a:t>the </a:t>
            </a:r>
            <a:r>
              <a:rPr lang="en-US" dirty="0" err="1" smtClean="0"/>
              <a:t>QR</a:t>
            </a:r>
            <a:r>
              <a:rPr lang="en-US" dirty="0" smtClean="0"/>
              <a:t> </a:t>
            </a:r>
            <a:r>
              <a:rPr lang="en-US" dirty="0" smtClean="0"/>
              <a:t>codes</a:t>
            </a:r>
            <a:r>
              <a:rPr lang="en-US" baseline="0" dirty="0" smtClean="0"/>
              <a:t> or </a:t>
            </a:r>
            <a:r>
              <a:rPr lang="en-US" dirty="0" smtClean="0"/>
              <a:t>URLs </a:t>
            </a:r>
            <a:r>
              <a:rPr lang="en-US" dirty="0" smtClean="0"/>
              <a:t>on the sheet that you </a:t>
            </a:r>
            <a:r>
              <a:rPr lang="en-US" dirty="0" smtClean="0"/>
              <a:t>picked</a:t>
            </a:r>
            <a:r>
              <a:rPr lang="en-US" baseline="0" dirty="0" smtClean="0"/>
              <a:t> up with </a:t>
            </a:r>
            <a:r>
              <a:rPr lang="en-US" baseline="0" dirty="0" smtClean="0"/>
              <a:t>your conference folder</a:t>
            </a:r>
            <a:endParaRPr lang="en-US" baseline="0" dirty="0" smtClean="0"/>
          </a:p>
          <a:p>
            <a:pPr marL="173422" indent="-173422">
              <a:buFont typeface="Arial" charset="0"/>
              <a:buChar char="•"/>
            </a:pPr>
            <a:endParaRPr lang="en-US" dirty="0" smtClean="0"/>
          </a:p>
          <a:p>
            <a:pPr marL="173422" indent="-173422">
              <a:buFont typeface="Arial" charset="0"/>
              <a:buChar char="•"/>
            </a:pPr>
            <a:r>
              <a:rPr lang="en-US" b="0" dirty="0" smtClean="0"/>
              <a:t>For </a:t>
            </a:r>
            <a:r>
              <a:rPr lang="en-US" b="1" dirty="0" smtClean="0"/>
              <a:t>General Sessions, </a:t>
            </a:r>
            <a:r>
              <a:rPr lang="en-US" dirty="0" smtClean="0"/>
              <a:t>please open the survey at the end of each session </a:t>
            </a:r>
            <a:r>
              <a:rPr lang="en-US" dirty="0" smtClean="0"/>
              <a:t>(today and tomorrow morning) </a:t>
            </a:r>
            <a:r>
              <a:rPr lang="en-US" dirty="0" smtClean="0"/>
              <a:t>and rate each presenter from that session</a:t>
            </a:r>
          </a:p>
          <a:p>
            <a:pPr marL="173422" indent="-173422">
              <a:buFont typeface="Arial" charset="0"/>
              <a:buChar char="•"/>
            </a:pPr>
            <a:endParaRPr lang="en-US" dirty="0" smtClean="0"/>
          </a:p>
          <a:p>
            <a:pPr marL="173422" indent="-173422">
              <a:buFont typeface="Arial" charset="0"/>
              <a:buChar char="•"/>
            </a:pPr>
            <a:r>
              <a:rPr lang="en-US" dirty="0" smtClean="0"/>
              <a:t>For the </a:t>
            </a:r>
            <a:r>
              <a:rPr lang="en-US" b="1" dirty="0" smtClean="0"/>
              <a:t>Workshops</a:t>
            </a:r>
            <a:r>
              <a:rPr lang="en-US" dirty="0" smtClean="0"/>
              <a:t>, open the survey at the end of each workshop.</a:t>
            </a:r>
          </a:p>
          <a:p>
            <a:pPr marL="173422" indent="-173422">
              <a:buFont typeface="Arial" charset="0"/>
              <a:buChar char="•"/>
            </a:pPr>
            <a:endParaRPr lang="en-US" baseline="0" dirty="0" smtClean="0"/>
          </a:p>
          <a:p>
            <a:pPr marL="173422" indent="-173422">
              <a:buFont typeface="Arial" charset="0"/>
              <a:buChar char="•"/>
            </a:pPr>
            <a:r>
              <a:rPr lang="en-US" baseline="0" dirty="0" smtClean="0"/>
              <a:t>You will receive the </a:t>
            </a:r>
            <a:r>
              <a:rPr lang="en-US" b="1" baseline="0" dirty="0" smtClean="0"/>
              <a:t>Overall Conference survey </a:t>
            </a:r>
            <a:r>
              <a:rPr lang="en-US" baseline="0" dirty="0" smtClean="0"/>
              <a:t>in your email on Thursday afternoon.</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Google Shape;4035;g35ed75ccf_022: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6" name="Google Shape;4036;g35ed75ccf_022: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Stop</a:t>
            </a:r>
            <a:r>
              <a:rPr lang="en-US" baseline="0" dirty="0" smtClean="0"/>
              <a:t> by our social “</a:t>
            </a:r>
            <a:r>
              <a:rPr lang="en-US" baseline="0" dirty="0" smtClean="0"/>
              <a:t>mixer” this afternoon.  We’ll provide the appetizers.  </a:t>
            </a:r>
          </a:p>
          <a:p>
            <a:pPr marL="0" indent="0">
              <a:buNone/>
            </a:pPr>
            <a:endParaRPr lang="en-US" baseline="0" dirty="0" smtClean="0"/>
          </a:p>
          <a:p>
            <a:pPr marL="0" indent="0">
              <a:buNone/>
            </a:pPr>
            <a:r>
              <a:rPr lang="en-US" baseline="0" dirty="0" smtClean="0"/>
              <a:t>The “Evaluators</a:t>
            </a:r>
            <a:r>
              <a:rPr lang="en-US" baseline="0" dirty="0" smtClean="0"/>
              <a:t>’ Social Networking” session </a:t>
            </a:r>
            <a:r>
              <a:rPr lang="en-US" baseline="0" dirty="0" smtClean="0"/>
              <a:t>is this </a:t>
            </a:r>
            <a:r>
              <a:rPr lang="en-US" baseline="0" dirty="0" smtClean="0"/>
              <a:t>afternoon at 4:30, </a:t>
            </a:r>
            <a:r>
              <a:rPr lang="en-US" u="sng" baseline="0" dirty="0" smtClean="0"/>
              <a:t>location </a:t>
            </a:r>
            <a:r>
              <a:rPr lang="en-US" u="sng" baseline="0" dirty="0" err="1" smtClean="0"/>
              <a:t>TBA</a:t>
            </a:r>
            <a:endParaRPr lang="en-US" u="sng" baseline="0" dirty="0" smtClean="0"/>
          </a:p>
          <a:p>
            <a:pPr marL="0" indent="0">
              <a:buNone/>
            </a:pPr>
            <a:endParaRPr u="sng"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Google Shape;4035;g35ed75ccf_022: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6" name="Google Shape;4036;g35ed75ccf_022: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3606f1c2d_30: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3606f1c2d_30: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35f391192_04: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35f391192_04: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We’re going to take you through a brief</a:t>
            </a:r>
            <a:r>
              <a:rPr lang="en-US" baseline="0" dirty="0" smtClean="0"/>
              <a:t> summary of our findings, which we’ve organized by the six major study areas we are responsible for reporting on each year.</a:t>
            </a:r>
          </a:p>
          <a:p>
            <a:pPr marL="0" indent="0">
              <a:buNone/>
            </a:pPr>
            <a:endParaRPr lang="en-US" baseline="0" dirty="0" smtClean="0"/>
          </a:p>
          <a:p>
            <a:pPr marL="0" indent="0">
              <a:buNone/>
            </a:pPr>
            <a:r>
              <a:rPr lang="en-US" baseline="0" dirty="0" smtClean="0"/>
              <a:t>We will touch upon all six, so you can get a sense of the scope of the evaluation.  However we </a:t>
            </a:r>
            <a:r>
              <a:rPr lang="en-US" baseline="0" dirty="0" smtClean="0"/>
              <a:t>will focus more on areas </a:t>
            </a:r>
            <a:r>
              <a:rPr lang="en-US" baseline="0" dirty="0" smtClean="0"/>
              <a:t>of inquiry </a:t>
            </a:r>
            <a:r>
              <a:rPr lang="en-US" baseline="0" dirty="0" smtClean="0"/>
              <a:t>that have </a:t>
            </a:r>
            <a:r>
              <a:rPr lang="en-US" baseline="0" dirty="0" smtClean="0"/>
              <a:t>more </a:t>
            </a:r>
            <a:r>
              <a:rPr lang="en-US" b="0" baseline="0" dirty="0" smtClean="0"/>
              <a:t>direct</a:t>
            </a:r>
            <a:r>
              <a:rPr lang="en-US" baseline="0" dirty="0" smtClean="0"/>
              <a:t> implications for program </a:t>
            </a:r>
            <a:r>
              <a:rPr lang="en-US" baseline="0" dirty="0" smtClean="0"/>
              <a:t>implementers.  Further details are available on </a:t>
            </a:r>
            <a:r>
              <a:rPr lang="en-US" u="none" baseline="0" dirty="0" smtClean="0"/>
              <a:t>the </a:t>
            </a:r>
            <a:r>
              <a:rPr lang="en-US" u="none" baseline="0" dirty="0" smtClean="0"/>
              <a:t>full </a:t>
            </a:r>
            <a:r>
              <a:rPr lang="en-US" u="none" baseline="0" dirty="0" smtClean="0"/>
              <a:t>report.</a:t>
            </a:r>
            <a:endParaRPr lang="en-US" u="none" baseline="0" dirty="0" smtClean="0"/>
          </a:p>
          <a:p>
            <a:pPr marL="0" indent="0">
              <a:buNone/>
            </a:pPr>
            <a:endParaRPr lang="en-US" baseline="0" dirty="0" smtClean="0"/>
          </a:p>
          <a:p>
            <a:pPr marL="0" indent="0">
              <a:buNone/>
            </a:pPr>
            <a:r>
              <a:rPr lang="en-US" baseline="0" dirty="0" smtClean="0"/>
              <a:t>Because of the tight schedule this morning, </a:t>
            </a:r>
            <a:r>
              <a:rPr lang="en-US" baseline="0" dirty="0" smtClean="0"/>
              <a:t>we’re not going to </a:t>
            </a:r>
            <a:r>
              <a:rPr lang="en-US" baseline="0" dirty="0" smtClean="0"/>
              <a:t>be able to open </a:t>
            </a:r>
            <a:r>
              <a:rPr lang="en-US" baseline="0" dirty="0" smtClean="0"/>
              <a:t>for questions at the end – but </a:t>
            </a:r>
            <a:r>
              <a:rPr lang="en-US" baseline="0" dirty="0" smtClean="0"/>
              <a:t>PLEASE </a:t>
            </a:r>
            <a:r>
              <a:rPr lang="en-US" baseline="0" dirty="0" smtClean="0"/>
              <a:t>write them </a:t>
            </a:r>
            <a:r>
              <a:rPr lang="en-US" baseline="0" dirty="0" smtClean="0"/>
              <a:t>down and share </a:t>
            </a:r>
            <a:r>
              <a:rPr lang="en-US" baseline="0" dirty="0" smtClean="0"/>
              <a:t>them with us at a later point.  </a:t>
            </a:r>
            <a:r>
              <a:rPr lang="en-US" baseline="0" dirty="0" smtClean="0"/>
              <a:t>You are welcome to join our networking meetings today, find us between sessions, or as </a:t>
            </a:r>
            <a:r>
              <a:rPr lang="en-US" baseline="0" dirty="0" smtClean="0"/>
              <a:t>always, you can email us</a:t>
            </a:r>
            <a:r>
              <a:rPr lang="en-US" baseline="0" dirty="0" smtClean="0"/>
              <a:t>.</a:t>
            </a:r>
            <a:endParaRPr lang="en-US" baseline="0" dirty="0" smtClean="0"/>
          </a:p>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Deliverable 1 involves</a:t>
            </a:r>
            <a:r>
              <a:rPr lang="en-US" baseline="0" dirty="0" smtClean="0"/>
              <a:t> studying the overall program outcomes and impacts at the statewide level.</a:t>
            </a:r>
          </a:p>
          <a:p>
            <a:pPr marL="0" indent="0">
              <a:buNone/>
            </a:pPr>
            <a:endParaRPr lang="en-US" dirty="0"/>
          </a:p>
          <a:p>
            <a:pPr marL="0" indent="0">
              <a:buNone/>
            </a:pPr>
            <a:r>
              <a:rPr lang="en-US" dirty="0"/>
              <a:t>Specifically what we’re looking at here are:</a:t>
            </a:r>
          </a:p>
          <a:p>
            <a:pPr marL="0" indent="0">
              <a:buNone/>
            </a:pPr>
            <a:endParaRPr lang="en-US" dirty="0"/>
          </a:p>
          <a:p>
            <a:pPr marL="0" indent="0">
              <a:buNone/>
            </a:pPr>
            <a:r>
              <a:rPr lang="en-US" dirty="0" smtClean="0"/>
              <a:t>* Student </a:t>
            </a:r>
            <a:r>
              <a:rPr lang="en-US" dirty="0"/>
              <a:t>enrollment &amp; participation, and</a:t>
            </a:r>
          </a:p>
          <a:p>
            <a:pPr marL="0" indent="0">
              <a:buNone/>
            </a:pPr>
            <a:endParaRPr lang="en-US" dirty="0"/>
          </a:p>
          <a:p>
            <a:pPr marL="0" indent="0">
              <a:buNone/>
            </a:pPr>
            <a:r>
              <a:rPr lang="en-US" dirty="0" smtClean="0"/>
              <a:t>* Improvements </a:t>
            </a:r>
            <a:r>
              <a:rPr lang="en-US" dirty="0"/>
              <a:t>in participating students’ academic performance and behavior </a:t>
            </a:r>
          </a:p>
          <a:p>
            <a:pPr marL="231229" indent="-231229">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normAutofit/>
          </a:bodyPr>
          <a:lstStyle/>
          <a:p>
            <a:pPr marL="0" indent="-321151" defTabSz="924916">
              <a:buNone/>
              <a:defRPr/>
            </a:pPr>
            <a:r>
              <a:rPr lang="en-US" baseline="0" dirty="0" smtClean="0"/>
              <a:t>For the last three months we have been conducting </a:t>
            </a:r>
            <a:r>
              <a:rPr lang="en-US" baseline="0" dirty="0" smtClean="0"/>
              <a:t>quality </a:t>
            </a:r>
            <a:r>
              <a:rPr lang="en-US" baseline="0" dirty="0" smtClean="0"/>
              <a:t>assurance </a:t>
            </a:r>
            <a:r>
              <a:rPr lang="en-US" baseline="0" dirty="0" smtClean="0"/>
              <a:t>reviews </a:t>
            </a:r>
            <a:r>
              <a:rPr lang="en-US" baseline="0" dirty="0" smtClean="0"/>
              <a:t>of all 138 student attendance rosters from Year 2. MI is very grateful for the support we’ve received during this </a:t>
            </a:r>
            <a:r>
              <a:rPr lang="en-US" baseline="0" dirty="0" smtClean="0"/>
              <a:t>process, both from our State partners, and from program staff </a:t>
            </a:r>
            <a:r>
              <a:rPr lang="en-US" baseline="0" dirty="0" smtClean="0"/>
              <a:t>and evaluators who have been so responsive to our </a:t>
            </a:r>
            <a:r>
              <a:rPr lang="en-US" baseline="0" dirty="0" smtClean="0"/>
              <a:t>questions</a:t>
            </a:r>
            <a:r>
              <a:rPr lang="en-US" baseline="0" dirty="0" smtClean="0"/>
              <a:t>.  It’s so important to get high quality data IN to yield meaningful information and results on the other side. </a:t>
            </a:r>
          </a:p>
          <a:p>
            <a:pPr marL="0" indent="-321151" defTabSz="924916">
              <a:buNone/>
              <a:defRPr/>
            </a:pPr>
            <a:endParaRPr lang="en-US" baseline="0" dirty="0" smtClean="0"/>
          </a:p>
          <a:p>
            <a:pPr marL="0" indent="-321151" defTabSz="924916">
              <a:buNone/>
              <a:defRPr/>
            </a:pPr>
            <a:r>
              <a:rPr lang="en-US" b="0" baseline="0" dirty="0" smtClean="0"/>
              <a:t>To date we have completed quality reviews of attendance hours for all but 4 programs – although quality reviews on other roster data are still pending.</a:t>
            </a:r>
          </a:p>
          <a:p>
            <a:pPr marL="0" indent="-321151" defTabSz="924916">
              <a:buNone/>
              <a:defRPr/>
            </a:pPr>
            <a:endParaRPr lang="en-US" b="0" baseline="0" dirty="0" smtClean="0"/>
          </a:p>
          <a:p>
            <a:pPr marL="0" indent="-321151" defTabSz="924916">
              <a:buNone/>
              <a:defRPr/>
            </a:pPr>
            <a:r>
              <a:rPr lang="en-US" b="0" baseline="0" dirty="0" smtClean="0"/>
              <a:t>As you all know we altered the </a:t>
            </a:r>
            <a:r>
              <a:rPr lang="en-US" b="0" strike="noStrike" baseline="0" dirty="0" smtClean="0">
                <a:solidFill>
                  <a:srgbClr val="FF0000"/>
                </a:solidFill>
              </a:rPr>
              <a:t>rosters </a:t>
            </a:r>
            <a:r>
              <a:rPr lang="en-US" b="0" baseline="0" dirty="0" smtClean="0"/>
              <a:t>in Year 2 to better facilitate these reviews. </a:t>
            </a:r>
            <a:r>
              <a:rPr lang="en-US" b="0" baseline="0" dirty="0" smtClean="0"/>
              <a:t>This has helped considerably; in fact, </a:t>
            </a:r>
            <a:r>
              <a:rPr lang="en-US" b="0" baseline="0" dirty="0" smtClean="0"/>
              <a:t>in several cases the size of grant reductions were reduced or eliminated because our quality reviews revealed that some students had initially been omitted from the roster.</a:t>
            </a:r>
            <a:r>
              <a:rPr lang="en-US" b="0" u="sng" baseline="0" dirty="0" smtClean="0">
                <a:solidFill>
                  <a:schemeClr val="tx1"/>
                </a:solidFill>
              </a:rPr>
              <a:t> </a:t>
            </a:r>
          </a:p>
          <a:p>
            <a:pPr marL="0" indent="-321151" defTabSz="924916">
              <a:buNone/>
              <a:defRPr/>
            </a:pPr>
            <a:endParaRPr lang="en-US" b="0" u="sng" baseline="0" dirty="0" smtClean="0">
              <a:solidFill>
                <a:schemeClr val="tx1"/>
              </a:solidFill>
            </a:endParaRPr>
          </a:p>
          <a:p>
            <a:pPr marL="0" indent="-321151" defTabSz="924916">
              <a:buNone/>
              <a:defRPr/>
            </a:pPr>
            <a:r>
              <a:rPr lang="en-US" b="0" baseline="0" dirty="0" smtClean="0"/>
              <a:t>We will be asking for </a:t>
            </a:r>
            <a:r>
              <a:rPr lang="en-US" b="0" strike="noStrike" baseline="0" dirty="0" smtClean="0"/>
              <a:t>feedback</a:t>
            </a:r>
            <a:r>
              <a:rPr lang="en-US" b="0" baseline="0" dirty="0" smtClean="0"/>
              <a:t> on how the template worked during this morning’s “Evaluators’ Track”, to which all are invited.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Findings</a:t>
            </a:r>
            <a:r>
              <a:rPr lang="en-US" baseline="0" dirty="0" smtClean="0"/>
              <a:t> from our preliminary analysis </a:t>
            </a:r>
            <a:r>
              <a:rPr lang="en-US" baseline="0" dirty="0" smtClean="0"/>
              <a:t>of the rosters indicate </a:t>
            </a:r>
            <a:r>
              <a:rPr lang="en-US" baseline="0" dirty="0" smtClean="0"/>
              <a:t>that there was a much higher percentage of programs that met </a:t>
            </a:r>
            <a:r>
              <a:rPr lang="en-US" baseline="0" dirty="0" smtClean="0"/>
              <a:t>their </a:t>
            </a:r>
            <a:r>
              <a:rPr lang="en-US" baseline="0" dirty="0" smtClean="0"/>
              <a:t>target enrollment in Year 2 as compared to Year 1.</a:t>
            </a:r>
          </a:p>
          <a:p>
            <a:pPr marL="0" indent="0">
              <a:buNone/>
            </a:pPr>
            <a:endParaRPr lang="en-US" baseline="0" dirty="0" smtClean="0"/>
          </a:p>
          <a:p>
            <a:pPr marL="0" indent="0">
              <a:buNone/>
            </a:pPr>
            <a:r>
              <a:rPr lang="en-US" baseline="0" dirty="0" smtClean="0"/>
              <a:t>In addition, the proportion of so-called “regular attendees”, who attended for at least 90 hours has also improved since Year 1, with NYC programs catching up to </a:t>
            </a:r>
            <a:r>
              <a:rPr lang="en-US" baseline="0" dirty="0" err="1" smtClean="0"/>
              <a:t>RoS</a:t>
            </a:r>
            <a:r>
              <a:rPr lang="en-US" b="0" baseline="0" dirty="0" smtClean="0"/>
              <a:t>.</a:t>
            </a:r>
          </a:p>
          <a:p>
            <a:pPr marL="0" indent="0">
              <a:buNone/>
            </a:pPr>
            <a:endParaRPr lang="en-US" baseline="0" dirty="0" smtClean="0"/>
          </a:p>
          <a:p>
            <a:pPr marL="0" indent="0">
              <a:buNone/>
            </a:pPr>
            <a:r>
              <a:rPr lang="en-US" baseline="0" dirty="0" smtClean="0"/>
              <a:t>Once the quality review process is complete, we will move on to analyses looking at enrollment </a:t>
            </a:r>
            <a:r>
              <a:rPr lang="en-US" baseline="0" dirty="0" smtClean="0"/>
              <a:t>data, </a:t>
            </a:r>
            <a:r>
              <a:rPr lang="en-US" baseline="0" dirty="0" smtClean="0"/>
              <a:t>alongside APR data and outcome data from the </a:t>
            </a:r>
            <a:r>
              <a:rPr lang="en-US" baseline="0" dirty="0" err="1" smtClean="0"/>
              <a:t>NYState</a:t>
            </a:r>
            <a:r>
              <a:rPr lang="en-US" baseline="0" dirty="0" smtClean="0"/>
              <a:t> SIRS system.</a:t>
            </a:r>
          </a:p>
          <a:p>
            <a:pPr marL="173422" indent="-173422"/>
            <a:r>
              <a:rPr lang="en-US" baseline="0" dirty="0" smtClean="0"/>
              <a:t>State data will be matched to participant IDs from the rosters – which is partly why the ID numbers are so important.</a:t>
            </a:r>
          </a:p>
          <a:p>
            <a:pPr marL="173422" indent="-173422"/>
            <a:r>
              <a:rPr lang="en-US" dirty="0" smtClean="0"/>
              <a:t>Our</a:t>
            </a:r>
            <a:r>
              <a:rPr lang="en-US" baseline="0" dirty="0" smtClean="0"/>
              <a:t> contract with NYSED includes the necessary confidentiality and non-disclosure assurances – so sensitive data is protected.</a:t>
            </a:r>
          </a:p>
          <a:p>
            <a:pPr marL="0" indent="0"/>
            <a:endParaRPr lang="en-US" baseline="0" dirty="0" smtClean="0"/>
          </a:p>
          <a:p>
            <a:pPr marL="0" indent="0">
              <a:buNone/>
            </a:pPr>
            <a:r>
              <a:rPr lang="en-US" b="0" baseline="0" dirty="0" smtClean="0"/>
              <a:t>Please remember, as per </a:t>
            </a:r>
            <a:r>
              <a:rPr lang="en-US" b="0" baseline="0" dirty="0" err="1" smtClean="0"/>
              <a:t>EMSC’s</a:t>
            </a:r>
            <a:r>
              <a:rPr lang="en-US" b="0" baseline="0" dirty="0" smtClean="0"/>
              <a:t> August email, we will be </a:t>
            </a:r>
            <a:r>
              <a:rPr lang="en-US" baseline="0" dirty="0" smtClean="0"/>
              <a:t>asking for activities to be further disaggregated for Year 3.</a:t>
            </a:r>
          </a:p>
          <a:p>
            <a:pPr marL="0" indent="0" defTabSz="924916">
              <a:defRPr/>
            </a:pPr>
            <a:r>
              <a:rPr lang="en-US" baseline="0" dirty="0" smtClean="0"/>
              <a:t>  This will allow for better quality control, and for more detailed analysis of program impact</a:t>
            </a:r>
          </a:p>
          <a:p>
            <a:pPr marL="0" indent="0"/>
            <a:r>
              <a:rPr lang="en-US" baseline="0" dirty="0" smtClean="0"/>
              <a:t>  By year 4, the new statewide data system should make this whole process easier for everyone. More on that shortly.</a:t>
            </a:r>
          </a:p>
          <a:p>
            <a:pPr marL="0" indent="0"/>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35ed75ccf_015: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35ed75ccf_015: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An important</a:t>
            </a:r>
            <a:r>
              <a:rPr lang="en-US" baseline="0" dirty="0" smtClean="0"/>
              <a:t> take-away is that helping us measure program dosage is critical for our assessment of the valuable impacts your programs are having on </a:t>
            </a:r>
            <a:r>
              <a:rPr lang="en-US" baseline="0" dirty="0" smtClean="0"/>
              <a:t>participants.  </a:t>
            </a:r>
          </a:p>
          <a:p>
            <a:pPr marL="0" indent="0">
              <a:buNone/>
            </a:pPr>
            <a:endParaRPr lang="en-US" baseline="0" dirty="0" smtClean="0"/>
          </a:p>
          <a:p>
            <a:pPr marL="0" indent="0">
              <a:buNone/>
            </a:pPr>
            <a:r>
              <a:rPr lang="en-US" baseline="0" dirty="0" smtClean="0"/>
              <a:t>Remember that </a:t>
            </a:r>
            <a:r>
              <a:rPr lang="en-US" baseline="0" dirty="0" smtClean="0"/>
              <a:t>higher dosage </a:t>
            </a:r>
            <a:r>
              <a:rPr lang="en-US" baseline="0" dirty="0" smtClean="0"/>
              <a:t>results in greater impact, so </a:t>
            </a:r>
            <a:r>
              <a:rPr lang="en-US" b="0" baseline="0" dirty="0" smtClean="0"/>
              <a:t>aim for higher attendance – not just "official" or "regular" attendance – wherever possible.</a:t>
            </a:r>
            <a:endParaRPr lang="en-US" b="0" baseline="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We’re going</a:t>
            </a:r>
            <a:r>
              <a:rPr lang="en-US" baseline="0" dirty="0" smtClean="0"/>
              <a:t> out of order for a moment because </a:t>
            </a:r>
            <a:r>
              <a:rPr lang="en-US" dirty="0" smtClean="0"/>
              <a:t>Deliverable 5 is closely related to the </a:t>
            </a:r>
            <a:r>
              <a:rPr lang="en-US" dirty="0" smtClean="0"/>
              <a:t>state data collection work </a:t>
            </a:r>
            <a:r>
              <a:rPr lang="en-US" dirty="0" smtClean="0"/>
              <a:t>we’ve being doing </a:t>
            </a:r>
            <a:r>
              <a:rPr lang="en-US" dirty="0" smtClean="0"/>
              <a:t>for Deliverable 1</a:t>
            </a:r>
            <a:r>
              <a:rPr lang="en-US" baseline="0" dirty="0" smtClean="0"/>
              <a:t>.</a:t>
            </a:r>
            <a:endParaRPr lang="en-US" baseline="0" dirty="0" smtClean="0"/>
          </a:p>
          <a:p>
            <a:pPr marL="0" indent="0">
              <a:buNone/>
            </a:pPr>
            <a:endParaRPr lang="en-US" dirty="0" smtClean="0"/>
          </a:p>
          <a:p>
            <a:pPr marL="0" indent="0">
              <a:buNone/>
            </a:pPr>
            <a:r>
              <a:rPr lang="en-US" dirty="0"/>
              <a:t>Deliverable 5 entails collaborating with the State and other program stakeholders to design criteria and specifications for the statewide data collection and management system.  </a:t>
            </a:r>
          </a:p>
          <a:p>
            <a:pPr marL="0" indent="0">
              <a:buNone/>
            </a:pPr>
            <a:endParaRPr lang="en-US" dirty="0"/>
          </a:p>
          <a:p>
            <a:pPr marL="0" indent="0">
              <a:buNone/>
            </a:pPr>
            <a:r>
              <a:rPr lang="en-US" dirty="0"/>
              <a:t>The RFP for vendors was released on August </a:t>
            </a:r>
            <a:r>
              <a:rPr lang="en-US" dirty="0" smtClean="0"/>
              <a:t>30</a:t>
            </a:r>
            <a:r>
              <a:rPr lang="en-US" baseline="30000" dirty="0" smtClean="0"/>
              <a:t>th</a:t>
            </a:r>
            <a:r>
              <a:rPr lang="en-US" dirty="0" smtClean="0"/>
              <a:t>, and the </a:t>
            </a:r>
            <a:r>
              <a:rPr lang="en-US" dirty="0"/>
              <a:t>State expects to announce the award </a:t>
            </a:r>
            <a:r>
              <a:rPr lang="en-US" dirty="0" smtClean="0"/>
              <a:t>shortly.</a:t>
            </a:r>
            <a:endParaRPr lang="en-US" dirty="0"/>
          </a:p>
          <a:p>
            <a:pPr marL="0" indent="0">
              <a:buNone/>
            </a:pPr>
            <a:endParaRPr lang="en-US" dirty="0"/>
          </a:p>
          <a:p>
            <a:pPr marL="0" indent="0">
              <a:buNone/>
            </a:pPr>
            <a:r>
              <a:rPr lang="en-US" dirty="0"/>
              <a:t>Elizabeth </a:t>
            </a:r>
            <a:r>
              <a:rPr lang="en-US" dirty="0" smtClean="0"/>
              <a:t>and her </a:t>
            </a:r>
            <a:r>
              <a:rPr lang="en-US" dirty="0"/>
              <a:t>team will expand on </a:t>
            </a:r>
            <a:r>
              <a:rPr lang="en-US" dirty="0" smtClean="0"/>
              <a:t>this in their upcoming presentation.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2301875" y="520700"/>
            <a:ext cx="4633913" cy="26066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923608" y="3301286"/>
            <a:ext cx="7388860" cy="3127534"/>
          </a:xfrm>
          <a:prstGeom prst="rect">
            <a:avLst/>
          </a:prstGeom>
        </p:spPr>
        <p:txBody>
          <a:bodyPr spcFirstLastPara="1" wrap="square" lIns="92476" tIns="92476" rIns="92476" bIns="92476" anchor="t" anchorCtr="0">
            <a:noAutofit/>
          </a:bodyPr>
          <a:lstStyle/>
          <a:p>
            <a:pPr marL="0" indent="0">
              <a:buNone/>
            </a:pPr>
            <a:r>
              <a:rPr lang="en-US" dirty="0" smtClean="0"/>
              <a:t>Back to</a:t>
            </a:r>
            <a:r>
              <a:rPr lang="en-US" baseline="0" dirty="0" smtClean="0"/>
              <a:t> sequential </a:t>
            </a:r>
            <a:r>
              <a:rPr lang="en-US" dirty="0" smtClean="0"/>
              <a:t>order… Deliverable 2 involves</a:t>
            </a:r>
            <a:r>
              <a:rPr lang="en-US" baseline="0" dirty="0" smtClean="0"/>
              <a:t> studying the effectiveness of the technical support and professional development provided to grantees from the Regional Resource Centers.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lvl1pPr lvl="0">
              <a:spcBef>
                <a:spcPts val="0"/>
              </a:spcBef>
              <a:spcAft>
                <a:spcPts val="0"/>
              </a:spcAft>
              <a:buClr>
                <a:srgbClr val="80BFB7"/>
              </a:buClr>
              <a:buSzPts val="6000"/>
              <a:buNone/>
              <a:defRPr sz="6000">
                <a:solidFill>
                  <a:srgbClr val="80BFB7"/>
                </a:solidFill>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B87A1"/>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278575" y="739550"/>
            <a:ext cx="4281000" cy="3692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0"/>
              </a:spcBef>
              <a:spcAft>
                <a:spcPts val="0"/>
              </a:spcAft>
              <a:buClr>
                <a:srgbClr val="FFFFFF"/>
              </a:buClr>
              <a:buSzPts val="3000"/>
              <a:buChar char="▫"/>
              <a:defRPr sz="3000" i="1">
                <a:solidFill>
                  <a:srgbClr val="FFFFFF"/>
                </a:solidFill>
              </a:defRPr>
            </a:lvl2pPr>
            <a:lvl3pPr marL="1371600" lvl="2" indent="-419100" rtl="0">
              <a:spcBef>
                <a:spcPts val="0"/>
              </a:spcBef>
              <a:spcAft>
                <a:spcPts val="0"/>
              </a:spcAft>
              <a:buClr>
                <a:srgbClr val="FFFFFF"/>
              </a:buClr>
              <a:buSzPts val="3000"/>
              <a:buChar char="▫"/>
              <a:defRPr sz="3000" i="1">
                <a:solidFill>
                  <a:srgbClr val="FFFFFF"/>
                </a:solidFill>
              </a:defRPr>
            </a:lvl3pPr>
            <a:lvl4pPr marL="1828800" lvl="3" indent="-419100" rtl="0">
              <a:spcBef>
                <a:spcPts val="0"/>
              </a:spcBef>
              <a:spcAft>
                <a:spcPts val="0"/>
              </a:spcAft>
              <a:buClr>
                <a:srgbClr val="FFFFFF"/>
              </a:buClr>
              <a:buSzPts val="3000"/>
              <a:buChar char="▫"/>
              <a:defRPr sz="3000" i="1">
                <a:solidFill>
                  <a:srgbClr val="FFFFFF"/>
                </a:solidFill>
              </a:defRPr>
            </a:lvl4pPr>
            <a:lvl5pPr marL="2286000" lvl="4" indent="-419100" rtl="0">
              <a:spcBef>
                <a:spcPts val="0"/>
              </a:spcBef>
              <a:spcAft>
                <a:spcPts val="0"/>
              </a:spcAft>
              <a:buClr>
                <a:srgbClr val="FFFFFF"/>
              </a:buClr>
              <a:buSzPts val="3000"/>
              <a:buChar char="▫"/>
              <a:defRPr sz="3000" i="1">
                <a:solidFill>
                  <a:srgbClr val="FFFFFF"/>
                </a:solidFill>
              </a:defRPr>
            </a:lvl5pPr>
            <a:lvl6pPr marL="2743200" lvl="5" indent="-419100" rtl="0">
              <a:spcBef>
                <a:spcPts val="0"/>
              </a:spcBef>
              <a:spcAft>
                <a:spcPts val="0"/>
              </a:spcAft>
              <a:buClr>
                <a:srgbClr val="FFFFFF"/>
              </a:buClr>
              <a:buSzPts val="3000"/>
              <a:buChar char="▫"/>
              <a:defRPr sz="3000" i="1">
                <a:solidFill>
                  <a:srgbClr val="FFFFFF"/>
                </a:solidFill>
              </a:defRPr>
            </a:lvl6pPr>
            <a:lvl7pPr marL="3200400" lvl="6" indent="-419100" rtl="0">
              <a:spcBef>
                <a:spcPts val="0"/>
              </a:spcBef>
              <a:spcAft>
                <a:spcPts val="0"/>
              </a:spcAft>
              <a:buClr>
                <a:srgbClr val="FFFFFF"/>
              </a:buClr>
              <a:buSzPts val="3000"/>
              <a:buChar char="●"/>
              <a:defRPr sz="3000" i="1">
                <a:solidFill>
                  <a:srgbClr val="FFFFFF"/>
                </a:solidFill>
              </a:defRPr>
            </a:lvl7pPr>
            <a:lvl8pPr marL="3657600" lvl="7" indent="-419100" rtl="0">
              <a:spcBef>
                <a:spcPts val="0"/>
              </a:spcBef>
              <a:spcAft>
                <a:spcPts val="0"/>
              </a:spcAft>
              <a:buClr>
                <a:srgbClr val="FFFFFF"/>
              </a:buClr>
              <a:buSzPts val="3000"/>
              <a:buChar char="○"/>
              <a:defRPr sz="3000" i="1">
                <a:solidFill>
                  <a:srgbClr val="FFFFFF"/>
                </a:solidFill>
              </a:defRPr>
            </a:lvl8pPr>
            <a:lvl9pPr marL="4114800" lvl="8" indent="-419100">
              <a:spcBef>
                <a:spcPts val="0"/>
              </a:spcBef>
              <a:spcAft>
                <a:spcPts val="0"/>
              </a:spcAft>
              <a:buClr>
                <a:srgbClr val="FFFFFF"/>
              </a:buClr>
              <a:buSzPts val="3000"/>
              <a:buChar char="■"/>
              <a:defRPr sz="3000" i="1">
                <a:solidFill>
                  <a:srgbClr val="FFFFFF"/>
                </a:solidFill>
              </a:defRPr>
            </a:lvl9pPr>
          </a:lstStyle>
          <a:p>
            <a:endParaRPr/>
          </a:p>
        </p:txBody>
      </p:sp>
      <p:grpSp>
        <p:nvGrpSpPr>
          <p:cNvPr id="1047" name="Google Shape;1047;p4"/>
          <p:cNvGrpSpPr/>
          <p:nvPr/>
        </p:nvGrpSpPr>
        <p:grpSpPr>
          <a:xfrm rot="10800000">
            <a:off x="8705367" y="28698"/>
            <a:ext cx="410132" cy="5086302"/>
            <a:chOff x="836200" y="238125"/>
            <a:chExt cx="422425" cy="5238750"/>
          </a:xfrm>
        </p:grpSpPr>
        <p:sp>
          <p:nvSpPr>
            <p:cNvPr id="1048" name="Google Shape;1048;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4"/>
          <p:cNvGrpSpPr/>
          <p:nvPr/>
        </p:nvGrpSpPr>
        <p:grpSpPr>
          <a:xfrm rot="10800000">
            <a:off x="6659535" y="28698"/>
            <a:ext cx="2309844" cy="5086302"/>
            <a:chOff x="986700" y="238125"/>
            <a:chExt cx="2379075" cy="5238750"/>
          </a:xfrm>
        </p:grpSpPr>
        <p:sp>
          <p:nvSpPr>
            <p:cNvPr id="1129" name="Google Shape;1129;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4"/>
          <p:cNvGrpSpPr/>
          <p:nvPr/>
        </p:nvGrpSpPr>
        <p:grpSpPr>
          <a:xfrm rot="10800000">
            <a:off x="6367294" y="28698"/>
            <a:ext cx="2017554" cy="5086302"/>
            <a:chOff x="1588750" y="238125"/>
            <a:chExt cx="2078025" cy="5238750"/>
          </a:xfrm>
        </p:grpSpPr>
        <p:sp>
          <p:nvSpPr>
            <p:cNvPr id="1249" name="Google Shape;1249;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4"/>
          <p:cNvGrpSpPr/>
          <p:nvPr/>
        </p:nvGrpSpPr>
        <p:grpSpPr>
          <a:xfrm rot="10800000">
            <a:off x="6367294" y="28698"/>
            <a:ext cx="2309820" cy="5086302"/>
            <a:chOff x="1287725" y="238125"/>
            <a:chExt cx="2379050" cy="5238750"/>
          </a:xfrm>
        </p:grpSpPr>
        <p:sp>
          <p:nvSpPr>
            <p:cNvPr id="1459" name="Google Shape;1459;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4" name="Google Shape;1844;p6"/>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grpSp>
        <p:nvGrpSpPr>
          <p:cNvPr id="1845" name="Google Shape;1845;p6"/>
          <p:cNvGrpSpPr/>
          <p:nvPr/>
        </p:nvGrpSpPr>
        <p:grpSpPr>
          <a:xfrm rot="10800000">
            <a:off x="8851487" y="28707"/>
            <a:ext cx="264012" cy="5086302"/>
            <a:chOff x="5307800" y="238125"/>
            <a:chExt cx="271925" cy="5238750"/>
          </a:xfrm>
        </p:grpSpPr>
        <p:sp>
          <p:nvSpPr>
            <p:cNvPr id="1846" name="Google Shape;1846;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6"/>
          <p:cNvGrpSpPr/>
          <p:nvPr/>
        </p:nvGrpSpPr>
        <p:grpSpPr>
          <a:xfrm rot="10800000">
            <a:off x="7828571" y="28707"/>
            <a:ext cx="1140783" cy="5086302"/>
            <a:chOff x="5458325" y="238125"/>
            <a:chExt cx="1174975" cy="5238750"/>
          </a:xfrm>
        </p:grpSpPr>
        <p:sp>
          <p:nvSpPr>
            <p:cNvPr id="1904" name="Google Shape;1904;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6"/>
          <p:cNvGrpSpPr/>
          <p:nvPr/>
        </p:nvGrpSpPr>
        <p:grpSpPr>
          <a:xfrm rot="10800000">
            <a:off x="7682451" y="28707"/>
            <a:ext cx="994639" cy="4940182"/>
            <a:chOff x="5759350" y="388625"/>
            <a:chExt cx="1024450" cy="5088250"/>
          </a:xfrm>
        </p:grpSpPr>
        <p:sp>
          <p:nvSpPr>
            <p:cNvPr id="1967" name="Google Shape;1967;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8" name="Google Shape;2068;p6"/>
          <p:cNvGrpSpPr/>
          <p:nvPr/>
        </p:nvGrpSpPr>
        <p:grpSpPr>
          <a:xfrm rot="10800000">
            <a:off x="7682451" y="28707"/>
            <a:ext cx="1140783" cy="5086302"/>
            <a:chOff x="5608825" y="238125"/>
            <a:chExt cx="1174975" cy="5238750"/>
          </a:xfrm>
        </p:grpSpPr>
        <p:sp>
          <p:nvSpPr>
            <p:cNvPr id="2069" name="Google Shape;2069;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20"/>
        <p:cNvGrpSpPr/>
        <p:nvPr/>
      </p:nvGrpSpPr>
      <p:grpSpPr>
        <a:xfrm>
          <a:off x="0" y="0"/>
          <a:ext cx="0" cy="0"/>
          <a:chOff x="0" y="0"/>
          <a:chExt cx="0" cy="0"/>
        </a:xfrm>
      </p:grpSpPr>
      <p:sp>
        <p:nvSpPr>
          <p:cNvPr id="2121" name="Google Shape;2121;p7"/>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22" name="Google Shape;2122;p7"/>
          <p:cNvSpPr txBox="1">
            <a:spLocks noGrp="1"/>
          </p:cNvSpPr>
          <p:nvPr>
            <p:ph type="body" idx="1"/>
          </p:nvPr>
        </p:nvSpPr>
        <p:spPr>
          <a:xfrm>
            <a:off x="718300"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3" name="Google Shape;2123;p7"/>
          <p:cNvSpPr txBox="1">
            <a:spLocks noGrp="1"/>
          </p:cNvSpPr>
          <p:nvPr>
            <p:ph type="body" idx="2"/>
          </p:nvPr>
        </p:nvSpPr>
        <p:spPr>
          <a:xfrm>
            <a:off x="3009263"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4" name="Google Shape;2124;p7"/>
          <p:cNvSpPr txBox="1">
            <a:spLocks noGrp="1"/>
          </p:cNvSpPr>
          <p:nvPr>
            <p:ph type="body" idx="3"/>
          </p:nvPr>
        </p:nvSpPr>
        <p:spPr>
          <a:xfrm>
            <a:off x="5300226"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grpSp>
        <p:nvGrpSpPr>
          <p:cNvPr id="2125" name="Google Shape;2125;p7"/>
          <p:cNvGrpSpPr/>
          <p:nvPr/>
        </p:nvGrpSpPr>
        <p:grpSpPr>
          <a:xfrm rot="10800000">
            <a:off x="8851487" y="28707"/>
            <a:ext cx="264012" cy="5086302"/>
            <a:chOff x="5307800" y="238125"/>
            <a:chExt cx="271925" cy="5238750"/>
          </a:xfrm>
        </p:grpSpPr>
        <p:sp>
          <p:nvSpPr>
            <p:cNvPr id="2126" name="Google Shape;2126;p7"/>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3" name="Google Shape;2183;p7"/>
          <p:cNvGrpSpPr/>
          <p:nvPr/>
        </p:nvGrpSpPr>
        <p:grpSpPr>
          <a:xfrm rot="10800000">
            <a:off x="7828571" y="28707"/>
            <a:ext cx="1140783" cy="5086302"/>
            <a:chOff x="5458325" y="238125"/>
            <a:chExt cx="1174975" cy="5238750"/>
          </a:xfrm>
        </p:grpSpPr>
        <p:sp>
          <p:nvSpPr>
            <p:cNvPr id="2184" name="Google Shape;2184;p7"/>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7"/>
          <p:cNvGrpSpPr/>
          <p:nvPr/>
        </p:nvGrpSpPr>
        <p:grpSpPr>
          <a:xfrm rot="10800000">
            <a:off x="7682451" y="28707"/>
            <a:ext cx="994639" cy="4940182"/>
            <a:chOff x="5759350" y="388625"/>
            <a:chExt cx="1024450" cy="5088250"/>
          </a:xfrm>
        </p:grpSpPr>
        <p:sp>
          <p:nvSpPr>
            <p:cNvPr id="2247" name="Google Shape;2247;p7"/>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7"/>
          <p:cNvGrpSpPr/>
          <p:nvPr/>
        </p:nvGrpSpPr>
        <p:grpSpPr>
          <a:xfrm rot="10800000">
            <a:off x="7682451" y="28707"/>
            <a:ext cx="1140783" cy="5086302"/>
            <a:chOff x="5608825" y="238125"/>
            <a:chExt cx="1174975" cy="5238750"/>
          </a:xfrm>
        </p:grpSpPr>
        <p:sp>
          <p:nvSpPr>
            <p:cNvPr id="2349" name="Google Shape;2349;p7"/>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9" name="Google Shape;2399;p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0"/>
        <p:cNvGrpSpPr/>
        <p:nvPr/>
      </p:nvGrpSpPr>
      <p:grpSpPr>
        <a:xfrm>
          <a:off x="0" y="0"/>
          <a:ext cx="0" cy="0"/>
          <a:chOff x="0" y="0"/>
          <a:chExt cx="0" cy="0"/>
        </a:xfrm>
      </p:grpSpPr>
      <p:sp>
        <p:nvSpPr>
          <p:cNvPr id="2401" name="Google Shape;2401;p8"/>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2402" name="Google Shape;2402;p8"/>
          <p:cNvGrpSpPr/>
          <p:nvPr/>
        </p:nvGrpSpPr>
        <p:grpSpPr>
          <a:xfrm rot="10800000">
            <a:off x="8851487" y="28707"/>
            <a:ext cx="264012" cy="5086302"/>
            <a:chOff x="5307800" y="238125"/>
            <a:chExt cx="271925" cy="5238750"/>
          </a:xfrm>
        </p:grpSpPr>
        <p:sp>
          <p:nvSpPr>
            <p:cNvPr id="2403" name="Google Shape;2403;p8"/>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0" name="Google Shape;2460;p8"/>
          <p:cNvGrpSpPr/>
          <p:nvPr/>
        </p:nvGrpSpPr>
        <p:grpSpPr>
          <a:xfrm rot="10800000">
            <a:off x="7828571" y="28707"/>
            <a:ext cx="1140783" cy="5086302"/>
            <a:chOff x="5458325" y="238125"/>
            <a:chExt cx="1174975" cy="5238750"/>
          </a:xfrm>
        </p:grpSpPr>
        <p:sp>
          <p:nvSpPr>
            <p:cNvPr id="2461" name="Google Shape;2461;p8"/>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3" name="Google Shape;2523;p8"/>
          <p:cNvGrpSpPr/>
          <p:nvPr/>
        </p:nvGrpSpPr>
        <p:grpSpPr>
          <a:xfrm rot="10800000">
            <a:off x="7682451" y="28707"/>
            <a:ext cx="994639" cy="4940182"/>
            <a:chOff x="5759350" y="388625"/>
            <a:chExt cx="1024450" cy="5088250"/>
          </a:xfrm>
        </p:grpSpPr>
        <p:sp>
          <p:nvSpPr>
            <p:cNvPr id="2524" name="Google Shape;2524;p8"/>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5" name="Google Shape;2625;p8"/>
          <p:cNvGrpSpPr/>
          <p:nvPr/>
        </p:nvGrpSpPr>
        <p:grpSpPr>
          <a:xfrm rot="10800000">
            <a:off x="7682451" y="28707"/>
            <a:ext cx="1140783" cy="5086302"/>
            <a:chOff x="5608825" y="238125"/>
            <a:chExt cx="1174975" cy="5238750"/>
          </a:xfrm>
        </p:grpSpPr>
        <p:sp>
          <p:nvSpPr>
            <p:cNvPr id="2626" name="Google Shape;2626;p8"/>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6" name="Google Shape;2676;p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8851487" y="28707"/>
            <a:ext cx="264012" cy="5086302"/>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10"/>
          <p:cNvGrpSpPr/>
          <p:nvPr/>
        </p:nvGrpSpPr>
        <p:grpSpPr>
          <a:xfrm rot="10800000">
            <a:off x="7828571" y="28707"/>
            <a:ext cx="1140783" cy="5086302"/>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10"/>
          <p:cNvGrpSpPr/>
          <p:nvPr/>
        </p:nvGrpSpPr>
        <p:grpSpPr>
          <a:xfrm rot="10800000">
            <a:off x="7682451" y="28707"/>
            <a:ext cx="994639" cy="4940182"/>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10"/>
          <p:cNvGrpSpPr/>
          <p:nvPr/>
        </p:nvGrpSpPr>
        <p:grpSpPr>
          <a:xfrm rot="10800000">
            <a:off x="7682451" y="28707"/>
            <a:ext cx="1140783" cy="5086302"/>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rgbClr val="003B55"/>
        </a:solidFill>
        <a:effectLst/>
      </p:bgPr>
    </p:bg>
    <p:spTree>
      <p:nvGrpSpPr>
        <p:cNvPr id="1" name="Shape 3230"/>
        <p:cNvGrpSpPr/>
        <p:nvPr/>
      </p:nvGrpSpPr>
      <p:grpSpPr>
        <a:xfrm>
          <a:off x="0" y="0"/>
          <a:ext cx="0" cy="0"/>
          <a:chOff x="0" y="0"/>
          <a:chExt cx="0" cy="0"/>
        </a:xfrm>
      </p:grpSpPr>
      <p:grpSp>
        <p:nvGrpSpPr>
          <p:cNvPr id="3231" name="Google Shape;3231;p11"/>
          <p:cNvGrpSpPr/>
          <p:nvPr/>
        </p:nvGrpSpPr>
        <p:grpSpPr>
          <a:xfrm rot="10800000">
            <a:off x="8851487" y="28707"/>
            <a:ext cx="264012" cy="5086302"/>
            <a:chOff x="5307800" y="238125"/>
            <a:chExt cx="271925" cy="5238750"/>
          </a:xfrm>
        </p:grpSpPr>
        <p:sp>
          <p:nvSpPr>
            <p:cNvPr id="3232" name="Google Shape;3232;p11"/>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1"/>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1"/>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11"/>
          <p:cNvGrpSpPr/>
          <p:nvPr/>
        </p:nvGrpSpPr>
        <p:grpSpPr>
          <a:xfrm rot="10800000">
            <a:off x="7828571" y="28707"/>
            <a:ext cx="1140783" cy="5086302"/>
            <a:chOff x="5458325" y="238125"/>
            <a:chExt cx="1174975" cy="5238750"/>
          </a:xfrm>
        </p:grpSpPr>
        <p:sp>
          <p:nvSpPr>
            <p:cNvPr id="3290" name="Google Shape;3290;p11"/>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1"/>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1"/>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1"/>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1"/>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1"/>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1"/>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1"/>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11"/>
          <p:cNvGrpSpPr/>
          <p:nvPr/>
        </p:nvGrpSpPr>
        <p:grpSpPr>
          <a:xfrm rot="10800000">
            <a:off x="7682451" y="28707"/>
            <a:ext cx="994639" cy="4940182"/>
            <a:chOff x="5759350" y="388625"/>
            <a:chExt cx="1024450" cy="5088250"/>
          </a:xfrm>
        </p:grpSpPr>
        <p:sp>
          <p:nvSpPr>
            <p:cNvPr id="3353" name="Google Shape;3353;p11"/>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1"/>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1"/>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1"/>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1"/>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1"/>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1"/>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1"/>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1"/>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1"/>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1"/>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1"/>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1"/>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1"/>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1"/>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1"/>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1"/>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1"/>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1"/>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1"/>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1"/>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1"/>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1"/>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1"/>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1"/>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1"/>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1"/>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1"/>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1"/>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1"/>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1"/>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1"/>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1"/>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1"/>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1"/>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1"/>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1"/>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1"/>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1"/>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1"/>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1"/>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1"/>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1"/>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1"/>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1"/>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1"/>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1"/>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1"/>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1"/>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1"/>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1"/>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1"/>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1"/>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1"/>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1"/>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1"/>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1"/>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1"/>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1"/>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1"/>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1"/>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1"/>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1"/>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1"/>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1"/>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11"/>
          <p:cNvGrpSpPr/>
          <p:nvPr/>
        </p:nvGrpSpPr>
        <p:grpSpPr>
          <a:xfrm rot="10800000">
            <a:off x="7682451" y="28707"/>
            <a:ext cx="1140783" cy="5086302"/>
            <a:chOff x="5608825" y="238125"/>
            <a:chExt cx="1174975" cy="5238750"/>
          </a:xfrm>
        </p:grpSpPr>
        <p:sp>
          <p:nvSpPr>
            <p:cNvPr id="3455" name="Google Shape;3455;p11"/>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1"/>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1"/>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1"/>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1"/>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1"/>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1"/>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1"/>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1"/>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1"/>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1"/>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1"/>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1"/>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1"/>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1"/>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1"/>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1"/>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1"/>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1"/>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1"/>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1"/>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1"/>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1"/>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1"/>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1"/>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1"/>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1"/>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1"/>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1"/>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1"/>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1"/>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1"/>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1"/>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5" name="Google Shape;3505;p11"/>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rgbClr val="80BFB7"/>
                </a:solidFill>
              </a:defRPr>
            </a:lvl1pPr>
            <a:lvl2pPr lvl="1">
              <a:buNone/>
              <a:defRPr>
                <a:solidFill>
                  <a:srgbClr val="80BFB7"/>
                </a:solidFill>
              </a:defRPr>
            </a:lvl2pPr>
            <a:lvl3pPr lvl="2">
              <a:buNone/>
              <a:defRPr>
                <a:solidFill>
                  <a:srgbClr val="80BFB7"/>
                </a:solidFill>
              </a:defRPr>
            </a:lvl3pPr>
            <a:lvl4pPr lvl="3">
              <a:buNone/>
              <a:defRPr>
                <a:solidFill>
                  <a:srgbClr val="80BFB7"/>
                </a:solidFill>
              </a:defRPr>
            </a:lvl4pPr>
            <a:lvl5pPr lvl="4">
              <a:buNone/>
              <a:defRPr>
                <a:solidFill>
                  <a:srgbClr val="80BFB7"/>
                </a:solidFill>
              </a:defRPr>
            </a:lvl5pPr>
            <a:lvl6pPr lvl="5">
              <a:buNone/>
              <a:defRPr>
                <a:solidFill>
                  <a:srgbClr val="80BFB7"/>
                </a:solidFill>
              </a:defRPr>
            </a:lvl6pPr>
            <a:lvl7pPr lvl="6">
              <a:buNone/>
              <a:defRPr>
                <a:solidFill>
                  <a:srgbClr val="80BFB7"/>
                </a:solidFill>
              </a:defRPr>
            </a:lvl7pPr>
            <a:lvl8pPr lvl="7">
              <a:buNone/>
              <a:defRPr>
                <a:solidFill>
                  <a:srgbClr val="80BFB7"/>
                </a:solidFill>
              </a:defRPr>
            </a:lvl8pPr>
            <a:lvl9pPr lvl="8">
              <a:buNone/>
              <a:defRPr>
                <a:solidFill>
                  <a:srgbClr val="80BFB7"/>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D9751D-C062-4B81-95CB-372929BDD19C}"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9629A-F011-4170-ACEF-59C85B531F6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1pPr>
            <a:lvl2pPr lvl="1">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2pPr>
            <a:lvl3pPr lvl="2">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3pPr>
            <a:lvl4pPr lvl="3">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4pPr>
            <a:lvl5pPr lvl="4">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5pPr>
            <a:lvl6pPr lvl="5">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6pPr>
            <a:lvl7pPr lvl="6">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7pPr>
            <a:lvl8pPr lvl="7">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8pPr>
            <a:lvl9pPr lvl="8">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dirty="0"/>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rgbClr val="0B87A1"/>
                </a:solidFill>
                <a:latin typeface="Dosis ExtraLight"/>
                <a:ea typeface="Dosis ExtraLight"/>
                <a:cs typeface="Dosis ExtraLight"/>
                <a:sym typeface="Dosis ExtraLight"/>
              </a:defRPr>
            </a:lvl1pPr>
            <a:lvl2pPr lvl="1">
              <a:buNone/>
              <a:defRPr sz="1200">
                <a:solidFill>
                  <a:srgbClr val="0B87A1"/>
                </a:solidFill>
                <a:latin typeface="Dosis ExtraLight"/>
                <a:ea typeface="Dosis ExtraLight"/>
                <a:cs typeface="Dosis ExtraLight"/>
                <a:sym typeface="Dosis ExtraLight"/>
              </a:defRPr>
            </a:lvl2pPr>
            <a:lvl3pPr lvl="2">
              <a:buNone/>
              <a:defRPr sz="1200">
                <a:solidFill>
                  <a:srgbClr val="0B87A1"/>
                </a:solidFill>
                <a:latin typeface="Dosis ExtraLight"/>
                <a:ea typeface="Dosis ExtraLight"/>
                <a:cs typeface="Dosis ExtraLight"/>
                <a:sym typeface="Dosis ExtraLight"/>
              </a:defRPr>
            </a:lvl3pPr>
            <a:lvl4pPr lvl="3">
              <a:buNone/>
              <a:defRPr sz="1200">
                <a:solidFill>
                  <a:srgbClr val="0B87A1"/>
                </a:solidFill>
                <a:latin typeface="Dosis ExtraLight"/>
                <a:ea typeface="Dosis ExtraLight"/>
                <a:cs typeface="Dosis ExtraLight"/>
                <a:sym typeface="Dosis ExtraLight"/>
              </a:defRPr>
            </a:lvl4pPr>
            <a:lvl5pPr lvl="4">
              <a:buNone/>
              <a:defRPr sz="1200">
                <a:solidFill>
                  <a:srgbClr val="0B87A1"/>
                </a:solidFill>
                <a:latin typeface="Dosis ExtraLight"/>
                <a:ea typeface="Dosis ExtraLight"/>
                <a:cs typeface="Dosis ExtraLight"/>
                <a:sym typeface="Dosis ExtraLight"/>
              </a:defRPr>
            </a:lvl5pPr>
            <a:lvl6pPr lvl="5">
              <a:buNone/>
              <a:defRPr sz="1200">
                <a:solidFill>
                  <a:srgbClr val="0B87A1"/>
                </a:solidFill>
                <a:latin typeface="Dosis ExtraLight"/>
                <a:ea typeface="Dosis ExtraLight"/>
                <a:cs typeface="Dosis ExtraLight"/>
                <a:sym typeface="Dosis ExtraLight"/>
              </a:defRPr>
            </a:lvl6pPr>
            <a:lvl7pPr lvl="6">
              <a:buNone/>
              <a:defRPr sz="1200">
                <a:solidFill>
                  <a:srgbClr val="0B87A1"/>
                </a:solidFill>
                <a:latin typeface="Dosis ExtraLight"/>
                <a:ea typeface="Dosis ExtraLight"/>
                <a:cs typeface="Dosis ExtraLight"/>
                <a:sym typeface="Dosis ExtraLight"/>
              </a:defRPr>
            </a:lvl7pPr>
            <a:lvl8pPr lvl="7">
              <a:buNone/>
              <a:defRPr sz="1200">
                <a:solidFill>
                  <a:srgbClr val="0B87A1"/>
                </a:solidFill>
                <a:latin typeface="Dosis ExtraLight"/>
                <a:ea typeface="Dosis ExtraLight"/>
                <a:cs typeface="Dosis ExtraLight"/>
                <a:sym typeface="Dosis ExtraLight"/>
              </a:defRPr>
            </a:lvl8pPr>
            <a:lvl9pPr lvl="8">
              <a:buNone/>
              <a:defRPr sz="1200">
                <a:solidFill>
                  <a:srgbClr val="0B87A1"/>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9" name="TextBox 8"/>
          <p:cNvSpPr txBox="1"/>
          <p:nvPr/>
        </p:nvSpPr>
        <p:spPr>
          <a:xfrm>
            <a:off x="609600" y="4912668"/>
            <a:ext cx="1981200" cy="230832"/>
          </a:xfrm>
          <a:prstGeom prst="rect">
            <a:avLst/>
          </a:prstGeom>
          <a:noFill/>
        </p:spPr>
        <p:txBody>
          <a:bodyPr wrap="square" rtlCol="0">
            <a:spAutoFit/>
          </a:bodyPr>
          <a:lstStyle/>
          <a:p>
            <a:pPr marL="0" lvl="0" indent="0" algn="l" rtl="0">
              <a:spcBef>
                <a:spcPts val="1000"/>
              </a:spcBef>
              <a:spcAft>
                <a:spcPts val="0"/>
              </a:spcAft>
              <a:buClr>
                <a:schemeClr val="dk1"/>
              </a:buClr>
              <a:buSzPts val="1100"/>
              <a:buFont typeface="Arial"/>
              <a:buNone/>
            </a:pPr>
            <a:r>
              <a:rPr lang="en-US" sz="900" i="1" dirty="0" smtClean="0">
                <a:solidFill>
                  <a:schemeClr val="bg2">
                    <a:lumMod val="60000"/>
                    <a:lumOff val="40000"/>
                  </a:schemeClr>
                </a:solidFill>
                <a:latin typeface="+mj-lt"/>
              </a:rPr>
              <a:t>Template design courtesy of </a:t>
            </a:r>
            <a:r>
              <a:rPr lang="en-US" sz="900" i="1" u="none" dirty="0" smtClean="0">
                <a:solidFill>
                  <a:schemeClr val="bg2">
                    <a:lumMod val="60000"/>
                    <a:lumOff val="40000"/>
                  </a:schemeClr>
                </a:solidFill>
                <a:latin typeface="+mj-lt"/>
              </a:rPr>
              <a:t>SlidesCarnival</a:t>
            </a:r>
            <a:endParaRPr lang="en-US" sz="900" i="1" u="none" dirty="0">
              <a:solidFill>
                <a:schemeClr val="bg2">
                  <a:lumMod val="60000"/>
                  <a:lumOff val="40000"/>
                </a:schemeClr>
              </a:solidFill>
              <a:latin typeface="+mj-lt"/>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transition>
    <p:fade thruBlk="1"/>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3D9751D-C062-4B81-95CB-372929BDD19C}" type="datetimeFigureOut">
              <a:rPr lang="en-US" smtClean="0"/>
              <a:pPr/>
              <a:t>11/18/2019</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CD9629A-F011-4170-ACEF-59C85B531F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762000" y="438150"/>
            <a:ext cx="5638800" cy="106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t>YEAR 2 FINDINGS </a:t>
            </a:r>
            <a:r>
              <a:rPr lang="en" sz="3200" dirty="0" smtClean="0"/>
              <a:t>FROM THE NYS 21CCLC STATEWIDE </a:t>
            </a:r>
            <a:r>
              <a:rPr lang="en" sz="3200" dirty="0" smtClean="0"/>
              <a:t>EVALUATION</a:t>
            </a:r>
            <a:br>
              <a:rPr lang="en" sz="3200" dirty="0" smtClean="0"/>
            </a:br>
            <a:endParaRPr sz="3200" dirty="0"/>
          </a:p>
        </p:txBody>
      </p:sp>
      <p:sp>
        <p:nvSpPr>
          <p:cNvPr id="4" name="TextBox 3"/>
          <p:cNvSpPr txBox="1"/>
          <p:nvPr/>
        </p:nvSpPr>
        <p:spPr>
          <a:xfrm>
            <a:off x="2286000" y="3105150"/>
            <a:ext cx="4191000" cy="461665"/>
          </a:xfrm>
          <a:prstGeom prst="rect">
            <a:avLst/>
          </a:prstGeom>
          <a:noFill/>
        </p:spPr>
        <p:txBody>
          <a:bodyPr wrap="square" rtlCol="0">
            <a:spAutoFit/>
          </a:bodyPr>
          <a:lstStyle/>
          <a:p>
            <a:r>
              <a:rPr lang="en-US" sz="2400" dirty="0" smtClean="0">
                <a:solidFill>
                  <a:schemeClr val="accent4">
                    <a:lumMod val="40000"/>
                    <a:lumOff val="60000"/>
                  </a:schemeClr>
                </a:solidFill>
                <a:latin typeface="+mn-lt"/>
              </a:rPr>
              <a:t>Building toward </a:t>
            </a:r>
            <a:r>
              <a:rPr lang="en-US" sz="2400" b="1" dirty="0" smtClean="0">
                <a:solidFill>
                  <a:schemeClr val="accent4">
                    <a:lumMod val="40000"/>
                    <a:lumOff val="60000"/>
                  </a:schemeClr>
                </a:solidFill>
                <a:latin typeface="+mn-lt"/>
              </a:rPr>
              <a:t>Sustainability</a:t>
            </a:r>
            <a:r>
              <a:rPr lang="en-US" sz="2400" dirty="0" smtClean="0">
                <a:solidFill>
                  <a:schemeClr val="accent4">
                    <a:lumMod val="40000"/>
                    <a:lumOff val="60000"/>
                  </a:schemeClr>
                </a:solidFill>
                <a:latin typeface="+mn-lt"/>
              </a:rPr>
              <a:t>,</a:t>
            </a:r>
            <a:endParaRPr lang="en-US" sz="2400" b="1" dirty="0" smtClean="0">
              <a:solidFill>
                <a:schemeClr val="accent4">
                  <a:lumMod val="40000"/>
                  <a:lumOff val="60000"/>
                </a:schemeClr>
              </a:solidFill>
              <a:latin typeface="+mn-lt"/>
            </a:endParaRPr>
          </a:p>
        </p:txBody>
      </p:sp>
      <p:grpSp>
        <p:nvGrpSpPr>
          <p:cNvPr id="5" name="Google Shape;4197;p39"/>
          <p:cNvGrpSpPr>
            <a:grpSpLocks noChangeAspect="1"/>
          </p:cNvGrpSpPr>
          <p:nvPr/>
        </p:nvGrpSpPr>
        <p:grpSpPr>
          <a:xfrm>
            <a:off x="914400" y="2800350"/>
            <a:ext cx="1121838" cy="1828800"/>
            <a:chOff x="6730350" y="2315900"/>
            <a:chExt cx="257700" cy="420100"/>
          </a:xfrm>
          <a:solidFill>
            <a:schemeClr val="accent4">
              <a:lumMod val="60000"/>
              <a:lumOff val="40000"/>
            </a:schemeClr>
          </a:solidFill>
        </p:grpSpPr>
        <p:sp>
          <p:nvSpPr>
            <p:cNvPr id="6"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 name="TextBox 10"/>
          <p:cNvSpPr txBox="1"/>
          <p:nvPr/>
        </p:nvSpPr>
        <p:spPr>
          <a:xfrm>
            <a:off x="2057400" y="2647950"/>
            <a:ext cx="2895600" cy="461665"/>
          </a:xfrm>
          <a:prstGeom prst="rect">
            <a:avLst/>
          </a:prstGeom>
          <a:noFill/>
        </p:spPr>
        <p:txBody>
          <a:bodyPr wrap="square" rtlCol="0">
            <a:spAutoFit/>
          </a:bodyPr>
          <a:lstStyle/>
          <a:p>
            <a:r>
              <a:rPr lang="en-US" sz="2400" dirty="0" smtClean="0">
                <a:solidFill>
                  <a:schemeClr val="accent4">
                    <a:lumMod val="40000"/>
                    <a:lumOff val="60000"/>
                  </a:schemeClr>
                </a:solidFill>
                <a:latin typeface="+mn-lt"/>
              </a:rPr>
              <a:t>Capturing </a:t>
            </a:r>
            <a:r>
              <a:rPr lang="en-US" sz="2400" b="1" dirty="0" smtClean="0">
                <a:solidFill>
                  <a:schemeClr val="accent4">
                    <a:lumMod val="40000"/>
                    <a:lumOff val="60000"/>
                  </a:schemeClr>
                </a:solidFill>
                <a:latin typeface="+mn-lt"/>
              </a:rPr>
              <a:t>Innovation</a:t>
            </a:r>
            <a:r>
              <a:rPr lang="en-US" sz="2400" dirty="0" smtClean="0">
                <a:solidFill>
                  <a:schemeClr val="accent4">
                    <a:lumMod val="40000"/>
                    <a:lumOff val="60000"/>
                  </a:schemeClr>
                </a:solidFill>
                <a:latin typeface="+mn-lt"/>
              </a:rPr>
              <a:t>,</a:t>
            </a:r>
            <a:endParaRPr lang="en-US" sz="2400" b="1" dirty="0" smtClean="0">
              <a:solidFill>
                <a:schemeClr val="accent4">
                  <a:lumMod val="40000"/>
                  <a:lumOff val="60000"/>
                </a:schemeClr>
              </a:solidFill>
              <a:latin typeface="+mn-lt"/>
            </a:endParaRPr>
          </a:p>
        </p:txBody>
      </p:sp>
      <p:sp>
        <p:nvSpPr>
          <p:cNvPr id="12" name="TextBox 11"/>
          <p:cNvSpPr txBox="1"/>
          <p:nvPr/>
        </p:nvSpPr>
        <p:spPr>
          <a:xfrm>
            <a:off x="2514600" y="3562350"/>
            <a:ext cx="4114800" cy="1200329"/>
          </a:xfrm>
          <a:prstGeom prst="rect">
            <a:avLst/>
          </a:prstGeom>
          <a:noFill/>
        </p:spPr>
        <p:txBody>
          <a:bodyPr wrap="square" rtlCol="0">
            <a:spAutoFit/>
          </a:bodyPr>
          <a:lstStyle/>
          <a:p>
            <a:r>
              <a:rPr lang="en-US" sz="2400" dirty="0" smtClean="0">
                <a:solidFill>
                  <a:schemeClr val="accent4">
                    <a:lumMod val="40000"/>
                    <a:lumOff val="60000"/>
                  </a:schemeClr>
                </a:solidFill>
                <a:latin typeface="+mn-lt"/>
              </a:rPr>
              <a:t>Supporting highly successful  </a:t>
            </a:r>
          </a:p>
          <a:p>
            <a:r>
              <a:rPr lang="en-US" sz="2400" dirty="0" smtClean="0">
                <a:solidFill>
                  <a:schemeClr val="accent4">
                    <a:lumMod val="40000"/>
                    <a:lumOff val="60000"/>
                  </a:schemeClr>
                </a:solidFill>
                <a:latin typeface="+mn-lt"/>
              </a:rPr>
              <a:t>         Data Mgmt Practices &amp; </a:t>
            </a:r>
          </a:p>
          <a:p>
            <a:r>
              <a:rPr lang="en-US" sz="2400" b="1" dirty="0" smtClean="0">
                <a:solidFill>
                  <a:schemeClr val="accent4">
                    <a:lumMod val="40000"/>
                    <a:lumOff val="60000"/>
                  </a:schemeClr>
                </a:solidFill>
                <a:latin typeface="+mn-lt"/>
              </a:rPr>
              <a:t>            Accountability</a:t>
            </a:r>
            <a:r>
              <a:rPr lang="en-US" sz="2400" dirty="0" smtClean="0">
                <a:solidFill>
                  <a:schemeClr val="accent4">
                    <a:lumMod val="40000"/>
                    <a:lumOff val="60000"/>
                  </a:schemeClr>
                </a:solidFill>
                <a:latin typeface="+mn-lt"/>
              </a:rPr>
              <a:t> Systems</a:t>
            </a:r>
            <a:endParaRPr lang="en-US" sz="2400" dirty="0">
              <a:solidFill>
                <a:schemeClr val="accent4">
                  <a:lumMod val="40000"/>
                  <a:lumOff val="60000"/>
                </a:schemeClr>
              </a:solidFill>
              <a:latin typeface="+mn-lt"/>
            </a:endParaRPr>
          </a:p>
        </p:txBody>
      </p:sp>
    </p:spTree>
    <p:custDataLst>
      <p:tags r:id="rId1"/>
    </p:custDataLst>
  </p:cSld>
  <p:clrMapOvr>
    <a:masterClrMapping/>
  </p:clrMapOvr>
  <p:transition>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4"/>
        <p:cNvGrpSpPr/>
        <p:nvPr/>
      </p:nvGrpSpPr>
      <p:grpSpPr>
        <a:xfrm>
          <a:off x="0" y="0"/>
          <a:ext cx="0" cy="0"/>
          <a:chOff x="0" y="0"/>
          <a:chExt cx="0" cy="0"/>
        </a:xfrm>
      </p:grpSpPr>
      <p:sp>
        <p:nvSpPr>
          <p:cNvPr id="17" name="Google Shape;4276;p39"/>
          <p:cNvSpPr>
            <a:spLocks noChangeAspect="1"/>
          </p:cNvSpPr>
          <p:nvPr/>
        </p:nvSpPr>
        <p:spPr>
          <a:xfrm>
            <a:off x="5181600" y="2571750"/>
            <a:ext cx="2102983" cy="210312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80BFB7">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76;p39"/>
          <p:cNvSpPr>
            <a:spLocks noChangeAspect="1"/>
          </p:cNvSpPr>
          <p:nvPr/>
        </p:nvSpPr>
        <p:spPr>
          <a:xfrm>
            <a:off x="2819400" y="2571750"/>
            <a:ext cx="2102983" cy="210312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80BFB7">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76;p39"/>
          <p:cNvSpPr>
            <a:spLocks noChangeAspect="1"/>
          </p:cNvSpPr>
          <p:nvPr/>
        </p:nvSpPr>
        <p:spPr>
          <a:xfrm>
            <a:off x="457200" y="2571750"/>
            <a:ext cx="2102983" cy="210312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80BFB7">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1"/>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High Quality Services &amp; Support</a:t>
            </a:r>
            <a:endParaRPr dirty="0"/>
          </a:p>
        </p:txBody>
      </p:sp>
      <p:sp>
        <p:nvSpPr>
          <p:cNvPr id="3906" name="Google Shape;3906;p21"/>
          <p:cNvSpPr txBox="1">
            <a:spLocks noGrp="1"/>
          </p:cNvSpPr>
          <p:nvPr>
            <p:ph type="body" idx="1"/>
          </p:nvPr>
        </p:nvSpPr>
        <p:spPr>
          <a:xfrm>
            <a:off x="457200" y="1962150"/>
            <a:ext cx="2103120" cy="2887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t>Conferences &amp; PD Offerings</a:t>
            </a:r>
            <a:endParaRPr b="1" dirty="0"/>
          </a:p>
          <a:p>
            <a:pPr marL="0" lvl="0" indent="0" algn="l" rtl="0">
              <a:spcBef>
                <a:spcPts val="1200"/>
              </a:spcBef>
              <a:spcAft>
                <a:spcPts val="0"/>
              </a:spcAft>
              <a:buNone/>
            </a:pPr>
            <a:endParaRPr lang="en" sz="1400" dirty="0" smtClean="0"/>
          </a:p>
          <a:p>
            <a:pPr marL="0" lvl="0" indent="0" algn="ctr" rtl="0">
              <a:spcBef>
                <a:spcPts val="1200"/>
              </a:spcBef>
              <a:spcAft>
                <a:spcPts val="0"/>
              </a:spcAft>
              <a:buNone/>
            </a:pPr>
            <a:r>
              <a:rPr lang="en" sz="1400" dirty="0" smtClean="0"/>
              <a:t>Collaborative planning of events and opportunities designed to </a:t>
            </a:r>
            <a:r>
              <a:rPr lang="en" sz="1400" b="1" dirty="0" smtClean="0"/>
              <a:t>target the learning needs </a:t>
            </a:r>
            <a:r>
              <a:rPr lang="en" sz="1400" dirty="0" smtClean="0"/>
              <a:t>of multiple stakeholders</a:t>
            </a:r>
            <a:endParaRPr sz="1400" dirty="0"/>
          </a:p>
        </p:txBody>
      </p:sp>
      <p:sp>
        <p:nvSpPr>
          <p:cNvPr id="3907" name="Google Shape;3907;p21"/>
          <p:cNvSpPr txBox="1">
            <a:spLocks noGrp="1"/>
          </p:cNvSpPr>
          <p:nvPr>
            <p:ph type="body" idx="2"/>
          </p:nvPr>
        </p:nvSpPr>
        <p:spPr>
          <a:xfrm>
            <a:off x="2819263" y="1962150"/>
            <a:ext cx="2103120" cy="288752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t>Formal Monitoring &amp; TA Visits</a:t>
            </a:r>
            <a:endParaRPr b="1" dirty="0"/>
          </a:p>
          <a:p>
            <a:pPr marL="0" lvl="0" indent="0" algn="ctr" rtl="0">
              <a:spcBef>
                <a:spcPts val="1200"/>
              </a:spcBef>
              <a:spcAft>
                <a:spcPts val="0"/>
              </a:spcAft>
              <a:buNone/>
            </a:pPr>
            <a:endParaRPr lang="en" sz="1400" dirty="0" smtClean="0"/>
          </a:p>
          <a:p>
            <a:pPr marL="0" lvl="0" indent="0" algn="ctr" rtl="0">
              <a:spcBef>
                <a:spcPts val="1200"/>
              </a:spcBef>
              <a:spcAft>
                <a:spcPts val="0"/>
              </a:spcAft>
              <a:buNone/>
            </a:pPr>
            <a:r>
              <a:rPr lang="en" sz="1400" dirty="0" smtClean="0"/>
              <a:t>Structured site visits to </a:t>
            </a:r>
            <a:r>
              <a:rPr lang="en" sz="1400" b="1" dirty="0" smtClean="0"/>
              <a:t>check compliance </a:t>
            </a:r>
            <a:r>
              <a:rPr lang="en" sz="1400" dirty="0" smtClean="0"/>
              <a:t>with quality standards and grant regulations, with </a:t>
            </a:r>
            <a:r>
              <a:rPr lang="en" sz="1400" b="1" dirty="0" smtClean="0"/>
              <a:t>follow-up support </a:t>
            </a:r>
            <a:r>
              <a:rPr lang="en" sz="1400" dirty="0" smtClean="0"/>
              <a:t>and consulting</a:t>
            </a:r>
            <a:endParaRPr sz="1400" dirty="0"/>
          </a:p>
        </p:txBody>
      </p:sp>
      <p:sp>
        <p:nvSpPr>
          <p:cNvPr id="3908" name="Google Shape;3908;p21"/>
          <p:cNvSpPr txBox="1">
            <a:spLocks noGrp="1"/>
          </p:cNvSpPr>
          <p:nvPr>
            <p:ph type="body" idx="3"/>
          </p:nvPr>
        </p:nvSpPr>
        <p:spPr>
          <a:xfrm>
            <a:off x="5200650" y="1733550"/>
            <a:ext cx="2103120" cy="2887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b="1" dirty="0" smtClean="0"/>
          </a:p>
          <a:p>
            <a:pPr marL="0" lvl="0" indent="0" algn="ctr" rtl="0">
              <a:spcBef>
                <a:spcPts val="0"/>
              </a:spcBef>
              <a:spcAft>
                <a:spcPts val="0"/>
              </a:spcAft>
              <a:buNone/>
            </a:pPr>
            <a:r>
              <a:rPr lang="en" b="1" dirty="0" smtClean="0"/>
              <a:t>Ongoing  TA &amp; Communication </a:t>
            </a:r>
            <a:endParaRPr b="1" dirty="0"/>
          </a:p>
          <a:p>
            <a:pPr marL="0" lvl="0" indent="0" algn="ctr" rtl="0">
              <a:spcBef>
                <a:spcPts val="1200"/>
              </a:spcBef>
              <a:spcAft>
                <a:spcPts val="0"/>
              </a:spcAft>
              <a:buNone/>
            </a:pPr>
            <a:endParaRPr lang="en" sz="1000" dirty="0" smtClean="0"/>
          </a:p>
          <a:p>
            <a:pPr marL="0" lvl="0" indent="0" algn="ctr" rtl="0">
              <a:spcBef>
                <a:spcPts val="1200"/>
              </a:spcBef>
              <a:spcAft>
                <a:spcPts val="0"/>
              </a:spcAft>
              <a:buNone/>
            </a:pPr>
            <a:r>
              <a:rPr lang="en" sz="1400" dirty="0" smtClean="0"/>
              <a:t>Communication with grantees, assessing needs and </a:t>
            </a:r>
            <a:r>
              <a:rPr lang="en" sz="1400" b="1" dirty="0" smtClean="0"/>
              <a:t>providing support services</a:t>
            </a:r>
          </a:p>
          <a:p>
            <a:pPr marL="0" lvl="0" indent="0" algn="ctr" rtl="0">
              <a:spcBef>
                <a:spcPts val="600"/>
              </a:spcBef>
              <a:spcAft>
                <a:spcPts val="0"/>
              </a:spcAft>
              <a:buNone/>
            </a:pPr>
            <a:r>
              <a:rPr lang="en" sz="1400" b="1" dirty="0" smtClean="0"/>
              <a:t>Collaboration</a:t>
            </a:r>
            <a:r>
              <a:rPr lang="en" sz="1400" dirty="0" smtClean="0"/>
              <a:t> with NYSED &amp; state partners</a:t>
            </a:r>
            <a:endParaRPr sz="1400" dirty="0"/>
          </a:p>
          <a:p>
            <a:pPr marL="0" lvl="0" indent="0" algn="l" rtl="0">
              <a:spcBef>
                <a:spcPts val="600"/>
              </a:spcBef>
              <a:spcAft>
                <a:spcPts val="0"/>
              </a:spcAft>
              <a:buNone/>
            </a:pPr>
            <a:endParaRPr dirty="0"/>
          </a:p>
        </p:txBody>
      </p:sp>
      <p:sp>
        <p:nvSpPr>
          <p:cNvPr id="3909" name="Google Shape;3909;p21"/>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10</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70" name="Google Shape;3870;p18"/>
          <p:cNvSpPr txBox="1">
            <a:spLocks noGrp="1"/>
          </p:cNvSpPr>
          <p:nvPr>
            <p:ph type="title"/>
          </p:nvPr>
        </p:nvSpPr>
        <p:spPr>
          <a:xfrm>
            <a:off x="685800" y="361950"/>
            <a:ext cx="6761100" cy="76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NOTABLE FINDINGS</a:t>
            </a:r>
            <a:endParaRPr dirty="0"/>
          </a:p>
        </p:txBody>
      </p:sp>
      <p:sp>
        <p:nvSpPr>
          <p:cNvPr id="3871" name="Google Shape;3871;p18"/>
          <p:cNvSpPr txBox="1">
            <a:spLocks noGrp="1"/>
          </p:cNvSpPr>
          <p:nvPr>
            <p:ph type="body" idx="1"/>
          </p:nvPr>
        </p:nvSpPr>
        <p:spPr>
          <a:xfrm>
            <a:off x="685800" y="1123950"/>
            <a:ext cx="6761100" cy="2209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000" b="1" dirty="0" smtClean="0"/>
              <a:t>ATTENDANCE</a:t>
            </a:r>
            <a:r>
              <a:rPr lang="en-US" sz="2000" dirty="0" smtClean="0"/>
              <a:t> </a:t>
            </a:r>
          </a:p>
          <a:p>
            <a:pPr lvl="0" indent="0" algn="l" rtl="0">
              <a:spcBef>
                <a:spcPts val="0"/>
              </a:spcBef>
              <a:spcAft>
                <a:spcPts val="0"/>
              </a:spcAft>
              <a:buSzPts val="2400"/>
              <a:buNone/>
            </a:pPr>
            <a:r>
              <a:rPr lang="en-US" sz="1800" i="1" dirty="0" smtClean="0"/>
              <a:t>Representative program attendance at conferences was UP!</a:t>
            </a:r>
            <a:endParaRPr sz="2000" i="1" dirty="0"/>
          </a:p>
          <a:p>
            <a:pPr lvl="0"/>
            <a:r>
              <a:rPr lang="en" sz="2000" b="1" dirty="0" smtClean="0"/>
              <a:t>CONTENT &amp; DESIGN</a:t>
            </a:r>
          </a:p>
          <a:p>
            <a:pPr lvl="0" indent="0">
              <a:spcBef>
                <a:spcPts val="0"/>
              </a:spcBef>
              <a:buNone/>
            </a:pPr>
            <a:r>
              <a:rPr lang="en" sz="1800" i="1" dirty="0" smtClean="0"/>
              <a:t>Powerful, high priority content delivered in MORE General Sessions to maximize exposure and impact</a:t>
            </a:r>
          </a:p>
          <a:p>
            <a:pPr marL="457200" lvl="0" indent="-381000" algn="l" rtl="0">
              <a:spcAft>
                <a:spcPts val="0"/>
              </a:spcAft>
              <a:buSzPts val="2400"/>
              <a:buChar char="▪"/>
            </a:pPr>
            <a:r>
              <a:rPr lang="en" sz="2000" b="1" dirty="0" smtClean="0"/>
              <a:t>SATISFACTION </a:t>
            </a:r>
          </a:p>
          <a:p>
            <a:pPr lvl="0" indent="0" algn="l" rtl="0">
              <a:spcBef>
                <a:spcPts val="0"/>
              </a:spcBef>
              <a:spcAft>
                <a:spcPts val="0"/>
              </a:spcAft>
              <a:buSzPts val="2400"/>
              <a:buNone/>
            </a:pPr>
            <a:r>
              <a:rPr lang="en" sz="1800" i="1" dirty="0" smtClean="0"/>
              <a:t>Continued high satisifaction reported by conference attendees</a:t>
            </a:r>
          </a:p>
          <a:p>
            <a:pPr marL="457200" lvl="0" indent="-381000" algn="l" rtl="0">
              <a:spcBef>
                <a:spcPts val="0"/>
              </a:spcBef>
              <a:spcAft>
                <a:spcPts val="0"/>
              </a:spcAft>
              <a:buSzPts val="2400"/>
              <a:buChar char="▪"/>
            </a:pPr>
            <a:endParaRPr lang="en" dirty="0"/>
          </a:p>
          <a:p>
            <a:pPr marL="457200" lvl="0" indent="-381000" algn="l" rtl="0">
              <a:spcBef>
                <a:spcPts val="0"/>
              </a:spcBef>
              <a:spcAft>
                <a:spcPts val="0"/>
              </a:spcAft>
              <a:buSzPts val="2400"/>
              <a:buChar char="▪"/>
            </a:pPr>
            <a:endParaRPr sz="2000" dirty="0"/>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11</a:t>
            </a:fld>
            <a:endParaRPr/>
          </a:p>
        </p:txBody>
      </p:sp>
      <p:sp>
        <p:nvSpPr>
          <p:cNvPr id="9" name="TextBox 8"/>
          <p:cNvSpPr txBox="1"/>
          <p:nvPr/>
        </p:nvSpPr>
        <p:spPr>
          <a:xfrm>
            <a:off x="1066800" y="3638550"/>
            <a:ext cx="6248400" cy="954107"/>
          </a:xfrm>
          <a:prstGeom prst="rect">
            <a:avLst/>
          </a:prstGeom>
          <a:solidFill>
            <a:srgbClr val="D3EBD5"/>
          </a:solidFill>
        </p:spPr>
        <p:txBody>
          <a:bodyPr wrap="square" rtlCol="0">
            <a:spAutoFit/>
          </a:bodyPr>
          <a:lstStyle/>
          <a:p>
            <a:pPr marL="746125"/>
            <a:r>
              <a:rPr lang="en" sz="1600" dirty="0" smtClean="0">
                <a:solidFill>
                  <a:srgbClr val="003B55"/>
                </a:solidFill>
                <a:latin typeface="Titillium Web Light"/>
                <a:sym typeface="Titillium Web Light"/>
              </a:rPr>
              <a:t>Consistently higher survey response rates...</a:t>
            </a:r>
          </a:p>
          <a:p>
            <a:pPr marL="746125"/>
            <a:r>
              <a:rPr lang="en" sz="2000" b="1" dirty="0" smtClean="0">
                <a:solidFill>
                  <a:srgbClr val="003B55"/>
                </a:solidFill>
                <a:latin typeface="Titillium Web Light"/>
                <a:sym typeface="Titillium Web Light"/>
              </a:rPr>
              <a:t>► Amplify &amp; clarify grantees’ voice &amp; choice</a:t>
            </a:r>
          </a:p>
          <a:p>
            <a:pPr marL="746125"/>
            <a:r>
              <a:rPr lang="en" sz="2000" b="1" dirty="0" smtClean="0">
                <a:solidFill>
                  <a:srgbClr val="003B55"/>
                </a:solidFill>
                <a:latin typeface="Titillium Web Light"/>
                <a:sym typeface="Titillium Web Light"/>
              </a:rPr>
              <a:t>► Facilitate event planning &amp; design</a:t>
            </a:r>
          </a:p>
        </p:txBody>
      </p:sp>
      <p:grpSp>
        <p:nvGrpSpPr>
          <p:cNvPr id="2" name="Google Shape;4152;p39"/>
          <p:cNvGrpSpPr>
            <a:grpSpLocks noChangeAspect="1"/>
          </p:cNvGrpSpPr>
          <p:nvPr/>
        </p:nvGrpSpPr>
        <p:grpSpPr>
          <a:xfrm>
            <a:off x="990600" y="3562350"/>
            <a:ext cx="762000" cy="1079317"/>
            <a:chOff x="3984000" y="1594200"/>
            <a:chExt cx="357800" cy="506800"/>
          </a:xfrm>
          <a:solidFill>
            <a:srgbClr val="0B87A1"/>
          </a:solidFill>
        </p:grpSpPr>
        <p:sp>
          <p:nvSpPr>
            <p:cNvPr id="7" name="Google Shape;4153;p39"/>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154;p39"/>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4197;p39"/>
          <p:cNvGrpSpPr>
            <a:grpSpLocks noChangeAspect="1"/>
          </p:cNvGrpSpPr>
          <p:nvPr/>
        </p:nvGrpSpPr>
        <p:grpSpPr>
          <a:xfrm>
            <a:off x="6934200" y="3790950"/>
            <a:ext cx="168275" cy="274320"/>
            <a:chOff x="6730350" y="2315900"/>
            <a:chExt cx="257700" cy="420100"/>
          </a:xfrm>
          <a:solidFill>
            <a:schemeClr val="accent4">
              <a:lumMod val="60000"/>
              <a:lumOff val="40000"/>
            </a:schemeClr>
          </a:solidFill>
        </p:grpSpPr>
        <p:sp>
          <p:nvSpPr>
            <p:cNvPr id="11"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2457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877" name="Google Shape;3877;p19"/>
          <p:cNvSpPr txBox="1">
            <a:spLocks noGrp="1"/>
          </p:cNvSpPr>
          <p:nvPr>
            <p:ph type="ctrTitle" idx="4294967295"/>
          </p:nvPr>
        </p:nvSpPr>
        <p:spPr>
          <a:xfrm>
            <a:off x="685800" y="2419350"/>
            <a:ext cx="5495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smtClean="0">
                <a:solidFill>
                  <a:srgbClr val="D3EBD5"/>
                </a:solidFill>
              </a:rPr>
              <a:t>WHY SURVEYS? </a:t>
            </a:r>
            <a:endParaRPr sz="6600" dirty="0">
              <a:solidFill>
                <a:srgbClr val="D3EBD5"/>
              </a:solidFill>
            </a:endParaRPr>
          </a:p>
        </p:txBody>
      </p:sp>
      <p:sp>
        <p:nvSpPr>
          <p:cNvPr id="3878" name="Google Shape;3878;p19"/>
          <p:cNvSpPr txBox="1">
            <a:spLocks noGrp="1"/>
          </p:cNvSpPr>
          <p:nvPr>
            <p:ph type="subTitle" idx="4294967295"/>
          </p:nvPr>
        </p:nvSpPr>
        <p:spPr>
          <a:xfrm>
            <a:off x="685800" y="3257550"/>
            <a:ext cx="6172200" cy="1371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dirty="0" smtClean="0">
                <a:solidFill>
                  <a:srgbClr val="80BFB7"/>
                </a:solidFill>
              </a:rPr>
              <a:t>Sharing your feedback is critical for helping the RCs’ continue their tradition of providing targeted, relevant, high quality PD experiences</a:t>
            </a:r>
            <a:endParaRPr lang="en" dirty="0" smtClean="0">
              <a:solidFill>
                <a:srgbClr val="80BFB7"/>
              </a:solidFill>
            </a:endParaRPr>
          </a:p>
        </p:txBody>
      </p:sp>
      <p:sp>
        <p:nvSpPr>
          <p:cNvPr id="3879" name="Google Shape;3879;p19"/>
          <p:cNvSpPr/>
          <p:nvPr/>
        </p:nvSpPr>
        <p:spPr>
          <a:xfrm>
            <a:off x="2347313" y="2155769"/>
            <a:ext cx="270850" cy="25861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9"/>
          <p:cNvSpPr/>
          <p:nvPr/>
        </p:nvSpPr>
        <p:spPr>
          <a:xfrm rot="2466991">
            <a:off x="978868" y="928441"/>
            <a:ext cx="376301" cy="3593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9"/>
          <p:cNvSpPr/>
          <p:nvPr/>
        </p:nvSpPr>
        <p:spPr>
          <a:xfrm rot="-1609377">
            <a:off x="1529232" y="1154513"/>
            <a:ext cx="270839" cy="2586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9"/>
          <p:cNvSpPr/>
          <p:nvPr/>
        </p:nvSpPr>
        <p:spPr>
          <a:xfrm rot="2925705">
            <a:off x="6439049" y="481403"/>
            <a:ext cx="202799" cy="19364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9"/>
          <p:cNvSpPr/>
          <p:nvPr/>
        </p:nvSpPr>
        <p:spPr>
          <a:xfrm rot="-1609197">
            <a:off x="2135091" y="394613"/>
            <a:ext cx="182676" cy="17442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9"/>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12</a:t>
            </a:fld>
            <a:endParaRPr/>
          </a:p>
        </p:txBody>
      </p:sp>
      <p:sp>
        <p:nvSpPr>
          <p:cNvPr id="39" name="Google Shape;4207;p39"/>
          <p:cNvSpPr>
            <a:spLocks noChangeAspect="1"/>
          </p:cNvSpPr>
          <p:nvPr/>
        </p:nvSpPr>
        <p:spPr>
          <a:xfrm>
            <a:off x="3200400" y="361950"/>
            <a:ext cx="1161137" cy="2011680"/>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114;p39"/>
          <p:cNvGrpSpPr>
            <a:grpSpLocks noChangeAspect="1"/>
          </p:cNvGrpSpPr>
          <p:nvPr/>
        </p:nvGrpSpPr>
        <p:grpSpPr>
          <a:xfrm>
            <a:off x="4800600" y="742950"/>
            <a:ext cx="1151026" cy="1371600"/>
            <a:chOff x="1246775" y="910975"/>
            <a:chExt cx="439650" cy="523900"/>
          </a:xfrm>
          <a:solidFill>
            <a:srgbClr val="0B87A1"/>
          </a:solidFill>
        </p:grpSpPr>
        <p:sp>
          <p:nvSpPr>
            <p:cNvPr id="44" name="Google Shape;4115;p39"/>
            <p:cNvSpPr/>
            <p:nvPr/>
          </p:nvSpPr>
          <p:spPr>
            <a:xfrm>
              <a:off x="1246775" y="970800"/>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16;p39"/>
            <p:cNvSpPr/>
            <p:nvPr/>
          </p:nvSpPr>
          <p:spPr>
            <a:xfrm>
              <a:off x="1307825" y="910975"/>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17;p39"/>
            <p:cNvSpPr/>
            <p:nvPr/>
          </p:nvSpPr>
          <p:spPr>
            <a:xfrm>
              <a:off x="1602125" y="910975"/>
              <a:ext cx="84300" cy="84275"/>
            </a:xfrm>
            <a:custGeom>
              <a:avLst/>
              <a:gdLst/>
              <a:ahLst/>
              <a:cxnLst/>
              <a:rect l="l" t="t" r="r" b="b"/>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181;p39"/>
          <p:cNvSpPr/>
          <p:nvPr/>
        </p:nvSpPr>
        <p:spPr>
          <a:xfrm>
            <a:off x="3581400" y="742950"/>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82;p39"/>
          <p:cNvSpPr/>
          <p:nvPr/>
        </p:nvSpPr>
        <p:spPr>
          <a:xfrm>
            <a:off x="3581400" y="1504950"/>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3;p39"/>
          <p:cNvSpPr/>
          <p:nvPr/>
        </p:nvSpPr>
        <p:spPr>
          <a:xfrm>
            <a:off x="3581400" y="1123950"/>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76;p39"/>
          <p:cNvSpPr/>
          <p:nvPr/>
        </p:nvSpPr>
        <p:spPr>
          <a:xfrm>
            <a:off x="5257800" y="971550"/>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78;p39"/>
          <p:cNvSpPr/>
          <p:nvPr/>
        </p:nvSpPr>
        <p:spPr>
          <a:xfrm>
            <a:off x="5257800" y="1428750"/>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125;p39"/>
          <p:cNvSpPr>
            <a:spLocks noChangeAspect="1"/>
          </p:cNvSpPr>
          <p:nvPr/>
        </p:nvSpPr>
        <p:spPr>
          <a:xfrm>
            <a:off x="6172200" y="1047750"/>
            <a:ext cx="804215" cy="731520"/>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124;p39"/>
          <p:cNvSpPr/>
          <p:nvPr/>
        </p:nvSpPr>
        <p:spPr>
          <a:xfrm>
            <a:off x="6324600" y="1276350"/>
            <a:ext cx="349155" cy="313437"/>
          </a:xfrm>
          <a:custGeom>
            <a:avLst/>
            <a:gdLst/>
            <a:ahLst/>
            <a:cxnLst/>
            <a:rect l="l" t="t" r="r" b="b"/>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4197;p39"/>
          <p:cNvGrpSpPr>
            <a:grpSpLocks noChangeAspect="1"/>
          </p:cNvGrpSpPr>
          <p:nvPr/>
        </p:nvGrpSpPr>
        <p:grpSpPr>
          <a:xfrm>
            <a:off x="6629400" y="1276350"/>
            <a:ext cx="168275" cy="274320"/>
            <a:chOff x="6730350" y="2315900"/>
            <a:chExt cx="257700" cy="420100"/>
          </a:xfrm>
          <a:solidFill>
            <a:schemeClr val="accent4">
              <a:lumMod val="60000"/>
              <a:lumOff val="40000"/>
            </a:schemeClr>
          </a:solidFill>
        </p:grpSpPr>
        <p:sp>
          <p:nvSpPr>
            <p:cNvPr id="55"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7"/>
          <p:cNvSpPr txBox="1">
            <a:spLocks noGrp="1"/>
          </p:cNvSpPr>
          <p:nvPr>
            <p:ph type="body" idx="1"/>
          </p:nvPr>
        </p:nvSpPr>
        <p:spPr>
          <a:xfrm>
            <a:off x="2209800" y="1809750"/>
            <a:ext cx="3581400" cy="224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Studying the implementation experiences of local 21</a:t>
            </a:r>
            <a:r>
              <a:rPr lang="en" baseline="30000" dirty="0" smtClean="0"/>
              <a:t>st</a:t>
            </a:r>
            <a:r>
              <a:rPr lang="en" dirty="0" smtClean="0"/>
              <a:t> CCLC Programs</a:t>
            </a:r>
            <a:endParaRPr dirty="0"/>
          </a:p>
        </p:txBody>
      </p:sp>
      <p:sp>
        <p:nvSpPr>
          <p:cNvPr id="3865" name="Google Shape;3865;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13</a:t>
            </a:fld>
            <a:endParaRPr/>
          </a:p>
        </p:txBody>
      </p:sp>
      <p:sp>
        <p:nvSpPr>
          <p:cNvPr id="5" name="TextBox 4"/>
          <p:cNvSpPr txBox="1"/>
          <p:nvPr/>
        </p:nvSpPr>
        <p:spPr>
          <a:xfrm>
            <a:off x="533400" y="438150"/>
            <a:ext cx="5181600" cy="923330"/>
          </a:xfrm>
          <a:prstGeom prst="rect">
            <a:avLst/>
          </a:prstGeom>
          <a:noFill/>
        </p:spPr>
        <p:txBody>
          <a:bodyPr wrap="square" rtlCol="0">
            <a:spAutoFit/>
          </a:bodyPr>
          <a:lstStyle/>
          <a:p>
            <a:r>
              <a:rPr lang="en-US" sz="5400" dirty="0" smtClean="0">
                <a:solidFill>
                  <a:schemeClr val="bg1"/>
                </a:solidFill>
                <a:latin typeface="+mj-lt"/>
              </a:rPr>
              <a:t>Deliverable 3</a:t>
            </a:r>
            <a:endParaRPr lang="en-US" sz="5400" dirty="0">
              <a:solidFill>
                <a:schemeClr val="bg1"/>
              </a:solidFill>
              <a:latin typeface="+mj-lt"/>
            </a:endParaRPr>
          </a:p>
        </p:txBody>
      </p:sp>
      <p:sp>
        <p:nvSpPr>
          <p:cNvPr id="16" name="Google Shape;4085;p39"/>
          <p:cNvSpPr>
            <a:spLocks noChangeAspect="1"/>
          </p:cNvSpPr>
          <p:nvPr/>
        </p:nvSpPr>
        <p:spPr>
          <a:xfrm>
            <a:off x="228600" y="1885950"/>
            <a:ext cx="1990743" cy="1737360"/>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4118;p39"/>
          <p:cNvGrpSpPr>
            <a:grpSpLocks noChangeAspect="1"/>
          </p:cNvGrpSpPr>
          <p:nvPr/>
        </p:nvGrpSpPr>
        <p:grpSpPr>
          <a:xfrm>
            <a:off x="457198" y="2266950"/>
            <a:ext cx="659490" cy="548640"/>
            <a:chOff x="1926350" y="995225"/>
            <a:chExt cx="428650" cy="356600"/>
          </a:xfrm>
          <a:solidFill>
            <a:srgbClr val="80BFB7"/>
          </a:solidFill>
        </p:grpSpPr>
        <p:sp>
          <p:nvSpPr>
            <p:cNvPr id="24" name="Google Shape;4119;p39"/>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20;p39"/>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21;p39"/>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22;p39"/>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262;p39"/>
          <p:cNvGrpSpPr>
            <a:grpSpLocks noChangeAspect="1"/>
          </p:cNvGrpSpPr>
          <p:nvPr/>
        </p:nvGrpSpPr>
        <p:grpSpPr>
          <a:xfrm>
            <a:off x="1295400" y="2266950"/>
            <a:ext cx="548609" cy="548640"/>
            <a:chOff x="570875" y="4322250"/>
            <a:chExt cx="443300" cy="443325"/>
          </a:xfrm>
          <a:solidFill>
            <a:srgbClr val="80BFB7"/>
          </a:solidFill>
        </p:grpSpPr>
        <p:sp>
          <p:nvSpPr>
            <p:cNvPr id="29" name="Google Shape;4263;p3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64;p3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65;p3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66;p3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4144;p39"/>
          <p:cNvGrpSpPr>
            <a:grpSpLocks noChangeAspect="1"/>
          </p:cNvGrpSpPr>
          <p:nvPr/>
        </p:nvGrpSpPr>
        <p:grpSpPr>
          <a:xfrm>
            <a:off x="1295400" y="2952750"/>
            <a:ext cx="548640" cy="548640"/>
            <a:chOff x="1922075" y="1629000"/>
            <a:chExt cx="437200" cy="437200"/>
          </a:xfrm>
          <a:solidFill>
            <a:srgbClr val="80BFB7"/>
          </a:solidFill>
        </p:grpSpPr>
        <p:sp>
          <p:nvSpPr>
            <p:cNvPr id="34" name="Google Shape;4145;p39"/>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46;p39"/>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4272;p39"/>
          <p:cNvGrpSpPr>
            <a:grpSpLocks noChangeAspect="1"/>
          </p:cNvGrpSpPr>
          <p:nvPr/>
        </p:nvGrpSpPr>
        <p:grpSpPr>
          <a:xfrm>
            <a:off x="609600" y="2952750"/>
            <a:ext cx="420919" cy="548640"/>
            <a:chOff x="2624850" y="4296000"/>
            <a:chExt cx="380400" cy="495825"/>
          </a:xfrm>
          <a:solidFill>
            <a:srgbClr val="80BFB7"/>
          </a:solidFill>
        </p:grpSpPr>
        <p:sp>
          <p:nvSpPr>
            <p:cNvPr id="37" name="Google Shape;4273;p39"/>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74;p39"/>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75;p39"/>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4197;p39"/>
          <p:cNvGrpSpPr>
            <a:grpSpLocks noChangeAspect="1"/>
          </p:cNvGrpSpPr>
          <p:nvPr/>
        </p:nvGrpSpPr>
        <p:grpSpPr>
          <a:xfrm>
            <a:off x="1143000" y="2876550"/>
            <a:ext cx="168275" cy="274320"/>
            <a:chOff x="6730350" y="2315900"/>
            <a:chExt cx="257700" cy="420100"/>
          </a:xfrm>
          <a:solidFill>
            <a:schemeClr val="accent4">
              <a:lumMod val="60000"/>
              <a:lumOff val="40000"/>
            </a:schemeClr>
          </a:solidFill>
        </p:grpSpPr>
        <p:sp>
          <p:nvSpPr>
            <p:cNvPr id="19"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pic>
        <p:nvPicPr>
          <p:cNvPr id="14" name="Picture 13" descr="kelli-tungay-2LJ4rqK2qfU-unsplash.jpg"/>
          <p:cNvPicPr>
            <a:picLocks noChangeAspect="1"/>
          </p:cNvPicPr>
          <p:nvPr/>
        </p:nvPicPr>
        <p:blipFill>
          <a:blip r:embed="rId3"/>
          <a:srcRect r="59877"/>
          <a:stretch>
            <a:fillRect/>
          </a:stretch>
        </p:blipFill>
        <p:spPr>
          <a:xfrm>
            <a:off x="0" y="0"/>
            <a:ext cx="3095625" cy="5143500"/>
          </a:xfrm>
          <a:prstGeom prst="rect">
            <a:avLst/>
          </a:prstGeom>
        </p:spPr>
      </p:pic>
      <p:sp>
        <p:nvSpPr>
          <p:cNvPr id="3850" name="Google Shape;3850;p15"/>
          <p:cNvSpPr txBox="1">
            <a:spLocks noGrp="1"/>
          </p:cNvSpPr>
          <p:nvPr>
            <p:ph type="ctrTitle" idx="4294967295"/>
          </p:nvPr>
        </p:nvSpPr>
        <p:spPr>
          <a:xfrm>
            <a:off x="3319625" y="668950"/>
            <a:ext cx="3731400" cy="912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US" sz="4800" dirty="0" smtClean="0"/>
              <a:t>FOCUS AREAS</a:t>
            </a:r>
            <a:endParaRPr lang="en-US" sz="4800" dirty="0"/>
          </a:p>
        </p:txBody>
      </p:sp>
      <p:sp>
        <p:nvSpPr>
          <p:cNvPr id="3851" name="Google Shape;3851;p15"/>
          <p:cNvSpPr txBox="1">
            <a:spLocks noGrp="1"/>
          </p:cNvSpPr>
          <p:nvPr>
            <p:ph type="subTitle" idx="4294967295"/>
          </p:nvPr>
        </p:nvSpPr>
        <p:spPr>
          <a:xfrm>
            <a:off x="3319624" y="1968723"/>
            <a:ext cx="3995576" cy="2279427"/>
          </a:xfrm>
          <a:prstGeom prst="rect">
            <a:avLst/>
          </a:prstGeom>
        </p:spPr>
        <p:txBody>
          <a:bodyPr spcFirstLastPara="1" wrap="square" lIns="91425" tIns="91425" rIns="91425" bIns="91425" anchor="t" anchorCtr="0">
            <a:noAutofit/>
          </a:bodyPr>
          <a:lstStyle/>
          <a:p>
            <a:pPr marL="342900" lvl="0" indent="-342900" algn="l" rtl="0">
              <a:spcBef>
                <a:spcPts val="600"/>
              </a:spcBef>
              <a:spcAft>
                <a:spcPts val="0"/>
              </a:spcAft>
              <a:buClr>
                <a:srgbClr val="0B87A1"/>
              </a:buClr>
              <a:buFont typeface="Wingdings" pitchFamily="2" charset="2"/>
              <a:buChar char="ü"/>
            </a:pPr>
            <a:r>
              <a:rPr lang="en-US" sz="2000" dirty="0" smtClean="0">
                <a:latin typeface="Titillium Web"/>
                <a:sym typeface="Titillium Web"/>
              </a:rPr>
              <a:t>Student Identification, Recruitment &amp; Enrollment</a:t>
            </a:r>
          </a:p>
          <a:p>
            <a:pPr marL="342900" lvl="0" indent="-342900" algn="l" rtl="0">
              <a:spcBef>
                <a:spcPts val="600"/>
              </a:spcBef>
              <a:spcAft>
                <a:spcPts val="0"/>
              </a:spcAft>
              <a:buClr>
                <a:srgbClr val="0B87A1"/>
              </a:buClr>
              <a:buFont typeface="Wingdings" pitchFamily="2" charset="2"/>
              <a:buChar char="ü"/>
            </a:pPr>
            <a:r>
              <a:rPr lang="en-US" sz="2000" dirty="0" smtClean="0">
                <a:latin typeface="Titillium Web"/>
                <a:sym typeface="Titillium Web"/>
              </a:rPr>
              <a:t>Attendance &amp; Retention</a:t>
            </a:r>
          </a:p>
          <a:p>
            <a:pPr marL="342900" lvl="0" indent="-342900" algn="l" rtl="0">
              <a:spcBef>
                <a:spcPts val="600"/>
              </a:spcBef>
              <a:spcAft>
                <a:spcPts val="0"/>
              </a:spcAft>
              <a:buClr>
                <a:srgbClr val="0B87A1"/>
              </a:buClr>
              <a:buFont typeface="Wingdings" pitchFamily="2" charset="2"/>
              <a:buChar char="ü"/>
            </a:pPr>
            <a:r>
              <a:rPr lang="en-US" sz="2000" dirty="0" smtClean="0">
                <a:latin typeface="Titillium Web"/>
                <a:sym typeface="Titillium Web"/>
              </a:rPr>
              <a:t>Academic Linkages</a:t>
            </a:r>
          </a:p>
          <a:p>
            <a:pPr marL="342900" lvl="0" indent="-342900" algn="l" rtl="0">
              <a:spcBef>
                <a:spcPts val="600"/>
              </a:spcBef>
              <a:spcAft>
                <a:spcPts val="0"/>
              </a:spcAft>
              <a:buClr>
                <a:srgbClr val="0B87A1"/>
              </a:buClr>
              <a:buFont typeface="Wingdings" pitchFamily="2" charset="2"/>
              <a:buChar char="ü"/>
            </a:pPr>
            <a:r>
              <a:rPr lang="en-US" sz="2000" dirty="0" smtClean="0">
                <a:latin typeface="Titillium Web"/>
                <a:sym typeface="Titillium Web"/>
              </a:rPr>
              <a:t>Administrative Coordination</a:t>
            </a:r>
          </a:p>
        </p:txBody>
      </p:sp>
      <p:sp>
        <p:nvSpPr>
          <p:cNvPr id="3853" name="Google Shape;3853;p1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70" name="Google Shape;3870;p18"/>
          <p:cNvSpPr txBox="1">
            <a:spLocks noGrp="1"/>
          </p:cNvSpPr>
          <p:nvPr>
            <p:ph type="title"/>
          </p:nvPr>
        </p:nvSpPr>
        <p:spPr>
          <a:xfrm>
            <a:off x="685800" y="361950"/>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Student Identification &amp; Recruitment</a:t>
            </a:r>
            <a:endParaRPr dirty="0"/>
          </a:p>
        </p:txBody>
      </p:sp>
      <p:sp>
        <p:nvSpPr>
          <p:cNvPr id="3871" name="Google Shape;3871;p18"/>
          <p:cNvSpPr txBox="1">
            <a:spLocks noGrp="1"/>
          </p:cNvSpPr>
          <p:nvPr>
            <p:ph type="body" idx="1"/>
          </p:nvPr>
        </p:nvSpPr>
        <p:spPr>
          <a:xfrm>
            <a:off x="685800" y="1200150"/>
            <a:ext cx="6761100" cy="2209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000" b="1" dirty="0" smtClean="0"/>
              <a:t>Use of both open &amp; targeted recruitment strategies</a:t>
            </a:r>
            <a:endParaRPr lang="en-US" sz="2000" dirty="0" smtClean="0"/>
          </a:p>
          <a:p>
            <a:pPr lvl="0" indent="0" algn="l" rtl="0">
              <a:spcBef>
                <a:spcPts val="0"/>
              </a:spcBef>
              <a:spcAft>
                <a:spcPts val="0"/>
              </a:spcAft>
              <a:buSzPts val="2400"/>
              <a:buNone/>
            </a:pPr>
            <a:r>
              <a:rPr lang="en-US" sz="1800" i="1" dirty="0" smtClean="0"/>
              <a:t>to identify students who would benefit from programming</a:t>
            </a:r>
            <a:endParaRPr sz="2000" i="1" dirty="0"/>
          </a:p>
          <a:p>
            <a:pPr marL="457200" lvl="0" indent="-381000" algn="l" rtl="0">
              <a:spcAft>
                <a:spcPts val="0"/>
              </a:spcAft>
              <a:buSzPts val="2400"/>
              <a:buChar char="▪"/>
            </a:pPr>
            <a:r>
              <a:rPr lang="en" sz="2000" b="1" dirty="0" smtClean="0"/>
              <a:t>High school programs use more individualized recruitment strategies</a:t>
            </a:r>
          </a:p>
          <a:p>
            <a:pPr marL="457200" lvl="0" indent="-381000" algn="l" rtl="0">
              <a:spcAft>
                <a:spcPts val="0"/>
              </a:spcAft>
              <a:buSzPts val="2400"/>
              <a:buChar char="▪"/>
            </a:pPr>
            <a:r>
              <a:rPr lang="en" sz="2000" b="1" dirty="0" smtClean="0"/>
              <a:t>CBOs use branding and leverage name &amp; reputation </a:t>
            </a:r>
          </a:p>
          <a:p>
            <a:pPr lvl="0" indent="0" algn="l" rtl="0">
              <a:spcBef>
                <a:spcPts val="0"/>
              </a:spcBef>
              <a:spcAft>
                <a:spcPts val="0"/>
              </a:spcAft>
              <a:buSzPts val="2400"/>
              <a:buNone/>
            </a:pPr>
            <a:r>
              <a:rPr lang="en-US" sz="1800" i="1" dirty="0" smtClean="0"/>
              <a:t>to recruit students</a:t>
            </a:r>
            <a:endParaRPr lang="en" sz="1800" i="1" dirty="0" smtClean="0"/>
          </a:p>
          <a:p>
            <a:pPr marL="457200" lvl="0" indent="-381000" algn="l" rtl="0">
              <a:spcBef>
                <a:spcPts val="0"/>
              </a:spcBef>
              <a:spcAft>
                <a:spcPts val="0"/>
              </a:spcAft>
              <a:buSzPts val="2400"/>
              <a:buChar char="▪"/>
            </a:pPr>
            <a:endParaRPr lang="en" dirty="0"/>
          </a:p>
          <a:p>
            <a:pPr marL="457200" lvl="0" indent="-381000" algn="l" rtl="0">
              <a:spcBef>
                <a:spcPts val="0"/>
              </a:spcBef>
              <a:spcAft>
                <a:spcPts val="0"/>
              </a:spcAft>
              <a:buSzPts val="2400"/>
              <a:buChar char="▪"/>
            </a:pPr>
            <a:endParaRPr sz="2000" dirty="0"/>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15</a:t>
            </a:fld>
            <a:endParaRPr/>
          </a:p>
        </p:txBody>
      </p:sp>
      <p:sp>
        <p:nvSpPr>
          <p:cNvPr id="9" name="TextBox 8"/>
          <p:cNvSpPr txBox="1"/>
          <p:nvPr/>
        </p:nvSpPr>
        <p:spPr>
          <a:xfrm>
            <a:off x="1066800" y="3638550"/>
            <a:ext cx="6248400" cy="892552"/>
          </a:xfrm>
          <a:prstGeom prst="rect">
            <a:avLst/>
          </a:prstGeom>
          <a:solidFill>
            <a:srgbClr val="D3EBD5"/>
          </a:solidFill>
        </p:spPr>
        <p:txBody>
          <a:bodyPr wrap="square" rtlCol="0">
            <a:spAutoFit/>
          </a:bodyPr>
          <a:lstStyle/>
          <a:p>
            <a:pPr marL="746125"/>
            <a:r>
              <a:rPr lang="en" sz="1600" dirty="0" smtClean="0">
                <a:solidFill>
                  <a:srgbClr val="003B55"/>
                </a:solidFill>
                <a:latin typeface="Titillium Web Light"/>
                <a:sym typeface="Titillium Web Light"/>
              </a:rPr>
              <a:t>Key R</a:t>
            </a:r>
            <a:r>
              <a:rPr lang="en-US" sz="1600" dirty="0" smtClean="0">
                <a:solidFill>
                  <a:srgbClr val="003B55"/>
                </a:solidFill>
                <a:latin typeface="Titillium Web Light"/>
                <a:sym typeface="Titillium Web Light"/>
              </a:rPr>
              <a:t>e</a:t>
            </a:r>
            <a:r>
              <a:rPr lang="en" sz="1600" dirty="0" smtClean="0">
                <a:solidFill>
                  <a:srgbClr val="003B55"/>
                </a:solidFill>
                <a:latin typeface="Titillium Web Light"/>
                <a:sym typeface="Titillium Web Light"/>
              </a:rPr>
              <a:t>commendations include:</a:t>
            </a:r>
          </a:p>
          <a:p>
            <a:pPr marL="746125"/>
            <a:r>
              <a:rPr lang="en" sz="1800" b="1" dirty="0" smtClean="0">
                <a:solidFill>
                  <a:srgbClr val="003B55"/>
                </a:solidFill>
                <a:latin typeface="Titillium Web Light"/>
                <a:sym typeface="Titillium Web Light"/>
              </a:rPr>
              <a:t>► Collaborate with School-day Staff &amp; use Data</a:t>
            </a:r>
          </a:p>
          <a:p>
            <a:pPr marL="746125"/>
            <a:r>
              <a:rPr lang="en" sz="1800" b="1" dirty="0" smtClean="0">
                <a:solidFill>
                  <a:srgbClr val="003B55"/>
                </a:solidFill>
                <a:latin typeface="Titillium Web Light"/>
                <a:sym typeface="Titillium Web Light"/>
              </a:rPr>
              <a:t>► Balance student PREFERENCE &amp; student NEEDS</a:t>
            </a:r>
          </a:p>
        </p:txBody>
      </p:sp>
      <p:grpSp>
        <p:nvGrpSpPr>
          <p:cNvPr id="2" name="Google Shape;4152;p39"/>
          <p:cNvGrpSpPr>
            <a:grpSpLocks noChangeAspect="1"/>
          </p:cNvGrpSpPr>
          <p:nvPr/>
        </p:nvGrpSpPr>
        <p:grpSpPr>
          <a:xfrm>
            <a:off x="990600" y="3562350"/>
            <a:ext cx="762000" cy="1079317"/>
            <a:chOff x="3984000" y="1594200"/>
            <a:chExt cx="357800" cy="506800"/>
          </a:xfrm>
          <a:solidFill>
            <a:srgbClr val="0B87A1"/>
          </a:solidFill>
        </p:grpSpPr>
        <p:sp>
          <p:nvSpPr>
            <p:cNvPr id="7" name="Google Shape;4153;p39"/>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154;p39"/>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4197;p39"/>
          <p:cNvGrpSpPr>
            <a:grpSpLocks noChangeAspect="1"/>
          </p:cNvGrpSpPr>
          <p:nvPr/>
        </p:nvGrpSpPr>
        <p:grpSpPr>
          <a:xfrm>
            <a:off x="6934200" y="3790950"/>
            <a:ext cx="168275" cy="274320"/>
            <a:chOff x="6730350" y="2315900"/>
            <a:chExt cx="257700" cy="420100"/>
          </a:xfrm>
          <a:solidFill>
            <a:schemeClr val="accent4">
              <a:lumMod val="60000"/>
              <a:lumOff val="40000"/>
            </a:schemeClr>
          </a:solidFill>
        </p:grpSpPr>
        <p:sp>
          <p:nvSpPr>
            <p:cNvPr id="11"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5"/>
        <p:cNvGrpSpPr/>
        <p:nvPr/>
      </p:nvGrpSpPr>
      <p:grpSpPr>
        <a:xfrm>
          <a:off x="0" y="0"/>
          <a:ext cx="0" cy="0"/>
          <a:chOff x="0" y="0"/>
          <a:chExt cx="0" cy="0"/>
        </a:xfrm>
      </p:grpSpPr>
      <p:pic>
        <p:nvPicPr>
          <p:cNvPr id="6" name="Picture 5" descr="Word Art.png"/>
          <p:cNvPicPr>
            <a:picLocks noChangeAspect="1"/>
          </p:cNvPicPr>
          <p:nvPr/>
        </p:nvPicPr>
        <p:blipFill>
          <a:blip r:embed="rId3">
            <a:clrChange>
              <a:clrFrom>
                <a:srgbClr val="FFFFFF"/>
              </a:clrFrom>
              <a:clrTo>
                <a:srgbClr val="FFFFFF">
                  <a:alpha val="0"/>
                </a:srgbClr>
              </a:clrTo>
            </a:clrChange>
          </a:blip>
          <a:stretch>
            <a:fillRect/>
          </a:stretch>
        </p:blipFill>
        <p:spPr>
          <a:xfrm>
            <a:off x="609600" y="1123950"/>
            <a:ext cx="7189238" cy="3470910"/>
          </a:xfrm>
          <a:prstGeom prst="rect">
            <a:avLst/>
          </a:prstGeom>
        </p:spPr>
      </p:pic>
      <p:sp>
        <p:nvSpPr>
          <p:cNvPr id="4046" name="Google Shape;4046;p37"/>
          <p:cNvSpPr txBox="1">
            <a:spLocks noGrp="1"/>
          </p:cNvSpPr>
          <p:nvPr>
            <p:ph type="title"/>
          </p:nvPr>
        </p:nvSpPr>
        <p:spPr>
          <a:xfrm>
            <a:off x="685800" y="438150"/>
            <a:ext cx="6761100" cy="68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ATTENDANCE RECOMMENDATIONS</a:t>
            </a:r>
            <a:endParaRPr dirty="0"/>
          </a:p>
        </p:txBody>
      </p:sp>
      <p:sp>
        <p:nvSpPr>
          <p:cNvPr id="4048" name="Google Shape;4048;p3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16</a:t>
            </a:fld>
            <a:endParaRPr/>
          </a:p>
        </p:txBody>
      </p:sp>
      <p:grpSp>
        <p:nvGrpSpPr>
          <p:cNvPr id="7" name="Google Shape;4340;p39"/>
          <p:cNvGrpSpPr/>
          <p:nvPr/>
        </p:nvGrpSpPr>
        <p:grpSpPr>
          <a:xfrm>
            <a:off x="533400" y="1352550"/>
            <a:ext cx="1075937" cy="1047989"/>
            <a:chOff x="5926225" y="921350"/>
            <a:chExt cx="517800" cy="504350"/>
          </a:xfrm>
        </p:grpSpPr>
        <p:sp>
          <p:nvSpPr>
            <p:cNvPr id="8" name="Google Shape;4341;p39"/>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9900"/>
            </a:solidFill>
            <a:ln w="28575"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342;p39"/>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9900"/>
            </a:solidFill>
            <a:ln w="28575"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4197;p39"/>
          <p:cNvGrpSpPr>
            <a:grpSpLocks noChangeAspect="1"/>
          </p:cNvGrpSpPr>
          <p:nvPr/>
        </p:nvGrpSpPr>
        <p:grpSpPr>
          <a:xfrm>
            <a:off x="990600" y="1733550"/>
            <a:ext cx="168275" cy="274320"/>
            <a:chOff x="6730350" y="2315900"/>
            <a:chExt cx="257700" cy="420100"/>
          </a:xfrm>
          <a:solidFill>
            <a:schemeClr val="accent4">
              <a:lumMod val="60000"/>
              <a:lumOff val="40000"/>
            </a:schemeClr>
          </a:solidFill>
        </p:grpSpPr>
        <p:sp>
          <p:nvSpPr>
            <p:cNvPr id="11"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1676400" y="1581150"/>
            <a:ext cx="5943600" cy="442674"/>
          </a:xfrm>
          <a:prstGeom prst="roundRect">
            <a:avLst/>
          </a:prstGeom>
          <a:solidFill>
            <a:schemeClr val="lt1">
              <a:alpha val="59000"/>
            </a:schemeClr>
          </a:solidFill>
          <a:ln>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smtClean="0">
                <a:solidFill>
                  <a:schemeClr val="accent4">
                    <a:lumMod val="60000"/>
                    <a:lumOff val="40000"/>
                  </a:schemeClr>
                </a:solidFill>
                <a:latin typeface="+mj-lt"/>
              </a:rPr>
              <a:t>Improve, bolster links with School Day Leaders &amp; Staff</a:t>
            </a:r>
            <a:endParaRPr lang="en-US" sz="2000" b="1" dirty="0">
              <a:solidFill>
                <a:schemeClr val="accent4">
                  <a:lumMod val="60000"/>
                  <a:lumOff val="4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5"/>
        <p:cNvGrpSpPr/>
        <p:nvPr/>
      </p:nvGrpSpPr>
      <p:grpSpPr>
        <a:xfrm>
          <a:off x="0" y="0"/>
          <a:ext cx="0" cy="0"/>
          <a:chOff x="0" y="0"/>
          <a:chExt cx="0" cy="0"/>
        </a:xfrm>
      </p:grpSpPr>
      <p:sp>
        <p:nvSpPr>
          <p:cNvPr id="3976" name="Google Shape;3976;p29"/>
          <p:cNvSpPr txBox="1">
            <a:spLocks noGrp="1"/>
          </p:cNvSpPr>
          <p:nvPr>
            <p:ph type="title"/>
          </p:nvPr>
        </p:nvSpPr>
        <p:spPr>
          <a:xfrm>
            <a:off x="685800" y="590550"/>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Collaboration with </a:t>
            </a:r>
            <a:br>
              <a:rPr lang="en" dirty="0" smtClean="0"/>
            </a:br>
            <a:r>
              <a:rPr lang="en" dirty="0" smtClean="0"/>
              <a:t>School Day Leaders &amp; Staff</a:t>
            </a:r>
            <a:endParaRPr dirty="0"/>
          </a:p>
        </p:txBody>
      </p:sp>
      <p:sp>
        <p:nvSpPr>
          <p:cNvPr id="3979" name="Google Shape;3979;p29"/>
          <p:cNvSpPr/>
          <p:nvPr/>
        </p:nvSpPr>
        <p:spPr>
          <a:xfrm>
            <a:off x="2438400" y="17335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Attendance at </a:t>
            </a:r>
            <a:r>
              <a:rPr lang="en" sz="1600" dirty="0" smtClean="0">
                <a:solidFill>
                  <a:srgbClr val="003B55"/>
                </a:solidFill>
                <a:latin typeface="Titillium Web Light"/>
                <a:ea typeface="Titillium Web Light"/>
                <a:cs typeface="Titillium Web Light"/>
                <a:sym typeface="Wingdings 3"/>
              </a:rPr>
              <a:t> </a:t>
            </a:r>
            <a:r>
              <a:rPr lang="en" sz="1600" dirty="0" smtClean="0">
                <a:solidFill>
                  <a:srgbClr val="003B55"/>
                </a:solidFill>
                <a:latin typeface="Titillium Web Light"/>
                <a:ea typeface="Titillium Web Light"/>
                <a:cs typeface="Titillium Web Light"/>
                <a:sym typeface="Titillium Web Light"/>
              </a:rPr>
              <a:t>meetings</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sp>
        <p:nvSpPr>
          <p:cNvPr id="3982" name="Google Shape;3982;p29"/>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17</a:t>
            </a:fld>
            <a:endParaRPr/>
          </a:p>
        </p:txBody>
      </p:sp>
      <p:sp>
        <p:nvSpPr>
          <p:cNvPr id="3978" name="Google Shape;3978;p29"/>
          <p:cNvSpPr/>
          <p:nvPr/>
        </p:nvSpPr>
        <p:spPr>
          <a:xfrm>
            <a:off x="5638800" y="1962150"/>
            <a:ext cx="1562700" cy="1843500"/>
          </a:xfrm>
          <a:prstGeom prst="rect">
            <a:avLst/>
          </a:prstGeom>
          <a:solidFill>
            <a:srgbClr val="D8F6FC"/>
          </a:solidFill>
          <a:ln w="76200" cap="flat" cmpd="sng">
            <a:solidFill>
              <a:srgbClr val="0B87A1"/>
            </a:solidFill>
            <a:prstDash val="solid"/>
            <a:miter lim="8000"/>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smtClean="0">
                <a:solidFill>
                  <a:srgbClr val="003B55"/>
                </a:solidFill>
                <a:latin typeface="Titillium Web Light"/>
                <a:ea typeface="Titillium Web Light"/>
                <a:cs typeface="Titillium Web Light"/>
                <a:sym typeface="Titillium Web Light"/>
              </a:rPr>
              <a:t>Afterschool Program</a:t>
            </a:r>
            <a:endParaRPr sz="1800" dirty="0">
              <a:solidFill>
                <a:srgbClr val="003B55"/>
              </a:solidFill>
              <a:latin typeface="Titillium Web Light"/>
              <a:ea typeface="Titillium Web Light"/>
              <a:cs typeface="Titillium Web Light"/>
              <a:sym typeface="Titillium Web Light"/>
            </a:endParaRPr>
          </a:p>
        </p:txBody>
      </p:sp>
      <p:sp>
        <p:nvSpPr>
          <p:cNvPr id="11" name="Curved Down Arrow 10"/>
          <p:cNvSpPr/>
          <p:nvPr/>
        </p:nvSpPr>
        <p:spPr>
          <a:xfrm flipV="1">
            <a:off x="1828800" y="3181350"/>
            <a:ext cx="4343400" cy="1219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77" name="Google Shape;3977;p29"/>
          <p:cNvSpPr/>
          <p:nvPr/>
        </p:nvSpPr>
        <p:spPr>
          <a:xfrm>
            <a:off x="609600" y="1962150"/>
            <a:ext cx="1562700" cy="1843500"/>
          </a:xfrm>
          <a:prstGeom prst="rect">
            <a:avLst/>
          </a:prstGeom>
          <a:solidFill>
            <a:srgbClr val="F1F9F2"/>
          </a:solidFill>
          <a:ln w="76200" cap="flat" cmpd="sng">
            <a:solidFill>
              <a:srgbClr val="80BFB7"/>
            </a:solidFill>
            <a:prstDash val="solid"/>
            <a:miter lim="8000"/>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smtClean="0">
                <a:solidFill>
                  <a:srgbClr val="003B55"/>
                </a:solidFill>
                <a:latin typeface="Titillium Web Light"/>
                <a:ea typeface="Titillium Web Light"/>
                <a:cs typeface="Titillium Web Light"/>
                <a:sym typeface="Titillium Web Light"/>
              </a:rPr>
              <a:t>School Day Program</a:t>
            </a:r>
            <a:endParaRPr sz="1800" dirty="0">
              <a:solidFill>
                <a:srgbClr val="003B55"/>
              </a:solidFill>
              <a:latin typeface="Titillium Web Light"/>
              <a:ea typeface="Titillium Web Light"/>
              <a:cs typeface="Titillium Web Light"/>
              <a:sym typeface="Titillium Web Light"/>
            </a:endParaRPr>
          </a:p>
        </p:txBody>
      </p:sp>
      <p:sp>
        <p:nvSpPr>
          <p:cNvPr id="12" name="Curved Down Arrow 11"/>
          <p:cNvSpPr/>
          <p:nvPr/>
        </p:nvSpPr>
        <p:spPr>
          <a:xfrm rot="335514" flipH="1" flipV="1">
            <a:off x="1190798" y="3568453"/>
            <a:ext cx="4876800" cy="1219200"/>
          </a:xfrm>
          <a:prstGeom prst="curvedDownArrow">
            <a:avLst>
              <a:gd name="adj1" fmla="val 25000"/>
              <a:gd name="adj2" fmla="val 5063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oogle Shape;4118;p39"/>
          <p:cNvGrpSpPr>
            <a:grpSpLocks noChangeAspect="1"/>
          </p:cNvGrpSpPr>
          <p:nvPr/>
        </p:nvGrpSpPr>
        <p:grpSpPr>
          <a:xfrm>
            <a:off x="1066800" y="2647950"/>
            <a:ext cx="549575" cy="457200"/>
            <a:chOff x="1926350" y="995225"/>
            <a:chExt cx="428650" cy="356600"/>
          </a:xfrm>
          <a:solidFill>
            <a:srgbClr val="80BFB7"/>
          </a:solidFill>
        </p:grpSpPr>
        <p:sp>
          <p:nvSpPr>
            <p:cNvPr id="14" name="Google Shape;4119;p39"/>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20;p39"/>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21;p39"/>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22;p39"/>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272;p39"/>
          <p:cNvGrpSpPr>
            <a:grpSpLocks noChangeAspect="1"/>
          </p:cNvGrpSpPr>
          <p:nvPr/>
        </p:nvGrpSpPr>
        <p:grpSpPr>
          <a:xfrm>
            <a:off x="6324600" y="2724150"/>
            <a:ext cx="318014" cy="414510"/>
            <a:chOff x="2624850" y="4296000"/>
            <a:chExt cx="380400" cy="495825"/>
          </a:xfrm>
          <a:solidFill>
            <a:srgbClr val="0B87A1"/>
          </a:solidFill>
        </p:grpSpPr>
        <p:sp>
          <p:nvSpPr>
            <p:cNvPr id="19" name="Google Shape;4273;p39"/>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4;p39"/>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5;p39"/>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979;p29"/>
          <p:cNvSpPr/>
          <p:nvPr/>
        </p:nvSpPr>
        <p:spPr>
          <a:xfrm>
            <a:off x="2438400" y="23431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rtl="0">
              <a:spcBef>
                <a:spcPts val="300"/>
              </a:spcBef>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Exchanging student updates</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sp>
        <p:nvSpPr>
          <p:cNvPr id="23" name="Google Shape;3979;p29"/>
          <p:cNvSpPr/>
          <p:nvPr/>
        </p:nvSpPr>
        <p:spPr>
          <a:xfrm>
            <a:off x="2438400" y="20383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rtl="0">
              <a:spcBef>
                <a:spcPts val="300"/>
              </a:spcBef>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Meeting agendas include links</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sp>
        <p:nvSpPr>
          <p:cNvPr id="24" name="Google Shape;3979;p29"/>
          <p:cNvSpPr/>
          <p:nvPr/>
        </p:nvSpPr>
        <p:spPr>
          <a:xfrm>
            <a:off x="2438400" y="27241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rtl="0">
              <a:spcBef>
                <a:spcPts val="300"/>
              </a:spcBef>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School leaders visit programs</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sp>
        <p:nvSpPr>
          <p:cNvPr id="25" name="Google Shape;3979;p29"/>
          <p:cNvSpPr/>
          <p:nvPr/>
        </p:nvSpPr>
        <p:spPr>
          <a:xfrm>
            <a:off x="2438400" y="30289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rtl="0">
              <a:spcBef>
                <a:spcPts val="300"/>
              </a:spcBef>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School Day liason/advisor</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sp>
        <p:nvSpPr>
          <p:cNvPr id="26" name="Google Shape;3979;p29"/>
          <p:cNvSpPr/>
          <p:nvPr/>
        </p:nvSpPr>
        <p:spPr>
          <a:xfrm>
            <a:off x="2438400" y="33337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rtl="0">
              <a:spcBef>
                <a:spcPts val="300"/>
              </a:spcBef>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Shared program guide</a:t>
            </a:r>
          </a:p>
          <a:p>
            <a:pPr marL="174625" lvl="0" indent="-174625" rtl="0">
              <a:spcBef>
                <a:spcPts val="300"/>
              </a:spcBef>
              <a:spcAft>
                <a:spcPts val="300"/>
              </a:spcAft>
              <a:buClr>
                <a:srgbClr val="80BFB7"/>
              </a:buClr>
              <a:buFont typeface="Wingdings" pitchFamily="2" charset="2"/>
              <a:buChar char="ü"/>
            </a:pPr>
            <a:endParaRPr lang="en" sz="1600" dirty="0" smtClean="0">
              <a:solidFill>
                <a:srgbClr val="003B55"/>
              </a:solidFill>
              <a:latin typeface="Titillium Web Light"/>
              <a:ea typeface="Titillium Web Light"/>
              <a:cs typeface="Titillium Web Light"/>
              <a:sym typeface="Titillium Web Light"/>
            </a:endParaRP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grpSp>
        <p:nvGrpSpPr>
          <p:cNvPr id="27" name="Google Shape;4197;p39"/>
          <p:cNvGrpSpPr>
            <a:grpSpLocks noChangeAspect="1"/>
          </p:cNvGrpSpPr>
          <p:nvPr/>
        </p:nvGrpSpPr>
        <p:grpSpPr>
          <a:xfrm>
            <a:off x="3733800" y="1581150"/>
            <a:ext cx="168275" cy="274320"/>
            <a:chOff x="6730350" y="2315900"/>
            <a:chExt cx="257700" cy="420100"/>
          </a:xfrm>
          <a:solidFill>
            <a:schemeClr val="accent4">
              <a:lumMod val="60000"/>
              <a:lumOff val="40000"/>
            </a:schemeClr>
          </a:solidFill>
        </p:grpSpPr>
        <p:sp>
          <p:nvSpPr>
            <p:cNvPr id="28"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Oval 32"/>
          <p:cNvSpPr>
            <a:spLocks noChangeAspect="1"/>
          </p:cNvSpPr>
          <p:nvPr/>
        </p:nvSpPr>
        <p:spPr>
          <a:xfrm>
            <a:off x="2362200" y="1266950"/>
            <a:ext cx="3017520" cy="30175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800" b="1" dirty="0" smtClean="0"/>
          </a:p>
          <a:p>
            <a:pPr algn="ctr"/>
            <a:r>
              <a:rPr lang="en-US" sz="3200" b="1" dirty="0" smtClean="0"/>
              <a:t>Curriculum </a:t>
            </a:r>
            <a:r>
              <a:rPr lang="en-US" sz="3200" b="1" dirty="0" smtClean="0"/>
              <a:t>Alignment!</a:t>
            </a:r>
          </a:p>
          <a:p>
            <a:pPr algn="ctr">
              <a:spcBef>
                <a:spcPts val="400"/>
              </a:spcBef>
            </a:pPr>
            <a:r>
              <a:rPr lang="en-US" sz="3200" b="1" dirty="0" smtClean="0">
                <a:sym typeface="Wingdings 2"/>
              </a:rPr>
              <a:t></a:t>
            </a:r>
            <a:r>
              <a:rPr lang="en-US" sz="3200" b="1" dirty="0" smtClean="0">
                <a:sym typeface="Webdings"/>
              </a:rPr>
              <a:t></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9" grpId="0"/>
      <p:bldP spid="22" grpId="0"/>
      <p:bldP spid="23" grpId="0"/>
      <p:bldP spid="24" grpId="0"/>
      <p:bldP spid="25" grpId="0"/>
      <p:bldP spid="26" grpId="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18</a:t>
            </a:fld>
            <a:endParaRPr/>
          </a:p>
        </p:txBody>
      </p:sp>
      <p:pic>
        <p:nvPicPr>
          <p:cNvPr id="6" name="Picture 5" descr="hannah-wei-aso6SYJZGps-unsplash.jpg"/>
          <p:cNvPicPr>
            <a:picLocks noChangeAspect="1"/>
          </p:cNvPicPr>
          <p:nvPr/>
        </p:nvPicPr>
        <p:blipFill>
          <a:blip r:embed="rId3"/>
          <a:srcRect l="12469" r="30247"/>
          <a:stretch>
            <a:fillRect/>
          </a:stretch>
        </p:blipFill>
        <p:spPr>
          <a:xfrm>
            <a:off x="0" y="0"/>
            <a:ext cx="4419600" cy="5143500"/>
          </a:xfrm>
          <a:prstGeom prst="rect">
            <a:avLst/>
          </a:prstGeom>
        </p:spPr>
      </p:pic>
      <p:sp>
        <p:nvSpPr>
          <p:cNvPr id="3914" name="Google Shape;3914;p22"/>
          <p:cNvSpPr txBox="1">
            <a:spLocks noGrp="1"/>
          </p:cNvSpPr>
          <p:nvPr>
            <p:ph type="title"/>
          </p:nvPr>
        </p:nvSpPr>
        <p:spPr>
          <a:xfrm>
            <a:off x="4572000" y="742950"/>
            <a:ext cx="320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Administrative Coordination</a:t>
            </a:r>
            <a:endParaRPr dirty="0"/>
          </a:p>
        </p:txBody>
      </p:sp>
      <p:grpSp>
        <p:nvGrpSpPr>
          <p:cNvPr id="7" name="Google Shape;4197;p39"/>
          <p:cNvGrpSpPr>
            <a:grpSpLocks noChangeAspect="1"/>
          </p:cNvGrpSpPr>
          <p:nvPr/>
        </p:nvGrpSpPr>
        <p:grpSpPr>
          <a:xfrm>
            <a:off x="3200400" y="1047750"/>
            <a:ext cx="168275" cy="274320"/>
            <a:chOff x="6730350" y="2315900"/>
            <a:chExt cx="257700" cy="420100"/>
          </a:xfrm>
          <a:solidFill>
            <a:schemeClr val="accent4">
              <a:lumMod val="60000"/>
              <a:lumOff val="40000"/>
            </a:schemeClr>
          </a:solidFill>
        </p:grpSpPr>
        <p:sp>
          <p:nvSpPr>
            <p:cNvPr id="8"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3979;p29"/>
          <p:cNvSpPr/>
          <p:nvPr/>
        </p:nvSpPr>
        <p:spPr>
          <a:xfrm>
            <a:off x="4572000" y="1657350"/>
            <a:ext cx="32004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a:spcAft>
                <a:spcPts val="300"/>
              </a:spcAft>
              <a:buClr>
                <a:srgbClr val="80BFB7"/>
              </a:buClr>
              <a:buFont typeface="Wingdings" pitchFamily="2" charset="2"/>
              <a:buChar char="ü"/>
            </a:pPr>
            <a:r>
              <a:rPr lang="en" sz="1600" dirty="0" smtClean="0">
                <a:solidFill>
                  <a:srgbClr val="003B55"/>
                </a:solidFill>
                <a:latin typeface="Titillium Web Light"/>
                <a:ea typeface="Titillium Web Light"/>
                <a:cs typeface="Titillium Web Light"/>
                <a:sym typeface="Titillium Web Light"/>
              </a:rPr>
              <a:t>Less staff turnover observed</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sp>
        <p:nvSpPr>
          <p:cNvPr id="14" name="Google Shape;3979;p29"/>
          <p:cNvSpPr/>
          <p:nvPr/>
        </p:nvSpPr>
        <p:spPr>
          <a:xfrm>
            <a:off x="4572000" y="1962150"/>
            <a:ext cx="3200400" cy="6096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174625" lvl="0" indent="-174625">
              <a:spcAft>
                <a:spcPts val="300"/>
              </a:spcAft>
              <a:buClr>
                <a:srgbClr val="80BFB7"/>
              </a:buClr>
              <a:buFont typeface="Wingdings" pitchFamily="2" charset="2"/>
              <a:buChar char="ü"/>
            </a:pPr>
            <a:r>
              <a:rPr lang="en" sz="1600" b="1" dirty="0" smtClean="0">
                <a:solidFill>
                  <a:srgbClr val="003B55"/>
                </a:solidFill>
                <a:latin typeface="Titillium Web Light"/>
                <a:ea typeface="Titillium Web Light"/>
                <a:cs typeface="Titillium Web Light"/>
                <a:sym typeface="Titillium Web Light"/>
              </a:rPr>
              <a:t>Staff Handbooks </a:t>
            </a:r>
            <a:r>
              <a:rPr lang="en" sz="1600" dirty="0" smtClean="0">
                <a:solidFill>
                  <a:srgbClr val="003B55"/>
                </a:solidFill>
                <a:latin typeface="Titillium Web Light"/>
                <a:ea typeface="Titillium Web Light"/>
                <a:cs typeface="Titillium Web Light"/>
                <a:sym typeface="Titillium Web Light"/>
              </a:rPr>
              <a:t>assisted onboarding</a:t>
            </a:r>
          </a:p>
          <a:p>
            <a:pPr marL="174625" lvl="0" indent="-174625" rtl="0">
              <a:spcBef>
                <a:spcPts val="300"/>
              </a:spcBef>
              <a:spcAft>
                <a:spcPts val="300"/>
              </a:spcAft>
              <a:buClr>
                <a:srgbClr val="80BFB7"/>
              </a:buClr>
              <a:buFont typeface="Wingdings" pitchFamily="2" charset="2"/>
              <a:buChar char="ü"/>
            </a:pPr>
            <a:endParaRPr sz="1600" dirty="0">
              <a:solidFill>
                <a:srgbClr val="003B55"/>
              </a:solidFill>
              <a:latin typeface="Titillium Web Light"/>
              <a:ea typeface="Titillium Web Light"/>
              <a:cs typeface="Titillium Web Light"/>
              <a:sym typeface="Titillium Web Light"/>
            </a:endParaRPr>
          </a:p>
        </p:txBody>
      </p:sp>
      <p:grpSp>
        <p:nvGrpSpPr>
          <p:cNvPr id="23" name="Google Shape;4118;p39"/>
          <p:cNvGrpSpPr>
            <a:grpSpLocks noChangeAspect="1"/>
          </p:cNvGrpSpPr>
          <p:nvPr/>
        </p:nvGrpSpPr>
        <p:grpSpPr>
          <a:xfrm>
            <a:off x="2133600" y="2647950"/>
            <a:ext cx="4724400" cy="2286000"/>
            <a:chOff x="1926350" y="995225"/>
            <a:chExt cx="428650" cy="356600"/>
          </a:xfrm>
        </p:grpSpPr>
        <p:sp>
          <p:nvSpPr>
            <p:cNvPr id="24" name="Google Shape;4119;p39"/>
            <p:cNvSpPr>
              <a:spLocks/>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20;p39"/>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21;p39"/>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22;p39"/>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3979;p29"/>
          <p:cNvSpPr/>
          <p:nvPr/>
        </p:nvSpPr>
        <p:spPr>
          <a:xfrm>
            <a:off x="2209800" y="2952750"/>
            <a:ext cx="22098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003B55"/>
                </a:solidFill>
                <a:latin typeface="Titillium Web Light"/>
                <a:ea typeface="Titillium Web Light"/>
                <a:cs typeface="Titillium Web Light"/>
                <a:sym typeface="Titillium Web Light"/>
              </a:rPr>
              <a:t>Grant/ Program Overview</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
        <p:nvSpPr>
          <p:cNvPr id="29" name="Google Shape;3979;p29"/>
          <p:cNvSpPr/>
          <p:nvPr/>
        </p:nvSpPr>
        <p:spPr>
          <a:xfrm>
            <a:off x="2209800" y="3257550"/>
            <a:ext cx="2209800" cy="4572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003B55"/>
                </a:solidFill>
                <a:latin typeface="Titillium Web Light"/>
                <a:ea typeface="Titillium Web Light"/>
                <a:cs typeface="Titillium Web Light"/>
                <a:sym typeface="Titillium Web Light"/>
              </a:rPr>
              <a:t>Performance Indicators &amp; Elements from the QSA</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
        <p:nvSpPr>
          <p:cNvPr id="30" name="Google Shape;3979;p29"/>
          <p:cNvSpPr/>
          <p:nvPr/>
        </p:nvSpPr>
        <p:spPr>
          <a:xfrm>
            <a:off x="4572000" y="3714750"/>
            <a:ext cx="2209800" cy="6858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F1F9F2"/>
                </a:solidFill>
                <a:latin typeface="Titillium Web Light"/>
                <a:ea typeface="Titillium Web Light"/>
                <a:cs typeface="Titillium Web Light"/>
                <a:sym typeface="Titillium Web Light"/>
              </a:rPr>
              <a:t>Performance Expectations &amp; Observable “Best Practices” </a:t>
            </a:r>
            <a:r>
              <a:rPr lang="en" sz="1200" dirty="0" smtClean="0">
                <a:solidFill>
                  <a:srgbClr val="F1F9F2"/>
                </a:solidFill>
                <a:latin typeface="Titillium Web Light"/>
                <a:ea typeface="Titillium Web Light"/>
                <a:cs typeface="Titillium Web Light"/>
                <a:sym typeface="Titillium Web Light"/>
              </a:rPr>
              <a:t>(PAIR)</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
        <p:nvSpPr>
          <p:cNvPr id="31" name="Google Shape;3979;p29"/>
          <p:cNvSpPr/>
          <p:nvPr/>
        </p:nvSpPr>
        <p:spPr>
          <a:xfrm>
            <a:off x="4572000" y="2952750"/>
            <a:ext cx="22098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F1F9F2"/>
                </a:solidFill>
                <a:latin typeface="Titillium Web Light"/>
                <a:ea typeface="Titillium Web Light"/>
                <a:cs typeface="Titillium Web Light"/>
                <a:sym typeface="Titillium Web Light"/>
              </a:rPr>
              <a:t>Sample Lesson Plans</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
        <p:nvSpPr>
          <p:cNvPr id="32" name="Google Shape;3979;p29"/>
          <p:cNvSpPr/>
          <p:nvPr/>
        </p:nvSpPr>
        <p:spPr>
          <a:xfrm>
            <a:off x="2209800" y="3714750"/>
            <a:ext cx="22098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003B55"/>
                </a:solidFill>
                <a:latin typeface="Titillium Web Light"/>
                <a:ea typeface="Titillium Web Light"/>
                <a:cs typeface="Titillium Web Light"/>
                <a:sym typeface="Titillium Web Light"/>
              </a:rPr>
              <a:t>Policies &amp; Procedures</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
        <p:nvSpPr>
          <p:cNvPr id="33" name="Google Shape;3979;p29"/>
          <p:cNvSpPr/>
          <p:nvPr/>
        </p:nvSpPr>
        <p:spPr>
          <a:xfrm>
            <a:off x="2209800" y="4019550"/>
            <a:ext cx="22098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003B55"/>
                </a:solidFill>
                <a:latin typeface="Titillium Web Light"/>
                <a:ea typeface="Titillium Web Light"/>
                <a:cs typeface="Titillium Web Light"/>
                <a:sym typeface="Titillium Web Light"/>
              </a:rPr>
              <a:t>Orientation Checklist</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
        <p:nvSpPr>
          <p:cNvPr id="34" name="Google Shape;3979;p29"/>
          <p:cNvSpPr/>
          <p:nvPr/>
        </p:nvSpPr>
        <p:spPr>
          <a:xfrm>
            <a:off x="4572000" y="3257550"/>
            <a:ext cx="2209800" cy="381000"/>
          </a:xfrm>
          <a:prstGeom prst="rect">
            <a:avLst/>
          </a:prstGeom>
          <a:noFill/>
          <a:ln w="76200" cap="flat" cmpd="sng">
            <a:noFill/>
            <a:prstDash val="solid"/>
            <a:miter lim="8000"/>
            <a:headEnd type="none" w="sm" len="sm"/>
            <a:tailEnd type="none" w="sm" len="sm"/>
          </a:ln>
        </p:spPr>
        <p:txBody>
          <a:bodyPr spcFirstLastPara="1" wrap="square" lIns="91425" tIns="91425" rIns="91425" bIns="91425" anchor="t" anchorCtr="0">
            <a:noAutofit/>
          </a:bodyPr>
          <a:lstStyle/>
          <a:p>
            <a:pPr marL="228600" lvl="0" indent="-228600">
              <a:spcAft>
                <a:spcPts val="300"/>
              </a:spcAft>
              <a:buClr>
                <a:srgbClr val="0B87A1"/>
              </a:buClr>
              <a:buSzPct val="120000"/>
              <a:buFont typeface="Wingdings" pitchFamily="2" charset="2"/>
              <a:buChar char=""/>
            </a:pPr>
            <a:r>
              <a:rPr lang="en" sz="1200" b="1" dirty="0" smtClean="0">
                <a:solidFill>
                  <a:srgbClr val="F1F9F2"/>
                </a:solidFill>
                <a:latin typeface="Titillium Web Light"/>
                <a:ea typeface="Titillium Web Light"/>
                <a:cs typeface="Titillium Web Light"/>
                <a:sym typeface="Titillium Web Light"/>
              </a:rPr>
              <a:t>Attendance Tracking Procedures</a:t>
            </a:r>
          </a:p>
          <a:p>
            <a:pPr marL="174625" lvl="0" indent="-174625" rtl="0">
              <a:spcBef>
                <a:spcPts val="300"/>
              </a:spcBef>
              <a:spcAft>
                <a:spcPts val="300"/>
              </a:spcAft>
              <a:buClr>
                <a:srgbClr val="80BFB7"/>
              </a:buClr>
              <a:buFont typeface="Wingdings" pitchFamily="2" charset="2"/>
              <a:buChar char="ü"/>
            </a:pPr>
            <a:endParaRPr sz="1600" b="1" dirty="0">
              <a:solidFill>
                <a:srgbClr val="003B55"/>
              </a:solidFill>
              <a:latin typeface="Titillium Web Light"/>
              <a:ea typeface="Titillium Web Light"/>
              <a:cs typeface="Titillium Web Light"/>
              <a:sym typeface="Titillium Web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7"/>
          <p:cNvSpPr txBox="1">
            <a:spLocks noGrp="1"/>
          </p:cNvSpPr>
          <p:nvPr>
            <p:ph type="body" idx="1"/>
          </p:nvPr>
        </p:nvSpPr>
        <p:spPr>
          <a:xfrm>
            <a:off x="1828800" y="2038350"/>
            <a:ext cx="4343400" cy="224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R</a:t>
            </a:r>
            <a:r>
              <a:rPr lang="en-US" dirty="0" smtClean="0"/>
              <a:t>e</a:t>
            </a:r>
            <a:r>
              <a:rPr lang="en" dirty="0" smtClean="0"/>
              <a:t>view &amp; assess the quality and completeness of local program-level Annual Evaluation Reports </a:t>
            </a:r>
            <a:r>
              <a:rPr lang="en" sz="2000" dirty="0" smtClean="0"/>
              <a:t>(AERs)</a:t>
            </a:r>
            <a:endParaRPr dirty="0"/>
          </a:p>
        </p:txBody>
      </p:sp>
      <p:sp>
        <p:nvSpPr>
          <p:cNvPr id="3865" name="Google Shape;3865;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19</a:t>
            </a:fld>
            <a:endParaRPr/>
          </a:p>
        </p:txBody>
      </p:sp>
      <p:sp>
        <p:nvSpPr>
          <p:cNvPr id="5" name="TextBox 4"/>
          <p:cNvSpPr txBox="1"/>
          <p:nvPr/>
        </p:nvSpPr>
        <p:spPr>
          <a:xfrm>
            <a:off x="533400" y="438150"/>
            <a:ext cx="5181600" cy="923330"/>
          </a:xfrm>
          <a:prstGeom prst="rect">
            <a:avLst/>
          </a:prstGeom>
          <a:noFill/>
        </p:spPr>
        <p:txBody>
          <a:bodyPr wrap="square" rtlCol="0">
            <a:spAutoFit/>
          </a:bodyPr>
          <a:lstStyle/>
          <a:p>
            <a:r>
              <a:rPr lang="en-US" sz="5400" dirty="0" smtClean="0">
                <a:solidFill>
                  <a:schemeClr val="bg1"/>
                </a:solidFill>
                <a:latin typeface="+mj-lt"/>
              </a:rPr>
              <a:t>Deliverable 4</a:t>
            </a:r>
            <a:endParaRPr lang="en-US" sz="5400" dirty="0">
              <a:solidFill>
                <a:schemeClr val="bg1"/>
              </a:solidFill>
              <a:latin typeface="+mj-lt"/>
            </a:endParaRPr>
          </a:p>
        </p:txBody>
      </p:sp>
      <p:grpSp>
        <p:nvGrpSpPr>
          <p:cNvPr id="33" name="Google Shape;4114;p39"/>
          <p:cNvGrpSpPr>
            <a:grpSpLocks noChangeAspect="1"/>
          </p:cNvGrpSpPr>
          <p:nvPr/>
        </p:nvGrpSpPr>
        <p:grpSpPr>
          <a:xfrm>
            <a:off x="457200" y="2343150"/>
            <a:ext cx="1227761" cy="1463040"/>
            <a:chOff x="1246775" y="910975"/>
            <a:chExt cx="439650" cy="523900"/>
          </a:xfrm>
        </p:grpSpPr>
        <p:sp>
          <p:nvSpPr>
            <p:cNvPr id="36" name="Google Shape;4115;p39"/>
            <p:cNvSpPr/>
            <p:nvPr/>
          </p:nvSpPr>
          <p:spPr>
            <a:xfrm>
              <a:off x="1246775" y="970800"/>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16;p39"/>
            <p:cNvSpPr/>
            <p:nvPr/>
          </p:nvSpPr>
          <p:spPr>
            <a:xfrm>
              <a:off x="1307825" y="910975"/>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17;p39"/>
            <p:cNvSpPr/>
            <p:nvPr/>
          </p:nvSpPr>
          <p:spPr>
            <a:xfrm>
              <a:off x="1602125" y="910975"/>
              <a:ext cx="84300" cy="84275"/>
            </a:xfrm>
            <a:custGeom>
              <a:avLst/>
              <a:gdLst/>
              <a:ahLst/>
              <a:cxnLst/>
              <a:rect l="l" t="t" r="r" b="b"/>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43;p39"/>
          <p:cNvGrpSpPr/>
          <p:nvPr/>
        </p:nvGrpSpPr>
        <p:grpSpPr>
          <a:xfrm>
            <a:off x="762000" y="2724150"/>
            <a:ext cx="378750" cy="277698"/>
            <a:chOff x="3936375" y="3703750"/>
            <a:chExt cx="453050" cy="332175"/>
          </a:xfrm>
          <a:solidFill>
            <a:srgbClr val="80BFB7"/>
          </a:solidFill>
        </p:grpSpPr>
        <p:sp>
          <p:nvSpPr>
            <p:cNvPr id="43" name="Google Shape;4244;p39"/>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45;p39"/>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46;p39"/>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47;p39"/>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48;p39"/>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239;p39"/>
          <p:cNvGrpSpPr/>
          <p:nvPr/>
        </p:nvGrpSpPr>
        <p:grpSpPr>
          <a:xfrm>
            <a:off x="762000" y="3105150"/>
            <a:ext cx="324661" cy="338956"/>
            <a:chOff x="3294650" y="3652450"/>
            <a:chExt cx="388350" cy="405450"/>
          </a:xfrm>
          <a:solidFill>
            <a:srgbClr val="80BFB7"/>
          </a:solidFill>
        </p:grpSpPr>
        <p:sp>
          <p:nvSpPr>
            <p:cNvPr id="49" name="Google Shape;4240;p39"/>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41;p39"/>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2;p39"/>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218;p39"/>
          <p:cNvGrpSpPr/>
          <p:nvPr/>
        </p:nvGrpSpPr>
        <p:grpSpPr>
          <a:xfrm>
            <a:off x="1219200" y="3105150"/>
            <a:ext cx="346104" cy="353231"/>
            <a:chOff x="3955900" y="2984500"/>
            <a:chExt cx="414000" cy="422525"/>
          </a:xfrm>
          <a:solidFill>
            <a:srgbClr val="80BFB7"/>
          </a:solidFill>
        </p:grpSpPr>
        <p:sp>
          <p:nvSpPr>
            <p:cNvPr id="53" name="Google Shape;4219;p39"/>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0;p39"/>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21;p39"/>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197;p39"/>
          <p:cNvGrpSpPr>
            <a:grpSpLocks noChangeAspect="1"/>
          </p:cNvGrpSpPr>
          <p:nvPr/>
        </p:nvGrpSpPr>
        <p:grpSpPr>
          <a:xfrm>
            <a:off x="1295400" y="2724150"/>
            <a:ext cx="168275" cy="274320"/>
            <a:chOff x="6730350" y="2315900"/>
            <a:chExt cx="257700" cy="420100"/>
          </a:xfrm>
          <a:solidFill>
            <a:schemeClr val="accent4">
              <a:lumMod val="60000"/>
              <a:lumOff val="40000"/>
            </a:schemeClr>
          </a:solidFill>
        </p:grpSpPr>
        <p:sp>
          <p:nvSpPr>
            <p:cNvPr id="19"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195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14"/>
          <p:cNvSpPr txBox="1">
            <a:spLocks noGrp="1"/>
          </p:cNvSpPr>
          <p:nvPr>
            <p:ph type="title"/>
          </p:nvPr>
        </p:nvSpPr>
        <p:spPr>
          <a:xfrm>
            <a:off x="718300" y="590550"/>
            <a:ext cx="6761100" cy="10062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smtClean="0"/>
              <a:t>PRESENTED BY </a:t>
            </a:r>
            <a:br>
              <a:rPr lang="en" sz="2000" dirty="0" smtClean="0"/>
            </a:br>
            <a:endParaRPr dirty="0"/>
          </a:p>
        </p:txBody>
      </p:sp>
      <p:sp>
        <p:nvSpPr>
          <p:cNvPr id="3843" name="Google Shape;3843;p14"/>
          <p:cNvSpPr txBox="1">
            <a:spLocks noGrp="1"/>
          </p:cNvSpPr>
          <p:nvPr>
            <p:ph type="body" idx="1"/>
          </p:nvPr>
        </p:nvSpPr>
        <p:spPr>
          <a:xfrm>
            <a:off x="762000" y="3105150"/>
            <a:ext cx="3242400" cy="838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None/>
            </a:pPr>
            <a:r>
              <a:rPr lang="en" sz="1500" b="1" dirty="0" smtClean="0"/>
              <a:t>Jonathan </a:t>
            </a:r>
            <a:r>
              <a:rPr lang="en" sz="1500" b="1" dirty="0" smtClean="0"/>
              <a:t>Tunik</a:t>
            </a:r>
            <a:r>
              <a:rPr lang="en" sz="1500" dirty="0" smtClean="0"/>
              <a:t>, </a:t>
            </a:r>
            <a:r>
              <a:rPr lang="en" sz="1500" i="1" dirty="0" smtClean="0"/>
              <a:t>Project Director</a:t>
            </a:r>
            <a:endParaRPr lang="en" sz="1500" i="1" dirty="0" smtClean="0"/>
          </a:p>
          <a:p>
            <a:pPr marL="0" indent="0">
              <a:buClr>
                <a:schemeClr val="dk1"/>
              </a:buClr>
              <a:buSzPts val="1100"/>
              <a:buNone/>
            </a:pPr>
            <a:r>
              <a:rPr lang="en-US" sz="1500" b="1" dirty="0" smtClean="0"/>
              <a:t>Lily Corrigan</a:t>
            </a:r>
            <a:r>
              <a:rPr lang="en-US" sz="1500" dirty="0" smtClean="0"/>
              <a:t>, </a:t>
            </a:r>
            <a:r>
              <a:rPr lang="en-US" sz="1500" i="1" dirty="0" smtClean="0"/>
              <a:t>Research </a:t>
            </a:r>
            <a:r>
              <a:rPr lang="en-US" sz="1500" i="1" dirty="0" smtClean="0"/>
              <a:t>Associate</a:t>
            </a:r>
            <a:endParaRPr lang="en-US" sz="1500" i="1" dirty="0" smtClean="0"/>
          </a:p>
        </p:txBody>
      </p:sp>
      <p:sp>
        <p:nvSpPr>
          <p:cNvPr id="3845" name="Google Shape;3845;p1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a:t>
            </a:fld>
            <a:endParaRP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496" y="1047750"/>
            <a:ext cx="3379304"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6761100" cy="857400"/>
          </a:xfrm>
        </p:spPr>
        <p:txBody>
          <a:bodyPr/>
          <a:lstStyle/>
          <a:p>
            <a:r>
              <a:rPr lang="en-US" dirty="0"/>
              <a:t>UPDATED AER TEMPLATE</a:t>
            </a:r>
          </a:p>
        </p:txBody>
      </p:sp>
      <p:sp>
        <p:nvSpPr>
          <p:cNvPr id="3" name="Text Placeholder 2"/>
          <p:cNvSpPr>
            <a:spLocks noGrp="1"/>
          </p:cNvSpPr>
          <p:nvPr>
            <p:ph type="body" idx="1"/>
          </p:nvPr>
        </p:nvSpPr>
        <p:spPr>
          <a:xfrm>
            <a:off x="4495801" y="1809750"/>
            <a:ext cx="3429000" cy="2590800"/>
          </a:xfrm>
        </p:spPr>
        <p:txBody>
          <a:bodyPr/>
          <a:lstStyle/>
          <a:p>
            <a:pPr indent="-282575">
              <a:spcAft>
                <a:spcPts val="600"/>
              </a:spcAft>
              <a:buClr>
                <a:srgbClr val="0B87A1"/>
              </a:buClr>
            </a:pPr>
            <a:r>
              <a:rPr lang="en-US" sz="1800" b="1" dirty="0"/>
              <a:t>Word doc</a:t>
            </a:r>
            <a:r>
              <a:rPr lang="en-US" sz="1800" dirty="0"/>
              <a:t>, tables, instructions</a:t>
            </a:r>
          </a:p>
          <a:p>
            <a:pPr indent="-282575">
              <a:spcAft>
                <a:spcPts val="600"/>
              </a:spcAft>
              <a:buClr>
                <a:srgbClr val="0B87A1"/>
              </a:buClr>
            </a:pPr>
            <a:r>
              <a:rPr lang="en-US" sz="1800" dirty="0"/>
              <a:t>Same data components required by the </a:t>
            </a:r>
            <a:r>
              <a:rPr lang="en-US" sz="1800" b="1" dirty="0"/>
              <a:t>RFP </a:t>
            </a:r>
            <a:r>
              <a:rPr lang="en-US" sz="1800" dirty="0"/>
              <a:t>and </a:t>
            </a:r>
            <a:r>
              <a:rPr lang="en-US" sz="1800" b="1" dirty="0"/>
              <a:t>Evaluation Manual</a:t>
            </a:r>
          </a:p>
          <a:p>
            <a:pPr indent="-282575">
              <a:spcAft>
                <a:spcPts val="600"/>
              </a:spcAft>
              <a:buClr>
                <a:srgbClr val="0B87A1"/>
              </a:buClr>
            </a:pPr>
            <a:r>
              <a:rPr lang="en-US" sz="1800" b="1" dirty="0"/>
              <a:t>Year 2 </a:t>
            </a:r>
            <a:r>
              <a:rPr lang="en-US" sz="1800" dirty="0"/>
              <a:t>= pilot, learn, refine</a:t>
            </a:r>
          </a:p>
          <a:p>
            <a:pPr indent="-282575">
              <a:spcAft>
                <a:spcPts val="600"/>
              </a:spcAft>
              <a:buClr>
                <a:srgbClr val="0B87A1"/>
              </a:buClr>
            </a:pPr>
            <a:r>
              <a:rPr lang="en-US" sz="1800" b="1" dirty="0"/>
              <a:t>Year 3 </a:t>
            </a:r>
            <a:r>
              <a:rPr lang="en-US" sz="1800" dirty="0"/>
              <a:t>= standard use</a:t>
            </a:r>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20</a:t>
            </a:fld>
            <a:endParaRPr lang="en"/>
          </a:p>
        </p:txBody>
      </p:sp>
      <p:sp>
        <p:nvSpPr>
          <p:cNvPr id="5" name="TextBox 4"/>
          <p:cNvSpPr txBox="1"/>
          <p:nvPr/>
        </p:nvSpPr>
        <p:spPr>
          <a:xfrm>
            <a:off x="685800" y="1276350"/>
            <a:ext cx="7162800" cy="442674"/>
          </a:xfrm>
          <a:prstGeom prst="roundRect">
            <a:avLst/>
          </a:prstGeom>
          <a:noFill/>
        </p:spPr>
        <p:txBody>
          <a:bodyPr wrap="square" rtlCol="0">
            <a:spAutoFit/>
          </a:bodyPr>
          <a:lstStyle/>
          <a:p>
            <a:r>
              <a:rPr lang="en-US" sz="2000" b="1" i="1" dirty="0">
                <a:solidFill>
                  <a:srgbClr val="0B87A1"/>
                </a:solidFill>
                <a:latin typeface="+mj-lt"/>
              </a:rPr>
              <a:t>Streamlined Report form </a:t>
            </a:r>
            <a:r>
              <a:rPr lang="en-US" sz="2000" i="1" dirty="0">
                <a:solidFill>
                  <a:srgbClr val="0B87A1"/>
                </a:solidFill>
                <a:latin typeface="+mj-lt"/>
              </a:rPr>
              <a:t>to gather info required by State for Analysis</a:t>
            </a:r>
          </a:p>
        </p:txBody>
      </p:sp>
      <p:sp>
        <p:nvSpPr>
          <p:cNvPr id="13" name="Google Shape;4030;p35"/>
          <p:cNvSpPr/>
          <p:nvPr/>
        </p:nvSpPr>
        <p:spPr>
          <a:xfrm>
            <a:off x="762000" y="1962150"/>
            <a:ext cx="3733800" cy="28488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B55"/>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4197;p39"/>
          <p:cNvGrpSpPr>
            <a:grpSpLocks noChangeAspect="1"/>
          </p:cNvGrpSpPr>
          <p:nvPr/>
        </p:nvGrpSpPr>
        <p:grpSpPr>
          <a:xfrm>
            <a:off x="498475" y="1360527"/>
            <a:ext cx="168275" cy="274320"/>
            <a:chOff x="6730350" y="2315900"/>
            <a:chExt cx="257700" cy="420100"/>
          </a:xfrm>
          <a:solidFill>
            <a:schemeClr val="accent4">
              <a:lumMod val="60000"/>
              <a:lumOff val="40000"/>
            </a:schemeClr>
          </a:solidFill>
        </p:grpSpPr>
        <p:sp>
          <p:nvSpPr>
            <p:cNvPr id="14"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17" t="20696" r="13116" b="4861"/>
          <a:stretch/>
        </p:blipFill>
        <p:spPr bwMode="auto">
          <a:xfrm>
            <a:off x="954229" y="2114550"/>
            <a:ext cx="3389170" cy="176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517" t="11917" r="12869" b="22619"/>
          <a:stretch/>
        </p:blipFill>
        <p:spPr bwMode="auto">
          <a:xfrm>
            <a:off x="1447799" y="2909725"/>
            <a:ext cx="2867025" cy="13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142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7"/>
          <p:cNvSpPr txBox="1">
            <a:spLocks noGrp="1"/>
          </p:cNvSpPr>
          <p:nvPr>
            <p:ph type="body" idx="1"/>
          </p:nvPr>
        </p:nvSpPr>
        <p:spPr>
          <a:xfrm>
            <a:off x="2057400" y="2038350"/>
            <a:ext cx="4114800" cy="224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dirty="0" smtClean="0"/>
              <a:t>Provide support to local Program Evaluators</a:t>
            </a:r>
          </a:p>
          <a:p>
            <a:pPr marL="0" lvl="0" indent="0" algn="l" rtl="0">
              <a:spcBef>
                <a:spcPts val="600"/>
              </a:spcBef>
              <a:spcAft>
                <a:spcPts val="0"/>
              </a:spcAft>
              <a:buNone/>
            </a:pPr>
            <a:r>
              <a:rPr lang="en-US" dirty="0" smtClean="0"/>
              <a:t>(Evaluators “Network”)</a:t>
            </a:r>
            <a:endParaRPr dirty="0"/>
          </a:p>
        </p:txBody>
      </p:sp>
      <p:sp>
        <p:nvSpPr>
          <p:cNvPr id="3865" name="Google Shape;3865;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21</a:t>
            </a:fld>
            <a:endParaRPr/>
          </a:p>
        </p:txBody>
      </p:sp>
      <p:sp>
        <p:nvSpPr>
          <p:cNvPr id="5" name="TextBox 4"/>
          <p:cNvSpPr txBox="1"/>
          <p:nvPr/>
        </p:nvSpPr>
        <p:spPr>
          <a:xfrm>
            <a:off x="533400" y="438150"/>
            <a:ext cx="5181600" cy="923330"/>
          </a:xfrm>
          <a:prstGeom prst="rect">
            <a:avLst/>
          </a:prstGeom>
          <a:noFill/>
        </p:spPr>
        <p:txBody>
          <a:bodyPr wrap="square" rtlCol="0">
            <a:spAutoFit/>
          </a:bodyPr>
          <a:lstStyle/>
          <a:p>
            <a:r>
              <a:rPr lang="en-US" sz="5400" dirty="0" smtClean="0">
                <a:solidFill>
                  <a:schemeClr val="bg1"/>
                </a:solidFill>
                <a:latin typeface="+mj-lt"/>
              </a:rPr>
              <a:t>Deliverable 6</a:t>
            </a:r>
            <a:endParaRPr lang="en-US" sz="5400" dirty="0">
              <a:solidFill>
                <a:schemeClr val="bg1"/>
              </a:solidFill>
              <a:latin typeface="+mj-lt"/>
            </a:endParaRPr>
          </a:p>
        </p:txBody>
      </p:sp>
      <p:grpSp>
        <p:nvGrpSpPr>
          <p:cNvPr id="7" name="Google Shape;4197;p39"/>
          <p:cNvGrpSpPr>
            <a:grpSpLocks noChangeAspect="1"/>
          </p:cNvGrpSpPr>
          <p:nvPr/>
        </p:nvGrpSpPr>
        <p:grpSpPr>
          <a:xfrm>
            <a:off x="533400" y="2647950"/>
            <a:ext cx="168275" cy="274320"/>
            <a:chOff x="6730350" y="2315900"/>
            <a:chExt cx="257700" cy="420100"/>
          </a:xfrm>
          <a:solidFill>
            <a:schemeClr val="accent4">
              <a:lumMod val="60000"/>
              <a:lumOff val="40000"/>
            </a:schemeClr>
          </a:solidFill>
        </p:grpSpPr>
        <p:sp>
          <p:nvSpPr>
            <p:cNvPr id="19"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4318;p39"/>
          <p:cNvGrpSpPr>
            <a:grpSpLocks noChangeAspect="1"/>
          </p:cNvGrpSpPr>
          <p:nvPr/>
        </p:nvGrpSpPr>
        <p:grpSpPr>
          <a:xfrm>
            <a:off x="381000" y="2190750"/>
            <a:ext cx="1525201" cy="1463040"/>
            <a:chOff x="5241175" y="4959100"/>
            <a:chExt cx="539775" cy="517775"/>
          </a:xfrm>
        </p:grpSpPr>
        <p:sp>
          <p:nvSpPr>
            <p:cNvPr id="66" name="Google Shape;4319;p39"/>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20;p39"/>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21;p39"/>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22;p39"/>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23;p39"/>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24;p39"/>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4215;p39"/>
          <p:cNvGrpSpPr/>
          <p:nvPr/>
        </p:nvGrpSpPr>
        <p:grpSpPr>
          <a:xfrm>
            <a:off x="1371600" y="3105150"/>
            <a:ext cx="427781" cy="316489"/>
            <a:chOff x="5255200" y="3006475"/>
            <a:chExt cx="511700" cy="378575"/>
          </a:xfrm>
          <a:solidFill>
            <a:srgbClr val="003B55"/>
          </a:solidFill>
        </p:grpSpPr>
        <p:sp>
          <p:nvSpPr>
            <p:cNvPr id="73" name="Google Shape;4216;p39"/>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7;p39"/>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descr="user.png"/>
          <p:cNvPicPr>
            <a:picLocks noChangeAspect="1"/>
          </p:cNvPicPr>
          <p:nvPr/>
        </p:nvPicPr>
        <p:blipFill>
          <a:blip r:embed="rId3">
            <a:clrChange>
              <a:clrFrom>
                <a:srgbClr val="556080"/>
              </a:clrFrom>
              <a:clrTo>
                <a:srgbClr val="556080">
                  <a:alpha val="0"/>
                </a:srgbClr>
              </a:clrTo>
            </a:clrChange>
            <a:lum contrast="40000"/>
          </a:blip>
          <a:stretch>
            <a:fillRect/>
          </a:stretch>
        </p:blipFill>
        <p:spPr>
          <a:xfrm>
            <a:off x="914400" y="2647950"/>
            <a:ext cx="457200" cy="4572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3897" name="Google Shape;3897;p20"/>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smtClean="0"/>
              <a:t>Activities &amp; Events</a:t>
            </a:r>
            <a:endParaRPr b="1" dirty="0"/>
          </a:p>
          <a:p>
            <a:pPr marL="0" lvl="0" indent="0">
              <a:buNone/>
            </a:pPr>
            <a:r>
              <a:rPr lang="en-US" dirty="0" smtClean="0"/>
              <a:t>Ongoing Communications</a:t>
            </a:r>
          </a:p>
          <a:p>
            <a:pPr marL="0" lvl="0" indent="0">
              <a:buNone/>
            </a:pPr>
            <a:r>
              <a:rPr lang="en-US" sz="1400" i="1" dirty="0" smtClean="0"/>
              <a:t>   (emails to listserv, calls, web page)</a:t>
            </a:r>
          </a:p>
          <a:p>
            <a:pPr marL="0" indent="0">
              <a:buNone/>
            </a:pPr>
            <a:r>
              <a:rPr lang="en" dirty="0" smtClean="0"/>
              <a:t>Advisory Group Discussion</a:t>
            </a:r>
          </a:p>
          <a:p>
            <a:pPr marL="0" lvl="0" indent="0" algn="l" rtl="0">
              <a:spcBef>
                <a:spcPts val="600"/>
              </a:spcBef>
              <a:spcAft>
                <a:spcPts val="0"/>
              </a:spcAft>
              <a:buNone/>
            </a:pPr>
            <a:r>
              <a:rPr lang="en" dirty="0" smtClean="0"/>
              <a:t>Network Meetings</a:t>
            </a:r>
          </a:p>
        </p:txBody>
      </p:sp>
      <p:sp>
        <p:nvSpPr>
          <p:cNvPr id="3898" name="Google Shape;3898;p20"/>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SUMMARY OF Y2 ACTIVITIES</a:t>
            </a:r>
            <a:endParaRPr dirty="0"/>
          </a:p>
        </p:txBody>
      </p:sp>
      <p:sp>
        <p:nvSpPr>
          <p:cNvPr id="3899" name="Google Shape;3899;p20"/>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smtClean="0"/>
              <a:t>Major Topics Explored</a:t>
            </a:r>
            <a:endParaRPr b="1" dirty="0"/>
          </a:p>
          <a:p>
            <a:pPr marL="0" lvl="0" indent="0" algn="l" rtl="0">
              <a:spcBef>
                <a:spcPts val="600"/>
              </a:spcBef>
              <a:spcAft>
                <a:spcPts val="0"/>
              </a:spcAft>
              <a:buNone/>
            </a:pPr>
            <a:r>
              <a:rPr lang="en" dirty="0" smtClean="0"/>
              <a:t>Modifiying Evaluability Process</a:t>
            </a:r>
          </a:p>
          <a:p>
            <a:pPr marL="0" lvl="0" indent="0" algn="l" rtl="0">
              <a:spcBef>
                <a:spcPts val="600"/>
              </a:spcBef>
              <a:spcAft>
                <a:spcPts val="0"/>
              </a:spcAft>
              <a:buNone/>
            </a:pPr>
            <a:r>
              <a:rPr lang="en-US" dirty="0" smtClean="0"/>
              <a:t>Review Process for AERs</a:t>
            </a:r>
          </a:p>
          <a:p>
            <a:pPr marL="0" lvl="0" indent="0" algn="l" rtl="0">
              <a:spcBef>
                <a:spcPts val="600"/>
              </a:spcBef>
              <a:spcAft>
                <a:spcPts val="0"/>
              </a:spcAft>
              <a:buNone/>
            </a:pPr>
            <a:r>
              <a:rPr lang="en-US" dirty="0" smtClean="0"/>
              <a:t>New AER Template </a:t>
            </a:r>
            <a:r>
              <a:rPr lang="en-US" sz="1600" dirty="0" smtClean="0"/>
              <a:t>(purpose, form, components, timeline, etc.)</a:t>
            </a:r>
            <a:endParaRPr lang="en-US" dirty="0" smtClean="0"/>
          </a:p>
          <a:p>
            <a:pPr marL="0" lvl="0" indent="0" algn="l" rtl="0">
              <a:spcBef>
                <a:spcPts val="600"/>
              </a:spcBef>
              <a:spcAft>
                <a:spcPts val="0"/>
              </a:spcAft>
              <a:buNone/>
            </a:pPr>
            <a:endParaRPr dirty="0"/>
          </a:p>
        </p:txBody>
      </p:sp>
      <p:sp>
        <p:nvSpPr>
          <p:cNvPr id="3900" name="Google Shape;3900;p2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pic>
        <p:nvPicPr>
          <p:cNvPr id="6" name="Picture 5" descr="edward-cisneros-KoKAXLKJwhk-unsplash.jpg"/>
          <p:cNvPicPr>
            <a:picLocks noChangeAspect="1"/>
          </p:cNvPicPr>
          <p:nvPr/>
        </p:nvPicPr>
        <p:blipFill>
          <a:blip r:embed="rId3">
            <a:grayscl/>
            <a:lum bright="30000" contrast="30000"/>
          </a:blip>
          <a:srcRect l="1975"/>
          <a:stretch>
            <a:fillRect/>
          </a:stretch>
        </p:blipFill>
        <p:spPr>
          <a:xfrm>
            <a:off x="0" y="0"/>
            <a:ext cx="7562850" cy="5143500"/>
          </a:xfrm>
          <a:prstGeom prst="rect">
            <a:avLst/>
          </a:prstGeom>
        </p:spPr>
      </p:pic>
      <p:sp>
        <p:nvSpPr>
          <p:cNvPr id="3914" name="Google Shape;3914;p22"/>
          <p:cNvSpPr txBox="1">
            <a:spLocks noGrp="1"/>
          </p:cNvSpPr>
          <p:nvPr>
            <p:ph type="title"/>
          </p:nvPr>
        </p:nvSpPr>
        <p:spPr>
          <a:xfrm>
            <a:off x="457200" y="209550"/>
            <a:ext cx="3124200" cy="15239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dirty="0" smtClean="0">
                <a:solidFill>
                  <a:schemeClr val="accent4">
                    <a:lumMod val="60000"/>
                    <a:lumOff val="40000"/>
                  </a:schemeClr>
                </a:solidFill>
              </a:rPr>
              <a:t>JOIN OUR NETWORK!</a:t>
            </a:r>
            <a:endParaRPr sz="4400" dirty="0">
              <a:solidFill>
                <a:schemeClr val="accent4">
                  <a:lumMod val="60000"/>
                  <a:lumOff val="40000"/>
                </a:schemeClr>
              </a:solidFill>
            </a:endParaRPr>
          </a:p>
        </p:txBody>
      </p:sp>
      <p:sp>
        <p:nvSpPr>
          <p:cNvPr id="3915" name="Google Shape;3915;p22"/>
          <p:cNvSpPr txBox="1">
            <a:spLocks noGrp="1"/>
          </p:cNvSpPr>
          <p:nvPr>
            <p:ph type="body" idx="1"/>
          </p:nvPr>
        </p:nvSpPr>
        <p:spPr>
          <a:xfrm>
            <a:off x="533400" y="3181350"/>
            <a:ext cx="3678000" cy="1509900"/>
          </a:xfrm>
          <a:prstGeom prst="rect">
            <a:avLst/>
          </a:prstGeom>
        </p:spPr>
        <p:txBody>
          <a:bodyPr spcFirstLastPara="1" wrap="square" lIns="91425" tIns="91425" rIns="91425" bIns="91425" anchor="t" anchorCtr="0">
            <a:noAutofit/>
          </a:bodyPr>
          <a:lstStyle/>
          <a:p>
            <a:pPr marL="288925" lvl="0" indent="-288925" algn="l" rtl="0">
              <a:spcBef>
                <a:spcPts val="600"/>
              </a:spcBef>
              <a:spcAft>
                <a:spcPts val="0"/>
              </a:spcAft>
              <a:buClr>
                <a:schemeClr val="accent4">
                  <a:lumMod val="60000"/>
                  <a:lumOff val="40000"/>
                </a:schemeClr>
              </a:buClr>
              <a:buFont typeface="Wingdings" pitchFamily="2" charset="2"/>
              <a:buChar char="ü"/>
            </a:pPr>
            <a:r>
              <a:rPr lang="en" dirty="0" smtClean="0">
                <a:solidFill>
                  <a:schemeClr val="bg1"/>
                </a:solidFill>
              </a:rPr>
              <a:t>Meetings at Conferences</a:t>
            </a:r>
          </a:p>
          <a:p>
            <a:pPr marL="288925" lvl="0" indent="-288925" algn="l" rtl="0">
              <a:spcBef>
                <a:spcPts val="600"/>
              </a:spcBef>
              <a:spcAft>
                <a:spcPts val="0"/>
              </a:spcAft>
              <a:buClr>
                <a:schemeClr val="accent4">
                  <a:lumMod val="60000"/>
                  <a:lumOff val="40000"/>
                </a:schemeClr>
              </a:buClr>
              <a:buFont typeface="Wingdings" pitchFamily="2" charset="2"/>
              <a:buChar char="ü"/>
            </a:pPr>
            <a:r>
              <a:rPr lang="en" dirty="0" smtClean="0">
                <a:solidFill>
                  <a:schemeClr val="bg1"/>
                </a:solidFill>
              </a:rPr>
              <a:t>Online Forum</a:t>
            </a:r>
          </a:p>
          <a:p>
            <a:pPr marL="288925" lvl="0" indent="-288925" algn="l" rtl="0">
              <a:spcBef>
                <a:spcPts val="600"/>
              </a:spcBef>
              <a:spcAft>
                <a:spcPts val="0"/>
              </a:spcAft>
              <a:buClr>
                <a:schemeClr val="accent4">
                  <a:lumMod val="60000"/>
                  <a:lumOff val="40000"/>
                </a:schemeClr>
              </a:buClr>
              <a:buFont typeface="Wingdings" pitchFamily="2" charset="2"/>
              <a:buChar char="ü"/>
            </a:pPr>
            <a:r>
              <a:rPr lang="en" dirty="0" smtClean="0">
                <a:solidFill>
                  <a:schemeClr val="bg1"/>
                </a:solidFill>
              </a:rPr>
              <a:t>Ad Hoc “Workgroups”</a:t>
            </a:r>
            <a:endParaRPr dirty="0">
              <a:solidFill>
                <a:schemeClr val="bg1"/>
              </a:solidFill>
            </a:endParaRPr>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23</a:t>
            </a:fld>
            <a:endParaRPr/>
          </a:p>
        </p:txBody>
      </p:sp>
      <p:grpSp>
        <p:nvGrpSpPr>
          <p:cNvPr id="9" name="Google Shape;4197;p39"/>
          <p:cNvGrpSpPr>
            <a:grpSpLocks noChangeAspect="1"/>
          </p:cNvGrpSpPr>
          <p:nvPr/>
        </p:nvGrpSpPr>
        <p:grpSpPr>
          <a:xfrm>
            <a:off x="3810000" y="514350"/>
            <a:ext cx="1121838" cy="1828800"/>
            <a:chOff x="6730350" y="2315900"/>
            <a:chExt cx="257700" cy="420100"/>
          </a:xfrm>
          <a:solidFill>
            <a:schemeClr val="accent4">
              <a:lumMod val="60000"/>
              <a:lumOff val="40000"/>
            </a:schemeClr>
          </a:solidFill>
        </p:grpSpPr>
        <p:sp>
          <p:nvSpPr>
            <p:cNvPr id="10"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sp>
        <p:nvSpPr>
          <p:cNvPr id="6" name="Google Shape;4022;p34"/>
          <p:cNvSpPr/>
          <p:nvPr/>
        </p:nvSpPr>
        <p:spPr>
          <a:xfrm>
            <a:off x="4648200" y="514350"/>
            <a:ext cx="2879504" cy="4072345"/>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rgbClr val="003B55"/>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2"/>
          <p:cNvSpPr/>
          <p:nvPr/>
        </p:nvSpPr>
        <p:spPr>
          <a:xfrm>
            <a:off x="2438400" y="438150"/>
            <a:ext cx="2075120" cy="4163909"/>
          </a:xfrm>
          <a:custGeom>
            <a:avLst/>
            <a:gdLst/>
            <a:ahLst/>
            <a:cxnLst/>
            <a:rect l="l" t="t" r="r" b="b"/>
            <a:pathLst>
              <a:path w="30819" h="61841" extrusionOk="0">
                <a:moveTo>
                  <a:pt x="5160" y="2580"/>
                </a:moveTo>
                <a:lnTo>
                  <a:pt x="5295" y="2648"/>
                </a:lnTo>
                <a:lnTo>
                  <a:pt x="5363" y="2784"/>
                </a:lnTo>
                <a:lnTo>
                  <a:pt x="5363" y="2920"/>
                </a:lnTo>
                <a:lnTo>
                  <a:pt x="5363" y="3055"/>
                </a:lnTo>
                <a:lnTo>
                  <a:pt x="5295" y="3191"/>
                </a:lnTo>
                <a:lnTo>
                  <a:pt x="5160" y="3259"/>
                </a:lnTo>
                <a:lnTo>
                  <a:pt x="4888" y="3259"/>
                </a:lnTo>
                <a:lnTo>
                  <a:pt x="4752" y="3191"/>
                </a:lnTo>
                <a:lnTo>
                  <a:pt x="4684" y="3055"/>
                </a:lnTo>
                <a:lnTo>
                  <a:pt x="4684" y="2920"/>
                </a:lnTo>
                <a:lnTo>
                  <a:pt x="4684" y="2784"/>
                </a:lnTo>
                <a:lnTo>
                  <a:pt x="4752" y="2648"/>
                </a:lnTo>
                <a:lnTo>
                  <a:pt x="4888" y="2580"/>
                </a:lnTo>
                <a:close/>
                <a:moveTo>
                  <a:pt x="15410" y="2241"/>
                </a:moveTo>
                <a:lnTo>
                  <a:pt x="15681" y="2309"/>
                </a:lnTo>
                <a:lnTo>
                  <a:pt x="15885" y="2444"/>
                </a:lnTo>
                <a:lnTo>
                  <a:pt x="16021" y="2648"/>
                </a:lnTo>
                <a:lnTo>
                  <a:pt x="16088" y="2920"/>
                </a:lnTo>
                <a:lnTo>
                  <a:pt x="16021" y="3191"/>
                </a:lnTo>
                <a:lnTo>
                  <a:pt x="15885" y="3395"/>
                </a:lnTo>
                <a:lnTo>
                  <a:pt x="15681" y="3531"/>
                </a:lnTo>
                <a:lnTo>
                  <a:pt x="15410" y="3598"/>
                </a:lnTo>
                <a:lnTo>
                  <a:pt x="15138" y="3531"/>
                </a:lnTo>
                <a:lnTo>
                  <a:pt x="14934" y="3395"/>
                </a:lnTo>
                <a:lnTo>
                  <a:pt x="14799" y="3191"/>
                </a:lnTo>
                <a:lnTo>
                  <a:pt x="14731" y="2920"/>
                </a:lnTo>
                <a:lnTo>
                  <a:pt x="14799" y="2648"/>
                </a:lnTo>
                <a:lnTo>
                  <a:pt x="14934" y="2444"/>
                </a:lnTo>
                <a:lnTo>
                  <a:pt x="15138" y="2309"/>
                </a:lnTo>
                <a:lnTo>
                  <a:pt x="15410" y="2241"/>
                </a:lnTo>
                <a:close/>
                <a:moveTo>
                  <a:pt x="29393" y="5228"/>
                </a:moveTo>
                <a:lnTo>
                  <a:pt x="29461" y="5296"/>
                </a:lnTo>
                <a:lnTo>
                  <a:pt x="29461" y="54849"/>
                </a:lnTo>
                <a:lnTo>
                  <a:pt x="1426" y="54849"/>
                </a:lnTo>
                <a:lnTo>
                  <a:pt x="1426" y="5296"/>
                </a:lnTo>
                <a:lnTo>
                  <a:pt x="1494" y="5228"/>
                </a:lnTo>
                <a:close/>
                <a:moveTo>
                  <a:pt x="15410" y="544"/>
                </a:moveTo>
                <a:lnTo>
                  <a:pt x="19143" y="612"/>
                </a:lnTo>
                <a:lnTo>
                  <a:pt x="23012" y="747"/>
                </a:lnTo>
                <a:lnTo>
                  <a:pt x="26339" y="951"/>
                </a:lnTo>
                <a:lnTo>
                  <a:pt x="27560" y="1087"/>
                </a:lnTo>
                <a:lnTo>
                  <a:pt x="27560" y="1087"/>
                </a:lnTo>
                <a:lnTo>
                  <a:pt x="26339" y="1019"/>
                </a:lnTo>
                <a:lnTo>
                  <a:pt x="23012" y="815"/>
                </a:lnTo>
                <a:lnTo>
                  <a:pt x="19143" y="680"/>
                </a:lnTo>
                <a:lnTo>
                  <a:pt x="15410" y="612"/>
                </a:lnTo>
                <a:lnTo>
                  <a:pt x="11676" y="680"/>
                </a:lnTo>
                <a:lnTo>
                  <a:pt x="7807" y="815"/>
                </a:lnTo>
                <a:lnTo>
                  <a:pt x="4481" y="1019"/>
                </a:lnTo>
                <a:lnTo>
                  <a:pt x="3259" y="1087"/>
                </a:lnTo>
                <a:lnTo>
                  <a:pt x="2444" y="1223"/>
                </a:lnTo>
                <a:lnTo>
                  <a:pt x="1969" y="1358"/>
                </a:lnTo>
                <a:lnTo>
                  <a:pt x="1630" y="1494"/>
                </a:lnTo>
                <a:lnTo>
                  <a:pt x="1290" y="1698"/>
                </a:lnTo>
                <a:lnTo>
                  <a:pt x="1019" y="1901"/>
                </a:lnTo>
                <a:lnTo>
                  <a:pt x="815" y="2173"/>
                </a:lnTo>
                <a:lnTo>
                  <a:pt x="679" y="2444"/>
                </a:lnTo>
                <a:lnTo>
                  <a:pt x="544" y="2852"/>
                </a:lnTo>
                <a:lnTo>
                  <a:pt x="544" y="3259"/>
                </a:lnTo>
                <a:lnTo>
                  <a:pt x="544" y="58311"/>
                </a:lnTo>
                <a:lnTo>
                  <a:pt x="544" y="58718"/>
                </a:lnTo>
                <a:lnTo>
                  <a:pt x="476" y="58311"/>
                </a:lnTo>
                <a:lnTo>
                  <a:pt x="476" y="3259"/>
                </a:lnTo>
                <a:lnTo>
                  <a:pt x="544" y="2784"/>
                </a:lnTo>
                <a:lnTo>
                  <a:pt x="612" y="2444"/>
                </a:lnTo>
                <a:lnTo>
                  <a:pt x="747" y="2105"/>
                </a:lnTo>
                <a:lnTo>
                  <a:pt x="951" y="1834"/>
                </a:lnTo>
                <a:lnTo>
                  <a:pt x="1222" y="1630"/>
                </a:lnTo>
                <a:lnTo>
                  <a:pt x="1562" y="1426"/>
                </a:lnTo>
                <a:lnTo>
                  <a:pt x="1969" y="1290"/>
                </a:lnTo>
                <a:lnTo>
                  <a:pt x="2444" y="1155"/>
                </a:lnTo>
                <a:lnTo>
                  <a:pt x="3259" y="1087"/>
                </a:lnTo>
                <a:lnTo>
                  <a:pt x="4481" y="951"/>
                </a:lnTo>
                <a:lnTo>
                  <a:pt x="7807" y="747"/>
                </a:lnTo>
                <a:lnTo>
                  <a:pt x="11676" y="612"/>
                </a:lnTo>
                <a:lnTo>
                  <a:pt x="15410" y="544"/>
                </a:lnTo>
                <a:close/>
                <a:moveTo>
                  <a:pt x="27560" y="1087"/>
                </a:moveTo>
                <a:lnTo>
                  <a:pt x="28375" y="1155"/>
                </a:lnTo>
                <a:lnTo>
                  <a:pt x="28850" y="1290"/>
                </a:lnTo>
                <a:lnTo>
                  <a:pt x="29257" y="1426"/>
                </a:lnTo>
                <a:lnTo>
                  <a:pt x="29597" y="1630"/>
                </a:lnTo>
                <a:lnTo>
                  <a:pt x="29868" y="1834"/>
                </a:lnTo>
                <a:lnTo>
                  <a:pt x="30072" y="2105"/>
                </a:lnTo>
                <a:lnTo>
                  <a:pt x="30208" y="2444"/>
                </a:lnTo>
                <a:lnTo>
                  <a:pt x="30276" y="2784"/>
                </a:lnTo>
                <a:lnTo>
                  <a:pt x="30344" y="3259"/>
                </a:lnTo>
                <a:lnTo>
                  <a:pt x="30344" y="58311"/>
                </a:lnTo>
                <a:lnTo>
                  <a:pt x="30276" y="58718"/>
                </a:lnTo>
                <a:lnTo>
                  <a:pt x="30208" y="59125"/>
                </a:lnTo>
                <a:lnTo>
                  <a:pt x="30072" y="59465"/>
                </a:lnTo>
                <a:lnTo>
                  <a:pt x="29868" y="59736"/>
                </a:lnTo>
                <a:lnTo>
                  <a:pt x="29597" y="60008"/>
                </a:lnTo>
                <a:lnTo>
                  <a:pt x="29257" y="60144"/>
                </a:lnTo>
                <a:lnTo>
                  <a:pt x="28850" y="60347"/>
                </a:lnTo>
                <a:lnTo>
                  <a:pt x="28375" y="60415"/>
                </a:lnTo>
                <a:lnTo>
                  <a:pt x="26746" y="60687"/>
                </a:lnTo>
                <a:lnTo>
                  <a:pt x="23895" y="60958"/>
                </a:lnTo>
                <a:lnTo>
                  <a:pt x="22130" y="61094"/>
                </a:lnTo>
                <a:lnTo>
                  <a:pt x="20093" y="61230"/>
                </a:lnTo>
                <a:lnTo>
                  <a:pt x="17853" y="61298"/>
                </a:lnTo>
                <a:lnTo>
                  <a:pt x="12966" y="61298"/>
                </a:lnTo>
                <a:lnTo>
                  <a:pt x="10726" y="61230"/>
                </a:lnTo>
                <a:lnTo>
                  <a:pt x="8689" y="61094"/>
                </a:lnTo>
                <a:lnTo>
                  <a:pt x="6924" y="60958"/>
                </a:lnTo>
                <a:lnTo>
                  <a:pt x="4073" y="60687"/>
                </a:lnTo>
                <a:lnTo>
                  <a:pt x="2444" y="60415"/>
                </a:lnTo>
                <a:lnTo>
                  <a:pt x="1969" y="60347"/>
                </a:lnTo>
                <a:lnTo>
                  <a:pt x="1562" y="60144"/>
                </a:lnTo>
                <a:lnTo>
                  <a:pt x="1290" y="60008"/>
                </a:lnTo>
                <a:lnTo>
                  <a:pt x="951" y="59736"/>
                </a:lnTo>
                <a:lnTo>
                  <a:pt x="747" y="59465"/>
                </a:lnTo>
                <a:lnTo>
                  <a:pt x="612" y="59125"/>
                </a:lnTo>
                <a:lnTo>
                  <a:pt x="544" y="58718"/>
                </a:lnTo>
                <a:lnTo>
                  <a:pt x="544" y="58718"/>
                </a:lnTo>
                <a:lnTo>
                  <a:pt x="679" y="59125"/>
                </a:lnTo>
                <a:lnTo>
                  <a:pt x="815" y="59397"/>
                </a:lnTo>
                <a:lnTo>
                  <a:pt x="1019" y="59669"/>
                </a:lnTo>
                <a:lnTo>
                  <a:pt x="1290" y="59940"/>
                </a:lnTo>
                <a:lnTo>
                  <a:pt x="1630" y="60144"/>
                </a:lnTo>
                <a:lnTo>
                  <a:pt x="2037" y="60279"/>
                </a:lnTo>
                <a:lnTo>
                  <a:pt x="2444" y="60415"/>
                </a:lnTo>
                <a:lnTo>
                  <a:pt x="4073" y="60619"/>
                </a:lnTo>
                <a:lnTo>
                  <a:pt x="6924" y="60890"/>
                </a:lnTo>
                <a:lnTo>
                  <a:pt x="8689" y="61026"/>
                </a:lnTo>
                <a:lnTo>
                  <a:pt x="10726" y="61162"/>
                </a:lnTo>
                <a:lnTo>
                  <a:pt x="12966" y="61230"/>
                </a:lnTo>
                <a:lnTo>
                  <a:pt x="17853" y="61230"/>
                </a:lnTo>
                <a:lnTo>
                  <a:pt x="20093" y="61162"/>
                </a:lnTo>
                <a:lnTo>
                  <a:pt x="22130" y="61026"/>
                </a:lnTo>
                <a:lnTo>
                  <a:pt x="23895" y="60890"/>
                </a:lnTo>
                <a:lnTo>
                  <a:pt x="26746" y="60619"/>
                </a:lnTo>
                <a:lnTo>
                  <a:pt x="28375" y="60415"/>
                </a:lnTo>
                <a:lnTo>
                  <a:pt x="28850" y="60279"/>
                </a:lnTo>
                <a:lnTo>
                  <a:pt x="29190" y="60144"/>
                </a:lnTo>
                <a:lnTo>
                  <a:pt x="29529" y="59940"/>
                </a:lnTo>
                <a:lnTo>
                  <a:pt x="29800" y="59669"/>
                </a:lnTo>
                <a:lnTo>
                  <a:pt x="30004" y="59397"/>
                </a:lnTo>
                <a:lnTo>
                  <a:pt x="30140" y="59125"/>
                </a:lnTo>
                <a:lnTo>
                  <a:pt x="30276" y="58718"/>
                </a:lnTo>
                <a:lnTo>
                  <a:pt x="30276" y="58311"/>
                </a:lnTo>
                <a:lnTo>
                  <a:pt x="30276" y="3259"/>
                </a:lnTo>
                <a:lnTo>
                  <a:pt x="30276" y="2852"/>
                </a:lnTo>
                <a:lnTo>
                  <a:pt x="30140" y="2444"/>
                </a:lnTo>
                <a:lnTo>
                  <a:pt x="30004" y="2173"/>
                </a:lnTo>
                <a:lnTo>
                  <a:pt x="29800" y="1901"/>
                </a:lnTo>
                <a:lnTo>
                  <a:pt x="29529" y="1698"/>
                </a:lnTo>
                <a:lnTo>
                  <a:pt x="29190" y="1494"/>
                </a:lnTo>
                <a:lnTo>
                  <a:pt x="28850" y="1358"/>
                </a:lnTo>
                <a:lnTo>
                  <a:pt x="28375" y="1223"/>
                </a:lnTo>
                <a:lnTo>
                  <a:pt x="27560" y="1087"/>
                </a:lnTo>
                <a:close/>
                <a:moveTo>
                  <a:pt x="15410" y="1"/>
                </a:moveTo>
                <a:lnTo>
                  <a:pt x="11608" y="69"/>
                </a:lnTo>
                <a:lnTo>
                  <a:pt x="7739" y="204"/>
                </a:lnTo>
                <a:lnTo>
                  <a:pt x="4413" y="408"/>
                </a:lnTo>
                <a:lnTo>
                  <a:pt x="3191" y="544"/>
                </a:lnTo>
                <a:lnTo>
                  <a:pt x="2309" y="680"/>
                </a:lnTo>
                <a:lnTo>
                  <a:pt x="1765" y="815"/>
                </a:lnTo>
                <a:lnTo>
                  <a:pt x="1290" y="1019"/>
                </a:lnTo>
                <a:lnTo>
                  <a:pt x="883" y="1223"/>
                </a:lnTo>
                <a:lnTo>
                  <a:pt x="544" y="1494"/>
                </a:lnTo>
                <a:lnTo>
                  <a:pt x="340" y="1901"/>
                </a:lnTo>
                <a:lnTo>
                  <a:pt x="136" y="2241"/>
                </a:lnTo>
                <a:lnTo>
                  <a:pt x="1" y="2716"/>
                </a:lnTo>
                <a:lnTo>
                  <a:pt x="1" y="3259"/>
                </a:lnTo>
                <a:lnTo>
                  <a:pt x="1" y="58311"/>
                </a:lnTo>
                <a:lnTo>
                  <a:pt x="1" y="58854"/>
                </a:lnTo>
                <a:lnTo>
                  <a:pt x="136" y="59261"/>
                </a:lnTo>
                <a:lnTo>
                  <a:pt x="340" y="59736"/>
                </a:lnTo>
                <a:lnTo>
                  <a:pt x="612" y="60076"/>
                </a:lnTo>
                <a:lnTo>
                  <a:pt x="951" y="60347"/>
                </a:lnTo>
                <a:lnTo>
                  <a:pt x="1358" y="60619"/>
                </a:lnTo>
                <a:lnTo>
                  <a:pt x="1833" y="60823"/>
                </a:lnTo>
                <a:lnTo>
                  <a:pt x="2309" y="60958"/>
                </a:lnTo>
                <a:lnTo>
                  <a:pt x="4006" y="61162"/>
                </a:lnTo>
                <a:lnTo>
                  <a:pt x="6857" y="61501"/>
                </a:lnTo>
                <a:lnTo>
                  <a:pt x="8689" y="61637"/>
                </a:lnTo>
                <a:lnTo>
                  <a:pt x="10726" y="61705"/>
                </a:lnTo>
                <a:lnTo>
                  <a:pt x="12966" y="61773"/>
                </a:lnTo>
                <a:lnTo>
                  <a:pt x="15410" y="61841"/>
                </a:lnTo>
                <a:lnTo>
                  <a:pt x="17853" y="61773"/>
                </a:lnTo>
                <a:lnTo>
                  <a:pt x="20093" y="61705"/>
                </a:lnTo>
                <a:lnTo>
                  <a:pt x="22130" y="61637"/>
                </a:lnTo>
                <a:lnTo>
                  <a:pt x="23963" y="61501"/>
                </a:lnTo>
                <a:lnTo>
                  <a:pt x="26814" y="61162"/>
                </a:lnTo>
                <a:lnTo>
                  <a:pt x="28511" y="60958"/>
                </a:lnTo>
                <a:lnTo>
                  <a:pt x="28986" y="60823"/>
                </a:lnTo>
                <a:lnTo>
                  <a:pt x="29461" y="60619"/>
                </a:lnTo>
                <a:lnTo>
                  <a:pt x="29868" y="60347"/>
                </a:lnTo>
                <a:lnTo>
                  <a:pt x="30208" y="60076"/>
                </a:lnTo>
                <a:lnTo>
                  <a:pt x="30479" y="59736"/>
                </a:lnTo>
                <a:lnTo>
                  <a:pt x="30683" y="59261"/>
                </a:lnTo>
                <a:lnTo>
                  <a:pt x="30819" y="58854"/>
                </a:lnTo>
                <a:lnTo>
                  <a:pt x="30819" y="58311"/>
                </a:lnTo>
                <a:lnTo>
                  <a:pt x="30819" y="3259"/>
                </a:lnTo>
                <a:lnTo>
                  <a:pt x="30819" y="2716"/>
                </a:lnTo>
                <a:lnTo>
                  <a:pt x="30683" y="2241"/>
                </a:lnTo>
                <a:lnTo>
                  <a:pt x="30547" y="1901"/>
                </a:lnTo>
                <a:lnTo>
                  <a:pt x="30276" y="1494"/>
                </a:lnTo>
                <a:lnTo>
                  <a:pt x="29936" y="1223"/>
                </a:lnTo>
                <a:lnTo>
                  <a:pt x="29529" y="1019"/>
                </a:lnTo>
                <a:lnTo>
                  <a:pt x="29054" y="815"/>
                </a:lnTo>
                <a:lnTo>
                  <a:pt x="28511" y="680"/>
                </a:lnTo>
                <a:lnTo>
                  <a:pt x="27628" y="544"/>
                </a:lnTo>
                <a:lnTo>
                  <a:pt x="26406" y="408"/>
                </a:lnTo>
                <a:lnTo>
                  <a:pt x="23080" y="204"/>
                </a:lnTo>
                <a:lnTo>
                  <a:pt x="19211" y="69"/>
                </a:lnTo>
                <a:lnTo>
                  <a:pt x="15410" y="1"/>
                </a:lnTo>
                <a:close/>
              </a:path>
            </a:pathLst>
          </a:custGeom>
          <a:solidFill>
            <a:srgbClr val="003B55"/>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2"/>
          <p:cNvSpPr txBox="1">
            <a:spLocks noGrp="1"/>
          </p:cNvSpPr>
          <p:nvPr>
            <p:ph type="body" idx="4294967295"/>
          </p:nvPr>
        </p:nvSpPr>
        <p:spPr>
          <a:xfrm>
            <a:off x="152400" y="438150"/>
            <a:ext cx="2286000" cy="1447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3600" dirty="0" smtClean="0">
                <a:solidFill>
                  <a:srgbClr val="0B87A1"/>
                </a:solidFill>
                <a:latin typeface="Dosis ExtraLight"/>
                <a:ea typeface="Dosis ExtraLight"/>
                <a:cs typeface="Dosis ExtraLight"/>
                <a:sym typeface="Dosis ExtraLight"/>
              </a:rPr>
              <a:t>SURVEY REMINDER!</a:t>
            </a:r>
            <a:endParaRPr sz="3600" dirty="0">
              <a:solidFill>
                <a:srgbClr val="0B87A1"/>
              </a:solidFill>
              <a:latin typeface="Dosis ExtraLight"/>
              <a:ea typeface="Dosis ExtraLight"/>
              <a:cs typeface="Dosis ExtraLight"/>
              <a:sym typeface="Dosis ExtraLight"/>
            </a:endParaRPr>
          </a:p>
          <a:p>
            <a:pPr marL="0" lvl="0" indent="0" algn="l" rtl="0">
              <a:spcBef>
                <a:spcPts val="600"/>
              </a:spcBef>
              <a:spcAft>
                <a:spcPts val="0"/>
              </a:spcAft>
              <a:buNone/>
            </a:pPr>
            <a:endParaRPr lang="en-US" dirty="0" smtClean="0"/>
          </a:p>
          <a:p>
            <a:pPr marL="0" lvl="0" indent="0" algn="l" rtl="0">
              <a:spcBef>
                <a:spcPts val="600"/>
              </a:spcBef>
              <a:spcAft>
                <a:spcPts val="0"/>
              </a:spcAft>
              <a:buNone/>
            </a:pPr>
            <a:endParaRPr lang="en-US" dirty="0" smtClean="0"/>
          </a:p>
        </p:txBody>
      </p:sp>
      <p:sp>
        <p:nvSpPr>
          <p:cNvPr id="4009" name="Google Shape;4009;p3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24</a:t>
            </a:fld>
            <a:endParaRPr/>
          </a:p>
        </p:txBody>
      </p:sp>
      <p:grpSp>
        <p:nvGrpSpPr>
          <p:cNvPr id="7" name="Google Shape;4197;p39"/>
          <p:cNvGrpSpPr>
            <a:grpSpLocks noChangeAspect="1"/>
          </p:cNvGrpSpPr>
          <p:nvPr/>
        </p:nvGrpSpPr>
        <p:grpSpPr>
          <a:xfrm>
            <a:off x="1828800" y="742950"/>
            <a:ext cx="168275" cy="274320"/>
            <a:chOff x="6730350" y="2315900"/>
            <a:chExt cx="257700" cy="420100"/>
          </a:xfrm>
          <a:solidFill>
            <a:schemeClr val="accent4">
              <a:lumMod val="60000"/>
              <a:lumOff val="40000"/>
            </a:schemeClr>
          </a:solidFill>
        </p:grpSpPr>
        <p:sp>
          <p:nvSpPr>
            <p:cNvPr id="8"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p:cNvSpPr txBox="1"/>
          <p:nvPr/>
        </p:nvSpPr>
        <p:spPr>
          <a:xfrm>
            <a:off x="2514600" y="1657350"/>
            <a:ext cx="1905000" cy="2246769"/>
          </a:xfrm>
          <a:prstGeom prst="rect">
            <a:avLst/>
          </a:prstGeom>
          <a:noFill/>
        </p:spPr>
        <p:txBody>
          <a:bodyPr wrap="square" rtlCol="0">
            <a:spAutoFit/>
          </a:bodyPr>
          <a:lstStyle/>
          <a:p>
            <a:pPr algn="ctr"/>
            <a:r>
              <a:rPr lang="en-US" dirty="0" smtClean="0">
                <a:solidFill>
                  <a:srgbClr val="0B87A1"/>
                </a:solidFill>
                <a:effectLst>
                  <a:glow rad="101600">
                    <a:srgbClr val="D3EBD5">
                      <a:alpha val="60000"/>
                    </a:srgbClr>
                  </a:glow>
                </a:effectLst>
                <a:latin typeface="+mj-lt"/>
              </a:rPr>
              <a:t>GENERAL SESSIONS</a:t>
            </a:r>
          </a:p>
          <a:p>
            <a:pPr algn="ctr"/>
            <a:r>
              <a:rPr lang="en-US" dirty="0" smtClean="0">
                <a:solidFill>
                  <a:srgbClr val="0B87A1"/>
                </a:solidFill>
                <a:effectLst>
                  <a:glow rad="101600">
                    <a:srgbClr val="D3EBD5">
                      <a:alpha val="60000"/>
                    </a:srgbClr>
                  </a:glow>
                </a:effectLst>
                <a:latin typeface="+mj-lt"/>
              </a:rPr>
              <a:t>Via QR Code</a:t>
            </a:r>
          </a:p>
          <a:p>
            <a:pPr algn="ctr"/>
            <a:endParaRPr lang="en-US" dirty="0" smtClean="0">
              <a:solidFill>
                <a:srgbClr val="0B87A1"/>
              </a:solidFill>
              <a:effectLst>
                <a:glow rad="101600">
                  <a:srgbClr val="D3EBD5">
                    <a:alpha val="60000"/>
                  </a:srgbClr>
                </a:glow>
              </a:effectLst>
              <a:latin typeface="+mj-lt"/>
            </a:endParaRPr>
          </a:p>
          <a:p>
            <a:pPr algn="ctr"/>
            <a:r>
              <a:rPr lang="en-US" dirty="0" smtClean="0">
                <a:solidFill>
                  <a:srgbClr val="0B87A1"/>
                </a:solidFill>
                <a:effectLst>
                  <a:glow rad="101600">
                    <a:srgbClr val="D3EBD5">
                      <a:alpha val="60000"/>
                    </a:srgbClr>
                  </a:glow>
                </a:effectLst>
                <a:latin typeface="+mj-lt"/>
              </a:rPr>
              <a:t>INDIVIDUAL WORKSHOPS</a:t>
            </a:r>
          </a:p>
          <a:p>
            <a:pPr lvl="0" algn="ctr"/>
            <a:r>
              <a:rPr lang="en-US" dirty="0" smtClean="0">
                <a:solidFill>
                  <a:srgbClr val="0B87A1"/>
                </a:solidFill>
                <a:effectLst>
                  <a:glow rad="101600">
                    <a:srgbClr val="D3EBD5">
                      <a:alpha val="60000"/>
                    </a:srgbClr>
                  </a:glow>
                </a:effectLst>
                <a:latin typeface="Dosis ExtraLight"/>
              </a:rPr>
              <a:t>Via QR Code</a:t>
            </a:r>
          </a:p>
          <a:p>
            <a:pPr algn="ctr"/>
            <a:endParaRPr lang="en-US" dirty="0">
              <a:solidFill>
                <a:srgbClr val="0B87A1"/>
              </a:solidFill>
              <a:effectLst>
                <a:glow rad="101600">
                  <a:srgbClr val="D3EBD5">
                    <a:alpha val="60000"/>
                  </a:srgbClr>
                </a:glow>
              </a:effectLst>
              <a:latin typeface="+mj-lt"/>
            </a:endParaRPr>
          </a:p>
          <a:p>
            <a:pPr algn="ctr"/>
            <a:r>
              <a:rPr lang="en-US" dirty="0">
                <a:solidFill>
                  <a:srgbClr val="0B87A1"/>
                </a:solidFill>
                <a:effectLst>
                  <a:glow rad="101600">
                    <a:srgbClr val="D3EBD5">
                      <a:alpha val="60000"/>
                    </a:srgbClr>
                  </a:glow>
                </a:effectLst>
                <a:latin typeface="+mj-lt"/>
              </a:rPr>
              <a:t>OVERALL </a:t>
            </a:r>
            <a:r>
              <a:rPr lang="en-US" dirty="0" smtClean="0">
                <a:solidFill>
                  <a:srgbClr val="0B87A1"/>
                </a:solidFill>
                <a:effectLst>
                  <a:glow rad="101600">
                    <a:srgbClr val="D3EBD5">
                      <a:alpha val="60000"/>
                    </a:srgbClr>
                  </a:glow>
                </a:effectLst>
                <a:latin typeface="+mj-lt"/>
              </a:rPr>
              <a:t>CONFERENCE</a:t>
            </a:r>
          </a:p>
          <a:p>
            <a:pPr algn="ctr"/>
            <a:r>
              <a:rPr lang="en-US" dirty="0" smtClean="0">
                <a:solidFill>
                  <a:srgbClr val="0B87A1"/>
                </a:solidFill>
                <a:effectLst>
                  <a:glow rad="101600">
                    <a:srgbClr val="D3EBD5">
                      <a:alpha val="60000"/>
                    </a:srgbClr>
                  </a:glow>
                </a:effectLst>
                <a:latin typeface="+mj-lt"/>
              </a:rPr>
              <a:t>Via Email</a:t>
            </a:r>
          </a:p>
          <a:p>
            <a:endParaRPr lang="en-US" dirty="0">
              <a:solidFill>
                <a:srgbClr val="0B87A1"/>
              </a:solidFill>
              <a:effectLst>
                <a:glow rad="101600">
                  <a:srgbClr val="D3EBD5">
                    <a:alpha val="60000"/>
                  </a:srgbClr>
                </a:glow>
              </a:effectLst>
              <a:latin typeface="+mj-lt"/>
            </a:endParaRPr>
          </a:p>
          <a:p>
            <a:endParaRPr lang="en-US" dirty="0">
              <a:solidFill>
                <a:srgbClr val="0B87A1"/>
              </a:solidFill>
              <a:effectLst>
                <a:glow rad="101600">
                  <a:srgbClr val="D3EBD5">
                    <a:alpha val="60000"/>
                  </a:srgbClr>
                </a:glow>
              </a:effectLst>
              <a:latin typeface="+mj-lt"/>
            </a:endParaRPr>
          </a:p>
        </p:txBody>
      </p:sp>
      <p:sp>
        <p:nvSpPr>
          <p:cNvPr id="16" name="Google Shape;4007;p32"/>
          <p:cNvSpPr txBox="1">
            <a:spLocks/>
          </p:cNvSpPr>
          <p:nvPr/>
        </p:nvSpPr>
        <p:spPr>
          <a:xfrm>
            <a:off x="2514600" y="742950"/>
            <a:ext cx="1905000" cy="762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600"/>
              </a:spcBef>
              <a:spcAft>
                <a:spcPts val="0"/>
              </a:spcAft>
              <a:buClr>
                <a:srgbClr val="D3EBD5"/>
              </a:buClr>
              <a:buSzPts val="2400"/>
              <a:buFont typeface="Titillium Web Light"/>
              <a:buNone/>
              <a:tabLst/>
              <a:defRPr/>
            </a:pPr>
            <a:r>
              <a:rPr lang="en-US" sz="1800" b="1" dirty="0" smtClean="0">
                <a:solidFill>
                  <a:srgbClr val="0B87A1"/>
                </a:solidFill>
                <a:latin typeface="Dosis ExtraLight"/>
                <a:ea typeface="Dosis ExtraLight"/>
                <a:cs typeface="Dosis ExtraLight"/>
                <a:sym typeface="Dosis ExtraLight"/>
              </a:rPr>
              <a:t>THREE </a:t>
            </a:r>
          </a:p>
          <a:p>
            <a:pPr marL="0" marR="0" lvl="0" indent="0" algn="ctr" defTabSz="914400" rtl="0" eaLnBrk="1" fontAlgn="auto" latinLnBrk="0" hangingPunct="1">
              <a:lnSpc>
                <a:spcPct val="100000"/>
              </a:lnSpc>
              <a:spcAft>
                <a:spcPts val="0"/>
              </a:spcAft>
              <a:buClr>
                <a:srgbClr val="D3EBD5"/>
              </a:buClr>
              <a:buSzPts val="2400"/>
              <a:buFont typeface="Titillium Web Light"/>
              <a:buNone/>
              <a:tabLst/>
              <a:defRPr/>
            </a:pPr>
            <a:r>
              <a:rPr lang="en-US" sz="1800" b="1" dirty="0" smtClean="0">
                <a:solidFill>
                  <a:srgbClr val="0B87A1"/>
                </a:solidFill>
                <a:latin typeface="Dosis ExtraLight"/>
                <a:ea typeface="Dosis ExtraLight"/>
                <a:cs typeface="Dosis ExtraLight"/>
                <a:sym typeface="Dosis ExtraLight"/>
              </a:rPr>
              <a:t>Separate Surveys</a:t>
            </a:r>
            <a:endParaRPr kumimoji="0" lang="en-US" sz="1800" b="1" i="0" u="none" strike="noStrike" kern="0" cap="none" spc="0" normalizeH="0" baseline="0" noProof="0" dirty="0" smtClean="0">
              <a:ln>
                <a:noFill/>
              </a:ln>
              <a:solidFill>
                <a:srgbClr val="0B87A1"/>
              </a:solidFill>
              <a:effectLst/>
              <a:uLnTx/>
              <a:uFillTx/>
              <a:latin typeface="Dosis ExtraLight"/>
              <a:ea typeface="Dosis ExtraLight"/>
              <a:cs typeface="Dosis ExtraLight"/>
              <a:sym typeface="Dosis ExtraLight"/>
            </a:endParaRPr>
          </a:p>
          <a:p>
            <a:pPr marL="0" marR="0" lvl="0" indent="0" algn="ctr" defTabSz="914400" rtl="0" eaLnBrk="1" fontAlgn="auto" latinLnBrk="0" hangingPunct="1">
              <a:lnSpc>
                <a:spcPct val="100000"/>
              </a:lnSpc>
              <a:spcBef>
                <a:spcPts val="600"/>
              </a:spcBef>
              <a:spcAft>
                <a:spcPts val="0"/>
              </a:spcAft>
              <a:buClr>
                <a:srgbClr val="D3EBD5"/>
              </a:buClr>
              <a:buSzPts val="2400"/>
              <a:buFont typeface="Titillium Web Light"/>
              <a:buNone/>
              <a:tabLst/>
              <a:defRPr/>
            </a:pPr>
            <a:endParaRPr kumimoji="0" lang="en-US" sz="1800" b="1" i="0" u="none" strike="noStrike" kern="0" cap="none" spc="0" normalizeH="0" baseline="0" noProof="0" dirty="0" smtClean="0">
              <a:ln>
                <a:noFill/>
              </a:ln>
              <a:solidFill>
                <a:srgbClr val="003B55"/>
              </a:solidFill>
              <a:effectLst/>
              <a:uLnTx/>
              <a:uFillTx/>
              <a:latin typeface="Titillium Web Light"/>
              <a:ea typeface="Titillium Web Light"/>
              <a:cs typeface="Titillium Web Light"/>
              <a:sym typeface="Titillium Web Light"/>
            </a:endParaRPr>
          </a:p>
          <a:p>
            <a:pPr marL="0" marR="0" lvl="0" indent="0" algn="ctr" defTabSz="914400" rtl="0" eaLnBrk="1" fontAlgn="auto" latinLnBrk="0" hangingPunct="1">
              <a:lnSpc>
                <a:spcPct val="100000"/>
              </a:lnSpc>
              <a:spcBef>
                <a:spcPts val="600"/>
              </a:spcBef>
              <a:spcAft>
                <a:spcPts val="0"/>
              </a:spcAft>
              <a:buClr>
                <a:srgbClr val="D3EBD5"/>
              </a:buClr>
              <a:buSzPts val="2400"/>
              <a:buFont typeface="Titillium Web Light"/>
              <a:buNone/>
              <a:tabLst/>
              <a:defRPr/>
            </a:pPr>
            <a:endParaRPr kumimoji="0" lang="en-US" sz="1800" b="1" i="0" u="none" strike="noStrike" kern="0" cap="none" spc="0" normalizeH="0" baseline="0" noProof="0" dirty="0" smtClean="0">
              <a:ln>
                <a:noFill/>
              </a:ln>
              <a:solidFill>
                <a:srgbClr val="003B55"/>
              </a:solidFill>
              <a:effectLst/>
              <a:uLnTx/>
              <a:uFillTx/>
              <a:latin typeface="Titillium Web Light"/>
              <a:ea typeface="Titillium Web Light"/>
              <a:cs typeface="Titillium Web Light"/>
              <a:sym typeface="Titillium Web Light"/>
            </a:endParaRPr>
          </a:p>
        </p:txBody>
      </p:sp>
      <p:sp>
        <p:nvSpPr>
          <p:cNvPr id="17" name="Google Shape;4007;p32"/>
          <p:cNvSpPr txBox="1">
            <a:spLocks/>
          </p:cNvSpPr>
          <p:nvPr/>
        </p:nvSpPr>
        <p:spPr>
          <a:xfrm>
            <a:off x="228600" y="1809750"/>
            <a:ext cx="2133600" cy="2590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Aft>
                <a:spcPts val="0"/>
              </a:spcAft>
              <a:buClr>
                <a:srgbClr val="D3EBD5"/>
              </a:buClr>
              <a:buSzPts val="2400"/>
              <a:buFont typeface="Titillium Web Light"/>
              <a:buNone/>
              <a:tabLst/>
              <a:defRPr/>
            </a:pPr>
            <a:r>
              <a:rPr kumimoji="0" lang="en-US" sz="1800" b="0" i="0" u="none" strike="noStrike" kern="0" cap="none" spc="0" normalizeH="0" baseline="0" noProof="0" dirty="0" smtClean="0">
                <a:ln>
                  <a:noFill/>
                </a:ln>
                <a:solidFill>
                  <a:srgbClr val="0B87A1"/>
                </a:solidFill>
                <a:effectLst/>
                <a:uLnTx/>
                <a:uFillTx/>
                <a:latin typeface="Dosis ExtraLight"/>
                <a:ea typeface="Dosis ExtraLight"/>
                <a:cs typeface="Dosis ExtraLight"/>
                <a:sym typeface="Dosis ExtraLight"/>
              </a:rPr>
              <a:t>General</a:t>
            </a:r>
            <a:r>
              <a:rPr kumimoji="0" lang="en-US" sz="1800" b="0" i="0" u="none" strike="noStrike" kern="0" cap="none" spc="0" normalizeH="0" noProof="0" dirty="0" smtClean="0">
                <a:ln>
                  <a:noFill/>
                </a:ln>
                <a:solidFill>
                  <a:srgbClr val="0B87A1"/>
                </a:solidFill>
                <a:effectLst/>
                <a:uLnTx/>
                <a:uFillTx/>
                <a:latin typeface="Dosis ExtraLight"/>
                <a:ea typeface="Dosis ExtraLight"/>
                <a:cs typeface="Dosis ExtraLight"/>
                <a:sym typeface="Dosis ExtraLight"/>
              </a:rPr>
              <a:t> Sessions &amp; Workshops:</a:t>
            </a:r>
          </a:p>
          <a:p>
            <a:pPr marL="228600" marR="0" lvl="0" indent="-228600" algn="l" defTabSz="914400" rtl="0" eaLnBrk="1" fontAlgn="auto" latinLnBrk="0" hangingPunct="1">
              <a:lnSpc>
                <a:spcPct val="100000"/>
              </a:lnSpc>
              <a:spcBef>
                <a:spcPts val="600"/>
              </a:spcBef>
              <a:spcAft>
                <a:spcPts val="0"/>
              </a:spcAft>
              <a:buClr>
                <a:srgbClr val="0B87A1"/>
              </a:buClr>
              <a:buSzPct val="100000"/>
              <a:buFont typeface="Dosis ExtraLight" charset="0"/>
              <a:buChar char="►"/>
              <a:tabLst/>
              <a:defRPr/>
            </a:pPr>
            <a:r>
              <a:rPr kumimoji="0" lang="en-US" sz="1800" b="0" i="0" u="none" strike="noStrike" kern="0" cap="none" spc="0" normalizeH="0" baseline="0" noProof="0" dirty="0" smtClean="0">
                <a:ln>
                  <a:noFill/>
                </a:ln>
                <a:solidFill>
                  <a:srgbClr val="0B87A1"/>
                </a:solidFill>
                <a:effectLst/>
                <a:uLnTx/>
                <a:uFillTx/>
                <a:latin typeface="Dosis ExtraLight"/>
                <a:ea typeface="Dosis ExtraLight"/>
                <a:cs typeface="Dosis ExtraLight"/>
                <a:sym typeface="Dosis ExtraLight"/>
              </a:rPr>
              <a:t>Use your phone or tablet device</a:t>
            </a:r>
          </a:p>
          <a:p>
            <a:pPr marL="228600" marR="0" lvl="0" indent="-228600" algn="l" defTabSz="914400" rtl="0" eaLnBrk="1" fontAlgn="auto" latinLnBrk="0" hangingPunct="1">
              <a:lnSpc>
                <a:spcPct val="100000"/>
              </a:lnSpc>
              <a:spcBef>
                <a:spcPts val="600"/>
              </a:spcBef>
              <a:spcAft>
                <a:spcPts val="0"/>
              </a:spcAft>
              <a:buClr>
                <a:srgbClr val="0B87A1"/>
              </a:buClr>
              <a:buSzPct val="100000"/>
              <a:buFont typeface="Dosis ExtraLight" charset="0"/>
              <a:buChar char="►"/>
              <a:tabLst/>
              <a:defRPr/>
            </a:pPr>
            <a:r>
              <a:rPr lang="en-US" sz="1800" dirty="0" smtClean="0">
                <a:solidFill>
                  <a:srgbClr val="0B87A1"/>
                </a:solidFill>
                <a:latin typeface="Dosis ExtraLight"/>
                <a:ea typeface="Dosis ExtraLight"/>
                <a:cs typeface="Dosis ExtraLight"/>
                <a:sym typeface="Dosis ExtraLight"/>
              </a:rPr>
              <a:t>Scan QR Code/ enter URL</a:t>
            </a:r>
          </a:p>
          <a:p>
            <a:pPr marL="228600" marR="0" lvl="0" indent="-228600" algn="l" defTabSz="914400" rtl="0" eaLnBrk="1" fontAlgn="auto" latinLnBrk="0" hangingPunct="1">
              <a:lnSpc>
                <a:spcPct val="100000"/>
              </a:lnSpc>
              <a:spcBef>
                <a:spcPts val="600"/>
              </a:spcBef>
              <a:spcAft>
                <a:spcPts val="0"/>
              </a:spcAft>
              <a:buClr>
                <a:srgbClr val="0B87A1"/>
              </a:buClr>
              <a:buSzPct val="100000"/>
              <a:buFont typeface="Dosis ExtraLight" charset="0"/>
              <a:buChar char="►"/>
              <a:tabLst/>
              <a:defRPr/>
            </a:pPr>
            <a:r>
              <a:rPr kumimoji="0" lang="en-US" sz="1800" b="0" i="0" u="none" strike="noStrike" kern="0" cap="none" spc="0" normalizeH="0" baseline="0" noProof="0" dirty="0" smtClean="0">
                <a:ln>
                  <a:noFill/>
                </a:ln>
                <a:solidFill>
                  <a:srgbClr val="0B87A1"/>
                </a:solidFill>
                <a:effectLst/>
                <a:uLnTx/>
                <a:uFillTx/>
                <a:latin typeface="Dosis ExtraLight"/>
                <a:ea typeface="Dosis ExtraLight"/>
                <a:cs typeface="Dosis ExtraLight"/>
                <a:sym typeface="Dosis ExtraLight"/>
              </a:rPr>
              <a:t>Complete the survey, hit submit</a:t>
            </a:r>
          </a:p>
          <a:p>
            <a:pPr marL="0" marR="0" lvl="0" indent="0" algn="l" defTabSz="914400" rtl="0" eaLnBrk="1" fontAlgn="auto" latinLnBrk="0" hangingPunct="1">
              <a:lnSpc>
                <a:spcPct val="100000"/>
              </a:lnSpc>
              <a:spcBef>
                <a:spcPts val="600"/>
              </a:spcBef>
              <a:spcAft>
                <a:spcPts val="0"/>
              </a:spcAft>
              <a:buClr>
                <a:srgbClr val="D3EBD5"/>
              </a:buClr>
              <a:buSzPts val="2400"/>
              <a:buFont typeface="Titillium Web Light"/>
              <a:buNone/>
              <a:tabLst/>
              <a:defRPr/>
            </a:pPr>
            <a:endParaRPr kumimoji="0" lang="en-US" sz="1800" b="0" i="0" u="none" strike="noStrike" kern="0" cap="none" spc="0" normalizeH="0" baseline="0" noProof="0" dirty="0" smtClean="0">
              <a:ln>
                <a:noFill/>
              </a:ln>
              <a:solidFill>
                <a:srgbClr val="003B55"/>
              </a:solidFill>
              <a:effectLst/>
              <a:uLnTx/>
              <a:uFillTx/>
              <a:latin typeface="Titillium Web Light"/>
              <a:ea typeface="Titillium Web Light"/>
              <a:cs typeface="Titillium Web Light"/>
              <a:sym typeface="Titillium Web Light"/>
            </a:endParaRPr>
          </a:p>
          <a:p>
            <a:pPr marL="0" marR="0" lvl="0" indent="0" algn="l" defTabSz="914400" rtl="0" eaLnBrk="1" fontAlgn="auto" latinLnBrk="0" hangingPunct="1">
              <a:lnSpc>
                <a:spcPct val="100000"/>
              </a:lnSpc>
              <a:spcBef>
                <a:spcPts val="600"/>
              </a:spcBef>
              <a:spcAft>
                <a:spcPts val="0"/>
              </a:spcAft>
              <a:buClr>
                <a:srgbClr val="D3EBD5"/>
              </a:buClr>
              <a:buSzPts val="2400"/>
              <a:buFont typeface="Titillium Web Light"/>
              <a:buNone/>
              <a:tabLst/>
              <a:defRPr/>
            </a:pPr>
            <a:endParaRPr kumimoji="0" lang="en-US" sz="1800" b="0" i="0" u="none" strike="noStrike" kern="0" cap="none" spc="0" normalizeH="0" baseline="0" noProof="0" dirty="0" smtClean="0">
              <a:ln>
                <a:noFill/>
              </a:ln>
              <a:solidFill>
                <a:srgbClr val="003B55"/>
              </a:solidFill>
              <a:effectLst/>
              <a:uLnTx/>
              <a:uFillTx/>
              <a:latin typeface="Titillium Web Light"/>
              <a:ea typeface="Titillium Web Light"/>
              <a:cs typeface="Titillium Web Light"/>
              <a:sym typeface="Titillium Web Ligh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001" y="843632"/>
            <a:ext cx="2601901" cy="339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7"/>
        <p:cNvGrpSpPr/>
        <p:nvPr/>
      </p:nvGrpSpPr>
      <p:grpSpPr>
        <a:xfrm>
          <a:off x="0" y="0"/>
          <a:ext cx="0" cy="0"/>
          <a:chOff x="0" y="0"/>
          <a:chExt cx="0" cy="0"/>
        </a:xfrm>
      </p:grpSpPr>
      <p:pic>
        <p:nvPicPr>
          <p:cNvPr id="6" name="Picture 5" descr="adam-whitlock-I9j8Rk-JYFM-unsplash.jpg"/>
          <p:cNvPicPr>
            <a:picLocks noChangeAspect="1"/>
          </p:cNvPicPr>
          <p:nvPr/>
        </p:nvPicPr>
        <p:blipFill>
          <a:blip r:embed="rId3"/>
          <a:srcRect r="1225"/>
          <a:stretch>
            <a:fillRect/>
          </a:stretch>
        </p:blipFill>
        <p:spPr>
          <a:xfrm>
            <a:off x="0" y="0"/>
            <a:ext cx="7620000" cy="5143500"/>
          </a:xfrm>
          <a:prstGeom prst="rect">
            <a:avLst/>
          </a:prstGeom>
        </p:spPr>
      </p:pic>
      <p:sp>
        <p:nvSpPr>
          <p:cNvPr id="4041" name="Google Shape;4041;p3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25</a:t>
            </a:fld>
            <a:endParaRPr/>
          </a:p>
        </p:txBody>
      </p:sp>
      <p:sp>
        <p:nvSpPr>
          <p:cNvPr id="7" name="Google Shape;3914;p22"/>
          <p:cNvSpPr txBox="1">
            <a:spLocks/>
          </p:cNvSpPr>
          <p:nvPr/>
        </p:nvSpPr>
        <p:spPr>
          <a:xfrm>
            <a:off x="457200" y="209550"/>
            <a:ext cx="3352800" cy="1523999"/>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smtClean="0">
                <a:ln>
                  <a:noFill/>
                </a:ln>
                <a:solidFill>
                  <a:schemeClr val="accent4">
                    <a:lumMod val="60000"/>
                    <a:lumOff val="40000"/>
                  </a:schemeClr>
                </a:solidFill>
                <a:effectLst/>
                <a:uLnTx/>
                <a:uFillTx/>
                <a:latin typeface="+mj-lt"/>
                <a:ea typeface="Arial"/>
                <a:cs typeface="Arial"/>
                <a:sym typeface="Arial"/>
              </a:rPr>
              <a:t>ATTEND OUR SOCIAL!</a:t>
            </a:r>
            <a:endParaRPr kumimoji="0" lang="en-US" sz="4400" b="0" i="0" u="none" strike="noStrike" kern="0" cap="none" spc="0" normalizeH="0" baseline="0" noProof="0" dirty="0">
              <a:ln>
                <a:noFill/>
              </a:ln>
              <a:solidFill>
                <a:schemeClr val="accent4">
                  <a:lumMod val="60000"/>
                  <a:lumOff val="40000"/>
                </a:schemeClr>
              </a:solidFill>
              <a:effectLst/>
              <a:uLnTx/>
              <a:uFillTx/>
              <a:latin typeface="+mj-lt"/>
              <a:ea typeface="Arial"/>
              <a:cs typeface="Arial"/>
              <a:sym typeface="Arial"/>
            </a:endParaRPr>
          </a:p>
        </p:txBody>
      </p:sp>
      <p:sp>
        <p:nvSpPr>
          <p:cNvPr id="5" name="Google Shape;3914;p22"/>
          <p:cNvSpPr txBox="1">
            <a:spLocks/>
          </p:cNvSpPr>
          <p:nvPr/>
        </p:nvSpPr>
        <p:spPr>
          <a:xfrm>
            <a:off x="381000" y="3714750"/>
            <a:ext cx="4191000" cy="990599"/>
          </a:xfrm>
          <a:prstGeom prst="rect">
            <a:avLst/>
          </a:prstGeom>
          <a:solidFill>
            <a:schemeClr val="accent1">
              <a:alpha val="12000"/>
            </a:schemeClr>
          </a:solidFill>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smtClean="0">
                <a:ln>
                  <a:solidFill>
                    <a:schemeClr val="accent4">
                      <a:lumMod val="60000"/>
                      <a:lumOff val="40000"/>
                    </a:schemeClr>
                  </a:solidFill>
                </a:ln>
                <a:solidFill>
                  <a:schemeClr val="bg1"/>
                </a:solidFill>
                <a:latin typeface="+mj-lt"/>
              </a:rPr>
              <a:t>Today @ 4:30 PM</a:t>
            </a:r>
            <a:endParaRPr kumimoji="0" lang="en-US" sz="4400" b="1" i="0" u="none" strike="noStrike" kern="0" cap="none" spc="0" normalizeH="0" baseline="0" noProof="0" dirty="0">
              <a:ln>
                <a:solidFill>
                  <a:schemeClr val="accent4">
                    <a:lumMod val="60000"/>
                    <a:lumOff val="40000"/>
                  </a:schemeClr>
                </a:solidFill>
              </a:ln>
              <a:solidFill>
                <a:schemeClr val="bg1"/>
              </a:solidFill>
              <a:effectLst/>
              <a:uLnTx/>
              <a:uFillTx/>
              <a:latin typeface="+mj-lt"/>
              <a:ea typeface="Arial"/>
              <a:cs typeface="Arial"/>
              <a:sym typeface="Arial"/>
            </a:endParaRPr>
          </a:p>
        </p:txBody>
      </p:sp>
    </p:spTree>
    <p:extLst>
      <p:ext uri="{BB962C8B-B14F-4D97-AF65-F5344CB8AC3E}">
        <p14:creationId xmlns:p14="http://schemas.microsoft.com/office/powerpoint/2010/main" val="1972243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7"/>
        <p:cNvGrpSpPr/>
        <p:nvPr/>
      </p:nvGrpSpPr>
      <p:grpSpPr>
        <a:xfrm>
          <a:off x="0" y="0"/>
          <a:ext cx="0" cy="0"/>
          <a:chOff x="0" y="0"/>
          <a:chExt cx="0" cy="0"/>
        </a:xfrm>
      </p:grpSpPr>
      <p:sp>
        <p:nvSpPr>
          <p:cNvPr id="4038" name="Google Shape;4038;p36"/>
          <p:cNvSpPr txBox="1">
            <a:spLocks noGrp="1"/>
          </p:cNvSpPr>
          <p:nvPr>
            <p:ph type="ctrTitle" idx="4294967295"/>
          </p:nvPr>
        </p:nvSpPr>
        <p:spPr>
          <a:xfrm>
            <a:off x="685800" y="745150"/>
            <a:ext cx="48639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solidFill>
                  <a:srgbClr val="80BFB7"/>
                </a:solidFill>
              </a:rPr>
              <a:t>THANK YOU!</a:t>
            </a:r>
            <a:endParaRPr sz="6000" dirty="0">
              <a:solidFill>
                <a:srgbClr val="80BFB7"/>
              </a:solidFill>
            </a:endParaRPr>
          </a:p>
        </p:txBody>
      </p:sp>
      <p:sp>
        <p:nvSpPr>
          <p:cNvPr id="4040" name="Google Shape;4040;p36"/>
          <p:cNvSpPr txBox="1">
            <a:spLocks noGrp="1"/>
          </p:cNvSpPr>
          <p:nvPr>
            <p:ph type="body" idx="4294967295"/>
          </p:nvPr>
        </p:nvSpPr>
        <p:spPr>
          <a:xfrm>
            <a:off x="1752600" y="2724150"/>
            <a:ext cx="4711500" cy="1613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solidFill>
                  <a:srgbClr val="D3EBD5"/>
                </a:solidFill>
              </a:rPr>
              <a:t>Please email us with </a:t>
            </a:r>
            <a:r>
              <a:rPr lang="en" dirty="0" smtClean="0">
                <a:solidFill>
                  <a:srgbClr val="D3EBD5"/>
                </a:solidFill>
              </a:rPr>
              <a:t>questions or comments:</a:t>
            </a:r>
            <a:endParaRPr dirty="0">
              <a:solidFill>
                <a:srgbClr val="D3EBD5"/>
              </a:solidFill>
            </a:endParaRPr>
          </a:p>
          <a:p>
            <a:pPr marL="0" lvl="0" indent="0">
              <a:buNone/>
            </a:pPr>
            <a:r>
              <a:rPr lang="en-US" dirty="0" smtClean="0">
                <a:solidFill>
                  <a:srgbClr val="D3EBD5"/>
                </a:solidFill>
              </a:rPr>
              <a:t>21CEval</a:t>
            </a:r>
            <a:r>
              <a:rPr lang="en" dirty="0" smtClean="0">
                <a:solidFill>
                  <a:srgbClr val="D3EBD5"/>
                </a:solidFill>
              </a:rPr>
              <a:t>@measinc.com</a:t>
            </a:r>
            <a:endParaRPr dirty="0">
              <a:solidFill>
                <a:srgbClr val="D3EBD5"/>
              </a:solidFill>
            </a:endParaRPr>
          </a:p>
        </p:txBody>
      </p:sp>
      <p:sp>
        <p:nvSpPr>
          <p:cNvPr id="4041" name="Google Shape;4041;p3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26</a:t>
            </a:fld>
            <a:endParaRPr/>
          </a:p>
        </p:txBody>
      </p:sp>
      <p:grpSp>
        <p:nvGrpSpPr>
          <p:cNvPr id="6" name="Google Shape;4136;p39"/>
          <p:cNvGrpSpPr>
            <a:grpSpLocks noChangeAspect="1"/>
          </p:cNvGrpSpPr>
          <p:nvPr/>
        </p:nvGrpSpPr>
        <p:grpSpPr>
          <a:xfrm>
            <a:off x="685800" y="2952751"/>
            <a:ext cx="914400" cy="641551"/>
            <a:chOff x="559275" y="1683950"/>
            <a:chExt cx="466500" cy="327300"/>
          </a:xfrm>
          <a:solidFill>
            <a:srgbClr val="D3EBD5"/>
          </a:solidFill>
        </p:grpSpPr>
        <p:sp>
          <p:nvSpPr>
            <p:cNvPr id="7" name="Google Shape;4137;p39"/>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138;p39"/>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14"/>
          <p:cNvSpPr txBox="1">
            <a:spLocks noGrp="1"/>
          </p:cNvSpPr>
          <p:nvPr>
            <p:ph type="title"/>
          </p:nvPr>
        </p:nvSpPr>
        <p:spPr>
          <a:xfrm>
            <a:off x="718300" y="590550"/>
            <a:ext cx="6761100" cy="10062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smtClean="0"/>
              <a:t>PRESENTED BY </a:t>
            </a:r>
            <a:br>
              <a:rPr lang="en" sz="2000" dirty="0" smtClean="0"/>
            </a:br>
            <a:r>
              <a:rPr lang="en" dirty="0" smtClean="0"/>
              <a:t>MEASUREMENT INCORPORATED (MI)</a:t>
            </a:r>
            <a:endParaRPr dirty="0"/>
          </a:p>
        </p:txBody>
      </p:sp>
      <p:sp>
        <p:nvSpPr>
          <p:cNvPr id="3842" name="Google Shape;3842;p14"/>
          <p:cNvSpPr txBox="1">
            <a:spLocks noGrp="1"/>
          </p:cNvSpPr>
          <p:nvPr>
            <p:ph type="body" idx="2"/>
          </p:nvPr>
        </p:nvSpPr>
        <p:spPr>
          <a:xfrm>
            <a:off x="4114800" y="1581150"/>
            <a:ext cx="3242400" cy="2200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i="1" dirty="0" smtClean="0">
                <a:latin typeface="Titillium Web"/>
                <a:ea typeface="Titillium Web"/>
                <a:cs typeface="Titillium Web"/>
                <a:sym typeface="Titillium Web"/>
              </a:rPr>
              <a:t>With collaboration and contributions from:</a:t>
            </a:r>
            <a:endParaRPr sz="1200" i="1" dirty="0">
              <a:latin typeface="Titillium Web"/>
              <a:ea typeface="Titillium Web"/>
              <a:cs typeface="Titillium Web"/>
              <a:sym typeface="Titillium Web"/>
            </a:endParaRPr>
          </a:p>
          <a:p>
            <a:pPr marL="0" lvl="0" indent="0">
              <a:buClr>
                <a:schemeClr val="dk1"/>
              </a:buClr>
              <a:buSzPts val="1100"/>
              <a:buNone/>
            </a:pPr>
            <a:r>
              <a:rPr lang="en" sz="1200" b="1" dirty="0" smtClean="0"/>
              <a:t>Elizabeth Whipple</a:t>
            </a:r>
            <a:r>
              <a:rPr lang="en" sz="1200" dirty="0" smtClean="0"/>
              <a:t>, </a:t>
            </a:r>
            <a:r>
              <a:rPr lang="en" sz="1200" i="1" dirty="0" smtClean="0"/>
              <a:t>and the NYSED 21CCLC Program Management Team</a:t>
            </a:r>
          </a:p>
          <a:p>
            <a:pPr marL="0" indent="0">
              <a:buClr>
                <a:schemeClr val="dk1"/>
              </a:buClr>
              <a:buSzPts val="1100"/>
              <a:buNone/>
            </a:pPr>
            <a:r>
              <a:rPr lang="en-US" sz="1200" b="1" dirty="0" smtClean="0"/>
              <a:t>Felicia Watson</a:t>
            </a:r>
            <a:r>
              <a:rPr lang="en-US" sz="1200" dirty="0" smtClean="0"/>
              <a:t>, </a:t>
            </a:r>
            <a:r>
              <a:rPr lang="en-US" sz="1200" i="1" dirty="0" smtClean="0"/>
              <a:t>and the RoS TARC Team</a:t>
            </a:r>
          </a:p>
          <a:p>
            <a:pPr marL="0" indent="0">
              <a:buClr>
                <a:schemeClr val="dk1"/>
              </a:buClr>
              <a:buSzPts val="1100"/>
              <a:buNone/>
            </a:pPr>
            <a:r>
              <a:rPr lang="en-US" sz="1200" b="1" dirty="0" smtClean="0"/>
              <a:t>Laurie Crutcher &amp; Elida Martes</a:t>
            </a:r>
            <a:r>
              <a:rPr lang="en-US" sz="1200" dirty="0" smtClean="0"/>
              <a:t>, </a:t>
            </a:r>
            <a:r>
              <a:rPr lang="en-US" sz="1200" i="1" dirty="0" smtClean="0"/>
              <a:t>and the NYC TARC Team</a:t>
            </a:r>
          </a:p>
        </p:txBody>
      </p:sp>
      <p:sp>
        <p:nvSpPr>
          <p:cNvPr id="3843" name="Google Shape;3843;p14"/>
          <p:cNvSpPr txBox="1">
            <a:spLocks noGrp="1"/>
          </p:cNvSpPr>
          <p:nvPr>
            <p:ph type="body" idx="1"/>
          </p:nvPr>
        </p:nvSpPr>
        <p:spPr>
          <a:xfrm>
            <a:off x="762000" y="1581150"/>
            <a:ext cx="3242400" cy="2200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1200" i="1" dirty="0" smtClean="0">
                <a:latin typeface="Titillium Web"/>
                <a:ea typeface="Titillium Web"/>
                <a:cs typeface="Titillium Web"/>
                <a:sym typeface="Titillium Web"/>
              </a:rPr>
              <a:t>MI’s Team:</a:t>
            </a:r>
            <a:endParaRPr sz="1200" i="1" dirty="0">
              <a:latin typeface="Titillium Web"/>
              <a:ea typeface="Titillium Web"/>
              <a:cs typeface="Titillium Web"/>
              <a:sym typeface="Titillium Web"/>
            </a:endParaRPr>
          </a:p>
          <a:p>
            <a:pPr marL="0" lvl="0" indent="0" algn="l" rtl="0">
              <a:spcBef>
                <a:spcPts val="600"/>
              </a:spcBef>
              <a:spcAft>
                <a:spcPts val="0"/>
              </a:spcAft>
              <a:buClr>
                <a:schemeClr val="dk1"/>
              </a:buClr>
              <a:buSzPts val="1100"/>
              <a:buNone/>
            </a:pPr>
            <a:r>
              <a:rPr lang="en" sz="1200" b="1" dirty="0" smtClean="0"/>
              <a:t>Jonathan Tunik</a:t>
            </a:r>
            <a:r>
              <a:rPr lang="en" sz="1200" dirty="0" smtClean="0"/>
              <a:t>, </a:t>
            </a:r>
            <a:r>
              <a:rPr lang="en" sz="1200" i="1" dirty="0" smtClean="0"/>
              <a:t>Project </a:t>
            </a:r>
            <a:r>
              <a:rPr lang="en" sz="1200" i="1" dirty="0" smtClean="0"/>
              <a:t>Director</a:t>
            </a:r>
            <a:endParaRPr lang="en" sz="1200" i="1" dirty="0" smtClean="0"/>
          </a:p>
          <a:p>
            <a:pPr marL="0" indent="0">
              <a:buClr>
                <a:schemeClr val="dk1"/>
              </a:buClr>
              <a:buSzPts val="1100"/>
              <a:buNone/>
            </a:pPr>
            <a:r>
              <a:rPr lang="en-US" sz="1200" b="1" dirty="0" smtClean="0"/>
              <a:t>Lily Corrigan</a:t>
            </a:r>
            <a:r>
              <a:rPr lang="en-US" sz="1200" dirty="0" smtClean="0"/>
              <a:t>, </a:t>
            </a:r>
            <a:r>
              <a:rPr lang="en-US" sz="1200" i="1" dirty="0" smtClean="0"/>
              <a:t>Research Associate</a:t>
            </a:r>
          </a:p>
          <a:p>
            <a:pPr marL="0" indent="0">
              <a:buClr>
                <a:schemeClr val="dk1"/>
              </a:buClr>
              <a:buSzPts val="1100"/>
              <a:buNone/>
            </a:pPr>
            <a:r>
              <a:rPr lang="en-US" sz="1200" b="1" dirty="0" smtClean="0"/>
              <a:t>Dr. Nina </a:t>
            </a:r>
            <a:r>
              <a:rPr lang="en-US" sz="1200" b="1" dirty="0" smtClean="0"/>
              <a:t>Gottlieb</a:t>
            </a:r>
            <a:r>
              <a:rPr lang="en-US" sz="1200" dirty="0" smtClean="0"/>
              <a:t>, </a:t>
            </a:r>
            <a:r>
              <a:rPr lang="en-US" sz="1200" i="1" dirty="0" smtClean="0"/>
              <a:t>Senior Field Researcher</a:t>
            </a:r>
          </a:p>
          <a:p>
            <a:pPr marL="0" indent="0">
              <a:buClr>
                <a:schemeClr val="dk1"/>
              </a:buClr>
              <a:buSzPts val="1100"/>
              <a:buNone/>
            </a:pPr>
            <a:r>
              <a:rPr lang="en-US" sz="1200" b="1" dirty="0" smtClean="0"/>
              <a:t>Nora Phelan</a:t>
            </a:r>
            <a:r>
              <a:rPr lang="en-US" sz="1200" dirty="0" smtClean="0"/>
              <a:t>, </a:t>
            </a:r>
            <a:r>
              <a:rPr lang="en-US" sz="1200" i="1" dirty="0" smtClean="0"/>
              <a:t>Research Associate</a:t>
            </a:r>
          </a:p>
          <a:p>
            <a:pPr marL="0" indent="0">
              <a:buClr>
                <a:schemeClr val="dk1"/>
              </a:buClr>
              <a:buSzPts val="1100"/>
              <a:buNone/>
            </a:pPr>
            <a:r>
              <a:rPr lang="en-US" sz="1200" b="1" dirty="0" smtClean="0"/>
              <a:t>Dawn Rettig</a:t>
            </a:r>
            <a:r>
              <a:rPr lang="en-US" sz="1200" dirty="0" smtClean="0"/>
              <a:t>, </a:t>
            </a:r>
            <a:r>
              <a:rPr lang="en-US" sz="1200" i="1" dirty="0" smtClean="0"/>
              <a:t>Research Support Specialist</a:t>
            </a:r>
          </a:p>
          <a:p>
            <a:pPr marL="0" lvl="0" indent="0">
              <a:buClr>
                <a:schemeClr val="dk1"/>
              </a:buClr>
              <a:buSzPts val="1100"/>
              <a:buNone/>
            </a:pPr>
            <a:r>
              <a:rPr lang="en-US" sz="1200" b="1" dirty="0" smtClean="0"/>
              <a:t>Bernadette DeVito</a:t>
            </a:r>
            <a:r>
              <a:rPr lang="en-US" sz="1200" dirty="0" smtClean="0"/>
              <a:t>, </a:t>
            </a:r>
            <a:r>
              <a:rPr lang="en-US" sz="1200" i="1" dirty="0" smtClean="0"/>
              <a:t>Research Support Specialist</a:t>
            </a:r>
          </a:p>
          <a:p>
            <a:pPr marL="0" lvl="0" indent="0" algn="l" rtl="0">
              <a:spcBef>
                <a:spcPts val="600"/>
              </a:spcBef>
              <a:spcAft>
                <a:spcPts val="0"/>
              </a:spcAft>
              <a:buClr>
                <a:schemeClr val="dk1"/>
              </a:buClr>
              <a:buSzPts val="1100"/>
              <a:buNone/>
            </a:pPr>
            <a:endParaRPr sz="1200" i="1" dirty="0"/>
          </a:p>
        </p:txBody>
      </p:sp>
      <p:sp>
        <p:nvSpPr>
          <p:cNvPr id="3845" name="Google Shape;3845;p1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27</a:t>
            </a:fld>
            <a:endParaRPr dirty="0"/>
          </a:p>
        </p:txBody>
      </p:sp>
    </p:spTree>
    <p:extLst>
      <p:ext uri="{BB962C8B-B14F-4D97-AF65-F5344CB8AC3E}">
        <p14:creationId xmlns:p14="http://schemas.microsoft.com/office/powerpoint/2010/main" val="3442646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15"/>
          <p:cNvSpPr txBox="1">
            <a:spLocks noGrp="1"/>
          </p:cNvSpPr>
          <p:nvPr>
            <p:ph type="ctrTitle" idx="4294967295"/>
          </p:nvPr>
        </p:nvSpPr>
        <p:spPr>
          <a:xfrm>
            <a:off x="3352800" y="209550"/>
            <a:ext cx="3731400" cy="912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US" sz="6000" dirty="0" smtClean="0"/>
              <a:t>ITINERARY</a:t>
            </a:r>
            <a:endParaRPr lang="en-US" sz="6000" dirty="0"/>
          </a:p>
        </p:txBody>
      </p:sp>
      <p:sp>
        <p:nvSpPr>
          <p:cNvPr id="3851" name="Google Shape;3851;p15"/>
          <p:cNvSpPr txBox="1">
            <a:spLocks noGrp="1"/>
          </p:cNvSpPr>
          <p:nvPr>
            <p:ph type="subTitle" idx="4294967295"/>
          </p:nvPr>
        </p:nvSpPr>
        <p:spPr>
          <a:xfrm>
            <a:off x="3319624" y="1200150"/>
            <a:ext cx="4300376" cy="3657599"/>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Clr>
                <a:srgbClr val="0B87A1"/>
              </a:buClr>
              <a:buFont typeface="Wingdings" pitchFamily="2" charset="2"/>
              <a:buChar char="ü"/>
            </a:pPr>
            <a:r>
              <a:rPr lang="en-US" sz="2000" dirty="0" smtClean="0">
                <a:latin typeface="Titillium Web"/>
                <a:ea typeface="Titillium Web"/>
                <a:cs typeface="Titillium Web"/>
                <a:sym typeface="Titillium Web"/>
              </a:rPr>
              <a:t>Highlight findings in</a:t>
            </a:r>
            <a:r>
              <a:rPr lang="en-US" sz="2000" b="1" dirty="0" smtClean="0">
                <a:latin typeface="Titillium Web"/>
                <a:ea typeface="Titillium Web"/>
                <a:cs typeface="Titillium Web"/>
                <a:sym typeface="Titillium Web"/>
              </a:rPr>
              <a:t> six </a:t>
            </a:r>
            <a:r>
              <a:rPr lang="en-US" sz="2000" dirty="0" smtClean="0">
                <a:latin typeface="Titillium Web"/>
                <a:ea typeface="Titillium Web"/>
                <a:cs typeface="Titillium Web"/>
                <a:sym typeface="Titillium Web"/>
              </a:rPr>
              <a:t>areas:</a:t>
            </a:r>
            <a:endParaRPr lang="en-US" sz="1400" dirty="0" smtClean="0">
              <a:latin typeface="Titillium Web"/>
              <a:ea typeface="Titillium Web"/>
              <a:cs typeface="Titillium Web"/>
              <a:sym typeface="Titillium Web"/>
            </a:endParaRPr>
          </a:p>
          <a:p>
            <a:pPr marL="571500" lvl="0" indent="-228600">
              <a:spcBef>
                <a:spcPts val="300"/>
              </a:spcBef>
              <a:buClr>
                <a:srgbClr val="0B87A1"/>
              </a:buClr>
              <a:buSzPct val="100000"/>
              <a:buFont typeface="+mj-lt"/>
              <a:buAutoNum type="arabicPeriod"/>
            </a:pPr>
            <a:r>
              <a:rPr lang="en-US" sz="1400" dirty="0" smtClean="0">
                <a:latin typeface="Titillium Web"/>
                <a:ea typeface="Titillium Web"/>
                <a:cs typeface="Titillium Web"/>
                <a:sym typeface="Titillium Web"/>
              </a:rPr>
              <a:t>NYSED’s </a:t>
            </a:r>
            <a:r>
              <a:rPr lang="en-US" sz="1400" dirty="0">
                <a:latin typeface="Titillium Web"/>
                <a:ea typeface="Titillium Web"/>
                <a:cs typeface="Titillium Web"/>
                <a:sym typeface="Titillium Web"/>
              </a:rPr>
              <a:t>Achievement of Statewide Objectives</a:t>
            </a:r>
          </a:p>
          <a:p>
            <a:pPr marL="571500" lvl="0" indent="-228600">
              <a:spcBef>
                <a:spcPts val="300"/>
              </a:spcBef>
              <a:buClr>
                <a:srgbClr val="0B87A1"/>
              </a:buClr>
              <a:buSzPct val="100000"/>
              <a:buFont typeface="+mj-lt"/>
              <a:buAutoNum type="arabicPeriod"/>
            </a:pPr>
            <a:r>
              <a:rPr lang="en-US" sz="1400" dirty="0">
                <a:latin typeface="Titillium Web"/>
                <a:ea typeface="Titillium Web"/>
                <a:cs typeface="Titillium Web"/>
                <a:sym typeface="Titillium Web"/>
              </a:rPr>
              <a:t>Technical Assistance Resource Centers (RCs)</a:t>
            </a:r>
          </a:p>
          <a:p>
            <a:pPr marL="571500" lvl="0" indent="-228600">
              <a:spcBef>
                <a:spcPts val="300"/>
              </a:spcBef>
              <a:buClr>
                <a:srgbClr val="0B87A1"/>
              </a:buClr>
              <a:buSzPct val="100000"/>
              <a:buFont typeface="+mj-lt"/>
              <a:buAutoNum type="arabicPeriod"/>
            </a:pPr>
            <a:r>
              <a:rPr lang="en-US" sz="1400" dirty="0">
                <a:latin typeface="Titillium Web"/>
                <a:ea typeface="Titillium Web"/>
                <a:cs typeface="Titillium Web"/>
                <a:sym typeface="Titillium Web"/>
              </a:rPr>
              <a:t>Implementation of local 21st CCLC Programs</a:t>
            </a:r>
          </a:p>
          <a:p>
            <a:pPr marL="571500" lvl="0" indent="-228600">
              <a:spcBef>
                <a:spcPts val="300"/>
              </a:spcBef>
              <a:buClr>
                <a:srgbClr val="0B87A1"/>
              </a:buClr>
              <a:buSzPct val="100000"/>
              <a:buFont typeface="+mj-lt"/>
              <a:buAutoNum type="arabicPeriod"/>
            </a:pPr>
            <a:r>
              <a:rPr lang="en-US" sz="1400" dirty="0">
                <a:latin typeface="Titillium Web"/>
                <a:ea typeface="Titillium Web"/>
                <a:cs typeface="Titillium Web"/>
                <a:sym typeface="Titillium Web"/>
              </a:rPr>
              <a:t>Annual Evaluation Reports (AERs)</a:t>
            </a:r>
          </a:p>
          <a:p>
            <a:pPr marL="571500" lvl="0" indent="-228600">
              <a:spcBef>
                <a:spcPts val="300"/>
              </a:spcBef>
              <a:buClr>
                <a:srgbClr val="0B87A1"/>
              </a:buClr>
              <a:buSzPct val="100000"/>
              <a:buFont typeface="+mj-lt"/>
              <a:buAutoNum type="arabicPeriod"/>
            </a:pPr>
            <a:r>
              <a:rPr lang="en-US" sz="1400" dirty="0">
                <a:latin typeface="Titillium Web"/>
                <a:ea typeface="Titillium Web"/>
                <a:cs typeface="Titillium Web"/>
                <a:sym typeface="Titillium Web"/>
              </a:rPr>
              <a:t>State-Level Data Management System</a:t>
            </a:r>
          </a:p>
          <a:p>
            <a:pPr marL="571500" lvl="0" indent="-228600">
              <a:spcBef>
                <a:spcPts val="300"/>
              </a:spcBef>
              <a:buClr>
                <a:srgbClr val="0B87A1"/>
              </a:buClr>
              <a:buSzPct val="100000"/>
              <a:buFont typeface="+mj-lt"/>
              <a:buAutoNum type="arabicPeriod"/>
            </a:pPr>
            <a:r>
              <a:rPr lang="en-US" sz="1400" dirty="0">
                <a:latin typeface="Titillium Web"/>
                <a:ea typeface="Titillium Web"/>
                <a:cs typeface="Titillium Web"/>
                <a:sym typeface="Titillium Web"/>
              </a:rPr>
              <a:t>Support to local Program </a:t>
            </a:r>
            <a:r>
              <a:rPr lang="en-US" sz="1400" dirty="0" smtClean="0">
                <a:latin typeface="Titillium Web"/>
                <a:ea typeface="Titillium Web"/>
                <a:cs typeface="Titillium Web"/>
                <a:sym typeface="Titillium Web"/>
              </a:rPr>
              <a:t>Evaluators</a:t>
            </a:r>
            <a:endParaRPr lang="en-US" sz="500" dirty="0" smtClean="0">
              <a:latin typeface="Titillium Web"/>
              <a:sym typeface="Titillium Web"/>
            </a:endParaRPr>
          </a:p>
          <a:p>
            <a:pPr marL="342900" lvl="0" indent="-342900" algn="l" rtl="0">
              <a:spcBef>
                <a:spcPts val="600"/>
              </a:spcBef>
              <a:spcAft>
                <a:spcPts val="600"/>
              </a:spcAft>
              <a:buClr>
                <a:srgbClr val="0B87A1"/>
              </a:buClr>
              <a:buFont typeface="Wingdings" pitchFamily="2" charset="2"/>
              <a:buChar char="ü"/>
            </a:pPr>
            <a:r>
              <a:rPr lang="en-US" sz="2000" dirty="0" smtClean="0">
                <a:latin typeface="Titillium Web"/>
                <a:sym typeface="Titillium Web"/>
              </a:rPr>
              <a:t>Focus on findings relevant to </a:t>
            </a:r>
            <a:r>
              <a:rPr lang="en-US" sz="2000" b="1" dirty="0" smtClean="0">
                <a:latin typeface="Titillium Web"/>
                <a:sym typeface="Titillium Web"/>
              </a:rPr>
              <a:t>program implementers</a:t>
            </a:r>
          </a:p>
          <a:p>
            <a:pPr marL="342900" lvl="0" indent="-342900">
              <a:buClr>
                <a:srgbClr val="0B87A1"/>
              </a:buClr>
              <a:buFont typeface="Wingdings" pitchFamily="2" charset="2"/>
              <a:buChar char="ü"/>
            </a:pPr>
            <a:r>
              <a:rPr lang="en-US" sz="2000" dirty="0" smtClean="0">
                <a:latin typeface="Titillium Web"/>
                <a:sym typeface="Titillium Web"/>
              </a:rPr>
              <a:t>No open Q &amp; A, </a:t>
            </a:r>
            <a:r>
              <a:rPr lang="en-US" sz="2000" b="1" dirty="0" smtClean="0">
                <a:latin typeface="Titillium Web"/>
                <a:sym typeface="Titillium Web"/>
              </a:rPr>
              <a:t>BUT…</a:t>
            </a:r>
          </a:p>
          <a:p>
            <a:pPr marL="342900" lvl="0" indent="-342900">
              <a:spcBef>
                <a:spcPts val="300"/>
              </a:spcBef>
              <a:buClr>
                <a:schemeClr val="accent4">
                  <a:lumMod val="60000"/>
                  <a:lumOff val="40000"/>
                </a:schemeClr>
              </a:buClr>
              <a:buNone/>
            </a:pPr>
            <a:r>
              <a:rPr lang="en-US" sz="1800" b="1" dirty="0" smtClean="0">
                <a:latin typeface="Titillium Web"/>
                <a:sym typeface="Titillium Web"/>
              </a:rPr>
              <a:t>	</a:t>
            </a:r>
            <a:r>
              <a:rPr lang="en-US" sz="1400" dirty="0" smtClean="0">
                <a:latin typeface="Titillium Web"/>
                <a:sym typeface="Titillium Web"/>
              </a:rPr>
              <a:t>Write down Qs / Attend either of the </a:t>
            </a:r>
            <a:r>
              <a:rPr lang="en-US" sz="1400" b="1" dirty="0" smtClean="0">
                <a:latin typeface="Titillium Web"/>
                <a:sym typeface="Titillium Web"/>
              </a:rPr>
              <a:t>Networking Meetings </a:t>
            </a:r>
            <a:r>
              <a:rPr lang="en-US" sz="1400" dirty="0" smtClean="0">
                <a:latin typeface="Titillium Web"/>
                <a:sym typeface="Titillium Web"/>
              </a:rPr>
              <a:t>or evening social / Seek us out / Email us</a:t>
            </a:r>
            <a:endParaRPr lang="en-US" sz="1800" dirty="0" smtClean="0">
              <a:latin typeface="Titillium Web"/>
              <a:sym typeface="Titillium Web"/>
            </a:endParaRPr>
          </a:p>
          <a:p>
            <a:pPr marL="342900" lvl="0" indent="-342900" algn="l" rtl="0">
              <a:spcBef>
                <a:spcPts val="600"/>
              </a:spcBef>
              <a:spcAft>
                <a:spcPts val="0"/>
              </a:spcAft>
              <a:buClr>
                <a:schemeClr val="accent4">
                  <a:lumMod val="60000"/>
                  <a:lumOff val="40000"/>
                </a:schemeClr>
              </a:buClr>
              <a:buFont typeface="Wingdings" pitchFamily="2" charset="2"/>
              <a:buChar char="ü"/>
            </a:pPr>
            <a:endParaRPr lang="en-US" sz="2000" b="1" dirty="0" smtClean="0">
              <a:latin typeface="Titillium Web"/>
              <a:sym typeface="Titillium Web"/>
            </a:endParaRPr>
          </a:p>
        </p:txBody>
      </p:sp>
      <p:sp>
        <p:nvSpPr>
          <p:cNvPr id="3853" name="Google Shape;3853;p1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a:t>
            </a:fld>
            <a:endParaRPr dirty="0"/>
          </a:p>
        </p:txBody>
      </p:sp>
      <p:pic>
        <p:nvPicPr>
          <p:cNvPr id="6" name="Picture 5" descr="patrick-tomasso-5hvn-2WW6rY-unsplash.jpg"/>
          <p:cNvPicPr>
            <a:picLocks noChangeAspect="1"/>
          </p:cNvPicPr>
          <p:nvPr/>
        </p:nvPicPr>
        <p:blipFill>
          <a:blip r:embed="rId3"/>
          <a:srcRect l="29724" r="27955"/>
          <a:stretch>
            <a:fillRect/>
          </a:stretch>
        </p:blipFill>
        <p:spPr>
          <a:xfrm>
            <a:off x="0" y="0"/>
            <a:ext cx="3048000" cy="5143500"/>
          </a:xfrm>
          <a:prstGeom prst="rect">
            <a:avLst/>
          </a:prstGeom>
        </p:spPr>
      </p:pic>
    </p:spTree>
    <p:extLst>
      <p:ext uri="{BB962C8B-B14F-4D97-AF65-F5344CB8AC3E}">
        <p14:creationId xmlns:p14="http://schemas.microsoft.com/office/powerpoint/2010/main" val="1646633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7"/>
          <p:cNvSpPr txBox="1">
            <a:spLocks noGrp="1"/>
          </p:cNvSpPr>
          <p:nvPr>
            <p:ph type="body" idx="1"/>
          </p:nvPr>
        </p:nvSpPr>
        <p:spPr>
          <a:xfrm>
            <a:off x="2133600" y="2038350"/>
            <a:ext cx="3962400" cy="224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Evaluation of NYSED’s Achievement of Statewide Objectives</a:t>
            </a:r>
            <a:endParaRPr dirty="0"/>
          </a:p>
        </p:txBody>
      </p:sp>
      <p:sp>
        <p:nvSpPr>
          <p:cNvPr id="3865" name="Google Shape;3865;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4</a:t>
            </a:fld>
            <a:endParaRPr dirty="0"/>
          </a:p>
        </p:txBody>
      </p:sp>
      <p:sp>
        <p:nvSpPr>
          <p:cNvPr id="5" name="TextBox 4"/>
          <p:cNvSpPr txBox="1"/>
          <p:nvPr/>
        </p:nvSpPr>
        <p:spPr>
          <a:xfrm>
            <a:off x="507710" y="361950"/>
            <a:ext cx="5181600" cy="923330"/>
          </a:xfrm>
          <a:prstGeom prst="rect">
            <a:avLst/>
          </a:prstGeom>
          <a:noFill/>
        </p:spPr>
        <p:txBody>
          <a:bodyPr wrap="square" rtlCol="0">
            <a:spAutoFit/>
          </a:bodyPr>
          <a:lstStyle/>
          <a:p>
            <a:r>
              <a:rPr lang="en-US" sz="5400" dirty="0" smtClean="0">
                <a:solidFill>
                  <a:schemeClr val="bg1"/>
                </a:solidFill>
                <a:latin typeface="+mj-lt"/>
              </a:rPr>
              <a:t>Deliverable 1</a:t>
            </a:r>
            <a:endParaRPr lang="en-US" sz="5400" dirty="0">
              <a:solidFill>
                <a:schemeClr val="bg1"/>
              </a:solidFill>
              <a:latin typeface="+mj-lt"/>
            </a:endParaRPr>
          </a:p>
        </p:txBody>
      </p:sp>
      <p:grpSp>
        <p:nvGrpSpPr>
          <p:cNvPr id="6" name="Google Shape;4164;p39"/>
          <p:cNvGrpSpPr>
            <a:grpSpLocks noChangeAspect="1"/>
          </p:cNvGrpSpPr>
          <p:nvPr/>
        </p:nvGrpSpPr>
        <p:grpSpPr>
          <a:xfrm flipH="1">
            <a:off x="304800" y="1962150"/>
            <a:ext cx="1716380" cy="1828800"/>
            <a:chOff x="5970800" y="1619250"/>
            <a:chExt cx="428650" cy="456725"/>
          </a:xfrm>
        </p:grpSpPr>
        <p:sp>
          <p:nvSpPr>
            <p:cNvPr id="7" name="Google Shape;4165;p39"/>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4166;p39"/>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167;p39"/>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4168;p39"/>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169;p39"/>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08066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6761100" cy="857400"/>
          </a:xfrm>
        </p:spPr>
        <p:txBody>
          <a:bodyPr/>
          <a:lstStyle/>
          <a:p>
            <a:r>
              <a:rPr lang="en-US" b="1" dirty="0" smtClean="0"/>
              <a:t>Year 2  </a:t>
            </a:r>
            <a:r>
              <a:rPr lang="en-US" dirty="0" smtClean="0"/>
              <a:t>Enrollment &amp; Participation</a:t>
            </a:r>
            <a:endParaRPr lang="en-US" dirty="0"/>
          </a:p>
        </p:txBody>
      </p:sp>
      <p:sp>
        <p:nvSpPr>
          <p:cNvPr id="3" name="Text Placeholder 2"/>
          <p:cNvSpPr>
            <a:spLocks noGrp="1"/>
          </p:cNvSpPr>
          <p:nvPr>
            <p:ph type="body" idx="1"/>
          </p:nvPr>
        </p:nvSpPr>
        <p:spPr>
          <a:xfrm>
            <a:off x="4800600" y="1809750"/>
            <a:ext cx="2678800" cy="2590800"/>
          </a:xfrm>
        </p:spPr>
        <p:txBody>
          <a:bodyPr/>
          <a:lstStyle/>
          <a:p>
            <a:pPr indent="-282575">
              <a:spcAft>
                <a:spcPts val="600"/>
              </a:spcAft>
              <a:buClr>
                <a:srgbClr val="0B87A1"/>
              </a:buClr>
            </a:pPr>
            <a:r>
              <a:rPr lang="en-US" sz="2000" b="1" dirty="0" smtClean="0"/>
              <a:t>138 </a:t>
            </a:r>
            <a:r>
              <a:rPr lang="en-US" sz="2000" dirty="0" smtClean="0"/>
              <a:t>program submissions</a:t>
            </a:r>
          </a:p>
          <a:p>
            <a:pPr indent="-282575">
              <a:spcAft>
                <a:spcPts val="600"/>
              </a:spcAft>
              <a:buClr>
                <a:srgbClr val="0B87A1"/>
              </a:buClr>
            </a:pPr>
            <a:r>
              <a:rPr lang="en-US" sz="2000" b="1" dirty="0" smtClean="0"/>
              <a:t>Quality control </a:t>
            </a:r>
            <a:r>
              <a:rPr lang="en-US" sz="2000" dirty="0" smtClean="0"/>
              <a:t>processes applied</a:t>
            </a:r>
          </a:p>
          <a:p>
            <a:pPr indent="-282575">
              <a:spcAft>
                <a:spcPts val="600"/>
              </a:spcAft>
              <a:buClr>
                <a:srgbClr val="0B87A1"/>
              </a:buClr>
            </a:pPr>
            <a:r>
              <a:rPr lang="en-US" sz="2000" dirty="0" smtClean="0"/>
              <a:t>Unprecedented level of </a:t>
            </a:r>
            <a:r>
              <a:rPr lang="en-US" sz="2000" b="1" dirty="0" smtClean="0"/>
              <a:t>data</a:t>
            </a:r>
            <a:r>
              <a:rPr lang="en-US" sz="2000" dirty="0" smtClean="0"/>
              <a:t> </a:t>
            </a:r>
            <a:r>
              <a:rPr lang="en-US" sz="2000" b="1" dirty="0" smtClean="0"/>
              <a:t>quality assurance</a:t>
            </a:r>
            <a:endParaRPr lang="en-US" sz="2000" b="1"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5</a:t>
            </a:fld>
            <a:endParaRPr lang="en"/>
          </a:p>
        </p:txBody>
      </p:sp>
      <p:sp>
        <p:nvSpPr>
          <p:cNvPr id="5" name="TextBox 4"/>
          <p:cNvSpPr txBox="1"/>
          <p:nvPr/>
        </p:nvSpPr>
        <p:spPr>
          <a:xfrm>
            <a:off x="762000" y="1276350"/>
            <a:ext cx="6400800" cy="442674"/>
          </a:xfrm>
          <a:prstGeom prst="roundRect">
            <a:avLst/>
          </a:prstGeom>
          <a:noFill/>
        </p:spPr>
        <p:txBody>
          <a:bodyPr wrap="square" rtlCol="0">
            <a:spAutoFit/>
          </a:bodyPr>
          <a:lstStyle/>
          <a:p>
            <a:r>
              <a:rPr lang="en-US" sz="2000" i="1" dirty="0" smtClean="0">
                <a:solidFill>
                  <a:srgbClr val="0B87A1"/>
                </a:solidFill>
                <a:latin typeface="+mj-lt"/>
              </a:rPr>
              <a:t>Analysis of </a:t>
            </a:r>
            <a:r>
              <a:rPr lang="en-US" sz="2000" b="1" i="1" dirty="0" smtClean="0">
                <a:solidFill>
                  <a:srgbClr val="0B87A1"/>
                </a:solidFill>
                <a:latin typeface="+mj-lt"/>
              </a:rPr>
              <a:t>Program Attendance Roster Data </a:t>
            </a:r>
            <a:r>
              <a:rPr lang="en-US" sz="2000" i="1" dirty="0" smtClean="0">
                <a:solidFill>
                  <a:srgbClr val="0B87A1"/>
                </a:solidFill>
                <a:latin typeface="+mj-lt"/>
              </a:rPr>
              <a:t>still in progress…</a:t>
            </a:r>
            <a:endParaRPr lang="en-US" sz="2000" i="1" dirty="0">
              <a:solidFill>
                <a:srgbClr val="0B87A1"/>
              </a:solidFill>
              <a:latin typeface="+mj-lt"/>
            </a:endParaRPr>
          </a:p>
        </p:txBody>
      </p:sp>
      <p:pic>
        <p:nvPicPr>
          <p:cNvPr id="11" name="Picture 10" descr="Quality Control Spreadsheet Screenshot.PNG"/>
          <p:cNvPicPr>
            <a:picLocks noChangeAspect="1"/>
          </p:cNvPicPr>
          <p:nvPr/>
        </p:nvPicPr>
        <p:blipFill>
          <a:blip r:embed="rId3">
            <a:lum contrast="20000"/>
          </a:blip>
          <a:stretch>
            <a:fillRect/>
          </a:stretch>
        </p:blipFill>
        <p:spPr>
          <a:xfrm>
            <a:off x="1066800" y="2114550"/>
            <a:ext cx="3505200" cy="2133600"/>
          </a:xfrm>
          <a:prstGeom prst="rect">
            <a:avLst/>
          </a:prstGeom>
        </p:spPr>
      </p:pic>
      <p:pic>
        <p:nvPicPr>
          <p:cNvPr id="12" name="Picture 11" descr="Student Attendance Roster Screenshoot.PNG"/>
          <p:cNvPicPr>
            <a:picLocks noChangeAspect="1"/>
          </p:cNvPicPr>
          <p:nvPr/>
        </p:nvPicPr>
        <p:blipFill>
          <a:blip r:embed="rId4">
            <a:lum contrast="30000"/>
          </a:blip>
          <a:srcRect l="53333" t="3507" r="6667" b="26360"/>
          <a:stretch>
            <a:fillRect/>
          </a:stretch>
        </p:blipFill>
        <p:spPr>
          <a:xfrm>
            <a:off x="2743200" y="2800350"/>
            <a:ext cx="1828800" cy="1524000"/>
          </a:xfrm>
          <a:prstGeom prst="rect">
            <a:avLst/>
          </a:prstGeom>
          <a:ln w="28575">
            <a:solidFill>
              <a:schemeClr val="tx2">
                <a:lumMod val="50000"/>
              </a:schemeClr>
            </a:solidFill>
          </a:ln>
        </p:spPr>
      </p:pic>
      <p:sp>
        <p:nvSpPr>
          <p:cNvPr id="13" name="Google Shape;4030;p35"/>
          <p:cNvSpPr/>
          <p:nvPr/>
        </p:nvSpPr>
        <p:spPr>
          <a:xfrm>
            <a:off x="914401" y="1962150"/>
            <a:ext cx="3733800" cy="28488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B55"/>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4197;p39"/>
          <p:cNvGrpSpPr>
            <a:grpSpLocks noChangeAspect="1"/>
          </p:cNvGrpSpPr>
          <p:nvPr/>
        </p:nvGrpSpPr>
        <p:grpSpPr>
          <a:xfrm>
            <a:off x="6858000" y="3790950"/>
            <a:ext cx="168275" cy="274320"/>
            <a:chOff x="6730350" y="2315900"/>
            <a:chExt cx="257700" cy="420100"/>
          </a:xfrm>
          <a:solidFill>
            <a:schemeClr val="accent4">
              <a:lumMod val="60000"/>
              <a:lumOff val="40000"/>
            </a:schemeClr>
          </a:solidFill>
        </p:grpSpPr>
        <p:sp>
          <p:nvSpPr>
            <p:cNvPr id="14"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70" name="Google Shape;3870;p18"/>
          <p:cNvSpPr txBox="1">
            <a:spLocks noGrp="1"/>
          </p:cNvSpPr>
          <p:nvPr>
            <p:ph type="title"/>
          </p:nvPr>
        </p:nvSpPr>
        <p:spPr>
          <a:xfrm>
            <a:off x="685800" y="361950"/>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EARLY FINDINGS</a:t>
            </a:r>
            <a:endParaRPr dirty="0"/>
          </a:p>
        </p:txBody>
      </p:sp>
      <p:sp>
        <p:nvSpPr>
          <p:cNvPr id="3871" name="Google Shape;3871;p18"/>
          <p:cNvSpPr txBox="1">
            <a:spLocks noGrp="1"/>
          </p:cNvSpPr>
          <p:nvPr>
            <p:ph type="body" idx="1"/>
          </p:nvPr>
        </p:nvSpPr>
        <p:spPr>
          <a:xfrm>
            <a:off x="762000" y="1200150"/>
            <a:ext cx="6684900" cy="2362200"/>
          </a:xfrm>
          <a:prstGeom prst="rect">
            <a:avLst/>
          </a:prstGeom>
        </p:spPr>
        <p:txBody>
          <a:bodyPr spcFirstLastPara="1" wrap="square" lIns="91425" tIns="91425" rIns="91425" bIns="91425" anchor="t" anchorCtr="0">
            <a:noAutofit/>
          </a:bodyPr>
          <a:lstStyle/>
          <a:p>
            <a:pPr marL="342900" lvl="0" indent="-342900">
              <a:spcBef>
                <a:spcPts val="300"/>
              </a:spcBef>
              <a:buFont typeface="Wingdings" pitchFamily="2" charset="2"/>
              <a:buChar char="ü"/>
            </a:pPr>
            <a:r>
              <a:rPr lang="en-US" sz="2000" b="1" dirty="0" smtClean="0"/>
              <a:t>Percent of programs that achieved </a:t>
            </a:r>
            <a:r>
              <a:rPr lang="en-US" sz="2000" b="1" u="sng" dirty="0" smtClean="0"/>
              <a:t>&gt;</a:t>
            </a:r>
            <a:r>
              <a:rPr lang="en-US" sz="2000" b="1" dirty="0" smtClean="0"/>
              <a:t> 95% of their target</a:t>
            </a:r>
          </a:p>
          <a:p>
            <a:pPr marL="860425" lvl="1">
              <a:buFont typeface="Titillium Web Light" charset="0"/>
              <a:buChar char="►"/>
            </a:pPr>
            <a:r>
              <a:rPr lang="en-US" sz="2000" dirty="0" smtClean="0"/>
              <a:t>NYC Year 2 = 81%  (Year 1 = 38%)</a:t>
            </a:r>
            <a:endParaRPr lang="en-US" sz="2000" dirty="0"/>
          </a:p>
          <a:p>
            <a:pPr marL="860425" lvl="1">
              <a:buFont typeface="Titillium Web Light" charset="0"/>
              <a:buChar char="►"/>
            </a:pPr>
            <a:r>
              <a:rPr lang="en-US" sz="2000" dirty="0" smtClean="0"/>
              <a:t>RoS Year 2 = 69%  (Year 1 = </a:t>
            </a:r>
            <a:r>
              <a:rPr lang="en-US" sz="2000" dirty="0"/>
              <a:t>36</a:t>
            </a:r>
            <a:r>
              <a:rPr lang="en-US" sz="2000" dirty="0" smtClean="0"/>
              <a:t>%)</a:t>
            </a:r>
          </a:p>
          <a:p>
            <a:pPr marL="320675" lvl="0" indent="-320675">
              <a:spcBef>
                <a:spcPts val="1200"/>
              </a:spcBef>
              <a:buFont typeface="Wingdings" pitchFamily="2" charset="2"/>
              <a:buChar char="ü"/>
            </a:pPr>
            <a:r>
              <a:rPr lang="en-US" sz="2000" b="1" dirty="0" smtClean="0"/>
              <a:t>Regular students </a:t>
            </a:r>
            <a:r>
              <a:rPr lang="en-US" sz="2000" dirty="0" smtClean="0"/>
              <a:t>(</a:t>
            </a:r>
            <a:r>
              <a:rPr lang="en-US" sz="2000" u="sng" dirty="0" smtClean="0"/>
              <a:t>&gt;</a:t>
            </a:r>
            <a:r>
              <a:rPr lang="en-US" sz="2000" dirty="0" smtClean="0"/>
              <a:t> 90 hours)  </a:t>
            </a:r>
          </a:p>
          <a:p>
            <a:pPr marL="860425" lvl="1">
              <a:buFont typeface="Titillium Web Light" charset="0"/>
              <a:buChar char="►"/>
            </a:pPr>
            <a:r>
              <a:rPr lang="en-US" sz="2000" dirty="0" smtClean="0"/>
              <a:t>NYC = 19,784; 65% </a:t>
            </a:r>
            <a:r>
              <a:rPr lang="en-US" sz="2000" dirty="0"/>
              <a:t>of combined </a:t>
            </a:r>
            <a:r>
              <a:rPr lang="en-US" sz="2000" dirty="0" smtClean="0"/>
              <a:t>targets </a:t>
            </a:r>
            <a:r>
              <a:rPr lang="en-US" sz="2000" dirty="0" smtClean="0">
                <a:solidFill>
                  <a:schemeClr val="tx1"/>
                </a:solidFill>
              </a:rPr>
              <a:t>(Y1 = 51%)</a:t>
            </a:r>
            <a:endParaRPr lang="en-US" sz="2000" dirty="0">
              <a:solidFill>
                <a:schemeClr val="tx1"/>
              </a:solidFill>
            </a:endParaRPr>
          </a:p>
          <a:p>
            <a:pPr marL="860425" lvl="1">
              <a:buFont typeface="Titillium Web Light" charset="0"/>
              <a:buChar char="►"/>
            </a:pPr>
            <a:r>
              <a:rPr lang="en-US" sz="2000" dirty="0" err="1" smtClean="0"/>
              <a:t>RoS</a:t>
            </a:r>
            <a:r>
              <a:rPr lang="en-US" sz="2000" dirty="0" smtClean="0"/>
              <a:t> = 16,232 ; 64% of combined targets </a:t>
            </a:r>
            <a:r>
              <a:rPr lang="en-US" sz="2000" dirty="0"/>
              <a:t>(Y1 = </a:t>
            </a:r>
            <a:r>
              <a:rPr lang="en-US" sz="2000" dirty="0" smtClean="0"/>
              <a:t>64%)</a:t>
            </a: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6</a:t>
            </a:fld>
            <a:endParaRPr/>
          </a:p>
        </p:txBody>
      </p:sp>
      <p:sp>
        <p:nvSpPr>
          <p:cNvPr id="9" name="TextBox 8"/>
          <p:cNvSpPr txBox="1"/>
          <p:nvPr/>
        </p:nvSpPr>
        <p:spPr>
          <a:xfrm>
            <a:off x="1066800" y="3638550"/>
            <a:ext cx="6248400" cy="1077218"/>
          </a:xfrm>
          <a:prstGeom prst="rect">
            <a:avLst/>
          </a:prstGeom>
          <a:solidFill>
            <a:srgbClr val="D3EBD5"/>
          </a:solidFill>
        </p:spPr>
        <p:txBody>
          <a:bodyPr wrap="square" rtlCol="0">
            <a:spAutoFit/>
          </a:bodyPr>
          <a:lstStyle/>
          <a:p>
            <a:pPr marL="746125"/>
            <a:r>
              <a:rPr lang="en" sz="1800" dirty="0" smtClean="0">
                <a:solidFill>
                  <a:srgbClr val="003B55"/>
                </a:solidFill>
                <a:latin typeface="Titillium Web Light"/>
                <a:sym typeface="Titillium Web Light"/>
              </a:rPr>
              <a:t>New reporting system &amp; accountability standards </a:t>
            </a:r>
          </a:p>
          <a:p>
            <a:pPr marL="1143000" indent="-396875"/>
            <a:r>
              <a:rPr lang="en" sz="2400" b="1" dirty="0" smtClean="0">
                <a:solidFill>
                  <a:srgbClr val="003B55"/>
                </a:solidFill>
                <a:latin typeface="Titillium Web Light"/>
                <a:sym typeface="Titillium Web Light"/>
              </a:rPr>
              <a:t>► </a:t>
            </a:r>
            <a:r>
              <a:rPr lang="en" sz="2000" b="1" dirty="0" smtClean="0">
                <a:solidFill>
                  <a:srgbClr val="003B55"/>
                </a:solidFill>
                <a:latin typeface="Titillium Web Light"/>
                <a:sym typeface="Titillium Web Light"/>
              </a:rPr>
              <a:t>Helps the State accurately measure program dosage &amp; impact</a:t>
            </a:r>
            <a:endParaRPr lang="en-US" b="1" dirty="0"/>
          </a:p>
        </p:txBody>
      </p:sp>
      <p:grpSp>
        <p:nvGrpSpPr>
          <p:cNvPr id="6" name="Google Shape;4152;p39"/>
          <p:cNvGrpSpPr>
            <a:grpSpLocks noChangeAspect="1"/>
          </p:cNvGrpSpPr>
          <p:nvPr/>
        </p:nvGrpSpPr>
        <p:grpSpPr>
          <a:xfrm>
            <a:off x="990600" y="3562349"/>
            <a:ext cx="822960" cy="1165662"/>
            <a:chOff x="3984000" y="1594200"/>
            <a:chExt cx="357800" cy="506800"/>
          </a:xfrm>
          <a:solidFill>
            <a:srgbClr val="0B87A1"/>
          </a:solidFill>
        </p:grpSpPr>
        <p:sp>
          <p:nvSpPr>
            <p:cNvPr id="7" name="Google Shape;4153;p39"/>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154;p39"/>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4197;p39"/>
          <p:cNvGrpSpPr>
            <a:grpSpLocks noChangeAspect="1"/>
          </p:cNvGrpSpPr>
          <p:nvPr/>
        </p:nvGrpSpPr>
        <p:grpSpPr>
          <a:xfrm>
            <a:off x="7391400" y="3638550"/>
            <a:ext cx="168275" cy="274320"/>
            <a:chOff x="6730350" y="2315900"/>
            <a:chExt cx="257700" cy="420100"/>
          </a:xfrm>
          <a:solidFill>
            <a:schemeClr val="accent4">
              <a:lumMod val="60000"/>
              <a:lumOff val="40000"/>
            </a:schemeClr>
          </a:solidFill>
        </p:grpSpPr>
        <p:sp>
          <p:nvSpPr>
            <p:cNvPr id="11"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311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877" name="Google Shape;3877;p19"/>
          <p:cNvSpPr txBox="1">
            <a:spLocks noGrp="1"/>
          </p:cNvSpPr>
          <p:nvPr>
            <p:ph type="ctrTitle" idx="4294967295"/>
          </p:nvPr>
        </p:nvSpPr>
        <p:spPr>
          <a:xfrm>
            <a:off x="685800" y="2419350"/>
            <a:ext cx="5495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smtClean="0">
                <a:solidFill>
                  <a:srgbClr val="D3EBD5"/>
                </a:solidFill>
              </a:rPr>
              <a:t>DOSAGE RULES!</a:t>
            </a:r>
            <a:endParaRPr sz="6600" dirty="0">
              <a:solidFill>
                <a:srgbClr val="D3EBD5"/>
              </a:solidFill>
            </a:endParaRPr>
          </a:p>
        </p:txBody>
      </p:sp>
      <p:sp>
        <p:nvSpPr>
          <p:cNvPr id="3878" name="Google Shape;3878;p19"/>
          <p:cNvSpPr txBox="1">
            <a:spLocks noGrp="1"/>
          </p:cNvSpPr>
          <p:nvPr>
            <p:ph type="subTitle" idx="4294967295"/>
          </p:nvPr>
        </p:nvSpPr>
        <p:spPr>
          <a:xfrm>
            <a:off x="685800" y="3257550"/>
            <a:ext cx="6096000" cy="1371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dirty="0" smtClean="0">
                <a:solidFill>
                  <a:srgbClr val="80BFB7"/>
                </a:solidFill>
              </a:rPr>
              <a:t>Maintaining</a:t>
            </a:r>
            <a:r>
              <a:rPr lang="en" dirty="0" smtClean="0">
                <a:solidFill>
                  <a:srgbClr val="80BFB7"/>
                </a:solidFill>
              </a:rPr>
              <a:t> accurate participation records is CRITICAL for measuring the important impacts your programs are having on students</a:t>
            </a:r>
          </a:p>
        </p:txBody>
      </p:sp>
      <p:sp>
        <p:nvSpPr>
          <p:cNvPr id="3879" name="Google Shape;3879;p19"/>
          <p:cNvSpPr/>
          <p:nvPr/>
        </p:nvSpPr>
        <p:spPr>
          <a:xfrm>
            <a:off x="2347313" y="2155769"/>
            <a:ext cx="270850" cy="25861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9"/>
          <p:cNvSpPr/>
          <p:nvPr/>
        </p:nvSpPr>
        <p:spPr>
          <a:xfrm rot="2466991">
            <a:off x="978868" y="928441"/>
            <a:ext cx="376301" cy="3593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9"/>
          <p:cNvSpPr/>
          <p:nvPr/>
        </p:nvSpPr>
        <p:spPr>
          <a:xfrm rot="-1609377">
            <a:off x="1529232" y="1154513"/>
            <a:ext cx="270839" cy="2586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9"/>
          <p:cNvSpPr/>
          <p:nvPr/>
        </p:nvSpPr>
        <p:spPr>
          <a:xfrm rot="2925705">
            <a:off x="6439049" y="481403"/>
            <a:ext cx="202799" cy="19364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9"/>
          <p:cNvSpPr/>
          <p:nvPr/>
        </p:nvSpPr>
        <p:spPr>
          <a:xfrm rot="-1609197">
            <a:off x="2135091" y="394613"/>
            <a:ext cx="182676" cy="17442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9"/>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7</a:t>
            </a:fld>
            <a:endParaRPr/>
          </a:p>
        </p:txBody>
      </p:sp>
      <p:grpSp>
        <p:nvGrpSpPr>
          <p:cNvPr id="18" name="Google Shape;4086;p39"/>
          <p:cNvGrpSpPr>
            <a:grpSpLocks noChangeAspect="1"/>
          </p:cNvGrpSpPr>
          <p:nvPr/>
        </p:nvGrpSpPr>
        <p:grpSpPr>
          <a:xfrm>
            <a:off x="4495800" y="666750"/>
            <a:ext cx="1399200" cy="1371600"/>
            <a:chOff x="5983625" y="301625"/>
            <a:chExt cx="403000" cy="395050"/>
          </a:xfrm>
          <a:solidFill>
            <a:srgbClr val="0B87A1"/>
          </a:solidFill>
        </p:grpSpPr>
        <p:sp>
          <p:nvSpPr>
            <p:cNvPr id="19" name="Google Shape;4087;p39"/>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88;p39"/>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89;p39"/>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90;p39"/>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91;p39"/>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92;p39"/>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93;p39"/>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94;p39"/>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95;p39"/>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96;p39"/>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97;p39"/>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98;p39"/>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99;p39"/>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00;p39"/>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01;p39"/>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02;p39"/>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03;p39"/>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04;p39"/>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05;p39"/>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06;p39"/>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4107;p39"/>
          <p:cNvGrpSpPr>
            <a:grpSpLocks noChangeAspect="1"/>
          </p:cNvGrpSpPr>
          <p:nvPr/>
        </p:nvGrpSpPr>
        <p:grpSpPr>
          <a:xfrm>
            <a:off x="2362200" y="361950"/>
            <a:ext cx="1831561" cy="1828800"/>
            <a:chOff x="6660750" y="298550"/>
            <a:chExt cx="396900" cy="396300"/>
          </a:xfrm>
          <a:solidFill>
            <a:srgbClr val="80BFB7"/>
          </a:solidFill>
        </p:grpSpPr>
        <p:sp>
          <p:nvSpPr>
            <p:cNvPr id="40" name="Google Shape;4108;p39"/>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09;p39"/>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197;p39"/>
          <p:cNvGrpSpPr>
            <a:grpSpLocks noChangeAspect="1"/>
          </p:cNvGrpSpPr>
          <p:nvPr/>
        </p:nvGrpSpPr>
        <p:grpSpPr>
          <a:xfrm>
            <a:off x="4191000" y="590550"/>
            <a:ext cx="168275" cy="274320"/>
            <a:chOff x="6730350" y="2315900"/>
            <a:chExt cx="257700" cy="420100"/>
          </a:xfrm>
          <a:solidFill>
            <a:schemeClr val="accent4">
              <a:lumMod val="60000"/>
              <a:lumOff val="40000"/>
            </a:schemeClr>
          </a:solidFill>
        </p:grpSpPr>
        <p:sp>
          <p:nvSpPr>
            <p:cNvPr id="44"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 name="Rectangle 37"/>
          <p:cNvSpPr/>
          <p:nvPr/>
        </p:nvSpPr>
        <p:spPr>
          <a:xfrm>
            <a:off x="457200" y="2419350"/>
            <a:ext cx="1447800" cy="990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4" name="Google Shape;3864;p17"/>
          <p:cNvSpPr txBox="1">
            <a:spLocks noGrp="1"/>
          </p:cNvSpPr>
          <p:nvPr>
            <p:ph type="body" idx="1"/>
          </p:nvPr>
        </p:nvSpPr>
        <p:spPr>
          <a:xfrm>
            <a:off x="2057400" y="2038350"/>
            <a:ext cx="4114800" cy="224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dirty="0" smtClean="0"/>
              <a:t>Provide guidance to NYSED on transition to State-Level Data Management System</a:t>
            </a:r>
            <a:endParaRPr dirty="0"/>
          </a:p>
        </p:txBody>
      </p:sp>
      <p:sp>
        <p:nvSpPr>
          <p:cNvPr id="3865" name="Google Shape;3865;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8</a:t>
            </a:fld>
            <a:endParaRPr/>
          </a:p>
        </p:txBody>
      </p:sp>
      <p:sp>
        <p:nvSpPr>
          <p:cNvPr id="5" name="TextBox 4"/>
          <p:cNvSpPr txBox="1"/>
          <p:nvPr/>
        </p:nvSpPr>
        <p:spPr>
          <a:xfrm>
            <a:off x="533400" y="438150"/>
            <a:ext cx="5181600" cy="923330"/>
          </a:xfrm>
          <a:prstGeom prst="rect">
            <a:avLst/>
          </a:prstGeom>
          <a:noFill/>
        </p:spPr>
        <p:txBody>
          <a:bodyPr wrap="square" rtlCol="0">
            <a:spAutoFit/>
          </a:bodyPr>
          <a:lstStyle/>
          <a:p>
            <a:r>
              <a:rPr lang="en-US" sz="5400" dirty="0" smtClean="0">
                <a:solidFill>
                  <a:schemeClr val="bg1"/>
                </a:solidFill>
                <a:latin typeface="+mj-lt"/>
              </a:rPr>
              <a:t>Deliverable 5</a:t>
            </a:r>
            <a:endParaRPr lang="en-US" sz="5400" dirty="0">
              <a:solidFill>
                <a:schemeClr val="bg1"/>
              </a:solidFill>
              <a:latin typeface="+mj-lt"/>
            </a:endParaRPr>
          </a:p>
        </p:txBody>
      </p:sp>
      <p:grpSp>
        <p:nvGrpSpPr>
          <p:cNvPr id="2" name="Google Shape;4197;p39"/>
          <p:cNvGrpSpPr>
            <a:grpSpLocks noChangeAspect="1"/>
          </p:cNvGrpSpPr>
          <p:nvPr/>
        </p:nvGrpSpPr>
        <p:grpSpPr>
          <a:xfrm>
            <a:off x="1295400" y="2800350"/>
            <a:ext cx="168275" cy="274320"/>
            <a:chOff x="6730350" y="2315900"/>
            <a:chExt cx="257700" cy="420100"/>
          </a:xfrm>
          <a:solidFill>
            <a:schemeClr val="accent4">
              <a:lumMod val="60000"/>
              <a:lumOff val="40000"/>
            </a:schemeClr>
          </a:solidFill>
        </p:grpSpPr>
        <p:sp>
          <p:nvSpPr>
            <p:cNvPr id="19"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4208;p39"/>
          <p:cNvGrpSpPr>
            <a:grpSpLocks noChangeAspect="1"/>
          </p:cNvGrpSpPr>
          <p:nvPr/>
        </p:nvGrpSpPr>
        <p:grpSpPr>
          <a:xfrm>
            <a:off x="381000" y="2343150"/>
            <a:ext cx="1614116" cy="1554480"/>
            <a:chOff x="2583325" y="2972875"/>
            <a:chExt cx="462850" cy="445750"/>
          </a:xfrm>
        </p:grpSpPr>
        <p:sp>
          <p:nvSpPr>
            <p:cNvPr id="30" name="Google Shape;4209;p39"/>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10;p39"/>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4223;p39"/>
          <p:cNvSpPr>
            <a:spLocks noChangeAspect="1"/>
          </p:cNvSpPr>
          <p:nvPr/>
        </p:nvSpPr>
        <p:spPr>
          <a:xfrm>
            <a:off x="1524000" y="2876550"/>
            <a:ext cx="190574" cy="274320"/>
          </a:xfrm>
          <a:custGeom>
            <a:avLst/>
            <a:gdLst/>
            <a:ahLst/>
            <a:cxnLst/>
            <a:rect l="l" t="t" r="r" b="b"/>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4187;p39"/>
          <p:cNvGrpSpPr>
            <a:grpSpLocks noChangeAspect="1"/>
          </p:cNvGrpSpPr>
          <p:nvPr/>
        </p:nvGrpSpPr>
        <p:grpSpPr>
          <a:xfrm>
            <a:off x="914400" y="2952750"/>
            <a:ext cx="80558" cy="182880"/>
            <a:chOff x="4753325" y="2329350"/>
            <a:chExt cx="167300" cy="379800"/>
          </a:xfrm>
        </p:grpSpPr>
        <p:sp>
          <p:nvSpPr>
            <p:cNvPr id="34" name="Google Shape;4188;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89;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4276;p39"/>
          <p:cNvSpPr>
            <a:spLocks noChangeAspect="1"/>
          </p:cNvSpPr>
          <p:nvPr/>
        </p:nvSpPr>
        <p:spPr>
          <a:xfrm>
            <a:off x="1524000" y="2647950"/>
            <a:ext cx="182880" cy="182891"/>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4187;p39"/>
          <p:cNvGrpSpPr>
            <a:grpSpLocks noChangeAspect="1"/>
          </p:cNvGrpSpPr>
          <p:nvPr/>
        </p:nvGrpSpPr>
        <p:grpSpPr>
          <a:xfrm>
            <a:off x="838200" y="2952750"/>
            <a:ext cx="80558" cy="182880"/>
            <a:chOff x="4753325" y="2329350"/>
            <a:chExt cx="167300" cy="379800"/>
          </a:xfrm>
        </p:grpSpPr>
        <p:sp>
          <p:nvSpPr>
            <p:cNvPr id="42" name="Google Shape;4188;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89;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187;p39"/>
          <p:cNvGrpSpPr>
            <a:grpSpLocks noChangeAspect="1"/>
          </p:cNvGrpSpPr>
          <p:nvPr/>
        </p:nvGrpSpPr>
        <p:grpSpPr>
          <a:xfrm>
            <a:off x="685800" y="2952750"/>
            <a:ext cx="80558" cy="182880"/>
            <a:chOff x="4753325" y="2329350"/>
            <a:chExt cx="167300" cy="379800"/>
          </a:xfrm>
        </p:grpSpPr>
        <p:sp>
          <p:nvSpPr>
            <p:cNvPr id="56" name="Google Shape;4188;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189;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4187;p39"/>
          <p:cNvGrpSpPr>
            <a:grpSpLocks noChangeAspect="1"/>
          </p:cNvGrpSpPr>
          <p:nvPr/>
        </p:nvGrpSpPr>
        <p:grpSpPr>
          <a:xfrm>
            <a:off x="990600" y="2952750"/>
            <a:ext cx="80558" cy="182880"/>
            <a:chOff x="4753325" y="2329350"/>
            <a:chExt cx="167300" cy="379800"/>
          </a:xfrm>
        </p:grpSpPr>
        <p:sp>
          <p:nvSpPr>
            <p:cNvPr id="59" name="Google Shape;4188;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89;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187;p39"/>
          <p:cNvGrpSpPr>
            <a:grpSpLocks noChangeAspect="1"/>
          </p:cNvGrpSpPr>
          <p:nvPr/>
        </p:nvGrpSpPr>
        <p:grpSpPr>
          <a:xfrm>
            <a:off x="762000" y="2952750"/>
            <a:ext cx="80558" cy="182880"/>
            <a:chOff x="4753325" y="2329350"/>
            <a:chExt cx="167300" cy="379800"/>
          </a:xfrm>
        </p:grpSpPr>
        <p:sp>
          <p:nvSpPr>
            <p:cNvPr id="62" name="Google Shape;4188;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89;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085;p39"/>
          <p:cNvSpPr/>
          <p:nvPr/>
        </p:nvSpPr>
        <p:spPr>
          <a:xfrm>
            <a:off x="609600" y="2571750"/>
            <a:ext cx="384894" cy="304800"/>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85;p39"/>
          <p:cNvSpPr/>
          <p:nvPr/>
        </p:nvSpPr>
        <p:spPr>
          <a:xfrm>
            <a:off x="838200" y="2571750"/>
            <a:ext cx="384894" cy="304800"/>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4187;p39"/>
          <p:cNvGrpSpPr>
            <a:grpSpLocks noChangeAspect="1"/>
          </p:cNvGrpSpPr>
          <p:nvPr/>
        </p:nvGrpSpPr>
        <p:grpSpPr>
          <a:xfrm>
            <a:off x="1066800" y="2952750"/>
            <a:ext cx="80558" cy="182880"/>
            <a:chOff x="4753325" y="2329350"/>
            <a:chExt cx="167300" cy="379800"/>
          </a:xfrm>
        </p:grpSpPr>
        <p:sp>
          <p:nvSpPr>
            <p:cNvPr id="39" name="Google Shape;4188;p39"/>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89;p39"/>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7"/>
          <p:cNvSpPr txBox="1">
            <a:spLocks noGrp="1"/>
          </p:cNvSpPr>
          <p:nvPr>
            <p:ph type="body" idx="1"/>
          </p:nvPr>
        </p:nvSpPr>
        <p:spPr>
          <a:xfrm>
            <a:off x="2133600" y="2038350"/>
            <a:ext cx="3962400" cy="224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Evaluation of the effectiveness of the Technical Assistance Resource Centers </a:t>
            </a:r>
            <a:r>
              <a:rPr lang="en" sz="2400" dirty="0" smtClean="0"/>
              <a:t>(RCs)</a:t>
            </a:r>
            <a:endParaRPr dirty="0"/>
          </a:p>
        </p:txBody>
      </p:sp>
      <p:sp>
        <p:nvSpPr>
          <p:cNvPr id="3865" name="Google Shape;3865;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9</a:t>
            </a:fld>
            <a:endParaRPr/>
          </a:p>
        </p:txBody>
      </p:sp>
      <p:sp>
        <p:nvSpPr>
          <p:cNvPr id="5" name="TextBox 4"/>
          <p:cNvSpPr txBox="1"/>
          <p:nvPr/>
        </p:nvSpPr>
        <p:spPr>
          <a:xfrm>
            <a:off x="533400" y="438150"/>
            <a:ext cx="5181600" cy="923330"/>
          </a:xfrm>
          <a:prstGeom prst="rect">
            <a:avLst/>
          </a:prstGeom>
          <a:noFill/>
        </p:spPr>
        <p:txBody>
          <a:bodyPr wrap="square" rtlCol="0">
            <a:spAutoFit/>
          </a:bodyPr>
          <a:lstStyle/>
          <a:p>
            <a:r>
              <a:rPr lang="en-US" sz="5400" dirty="0" smtClean="0">
                <a:solidFill>
                  <a:schemeClr val="bg1"/>
                </a:solidFill>
                <a:latin typeface="+mj-lt"/>
              </a:rPr>
              <a:t>Deliverable 2</a:t>
            </a:r>
            <a:endParaRPr lang="en-US" sz="5400" dirty="0">
              <a:solidFill>
                <a:schemeClr val="bg1"/>
              </a:solidFill>
              <a:latin typeface="+mj-lt"/>
            </a:endParaRPr>
          </a:p>
        </p:txBody>
      </p:sp>
      <p:grpSp>
        <p:nvGrpSpPr>
          <p:cNvPr id="13" name="Google Shape;4236;p39"/>
          <p:cNvGrpSpPr>
            <a:grpSpLocks noChangeAspect="1"/>
          </p:cNvGrpSpPr>
          <p:nvPr/>
        </p:nvGrpSpPr>
        <p:grpSpPr>
          <a:xfrm>
            <a:off x="304800" y="2266950"/>
            <a:ext cx="1745583" cy="1463040"/>
            <a:chOff x="2599825" y="3689700"/>
            <a:chExt cx="429850" cy="360275"/>
          </a:xfrm>
          <a:solidFill>
            <a:srgbClr val="003B55"/>
          </a:solidFill>
        </p:grpSpPr>
        <p:sp>
          <p:nvSpPr>
            <p:cNvPr id="14" name="Google Shape;4237;p39"/>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rgbClr val="003B55"/>
                  </a:solidFill>
                </a:ln>
              </a:endParaRPr>
            </a:p>
          </p:txBody>
        </p:sp>
        <p:sp>
          <p:nvSpPr>
            <p:cNvPr id="15" name="Google Shape;4238;p39"/>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197;p39"/>
          <p:cNvGrpSpPr>
            <a:grpSpLocks noChangeAspect="1"/>
          </p:cNvGrpSpPr>
          <p:nvPr/>
        </p:nvGrpSpPr>
        <p:grpSpPr>
          <a:xfrm>
            <a:off x="1295400" y="3105150"/>
            <a:ext cx="168275" cy="274320"/>
            <a:chOff x="6730350" y="2315900"/>
            <a:chExt cx="257700" cy="420100"/>
          </a:xfrm>
          <a:solidFill>
            <a:schemeClr val="accent4">
              <a:lumMod val="60000"/>
              <a:lumOff val="40000"/>
            </a:schemeClr>
          </a:solidFill>
        </p:grpSpPr>
        <p:sp>
          <p:nvSpPr>
            <p:cNvPr id="19" name="Google Shape;4198;p3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99;p3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00;p3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01;p3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02;p3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215;p39"/>
          <p:cNvGrpSpPr>
            <a:grpSpLocks noChangeAspect="1"/>
          </p:cNvGrpSpPr>
          <p:nvPr/>
        </p:nvGrpSpPr>
        <p:grpSpPr>
          <a:xfrm>
            <a:off x="381000" y="3028950"/>
            <a:ext cx="865163" cy="640080"/>
            <a:chOff x="5255200" y="3006475"/>
            <a:chExt cx="511700" cy="378575"/>
          </a:xfrm>
          <a:solidFill>
            <a:srgbClr val="80BFB7"/>
          </a:solidFill>
        </p:grpSpPr>
        <p:sp>
          <p:nvSpPr>
            <p:cNvPr id="25" name="Google Shape;4216;p39"/>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17;p39"/>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4151;p39"/>
          <p:cNvSpPr>
            <a:spLocks noChangeAspect="1"/>
          </p:cNvSpPr>
          <p:nvPr/>
        </p:nvSpPr>
        <p:spPr>
          <a:xfrm>
            <a:off x="1524000" y="3181350"/>
            <a:ext cx="457229" cy="457200"/>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1|1.2|1"/>
</p:tagLst>
</file>

<file path=ppt/theme/theme1.xml><?xml version="1.0" encoding="utf-8"?>
<a:theme xmlns:a="http://schemas.openxmlformats.org/drawingml/2006/main" name="Mowbray templat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ustom 1">
      <a:majorFont>
        <a:latin typeface="Dosis ExtraLight"/>
        <a:ea typeface=""/>
        <a:cs typeface=""/>
      </a:majorFont>
      <a:minorFont>
        <a:latin typeface="Dosis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26211</TotalTime>
  <Words>3300</Words>
  <Application>Microsoft Office PowerPoint</Application>
  <PresentationFormat>On-screen Show (16:9)</PresentationFormat>
  <Paragraphs>359</Paragraphs>
  <Slides>27</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Dosis ExtraLight</vt:lpstr>
      <vt:lpstr>Wingdings 2</vt:lpstr>
      <vt:lpstr>Calibri</vt:lpstr>
      <vt:lpstr>Titillium Web</vt:lpstr>
      <vt:lpstr>Titillium Web Light</vt:lpstr>
      <vt:lpstr>Wingdings 3</vt:lpstr>
      <vt:lpstr>Wingdings</vt:lpstr>
      <vt:lpstr>Webdings</vt:lpstr>
      <vt:lpstr>Mowbray template</vt:lpstr>
      <vt:lpstr>Custom Design</vt:lpstr>
      <vt:lpstr>YEAR 2 FINDINGS FROM THE NYS 21CCLC STATEWIDE EVALUATION </vt:lpstr>
      <vt:lpstr>PRESENTED BY  </vt:lpstr>
      <vt:lpstr>ITINERARY</vt:lpstr>
      <vt:lpstr>PowerPoint Presentation</vt:lpstr>
      <vt:lpstr>Year 2  Enrollment &amp; Participation</vt:lpstr>
      <vt:lpstr>EARLY FINDINGS</vt:lpstr>
      <vt:lpstr>DOSAGE RULES!</vt:lpstr>
      <vt:lpstr>PowerPoint Presentation</vt:lpstr>
      <vt:lpstr>PowerPoint Presentation</vt:lpstr>
      <vt:lpstr>High Quality Services &amp; Support</vt:lpstr>
      <vt:lpstr>NOTABLE FINDINGS</vt:lpstr>
      <vt:lpstr>WHY SURVEYS? </vt:lpstr>
      <vt:lpstr>PowerPoint Presentation</vt:lpstr>
      <vt:lpstr>FOCUS AREAS</vt:lpstr>
      <vt:lpstr>Student Identification &amp; Recruitment</vt:lpstr>
      <vt:lpstr>ATTENDANCE RECOMMENDATIONS</vt:lpstr>
      <vt:lpstr>Collaboration with  School Day Leaders &amp; Staff</vt:lpstr>
      <vt:lpstr>Administrative Coordination</vt:lpstr>
      <vt:lpstr>PowerPoint Presentation</vt:lpstr>
      <vt:lpstr>UPDATED AER TEMPLATE</vt:lpstr>
      <vt:lpstr>PowerPoint Presentation</vt:lpstr>
      <vt:lpstr>SUMMARY OF Y2 ACTIVITIES</vt:lpstr>
      <vt:lpstr>JOIN OUR NETWORK!</vt:lpstr>
      <vt:lpstr>PowerPoint Presentation</vt:lpstr>
      <vt:lpstr>PowerPoint Presentation</vt:lpstr>
      <vt:lpstr>THANK YOU!</vt:lpstr>
      <vt:lpstr>PRESENTED BY  MEASUREMENT INCORPORATED (MI)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Owner</dc:creator>
  <cp:lastModifiedBy>Jonathan Tunik</cp:lastModifiedBy>
  <cp:revision>290</cp:revision>
  <cp:lastPrinted>2019-11-18T20:00:47Z</cp:lastPrinted>
  <dcterms:modified xsi:type="dcterms:W3CDTF">2019-11-19T03:10:00Z</dcterms:modified>
</cp:coreProperties>
</file>