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omments/comment1.xml" ContentType="application/vnd.openxmlformats-officedocument.presentationml.comments+xml"/>
  <Override PartName="/ppt/notesSlides/notesSlide11.xml" ContentType="application/vnd.openxmlformats-officedocument.presentationml.notesSlide+xml"/>
  <Override PartName="/ppt/comments/comment2.xml" ContentType="application/vnd.openxmlformats-officedocument.presentationml.comment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9"/>
  </p:notesMasterIdLst>
  <p:sldIdLst>
    <p:sldId id="256" r:id="rId2"/>
    <p:sldId id="257" r:id="rId3"/>
    <p:sldId id="260" r:id="rId4"/>
    <p:sldId id="263" r:id="rId5"/>
    <p:sldId id="258" r:id="rId6"/>
    <p:sldId id="261" r:id="rId7"/>
    <p:sldId id="259" r:id="rId8"/>
    <p:sldId id="262" r:id="rId9"/>
    <p:sldId id="267" r:id="rId10"/>
    <p:sldId id="264" r:id="rId11"/>
    <p:sldId id="265" r:id="rId12"/>
    <p:sldId id="271" r:id="rId13"/>
    <p:sldId id="272" r:id="rId14"/>
    <p:sldId id="270" r:id="rId15"/>
    <p:sldId id="269" r:id="rId16"/>
    <p:sldId id="273" r:id="rId17"/>
    <p:sldId id="274" r:id="rId18"/>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onathan Tunik" initials="JT" lastIdx="6" clrIdx="0"/>
  <p:cmAuthor id="1" name="Elizabeth Whipple" initials="EW"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290" autoAdjust="0"/>
  </p:normalViewPr>
  <p:slideViewPr>
    <p:cSldViewPr>
      <p:cViewPr varScale="1">
        <p:scale>
          <a:sx n="67" d="100"/>
          <a:sy n="67" d="100"/>
        </p:scale>
        <p:origin x="1834"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9-11-14T17:22:01.097" idx="2">
    <p:pos x="10" y="2"/>
    <p:text>We might end up changing some of these headings (e.g. re your concern about the title's alignment with 'reviewer observations" on p.2).  Let's just make sure we align these at the end...</p:text>
  </p:cm>
  <p:cm authorId="0" dt="2019-11-14T17:23:16.420" idx="3">
    <p:pos x="62" y="309"/>
    <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19-11-14T17:25:34.649" idx="4">
    <p:pos x="10" y="10"/>
    <p:text/>
  </p:cm>
  <p:cm authorId="1" dt="2019-11-14T17:44:33.604" idx="1">
    <p:pos x="106" y="106"/>
    <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B3FBAC83-4108-4EAA-B236-2894FD2B9603}" type="datetimeFigureOut">
              <a:rPr lang="en-US" smtClean="0"/>
              <a:t>11/19/2019</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9A98797D-D608-4770-942E-2FFC9A21A139}" type="slidenum">
              <a:rPr lang="en-US" smtClean="0"/>
              <a:t>‹#›</a:t>
            </a:fld>
            <a:endParaRPr lang="en-US"/>
          </a:p>
        </p:txBody>
      </p:sp>
    </p:spTree>
    <p:extLst>
      <p:ext uri="{BB962C8B-B14F-4D97-AF65-F5344CB8AC3E}">
        <p14:creationId xmlns:p14="http://schemas.microsoft.com/office/powerpoint/2010/main" val="20131807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98797D-D608-4770-942E-2FFC9A21A139}" type="slidenum">
              <a:rPr lang="en-US" smtClean="0"/>
              <a:t>1</a:t>
            </a:fld>
            <a:endParaRPr lang="en-US"/>
          </a:p>
        </p:txBody>
      </p:sp>
    </p:spTree>
    <p:extLst>
      <p:ext uri="{BB962C8B-B14F-4D97-AF65-F5344CB8AC3E}">
        <p14:creationId xmlns:p14="http://schemas.microsoft.com/office/powerpoint/2010/main" val="18652075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458">
              <a:defRPr/>
            </a:pPr>
            <a:r>
              <a:rPr lang="en-US" dirty="0"/>
              <a:t>The purpose of that little refresher</a:t>
            </a:r>
            <a:r>
              <a:rPr lang="en-US" baseline="0" dirty="0"/>
              <a:t> about funder expectations was to provide the backdrop for a helpful reference document put together by MI at the request of NYSED, titled “Expectations for 21</a:t>
            </a:r>
            <a:r>
              <a:rPr lang="en-US" baseline="30000" dirty="0"/>
              <a:t>st</a:t>
            </a:r>
            <a:r>
              <a:rPr lang="en-US" baseline="0" dirty="0"/>
              <a:t> CCLC Program Implementation and Evaluation”.</a:t>
            </a:r>
            <a:r>
              <a:rPr lang="en-US" dirty="0">
                <a:ea typeface="Calibri"/>
                <a:cs typeface="Times New Roman"/>
              </a:rPr>
              <a:t> </a:t>
            </a:r>
            <a:r>
              <a:rPr lang="en-US" baseline="0" dirty="0"/>
              <a:t>We want to </a:t>
            </a:r>
            <a:r>
              <a:rPr lang="en-US" dirty="0">
                <a:ea typeface="Calibri"/>
                <a:cs typeface="Times New Roman"/>
              </a:rPr>
              <a:t>make sure that all players are still on the same page with regard to State requirements for evaluation to ensure the grant’s success. </a:t>
            </a:r>
            <a:r>
              <a:rPr lang="en-US" b="1" dirty="0">
                <a:solidFill>
                  <a:prstClr val="black"/>
                </a:solidFill>
                <a:ea typeface="Calibri"/>
                <a:cs typeface="Times New Roman"/>
              </a:rPr>
              <a:t>Our intent today is to support our sub-grantees to be good consumers of evaluation. </a:t>
            </a:r>
            <a:r>
              <a:rPr lang="en-US" dirty="0">
                <a:solidFill>
                  <a:prstClr val="black"/>
                </a:solidFill>
                <a:ea typeface="Calibri"/>
                <a:cs typeface="Times New Roman"/>
              </a:rPr>
              <a:t>The document, “Expectations for 21</a:t>
            </a:r>
            <a:r>
              <a:rPr lang="en-US" baseline="30000" dirty="0">
                <a:solidFill>
                  <a:prstClr val="black"/>
                </a:solidFill>
                <a:ea typeface="Calibri"/>
                <a:cs typeface="Times New Roman"/>
              </a:rPr>
              <a:t>st</a:t>
            </a:r>
            <a:r>
              <a:rPr lang="en-US" dirty="0">
                <a:solidFill>
                  <a:prstClr val="black"/>
                </a:solidFill>
                <a:ea typeface="Calibri"/>
                <a:cs typeface="Times New Roman"/>
              </a:rPr>
              <a:t> CCLC Program Implementation and Evaluation,” is the cliff notes version to advance that purpose. It provides the expectations around evaluation, as reflected in the SMV template, as well as the source document(s) for each of the requirements. While the source documents often state things in general terms, the SMV template defines more concretely the State’s expectations. This document summarizes how the source documents align with the SMV. We have tentatively categorized the areas covered but these categories are subject to change. Read areas – then toggle to document.) As mentioned, it’s a work in progress, but will be sent out to all and posted on the website when it is finalized.</a:t>
            </a:r>
          </a:p>
          <a:p>
            <a:pPr defTabSz="924458">
              <a:defRPr/>
            </a:pPr>
            <a:endParaRPr lang="en-US" dirty="0">
              <a:solidFill>
                <a:prstClr val="black"/>
              </a:solidFill>
            </a:endParaRPr>
          </a:p>
        </p:txBody>
      </p:sp>
      <p:sp>
        <p:nvSpPr>
          <p:cNvPr id="4" name="Slide Number Placeholder 3"/>
          <p:cNvSpPr>
            <a:spLocks noGrp="1"/>
          </p:cNvSpPr>
          <p:nvPr>
            <p:ph type="sldNum" sz="quarter" idx="10"/>
          </p:nvPr>
        </p:nvSpPr>
        <p:spPr/>
        <p:txBody>
          <a:bodyPr/>
          <a:lstStyle/>
          <a:p>
            <a:fld id="{9A98797D-D608-4770-942E-2FFC9A21A139}" type="slidenum">
              <a:rPr lang="en-US" smtClean="0"/>
              <a:t>10</a:t>
            </a:fld>
            <a:endParaRPr lang="en-US"/>
          </a:p>
        </p:txBody>
      </p:sp>
    </p:spTree>
    <p:extLst>
      <p:ext uri="{BB962C8B-B14F-4D97-AF65-F5344CB8AC3E}">
        <p14:creationId xmlns:p14="http://schemas.microsoft.com/office/powerpoint/2010/main" val="29388164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wanted to take a moment and talk about implementation. So remember, there are two objectives that are the same for the federal, State</a:t>
            </a:r>
            <a:r>
              <a:rPr lang="en-US" baseline="0" dirty="0"/>
              <a:t> , and local evaluations. </a:t>
            </a:r>
            <a:r>
              <a:rPr lang="en-US" dirty="0"/>
              <a:t>One is an implementation objective and one is an outcome objective. Outcomes I think we all get. But how do we assess fidelity and</a:t>
            </a:r>
            <a:r>
              <a:rPr lang="en-US" baseline="0" dirty="0"/>
              <a:t> why is it important?  We focus on fidelity because without fidelity the outcomes have no meaning. Let’s read the language as it appears on the SMV template. (Read slide)  </a:t>
            </a:r>
            <a:r>
              <a:rPr lang="en-US" b="1" baseline="0" dirty="0"/>
              <a:t>Toggle to draft document, p. 5.    </a:t>
            </a:r>
            <a:r>
              <a:rPr lang="en-US" baseline="0" dirty="0"/>
              <a:t>The first level of “implementation fidelity” is: “Is the program providing all of the activities that they said they would provide as per their application and/or approved program modifications.” So the program should be aligned with the Template for Goals and Objectives, the Logic Model, the program schedule, and reviewer observation.  Remember too, the program logic model should be reviewed and updated annually. All of these things must be reviewed for alignment. To help with that, L&amp;G has agreed to let us share a tool they use for the purpose of reviewing that “first level of fidelity” that you may find helpful. It will appear in the next slide. </a:t>
            </a:r>
          </a:p>
          <a:p>
            <a:endParaRPr lang="en-US" baseline="0" dirty="0"/>
          </a:p>
          <a:p>
            <a:r>
              <a:rPr lang="en-US" baseline="0" dirty="0"/>
              <a:t>The other part of fidelity has to do with the notion of high quality. Are the activities being implemented well, using research-based practices, etc. That is what we refer to as Point of Service Quality, and what is meant to be captured by the evaluator during the 2</a:t>
            </a:r>
            <a:r>
              <a:rPr lang="en-US" baseline="30000" dirty="0"/>
              <a:t>nd</a:t>
            </a:r>
            <a:r>
              <a:rPr lang="en-US" baseline="0" dirty="0"/>
              <a:t> required site visit using the OST Observation Instrument, and the results of which are to be reported in the AER. Program administrators are also expected to capture point of service quality in their required review of program delivery. NYSED created the (Program Activity Implementation Review [or PAIR]) for sub-grantees to use for this purpose in lieu of a staff evaluation form. So site coordinators, and/or program directors are expected to review the activity implementation, not the staff person per se.</a:t>
            </a:r>
            <a:endParaRPr lang="en-US" dirty="0"/>
          </a:p>
        </p:txBody>
      </p:sp>
      <p:sp>
        <p:nvSpPr>
          <p:cNvPr id="4" name="Slide Number Placeholder 3"/>
          <p:cNvSpPr>
            <a:spLocks noGrp="1"/>
          </p:cNvSpPr>
          <p:nvPr>
            <p:ph type="sldNum" sz="quarter" idx="10"/>
          </p:nvPr>
        </p:nvSpPr>
        <p:spPr/>
        <p:txBody>
          <a:bodyPr/>
          <a:lstStyle/>
          <a:p>
            <a:fld id="{9A98797D-D608-4770-942E-2FFC9A21A139}" type="slidenum">
              <a:rPr lang="en-US" smtClean="0"/>
              <a:t>11</a:t>
            </a:fld>
            <a:endParaRPr lang="en-US"/>
          </a:p>
        </p:txBody>
      </p:sp>
    </p:spTree>
    <p:extLst>
      <p:ext uri="{BB962C8B-B14F-4D97-AF65-F5344CB8AC3E}">
        <p14:creationId xmlns:p14="http://schemas.microsoft.com/office/powerpoint/2010/main" val="11847294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this is a tool that L&amp;G uses for that first level of check</a:t>
            </a:r>
            <a:r>
              <a:rPr lang="en-US" baseline="0" dirty="0"/>
              <a:t> on fidelity.  In the left hand column you can see what they are looking at: Target enrollment, hours of operation, youth development activities, academic enrichment activities, family involvement activities, professional development and community engagement. The next column shows what activities were promised in the grant application, and the final column indicates whether they are on track or if discrepancies were noted and therefore require attention. I’d like to thank L&amp;G for sharing this tool with us.</a:t>
            </a:r>
            <a:endParaRPr lang="en-US" dirty="0"/>
          </a:p>
        </p:txBody>
      </p:sp>
      <p:sp>
        <p:nvSpPr>
          <p:cNvPr id="4" name="Slide Number Placeholder 3"/>
          <p:cNvSpPr>
            <a:spLocks noGrp="1"/>
          </p:cNvSpPr>
          <p:nvPr>
            <p:ph type="sldNum" sz="quarter" idx="10"/>
          </p:nvPr>
        </p:nvSpPr>
        <p:spPr/>
        <p:txBody>
          <a:bodyPr/>
          <a:lstStyle/>
          <a:p>
            <a:fld id="{9A98797D-D608-4770-942E-2FFC9A21A139}" type="slidenum">
              <a:rPr lang="en-US" smtClean="0"/>
              <a:t>12</a:t>
            </a:fld>
            <a:endParaRPr lang="en-US"/>
          </a:p>
        </p:txBody>
      </p:sp>
    </p:spTree>
    <p:extLst>
      <p:ext uri="{BB962C8B-B14F-4D97-AF65-F5344CB8AC3E}">
        <p14:creationId xmlns:p14="http://schemas.microsoft.com/office/powerpoint/2010/main" val="24691721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Switching gears a bit, I wanted to briefly touch on a couple of other areas</a:t>
            </a:r>
            <a:r>
              <a:rPr lang="en-US" baseline="0" dirty="0"/>
              <a:t> where sub-grantees and/or evaluators have recently been asked for data or reports in a particular format. We ask sub-grantees to cooperate with these requests so that the State Evaluators can better meet their obligations to NYSED, and so that NYSED can better meet its obligations to the funder – The US Department of Education.  So the disaggregation of attendance data is the first area I’d like to remind you all about. We weren’t able to require it last year because we didn’t give you enough notice ahead of time. So we are reminding now about the requirement for next July’s reporting. You were already notified via email. The language here is an excerpt from the email that was sent out. (Read slide) See that this requirement appears on page 8 of the draft document</a:t>
            </a:r>
            <a:r>
              <a:rPr lang="en-US" b="1" baseline="0" dirty="0"/>
              <a:t>. (Toggle to document p. 8) </a:t>
            </a:r>
            <a:r>
              <a:rPr lang="en-US" dirty="0">
                <a:solidFill>
                  <a:prstClr val="black"/>
                </a:solidFill>
              </a:rPr>
              <a:t>There is also a fact sheet that was sent out via email that explains the rules for how participation is to be counted. It is called the “21</a:t>
            </a:r>
            <a:r>
              <a:rPr lang="en-US" baseline="30000" dirty="0">
                <a:solidFill>
                  <a:prstClr val="black"/>
                </a:solidFill>
              </a:rPr>
              <a:t>st</a:t>
            </a:r>
            <a:r>
              <a:rPr lang="en-US" dirty="0">
                <a:solidFill>
                  <a:prstClr val="black"/>
                </a:solidFill>
              </a:rPr>
              <a:t> CCLC Student Participant Reporting Fact Sheet” and is posted on the website.</a:t>
            </a:r>
            <a:endParaRPr lang="en-US" b="1" dirty="0"/>
          </a:p>
        </p:txBody>
      </p:sp>
      <p:sp>
        <p:nvSpPr>
          <p:cNvPr id="4" name="Slide Number Placeholder 3"/>
          <p:cNvSpPr>
            <a:spLocks noGrp="1"/>
          </p:cNvSpPr>
          <p:nvPr>
            <p:ph type="sldNum" sz="quarter" idx="10"/>
          </p:nvPr>
        </p:nvSpPr>
        <p:spPr/>
        <p:txBody>
          <a:bodyPr/>
          <a:lstStyle/>
          <a:p>
            <a:fld id="{9A98797D-D608-4770-942E-2FFC9A21A139}" type="slidenum">
              <a:rPr lang="en-US" smtClean="0"/>
              <a:t>13</a:t>
            </a:fld>
            <a:endParaRPr lang="en-US"/>
          </a:p>
        </p:txBody>
      </p:sp>
    </p:spTree>
    <p:extLst>
      <p:ext uri="{BB962C8B-B14F-4D97-AF65-F5344CB8AC3E}">
        <p14:creationId xmlns:p14="http://schemas.microsoft.com/office/powerpoint/2010/main" val="2153619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Speaking of attendance data reporting and APR data reporting…. As you may know, NYSED released an RFP for a 21</a:t>
            </a:r>
            <a:r>
              <a:rPr lang="en-US" baseline="30000" dirty="0"/>
              <a:t>st</a:t>
            </a:r>
            <a:r>
              <a:rPr lang="en-US" dirty="0"/>
              <a:t> CCLC Data Collection and Reporting System vendor. We are excited to announce that we have a vendor who is</a:t>
            </a:r>
            <a:r>
              <a:rPr lang="en-US" baseline="0" dirty="0"/>
              <a:t> the tentative successful applicant for a contract to provide NYSED with a Statewide Data Collection and Reporting System. I am not allowed to reveal who the successful bidder is at this time – not until the contract is finalized, probably some time next Spring.</a:t>
            </a:r>
            <a:r>
              <a:rPr lang="en-US" dirty="0">
                <a:solidFill>
                  <a:prstClr val="black"/>
                </a:solidFill>
              </a:rPr>
              <a:t> The system could be ready for sub-grantee use as early as next summer. Stay tuned for more details. We are hopeful that this is going to simplify everyone’s lives. Your sites will enter program and student data into this system, and the system will automatically upload into the 21APR system, so no duplicate data entry will be required. Also, NYSED and the State Evaluator will have access to all the data, including student level data, and will be able to do any number of additional analyses that we were never able to do before and that the funder expects us to do. </a:t>
            </a:r>
            <a:endParaRPr lang="en-US" dirty="0"/>
          </a:p>
        </p:txBody>
      </p:sp>
      <p:sp>
        <p:nvSpPr>
          <p:cNvPr id="4" name="Slide Number Placeholder 3"/>
          <p:cNvSpPr>
            <a:spLocks noGrp="1"/>
          </p:cNvSpPr>
          <p:nvPr>
            <p:ph type="sldNum" sz="quarter" idx="10"/>
          </p:nvPr>
        </p:nvSpPr>
        <p:spPr/>
        <p:txBody>
          <a:bodyPr/>
          <a:lstStyle/>
          <a:p>
            <a:fld id="{9A98797D-D608-4770-942E-2FFC9A21A139}" type="slidenum">
              <a:rPr lang="en-US" smtClean="0"/>
              <a:t>14</a:t>
            </a:fld>
            <a:endParaRPr lang="en-US"/>
          </a:p>
        </p:txBody>
      </p:sp>
    </p:spTree>
    <p:extLst>
      <p:ext uri="{BB962C8B-B14F-4D97-AF65-F5344CB8AC3E}">
        <p14:creationId xmlns:p14="http://schemas.microsoft.com/office/powerpoint/2010/main" val="2632166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Beginning this past year, local program evaluators were asked to submit their Annual Evaluation Reports using a</a:t>
            </a:r>
            <a:r>
              <a:rPr lang="en-US" baseline="0" dirty="0"/>
              <a:t>n evaluation report</a:t>
            </a:r>
            <a:r>
              <a:rPr lang="en-US" dirty="0"/>
              <a:t> template that was created by MI at</a:t>
            </a:r>
            <a:r>
              <a:rPr lang="en-US" baseline="0" dirty="0"/>
              <a:t> NYSED’s request. This was done so that critical information, as required per the Evaluation Manual, would be included in the report. </a:t>
            </a:r>
            <a:r>
              <a:rPr lang="en-US" dirty="0"/>
              <a:t>The Evaluation Manual specifies what should be included</a:t>
            </a:r>
            <a:r>
              <a:rPr lang="en-US" baseline="0" dirty="0"/>
              <a:t> in the AER. </a:t>
            </a:r>
            <a:r>
              <a:rPr lang="en-US" b="1" baseline="0" dirty="0"/>
              <a:t>Toggle to draft document See p.3 and p.7. </a:t>
            </a:r>
            <a:r>
              <a:rPr lang="en-US" b="0" baseline="0" dirty="0"/>
              <a:t>As you can see, this document provides the source documents that has guided our thinking.</a:t>
            </a:r>
            <a:endParaRPr lang="en-US" b="0" dirty="0"/>
          </a:p>
        </p:txBody>
      </p:sp>
      <p:sp>
        <p:nvSpPr>
          <p:cNvPr id="4" name="Slide Number Placeholder 3"/>
          <p:cNvSpPr>
            <a:spLocks noGrp="1"/>
          </p:cNvSpPr>
          <p:nvPr>
            <p:ph type="sldNum" sz="quarter" idx="10"/>
          </p:nvPr>
        </p:nvSpPr>
        <p:spPr/>
        <p:txBody>
          <a:bodyPr/>
          <a:lstStyle/>
          <a:p>
            <a:fld id="{9A98797D-D608-4770-942E-2FFC9A21A139}" type="slidenum">
              <a:rPr lang="en-US" smtClean="0"/>
              <a:t>15</a:t>
            </a:fld>
            <a:endParaRPr lang="en-US"/>
          </a:p>
        </p:txBody>
      </p:sp>
    </p:spTree>
    <p:extLst>
      <p:ext uri="{BB962C8B-B14F-4D97-AF65-F5344CB8AC3E}">
        <p14:creationId xmlns:p14="http://schemas.microsoft.com/office/powerpoint/2010/main" val="25243858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458">
              <a:defRPr/>
            </a:pPr>
            <a:r>
              <a:rPr lang="en-US" b="1" dirty="0">
                <a:solidFill>
                  <a:prstClr val="black"/>
                </a:solidFill>
                <a:ea typeface="Calibri"/>
                <a:cs typeface="Times New Roman"/>
              </a:rPr>
              <a:t>Read slide: </a:t>
            </a:r>
            <a:r>
              <a:rPr lang="en-US" dirty="0">
                <a:solidFill>
                  <a:prstClr val="black"/>
                </a:solidFill>
                <a:ea typeface="Calibri"/>
                <a:cs typeface="Times New Roman"/>
              </a:rPr>
              <a:t>Sidebar: While there is an evaluation cap of 8% for this grant, there is no evaluation % floor. However, whatever percentage you are paying your evaluator, your contract should have included the local evaluation requirements as set forth in the Evaluation Manual and as reflected in the SMV tool. If it does not, perhaps you can meet with your administrative team and your evaluator and decide if a revised contract makes sense with your other budget priorities. It may also require a budget amendment.  But these are not new requirements, so if you pay less than 8% for your evaluator, that doesn’t mean that your evaluator doesn’t need to meet all the requirements as set forth in these documents. They still must be met.</a:t>
            </a:r>
            <a:endParaRPr lang="en-US" dirty="0"/>
          </a:p>
        </p:txBody>
      </p:sp>
      <p:sp>
        <p:nvSpPr>
          <p:cNvPr id="4" name="Slide Number Placeholder 3"/>
          <p:cNvSpPr>
            <a:spLocks noGrp="1"/>
          </p:cNvSpPr>
          <p:nvPr>
            <p:ph type="sldNum" sz="quarter" idx="10"/>
          </p:nvPr>
        </p:nvSpPr>
        <p:spPr/>
        <p:txBody>
          <a:bodyPr/>
          <a:lstStyle/>
          <a:p>
            <a:fld id="{9A98797D-D608-4770-942E-2FFC9A21A139}" type="slidenum">
              <a:rPr lang="en-US" smtClean="0"/>
              <a:t>16</a:t>
            </a:fld>
            <a:endParaRPr lang="en-US"/>
          </a:p>
        </p:txBody>
      </p:sp>
    </p:spTree>
    <p:extLst>
      <p:ext uri="{BB962C8B-B14F-4D97-AF65-F5344CB8AC3E}">
        <p14:creationId xmlns:p14="http://schemas.microsoft.com/office/powerpoint/2010/main" val="21986796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That’s it. Thank you and have a wonderful conference. Great things are in </a:t>
            </a:r>
            <a:r>
              <a:rPr lang="en-US"/>
              <a:t>store for you!</a:t>
            </a:r>
            <a:endParaRPr lang="en-US" dirty="0"/>
          </a:p>
        </p:txBody>
      </p:sp>
      <p:sp>
        <p:nvSpPr>
          <p:cNvPr id="4" name="Slide Number Placeholder 3"/>
          <p:cNvSpPr>
            <a:spLocks noGrp="1"/>
          </p:cNvSpPr>
          <p:nvPr>
            <p:ph type="sldNum" sz="quarter" idx="10"/>
          </p:nvPr>
        </p:nvSpPr>
        <p:spPr/>
        <p:txBody>
          <a:bodyPr/>
          <a:lstStyle/>
          <a:p>
            <a:fld id="{9A98797D-D608-4770-942E-2FFC9A21A139}" type="slidenum">
              <a:rPr lang="en-US" smtClean="0"/>
              <a:t>17</a:t>
            </a:fld>
            <a:endParaRPr lang="en-US"/>
          </a:p>
        </p:txBody>
      </p:sp>
    </p:spTree>
    <p:extLst>
      <p:ext uri="{BB962C8B-B14F-4D97-AF65-F5344CB8AC3E}">
        <p14:creationId xmlns:p14="http://schemas.microsoft.com/office/powerpoint/2010/main" val="15169386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a:t>
            </a:r>
            <a:r>
              <a:rPr lang="en-US" baseline="0" dirty="0"/>
              <a:t> we are mid-way through this funding cycle, I’d like to pause and take a step back and remind everyone of the mission – according to the funder. Who is the funder? The United State Department of Education – ED.  21</a:t>
            </a:r>
            <a:r>
              <a:rPr lang="en-US" baseline="30000" dirty="0"/>
              <a:t>st</a:t>
            </a:r>
            <a:r>
              <a:rPr lang="en-US" baseline="0" dirty="0"/>
              <a:t> CCLC has its own Title – Title IV Part B. </a:t>
            </a:r>
            <a:endParaRPr lang="en-US" dirty="0"/>
          </a:p>
        </p:txBody>
      </p:sp>
      <p:sp>
        <p:nvSpPr>
          <p:cNvPr id="4" name="Slide Number Placeholder 3"/>
          <p:cNvSpPr>
            <a:spLocks noGrp="1"/>
          </p:cNvSpPr>
          <p:nvPr>
            <p:ph type="sldNum" sz="quarter" idx="10"/>
          </p:nvPr>
        </p:nvSpPr>
        <p:spPr/>
        <p:txBody>
          <a:bodyPr/>
          <a:lstStyle/>
          <a:p>
            <a:fld id="{9A98797D-D608-4770-942E-2FFC9A21A139}" type="slidenum">
              <a:rPr lang="en-US" smtClean="0"/>
              <a:t>2</a:t>
            </a:fld>
            <a:endParaRPr lang="en-US"/>
          </a:p>
        </p:txBody>
      </p:sp>
    </p:spTree>
    <p:extLst>
      <p:ext uri="{BB962C8B-B14F-4D97-AF65-F5344CB8AC3E}">
        <p14:creationId xmlns:p14="http://schemas.microsoft.com/office/powerpoint/2010/main" val="33042794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US Department</a:t>
            </a:r>
            <a:r>
              <a:rPr lang="en-US" baseline="0" dirty="0"/>
              <a:t> of Education has just two objectives for this program. Each objective has two sub-objectives. </a:t>
            </a:r>
            <a:r>
              <a:rPr lang="en-US" dirty="0"/>
              <a:t>The first objective is an outcome objective, one about educational and social benefits and positive behavioral changes. The sub-objectives have to do with achievement in reading and math and behavior, specifically. Words like ‘will demonstrate’, ‘will meet,’ ‘will show improvements’ are used. Data</a:t>
            </a:r>
            <a:r>
              <a:rPr lang="en-US" baseline="0" dirty="0"/>
              <a:t> to measure these outcome objectives at the national level are provided through the APR reporting process.. Their specific indicators and measures used to determine if these objective have been met on the national level are called GPRA (The Government Performance and Results Act) Indicators/measures.</a:t>
            </a:r>
            <a:endParaRPr lang="en-US" dirty="0"/>
          </a:p>
        </p:txBody>
      </p:sp>
      <p:sp>
        <p:nvSpPr>
          <p:cNvPr id="4" name="Slide Number Placeholder 3"/>
          <p:cNvSpPr>
            <a:spLocks noGrp="1"/>
          </p:cNvSpPr>
          <p:nvPr>
            <p:ph type="sldNum" sz="quarter" idx="10"/>
          </p:nvPr>
        </p:nvSpPr>
        <p:spPr/>
        <p:txBody>
          <a:bodyPr/>
          <a:lstStyle/>
          <a:p>
            <a:fld id="{9A98797D-D608-4770-942E-2FFC9A21A139}" type="slidenum">
              <a:rPr lang="en-US" smtClean="0"/>
              <a:t>3</a:t>
            </a:fld>
            <a:endParaRPr lang="en-US"/>
          </a:p>
        </p:txBody>
      </p:sp>
    </p:spTree>
    <p:extLst>
      <p:ext uri="{BB962C8B-B14F-4D97-AF65-F5344CB8AC3E}">
        <p14:creationId xmlns:p14="http://schemas.microsoft.com/office/powerpoint/2010/main" val="33956889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second objective is an implementation objective. Sub-objectives specify</a:t>
            </a:r>
            <a:r>
              <a:rPr lang="en-US" baseline="0" dirty="0"/>
              <a:t> the provision pf core educational services (reading, literacy, mathematics and science) and enrichment and support activities such as nutrition, health, art, music, technology and recreation. </a:t>
            </a:r>
            <a:r>
              <a:rPr lang="en-US" dirty="0"/>
              <a:t>Words like ‘will offer’, are used. Data</a:t>
            </a:r>
            <a:r>
              <a:rPr lang="en-US" baseline="0" dirty="0"/>
              <a:t> to measure these implementation objectives at the national level are also provided through the APR reporting process.</a:t>
            </a:r>
            <a:endParaRPr lang="en-US" dirty="0"/>
          </a:p>
        </p:txBody>
      </p:sp>
      <p:sp>
        <p:nvSpPr>
          <p:cNvPr id="4" name="Slide Number Placeholder 3"/>
          <p:cNvSpPr>
            <a:spLocks noGrp="1"/>
          </p:cNvSpPr>
          <p:nvPr>
            <p:ph type="sldNum" sz="quarter" idx="10"/>
          </p:nvPr>
        </p:nvSpPr>
        <p:spPr/>
        <p:txBody>
          <a:bodyPr/>
          <a:lstStyle/>
          <a:p>
            <a:fld id="{9A98797D-D608-4770-942E-2FFC9A21A139}" type="slidenum">
              <a:rPr lang="en-US" smtClean="0"/>
              <a:t>4</a:t>
            </a:fld>
            <a:endParaRPr lang="en-US"/>
          </a:p>
        </p:txBody>
      </p:sp>
    </p:spTree>
    <p:extLst>
      <p:ext uri="{BB962C8B-B14F-4D97-AF65-F5344CB8AC3E}">
        <p14:creationId xmlns:p14="http://schemas.microsoft.com/office/powerpoint/2010/main" val="9358540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grantee is actually the New York State Education Department. This is a formula grant</a:t>
            </a:r>
            <a:r>
              <a:rPr lang="en-US" baseline="0" dirty="0"/>
              <a:t> which means that states are allocated money based on a formula that considers various student population factors.</a:t>
            </a:r>
            <a:endParaRPr lang="en-US" dirty="0"/>
          </a:p>
        </p:txBody>
      </p:sp>
      <p:sp>
        <p:nvSpPr>
          <p:cNvPr id="4" name="Slide Number Placeholder 3"/>
          <p:cNvSpPr>
            <a:spLocks noGrp="1"/>
          </p:cNvSpPr>
          <p:nvPr>
            <p:ph type="sldNum" sz="quarter" idx="10"/>
          </p:nvPr>
        </p:nvSpPr>
        <p:spPr/>
        <p:txBody>
          <a:bodyPr/>
          <a:lstStyle/>
          <a:p>
            <a:fld id="{9A98797D-D608-4770-942E-2FFC9A21A139}" type="slidenum">
              <a:rPr lang="en-US" smtClean="0"/>
              <a:t>5</a:t>
            </a:fld>
            <a:endParaRPr lang="en-US"/>
          </a:p>
        </p:txBody>
      </p:sp>
    </p:spTree>
    <p:extLst>
      <p:ext uri="{BB962C8B-B14F-4D97-AF65-F5344CB8AC3E}">
        <p14:creationId xmlns:p14="http://schemas.microsoft.com/office/powerpoint/2010/main" val="24185156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Remember, the grantee is NYSED. (READ slide)</a:t>
            </a:r>
          </a:p>
        </p:txBody>
      </p:sp>
      <p:sp>
        <p:nvSpPr>
          <p:cNvPr id="4" name="Slide Number Placeholder 3"/>
          <p:cNvSpPr>
            <a:spLocks noGrp="1"/>
          </p:cNvSpPr>
          <p:nvPr>
            <p:ph type="sldNum" sz="quarter" idx="10"/>
          </p:nvPr>
        </p:nvSpPr>
        <p:spPr/>
        <p:txBody>
          <a:bodyPr/>
          <a:lstStyle/>
          <a:p>
            <a:fld id="{9A98797D-D608-4770-942E-2FFC9A21A139}" type="slidenum">
              <a:rPr lang="en-US" smtClean="0"/>
              <a:t>6</a:t>
            </a:fld>
            <a:endParaRPr lang="en-US"/>
          </a:p>
        </p:txBody>
      </p:sp>
    </p:spTree>
    <p:extLst>
      <p:ext uri="{BB962C8B-B14F-4D97-AF65-F5344CB8AC3E}">
        <p14:creationId xmlns:p14="http://schemas.microsoft.com/office/powerpoint/2010/main" val="28396902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New York State flipped the order, making their implementation objective appear first, followed</a:t>
            </a:r>
            <a:r>
              <a:rPr lang="en-US" baseline="0" dirty="0"/>
              <a:t> by the outcome objective. So while the first objective itself is identical to the federal objective, notice New York has added additional sub-objectives. The first two sub-objectives increase to 100% of Centers will offer…(The feds say more than 85% will offer), and then the last three sub-objectives are areas that New York State pulled out of the federal statute and included them as objectives. As such, they need to be measured. Partnerships, services for parents and other adults, and program time requirements. These are all mentioned in the legislation as important to include, but New York chose to emphasize them by including them in their sub-objectives.</a:t>
            </a:r>
            <a:endParaRPr lang="en-US" dirty="0"/>
          </a:p>
        </p:txBody>
      </p:sp>
      <p:sp>
        <p:nvSpPr>
          <p:cNvPr id="4" name="Slide Number Placeholder 3"/>
          <p:cNvSpPr>
            <a:spLocks noGrp="1"/>
          </p:cNvSpPr>
          <p:nvPr>
            <p:ph type="sldNum" sz="quarter" idx="10"/>
          </p:nvPr>
        </p:nvSpPr>
        <p:spPr/>
        <p:txBody>
          <a:bodyPr/>
          <a:lstStyle/>
          <a:p>
            <a:fld id="{9A98797D-D608-4770-942E-2FFC9A21A139}" type="slidenum">
              <a:rPr lang="en-US" smtClean="0"/>
              <a:t>7</a:t>
            </a:fld>
            <a:endParaRPr lang="en-US"/>
          </a:p>
        </p:txBody>
      </p:sp>
    </p:spTree>
    <p:extLst>
      <p:ext uri="{BB962C8B-B14F-4D97-AF65-F5344CB8AC3E}">
        <p14:creationId xmlns:p14="http://schemas.microsoft.com/office/powerpoint/2010/main" val="3693348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second objective is an outcome objective an</a:t>
            </a:r>
            <a:r>
              <a:rPr lang="en-US" baseline="0" dirty="0"/>
              <a:t>d is identical to the federal first objective – that students participating in 21</a:t>
            </a:r>
            <a:r>
              <a:rPr lang="en-US" baseline="30000" dirty="0"/>
              <a:t>st</a:t>
            </a:r>
            <a:r>
              <a:rPr lang="en-US" baseline="0" dirty="0"/>
              <a:t> CCLC programs will demonstrate improvements in achievement and behavior. </a:t>
            </a:r>
            <a:endParaRPr lang="en-US" dirty="0"/>
          </a:p>
        </p:txBody>
      </p:sp>
      <p:sp>
        <p:nvSpPr>
          <p:cNvPr id="4" name="Slide Number Placeholder 3"/>
          <p:cNvSpPr>
            <a:spLocks noGrp="1"/>
          </p:cNvSpPr>
          <p:nvPr>
            <p:ph type="sldNum" sz="quarter" idx="10"/>
          </p:nvPr>
        </p:nvSpPr>
        <p:spPr/>
        <p:txBody>
          <a:bodyPr/>
          <a:lstStyle/>
          <a:p>
            <a:fld id="{9A98797D-D608-4770-942E-2FFC9A21A139}" type="slidenum">
              <a:rPr lang="en-US" smtClean="0"/>
              <a:t>8</a:t>
            </a:fld>
            <a:endParaRPr lang="en-US"/>
          </a:p>
        </p:txBody>
      </p:sp>
    </p:spTree>
    <p:extLst>
      <p:ext uri="{BB962C8B-B14F-4D97-AF65-F5344CB8AC3E}">
        <p14:creationId xmlns:p14="http://schemas.microsoft.com/office/powerpoint/2010/main" val="19073239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as the sub-grantee, were required to develop objectives and sub-objectives, as part of your grant application, in alignment with New York State’s objectives</a:t>
            </a:r>
            <a:r>
              <a:rPr lang="en-US" baseline="0" dirty="0"/>
              <a:t> and sub-objectives. </a:t>
            </a:r>
            <a:endParaRPr lang="en-US" dirty="0"/>
          </a:p>
        </p:txBody>
      </p:sp>
      <p:sp>
        <p:nvSpPr>
          <p:cNvPr id="4" name="Slide Number Placeholder 3"/>
          <p:cNvSpPr>
            <a:spLocks noGrp="1"/>
          </p:cNvSpPr>
          <p:nvPr>
            <p:ph type="sldNum" sz="quarter" idx="10"/>
          </p:nvPr>
        </p:nvSpPr>
        <p:spPr/>
        <p:txBody>
          <a:bodyPr/>
          <a:lstStyle/>
          <a:p>
            <a:fld id="{9A98797D-D608-4770-942E-2FFC9A21A139}" type="slidenum">
              <a:rPr lang="en-US" smtClean="0"/>
              <a:t>9</a:t>
            </a:fld>
            <a:endParaRPr lang="en-US"/>
          </a:p>
        </p:txBody>
      </p:sp>
    </p:spTree>
    <p:extLst>
      <p:ext uri="{BB962C8B-B14F-4D97-AF65-F5344CB8AC3E}">
        <p14:creationId xmlns:p14="http://schemas.microsoft.com/office/powerpoint/2010/main" val="1857006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2ED8E3B8-871F-42BD-9269-7D813ABD4F8B}" type="datetimeFigureOut">
              <a:rPr lang="en-US" smtClean="0"/>
              <a:t>11/19/2019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6828EED4-6E61-405F-9913-0F99DEBC298A}"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ED8E3B8-871F-42BD-9269-7D813ABD4F8B}" type="datetimeFigureOut">
              <a:rPr lang="en-US" smtClean="0"/>
              <a:t>11/19/2019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28EED4-6E61-405F-9913-0F99DEBC298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ED8E3B8-871F-42BD-9269-7D813ABD4F8B}" type="datetimeFigureOut">
              <a:rPr lang="en-US" smtClean="0"/>
              <a:t>11/19/2019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28EED4-6E61-405F-9913-0F99DEBC298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ED8E3B8-871F-42BD-9269-7D813ABD4F8B}" type="datetimeFigureOut">
              <a:rPr lang="en-US" smtClean="0"/>
              <a:t>11/19/2019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28EED4-6E61-405F-9913-0F99DEBC298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2ED8E3B8-871F-42BD-9269-7D813ABD4F8B}" type="datetimeFigureOut">
              <a:rPr lang="en-US" smtClean="0"/>
              <a:t>11/19/2019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6828EED4-6E61-405F-9913-0F99DEBC298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ED8E3B8-871F-42BD-9269-7D813ABD4F8B}" type="datetimeFigureOut">
              <a:rPr lang="en-US" smtClean="0"/>
              <a:t>11/19/2019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28EED4-6E61-405F-9913-0F99DEBC298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2ED8E3B8-871F-42BD-9269-7D813ABD4F8B}" type="datetimeFigureOut">
              <a:rPr lang="en-US" smtClean="0"/>
              <a:t>11/19/2019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28EED4-6E61-405F-9913-0F99DEBC298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2ED8E3B8-871F-42BD-9269-7D813ABD4F8B}" type="datetimeFigureOut">
              <a:rPr lang="en-US" smtClean="0"/>
              <a:t>11/19/2019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28EED4-6E61-405F-9913-0F99DEBC298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D8E3B8-871F-42BD-9269-7D813ABD4F8B}" type="datetimeFigureOut">
              <a:rPr lang="en-US" smtClean="0"/>
              <a:t>11/19/2019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28EED4-6E61-405F-9913-0F99DEBC298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ED8E3B8-871F-42BD-9269-7D813ABD4F8B}" type="datetimeFigureOut">
              <a:rPr lang="en-US" smtClean="0"/>
              <a:t>11/19/2019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28EED4-6E61-405F-9913-0F99DEBC298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2ED8E3B8-871F-42BD-9269-7D813ABD4F8B}" type="datetimeFigureOut">
              <a:rPr lang="en-US" smtClean="0"/>
              <a:t>11/19/2019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28EED4-6E61-405F-9913-0F99DEBC298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ED8E3B8-871F-42BD-9269-7D813ABD4F8B}" type="datetimeFigureOut">
              <a:rPr lang="en-US" smtClean="0"/>
              <a:t>11/19/2019</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828EED4-6E61-405F-9913-0F99DEBC298A}"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152400"/>
            <a:ext cx="8229600" cy="4114800"/>
          </a:xfrm>
        </p:spPr>
        <p:txBody>
          <a:bodyPr>
            <a:normAutofit fontScale="90000"/>
          </a:bodyPr>
          <a:lstStyle/>
          <a:p>
            <a:pPr lvl="0">
              <a:spcBef>
                <a:spcPct val="20000"/>
              </a:spcBef>
            </a:pPr>
            <a:r>
              <a:rPr lang="en-US" dirty="0"/>
              <a:t>New York’s 21</a:t>
            </a:r>
            <a:r>
              <a:rPr lang="en-US" baseline="30000" dirty="0"/>
              <a:t>st</a:t>
            </a:r>
            <a:r>
              <a:rPr lang="en-US" dirty="0"/>
              <a:t> Century Community Learning Centers </a:t>
            </a:r>
            <a:br>
              <a:rPr lang="en-US" dirty="0"/>
            </a:br>
            <a:r>
              <a:rPr lang="en-US" dirty="0">
                <a:ea typeface="+mn-ea"/>
                <a:cs typeface="+mn-cs"/>
              </a:rPr>
              <a:t>State-wide Conference</a:t>
            </a:r>
            <a:br>
              <a:rPr lang="en-US" dirty="0">
                <a:ea typeface="+mn-ea"/>
                <a:cs typeface="+mn-cs"/>
              </a:rPr>
            </a:br>
            <a:r>
              <a:rPr lang="en-US" sz="2800" dirty="0">
                <a:ea typeface="+mn-ea"/>
                <a:cs typeface="+mn-cs"/>
              </a:rPr>
              <a:t>November 19-21, 2019</a:t>
            </a:r>
            <a:br>
              <a:rPr lang="en-US" sz="3200" dirty="0">
                <a:solidFill>
                  <a:prstClr val="black">
                    <a:tint val="75000"/>
                  </a:prstClr>
                </a:solidFill>
                <a:ea typeface="+mn-ea"/>
                <a:cs typeface="+mn-cs"/>
              </a:rPr>
            </a:br>
            <a:endParaRPr lang="en-US" dirty="0"/>
          </a:p>
        </p:txBody>
      </p:sp>
      <p:sp>
        <p:nvSpPr>
          <p:cNvPr id="3" name="Subtitle 2"/>
          <p:cNvSpPr>
            <a:spLocks noGrp="1"/>
          </p:cNvSpPr>
          <p:nvPr>
            <p:ph type="subTitle" idx="1"/>
          </p:nvPr>
        </p:nvSpPr>
        <p:spPr>
          <a:xfrm>
            <a:off x="1371600" y="4419600"/>
            <a:ext cx="6400800" cy="1905000"/>
          </a:xfrm>
        </p:spPr>
        <p:txBody>
          <a:bodyPr>
            <a:normAutofit fontScale="92500" lnSpcReduction="10000"/>
          </a:bodyPr>
          <a:lstStyle/>
          <a:p>
            <a:r>
              <a:rPr lang="en-US" sz="3000" dirty="0"/>
              <a:t>New York State Education Department Updates</a:t>
            </a:r>
          </a:p>
          <a:p>
            <a:r>
              <a:rPr lang="en-US" sz="1600" dirty="0"/>
              <a:t>21</a:t>
            </a:r>
            <a:r>
              <a:rPr lang="en-US" sz="1600" baseline="30000" dirty="0"/>
              <a:t>st</a:t>
            </a:r>
            <a:r>
              <a:rPr lang="en-US" sz="1600" dirty="0"/>
              <a:t> CCLC Team </a:t>
            </a:r>
          </a:p>
          <a:p>
            <a:r>
              <a:rPr lang="en-US" sz="1600" dirty="0"/>
              <a:t>Elizabeth Whipple – SEA Coordinator</a:t>
            </a:r>
          </a:p>
          <a:p>
            <a:r>
              <a:rPr lang="en-US" sz="1600" dirty="0"/>
              <a:t>Grant Miller – Fiscal </a:t>
            </a:r>
          </a:p>
          <a:p>
            <a:r>
              <a:rPr lang="en-US" sz="1600" dirty="0"/>
              <a:t>Jolynn Thaickal – Program</a:t>
            </a:r>
          </a:p>
        </p:txBody>
      </p:sp>
    </p:spTree>
    <p:extLst>
      <p:ext uri="{BB962C8B-B14F-4D97-AF65-F5344CB8AC3E}">
        <p14:creationId xmlns:p14="http://schemas.microsoft.com/office/powerpoint/2010/main" val="23052967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are the implications for Program Evaluation </a:t>
            </a:r>
          </a:p>
        </p:txBody>
      </p:sp>
      <p:sp>
        <p:nvSpPr>
          <p:cNvPr id="3" name="Content Placeholder 2"/>
          <p:cNvSpPr>
            <a:spLocks noGrp="1"/>
          </p:cNvSpPr>
          <p:nvPr>
            <p:ph idx="1"/>
          </p:nvPr>
        </p:nvSpPr>
        <p:spPr/>
        <p:txBody>
          <a:bodyPr>
            <a:normAutofit fontScale="85000" lnSpcReduction="20000"/>
          </a:bodyPr>
          <a:lstStyle/>
          <a:p>
            <a:pPr marL="137160" indent="0">
              <a:buNone/>
            </a:pPr>
            <a:r>
              <a:rPr lang="en-US" sz="3200" i="1" dirty="0"/>
              <a:t>“Expectations for 21st CCLC Program Implementation and Evaluation”</a:t>
            </a:r>
          </a:p>
          <a:p>
            <a:r>
              <a:rPr lang="en-US" dirty="0"/>
              <a:t>State requirements for local evaluations </a:t>
            </a:r>
          </a:p>
          <a:p>
            <a:r>
              <a:rPr lang="en-US" dirty="0"/>
              <a:t>Requirements for local evaluation reports and visits</a:t>
            </a:r>
          </a:p>
          <a:p>
            <a:r>
              <a:rPr lang="en-US" dirty="0"/>
              <a:t>Joint responsibilities for Local Evaluator and Program Administration</a:t>
            </a:r>
          </a:p>
          <a:p>
            <a:r>
              <a:rPr lang="en-US" dirty="0"/>
              <a:t>Sub-grantee’s Responsibility for Evaluation</a:t>
            </a:r>
          </a:p>
          <a:p>
            <a:r>
              <a:rPr lang="en-US" dirty="0"/>
              <a:t>State Evaluation Obligations with Implications for Local Programs</a:t>
            </a:r>
          </a:p>
          <a:p>
            <a:r>
              <a:rPr lang="en-US" dirty="0"/>
              <a:t>Requirements for sub-grantees’ submission of student participation data to the State</a:t>
            </a:r>
          </a:p>
          <a:p>
            <a:r>
              <a:rPr lang="en-US" dirty="0"/>
              <a:t>Expectations for community collaboration and participatory evaluation</a:t>
            </a:r>
          </a:p>
        </p:txBody>
      </p:sp>
    </p:spTree>
    <p:extLst>
      <p:ext uri="{BB962C8B-B14F-4D97-AF65-F5344CB8AC3E}">
        <p14:creationId xmlns:p14="http://schemas.microsoft.com/office/powerpoint/2010/main" val="3888928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Do We Mean by Fidelity of Implementation</a:t>
            </a:r>
          </a:p>
        </p:txBody>
      </p:sp>
      <p:sp>
        <p:nvSpPr>
          <p:cNvPr id="3" name="Content Placeholder 2"/>
          <p:cNvSpPr>
            <a:spLocks noGrp="1"/>
          </p:cNvSpPr>
          <p:nvPr>
            <p:ph idx="1"/>
          </p:nvPr>
        </p:nvSpPr>
        <p:spPr/>
        <p:txBody>
          <a:bodyPr/>
          <a:lstStyle/>
          <a:p>
            <a:r>
              <a:rPr lang="en-US" dirty="0"/>
              <a:t>Programs must submit  evidence  that programming aligns with the Template for Goals and Objectives as it appears in proposal and/or NYSED-approved program modifications; (including) fidelity checklist, reviewer observations, program modification forms, program logic model (H-2b), and/or program schedules (B-2a) [SMV E-3d]</a:t>
            </a:r>
          </a:p>
        </p:txBody>
      </p:sp>
    </p:spTree>
    <p:extLst>
      <p:ext uri="{BB962C8B-B14F-4D97-AF65-F5344CB8AC3E}">
        <p14:creationId xmlns:p14="http://schemas.microsoft.com/office/powerpoint/2010/main" val="24031211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81000" y="152400"/>
            <a:ext cx="8382000" cy="615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637005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700" dirty="0">
                <a:gradFill>
                  <a:gsLst>
                    <a:gs pos="0">
                      <a:srgbClr val="629DD1">
                        <a:tint val="73000"/>
                        <a:satMod val="145000"/>
                      </a:srgbClr>
                    </a:gs>
                    <a:gs pos="73000">
                      <a:srgbClr val="629DD1">
                        <a:tint val="73000"/>
                        <a:satMod val="145000"/>
                      </a:srgbClr>
                    </a:gs>
                    <a:gs pos="100000">
                      <a:srgbClr val="629DD1">
                        <a:tint val="83000"/>
                        <a:satMod val="143000"/>
                      </a:srgbClr>
                    </a:gs>
                  </a:gsLst>
                  <a:lin ang="4800000" scaled="1"/>
                </a:gradFill>
              </a:rPr>
              <a:t>Disaggregation of Attendance Data</a:t>
            </a:r>
            <a:endParaRPr lang="en-US" dirty="0"/>
          </a:p>
        </p:txBody>
      </p:sp>
      <p:sp>
        <p:nvSpPr>
          <p:cNvPr id="3" name="Content Placeholder 2"/>
          <p:cNvSpPr>
            <a:spLocks noGrp="1"/>
          </p:cNvSpPr>
          <p:nvPr>
            <p:ph idx="1"/>
          </p:nvPr>
        </p:nvSpPr>
        <p:spPr/>
        <p:txBody>
          <a:bodyPr>
            <a:normAutofit fontScale="77500" lnSpcReduction="20000"/>
          </a:bodyPr>
          <a:lstStyle/>
          <a:p>
            <a:pPr marL="137160" indent="0">
              <a:buNone/>
            </a:pPr>
            <a:r>
              <a:rPr lang="en-US" dirty="0"/>
              <a:t>Beginning in Year 3, we will ask you to further separate attendance reporting, which will again require reporting of total calendar days and total hours, separated into 5 categories:</a:t>
            </a:r>
          </a:p>
          <a:p>
            <a:pPr marL="137160" indent="0">
              <a:buNone/>
            </a:pPr>
            <a:r>
              <a:rPr lang="en-US" dirty="0"/>
              <a:t> </a:t>
            </a:r>
          </a:p>
          <a:p>
            <a:r>
              <a:rPr lang="en-US" dirty="0"/>
              <a:t>Before or after-school</a:t>
            </a:r>
          </a:p>
          <a:p>
            <a:r>
              <a:rPr lang="en-US" dirty="0"/>
              <a:t>Programming during the school day (approved ELT programs only)</a:t>
            </a:r>
          </a:p>
          <a:p>
            <a:r>
              <a:rPr lang="en-US" dirty="0"/>
              <a:t>School breaks/holidays</a:t>
            </a:r>
          </a:p>
          <a:p>
            <a:r>
              <a:rPr lang="en-US" dirty="0"/>
              <a:t>Weekends during the school year</a:t>
            </a:r>
          </a:p>
          <a:p>
            <a:r>
              <a:rPr lang="en-US" dirty="0"/>
              <a:t>Summer</a:t>
            </a:r>
          </a:p>
          <a:p>
            <a:pPr marL="137160" indent="0">
              <a:buNone/>
            </a:pPr>
            <a:r>
              <a:rPr lang="en-US" dirty="0"/>
              <a:t> </a:t>
            </a:r>
          </a:p>
          <a:p>
            <a:pPr marL="137160" indent="0">
              <a:buNone/>
            </a:pPr>
            <a:r>
              <a:rPr lang="en-US" dirty="0"/>
              <a:t>Please be sure to organize your record keeping, beginning in fall 2019, to make this reporting possible.</a:t>
            </a:r>
          </a:p>
          <a:p>
            <a:endParaRPr lang="en-US" dirty="0"/>
          </a:p>
        </p:txBody>
      </p:sp>
    </p:spTree>
    <p:extLst>
      <p:ext uri="{BB962C8B-B14F-4D97-AF65-F5344CB8AC3E}">
        <p14:creationId xmlns:p14="http://schemas.microsoft.com/office/powerpoint/2010/main" val="16416083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4419600"/>
          </a:xfrm>
        </p:spPr>
        <p:txBody>
          <a:bodyPr>
            <a:normAutofit/>
          </a:bodyPr>
          <a:lstStyle/>
          <a:p>
            <a:r>
              <a:rPr lang="en-US" sz="5400" dirty="0">
                <a:gradFill>
                  <a:gsLst>
                    <a:gs pos="0">
                      <a:srgbClr val="629DD1">
                        <a:tint val="73000"/>
                        <a:satMod val="145000"/>
                      </a:srgbClr>
                    </a:gs>
                    <a:gs pos="73000">
                      <a:srgbClr val="629DD1">
                        <a:tint val="73000"/>
                        <a:satMod val="145000"/>
                      </a:srgbClr>
                    </a:gs>
                    <a:gs pos="100000">
                      <a:srgbClr val="629DD1">
                        <a:tint val="83000"/>
                        <a:satMod val="143000"/>
                      </a:srgbClr>
                    </a:gs>
                  </a:gsLst>
                  <a:lin ang="4800000" scaled="1"/>
                </a:gradFill>
              </a:rPr>
              <a:t>New </a:t>
            </a:r>
            <a:br>
              <a:rPr lang="en-US" sz="5400" dirty="0">
                <a:gradFill>
                  <a:gsLst>
                    <a:gs pos="0">
                      <a:srgbClr val="629DD1">
                        <a:tint val="73000"/>
                        <a:satMod val="145000"/>
                      </a:srgbClr>
                    </a:gs>
                    <a:gs pos="73000">
                      <a:srgbClr val="629DD1">
                        <a:tint val="73000"/>
                        <a:satMod val="145000"/>
                      </a:srgbClr>
                    </a:gs>
                    <a:gs pos="100000">
                      <a:srgbClr val="629DD1">
                        <a:tint val="83000"/>
                        <a:satMod val="143000"/>
                      </a:srgbClr>
                    </a:gs>
                  </a:gsLst>
                  <a:lin ang="4800000" scaled="1"/>
                </a:gradFill>
              </a:rPr>
            </a:br>
            <a:r>
              <a:rPr lang="en-US" sz="5400" dirty="0"/>
              <a:t>21</a:t>
            </a:r>
            <a:r>
              <a:rPr lang="en-US" sz="5400" baseline="30000" dirty="0"/>
              <a:t>st</a:t>
            </a:r>
            <a:r>
              <a:rPr lang="en-US" sz="5400" dirty="0"/>
              <a:t> CCLC Data Collection and Reporting System</a:t>
            </a:r>
            <a:br>
              <a:rPr lang="en-US" sz="5400" dirty="0"/>
            </a:br>
            <a:r>
              <a:rPr lang="en-US" sz="3200" dirty="0"/>
              <a:t>Is Here!</a:t>
            </a:r>
            <a:endParaRPr lang="en-US" sz="5400" dirty="0"/>
          </a:p>
        </p:txBody>
      </p:sp>
      <p:sp>
        <p:nvSpPr>
          <p:cNvPr id="3" name="Content Placeholder 2"/>
          <p:cNvSpPr>
            <a:spLocks noGrp="1"/>
          </p:cNvSpPr>
          <p:nvPr>
            <p:ph idx="1"/>
          </p:nvPr>
        </p:nvSpPr>
        <p:spPr>
          <a:xfrm>
            <a:off x="457200" y="533400"/>
            <a:ext cx="8229600" cy="76200"/>
          </a:xfrm>
        </p:spPr>
        <p:txBody>
          <a:bodyPr>
            <a:normAutofit fontScale="25000" lnSpcReduction="20000"/>
          </a:bodyPr>
          <a:lstStyle/>
          <a:p>
            <a:pPr marL="137160" indent="0">
              <a:buNone/>
            </a:pPr>
            <a:endParaRPr lang="en-US" dirty="0"/>
          </a:p>
        </p:txBody>
      </p:sp>
    </p:spTree>
    <p:extLst>
      <p:ext uri="{BB962C8B-B14F-4D97-AF65-F5344CB8AC3E}">
        <p14:creationId xmlns:p14="http://schemas.microsoft.com/office/powerpoint/2010/main" val="20299002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00200"/>
            <a:ext cx="8229600" cy="3810000"/>
          </a:xfrm>
        </p:spPr>
        <p:txBody>
          <a:bodyPr>
            <a:normAutofit/>
          </a:bodyPr>
          <a:lstStyle/>
          <a:p>
            <a:r>
              <a:rPr lang="en-US" sz="4800" dirty="0"/>
              <a:t>Annual Evaluation Report (AER)</a:t>
            </a:r>
            <a:br>
              <a:rPr lang="en-US" sz="4800" dirty="0"/>
            </a:br>
            <a:r>
              <a:rPr lang="en-US" sz="4800" dirty="0"/>
              <a:t>Template</a:t>
            </a:r>
          </a:p>
        </p:txBody>
      </p:sp>
      <p:sp>
        <p:nvSpPr>
          <p:cNvPr id="3" name="Content Placeholder 2"/>
          <p:cNvSpPr>
            <a:spLocks noGrp="1"/>
          </p:cNvSpPr>
          <p:nvPr>
            <p:ph idx="1"/>
          </p:nvPr>
        </p:nvSpPr>
        <p:spPr>
          <a:xfrm>
            <a:off x="381000" y="304800"/>
            <a:ext cx="8229600" cy="5257800"/>
          </a:xfrm>
        </p:spPr>
        <p:txBody>
          <a:bodyPr>
            <a:normAutofit/>
          </a:bodyPr>
          <a:lstStyle/>
          <a:p>
            <a:pPr marL="137160" indent="0">
              <a:buNone/>
            </a:pPr>
            <a:endParaRPr lang="en-US" sz="3200" dirty="0"/>
          </a:p>
        </p:txBody>
      </p:sp>
    </p:spTree>
    <p:extLst>
      <p:ext uri="{BB962C8B-B14F-4D97-AF65-F5344CB8AC3E}">
        <p14:creationId xmlns:p14="http://schemas.microsoft.com/office/powerpoint/2010/main" val="22583899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the Takeaways?</a:t>
            </a:r>
          </a:p>
        </p:txBody>
      </p:sp>
      <p:sp>
        <p:nvSpPr>
          <p:cNvPr id="3" name="Content Placeholder 2"/>
          <p:cNvSpPr>
            <a:spLocks noGrp="1"/>
          </p:cNvSpPr>
          <p:nvPr>
            <p:ph idx="1"/>
          </p:nvPr>
        </p:nvSpPr>
        <p:spPr/>
        <p:txBody>
          <a:bodyPr>
            <a:normAutofit lnSpcReduction="10000"/>
          </a:bodyPr>
          <a:lstStyle/>
          <a:p>
            <a:pPr marL="137160" indent="0" algn="ctr">
              <a:buNone/>
            </a:pPr>
            <a:r>
              <a:rPr lang="en-US" dirty="0"/>
              <a:t>Be Good Consumers of Evaluation</a:t>
            </a:r>
            <a:br>
              <a:rPr lang="en-US" dirty="0"/>
            </a:br>
            <a:br>
              <a:rPr lang="en-US" dirty="0"/>
            </a:br>
            <a:r>
              <a:rPr lang="en-US" dirty="0"/>
              <a:t>Know the Requirements</a:t>
            </a:r>
            <a:br>
              <a:rPr lang="en-US" dirty="0"/>
            </a:br>
            <a:br>
              <a:rPr lang="en-US" dirty="0"/>
            </a:br>
            <a:r>
              <a:rPr lang="en-US" dirty="0"/>
              <a:t>Make Sure Your Evaluation Contract Includes all Evaluation Requirements</a:t>
            </a:r>
          </a:p>
          <a:p>
            <a:pPr marL="137160" indent="0" algn="ctr">
              <a:buNone/>
            </a:pPr>
            <a:endParaRPr lang="en-US" dirty="0"/>
          </a:p>
          <a:p>
            <a:pPr marL="137160" indent="0" algn="ctr">
              <a:buNone/>
            </a:pPr>
            <a:r>
              <a:rPr lang="en-US" dirty="0"/>
              <a:t>Do Your Part with Regard to Evaluation at the Three levels -  Federal, State and Local Levels</a:t>
            </a:r>
            <a:br>
              <a:rPr lang="en-US" dirty="0"/>
            </a:br>
            <a:br>
              <a:rPr lang="en-US" dirty="0"/>
            </a:br>
            <a:r>
              <a:rPr lang="en-US" dirty="0"/>
              <a:t>Act Upon Evaluator Recommendations</a:t>
            </a:r>
          </a:p>
        </p:txBody>
      </p:sp>
    </p:spTree>
    <p:extLst>
      <p:ext uri="{BB962C8B-B14F-4D97-AF65-F5344CB8AC3E}">
        <p14:creationId xmlns:p14="http://schemas.microsoft.com/office/powerpoint/2010/main" val="31708134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a:t>
            </a:r>
          </a:p>
        </p:txBody>
      </p:sp>
      <p:sp>
        <p:nvSpPr>
          <p:cNvPr id="3" name="Content Placeholder 2"/>
          <p:cNvSpPr>
            <a:spLocks noGrp="1"/>
          </p:cNvSpPr>
          <p:nvPr>
            <p:ph idx="1"/>
          </p:nvPr>
        </p:nvSpPr>
        <p:spPr/>
        <p:txBody>
          <a:bodyPr/>
          <a:lstStyle/>
          <a:p>
            <a:r>
              <a:rPr lang="en-US" dirty="0"/>
              <a:t>Elizabeth Whipple – SEA Coordinator</a:t>
            </a:r>
          </a:p>
          <a:p>
            <a:pPr marL="137160" indent="0">
              <a:buNone/>
            </a:pPr>
            <a:r>
              <a:rPr lang="en-US" dirty="0"/>
              <a:t>	elizabeth.whipple@nysed.gov</a:t>
            </a:r>
          </a:p>
          <a:p>
            <a:endParaRPr lang="en-US" dirty="0"/>
          </a:p>
          <a:p>
            <a:r>
              <a:rPr lang="en-US" dirty="0"/>
              <a:t>Grant Miller – Fiscal 	grant.miller@nysed.gov</a:t>
            </a:r>
          </a:p>
          <a:p>
            <a:endParaRPr lang="en-US" dirty="0"/>
          </a:p>
          <a:p>
            <a:r>
              <a:rPr lang="en-US" dirty="0"/>
              <a:t>Jolynn Thaickal – Program 	jolynn.thaickal@nysed.gov</a:t>
            </a:r>
          </a:p>
          <a:p>
            <a:pPr marL="137160" indent="0">
              <a:buNone/>
            </a:pPr>
            <a:endParaRPr lang="en-US" dirty="0"/>
          </a:p>
        </p:txBody>
      </p:sp>
    </p:spTree>
    <p:extLst>
      <p:ext uri="{BB962C8B-B14F-4D97-AF65-F5344CB8AC3E}">
        <p14:creationId xmlns:p14="http://schemas.microsoft.com/office/powerpoint/2010/main" val="3918009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371600"/>
          </a:xfrm>
        </p:spPr>
        <p:txBody>
          <a:bodyPr>
            <a:normAutofit/>
          </a:bodyPr>
          <a:lstStyle/>
          <a:p>
            <a:r>
              <a:rPr lang="en-US" dirty="0"/>
              <a:t>Who is the Funder?</a:t>
            </a:r>
            <a:br>
              <a:rPr lang="en-US" dirty="0"/>
            </a:br>
            <a:endParaRPr lang="en-US" dirty="0"/>
          </a:p>
        </p:txBody>
      </p:sp>
      <p:sp>
        <p:nvSpPr>
          <p:cNvPr id="3" name="Content Placeholder 2"/>
          <p:cNvSpPr>
            <a:spLocks noGrp="1"/>
          </p:cNvSpPr>
          <p:nvPr>
            <p:ph idx="1"/>
          </p:nvPr>
        </p:nvSpPr>
        <p:spPr>
          <a:xfrm>
            <a:off x="457200" y="2209800"/>
            <a:ext cx="8229600" cy="4099560"/>
          </a:xfrm>
        </p:spPr>
        <p:txBody>
          <a:bodyPr/>
          <a:lstStyle/>
          <a:p>
            <a:r>
              <a:rPr lang="en-US" dirty="0"/>
              <a:t>The funder is the United States Department of Education. 21</a:t>
            </a:r>
            <a:r>
              <a:rPr lang="en-US" baseline="30000" dirty="0"/>
              <a:t>st</a:t>
            </a:r>
            <a:r>
              <a:rPr lang="en-US" dirty="0"/>
              <a:t> CCLC has its own Title, Title IV Part B, which was originally authorized under the Elementary and Secondary Education Act (ESEA), reauthorized by No child Left Behind (NCLB), and again reauthorized by Every Student Succeeds Act (ESSA)</a:t>
            </a:r>
          </a:p>
        </p:txBody>
      </p:sp>
    </p:spTree>
    <p:extLst>
      <p:ext uri="{BB962C8B-B14F-4D97-AF65-F5344CB8AC3E}">
        <p14:creationId xmlns:p14="http://schemas.microsoft.com/office/powerpoint/2010/main" val="406485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are the Funder’s Objectives?</a:t>
            </a:r>
          </a:p>
        </p:txBody>
      </p:sp>
      <p:sp>
        <p:nvSpPr>
          <p:cNvPr id="3" name="Content Placeholder 2"/>
          <p:cNvSpPr>
            <a:spLocks noGrp="1"/>
          </p:cNvSpPr>
          <p:nvPr>
            <p:ph idx="1"/>
          </p:nvPr>
        </p:nvSpPr>
        <p:spPr/>
        <p:txBody>
          <a:bodyPr>
            <a:normAutofit fontScale="77500" lnSpcReduction="20000"/>
          </a:bodyPr>
          <a:lstStyle/>
          <a:p>
            <a:pPr marL="137160" indent="0">
              <a:buNone/>
            </a:pPr>
            <a:r>
              <a:rPr lang="en-US" sz="3600" dirty="0"/>
              <a:t>Objective 1 – Participants in 21st Century Community Learning Centers programs </a:t>
            </a:r>
            <a:r>
              <a:rPr lang="en-US" sz="3600" b="1" u="sng" dirty="0"/>
              <a:t>will</a:t>
            </a:r>
          </a:p>
          <a:p>
            <a:pPr marL="137160" indent="0">
              <a:buNone/>
            </a:pPr>
            <a:r>
              <a:rPr lang="en-US" sz="3600" b="1" u="sng" dirty="0"/>
              <a:t>demonstrate</a:t>
            </a:r>
            <a:r>
              <a:rPr lang="en-US" sz="3600" dirty="0"/>
              <a:t> educational and social benefits and </a:t>
            </a:r>
            <a:r>
              <a:rPr lang="en-US" sz="3600" b="1" u="sng" dirty="0"/>
              <a:t>exhibit</a:t>
            </a:r>
            <a:r>
              <a:rPr lang="en-US" sz="3600" dirty="0"/>
              <a:t> positive behavioral changes.</a:t>
            </a:r>
          </a:p>
          <a:p>
            <a:endParaRPr lang="en-US" dirty="0"/>
          </a:p>
          <a:p>
            <a:r>
              <a:rPr lang="en-US" dirty="0"/>
              <a:t>1.1 Achievement. Increasing percentages of students regularly participating in the program </a:t>
            </a:r>
            <a:r>
              <a:rPr lang="en-US" b="1" u="sng" dirty="0"/>
              <a:t>will meet or exceed </a:t>
            </a:r>
            <a:r>
              <a:rPr lang="en-US" dirty="0"/>
              <a:t>State and local academic achievement standards in reading and mathematics.</a:t>
            </a:r>
          </a:p>
          <a:p>
            <a:endParaRPr lang="en-US" dirty="0"/>
          </a:p>
          <a:p>
            <a:r>
              <a:rPr lang="en-US" dirty="0"/>
              <a:t>1.2 Behavior. Students participating in the program </a:t>
            </a:r>
            <a:r>
              <a:rPr lang="en-US" b="1" u="sng" dirty="0"/>
              <a:t>will show improvements</a:t>
            </a:r>
            <a:r>
              <a:rPr lang="en-US" dirty="0"/>
              <a:t> on measures such as school attendance, classroom performance, and decreased disciplinary actions or other adverse behaviors.</a:t>
            </a:r>
          </a:p>
          <a:p>
            <a:endParaRPr lang="en-US" dirty="0"/>
          </a:p>
        </p:txBody>
      </p:sp>
    </p:spTree>
    <p:extLst>
      <p:ext uri="{BB962C8B-B14F-4D97-AF65-F5344CB8AC3E}">
        <p14:creationId xmlns:p14="http://schemas.microsoft.com/office/powerpoint/2010/main" val="502184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a:bodyPr>
          <a:lstStyle/>
          <a:p>
            <a:r>
              <a:rPr lang="en-US" sz="3700" dirty="0">
                <a:gradFill>
                  <a:gsLst>
                    <a:gs pos="0">
                      <a:srgbClr val="629DD1">
                        <a:tint val="73000"/>
                        <a:satMod val="145000"/>
                      </a:srgbClr>
                    </a:gs>
                    <a:gs pos="73000">
                      <a:srgbClr val="629DD1">
                        <a:tint val="73000"/>
                        <a:satMod val="145000"/>
                      </a:srgbClr>
                    </a:gs>
                    <a:gs pos="100000">
                      <a:srgbClr val="629DD1">
                        <a:tint val="83000"/>
                        <a:satMod val="143000"/>
                      </a:srgbClr>
                    </a:gs>
                  </a:gsLst>
                  <a:lin ang="4800000" scaled="1"/>
                </a:gradFill>
              </a:rPr>
              <a:t>What are the Funder’s Objectives?</a:t>
            </a:r>
            <a:endParaRPr lang="en-US" dirty="0"/>
          </a:p>
        </p:txBody>
      </p:sp>
      <p:sp>
        <p:nvSpPr>
          <p:cNvPr id="3" name="Content Placeholder 2"/>
          <p:cNvSpPr>
            <a:spLocks noGrp="1"/>
          </p:cNvSpPr>
          <p:nvPr>
            <p:ph idx="1"/>
          </p:nvPr>
        </p:nvSpPr>
        <p:spPr/>
        <p:txBody>
          <a:bodyPr>
            <a:normAutofit/>
          </a:bodyPr>
          <a:lstStyle/>
          <a:p>
            <a:pPr marL="137160" lvl="0" indent="0">
              <a:buClr>
                <a:prstClr val="white">
                  <a:shade val="95000"/>
                </a:prstClr>
              </a:buClr>
              <a:buNone/>
            </a:pPr>
            <a:r>
              <a:rPr lang="en-US" dirty="0">
                <a:solidFill>
                  <a:prstClr val="white"/>
                </a:solidFill>
              </a:rPr>
              <a:t>Objective 2 – 21st Century Community Learning Centers </a:t>
            </a:r>
            <a:r>
              <a:rPr lang="en-US" b="1" u="sng" dirty="0">
                <a:solidFill>
                  <a:prstClr val="white"/>
                </a:solidFill>
              </a:rPr>
              <a:t>will offer </a:t>
            </a:r>
            <a:r>
              <a:rPr lang="en-US" dirty="0">
                <a:solidFill>
                  <a:prstClr val="white"/>
                </a:solidFill>
              </a:rPr>
              <a:t>a range of high quality educational, developmental, and recreational services. (This is an implementation objective)</a:t>
            </a:r>
          </a:p>
          <a:p>
            <a:pPr lvl="0">
              <a:buClr>
                <a:prstClr val="white">
                  <a:shade val="95000"/>
                </a:prstClr>
              </a:buClr>
            </a:pPr>
            <a:endParaRPr lang="en-US" sz="2000" dirty="0">
              <a:solidFill>
                <a:prstClr val="white"/>
              </a:solidFill>
            </a:endParaRPr>
          </a:p>
          <a:p>
            <a:pPr lvl="0">
              <a:buClr>
                <a:prstClr val="white">
                  <a:shade val="95000"/>
                </a:prstClr>
              </a:buClr>
            </a:pPr>
            <a:r>
              <a:rPr lang="en-US" sz="1800" dirty="0">
                <a:solidFill>
                  <a:prstClr val="white"/>
                </a:solidFill>
              </a:rPr>
              <a:t>2.1 Core educational services. More than 85 percent of Centers </a:t>
            </a:r>
            <a:r>
              <a:rPr lang="en-US" sz="1800" b="1" u="sng" dirty="0">
                <a:solidFill>
                  <a:prstClr val="white"/>
                </a:solidFill>
              </a:rPr>
              <a:t>will offer </a:t>
            </a:r>
            <a:r>
              <a:rPr lang="en-US" sz="1800" dirty="0">
                <a:solidFill>
                  <a:prstClr val="white"/>
                </a:solidFill>
              </a:rPr>
              <a:t>high-quality services in core academic areas, e.g., reading and literacy, mathematics, and science.</a:t>
            </a:r>
          </a:p>
          <a:p>
            <a:pPr lvl="0">
              <a:buClr>
                <a:prstClr val="white">
                  <a:shade val="95000"/>
                </a:prstClr>
              </a:buClr>
            </a:pPr>
            <a:endParaRPr lang="en-US" sz="1800" dirty="0">
              <a:solidFill>
                <a:prstClr val="white"/>
              </a:solidFill>
            </a:endParaRPr>
          </a:p>
          <a:p>
            <a:pPr lvl="0">
              <a:buClr>
                <a:prstClr val="white">
                  <a:shade val="95000"/>
                </a:prstClr>
              </a:buClr>
            </a:pPr>
            <a:r>
              <a:rPr lang="en-US" sz="1800" dirty="0">
                <a:solidFill>
                  <a:prstClr val="white"/>
                </a:solidFill>
              </a:rPr>
              <a:t>2.2 Enrichment and support activities. More than 85 percent of Centers </a:t>
            </a:r>
            <a:r>
              <a:rPr lang="en-US" sz="1800" b="1" u="sng" dirty="0">
                <a:solidFill>
                  <a:prstClr val="white"/>
                </a:solidFill>
              </a:rPr>
              <a:t>will offer </a:t>
            </a:r>
            <a:r>
              <a:rPr lang="en-US" sz="1800" dirty="0">
                <a:solidFill>
                  <a:prstClr val="white"/>
                </a:solidFill>
              </a:rPr>
              <a:t>enrichment and support activities such as nutrition and health, art, music, technology, and recreation.</a:t>
            </a:r>
          </a:p>
          <a:p>
            <a:endParaRPr lang="en-US" dirty="0"/>
          </a:p>
        </p:txBody>
      </p:sp>
    </p:spTree>
    <p:extLst>
      <p:ext uri="{BB962C8B-B14F-4D97-AF65-F5344CB8AC3E}">
        <p14:creationId xmlns:p14="http://schemas.microsoft.com/office/powerpoint/2010/main" val="184742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is the Grantee?</a:t>
            </a:r>
          </a:p>
        </p:txBody>
      </p:sp>
      <p:sp>
        <p:nvSpPr>
          <p:cNvPr id="3" name="Content Placeholder 2"/>
          <p:cNvSpPr>
            <a:spLocks noGrp="1"/>
          </p:cNvSpPr>
          <p:nvPr>
            <p:ph idx="1"/>
          </p:nvPr>
        </p:nvSpPr>
        <p:spPr/>
        <p:txBody>
          <a:bodyPr/>
          <a:lstStyle/>
          <a:p>
            <a:r>
              <a:rPr lang="en-US" dirty="0"/>
              <a:t>The grantee is the New York State Education Department. This grant is a </a:t>
            </a:r>
            <a:r>
              <a:rPr lang="en-US" b="1" u="sng" dirty="0"/>
              <a:t>formula</a:t>
            </a:r>
            <a:r>
              <a:rPr lang="en-US" b="1" dirty="0"/>
              <a:t> </a:t>
            </a:r>
            <a:r>
              <a:rPr lang="en-US" dirty="0"/>
              <a:t>grant, which means that states are allocated money based on a formula that considers various student population factors.</a:t>
            </a:r>
          </a:p>
        </p:txBody>
      </p:sp>
    </p:spTree>
    <p:extLst>
      <p:ext uri="{BB962C8B-B14F-4D97-AF65-F5344CB8AC3E}">
        <p14:creationId xmlns:p14="http://schemas.microsoft.com/office/powerpoint/2010/main" val="16970496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are the Grantee’s Objectives?</a:t>
            </a:r>
          </a:p>
        </p:txBody>
      </p:sp>
      <p:sp>
        <p:nvSpPr>
          <p:cNvPr id="3" name="Content Placeholder 2"/>
          <p:cNvSpPr>
            <a:spLocks noGrp="1"/>
          </p:cNvSpPr>
          <p:nvPr>
            <p:ph idx="1"/>
          </p:nvPr>
        </p:nvSpPr>
        <p:spPr/>
        <p:txBody>
          <a:bodyPr>
            <a:normAutofit fontScale="92500" lnSpcReduction="10000"/>
          </a:bodyPr>
          <a:lstStyle/>
          <a:p>
            <a:r>
              <a:rPr lang="en-US" dirty="0"/>
              <a:t>NYSED’s 21st CCLC Program has </a:t>
            </a:r>
            <a:br>
              <a:rPr lang="en-US" dirty="0"/>
            </a:br>
            <a:r>
              <a:rPr lang="en-US" dirty="0"/>
              <a:t>two objectives, with sub-objectives under each. </a:t>
            </a:r>
          </a:p>
          <a:p>
            <a:pPr marL="137160" indent="0">
              <a:buNone/>
            </a:pPr>
            <a:endParaRPr lang="en-US" dirty="0"/>
          </a:p>
          <a:p>
            <a:pPr lvl="0">
              <a:buClr>
                <a:prstClr val="white">
                  <a:shade val="95000"/>
                </a:prstClr>
              </a:buClr>
            </a:pPr>
            <a:r>
              <a:rPr lang="en-US" dirty="0">
                <a:solidFill>
                  <a:prstClr val="white"/>
                </a:solidFill>
              </a:rPr>
              <a:t>Like the federal objectives, one is an </a:t>
            </a:r>
            <a:r>
              <a:rPr lang="en-US" b="1" u="sng" dirty="0">
                <a:solidFill>
                  <a:prstClr val="white"/>
                </a:solidFill>
              </a:rPr>
              <a:t>implementation</a:t>
            </a:r>
            <a:r>
              <a:rPr lang="en-US" dirty="0">
                <a:solidFill>
                  <a:prstClr val="white"/>
                </a:solidFill>
              </a:rPr>
              <a:t> objective and one is an </a:t>
            </a:r>
            <a:r>
              <a:rPr lang="en-US" b="1" u="sng" dirty="0">
                <a:solidFill>
                  <a:prstClr val="white"/>
                </a:solidFill>
              </a:rPr>
              <a:t>outcome</a:t>
            </a:r>
            <a:r>
              <a:rPr lang="en-US" dirty="0">
                <a:solidFill>
                  <a:prstClr val="white"/>
                </a:solidFill>
              </a:rPr>
              <a:t> objective.</a:t>
            </a:r>
          </a:p>
          <a:p>
            <a:pPr marL="137160" indent="0">
              <a:buNone/>
            </a:pPr>
            <a:endParaRPr lang="en-US" dirty="0"/>
          </a:p>
          <a:p>
            <a:r>
              <a:rPr lang="en-US" dirty="0"/>
              <a:t>NYSED’s objectives are identical to the federal objectives (only the order is flipped), but New York has some </a:t>
            </a:r>
            <a:r>
              <a:rPr lang="en-US" b="1" u="sng" dirty="0"/>
              <a:t>additional implementation sub-objectives</a:t>
            </a:r>
          </a:p>
        </p:txBody>
      </p:sp>
    </p:spTree>
    <p:extLst>
      <p:ext uri="{BB962C8B-B14F-4D97-AF65-F5344CB8AC3E}">
        <p14:creationId xmlns:p14="http://schemas.microsoft.com/office/powerpoint/2010/main" val="3235594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NYSED’s 21</a:t>
            </a:r>
            <a:r>
              <a:rPr lang="en-US" baseline="30000" dirty="0"/>
              <a:t>st</a:t>
            </a:r>
            <a:r>
              <a:rPr lang="en-US" dirty="0"/>
              <a:t> CCLC Program Has </a:t>
            </a:r>
            <a:br>
              <a:rPr lang="en-US" dirty="0"/>
            </a:br>
            <a:r>
              <a:rPr lang="en-US" dirty="0"/>
              <a:t>Two Objectives</a:t>
            </a:r>
          </a:p>
        </p:txBody>
      </p:sp>
      <p:sp>
        <p:nvSpPr>
          <p:cNvPr id="3" name="Content Placeholder 2"/>
          <p:cNvSpPr>
            <a:spLocks noGrp="1"/>
          </p:cNvSpPr>
          <p:nvPr>
            <p:ph idx="1"/>
          </p:nvPr>
        </p:nvSpPr>
        <p:spPr/>
        <p:txBody>
          <a:bodyPr>
            <a:normAutofit fontScale="32500" lnSpcReduction="20000"/>
          </a:bodyPr>
          <a:lstStyle/>
          <a:p>
            <a:pPr marL="137160" indent="0">
              <a:buNone/>
            </a:pPr>
            <a:r>
              <a:rPr lang="en-US" sz="5000" dirty="0"/>
              <a:t>The first objective is an </a:t>
            </a:r>
            <a:r>
              <a:rPr lang="en-US" sz="5000" b="1" u="sng" dirty="0"/>
              <a:t>implementation objective</a:t>
            </a:r>
          </a:p>
          <a:p>
            <a:pPr marL="137160" indent="0">
              <a:buNone/>
            </a:pPr>
            <a:endParaRPr lang="en-US" sz="5000" b="1" dirty="0"/>
          </a:p>
          <a:p>
            <a:r>
              <a:rPr lang="en-US" sz="5500" dirty="0"/>
              <a:t>Objective 1 – 21st Century Community Learning Centers </a:t>
            </a:r>
            <a:r>
              <a:rPr lang="en-US" sz="5500" b="1" u="sng" dirty="0"/>
              <a:t>will offer </a:t>
            </a:r>
            <a:r>
              <a:rPr lang="en-US" sz="5500" dirty="0"/>
              <a:t>a range of high-quality educational, developmental, and recreational services for students and their families.</a:t>
            </a:r>
          </a:p>
          <a:p>
            <a:endParaRPr lang="en-US" sz="5000" dirty="0"/>
          </a:p>
          <a:p>
            <a:r>
              <a:rPr lang="en-US" sz="5000" dirty="0"/>
              <a:t>1.1	Core educational services. 100% of Centers will offer high quality services in core academic areas, e.g., reading and literacy, mathematics, and science.</a:t>
            </a:r>
          </a:p>
          <a:p>
            <a:r>
              <a:rPr lang="en-US" sz="5000" dirty="0"/>
              <a:t>1.2	Enrichment and support activities. 100% of Centers will offer enrichment and support activities such as nutrition and health, art, music, technology, and recreation.</a:t>
            </a:r>
          </a:p>
          <a:p>
            <a:r>
              <a:rPr lang="en-US" sz="5000" dirty="0"/>
              <a:t>1.3	Community involvement.  Centers will establish and maintain partnerships within the community that continue to increase levels of community collaboration in planning, implementing, and sustaining programs.</a:t>
            </a:r>
          </a:p>
          <a:p>
            <a:r>
              <a:rPr lang="en-US" sz="5000" dirty="0"/>
              <a:t>1.4	Services to parents and other adult community members.  100% of Centers will offer services to parents of participating children.</a:t>
            </a:r>
          </a:p>
          <a:p>
            <a:r>
              <a:rPr lang="en-US" sz="5000" dirty="0"/>
              <a:t>1.5	Extended hours.  More than 75% of Centers will offer services at least 15 hours a week on average and provide services when school is not in session, such as during the summer and holidays.</a:t>
            </a:r>
          </a:p>
          <a:p>
            <a:pPr marL="0" indent="0">
              <a:buNone/>
            </a:pPr>
            <a:endParaRPr lang="en-US" dirty="0"/>
          </a:p>
        </p:txBody>
      </p:sp>
    </p:spTree>
    <p:extLst>
      <p:ext uri="{BB962C8B-B14F-4D97-AF65-F5344CB8AC3E}">
        <p14:creationId xmlns:p14="http://schemas.microsoft.com/office/powerpoint/2010/main" val="223400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229600" cy="1143000"/>
          </a:xfrm>
        </p:spPr>
        <p:txBody>
          <a:bodyPr>
            <a:noAutofit/>
          </a:bodyPr>
          <a:lstStyle/>
          <a:p>
            <a:r>
              <a:rPr lang="en-US" sz="3600" dirty="0">
                <a:gradFill>
                  <a:gsLst>
                    <a:gs pos="0">
                      <a:srgbClr val="629DD1">
                        <a:tint val="73000"/>
                        <a:satMod val="145000"/>
                      </a:srgbClr>
                    </a:gs>
                    <a:gs pos="73000">
                      <a:srgbClr val="629DD1">
                        <a:tint val="73000"/>
                        <a:satMod val="145000"/>
                      </a:srgbClr>
                    </a:gs>
                    <a:gs pos="100000">
                      <a:srgbClr val="629DD1">
                        <a:tint val="83000"/>
                        <a:satMod val="143000"/>
                      </a:srgbClr>
                    </a:gs>
                  </a:gsLst>
                  <a:lin ang="4800000" scaled="1"/>
                </a:gradFill>
              </a:rPr>
              <a:t>NYSED’s 21</a:t>
            </a:r>
            <a:r>
              <a:rPr lang="en-US" sz="3600" baseline="30000" dirty="0">
                <a:gradFill>
                  <a:gsLst>
                    <a:gs pos="0">
                      <a:srgbClr val="629DD1">
                        <a:tint val="73000"/>
                        <a:satMod val="145000"/>
                      </a:srgbClr>
                    </a:gs>
                    <a:gs pos="73000">
                      <a:srgbClr val="629DD1">
                        <a:tint val="73000"/>
                        <a:satMod val="145000"/>
                      </a:srgbClr>
                    </a:gs>
                    <a:gs pos="100000">
                      <a:srgbClr val="629DD1">
                        <a:tint val="83000"/>
                        <a:satMod val="143000"/>
                      </a:srgbClr>
                    </a:gs>
                  </a:gsLst>
                  <a:lin ang="4800000" scaled="1"/>
                </a:gradFill>
              </a:rPr>
              <a:t>st</a:t>
            </a:r>
            <a:r>
              <a:rPr lang="en-US" sz="3600" dirty="0">
                <a:gradFill>
                  <a:gsLst>
                    <a:gs pos="0">
                      <a:srgbClr val="629DD1">
                        <a:tint val="73000"/>
                        <a:satMod val="145000"/>
                      </a:srgbClr>
                    </a:gs>
                    <a:gs pos="73000">
                      <a:srgbClr val="629DD1">
                        <a:tint val="73000"/>
                        <a:satMod val="145000"/>
                      </a:srgbClr>
                    </a:gs>
                    <a:gs pos="100000">
                      <a:srgbClr val="629DD1">
                        <a:tint val="83000"/>
                        <a:satMod val="143000"/>
                      </a:srgbClr>
                    </a:gs>
                  </a:gsLst>
                  <a:lin ang="4800000" scaled="1"/>
                </a:gradFill>
              </a:rPr>
              <a:t> CCLC Program Has </a:t>
            </a:r>
            <a:br>
              <a:rPr lang="en-US" sz="3600" dirty="0">
                <a:gradFill>
                  <a:gsLst>
                    <a:gs pos="0">
                      <a:srgbClr val="629DD1">
                        <a:tint val="73000"/>
                        <a:satMod val="145000"/>
                      </a:srgbClr>
                    </a:gs>
                    <a:gs pos="73000">
                      <a:srgbClr val="629DD1">
                        <a:tint val="73000"/>
                        <a:satMod val="145000"/>
                      </a:srgbClr>
                    </a:gs>
                    <a:gs pos="100000">
                      <a:srgbClr val="629DD1">
                        <a:tint val="83000"/>
                        <a:satMod val="143000"/>
                      </a:srgbClr>
                    </a:gs>
                  </a:gsLst>
                  <a:lin ang="4800000" scaled="1"/>
                </a:gradFill>
              </a:rPr>
            </a:br>
            <a:r>
              <a:rPr lang="en-US" sz="3600" dirty="0">
                <a:gradFill>
                  <a:gsLst>
                    <a:gs pos="0">
                      <a:srgbClr val="629DD1">
                        <a:tint val="73000"/>
                        <a:satMod val="145000"/>
                      </a:srgbClr>
                    </a:gs>
                    <a:gs pos="73000">
                      <a:srgbClr val="629DD1">
                        <a:tint val="73000"/>
                        <a:satMod val="145000"/>
                      </a:srgbClr>
                    </a:gs>
                    <a:gs pos="100000">
                      <a:srgbClr val="629DD1">
                        <a:tint val="83000"/>
                        <a:satMod val="143000"/>
                      </a:srgbClr>
                    </a:gs>
                  </a:gsLst>
                  <a:lin ang="4800000" scaled="1"/>
                </a:gradFill>
              </a:rPr>
              <a:t>Two Objectives</a:t>
            </a:r>
            <a:endParaRPr lang="en-US" sz="3600" dirty="0"/>
          </a:p>
        </p:txBody>
      </p:sp>
      <p:sp>
        <p:nvSpPr>
          <p:cNvPr id="3" name="Content Placeholder 2"/>
          <p:cNvSpPr>
            <a:spLocks noGrp="1"/>
          </p:cNvSpPr>
          <p:nvPr>
            <p:ph idx="1"/>
          </p:nvPr>
        </p:nvSpPr>
        <p:spPr/>
        <p:txBody>
          <a:bodyPr>
            <a:normAutofit fontScale="77500" lnSpcReduction="20000"/>
          </a:bodyPr>
          <a:lstStyle/>
          <a:p>
            <a:pPr lvl="0">
              <a:buClr>
                <a:prstClr val="white">
                  <a:shade val="95000"/>
                </a:prstClr>
              </a:buClr>
            </a:pPr>
            <a:r>
              <a:rPr lang="en-US" sz="3600" dirty="0">
                <a:solidFill>
                  <a:prstClr val="white"/>
                </a:solidFill>
              </a:rPr>
              <a:t>The second objective is an </a:t>
            </a:r>
            <a:r>
              <a:rPr lang="en-US" sz="3600" b="1" u="sng" dirty="0">
                <a:solidFill>
                  <a:prstClr val="white"/>
                </a:solidFill>
              </a:rPr>
              <a:t>outcomes objective</a:t>
            </a:r>
          </a:p>
          <a:p>
            <a:pPr lvl="0">
              <a:buClr>
                <a:prstClr val="white">
                  <a:shade val="95000"/>
                </a:prstClr>
              </a:buClr>
            </a:pPr>
            <a:endParaRPr lang="en-US" sz="1500" dirty="0">
              <a:solidFill>
                <a:prstClr val="white"/>
              </a:solidFill>
            </a:endParaRPr>
          </a:p>
          <a:p>
            <a:r>
              <a:rPr lang="en-US" dirty="0"/>
              <a:t>Objective 2 – Students participating in 21st Century Community Learning Centers programs </a:t>
            </a:r>
            <a:r>
              <a:rPr lang="en-US" b="1" u="sng" dirty="0"/>
              <a:t>will demonstrate </a:t>
            </a:r>
            <a:r>
              <a:rPr lang="en-US" dirty="0"/>
              <a:t>educational and social benefits and exhibit positive behavioral changes.</a:t>
            </a:r>
          </a:p>
          <a:p>
            <a:endParaRPr lang="en-US" dirty="0"/>
          </a:p>
          <a:p>
            <a:r>
              <a:rPr lang="en-US" dirty="0"/>
              <a:t>2.1	Achievement.  Students regularly participating in the program </a:t>
            </a:r>
            <a:r>
              <a:rPr lang="en-US" b="1" u="sng" dirty="0"/>
              <a:t>will show continuous improvement </a:t>
            </a:r>
            <a:r>
              <a:rPr lang="en-US" dirty="0"/>
              <a:t>in achievement through measures such as test scores, grades, and/or teacher reports.</a:t>
            </a:r>
          </a:p>
          <a:p>
            <a:r>
              <a:rPr lang="en-US" dirty="0"/>
              <a:t>2.2	Behavior.  Students participating in the program </a:t>
            </a:r>
            <a:r>
              <a:rPr lang="en-US" b="1" u="sng" dirty="0"/>
              <a:t>will show improvements</a:t>
            </a:r>
            <a:r>
              <a:rPr lang="en-US" dirty="0"/>
              <a:t> on measures such as school attendance, classroom performance, and decreased disciplinary actions or other adverse behaviors.</a:t>
            </a:r>
          </a:p>
          <a:p>
            <a:endParaRPr lang="en-US" dirty="0"/>
          </a:p>
        </p:txBody>
      </p:sp>
    </p:spTree>
    <p:extLst>
      <p:ext uri="{BB962C8B-B14F-4D97-AF65-F5344CB8AC3E}">
        <p14:creationId xmlns:p14="http://schemas.microsoft.com/office/powerpoint/2010/main" val="2072374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Sub-Grantee’s Objectives and Sub-Objectives</a:t>
            </a:r>
          </a:p>
        </p:txBody>
      </p:sp>
      <p:sp>
        <p:nvSpPr>
          <p:cNvPr id="3" name="Content Placeholder 2"/>
          <p:cNvSpPr>
            <a:spLocks noGrp="1"/>
          </p:cNvSpPr>
          <p:nvPr>
            <p:ph idx="1"/>
          </p:nvPr>
        </p:nvSpPr>
        <p:spPr/>
        <p:txBody>
          <a:bodyPr/>
          <a:lstStyle/>
          <a:p>
            <a:r>
              <a:rPr lang="en-US" dirty="0"/>
              <a:t>Sub-grantee objectives and sub-objectives must align with the grantee’s (State’s) objectives and sub-objectives</a:t>
            </a:r>
          </a:p>
        </p:txBody>
      </p:sp>
    </p:spTree>
    <p:extLst>
      <p:ext uri="{BB962C8B-B14F-4D97-AF65-F5344CB8AC3E}">
        <p14:creationId xmlns:p14="http://schemas.microsoft.com/office/powerpoint/2010/main" val="24353696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2214</TotalTime>
  <Words>2545</Words>
  <Application>Microsoft Office PowerPoint</Application>
  <PresentationFormat>On-screen Show (4:3)</PresentationFormat>
  <Paragraphs>117</Paragraphs>
  <Slides>17</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Book Antiqua</vt:lpstr>
      <vt:lpstr>Calibri</vt:lpstr>
      <vt:lpstr>Lucida Sans</vt:lpstr>
      <vt:lpstr>Wingdings</vt:lpstr>
      <vt:lpstr>Wingdings 2</vt:lpstr>
      <vt:lpstr>Wingdings 3</vt:lpstr>
      <vt:lpstr>Apex</vt:lpstr>
      <vt:lpstr>New York’s 21st Century Community Learning Centers  State-wide Conference November 19-21, 2019 </vt:lpstr>
      <vt:lpstr>Who is the Funder? </vt:lpstr>
      <vt:lpstr>What are the Funder’s Objectives?</vt:lpstr>
      <vt:lpstr>What are the Funder’s Objectives?</vt:lpstr>
      <vt:lpstr>Who is the Grantee?</vt:lpstr>
      <vt:lpstr>What are the Grantee’s Objectives?</vt:lpstr>
      <vt:lpstr>NYSED’s 21st CCLC Program Has  Two Objectives</vt:lpstr>
      <vt:lpstr>NYSED’s 21st CCLC Program Has  Two Objectives</vt:lpstr>
      <vt:lpstr>Sub-Grantee’s Objectives and Sub-Objectives</vt:lpstr>
      <vt:lpstr>What are the implications for Program Evaluation </vt:lpstr>
      <vt:lpstr>What Do We Mean by Fidelity of Implementation</vt:lpstr>
      <vt:lpstr>PowerPoint Presentation</vt:lpstr>
      <vt:lpstr>Disaggregation of Attendance Data</vt:lpstr>
      <vt:lpstr>New  21st CCLC Data Collection and Reporting System Is Here!</vt:lpstr>
      <vt:lpstr>Annual Evaluation Report (AER) Template</vt:lpstr>
      <vt:lpstr>What Are the Takeaways?</vt:lpstr>
      <vt:lpstr>Thank You</vt:lpstr>
    </vt:vector>
  </TitlesOfParts>
  <Company>NYSED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York’s 21st Century Community Learning Centers  State-wide Conference</dc:title>
  <dc:creator>Elizabeth Whipple</dc:creator>
  <cp:lastModifiedBy>Jolynn Thaickal</cp:lastModifiedBy>
  <cp:revision>58</cp:revision>
  <cp:lastPrinted>2019-11-19T16:25:22Z</cp:lastPrinted>
  <dcterms:created xsi:type="dcterms:W3CDTF">2019-11-13T14:29:34Z</dcterms:created>
  <dcterms:modified xsi:type="dcterms:W3CDTF">2019-11-19T17:35:16Z</dcterms:modified>
</cp:coreProperties>
</file>