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theme/theme6.xml" ContentType="application/vnd.openxmlformats-officedocument.theme+xml"/>
  <Override PartName="/ppt/slideLayouts/slideLayout9.xml" ContentType="application/vnd.openxmlformats-officedocument.presentationml.slideLayout+xml"/>
  <Override PartName="/ppt/theme/theme7.xml" ContentType="application/vnd.openxmlformats-officedocument.theme+xml"/>
  <Override PartName="/ppt/slideLayouts/slideLayout10.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4" r:id="rId3"/>
    <p:sldMasterId id="2147483668" r:id="rId4"/>
    <p:sldMasterId id="2147483676" r:id="rId5"/>
    <p:sldMasterId id="2147483678" r:id="rId6"/>
    <p:sldMasterId id="2147483684" r:id="rId7"/>
    <p:sldMasterId id="2147483712" r:id="rId8"/>
  </p:sldMasterIdLst>
  <p:notesMasterIdLst>
    <p:notesMasterId r:id="rId23"/>
  </p:notesMasterIdLst>
  <p:handoutMasterIdLst>
    <p:handoutMasterId r:id="rId24"/>
  </p:handoutMasterIdLst>
  <p:sldIdLst>
    <p:sldId id="269" r:id="rId9"/>
    <p:sldId id="337" r:id="rId10"/>
    <p:sldId id="339" r:id="rId11"/>
    <p:sldId id="360" r:id="rId12"/>
    <p:sldId id="340" r:id="rId13"/>
    <p:sldId id="273" r:id="rId14"/>
    <p:sldId id="277" r:id="rId15"/>
    <p:sldId id="363" r:id="rId16"/>
    <p:sldId id="281" r:id="rId17"/>
    <p:sldId id="296" r:id="rId18"/>
    <p:sldId id="372" r:id="rId19"/>
    <p:sldId id="365" r:id="rId20"/>
    <p:sldId id="368" r:id="rId21"/>
    <p:sldId id="295" r:id="rId22"/>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4" autoAdjust="0"/>
  </p:normalViewPr>
  <p:slideViewPr>
    <p:cSldViewPr>
      <p:cViewPr varScale="1">
        <p:scale>
          <a:sx n="81" d="100"/>
          <a:sy n="81" d="100"/>
        </p:scale>
        <p:origin x="197"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5D8053-7E99-4EA1-8E61-89558DAB57CC}"/>
              </a:ext>
            </a:extLst>
          </p:cNvPr>
          <p:cNvSpPr>
            <a:spLocks noGrp="1"/>
          </p:cNvSpPr>
          <p:nvPr>
            <p:ph type="hdr" sz="quarter"/>
          </p:nvPr>
        </p:nvSpPr>
        <p:spPr>
          <a:xfrm>
            <a:off x="1" y="0"/>
            <a:ext cx="3038475"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D708254-59D6-48F9-ABB7-F086D7D5F769}"/>
              </a:ext>
            </a:extLst>
          </p:cNvPr>
          <p:cNvSpPr>
            <a:spLocks noGrp="1"/>
          </p:cNvSpPr>
          <p:nvPr>
            <p:ph type="dt" sz="quarter" idx="1"/>
          </p:nvPr>
        </p:nvSpPr>
        <p:spPr>
          <a:xfrm>
            <a:off x="3970339" y="0"/>
            <a:ext cx="3038475" cy="463550"/>
          </a:xfrm>
          <a:prstGeom prst="rect">
            <a:avLst/>
          </a:prstGeom>
        </p:spPr>
        <p:txBody>
          <a:bodyPr vert="horz" lIns="91440" tIns="45720" rIns="91440" bIns="45720" rtlCol="0"/>
          <a:lstStyle>
            <a:lvl1pPr algn="r">
              <a:defRPr sz="1200"/>
            </a:lvl1pPr>
          </a:lstStyle>
          <a:p>
            <a:fld id="{45449B0F-6411-4D5B-A81A-B33EF64DE94C}" type="datetimeFigureOut">
              <a:rPr lang="en-US" smtClean="0"/>
              <a:t>5/9/2018</a:t>
            </a:fld>
            <a:endParaRPr lang="en-US"/>
          </a:p>
        </p:txBody>
      </p:sp>
      <p:sp>
        <p:nvSpPr>
          <p:cNvPr id="4" name="Footer Placeholder 3">
            <a:extLst>
              <a:ext uri="{FF2B5EF4-FFF2-40B4-BE49-F238E27FC236}">
                <a16:creationId xmlns:a16="http://schemas.microsoft.com/office/drawing/2014/main" id="{6068EBBA-0687-48B1-BC84-B8B51F00348A}"/>
              </a:ext>
            </a:extLst>
          </p:cNvPr>
          <p:cNvSpPr>
            <a:spLocks noGrp="1"/>
          </p:cNvSpPr>
          <p:nvPr>
            <p:ph type="ftr" sz="quarter" idx="2"/>
          </p:nvPr>
        </p:nvSpPr>
        <p:spPr>
          <a:xfrm>
            <a:off x="1" y="8772525"/>
            <a:ext cx="3038475"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1C025B1-F60C-4CA1-9C5B-92D819C5B094}"/>
              </a:ext>
            </a:extLst>
          </p:cNvPr>
          <p:cNvSpPr>
            <a:spLocks noGrp="1"/>
          </p:cNvSpPr>
          <p:nvPr>
            <p:ph type="sldNum" sz="quarter" idx="3"/>
          </p:nvPr>
        </p:nvSpPr>
        <p:spPr>
          <a:xfrm>
            <a:off x="3970339" y="8772525"/>
            <a:ext cx="3038475" cy="463550"/>
          </a:xfrm>
          <a:prstGeom prst="rect">
            <a:avLst/>
          </a:prstGeom>
        </p:spPr>
        <p:txBody>
          <a:bodyPr vert="horz" lIns="91440" tIns="45720" rIns="91440" bIns="45720" rtlCol="0" anchor="b"/>
          <a:lstStyle>
            <a:lvl1pPr algn="r">
              <a:defRPr sz="1200"/>
            </a:lvl1pPr>
          </a:lstStyle>
          <a:p>
            <a:fld id="{0DB65E56-EF73-4991-9FC1-4062FCF942B9}" type="slidenum">
              <a:rPr lang="en-US" smtClean="0"/>
              <a:t>‹#›</a:t>
            </a:fld>
            <a:endParaRPr lang="en-US"/>
          </a:p>
        </p:txBody>
      </p:sp>
    </p:spTree>
    <p:extLst>
      <p:ext uri="{BB962C8B-B14F-4D97-AF65-F5344CB8AC3E}">
        <p14:creationId xmlns:p14="http://schemas.microsoft.com/office/powerpoint/2010/main" val="27385316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A2439C64-E035-49E8-AE3B-723E3CE4FE7D}" type="datetimeFigureOut">
              <a:rPr lang="en-US" smtClean="0"/>
              <a:t>5/9/2018</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A05779B8-EA98-4942-B819-190E8E953437}" type="slidenum">
              <a:rPr lang="en-US" smtClean="0"/>
              <a:t>‹#›</a:t>
            </a:fld>
            <a:endParaRPr lang="en-US" dirty="0"/>
          </a:p>
        </p:txBody>
      </p:sp>
    </p:spTree>
    <p:extLst>
      <p:ext uri="{BB962C8B-B14F-4D97-AF65-F5344CB8AC3E}">
        <p14:creationId xmlns:p14="http://schemas.microsoft.com/office/powerpoint/2010/main" val="1441558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a:ln/>
        </p:spPr>
      </p:sp>
      <p:sp>
        <p:nvSpPr>
          <p:cNvPr id="25602"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ea typeface="MS PGothic" charset="0"/>
            </a:endParaRPr>
          </a:p>
          <a:p>
            <a:endParaRPr lang="en-US" dirty="0">
              <a:ea typeface="MS PGothic" charset="0"/>
            </a:endParaRPr>
          </a:p>
          <a:p>
            <a:r>
              <a:rPr lang="en-US" dirty="0">
                <a:ea typeface="MS PGothic" charset="0"/>
              </a:rPr>
              <a:t>Our work as districts and teachers, in the coming years, is to </a:t>
            </a:r>
            <a:r>
              <a:rPr lang="en-US" u="sng" dirty="0">
                <a:ea typeface="MS PGothic" charset="0"/>
              </a:rPr>
              <a:t>build CURRICULUM </a:t>
            </a:r>
            <a:r>
              <a:rPr lang="en-US" dirty="0">
                <a:ea typeface="MS PGothic" charset="0"/>
              </a:rPr>
              <a:t>and have it </a:t>
            </a:r>
            <a:r>
              <a:rPr lang="en-US" u="sng" dirty="0">
                <a:ea typeface="MS PGothic" charset="0"/>
              </a:rPr>
              <a:t>aligned to ASSESSSMENT and the FRAMEWORK</a:t>
            </a:r>
          </a:p>
          <a:p>
            <a:endParaRPr lang="en-US" u="sng" dirty="0">
              <a:ea typeface="MS PGothic" charset="0"/>
            </a:endParaRPr>
          </a:p>
          <a:p>
            <a:r>
              <a:rPr lang="en-US" u="sng" dirty="0">
                <a:ea typeface="MS PGothic" charset="0"/>
              </a:rPr>
              <a:t>METAPHOR of images:  Blueprints are like the Framework (set the course), </a:t>
            </a:r>
            <a:endParaRPr lang="en-US" dirty="0">
              <a:ea typeface="MS PGothic" charset="0"/>
            </a:endParaRPr>
          </a:p>
          <a:p>
            <a:r>
              <a:rPr lang="en-US" dirty="0">
                <a:ea typeface="MS PGothic" charset="0"/>
              </a:rPr>
              <a:t>Our goal is to build the capacity in our teachers and to prepare students for 2018 when the new Global Regents exam is given.  </a:t>
            </a:r>
          </a:p>
          <a:p>
            <a:endParaRPr lang="en-US" dirty="0">
              <a:ea typeface="MS PGothic" charset="0"/>
            </a:endParaRPr>
          </a:p>
        </p:txBody>
      </p:sp>
      <p:sp>
        <p:nvSpPr>
          <p:cNvPr id="25603"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MS PGothic" charset="0"/>
                <a:cs typeface="MS PGothic" charset="0"/>
              </a:defRPr>
            </a:lvl1pPr>
            <a:lvl2pPr marL="746022" indent="-286931">
              <a:defRPr sz="2400">
                <a:solidFill>
                  <a:schemeClr val="tx1"/>
                </a:solidFill>
                <a:latin typeface="Arial" charset="0"/>
                <a:ea typeface="MS PGothic" charset="0"/>
                <a:cs typeface="MS PGothic" charset="0"/>
              </a:defRPr>
            </a:lvl2pPr>
            <a:lvl3pPr marL="1147725" indent="-229545">
              <a:defRPr sz="2400">
                <a:solidFill>
                  <a:schemeClr val="tx1"/>
                </a:solidFill>
                <a:latin typeface="Arial" charset="0"/>
                <a:ea typeface="MS PGothic" charset="0"/>
                <a:cs typeface="MS PGothic" charset="0"/>
              </a:defRPr>
            </a:lvl3pPr>
            <a:lvl4pPr marL="1606816" indent="-229545">
              <a:defRPr sz="2400">
                <a:solidFill>
                  <a:schemeClr val="tx1"/>
                </a:solidFill>
                <a:latin typeface="Arial" charset="0"/>
                <a:ea typeface="MS PGothic" charset="0"/>
                <a:cs typeface="MS PGothic" charset="0"/>
              </a:defRPr>
            </a:lvl4pPr>
            <a:lvl5pPr marL="2065906" indent="-229545">
              <a:defRPr sz="2400">
                <a:solidFill>
                  <a:schemeClr val="tx1"/>
                </a:solidFill>
                <a:latin typeface="Arial" charset="0"/>
                <a:ea typeface="MS PGothic" charset="0"/>
                <a:cs typeface="MS PGothic" charset="0"/>
              </a:defRPr>
            </a:lvl5pPr>
            <a:lvl6pPr marL="2524996" indent="-229545" eaLnBrk="0" fontAlgn="base" hangingPunct="0">
              <a:spcBef>
                <a:spcPct val="0"/>
              </a:spcBef>
              <a:spcAft>
                <a:spcPct val="0"/>
              </a:spcAft>
              <a:defRPr sz="2400">
                <a:solidFill>
                  <a:schemeClr val="tx1"/>
                </a:solidFill>
                <a:latin typeface="Arial" charset="0"/>
                <a:ea typeface="MS PGothic" charset="0"/>
                <a:cs typeface="MS PGothic" charset="0"/>
              </a:defRPr>
            </a:lvl6pPr>
            <a:lvl7pPr marL="2984086" indent="-229545" eaLnBrk="0" fontAlgn="base" hangingPunct="0">
              <a:spcBef>
                <a:spcPct val="0"/>
              </a:spcBef>
              <a:spcAft>
                <a:spcPct val="0"/>
              </a:spcAft>
              <a:defRPr sz="2400">
                <a:solidFill>
                  <a:schemeClr val="tx1"/>
                </a:solidFill>
                <a:latin typeface="Arial" charset="0"/>
                <a:ea typeface="MS PGothic" charset="0"/>
                <a:cs typeface="MS PGothic" charset="0"/>
              </a:defRPr>
            </a:lvl7pPr>
            <a:lvl8pPr marL="3443177" indent="-229545" eaLnBrk="0" fontAlgn="base" hangingPunct="0">
              <a:spcBef>
                <a:spcPct val="0"/>
              </a:spcBef>
              <a:spcAft>
                <a:spcPct val="0"/>
              </a:spcAft>
              <a:defRPr sz="2400">
                <a:solidFill>
                  <a:schemeClr val="tx1"/>
                </a:solidFill>
                <a:latin typeface="Arial" charset="0"/>
                <a:ea typeface="MS PGothic" charset="0"/>
                <a:cs typeface="MS PGothic" charset="0"/>
              </a:defRPr>
            </a:lvl8pPr>
            <a:lvl9pPr marL="3902266" indent="-229545" eaLnBrk="0" fontAlgn="base" hangingPunct="0">
              <a:spcBef>
                <a:spcPct val="0"/>
              </a:spcBef>
              <a:spcAft>
                <a:spcPct val="0"/>
              </a:spcAft>
              <a:defRPr sz="2400">
                <a:solidFill>
                  <a:schemeClr val="tx1"/>
                </a:solidFill>
                <a:latin typeface="Arial" charset="0"/>
                <a:ea typeface="MS PGothic" charset="0"/>
                <a:cs typeface="MS PGothic" charset="0"/>
              </a:defRPr>
            </a:lvl9pPr>
          </a:lstStyle>
          <a:p>
            <a:fld id="{B4BA7435-BBEA-F54F-BD9E-D0292EC20110}" type="slidenum">
              <a:rPr lang="en-US" sz="1200">
                <a:solidFill>
                  <a:prstClr val="black"/>
                </a:solidFill>
              </a:rPr>
              <a:pPr/>
              <a:t>6</a:t>
            </a:fld>
            <a:endParaRPr lang="en-US" sz="1200" dirty="0">
              <a:solidFill>
                <a:prstClr val="black"/>
              </a:solidFill>
            </a:endParaRPr>
          </a:p>
        </p:txBody>
      </p:sp>
    </p:spTree>
    <p:extLst>
      <p:ext uri="{BB962C8B-B14F-4D97-AF65-F5344CB8AC3E}">
        <p14:creationId xmlns:p14="http://schemas.microsoft.com/office/powerpoint/2010/main" val="2350253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8299" eaLnBrk="0" fontAlgn="base" hangingPunct="0">
              <a:spcBef>
                <a:spcPct val="30000"/>
              </a:spcBef>
              <a:spcAft>
                <a:spcPct val="0"/>
              </a:spcAft>
              <a:defRPr/>
            </a:pPr>
            <a:endParaRPr lang="en-US" dirty="0">
              <a:latin typeface="Arial" charset="0"/>
              <a:ea typeface="ＭＳ Ｐゴシック" charset="0"/>
              <a:cs typeface="ＭＳ Ｐゴシック" charset="0"/>
            </a:endParaRPr>
          </a:p>
        </p:txBody>
      </p:sp>
      <p:sp>
        <p:nvSpPr>
          <p:cNvPr id="532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ＭＳ Ｐゴシック" pitchFamily="34" charset="-128"/>
              </a:defRPr>
            </a:lvl1pPr>
            <a:lvl2pPr marL="38508287" indent="-38044138" eaLnBrk="0" hangingPunct="0">
              <a:spcBef>
                <a:spcPct val="30000"/>
              </a:spcBef>
              <a:defRPr sz="1200">
                <a:solidFill>
                  <a:schemeClr val="tx1"/>
                </a:solidFill>
                <a:latin typeface="Arial" charset="0"/>
                <a:ea typeface="ＭＳ Ｐゴシック" pitchFamily="34" charset="-128"/>
              </a:defRPr>
            </a:lvl2pPr>
            <a:lvl3pPr marL="1160374" indent="-232075" eaLnBrk="0" hangingPunct="0">
              <a:spcBef>
                <a:spcPct val="30000"/>
              </a:spcBef>
              <a:defRPr sz="1200">
                <a:solidFill>
                  <a:schemeClr val="tx1"/>
                </a:solidFill>
                <a:latin typeface="Arial" charset="0"/>
                <a:ea typeface="ヒラギノ角ゴ Pro W3" pitchFamily="-106" charset="-128"/>
              </a:defRPr>
            </a:lvl3pPr>
            <a:lvl4pPr marL="1624523" indent="-232075" eaLnBrk="0" hangingPunct="0">
              <a:spcBef>
                <a:spcPct val="30000"/>
              </a:spcBef>
              <a:defRPr sz="1200">
                <a:solidFill>
                  <a:schemeClr val="tx1"/>
                </a:solidFill>
                <a:latin typeface="Arial" charset="0"/>
                <a:ea typeface="ヒラギノ角ゴ Pro W3" pitchFamily="-106" charset="-128"/>
              </a:defRPr>
            </a:lvl4pPr>
            <a:lvl5pPr marL="2088672" indent="-232075" eaLnBrk="0" hangingPunct="0">
              <a:spcBef>
                <a:spcPct val="30000"/>
              </a:spcBef>
              <a:defRPr sz="1200">
                <a:solidFill>
                  <a:schemeClr val="tx1"/>
                </a:solidFill>
                <a:latin typeface="Arial" charset="0"/>
                <a:ea typeface="ヒラギノ角ゴ Pro W3" pitchFamily="-106" charset="-128"/>
              </a:defRPr>
            </a:lvl5pPr>
            <a:lvl6pPr marL="2552822" indent="-232075" eaLnBrk="0" fontAlgn="base" hangingPunct="0">
              <a:spcBef>
                <a:spcPct val="30000"/>
              </a:spcBef>
              <a:spcAft>
                <a:spcPct val="0"/>
              </a:spcAft>
              <a:defRPr sz="1200">
                <a:solidFill>
                  <a:schemeClr val="tx1"/>
                </a:solidFill>
                <a:latin typeface="Arial" charset="0"/>
                <a:ea typeface="ヒラギノ角ゴ Pro W3" pitchFamily="-106" charset="-128"/>
              </a:defRPr>
            </a:lvl6pPr>
            <a:lvl7pPr marL="3016971" indent="-232075" eaLnBrk="0" fontAlgn="base" hangingPunct="0">
              <a:spcBef>
                <a:spcPct val="30000"/>
              </a:spcBef>
              <a:spcAft>
                <a:spcPct val="0"/>
              </a:spcAft>
              <a:defRPr sz="1200">
                <a:solidFill>
                  <a:schemeClr val="tx1"/>
                </a:solidFill>
                <a:latin typeface="Arial" charset="0"/>
                <a:ea typeface="ヒラギノ角ゴ Pro W3" pitchFamily="-106" charset="-128"/>
              </a:defRPr>
            </a:lvl7pPr>
            <a:lvl8pPr marL="3481121" indent="-232075" eaLnBrk="0" fontAlgn="base" hangingPunct="0">
              <a:spcBef>
                <a:spcPct val="30000"/>
              </a:spcBef>
              <a:spcAft>
                <a:spcPct val="0"/>
              </a:spcAft>
              <a:defRPr sz="1200">
                <a:solidFill>
                  <a:schemeClr val="tx1"/>
                </a:solidFill>
                <a:latin typeface="Arial" charset="0"/>
                <a:ea typeface="ヒラギノ角ゴ Pro W3" pitchFamily="-106" charset="-128"/>
              </a:defRPr>
            </a:lvl8pPr>
            <a:lvl9pPr marL="3945270" indent="-232075" eaLnBrk="0" fontAlgn="base" hangingPunct="0">
              <a:spcBef>
                <a:spcPct val="30000"/>
              </a:spcBef>
              <a:spcAft>
                <a:spcPct val="0"/>
              </a:spcAft>
              <a:defRPr sz="1200">
                <a:solidFill>
                  <a:schemeClr val="tx1"/>
                </a:solidFill>
                <a:latin typeface="Arial" charset="0"/>
                <a:ea typeface="ヒラギノ角ゴ Pro W3" pitchFamily="-106" charset="-128"/>
              </a:defRPr>
            </a:lvl9pPr>
          </a:lstStyle>
          <a:p>
            <a:pPr eaLnBrk="1" hangingPunct="1">
              <a:spcBef>
                <a:spcPct val="0"/>
              </a:spcBef>
            </a:pPr>
            <a:fld id="{D80C57E2-51A1-4E66-B28F-5CA560106741}" type="slidenum">
              <a:rPr lang="en-US" altLang="en-US" smtClean="0">
                <a:solidFill>
                  <a:prstClr val="black"/>
                </a:solidFill>
              </a:rPr>
              <a:pPr eaLnBrk="1" hangingPunct="1">
                <a:spcBef>
                  <a:spcPct val="0"/>
                </a:spcBef>
              </a:pPr>
              <a:t>7</a:t>
            </a:fld>
            <a:endParaRPr lang="en-US" altLang="en-US" dirty="0">
              <a:solidFill>
                <a:prstClr val="black"/>
              </a:solidFill>
            </a:endParaRPr>
          </a:p>
        </p:txBody>
      </p:sp>
    </p:spTree>
    <p:extLst>
      <p:ext uri="{BB962C8B-B14F-4D97-AF65-F5344CB8AC3E}">
        <p14:creationId xmlns:p14="http://schemas.microsoft.com/office/powerpoint/2010/main" val="1513101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p:spPr>
        <p:txBody>
          <a:bodyPr/>
          <a:lstStyle/>
          <a:p>
            <a:pPr eaLnBrk="1" hangingPunct="1"/>
            <a:endParaRPr lang="en-US" altLang="en-US" dirty="0"/>
          </a:p>
        </p:txBody>
      </p:sp>
      <p:sp>
        <p:nvSpPr>
          <p:cNvPr id="16388" name="Slide Number Placeholder 3"/>
          <p:cNvSpPr>
            <a:spLocks noGrp="1"/>
          </p:cNvSpPr>
          <p:nvPr>
            <p:ph type="sldNum" sz="quarter" idx="5"/>
          </p:nvPr>
        </p:nvSpPr>
        <p:spPr>
          <a:noFill/>
        </p:spPr>
        <p:txBody>
          <a:bodyPr/>
          <a:lstStyle>
            <a:lvl1pPr>
              <a:defRPr>
                <a:solidFill>
                  <a:schemeClr val="tx1"/>
                </a:solidFill>
                <a:latin typeface="Verdana" pitchFamily="34" charset="0"/>
              </a:defRPr>
            </a:lvl1pPr>
            <a:lvl2pPr marL="753966" indent="-288887">
              <a:defRPr>
                <a:solidFill>
                  <a:schemeClr val="tx1"/>
                </a:solidFill>
                <a:latin typeface="Verdana" pitchFamily="34" charset="0"/>
              </a:defRPr>
            </a:lvl2pPr>
            <a:lvl3pPr marL="1158725" indent="-231745">
              <a:defRPr>
                <a:solidFill>
                  <a:schemeClr val="tx1"/>
                </a:solidFill>
                <a:latin typeface="Verdana" pitchFamily="34" charset="0"/>
              </a:defRPr>
            </a:lvl3pPr>
            <a:lvl4pPr marL="1623802" indent="-231745">
              <a:defRPr>
                <a:solidFill>
                  <a:schemeClr val="tx1"/>
                </a:solidFill>
                <a:latin typeface="Verdana" pitchFamily="34" charset="0"/>
              </a:defRPr>
            </a:lvl4pPr>
            <a:lvl5pPr marL="2087293" indent="-231745">
              <a:defRPr>
                <a:solidFill>
                  <a:schemeClr val="tx1"/>
                </a:solidFill>
                <a:latin typeface="Verdana" pitchFamily="34" charset="0"/>
              </a:defRPr>
            </a:lvl5pPr>
            <a:lvl6pPr marL="2544433" indent="-231745" eaLnBrk="0" fontAlgn="base" hangingPunct="0">
              <a:spcBef>
                <a:spcPct val="0"/>
              </a:spcBef>
              <a:spcAft>
                <a:spcPct val="0"/>
              </a:spcAft>
              <a:defRPr>
                <a:solidFill>
                  <a:schemeClr val="tx1"/>
                </a:solidFill>
                <a:latin typeface="Verdana" pitchFamily="34" charset="0"/>
              </a:defRPr>
            </a:lvl6pPr>
            <a:lvl7pPr marL="3001574" indent="-231745" eaLnBrk="0" fontAlgn="base" hangingPunct="0">
              <a:spcBef>
                <a:spcPct val="0"/>
              </a:spcBef>
              <a:spcAft>
                <a:spcPct val="0"/>
              </a:spcAft>
              <a:defRPr>
                <a:solidFill>
                  <a:schemeClr val="tx1"/>
                </a:solidFill>
                <a:latin typeface="Verdana" pitchFamily="34" charset="0"/>
              </a:defRPr>
            </a:lvl7pPr>
            <a:lvl8pPr marL="3458715" indent="-231745" eaLnBrk="0" fontAlgn="base" hangingPunct="0">
              <a:spcBef>
                <a:spcPct val="0"/>
              </a:spcBef>
              <a:spcAft>
                <a:spcPct val="0"/>
              </a:spcAft>
              <a:defRPr>
                <a:solidFill>
                  <a:schemeClr val="tx1"/>
                </a:solidFill>
                <a:latin typeface="Verdana" pitchFamily="34" charset="0"/>
              </a:defRPr>
            </a:lvl8pPr>
            <a:lvl9pPr marL="3915856" indent="-231745" eaLnBrk="0" fontAlgn="base" hangingPunct="0">
              <a:spcBef>
                <a:spcPct val="0"/>
              </a:spcBef>
              <a:spcAft>
                <a:spcPct val="0"/>
              </a:spcAft>
              <a:defRPr>
                <a:solidFill>
                  <a:schemeClr val="tx1"/>
                </a:solidFill>
                <a:latin typeface="Verdana" pitchFamily="34" charset="0"/>
              </a:defRPr>
            </a:lvl9pPr>
          </a:lstStyle>
          <a:p>
            <a:fld id="{51ADD67B-CD8F-4B91-A5EE-8AADFDA298F7}" type="slidenum">
              <a:rPr lang="en-US" altLang="en-US" smtClean="0">
                <a:solidFill>
                  <a:prstClr val="black"/>
                </a:solidFill>
                <a:latin typeface="Arial" charset="0"/>
              </a:rPr>
              <a:pPr/>
              <a:t>9</a:t>
            </a:fld>
            <a:endParaRPr lang="en-US" altLang="en-US" dirty="0">
              <a:solidFill>
                <a:prstClr val="black"/>
              </a:solidFill>
              <a:latin typeface="Arial" charset="0"/>
            </a:endParaRPr>
          </a:p>
        </p:txBody>
      </p:sp>
    </p:spTree>
    <p:extLst>
      <p:ext uri="{BB962C8B-B14F-4D97-AF65-F5344CB8AC3E}">
        <p14:creationId xmlns:p14="http://schemas.microsoft.com/office/powerpoint/2010/main" val="14402390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200400"/>
            <a:ext cx="7772400" cy="1470025"/>
          </a:xfrm>
        </p:spPr>
        <p:txBody>
          <a:bodyPr>
            <a:noAutofit/>
          </a:bodyPr>
          <a:lstStyle>
            <a:lvl1pPr>
              <a:defRPr sz="4800" b="1"/>
            </a:lvl1pPr>
          </a:lstStyle>
          <a:p>
            <a:r>
              <a:rPr lang="en-US"/>
              <a:t>Click to edit Master title style</a:t>
            </a:r>
            <a:endParaRPr lang="en-US" dirty="0"/>
          </a:p>
        </p:txBody>
      </p:sp>
      <p:sp>
        <p:nvSpPr>
          <p:cNvPr id="3" name="Subtitle 2"/>
          <p:cNvSpPr>
            <a:spLocks noGrp="1"/>
          </p:cNvSpPr>
          <p:nvPr>
            <p:ph type="subTitle" idx="1"/>
          </p:nvPr>
        </p:nvSpPr>
        <p:spPr>
          <a:xfrm>
            <a:off x="1371600" y="47244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grpSp>
        <p:nvGrpSpPr>
          <p:cNvPr id="7" name="Group 6"/>
          <p:cNvGrpSpPr/>
          <p:nvPr/>
        </p:nvGrpSpPr>
        <p:grpSpPr>
          <a:xfrm>
            <a:off x="1676400" y="815088"/>
            <a:ext cx="5943600" cy="1595619"/>
            <a:chOff x="2476501" y="5629474"/>
            <a:chExt cx="3945041" cy="1059086"/>
          </a:xfrm>
        </p:grpSpPr>
        <p:pic>
          <p:nvPicPr>
            <p:cNvPr id="8" name="Picture 2" descr="Nysed Logo"/>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66667"/>
            <a:stretch/>
          </p:blipFill>
          <p:spPr bwMode="auto">
            <a:xfrm>
              <a:off x="2476501" y="5637102"/>
              <a:ext cx="1371600" cy="104382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lh5.googleusercontent.com/-5333POuvz40/AAAAAAAAAAI/AAAAAAAAAAA/wI3hMRBciDA/photo.jp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9201" b="26354"/>
            <a:stretch/>
          </p:blipFill>
          <p:spPr bwMode="auto">
            <a:xfrm>
              <a:off x="4038600" y="5629474"/>
              <a:ext cx="2382942" cy="1059086"/>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Tree>
    <p:extLst>
      <p:ext uri="{BB962C8B-B14F-4D97-AF65-F5344CB8AC3E}">
        <p14:creationId xmlns:p14="http://schemas.microsoft.com/office/powerpoint/2010/main" val="3965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9" name="Rectangle 8"/>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0" name="Straight Connector 9"/>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752600"/>
            <a:ext cx="8229600"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002C51"/>
              </a:solidFill>
            </a:endParaRPr>
          </a:p>
        </p:txBody>
      </p:sp>
      <p:sp>
        <p:nvSpPr>
          <p:cNvPr id="6" name="Slide Number Placeholder 5"/>
          <p:cNvSpPr>
            <a:spLocks noGrp="1"/>
          </p:cNvSpPr>
          <p:nvPr>
            <p:ph type="sldNum" sz="quarter" idx="12"/>
          </p:nvPr>
        </p:nvSpPr>
        <p:spPr/>
        <p:txBody>
          <a:bodyPr/>
          <a:lstStyle>
            <a:lvl1pPr>
              <a:defRPr sz="1400">
                <a:solidFill>
                  <a:schemeClr val="tx2"/>
                </a:solidFill>
              </a:defRPr>
            </a:lvl1pPr>
          </a:lstStyle>
          <a:p>
            <a:fld id="{68A9423C-4983-41F1-A5CB-CA7479874DC3}" type="slidenum">
              <a:rPr lang="en-US" smtClean="0">
                <a:solidFill>
                  <a:srgbClr val="004884"/>
                </a:solidFill>
              </a:rPr>
              <a:pPr/>
              <a:t>‹#›</a:t>
            </a:fld>
            <a:endParaRPr lang="en-US" dirty="0">
              <a:solidFill>
                <a:srgbClr val="004884"/>
              </a:solidFill>
            </a:endParaRPr>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8"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225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9" name="Rectangle 8"/>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0" name="Straight Connector 9"/>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752600"/>
            <a:ext cx="8229600"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002C51"/>
              </a:solidFill>
            </a:endParaRPr>
          </a:p>
        </p:txBody>
      </p:sp>
      <p:sp>
        <p:nvSpPr>
          <p:cNvPr id="6" name="Slide Number Placeholder 5"/>
          <p:cNvSpPr>
            <a:spLocks noGrp="1"/>
          </p:cNvSpPr>
          <p:nvPr>
            <p:ph type="sldNum" sz="quarter" idx="12"/>
          </p:nvPr>
        </p:nvSpPr>
        <p:spPr/>
        <p:txBody>
          <a:bodyPr/>
          <a:lstStyle>
            <a:lvl1pPr>
              <a:defRPr sz="1400">
                <a:solidFill>
                  <a:schemeClr val="tx2"/>
                </a:solidFill>
              </a:defRPr>
            </a:lvl1pPr>
          </a:lstStyle>
          <a:p>
            <a:fld id="{68A9423C-4983-41F1-A5CB-CA7479874DC3}" type="slidenum">
              <a:rPr lang="en-US" smtClean="0">
                <a:solidFill>
                  <a:srgbClr val="004884"/>
                </a:solidFill>
              </a:rPr>
              <a:pPr/>
              <a:t>‹#›</a:t>
            </a:fld>
            <a:endParaRPr lang="en-US" dirty="0">
              <a:solidFill>
                <a:srgbClr val="004884"/>
              </a:solidFill>
            </a:endParaRPr>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8"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1891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9" name="Rectangle 8"/>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0" name="Straight Connector 9"/>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752600"/>
            <a:ext cx="8229600"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002C51"/>
              </a:solidFill>
            </a:endParaRPr>
          </a:p>
        </p:txBody>
      </p:sp>
      <p:sp>
        <p:nvSpPr>
          <p:cNvPr id="6" name="Slide Number Placeholder 5"/>
          <p:cNvSpPr>
            <a:spLocks noGrp="1"/>
          </p:cNvSpPr>
          <p:nvPr>
            <p:ph type="sldNum" sz="quarter" idx="12"/>
          </p:nvPr>
        </p:nvSpPr>
        <p:spPr/>
        <p:txBody>
          <a:bodyPr/>
          <a:lstStyle>
            <a:lvl1pPr>
              <a:defRPr sz="1400">
                <a:solidFill>
                  <a:schemeClr val="tx2"/>
                </a:solidFill>
              </a:defRPr>
            </a:lvl1pPr>
          </a:lstStyle>
          <a:p>
            <a:fld id="{68A9423C-4983-41F1-A5CB-CA7479874DC3}" type="slidenum">
              <a:rPr lang="en-US" smtClean="0">
                <a:solidFill>
                  <a:srgbClr val="004884"/>
                </a:solidFill>
              </a:rPr>
              <a:pPr/>
              <a:t>‹#›</a:t>
            </a:fld>
            <a:endParaRPr lang="en-US" dirty="0">
              <a:solidFill>
                <a:srgbClr val="004884"/>
              </a:solidFill>
            </a:endParaRPr>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8"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225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9" name="Rectangle 8"/>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0" name="Straight Connector 9"/>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752600"/>
            <a:ext cx="8229600"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002C51"/>
              </a:solidFill>
            </a:endParaRPr>
          </a:p>
        </p:txBody>
      </p:sp>
      <p:sp>
        <p:nvSpPr>
          <p:cNvPr id="6" name="Slide Number Placeholder 5"/>
          <p:cNvSpPr>
            <a:spLocks noGrp="1"/>
          </p:cNvSpPr>
          <p:nvPr>
            <p:ph type="sldNum" sz="quarter" idx="12"/>
          </p:nvPr>
        </p:nvSpPr>
        <p:spPr/>
        <p:txBody>
          <a:bodyPr/>
          <a:lstStyle>
            <a:lvl1pPr>
              <a:defRPr sz="1400">
                <a:solidFill>
                  <a:schemeClr val="tx2"/>
                </a:solidFill>
              </a:defRPr>
            </a:lvl1pPr>
          </a:lstStyle>
          <a:p>
            <a:fld id="{68A9423C-4983-41F1-A5CB-CA7479874DC3}" type="slidenum">
              <a:rPr lang="en-US" smtClean="0">
                <a:solidFill>
                  <a:srgbClr val="004884"/>
                </a:solidFill>
              </a:rPr>
              <a:pPr/>
              <a:t>‹#›</a:t>
            </a:fld>
            <a:endParaRPr lang="en-US" dirty="0">
              <a:solidFill>
                <a:srgbClr val="004884"/>
              </a:solidFill>
            </a:endParaRPr>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8"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225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8" name="Rectangle 7"/>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9" name="Straight Connector 8"/>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pic>
        <p:nvPicPr>
          <p:cNvPr id="6" name="Picture 5"/>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7"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
        <p:nvSpPr>
          <p:cNvPr id="11"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Tree>
    <p:extLst>
      <p:ext uri="{BB962C8B-B14F-4D97-AF65-F5344CB8AC3E}">
        <p14:creationId xmlns:p14="http://schemas.microsoft.com/office/powerpoint/2010/main" val="3227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9" name="Rectangle 8"/>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0" name="Straight Connector 9"/>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752600"/>
            <a:ext cx="8229600"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srgbClr val="002C51"/>
              </a:solidFill>
            </a:endParaRPr>
          </a:p>
        </p:txBody>
      </p:sp>
      <p:sp>
        <p:nvSpPr>
          <p:cNvPr id="6" name="Slide Number Placeholder 5"/>
          <p:cNvSpPr>
            <a:spLocks noGrp="1"/>
          </p:cNvSpPr>
          <p:nvPr>
            <p:ph type="sldNum" sz="quarter" idx="12"/>
          </p:nvPr>
        </p:nvSpPr>
        <p:spPr/>
        <p:txBody>
          <a:bodyPr/>
          <a:lstStyle>
            <a:lvl1pPr>
              <a:defRPr sz="1400">
                <a:solidFill>
                  <a:schemeClr val="tx2"/>
                </a:solidFill>
              </a:defRPr>
            </a:lvl1pPr>
          </a:lstStyle>
          <a:p>
            <a:fld id="{68A9423C-4983-41F1-A5CB-CA7479874DC3}" type="slidenum">
              <a:rPr lang="en-US" smtClean="0">
                <a:solidFill>
                  <a:srgbClr val="004884"/>
                </a:solidFill>
              </a:rPr>
              <a:pPr/>
              <a:t>‹#›</a:t>
            </a:fld>
            <a:endParaRPr lang="en-US">
              <a:solidFill>
                <a:srgbClr val="004884"/>
              </a:solidFill>
            </a:endParaRPr>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8"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932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9" name="Rectangle 8"/>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10" name="Straight Connector 9"/>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752600"/>
            <a:ext cx="8229600" cy="4373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002C51"/>
              </a:solidFill>
            </a:endParaRPr>
          </a:p>
        </p:txBody>
      </p:sp>
      <p:sp>
        <p:nvSpPr>
          <p:cNvPr id="6" name="Slide Number Placeholder 5"/>
          <p:cNvSpPr>
            <a:spLocks noGrp="1"/>
          </p:cNvSpPr>
          <p:nvPr>
            <p:ph type="sldNum" sz="quarter" idx="12"/>
          </p:nvPr>
        </p:nvSpPr>
        <p:spPr/>
        <p:txBody>
          <a:bodyPr/>
          <a:lstStyle>
            <a:lvl1pPr>
              <a:defRPr sz="1400">
                <a:solidFill>
                  <a:schemeClr val="tx2"/>
                </a:solidFill>
              </a:defRPr>
            </a:lvl1pPr>
          </a:lstStyle>
          <a:p>
            <a:fld id="{68A9423C-4983-41F1-A5CB-CA7479874DC3}" type="slidenum">
              <a:rPr lang="en-US" smtClean="0">
                <a:solidFill>
                  <a:srgbClr val="004884"/>
                </a:solidFill>
              </a:rPr>
              <a:pPr/>
              <a:t>‹#›</a:t>
            </a:fld>
            <a:endParaRPr lang="en-US" dirty="0">
              <a:solidFill>
                <a:srgbClr val="004884"/>
              </a:solidFill>
            </a:endParaRPr>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8"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225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6"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Tree>
    <p:extLst>
      <p:ext uri="{BB962C8B-B14F-4D97-AF65-F5344CB8AC3E}">
        <p14:creationId xmlns:p14="http://schemas.microsoft.com/office/powerpoint/2010/main" val="57665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8" name="Rectangle 7"/>
          <p:cNvSpPr/>
          <p:nvPr/>
        </p:nvSpPr>
        <p:spPr>
          <a:xfrm>
            <a:off x="0" y="0"/>
            <a:ext cx="9144000" cy="1447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9" name="Straight Connector 8"/>
          <p:cNvCxnSpPr/>
          <p:nvPr/>
        </p:nvCxnSpPr>
        <p:spPr>
          <a:xfrm>
            <a:off x="0" y="1447800"/>
            <a:ext cx="9144000" cy="0"/>
          </a:xfrm>
          <a:prstGeom prst="line">
            <a:avLst/>
          </a:prstGeom>
          <a:ln w="5715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0"/>
            <a:ext cx="9144000" cy="0"/>
          </a:xfrm>
          <a:prstGeom prst="line">
            <a:avLst/>
          </a:prstGeom>
          <a:ln w="76200"/>
        </p:spPr>
        <p:style>
          <a:lnRef idx="1">
            <a:schemeClr val="accent5"/>
          </a:lnRef>
          <a:fillRef idx="0">
            <a:schemeClr val="accent5"/>
          </a:fillRef>
          <a:effectRef idx="0">
            <a:schemeClr val="accent5"/>
          </a:effectRef>
          <a:fontRef idx="minor">
            <a:schemeClr val="tx1"/>
          </a:fontRef>
        </p:style>
      </p:cxnSp>
      <p:sp>
        <p:nvSpPr>
          <p:cNvPr id="2" name="Title 1"/>
          <p:cNvSpPr>
            <a:spLocks noGrp="1"/>
          </p:cNvSpPr>
          <p:nvPr>
            <p:ph type="title"/>
          </p:nvPr>
        </p:nvSpPr>
        <p:spPr/>
        <p:txBody>
          <a:bodyPr/>
          <a:lstStyle>
            <a:lvl1pPr algn="l">
              <a:defRPr>
                <a:solidFill>
                  <a:schemeClr val="bg1"/>
                </a:solidFill>
              </a:defRPr>
            </a:lvl1pPr>
          </a:lstStyle>
          <a:p>
            <a:r>
              <a:rPr lang="en-US"/>
              <a:t>Click to edit Master title style</a:t>
            </a:r>
            <a:endParaRPr lang="en-US" dirty="0"/>
          </a:p>
        </p:txBody>
      </p:sp>
      <p:pic>
        <p:nvPicPr>
          <p:cNvPr id="6" name="Picture 5"/>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0501" y="6305048"/>
            <a:ext cx="504939" cy="504939"/>
          </a:xfrm>
          <a:prstGeom prst="rect">
            <a:avLst/>
          </a:prstGeom>
        </p:spPr>
      </p:pic>
      <p:pic>
        <p:nvPicPr>
          <p:cNvPr id="7" name="Picture 2" descr="https://lh5.googleusercontent.com/-5333POuvz40/AAAAAAAAAAI/AAAAAAAAAAA/wI3hMRBciDA/photo.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9201" b="26354"/>
          <a:stretch/>
        </p:blipFill>
        <p:spPr bwMode="auto">
          <a:xfrm>
            <a:off x="718360" y="6305048"/>
            <a:ext cx="952498" cy="423333"/>
          </a:xfrm>
          <a:prstGeom prst="rect">
            <a:avLst/>
          </a:prstGeom>
          <a:noFill/>
          <a:extLst>
            <a:ext uri="{909E8E84-426E-40DD-AFC4-6F175D3DCCD1}">
              <a14:hiddenFill xmlns:a14="http://schemas.microsoft.com/office/drawing/2010/main">
                <a:solidFill>
                  <a:srgbClr val="FFFFFF"/>
                </a:solidFill>
              </a14:hiddenFill>
            </a:ext>
          </a:extLst>
        </p:spPr>
      </p:pic>
      <p:sp>
        <p:nvSpPr>
          <p:cNvPr id="11"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Tree>
    <p:extLst>
      <p:ext uri="{BB962C8B-B14F-4D97-AF65-F5344CB8AC3E}">
        <p14:creationId xmlns:p14="http://schemas.microsoft.com/office/powerpoint/2010/main" val="322723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8.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9.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ADFAF-4D1D-4E72-9DC8-E6384E2BBE4F}" type="slidenum">
              <a:rPr lang="en-US" smtClean="0">
                <a:solidFill>
                  <a:srgbClr val="002C51">
                    <a:tint val="75000"/>
                  </a:srgbClr>
                </a:solidFill>
              </a:rPr>
              <a:t>‹#›</a:t>
            </a:fld>
            <a:endParaRPr lang="en-US" dirty="0">
              <a:solidFill>
                <a:srgbClr val="002C51">
                  <a:tint val="75000"/>
                </a:srgbClr>
              </a:solidFill>
            </a:endParaRPr>
          </a:p>
        </p:txBody>
      </p:sp>
      <p:sp>
        <p:nvSpPr>
          <p:cNvPr id="2" name="Title Placeholder 1"/>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50427492"/>
      </p:ext>
    </p:extLst>
  </p:cSld>
  <p:clrMap bg1="lt1" tx1="dk1" bg2="lt2" tx2="dk2" accent1="accent1" accent2="accent2" accent3="accent3" accent4="accent4" accent5="accent5" accent6="accent6" hlink="hlink" folHlink="folHlink"/>
  <p:sldLayoutIdLst>
    <p:sldLayoutId id="2147483661" r:id="rId1"/>
    <p:sldLayoutId id="2147483716"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
        <p:nvSpPr>
          <p:cNvPr id="2" name="Title Placeholder 1"/>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50427492"/>
      </p:ext>
    </p:extLst>
  </p:cSld>
  <p:clrMap bg1="lt1" tx1="dk1" bg2="lt2" tx2="dk2" accent1="accent1" accent2="accent2" accent3="accent3" accent4="accent4" accent5="accent5" accent6="accent6" hlink="hlink" folHlink="folHlink"/>
  <p:sldLayoutIdLst>
    <p:sldLayoutId id="2147483663"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
        <p:nvSpPr>
          <p:cNvPr id="2" name="Title Placeholder 1"/>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50427492"/>
      </p:ext>
    </p:extLst>
  </p:cSld>
  <p:clrMap bg1="lt1" tx1="dk1" bg2="lt2" tx2="dk2" accent1="accent1" accent2="accent2" accent3="accent3" accent4="accent4" accent5="accent5" accent6="accent6" hlink="hlink" folHlink="folHlink"/>
  <p:sldLayoutIdLst>
    <p:sldLayoutId id="2147483665"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
        <p:nvSpPr>
          <p:cNvPr id="2" name="Title Placeholder 1"/>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50427492"/>
      </p:ext>
    </p:extLst>
  </p:cSld>
  <p:clrMap bg1="lt1" tx1="dk1" bg2="lt2" tx2="dk2" accent1="accent1" accent2="accent2" accent3="accent3" accent4="accent4" accent5="accent5" accent6="accent6" hlink="hlink" folHlink="folHlink"/>
  <p:sldLayoutIdLst>
    <p:sldLayoutId id="2147483669" r:id="rId1"/>
    <p:sldLayoutId id="2147483717"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
        <p:nvSpPr>
          <p:cNvPr id="2" name="Title Placeholder 1"/>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50427492"/>
      </p:ext>
    </p:extLst>
  </p:cSld>
  <p:clrMap bg1="lt1" tx1="dk1" bg2="lt2" tx2="dk2" accent1="accent1" accent2="accent2" accent3="accent3" accent4="accent4" accent5="accent5" accent6="accent6" hlink="hlink" folHlink="folHlink"/>
  <p:sldLayoutIdLst>
    <p:sldLayoutId id="2147483677"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
        <p:nvSpPr>
          <p:cNvPr id="2" name="Title Placeholder 1"/>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50427492"/>
      </p:ext>
    </p:extLst>
  </p:cSld>
  <p:clrMap bg1="lt1" tx1="dk1" bg2="lt2" tx2="dk2" accent1="accent1" accent2="accent2" accent3="accent3" accent4="accent4" accent5="accent5" accent6="accent6" hlink="hlink" folHlink="folHlink"/>
  <p:sldLayoutIdLst>
    <p:sldLayoutId id="2147483679"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
        <p:nvSpPr>
          <p:cNvPr id="2" name="Title Placeholder 1"/>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50427492"/>
      </p:ext>
    </p:extLst>
  </p:cSld>
  <p:clrMap bg1="lt1" tx1="dk1" bg2="lt2" tx2="dk2" accent1="accent1" accent2="accent2" accent3="accent3" accent4="accent4" accent5="accent5" accent6="accent6" hlink="hlink" folHlink="folHlink"/>
  <p:sldLayoutIdLst>
    <p:sldLayoutId id="2147483685"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9423C-4983-41F1-A5CB-CA7479874DC3}" type="slidenum">
              <a:rPr lang="en-US" smtClean="0">
                <a:solidFill>
                  <a:srgbClr val="002C51">
                    <a:tint val="75000"/>
                  </a:srgbClr>
                </a:solidFill>
              </a:rPr>
              <a:pPr/>
              <a:t>‹#›</a:t>
            </a:fld>
            <a:endParaRPr lang="en-US" dirty="0">
              <a:solidFill>
                <a:srgbClr val="002C51">
                  <a:tint val="75000"/>
                </a:srgbClr>
              </a:solidFill>
            </a:endParaRPr>
          </a:p>
        </p:txBody>
      </p:sp>
      <p:sp>
        <p:nvSpPr>
          <p:cNvPr id="2" name="Title Placeholder 1"/>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50427492"/>
      </p:ext>
    </p:extLst>
  </p:cSld>
  <p:clrMap bg1="lt1" tx1="dk1" bg2="lt2" tx2="dk2" accent1="accent1" accent2="accent2" accent3="accent3" accent4="accent4" accent5="accent5" accent6="accent6" hlink="hlink" folHlink="folHlink"/>
  <p:sldLayoutIdLst>
    <p:sldLayoutId id="2147483713" r:id="rId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www.p12.nysed.gov/assessment/ss/framework-globalhistory.html" TargetMode="External"/><Relationship Id="rId2" Type="http://schemas.openxmlformats.org/officeDocument/2006/relationships/hyperlink" Target="https://www.engageny.org/resource/regents-exam-global-history-and-geography-ii"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mailto:emscassessinfo@nysed.gov"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ngageny.org/resource/new-york-state-k-12-social-studies-framework"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62000" y="2133600"/>
            <a:ext cx="8001000" cy="2209800"/>
          </a:xfrm>
        </p:spPr>
        <p:txBody>
          <a:bodyPr/>
          <a:lstStyle/>
          <a:p>
            <a:r>
              <a:rPr lang="en-US" altLang="en-US" sz="2400" dirty="0"/>
              <a:t>An Overview of the Framework-based Regents Examination in Global History and Geography II (Grade 10)</a:t>
            </a:r>
          </a:p>
        </p:txBody>
      </p:sp>
      <p:pic>
        <p:nvPicPr>
          <p:cNvPr id="3076" name="Picture 4" descr="New York State Education Department"/>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762000" y="5410200"/>
            <a:ext cx="320040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4"/>
          </p:nvPr>
        </p:nvSpPr>
        <p:spPr/>
        <p:txBody>
          <a:bodyPr/>
          <a:lstStyle/>
          <a:p>
            <a:fld id="{68A9423C-4983-41F1-A5CB-CA7479874DC3}" type="slidenum">
              <a:rPr lang="en-US" smtClean="0">
                <a:solidFill>
                  <a:srgbClr val="002C51">
                    <a:tint val="75000"/>
                  </a:srgbClr>
                </a:solidFill>
              </a:rPr>
              <a:pPr/>
              <a:t>1</a:t>
            </a:fld>
            <a:endParaRPr lang="en-US" dirty="0">
              <a:solidFill>
                <a:srgbClr val="002C51">
                  <a:tint val="75000"/>
                </a:srgbClr>
              </a:solidFill>
            </a:endParaRPr>
          </a:p>
        </p:txBody>
      </p:sp>
      <p:sp>
        <p:nvSpPr>
          <p:cNvPr id="3075" name="Rectangle 3"/>
          <p:cNvSpPr>
            <a:spLocks noGrp="1" noChangeArrowheads="1"/>
          </p:cNvSpPr>
          <p:nvPr>
            <p:ph type="subTitle" idx="1"/>
          </p:nvPr>
        </p:nvSpPr>
        <p:spPr>
          <a:xfrm>
            <a:off x="990600" y="3886200"/>
            <a:ext cx="7391400" cy="1752600"/>
          </a:xfrm>
        </p:spPr>
        <p:txBody>
          <a:bodyPr>
            <a:normAutofit/>
          </a:bodyPr>
          <a:lstStyle/>
          <a:p>
            <a:pPr algn="ctr" eaLnBrk="1" hangingPunct="1"/>
            <a:endParaRPr lang="en-US" altLang="en-US" sz="2600" dirty="0">
              <a:solidFill>
                <a:schemeClr val="tx2">
                  <a:lumMod val="50000"/>
                </a:schemeClr>
              </a:solidFill>
            </a:endParaRPr>
          </a:p>
          <a:p>
            <a:pPr algn="ctr" eaLnBrk="1" hangingPunct="1"/>
            <a:r>
              <a:rPr lang="en-US" altLang="en-US" sz="2800" dirty="0">
                <a:solidFill>
                  <a:schemeClr val="tx2">
                    <a:lumMod val="50000"/>
                  </a:schemeClr>
                </a:solidFill>
              </a:rPr>
              <a:t>May 2018</a:t>
            </a:r>
            <a:endParaRPr lang="en-US" altLang="en-US" sz="1900" dirty="0">
              <a:solidFill>
                <a:schemeClr val="tx2">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sz="3200" dirty="0"/>
              <a:t>Framework-based </a:t>
            </a:r>
            <a:br>
              <a:rPr lang="en-US" sz="3200" dirty="0"/>
            </a:br>
            <a:r>
              <a:rPr lang="en-US" sz="3200" dirty="0"/>
              <a:t>Global History &amp; Geography II (Grade 10)</a:t>
            </a:r>
            <a:br>
              <a:rPr lang="en-US" sz="3200" dirty="0"/>
            </a:br>
            <a:r>
              <a:rPr lang="en-US" sz="3200" dirty="0"/>
              <a:t>Test Design</a:t>
            </a:r>
          </a:p>
        </p:txBody>
      </p:sp>
      <p:sp>
        <p:nvSpPr>
          <p:cNvPr id="4" name="Content Placeholder 3"/>
          <p:cNvSpPr>
            <a:spLocks noGrp="1"/>
          </p:cNvSpPr>
          <p:nvPr>
            <p:ph idx="1"/>
          </p:nvPr>
        </p:nvSpPr>
        <p:spPr>
          <a:xfrm>
            <a:off x="457200" y="1752601"/>
            <a:ext cx="8229600" cy="4190999"/>
          </a:xfrm>
        </p:spPr>
        <p:txBody>
          <a:bodyPr>
            <a:normAutofit fontScale="92500" lnSpcReduction="10000"/>
          </a:bodyPr>
          <a:lstStyle/>
          <a:p>
            <a:pPr marL="0" indent="0">
              <a:buNone/>
            </a:pPr>
            <a:r>
              <a:rPr lang="en-US" b="1" dirty="0"/>
              <a:t>  </a:t>
            </a:r>
            <a:r>
              <a:rPr lang="en-US" sz="2600" b="1" dirty="0"/>
              <a:t>3 Parts</a:t>
            </a:r>
          </a:p>
          <a:p>
            <a:pPr marL="457200" lvl="1" indent="0">
              <a:buNone/>
            </a:pPr>
            <a:r>
              <a:rPr lang="en-US" sz="2600" u="sng" dirty="0"/>
              <a:t>Part 1</a:t>
            </a:r>
            <a:r>
              <a:rPr lang="en-US" sz="2600" dirty="0"/>
              <a:t>: 28 Stimulus-Based Multiple-Choice       Questions</a:t>
            </a:r>
          </a:p>
          <a:p>
            <a:pPr marL="457200" lvl="1" indent="0">
              <a:buNone/>
            </a:pPr>
            <a:r>
              <a:rPr lang="en-US" sz="2600" u="sng" dirty="0"/>
              <a:t>Part 2</a:t>
            </a:r>
            <a:r>
              <a:rPr lang="en-US" sz="2600" dirty="0"/>
              <a:t>: two sets of Stimulus-Based Short-Answer Constructed-Response Questions (CRQs)</a:t>
            </a:r>
          </a:p>
          <a:p>
            <a:pPr lvl="2">
              <a:buFont typeface="Courier New" panose="02070309020205020404" pitchFamily="49" charset="0"/>
              <a:buChar char="o"/>
            </a:pPr>
            <a:r>
              <a:rPr lang="en-US" sz="2600" dirty="0"/>
              <a:t>1 Cause/Effect Set</a:t>
            </a:r>
          </a:p>
          <a:p>
            <a:pPr lvl="2">
              <a:buFont typeface="Courier New" panose="02070309020205020404" pitchFamily="49" charset="0"/>
              <a:buChar char="o"/>
            </a:pPr>
            <a:r>
              <a:rPr lang="en-US" sz="2600" dirty="0"/>
              <a:t>1 Similarities/Differences Set OR 1 Turning Point Set</a:t>
            </a:r>
          </a:p>
          <a:p>
            <a:pPr marL="457200" lvl="1" indent="0">
              <a:buNone/>
            </a:pPr>
            <a:r>
              <a:rPr lang="en-US" sz="2600" u="sng" dirty="0"/>
              <a:t>Part 3</a:t>
            </a:r>
            <a:r>
              <a:rPr lang="en-US" sz="2600" dirty="0"/>
              <a:t>: one extended Enduring Issues Essay based on a set of five documents</a:t>
            </a:r>
          </a:p>
        </p:txBody>
      </p:sp>
      <p:sp>
        <p:nvSpPr>
          <p:cNvPr id="2" name="Slide Number Placeholder 1"/>
          <p:cNvSpPr>
            <a:spLocks noGrp="1"/>
          </p:cNvSpPr>
          <p:nvPr>
            <p:ph type="sldNum" sz="quarter" idx="12"/>
          </p:nvPr>
        </p:nvSpPr>
        <p:spPr/>
        <p:txBody>
          <a:bodyPr/>
          <a:lstStyle/>
          <a:p>
            <a:fld id="{68A9423C-4983-41F1-A5CB-CA7479874DC3}" type="slidenum">
              <a:rPr lang="en-US" smtClean="0">
                <a:solidFill>
                  <a:srgbClr val="002C51">
                    <a:tint val="75000"/>
                  </a:srgbClr>
                </a:solidFill>
              </a:rPr>
              <a:pPr/>
              <a:t>10</a:t>
            </a:fld>
            <a:endParaRPr lang="en-US" dirty="0">
              <a:solidFill>
                <a:srgbClr val="002C51">
                  <a:tint val="75000"/>
                </a:srgbClr>
              </a:solidFill>
            </a:endParaRPr>
          </a:p>
        </p:txBody>
      </p:sp>
    </p:spTree>
    <p:extLst>
      <p:ext uri="{BB962C8B-B14F-4D97-AF65-F5344CB8AC3E}">
        <p14:creationId xmlns:p14="http://schemas.microsoft.com/office/powerpoint/2010/main" val="187743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5E4BF-4386-4AEF-BE53-5D722A191C23}"/>
              </a:ext>
            </a:extLst>
          </p:cNvPr>
          <p:cNvSpPr>
            <a:spLocks noGrp="1"/>
          </p:cNvSpPr>
          <p:nvPr>
            <p:ph type="title"/>
          </p:nvPr>
        </p:nvSpPr>
        <p:spPr/>
        <p:txBody>
          <a:bodyPr>
            <a:normAutofit fontScale="90000"/>
          </a:bodyPr>
          <a:lstStyle/>
          <a:p>
            <a:pPr algn="ctr"/>
            <a:r>
              <a:rPr lang="en-US" sz="3200" dirty="0"/>
              <a:t>Components and Weighting of </a:t>
            </a:r>
            <a:br>
              <a:rPr lang="en-US" sz="3200" dirty="0"/>
            </a:br>
            <a:r>
              <a:rPr lang="en-US" sz="3200" dirty="0"/>
              <a:t>Framework-based </a:t>
            </a:r>
            <a:br>
              <a:rPr lang="en-US" sz="3200" dirty="0"/>
            </a:br>
            <a:r>
              <a:rPr lang="en-US" sz="3200" dirty="0"/>
              <a:t>Global History and Geography II (Grade 10)</a:t>
            </a:r>
          </a:p>
        </p:txBody>
      </p:sp>
      <p:graphicFrame>
        <p:nvGraphicFramePr>
          <p:cNvPr id="7" name="Content Placeholder 6">
            <a:extLst>
              <a:ext uri="{FF2B5EF4-FFF2-40B4-BE49-F238E27FC236}">
                <a16:creationId xmlns:a16="http://schemas.microsoft.com/office/drawing/2014/main" id="{69B40642-0B30-4ECA-B565-F67C1E62B60F}"/>
              </a:ext>
            </a:extLst>
          </p:cNvPr>
          <p:cNvGraphicFramePr>
            <a:graphicFrameLocks noGrp="1"/>
          </p:cNvGraphicFramePr>
          <p:nvPr>
            <p:ph idx="1"/>
            <p:extLst>
              <p:ext uri="{D42A27DB-BD31-4B8C-83A1-F6EECF244321}">
                <p14:modId xmlns:p14="http://schemas.microsoft.com/office/powerpoint/2010/main" val="16417516"/>
              </p:ext>
            </p:extLst>
          </p:nvPr>
        </p:nvGraphicFramePr>
        <p:xfrm>
          <a:off x="457200" y="1905001"/>
          <a:ext cx="8153400" cy="3845970"/>
        </p:xfrm>
        <a:graphic>
          <a:graphicData uri="http://schemas.openxmlformats.org/drawingml/2006/table">
            <a:tbl>
              <a:tblPr firstRow="1" bandRow="1">
                <a:tableStyleId>{5C22544A-7EE6-4342-B048-85BDC9FD1C3A}</a:tableStyleId>
              </a:tblPr>
              <a:tblGrid>
                <a:gridCol w="2717800">
                  <a:extLst>
                    <a:ext uri="{9D8B030D-6E8A-4147-A177-3AD203B41FA5}">
                      <a16:colId xmlns:a16="http://schemas.microsoft.com/office/drawing/2014/main" val="3307444453"/>
                    </a:ext>
                  </a:extLst>
                </a:gridCol>
                <a:gridCol w="2717800">
                  <a:extLst>
                    <a:ext uri="{9D8B030D-6E8A-4147-A177-3AD203B41FA5}">
                      <a16:colId xmlns:a16="http://schemas.microsoft.com/office/drawing/2014/main" val="2066228552"/>
                    </a:ext>
                  </a:extLst>
                </a:gridCol>
                <a:gridCol w="2717800">
                  <a:extLst>
                    <a:ext uri="{9D8B030D-6E8A-4147-A177-3AD203B41FA5}">
                      <a16:colId xmlns:a16="http://schemas.microsoft.com/office/drawing/2014/main" val="2915589701"/>
                    </a:ext>
                  </a:extLst>
                </a:gridCol>
              </a:tblGrid>
              <a:tr h="658144">
                <a:tc>
                  <a:txBody>
                    <a:bodyPr/>
                    <a:lstStyle/>
                    <a:p>
                      <a:pPr algn="ctr"/>
                      <a:r>
                        <a:rPr lang="en-US" sz="2000" dirty="0"/>
                        <a:t>Item </a:t>
                      </a:r>
                    </a:p>
                    <a:p>
                      <a:pPr algn="ctr"/>
                      <a:r>
                        <a:rPr lang="en-US" sz="2000" dirty="0"/>
                        <a:t>Types</a:t>
                      </a:r>
                    </a:p>
                  </a:txBody>
                  <a:tcPr/>
                </a:tc>
                <a:tc>
                  <a:txBody>
                    <a:bodyPr/>
                    <a:lstStyle/>
                    <a:p>
                      <a:pPr algn="ctr"/>
                      <a:r>
                        <a:rPr lang="en-US" sz="2000" dirty="0"/>
                        <a:t>Number of </a:t>
                      </a:r>
                    </a:p>
                    <a:p>
                      <a:pPr algn="ctr"/>
                      <a:r>
                        <a:rPr lang="en-US" sz="2000" dirty="0"/>
                        <a:t>Questions</a:t>
                      </a:r>
                    </a:p>
                  </a:txBody>
                  <a:tcPr/>
                </a:tc>
                <a:tc>
                  <a:txBody>
                    <a:bodyPr/>
                    <a:lstStyle/>
                    <a:p>
                      <a:pPr algn="ctr"/>
                      <a:r>
                        <a:rPr lang="en-US" sz="2000" dirty="0"/>
                        <a:t>Approximate Weighting</a:t>
                      </a:r>
                    </a:p>
                  </a:txBody>
                  <a:tcPr/>
                </a:tc>
                <a:extLst>
                  <a:ext uri="{0D108BD9-81ED-4DB2-BD59-A6C34878D82A}">
                    <a16:rowId xmlns:a16="http://schemas.microsoft.com/office/drawing/2014/main" val="1276990998"/>
                  </a:ext>
                </a:extLst>
              </a:tr>
              <a:tr h="944293">
                <a:tc>
                  <a:txBody>
                    <a:bodyPr/>
                    <a:lstStyle/>
                    <a:p>
                      <a:pPr algn="ctr"/>
                      <a:r>
                        <a:rPr lang="en-US" sz="2000" dirty="0"/>
                        <a:t>Stimulus-Based </a:t>
                      </a:r>
                    </a:p>
                    <a:p>
                      <a:pPr algn="ctr"/>
                      <a:r>
                        <a:rPr lang="en-US" sz="2000" dirty="0"/>
                        <a:t>Multiple-Choice Questions</a:t>
                      </a:r>
                    </a:p>
                  </a:txBody>
                  <a:tcPr/>
                </a:tc>
                <a:tc>
                  <a:txBody>
                    <a:bodyPr/>
                    <a:lstStyle/>
                    <a:p>
                      <a:pPr algn="ctr"/>
                      <a:r>
                        <a:rPr lang="en-US" sz="2000" dirty="0"/>
                        <a:t>28</a:t>
                      </a:r>
                    </a:p>
                  </a:txBody>
                  <a:tcPr/>
                </a:tc>
                <a:tc>
                  <a:txBody>
                    <a:bodyPr/>
                    <a:lstStyle/>
                    <a:p>
                      <a:pPr algn="ctr"/>
                      <a:r>
                        <a:rPr lang="en-US" sz="2000" dirty="0"/>
                        <a:t>54%</a:t>
                      </a:r>
                    </a:p>
                  </a:txBody>
                  <a:tcPr/>
                </a:tc>
                <a:extLst>
                  <a:ext uri="{0D108BD9-81ED-4DB2-BD59-A6C34878D82A}">
                    <a16:rowId xmlns:a16="http://schemas.microsoft.com/office/drawing/2014/main" val="2270547204"/>
                  </a:ext>
                </a:extLst>
              </a:tr>
              <a:tr h="944293">
                <a:tc>
                  <a:txBody>
                    <a:bodyPr/>
                    <a:lstStyle/>
                    <a:p>
                      <a:pPr algn="ctr"/>
                      <a:r>
                        <a:rPr lang="en-US" sz="2000" dirty="0"/>
                        <a:t>Short-Answer Constructed-Response Questions</a:t>
                      </a:r>
                    </a:p>
                  </a:txBody>
                  <a:tcPr/>
                </a:tc>
                <a:tc>
                  <a:txBody>
                    <a:bodyPr/>
                    <a:lstStyle/>
                    <a:p>
                      <a:pPr algn="ctr"/>
                      <a:r>
                        <a:rPr lang="en-US" sz="2000" dirty="0"/>
                        <a:t>2 sets</a:t>
                      </a:r>
                    </a:p>
                  </a:txBody>
                  <a:tcPr/>
                </a:tc>
                <a:tc>
                  <a:txBody>
                    <a:bodyPr/>
                    <a:lstStyle/>
                    <a:p>
                      <a:pPr algn="ctr"/>
                      <a:r>
                        <a:rPr lang="en-US" sz="2000" dirty="0"/>
                        <a:t>17%</a:t>
                      </a:r>
                    </a:p>
                  </a:txBody>
                  <a:tcPr/>
                </a:tc>
                <a:extLst>
                  <a:ext uri="{0D108BD9-81ED-4DB2-BD59-A6C34878D82A}">
                    <a16:rowId xmlns:a16="http://schemas.microsoft.com/office/drawing/2014/main" val="3960696822"/>
                  </a:ext>
                </a:extLst>
              </a:tr>
              <a:tr h="767490">
                <a:tc>
                  <a:txBody>
                    <a:bodyPr/>
                    <a:lstStyle/>
                    <a:p>
                      <a:pPr algn="ctr"/>
                      <a:r>
                        <a:rPr lang="en-US" sz="2000" dirty="0"/>
                        <a:t>Enduring Issues Essay</a:t>
                      </a:r>
                    </a:p>
                  </a:txBody>
                  <a:tcPr/>
                </a:tc>
                <a:tc>
                  <a:txBody>
                    <a:bodyPr/>
                    <a:lstStyle/>
                    <a:p>
                      <a:pPr algn="ctr"/>
                      <a:r>
                        <a:rPr lang="en-US" sz="2000" dirty="0"/>
                        <a:t>1</a:t>
                      </a:r>
                    </a:p>
                  </a:txBody>
                  <a:tcPr/>
                </a:tc>
                <a:tc>
                  <a:txBody>
                    <a:bodyPr/>
                    <a:lstStyle/>
                    <a:p>
                      <a:pPr algn="ctr"/>
                      <a:r>
                        <a:rPr lang="en-US" sz="2000" dirty="0"/>
                        <a:t>29%</a:t>
                      </a:r>
                    </a:p>
                  </a:txBody>
                  <a:tcPr/>
                </a:tc>
                <a:extLst>
                  <a:ext uri="{0D108BD9-81ED-4DB2-BD59-A6C34878D82A}">
                    <a16:rowId xmlns:a16="http://schemas.microsoft.com/office/drawing/2014/main" val="1674452206"/>
                  </a:ext>
                </a:extLst>
              </a:tr>
              <a:tr h="343379">
                <a:tc>
                  <a:txBody>
                    <a:bodyPr/>
                    <a:lstStyle/>
                    <a:p>
                      <a:pPr algn="ctr"/>
                      <a:endParaRPr lang="en-US"/>
                    </a:p>
                  </a:txBody>
                  <a:tcPr/>
                </a:tc>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2251074566"/>
                  </a:ext>
                </a:extLst>
              </a:tr>
            </a:tbl>
          </a:graphicData>
        </a:graphic>
      </p:graphicFrame>
      <p:sp>
        <p:nvSpPr>
          <p:cNvPr id="4" name="Slide Number Placeholder 3">
            <a:extLst>
              <a:ext uri="{FF2B5EF4-FFF2-40B4-BE49-F238E27FC236}">
                <a16:creationId xmlns:a16="http://schemas.microsoft.com/office/drawing/2014/main" id="{3C659299-E628-4887-97C8-C70AD2CE7B02}"/>
              </a:ext>
            </a:extLst>
          </p:cNvPr>
          <p:cNvSpPr>
            <a:spLocks noGrp="1"/>
          </p:cNvSpPr>
          <p:nvPr>
            <p:ph type="sldNum" sz="quarter" idx="12"/>
          </p:nvPr>
        </p:nvSpPr>
        <p:spPr/>
        <p:txBody>
          <a:bodyPr/>
          <a:lstStyle/>
          <a:p>
            <a:fld id="{68A9423C-4983-41F1-A5CB-CA7479874DC3}" type="slidenum">
              <a:rPr lang="en-US" smtClean="0">
                <a:solidFill>
                  <a:srgbClr val="004884"/>
                </a:solidFill>
              </a:rPr>
              <a:pPr/>
              <a:t>11</a:t>
            </a:fld>
            <a:endParaRPr lang="en-US">
              <a:solidFill>
                <a:srgbClr val="004884"/>
              </a:solidFill>
            </a:endParaRPr>
          </a:p>
        </p:txBody>
      </p:sp>
    </p:spTree>
    <p:extLst>
      <p:ext uri="{BB962C8B-B14F-4D97-AF65-F5344CB8AC3E}">
        <p14:creationId xmlns:p14="http://schemas.microsoft.com/office/powerpoint/2010/main" val="2178978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17DF1-E080-43F8-B1C5-23FC47AB141D}"/>
              </a:ext>
            </a:extLst>
          </p:cNvPr>
          <p:cNvSpPr>
            <a:spLocks noGrp="1"/>
          </p:cNvSpPr>
          <p:nvPr>
            <p:ph type="title"/>
          </p:nvPr>
        </p:nvSpPr>
        <p:spPr/>
        <p:txBody>
          <a:bodyPr>
            <a:noAutofit/>
          </a:bodyPr>
          <a:lstStyle/>
          <a:p>
            <a:pPr algn="ctr"/>
            <a:r>
              <a:rPr lang="en-US" sz="2800" dirty="0"/>
              <a:t>Framework-based Regents Exam in </a:t>
            </a:r>
            <a:br>
              <a:rPr lang="en-US" sz="2800" dirty="0"/>
            </a:br>
            <a:r>
              <a:rPr lang="en-US" sz="2800" dirty="0"/>
              <a:t>Global History &amp; Geography II (Grade 10)</a:t>
            </a:r>
            <a:br>
              <a:rPr lang="en-US" sz="2800" dirty="0"/>
            </a:br>
            <a:r>
              <a:rPr lang="en-US" sz="2800" dirty="0"/>
              <a:t>Test Specification Grid</a:t>
            </a:r>
          </a:p>
        </p:txBody>
      </p:sp>
      <p:sp>
        <p:nvSpPr>
          <p:cNvPr id="4" name="Slide Number Placeholder 3">
            <a:extLst>
              <a:ext uri="{FF2B5EF4-FFF2-40B4-BE49-F238E27FC236}">
                <a16:creationId xmlns:a16="http://schemas.microsoft.com/office/drawing/2014/main" id="{BB38EE76-1C94-4FAC-BF61-6303467D190D}"/>
              </a:ext>
            </a:extLst>
          </p:cNvPr>
          <p:cNvSpPr>
            <a:spLocks noGrp="1"/>
          </p:cNvSpPr>
          <p:nvPr>
            <p:ph type="sldNum" sz="quarter" idx="12"/>
          </p:nvPr>
        </p:nvSpPr>
        <p:spPr/>
        <p:txBody>
          <a:bodyPr/>
          <a:lstStyle/>
          <a:p>
            <a:fld id="{68A9423C-4983-41F1-A5CB-CA7479874DC3}" type="slidenum">
              <a:rPr lang="en-US" smtClean="0">
                <a:solidFill>
                  <a:srgbClr val="004884"/>
                </a:solidFill>
              </a:rPr>
              <a:pPr/>
              <a:t>12</a:t>
            </a:fld>
            <a:endParaRPr lang="en-US" dirty="0">
              <a:solidFill>
                <a:srgbClr val="004884"/>
              </a:solidFill>
            </a:endParaRPr>
          </a:p>
        </p:txBody>
      </p:sp>
      <p:pic>
        <p:nvPicPr>
          <p:cNvPr id="5" name="Content Placeholder 4" descr="Specification Grid for the Global History and Geography II exam">
            <a:extLst>
              <a:ext uri="{FF2B5EF4-FFF2-40B4-BE49-F238E27FC236}">
                <a16:creationId xmlns:a16="http://schemas.microsoft.com/office/drawing/2014/main" id="{5956F432-8252-443C-B8F9-4DF3B48B224C}"/>
              </a:ext>
            </a:extLst>
          </p:cNvPr>
          <p:cNvPicPr>
            <a:picLocks noGrp="1" noChangeAspect="1"/>
          </p:cNvPicPr>
          <p:nvPr>
            <p:ph idx="1"/>
          </p:nvPr>
        </p:nvPicPr>
        <p:blipFill>
          <a:blip r:embed="rId2"/>
          <a:stretch>
            <a:fillRect/>
          </a:stretch>
        </p:blipFill>
        <p:spPr>
          <a:xfrm>
            <a:off x="2626066" y="1752600"/>
            <a:ext cx="3891868" cy="4373563"/>
          </a:xfrm>
          <a:prstGeom prst="rect">
            <a:avLst/>
          </a:prstGeom>
        </p:spPr>
      </p:pic>
    </p:spTree>
    <p:extLst>
      <p:ext uri="{BB962C8B-B14F-4D97-AF65-F5344CB8AC3E}">
        <p14:creationId xmlns:p14="http://schemas.microsoft.com/office/powerpoint/2010/main" val="3764667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E68EB-9C9B-4C3C-A362-E1F01CE25949}"/>
              </a:ext>
            </a:extLst>
          </p:cNvPr>
          <p:cNvSpPr>
            <a:spLocks noGrp="1"/>
          </p:cNvSpPr>
          <p:nvPr>
            <p:ph type="title"/>
          </p:nvPr>
        </p:nvSpPr>
        <p:spPr>
          <a:xfrm>
            <a:off x="457200" y="160337"/>
            <a:ext cx="8229600" cy="1143000"/>
          </a:xfrm>
        </p:spPr>
        <p:txBody>
          <a:bodyPr>
            <a:noAutofit/>
          </a:bodyPr>
          <a:lstStyle/>
          <a:p>
            <a:pPr algn="ctr"/>
            <a:r>
              <a:rPr lang="en-US" sz="2800" dirty="0"/>
              <a:t>Links Related to</a:t>
            </a:r>
            <a:br>
              <a:rPr lang="en-US" sz="2800" dirty="0"/>
            </a:br>
            <a:r>
              <a:rPr lang="en-US" sz="2800" dirty="0"/>
              <a:t>Framework-based Regents Examination in </a:t>
            </a:r>
            <a:br>
              <a:rPr lang="en-US" sz="2800" dirty="0"/>
            </a:br>
            <a:r>
              <a:rPr lang="en-US" sz="2800" dirty="0"/>
              <a:t>Global History &amp; Geography – Grade 10</a:t>
            </a:r>
          </a:p>
        </p:txBody>
      </p:sp>
      <p:sp>
        <p:nvSpPr>
          <p:cNvPr id="3" name="Content Placeholder 2">
            <a:extLst>
              <a:ext uri="{FF2B5EF4-FFF2-40B4-BE49-F238E27FC236}">
                <a16:creationId xmlns:a16="http://schemas.microsoft.com/office/drawing/2014/main" id="{C3E11102-85C8-43B4-AA0A-EE9F010AE0FA}"/>
              </a:ext>
            </a:extLst>
          </p:cNvPr>
          <p:cNvSpPr>
            <a:spLocks noGrp="1"/>
          </p:cNvSpPr>
          <p:nvPr>
            <p:ph idx="1"/>
          </p:nvPr>
        </p:nvSpPr>
        <p:spPr/>
        <p:txBody>
          <a:bodyPr>
            <a:normAutofit lnSpcReduction="10000"/>
          </a:bodyPr>
          <a:lstStyle/>
          <a:p>
            <a:r>
              <a:rPr lang="en-US" sz="2800" dirty="0"/>
              <a:t>Engage NY – Prototypes, Vimeos, and useful documents for Part I, Part II, and Part III </a:t>
            </a:r>
            <a:r>
              <a:rPr lang="en-US" sz="2800" dirty="0">
                <a:hlinkClick r:id="rId2"/>
              </a:rPr>
              <a:t>https://www.engageny.org/resource/regents-exam-global-history-and-geography-ii</a:t>
            </a:r>
            <a:endParaRPr lang="en-US" sz="2800" dirty="0"/>
          </a:p>
          <a:p>
            <a:pPr marL="0" indent="0">
              <a:buNone/>
            </a:pPr>
            <a:endParaRPr lang="en-US" sz="2800" dirty="0"/>
          </a:p>
          <a:p>
            <a:r>
              <a:rPr lang="en-US" sz="2800" dirty="0"/>
              <a:t>Office of State Assessment Social Studies page – Prototypes, Vimeos, and useful documents for Part I, Part II, and Part III </a:t>
            </a:r>
            <a:r>
              <a:rPr lang="en-US" sz="2800" dirty="0">
                <a:hlinkClick r:id="rId3"/>
              </a:rPr>
              <a:t>http://www.p12.nysed.gov/assessment/ss/framework-globalhistory.html</a:t>
            </a:r>
            <a:r>
              <a:rPr lang="en-US" sz="2800" dirty="0"/>
              <a:t> </a:t>
            </a:r>
          </a:p>
        </p:txBody>
      </p:sp>
      <p:sp>
        <p:nvSpPr>
          <p:cNvPr id="4" name="Slide Number Placeholder 3">
            <a:extLst>
              <a:ext uri="{FF2B5EF4-FFF2-40B4-BE49-F238E27FC236}">
                <a16:creationId xmlns:a16="http://schemas.microsoft.com/office/drawing/2014/main" id="{E989E744-C4F8-493A-BF76-B33B083A4C2C}"/>
              </a:ext>
            </a:extLst>
          </p:cNvPr>
          <p:cNvSpPr>
            <a:spLocks noGrp="1"/>
          </p:cNvSpPr>
          <p:nvPr>
            <p:ph type="sldNum" sz="quarter" idx="12"/>
          </p:nvPr>
        </p:nvSpPr>
        <p:spPr/>
        <p:txBody>
          <a:bodyPr/>
          <a:lstStyle/>
          <a:p>
            <a:fld id="{68A9423C-4983-41F1-A5CB-CA7479874DC3}" type="slidenum">
              <a:rPr lang="en-US" smtClean="0">
                <a:solidFill>
                  <a:srgbClr val="004884"/>
                </a:solidFill>
              </a:rPr>
              <a:pPr/>
              <a:t>13</a:t>
            </a:fld>
            <a:endParaRPr lang="en-US" dirty="0">
              <a:solidFill>
                <a:srgbClr val="004884"/>
              </a:solidFill>
            </a:endParaRPr>
          </a:p>
        </p:txBody>
      </p:sp>
    </p:spTree>
    <p:extLst>
      <p:ext uri="{BB962C8B-B14F-4D97-AF65-F5344CB8AC3E}">
        <p14:creationId xmlns:p14="http://schemas.microsoft.com/office/powerpoint/2010/main" val="1674077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dirty="0"/>
              <a:t>Questions or comments</a:t>
            </a:r>
          </a:p>
        </p:txBody>
      </p:sp>
      <p:sp>
        <p:nvSpPr>
          <p:cNvPr id="32771" name="Rectangle 3"/>
          <p:cNvSpPr>
            <a:spLocks noGrp="1" noChangeArrowheads="1"/>
          </p:cNvSpPr>
          <p:nvPr>
            <p:ph type="body" idx="1"/>
          </p:nvPr>
        </p:nvSpPr>
        <p:spPr>
          <a:xfrm>
            <a:off x="457200" y="1752600"/>
            <a:ext cx="8229600" cy="4273503"/>
          </a:xfrm>
        </p:spPr>
        <p:txBody>
          <a:bodyPr/>
          <a:lstStyle/>
          <a:p>
            <a:pPr marL="0" indent="0" eaLnBrk="1" hangingPunct="1">
              <a:buNone/>
              <a:defRPr/>
            </a:pPr>
            <a:r>
              <a:rPr lang="en-US" altLang="en-US" sz="3600" dirty="0"/>
              <a:t>For Assessment: </a:t>
            </a:r>
            <a:r>
              <a:rPr lang="en-US" altLang="en-US" sz="3600" u="sng" dirty="0">
                <a:hlinkClick r:id="rId2"/>
              </a:rPr>
              <a:t>emscassessinfo@nysed.gov</a:t>
            </a:r>
            <a:endParaRPr lang="en-US" altLang="en-US" sz="3600" u="sng" dirty="0"/>
          </a:p>
          <a:p>
            <a:pPr marL="0" indent="0" eaLnBrk="1" hangingPunct="1">
              <a:buNone/>
              <a:defRPr/>
            </a:pPr>
            <a:endParaRPr lang="en-US" altLang="en-US" sz="4000" u="sng" dirty="0"/>
          </a:p>
          <a:p>
            <a:pPr marL="0" indent="0" eaLnBrk="1" hangingPunct="1">
              <a:buNone/>
              <a:defRPr/>
            </a:pPr>
            <a:r>
              <a:rPr lang="en-US" altLang="en-US" sz="4000" dirty="0"/>
              <a:t> </a:t>
            </a:r>
          </a:p>
          <a:p>
            <a:pPr marL="0" indent="0" eaLnBrk="1" hangingPunct="1">
              <a:buNone/>
              <a:defRPr/>
            </a:pPr>
            <a:endParaRPr lang="en-US" altLang="en-US" dirty="0"/>
          </a:p>
        </p:txBody>
      </p:sp>
      <p:sp>
        <p:nvSpPr>
          <p:cNvPr id="2" name="Slide Number Placeholder 1"/>
          <p:cNvSpPr>
            <a:spLocks noGrp="1"/>
          </p:cNvSpPr>
          <p:nvPr>
            <p:ph type="sldNum" sz="quarter" idx="12"/>
          </p:nvPr>
        </p:nvSpPr>
        <p:spPr/>
        <p:txBody>
          <a:bodyPr/>
          <a:lstStyle/>
          <a:p>
            <a:fld id="{68A9423C-4983-41F1-A5CB-CA7479874DC3}" type="slidenum">
              <a:rPr lang="en-US" smtClean="0">
                <a:solidFill>
                  <a:srgbClr val="004884"/>
                </a:solidFill>
              </a:rPr>
              <a:pPr/>
              <a:t>14</a:t>
            </a:fld>
            <a:endParaRPr lang="en-US" dirty="0">
              <a:solidFill>
                <a:srgbClr val="004884"/>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800" dirty="0"/>
              <a:t>Timeline for the Framework-based </a:t>
            </a:r>
            <a:br>
              <a:rPr lang="en-US" sz="2800" dirty="0"/>
            </a:br>
            <a:r>
              <a:rPr lang="en-US" sz="2800" dirty="0"/>
              <a:t>Regents Examinations in </a:t>
            </a:r>
            <a:br>
              <a:rPr lang="en-US" sz="2800" dirty="0"/>
            </a:br>
            <a:r>
              <a:rPr lang="en-US" sz="2800" dirty="0"/>
              <a:t>Global History and Geography II (Grade 10)</a:t>
            </a:r>
          </a:p>
        </p:txBody>
      </p:sp>
      <p:sp>
        <p:nvSpPr>
          <p:cNvPr id="3" name="Content Placeholder 2"/>
          <p:cNvSpPr>
            <a:spLocks noGrp="1"/>
          </p:cNvSpPr>
          <p:nvPr>
            <p:ph idx="1"/>
          </p:nvPr>
        </p:nvSpPr>
        <p:spPr/>
        <p:txBody>
          <a:bodyPr>
            <a:normAutofit/>
          </a:bodyPr>
          <a:lstStyle/>
          <a:p>
            <a:pPr marL="114300" lvl="2" indent="0">
              <a:buNone/>
              <a:defRPr/>
            </a:pPr>
            <a:r>
              <a:rPr lang="en-US" altLang="en-US" u="sng" dirty="0"/>
              <a:t>The Framework-based Regents Examination in </a:t>
            </a:r>
          </a:p>
          <a:p>
            <a:pPr marL="114300" lvl="2" indent="0">
              <a:buNone/>
              <a:defRPr/>
            </a:pPr>
            <a:r>
              <a:rPr lang="en-US" altLang="en-US" u="sng" dirty="0"/>
              <a:t>Global History and Geography II (Grade 10) is</a:t>
            </a:r>
          </a:p>
          <a:p>
            <a:pPr marL="457200" lvl="2" indent="-342900">
              <a:defRPr/>
            </a:pPr>
            <a:r>
              <a:rPr lang="en-US" altLang="en-US" dirty="0"/>
              <a:t>based on the NYS K–12 Social Studies Framework; Grade 10 only</a:t>
            </a:r>
          </a:p>
          <a:p>
            <a:pPr marL="457200" lvl="2" indent="-342900">
              <a:defRPr/>
            </a:pPr>
            <a:r>
              <a:rPr lang="en-US" altLang="en-US" dirty="0"/>
              <a:t>first administered in June 2019</a:t>
            </a:r>
          </a:p>
          <a:p>
            <a:pPr marL="457200" lvl="2" indent="-342900">
              <a:defRPr/>
            </a:pPr>
            <a:r>
              <a:rPr lang="en-US" altLang="en-US" u="sng" dirty="0"/>
              <a:t>the only</a:t>
            </a:r>
            <a:r>
              <a:rPr lang="en-US" altLang="en-US" dirty="0"/>
              <a:t> Global History and Geography Regents Exam available beginning August 2020</a:t>
            </a:r>
          </a:p>
          <a:p>
            <a:pPr marL="1143000" lvl="3">
              <a:buFontTx/>
              <a:buChar char="-"/>
              <a:defRPr/>
            </a:pPr>
            <a:endParaRPr lang="en-US" altLang="en-US" dirty="0"/>
          </a:p>
          <a:p>
            <a:pPr marL="114300" lvl="3" indent="0">
              <a:buNone/>
              <a:defRPr/>
            </a:pPr>
            <a:r>
              <a:rPr lang="en-US" altLang="en-US" dirty="0"/>
              <a:t>Note: Administration of the Transition Exam &amp; the Framework-based exam in Global History and Geography II overlap from June 2019 through June 2020</a:t>
            </a:r>
          </a:p>
        </p:txBody>
      </p:sp>
      <p:sp>
        <p:nvSpPr>
          <p:cNvPr id="4" name="Slide Number Placeholder 3"/>
          <p:cNvSpPr>
            <a:spLocks noGrp="1"/>
          </p:cNvSpPr>
          <p:nvPr>
            <p:ph type="sldNum" sz="quarter" idx="12"/>
          </p:nvPr>
        </p:nvSpPr>
        <p:spPr/>
        <p:txBody>
          <a:bodyPr/>
          <a:lstStyle/>
          <a:p>
            <a:fld id="{68A9423C-4983-41F1-A5CB-CA7479874DC3}" type="slidenum">
              <a:rPr lang="en-US" smtClean="0">
                <a:solidFill>
                  <a:srgbClr val="004884"/>
                </a:solidFill>
              </a:rPr>
              <a:pPr/>
              <a:t>2</a:t>
            </a:fld>
            <a:endParaRPr lang="en-US" dirty="0">
              <a:solidFill>
                <a:srgbClr val="004884"/>
              </a:solidFill>
            </a:endParaRPr>
          </a:p>
        </p:txBody>
      </p:sp>
    </p:spTree>
    <p:extLst>
      <p:ext uri="{BB962C8B-B14F-4D97-AF65-F5344CB8AC3E}">
        <p14:creationId xmlns:p14="http://schemas.microsoft.com/office/powerpoint/2010/main" val="3878058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BE6E088-F580-41A3-9543-7A93FCFA6320}"/>
              </a:ext>
            </a:extLst>
          </p:cNvPr>
          <p:cNvSpPr>
            <a:spLocks noGrp="1"/>
          </p:cNvSpPr>
          <p:nvPr>
            <p:ph type="sldNum" sz="quarter" idx="4"/>
          </p:nvPr>
        </p:nvSpPr>
        <p:spPr/>
        <p:txBody>
          <a:bodyPr/>
          <a:lstStyle/>
          <a:p>
            <a:fld id="{68A9423C-4983-41F1-A5CB-CA7479874DC3}" type="slidenum">
              <a:rPr lang="en-US" smtClean="0">
                <a:solidFill>
                  <a:srgbClr val="004884"/>
                </a:solidFill>
              </a:rPr>
              <a:pPr/>
              <a:t>3</a:t>
            </a:fld>
            <a:endParaRPr lang="en-US" dirty="0">
              <a:solidFill>
                <a:srgbClr val="004884"/>
              </a:solidFill>
            </a:endParaRPr>
          </a:p>
        </p:txBody>
      </p:sp>
      <p:pic>
        <p:nvPicPr>
          <p:cNvPr id="7" name="Picture 6" descr="Timetable for administering the Global History and Geography II exams">
            <a:extLst>
              <a:ext uri="{FF2B5EF4-FFF2-40B4-BE49-F238E27FC236}">
                <a16:creationId xmlns:a16="http://schemas.microsoft.com/office/drawing/2014/main" id="{DAD75243-055E-43C0-B764-F742A95E2F45}"/>
              </a:ext>
            </a:extLst>
          </p:cNvPr>
          <p:cNvPicPr>
            <a:picLocks noChangeAspect="1"/>
          </p:cNvPicPr>
          <p:nvPr/>
        </p:nvPicPr>
        <p:blipFill>
          <a:blip r:embed="rId2"/>
          <a:stretch>
            <a:fillRect/>
          </a:stretch>
        </p:blipFill>
        <p:spPr>
          <a:xfrm>
            <a:off x="1714500" y="217436"/>
            <a:ext cx="5715000" cy="6423127"/>
          </a:xfrm>
          <a:prstGeom prst="rect">
            <a:avLst/>
          </a:prstGeom>
          <a:ln>
            <a:solidFill>
              <a:srgbClr val="000000"/>
            </a:solidFill>
          </a:ln>
        </p:spPr>
      </p:pic>
    </p:spTree>
    <p:extLst>
      <p:ext uri="{BB962C8B-B14F-4D97-AF65-F5344CB8AC3E}">
        <p14:creationId xmlns:p14="http://schemas.microsoft.com/office/powerpoint/2010/main" val="3671787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D415F-2641-4A5A-92C1-42C1CE00088E}"/>
              </a:ext>
            </a:extLst>
          </p:cNvPr>
          <p:cNvSpPr>
            <a:spLocks noGrp="1"/>
          </p:cNvSpPr>
          <p:nvPr>
            <p:ph type="title"/>
          </p:nvPr>
        </p:nvSpPr>
        <p:spPr/>
        <p:txBody>
          <a:bodyPr>
            <a:noAutofit/>
          </a:bodyPr>
          <a:lstStyle/>
          <a:p>
            <a:pPr algn="ctr"/>
            <a:r>
              <a:rPr lang="en-US" sz="2800" dirty="0"/>
              <a:t>Overlap Period for Exams in</a:t>
            </a:r>
            <a:br>
              <a:rPr lang="en-US" sz="2800" dirty="0"/>
            </a:br>
            <a:r>
              <a:rPr lang="en-US" sz="2800" dirty="0"/>
              <a:t> Global History and Geography</a:t>
            </a:r>
            <a:br>
              <a:rPr lang="en-US" sz="2800" dirty="0"/>
            </a:br>
            <a:r>
              <a:rPr lang="en-US" sz="2800" dirty="0"/>
              <a:t>June 2019 to June 2020</a:t>
            </a:r>
          </a:p>
        </p:txBody>
      </p:sp>
      <p:sp>
        <p:nvSpPr>
          <p:cNvPr id="3" name="Content Placeholder 2">
            <a:extLst>
              <a:ext uri="{FF2B5EF4-FFF2-40B4-BE49-F238E27FC236}">
                <a16:creationId xmlns:a16="http://schemas.microsoft.com/office/drawing/2014/main" id="{1C9D0F5B-B6B9-4ADE-A050-3582C907C31C}"/>
              </a:ext>
            </a:extLst>
          </p:cNvPr>
          <p:cNvSpPr>
            <a:spLocks noGrp="1"/>
          </p:cNvSpPr>
          <p:nvPr>
            <p:ph idx="1"/>
          </p:nvPr>
        </p:nvSpPr>
        <p:spPr>
          <a:xfrm>
            <a:off x="457200" y="1752600"/>
            <a:ext cx="8382000" cy="4419600"/>
          </a:xfrm>
        </p:spPr>
        <p:txBody>
          <a:bodyPr>
            <a:normAutofit fontScale="55000" lnSpcReduction="20000"/>
          </a:bodyPr>
          <a:lstStyle/>
          <a:p>
            <a:pPr>
              <a:spcAft>
                <a:spcPts val="1200"/>
              </a:spcAft>
            </a:pPr>
            <a:r>
              <a:rPr lang="en-US" dirty="0"/>
              <a:t>For the 2018-19 school year, all schools should provide social studies course instruction for Grade 9 students that is aligned with the new Social Studies Framework. </a:t>
            </a:r>
          </a:p>
          <a:p>
            <a:pPr>
              <a:spcAft>
                <a:spcPts val="600"/>
              </a:spcAft>
            </a:pPr>
            <a:r>
              <a:rPr lang="en-US" dirty="0"/>
              <a:t>For the 2018-19 school year, schools should provide instruction for Grade 10 students that aligns with and continues the instruction they received in global history and geography in Grade 9. This instruction may be aligned with the Core Curriculum or with the new Social Studies Framework, dependent upon the instruction the students received in Grade 9. </a:t>
            </a:r>
          </a:p>
          <a:p>
            <a:pPr>
              <a:spcAft>
                <a:spcPts val="600"/>
              </a:spcAft>
            </a:pPr>
            <a:r>
              <a:rPr lang="en-US" dirty="0"/>
              <a:t>For the June 2019 administration, schools should administer to Grade 10 students the Regents Exam in Global History and Geography that aligns with the course instruction they received.</a:t>
            </a:r>
          </a:p>
          <a:p>
            <a:r>
              <a:rPr lang="en-US" dirty="0"/>
              <a:t>If a student takes both the Transition Regents Examination in Global History and Geography – Grade 10 and the new Framework-based Regents Examination in Global History and Geography II (Grade 10), both scores must be recorded on the student’s permanent record.</a:t>
            </a:r>
          </a:p>
        </p:txBody>
      </p:sp>
      <p:sp>
        <p:nvSpPr>
          <p:cNvPr id="4" name="Slide Number Placeholder 3">
            <a:extLst>
              <a:ext uri="{FF2B5EF4-FFF2-40B4-BE49-F238E27FC236}">
                <a16:creationId xmlns:a16="http://schemas.microsoft.com/office/drawing/2014/main" id="{7240A5C5-CD03-492F-A448-7EA4E77F9DA6}"/>
              </a:ext>
            </a:extLst>
          </p:cNvPr>
          <p:cNvSpPr>
            <a:spLocks noGrp="1"/>
          </p:cNvSpPr>
          <p:nvPr>
            <p:ph type="sldNum" sz="quarter" idx="12"/>
          </p:nvPr>
        </p:nvSpPr>
        <p:spPr/>
        <p:txBody>
          <a:bodyPr/>
          <a:lstStyle/>
          <a:p>
            <a:fld id="{68A9423C-4983-41F1-A5CB-CA7479874DC3}" type="slidenum">
              <a:rPr lang="en-US" smtClean="0">
                <a:solidFill>
                  <a:srgbClr val="004884"/>
                </a:solidFill>
              </a:rPr>
              <a:pPr/>
              <a:t>4</a:t>
            </a:fld>
            <a:endParaRPr lang="en-US" dirty="0">
              <a:solidFill>
                <a:srgbClr val="004884"/>
              </a:solidFill>
            </a:endParaRPr>
          </a:p>
        </p:txBody>
      </p:sp>
    </p:spTree>
    <p:extLst>
      <p:ext uri="{BB962C8B-B14F-4D97-AF65-F5344CB8AC3E}">
        <p14:creationId xmlns:p14="http://schemas.microsoft.com/office/powerpoint/2010/main" val="560402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A5B32-0E75-45DE-A43F-0EFE65C85D9A}"/>
              </a:ext>
            </a:extLst>
          </p:cNvPr>
          <p:cNvSpPr>
            <a:spLocks noGrp="1"/>
          </p:cNvSpPr>
          <p:nvPr>
            <p:ph type="title"/>
          </p:nvPr>
        </p:nvSpPr>
        <p:spPr>
          <a:xfrm>
            <a:off x="457200" y="136525"/>
            <a:ext cx="8229600" cy="1143000"/>
          </a:xfrm>
        </p:spPr>
        <p:txBody>
          <a:bodyPr>
            <a:normAutofit/>
          </a:bodyPr>
          <a:lstStyle/>
          <a:p>
            <a:pPr algn="ctr"/>
            <a:r>
              <a:rPr lang="en-US" sz="2800" dirty="0"/>
              <a:t>Framework-based Regents Examination in Global History &amp; Geography II (Grade 10)</a:t>
            </a:r>
          </a:p>
        </p:txBody>
      </p:sp>
      <p:sp>
        <p:nvSpPr>
          <p:cNvPr id="3" name="Content Placeholder 2">
            <a:extLst>
              <a:ext uri="{FF2B5EF4-FFF2-40B4-BE49-F238E27FC236}">
                <a16:creationId xmlns:a16="http://schemas.microsoft.com/office/drawing/2014/main" id="{472A7857-6A35-4F73-9EC0-6293F81BE7E8}"/>
              </a:ext>
            </a:extLst>
          </p:cNvPr>
          <p:cNvSpPr>
            <a:spLocks noGrp="1"/>
          </p:cNvSpPr>
          <p:nvPr>
            <p:ph idx="1"/>
          </p:nvPr>
        </p:nvSpPr>
        <p:spPr/>
        <p:txBody>
          <a:bodyPr>
            <a:normAutofit fontScale="92500"/>
          </a:bodyPr>
          <a:lstStyle/>
          <a:p>
            <a:r>
              <a:rPr lang="en-US" sz="3000" dirty="0"/>
              <a:t>The Framework-based Regents Examination in Global History &amp; Geography II (Grade 10) will be based on the content and practices found in the NYS K–12 Social Studies Framework.</a:t>
            </a:r>
          </a:p>
          <a:p>
            <a:pPr marL="0" indent="0">
              <a:buNone/>
            </a:pPr>
            <a:endParaRPr lang="en-US" sz="3000" dirty="0"/>
          </a:p>
          <a:p>
            <a:r>
              <a:rPr lang="en-US" sz="3000" dirty="0"/>
              <a:t>The NYS K–12 Social Studies Framework (2014) can be found at</a:t>
            </a:r>
          </a:p>
          <a:p>
            <a:pPr marL="0" indent="0">
              <a:buNone/>
            </a:pPr>
            <a:r>
              <a:rPr lang="en-US" sz="2800" dirty="0">
                <a:hlinkClick r:id="rId2"/>
              </a:rPr>
              <a:t>https://www.engageny.org/resource/new-york-state-</a:t>
            </a:r>
          </a:p>
          <a:p>
            <a:pPr marL="0" indent="0">
              <a:buNone/>
            </a:pPr>
            <a:r>
              <a:rPr lang="en-US" sz="2800" dirty="0">
                <a:hlinkClick r:id="rId2"/>
              </a:rPr>
              <a:t>k-12-social-studies-framework</a:t>
            </a:r>
            <a:r>
              <a:rPr lang="en-US" sz="2800" dirty="0"/>
              <a:t> </a:t>
            </a:r>
          </a:p>
          <a:p>
            <a:endParaRPr lang="en-US" dirty="0"/>
          </a:p>
        </p:txBody>
      </p:sp>
      <p:sp>
        <p:nvSpPr>
          <p:cNvPr id="4" name="Slide Number Placeholder 3">
            <a:extLst>
              <a:ext uri="{FF2B5EF4-FFF2-40B4-BE49-F238E27FC236}">
                <a16:creationId xmlns:a16="http://schemas.microsoft.com/office/drawing/2014/main" id="{D13B5528-E561-47DF-B411-1870DD65F8AA}"/>
              </a:ext>
            </a:extLst>
          </p:cNvPr>
          <p:cNvSpPr>
            <a:spLocks noGrp="1"/>
          </p:cNvSpPr>
          <p:nvPr>
            <p:ph type="sldNum" sz="quarter" idx="12"/>
          </p:nvPr>
        </p:nvSpPr>
        <p:spPr/>
        <p:txBody>
          <a:bodyPr/>
          <a:lstStyle/>
          <a:p>
            <a:fld id="{68A9423C-4983-41F1-A5CB-CA7479874DC3}" type="slidenum">
              <a:rPr lang="en-US" smtClean="0">
                <a:solidFill>
                  <a:srgbClr val="004884"/>
                </a:solidFill>
              </a:rPr>
              <a:pPr/>
              <a:t>5</a:t>
            </a:fld>
            <a:endParaRPr lang="en-US" dirty="0">
              <a:solidFill>
                <a:srgbClr val="004884"/>
              </a:solidFill>
            </a:endParaRPr>
          </a:p>
        </p:txBody>
      </p:sp>
    </p:spTree>
    <p:extLst>
      <p:ext uri="{BB962C8B-B14F-4D97-AF65-F5344CB8AC3E}">
        <p14:creationId xmlns:p14="http://schemas.microsoft.com/office/powerpoint/2010/main" val="3917308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a:bodyPr>
          <a:lstStyle/>
          <a:p>
            <a:pPr algn="ctr"/>
            <a:r>
              <a:rPr lang="en-US" sz="3600" dirty="0"/>
              <a:t>Social Studies Alignment</a:t>
            </a:r>
          </a:p>
        </p:txBody>
      </p:sp>
      <p:pic>
        <p:nvPicPr>
          <p:cNvPr id="2" name="Picture 1" descr="NYS K-12 Framework"/>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95500" y="1602845"/>
            <a:ext cx="4953000" cy="4953000"/>
          </a:xfrm>
          <a:prstGeom prst="rect">
            <a:avLst/>
          </a:prstGeom>
        </p:spPr>
      </p:pic>
      <p:sp>
        <p:nvSpPr>
          <p:cNvPr id="3" name="Slide Number Placeholder 2"/>
          <p:cNvSpPr>
            <a:spLocks noGrp="1"/>
          </p:cNvSpPr>
          <p:nvPr>
            <p:ph type="sldNum" sz="quarter" idx="4"/>
          </p:nvPr>
        </p:nvSpPr>
        <p:spPr/>
        <p:txBody>
          <a:bodyPr/>
          <a:lstStyle/>
          <a:p>
            <a:fld id="{68A9423C-4983-41F1-A5CB-CA7479874DC3}" type="slidenum">
              <a:rPr lang="en-US" smtClean="0">
                <a:solidFill>
                  <a:srgbClr val="002C51">
                    <a:tint val="75000"/>
                  </a:srgbClr>
                </a:solidFill>
              </a:rPr>
              <a:pPr/>
              <a:t>6</a:t>
            </a:fld>
            <a:endParaRPr lang="en-US" dirty="0">
              <a:solidFill>
                <a:srgbClr val="002C51">
                  <a:tint val="75000"/>
                </a:srgbClr>
              </a:solidFill>
            </a:endParaRPr>
          </a:p>
        </p:txBody>
      </p:sp>
    </p:spTree>
    <p:extLst>
      <p:ext uri="{BB962C8B-B14F-4D97-AF65-F5344CB8AC3E}">
        <p14:creationId xmlns:p14="http://schemas.microsoft.com/office/powerpoint/2010/main" val="365440895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136525"/>
            <a:ext cx="7543800" cy="1143000"/>
          </a:xfrm>
        </p:spPr>
        <p:txBody>
          <a:bodyPr>
            <a:normAutofit/>
          </a:bodyPr>
          <a:lstStyle/>
          <a:p>
            <a:pPr algn="ctr" eaLnBrk="1" hangingPunct="1">
              <a:defRPr/>
            </a:pPr>
            <a:r>
              <a:rPr lang="en-US" sz="3600" dirty="0">
                <a:ea typeface="Verdana" panose="020B0604030504040204" pitchFamily="34" charset="0"/>
                <a:cs typeface="+mj-cs"/>
              </a:rPr>
              <a:t>Social Studies Practices</a:t>
            </a:r>
          </a:p>
        </p:txBody>
      </p:sp>
      <p:sp>
        <p:nvSpPr>
          <p:cNvPr id="12294" name="Content Placeholder 9"/>
          <p:cNvSpPr>
            <a:spLocks noGrp="1"/>
          </p:cNvSpPr>
          <p:nvPr>
            <p:ph idx="1"/>
          </p:nvPr>
        </p:nvSpPr>
        <p:spPr>
          <a:xfrm>
            <a:off x="457200" y="1752600"/>
            <a:ext cx="8229600" cy="3886200"/>
          </a:xfrm>
        </p:spPr>
        <p:txBody>
          <a:bodyPr>
            <a:normAutofit fontScale="92500" lnSpcReduction="10000"/>
          </a:bodyPr>
          <a:lstStyle/>
          <a:p>
            <a:pPr marL="0" indent="0">
              <a:lnSpc>
                <a:spcPct val="150000"/>
              </a:lnSpc>
              <a:spcBef>
                <a:spcPts val="0"/>
              </a:spcBef>
              <a:buFontTx/>
              <a:buNone/>
            </a:pPr>
            <a:r>
              <a:rPr lang="en-US" altLang="en-US" sz="3000" dirty="0">
                <a:ea typeface="ＭＳ Ｐゴシック" pitchFamily="34" charset="-128"/>
              </a:rPr>
              <a:t>1. Gathering, Using, and Interpreting Evidence</a:t>
            </a:r>
          </a:p>
          <a:p>
            <a:pPr marL="0" indent="0">
              <a:lnSpc>
                <a:spcPct val="150000"/>
              </a:lnSpc>
              <a:spcBef>
                <a:spcPts val="0"/>
              </a:spcBef>
              <a:buFontTx/>
              <a:buNone/>
            </a:pPr>
            <a:r>
              <a:rPr lang="en-US" altLang="en-US" sz="3000" dirty="0">
                <a:ea typeface="ＭＳ Ｐゴシック" pitchFamily="34" charset="-128"/>
              </a:rPr>
              <a:t>2. Chronological Reasoning and Causation</a:t>
            </a:r>
          </a:p>
          <a:p>
            <a:pPr marL="0" indent="0">
              <a:lnSpc>
                <a:spcPct val="150000"/>
              </a:lnSpc>
              <a:spcBef>
                <a:spcPts val="0"/>
              </a:spcBef>
              <a:buFontTx/>
              <a:buNone/>
            </a:pPr>
            <a:r>
              <a:rPr lang="en-US" altLang="en-US" sz="3000" dirty="0">
                <a:ea typeface="ＭＳ Ｐゴシック" pitchFamily="34" charset="-128"/>
              </a:rPr>
              <a:t>3. Comparison and Contextualization</a:t>
            </a:r>
          </a:p>
          <a:p>
            <a:pPr marL="0" indent="0">
              <a:lnSpc>
                <a:spcPct val="150000"/>
              </a:lnSpc>
              <a:spcBef>
                <a:spcPts val="0"/>
              </a:spcBef>
              <a:buFontTx/>
              <a:buNone/>
            </a:pPr>
            <a:r>
              <a:rPr lang="en-US" altLang="en-US" sz="3000" dirty="0">
                <a:ea typeface="ＭＳ Ｐゴシック" pitchFamily="34" charset="-128"/>
              </a:rPr>
              <a:t>4. Geographic Reasoning</a:t>
            </a:r>
          </a:p>
          <a:p>
            <a:pPr marL="0" indent="0">
              <a:lnSpc>
                <a:spcPct val="150000"/>
              </a:lnSpc>
              <a:spcBef>
                <a:spcPts val="0"/>
              </a:spcBef>
              <a:buFontTx/>
              <a:buNone/>
            </a:pPr>
            <a:r>
              <a:rPr lang="en-US" altLang="en-US" sz="3000" dirty="0">
                <a:ea typeface="ＭＳ Ｐゴシック" pitchFamily="34" charset="-128"/>
              </a:rPr>
              <a:t>5. Economics and Economic Systems</a:t>
            </a:r>
          </a:p>
          <a:p>
            <a:pPr marL="0" indent="0">
              <a:lnSpc>
                <a:spcPct val="150000"/>
              </a:lnSpc>
              <a:spcBef>
                <a:spcPts val="0"/>
              </a:spcBef>
              <a:buFontTx/>
              <a:buNone/>
            </a:pPr>
            <a:r>
              <a:rPr lang="en-US" altLang="en-US" sz="3000" dirty="0">
                <a:ea typeface="ＭＳ Ｐゴシック" pitchFamily="34" charset="-128"/>
              </a:rPr>
              <a:t>6. Civic Participation</a:t>
            </a:r>
          </a:p>
          <a:p>
            <a:pPr marL="0" indent="0">
              <a:buFontTx/>
              <a:buNone/>
            </a:pPr>
            <a:endParaRPr lang="en-US" altLang="en-US" dirty="0">
              <a:solidFill>
                <a:srgbClr val="606060"/>
              </a:solidFill>
              <a:ea typeface="ＭＳ Ｐゴシック" pitchFamily="34" charset="-128"/>
            </a:endParaRPr>
          </a:p>
        </p:txBody>
      </p:sp>
      <p:sp>
        <p:nvSpPr>
          <p:cNvPr id="3" name="Slide Number Placeholder 2"/>
          <p:cNvSpPr>
            <a:spLocks noGrp="1"/>
          </p:cNvSpPr>
          <p:nvPr>
            <p:ph type="sldNum" sz="quarter" idx="12"/>
          </p:nvPr>
        </p:nvSpPr>
        <p:spPr/>
        <p:txBody>
          <a:bodyPr/>
          <a:lstStyle/>
          <a:p>
            <a:fld id="{68A9423C-4983-41F1-A5CB-CA7479874DC3}" type="slidenum">
              <a:rPr lang="en-US" smtClean="0">
                <a:solidFill>
                  <a:srgbClr val="004884"/>
                </a:solidFill>
              </a:rPr>
              <a:pPr/>
              <a:t>7</a:t>
            </a:fld>
            <a:endParaRPr lang="en-US" dirty="0">
              <a:solidFill>
                <a:srgbClr val="004884"/>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Autofit/>
          </a:bodyPr>
          <a:lstStyle/>
          <a:p>
            <a:pPr algn="ctr" eaLnBrk="1" hangingPunct="1"/>
            <a:r>
              <a:rPr lang="en-US" altLang="en-US" sz="3600" dirty="0"/>
              <a:t>Evidence-Centered Designed Assessments</a:t>
            </a:r>
          </a:p>
        </p:txBody>
      </p:sp>
      <p:sp>
        <p:nvSpPr>
          <p:cNvPr id="9219" name="Rectangle 3"/>
          <p:cNvSpPr>
            <a:spLocks noGrp="1" noChangeArrowheads="1"/>
          </p:cNvSpPr>
          <p:nvPr>
            <p:ph type="body" idx="1"/>
          </p:nvPr>
        </p:nvSpPr>
        <p:spPr/>
        <p:txBody>
          <a:bodyPr/>
          <a:lstStyle/>
          <a:p>
            <a:pPr eaLnBrk="1" hangingPunct="1">
              <a:buFont typeface="Arial" panose="020B0604020202020204" pitchFamily="34" charset="0"/>
              <a:buChar char="•"/>
              <a:defRPr/>
            </a:pPr>
            <a:r>
              <a:rPr lang="en-US" altLang="en-US" sz="2800" dirty="0">
                <a:ea typeface="ＭＳ Ｐゴシック" pitchFamily="34" charset="-128"/>
              </a:rPr>
              <a:t>What is Evidence-Centered Design (ECD)?</a:t>
            </a:r>
          </a:p>
          <a:p>
            <a:pPr marL="781050" lvl="1" indent="-342900" eaLnBrk="1" hangingPunct="1">
              <a:buFont typeface="Courier New" panose="02070309020205020404" pitchFamily="49" charset="0"/>
              <a:buChar char="o"/>
              <a:defRPr/>
            </a:pPr>
            <a:r>
              <a:rPr lang="en-US" altLang="en-US" sz="2800" dirty="0">
                <a:ea typeface="ＭＳ Ｐゴシック" pitchFamily="34" charset="-128"/>
              </a:rPr>
              <a:t>ECD is a systematic process to ensure comparable scores across multiple test forms.</a:t>
            </a:r>
          </a:p>
          <a:p>
            <a:pPr marL="781050" lvl="1" indent="-342900">
              <a:buFont typeface="Courier New" panose="02070309020205020404" pitchFamily="49" charset="0"/>
              <a:buChar char="o"/>
              <a:defRPr/>
            </a:pPr>
            <a:r>
              <a:rPr lang="en-US" altLang="en-US" dirty="0">
                <a:ea typeface="ＭＳ Ｐゴシック" pitchFamily="34" charset="-128"/>
              </a:rPr>
              <a:t>Developing a test with ECD helps to focus on assessing the most valuable aspects of learning (skills and content).</a:t>
            </a:r>
          </a:p>
          <a:p>
            <a:pPr marL="471487" lvl="1" indent="0" eaLnBrk="1" hangingPunct="1">
              <a:buFont typeface="Wingdings" pitchFamily="2" charset="2"/>
              <a:buNone/>
              <a:defRPr/>
            </a:pPr>
            <a:endParaRPr lang="en-US" altLang="en-US" dirty="0"/>
          </a:p>
          <a:p>
            <a:pPr marL="0" indent="0" eaLnBrk="1" hangingPunct="1">
              <a:buFont typeface="Wingdings" pitchFamily="2" charset="2"/>
              <a:buNone/>
              <a:defRPr/>
            </a:pPr>
            <a:endParaRPr lang="en-US" altLang="en-US" dirty="0"/>
          </a:p>
        </p:txBody>
      </p:sp>
      <p:sp>
        <p:nvSpPr>
          <p:cNvPr id="2" name="Slide Number Placeholder 1"/>
          <p:cNvSpPr>
            <a:spLocks noGrp="1"/>
          </p:cNvSpPr>
          <p:nvPr>
            <p:ph type="sldNum" sz="quarter" idx="12"/>
          </p:nvPr>
        </p:nvSpPr>
        <p:spPr/>
        <p:txBody>
          <a:bodyPr/>
          <a:lstStyle/>
          <a:p>
            <a:fld id="{68A9423C-4983-41F1-A5CB-CA7479874DC3}" type="slidenum">
              <a:rPr lang="en-US" smtClean="0">
                <a:solidFill>
                  <a:srgbClr val="004884"/>
                </a:solidFill>
              </a:rPr>
              <a:pPr/>
              <a:t>8</a:t>
            </a:fld>
            <a:endParaRPr lang="en-US" dirty="0">
              <a:solidFill>
                <a:srgbClr val="004884"/>
              </a:solidFill>
            </a:endParaRPr>
          </a:p>
        </p:txBody>
      </p:sp>
    </p:spTree>
    <p:extLst>
      <p:ext uri="{BB962C8B-B14F-4D97-AF65-F5344CB8AC3E}">
        <p14:creationId xmlns:p14="http://schemas.microsoft.com/office/powerpoint/2010/main" val="2905718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ChangeArrowheads="1"/>
          </p:cNvSpPr>
          <p:nvPr/>
        </p:nvSpPr>
        <p:spPr bwMode="auto">
          <a:xfrm>
            <a:off x="685800" y="1828800"/>
            <a:ext cx="79248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Verdana" pitchFamily="34" charset="0"/>
              </a:defRPr>
            </a:lvl1pPr>
            <a:lvl2pPr marL="800100" indent="-34290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buFont typeface="Arial" panose="020B0604020202020204" pitchFamily="34" charset="0"/>
              <a:buChar char="•"/>
            </a:pPr>
            <a:r>
              <a:rPr lang="en-US" altLang="en-US" sz="2400" u="sng" dirty="0">
                <a:solidFill>
                  <a:srgbClr val="002C51"/>
                </a:solidFill>
                <a:latin typeface="Helvetica" panose="020B0604020202030204" pitchFamily="34" charset="0"/>
                <a:ea typeface="ＭＳ Ｐゴシック" pitchFamily="34" charset="-128"/>
              </a:rPr>
              <a:t>Claims</a:t>
            </a:r>
            <a:r>
              <a:rPr lang="en-US" altLang="en-US" sz="2400" dirty="0">
                <a:solidFill>
                  <a:srgbClr val="002C51"/>
                </a:solidFill>
                <a:latin typeface="Helvetica" panose="020B0604020202030204" pitchFamily="34" charset="0"/>
                <a:ea typeface="ＭＳ Ｐゴシック" pitchFamily="34" charset="-128"/>
              </a:rPr>
              <a:t> – are clear statements about what students should be able to do at the end of the course.</a:t>
            </a:r>
          </a:p>
          <a:p>
            <a:pPr>
              <a:buFont typeface="Arial" panose="020B0604020202020204" pitchFamily="34" charset="0"/>
              <a:buChar char="•"/>
            </a:pPr>
            <a:r>
              <a:rPr lang="en-US" altLang="en-US" sz="2400" u="sng" dirty="0">
                <a:solidFill>
                  <a:srgbClr val="002C51"/>
                </a:solidFill>
                <a:latin typeface="Helvetica" panose="020B0604020202030204" pitchFamily="34" charset="0"/>
                <a:ea typeface="ＭＳ Ｐゴシック" pitchFamily="34" charset="-128"/>
              </a:rPr>
              <a:t>Evidence</a:t>
            </a:r>
            <a:r>
              <a:rPr lang="en-US" altLang="en-US" sz="2400" dirty="0">
                <a:solidFill>
                  <a:srgbClr val="002C51"/>
                </a:solidFill>
                <a:latin typeface="Helvetica" panose="020B0604020202030204" pitchFamily="34" charset="0"/>
                <a:ea typeface="ＭＳ Ｐゴシック" pitchFamily="34" charset="-128"/>
              </a:rPr>
              <a:t> – is what a student needs to do/say/produce to support acquisition of the claim.</a:t>
            </a:r>
          </a:p>
          <a:p>
            <a:pPr>
              <a:buFont typeface="Arial" panose="020B0604020202020204" pitchFamily="34" charset="0"/>
              <a:buChar char="•"/>
            </a:pPr>
            <a:r>
              <a:rPr lang="en-US" altLang="en-US" sz="2400" u="sng" dirty="0">
                <a:solidFill>
                  <a:srgbClr val="002C51"/>
                </a:solidFill>
                <a:latin typeface="Helvetica" panose="020B0604020202030204" pitchFamily="34" charset="0"/>
                <a:ea typeface="ＭＳ Ｐゴシック" pitchFamily="34" charset="-128"/>
              </a:rPr>
              <a:t>Performance Level Descriptions (PLDs)</a:t>
            </a:r>
            <a:r>
              <a:rPr lang="en-US" altLang="en-US" sz="2400" dirty="0">
                <a:solidFill>
                  <a:srgbClr val="002C51"/>
                </a:solidFill>
                <a:latin typeface="Helvetica" panose="020B0604020202030204" pitchFamily="34" charset="0"/>
                <a:ea typeface="ＭＳ Ｐゴシック" pitchFamily="34" charset="-128"/>
              </a:rPr>
              <a:t> – are what it means to get a 1, 2, 3, 4, or 5 on the examination.</a:t>
            </a:r>
          </a:p>
          <a:p>
            <a:pPr>
              <a:buFont typeface="Arial" panose="020B0604020202020204" pitchFamily="34" charset="0"/>
              <a:buChar char="•"/>
            </a:pPr>
            <a:r>
              <a:rPr lang="en-US" altLang="en-US" sz="2400" u="sng" dirty="0">
                <a:solidFill>
                  <a:srgbClr val="002C51"/>
                </a:solidFill>
                <a:latin typeface="Helvetica" panose="020B0604020202030204" pitchFamily="34" charset="0"/>
                <a:ea typeface="ＭＳ Ｐゴシック" pitchFamily="34" charset="-128"/>
              </a:rPr>
              <a:t>Test Design</a:t>
            </a:r>
            <a:r>
              <a:rPr lang="en-US" altLang="en-US" sz="2400" dirty="0">
                <a:solidFill>
                  <a:srgbClr val="002C51"/>
                </a:solidFill>
                <a:latin typeface="Helvetica" panose="020B0604020202030204" pitchFamily="34" charset="0"/>
                <a:ea typeface="ＭＳ Ｐゴシック" pitchFamily="34" charset="-128"/>
              </a:rPr>
              <a:t> – refers to the components that make up the examination.</a:t>
            </a:r>
          </a:p>
          <a:p>
            <a:pPr>
              <a:buFont typeface="Arial" panose="020B0604020202020204" pitchFamily="34" charset="0"/>
              <a:buChar char="•"/>
            </a:pPr>
            <a:r>
              <a:rPr lang="en-US" altLang="en-US" sz="2400" u="sng" dirty="0">
                <a:solidFill>
                  <a:srgbClr val="002C51"/>
                </a:solidFill>
                <a:latin typeface="Helvetica" panose="020B0604020202030204" pitchFamily="34" charset="0"/>
                <a:ea typeface="ＭＳ Ｐゴシック" pitchFamily="34" charset="-128"/>
              </a:rPr>
              <a:t>Task Models</a:t>
            </a:r>
            <a:r>
              <a:rPr lang="en-US" altLang="en-US" sz="2400" dirty="0">
                <a:solidFill>
                  <a:srgbClr val="002C51"/>
                </a:solidFill>
                <a:latin typeface="Helvetica" panose="020B0604020202030204" pitchFamily="34" charset="0"/>
                <a:ea typeface="ＭＳ Ｐゴシック" pitchFamily="34" charset="-128"/>
              </a:rPr>
              <a:t> – are the structures or shells for collecting evidence for the claims.</a:t>
            </a:r>
          </a:p>
        </p:txBody>
      </p:sp>
      <p:sp>
        <p:nvSpPr>
          <p:cNvPr id="2" name="Title 1"/>
          <p:cNvSpPr>
            <a:spLocks noGrp="1"/>
          </p:cNvSpPr>
          <p:nvPr>
            <p:ph type="title"/>
          </p:nvPr>
        </p:nvSpPr>
        <p:spPr/>
        <p:txBody>
          <a:bodyPr>
            <a:normAutofit/>
          </a:bodyPr>
          <a:lstStyle/>
          <a:p>
            <a:pPr algn="ctr"/>
            <a:r>
              <a:rPr lang="en-US" sz="3600" dirty="0"/>
              <a:t>How does ECD work?</a:t>
            </a:r>
          </a:p>
        </p:txBody>
      </p:sp>
      <p:sp>
        <p:nvSpPr>
          <p:cNvPr id="3" name="Slide Number Placeholder 2"/>
          <p:cNvSpPr>
            <a:spLocks noGrp="1"/>
          </p:cNvSpPr>
          <p:nvPr>
            <p:ph type="sldNum" sz="quarter" idx="4"/>
          </p:nvPr>
        </p:nvSpPr>
        <p:spPr/>
        <p:txBody>
          <a:bodyPr/>
          <a:lstStyle/>
          <a:p>
            <a:fld id="{68A9423C-4983-41F1-A5CB-CA7479874DC3}" type="slidenum">
              <a:rPr lang="en-US" smtClean="0">
                <a:solidFill>
                  <a:srgbClr val="002C51">
                    <a:tint val="75000"/>
                  </a:srgbClr>
                </a:solidFill>
              </a:rPr>
              <a:pPr/>
              <a:t>9</a:t>
            </a:fld>
            <a:endParaRPr lang="en-US" dirty="0">
              <a:solidFill>
                <a:srgbClr val="002C51">
                  <a:tint val="75000"/>
                </a:srgbClr>
              </a:solidFill>
            </a:endParaRPr>
          </a:p>
        </p:txBody>
      </p:sp>
    </p:spTree>
  </p:cSld>
  <p:clrMapOvr>
    <a:masterClrMapping/>
  </p:clrMapOvr>
</p:sld>
</file>

<file path=ppt/theme/theme1.xml><?xml version="1.0" encoding="utf-8"?>
<a:theme xmlns:a="http://schemas.openxmlformats.org/drawingml/2006/main" name="NewEngageTheme">
  <a:themeElements>
    <a:clrScheme name="EngageNY">
      <a:dk1>
        <a:srgbClr val="002C51"/>
      </a:dk1>
      <a:lt1>
        <a:sysClr val="window" lastClr="FFFFFF"/>
      </a:lt1>
      <a:dk2>
        <a:srgbClr val="004884"/>
      </a:dk2>
      <a:lt2>
        <a:srgbClr val="EFEFEF"/>
      </a:lt2>
      <a:accent1>
        <a:srgbClr val="4477AA"/>
      </a:accent1>
      <a:accent2>
        <a:srgbClr val="006600"/>
      </a:accent2>
      <a:accent3>
        <a:srgbClr val="003300"/>
      </a:accent3>
      <a:accent4>
        <a:srgbClr val="002C51"/>
      </a:accent4>
      <a:accent5>
        <a:srgbClr val="FECD0B"/>
      </a:accent5>
      <a:accent6>
        <a:srgbClr val="990000"/>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NewEngageTheme">
  <a:themeElements>
    <a:clrScheme name="EngageNY">
      <a:dk1>
        <a:srgbClr val="002C51"/>
      </a:dk1>
      <a:lt1>
        <a:sysClr val="window" lastClr="FFFFFF"/>
      </a:lt1>
      <a:dk2>
        <a:srgbClr val="004884"/>
      </a:dk2>
      <a:lt2>
        <a:srgbClr val="EFEFEF"/>
      </a:lt2>
      <a:accent1>
        <a:srgbClr val="4477AA"/>
      </a:accent1>
      <a:accent2>
        <a:srgbClr val="006600"/>
      </a:accent2>
      <a:accent3>
        <a:srgbClr val="003300"/>
      </a:accent3>
      <a:accent4>
        <a:srgbClr val="002C51"/>
      </a:accent4>
      <a:accent5>
        <a:srgbClr val="FECD0B"/>
      </a:accent5>
      <a:accent6>
        <a:srgbClr val="990000"/>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NewEngageTheme">
  <a:themeElements>
    <a:clrScheme name="EngageNY">
      <a:dk1>
        <a:srgbClr val="002C51"/>
      </a:dk1>
      <a:lt1>
        <a:sysClr val="window" lastClr="FFFFFF"/>
      </a:lt1>
      <a:dk2>
        <a:srgbClr val="004884"/>
      </a:dk2>
      <a:lt2>
        <a:srgbClr val="EFEFEF"/>
      </a:lt2>
      <a:accent1>
        <a:srgbClr val="4477AA"/>
      </a:accent1>
      <a:accent2>
        <a:srgbClr val="006600"/>
      </a:accent2>
      <a:accent3>
        <a:srgbClr val="003300"/>
      </a:accent3>
      <a:accent4>
        <a:srgbClr val="002C51"/>
      </a:accent4>
      <a:accent5>
        <a:srgbClr val="FECD0B"/>
      </a:accent5>
      <a:accent6>
        <a:srgbClr val="990000"/>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NewEngageTheme">
  <a:themeElements>
    <a:clrScheme name="EngageNY">
      <a:dk1>
        <a:srgbClr val="002C51"/>
      </a:dk1>
      <a:lt1>
        <a:sysClr val="window" lastClr="FFFFFF"/>
      </a:lt1>
      <a:dk2>
        <a:srgbClr val="004884"/>
      </a:dk2>
      <a:lt2>
        <a:srgbClr val="EFEFEF"/>
      </a:lt2>
      <a:accent1>
        <a:srgbClr val="4477AA"/>
      </a:accent1>
      <a:accent2>
        <a:srgbClr val="006600"/>
      </a:accent2>
      <a:accent3>
        <a:srgbClr val="003300"/>
      </a:accent3>
      <a:accent4>
        <a:srgbClr val="002C51"/>
      </a:accent4>
      <a:accent5>
        <a:srgbClr val="FECD0B"/>
      </a:accent5>
      <a:accent6>
        <a:srgbClr val="990000"/>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8_NewEngageTheme">
  <a:themeElements>
    <a:clrScheme name="EngageNY">
      <a:dk1>
        <a:srgbClr val="002C51"/>
      </a:dk1>
      <a:lt1>
        <a:sysClr val="window" lastClr="FFFFFF"/>
      </a:lt1>
      <a:dk2>
        <a:srgbClr val="004884"/>
      </a:dk2>
      <a:lt2>
        <a:srgbClr val="EFEFEF"/>
      </a:lt2>
      <a:accent1>
        <a:srgbClr val="4477AA"/>
      </a:accent1>
      <a:accent2>
        <a:srgbClr val="006600"/>
      </a:accent2>
      <a:accent3>
        <a:srgbClr val="003300"/>
      </a:accent3>
      <a:accent4>
        <a:srgbClr val="002C51"/>
      </a:accent4>
      <a:accent5>
        <a:srgbClr val="FECD0B"/>
      </a:accent5>
      <a:accent6>
        <a:srgbClr val="990000"/>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9_NewEngageTheme">
  <a:themeElements>
    <a:clrScheme name="EngageNY">
      <a:dk1>
        <a:srgbClr val="002C51"/>
      </a:dk1>
      <a:lt1>
        <a:sysClr val="window" lastClr="FFFFFF"/>
      </a:lt1>
      <a:dk2>
        <a:srgbClr val="004884"/>
      </a:dk2>
      <a:lt2>
        <a:srgbClr val="EFEFEF"/>
      </a:lt2>
      <a:accent1>
        <a:srgbClr val="4477AA"/>
      </a:accent1>
      <a:accent2>
        <a:srgbClr val="006600"/>
      </a:accent2>
      <a:accent3>
        <a:srgbClr val="003300"/>
      </a:accent3>
      <a:accent4>
        <a:srgbClr val="002C51"/>
      </a:accent4>
      <a:accent5>
        <a:srgbClr val="FECD0B"/>
      </a:accent5>
      <a:accent6>
        <a:srgbClr val="990000"/>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2_NewEngageTheme">
  <a:themeElements>
    <a:clrScheme name="EngageNY">
      <a:dk1>
        <a:srgbClr val="002C51"/>
      </a:dk1>
      <a:lt1>
        <a:sysClr val="window" lastClr="FFFFFF"/>
      </a:lt1>
      <a:dk2>
        <a:srgbClr val="004884"/>
      </a:dk2>
      <a:lt2>
        <a:srgbClr val="EFEFEF"/>
      </a:lt2>
      <a:accent1>
        <a:srgbClr val="4477AA"/>
      </a:accent1>
      <a:accent2>
        <a:srgbClr val="006600"/>
      </a:accent2>
      <a:accent3>
        <a:srgbClr val="003300"/>
      </a:accent3>
      <a:accent4>
        <a:srgbClr val="002C51"/>
      </a:accent4>
      <a:accent5>
        <a:srgbClr val="FECD0B"/>
      </a:accent5>
      <a:accent6>
        <a:srgbClr val="990000"/>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26_NewEngageTheme">
  <a:themeElements>
    <a:clrScheme name="EngageNY">
      <a:dk1>
        <a:srgbClr val="002C51"/>
      </a:dk1>
      <a:lt1>
        <a:sysClr val="window" lastClr="FFFFFF"/>
      </a:lt1>
      <a:dk2>
        <a:srgbClr val="004884"/>
      </a:dk2>
      <a:lt2>
        <a:srgbClr val="EFEFEF"/>
      </a:lt2>
      <a:accent1>
        <a:srgbClr val="4477AA"/>
      </a:accent1>
      <a:accent2>
        <a:srgbClr val="006600"/>
      </a:accent2>
      <a:accent3>
        <a:srgbClr val="003300"/>
      </a:accent3>
      <a:accent4>
        <a:srgbClr val="002C51"/>
      </a:accent4>
      <a:accent5>
        <a:srgbClr val="FECD0B"/>
      </a:accent5>
      <a:accent6>
        <a:srgbClr val="990000"/>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NYSCSS-NYS4A PowerPoint Template for Webinars</Template>
  <TotalTime>4837</TotalTime>
  <Words>776</Words>
  <Application>Microsoft Office PowerPoint</Application>
  <PresentationFormat>On-screen Show (4:3)</PresentationFormat>
  <Paragraphs>95</Paragraphs>
  <Slides>14</Slides>
  <Notes>3</Notes>
  <HiddenSlides>0</HiddenSlides>
  <MMClips>0</MMClips>
  <ScaleCrop>false</ScaleCrop>
  <HeadingPairs>
    <vt:vector size="6" baseType="variant">
      <vt:variant>
        <vt:lpstr>Fonts Used</vt:lpstr>
      </vt:variant>
      <vt:variant>
        <vt:i4>8</vt:i4>
      </vt:variant>
      <vt:variant>
        <vt:lpstr>Theme</vt:lpstr>
      </vt:variant>
      <vt:variant>
        <vt:i4>8</vt:i4>
      </vt:variant>
      <vt:variant>
        <vt:lpstr>Slide Titles</vt:lpstr>
      </vt:variant>
      <vt:variant>
        <vt:i4>14</vt:i4>
      </vt:variant>
    </vt:vector>
  </HeadingPairs>
  <TitlesOfParts>
    <vt:vector size="30" baseType="lpstr">
      <vt:lpstr>ＭＳ Ｐゴシック</vt:lpstr>
      <vt:lpstr>ＭＳ Ｐゴシック</vt:lpstr>
      <vt:lpstr>Arial</vt:lpstr>
      <vt:lpstr>Calibri</vt:lpstr>
      <vt:lpstr>Courier New</vt:lpstr>
      <vt:lpstr>Helvetica</vt:lpstr>
      <vt:lpstr>Verdana</vt:lpstr>
      <vt:lpstr>Wingdings</vt:lpstr>
      <vt:lpstr>NewEngageTheme</vt:lpstr>
      <vt:lpstr>1_NewEngageTheme</vt:lpstr>
      <vt:lpstr>2_NewEngageTheme</vt:lpstr>
      <vt:lpstr>4_NewEngageTheme</vt:lpstr>
      <vt:lpstr>8_NewEngageTheme</vt:lpstr>
      <vt:lpstr>9_NewEngageTheme</vt:lpstr>
      <vt:lpstr>12_NewEngageTheme</vt:lpstr>
      <vt:lpstr>26_NewEngageTheme</vt:lpstr>
      <vt:lpstr>An Overview of the Framework-based Regents Examination in Global History and Geography II (Grade 10)</vt:lpstr>
      <vt:lpstr>Timeline for the Framework-based  Regents Examinations in  Global History and Geography II (Grade 10)</vt:lpstr>
      <vt:lpstr>PowerPoint Presentation</vt:lpstr>
      <vt:lpstr>Overlap Period for Exams in  Global History and Geography June 2019 to June 2020</vt:lpstr>
      <vt:lpstr>Framework-based Regents Examination in Global History &amp; Geography II (Grade 10)</vt:lpstr>
      <vt:lpstr>Social Studies Alignment</vt:lpstr>
      <vt:lpstr>Social Studies Practices</vt:lpstr>
      <vt:lpstr>Evidence-Centered Designed Assessments</vt:lpstr>
      <vt:lpstr>How does ECD work?</vt:lpstr>
      <vt:lpstr>Framework-based  Global History &amp; Geography II (Grade 10) Test Design</vt:lpstr>
      <vt:lpstr>Components and Weighting of  Framework-based  Global History and Geography II (Grade 10)</vt:lpstr>
      <vt:lpstr>Framework-based Regents Exam in  Global History &amp; Geography II (Grade 10) Test Specification Grid</vt:lpstr>
      <vt:lpstr>Links Related to Framework-based Regents Examination in  Global History &amp; Geography – Grade 10</vt:lpstr>
      <vt:lpstr>Questions or 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Overview of the Framework-based Regents Examination in Global History and Geography II (Grade 10)</dc:title>
  <dc:creator>New York State Education Department</dc:creator>
  <cp:lastModifiedBy>Thanh Nguyen</cp:lastModifiedBy>
  <cp:revision>369</cp:revision>
  <cp:lastPrinted>2018-05-04T19:02:47Z</cp:lastPrinted>
  <dcterms:created xsi:type="dcterms:W3CDTF">2016-01-29T02:19:04Z</dcterms:created>
  <dcterms:modified xsi:type="dcterms:W3CDTF">2018-05-09T18:58:45Z</dcterms:modified>
</cp:coreProperties>
</file>