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70" r:id="rId9"/>
    <p:sldId id="271" r:id="rId10"/>
    <p:sldId id="263" r:id="rId11"/>
    <p:sldId id="264" r:id="rId12"/>
    <p:sldId id="269" r:id="rId13"/>
    <p:sldId id="265" r:id="rId14"/>
    <p:sldId id="272" r:id="rId15"/>
    <p:sldId id="273" r:id="rId1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FA9"/>
    <a:srgbClr val="78BCFF"/>
    <a:srgbClr val="D54F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5138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925" y="0"/>
            <a:ext cx="3036888" cy="465138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pPr>
              <a:defRPr/>
            </a:pPr>
            <a:fld id="{61040E34-8CEE-4372-A232-7BC71C62667D}" type="datetimeFigureOut">
              <a:rPr lang="en-US"/>
              <a:pPr>
                <a:defRPr/>
              </a:pPr>
              <a:t>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6888" cy="465138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pPr>
              <a:defRPr/>
            </a:pPr>
            <a:fld id="{2262F4C2-608F-4FE9-88F0-010043D28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4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102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7C2F037-F01D-4CB7-B8F4-6AECD427A3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1708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9144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67200"/>
            <a:ext cx="6400800" cy="12192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78BCFF"/>
                </a:solidFill>
                <a:latin typeface="+mn-lt"/>
              </a:defRPr>
            </a:lvl1pPr>
          </a:lstStyle>
          <a:p>
            <a:pPr lvl="0"/>
            <a:r>
              <a:rPr lang="en-US" alt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45420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8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682BF-BE0C-4621-8562-D0E5E34060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1335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8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F4FD8-4EEE-4831-A61E-F3BD9F864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325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00200"/>
            <a:ext cx="4041775" cy="7620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8BC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7620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8BC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8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7F3D9-8DCB-4015-8252-A3DD309996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913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8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15178-9911-4E91-BEAD-4585D94E3E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239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93167-B71B-4407-9388-72F36B4462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2274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2" name="Rectangle 8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  <a:latin typeface="CartoGothic Std" pitchFamily="34" charset="0"/>
              </a:defRPr>
            </a:lvl1pPr>
          </a:lstStyle>
          <a:p>
            <a:pPr>
              <a:defRPr/>
            </a:pPr>
            <a:fld id="{61047262-9823-4C8B-AA1A-06B47646E6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0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5050"/>
            <a:ext cx="9144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0" r:id="rId2"/>
    <p:sldLayoutId id="2147483751" r:id="rId3"/>
    <p:sldLayoutId id="2147483752" r:id="rId4"/>
    <p:sldLayoutId id="2147483753" r:id="rId5"/>
    <p:sldLayoutId id="2147483754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charset="0"/>
          <a:ea typeface="Verdana" pitchFamily="34" charset="0"/>
          <a:cs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charset="0"/>
          <a:ea typeface="Verdana" pitchFamily="34" charset="0"/>
          <a:cs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charset="0"/>
          <a:ea typeface="Verdana" pitchFamily="34" charset="0"/>
          <a:cs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charset="0"/>
          <a:ea typeface="Verdana" pitchFamily="34" charset="0"/>
          <a:cs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CartoGothic Std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CartoGothic Std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CartoGothic Std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CartoGothic St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700" b="1">
          <a:solidFill>
            <a:srgbClr val="6060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857250" indent="-40005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¦"/>
        <a:defRPr sz="2400" b="1">
          <a:solidFill>
            <a:srgbClr val="6060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12001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OBEWL@nysed.gov" TargetMode="Externa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hyperlink" Target="http://www.nysed.gov/bilingual-ed/ell-identification-placementhome-language-questionnaire" TargetMode="External"/><Relationship Id="rId5" Type="http://schemas.openxmlformats.org/officeDocument/2006/relationships/hyperlink" Target="mailto:emscassessinfo@nysed.gov" TargetMode="External"/><Relationship Id="rId4" Type="http://schemas.openxmlformats.org/officeDocument/2006/relationships/hyperlink" Target="http://www.p12.nysed.gov/assessment/nysitel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>
            <a:extLst/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b="0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York State</a:t>
            </a:r>
            <a:br>
              <a:rPr lang="en-US" sz="3600" b="0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3600" b="0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Identification Test for English Language Learners (NYSITELL)</a:t>
            </a:r>
            <a:endParaRPr lang="en-US" altLang="en-US" dirty="0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January 2018</a:t>
            </a:r>
          </a:p>
        </p:txBody>
      </p:sp>
      <p:pic>
        <p:nvPicPr>
          <p:cNvPr id="3" name="CE8512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Who should administer the NYSITELL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b="0" dirty="0"/>
              <a:t>Qualified personnel should be teachers or administrators able to carry out standard examination procedures and should have special training in administering the NYSITELL or NYSESLAT and may include</a:t>
            </a:r>
            <a:r>
              <a:rPr lang="en-US" b="0" dirty="0"/>
              <a:t>:</a:t>
            </a:r>
          </a:p>
          <a:p>
            <a:pPr lvl="1">
              <a:defRPr/>
            </a:pPr>
            <a:r>
              <a:rPr lang="en-US" b="0" dirty="0"/>
              <a:t>New York State certified English to Speakers of Other Languages or Bilingual Education teachers</a:t>
            </a:r>
          </a:p>
          <a:p>
            <a:pPr lvl="1">
              <a:defRPr/>
            </a:pPr>
            <a:r>
              <a:rPr lang="en-US" b="0" dirty="0"/>
              <a:t>New York State certified teachers</a:t>
            </a:r>
          </a:p>
          <a:p>
            <a:pPr lvl="1">
              <a:defRPr/>
            </a:pPr>
            <a:r>
              <a:rPr lang="en-US" b="0" dirty="0"/>
              <a:t>New York State certified teachers who have been trained in cultural competency, language development, and the needs of English Language Learners (ELLs)/Multilingual Learners (MLLs)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7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90FC40-2B04-4CD6-8DFB-09E27FB454E4}" type="slidenum">
              <a:rPr lang="en-US" altLang="en-US" sz="1400" b="0" smtClean="0">
                <a:solidFill>
                  <a:schemeClr val="bg1"/>
                </a:solidFill>
                <a:latin typeface="CartoGothic Std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 b="0">
              <a:solidFill>
                <a:schemeClr val="bg1"/>
              </a:solidFill>
              <a:latin typeface="CartoGothic Std" pitchFamily="34" charset="0"/>
            </a:endParaRPr>
          </a:p>
        </p:txBody>
      </p:sp>
      <p:pic>
        <p:nvPicPr>
          <p:cNvPr id="4" name="39E3128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5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Stopping Rule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b="0" dirty="0"/>
              <a:t>A Stopping Rule has been incorporated into the Listening, Reading, and Speaking subtests.</a:t>
            </a:r>
          </a:p>
          <a:p>
            <a:pPr>
              <a:defRPr/>
            </a:pPr>
            <a:r>
              <a:rPr lang="en-US" b="0" dirty="0"/>
              <a:t>The Directions For Administration provides specific Stopping Rule information for each subtest. </a:t>
            </a:r>
          </a:p>
          <a:p>
            <a:pPr>
              <a:defRPr/>
            </a:pPr>
            <a:r>
              <a:rPr lang="en-US" b="0" dirty="0"/>
              <a:t>Generally, if a student is unable to answer the first 3 questions, the Stopping Rule can be used. </a:t>
            </a:r>
          </a:p>
          <a:p>
            <a:pPr>
              <a:defRPr/>
            </a:pPr>
            <a:r>
              <a:rPr lang="en-US" b="0" dirty="0"/>
              <a:t>If a subtest is discontinued for any student, the administrator must mark the appropriate “Tested but unable to answer any questions” circle next to the corresponding subtest</a:t>
            </a:r>
          </a:p>
          <a:p>
            <a:pPr>
              <a:defRPr/>
            </a:pPr>
            <a:endParaRPr lang="en-US" b="0" dirty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7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A89B23-9E4F-4F18-8252-91F722A69195}" type="slidenum">
              <a:rPr lang="en-US" altLang="en-US" sz="1400" b="0" smtClean="0">
                <a:solidFill>
                  <a:schemeClr val="bg1"/>
                </a:solidFill>
                <a:latin typeface="CartoGothic Std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 b="0">
              <a:solidFill>
                <a:schemeClr val="bg1"/>
              </a:solidFill>
              <a:latin typeface="CartoGothic Std" pitchFamily="34" charset="0"/>
            </a:endParaRPr>
          </a:p>
        </p:txBody>
      </p:sp>
      <p:pic>
        <p:nvPicPr>
          <p:cNvPr id="2" name="723B128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16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Estimated Administration Times</a:t>
            </a: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7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7E721F-67C1-4F24-B957-D01004E7315B}" type="slidenum">
              <a:rPr lang="en-US" altLang="en-US" sz="1400" b="0" smtClean="0">
                <a:solidFill>
                  <a:schemeClr val="bg1"/>
                </a:solidFill>
                <a:latin typeface="CartoGothic Std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 b="0">
              <a:solidFill>
                <a:schemeClr val="bg1"/>
              </a:solidFill>
              <a:latin typeface="CartoGothic Std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7848600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73C13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6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Test accommodations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sz="2600" b="0" dirty="0"/>
              <a:t>In general, students with disabilities must be provided with the testing accommodations specified in </a:t>
            </a:r>
            <a:r>
              <a:rPr lang="en-US" sz="2600" b="0"/>
              <a:t>their IEPs/504 </a:t>
            </a:r>
            <a:r>
              <a:rPr lang="en-US" sz="2600" b="0" dirty="0"/>
              <a:t>Plans when taking the NYSITELL.</a:t>
            </a:r>
          </a:p>
          <a:p>
            <a:pPr>
              <a:defRPr/>
            </a:pPr>
            <a:r>
              <a:rPr lang="en-US" sz="2600" b="0" dirty="0"/>
              <a:t>Accommodations may be provided to students who incur disabilities within 30 days before the assessment, </a:t>
            </a:r>
            <a:r>
              <a:rPr lang="en-US" sz="2600" b="0" i="1" dirty="0"/>
              <a:t>at the principal’s discretion</a:t>
            </a:r>
            <a:r>
              <a:rPr lang="en-US" sz="2600" b="0" dirty="0"/>
              <a:t>.</a:t>
            </a:r>
          </a:p>
          <a:p>
            <a:pPr>
              <a:defRPr/>
            </a:pPr>
            <a:r>
              <a:rPr lang="en-US" sz="2600" b="0" dirty="0"/>
              <a:t>ELL/MLL Accommodations permitted on other NYS Assessments are not permitted on this assessment </a:t>
            </a:r>
          </a:p>
          <a:p>
            <a:pPr>
              <a:defRPr/>
            </a:pPr>
            <a:r>
              <a:rPr lang="en-US" sz="2600" b="0" dirty="0"/>
              <a:t>Consult the 2018 Guide to the NYSITELL for  guidance regarding test accommodations.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7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FE8DFF-FD3B-45D5-8BDB-DA67176F22D9}" type="slidenum">
              <a:rPr lang="en-US" altLang="en-US" sz="1400" b="0" smtClean="0">
                <a:solidFill>
                  <a:schemeClr val="bg1"/>
                </a:solidFill>
                <a:latin typeface="CartoGothic Std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 b="0">
              <a:solidFill>
                <a:schemeClr val="bg1"/>
              </a:solidFill>
              <a:latin typeface="CartoGothic Std" pitchFamily="34" charset="0"/>
            </a:endParaRPr>
          </a:p>
        </p:txBody>
      </p:sp>
      <p:pic>
        <p:nvPicPr>
          <p:cNvPr id="2" name="C11013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82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/>
              <a:t>Scanning (Scoring) the </a:t>
            </a:r>
            <a:r>
              <a:rPr lang="en-US" dirty="0"/>
              <a:t>NYSITELL Answer Sheets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381000" y="1549400"/>
            <a:ext cx="8534400" cy="50800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b="0" dirty="0"/>
              <a:t>District-specific machine-</a:t>
            </a:r>
            <a:r>
              <a:rPr lang="en-US" b="0" dirty="0" err="1"/>
              <a:t>scannable</a:t>
            </a:r>
            <a:r>
              <a:rPr lang="en-US" b="0" dirty="0"/>
              <a:t> answer sheets provided by the RICs or large-city scanning center must be used</a:t>
            </a:r>
          </a:p>
          <a:p>
            <a:pPr>
              <a:defRPr/>
            </a:pPr>
            <a:r>
              <a:rPr lang="en-US" b="0" dirty="0"/>
              <a:t>All student responses and scores must be recorded on the machine-</a:t>
            </a:r>
            <a:r>
              <a:rPr lang="en-US" b="0" dirty="0" err="1"/>
              <a:t>scannable</a:t>
            </a:r>
            <a:r>
              <a:rPr lang="en-US" b="0" dirty="0"/>
              <a:t> answer sheets</a:t>
            </a:r>
          </a:p>
          <a:p>
            <a:pPr lvl="1">
              <a:defRPr/>
            </a:pPr>
            <a:r>
              <a:rPr lang="en-US" b="0" dirty="0"/>
              <a:t>Make sure the names match between answer sheets and booklets for those levels requiring transcription</a:t>
            </a:r>
          </a:p>
          <a:p>
            <a:pPr>
              <a:defRPr/>
            </a:pPr>
            <a:r>
              <a:rPr lang="en-US" b="0" dirty="0"/>
              <a:t>Answer sheets must be submitted to the RICs or large-city scanning centers for scanning and score reporting</a:t>
            </a:r>
          </a:p>
          <a:p>
            <a:pPr>
              <a:defRPr/>
            </a:pPr>
            <a:r>
              <a:rPr lang="en-US" b="0" dirty="0"/>
              <a:t>Consult the local RIC or large-city scanning centers for information on procuring and processing NYSITELL machine-</a:t>
            </a:r>
            <a:r>
              <a:rPr lang="en-US" b="0" dirty="0" err="1"/>
              <a:t>scannable</a:t>
            </a:r>
            <a:r>
              <a:rPr lang="en-US" b="0" dirty="0"/>
              <a:t> answer sheets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7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7E7633-C88F-4E7B-B200-A167002B02CB}" type="slidenum">
              <a:rPr lang="en-US" altLang="en-US" sz="1400" b="0" smtClean="0">
                <a:solidFill>
                  <a:schemeClr val="bg1"/>
                </a:solidFill>
                <a:latin typeface="CartoGothic Std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 b="0">
              <a:solidFill>
                <a:schemeClr val="bg1"/>
              </a:solidFill>
              <a:latin typeface="CartoGothic Std" pitchFamily="34" charset="0"/>
            </a:endParaRPr>
          </a:p>
        </p:txBody>
      </p:sp>
      <p:pic>
        <p:nvPicPr>
          <p:cNvPr id="4" name="D0BE131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39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Thank you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b="0" dirty="0"/>
              <a:t>For additional information about the NYSITELL, please visit the Office of State Assessment’s NYSITELL webpage at </a:t>
            </a:r>
            <a:r>
              <a:rPr lang="en-US" b="0" dirty="0">
                <a:hlinkClick r:id="rId4"/>
              </a:rPr>
              <a:t>http://www.p12.nysed.gov/assessment/nysitell/</a:t>
            </a:r>
            <a:r>
              <a:rPr lang="en-US" b="0" dirty="0"/>
              <a:t>  or email </a:t>
            </a:r>
            <a:r>
              <a:rPr lang="en-US" b="0" dirty="0">
                <a:hlinkClick r:id="rId5"/>
              </a:rPr>
              <a:t>emscassessinfo@nysed.gov</a:t>
            </a:r>
            <a:r>
              <a:rPr lang="en-US" b="0" dirty="0"/>
              <a:t> </a:t>
            </a:r>
          </a:p>
          <a:p>
            <a:pPr>
              <a:defRPr/>
            </a:pPr>
            <a:r>
              <a:rPr lang="en-US" b="0" dirty="0"/>
              <a:t>For information regarding the identification of ELL’s  please visit </a:t>
            </a:r>
            <a:r>
              <a:rPr lang="en-US" b="0" dirty="0">
                <a:hlinkClick r:id="rId6"/>
              </a:rPr>
              <a:t>http://www.nysed.gov/bilingual-ed/ell-identification-placementhome-language-questionnaire</a:t>
            </a:r>
            <a:r>
              <a:rPr lang="en-US" b="0" dirty="0"/>
              <a:t> or contact the Office of Bilingual Education and World Languages at </a:t>
            </a:r>
            <a:r>
              <a:rPr lang="en-US" b="0" dirty="0">
                <a:hlinkClick r:id="rId7"/>
              </a:rPr>
              <a:t>OBEWL@nysed.gov</a:t>
            </a:r>
            <a:r>
              <a:rPr lang="en-US" b="0" dirty="0"/>
              <a:t> </a:t>
            </a:r>
          </a:p>
          <a:p>
            <a:pPr>
              <a:defRPr/>
            </a:pPr>
            <a:endParaRPr lang="en-US" b="0" dirty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7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27CFCA-1C79-433D-8B1C-EC728088227A}" type="slidenum">
              <a:rPr lang="en-US" altLang="en-US" sz="1400" b="0" smtClean="0">
                <a:solidFill>
                  <a:schemeClr val="bg1"/>
                </a:solidFill>
                <a:latin typeface="CartoGothic Std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 b="0">
              <a:solidFill>
                <a:schemeClr val="bg1"/>
              </a:solidFill>
              <a:latin typeface="CartoGothic Std" pitchFamily="34" charset="0"/>
            </a:endParaRPr>
          </a:p>
        </p:txBody>
      </p:sp>
      <p:pic>
        <p:nvPicPr>
          <p:cNvPr id="2" name="022A131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39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Purpose of the NYSITELL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200" b="0" dirty="0"/>
              <a:t>The NYSITELL is part of the formal identification process for English Language Learners (ELLs)/Multilingual Learners (MLLs) in New York State. </a:t>
            </a:r>
          </a:p>
          <a:p>
            <a:pPr>
              <a:defRPr/>
            </a:pPr>
            <a:r>
              <a:rPr lang="en-US" sz="2200" b="0" dirty="0"/>
              <a:t>The NYSITELL is given </a:t>
            </a:r>
            <a:r>
              <a:rPr lang="en-US" sz="2200" b="0" u="sng" dirty="0"/>
              <a:t>once</a:t>
            </a:r>
            <a:r>
              <a:rPr lang="en-US" sz="2200" b="0" dirty="0"/>
              <a:t> to assess the English language proficiency level of new entrants whose home or primary language, as indicated in the Home Language Questionnaire (HLQ) and Individual Interview, is other than English.</a:t>
            </a:r>
          </a:p>
          <a:p>
            <a:pPr>
              <a:defRPr/>
            </a:pPr>
            <a:r>
              <a:rPr lang="en-US" sz="2200" b="0" dirty="0"/>
              <a:t>If a student receives a score of Entering, Emerging, Transitioning, or Expanding on the NYSITELL, then the student is considered to be an ELL/MLL. If a student receives a score of Commanding, the student is not an ELL/MLL. 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7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E8FD8C-9EC0-4707-ABF0-7E7D6679FBDB}" type="slidenum">
              <a:rPr lang="en-US" altLang="en-US" sz="1400" b="0" smtClean="0">
                <a:solidFill>
                  <a:schemeClr val="bg1"/>
                </a:solidFill>
                <a:latin typeface="CartoGothic Std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 b="0">
              <a:solidFill>
                <a:schemeClr val="bg1"/>
              </a:solidFill>
              <a:latin typeface="CartoGothic Std" pitchFamily="34" charset="0"/>
            </a:endParaRPr>
          </a:p>
        </p:txBody>
      </p:sp>
      <p:pic>
        <p:nvPicPr>
          <p:cNvPr id="4" name="4A0F12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9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2018 NYSITELL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b="0" dirty="0"/>
              <a:t>The 2018 NYSITELL </a:t>
            </a:r>
            <a:r>
              <a:rPr lang="en-US" b="0" i="1" dirty="0"/>
              <a:t>replaces</a:t>
            </a:r>
            <a:r>
              <a:rPr lang="en-US" b="0" dirty="0"/>
              <a:t> the 2014 edition, which has been administered through January 31, 2018. </a:t>
            </a:r>
          </a:p>
          <a:p>
            <a:pPr>
              <a:defRPr/>
            </a:pPr>
            <a:endParaRPr lang="en-US" b="0" dirty="0"/>
          </a:p>
          <a:p>
            <a:pPr>
              <a:defRPr/>
            </a:pPr>
            <a:r>
              <a:rPr lang="en-US" b="0" dirty="0"/>
              <a:t>Timeline for implementation of the 2018 NYSITELL:</a:t>
            </a:r>
          </a:p>
          <a:p>
            <a:pPr lvl="1">
              <a:defRPr/>
            </a:pPr>
            <a:r>
              <a:rPr lang="en-US" b="0" dirty="0"/>
              <a:t>June 1, 2018: Level I (</a:t>
            </a:r>
            <a:r>
              <a:rPr lang="en-US" sz="2600" b="0" i="1" dirty="0"/>
              <a:t>incoming Kindergarten</a:t>
            </a:r>
            <a:r>
              <a:rPr lang="en-US" b="0" dirty="0"/>
              <a:t>)</a:t>
            </a:r>
          </a:p>
          <a:p>
            <a:pPr lvl="1">
              <a:defRPr/>
            </a:pPr>
            <a:r>
              <a:rPr lang="en-US" b="0" dirty="0"/>
              <a:t>February 1, 2018: Levels II-VIII</a:t>
            </a:r>
          </a:p>
          <a:p>
            <a:pPr>
              <a:defRPr/>
            </a:pPr>
            <a:endParaRPr lang="en-US" b="0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7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41D9DE-D5C4-4016-B3AF-B000ED40001B}" type="slidenum">
              <a:rPr lang="en-US" altLang="en-US" sz="1400" b="0" smtClean="0">
                <a:solidFill>
                  <a:schemeClr val="bg1"/>
                </a:solidFill>
                <a:latin typeface="CartoGothic Std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 b="0">
              <a:solidFill>
                <a:schemeClr val="bg1"/>
              </a:solidFill>
              <a:latin typeface="CartoGothic Std" pitchFamily="34" charset="0"/>
            </a:endParaRPr>
          </a:p>
        </p:txBody>
      </p:sp>
      <p:pic>
        <p:nvPicPr>
          <p:cNvPr id="2" name="F71612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31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General information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b="0" dirty="0"/>
              <a:t>The 2018 NYSITELL is aligned to the New York State English as a Second Language Achievement Test (NYSESLAT) and will include similar question types. </a:t>
            </a:r>
          </a:p>
          <a:p>
            <a:pPr>
              <a:defRPr/>
            </a:pPr>
            <a:r>
              <a:rPr lang="en-US" b="0" dirty="0"/>
              <a:t>8 levels aligned to grade and date of entry</a:t>
            </a:r>
          </a:p>
          <a:p>
            <a:pPr>
              <a:defRPr/>
            </a:pPr>
            <a:r>
              <a:rPr lang="en-US" b="0" dirty="0"/>
              <a:t>Four modalities:</a:t>
            </a:r>
          </a:p>
          <a:p>
            <a:pPr lvl="1">
              <a:defRPr/>
            </a:pPr>
            <a:r>
              <a:rPr lang="en-US" b="0" dirty="0"/>
              <a:t>Speaking, Listening, Reading, and Writing (except Level I, which will be an integrated Listening and Speaking session).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7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C365AF-0E47-4DA1-A981-BC07D5C84E95}" type="slidenum">
              <a:rPr lang="en-US" altLang="en-US" sz="1400" b="0" smtClean="0">
                <a:solidFill>
                  <a:schemeClr val="bg1"/>
                </a:solidFill>
                <a:latin typeface="CartoGothic Std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 b="0">
              <a:solidFill>
                <a:schemeClr val="bg1"/>
              </a:solidFill>
              <a:latin typeface="CartoGothic Std" pitchFamily="34" charset="0"/>
            </a:endParaRPr>
          </a:p>
        </p:txBody>
      </p:sp>
      <p:pic>
        <p:nvPicPr>
          <p:cNvPr id="2" name="BB47125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35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/>
              <a:t>NYSITELL Levels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5135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b="0" dirty="0"/>
              <a:t>NYSITELL Level I: Entering Kindergarten Students</a:t>
            </a:r>
          </a:p>
          <a:p>
            <a:pPr lvl="1">
              <a:defRPr/>
            </a:pPr>
            <a:r>
              <a:rPr lang="en-US" sz="2000" b="0" dirty="0"/>
              <a:t>Individually Administered</a:t>
            </a:r>
          </a:p>
          <a:p>
            <a:pPr lvl="1">
              <a:defRPr/>
            </a:pPr>
            <a:r>
              <a:rPr lang="en-US" sz="2000" b="0" dirty="0"/>
              <a:t>1 booklet: Integrated Speaking and Listening</a:t>
            </a:r>
          </a:p>
          <a:p>
            <a:pPr>
              <a:spcBef>
                <a:spcPts val="1200"/>
              </a:spcBef>
              <a:defRPr/>
            </a:pPr>
            <a:r>
              <a:rPr lang="en-US" sz="2400" b="0" dirty="0"/>
              <a:t>NYSITELL Levels II – VIII</a:t>
            </a:r>
          </a:p>
          <a:p>
            <a:pPr lvl="1">
              <a:defRPr/>
            </a:pPr>
            <a:r>
              <a:rPr lang="en-US" sz="2000" b="0" dirty="0"/>
              <a:t>2 booklets</a:t>
            </a:r>
          </a:p>
          <a:p>
            <a:pPr lvl="2">
              <a:defRPr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1 Speaking</a:t>
            </a:r>
          </a:p>
          <a:p>
            <a:pPr lvl="2">
              <a:defRPr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1 Integrated Listening, Reading and Writing</a:t>
            </a:r>
          </a:p>
          <a:p>
            <a:pPr lvl="1">
              <a:defRPr/>
            </a:pPr>
            <a:r>
              <a:rPr lang="en-US" sz="2000" b="0" dirty="0"/>
              <a:t>Administered in one to two sessions</a:t>
            </a:r>
          </a:p>
          <a:p>
            <a:pPr lvl="1">
              <a:defRPr/>
            </a:pPr>
            <a:r>
              <a:rPr lang="en-US" sz="2000" b="0" dirty="0"/>
              <a:t>Schools are not permitted to administer Levels II – VIII </a:t>
            </a:r>
            <a:r>
              <a:rPr lang="en-US" sz="2000" b="0"/>
              <a:t>from </a:t>
            </a:r>
            <a:br>
              <a:rPr lang="en-US" sz="2000" b="0"/>
            </a:br>
            <a:r>
              <a:rPr lang="en-US" sz="2000" b="0"/>
              <a:t>July </a:t>
            </a:r>
            <a:r>
              <a:rPr lang="en-US" sz="2000" b="0" dirty="0"/>
              <a:t>1  - July 14</a:t>
            </a:r>
          </a:p>
          <a:p>
            <a:pPr lvl="1">
              <a:defRPr/>
            </a:pPr>
            <a:endParaRPr lang="en-US" sz="2000" b="0" dirty="0"/>
          </a:p>
          <a:p>
            <a:pPr lvl="2">
              <a:defRPr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7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C7BFCFA-619A-48EF-8B57-67B473EE8E3C}" type="slidenum">
              <a:rPr lang="en-US" altLang="en-US" sz="1400" b="0" smtClean="0">
                <a:solidFill>
                  <a:schemeClr val="bg1"/>
                </a:solidFill>
                <a:latin typeface="CartoGothic Std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b="0">
              <a:solidFill>
                <a:schemeClr val="bg1"/>
              </a:solidFill>
              <a:latin typeface="CartoGothic Std" pitchFamily="34" charset="0"/>
            </a:endParaRPr>
          </a:p>
        </p:txBody>
      </p:sp>
      <p:pic>
        <p:nvPicPr>
          <p:cNvPr id="4" name="4789125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61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Test Specifications</a:t>
            </a: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7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F30B41-5CF1-4DEB-B867-E598C65B691F}" type="slidenum">
              <a:rPr lang="en-US" altLang="en-US" sz="1400" b="0" smtClean="0">
                <a:solidFill>
                  <a:schemeClr val="bg1"/>
                </a:solidFill>
                <a:latin typeface="CartoGothic Std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 b="0">
              <a:solidFill>
                <a:schemeClr val="bg1"/>
              </a:solidFill>
              <a:latin typeface="CartoGothic Std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11300"/>
            <a:ext cx="84582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3AD7125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61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Test administration: Level I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b="0" dirty="0"/>
              <a:t>Consists only of an integrated Listening and Speaking subtest.</a:t>
            </a:r>
          </a:p>
          <a:p>
            <a:pPr>
              <a:defRPr/>
            </a:pPr>
            <a:r>
              <a:rPr lang="en-US" sz="2400" b="0" dirty="0"/>
              <a:t>Entire test must be individually administered.</a:t>
            </a:r>
          </a:p>
          <a:p>
            <a:pPr>
              <a:defRPr/>
            </a:pPr>
            <a:r>
              <a:rPr lang="en-US" sz="2400" b="0" dirty="0"/>
              <a:t>Speaking subtest is scored at the time of administration.</a:t>
            </a:r>
          </a:p>
          <a:p>
            <a:pPr>
              <a:defRPr/>
            </a:pPr>
            <a:r>
              <a:rPr lang="en-US" sz="2400" b="0" dirty="0"/>
              <a:t>Students respond to the Listening multiple-choice questions by pointing to an answer choice. </a:t>
            </a:r>
          </a:p>
          <a:p>
            <a:pPr>
              <a:defRPr/>
            </a:pPr>
            <a:r>
              <a:rPr lang="en-US" sz="2400" b="0" dirty="0"/>
              <a:t>Student answer choices for Listening and Speaking will be recorded on the Level I score sheet.</a:t>
            </a:r>
          </a:p>
          <a:p>
            <a:pPr>
              <a:defRPr/>
            </a:pPr>
            <a:r>
              <a:rPr lang="en-US" sz="2400" b="0" dirty="0"/>
              <a:t>Following administration, the student responses are transcribed to the machine-</a:t>
            </a:r>
            <a:r>
              <a:rPr lang="en-US" sz="2400" b="0" dirty="0" err="1"/>
              <a:t>scannable</a:t>
            </a:r>
            <a:r>
              <a:rPr lang="en-US" sz="2400" b="0" dirty="0"/>
              <a:t> answer sheet. 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7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B7E90AD-D0D8-462D-9E6B-2E64587FAD3E}" type="slidenum">
              <a:rPr lang="en-US" altLang="en-US" sz="1400" b="0" smtClean="0">
                <a:solidFill>
                  <a:schemeClr val="bg1"/>
                </a:solidFill>
                <a:latin typeface="CartoGothic Std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 b="0">
              <a:solidFill>
                <a:schemeClr val="bg1"/>
              </a:solidFill>
              <a:latin typeface="CartoGothic Std" pitchFamily="34" charset="0"/>
            </a:endParaRPr>
          </a:p>
        </p:txBody>
      </p:sp>
      <p:pic>
        <p:nvPicPr>
          <p:cNvPr id="2" name="1882127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7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Test administration: Level II and III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200" b="0" dirty="0"/>
              <a:t>Speaking is individually administered and scored at the time of administration.</a:t>
            </a:r>
          </a:p>
          <a:p>
            <a:pPr>
              <a:defRPr/>
            </a:pPr>
            <a:r>
              <a:rPr lang="en-US" sz="2200" b="0" dirty="0"/>
              <a:t>Listening, Reading and Writing administered individually or in a group setting.</a:t>
            </a:r>
          </a:p>
          <a:p>
            <a:pPr>
              <a:defRPr/>
            </a:pPr>
            <a:r>
              <a:rPr lang="en-US" sz="2200" b="0" dirty="0"/>
              <a:t>It is recommended to individually administer entire test at Levels II – III.</a:t>
            </a:r>
          </a:p>
          <a:p>
            <a:pPr>
              <a:defRPr/>
            </a:pPr>
            <a:r>
              <a:rPr lang="en-US" sz="2200" b="0" dirty="0"/>
              <a:t>Students mark their responses to multiple-choice questions in their test booklets.</a:t>
            </a:r>
          </a:p>
          <a:p>
            <a:pPr>
              <a:defRPr/>
            </a:pPr>
            <a:r>
              <a:rPr lang="en-US" sz="2200" b="0" dirty="0"/>
              <a:t>Responses must be transcribed by school personnel from the booklet to the student's machine-</a:t>
            </a:r>
            <a:r>
              <a:rPr lang="en-US" sz="2200" b="0" dirty="0" err="1"/>
              <a:t>scannable</a:t>
            </a:r>
            <a:r>
              <a:rPr lang="en-US" sz="2200" b="0" dirty="0"/>
              <a:t> answer sheet; Make sure that the student information on the test booklet matches the information on the answer sheet before transcribing any information.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7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DA9638-30F4-4801-A34A-B997A8449135}" type="slidenum">
              <a:rPr lang="en-US" altLang="en-US" sz="1400" b="0" smtClean="0">
                <a:solidFill>
                  <a:schemeClr val="bg1"/>
                </a:solidFill>
                <a:latin typeface="CartoGothic Std" pitchFamily="34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 b="0">
              <a:solidFill>
                <a:schemeClr val="bg1"/>
              </a:solidFill>
              <a:latin typeface="CartoGothic Std" pitchFamily="34" charset="0"/>
            </a:endParaRPr>
          </a:p>
        </p:txBody>
      </p:sp>
      <p:pic>
        <p:nvPicPr>
          <p:cNvPr id="2" name="083B127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35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Test administration: Level IV - VIII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b="0" dirty="0"/>
              <a:t>Speaking is individually administered and scored at the time of administration.</a:t>
            </a:r>
          </a:p>
          <a:p>
            <a:pPr>
              <a:defRPr/>
            </a:pPr>
            <a:r>
              <a:rPr lang="en-US" b="0" dirty="0"/>
              <a:t>Listening, Reading and Writing can be administered individually or in a group setting.</a:t>
            </a:r>
          </a:p>
          <a:p>
            <a:pPr>
              <a:defRPr/>
            </a:pPr>
            <a:r>
              <a:rPr lang="en-US" b="0" dirty="0"/>
              <a:t>Students mark their responses on their machine-</a:t>
            </a:r>
            <a:r>
              <a:rPr lang="en-US" b="0" dirty="0" err="1"/>
              <a:t>scannable</a:t>
            </a:r>
            <a:r>
              <a:rPr lang="en-US" b="0" dirty="0"/>
              <a:t> answer sheets.</a:t>
            </a:r>
          </a:p>
          <a:p>
            <a:pPr>
              <a:defRPr/>
            </a:pPr>
            <a:endParaRPr lang="en-US" b="0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7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rgbClr val="606060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682E21-4CE3-4DA2-962F-211FB9B116FD}" type="slidenum">
              <a:rPr lang="en-US" altLang="en-US" sz="1400" b="0" smtClean="0">
                <a:solidFill>
                  <a:schemeClr val="bg1"/>
                </a:solidFill>
                <a:latin typeface="CartoGothic Std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 b="0">
              <a:solidFill>
                <a:schemeClr val="bg1"/>
              </a:solidFill>
              <a:latin typeface="CartoGothic Std" pitchFamily="34" charset="0"/>
            </a:endParaRPr>
          </a:p>
        </p:txBody>
      </p:sp>
      <p:pic>
        <p:nvPicPr>
          <p:cNvPr id="2" name="C3E5128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rtoGothic St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6473</TotalTime>
  <Words>926</Words>
  <Application>Microsoft Office PowerPoint</Application>
  <PresentationFormat>On-screen Show (4:3)</PresentationFormat>
  <Paragraphs>84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CartoGothic Std</vt:lpstr>
      <vt:lpstr>Century Gothic</vt:lpstr>
      <vt:lpstr>Verdana</vt:lpstr>
      <vt:lpstr>Wingdings</vt:lpstr>
      <vt:lpstr>Default Design</vt:lpstr>
      <vt:lpstr>New York State Identification Test for English Language Learners (NYSITELL)</vt:lpstr>
      <vt:lpstr>Purpose of the NYSITELL</vt:lpstr>
      <vt:lpstr>2018 NYSITELL</vt:lpstr>
      <vt:lpstr>General information</vt:lpstr>
      <vt:lpstr>NYSITELL Levels</vt:lpstr>
      <vt:lpstr>Test Specifications</vt:lpstr>
      <vt:lpstr>Test administration: Level I</vt:lpstr>
      <vt:lpstr>Test administration: Level II and III</vt:lpstr>
      <vt:lpstr>Test administration: Level IV - VIII</vt:lpstr>
      <vt:lpstr>Who should administer the NYSITELL</vt:lpstr>
      <vt:lpstr>Stopping Rule</vt:lpstr>
      <vt:lpstr>Estimated Administration Times</vt:lpstr>
      <vt:lpstr>Test accommodations</vt:lpstr>
      <vt:lpstr>Scanning (Scoring) the NYSITELL Answer Sheets</vt:lpstr>
      <vt:lpstr>Thank you</vt:lpstr>
    </vt:vector>
  </TitlesOfParts>
  <Company>NYSED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EngageNY</dc:title>
  <dc:creator>NYSED</dc:creator>
  <cp:lastModifiedBy>OSA</cp:lastModifiedBy>
  <cp:revision>68</cp:revision>
  <cp:lastPrinted>2018-01-22T16:00:18Z</cp:lastPrinted>
  <dcterms:created xsi:type="dcterms:W3CDTF">2012-11-02T15:03:06Z</dcterms:created>
  <dcterms:modified xsi:type="dcterms:W3CDTF">2018-01-26T20:55:36Z</dcterms:modified>
</cp:coreProperties>
</file>