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embedTrueTypeFonts="1">
  <p:sldMasterIdLst>
    <p:sldMasterId id="2147483648" r:id="rId1"/>
  </p:sldMasterIdLst>
  <p:notesMasterIdLst>
    <p:notesMasterId r:id="rId22"/>
  </p:notesMasterIdLst>
  <p:handoutMasterIdLst>
    <p:handoutMasterId r:id="rId23"/>
  </p:handoutMasterIdLst>
  <p:sldIdLst>
    <p:sldId id="296" r:id="rId2"/>
    <p:sldId id="318" r:id="rId3"/>
    <p:sldId id="297" r:id="rId4"/>
    <p:sldId id="311" r:id="rId5"/>
    <p:sldId id="312" r:id="rId6"/>
    <p:sldId id="313" r:id="rId7"/>
    <p:sldId id="314" r:id="rId8"/>
    <p:sldId id="315" r:id="rId9"/>
    <p:sldId id="316" r:id="rId10"/>
    <p:sldId id="305" r:id="rId11"/>
    <p:sldId id="321" r:id="rId12"/>
    <p:sldId id="306" r:id="rId13"/>
    <p:sldId id="322" r:id="rId14"/>
    <p:sldId id="307" r:id="rId15"/>
    <p:sldId id="323" r:id="rId16"/>
    <p:sldId id="308" r:id="rId17"/>
    <p:sldId id="324" r:id="rId18"/>
    <p:sldId id="325" r:id="rId19"/>
    <p:sldId id="309" r:id="rId20"/>
    <p:sldId id="320" r:id="rId21"/>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94B"/>
    <a:srgbClr val="B4C5E7"/>
    <a:srgbClr val="5F5F5F"/>
    <a:srgbClr val="AA72D4"/>
    <a:srgbClr val="E20000"/>
    <a:srgbClr val="FF5D5D"/>
    <a:srgbClr val="8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11" autoAdjust="0"/>
  </p:normalViewPr>
  <p:slideViewPr>
    <p:cSldViewPr snapToGrid="0">
      <p:cViewPr varScale="1">
        <p:scale>
          <a:sx n="70" d="100"/>
          <a:sy n="70" d="100"/>
        </p:scale>
        <p:origin x="84" y="51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490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411963-FC2E-4FB4-9D73-43CC6E521440}" type="datetimeFigureOut">
              <a:rPr lang="en-US" smtClean="0"/>
              <a:pPr/>
              <a:t>3/29/2024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1FD5F1-FFDB-47BA-8D6C-BBC2AE41EB0B}"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92506E2-08E5-472C-86E4-652DA323066D}" type="datetimeFigureOut">
              <a:rPr lang="en-US" smtClean="0"/>
              <a:pPr/>
              <a:t>3/29/2024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E11073-2CF5-4861-8628-AF012B32AED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B456D759-76EF-2C9C-21BB-807133806A0C}"/>
              </a:ext>
            </a:extLst>
          </p:cNvPr>
          <p:cNvSpPr/>
          <p:nvPr userDrawn="1"/>
        </p:nvSpPr>
        <p:spPr>
          <a:xfrm>
            <a:off x="3812168" y="4811916"/>
            <a:ext cx="4572000" cy="825611"/>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rgbClr val="11294B"/>
          </a:solidFill>
          <a:ln w="57150">
            <a:solidFill>
              <a:schemeClr val="accent1">
                <a:lumMod val="40000"/>
                <a:lumOff val="60000"/>
              </a:schemeClr>
            </a:solidFill>
          </a:ln>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4" name="Rectangle 6">
            <a:extLst>
              <a:ext uri="{FF2B5EF4-FFF2-40B4-BE49-F238E27FC236}">
                <a16:creationId xmlns:a16="http://schemas.microsoft.com/office/drawing/2014/main" id="{7E14F3BA-6D35-AA6C-33BE-3992A52EA2D2}"/>
              </a:ext>
            </a:extLst>
          </p:cNvPr>
          <p:cNvSpPr/>
          <p:nvPr userDrawn="1"/>
        </p:nvSpPr>
        <p:spPr>
          <a:xfrm flipV="1">
            <a:off x="3812168" y="1219637"/>
            <a:ext cx="4572000" cy="825611"/>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rgbClr val="11294B"/>
          </a:solidFill>
          <a:ln w="57150">
            <a:solidFill>
              <a:schemeClr val="accent1">
                <a:lumMod val="40000"/>
                <a:lumOff val="60000"/>
              </a:schemeClr>
            </a:solidFill>
          </a:ln>
          <a:effectLst>
            <a:outerShdw blurRad="50800" dist="38100" dir="16200000" rotWithShape="0">
              <a:prstClr val="black">
                <a:alpha val="40000"/>
              </a:prstClr>
            </a:outerShdw>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7F660C2-D611-6B78-AC43-E0EBCDFD34BD}"/>
              </a:ext>
            </a:extLst>
          </p:cNvPr>
          <p:cNvSpPr/>
          <p:nvPr userDrawn="1"/>
        </p:nvSpPr>
        <p:spPr>
          <a:xfrm>
            <a:off x="2170" y="2060967"/>
            <a:ext cx="12192000" cy="2743200"/>
          </a:xfrm>
          <a:prstGeom prst="rect">
            <a:avLst/>
          </a:prstGeom>
          <a:solidFill>
            <a:srgbClr val="11294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Training for Administering</a:t>
            </a:r>
            <a:b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br>
            <a:r>
              <a:rPr lang="en-US" sz="54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and Scoring Writing</a:t>
            </a:r>
            <a:endParaRPr lang="en-US" sz="3600" b="1" kern="1200" dirty="0">
              <a:ln>
                <a:solidFill>
                  <a:schemeClr val="tx1">
                    <a:lumMod val="95000"/>
                    <a:lumOff val="5000"/>
                  </a:schemeClr>
                </a:solidFill>
              </a:ln>
              <a:solidFill>
                <a:schemeClr val="bg1">
                  <a:lumMod val="85000"/>
                </a:schemeClr>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4A654D75-88AE-2B19-3C97-E28D855EBB58}"/>
              </a:ext>
            </a:extLst>
          </p:cNvPr>
          <p:cNvSpPr/>
          <p:nvPr userDrawn="1"/>
        </p:nvSpPr>
        <p:spPr>
          <a:xfrm>
            <a:off x="394613" y="2317744"/>
            <a:ext cx="11404511" cy="707886"/>
          </a:xfrm>
          <a:prstGeom prst="rect">
            <a:avLst/>
          </a:prstGeom>
        </p:spPr>
        <p:txBody>
          <a:bodyPr wrap="square">
            <a:spAutoFit/>
          </a:bodyPr>
          <a:lstStyle/>
          <a:p>
            <a:pPr algn="ctr"/>
            <a:endParaRPr lang="en-US" sz="4000" b="1" dirty="0">
              <a:ln>
                <a:solidFill>
                  <a:schemeClr val="tx1">
                    <a:lumMod val="95000"/>
                    <a:lumOff val="5000"/>
                  </a:schemeClr>
                </a:solidFill>
              </a:ln>
              <a:solidFill>
                <a:srgbClr val="9BB5D9"/>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1D241F3B-A1E4-BB23-4E2B-9E3C848ACEA8}"/>
              </a:ext>
            </a:extLst>
          </p:cNvPr>
          <p:cNvCxnSpPr>
            <a:cxnSpLocks/>
          </p:cNvCxnSpPr>
          <p:nvPr userDrawn="1"/>
        </p:nvCxnSpPr>
        <p:spPr>
          <a:xfrm>
            <a:off x="2170" y="4800503"/>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4BF188-EF3F-7855-C575-09767C9BF9A8}"/>
              </a:ext>
            </a:extLst>
          </p:cNvPr>
          <p:cNvCxnSpPr>
            <a:cxnSpLocks/>
          </p:cNvCxnSpPr>
          <p:nvPr userDrawn="1"/>
        </p:nvCxnSpPr>
        <p:spPr>
          <a:xfrm>
            <a:off x="2170" y="2044312"/>
            <a:ext cx="12192000" cy="0"/>
          </a:xfrm>
          <a:prstGeom prst="line">
            <a:avLst/>
          </a:prstGeom>
          <a:ln w="57150">
            <a:solidFill>
              <a:schemeClr val="accent1">
                <a:lumMod val="40000"/>
                <a:lumOff val="6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BEF569-C273-B132-0286-368B918A81B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10602" y="1281831"/>
            <a:ext cx="2822639" cy="707886"/>
          </a:xfrm>
          <a:prstGeom prst="rect">
            <a:avLst/>
          </a:prstGeom>
        </p:spPr>
      </p:pic>
      <p:sp>
        <p:nvSpPr>
          <p:cNvPr id="12" name="Subtitle 2">
            <a:extLst>
              <a:ext uri="{FF2B5EF4-FFF2-40B4-BE49-F238E27FC236}">
                <a16:creationId xmlns:a16="http://schemas.microsoft.com/office/drawing/2014/main" id="{81B57113-D7A5-AD0F-0EF8-7CD910CEF5D5}"/>
              </a:ext>
            </a:extLst>
          </p:cNvPr>
          <p:cNvSpPr txBox="1">
            <a:spLocks/>
          </p:cNvSpPr>
          <p:nvPr userDrawn="1"/>
        </p:nvSpPr>
        <p:spPr>
          <a:xfrm>
            <a:off x="4022984" y="4929092"/>
            <a:ext cx="4150369" cy="637167"/>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1000"/>
              </a:spcBef>
              <a:buFont typeface="Arial" panose="020B0604020202020204" pitchFamily="34" charset="0"/>
              <a:buNone/>
              <a:defRPr lang="en-US" sz="1800" b="1" kern="1200" dirty="0">
                <a:ln w="3175">
                  <a:noFill/>
                </a:ln>
                <a:solidFill>
                  <a:srgbClr val="11294B"/>
                </a:solidFill>
                <a:latin typeface="Open Sans" pitchFamily="34" charset="0"/>
                <a:ea typeface="Open Sans" pitchFamily="34" charset="0"/>
                <a:cs typeface="Open Sans"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dirty="0">
                <a:solidFill>
                  <a:schemeClr val="accent1">
                    <a:lumMod val="40000"/>
                    <a:lumOff val="60000"/>
                  </a:schemeClr>
                </a:solidFill>
                <a:effectLst>
                  <a:outerShdw blurRad="50800" dist="38100" dir="2700000" algn="tl" rotWithShape="0">
                    <a:prstClr val="black">
                      <a:alpha val="40000"/>
                    </a:prstClr>
                  </a:outerShdw>
                </a:effectLst>
              </a:rPr>
              <a:t>Grade 1</a:t>
            </a:r>
          </a:p>
        </p:txBody>
      </p:sp>
    </p:spTree>
    <p:extLst>
      <p:ext uri="{BB962C8B-B14F-4D97-AF65-F5344CB8AC3E}">
        <p14:creationId xmlns:p14="http://schemas.microsoft.com/office/powerpoint/2010/main" val="22659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58546-263E-BDDC-F2D1-B26F155CE9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8A6EF2-FCB8-9867-883E-ED21C67EC52B}"/>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7AEFB162-365E-983B-065D-353F2DD30BC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0ED0CD-68EF-5F0E-8175-C7203B35E7C2}"/>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06008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52495D-B035-2ADD-5514-1F4463E8BB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763610D6-9C16-76F7-90FF-42BC8EA1E4D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DDFBB6-D0C6-0B22-2883-AA9456D4DD1C}"/>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1744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0F0D-6016-2459-E064-693A16414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31E315-0435-308A-1912-A5791F58B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B3CC65-9F7E-F958-413B-4B0681A55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8AF6AC-4B7F-728A-00E7-F9F72DCC760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66A2631-9B99-B0DE-7DED-81954859D4D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4B7A98-DEAE-84B8-32F6-697F110191D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718996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282CC-11A5-5DE6-A932-D96892C30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F599F7-83F6-3818-72CD-778FFA85C7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D7415EF-4ECD-44B6-FB7B-6B4922B89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208E3-1C59-77C6-C0E8-B9F8D69C6C3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8E6AB71D-3B47-D690-7990-DDABA1DBF6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0E6D5B-B75F-2AA9-8578-D57A098E7E6F}"/>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257302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84602-78D7-E1EA-3171-86ABCB2932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F0FAC0-AC44-BF9E-BD23-96FC4E8FF3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77B38-E2B3-E36E-9A23-BB70692BF92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5D11664-580C-2059-507D-84EF373F5C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F4AE56-54B1-5FE5-F0F1-36FB845377B4}"/>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49024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5DEE07-EC41-C602-26C3-3E61904E5C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B621A0-9E86-56EE-AC77-A0C82D0FD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5C2B88-2B41-D55C-AFB3-C06B4F96683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1A772D-4D1E-13B2-6FD3-2765641F8F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1861A5-946B-B774-E762-CDDAEC829BC8}"/>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8553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9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505924-4EEF-26F4-DFE0-8F313A855D37}"/>
              </a:ext>
            </a:extLst>
          </p:cNvPr>
          <p:cNvSpPr>
            <a:spLocks noGrp="1"/>
          </p:cNvSpPr>
          <p:nvPr>
            <p:ph idx="1"/>
          </p:nvPr>
        </p:nvSpPr>
        <p:spPr>
          <a:xfrm>
            <a:off x="318348" y="923544"/>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8" name="Parallelogram 7">
            <a:extLst>
              <a:ext uri="{FF2B5EF4-FFF2-40B4-BE49-F238E27FC236}">
                <a16:creationId xmlns:a16="http://schemas.microsoft.com/office/drawing/2014/main" id="{8322D394-11CE-833A-FAD8-BCEBC87E0D5B}"/>
              </a:ext>
            </a:extLst>
          </p:cNvPr>
          <p:cNvSpPr/>
          <p:nvPr userDrawn="1"/>
        </p:nvSpPr>
        <p:spPr>
          <a:xfrm flipV="1">
            <a:off x="623152" y="138854"/>
            <a:ext cx="11430000" cy="557109"/>
          </a:xfrm>
          <a:prstGeom prst="parallelogram">
            <a:avLst>
              <a:gd name="adj" fmla="val 101596"/>
            </a:avLst>
          </a:prstGeom>
          <a:solidFill>
            <a:srgbClr val="11294B"/>
          </a:solidFill>
          <a:ln w="19050">
            <a:solidFill>
              <a:schemeClr val="accent1">
                <a:lumMod val="60000"/>
                <a:lumOff val="40000"/>
              </a:schemeClr>
            </a:solid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ectangle 6">
            <a:extLst>
              <a:ext uri="{FF2B5EF4-FFF2-40B4-BE49-F238E27FC236}">
                <a16:creationId xmlns:a16="http://schemas.microsoft.com/office/drawing/2014/main" id="{6842A510-5D01-F650-96C2-EBA9C7A696FC}"/>
              </a:ext>
            </a:extLst>
          </p:cNvPr>
          <p:cNvSpPr/>
          <p:nvPr userDrawn="1"/>
        </p:nvSpPr>
        <p:spPr>
          <a:xfrm>
            <a:off x="81281" y="74509"/>
            <a:ext cx="1280160" cy="685800"/>
          </a:xfrm>
          <a:prstGeom prst="rect">
            <a:avLst/>
          </a:prstGeom>
          <a:solidFill>
            <a:srgbClr val="11294B"/>
          </a:solidFill>
          <a:ln w="38100">
            <a:solidFill>
              <a:schemeClr val="accent1">
                <a:lumMod val="60000"/>
                <a:lumOff val="40000"/>
              </a:schemeClr>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1383451" y="136519"/>
            <a:ext cx="10515600" cy="574571"/>
          </a:xfrm>
        </p:spPr>
        <p:txBody>
          <a:bodyPr>
            <a:noAutofit/>
          </a:bodyPr>
          <a:lstStyle>
            <a:lvl1pPr>
              <a:defRPr sz="2800" b="1">
                <a:solidFill>
                  <a:schemeClr val="bg1">
                    <a:lumMod val="85000"/>
                  </a:schemeClr>
                </a:solidFill>
                <a:latin typeface="Open Sans" pitchFamily="2" charset="0"/>
                <a:ea typeface="Open Sans" pitchFamily="2" charset="0"/>
                <a:cs typeface="Open Sans" pitchFamily="2" charset="0"/>
              </a:defRPr>
            </a:lvl1pPr>
          </a:lstStyle>
          <a:p>
            <a:r>
              <a:rPr lang="en-US" dirty="0"/>
              <a:t>Click to edit Master title style</a:t>
            </a:r>
          </a:p>
        </p:txBody>
      </p:sp>
      <p:pic>
        <p:nvPicPr>
          <p:cNvPr id="9" name="Picture 8">
            <a:extLst>
              <a:ext uri="{FF2B5EF4-FFF2-40B4-BE49-F238E27FC236}">
                <a16:creationId xmlns:a16="http://schemas.microsoft.com/office/drawing/2014/main" id="{C5EFE33E-A2C6-4A6F-DF8B-6FAB4E4ADF2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03245" y="6355080"/>
            <a:ext cx="1574737" cy="382682"/>
          </a:xfrm>
          <a:prstGeom prst="rect">
            <a:avLst/>
          </a:prstGeom>
        </p:spPr>
      </p:pic>
      <p:sp>
        <p:nvSpPr>
          <p:cNvPr id="10"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3859"/>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32481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flipV="1">
            <a:off x="-25024" y="6507917"/>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flipV="1">
            <a:off x="81886" y="6546587"/>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05907"/>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65359"/>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224542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15" name="Freeform: Shape 14">
            <a:extLst>
              <a:ext uri="{FF2B5EF4-FFF2-40B4-BE49-F238E27FC236}">
                <a16:creationId xmlns:a16="http://schemas.microsoft.com/office/drawing/2014/main" id="{513FCC30-2E89-5BD4-0535-8F0007EC05CA}"/>
              </a:ext>
            </a:extLst>
          </p:cNvPr>
          <p:cNvSpPr/>
          <p:nvPr userDrawn="1"/>
        </p:nvSpPr>
        <p:spPr>
          <a:xfrm>
            <a:off x="-31000" y="6575309"/>
            <a:ext cx="1221702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B4C5E7"/>
          </a:solidFill>
          <a:ln w="19050">
            <a:noFill/>
          </a:ln>
          <a:effectLst>
            <a:outerShdw blurRad="50800" dist="38100" dir="18900000" algn="b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14" name="Freeform: Shape 13">
            <a:extLst>
              <a:ext uri="{FF2B5EF4-FFF2-40B4-BE49-F238E27FC236}">
                <a16:creationId xmlns:a16="http://schemas.microsoft.com/office/drawing/2014/main" id="{8FD22B4C-FE70-106B-3A65-A78409AD11CC}"/>
              </a:ext>
            </a:extLst>
          </p:cNvPr>
          <p:cNvSpPr/>
          <p:nvPr userDrawn="1"/>
        </p:nvSpPr>
        <p:spPr>
          <a:xfrm>
            <a:off x="67390" y="6551405"/>
            <a:ext cx="12110113" cy="289194"/>
          </a:xfrm>
          <a:custGeom>
            <a:avLst/>
            <a:gdLst>
              <a:gd name="connsiteX0" fmla="*/ 10717326 w 12192000"/>
              <a:gd name="connsiteY0" fmla="*/ 289194 h 289194"/>
              <a:gd name="connsiteX1" fmla="*/ 12192000 w 12192000"/>
              <a:gd name="connsiteY1" fmla="*/ 289194 h 289194"/>
              <a:gd name="connsiteX2" fmla="*/ 12192000 w 12192000"/>
              <a:gd name="connsiteY2" fmla="*/ 1 h 289194"/>
              <a:gd name="connsiteX3" fmla="*/ 12180366 w 12192000"/>
              <a:gd name="connsiteY3" fmla="*/ 1 h 289194"/>
              <a:gd name="connsiteX4" fmla="*/ 12180367 w 12192000"/>
              <a:gd name="connsiteY4" fmla="*/ 0 h 289194"/>
              <a:gd name="connsiteX5" fmla="*/ 335556 w 12192000"/>
              <a:gd name="connsiteY5" fmla="*/ 0 h 289194"/>
              <a:gd name="connsiteX6" fmla="*/ 0 w 12192000"/>
              <a:gd name="connsiteY6" fmla="*/ 289193 h 289194"/>
              <a:gd name="connsiteX7" fmla="*/ 10717326 w 12192000"/>
              <a:gd name="connsiteY7" fmla="*/ 289193 h 289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89194">
                <a:moveTo>
                  <a:pt x="10717326" y="289194"/>
                </a:moveTo>
                <a:lnTo>
                  <a:pt x="12192000" y="289194"/>
                </a:lnTo>
                <a:lnTo>
                  <a:pt x="12192000" y="1"/>
                </a:lnTo>
                <a:lnTo>
                  <a:pt x="12180366" y="1"/>
                </a:lnTo>
                <a:lnTo>
                  <a:pt x="12180367" y="0"/>
                </a:lnTo>
                <a:lnTo>
                  <a:pt x="335556" y="0"/>
                </a:lnTo>
                <a:lnTo>
                  <a:pt x="0" y="289193"/>
                </a:lnTo>
                <a:lnTo>
                  <a:pt x="10717326" y="289193"/>
                </a:lnTo>
                <a:close/>
              </a:path>
            </a:pathLst>
          </a:custGeom>
          <a:solidFill>
            <a:srgbClr val="11294B"/>
          </a:solidFill>
          <a:ln w="19050">
            <a:noFill/>
          </a:ln>
          <a:effectLst>
            <a:outerShdw blurRad="50800" dist="38100" dir="5400000" algn="t"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75000"/>
                  </a:schemeClr>
                </a:solidFill>
              </a:defRPr>
            </a:lvl1pPr>
          </a:lstStyle>
          <a:p>
            <a:fld id="{0335FC68-20AA-4E79-AB89-77063C4B5F6B}" type="slidenum">
              <a:rPr lang="en-US" smtClean="0"/>
              <a:pPr/>
              <a:t>‹#›</a:t>
            </a:fld>
            <a:endParaRPr lang="en-US" dirty="0"/>
          </a:p>
        </p:txBody>
      </p:sp>
      <p:sp>
        <p:nvSpPr>
          <p:cNvPr id="16" name="TextBox 15">
            <a:extLst>
              <a:ext uri="{FF2B5EF4-FFF2-40B4-BE49-F238E27FC236}">
                <a16:creationId xmlns:a16="http://schemas.microsoft.com/office/drawing/2014/main" id="{4DB236BD-564D-8299-D248-254E13FDD388}"/>
              </a:ext>
            </a:extLst>
          </p:cNvPr>
          <p:cNvSpPr txBox="1"/>
          <p:nvPr userDrawn="1"/>
        </p:nvSpPr>
        <p:spPr>
          <a:xfrm>
            <a:off x="4346809" y="6571335"/>
            <a:ext cx="3507474" cy="246221"/>
          </a:xfrm>
          <a:prstGeom prst="rect">
            <a:avLst/>
          </a:prstGeom>
          <a:noFill/>
        </p:spPr>
        <p:txBody>
          <a:bodyPr wrap="square" rtlCol="0">
            <a:spAutoFit/>
          </a:bodyPr>
          <a:lstStyle/>
          <a:p>
            <a:pPr algn="ctr"/>
            <a:r>
              <a:rPr lang="en-US" sz="1000" b="1" dirty="0">
                <a:solidFill>
                  <a:schemeClr val="bg1">
                    <a:lumMod val="75000"/>
                  </a:schemeClr>
                </a:solidFill>
                <a:latin typeface="Open Sans" pitchFamily="2" charset="0"/>
                <a:ea typeface="Open Sans" pitchFamily="2" charset="0"/>
                <a:cs typeface="Open Sans" pitchFamily="2" charset="0"/>
              </a:rPr>
              <a:t>2024 NYSESLAT Turnkey Training</a:t>
            </a:r>
          </a:p>
        </p:txBody>
      </p:sp>
    </p:spTree>
    <p:extLst>
      <p:ext uri="{BB962C8B-B14F-4D97-AF65-F5344CB8AC3E}">
        <p14:creationId xmlns:p14="http://schemas.microsoft.com/office/powerpoint/2010/main" val="521986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825318A2-8988-F98D-C434-FDA9C7541213}"/>
              </a:ext>
            </a:extLst>
          </p:cNvPr>
          <p:cNvSpPr/>
          <p:nvPr userDrawn="1"/>
        </p:nvSpPr>
        <p:spPr>
          <a:xfrm flipV="1">
            <a:off x="6016" y="164917"/>
            <a:ext cx="12180367"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B4C5E7"/>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5" name="Freeform: Shape 4">
            <a:extLst>
              <a:ext uri="{FF2B5EF4-FFF2-40B4-BE49-F238E27FC236}">
                <a16:creationId xmlns:a16="http://schemas.microsoft.com/office/drawing/2014/main" id="{1A7323B0-65D5-0AFF-07BD-AEB3297A9AA1}"/>
              </a:ext>
            </a:extLst>
          </p:cNvPr>
          <p:cNvSpPr/>
          <p:nvPr userDrawn="1"/>
        </p:nvSpPr>
        <p:spPr>
          <a:xfrm flipV="1">
            <a:off x="0" y="115077"/>
            <a:ext cx="12070080" cy="557109"/>
          </a:xfrm>
          <a:custGeom>
            <a:avLst/>
            <a:gdLst>
              <a:gd name="connsiteX0" fmla="*/ 0 w 11194628"/>
              <a:gd name="connsiteY0" fmla="*/ 557109 h 557109"/>
              <a:gd name="connsiteX1" fmla="*/ 160872 w 11194628"/>
              <a:gd name="connsiteY1" fmla="*/ 557109 h 557109"/>
              <a:gd name="connsiteX2" fmla="*/ 733210 w 11194628"/>
              <a:gd name="connsiteY2" fmla="*/ 557109 h 557109"/>
              <a:gd name="connsiteX3" fmla="*/ 10628628 w 11194628"/>
              <a:gd name="connsiteY3" fmla="*/ 557109 h 557109"/>
              <a:gd name="connsiteX4" fmla="*/ 11194628 w 11194628"/>
              <a:gd name="connsiteY4" fmla="*/ 0 h 557109"/>
              <a:gd name="connsiteX5" fmla="*/ 733210 w 11194628"/>
              <a:gd name="connsiteY5" fmla="*/ 0 h 557109"/>
              <a:gd name="connsiteX6" fmla="*/ 726872 w 11194628"/>
              <a:gd name="connsiteY6" fmla="*/ 0 h 557109"/>
              <a:gd name="connsiteX7" fmla="*/ 0 w 11194628"/>
              <a:gd name="connsiteY7" fmla="*/ 0 h 5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94628" h="557109">
                <a:moveTo>
                  <a:pt x="0" y="557109"/>
                </a:moveTo>
                <a:lnTo>
                  <a:pt x="160872" y="557109"/>
                </a:lnTo>
                <a:lnTo>
                  <a:pt x="733210" y="557109"/>
                </a:lnTo>
                <a:lnTo>
                  <a:pt x="10628628" y="557109"/>
                </a:lnTo>
                <a:lnTo>
                  <a:pt x="11194628" y="0"/>
                </a:lnTo>
                <a:lnTo>
                  <a:pt x="733210" y="0"/>
                </a:lnTo>
                <a:lnTo>
                  <a:pt x="726872" y="0"/>
                </a:lnTo>
                <a:lnTo>
                  <a:pt x="0" y="0"/>
                </a:lnTo>
                <a:close/>
              </a:path>
            </a:pathLst>
          </a:custGeom>
          <a:solidFill>
            <a:srgbClr val="11294B"/>
          </a:solidFill>
          <a:ln w="19050">
            <a:noFill/>
          </a:ln>
          <a:effectLst>
            <a:outerShdw blurRad="50800" dist="38100" dir="2700000" algn="tl" rotWithShape="0">
              <a:prstClr val="black">
                <a:alpha val="40000"/>
              </a:prstClr>
            </a:outerShdw>
            <a:softEdge rad="12700"/>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a:extLst>
              <a:ext uri="{FF2B5EF4-FFF2-40B4-BE49-F238E27FC236}">
                <a16:creationId xmlns:a16="http://schemas.microsoft.com/office/drawing/2014/main" id="{36EED855-341E-7C48-9A1D-68021A0665DE}"/>
              </a:ext>
            </a:extLst>
          </p:cNvPr>
          <p:cNvSpPr>
            <a:spLocks noGrp="1"/>
          </p:cNvSpPr>
          <p:nvPr>
            <p:ph type="title"/>
          </p:nvPr>
        </p:nvSpPr>
        <p:spPr>
          <a:xfrm>
            <a:off x="278471" y="130045"/>
            <a:ext cx="10515600" cy="574571"/>
          </a:xfrm>
        </p:spPr>
        <p:txBody>
          <a:bodyPr>
            <a:noAutofit/>
          </a:bodyPr>
          <a:lstStyle>
            <a:lvl1pPr>
              <a:defRPr sz="2800" b="1">
                <a:solidFill>
                  <a:schemeClr val="bg1">
                    <a:lumMod val="85000"/>
                  </a:schemeClr>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B23025C-91A4-742A-F113-D4CB548ED88F}"/>
              </a:ext>
            </a:extLst>
          </p:cNvPr>
          <p:cNvSpPr>
            <a:spLocks noGrp="1"/>
          </p:cNvSpPr>
          <p:nvPr>
            <p:ph idx="1"/>
          </p:nvPr>
        </p:nvSpPr>
        <p:spPr>
          <a:xfrm>
            <a:off x="312332" y="917528"/>
            <a:ext cx="11563963" cy="5232190"/>
          </a:xfrm>
        </p:spPr>
        <p:txBody>
          <a:bodyPr/>
          <a:lstStyle>
            <a:lvl1pPr marL="341313" indent="-341313">
              <a:buSzPct val="80000"/>
              <a:buFontTx/>
              <a:buBlip>
                <a:blip r:embed="rId3"/>
              </a:buBlip>
              <a:defRPr sz="2400">
                <a:latin typeface="Open Sans" pitchFamily="2" charset="0"/>
                <a:ea typeface="Open Sans" pitchFamily="2" charset="0"/>
                <a:cs typeface="Open Sans" pitchFamily="2" charset="0"/>
              </a:defRPr>
            </a:lvl1pPr>
            <a:lvl2pPr marL="914400" indent="-341313">
              <a:buSzPct val="80000"/>
              <a:buFontTx/>
              <a:buBlip>
                <a:blip r:embed="rId4"/>
              </a:buBlip>
              <a:defRPr sz="2000">
                <a:latin typeface="Open Sans" pitchFamily="2" charset="0"/>
                <a:ea typeface="Open Sans" pitchFamily="2" charset="0"/>
                <a:cs typeface="Open Sans" pitchFamily="2" charset="0"/>
              </a:defRPr>
            </a:lvl2pPr>
            <a:lvl3pPr marL="1371600" indent="-225425">
              <a:buFont typeface="Wingdings" pitchFamily="2" charset="2"/>
              <a:buChar char="§"/>
              <a:defRPr sz="1600">
                <a:latin typeface="Open Sans" pitchFamily="2" charset="0"/>
                <a:ea typeface="Open Sans" pitchFamily="2" charset="0"/>
                <a:cs typeface="Open Sans" pitchFamily="2" charset="0"/>
              </a:defRPr>
            </a:lvl3pPr>
          </a:lstStyle>
          <a:p>
            <a:pPr lvl="0"/>
            <a:r>
              <a:rPr lang="en-US" dirty="0"/>
              <a:t>Click to edit Master text styles</a:t>
            </a:r>
          </a:p>
          <a:p>
            <a:pPr lvl="1"/>
            <a:r>
              <a:rPr lang="en-US" dirty="0"/>
              <a:t>Second level</a:t>
            </a:r>
          </a:p>
          <a:p>
            <a:pPr lvl="2"/>
            <a:r>
              <a:rPr lang="en-US" dirty="0"/>
              <a:t>Third level</a:t>
            </a: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11750724" y="6511883"/>
            <a:ext cx="379342" cy="365125"/>
          </a:xfrm>
        </p:spPr>
        <p:txBody>
          <a:bodyPr/>
          <a:lstStyle>
            <a:lvl1pPr>
              <a:defRPr sz="1200" b="1">
                <a:solidFill>
                  <a:schemeClr val="bg1">
                    <a:lumMod val="50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428897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CE9869-B0BA-B326-258E-3125EF53A38A}"/>
              </a:ext>
            </a:extLst>
          </p:cNvPr>
          <p:cNvSpPr/>
          <p:nvPr userDrawn="1"/>
        </p:nvSpPr>
        <p:spPr>
          <a:xfrm>
            <a:off x="839253" y="3346025"/>
            <a:ext cx="10515600" cy="1463040"/>
          </a:xfrm>
          <a:custGeom>
            <a:avLst/>
            <a:gdLst>
              <a:gd name="connsiteX0" fmla="*/ 0 w 10515600"/>
              <a:gd name="connsiteY0" fmla="*/ 0 h 1463040"/>
              <a:gd name="connsiteX1" fmla="*/ 10515600 w 10515600"/>
              <a:gd name="connsiteY1" fmla="*/ 0 h 1463040"/>
              <a:gd name="connsiteX2" fmla="*/ 10515600 w 10515600"/>
              <a:gd name="connsiteY2" fmla="*/ 1463040 h 1463040"/>
              <a:gd name="connsiteX3" fmla="*/ 0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10515600 w 10515600"/>
              <a:gd name="connsiteY2" fmla="*/ 1463040 h 1463040"/>
              <a:gd name="connsiteX3" fmla="*/ 677334 w 10515600"/>
              <a:gd name="connsiteY3" fmla="*/ 1463040 h 1463040"/>
              <a:gd name="connsiteX4" fmla="*/ 0 w 10515600"/>
              <a:gd name="connsiteY4" fmla="*/ 0 h 1463040"/>
              <a:gd name="connsiteX0" fmla="*/ 0 w 10515600"/>
              <a:gd name="connsiteY0" fmla="*/ 0 h 1463040"/>
              <a:gd name="connsiteX1" fmla="*/ 10515600 w 10515600"/>
              <a:gd name="connsiteY1" fmla="*/ 0 h 1463040"/>
              <a:gd name="connsiteX2" fmla="*/ 9838267 w 10515600"/>
              <a:gd name="connsiteY2" fmla="*/ 1449494 h 1463040"/>
              <a:gd name="connsiteX3" fmla="*/ 677334 w 10515600"/>
              <a:gd name="connsiteY3" fmla="*/ 1463040 h 1463040"/>
              <a:gd name="connsiteX4" fmla="*/ 0 w 10515600"/>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463040">
                <a:moveTo>
                  <a:pt x="0" y="0"/>
                </a:moveTo>
                <a:lnTo>
                  <a:pt x="10515600" y="0"/>
                </a:lnTo>
                <a:lnTo>
                  <a:pt x="9838267" y="1449494"/>
                </a:lnTo>
                <a:lnTo>
                  <a:pt x="677334" y="1463040"/>
                </a:lnTo>
                <a:lnTo>
                  <a:pt x="0" y="0"/>
                </a:lnTo>
                <a:close/>
              </a:path>
            </a:pathLst>
          </a:custGeom>
          <a:solidFill>
            <a:schemeClr val="bg1">
              <a:lumMod val="85000"/>
              <a:alpha val="60000"/>
            </a:schemeClr>
          </a:solidFill>
          <a:ln>
            <a:noFill/>
          </a:ln>
          <a:effectLst/>
          <a:scene3d>
            <a:camera prst="orthographicFront"/>
            <a:lightRig rig="threePt" dir="t"/>
          </a:scene3d>
          <a:sp3d>
            <a:bevelT w="139700" h="139700" prst="divo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586F5C-9A31-E576-1F8F-5304C4A35E06}"/>
              </a:ext>
            </a:extLst>
          </p:cNvPr>
          <p:cNvSpPr>
            <a:spLocks noGrp="1"/>
          </p:cNvSpPr>
          <p:nvPr>
            <p:ph type="title"/>
          </p:nvPr>
        </p:nvSpPr>
        <p:spPr>
          <a:xfrm>
            <a:off x="839253" y="3624420"/>
            <a:ext cx="10515600" cy="960434"/>
          </a:xfrm>
        </p:spPr>
        <p:txBody>
          <a:bodyPr anchor="ctr">
            <a:normAutofit/>
          </a:bodyPr>
          <a:lstStyle>
            <a:lvl1pPr algn="ctr">
              <a:defRPr sz="4400" b="1">
                <a:ln>
                  <a:solidFill>
                    <a:schemeClr val="bg1">
                      <a:lumMod val="85000"/>
                    </a:schemeClr>
                  </a:solidFill>
                </a:ln>
                <a:solidFill>
                  <a:srgbClr val="11294B"/>
                </a:solidFill>
                <a:effectLst>
                  <a:outerShdw blurRad="50800" dist="38100" dir="2700000" algn="tl" rotWithShape="0">
                    <a:prstClr val="black">
                      <a:alpha val="40000"/>
                    </a:prstClr>
                  </a:outerShdw>
                </a:effectLst>
                <a:latin typeface="Open Sans" pitchFamily="2" charset="0"/>
                <a:ea typeface="Open Sans" pitchFamily="2" charset="0"/>
                <a:cs typeface="Open Sans" pitchFamily="2" charset="0"/>
              </a:defRPr>
            </a:lvl1pPr>
          </a:lstStyle>
          <a:p>
            <a:r>
              <a:rPr lang="en-US" dirty="0"/>
              <a:t>Click to edit Master title style</a:t>
            </a:r>
          </a:p>
        </p:txBody>
      </p:sp>
      <p:pic>
        <p:nvPicPr>
          <p:cNvPr id="8" name="Picture 7">
            <a:extLst>
              <a:ext uri="{FF2B5EF4-FFF2-40B4-BE49-F238E27FC236}">
                <a16:creationId xmlns:a16="http://schemas.microsoft.com/office/drawing/2014/main" id="{A3A65C1D-D077-D102-5967-60E7CA9290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245" y="6356536"/>
            <a:ext cx="1574737" cy="382682"/>
          </a:xfrm>
          <a:prstGeom prst="rect">
            <a:avLst/>
          </a:prstGeom>
        </p:spPr>
      </p:pic>
      <p:sp>
        <p:nvSpPr>
          <p:cNvPr id="9" name="Rectangle 8">
            <a:extLst>
              <a:ext uri="{FF2B5EF4-FFF2-40B4-BE49-F238E27FC236}">
                <a16:creationId xmlns:a16="http://schemas.microsoft.com/office/drawing/2014/main" id="{F6C6AFF6-1CC2-E315-E2A1-D4A9FB599A4C}"/>
              </a:ext>
            </a:extLst>
          </p:cNvPr>
          <p:cNvSpPr/>
          <p:nvPr userDrawn="1"/>
        </p:nvSpPr>
        <p:spPr>
          <a:xfrm>
            <a:off x="5276426" y="1476590"/>
            <a:ext cx="1645920" cy="1645920"/>
          </a:xfrm>
          <a:prstGeom prst="rect">
            <a:avLst/>
          </a:prstGeom>
          <a:solidFill>
            <a:srgbClr val="11294B"/>
          </a:solidFill>
          <a:ln w="7620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6"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a:xfrm>
            <a:off x="9154578" y="6365315"/>
            <a:ext cx="2743200" cy="365125"/>
          </a:xfrm>
        </p:spPr>
        <p:txBody>
          <a:bodyPr/>
          <a:lstStyle>
            <a:lvl1pPr>
              <a:defRPr b="1"/>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480849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3DF30-5A56-D530-E693-E759D46D4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AFB6C-1924-1804-68F5-BD47C251CC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B596D8-F70A-DA86-2393-C7AE7503A7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13A747-0372-BB07-3C2F-B4A8BF64D3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CA5B835-8F7C-2847-EBFF-2A66D853DB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4D970A-4ECB-562A-AB20-193C68EDD4FD}"/>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33608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F4B2-1F0B-781C-59CE-C7ADAAA0EB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7FE21-5AA0-FBA1-C227-A11A1ECA6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5FBB44-43D8-CA85-7AE4-76934D8DA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0D33FD-5FD7-A882-0B45-041FE37F4B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2EFC25-CD1E-8177-DBF6-8EFBF58101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2FB68F-0A1D-F659-A00C-2FDA5E5D5EE1}"/>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7E2139-D6E3-8BA4-EEA3-980947EFE5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0F247B-8E9A-B785-0735-75B6F2D14A6A}"/>
              </a:ext>
            </a:extLst>
          </p:cNvPr>
          <p:cNvSpPr>
            <a:spLocks noGrp="1"/>
          </p:cNvSpPr>
          <p:nvPr>
            <p:ph type="sldNum" sz="quarter" idx="12"/>
          </p:nvPr>
        </p:nvSpPr>
        <p:spPr/>
        <p:txBody>
          <a:body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1734258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4490-BDAF-50D5-8AAF-0C3149A1C5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3CB4E5-F1DD-6E14-3E17-7DCCE62C0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D771E-643E-67D9-D342-537941B690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17915AC-3D64-74E6-3652-6C89422A3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FF4F083-E67A-62A2-B8C8-AF301D3E0C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5FC68-20AA-4E79-AB89-77063C4B5F6B}" type="slidenum">
              <a:rPr lang="en-US" smtClean="0"/>
              <a:pPr/>
              <a:t>‹#›</a:t>
            </a:fld>
            <a:endParaRPr lang="en-US" dirty="0"/>
          </a:p>
        </p:txBody>
      </p:sp>
    </p:spTree>
    <p:extLst>
      <p:ext uri="{BB962C8B-B14F-4D97-AF65-F5344CB8AC3E}">
        <p14:creationId xmlns:p14="http://schemas.microsoft.com/office/powerpoint/2010/main" val="5067131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0"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4.gif"/><Relationship Id="rId7" Type="http://schemas.openxmlformats.org/officeDocument/2006/relationships/hyperlink" Target="http://www.nysed.gov/bilingual-ed/regional-supportrberns" TargetMode="External"/><Relationship Id="rId2" Type="http://schemas.openxmlformats.org/officeDocument/2006/relationships/hyperlink" Target="mailto:emscassessinfo@nysed.gov" TargetMode="External"/><Relationship Id="rId1" Type="http://schemas.openxmlformats.org/officeDocument/2006/relationships/slideLayout" Target="../slideLayouts/slideLayout6.xml"/><Relationship Id="rId6" Type="http://schemas.openxmlformats.org/officeDocument/2006/relationships/hyperlink" Target="mailto:nyseslat@metritech.com" TargetMode="External"/><Relationship Id="rId5" Type="http://schemas.openxmlformats.org/officeDocument/2006/relationships/hyperlink" Target="mailto:obewl@nysed.gov" TargetMode="External"/><Relationship Id="rId10" Type="http://schemas.openxmlformats.org/officeDocument/2006/relationships/hyperlink" Target="http://www.nysed.gov/state-assessment/new-york-state-english-second-language-achievement-test-nyseslat" TargetMode="External"/><Relationship Id="rId4" Type="http://schemas.openxmlformats.org/officeDocument/2006/relationships/image" Target="../media/image25.gif"/><Relationship Id="rId9" Type="http://schemas.openxmlformats.org/officeDocument/2006/relationships/hyperlink" Target="http://www.p12.nysed.gov/irs/sirs/ric-big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2121C-8DA6-998E-77B4-0DF47FA80BC4}"/>
              </a:ext>
            </a:extLst>
          </p:cNvPr>
          <p:cNvSpPr>
            <a:spLocks noGrp="1"/>
          </p:cNvSpPr>
          <p:nvPr>
            <p:ph type="title"/>
          </p:nvPr>
        </p:nvSpPr>
        <p:spPr/>
        <p:txBody>
          <a:bodyPr/>
          <a:lstStyle/>
          <a:p>
            <a:r>
              <a:rPr lang="en-US" dirty="0"/>
              <a:t>ECR </a:t>
            </a:r>
            <a:r>
              <a:rPr lang="en-US" dirty="0">
                <a:solidFill>
                  <a:srgbClr val="B4C5E7"/>
                </a:solidFill>
              </a:rPr>
              <a:t>Informational</a:t>
            </a:r>
            <a:r>
              <a:rPr lang="en-US" dirty="0"/>
              <a:t> Rubric: Degree of Response</a:t>
            </a:r>
          </a:p>
        </p:txBody>
      </p:sp>
      <p:sp>
        <p:nvSpPr>
          <p:cNvPr id="36" name="Rectangle 35">
            <a:extLst>
              <a:ext uri="{FF2B5EF4-FFF2-40B4-BE49-F238E27FC236}">
                <a16:creationId xmlns:a16="http://schemas.microsoft.com/office/drawing/2014/main" id="{09B6B617-57A1-D4C5-31D9-EA066C4DC277}"/>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Arrow: Pentagon 26">
            <a:extLst>
              <a:ext uri="{FF2B5EF4-FFF2-40B4-BE49-F238E27FC236}">
                <a16:creationId xmlns:a16="http://schemas.microsoft.com/office/drawing/2014/main" id="{CD759B1B-160C-4E8D-3130-0CE5623BEB5D}"/>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588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Degree of Response (ECR)</a:t>
            </a:r>
          </a:p>
        </p:txBody>
      </p:sp>
      <p:sp>
        <p:nvSpPr>
          <p:cNvPr id="38" name="Trapezoid 37">
            <a:extLst>
              <a:ext uri="{FF2B5EF4-FFF2-40B4-BE49-F238E27FC236}">
                <a16:creationId xmlns:a16="http://schemas.microsoft.com/office/drawing/2014/main" id="{5E47FACB-47A6-26D6-34C9-17506199AE83}"/>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3F10F0B-49C9-AC53-FEAD-E25FC5BA14CC}"/>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EE6FE519-C988-DA64-DDDE-9CE351172826}"/>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rgbClr val="11294B"/>
                </a:solidFill>
                <a:latin typeface="Open Sans" pitchFamily="34" charset="0"/>
                <a:ea typeface="Open Sans" pitchFamily="34" charset="0"/>
                <a:cs typeface="Open Sans" pitchFamily="34" charset="0"/>
              </a:rPr>
              <a:t> Lacks development of an opinion or </a:t>
            </a:r>
            <a:r>
              <a:rPr lang="en-US" sz="1200">
                <a:solidFill>
                  <a:srgbClr val="11294B"/>
                </a:solidFill>
                <a:latin typeface="Open Sans" pitchFamily="34" charset="0"/>
                <a:ea typeface="Open Sans" pitchFamily="34" charset="0"/>
                <a:cs typeface="Open Sans" pitchFamily="34" charset="0"/>
              </a:rPr>
              <a:t>additional information</a:t>
            </a:r>
            <a:endParaRPr lang="en-US" sz="1200" dirty="0">
              <a:solidFill>
                <a:srgbClr val="11294B"/>
              </a:solidFill>
              <a:latin typeface="Open Sans" pitchFamily="34" charset="0"/>
              <a:ea typeface="Open Sans" pitchFamily="34" charset="0"/>
              <a:cs typeface="Open Sans" pitchFamily="34" charset="0"/>
            </a:endParaRPr>
          </a:p>
        </p:txBody>
      </p:sp>
      <p:sp>
        <p:nvSpPr>
          <p:cNvPr id="16" name="Content Placeholder 2">
            <a:extLst>
              <a:ext uri="{FF2B5EF4-FFF2-40B4-BE49-F238E27FC236}">
                <a16:creationId xmlns:a16="http://schemas.microsoft.com/office/drawing/2014/main" id="{63E7825E-4F03-2C97-4DE3-3736867B129F}"/>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1132FF82-C6C7-8044-A93A-A2AB48672C43}"/>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Includes basic development of an opinion or additional information</a:t>
            </a:r>
          </a:p>
        </p:txBody>
      </p:sp>
      <p:sp>
        <p:nvSpPr>
          <p:cNvPr id="19" name="Content Placeholder 2">
            <a:extLst>
              <a:ext uri="{FF2B5EF4-FFF2-40B4-BE49-F238E27FC236}">
                <a16:creationId xmlns:a16="http://schemas.microsoft.com/office/drawing/2014/main" id="{7202A1AA-3AC9-BCCB-90A2-D85832615E35}"/>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B7DB3424-E5D3-DE71-82E4-8504A8146F5F}"/>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 Includes limited development of an opinion with a reason and/or additional </a:t>
            </a:r>
            <a:br>
              <a:rPr lang="en-US" sz="1200" dirty="0">
                <a:solidFill>
                  <a:srgbClr val="11294B"/>
                </a:solidFill>
                <a:latin typeface="Open Sans" pitchFamily="34" charset="0"/>
                <a:ea typeface="Open Sans" pitchFamily="34" charset="0"/>
                <a:cs typeface="Open Sans" pitchFamily="34" charset="0"/>
              </a:rPr>
            </a:br>
            <a:r>
              <a:rPr lang="en-US" sz="1200" dirty="0">
                <a:solidFill>
                  <a:srgbClr val="11294B"/>
                </a:solidFill>
                <a:latin typeface="Open Sans" pitchFamily="34" charset="0"/>
                <a:ea typeface="Open Sans" pitchFamily="34" charset="0"/>
                <a:cs typeface="Open Sans" pitchFamily="34" charset="0"/>
              </a:rPr>
              <a:t> information</a:t>
            </a:r>
          </a:p>
        </p:txBody>
      </p:sp>
      <p:sp>
        <p:nvSpPr>
          <p:cNvPr id="22" name="Content Placeholder 2">
            <a:extLst>
              <a:ext uri="{FF2B5EF4-FFF2-40B4-BE49-F238E27FC236}">
                <a16:creationId xmlns:a16="http://schemas.microsoft.com/office/drawing/2014/main" id="{69C13D87-CB55-631B-C201-F65972EEE3BF}"/>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06B43BF3-B25C-8027-33A8-40C82DF75CAF}"/>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 Includes partial development of an opinion with a reason and additional </a:t>
            </a:r>
            <a:br>
              <a:rPr lang="en-US" sz="1200" dirty="0">
                <a:solidFill>
                  <a:srgbClr val="11294B"/>
                </a:solidFill>
                <a:latin typeface="Open Sans" pitchFamily="34" charset="0"/>
                <a:ea typeface="Open Sans" pitchFamily="34" charset="0"/>
                <a:cs typeface="Open Sans" pitchFamily="34" charset="0"/>
              </a:rPr>
            </a:br>
            <a:r>
              <a:rPr lang="en-US" sz="1200" dirty="0">
                <a:solidFill>
                  <a:srgbClr val="11294B"/>
                </a:solidFill>
                <a:latin typeface="Open Sans" pitchFamily="34" charset="0"/>
                <a:ea typeface="Open Sans" pitchFamily="34" charset="0"/>
                <a:cs typeface="Open Sans" pitchFamily="34" charset="0"/>
              </a:rPr>
              <a:t> information</a:t>
            </a:r>
          </a:p>
        </p:txBody>
      </p:sp>
      <p:sp>
        <p:nvSpPr>
          <p:cNvPr id="25" name="Content Placeholder 2">
            <a:extLst>
              <a:ext uri="{FF2B5EF4-FFF2-40B4-BE49-F238E27FC236}">
                <a16:creationId xmlns:a16="http://schemas.microsoft.com/office/drawing/2014/main" id="{0FF35E7F-47B7-C6B7-FEF7-92F2216ECDA1}"/>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35AE9A1B-600D-4700-3EE4-A867BE9614A0}"/>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rgbClr val="11294B"/>
                </a:solidFill>
                <a:latin typeface="Open Sans" pitchFamily="34" charset="0"/>
                <a:ea typeface="Open Sans" pitchFamily="34" charset="0"/>
                <a:cs typeface="Open Sans" pitchFamily="34" charset="0"/>
              </a:rPr>
              <a:t> Includes sufficient development of an opinion with a reason and additional information</a:t>
            </a:r>
            <a:endParaRPr lang="en-US" sz="1200" spc="-10" dirty="0">
              <a:solidFill>
                <a:srgbClr val="11294B"/>
              </a:solidFill>
              <a:latin typeface="Open Sans" pitchFamily="34" charset="0"/>
              <a:ea typeface="Open Sans" pitchFamily="34" charset="0"/>
              <a:cs typeface="Open Sans" pitchFamily="34" charset="0"/>
            </a:endParaRPr>
          </a:p>
        </p:txBody>
      </p:sp>
      <p:sp>
        <p:nvSpPr>
          <p:cNvPr id="4" name="Slide Number Placeholder 3">
            <a:extLst>
              <a:ext uri="{FF2B5EF4-FFF2-40B4-BE49-F238E27FC236}">
                <a16:creationId xmlns:a16="http://schemas.microsoft.com/office/drawing/2014/main" id="{638AB5E5-4E78-847F-0582-3AFE97949D44}"/>
              </a:ext>
            </a:extLst>
          </p:cNvPr>
          <p:cNvSpPr>
            <a:spLocks noGrp="1"/>
          </p:cNvSpPr>
          <p:nvPr>
            <p:ph type="sldNum" sz="quarter" idx="12"/>
          </p:nvPr>
        </p:nvSpPr>
        <p:spPr/>
        <p:txBody>
          <a:bodyPr/>
          <a:lstStyle/>
          <a:p>
            <a:fld id="{0335FC68-20AA-4E79-AB89-77063C4B5F6B}" type="slidenum">
              <a:rPr lang="en-US" smtClean="0"/>
              <a:pPr/>
              <a:t>0</a:t>
            </a:fld>
            <a:endParaRPr lang="en-US" dirty="0"/>
          </a:p>
        </p:txBody>
      </p:sp>
    </p:spTree>
    <p:extLst>
      <p:ext uri="{BB962C8B-B14F-4D97-AF65-F5344CB8AC3E}">
        <p14:creationId xmlns:p14="http://schemas.microsoft.com/office/powerpoint/2010/main" val="123972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1</a:t>
            </a:r>
          </a:p>
        </p:txBody>
      </p:sp>
      <p:grpSp>
        <p:nvGrpSpPr>
          <p:cNvPr id="10" name="Group 54" descr="Picture of grade 1 ECR Practice Student response number 1.">
            <a:extLst>
              <a:ext uri="{FF2B5EF4-FFF2-40B4-BE49-F238E27FC236}">
                <a16:creationId xmlns:a16="http://schemas.microsoft.com/office/drawing/2014/main" id="{1217434A-CAF7-B838-3B62-06325B547494}"/>
              </a:ext>
            </a:extLst>
          </p:cNvPr>
          <p:cNvGrpSpPr/>
          <p:nvPr/>
        </p:nvGrpSpPr>
        <p:grpSpPr>
          <a:xfrm>
            <a:off x="338328" y="1452780"/>
            <a:ext cx="4389119" cy="4679043"/>
            <a:chOff x="367769" y="1576794"/>
            <a:chExt cx="4389119" cy="4679043"/>
          </a:xfrm>
        </p:grpSpPr>
        <p:pic>
          <p:nvPicPr>
            <p:cNvPr id="12" name="Picture 11">
              <a:extLst>
                <a:ext uri="{FF2B5EF4-FFF2-40B4-BE49-F238E27FC236}">
                  <a16:creationId xmlns:a16="http://schemas.microsoft.com/office/drawing/2014/main" id="{9D2573AD-A178-74E3-4260-C01C806E1E5B}"/>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33" name="Picture 32">
              <a:extLst>
                <a:ext uri="{FF2B5EF4-FFF2-40B4-BE49-F238E27FC236}">
                  <a16:creationId xmlns:a16="http://schemas.microsoft.com/office/drawing/2014/main" id="{A4C48E16-6483-432F-A253-3036088CED84}"/>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pic>
        <p:nvPicPr>
          <p:cNvPr id="3" name="Picture 2" descr="NYSESLAT Writing Rubric for Grade 1">
            <a:extLst>
              <a:ext uri="{FF2B5EF4-FFF2-40B4-BE49-F238E27FC236}">
                <a16:creationId xmlns:a16="http://schemas.microsoft.com/office/drawing/2014/main" id="{8D001C8B-4F54-E791-7E95-3D58C759C9F9}"/>
              </a:ext>
            </a:extLst>
          </p:cNvPr>
          <p:cNvPicPr>
            <a:picLocks noChangeAspect="1"/>
          </p:cNvPicPr>
          <p:nvPr/>
        </p:nvPicPr>
        <p:blipFill>
          <a:blip r:embed="rId4"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9</a:t>
            </a:fld>
            <a:endParaRPr lang="en-US" dirty="0"/>
          </a:p>
        </p:txBody>
      </p:sp>
    </p:spTree>
    <p:extLst>
      <p:ext uri="{BB962C8B-B14F-4D97-AF65-F5344CB8AC3E}">
        <p14:creationId xmlns:p14="http://schemas.microsoft.com/office/powerpoint/2010/main" val="278407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1</a:t>
            </a:r>
          </a:p>
        </p:txBody>
      </p:sp>
      <p:grpSp>
        <p:nvGrpSpPr>
          <p:cNvPr id="26" name="Group 54" descr="Picture of grade 1 ECR Practice Student response number 1.">
            <a:extLst>
              <a:ext uri="{FF2B5EF4-FFF2-40B4-BE49-F238E27FC236}">
                <a16:creationId xmlns:a16="http://schemas.microsoft.com/office/drawing/2014/main" id="{1217434A-CAF7-B838-3B62-06325B547494}"/>
              </a:ext>
            </a:extLst>
          </p:cNvPr>
          <p:cNvGrpSpPr/>
          <p:nvPr/>
        </p:nvGrpSpPr>
        <p:grpSpPr>
          <a:xfrm>
            <a:off x="338328" y="1452780"/>
            <a:ext cx="4389119" cy="4679043"/>
            <a:chOff x="367769" y="1576794"/>
            <a:chExt cx="4389119" cy="4679043"/>
          </a:xfrm>
        </p:grpSpPr>
        <p:pic>
          <p:nvPicPr>
            <p:cNvPr id="12" name="Picture 11">
              <a:extLst>
                <a:ext uri="{FF2B5EF4-FFF2-40B4-BE49-F238E27FC236}">
                  <a16:creationId xmlns:a16="http://schemas.microsoft.com/office/drawing/2014/main" id="{9D2573AD-A178-74E3-4260-C01C806E1E5B}"/>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33" name="Picture 32">
              <a:extLst>
                <a:ext uri="{FF2B5EF4-FFF2-40B4-BE49-F238E27FC236}">
                  <a16:creationId xmlns:a16="http://schemas.microsoft.com/office/drawing/2014/main" id="{A4C48E16-6483-432F-A253-3036088CED84}"/>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3</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Expanding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few expanded, compound, and complex sentences (does not demonstrate a variety of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some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swim</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wash me</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get clean</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50" dirty="0">
                <a:solidFill>
                  <a:schemeClr val="tx1"/>
                </a:solidFill>
                <a:latin typeface="Open Sans" pitchFamily="2" charset="0"/>
                <a:ea typeface="Open Sans" pitchFamily="2" charset="0"/>
                <a:cs typeface="Open Sans" pitchFamily="2" charset="0"/>
              </a:rPr>
              <a:t>Response includes introductory and concluding words and sentences that provide partial organization of thoughts, ideas, or both (has an introduction and logically connected ideas, but repetitive ideas limit clear sense of organization).</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partial development of an opinion with a reason and additional information (multiple ideas are listed, along with some elaborating details, but ideas are at times repetitive).</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clear and contains occasional errors that rarely obscure meaning (e.g., sentence structure errors: </a:t>
            </a:r>
            <a:r>
              <a:rPr lang="en-US" sz="1200" i="1" dirty="0">
                <a:solidFill>
                  <a:schemeClr val="tx1"/>
                </a:solidFill>
                <a:latin typeface="Open Sans" pitchFamily="2" charset="0"/>
                <a:ea typeface="Open Sans" pitchFamily="2" charset="0"/>
                <a:cs typeface="Open Sans" pitchFamily="2" charset="0"/>
              </a:rPr>
              <a:t>to play to swim</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because it fun</a:t>
            </a:r>
            <a:r>
              <a:rPr lang="en-US" sz="300" i="1" dirty="0">
                <a:solidFill>
                  <a:schemeClr val="tx1"/>
                </a:solidFill>
                <a:latin typeface="Open Sans" pitchFamily="2" charset="0"/>
                <a:ea typeface="Open Sans" pitchFamily="2" charset="0"/>
                <a:cs typeface="Open Sans" pitchFamily="2" charset="0"/>
              </a:rPr>
              <a:t> </a:t>
            </a:r>
            <a:r>
              <a:rPr lang="en-US" sz="1200" dirty="0">
                <a:solidFill>
                  <a:schemeClr val="tx1"/>
                </a:solidFill>
                <a:latin typeface="Open Sans" pitchFamily="2" charset="0"/>
                <a:ea typeface="Open Sans" pitchFamily="2" charset="0"/>
                <a:cs typeface="Open Sans" pitchFamily="2" charset="0"/>
              </a:rPr>
              <a:t>; missing punctuation).</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10</a:t>
            </a:fld>
            <a:endParaRPr lang="en-US" dirty="0"/>
          </a:p>
        </p:txBody>
      </p:sp>
    </p:spTree>
    <p:extLst>
      <p:ext uri="{BB962C8B-B14F-4D97-AF65-F5344CB8AC3E}">
        <p14:creationId xmlns:p14="http://schemas.microsoft.com/office/powerpoint/2010/main" val="2784074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2</a:t>
            </a:r>
          </a:p>
        </p:txBody>
      </p:sp>
      <p:pic>
        <p:nvPicPr>
          <p:cNvPr id="3" name="Picture 2" descr="Picture of grade 1 ECR Practice Student response number 2.">
            <a:extLst>
              <a:ext uri="{FF2B5EF4-FFF2-40B4-BE49-F238E27FC236}">
                <a16:creationId xmlns:a16="http://schemas.microsoft.com/office/drawing/2014/main" id="{C418140C-BC8A-0342-232F-70F214CEC198}"/>
              </a:ext>
            </a:extLst>
          </p:cNvPr>
          <p:cNvPicPr>
            <a:picLocks noChangeAspect="1"/>
          </p:cNvPicPr>
          <p:nvPr/>
        </p:nvPicPr>
        <p:blipFill>
          <a:blip r:embed="rId2" cstate="print"/>
          <a:stretch>
            <a:fillRect/>
          </a:stretch>
        </p:blipFill>
        <p:spPr>
          <a:xfrm>
            <a:off x="338328" y="2219341"/>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12" name="Picture 11" descr="NYSESLAT Writing Rubric for Grade 1">
            <a:extLst>
              <a:ext uri="{FF2B5EF4-FFF2-40B4-BE49-F238E27FC236}">
                <a16:creationId xmlns:a16="http://schemas.microsoft.com/office/drawing/2014/main" id="{88503F5F-6C0D-FBD2-A385-D426E64DA0D5}"/>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11</a:t>
            </a:fld>
            <a:endParaRPr lang="en-US" dirty="0"/>
          </a:p>
        </p:txBody>
      </p:sp>
    </p:spTree>
    <p:extLst>
      <p:ext uri="{BB962C8B-B14F-4D97-AF65-F5344CB8AC3E}">
        <p14:creationId xmlns:p14="http://schemas.microsoft.com/office/powerpoint/2010/main" val="269007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2</a:t>
            </a:r>
          </a:p>
        </p:txBody>
      </p:sp>
      <p:pic>
        <p:nvPicPr>
          <p:cNvPr id="3" name="Picture 2" descr="Picture of grade 1 ECR Practice Student response number 2.">
            <a:extLst>
              <a:ext uri="{FF2B5EF4-FFF2-40B4-BE49-F238E27FC236}">
                <a16:creationId xmlns:a16="http://schemas.microsoft.com/office/drawing/2014/main" id="{C418140C-BC8A-0342-232F-70F214CEC198}"/>
              </a:ext>
            </a:extLst>
          </p:cNvPr>
          <p:cNvPicPr>
            <a:picLocks noChangeAspect="1"/>
          </p:cNvPicPr>
          <p:nvPr/>
        </p:nvPicPr>
        <p:blipFill>
          <a:blip r:embed="rId2" cstate="print"/>
          <a:stretch>
            <a:fillRect/>
          </a:stretch>
        </p:blipFill>
        <p:spPr>
          <a:xfrm>
            <a:off x="338328" y="2219341"/>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2</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Transitioning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5719925" y="1777966"/>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phrases and includes at least one expanded sentence.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5719925" y="2600941"/>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 few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ride in the boat</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5719925" y="3423916"/>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introductory and/or concluding words and sentences that provide limited organization of thoughts, ideas, or both (has an introduction and a few related ideas, but ideas lack clear organization).</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5719925" y="4246891"/>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limited development of an opinion with a reason and/or additional information (lists several ideas about ways to use water, but they are described briefly with minimal development).</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5719925" y="5069867"/>
            <a:ext cx="6104892"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mostly clear, but contains some errors that may obscure meaning (e.g., spelling errors: </a:t>
            </a:r>
            <a:r>
              <a:rPr lang="en-US" sz="1200" i="1" dirty="0" err="1">
                <a:solidFill>
                  <a:schemeClr val="tx1"/>
                </a:solidFill>
                <a:latin typeface="Open Sans" pitchFamily="2" charset="0"/>
                <a:ea typeface="Open Sans" pitchFamily="2" charset="0"/>
                <a:cs typeface="Open Sans" pitchFamily="2" charset="0"/>
              </a:rPr>
              <a:t>wartr</a:t>
            </a:r>
            <a:r>
              <a:rPr lang="en-US" sz="1200" i="1" dirty="0">
                <a:solidFill>
                  <a:schemeClr val="tx1"/>
                </a:solidFill>
                <a:latin typeface="Open Sans" pitchFamily="2" charset="0"/>
                <a:ea typeface="Open Sans" pitchFamily="2" charset="0"/>
                <a:cs typeface="Open Sans" pitchFamily="2" charset="0"/>
              </a:rPr>
              <a:t>/</a:t>
            </a:r>
            <a:r>
              <a:rPr lang="en-US" sz="1200" i="1" dirty="0" err="1">
                <a:solidFill>
                  <a:schemeClr val="tx1"/>
                </a:solidFill>
                <a:latin typeface="Open Sans" pitchFamily="2" charset="0"/>
                <a:ea typeface="Open Sans" pitchFamily="2" charset="0"/>
                <a:cs typeface="Open Sans" pitchFamily="2" charset="0"/>
              </a:rPr>
              <a:t>warter</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water</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evint</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even</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theeh</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teeth</a:t>
            </a:r>
            <a:r>
              <a:rPr lang="en-US" sz="1200" dirty="0">
                <a:solidFill>
                  <a:schemeClr val="tx1"/>
                </a:solidFill>
                <a:latin typeface="Open Sans" pitchFamily="2" charset="0"/>
                <a:ea typeface="Open Sans" pitchFamily="2" charset="0"/>
                <a:cs typeface="Open Sans" pitchFamily="2" charset="0"/>
              </a:rPr>
              <a:t>; sentence fragments).</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12</a:t>
            </a:fld>
            <a:endParaRPr lang="en-US" dirty="0"/>
          </a:p>
        </p:txBody>
      </p:sp>
    </p:spTree>
    <p:extLst>
      <p:ext uri="{BB962C8B-B14F-4D97-AF65-F5344CB8AC3E}">
        <p14:creationId xmlns:p14="http://schemas.microsoft.com/office/powerpoint/2010/main" val="2690076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3</a:t>
            </a:r>
          </a:p>
        </p:txBody>
      </p:sp>
      <p:grpSp>
        <p:nvGrpSpPr>
          <p:cNvPr id="5" name="Group 54" descr="Picture of grade 1 ECR Practice Student response number 3.">
            <a:extLst>
              <a:ext uri="{FF2B5EF4-FFF2-40B4-BE49-F238E27FC236}">
                <a16:creationId xmlns:a16="http://schemas.microsoft.com/office/drawing/2014/main" id="{5384FA21-6E52-D5AA-9629-F6B4E5FF4B59}"/>
              </a:ext>
            </a:extLst>
          </p:cNvPr>
          <p:cNvGrpSpPr/>
          <p:nvPr/>
        </p:nvGrpSpPr>
        <p:grpSpPr>
          <a:xfrm>
            <a:off x="338328" y="1451457"/>
            <a:ext cx="4389119" cy="4679043"/>
            <a:chOff x="367769" y="1576794"/>
            <a:chExt cx="4389119" cy="4679043"/>
          </a:xfrm>
        </p:grpSpPr>
        <p:pic>
          <p:nvPicPr>
            <p:cNvPr id="7" name="Picture 6">
              <a:extLst>
                <a:ext uri="{FF2B5EF4-FFF2-40B4-BE49-F238E27FC236}">
                  <a16:creationId xmlns:a16="http://schemas.microsoft.com/office/drawing/2014/main" id="{EF6510DA-E211-480C-814E-73C33BEAD521}"/>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8" name="Picture 7">
              <a:extLst>
                <a:ext uri="{FF2B5EF4-FFF2-40B4-BE49-F238E27FC236}">
                  <a16:creationId xmlns:a16="http://schemas.microsoft.com/office/drawing/2014/main" id="{60B73FA2-A281-2B3F-A552-959FACA35917}"/>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pic>
        <p:nvPicPr>
          <p:cNvPr id="3" name="Picture 2" descr="NYSESLAT Writing Rubric for Grade 1">
            <a:extLst>
              <a:ext uri="{FF2B5EF4-FFF2-40B4-BE49-F238E27FC236}">
                <a16:creationId xmlns:a16="http://schemas.microsoft.com/office/drawing/2014/main" id="{49932BE5-F984-5DEE-492A-580FD2260DE2}"/>
              </a:ext>
            </a:extLst>
          </p:cNvPr>
          <p:cNvPicPr>
            <a:picLocks noChangeAspect="1"/>
          </p:cNvPicPr>
          <p:nvPr/>
        </p:nvPicPr>
        <p:blipFill>
          <a:blip r:embed="rId4"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13</a:t>
            </a:fld>
            <a:endParaRPr lang="en-US" dirty="0"/>
          </a:p>
        </p:txBody>
      </p:sp>
    </p:spTree>
    <p:extLst>
      <p:ext uri="{BB962C8B-B14F-4D97-AF65-F5344CB8AC3E}">
        <p14:creationId xmlns:p14="http://schemas.microsoft.com/office/powerpoint/2010/main" val="68070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3</a:t>
            </a:r>
          </a:p>
        </p:txBody>
      </p:sp>
      <p:grpSp>
        <p:nvGrpSpPr>
          <p:cNvPr id="36" name="Group 54" descr="Picture of grade 1 ECR Practice Student response number 3.">
            <a:extLst>
              <a:ext uri="{FF2B5EF4-FFF2-40B4-BE49-F238E27FC236}">
                <a16:creationId xmlns:a16="http://schemas.microsoft.com/office/drawing/2014/main" id="{5384FA21-6E52-D5AA-9629-F6B4E5FF4B59}"/>
              </a:ext>
            </a:extLst>
          </p:cNvPr>
          <p:cNvGrpSpPr/>
          <p:nvPr/>
        </p:nvGrpSpPr>
        <p:grpSpPr>
          <a:xfrm>
            <a:off x="338328" y="1451457"/>
            <a:ext cx="4389119" cy="4679043"/>
            <a:chOff x="367769" y="1576794"/>
            <a:chExt cx="4389119" cy="4679043"/>
          </a:xfrm>
        </p:grpSpPr>
        <p:pic>
          <p:nvPicPr>
            <p:cNvPr id="7" name="Picture 6">
              <a:extLst>
                <a:ext uri="{FF2B5EF4-FFF2-40B4-BE49-F238E27FC236}">
                  <a16:creationId xmlns:a16="http://schemas.microsoft.com/office/drawing/2014/main" id="{EF6510DA-E211-480C-814E-73C33BEAD521}"/>
                </a:ext>
              </a:extLst>
            </p:cNvPr>
            <p:cNvPicPr>
              <a:picLocks noChangeAspect="1"/>
            </p:cNvPicPr>
            <p:nvPr/>
          </p:nvPicPr>
          <p:blipFill>
            <a:blip r:embed="rId2" cstate="print"/>
            <a:stretch>
              <a:fillRect/>
            </a:stretch>
          </p:blipFill>
          <p:spPr>
            <a:xfrm>
              <a:off x="367769" y="1576794"/>
              <a:ext cx="4389119"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8" name="Picture 7">
              <a:extLst>
                <a:ext uri="{FF2B5EF4-FFF2-40B4-BE49-F238E27FC236}">
                  <a16:creationId xmlns:a16="http://schemas.microsoft.com/office/drawing/2014/main" id="{60B73FA2-A281-2B3F-A552-959FACA35917}"/>
                </a:ext>
              </a:extLst>
            </p:cNvPr>
            <p:cNvPicPr>
              <a:picLocks noChangeAspect="1"/>
            </p:cNvPicPr>
            <p:nvPr/>
          </p:nvPicPr>
          <p:blipFill>
            <a:blip r:embed="rId3" cstate="print"/>
            <a:stretch>
              <a:fillRect/>
            </a:stretch>
          </p:blipFill>
          <p:spPr>
            <a:xfrm>
              <a:off x="367770" y="4659794"/>
              <a:ext cx="4389118" cy="1596043"/>
            </a:xfrm>
            <a:prstGeom prst="rect">
              <a:avLst/>
            </a:prstGeom>
            <a:ln w="19050">
              <a:solidFill>
                <a:schemeClr val="tx1"/>
              </a:solidFill>
            </a:ln>
            <a:effectLst>
              <a:outerShdw blurRad="50800" dist="38100" dir="2700000" algn="tl" rotWithShape="0">
                <a:prstClr val="black">
                  <a:alpha val="40000"/>
                </a:prstClr>
              </a:outerShdw>
              <a:softEdge rad="31750"/>
            </a:effectLst>
          </p:spPr>
        </p:pic>
      </p:grpSp>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4</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Commanding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variety of simple, expanded, compound, and complex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many grade-level words and phrases</a:t>
            </a:r>
          </a:p>
          <a:p>
            <a:pPr marL="403225">
              <a:tabLst>
                <a:tab pos="403225" algn="l"/>
              </a:tabLst>
            </a:pP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brush your teeth</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healthy</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do the dishes</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wasting</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words and sentences that sufficiently introduce and complete thoughts, ideas, or both (has an introduction and a connected and cohesive progression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sufficient development of an opinion with a reason and additional information (lists multiple uses for water and elaborates on most with additional details).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clear and contains occasional errors that rarely obscure meaning (e.g., punctuation errors).</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14</a:t>
            </a:fld>
            <a:endParaRPr lang="en-US" dirty="0"/>
          </a:p>
        </p:txBody>
      </p:sp>
    </p:spTree>
    <p:extLst>
      <p:ext uri="{BB962C8B-B14F-4D97-AF65-F5344CB8AC3E}">
        <p14:creationId xmlns:p14="http://schemas.microsoft.com/office/powerpoint/2010/main" val="680706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4</a:t>
            </a:r>
          </a:p>
        </p:txBody>
      </p:sp>
      <p:pic>
        <p:nvPicPr>
          <p:cNvPr id="3" name="Picture 2" descr="Picture of grade 1 ECR Practice Student response number 4.">
            <a:extLst>
              <a:ext uri="{FF2B5EF4-FFF2-40B4-BE49-F238E27FC236}">
                <a16:creationId xmlns:a16="http://schemas.microsoft.com/office/drawing/2014/main" id="{B6FF0CCA-1252-D8CD-AFE5-EF9F351CC085}"/>
              </a:ext>
            </a:extLst>
          </p:cNvPr>
          <p:cNvPicPr>
            <a:picLocks noChangeAspect="1"/>
          </p:cNvPicPr>
          <p:nvPr/>
        </p:nvPicPr>
        <p:blipFill>
          <a:blip r:embed="rId2" cstate="print"/>
          <a:stretch>
            <a:fillRect/>
          </a:stretch>
        </p:blipFill>
        <p:spPr>
          <a:xfrm>
            <a:off x="338328" y="2219339"/>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5" name="Picture 4" descr="NYSESLAT Writing Rubric for Grade 1">
            <a:extLst>
              <a:ext uri="{FF2B5EF4-FFF2-40B4-BE49-F238E27FC236}">
                <a16:creationId xmlns:a16="http://schemas.microsoft.com/office/drawing/2014/main" id="{9214A162-BB4C-CEFE-F9F5-A0A1EAA1DEEE}"/>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15</a:t>
            </a:fld>
            <a:endParaRPr lang="en-US" dirty="0"/>
          </a:p>
        </p:txBody>
      </p:sp>
    </p:spTree>
    <p:extLst>
      <p:ext uri="{BB962C8B-B14F-4D97-AF65-F5344CB8AC3E}">
        <p14:creationId xmlns:p14="http://schemas.microsoft.com/office/powerpoint/2010/main" val="3392060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4</a:t>
            </a:r>
          </a:p>
        </p:txBody>
      </p:sp>
      <p:pic>
        <p:nvPicPr>
          <p:cNvPr id="3" name="Picture 2" descr="Picture of grade 1 ECR Practice Student response number 4.">
            <a:extLst>
              <a:ext uri="{FF2B5EF4-FFF2-40B4-BE49-F238E27FC236}">
                <a16:creationId xmlns:a16="http://schemas.microsoft.com/office/drawing/2014/main" id="{B6FF0CCA-1252-D8CD-AFE5-EF9F351CC085}"/>
              </a:ext>
            </a:extLst>
          </p:cNvPr>
          <p:cNvPicPr>
            <a:picLocks noChangeAspect="1"/>
          </p:cNvPicPr>
          <p:nvPr/>
        </p:nvPicPr>
        <p:blipFill>
          <a:blip r:embed="rId2" cstate="print"/>
          <a:stretch>
            <a:fillRect/>
          </a:stretch>
        </p:blipFill>
        <p:spPr>
          <a:xfrm>
            <a:off x="338328" y="2219339"/>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0</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Entering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few words or short phrases (no complete sentence present).</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at most frequently used words.</a:t>
            </a:r>
            <a:endParaRPr lang="en-US" sz="1000" dirty="0">
              <a:solidFill>
                <a:schemeClr val="tx1"/>
              </a:solidFill>
            </a:endParaRP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lacks a clear introduction or completion of a thought or an idea due to brevity (no clear thought expressed).</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lacks development of an opinion or additional information</a:t>
            </a:r>
          </a:p>
          <a:p>
            <a:pPr marL="403225"/>
            <a:r>
              <a:rPr lang="en-US" sz="1200" dirty="0">
                <a:solidFill>
                  <a:schemeClr val="tx1"/>
                </a:solidFill>
                <a:latin typeface="Open Sans" pitchFamily="2" charset="0"/>
                <a:ea typeface="Open Sans" pitchFamily="2" charset="0"/>
                <a:cs typeface="Open Sans" pitchFamily="2" charset="0"/>
              </a:rPr>
              <a:t>(no clear thought expressed).</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numerous errors that totally obscure meaning</a:t>
            </a:r>
          </a:p>
          <a:p>
            <a:pPr marL="403225">
              <a:tabLst>
                <a:tab pos="511175" algn="l"/>
              </a:tabLst>
            </a:pPr>
            <a:r>
              <a:rPr lang="en-US" sz="1200" dirty="0">
                <a:solidFill>
                  <a:schemeClr val="tx1"/>
                </a:solidFill>
                <a:latin typeface="Open Sans" pitchFamily="2" charset="0"/>
                <a:ea typeface="Open Sans" pitchFamily="2" charset="0"/>
                <a:cs typeface="Open Sans" pitchFamily="2" charset="0"/>
              </a:rPr>
              <a:t>(no clear thought expressed).</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16</a:t>
            </a:fld>
            <a:endParaRPr lang="en-US" dirty="0"/>
          </a:p>
        </p:txBody>
      </p:sp>
    </p:spTree>
    <p:extLst>
      <p:ext uri="{BB962C8B-B14F-4D97-AF65-F5344CB8AC3E}">
        <p14:creationId xmlns:p14="http://schemas.microsoft.com/office/powerpoint/2010/main" val="3392060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5</a:t>
            </a:r>
          </a:p>
        </p:txBody>
      </p:sp>
      <p:pic>
        <p:nvPicPr>
          <p:cNvPr id="23" name="Picture 22" descr="Picture of grade 1 ECR Practice Student response number 5.">
            <a:extLst>
              <a:ext uri="{FF2B5EF4-FFF2-40B4-BE49-F238E27FC236}">
                <a16:creationId xmlns:a16="http://schemas.microsoft.com/office/drawing/2014/main" id="{6C4D1ADE-46C4-13C4-1408-75303C25CD39}"/>
              </a:ext>
            </a:extLst>
          </p:cNvPr>
          <p:cNvPicPr>
            <a:picLocks noChangeAspect="1"/>
          </p:cNvPicPr>
          <p:nvPr/>
        </p:nvPicPr>
        <p:blipFill>
          <a:blip r:embed="rId2" cstate="print"/>
          <a:stretch>
            <a:fillRect/>
          </a:stretch>
        </p:blipFill>
        <p:spPr>
          <a:xfrm>
            <a:off x="338328" y="2219340"/>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pic>
        <p:nvPicPr>
          <p:cNvPr id="12" name="Picture 11" descr="NYSESLAT Writing Rubric for Grade 1">
            <a:extLst>
              <a:ext uri="{FF2B5EF4-FFF2-40B4-BE49-F238E27FC236}">
                <a16:creationId xmlns:a16="http://schemas.microsoft.com/office/drawing/2014/main" id="{14D43222-DBDC-28CC-A8C8-8FC3324E2BCD}"/>
              </a:ext>
            </a:extLst>
          </p:cNvPr>
          <p:cNvPicPr>
            <a:picLocks noChangeAspect="1"/>
          </p:cNvPicPr>
          <p:nvPr/>
        </p:nvPicPr>
        <p:blipFill>
          <a:blip r:embed="rId3" cstate="print"/>
          <a:stretch>
            <a:fillRect/>
          </a:stretch>
        </p:blipFill>
        <p:spPr>
          <a:xfrm>
            <a:off x="4820994" y="1455389"/>
            <a:ext cx="7012676" cy="4663440"/>
          </a:xfrm>
          <a:prstGeom prst="rect">
            <a:avLst/>
          </a:prstGeom>
          <a:ln w="28575">
            <a:solidFill>
              <a:schemeClr val="tx1"/>
            </a:solidFill>
          </a:ln>
          <a:effectLst>
            <a:outerShdw blurRad="50800" dist="38100" dir="2700000" algn="tl" rotWithShape="0">
              <a:prstClr val="black">
                <a:alpha val="40000"/>
              </a:prstClr>
            </a:outerShdw>
            <a:softEdge rad="31750"/>
          </a:effectLst>
        </p:spPr>
      </p:pic>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17</a:t>
            </a:fld>
            <a:endParaRPr lang="en-US" dirty="0"/>
          </a:p>
        </p:txBody>
      </p:sp>
    </p:spTree>
    <p:extLst>
      <p:ext uri="{BB962C8B-B14F-4D97-AF65-F5344CB8AC3E}">
        <p14:creationId xmlns:p14="http://schemas.microsoft.com/office/powerpoint/2010/main" val="3366442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Practice 5</a:t>
            </a:r>
          </a:p>
        </p:txBody>
      </p:sp>
      <p:pic>
        <p:nvPicPr>
          <p:cNvPr id="23" name="Picture 22" descr="Picture of grade 1 ECR Practice Student response number 5.">
            <a:extLst>
              <a:ext uri="{FF2B5EF4-FFF2-40B4-BE49-F238E27FC236}">
                <a16:creationId xmlns:a16="http://schemas.microsoft.com/office/drawing/2014/main" id="{6C4D1ADE-46C4-13C4-1408-75303C25CD39}"/>
              </a:ext>
            </a:extLst>
          </p:cNvPr>
          <p:cNvPicPr>
            <a:picLocks noChangeAspect="1"/>
          </p:cNvPicPr>
          <p:nvPr/>
        </p:nvPicPr>
        <p:blipFill>
          <a:blip r:embed="rId2" cstate="print"/>
          <a:stretch>
            <a:fillRect/>
          </a:stretch>
        </p:blipFill>
        <p:spPr>
          <a:xfrm>
            <a:off x="338328" y="2219340"/>
            <a:ext cx="4389118" cy="3107711"/>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1</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Emerging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short phrases and includes at least one simple sentence (errors obscure attempts at advanced sentence structure).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common words and short phrases</a:t>
            </a:r>
          </a:p>
          <a:p>
            <a:pPr marL="403225">
              <a:tabLst>
                <a:tab pos="403225" algn="l"/>
              </a:tabLst>
            </a:pPr>
            <a:r>
              <a:rPr lang="en-US" sz="1200" dirty="0">
                <a:solidFill>
                  <a:schemeClr val="tx1"/>
                </a:solidFill>
                <a:latin typeface="Open Sans" pitchFamily="2" charset="0"/>
                <a:ea typeface="Open Sans" pitchFamily="2" charset="0"/>
                <a:cs typeface="Open Sans" pitchFamily="2" charset="0"/>
              </a:rPr>
              <a:t>(errors often obscure language).</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 basic introduction or completion of a thought or ideas (errors obscure most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basic development of an opinion or additional information (errors obscure development of most ideas).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frequent errors that often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(frequent grammar and spelling errors).</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18</a:t>
            </a:fld>
            <a:endParaRPr lang="en-US" dirty="0"/>
          </a:p>
        </p:txBody>
      </p:sp>
    </p:spTree>
    <p:extLst>
      <p:ext uri="{BB962C8B-B14F-4D97-AF65-F5344CB8AC3E}">
        <p14:creationId xmlns:p14="http://schemas.microsoft.com/office/powerpoint/2010/main" val="3366442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46656-7662-8EC0-0EE6-FDF441C56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97E9B-566D-4764-840D-C050E8649B80}"/>
              </a:ext>
            </a:extLst>
          </p:cNvPr>
          <p:cNvSpPr>
            <a:spLocks noGrp="1"/>
          </p:cNvSpPr>
          <p:nvPr>
            <p:ph type="title"/>
          </p:nvPr>
        </p:nvSpPr>
        <p:spPr/>
        <p:txBody>
          <a:bodyPr/>
          <a:lstStyle/>
          <a:p>
            <a:r>
              <a:rPr lang="en-US" dirty="0"/>
              <a:t>ECR </a:t>
            </a:r>
            <a:r>
              <a:rPr lang="en-US" dirty="0">
                <a:solidFill>
                  <a:srgbClr val="B4C5E7"/>
                </a:solidFill>
              </a:rPr>
              <a:t>Narrative</a:t>
            </a:r>
            <a:r>
              <a:rPr lang="en-US" dirty="0"/>
              <a:t> Rubric: Degree of Response</a:t>
            </a:r>
          </a:p>
        </p:txBody>
      </p:sp>
      <p:sp>
        <p:nvSpPr>
          <p:cNvPr id="36" name="Rectangle 35">
            <a:extLst>
              <a:ext uri="{FF2B5EF4-FFF2-40B4-BE49-F238E27FC236}">
                <a16:creationId xmlns:a16="http://schemas.microsoft.com/office/drawing/2014/main" id="{91E4F0AD-58EF-58E9-9058-B856974BA23C}"/>
              </a:ext>
            </a:extLst>
          </p:cNvPr>
          <p:cNvSpPr/>
          <p:nvPr/>
        </p:nvSpPr>
        <p:spPr>
          <a:xfrm>
            <a:off x="152430" y="875582"/>
            <a:ext cx="822960" cy="82296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Arrow: Pentagon 26">
            <a:extLst>
              <a:ext uri="{FF2B5EF4-FFF2-40B4-BE49-F238E27FC236}">
                <a16:creationId xmlns:a16="http://schemas.microsoft.com/office/drawing/2014/main" id="{88F50DAD-FA72-A3B8-83E3-9691A055D9AA}"/>
              </a:ext>
            </a:extLst>
          </p:cNvPr>
          <p:cNvSpPr/>
          <p:nvPr/>
        </p:nvSpPr>
        <p:spPr>
          <a:xfrm>
            <a:off x="975389" y="1012742"/>
            <a:ext cx="3657600" cy="548640"/>
          </a:xfrm>
          <a:prstGeom prst="homePlate">
            <a:avLst>
              <a:gd name="adj" fmla="val 0"/>
            </a:avLst>
          </a:prstGeom>
          <a:solidFill>
            <a:schemeClr val="bg1">
              <a:lumMod val="95000"/>
            </a:schemeClr>
          </a:solidFill>
          <a:ln w="28575">
            <a:solidFill>
              <a:srgbClr val="11294B"/>
            </a:solidFill>
          </a:ln>
          <a:effectLst>
            <a:outerShdw blurRad="50800" dist="38100" dir="5400000" algn="t" rotWithShape="0">
              <a:prstClr val="black">
                <a:alpha val="40000"/>
              </a:prstClr>
            </a:outerShdw>
            <a:softEdge rad="3175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115888"/>
            <a:r>
              <a:rPr lang="en-US" sz="2000" b="1" dirty="0">
                <a:solidFill>
                  <a:srgbClr val="11294B"/>
                </a:solidFill>
                <a:latin typeface="Open Sans" panose="020B0606030504020204" pitchFamily="34" charset="0"/>
                <a:ea typeface="Open Sans" panose="020B0606030504020204" pitchFamily="34" charset="0"/>
                <a:cs typeface="Open Sans" panose="020B0606030504020204" pitchFamily="34" charset="0"/>
              </a:rPr>
              <a:t>Degree of Response (ECR)</a:t>
            </a:r>
          </a:p>
        </p:txBody>
      </p:sp>
      <p:sp>
        <p:nvSpPr>
          <p:cNvPr id="38" name="Trapezoid 37">
            <a:extLst>
              <a:ext uri="{FF2B5EF4-FFF2-40B4-BE49-F238E27FC236}">
                <a16:creationId xmlns:a16="http://schemas.microsoft.com/office/drawing/2014/main" id="{DBC9C5FD-1FE5-247B-CAB2-D41B01980F69}"/>
              </a:ext>
            </a:extLst>
          </p:cNvPr>
          <p:cNvSpPr/>
          <p:nvPr/>
        </p:nvSpPr>
        <p:spPr>
          <a:xfrm rot="16200000">
            <a:off x="119696" y="3986887"/>
            <a:ext cx="4114800" cy="457200"/>
          </a:xfrm>
          <a:prstGeom prst="trapezoid">
            <a:avLst>
              <a:gd name="adj" fmla="val 73473"/>
            </a:avLst>
          </a:prstGeom>
          <a:solidFill>
            <a:schemeClr val="bg1">
              <a:lumMod val="65000"/>
            </a:schemeClr>
          </a:solidFill>
          <a:ln>
            <a:solidFill>
              <a:schemeClr val="bg1">
                <a:lumMod val="50000"/>
              </a:schemeClr>
            </a:solidFill>
          </a:ln>
          <a:scene3d>
            <a:camera prst="orthographicFront"/>
            <a:lightRig rig="threePt" dir="t"/>
          </a:scene3d>
          <a:sp3d>
            <a:bevelT w="152400" h="5080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spc="300" dirty="0">
                <a:solidFill>
                  <a:srgbClr val="11294B"/>
                </a:solidFill>
                <a:effectLst>
                  <a:glow rad="101600">
                    <a:schemeClr val="bg1">
                      <a:lumMod val="65000"/>
                      <a:alpha val="60000"/>
                    </a:schemeClr>
                  </a:glow>
                </a:effectLst>
                <a:latin typeface="Open Sans" pitchFamily="2" charset="0"/>
                <a:ea typeface="Open Sans" pitchFamily="2" charset="0"/>
                <a:cs typeface="Open Sans" pitchFamily="2" charset="0"/>
              </a:rPr>
              <a:t>Grade 1</a:t>
            </a:r>
          </a:p>
        </p:txBody>
      </p:sp>
      <p:sp>
        <p:nvSpPr>
          <p:cNvPr id="5" name="Content Placeholder 2">
            <a:extLst>
              <a:ext uri="{FF2B5EF4-FFF2-40B4-BE49-F238E27FC236}">
                <a16:creationId xmlns:a16="http://schemas.microsoft.com/office/drawing/2014/main" id="{0BA733B7-E898-9C7F-97C7-A6A01006F448}"/>
              </a:ext>
            </a:extLst>
          </p:cNvPr>
          <p:cNvSpPr txBox="1">
            <a:spLocks/>
          </p:cNvSpPr>
          <p:nvPr/>
        </p:nvSpPr>
        <p:spPr>
          <a:xfrm>
            <a:off x="2451900" y="21123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0</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Entering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3" name="Rectangle 2">
            <a:extLst>
              <a:ext uri="{FF2B5EF4-FFF2-40B4-BE49-F238E27FC236}">
                <a16:creationId xmlns:a16="http://schemas.microsoft.com/office/drawing/2014/main" id="{933395EE-73B9-6254-9274-44C7BD349B87}"/>
              </a:ext>
            </a:extLst>
          </p:cNvPr>
          <p:cNvSpPr/>
          <p:nvPr/>
        </p:nvSpPr>
        <p:spPr>
          <a:xfrm>
            <a:off x="3885590" y="21580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rgbClr val="11294B"/>
                </a:solidFill>
                <a:latin typeface="Open Sans" pitchFamily="34" charset="0"/>
                <a:ea typeface="Open Sans" pitchFamily="34" charset="0"/>
                <a:cs typeface="Open Sans" pitchFamily="34" charset="0"/>
              </a:rPr>
              <a:t> Lacks development of descriptions or events in sequence</a:t>
            </a:r>
          </a:p>
        </p:txBody>
      </p:sp>
      <p:sp>
        <p:nvSpPr>
          <p:cNvPr id="16" name="Content Placeholder 2">
            <a:extLst>
              <a:ext uri="{FF2B5EF4-FFF2-40B4-BE49-F238E27FC236}">
                <a16:creationId xmlns:a16="http://schemas.microsoft.com/office/drawing/2014/main" id="{93EC8B4C-9893-B090-A3F3-BDF47B40CD54}"/>
              </a:ext>
            </a:extLst>
          </p:cNvPr>
          <p:cNvSpPr txBox="1">
            <a:spLocks/>
          </p:cNvSpPr>
          <p:nvPr/>
        </p:nvSpPr>
        <p:spPr>
          <a:xfrm>
            <a:off x="2453155" y="2968965"/>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1</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Emerging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5" name="Rectangle 14">
            <a:extLst>
              <a:ext uri="{FF2B5EF4-FFF2-40B4-BE49-F238E27FC236}">
                <a16:creationId xmlns:a16="http://schemas.microsoft.com/office/drawing/2014/main" id="{94FA8823-1851-82AE-66E3-F527282CE6E2}"/>
              </a:ext>
            </a:extLst>
          </p:cNvPr>
          <p:cNvSpPr/>
          <p:nvPr/>
        </p:nvSpPr>
        <p:spPr>
          <a:xfrm>
            <a:off x="3886845" y="3014685"/>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Includes basic development of descriptions or an event</a:t>
            </a:r>
          </a:p>
        </p:txBody>
      </p:sp>
      <p:sp>
        <p:nvSpPr>
          <p:cNvPr id="19" name="Content Placeholder 2">
            <a:extLst>
              <a:ext uri="{FF2B5EF4-FFF2-40B4-BE49-F238E27FC236}">
                <a16:creationId xmlns:a16="http://schemas.microsoft.com/office/drawing/2014/main" id="{CA1F54F7-00C7-D91F-4B37-D4690375B1B7}"/>
              </a:ext>
            </a:extLst>
          </p:cNvPr>
          <p:cNvSpPr txBox="1">
            <a:spLocks/>
          </p:cNvSpPr>
          <p:nvPr/>
        </p:nvSpPr>
        <p:spPr>
          <a:xfrm>
            <a:off x="2453157" y="3824867"/>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2</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Transitioning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18" name="Rectangle 17">
            <a:extLst>
              <a:ext uri="{FF2B5EF4-FFF2-40B4-BE49-F238E27FC236}">
                <a16:creationId xmlns:a16="http://schemas.microsoft.com/office/drawing/2014/main" id="{3A668352-1FB1-A98A-8035-5225EC963395}"/>
              </a:ext>
            </a:extLst>
          </p:cNvPr>
          <p:cNvSpPr/>
          <p:nvPr/>
        </p:nvSpPr>
        <p:spPr>
          <a:xfrm>
            <a:off x="3879012" y="3870587"/>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 Includes limited development of descriptions with details and/or an event</a:t>
            </a:r>
          </a:p>
        </p:txBody>
      </p:sp>
      <p:sp>
        <p:nvSpPr>
          <p:cNvPr id="22" name="Content Placeholder 2">
            <a:extLst>
              <a:ext uri="{FF2B5EF4-FFF2-40B4-BE49-F238E27FC236}">
                <a16:creationId xmlns:a16="http://schemas.microsoft.com/office/drawing/2014/main" id="{7DBAA7D5-14A3-DF8D-DFF4-FA611159134D}"/>
              </a:ext>
            </a:extLst>
          </p:cNvPr>
          <p:cNvSpPr txBox="1">
            <a:spLocks/>
          </p:cNvSpPr>
          <p:nvPr/>
        </p:nvSpPr>
        <p:spPr>
          <a:xfrm>
            <a:off x="2453156" y="4679532"/>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000" b="1" dirty="0">
                <a:solidFill>
                  <a:schemeClr val="bg1">
                    <a:lumMod val="95000"/>
                  </a:schemeClr>
                </a:solidFill>
                <a:latin typeface="Open Sans" pitchFamily="34" charset="0"/>
                <a:ea typeface="Open Sans" pitchFamily="34" charset="0"/>
                <a:cs typeface="Open Sans" pitchFamily="34" charset="0"/>
              </a:rPr>
              <a:t>3</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Expanding</a:t>
            </a:r>
            <a:endParaRPr kumimoji="0" lang="en-US" sz="16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1" name="Rectangle 20">
            <a:extLst>
              <a:ext uri="{FF2B5EF4-FFF2-40B4-BE49-F238E27FC236}">
                <a16:creationId xmlns:a16="http://schemas.microsoft.com/office/drawing/2014/main" id="{21331555-0CDE-24E5-33CE-C9396A9FD988}"/>
              </a:ext>
            </a:extLst>
          </p:cNvPr>
          <p:cNvSpPr/>
          <p:nvPr/>
        </p:nvSpPr>
        <p:spPr>
          <a:xfrm>
            <a:off x="3886845" y="4725252"/>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282575" algn="l"/>
              </a:tabLst>
            </a:pPr>
            <a:r>
              <a:rPr lang="en-US" sz="1200" dirty="0">
                <a:solidFill>
                  <a:srgbClr val="11294B"/>
                </a:solidFill>
                <a:latin typeface="Open Sans" pitchFamily="34" charset="0"/>
                <a:ea typeface="Open Sans" pitchFamily="34" charset="0"/>
                <a:cs typeface="Open Sans" pitchFamily="34" charset="0"/>
              </a:rPr>
              <a:t> Includes partial development of descriptions with details and one or more events</a:t>
            </a:r>
            <a:br>
              <a:rPr lang="en-US" sz="1200" dirty="0">
                <a:solidFill>
                  <a:srgbClr val="11294B"/>
                </a:solidFill>
                <a:latin typeface="Open Sans" pitchFamily="34" charset="0"/>
                <a:ea typeface="Open Sans" pitchFamily="34" charset="0"/>
                <a:cs typeface="Open Sans" pitchFamily="34" charset="0"/>
              </a:rPr>
            </a:br>
            <a:r>
              <a:rPr lang="en-US" sz="1200" dirty="0">
                <a:solidFill>
                  <a:srgbClr val="11294B"/>
                </a:solidFill>
                <a:latin typeface="Open Sans" pitchFamily="34" charset="0"/>
                <a:ea typeface="Open Sans" pitchFamily="34" charset="0"/>
                <a:cs typeface="Open Sans" pitchFamily="34" charset="0"/>
              </a:rPr>
              <a:t> in sequence</a:t>
            </a:r>
          </a:p>
        </p:txBody>
      </p:sp>
      <p:sp>
        <p:nvSpPr>
          <p:cNvPr id="25" name="Content Placeholder 2">
            <a:extLst>
              <a:ext uri="{FF2B5EF4-FFF2-40B4-BE49-F238E27FC236}">
                <a16:creationId xmlns:a16="http://schemas.microsoft.com/office/drawing/2014/main" id="{BFF6102A-0096-F869-734E-40B4F6879A14}"/>
              </a:ext>
            </a:extLst>
          </p:cNvPr>
          <p:cNvSpPr txBox="1">
            <a:spLocks/>
          </p:cNvSpPr>
          <p:nvPr/>
        </p:nvSpPr>
        <p:spPr>
          <a:xfrm>
            <a:off x="2453157" y="5534594"/>
            <a:ext cx="1371600" cy="822960"/>
          </a:xfrm>
          <a:prstGeom prst="rect">
            <a:avLst/>
          </a:prstGeom>
          <a:solidFill>
            <a:srgbClr val="11294B">
              <a:alpha val="89804"/>
            </a:srgbClr>
          </a:solidFill>
          <a:ln w="28575">
            <a:solidFill>
              <a:srgbClr val="B4C5E7"/>
            </a:solidFill>
          </a:ln>
          <a:effectLst>
            <a:outerShdw blurRad="50800" dist="38100" algn="l" rotWithShape="0">
              <a:prstClr val="black">
                <a:alpha val="40000"/>
              </a:prstClr>
            </a:outerShdw>
          </a:effectLst>
          <a:scene3d>
            <a:camera prst="orthographicFront"/>
            <a:lightRig rig="threePt" dir="t"/>
          </a:scene3d>
          <a:sp3d>
            <a:bevelT w="165100" prst="coolSlant"/>
          </a:sp3d>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buClrTx/>
              <a:buSzTx/>
              <a:buFontTx/>
              <a:buNone/>
              <a:tabLst/>
              <a:defRPr/>
            </a:pPr>
            <a:r>
              <a:rPr lang="en-US" sz="3200" b="1" dirty="0">
                <a:solidFill>
                  <a:schemeClr val="bg1">
                    <a:lumMod val="95000"/>
                  </a:schemeClr>
                </a:solidFill>
                <a:latin typeface="Open Sans" pitchFamily="34" charset="0"/>
                <a:ea typeface="Open Sans" pitchFamily="34" charset="0"/>
                <a:cs typeface="Open Sans" pitchFamily="34" charset="0"/>
              </a:rPr>
              <a:t>4</a:t>
            </a:r>
          </a:p>
          <a:p>
            <a:pPr marL="0" marR="0" lvl="0" indent="0" algn="ctr" defTabSz="914400" rtl="0" eaLnBrk="1" fontAlgn="auto" latinLnBrk="0" hangingPunct="1">
              <a:lnSpc>
                <a:spcPct val="100000"/>
              </a:lnSpc>
              <a:spcBef>
                <a:spcPts val="0"/>
              </a:spcBef>
              <a:buClrTx/>
              <a:buSzTx/>
              <a:buFontTx/>
              <a:buNone/>
              <a:tabLst/>
              <a:defRPr/>
            </a:pPr>
            <a:r>
              <a:rPr lang="en-US" sz="1200" b="1" dirty="0">
                <a:solidFill>
                  <a:srgbClr val="B4C5E7"/>
                </a:solidFill>
                <a:latin typeface="Open Sans" pitchFamily="34" charset="0"/>
                <a:ea typeface="Open Sans" pitchFamily="34" charset="0"/>
                <a:cs typeface="Open Sans" pitchFamily="34" charset="0"/>
              </a:rPr>
              <a:t>Commanding</a:t>
            </a:r>
            <a:endParaRPr kumimoji="0" lang="en-US" sz="1500" b="1" u="none" strike="noStrike" kern="1200" cap="none" spc="0" normalizeH="0" baseline="0" noProof="0" dirty="0">
              <a:solidFill>
                <a:srgbClr val="B4C5E7"/>
              </a:solidFill>
              <a:effectLst/>
              <a:uLnTx/>
              <a:uFillTx/>
              <a:latin typeface="Open Sans" pitchFamily="34" charset="0"/>
              <a:ea typeface="Open Sans" pitchFamily="34" charset="0"/>
              <a:cs typeface="Open Sans" pitchFamily="34" charset="0"/>
            </a:endParaRPr>
          </a:p>
        </p:txBody>
      </p:sp>
      <p:sp>
        <p:nvSpPr>
          <p:cNvPr id="24" name="Rectangle 23">
            <a:extLst>
              <a:ext uri="{FF2B5EF4-FFF2-40B4-BE49-F238E27FC236}">
                <a16:creationId xmlns:a16="http://schemas.microsoft.com/office/drawing/2014/main" id="{0F93C79D-9A9A-DE5B-A67D-176FA50D4C6E}"/>
              </a:ext>
            </a:extLst>
          </p:cNvPr>
          <p:cNvSpPr/>
          <p:nvPr/>
        </p:nvSpPr>
        <p:spPr>
          <a:xfrm>
            <a:off x="3886845" y="5580314"/>
            <a:ext cx="6400800" cy="731520"/>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31775" indent="-169863">
              <a:spcAft>
                <a:spcPts val="200"/>
              </a:spcAft>
              <a:buBlip>
                <a:blip r:embed="rId2"/>
              </a:buBlip>
              <a:tabLst>
                <a:tab pos="169863" algn="l"/>
              </a:tabLst>
            </a:pPr>
            <a:r>
              <a:rPr lang="en-US" sz="1200" dirty="0">
                <a:solidFill>
                  <a:srgbClr val="11294B"/>
                </a:solidFill>
                <a:latin typeface="Open Sans" pitchFamily="34" charset="0"/>
                <a:ea typeface="Open Sans" pitchFamily="34" charset="0"/>
                <a:cs typeface="Open Sans" pitchFamily="34" charset="0"/>
              </a:rPr>
              <a:t> Includes sufficient development of descriptions with details and two or more</a:t>
            </a:r>
            <a:br>
              <a:rPr lang="en-US" sz="1200" dirty="0">
                <a:solidFill>
                  <a:srgbClr val="11294B"/>
                </a:solidFill>
                <a:latin typeface="Open Sans" pitchFamily="34" charset="0"/>
                <a:ea typeface="Open Sans" pitchFamily="34" charset="0"/>
                <a:cs typeface="Open Sans" pitchFamily="34" charset="0"/>
              </a:rPr>
            </a:br>
            <a:r>
              <a:rPr lang="en-US" sz="1200" dirty="0">
                <a:solidFill>
                  <a:srgbClr val="11294B"/>
                </a:solidFill>
                <a:latin typeface="Open Sans" pitchFamily="34" charset="0"/>
                <a:ea typeface="Open Sans" pitchFamily="34" charset="0"/>
                <a:cs typeface="Open Sans" pitchFamily="34" charset="0"/>
              </a:rPr>
              <a:t> events in sequence</a:t>
            </a:r>
            <a:endParaRPr lang="en-US" sz="1200" spc="-10" dirty="0">
              <a:solidFill>
                <a:srgbClr val="11294B"/>
              </a:solidFill>
              <a:latin typeface="Open Sans" pitchFamily="34" charset="0"/>
              <a:ea typeface="Open Sans" pitchFamily="34" charset="0"/>
              <a:cs typeface="Open Sans" pitchFamily="34" charset="0"/>
            </a:endParaRPr>
          </a:p>
        </p:txBody>
      </p:sp>
      <p:sp>
        <p:nvSpPr>
          <p:cNvPr id="4" name="Slide Number Placeholder 3">
            <a:extLst>
              <a:ext uri="{FF2B5EF4-FFF2-40B4-BE49-F238E27FC236}">
                <a16:creationId xmlns:a16="http://schemas.microsoft.com/office/drawing/2014/main" id="{675AF6B4-B246-21A2-EB10-10230F81795F}"/>
              </a:ext>
            </a:extLst>
          </p:cNvPr>
          <p:cNvSpPr>
            <a:spLocks noGrp="1"/>
          </p:cNvSpPr>
          <p:nvPr>
            <p:ph type="sldNum" sz="quarter" idx="12"/>
          </p:nvPr>
        </p:nvSpPr>
        <p:spPr/>
        <p:txBody>
          <a:bodyPr/>
          <a:lstStyle/>
          <a:p>
            <a:fld id="{0335FC68-20AA-4E79-AB89-77063C4B5F6B}" type="slidenum">
              <a:rPr lang="en-US" smtClean="0"/>
              <a:pPr/>
              <a:t>1</a:t>
            </a:fld>
            <a:endParaRPr lang="en-US" dirty="0"/>
          </a:p>
        </p:txBody>
      </p:sp>
    </p:spTree>
    <p:extLst>
      <p:ext uri="{BB962C8B-B14F-4D97-AF65-F5344CB8AC3E}">
        <p14:creationId xmlns:p14="http://schemas.microsoft.com/office/powerpoint/2010/main" val="1228355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E729B-8F1F-B021-CE73-E1D1DEE9342F}"/>
              </a:ext>
            </a:extLst>
          </p:cNvPr>
          <p:cNvSpPr>
            <a:spLocks noGrp="1"/>
          </p:cNvSpPr>
          <p:nvPr>
            <p:ph type="title"/>
          </p:nvPr>
        </p:nvSpPr>
        <p:spPr/>
        <p:txBody>
          <a:bodyPr/>
          <a:lstStyle/>
          <a:p>
            <a:r>
              <a:rPr lang="en-US" dirty="0"/>
              <a:t>NYSESLAT Resources</a:t>
            </a:r>
          </a:p>
        </p:txBody>
      </p:sp>
      <p:sp>
        <p:nvSpPr>
          <p:cNvPr id="72" name="Rectangle: Top Corners One Rounded and One Snipped 71">
            <a:extLst>
              <a:ext uri="{FF2B5EF4-FFF2-40B4-BE49-F238E27FC236}">
                <a16:creationId xmlns:a16="http://schemas.microsoft.com/office/drawing/2014/main" id="{3D3E09E6-A26D-67B3-024A-7D8613B27C76}"/>
              </a:ext>
            </a:extLst>
          </p:cNvPr>
          <p:cNvSpPr/>
          <p:nvPr/>
        </p:nvSpPr>
        <p:spPr>
          <a:xfrm>
            <a:off x="658533" y="976108"/>
            <a:ext cx="3474720" cy="365760"/>
          </a:xfrm>
          <a:prstGeom prst="snipRoundRect">
            <a:avLst>
              <a:gd name="adj1" fmla="val 0"/>
              <a:gd name="adj2" fmla="val 50000"/>
            </a:avLst>
          </a:prstGeom>
          <a:solidFill>
            <a:srgbClr val="11294B"/>
          </a:solidFill>
          <a:ln w="190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For Information or Assistance</a:t>
            </a:r>
          </a:p>
        </p:txBody>
      </p:sp>
      <p:sp>
        <p:nvSpPr>
          <p:cNvPr id="74" name="Rectangle: Top Corners One Rounded and One Snipped 73">
            <a:extLst>
              <a:ext uri="{FF2B5EF4-FFF2-40B4-BE49-F238E27FC236}">
                <a16:creationId xmlns:a16="http://schemas.microsoft.com/office/drawing/2014/main" id="{69E5468A-5889-8453-60F3-D88F381C2E65}"/>
              </a:ext>
            </a:extLst>
          </p:cNvPr>
          <p:cNvSpPr/>
          <p:nvPr/>
        </p:nvSpPr>
        <p:spPr>
          <a:xfrm flipH="1">
            <a:off x="8045991" y="976108"/>
            <a:ext cx="3474720" cy="365760"/>
          </a:xfrm>
          <a:prstGeom prst="snipRoundRect">
            <a:avLst>
              <a:gd name="adj1" fmla="val 0"/>
              <a:gd name="adj2" fmla="val 50000"/>
            </a:avLst>
          </a:prstGeom>
          <a:solidFill>
            <a:srgbClr val="11294B"/>
          </a:solidFill>
          <a:ln w="19050">
            <a:solidFill>
              <a:schemeClr val="accent1">
                <a:lumMod val="60000"/>
                <a:lumOff val="4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Contact</a:t>
            </a:r>
          </a:p>
        </p:txBody>
      </p:sp>
      <p:sp>
        <p:nvSpPr>
          <p:cNvPr id="5" name="Arrow: Pentagon 4">
            <a:extLst>
              <a:ext uri="{FF2B5EF4-FFF2-40B4-BE49-F238E27FC236}">
                <a16:creationId xmlns:a16="http://schemas.microsoft.com/office/drawing/2014/main" id="{B404270A-1302-94AE-608B-9C3632783496}"/>
              </a:ext>
            </a:extLst>
          </p:cNvPr>
          <p:cNvSpPr/>
          <p:nvPr/>
        </p:nvSpPr>
        <p:spPr>
          <a:xfrm>
            <a:off x="660611" y="1367089"/>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r>
              <a:rPr lang="en-US" sz="1400" kern="1200" dirty="0">
                <a:solidFill>
                  <a:schemeClr val="dk1"/>
                </a:solidFill>
                <a:latin typeface="Open Sans" pitchFamily="2" charset="0"/>
                <a:ea typeface="Open Sans" pitchFamily="2" charset="0"/>
                <a:cs typeface="Open Sans" pitchFamily="2" charset="0"/>
              </a:rPr>
              <a:t>Questions regarding testing policies, accommodations,</a:t>
            </a:r>
            <a:br>
              <a:rPr lang="en-US" sz="1400" kern="1200" dirty="0">
                <a:solidFill>
                  <a:schemeClr val="dk1"/>
                </a:solidFill>
                <a:latin typeface="Open Sans" pitchFamily="2" charset="0"/>
                <a:ea typeface="Open Sans" pitchFamily="2" charset="0"/>
                <a:cs typeface="Open Sans" pitchFamily="2" charset="0"/>
              </a:rPr>
            </a:br>
            <a:r>
              <a:rPr lang="en-US" sz="1400" kern="1200" dirty="0">
                <a:solidFill>
                  <a:schemeClr val="dk1"/>
                </a:solidFill>
                <a:latin typeface="Open Sans" pitchFamily="2" charset="0"/>
                <a:ea typeface="Open Sans" pitchFamily="2" charset="0"/>
                <a:cs typeface="Open Sans" pitchFamily="2" charset="0"/>
              </a:rPr>
              <a:t>security breaches</a:t>
            </a:r>
            <a:r>
              <a:rPr lang="en-US" sz="1400" dirty="0">
                <a:solidFill>
                  <a:schemeClr val="dk1"/>
                </a:solidFill>
                <a:latin typeface="Open Sans" pitchFamily="2" charset="0"/>
                <a:ea typeface="Open Sans" pitchFamily="2" charset="0"/>
                <a:cs typeface="Open Sans" pitchFamily="2" charset="0"/>
              </a:rPr>
              <a:t> </a:t>
            </a:r>
            <a:r>
              <a:rPr lang="en-US" sz="1400" kern="1200" dirty="0">
                <a:solidFill>
                  <a:schemeClr val="dk1"/>
                </a:solidFill>
                <a:latin typeface="Open Sans" pitchFamily="2" charset="0"/>
                <a:ea typeface="Open Sans" pitchFamily="2" charset="0"/>
                <a:cs typeface="Open Sans" pitchFamily="2" charset="0"/>
              </a:rPr>
              <a:t>and sensitive student responses</a:t>
            </a:r>
            <a:endParaRPr lang="en-US" sz="1400" dirty="0">
              <a:ln>
                <a:noFill/>
              </a:ln>
              <a:solidFill>
                <a:schemeClr val="tx1"/>
              </a:solidFill>
              <a:latin typeface="Open Sans" pitchFamily="2" charset="0"/>
              <a:ea typeface="Open Sans" pitchFamily="2" charset="0"/>
              <a:cs typeface="Open Sans" pitchFamily="2" charset="0"/>
            </a:endParaRPr>
          </a:p>
        </p:txBody>
      </p:sp>
      <p:sp>
        <p:nvSpPr>
          <p:cNvPr id="64" name="Freeform: Shape 63">
            <a:extLst>
              <a:ext uri="{FF2B5EF4-FFF2-40B4-BE49-F238E27FC236}">
                <a16:creationId xmlns:a16="http://schemas.microsoft.com/office/drawing/2014/main" id="{8DB2A2B4-2125-12A5-B50A-3ACAF2CCFF3D}"/>
              </a:ext>
            </a:extLst>
          </p:cNvPr>
          <p:cNvSpPr/>
          <p:nvPr/>
        </p:nvSpPr>
        <p:spPr>
          <a:xfrm>
            <a:off x="5951044" y="1361123"/>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tabLst>
                <a:tab pos="115888" algn="l"/>
              </a:tabLst>
            </a:pPr>
            <a:r>
              <a:rPr lang="en-US" sz="1400" b="1" kern="1200" dirty="0">
                <a:solidFill>
                  <a:srgbClr val="11294B"/>
                </a:solidFill>
                <a:latin typeface="Open Sans" pitchFamily="2" charset="0"/>
                <a:ea typeface="Open Sans" pitchFamily="2" charset="0"/>
                <a:cs typeface="Open Sans" pitchFamily="2" charset="0"/>
              </a:rPr>
              <a:t>Office of State Assessment</a:t>
            </a:r>
          </a:p>
          <a:p>
            <a:pPr marL="457200">
              <a:spcAft>
                <a:spcPts val="600"/>
              </a:spcAft>
              <a:tabLst>
                <a:tab pos="1030288" algn="l"/>
                <a:tab pos="3773488" algn="l"/>
                <a:tab pos="4168775" algn="l"/>
              </a:tabLst>
            </a:pPr>
            <a:r>
              <a:rPr lang="en-US" sz="1400" kern="1200" dirty="0">
                <a:solidFill>
                  <a:srgbClr val="11294B"/>
                </a:solidFill>
                <a:latin typeface="Open Sans" pitchFamily="2" charset="0"/>
                <a:ea typeface="Open Sans" pitchFamily="2" charset="0"/>
                <a:cs typeface="Open Sans" pitchFamily="2" charset="0"/>
              </a:rPr>
              <a:t>	</a:t>
            </a:r>
            <a:r>
              <a:rPr lang="en-US" sz="1400" kern="1200" dirty="0">
                <a:solidFill>
                  <a:schemeClr val="tx1"/>
                </a:solidFill>
                <a:latin typeface="Open Sans" pitchFamily="2" charset="0"/>
                <a:ea typeface="Open Sans" pitchFamily="2" charset="0"/>
                <a:cs typeface="Open Sans" pitchFamily="2" charset="0"/>
                <a:hlinkClick r:id="rId2"/>
              </a:rPr>
              <a:t>emscassessinfo@nysed.gov</a:t>
            </a:r>
            <a:r>
              <a:rPr lang="en-US" sz="1400" kern="1200" dirty="0">
                <a:solidFill>
                  <a:srgbClr val="11294B"/>
                </a:solidFill>
                <a:latin typeface="Open Sans" pitchFamily="2" charset="0"/>
                <a:ea typeface="Open Sans" pitchFamily="2" charset="0"/>
                <a:cs typeface="Open Sans" pitchFamily="2" charset="0"/>
              </a:rPr>
              <a:t>              </a:t>
            </a:r>
            <a:r>
              <a:rPr lang="en-US" sz="1400" kern="1200" dirty="0">
                <a:solidFill>
                  <a:schemeClr val="dk1"/>
                </a:solidFill>
                <a:latin typeface="Open Sans" pitchFamily="2" charset="0"/>
                <a:ea typeface="Open Sans" pitchFamily="2" charset="0"/>
                <a:cs typeface="Open Sans" pitchFamily="2" charset="0"/>
              </a:rPr>
              <a:t>    	</a:t>
            </a:r>
            <a:r>
              <a:rPr lang="en-US" sz="1400" kern="1200" dirty="0">
                <a:solidFill>
                  <a:schemeClr val="tx1"/>
                </a:solidFill>
                <a:latin typeface="Open Sans" pitchFamily="2" charset="0"/>
                <a:ea typeface="Open Sans" pitchFamily="2" charset="0"/>
                <a:cs typeface="Open Sans" pitchFamily="2" charset="0"/>
              </a:rPr>
              <a:t>518.474.5902</a:t>
            </a:r>
          </a:p>
        </p:txBody>
      </p:sp>
      <p:pic>
        <p:nvPicPr>
          <p:cNvPr id="23" name="Picture 22">
            <a:extLst>
              <a:ext uri="{FF2B5EF4-FFF2-40B4-BE49-F238E27FC236}">
                <a16:creationId xmlns:a16="http://schemas.microsoft.com/office/drawing/2014/main" id="{6418064E-6AA9-3F10-B24A-642DC69ACB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776" y="1751876"/>
            <a:ext cx="365760" cy="365760"/>
          </a:xfrm>
          <a:prstGeom prst="rect">
            <a:avLst/>
          </a:prstGeom>
        </p:spPr>
      </p:pic>
      <p:pic>
        <p:nvPicPr>
          <p:cNvPr id="25" name="Picture 24">
            <a:extLst>
              <a:ext uri="{FF2B5EF4-FFF2-40B4-BE49-F238E27FC236}">
                <a16:creationId xmlns:a16="http://schemas.microsoft.com/office/drawing/2014/main" id="{08AD76B1-70FF-1831-7545-A9C6306014CA}"/>
              </a:ext>
              <a:ext uri="{C183D7F6-B498-43B3-948B-1728B52AA6E4}">
                <adec:decorative xmlns:adec="http://schemas.microsoft.com/office/drawing/2017/decorative" val="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9762119" y="1807318"/>
            <a:ext cx="341444" cy="274320"/>
          </a:xfrm>
          <a:prstGeom prst="rect">
            <a:avLst/>
          </a:prstGeom>
        </p:spPr>
      </p:pic>
      <p:sp>
        <p:nvSpPr>
          <p:cNvPr id="17" name="Arrow: Pentagon 16">
            <a:extLst>
              <a:ext uri="{FF2B5EF4-FFF2-40B4-BE49-F238E27FC236}">
                <a16:creationId xmlns:a16="http://schemas.microsoft.com/office/drawing/2014/main" id="{A1078F7D-6BA7-D0A8-6D7B-56DACA81798A}"/>
              </a:ext>
            </a:extLst>
          </p:cNvPr>
          <p:cNvSpPr/>
          <p:nvPr/>
        </p:nvSpPr>
        <p:spPr>
          <a:xfrm>
            <a:off x="660583" y="2250530"/>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r>
              <a:rPr lang="en-US" sz="1400" spc="-10" dirty="0">
                <a:solidFill>
                  <a:schemeClr val="dk1"/>
                </a:solidFill>
                <a:latin typeface="Open Sans" pitchFamily="2" charset="0"/>
                <a:ea typeface="Open Sans" pitchFamily="2" charset="0"/>
                <a:cs typeface="Open Sans" pitchFamily="2" charset="0"/>
              </a:rPr>
              <a:t>Questions regarding the provisions of ELL services in Bilingual Education and World Languages programs</a:t>
            </a:r>
          </a:p>
        </p:txBody>
      </p:sp>
      <p:sp>
        <p:nvSpPr>
          <p:cNvPr id="65" name="Freeform: Shape 64">
            <a:extLst>
              <a:ext uri="{FF2B5EF4-FFF2-40B4-BE49-F238E27FC236}">
                <a16:creationId xmlns:a16="http://schemas.microsoft.com/office/drawing/2014/main" id="{42984C5B-6E10-B68E-5C75-BDFDF7D21852}"/>
              </a:ext>
            </a:extLst>
          </p:cNvPr>
          <p:cNvSpPr/>
          <p:nvPr/>
        </p:nvSpPr>
        <p:spPr>
          <a:xfrm>
            <a:off x="5951044" y="2250530"/>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pPr>
            <a:r>
              <a:rPr lang="en-US" sz="1400" b="1" kern="1200" dirty="0">
                <a:solidFill>
                  <a:srgbClr val="11294B"/>
                </a:solidFill>
                <a:latin typeface="Open Sans" pitchFamily="2" charset="0"/>
                <a:ea typeface="Open Sans" pitchFamily="2" charset="0"/>
                <a:cs typeface="Open Sans" pitchFamily="2" charset="0"/>
              </a:rPr>
              <a:t>Bilingual Education and World Languages programs</a:t>
            </a:r>
          </a:p>
          <a:p>
            <a:pPr marL="457200">
              <a:spcAft>
                <a:spcPts val="600"/>
              </a:spcAft>
              <a:tabLst>
                <a:tab pos="1030288" algn="l"/>
                <a:tab pos="4060825" algn="l"/>
              </a:tabLst>
            </a:pPr>
            <a:r>
              <a:rPr lang="en-US" sz="1400" dirty="0">
                <a:solidFill>
                  <a:srgbClr val="11294B"/>
                </a:solidFill>
                <a:latin typeface="Open Sans" pitchFamily="2" charset="0"/>
                <a:ea typeface="Open Sans" pitchFamily="2" charset="0"/>
                <a:cs typeface="Open Sans" pitchFamily="2" charset="0"/>
              </a:rPr>
              <a:t>	</a:t>
            </a:r>
            <a:r>
              <a:rPr lang="en-US" sz="1400" dirty="0">
                <a:solidFill>
                  <a:schemeClr val="tx1"/>
                </a:solidFill>
                <a:latin typeface="Open Sans" pitchFamily="2" charset="0"/>
                <a:ea typeface="Open Sans" pitchFamily="2" charset="0"/>
                <a:cs typeface="Open Sans" pitchFamily="2" charset="0"/>
                <a:hlinkClick r:id="rId5"/>
              </a:rPr>
              <a:t>obewl@nysed.gov</a:t>
            </a:r>
            <a:endParaRPr lang="en-US" sz="1400" kern="1200" dirty="0">
              <a:solidFill>
                <a:schemeClr val="tx1"/>
              </a:solidFill>
              <a:latin typeface="Open Sans" pitchFamily="2" charset="0"/>
              <a:ea typeface="Open Sans" pitchFamily="2" charset="0"/>
              <a:cs typeface="Open Sans" pitchFamily="2" charset="0"/>
            </a:endParaRPr>
          </a:p>
        </p:txBody>
      </p:sp>
      <p:pic>
        <p:nvPicPr>
          <p:cNvPr id="41" name="Picture 40">
            <a:extLst>
              <a:ext uri="{FF2B5EF4-FFF2-40B4-BE49-F238E27FC236}">
                <a16:creationId xmlns:a16="http://schemas.microsoft.com/office/drawing/2014/main" id="{98605BB6-5142-7E92-AFE0-FBE929B3C55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776" y="2631597"/>
            <a:ext cx="365760" cy="365760"/>
          </a:xfrm>
          <a:prstGeom prst="rect">
            <a:avLst/>
          </a:prstGeom>
        </p:spPr>
      </p:pic>
      <p:pic>
        <p:nvPicPr>
          <p:cNvPr id="42" name="Picture 41">
            <a:extLst>
              <a:ext uri="{FF2B5EF4-FFF2-40B4-BE49-F238E27FC236}">
                <a16:creationId xmlns:a16="http://schemas.microsoft.com/office/drawing/2014/main" id="{2127231F-1181-70F1-6FBF-7558309DB961}"/>
              </a:ext>
              <a:ext uri="{C183D7F6-B498-43B3-948B-1728B52AA6E4}">
                <adec:decorative xmlns:adec="http://schemas.microsoft.com/office/drawing/2017/decorative" val="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9762119" y="2703291"/>
            <a:ext cx="341444" cy="274320"/>
          </a:xfrm>
          <a:prstGeom prst="rect">
            <a:avLst/>
          </a:prstGeom>
        </p:spPr>
      </p:pic>
      <p:sp>
        <p:nvSpPr>
          <p:cNvPr id="32" name="TextBox 31">
            <a:extLst>
              <a:ext uri="{FF2B5EF4-FFF2-40B4-BE49-F238E27FC236}">
                <a16:creationId xmlns:a16="http://schemas.microsoft.com/office/drawing/2014/main" id="{C6CFF016-C1D3-8E8B-AD9D-DBADADE95987}"/>
              </a:ext>
            </a:extLst>
          </p:cNvPr>
          <p:cNvSpPr txBox="1"/>
          <p:nvPr/>
        </p:nvSpPr>
        <p:spPr>
          <a:xfrm>
            <a:off x="10116264" y="2591214"/>
            <a:ext cx="1368327" cy="523220"/>
          </a:xfrm>
          <a:prstGeom prst="rect">
            <a:avLst/>
          </a:prstGeom>
          <a:noFill/>
        </p:spPr>
        <p:txBody>
          <a:bodyPr wrap="square" rtlCol="0">
            <a:spAutoFit/>
          </a:bodyPr>
          <a:lstStyle/>
          <a:p>
            <a:r>
              <a:rPr lang="en-US" sz="1400" dirty="0">
                <a:latin typeface="Open Sans" pitchFamily="2" charset="0"/>
                <a:ea typeface="Open Sans" pitchFamily="2" charset="0"/>
                <a:cs typeface="Open Sans" pitchFamily="2" charset="0"/>
              </a:rPr>
              <a:t>518.474.8775</a:t>
            </a:r>
          </a:p>
          <a:p>
            <a:r>
              <a:rPr lang="en-US" sz="1400" dirty="0">
                <a:latin typeface="Open Sans" pitchFamily="2" charset="0"/>
                <a:ea typeface="Open Sans" pitchFamily="2" charset="0"/>
                <a:cs typeface="Open Sans" pitchFamily="2" charset="0"/>
              </a:rPr>
              <a:t>718.722.2445</a:t>
            </a:r>
          </a:p>
        </p:txBody>
      </p:sp>
      <p:sp>
        <p:nvSpPr>
          <p:cNvPr id="18" name="Arrow: Pentagon 17">
            <a:extLst>
              <a:ext uri="{FF2B5EF4-FFF2-40B4-BE49-F238E27FC236}">
                <a16:creationId xmlns:a16="http://schemas.microsoft.com/office/drawing/2014/main" id="{F2C6766D-831D-FE4D-FFD7-314FAC30977F}"/>
              </a:ext>
            </a:extLst>
          </p:cNvPr>
          <p:cNvSpPr/>
          <p:nvPr/>
        </p:nvSpPr>
        <p:spPr>
          <a:xfrm>
            <a:off x="660583" y="3128088"/>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r>
              <a:rPr lang="en-US" sz="1400" dirty="0">
                <a:solidFill>
                  <a:schemeClr val="dk1"/>
                </a:solidFill>
                <a:latin typeface="Open Sans" pitchFamily="2" charset="0"/>
                <a:ea typeface="Open Sans" pitchFamily="2" charset="0"/>
                <a:cs typeface="Open Sans" pitchFamily="2" charset="0"/>
              </a:rPr>
              <a:t>Questions regarding scoring of Speaking and Writing constructed-response questions or shipment of materials </a:t>
            </a:r>
          </a:p>
        </p:txBody>
      </p:sp>
      <p:sp>
        <p:nvSpPr>
          <p:cNvPr id="66" name="Freeform: Shape 65">
            <a:extLst>
              <a:ext uri="{FF2B5EF4-FFF2-40B4-BE49-F238E27FC236}">
                <a16:creationId xmlns:a16="http://schemas.microsoft.com/office/drawing/2014/main" id="{B383A111-FF55-87D0-17D9-3D5842FF7913}"/>
              </a:ext>
            </a:extLst>
          </p:cNvPr>
          <p:cNvSpPr/>
          <p:nvPr/>
        </p:nvSpPr>
        <p:spPr>
          <a:xfrm>
            <a:off x="5951044" y="3118683"/>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tabLst>
                <a:tab pos="511175" algn="l"/>
              </a:tabLst>
            </a:pPr>
            <a:r>
              <a:rPr lang="en-US" sz="1400" b="1" kern="1200" dirty="0" err="1">
                <a:solidFill>
                  <a:srgbClr val="11294B"/>
                </a:solidFill>
                <a:latin typeface="Open Sans" pitchFamily="2" charset="0"/>
                <a:ea typeface="Open Sans" pitchFamily="2" charset="0"/>
                <a:cs typeface="Open Sans" pitchFamily="2" charset="0"/>
              </a:rPr>
              <a:t>MetriTech</a:t>
            </a:r>
            <a:r>
              <a:rPr lang="en-US" sz="1400" b="1" kern="1200" dirty="0">
                <a:solidFill>
                  <a:srgbClr val="11294B"/>
                </a:solidFill>
                <a:latin typeface="Open Sans" pitchFamily="2" charset="0"/>
                <a:ea typeface="Open Sans" pitchFamily="2" charset="0"/>
                <a:cs typeface="Open Sans" pitchFamily="2" charset="0"/>
              </a:rPr>
              <a:t>, Inc. </a:t>
            </a:r>
            <a:r>
              <a:rPr lang="en-US" sz="1400" b="1" dirty="0">
                <a:solidFill>
                  <a:srgbClr val="11294B"/>
                </a:solidFill>
                <a:latin typeface="Open Sans" pitchFamily="2" charset="0"/>
                <a:ea typeface="Open Sans" pitchFamily="2" charset="0"/>
                <a:cs typeface="Open Sans" pitchFamily="2" charset="0"/>
              </a:rPr>
              <a:t>Customer Service</a:t>
            </a:r>
            <a:endParaRPr lang="en-US" sz="1400" b="1" kern="1200" dirty="0">
              <a:solidFill>
                <a:srgbClr val="11294B"/>
              </a:solidFill>
              <a:latin typeface="Open Sans" pitchFamily="2" charset="0"/>
              <a:ea typeface="Open Sans" pitchFamily="2" charset="0"/>
              <a:cs typeface="Open Sans" pitchFamily="2" charset="0"/>
            </a:endParaRPr>
          </a:p>
          <a:p>
            <a:pPr marL="457200">
              <a:spcAft>
                <a:spcPts val="600"/>
              </a:spcAft>
              <a:tabLst>
                <a:tab pos="1030288" algn="l"/>
                <a:tab pos="4168775" algn="l"/>
              </a:tabLst>
            </a:pPr>
            <a:r>
              <a:rPr lang="en-US" sz="1400" kern="1200" dirty="0">
                <a:solidFill>
                  <a:srgbClr val="11294B"/>
                </a:solidFill>
                <a:latin typeface="Open Sans" pitchFamily="2" charset="0"/>
                <a:ea typeface="Open Sans" pitchFamily="2" charset="0"/>
                <a:cs typeface="Open Sans" pitchFamily="2" charset="0"/>
              </a:rPr>
              <a:t>	</a:t>
            </a:r>
            <a:r>
              <a:rPr lang="en-US" sz="1400" kern="1200" dirty="0">
                <a:solidFill>
                  <a:schemeClr val="tx1"/>
                </a:solidFill>
                <a:latin typeface="Open Sans" pitchFamily="2" charset="0"/>
                <a:ea typeface="Open Sans" pitchFamily="2" charset="0"/>
                <a:cs typeface="Open Sans" pitchFamily="2" charset="0"/>
                <a:hlinkClick r:id="rId6"/>
              </a:rPr>
              <a:t>nyseslat@metritech.com</a:t>
            </a:r>
            <a:r>
              <a:rPr lang="en-US" sz="1400" kern="1200" dirty="0">
                <a:solidFill>
                  <a:srgbClr val="11294B"/>
                </a:solidFill>
                <a:latin typeface="Open Sans" pitchFamily="2" charset="0"/>
                <a:ea typeface="Open Sans" pitchFamily="2" charset="0"/>
                <a:cs typeface="Open Sans" pitchFamily="2" charset="0"/>
                <a:hlinkClick r:id="rId6"/>
              </a:rPr>
              <a:t>  </a:t>
            </a:r>
            <a:r>
              <a:rPr lang="en-US" sz="1400" kern="1200" dirty="0">
                <a:solidFill>
                  <a:srgbClr val="11294B"/>
                </a:solidFill>
                <a:latin typeface="Open Sans" pitchFamily="2" charset="0"/>
                <a:ea typeface="Open Sans" pitchFamily="2" charset="0"/>
                <a:cs typeface="Open Sans" pitchFamily="2" charset="0"/>
              </a:rPr>
              <a:t>	</a:t>
            </a:r>
            <a:r>
              <a:rPr lang="en-US" sz="1400" kern="1200" dirty="0">
                <a:solidFill>
                  <a:schemeClr val="tx1"/>
                </a:solidFill>
                <a:latin typeface="Open Sans" pitchFamily="2" charset="0"/>
                <a:ea typeface="Open Sans" pitchFamily="2" charset="0"/>
                <a:cs typeface="Open Sans" pitchFamily="2" charset="0"/>
              </a:rPr>
              <a:t>800.747.4868</a:t>
            </a:r>
          </a:p>
        </p:txBody>
      </p:sp>
      <p:pic>
        <p:nvPicPr>
          <p:cNvPr id="43" name="Picture 42">
            <a:extLst>
              <a:ext uri="{FF2B5EF4-FFF2-40B4-BE49-F238E27FC236}">
                <a16:creationId xmlns:a16="http://schemas.microsoft.com/office/drawing/2014/main" id="{A7699AAC-DD96-E8EA-0841-D2C185B59EDA}"/>
              </a:ext>
              <a:ext uri="{C183D7F6-B498-43B3-948B-1728B52AA6E4}">
                <adec:decorative xmlns:adec="http://schemas.microsoft.com/office/drawing/2017/decorative" val="1"/>
              </a:ext>
            </a:extLst>
          </p:cNvPr>
          <p:cNvPicPr>
            <a:picLocks/>
          </p:cNvPicPr>
          <p:nvPr/>
        </p:nvPicPr>
        <p:blipFill>
          <a:blip r:embed="rId4" cstate="print">
            <a:extLst>
              <a:ext uri="{28A0092B-C50C-407E-A947-70E740481C1C}">
                <a14:useLocalDpi xmlns:a14="http://schemas.microsoft.com/office/drawing/2010/main" val="0"/>
              </a:ext>
            </a:extLst>
          </a:blip>
          <a:srcRect/>
          <a:stretch/>
        </p:blipFill>
        <p:spPr>
          <a:xfrm>
            <a:off x="9762119" y="3570874"/>
            <a:ext cx="341444" cy="274320"/>
          </a:xfrm>
          <a:prstGeom prst="rect">
            <a:avLst/>
          </a:prstGeom>
        </p:spPr>
      </p:pic>
      <p:pic>
        <p:nvPicPr>
          <p:cNvPr id="44" name="Picture 43">
            <a:extLst>
              <a:ext uri="{FF2B5EF4-FFF2-40B4-BE49-F238E27FC236}">
                <a16:creationId xmlns:a16="http://schemas.microsoft.com/office/drawing/2014/main" id="{08E4F3F9-28B6-3CB6-8AB6-0EC422AAD3E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776" y="3511879"/>
            <a:ext cx="365760" cy="365760"/>
          </a:xfrm>
          <a:prstGeom prst="rect">
            <a:avLst/>
          </a:prstGeom>
        </p:spPr>
      </p:pic>
      <p:sp>
        <p:nvSpPr>
          <p:cNvPr id="19" name="Arrow: Pentagon 18">
            <a:extLst>
              <a:ext uri="{FF2B5EF4-FFF2-40B4-BE49-F238E27FC236}">
                <a16:creationId xmlns:a16="http://schemas.microsoft.com/office/drawing/2014/main" id="{C4FD0976-C86B-820E-9969-7E52DBC32E0D}"/>
              </a:ext>
            </a:extLst>
          </p:cNvPr>
          <p:cNvSpPr/>
          <p:nvPr/>
        </p:nvSpPr>
        <p:spPr>
          <a:xfrm>
            <a:off x="660583" y="4005646"/>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l"/>
            <a:r>
              <a:rPr lang="en-US" sz="1400" kern="1200" dirty="0">
                <a:solidFill>
                  <a:schemeClr val="dk1"/>
                </a:solidFill>
                <a:latin typeface="Open Sans" pitchFamily="2" charset="0"/>
                <a:ea typeface="Open Sans" pitchFamily="2" charset="0"/>
                <a:cs typeface="Open Sans" pitchFamily="2" charset="0"/>
              </a:rPr>
              <a:t>For regulatory or</a:t>
            </a:r>
            <a:r>
              <a:rPr lang="en-US" sz="1400" kern="1200" baseline="0" dirty="0">
                <a:solidFill>
                  <a:schemeClr val="dk1"/>
                </a:solidFill>
                <a:latin typeface="Open Sans" pitchFamily="2" charset="0"/>
                <a:ea typeface="Open Sans" pitchFamily="2" charset="0"/>
                <a:cs typeface="Open Sans" pitchFamily="2" charset="0"/>
              </a:rPr>
              <a:t> </a:t>
            </a:r>
            <a:r>
              <a:rPr lang="en-US" sz="1400" kern="1200" dirty="0">
                <a:solidFill>
                  <a:schemeClr val="dk1"/>
                </a:solidFill>
                <a:latin typeface="Open Sans" pitchFamily="2" charset="0"/>
                <a:ea typeface="Open Sans" pitchFamily="2" charset="0"/>
                <a:cs typeface="Open Sans" pitchFamily="2" charset="0"/>
              </a:rPr>
              <a:t>training assistance</a:t>
            </a:r>
            <a:endParaRPr lang="en-US" sz="1400" dirty="0">
              <a:ln>
                <a:noFill/>
              </a:ln>
              <a:solidFill>
                <a:schemeClr val="tx1"/>
              </a:solidFill>
              <a:latin typeface="Open Sans" pitchFamily="2" charset="0"/>
              <a:ea typeface="Open Sans" pitchFamily="2" charset="0"/>
              <a:cs typeface="Open Sans" pitchFamily="2" charset="0"/>
            </a:endParaRPr>
          </a:p>
        </p:txBody>
      </p:sp>
      <p:sp>
        <p:nvSpPr>
          <p:cNvPr id="67" name="Freeform: Shape 66">
            <a:extLst>
              <a:ext uri="{FF2B5EF4-FFF2-40B4-BE49-F238E27FC236}">
                <a16:creationId xmlns:a16="http://schemas.microsoft.com/office/drawing/2014/main" id="{89FF853C-223A-00BC-44EB-F289BF823390}"/>
              </a:ext>
            </a:extLst>
          </p:cNvPr>
          <p:cNvSpPr/>
          <p:nvPr/>
        </p:nvSpPr>
        <p:spPr>
          <a:xfrm>
            <a:off x="5951044" y="4005646"/>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pPr>
            <a:r>
              <a:rPr lang="en-US" sz="1400" b="1" kern="1200" dirty="0">
                <a:solidFill>
                  <a:srgbClr val="11294B"/>
                </a:solidFill>
                <a:latin typeface="Open Sans" pitchFamily="2" charset="0"/>
                <a:ea typeface="Open Sans" pitchFamily="2" charset="0"/>
                <a:cs typeface="Open Sans" pitchFamily="2" charset="0"/>
              </a:rPr>
              <a:t>Regional Bilingual Education Resource Networks</a:t>
            </a:r>
          </a:p>
          <a:p>
            <a:pPr marL="457200">
              <a:spcAft>
                <a:spcPts val="600"/>
              </a:spcAft>
              <a:tabLst>
                <a:tab pos="1084263" algn="l"/>
                <a:tab pos="4060825" algn="l"/>
              </a:tabLst>
            </a:pPr>
            <a:r>
              <a:rPr lang="en-US" sz="1400" kern="1200" dirty="0">
                <a:solidFill>
                  <a:srgbClr val="11294B"/>
                </a:solidFill>
                <a:latin typeface="Open Sans" pitchFamily="2" charset="0"/>
                <a:ea typeface="Open Sans" pitchFamily="2" charset="0"/>
                <a:cs typeface="Open Sans" pitchFamily="2" charset="0"/>
              </a:rPr>
              <a:t>	</a:t>
            </a:r>
            <a:r>
              <a:rPr lang="en-US" sz="1300" kern="1200" dirty="0">
                <a:solidFill>
                  <a:schemeClr val="tx1"/>
                </a:solidFill>
                <a:latin typeface="Open Sans" pitchFamily="2" charset="0"/>
                <a:ea typeface="Open Sans" pitchFamily="2" charset="0"/>
                <a:cs typeface="Open Sans" pitchFamily="2" charset="0"/>
                <a:hlinkClick r:id="rId7"/>
              </a:rPr>
              <a:t>www.nysed.gov/bilingual-ed/regional-supportrberns</a:t>
            </a:r>
            <a:endParaRPr lang="en-US" sz="1300" b="0" dirty="0">
              <a:ln>
                <a:noFill/>
              </a:ln>
              <a:solidFill>
                <a:schemeClr val="tx1"/>
              </a:solidFill>
              <a:latin typeface="Open Sans" pitchFamily="2" charset="0"/>
              <a:ea typeface="Open Sans" pitchFamily="2" charset="0"/>
              <a:cs typeface="Open Sans" pitchFamily="2" charset="0"/>
            </a:endParaRPr>
          </a:p>
        </p:txBody>
      </p:sp>
      <p:pic>
        <p:nvPicPr>
          <p:cNvPr id="55" name="Picture 54">
            <a:extLst>
              <a:ext uri="{FF2B5EF4-FFF2-40B4-BE49-F238E27FC236}">
                <a16:creationId xmlns:a16="http://schemas.microsoft.com/office/drawing/2014/main" id="{893F5BD6-766F-41FC-0791-3D1C745A3D66}"/>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42724" y="4423950"/>
            <a:ext cx="464058" cy="320040"/>
          </a:xfrm>
          <a:prstGeom prst="rect">
            <a:avLst/>
          </a:prstGeom>
        </p:spPr>
      </p:pic>
      <p:sp>
        <p:nvSpPr>
          <p:cNvPr id="20" name="Arrow: Pentagon 19">
            <a:extLst>
              <a:ext uri="{FF2B5EF4-FFF2-40B4-BE49-F238E27FC236}">
                <a16:creationId xmlns:a16="http://schemas.microsoft.com/office/drawing/2014/main" id="{02C1DBBF-5C00-C500-7901-FFE0A7151784}"/>
              </a:ext>
            </a:extLst>
          </p:cNvPr>
          <p:cNvSpPr/>
          <p:nvPr/>
        </p:nvSpPr>
        <p:spPr>
          <a:xfrm>
            <a:off x="660583" y="4883204"/>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l"/>
            <a:r>
              <a:rPr lang="en-US" sz="1400" kern="1200" spc="0" baseline="0" dirty="0">
                <a:solidFill>
                  <a:schemeClr val="dk1"/>
                </a:solidFill>
                <a:latin typeface="Open Sans" pitchFamily="2" charset="0"/>
                <a:ea typeface="Open Sans" pitchFamily="2" charset="0"/>
                <a:cs typeface="Open Sans" pitchFamily="2" charset="0"/>
              </a:rPr>
              <a:t>Machine-scannable answer sheets and local scanning services</a:t>
            </a:r>
            <a:endParaRPr lang="en-US" sz="1400" spc="0" baseline="0" dirty="0">
              <a:ln>
                <a:noFill/>
              </a:ln>
              <a:solidFill>
                <a:schemeClr val="tx1"/>
              </a:solidFill>
              <a:latin typeface="Open Sans" pitchFamily="2" charset="0"/>
              <a:ea typeface="Open Sans" pitchFamily="2" charset="0"/>
              <a:cs typeface="Open Sans" pitchFamily="2" charset="0"/>
            </a:endParaRPr>
          </a:p>
        </p:txBody>
      </p:sp>
      <p:sp>
        <p:nvSpPr>
          <p:cNvPr id="69" name="Freeform: Shape 68">
            <a:extLst>
              <a:ext uri="{FF2B5EF4-FFF2-40B4-BE49-F238E27FC236}">
                <a16:creationId xmlns:a16="http://schemas.microsoft.com/office/drawing/2014/main" id="{80EFCBA3-BE8E-DD0A-AD81-F15AB58E9479}"/>
              </a:ext>
            </a:extLst>
          </p:cNvPr>
          <p:cNvSpPr/>
          <p:nvPr/>
        </p:nvSpPr>
        <p:spPr>
          <a:xfrm>
            <a:off x="5951044" y="4885804"/>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pPr>
            <a:r>
              <a:rPr lang="en-US" sz="1400" b="1" kern="1200" dirty="0">
                <a:solidFill>
                  <a:srgbClr val="11294B"/>
                </a:solidFill>
                <a:latin typeface="Open Sans" pitchFamily="2" charset="0"/>
                <a:ea typeface="Open Sans" pitchFamily="2" charset="0"/>
                <a:cs typeface="Open Sans" pitchFamily="2" charset="0"/>
              </a:rPr>
              <a:t>RIC or Large-City Scanning Center</a:t>
            </a:r>
          </a:p>
          <a:p>
            <a:pPr>
              <a:tabLst>
                <a:tab pos="1084263" algn="l"/>
              </a:tabLst>
            </a:pPr>
            <a:r>
              <a:rPr lang="en-US" sz="1300" dirty="0">
                <a:solidFill>
                  <a:srgbClr val="11294B"/>
                </a:solidFill>
                <a:latin typeface="Open Sans" pitchFamily="2" charset="0"/>
                <a:ea typeface="Open Sans" pitchFamily="2" charset="0"/>
                <a:cs typeface="Open Sans" pitchFamily="2" charset="0"/>
              </a:rPr>
              <a:t>	</a:t>
            </a:r>
            <a:r>
              <a:rPr lang="en-US" sz="1300" dirty="0">
                <a:solidFill>
                  <a:schemeClr val="tx1"/>
                </a:solidFill>
                <a:latin typeface="Open Sans" pitchFamily="2" charset="0"/>
                <a:ea typeface="Open Sans" pitchFamily="2" charset="0"/>
                <a:cs typeface="Open Sans" pitchFamily="2" charset="0"/>
                <a:hlinkClick r:id="rId9"/>
              </a:rPr>
              <a:t>www.p12.nysed.gov/irs/sirs/ric-big5.html</a:t>
            </a:r>
            <a:endParaRPr lang="en-US" sz="1300" dirty="0">
              <a:solidFill>
                <a:schemeClr val="tx1"/>
              </a:solidFill>
              <a:latin typeface="Open Sans" pitchFamily="2" charset="0"/>
              <a:ea typeface="Open Sans" pitchFamily="2" charset="0"/>
              <a:cs typeface="Open Sans" pitchFamily="2" charset="0"/>
            </a:endParaRPr>
          </a:p>
        </p:txBody>
      </p:sp>
      <p:pic>
        <p:nvPicPr>
          <p:cNvPr id="53" name="Picture 52">
            <a:extLst>
              <a:ext uri="{FF2B5EF4-FFF2-40B4-BE49-F238E27FC236}">
                <a16:creationId xmlns:a16="http://schemas.microsoft.com/office/drawing/2014/main" id="{246E9C36-8CFB-30B9-BF10-5A3842A8B2B8}"/>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42724" y="5310009"/>
            <a:ext cx="464058" cy="320040"/>
          </a:xfrm>
          <a:prstGeom prst="rect">
            <a:avLst/>
          </a:prstGeom>
        </p:spPr>
      </p:pic>
      <p:sp>
        <p:nvSpPr>
          <p:cNvPr id="21" name="Arrow: Pentagon 20">
            <a:extLst>
              <a:ext uri="{FF2B5EF4-FFF2-40B4-BE49-F238E27FC236}">
                <a16:creationId xmlns:a16="http://schemas.microsoft.com/office/drawing/2014/main" id="{D3B3B8B2-E967-6FF5-9463-941AE2A0FC82}"/>
              </a:ext>
            </a:extLst>
          </p:cNvPr>
          <p:cNvSpPr/>
          <p:nvPr/>
        </p:nvSpPr>
        <p:spPr>
          <a:xfrm>
            <a:off x="660583" y="5760762"/>
            <a:ext cx="5577840" cy="822960"/>
          </a:xfrm>
          <a:prstGeom prst="homePlate">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975" algn="l"/>
            <a:r>
              <a:rPr lang="en-US" sz="1400" kern="1200" dirty="0">
                <a:solidFill>
                  <a:schemeClr val="dk1"/>
                </a:solidFill>
                <a:latin typeface="Open Sans" pitchFamily="2" charset="0"/>
                <a:ea typeface="Open Sans" pitchFamily="2" charset="0"/>
                <a:cs typeface="Open Sans" pitchFamily="2" charset="0"/>
              </a:rPr>
              <a:t>Information about the NYSESLAT and regular updates including training materials and the School Administrator’s Manual (SAM)</a:t>
            </a:r>
            <a:endParaRPr lang="en-US" sz="1400" dirty="0">
              <a:ln>
                <a:noFill/>
              </a:ln>
              <a:solidFill>
                <a:schemeClr val="tx1"/>
              </a:solidFill>
              <a:latin typeface="Open Sans" pitchFamily="2" charset="0"/>
              <a:ea typeface="Open Sans" pitchFamily="2" charset="0"/>
              <a:cs typeface="Open Sans" pitchFamily="2" charset="0"/>
            </a:endParaRPr>
          </a:p>
        </p:txBody>
      </p:sp>
      <p:sp>
        <p:nvSpPr>
          <p:cNvPr id="70" name="Freeform: Shape 69">
            <a:extLst>
              <a:ext uri="{FF2B5EF4-FFF2-40B4-BE49-F238E27FC236}">
                <a16:creationId xmlns:a16="http://schemas.microsoft.com/office/drawing/2014/main" id="{04CB784F-15C3-0ED6-F430-461B56E1B474}"/>
              </a:ext>
            </a:extLst>
          </p:cNvPr>
          <p:cNvSpPr/>
          <p:nvPr/>
        </p:nvSpPr>
        <p:spPr>
          <a:xfrm>
            <a:off x="5951044" y="5758162"/>
            <a:ext cx="5577840" cy="822960"/>
          </a:xfrm>
          <a:custGeom>
            <a:avLst/>
            <a:gdLst>
              <a:gd name="connsiteX0" fmla="*/ 0 w 5525788"/>
              <a:gd name="connsiteY0" fmla="*/ 0 h 822960"/>
              <a:gd name="connsiteX1" fmla="*/ 1441910 w 5525788"/>
              <a:gd name="connsiteY1" fmla="*/ 0 h 822960"/>
              <a:gd name="connsiteX2" fmla="*/ 5114308 w 5525788"/>
              <a:gd name="connsiteY2" fmla="*/ 0 h 822960"/>
              <a:gd name="connsiteX3" fmla="*/ 5525788 w 5525788"/>
              <a:gd name="connsiteY3" fmla="*/ 0 h 822960"/>
              <a:gd name="connsiteX4" fmla="*/ 5525788 w 5525788"/>
              <a:gd name="connsiteY4" fmla="*/ 411480 h 822960"/>
              <a:gd name="connsiteX5" fmla="*/ 5525788 w 5525788"/>
              <a:gd name="connsiteY5" fmla="*/ 822960 h 822960"/>
              <a:gd name="connsiteX6" fmla="*/ 5114308 w 5525788"/>
              <a:gd name="connsiteY6" fmla="*/ 822960 h 822960"/>
              <a:gd name="connsiteX7" fmla="*/ 1441910 w 5525788"/>
              <a:gd name="connsiteY7" fmla="*/ 822960 h 822960"/>
              <a:gd name="connsiteX8" fmla="*/ 0 w 5525788"/>
              <a:gd name="connsiteY8" fmla="*/ 822960 h 822960"/>
              <a:gd name="connsiteX9" fmla="*/ 411480 w 5525788"/>
              <a:gd name="connsiteY9" fmla="*/ 41148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25788" h="822960">
                <a:moveTo>
                  <a:pt x="0" y="0"/>
                </a:moveTo>
                <a:lnTo>
                  <a:pt x="1441910" y="0"/>
                </a:lnTo>
                <a:lnTo>
                  <a:pt x="5114308" y="0"/>
                </a:lnTo>
                <a:lnTo>
                  <a:pt x="5525788" y="0"/>
                </a:lnTo>
                <a:lnTo>
                  <a:pt x="5525788" y="411480"/>
                </a:lnTo>
                <a:lnTo>
                  <a:pt x="5525788" y="822960"/>
                </a:lnTo>
                <a:lnTo>
                  <a:pt x="5114308" y="822960"/>
                </a:lnTo>
                <a:lnTo>
                  <a:pt x="1441910" y="822960"/>
                </a:lnTo>
                <a:lnTo>
                  <a:pt x="0" y="822960"/>
                </a:lnTo>
                <a:lnTo>
                  <a:pt x="411480" y="411480"/>
                </a:lnTo>
                <a:close/>
              </a:path>
            </a:pathLst>
          </a:custGeom>
          <a:solidFill>
            <a:schemeClr val="bg1">
              <a:lumMod val="95000"/>
            </a:schemeClr>
          </a:solidFill>
          <a:ln w="38100">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511175">
              <a:spcAft>
                <a:spcPts val="1200"/>
              </a:spcAft>
            </a:pPr>
            <a:r>
              <a:rPr lang="en-US" sz="1400" b="1" kern="1200" dirty="0">
                <a:solidFill>
                  <a:srgbClr val="11294B"/>
                </a:solidFill>
                <a:latin typeface="Open Sans" pitchFamily="2" charset="0"/>
                <a:ea typeface="Open Sans" pitchFamily="2" charset="0"/>
                <a:cs typeface="Open Sans" pitchFamily="2" charset="0"/>
              </a:rPr>
              <a:t>NYSESLAT Homepage</a:t>
            </a:r>
          </a:p>
          <a:p>
            <a:pPr>
              <a:tabLst>
                <a:tab pos="1084263" algn="l"/>
              </a:tabLst>
            </a:pPr>
            <a:r>
              <a:rPr lang="en-US" sz="1400" dirty="0">
                <a:solidFill>
                  <a:srgbClr val="11294B"/>
                </a:solidFill>
                <a:latin typeface="Open Sans" pitchFamily="2" charset="0"/>
                <a:ea typeface="Open Sans" pitchFamily="2" charset="0"/>
                <a:cs typeface="Open Sans" pitchFamily="2" charset="0"/>
              </a:rPr>
              <a:t>	</a:t>
            </a:r>
            <a:endParaRPr lang="en-US" sz="1300" dirty="0">
              <a:solidFill>
                <a:schemeClr val="tx1"/>
              </a:solidFill>
              <a:latin typeface="Open Sans" pitchFamily="2" charset="0"/>
              <a:ea typeface="Open Sans" pitchFamily="2" charset="0"/>
              <a:cs typeface="Open Sans" pitchFamily="2" charset="0"/>
            </a:endParaRPr>
          </a:p>
        </p:txBody>
      </p:sp>
      <p:pic>
        <p:nvPicPr>
          <p:cNvPr id="54" name="Picture 53">
            <a:extLst>
              <a:ext uri="{FF2B5EF4-FFF2-40B4-BE49-F238E27FC236}">
                <a16:creationId xmlns:a16="http://schemas.microsoft.com/office/drawing/2014/main" id="{B1DDBF3D-C100-3911-15B3-835D46DA706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542724" y="6185586"/>
            <a:ext cx="464058" cy="320040"/>
          </a:xfrm>
          <a:prstGeom prst="rect">
            <a:avLst/>
          </a:prstGeom>
        </p:spPr>
      </p:pic>
      <p:sp>
        <p:nvSpPr>
          <p:cNvPr id="3" name="TextBox 2">
            <a:extLst>
              <a:ext uri="{FF2B5EF4-FFF2-40B4-BE49-F238E27FC236}">
                <a16:creationId xmlns:a16="http://schemas.microsoft.com/office/drawing/2014/main" id="{1FCA0CA5-52DA-7024-A874-CE75B51F1BEC}"/>
              </a:ext>
            </a:extLst>
          </p:cNvPr>
          <p:cNvSpPr txBox="1"/>
          <p:nvPr/>
        </p:nvSpPr>
        <p:spPr>
          <a:xfrm>
            <a:off x="7006782" y="6088679"/>
            <a:ext cx="4199295" cy="492443"/>
          </a:xfrm>
          <a:prstGeom prst="rect">
            <a:avLst/>
          </a:prstGeom>
          <a:noFill/>
        </p:spPr>
        <p:txBody>
          <a:bodyPr wrap="square" rtlCol="0">
            <a:spAutoFit/>
          </a:bodyPr>
          <a:lstStyle/>
          <a:p>
            <a:r>
              <a:rPr lang="en-US" sz="1300" dirty="0">
                <a:latin typeface="Open Sans" pitchFamily="2" charset="0"/>
                <a:ea typeface="Open Sans" pitchFamily="2" charset="0"/>
                <a:cs typeface="Open Sans" pitchFamily="2" charset="0"/>
                <a:hlinkClick r:id="rId10"/>
              </a:rPr>
              <a:t>www.nysed.gov/state-assessment/new-york-state-english-second-language-achievement-test-nyseslat</a:t>
            </a:r>
            <a:endParaRPr lang="en-US" sz="1300" dirty="0">
              <a:latin typeface="Open Sans" pitchFamily="2" charset="0"/>
              <a:ea typeface="Open Sans" pitchFamily="2" charset="0"/>
              <a:cs typeface="Open Sans" pitchFamily="2" charset="0"/>
            </a:endParaRPr>
          </a:p>
        </p:txBody>
      </p:sp>
      <p:sp>
        <p:nvSpPr>
          <p:cNvPr id="4" name="Slide Number Placeholder 3">
            <a:extLst>
              <a:ext uri="{FF2B5EF4-FFF2-40B4-BE49-F238E27FC236}">
                <a16:creationId xmlns:a16="http://schemas.microsoft.com/office/drawing/2014/main" id="{6871E2AF-9CDB-9FB2-6A28-1B530E355348}"/>
              </a:ext>
            </a:extLst>
          </p:cNvPr>
          <p:cNvSpPr>
            <a:spLocks noGrp="1"/>
          </p:cNvSpPr>
          <p:nvPr>
            <p:ph type="sldNum" sz="quarter" idx="12"/>
          </p:nvPr>
        </p:nvSpPr>
        <p:spPr/>
        <p:txBody>
          <a:bodyPr/>
          <a:lstStyle/>
          <a:p>
            <a:fld id="{0335FC68-20AA-4E79-AB89-77063C4B5F6B}" type="slidenum">
              <a:rPr lang="en-US" smtClean="0"/>
              <a:pPr/>
              <a:t>19</a:t>
            </a:fld>
            <a:endParaRPr lang="en-US" dirty="0"/>
          </a:p>
        </p:txBody>
      </p:sp>
    </p:spTree>
    <p:extLst>
      <p:ext uri="{BB962C8B-B14F-4D97-AF65-F5344CB8AC3E}">
        <p14:creationId xmlns:p14="http://schemas.microsoft.com/office/powerpoint/2010/main" val="239499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4A13-96CB-DD31-F267-AA089A56B947}"/>
              </a:ext>
            </a:extLst>
          </p:cNvPr>
          <p:cNvSpPr>
            <a:spLocks noGrp="1"/>
          </p:cNvSpPr>
          <p:nvPr>
            <p:ph type="title"/>
          </p:nvPr>
        </p:nvSpPr>
        <p:spPr/>
        <p:txBody>
          <a:bodyPr/>
          <a:lstStyle/>
          <a:p>
            <a:r>
              <a:rPr lang="en-US" dirty="0"/>
              <a:t>Grade 1: </a:t>
            </a:r>
            <a:r>
              <a:rPr lang="en-US" dirty="0">
                <a:solidFill>
                  <a:srgbClr val="B4C5E7"/>
                </a:solidFill>
              </a:rPr>
              <a:t>Informational</a:t>
            </a:r>
            <a:r>
              <a:rPr lang="en-US" dirty="0"/>
              <a:t> ECR Prompt</a:t>
            </a:r>
          </a:p>
        </p:txBody>
      </p:sp>
      <p:pic>
        <p:nvPicPr>
          <p:cNvPr id="14" name="Picture 13" descr="Grade 1 Informational ECR Prompt page 1">
            <a:extLst>
              <a:ext uri="{FF2B5EF4-FFF2-40B4-BE49-F238E27FC236}">
                <a16:creationId xmlns:a16="http://schemas.microsoft.com/office/drawing/2014/main" id="{6EF53E0F-600D-5E6D-A03C-A81FFB5151CA}"/>
              </a:ext>
            </a:extLst>
          </p:cNvPr>
          <p:cNvPicPr>
            <a:picLocks noChangeAspect="1"/>
          </p:cNvPicPr>
          <p:nvPr/>
        </p:nvPicPr>
        <p:blipFill>
          <a:blip r:embed="rId2" cstate="print"/>
          <a:stretch>
            <a:fillRect/>
          </a:stretch>
        </p:blipFill>
        <p:spPr>
          <a:xfrm>
            <a:off x="1378386" y="1055494"/>
            <a:ext cx="4389120" cy="5486400"/>
          </a:xfrm>
          <a:prstGeom prst="rect">
            <a:avLst/>
          </a:prstGeom>
          <a:ln w="38100">
            <a:solidFill>
              <a:schemeClr val="tx1"/>
            </a:solidFill>
          </a:ln>
          <a:effectLst>
            <a:outerShdw blurRad="50800" dist="38100" dir="2700000" algn="tl" rotWithShape="0">
              <a:srgbClr val="B4C5E7">
                <a:alpha val="40000"/>
              </a:srgbClr>
            </a:outerShdw>
            <a:softEdge rad="31750"/>
          </a:effectLst>
        </p:spPr>
      </p:pic>
      <p:pic>
        <p:nvPicPr>
          <p:cNvPr id="16" name="Picture 15" descr="Grade 1 Informational ECR Prompt page 2">
            <a:extLst>
              <a:ext uri="{FF2B5EF4-FFF2-40B4-BE49-F238E27FC236}">
                <a16:creationId xmlns:a16="http://schemas.microsoft.com/office/drawing/2014/main" id="{628C36C0-133B-B981-C8D3-AB2B94CB4112}"/>
              </a:ext>
            </a:extLst>
          </p:cNvPr>
          <p:cNvPicPr>
            <a:picLocks noChangeAspect="1"/>
          </p:cNvPicPr>
          <p:nvPr/>
        </p:nvPicPr>
        <p:blipFill>
          <a:blip r:embed="rId3" cstate="print"/>
          <a:stretch>
            <a:fillRect/>
          </a:stretch>
        </p:blipFill>
        <p:spPr>
          <a:xfrm>
            <a:off x="6404951" y="1055494"/>
            <a:ext cx="4389120" cy="5486400"/>
          </a:xfrm>
          <a:prstGeom prst="rect">
            <a:avLst/>
          </a:prstGeom>
          <a:ln w="38100">
            <a:solidFill>
              <a:schemeClr val="tx1"/>
            </a:solidFill>
          </a:ln>
          <a:effectLst>
            <a:outerShdw blurRad="50800" dist="38100" dir="2700000" algn="tl" rotWithShape="0">
              <a:srgbClr val="B4C5E7">
                <a:alpha val="40000"/>
              </a:srgbClr>
            </a:outerShdw>
            <a:softEdge rad="31750"/>
          </a:effectLst>
        </p:spPr>
      </p:pic>
      <p:sp>
        <p:nvSpPr>
          <p:cNvPr id="4" name="Slide Number Placeholder 3">
            <a:extLst>
              <a:ext uri="{FF2B5EF4-FFF2-40B4-BE49-F238E27FC236}">
                <a16:creationId xmlns:a16="http://schemas.microsoft.com/office/drawing/2014/main" id="{F1B0F994-769B-DA17-B4B2-C4DFD4663EEE}"/>
              </a:ext>
            </a:extLst>
          </p:cNvPr>
          <p:cNvSpPr>
            <a:spLocks noGrp="1"/>
          </p:cNvSpPr>
          <p:nvPr>
            <p:ph type="sldNum" sz="quarter" idx="12"/>
          </p:nvPr>
        </p:nvSpPr>
        <p:spPr/>
        <p:txBody>
          <a:bodyPr/>
          <a:lstStyle/>
          <a:p>
            <a:fld id="{0335FC68-20AA-4E79-AB89-77063C4B5F6B}" type="slidenum">
              <a:rPr lang="en-US" smtClean="0"/>
              <a:pPr/>
              <a:t>2</a:t>
            </a:fld>
            <a:endParaRPr lang="en-US" dirty="0"/>
          </a:p>
        </p:txBody>
      </p:sp>
    </p:spTree>
    <p:extLst>
      <p:ext uri="{BB962C8B-B14F-4D97-AF65-F5344CB8AC3E}">
        <p14:creationId xmlns:p14="http://schemas.microsoft.com/office/powerpoint/2010/main" val="1321908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Sample 1</a:t>
            </a:r>
          </a:p>
        </p:txBody>
      </p:sp>
      <p:pic>
        <p:nvPicPr>
          <p:cNvPr id="45" name="Picture 44" descr="Picture of grade 1 ECR Sample Student response number 1.">
            <a:extLst>
              <a:ext uri="{FF2B5EF4-FFF2-40B4-BE49-F238E27FC236}">
                <a16:creationId xmlns:a16="http://schemas.microsoft.com/office/drawing/2014/main" id="{E4316FAA-472A-7E5D-4674-C0DA8F16A70B}"/>
              </a:ext>
            </a:extLst>
          </p:cNvPr>
          <p:cNvPicPr>
            <a:picLocks noChangeAspect="1"/>
          </p:cNvPicPr>
          <p:nvPr/>
        </p:nvPicPr>
        <p:blipFill>
          <a:blip r:embed="rId2" cstate="print"/>
          <a:stretch>
            <a:fillRect/>
          </a:stretch>
        </p:blipFill>
        <p:spPr>
          <a:xfrm>
            <a:off x="393192" y="2240280"/>
            <a:ext cx="4389117"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4</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Commanding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a variety of expanded and complex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many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brush my teeth</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grow up</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swim</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water park</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50" dirty="0">
                <a:solidFill>
                  <a:schemeClr val="tx1"/>
                </a:solidFill>
                <a:latin typeface="Open Sans" pitchFamily="2" charset="0"/>
                <a:ea typeface="Open Sans" pitchFamily="2" charset="0"/>
                <a:cs typeface="Open Sans" pitchFamily="2" charset="0"/>
              </a:rPr>
              <a:t>Response includes words and sentences that sufficiently introduce and complete thoughts, ideas, or both (has an introduction and a clear and organized progression of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sufficient development of an opinion with a reason and additional information (lists multiple specific uses for water and elaborates on most ideas with additional details).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clear and contains minimal errors;</a:t>
            </a:r>
          </a:p>
          <a:p>
            <a:pPr marL="403225">
              <a:tabLst>
                <a:tab pos="511175" algn="l"/>
              </a:tabLst>
            </a:pPr>
            <a:r>
              <a:rPr lang="en-US" sz="1200" dirty="0">
                <a:solidFill>
                  <a:schemeClr val="tx1"/>
                </a:solidFill>
                <a:latin typeface="Open Sans" pitchFamily="2" charset="0"/>
                <a:ea typeface="Open Sans" pitchFamily="2" charset="0"/>
                <a:cs typeface="Open Sans" pitchFamily="2" charset="0"/>
              </a:rPr>
              <a:t>errors do not obscure meaning.</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3</a:t>
            </a:fld>
            <a:endParaRPr lang="en-US" dirty="0"/>
          </a:p>
        </p:txBody>
      </p:sp>
    </p:spTree>
    <p:extLst>
      <p:ext uri="{BB962C8B-B14F-4D97-AF65-F5344CB8AC3E}">
        <p14:creationId xmlns:p14="http://schemas.microsoft.com/office/powerpoint/2010/main" val="174699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Sample 2</a:t>
            </a:r>
          </a:p>
        </p:txBody>
      </p:sp>
      <p:pic>
        <p:nvPicPr>
          <p:cNvPr id="47" name="Picture 46" descr="Picture of grade 1 ECR Sample Student response number 2.">
            <a:extLst>
              <a:ext uri="{FF2B5EF4-FFF2-40B4-BE49-F238E27FC236}">
                <a16:creationId xmlns:a16="http://schemas.microsoft.com/office/drawing/2014/main" id="{4CF06115-711E-5783-6A8E-8C8E0AB14299}"/>
              </a:ext>
            </a:extLst>
          </p:cNvPr>
          <p:cNvPicPr>
            <a:picLocks noChangeAspect="1"/>
          </p:cNvPicPr>
          <p:nvPr/>
        </p:nvPicPr>
        <p:blipFill>
          <a:blip r:embed="rId2" cstate="print"/>
          <a:stretch>
            <a:fillRect/>
          </a:stretch>
        </p:blipFill>
        <p:spPr>
          <a:xfrm>
            <a:off x="393192" y="2240280"/>
            <a:ext cx="4389116"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3</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Expanding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spc="-10" dirty="0">
                <a:solidFill>
                  <a:schemeClr val="tx1"/>
                </a:solidFill>
                <a:latin typeface="Open Sans" pitchFamily="2" charset="0"/>
                <a:ea typeface="Open Sans" pitchFamily="2" charset="0"/>
                <a:cs typeface="Open Sans" pitchFamily="2" charset="0"/>
              </a:rPr>
              <a:t>Response contains expanded and complex sentences</a:t>
            </a:r>
            <a:br>
              <a:rPr lang="en-US" sz="1200" spc="-10" dirty="0">
                <a:solidFill>
                  <a:schemeClr val="tx1"/>
                </a:solidFill>
                <a:latin typeface="Open Sans" pitchFamily="2" charset="0"/>
                <a:ea typeface="Open Sans" pitchFamily="2" charset="0"/>
                <a:cs typeface="Open Sans" pitchFamily="2" charset="0"/>
              </a:rPr>
            </a:br>
            <a:r>
              <a:rPr lang="en-US" sz="1200" spc="-10" dirty="0">
                <a:solidFill>
                  <a:schemeClr val="tx1"/>
                </a:solidFill>
                <a:latin typeface="Open Sans" pitchFamily="2" charset="0"/>
                <a:ea typeface="Open Sans" pitchFamily="2" charset="0"/>
                <a:cs typeface="Open Sans" pitchFamily="2" charset="0"/>
              </a:rPr>
              <a:t>(repetitive structures limit variety of sentence structures).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some grade-level words and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(e.g., </a:t>
            </a:r>
            <a:r>
              <a:rPr lang="en-US" sz="1200" i="1" dirty="0">
                <a:solidFill>
                  <a:schemeClr val="tx1"/>
                </a:solidFill>
                <a:latin typeface="Open Sans" pitchFamily="2" charset="0"/>
                <a:ea typeface="Open Sans" pitchFamily="2" charset="0"/>
                <a:cs typeface="Open Sans" pitchFamily="2" charset="0"/>
              </a:rPr>
              <a:t>happy birthday</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take a bath</a:t>
            </a:r>
            <a:r>
              <a:rPr lang="en-US" sz="1200" dirty="0">
                <a:solidFill>
                  <a:schemeClr val="tx1"/>
                </a:solidFill>
                <a:latin typeface="Open Sans" pitchFamily="2" charset="0"/>
                <a:ea typeface="Open Sans" pitchFamily="2" charset="0"/>
                <a:cs typeface="Open Sans" pitchFamily="2" charset="0"/>
              </a:rPr>
              <a:t>, </a:t>
            </a:r>
            <a:r>
              <a:rPr lang="en-US" sz="1200" i="1" dirty="0">
                <a:solidFill>
                  <a:schemeClr val="tx1"/>
                </a:solidFill>
                <a:latin typeface="Open Sans" pitchFamily="2" charset="0"/>
                <a:ea typeface="Open Sans" pitchFamily="2" charset="0"/>
                <a:cs typeface="Open Sans" pitchFamily="2" charset="0"/>
              </a:rPr>
              <a:t>wash </a:t>
            </a:r>
            <a:r>
              <a:rPr lang="en-US" sz="1200" dirty="0">
                <a:solidFill>
                  <a:schemeClr val="tx1"/>
                </a:solidFill>
                <a:latin typeface="Open Sans" pitchFamily="2" charset="0"/>
                <a:ea typeface="Open Sans" pitchFamily="2" charset="0"/>
                <a:cs typeface="Open Sans" pitchFamily="2" charset="0"/>
              </a:rPr>
              <a:t>; errors obscure some language).</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spcBef>
                <a:spcPts val="600"/>
              </a:spcBef>
            </a:pPr>
            <a:r>
              <a:rPr lang="en-US" sz="1120" dirty="0">
                <a:solidFill>
                  <a:schemeClr val="tx1"/>
                </a:solidFill>
                <a:latin typeface="Open Sans" pitchFamily="2" charset="0"/>
                <a:ea typeface="Open Sans" pitchFamily="2" charset="0"/>
                <a:cs typeface="Open Sans" pitchFamily="2" charset="0"/>
              </a:rPr>
              <a:t>Response includes introductory and concluding words and sentences that provide partial organization of thoughts, ideas, or both (has an introduction, conclusion, and some related ideas, but at times ideas are list-like and lack organization).</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partial development of an opinion with a reason and additional information (many ideas are listed, but at times errors obscure  development of ideas).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mostly clear, but contains some errors that may obscure meaning (e.g., spelling errors: </a:t>
            </a:r>
            <a:r>
              <a:rPr lang="en-US" sz="1200" i="1" dirty="0" err="1">
                <a:solidFill>
                  <a:schemeClr val="tx1"/>
                </a:solidFill>
                <a:latin typeface="Open Sans" pitchFamily="2" charset="0"/>
                <a:ea typeface="Open Sans" pitchFamily="2" charset="0"/>
                <a:cs typeface="Open Sans" pitchFamily="2" charset="0"/>
              </a:rPr>
              <a:t>prart</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party</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taff</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teeth</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sime</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swim</a:t>
            </a:r>
            <a:r>
              <a:rPr lang="en-US" sz="1200" dirty="0">
                <a:solidFill>
                  <a:schemeClr val="tx1"/>
                </a:solidFill>
                <a:latin typeface="Open Sans" pitchFamily="2" charset="0"/>
                <a:ea typeface="Open Sans" pitchFamily="2" charset="0"/>
                <a:cs typeface="Open Sans" pitchFamily="2" charset="0"/>
              </a:rPr>
              <a: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4</a:t>
            </a:fld>
            <a:endParaRPr lang="en-US" dirty="0"/>
          </a:p>
        </p:txBody>
      </p:sp>
    </p:spTree>
    <p:extLst>
      <p:ext uri="{BB962C8B-B14F-4D97-AF65-F5344CB8AC3E}">
        <p14:creationId xmlns:p14="http://schemas.microsoft.com/office/powerpoint/2010/main" val="2004022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Sample 3</a:t>
            </a:r>
          </a:p>
        </p:txBody>
      </p:sp>
      <p:pic>
        <p:nvPicPr>
          <p:cNvPr id="23" name="Picture 22" descr="Picture of grade 1 ECR Sample Student response number 3.">
            <a:extLst>
              <a:ext uri="{FF2B5EF4-FFF2-40B4-BE49-F238E27FC236}">
                <a16:creationId xmlns:a16="http://schemas.microsoft.com/office/drawing/2014/main" id="{A2342830-3175-2214-9A86-0CC46D5A00ED}"/>
              </a:ext>
            </a:extLst>
          </p:cNvPr>
          <p:cNvPicPr>
            <a:picLocks noChangeAspect="1"/>
          </p:cNvPicPr>
          <p:nvPr/>
        </p:nvPicPr>
        <p:blipFill>
          <a:blip r:embed="rId2" cstate="print"/>
          <a:stretch>
            <a:fillRect/>
          </a:stretch>
        </p:blipFill>
        <p:spPr>
          <a:xfrm>
            <a:off x="393192" y="2240280"/>
            <a:ext cx="4389117"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2</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Transitioning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simple sentences and a few expanded sentences.</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 few grade-level words and phrases (e.g., </a:t>
            </a:r>
            <a:r>
              <a:rPr lang="en-US" sz="1200" i="1" dirty="0">
                <a:solidFill>
                  <a:schemeClr val="tx1"/>
                </a:solidFill>
                <a:latin typeface="Open Sans" pitchFamily="2" charset="0"/>
                <a:ea typeface="Open Sans" pitchFamily="2" charset="0"/>
                <a:cs typeface="Open Sans" pitchFamily="2" charset="0"/>
              </a:rPr>
              <a:t>swim</a:t>
            </a:r>
            <a:r>
              <a:rPr lang="en-US" sz="1200" dirty="0">
                <a:solidFill>
                  <a:schemeClr val="tx1"/>
                </a:solidFill>
                <a:latin typeface="Open Sans" pitchFamily="2" charset="0"/>
                <a:ea typeface="Open Sans" pitchFamily="2" charset="0"/>
                <a:cs typeface="Open Sans" pitchFamily="2" charset="0"/>
              </a:rPr>
              <a:t>).</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150" dirty="0">
                <a:solidFill>
                  <a:schemeClr val="tx1"/>
                </a:solidFill>
                <a:latin typeface="Open Sans" pitchFamily="2" charset="0"/>
                <a:ea typeface="Open Sans" pitchFamily="2" charset="0"/>
                <a:cs typeface="Open Sans" pitchFamily="2" charset="0"/>
              </a:rPr>
              <a:t>Response includes introductory and/or concluding words and sentences that provide limited organization of thoughts, ideas, or both (has multiple ideas about ways to use water, but ideas are repetitive and list-like, with limited organization).</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150" dirty="0">
                <a:solidFill>
                  <a:schemeClr val="tx1"/>
                </a:solidFill>
                <a:latin typeface="Open Sans" pitchFamily="2" charset="0"/>
                <a:ea typeface="Open Sans" pitchFamily="2" charset="0"/>
                <a:cs typeface="Open Sans" pitchFamily="2" charset="0"/>
              </a:rPr>
              <a:t>Response includes limited development of an opinion with a reason and/or additional information (several ideas are listed with brief additional information, but ideas are often vague and minimally detailed, and some are repetitive).</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is mostly clear, but contains some errors that may obscure meaning (e.g., spelling errors: </a:t>
            </a:r>
            <a:r>
              <a:rPr lang="en-US" sz="1200" i="1" dirty="0" err="1">
                <a:solidFill>
                  <a:schemeClr val="tx1"/>
                </a:solidFill>
                <a:latin typeface="Open Sans" pitchFamily="2" charset="0"/>
                <a:ea typeface="Open Sans" pitchFamily="2" charset="0"/>
                <a:cs typeface="Open Sans" pitchFamily="2" charset="0"/>
              </a:rPr>
              <a:t>sinknes</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sink</a:t>
            </a:r>
            <a:r>
              <a:rPr lang="en-US" sz="1200" dirty="0">
                <a:solidFill>
                  <a:schemeClr val="tx1"/>
                </a:solidFill>
                <a:latin typeface="Open Sans" pitchFamily="2" charset="0"/>
                <a:ea typeface="Open Sans" pitchFamily="2" charset="0"/>
                <a:cs typeface="Open Sans" pitchFamily="2" charset="0"/>
              </a:rPr>
              <a:t>, </a:t>
            </a:r>
            <a:r>
              <a:rPr lang="en-US" sz="1200" i="1" dirty="0" err="1">
                <a:solidFill>
                  <a:schemeClr val="tx1"/>
                </a:solidFill>
                <a:latin typeface="Open Sans" pitchFamily="2" charset="0"/>
                <a:ea typeface="Open Sans" pitchFamily="2" charset="0"/>
                <a:cs typeface="Open Sans" pitchFamily="2" charset="0"/>
              </a:rPr>
              <a:t>moshing</a:t>
            </a:r>
            <a:r>
              <a:rPr lang="en-US" sz="1200" dirty="0">
                <a:solidFill>
                  <a:schemeClr val="tx1"/>
                </a:solidFill>
                <a:latin typeface="Open Sans" pitchFamily="2" charset="0"/>
                <a:ea typeface="Open Sans" pitchFamily="2" charset="0"/>
                <a:cs typeface="Open Sans" pitchFamily="2" charset="0"/>
              </a:rPr>
              <a:t> for </a:t>
            </a:r>
            <a:r>
              <a:rPr lang="en-US" sz="1200" i="1" dirty="0">
                <a:solidFill>
                  <a:schemeClr val="tx1"/>
                </a:solidFill>
                <a:latin typeface="Open Sans" pitchFamily="2" charset="0"/>
                <a:ea typeface="Open Sans" pitchFamily="2" charset="0"/>
                <a:cs typeface="Open Sans" pitchFamily="2" charset="0"/>
              </a:rPr>
              <a:t>machine</a:t>
            </a:r>
            <a:r>
              <a:rPr lang="en-US" sz="1200" dirty="0">
                <a:solidFill>
                  <a:schemeClr val="tx1"/>
                </a:solidFill>
                <a:latin typeface="Open Sans" pitchFamily="2" charset="0"/>
                <a:ea typeface="Open Sans" pitchFamily="2" charset="0"/>
                <a:cs typeface="Open Sans" pitchFamily="2" charset="0"/>
              </a:rPr>
              <a: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5</a:t>
            </a:fld>
            <a:endParaRPr lang="en-US" dirty="0"/>
          </a:p>
        </p:txBody>
      </p:sp>
    </p:spTree>
    <p:extLst>
      <p:ext uri="{BB962C8B-B14F-4D97-AF65-F5344CB8AC3E}">
        <p14:creationId xmlns:p14="http://schemas.microsoft.com/office/powerpoint/2010/main" val="172148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Sample 4</a:t>
            </a:r>
          </a:p>
        </p:txBody>
      </p:sp>
      <p:pic>
        <p:nvPicPr>
          <p:cNvPr id="33" name="Picture 32" descr="Picture of grade 1 ECR Sample Student response number 4.">
            <a:extLst>
              <a:ext uri="{FF2B5EF4-FFF2-40B4-BE49-F238E27FC236}">
                <a16:creationId xmlns:a16="http://schemas.microsoft.com/office/drawing/2014/main" id="{27843311-13DE-33FE-A4A0-92326B76E70E}"/>
              </a:ext>
            </a:extLst>
          </p:cNvPr>
          <p:cNvPicPr>
            <a:picLocks noChangeAspect="1"/>
          </p:cNvPicPr>
          <p:nvPr/>
        </p:nvPicPr>
        <p:blipFill>
          <a:blip r:embed="rId2" cstate="print"/>
          <a:stretch>
            <a:fillRect/>
          </a:stretch>
        </p:blipFill>
        <p:spPr>
          <a:xfrm>
            <a:off x="393192" y="2240280"/>
            <a:ext cx="4389117"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1</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Emerging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simple sentences and includes at least one expanded sentence (single repeated expanded structure).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common words and short phrases</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(errors obscure much of the language in response).</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includes a basic introduction or completion of a thought or ideas (errors obscure most ideas).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includes basic development of an opinion or additional information (errors obscure further development of ideas).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frequent errors that often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(frequent impeding spelling errors).</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6</a:t>
            </a:fld>
            <a:endParaRPr lang="en-US" dirty="0"/>
          </a:p>
        </p:txBody>
      </p:sp>
    </p:spTree>
    <p:extLst>
      <p:ext uri="{BB962C8B-B14F-4D97-AF65-F5344CB8AC3E}">
        <p14:creationId xmlns:p14="http://schemas.microsoft.com/office/powerpoint/2010/main" val="1644994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0801-FF78-3FBA-13DE-08D6CC749649}"/>
              </a:ext>
            </a:extLst>
          </p:cNvPr>
          <p:cNvSpPr>
            <a:spLocks noGrp="1"/>
          </p:cNvSpPr>
          <p:nvPr>
            <p:ph type="title"/>
          </p:nvPr>
        </p:nvSpPr>
        <p:spPr/>
        <p:txBody>
          <a:bodyPr/>
          <a:lstStyle/>
          <a:p>
            <a:r>
              <a:rPr lang="en-US" dirty="0"/>
              <a:t>Grade 1: ECR </a:t>
            </a:r>
            <a:r>
              <a:rPr lang="en-US" dirty="0">
                <a:solidFill>
                  <a:srgbClr val="B4C5E7"/>
                </a:solidFill>
              </a:rPr>
              <a:t>Sample 5</a:t>
            </a:r>
          </a:p>
        </p:txBody>
      </p:sp>
      <p:pic>
        <p:nvPicPr>
          <p:cNvPr id="23" name="Picture 22" descr="Picture of grade 1 ECR Sample Student response number 5.">
            <a:extLst>
              <a:ext uri="{FF2B5EF4-FFF2-40B4-BE49-F238E27FC236}">
                <a16:creationId xmlns:a16="http://schemas.microsoft.com/office/drawing/2014/main" id="{CDA79956-D6B5-D5BD-E8D6-B79CA7C1A642}"/>
              </a:ext>
            </a:extLst>
          </p:cNvPr>
          <p:cNvPicPr>
            <a:picLocks noChangeAspect="1"/>
          </p:cNvPicPr>
          <p:nvPr/>
        </p:nvPicPr>
        <p:blipFill>
          <a:blip r:embed="rId2" cstate="print"/>
          <a:stretch>
            <a:fillRect/>
          </a:stretch>
        </p:blipFill>
        <p:spPr>
          <a:xfrm>
            <a:off x="393192" y="2240280"/>
            <a:ext cx="4389116" cy="3107710"/>
          </a:xfrm>
          <a:prstGeom prst="rect">
            <a:avLst/>
          </a:prstGeom>
          <a:ln w="19050">
            <a:solidFill>
              <a:schemeClr val="tx1"/>
            </a:solidFill>
          </a:ln>
          <a:effectLst>
            <a:outerShdw blurRad="50800" dist="38100" dir="2700000" algn="tl" rotWithShape="0">
              <a:prstClr val="black">
                <a:alpha val="40000"/>
              </a:prstClr>
            </a:outerShdw>
            <a:softEdge rad="31750"/>
          </a:effectLst>
        </p:spPr>
      </p:pic>
      <p:sp>
        <p:nvSpPr>
          <p:cNvPr id="38" name="TextBox 37">
            <a:extLst>
              <a:ext uri="{FF2B5EF4-FFF2-40B4-BE49-F238E27FC236}">
                <a16:creationId xmlns:a16="http://schemas.microsoft.com/office/drawing/2014/main" id="{AD3ED781-DBDA-6108-FC0F-10C7C800759E}"/>
              </a:ext>
            </a:extLst>
          </p:cNvPr>
          <p:cNvSpPr txBox="1"/>
          <p:nvPr/>
        </p:nvSpPr>
        <p:spPr>
          <a:xfrm>
            <a:off x="6938993" y="1232396"/>
            <a:ext cx="955344"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Score:</a:t>
            </a:r>
          </a:p>
        </p:txBody>
      </p:sp>
      <p:sp>
        <p:nvSpPr>
          <p:cNvPr id="37" name="Rectangle 36">
            <a:extLst>
              <a:ext uri="{FF2B5EF4-FFF2-40B4-BE49-F238E27FC236}">
                <a16:creationId xmlns:a16="http://schemas.microsoft.com/office/drawing/2014/main" id="{BFC87077-9D4F-0B3C-C5C1-9EDF4436F49A}"/>
              </a:ext>
            </a:extLst>
          </p:cNvPr>
          <p:cNvSpPr/>
          <p:nvPr/>
        </p:nvSpPr>
        <p:spPr>
          <a:xfrm>
            <a:off x="7911229" y="1200739"/>
            <a:ext cx="457200" cy="457200"/>
          </a:xfrm>
          <a:prstGeom prst="rect">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B4C5E7"/>
                </a:solidFill>
                <a:effectLst>
                  <a:innerShdw blurRad="63500" dist="50800" dir="18900000">
                    <a:prstClr val="black">
                      <a:alpha val="50000"/>
                    </a:prstClr>
                  </a:innerShdw>
                </a:effectLst>
                <a:latin typeface="Open Sans" pitchFamily="2" charset="0"/>
                <a:ea typeface="Open Sans" pitchFamily="2" charset="0"/>
                <a:cs typeface="Open Sans" pitchFamily="2" charset="0"/>
              </a:rPr>
              <a:t>0</a:t>
            </a:r>
          </a:p>
        </p:txBody>
      </p:sp>
      <p:sp>
        <p:nvSpPr>
          <p:cNvPr id="39" name="TextBox 38">
            <a:extLst>
              <a:ext uri="{FF2B5EF4-FFF2-40B4-BE49-F238E27FC236}">
                <a16:creationId xmlns:a16="http://schemas.microsoft.com/office/drawing/2014/main" id="{D10F2EE2-E346-A86A-C363-C139DCEC31BB}"/>
              </a:ext>
            </a:extLst>
          </p:cNvPr>
          <p:cNvSpPr txBox="1"/>
          <p:nvPr/>
        </p:nvSpPr>
        <p:spPr>
          <a:xfrm>
            <a:off x="8399366" y="1232396"/>
            <a:ext cx="1988015" cy="400110"/>
          </a:xfrm>
          <a:prstGeom prst="rect">
            <a:avLst/>
          </a:prstGeom>
          <a:noFill/>
        </p:spPr>
        <p:txBody>
          <a:bodyPr wrap="square" rtlCol="0">
            <a:spAutoFit/>
          </a:bodyPr>
          <a:lstStyle/>
          <a:p>
            <a:r>
              <a:rPr lang="en-US" sz="2000" b="1" dirty="0">
                <a:solidFill>
                  <a:srgbClr val="11294B"/>
                </a:solidFill>
                <a:latin typeface="Open Sans" pitchFamily="2" charset="0"/>
                <a:ea typeface="Open Sans" pitchFamily="2" charset="0"/>
                <a:cs typeface="Open Sans" pitchFamily="2" charset="0"/>
              </a:rPr>
              <a:t>Entering</a:t>
            </a:r>
          </a:p>
        </p:txBody>
      </p:sp>
      <p:sp>
        <p:nvSpPr>
          <p:cNvPr id="13" name="Arrow: Pentagon 12">
            <a:extLst>
              <a:ext uri="{FF2B5EF4-FFF2-40B4-BE49-F238E27FC236}">
                <a16:creationId xmlns:a16="http://schemas.microsoft.com/office/drawing/2014/main" id="{F16177C2-F0ED-5BF3-358C-CC11814F05A3}"/>
              </a:ext>
              <a:ext uri="{C183D7F6-B498-43B3-948B-1728B52AA6E4}">
                <adec:decorative xmlns:adec="http://schemas.microsoft.com/office/drawing/2017/decorative" val="1"/>
              </a:ext>
            </a:extLst>
          </p:cNvPr>
          <p:cNvSpPr/>
          <p:nvPr/>
        </p:nvSpPr>
        <p:spPr>
          <a:xfrm>
            <a:off x="5222793" y="186504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4" name="TextBox 13">
            <a:extLst>
              <a:ext uri="{FF2B5EF4-FFF2-40B4-BE49-F238E27FC236}">
                <a16:creationId xmlns:a16="http://schemas.microsoft.com/office/drawing/2014/main" id="{CC11E3BE-F9AF-7FCD-8500-F59BAFE2CA2B}"/>
              </a:ext>
            </a:extLst>
          </p:cNvPr>
          <p:cNvSpPr txBox="1"/>
          <p:nvPr/>
        </p:nvSpPr>
        <p:spPr>
          <a:xfrm>
            <a:off x="5197890" y="190811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CL</a:t>
            </a:r>
          </a:p>
        </p:txBody>
      </p:sp>
      <p:sp>
        <p:nvSpPr>
          <p:cNvPr id="11" name="Rectangle 10">
            <a:extLst>
              <a:ext uri="{FF2B5EF4-FFF2-40B4-BE49-F238E27FC236}">
                <a16:creationId xmlns:a16="http://schemas.microsoft.com/office/drawing/2014/main" id="{F7AB1202-EE52-8EA3-193D-4487253B2D2F}"/>
              </a:ext>
            </a:extLst>
          </p:cNvPr>
          <p:cNvSpPr/>
          <p:nvPr/>
        </p:nvSpPr>
        <p:spPr>
          <a:xfrm>
            <a:off x="6095999" y="177796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contains few words (errors impede successful development of sentence structure; only single words are comprehensible).</a:t>
            </a:r>
          </a:p>
        </p:txBody>
      </p:sp>
      <p:sp>
        <p:nvSpPr>
          <p:cNvPr id="18" name="Arrow: Pentagon 17">
            <a:extLst>
              <a:ext uri="{FF2B5EF4-FFF2-40B4-BE49-F238E27FC236}">
                <a16:creationId xmlns:a16="http://schemas.microsoft.com/office/drawing/2014/main" id="{92309E12-1215-6E20-A3B8-5DD0CDE88E75}"/>
              </a:ext>
              <a:ext uri="{C183D7F6-B498-43B3-948B-1728B52AA6E4}">
                <adec:decorative xmlns:adec="http://schemas.microsoft.com/office/drawing/2017/decorative" val="1"/>
              </a:ext>
            </a:extLst>
          </p:cNvPr>
          <p:cNvSpPr/>
          <p:nvPr/>
        </p:nvSpPr>
        <p:spPr>
          <a:xfrm>
            <a:off x="5222793" y="268802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19" name="TextBox 18">
            <a:extLst>
              <a:ext uri="{FF2B5EF4-FFF2-40B4-BE49-F238E27FC236}">
                <a16:creationId xmlns:a16="http://schemas.microsoft.com/office/drawing/2014/main" id="{7F1E3169-E02D-341A-A15B-689B555BCC1A}"/>
              </a:ext>
            </a:extLst>
          </p:cNvPr>
          <p:cNvSpPr txBox="1"/>
          <p:nvPr/>
        </p:nvSpPr>
        <p:spPr>
          <a:xfrm>
            <a:off x="5197890" y="273108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QL</a:t>
            </a:r>
          </a:p>
        </p:txBody>
      </p:sp>
      <p:sp>
        <p:nvSpPr>
          <p:cNvPr id="16" name="Rectangle 15">
            <a:extLst>
              <a:ext uri="{FF2B5EF4-FFF2-40B4-BE49-F238E27FC236}">
                <a16:creationId xmlns:a16="http://schemas.microsoft.com/office/drawing/2014/main" id="{94B1E9C3-A6F7-4FD4-A24E-1F05948D3F52}"/>
              </a:ext>
            </a:extLst>
          </p:cNvPr>
          <p:cNvSpPr/>
          <p:nvPr/>
        </p:nvSpPr>
        <p:spPr>
          <a:xfrm>
            <a:off x="6095999" y="260094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403225" algn="l"/>
              </a:tabLst>
            </a:pPr>
            <a:r>
              <a:rPr lang="en-US" sz="1200" dirty="0">
                <a:solidFill>
                  <a:schemeClr val="tx1"/>
                </a:solidFill>
                <a:latin typeface="Open Sans" pitchFamily="2" charset="0"/>
                <a:ea typeface="Open Sans" pitchFamily="2" charset="0"/>
                <a:cs typeface="Open Sans" pitchFamily="2" charset="0"/>
              </a:rPr>
              <a:t>Response contains at most frequently used words.</a:t>
            </a:r>
          </a:p>
        </p:txBody>
      </p:sp>
      <p:sp>
        <p:nvSpPr>
          <p:cNvPr id="24" name="Arrow: Pentagon 23">
            <a:extLst>
              <a:ext uri="{FF2B5EF4-FFF2-40B4-BE49-F238E27FC236}">
                <a16:creationId xmlns:a16="http://schemas.microsoft.com/office/drawing/2014/main" id="{5E4735C2-818F-58D9-852C-EA106D55B8BD}"/>
              </a:ext>
              <a:ext uri="{C183D7F6-B498-43B3-948B-1728B52AA6E4}">
                <adec:decorative xmlns:adec="http://schemas.microsoft.com/office/drawing/2017/decorative" val="1"/>
              </a:ext>
            </a:extLst>
          </p:cNvPr>
          <p:cNvSpPr/>
          <p:nvPr/>
        </p:nvSpPr>
        <p:spPr>
          <a:xfrm>
            <a:off x="5222793" y="3510996"/>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25" name="TextBox 24">
            <a:extLst>
              <a:ext uri="{FF2B5EF4-FFF2-40B4-BE49-F238E27FC236}">
                <a16:creationId xmlns:a16="http://schemas.microsoft.com/office/drawing/2014/main" id="{617B3C23-50D5-6A98-7110-BE58CC01AF70}"/>
              </a:ext>
            </a:extLst>
          </p:cNvPr>
          <p:cNvSpPr txBox="1"/>
          <p:nvPr/>
        </p:nvSpPr>
        <p:spPr>
          <a:xfrm>
            <a:off x="5197890" y="3554062"/>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CR</a:t>
            </a:r>
          </a:p>
        </p:txBody>
      </p:sp>
      <p:sp>
        <p:nvSpPr>
          <p:cNvPr id="22" name="Rectangle 21">
            <a:extLst>
              <a:ext uri="{FF2B5EF4-FFF2-40B4-BE49-F238E27FC236}">
                <a16:creationId xmlns:a16="http://schemas.microsoft.com/office/drawing/2014/main" id="{BC474227-A6E1-9DEA-B363-E4402689A0C5}"/>
              </a:ext>
            </a:extLst>
          </p:cNvPr>
          <p:cNvSpPr/>
          <p:nvPr/>
        </p:nvSpPr>
        <p:spPr>
          <a:xfrm>
            <a:off x="6095999" y="3423916"/>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lstStyle/>
          <a:p>
            <a:pPr marL="403225"/>
            <a:r>
              <a:rPr lang="en-US" sz="1200" dirty="0">
                <a:solidFill>
                  <a:schemeClr val="tx1"/>
                </a:solidFill>
                <a:latin typeface="Open Sans" pitchFamily="2" charset="0"/>
                <a:ea typeface="Open Sans" pitchFamily="2" charset="0"/>
                <a:cs typeface="Open Sans" pitchFamily="2" charset="0"/>
              </a:rPr>
              <a:t>Response lacks a clear introduction or completion of a thought or an idea</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due to brevity (majority of response is obscured by errors).</a:t>
            </a:r>
          </a:p>
        </p:txBody>
      </p:sp>
      <p:sp>
        <p:nvSpPr>
          <p:cNvPr id="29" name="Arrow: Pentagon 28">
            <a:extLst>
              <a:ext uri="{FF2B5EF4-FFF2-40B4-BE49-F238E27FC236}">
                <a16:creationId xmlns:a16="http://schemas.microsoft.com/office/drawing/2014/main" id="{0ABE2BCD-79A6-90BE-8DBE-56220F169192}"/>
              </a:ext>
              <a:ext uri="{C183D7F6-B498-43B3-948B-1728B52AA6E4}">
                <adec:decorative xmlns:adec="http://schemas.microsoft.com/office/drawing/2017/decorative" val="1"/>
              </a:ext>
            </a:extLst>
          </p:cNvPr>
          <p:cNvSpPr/>
          <p:nvPr/>
        </p:nvSpPr>
        <p:spPr>
          <a:xfrm>
            <a:off x="5222793" y="4333971"/>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0" name="TextBox 29">
            <a:extLst>
              <a:ext uri="{FF2B5EF4-FFF2-40B4-BE49-F238E27FC236}">
                <a16:creationId xmlns:a16="http://schemas.microsoft.com/office/drawing/2014/main" id="{80205AA6-BECA-3A4D-089F-31E3D7D83008}"/>
              </a:ext>
            </a:extLst>
          </p:cNvPr>
          <p:cNvSpPr txBox="1"/>
          <p:nvPr/>
        </p:nvSpPr>
        <p:spPr>
          <a:xfrm>
            <a:off x="5197890" y="4377037"/>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DR</a:t>
            </a:r>
          </a:p>
        </p:txBody>
      </p:sp>
      <p:sp>
        <p:nvSpPr>
          <p:cNvPr id="27" name="Rectangle 26">
            <a:extLst>
              <a:ext uri="{FF2B5EF4-FFF2-40B4-BE49-F238E27FC236}">
                <a16:creationId xmlns:a16="http://schemas.microsoft.com/office/drawing/2014/main" id="{EFE18EB3-0922-48E3-B84B-1098571D0546}"/>
              </a:ext>
            </a:extLst>
          </p:cNvPr>
          <p:cNvSpPr/>
          <p:nvPr/>
        </p:nvSpPr>
        <p:spPr>
          <a:xfrm>
            <a:off x="6095999" y="4246891"/>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r>
              <a:rPr lang="en-US" sz="1200" dirty="0">
                <a:solidFill>
                  <a:schemeClr val="tx1"/>
                </a:solidFill>
                <a:latin typeface="Open Sans" pitchFamily="2" charset="0"/>
                <a:ea typeface="Open Sans" pitchFamily="2" charset="0"/>
                <a:cs typeface="Open Sans" pitchFamily="2" charset="0"/>
              </a:rPr>
              <a:t>Response lacks development of an opinion or additional information (majority of response is obscured by errors).</a:t>
            </a:r>
          </a:p>
        </p:txBody>
      </p:sp>
      <p:sp>
        <p:nvSpPr>
          <p:cNvPr id="34" name="Arrow: Pentagon 33">
            <a:extLst>
              <a:ext uri="{FF2B5EF4-FFF2-40B4-BE49-F238E27FC236}">
                <a16:creationId xmlns:a16="http://schemas.microsoft.com/office/drawing/2014/main" id="{B769D94D-C9AF-D433-A1E2-FA33B23E7DCE}"/>
              </a:ext>
              <a:ext uri="{C183D7F6-B498-43B3-948B-1728B52AA6E4}">
                <adec:decorative xmlns:adec="http://schemas.microsoft.com/office/drawing/2017/decorative" val="1"/>
              </a:ext>
            </a:extLst>
          </p:cNvPr>
          <p:cNvSpPr/>
          <p:nvPr/>
        </p:nvSpPr>
        <p:spPr>
          <a:xfrm>
            <a:off x="5222793" y="5156947"/>
            <a:ext cx="775895" cy="548640"/>
          </a:xfrm>
          <a:prstGeom prst="homePlate">
            <a:avLst/>
          </a:prstGeom>
          <a:solidFill>
            <a:srgbClr val="11294B"/>
          </a:solidFill>
          <a:ln w="38100">
            <a:solidFill>
              <a:schemeClr val="accent1">
                <a:lumMod val="60000"/>
                <a:lumOff val="40000"/>
              </a:schemeClr>
            </a:solidFill>
          </a:ln>
          <a:effectLst>
            <a:outerShdw blurRad="50800" dist="38100" dir="2700000" algn="tl" rotWithShape="0">
              <a:prstClr val="black">
                <a:alpha val="40000"/>
              </a:prstClr>
            </a:outerShdw>
          </a:effectLst>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latin typeface="Open Sans" pitchFamily="2" charset="0"/>
              <a:ea typeface="Open Sans" pitchFamily="2" charset="0"/>
              <a:cs typeface="Open Sans" pitchFamily="2" charset="0"/>
            </a:endParaRPr>
          </a:p>
        </p:txBody>
      </p:sp>
      <p:sp>
        <p:nvSpPr>
          <p:cNvPr id="35" name="TextBox 34">
            <a:extLst>
              <a:ext uri="{FF2B5EF4-FFF2-40B4-BE49-F238E27FC236}">
                <a16:creationId xmlns:a16="http://schemas.microsoft.com/office/drawing/2014/main" id="{AA04D0A0-4CAD-1CA4-543E-B520EBF6002A}"/>
              </a:ext>
            </a:extLst>
          </p:cNvPr>
          <p:cNvSpPr txBox="1"/>
          <p:nvPr/>
        </p:nvSpPr>
        <p:spPr>
          <a:xfrm>
            <a:off x="5197890" y="5200013"/>
            <a:ext cx="625771" cy="461665"/>
          </a:xfrm>
          <a:prstGeom prst="rect">
            <a:avLst/>
          </a:prstGeom>
          <a:noFill/>
        </p:spPr>
        <p:txBody>
          <a:bodyPr wrap="square" rtlCol="0">
            <a:spAutoFit/>
          </a:bodyPr>
          <a:lstStyle/>
          <a:p>
            <a:pPr algn="ctr"/>
            <a:r>
              <a:rPr lang="en-US" sz="2400" b="1" dirty="0">
                <a:solidFill>
                  <a:schemeClr val="bg1">
                    <a:lumMod val="85000"/>
                  </a:schemeClr>
                </a:solidFill>
                <a:effectLst>
                  <a:innerShdw blurRad="63500" dist="50800" dir="18900000">
                    <a:prstClr val="black">
                      <a:alpha val="50000"/>
                    </a:prstClr>
                  </a:innerShdw>
                </a:effectLst>
                <a:latin typeface="Open Sans" pitchFamily="2" charset="0"/>
                <a:ea typeface="Open Sans" pitchFamily="2" charset="0"/>
                <a:cs typeface="Open Sans" pitchFamily="2" charset="0"/>
              </a:rPr>
              <a:t>M</a:t>
            </a:r>
          </a:p>
        </p:txBody>
      </p:sp>
      <p:sp>
        <p:nvSpPr>
          <p:cNvPr id="32" name="Rectangle 31">
            <a:extLst>
              <a:ext uri="{FF2B5EF4-FFF2-40B4-BE49-F238E27FC236}">
                <a16:creationId xmlns:a16="http://schemas.microsoft.com/office/drawing/2014/main" id="{DEAADE9F-B1A2-D069-4CD3-A7E698362949}"/>
              </a:ext>
            </a:extLst>
          </p:cNvPr>
          <p:cNvSpPr/>
          <p:nvPr/>
        </p:nvSpPr>
        <p:spPr>
          <a:xfrm>
            <a:off x="6095999" y="5069867"/>
            <a:ext cx="5728817" cy="733425"/>
          </a:xfrm>
          <a:prstGeom prst="rect">
            <a:avLst/>
          </a:prstGeom>
          <a:solidFill>
            <a:srgbClr val="E1E1E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3225">
              <a:tabLst>
                <a:tab pos="511175" algn="l"/>
              </a:tabLst>
            </a:pPr>
            <a:r>
              <a:rPr lang="en-US" sz="1200" dirty="0">
                <a:solidFill>
                  <a:schemeClr val="tx1"/>
                </a:solidFill>
                <a:latin typeface="Open Sans" pitchFamily="2" charset="0"/>
                <a:ea typeface="Open Sans" pitchFamily="2" charset="0"/>
                <a:cs typeface="Open Sans" pitchFamily="2" charset="0"/>
              </a:rPr>
              <a:t>Response contains numerous errors that totally obscure meaning</a:t>
            </a:r>
            <a:br>
              <a:rPr lang="en-US" sz="1200" dirty="0">
                <a:solidFill>
                  <a:schemeClr val="tx1"/>
                </a:solidFill>
                <a:latin typeface="Open Sans" pitchFamily="2" charset="0"/>
                <a:ea typeface="Open Sans" pitchFamily="2" charset="0"/>
                <a:cs typeface="Open Sans" pitchFamily="2" charset="0"/>
              </a:rPr>
            </a:br>
            <a:r>
              <a:rPr lang="en-US" sz="1200" dirty="0">
                <a:solidFill>
                  <a:schemeClr val="tx1"/>
                </a:solidFill>
                <a:latin typeface="Open Sans" pitchFamily="2" charset="0"/>
                <a:ea typeface="Open Sans" pitchFamily="2" charset="0"/>
                <a:cs typeface="Open Sans" pitchFamily="2" charset="0"/>
              </a:rPr>
              <a:t>(no clear, complete thought).</a:t>
            </a:r>
            <a:endParaRPr lang="en-US" sz="1000" dirty="0">
              <a:solidFill>
                <a:schemeClr val="tx1"/>
              </a:solidFill>
            </a:endParaRPr>
          </a:p>
        </p:txBody>
      </p:sp>
      <p:sp>
        <p:nvSpPr>
          <p:cNvPr id="4" name="Slide Number Placeholder 3">
            <a:extLst>
              <a:ext uri="{FF2B5EF4-FFF2-40B4-BE49-F238E27FC236}">
                <a16:creationId xmlns:a16="http://schemas.microsoft.com/office/drawing/2014/main" id="{130C885E-3A92-7AA3-D007-0D8AFF5181B7}"/>
              </a:ext>
            </a:extLst>
          </p:cNvPr>
          <p:cNvSpPr>
            <a:spLocks noGrp="1"/>
          </p:cNvSpPr>
          <p:nvPr>
            <p:ph type="sldNum" sz="quarter" idx="12"/>
          </p:nvPr>
        </p:nvSpPr>
        <p:spPr/>
        <p:txBody>
          <a:bodyPr/>
          <a:lstStyle/>
          <a:p>
            <a:fld id="{0335FC68-20AA-4E79-AB89-77063C4B5F6B}" type="slidenum">
              <a:rPr lang="en-US" smtClean="0"/>
              <a:pPr/>
              <a:t>7</a:t>
            </a:fld>
            <a:endParaRPr lang="en-US" dirty="0"/>
          </a:p>
        </p:txBody>
      </p:sp>
    </p:spTree>
    <p:extLst>
      <p:ext uri="{BB962C8B-B14F-4D97-AF65-F5344CB8AC3E}">
        <p14:creationId xmlns:p14="http://schemas.microsoft.com/office/powerpoint/2010/main" val="652315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C183D7F6-B498-43B3-948B-1728B52AA6E4}">
                <adec:decorative xmlns:adec="http://schemas.microsoft.com/office/drawing/2017/decorative" val="1"/>
              </a:ext>
            </a:extLst>
          </p:cNvPr>
          <p:cNvSpPr/>
          <p:nvPr/>
        </p:nvSpPr>
        <p:spPr>
          <a:xfrm>
            <a:off x="3525811" y="779229"/>
            <a:ext cx="5125162" cy="5392303"/>
          </a:xfrm>
          <a:prstGeom prst="roundRect">
            <a:avLst>
              <a:gd name="adj" fmla="val 0"/>
            </a:avLst>
          </a:prstGeom>
          <a:solidFill>
            <a:schemeClr val="bg1">
              <a:lumMod val="85000"/>
              <a:alpha val="60000"/>
            </a:schemeClr>
          </a:solidFill>
          <a:ln>
            <a:solidFill>
              <a:schemeClr val="bg2">
                <a:lumMod val="40000"/>
                <a:lumOff val="6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7B57367-AAE1-68B2-8C4E-8B6F27B0C1D4}"/>
              </a:ext>
            </a:extLst>
          </p:cNvPr>
          <p:cNvSpPr>
            <a:spLocks noGrp="1"/>
          </p:cNvSpPr>
          <p:nvPr>
            <p:ph type="title" idx="4294967295"/>
          </p:nvPr>
        </p:nvSpPr>
        <p:spPr>
          <a:xfrm>
            <a:off x="4953000" y="887910"/>
            <a:ext cx="2530642" cy="1325563"/>
          </a:xfrm>
        </p:spPr>
        <p:txBody>
          <a:bodyPr vert="horz" lIns="91440" tIns="45720" rIns="91440" bIns="45720" rtlCol="0" anchor="b">
            <a:normAutofit/>
          </a:bodyPr>
          <a:lstStyle/>
          <a:p>
            <a:pPr algn="ctr"/>
            <a:r>
              <a:rPr lang="en-US" sz="4400" b="1" dirty="0">
                <a:ln w="6350" cmpd="sng">
                  <a:noFill/>
                  <a:prstDash val="solid"/>
                </a:ln>
                <a:solidFill>
                  <a:srgbClr val="11294B"/>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Practice</a:t>
            </a:r>
            <a:r>
              <a:rPr lang="en-US" dirty="0"/>
              <a:t> </a:t>
            </a:r>
            <a:r>
              <a:rPr lang="en-US" sz="4400" b="1" dirty="0">
                <a:ln w="6350" cmpd="sng">
                  <a:noFill/>
                  <a:prstDash val="solid"/>
                </a:ln>
                <a:solidFill>
                  <a:srgbClr val="11294B"/>
                </a:solidFill>
                <a:effectLst>
                  <a:outerShdw blurRad="38100" dist="38100" dir="2700000" algn="tl">
                    <a:srgbClr val="000000">
                      <a:alpha val="43137"/>
                    </a:srgbClr>
                  </a:outerShdw>
                </a:effectLst>
                <a:latin typeface="Open Sans" pitchFamily="34" charset="0"/>
                <a:ea typeface="Open Sans" pitchFamily="34" charset="0"/>
                <a:cs typeface="Open Sans" pitchFamily="34" charset="0"/>
              </a:rPr>
              <a:t>Time</a:t>
            </a:r>
            <a:endParaRPr lang="en-US" dirty="0"/>
          </a:p>
        </p:txBody>
      </p:sp>
      <p:pic>
        <p:nvPicPr>
          <p:cNvPr id="7" name="Picture 6" descr="Picture of two hands slowly rotating around a gear."/>
          <p:cNvPicPr>
            <a:picLocks noChangeAspect="1"/>
          </p:cNvPicPr>
          <p:nvPr/>
        </p:nvPicPr>
        <p:blipFill>
          <a:blip r:embed="rId2" cstate="print"/>
          <a:stretch>
            <a:fillRect/>
          </a:stretch>
        </p:blipFill>
        <p:spPr>
          <a:xfrm>
            <a:off x="3791308" y="2322154"/>
            <a:ext cx="4594169" cy="3657600"/>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4294967295"/>
          </p:nvPr>
        </p:nvSpPr>
        <p:spPr>
          <a:xfrm>
            <a:off x="11812588" y="6511925"/>
            <a:ext cx="379412" cy="365125"/>
          </a:xfrm>
        </p:spPr>
        <p:txBody>
          <a:bodyPr/>
          <a:lstStyle/>
          <a:p>
            <a:fld id="{0335FC68-20AA-4E79-AB89-77063C4B5F6B}" type="slidenum">
              <a:rPr lang="en-US" smtClean="0"/>
              <a:pPr/>
              <a:t>8</a:t>
            </a:fld>
            <a:endParaRPr lang="en-US" dirty="0"/>
          </a:p>
        </p:txBody>
      </p:sp>
    </p:spTree>
    <p:extLst>
      <p:ext uri="{BB962C8B-B14F-4D97-AF65-F5344CB8AC3E}">
        <p14:creationId xmlns:p14="http://schemas.microsoft.com/office/powerpoint/2010/main" val="1126290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1665</Words>
  <Application>Microsoft Office PowerPoint</Application>
  <PresentationFormat>Widescreen</PresentationFormat>
  <Paragraphs>234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 Light</vt:lpstr>
      <vt:lpstr>Arial</vt:lpstr>
      <vt:lpstr>Open Sans</vt:lpstr>
      <vt:lpstr>Calibri</vt:lpstr>
      <vt:lpstr>Wingdings</vt:lpstr>
      <vt:lpstr>Office Theme</vt:lpstr>
      <vt:lpstr>ECR Informational Rubric: Degree of Response</vt:lpstr>
      <vt:lpstr>ECR Narrative Rubric: Degree of Response</vt:lpstr>
      <vt:lpstr>Grade 1: Informational ECR Prompt</vt:lpstr>
      <vt:lpstr>Grade 1: ECR Sample 1</vt:lpstr>
      <vt:lpstr>Grade 1: ECR Sample 2</vt:lpstr>
      <vt:lpstr>Grade 1: ECR Sample 3</vt:lpstr>
      <vt:lpstr>Grade 1: ECR Sample 4</vt:lpstr>
      <vt:lpstr>Grade 1: ECR Sample 5</vt:lpstr>
      <vt:lpstr>Practice Time</vt:lpstr>
      <vt:lpstr>Grade 1: ECR Practice 1</vt:lpstr>
      <vt:lpstr>Grade 1: ECR Practice 1</vt:lpstr>
      <vt:lpstr>Grade 1: ECR Practice 2</vt:lpstr>
      <vt:lpstr>Grade 1: ECR Practice 2</vt:lpstr>
      <vt:lpstr>Grade 1: ECR Practice 3</vt:lpstr>
      <vt:lpstr>Grade 1: ECR Practice 3</vt:lpstr>
      <vt:lpstr>Grade 1: ECR Practice 4</vt:lpstr>
      <vt:lpstr>Grade 1: ECR Practice 4</vt:lpstr>
      <vt:lpstr>Grade 1: ECR Practice 5</vt:lpstr>
      <vt:lpstr>Grade 1: ECR Practice 5</vt:lpstr>
      <vt:lpstr>NYSESLAT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NYSESLAT Training for Administering and Scoring Writing Part 2</dc:title>
  <dc:creator/>
  <cp:lastModifiedBy/>
  <cp:revision>1</cp:revision>
  <dcterms:created xsi:type="dcterms:W3CDTF">2024-03-26T19:26:39Z</dcterms:created>
  <dcterms:modified xsi:type="dcterms:W3CDTF">2024-03-29T17:33:17Z</dcterms:modified>
</cp:coreProperties>
</file>