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embedTrueTypeFonts="1">
  <p:sldMasterIdLst>
    <p:sldMasterId id="2147483648" r:id="rId1"/>
  </p:sldMasterIdLst>
  <p:notesMasterIdLst>
    <p:notesMasterId r:id="rId30"/>
  </p:notesMasterIdLst>
  <p:handoutMasterIdLst>
    <p:handoutMasterId r:id="rId31"/>
  </p:handoutMasterIdLst>
  <p:sldIdLst>
    <p:sldId id="256" r:id="rId2"/>
    <p:sldId id="280" r:id="rId3"/>
    <p:sldId id="317" r:id="rId4"/>
    <p:sldId id="281" r:id="rId5"/>
    <p:sldId id="282" r:id="rId6"/>
    <p:sldId id="283" r:id="rId7"/>
    <p:sldId id="285" r:id="rId8"/>
    <p:sldId id="286" r:id="rId9"/>
    <p:sldId id="287" r:id="rId10"/>
    <p:sldId id="288" r:id="rId11"/>
    <p:sldId id="289" r:id="rId12"/>
    <p:sldId id="274" r:id="rId13"/>
    <p:sldId id="276" r:id="rId14"/>
    <p:sldId id="275" r:id="rId15"/>
    <p:sldId id="277" r:id="rId16"/>
    <p:sldId id="319" r:id="rId17"/>
    <p:sldId id="279" r:id="rId18"/>
    <p:sldId id="298" r:id="rId19"/>
    <p:sldId id="323" r:id="rId20"/>
    <p:sldId id="268" r:id="rId21"/>
    <p:sldId id="321" r:id="rId22"/>
    <p:sldId id="324" r:id="rId23"/>
    <p:sldId id="270" r:id="rId24"/>
    <p:sldId id="325" r:id="rId25"/>
    <p:sldId id="322" r:id="rId26"/>
    <p:sldId id="326" r:id="rId27"/>
    <p:sldId id="272" r:id="rId28"/>
    <p:sldId id="327" r:id="rId29"/>
  </p:sldIdLst>
  <p:sldSz cx="12192000" cy="6858000"/>
  <p:notesSz cx="7010400" cy="92964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Open Sans" panose="020B060603050402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94B"/>
    <a:srgbClr val="B4C5E7"/>
    <a:srgbClr val="5F5F5F"/>
    <a:srgbClr val="AA72D4"/>
    <a:srgbClr val="E20000"/>
    <a:srgbClr val="FF5D5D"/>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70" d="100"/>
          <a:sy n="70" d="100"/>
        </p:scale>
        <p:origin x="78" y="630"/>
      </p:cViewPr>
      <p:guideLst>
        <p:guide orient="horz" pos="2160"/>
        <p:guide pos="3840"/>
      </p:guideLst>
    </p:cSldViewPr>
  </p:slideViewPr>
  <p:outlineViewPr>
    <p:cViewPr>
      <p:scale>
        <a:sx n="33" d="100"/>
        <a:sy n="33" d="100"/>
      </p:scale>
      <p:origin x="0" y="-2022"/>
    </p:cViewPr>
  </p:outlineViewPr>
  <p:notesTextViewPr>
    <p:cViewPr>
      <p:scale>
        <a:sx n="1" d="1"/>
        <a:sy n="1" d="1"/>
      </p:scale>
      <p:origin x="0" y="0"/>
    </p:cViewPr>
  </p:notesTextViewPr>
  <p:notesViewPr>
    <p:cSldViewPr snapToGrid="0">
      <p:cViewPr varScale="1">
        <p:scale>
          <a:sx n="120" d="100"/>
          <a:sy n="120" d="100"/>
        </p:scale>
        <p:origin x="-490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411963-FC2E-4FB4-9D73-43CC6E521440}" type="datetimeFigureOut">
              <a:rPr lang="en-US" smtClean="0"/>
              <a:pPr/>
              <a:t>3/29/2024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81FD5F1-FFDB-47BA-8D6C-BBC2AE41EB0B}"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2506E2-08E5-472C-86E4-652DA323066D}" type="datetimeFigureOut">
              <a:rPr lang="en-US" smtClean="0"/>
              <a:pPr/>
              <a:t>3/29/2024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3E11073-2CF5-4861-8628-AF012B32AED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B456D759-76EF-2C9C-21BB-807133806A0C}"/>
              </a:ext>
            </a:extLst>
          </p:cNvPr>
          <p:cNvSpPr/>
          <p:nvPr userDrawn="1"/>
        </p:nvSpPr>
        <p:spPr>
          <a:xfrm>
            <a:off x="3812168" y="4811916"/>
            <a:ext cx="4572000" cy="825611"/>
          </a:xfrm>
          <a:custGeom>
            <a:avLst/>
            <a:gdLst>
              <a:gd name="connsiteX0" fmla="*/ 0 w 10515600"/>
              <a:gd name="connsiteY0" fmla="*/ 0 h 1463040"/>
              <a:gd name="connsiteX1" fmla="*/ 10515600 w 10515600"/>
              <a:gd name="connsiteY1" fmla="*/ 0 h 1463040"/>
              <a:gd name="connsiteX2" fmla="*/ 10515600 w 10515600"/>
              <a:gd name="connsiteY2" fmla="*/ 1463040 h 1463040"/>
              <a:gd name="connsiteX3" fmla="*/ 0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10515600 w 10515600"/>
              <a:gd name="connsiteY2" fmla="*/ 1463040 h 1463040"/>
              <a:gd name="connsiteX3" fmla="*/ 677334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9838267 w 10515600"/>
              <a:gd name="connsiteY2" fmla="*/ 1449494 h 1463040"/>
              <a:gd name="connsiteX3" fmla="*/ 677334 w 10515600"/>
              <a:gd name="connsiteY3" fmla="*/ 1463040 h 1463040"/>
              <a:gd name="connsiteX4" fmla="*/ 0 w 10515600"/>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463040">
                <a:moveTo>
                  <a:pt x="0" y="0"/>
                </a:moveTo>
                <a:lnTo>
                  <a:pt x="10515600" y="0"/>
                </a:lnTo>
                <a:lnTo>
                  <a:pt x="9838267" y="1449494"/>
                </a:lnTo>
                <a:lnTo>
                  <a:pt x="677334" y="1463040"/>
                </a:lnTo>
                <a:lnTo>
                  <a:pt x="0" y="0"/>
                </a:lnTo>
                <a:close/>
              </a:path>
            </a:pathLst>
          </a:custGeom>
          <a:solidFill>
            <a:srgbClr val="11294B"/>
          </a:solidFill>
          <a:ln w="57150">
            <a:solidFill>
              <a:schemeClr val="accent1">
                <a:lumMod val="40000"/>
                <a:lumOff val="60000"/>
              </a:schemeClr>
            </a:solidFill>
          </a:ln>
          <a:effectLst>
            <a:outerShdw blurRad="50800" dist="38100" dir="5400000" algn="t" rotWithShape="0">
              <a:prstClr val="black">
                <a:alpha val="40000"/>
              </a:prstClr>
            </a:outerShdw>
          </a:effectLst>
          <a:scene3d>
            <a:camera prst="orthographicFront"/>
            <a:lightRig rig="threePt" dir="t"/>
          </a:scene3d>
          <a:sp3d>
            <a:bevelT w="139700" h="139700" prst="divo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Rectangle 6">
            <a:extLst>
              <a:ext uri="{FF2B5EF4-FFF2-40B4-BE49-F238E27FC236}">
                <a16:creationId xmlns:a16="http://schemas.microsoft.com/office/drawing/2014/main" id="{7E14F3BA-6D35-AA6C-33BE-3992A52EA2D2}"/>
              </a:ext>
            </a:extLst>
          </p:cNvPr>
          <p:cNvSpPr/>
          <p:nvPr userDrawn="1"/>
        </p:nvSpPr>
        <p:spPr>
          <a:xfrm flipV="1">
            <a:off x="3812168" y="1219637"/>
            <a:ext cx="4572000" cy="825611"/>
          </a:xfrm>
          <a:custGeom>
            <a:avLst/>
            <a:gdLst>
              <a:gd name="connsiteX0" fmla="*/ 0 w 10515600"/>
              <a:gd name="connsiteY0" fmla="*/ 0 h 1463040"/>
              <a:gd name="connsiteX1" fmla="*/ 10515600 w 10515600"/>
              <a:gd name="connsiteY1" fmla="*/ 0 h 1463040"/>
              <a:gd name="connsiteX2" fmla="*/ 10515600 w 10515600"/>
              <a:gd name="connsiteY2" fmla="*/ 1463040 h 1463040"/>
              <a:gd name="connsiteX3" fmla="*/ 0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10515600 w 10515600"/>
              <a:gd name="connsiteY2" fmla="*/ 1463040 h 1463040"/>
              <a:gd name="connsiteX3" fmla="*/ 677334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9838267 w 10515600"/>
              <a:gd name="connsiteY2" fmla="*/ 1449494 h 1463040"/>
              <a:gd name="connsiteX3" fmla="*/ 677334 w 10515600"/>
              <a:gd name="connsiteY3" fmla="*/ 1463040 h 1463040"/>
              <a:gd name="connsiteX4" fmla="*/ 0 w 10515600"/>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463040">
                <a:moveTo>
                  <a:pt x="0" y="0"/>
                </a:moveTo>
                <a:lnTo>
                  <a:pt x="10515600" y="0"/>
                </a:lnTo>
                <a:lnTo>
                  <a:pt x="9838267" y="1449494"/>
                </a:lnTo>
                <a:lnTo>
                  <a:pt x="677334" y="1463040"/>
                </a:lnTo>
                <a:lnTo>
                  <a:pt x="0" y="0"/>
                </a:lnTo>
                <a:close/>
              </a:path>
            </a:pathLst>
          </a:custGeom>
          <a:solidFill>
            <a:srgbClr val="11294B"/>
          </a:solidFill>
          <a:ln w="57150">
            <a:solidFill>
              <a:schemeClr val="accent1">
                <a:lumMod val="40000"/>
                <a:lumOff val="60000"/>
              </a:schemeClr>
            </a:solidFill>
          </a:ln>
          <a:effectLst>
            <a:outerShdw blurRad="50800" dist="38100" dir="16200000" rotWithShape="0">
              <a:prstClr val="black">
                <a:alpha val="40000"/>
              </a:prstClr>
            </a:outerShdw>
          </a:effectLst>
          <a:scene3d>
            <a:camera prst="orthographicFront"/>
            <a:lightRig rig="threePt" dir="t"/>
          </a:scene3d>
          <a:sp3d>
            <a:bevelT w="139700" h="139700" prst="divo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7F660C2-D611-6B78-AC43-E0EBCDFD34BD}"/>
              </a:ext>
            </a:extLst>
          </p:cNvPr>
          <p:cNvSpPr/>
          <p:nvPr userDrawn="1"/>
        </p:nvSpPr>
        <p:spPr>
          <a:xfrm>
            <a:off x="2170" y="2060967"/>
            <a:ext cx="12192000" cy="2743200"/>
          </a:xfrm>
          <a:prstGeom prst="rect">
            <a:avLst/>
          </a:prstGeom>
          <a:solidFill>
            <a:srgbClr val="11294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kern="1200" dirty="0">
                <a:ln>
                  <a:solidFill>
                    <a:schemeClr val="tx1">
                      <a:lumMod val="95000"/>
                      <a:lumOff val="5000"/>
                    </a:schemeClr>
                  </a:solidFill>
                </a:ln>
                <a:solidFill>
                  <a:schemeClr val="bg1">
                    <a:lumMod val="8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for Administering</a:t>
            </a:r>
            <a:br>
              <a:rPr lang="en-US" sz="5400" b="1" kern="1200" dirty="0">
                <a:ln>
                  <a:solidFill>
                    <a:schemeClr val="tx1">
                      <a:lumMod val="95000"/>
                      <a:lumOff val="5000"/>
                    </a:schemeClr>
                  </a:solidFill>
                </a:ln>
                <a:solidFill>
                  <a:schemeClr val="bg1">
                    <a:lumMod val="8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br>
            <a:r>
              <a:rPr lang="en-US" sz="5400" b="1" kern="1200" dirty="0">
                <a:ln>
                  <a:solidFill>
                    <a:schemeClr val="tx1">
                      <a:lumMod val="95000"/>
                      <a:lumOff val="5000"/>
                    </a:schemeClr>
                  </a:solidFill>
                </a:ln>
                <a:solidFill>
                  <a:schemeClr val="bg1">
                    <a:lumMod val="8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and Scoring Writing</a:t>
            </a:r>
            <a:endParaRPr lang="en-US" sz="3600" b="1" kern="1200" dirty="0">
              <a:ln>
                <a:solidFill>
                  <a:schemeClr val="tx1">
                    <a:lumMod val="95000"/>
                    <a:lumOff val="5000"/>
                  </a:schemeClr>
                </a:solidFill>
              </a:ln>
              <a:solidFill>
                <a:schemeClr val="bg1">
                  <a:lumMod val="8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4A654D75-88AE-2B19-3C97-E28D855EBB58}"/>
              </a:ext>
            </a:extLst>
          </p:cNvPr>
          <p:cNvSpPr/>
          <p:nvPr userDrawn="1"/>
        </p:nvSpPr>
        <p:spPr>
          <a:xfrm>
            <a:off x="394613" y="2317744"/>
            <a:ext cx="11404511" cy="707886"/>
          </a:xfrm>
          <a:prstGeom prst="rect">
            <a:avLst/>
          </a:prstGeom>
        </p:spPr>
        <p:txBody>
          <a:bodyPr wrap="square">
            <a:spAutoFit/>
          </a:bodyPr>
          <a:lstStyle/>
          <a:p>
            <a:pPr algn="ctr"/>
            <a:endParaRPr lang="en-US" sz="4000" b="1" dirty="0">
              <a:ln>
                <a:solidFill>
                  <a:schemeClr val="tx1">
                    <a:lumMod val="95000"/>
                    <a:lumOff val="5000"/>
                  </a:schemeClr>
                </a:solidFill>
              </a:ln>
              <a:solidFill>
                <a:srgbClr val="9BB5D9"/>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1D241F3B-A1E4-BB23-4E2B-9E3C848ACEA8}"/>
              </a:ext>
            </a:extLst>
          </p:cNvPr>
          <p:cNvCxnSpPr>
            <a:cxnSpLocks/>
          </p:cNvCxnSpPr>
          <p:nvPr userDrawn="1"/>
        </p:nvCxnSpPr>
        <p:spPr>
          <a:xfrm>
            <a:off x="2170" y="4800503"/>
            <a:ext cx="12192000" cy="0"/>
          </a:xfrm>
          <a:prstGeom prst="line">
            <a:avLst/>
          </a:prstGeom>
          <a:ln w="57150">
            <a:solidFill>
              <a:schemeClr val="accent1">
                <a:lumMod val="40000"/>
                <a:lumOff val="6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4BF188-EF3F-7855-C575-09767C9BF9A8}"/>
              </a:ext>
            </a:extLst>
          </p:cNvPr>
          <p:cNvCxnSpPr>
            <a:cxnSpLocks/>
          </p:cNvCxnSpPr>
          <p:nvPr userDrawn="1"/>
        </p:nvCxnSpPr>
        <p:spPr>
          <a:xfrm>
            <a:off x="2170" y="2044312"/>
            <a:ext cx="12192000" cy="0"/>
          </a:xfrm>
          <a:prstGeom prst="line">
            <a:avLst/>
          </a:prstGeom>
          <a:ln w="57150">
            <a:solidFill>
              <a:schemeClr val="accent1">
                <a:lumMod val="40000"/>
                <a:lumOff val="6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6BEF569-C273-B132-0286-368B918A81B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10602" y="1281831"/>
            <a:ext cx="2822639" cy="707886"/>
          </a:xfrm>
          <a:prstGeom prst="rect">
            <a:avLst/>
          </a:prstGeom>
        </p:spPr>
      </p:pic>
      <p:sp>
        <p:nvSpPr>
          <p:cNvPr id="12" name="Subtitle 2">
            <a:extLst>
              <a:ext uri="{FF2B5EF4-FFF2-40B4-BE49-F238E27FC236}">
                <a16:creationId xmlns:a16="http://schemas.microsoft.com/office/drawing/2014/main" id="{81B57113-D7A5-AD0F-0EF8-7CD910CEF5D5}"/>
              </a:ext>
            </a:extLst>
          </p:cNvPr>
          <p:cNvSpPr txBox="1">
            <a:spLocks/>
          </p:cNvSpPr>
          <p:nvPr userDrawn="1"/>
        </p:nvSpPr>
        <p:spPr>
          <a:xfrm>
            <a:off x="4022984" y="4929092"/>
            <a:ext cx="4150369" cy="637167"/>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lang="en-US" sz="1800" b="1" kern="1200" dirty="0">
                <a:ln w="3175">
                  <a:noFill/>
                </a:ln>
                <a:solidFill>
                  <a:srgbClr val="11294B"/>
                </a:solidFill>
                <a:latin typeface="Open Sans" pitchFamily="34" charset="0"/>
                <a:ea typeface="Open Sans" pitchFamily="34" charset="0"/>
                <a:cs typeface="Open Sans"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accent1">
                    <a:lumMod val="40000"/>
                    <a:lumOff val="60000"/>
                  </a:schemeClr>
                </a:solidFill>
                <a:effectLst>
                  <a:outerShdw blurRad="50800" dist="38100" dir="2700000" algn="tl" rotWithShape="0">
                    <a:prstClr val="black">
                      <a:alpha val="40000"/>
                    </a:prstClr>
                  </a:outerShdw>
                </a:effectLst>
              </a:rPr>
              <a:t>Grade 1</a:t>
            </a:r>
          </a:p>
        </p:txBody>
      </p:sp>
    </p:spTree>
    <p:extLst>
      <p:ext uri="{BB962C8B-B14F-4D97-AF65-F5344CB8AC3E}">
        <p14:creationId xmlns:p14="http://schemas.microsoft.com/office/powerpoint/2010/main" val="22659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8546-263E-BDDC-F2D1-B26F155CE9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8A6EF2-FCB8-9867-883E-ED21C67EC52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7AEFB162-365E-983B-065D-353F2DD30B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0ED0CD-68EF-5F0E-8175-C7203B35E7C2}"/>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306008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2495D-B035-2ADD-5514-1F4463E8BB1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63610D6-9C16-76F7-90FF-42BC8EA1E4D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DDFBB6-D0C6-0B22-2883-AA9456D4DD1C}"/>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1717445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0F0D-6016-2459-E064-693A164140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31E315-0435-308A-1912-A5791F58BA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B3CC65-9F7E-F958-413B-4B0681A55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8AF6AC-4B7F-728A-00E7-F9F72DCC760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66A2631-9B99-B0DE-7DED-81954859D4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4B7A98-DEAE-84B8-32F6-697F110191DF}"/>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718996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82CC-11A5-5DE6-A932-D96892C30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F599F7-83F6-3818-72CD-778FFA85C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D7415EF-4ECD-44B6-FB7B-6B4922B89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E208E3-1C59-77C6-C0E8-B9F8D69C6C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E6AB71D-3B47-D690-7990-DDABA1DBF6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0E6D5B-B75F-2AA9-8578-D57A098E7E6F}"/>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2573026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4602-78D7-E1EA-3171-86ABCB2932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F0FAC0-AC44-BF9E-BD23-96FC4E8FF3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77B38-E2B3-E36E-9A23-BB70692BF92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5D11664-580C-2059-507D-84EF373F5C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F4AE56-54B1-5FE5-F0F1-36FB845377B4}"/>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3490245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5DEE07-EC41-C602-26C3-3E61904E5C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621A0-9E86-56EE-AC77-A0C82D0FD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C2B88-2B41-D55C-AFB3-C06B4F96683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81A772D-4D1E-13B2-6FD3-2765641F8F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1861A5-946B-B774-E762-CDDAEC829BC8}"/>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185538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9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505924-4EEF-26F4-DFE0-8F313A855D37}"/>
              </a:ext>
            </a:extLst>
          </p:cNvPr>
          <p:cNvSpPr>
            <a:spLocks noGrp="1"/>
          </p:cNvSpPr>
          <p:nvPr>
            <p:ph idx="1"/>
          </p:nvPr>
        </p:nvSpPr>
        <p:spPr>
          <a:xfrm>
            <a:off x="318348" y="923544"/>
            <a:ext cx="11563963" cy="5232190"/>
          </a:xfrm>
        </p:spPr>
        <p:txBody>
          <a:bodyPr/>
          <a:lstStyle>
            <a:lvl1pPr marL="341313" indent="-341313">
              <a:buSzPct val="80000"/>
              <a:buFontTx/>
              <a:buBlip>
                <a:blip r:embed="rId3"/>
              </a:buBlip>
              <a:defRPr sz="2400">
                <a:latin typeface="Open Sans" pitchFamily="2" charset="0"/>
                <a:ea typeface="Open Sans" pitchFamily="2" charset="0"/>
                <a:cs typeface="Open Sans" pitchFamily="2" charset="0"/>
              </a:defRPr>
            </a:lvl1pPr>
            <a:lvl2pPr marL="914400" indent="-341313">
              <a:buSzPct val="80000"/>
              <a:buFontTx/>
              <a:buBlip>
                <a:blip r:embed="rId4"/>
              </a:buBlip>
              <a:defRPr sz="2000">
                <a:latin typeface="Open Sans" pitchFamily="2" charset="0"/>
                <a:ea typeface="Open Sans" pitchFamily="2" charset="0"/>
                <a:cs typeface="Open Sans" pitchFamily="2" charset="0"/>
              </a:defRPr>
            </a:lvl2pPr>
            <a:lvl3pPr marL="1371600" indent="-225425">
              <a:buFont typeface="Wingdings" pitchFamily="2" charset="2"/>
              <a:buChar char="§"/>
              <a:defRPr sz="1600">
                <a:latin typeface="Open Sans" pitchFamily="2" charset="0"/>
                <a:ea typeface="Open Sans" pitchFamily="2" charset="0"/>
                <a:cs typeface="Open Sans"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8" name="Parallelogram 7">
            <a:extLst>
              <a:ext uri="{FF2B5EF4-FFF2-40B4-BE49-F238E27FC236}">
                <a16:creationId xmlns:a16="http://schemas.microsoft.com/office/drawing/2014/main" id="{8322D394-11CE-833A-FAD8-BCEBC87E0D5B}"/>
              </a:ext>
            </a:extLst>
          </p:cNvPr>
          <p:cNvSpPr/>
          <p:nvPr userDrawn="1"/>
        </p:nvSpPr>
        <p:spPr>
          <a:xfrm flipV="1">
            <a:off x="623152" y="138854"/>
            <a:ext cx="11430000" cy="557109"/>
          </a:xfrm>
          <a:prstGeom prst="parallelogram">
            <a:avLst>
              <a:gd name="adj" fmla="val 101596"/>
            </a:avLst>
          </a:prstGeom>
          <a:solidFill>
            <a:srgbClr val="11294B"/>
          </a:solidFill>
          <a:ln w="19050">
            <a:solidFill>
              <a:schemeClr val="accent1">
                <a:lumMod val="60000"/>
                <a:lumOff val="40000"/>
              </a:schemeClr>
            </a:solid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Rectangle 6">
            <a:extLst>
              <a:ext uri="{FF2B5EF4-FFF2-40B4-BE49-F238E27FC236}">
                <a16:creationId xmlns:a16="http://schemas.microsoft.com/office/drawing/2014/main" id="{6842A510-5D01-F650-96C2-EBA9C7A696FC}"/>
              </a:ext>
            </a:extLst>
          </p:cNvPr>
          <p:cNvSpPr/>
          <p:nvPr userDrawn="1"/>
        </p:nvSpPr>
        <p:spPr>
          <a:xfrm>
            <a:off x="81281" y="74509"/>
            <a:ext cx="1280160" cy="685800"/>
          </a:xfrm>
          <a:prstGeom prst="rect">
            <a:avLst/>
          </a:prstGeom>
          <a:solidFill>
            <a:srgbClr val="11294B"/>
          </a:solidFill>
          <a:ln w="3810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 name="Title 1">
            <a:extLst>
              <a:ext uri="{FF2B5EF4-FFF2-40B4-BE49-F238E27FC236}">
                <a16:creationId xmlns:a16="http://schemas.microsoft.com/office/drawing/2014/main" id="{36EED855-341E-7C48-9A1D-68021A0665DE}"/>
              </a:ext>
            </a:extLst>
          </p:cNvPr>
          <p:cNvSpPr>
            <a:spLocks noGrp="1"/>
          </p:cNvSpPr>
          <p:nvPr>
            <p:ph type="title"/>
          </p:nvPr>
        </p:nvSpPr>
        <p:spPr>
          <a:xfrm>
            <a:off x="1383451" y="136519"/>
            <a:ext cx="10515600" cy="574571"/>
          </a:xfrm>
        </p:spPr>
        <p:txBody>
          <a:bodyPr>
            <a:noAutofit/>
          </a:bodyPr>
          <a:lstStyle>
            <a:lvl1pPr>
              <a:defRPr sz="2800" b="1">
                <a:solidFill>
                  <a:schemeClr val="bg1">
                    <a:lumMod val="85000"/>
                  </a:schemeClr>
                </a:solidFill>
                <a:latin typeface="Open Sans" pitchFamily="2" charset="0"/>
                <a:ea typeface="Open Sans" pitchFamily="2" charset="0"/>
                <a:cs typeface="Open Sans" pitchFamily="2" charset="0"/>
              </a:defRPr>
            </a:lvl1pPr>
          </a:lstStyle>
          <a:p>
            <a:r>
              <a:rPr lang="en-US" dirty="0"/>
              <a:t>Click to edit Master title style</a:t>
            </a:r>
          </a:p>
        </p:txBody>
      </p:sp>
      <p:pic>
        <p:nvPicPr>
          <p:cNvPr id="9" name="Picture 8">
            <a:extLst>
              <a:ext uri="{FF2B5EF4-FFF2-40B4-BE49-F238E27FC236}">
                <a16:creationId xmlns:a16="http://schemas.microsoft.com/office/drawing/2014/main" id="{C5EFE33E-A2C6-4A6F-DF8B-6FAB4E4ADF2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03245" y="6355080"/>
            <a:ext cx="1574737" cy="382682"/>
          </a:xfrm>
          <a:prstGeom prst="rect">
            <a:avLst/>
          </a:prstGeom>
        </p:spPr>
      </p:pic>
      <p:sp>
        <p:nvSpPr>
          <p:cNvPr id="10"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a:xfrm>
            <a:off x="9154578" y="6363859"/>
            <a:ext cx="2743200" cy="365125"/>
          </a:xfrm>
        </p:spPr>
        <p:txBody>
          <a:bodyPr/>
          <a:lstStyle>
            <a:lvl1pPr>
              <a:defRPr b="1"/>
            </a:lvl1p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32481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25318A2-8988-F98D-C434-FDA9C7541213}"/>
              </a:ext>
            </a:extLst>
          </p:cNvPr>
          <p:cNvSpPr/>
          <p:nvPr userDrawn="1"/>
        </p:nvSpPr>
        <p:spPr>
          <a:xfrm flipV="1">
            <a:off x="6016" y="164917"/>
            <a:ext cx="12180367"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B4C5E7"/>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5" name="Freeform: Shape 4">
            <a:extLst>
              <a:ext uri="{FF2B5EF4-FFF2-40B4-BE49-F238E27FC236}">
                <a16:creationId xmlns:a16="http://schemas.microsoft.com/office/drawing/2014/main" id="{1A7323B0-65D5-0AFF-07BD-AEB3297A9AA1}"/>
              </a:ext>
            </a:extLst>
          </p:cNvPr>
          <p:cNvSpPr/>
          <p:nvPr userDrawn="1"/>
        </p:nvSpPr>
        <p:spPr>
          <a:xfrm flipV="1">
            <a:off x="0" y="115077"/>
            <a:ext cx="12070080"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11294B"/>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36EED855-341E-7C48-9A1D-68021A0665DE}"/>
              </a:ext>
            </a:extLst>
          </p:cNvPr>
          <p:cNvSpPr>
            <a:spLocks noGrp="1"/>
          </p:cNvSpPr>
          <p:nvPr>
            <p:ph type="title"/>
          </p:nvPr>
        </p:nvSpPr>
        <p:spPr>
          <a:xfrm>
            <a:off x="278471" y="130045"/>
            <a:ext cx="10515600" cy="574571"/>
          </a:xfrm>
        </p:spPr>
        <p:txBody>
          <a:bodyPr>
            <a:noAutofit/>
          </a:bodyPr>
          <a:lstStyle>
            <a:lvl1pPr>
              <a:defRPr sz="2800" b="1">
                <a:solidFill>
                  <a:schemeClr val="bg1">
                    <a:lumMod val="85000"/>
                  </a:schemeClr>
                </a:solidFill>
                <a:effectLst>
                  <a:outerShdw blurRad="50800" dist="38100" dir="2700000" algn="tl" rotWithShape="0">
                    <a:prstClr val="black">
                      <a:alpha val="40000"/>
                    </a:prstClr>
                  </a:outerShdw>
                </a:effectLst>
                <a:latin typeface="Open Sans" pitchFamily="2" charset="0"/>
                <a:ea typeface="Open Sans" pitchFamily="2" charset="0"/>
                <a:cs typeface="Open San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B23025C-91A4-742A-F113-D4CB548ED88F}"/>
              </a:ext>
            </a:extLst>
          </p:cNvPr>
          <p:cNvSpPr>
            <a:spLocks noGrp="1"/>
          </p:cNvSpPr>
          <p:nvPr>
            <p:ph idx="1"/>
          </p:nvPr>
        </p:nvSpPr>
        <p:spPr>
          <a:xfrm>
            <a:off x="312332" y="917528"/>
            <a:ext cx="11563963" cy="5232190"/>
          </a:xfrm>
        </p:spPr>
        <p:txBody>
          <a:bodyPr/>
          <a:lstStyle>
            <a:lvl1pPr marL="341313" indent="-341313">
              <a:buSzPct val="80000"/>
              <a:buFontTx/>
              <a:buBlip>
                <a:blip r:embed="rId3"/>
              </a:buBlip>
              <a:defRPr sz="2400">
                <a:latin typeface="Open Sans" pitchFamily="2" charset="0"/>
                <a:ea typeface="Open Sans" pitchFamily="2" charset="0"/>
                <a:cs typeface="Open Sans" pitchFamily="2" charset="0"/>
              </a:defRPr>
            </a:lvl1pPr>
            <a:lvl2pPr marL="914400" indent="-341313">
              <a:buSzPct val="80000"/>
              <a:buFontTx/>
              <a:buBlip>
                <a:blip r:embed="rId4"/>
              </a:buBlip>
              <a:defRPr sz="2000">
                <a:latin typeface="Open Sans" pitchFamily="2" charset="0"/>
                <a:ea typeface="Open Sans" pitchFamily="2" charset="0"/>
                <a:cs typeface="Open Sans" pitchFamily="2" charset="0"/>
              </a:defRPr>
            </a:lvl2pPr>
            <a:lvl3pPr marL="1371600" indent="-225425">
              <a:buFont typeface="Wingdings" pitchFamily="2" charset="2"/>
              <a:buChar char="§"/>
              <a:defRPr sz="1600">
                <a:latin typeface="Open Sans" pitchFamily="2" charset="0"/>
                <a:ea typeface="Open Sans" pitchFamily="2" charset="0"/>
                <a:cs typeface="Open Sans"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15" name="Freeform: Shape 14">
            <a:extLst>
              <a:ext uri="{FF2B5EF4-FFF2-40B4-BE49-F238E27FC236}">
                <a16:creationId xmlns:a16="http://schemas.microsoft.com/office/drawing/2014/main" id="{513FCC30-2E89-5BD4-0535-8F0007EC05CA}"/>
              </a:ext>
            </a:extLst>
          </p:cNvPr>
          <p:cNvSpPr/>
          <p:nvPr userDrawn="1"/>
        </p:nvSpPr>
        <p:spPr>
          <a:xfrm flipV="1">
            <a:off x="-25024" y="6507917"/>
            <a:ext cx="12217023" cy="289194"/>
          </a:xfrm>
          <a:custGeom>
            <a:avLst/>
            <a:gdLst>
              <a:gd name="connsiteX0" fmla="*/ 10717326 w 12192000"/>
              <a:gd name="connsiteY0" fmla="*/ 289194 h 289194"/>
              <a:gd name="connsiteX1" fmla="*/ 12192000 w 12192000"/>
              <a:gd name="connsiteY1" fmla="*/ 289194 h 289194"/>
              <a:gd name="connsiteX2" fmla="*/ 12192000 w 12192000"/>
              <a:gd name="connsiteY2" fmla="*/ 1 h 289194"/>
              <a:gd name="connsiteX3" fmla="*/ 12180366 w 12192000"/>
              <a:gd name="connsiteY3" fmla="*/ 1 h 289194"/>
              <a:gd name="connsiteX4" fmla="*/ 12180367 w 12192000"/>
              <a:gd name="connsiteY4" fmla="*/ 0 h 289194"/>
              <a:gd name="connsiteX5" fmla="*/ 335556 w 12192000"/>
              <a:gd name="connsiteY5" fmla="*/ 0 h 289194"/>
              <a:gd name="connsiteX6" fmla="*/ 0 w 12192000"/>
              <a:gd name="connsiteY6" fmla="*/ 289193 h 289194"/>
              <a:gd name="connsiteX7" fmla="*/ 10717326 w 12192000"/>
              <a:gd name="connsiteY7" fmla="*/ 289193 h 28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89194">
                <a:moveTo>
                  <a:pt x="10717326" y="289194"/>
                </a:moveTo>
                <a:lnTo>
                  <a:pt x="12192000" y="289194"/>
                </a:lnTo>
                <a:lnTo>
                  <a:pt x="12192000" y="1"/>
                </a:lnTo>
                <a:lnTo>
                  <a:pt x="12180366" y="1"/>
                </a:lnTo>
                <a:lnTo>
                  <a:pt x="12180367" y="0"/>
                </a:lnTo>
                <a:lnTo>
                  <a:pt x="335556" y="0"/>
                </a:lnTo>
                <a:lnTo>
                  <a:pt x="0" y="289193"/>
                </a:lnTo>
                <a:lnTo>
                  <a:pt x="10717326" y="289193"/>
                </a:lnTo>
                <a:close/>
              </a:path>
            </a:pathLst>
          </a:custGeom>
          <a:solidFill>
            <a:srgbClr val="B4C5E7"/>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4" name="Freeform: Shape 13">
            <a:extLst>
              <a:ext uri="{FF2B5EF4-FFF2-40B4-BE49-F238E27FC236}">
                <a16:creationId xmlns:a16="http://schemas.microsoft.com/office/drawing/2014/main" id="{8FD22B4C-FE70-106B-3A65-A78409AD11CC}"/>
              </a:ext>
            </a:extLst>
          </p:cNvPr>
          <p:cNvSpPr/>
          <p:nvPr userDrawn="1"/>
        </p:nvSpPr>
        <p:spPr>
          <a:xfrm flipV="1">
            <a:off x="81886" y="6546587"/>
            <a:ext cx="12110113" cy="289194"/>
          </a:xfrm>
          <a:custGeom>
            <a:avLst/>
            <a:gdLst>
              <a:gd name="connsiteX0" fmla="*/ 10717326 w 12192000"/>
              <a:gd name="connsiteY0" fmla="*/ 289194 h 289194"/>
              <a:gd name="connsiteX1" fmla="*/ 12192000 w 12192000"/>
              <a:gd name="connsiteY1" fmla="*/ 289194 h 289194"/>
              <a:gd name="connsiteX2" fmla="*/ 12192000 w 12192000"/>
              <a:gd name="connsiteY2" fmla="*/ 1 h 289194"/>
              <a:gd name="connsiteX3" fmla="*/ 12180366 w 12192000"/>
              <a:gd name="connsiteY3" fmla="*/ 1 h 289194"/>
              <a:gd name="connsiteX4" fmla="*/ 12180367 w 12192000"/>
              <a:gd name="connsiteY4" fmla="*/ 0 h 289194"/>
              <a:gd name="connsiteX5" fmla="*/ 335556 w 12192000"/>
              <a:gd name="connsiteY5" fmla="*/ 0 h 289194"/>
              <a:gd name="connsiteX6" fmla="*/ 0 w 12192000"/>
              <a:gd name="connsiteY6" fmla="*/ 289193 h 289194"/>
              <a:gd name="connsiteX7" fmla="*/ 10717326 w 12192000"/>
              <a:gd name="connsiteY7" fmla="*/ 289193 h 28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89194">
                <a:moveTo>
                  <a:pt x="10717326" y="289194"/>
                </a:moveTo>
                <a:lnTo>
                  <a:pt x="12192000" y="289194"/>
                </a:lnTo>
                <a:lnTo>
                  <a:pt x="12192000" y="1"/>
                </a:lnTo>
                <a:lnTo>
                  <a:pt x="12180366" y="1"/>
                </a:lnTo>
                <a:lnTo>
                  <a:pt x="12180367" y="0"/>
                </a:lnTo>
                <a:lnTo>
                  <a:pt x="335556" y="0"/>
                </a:lnTo>
                <a:lnTo>
                  <a:pt x="0" y="289193"/>
                </a:lnTo>
                <a:lnTo>
                  <a:pt x="10717326" y="289193"/>
                </a:lnTo>
                <a:close/>
              </a:path>
            </a:pathLst>
          </a:custGeom>
          <a:solidFill>
            <a:srgbClr val="11294B"/>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6"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a:xfrm>
            <a:off x="11750724" y="6505907"/>
            <a:ext cx="379342" cy="365125"/>
          </a:xfrm>
        </p:spPr>
        <p:txBody>
          <a:bodyPr/>
          <a:lstStyle>
            <a:lvl1pPr>
              <a:defRPr sz="1200" b="1">
                <a:solidFill>
                  <a:schemeClr val="bg1">
                    <a:lumMod val="75000"/>
                  </a:schemeClr>
                </a:solidFill>
              </a:defRPr>
            </a:lvl1pPr>
          </a:lstStyle>
          <a:p>
            <a:fld id="{0335FC68-20AA-4E79-AB89-77063C4B5F6B}" type="slidenum">
              <a:rPr lang="en-US" smtClean="0"/>
              <a:pPr/>
              <a:t>‹#›</a:t>
            </a:fld>
            <a:endParaRPr lang="en-US" dirty="0"/>
          </a:p>
        </p:txBody>
      </p:sp>
      <p:sp>
        <p:nvSpPr>
          <p:cNvPr id="16" name="TextBox 15">
            <a:extLst>
              <a:ext uri="{FF2B5EF4-FFF2-40B4-BE49-F238E27FC236}">
                <a16:creationId xmlns:a16="http://schemas.microsoft.com/office/drawing/2014/main" id="{4DB236BD-564D-8299-D248-254E13FDD388}"/>
              </a:ext>
            </a:extLst>
          </p:cNvPr>
          <p:cNvSpPr txBox="1"/>
          <p:nvPr userDrawn="1"/>
        </p:nvSpPr>
        <p:spPr>
          <a:xfrm>
            <a:off x="4346809" y="6565359"/>
            <a:ext cx="3507474" cy="246221"/>
          </a:xfrm>
          <a:prstGeom prst="rect">
            <a:avLst/>
          </a:prstGeom>
          <a:noFill/>
        </p:spPr>
        <p:txBody>
          <a:bodyPr wrap="square" rtlCol="0">
            <a:spAutoFit/>
          </a:bodyPr>
          <a:lstStyle/>
          <a:p>
            <a:pPr algn="ctr"/>
            <a:r>
              <a:rPr lang="en-US" sz="1000" b="1" dirty="0">
                <a:solidFill>
                  <a:schemeClr val="bg1">
                    <a:lumMod val="75000"/>
                  </a:schemeClr>
                </a:solidFill>
                <a:latin typeface="Open Sans" pitchFamily="2" charset="0"/>
                <a:ea typeface="Open Sans" pitchFamily="2" charset="0"/>
                <a:cs typeface="Open Sans" pitchFamily="2" charset="0"/>
              </a:rPr>
              <a:t>2024 NYSESLAT Turnkey Training</a:t>
            </a:r>
          </a:p>
        </p:txBody>
      </p:sp>
    </p:spTree>
    <p:extLst>
      <p:ext uri="{BB962C8B-B14F-4D97-AF65-F5344CB8AC3E}">
        <p14:creationId xmlns:p14="http://schemas.microsoft.com/office/powerpoint/2010/main" val="224542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25318A2-8988-F98D-C434-FDA9C7541213}"/>
              </a:ext>
            </a:extLst>
          </p:cNvPr>
          <p:cNvSpPr/>
          <p:nvPr userDrawn="1"/>
        </p:nvSpPr>
        <p:spPr>
          <a:xfrm flipV="1">
            <a:off x="6016" y="164917"/>
            <a:ext cx="12180367"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B4C5E7"/>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5" name="Freeform: Shape 4">
            <a:extLst>
              <a:ext uri="{FF2B5EF4-FFF2-40B4-BE49-F238E27FC236}">
                <a16:creationId xmlns:a16="http://schemas.microsoft.com/office/drawing/2014/main" id="{1A7323B0-65D5-0AFF-07BD-AEB3297A9AA1}"/>
              </a:ext>
            </a:extLst>
          </p:cNvPr>
          <p:cNvSpPr/>
          <p:nvPr userDrawn="1"/>
        </p:nvSpPr>
        <p:spPr>
          <a:xfrm flipV="1">
            <a:off x="0" y="115077"/>
            <a:ext cx="12070080"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11294B"/>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36EED855-341E-7C48-9A1D-68021A0665DE}"/>
              </a:ext>
            </a:extLst>
          </p:cNvPr>
          <p:cNvSpPr>
            <a:spLocks noGrp="1"/>
          </p:cNvSpPr>
          <p:nvPr>
            <p:ph type="title"/>
          </p:nvPr>
        </p:nvSpPr>
        <p:spPr>
          <a:xfrm>
            <a:off x="278471" y="130045"/>
            <a:ext cx="10515600" cy="574571"/>
          </a:xfrm>
        </p:spPr>
        <p:txBody>
          <a:bodyPr>
            <a:noAutofit/>
          </a:bodyPr>
          <a:lstStyle>
            <a:lvl1pPr>
              <a:defRPr sz="2800" b="1">
                <a:solidFill>
                  <a:schemeClr val="bg1">
                    <a:lumMod val="85000"/>
                  </a:schemeClr>
                </a:solidFill>
                <a:effectLst>
                  <a:outerShdw blurRad="50800" dist="38100" dir="2700000" algn="tl" rotWithShape="0">
                    <a:prstClr val="black">
                      <a:alpha val="40000"/>
                    </a:prstClr>
                  </a:outerShdw>
                </a:effectLst>
                <a:latin typeface="Open Sans" pitchFamily="2" charset="0"/>
                <a:ea typeface="Open Sans" pitchFamily="2" charset="0"/>
                <a:cs typeface="Open San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B23025C-91A4-742A-F113-D4CB548ED88F}"/>
              </a:ext>
            </a:extLst>
          </p:cNvPr>
          <p:cNvSpPr>
            <a:spLocks noGrp="1"/>
          </p:cNvSpPr>
          <p:nvPr>
            <p:ph idx="1"/>
          </p:nvPr>
        </p:nvSpPr>
        <p:spPr>
          <a:xfrm>
            <a:off x="312332" y="917528"/>
            <a:ext cx="11563963" cy="5232190"/>
          </a:xfrm>
        </p:spPr>
        <p:txBody>
          <a:bodyPr/>
          <a:lstStyle>
            <a:lvl1pPr marL="341313" indent="-341313">
              <a:buSzPct val="80000"/>
              <a:buFontTx/>
              <a:buBlip>
                <a:blip r:embed="rId3"/>
              </a:buBlip>
              <a:defRPr sz="2400">
                <a:latin typeface="Open Sans" pitchFamily="2" charset="0"/>
                <a:ea typeface="Open Sans" pitchFamily="2" charset="0"/>
                <a:cs typeface="Open Sans" pitchFamily="2" charset="0"/>
              </a:defRPr>
            </a:lvl1pPr>
            <a:lvl2pPr marL="914400" indent="-341313">
              <a:buSzPct val="80000"/>
              <a:buFontTx/>
              <a:buBlip>
                <a:blip r:embed="rId4"/>
              </a:buBlip>
              <a:defRPr sz="2000">
                <a:latin typeface="Open Sans" pitchFamily="2" charset="0"/>
                <a:ea typeface="Open Sans" pitchFamily="2" charset="0"/>
                <a:cs typeface="Open Sans" pitchFamily="2" charset="0"/>
              </a:defRPr>
            </a:lvl2pPr>
            <a:lvl3pPr marL="1371600" indent="-225425">
              <a:buFont typeface="Wingdings" pitchFamily="2" charset="2"/>
              <a:buChar char="§"/>
              <a:defRPr sz="1600">
                <a:latin typeface="Open Sans" pitchFamily="2" charset="0"/>
                <a:ea typeface="Open Sans" pitchFamily="2" charset="0"/>
                <a:cs typeface="Open Sans"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15" name="Freeform: Shape 14">
            <a:extLst>
              <a:ext uri="{FF2B5EF4-FFF2-40B4-BE49-F238E27FC236}">
                <a16:creationId xmlns:a16="http://schemas.microsoft.com/office/drawing/2014/main" id="{513FCC30-2E89-5BD4-0535-8F0007EC05CA}"/>
              </a:ext>
            </a:extLst>
          </p:cNvPr>
          <p:cNvSpPr/>
          <p:nvPr userDrawn="1"/>
        </p:nvSpPr>
        <p:spPr>
          <a:xfrm>
            <a:off x="-31000" y="6575309"/>
            <a:ext cx="12217023" cy="289194"/>
          </a:xfrm>
          <a:custGeom>
            <a:avLst/>
            <a:gdLst>
              <a:gd name="connsiteX0" fmla="*/ 10717326 w 12192000"/>
              <a:gd name="connsiteY0" fmla="*/ 289194 h 289194"/>
              <a:gd name="connsiteX1" fmla="*/ 12192000 w 12192000"/>
              <a:gd name="connsiteY1" fmla="*/ 289194 h 289194"/>
              <a:gd name="connsiteX2" fmla="*/ 12192000 w 12192000"/>
              <a:gd name="connsiteY2" fmla="*/ 1 h 289194"/>
              <a:gd name="connsiteX3" fmla="*/ 12180366 w 12192000"/>
              <a:gd name="connsiteY3" fmla="*/ 1 h 289194"/>
              <a:gd name="connsiteX4" fmla="*/ 12180367 w 12192000"/>
              <a:gd name="connsiteY4" fmla="*/ 0 h 289194"/>
              <a:gd name="connsiteX5" fmla="*/ 335556 w 12192000"/>
              <a:gd name="connsiteY5" fmla="*/ 0 h 289194"/>
              <a:gd name="connsiteX6" fmla="*/ 0 w 12192000"/>
              <a:gd name="connsiteY6" fmla="*/ 289193 h 289194"/>
              <a:gd name="connsiteX7" fmla="*/ 10717326 w 12192000"/>
              <a:gd name="connsiteY7" fmla="*/ 289193 h 28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89194">
                <a:moveTo>
                  <a:pt x="10717326" y="289194"/>
                </a:moveTo>
                <a:lnTo>
                  <a:pt x="12192000" y="289194"/>
                </a:lnTo>
                <a:lnTo>
                  <a:pt x="12192000" y="1"/>
                </a:lnTo>
                <a:lnTo>
                  <a:pt x="12180366" y="1"/>
                </a:lnTo>
                <a:lnTo>
                  <a:pt x="12180367" y="0"/>
                </a:lnTo>
                <a:lnTo>
                  <a:pt x="335556" y="0"/>
                </a:lnTo>
                <a:lnTo>
                  <a:pt x="0" y="289193"/>
                </a:lnTo>
                <a:lnTo>
                  <a:pt x="10717326" y="289193"/>
                </a:lnTo>
                <a:close/>
              </a:path>
            </a:pathLst>
          </a:custGeom>
          <a:solidFill>
            <a:srgbClr val="B4C5E7"/>
          </a:solidFill>
          <a:ln w="19050">
            <a:noFill/>
          </a:ln>
          <a:effectLst>
            <a:outerShdw blurRad="50800" dist="38100" dir="18900000" algn="b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4" name="Freeform: Shape 13">
            <a:extLst>
              <a:ext uri="{FF2B5EF4-FFF2-40B4-BE49-F238E27FC236}">
                <a16:creationId xmlns:a16="http://schemas.microsoft.com/office/drawing/2014/main" id="{8FD22B4C-FE70-106B-3A65-A78409AD11CC}"/>
              </a:ext>
            </a:extLst>
          </p:cNvPr>
          <p:cNvSpPr/>
          <p:nvPr userDrawn="1"/>
        </p:nvSpPr>
        <p:spPr>
          <a:xfrm>
            <a:off x="67390" y="6551405"/>
            <a:ext cx="12110113" cy="289194"/>
          </a:xfrm>
          <a:custGeom>
            <a:avLst/>
            <a:gdLst>
              <a:gd name="connsiteX0" fmla="*/ 10717326 w 12192000"/>
              <a:gd name="connsiteY0" fmla="*/ 289194 h 289194"/>
              <a:gd name="connsiteX1" fmla="*/ 12192000 w 12192000"/>
              <a:gd name="connsiteY1" fmla="*/ 289194 h 289194"/>
              <a:gd name="connsiteX2" fmla="*/ 12192000 w 12192000"/>
              <a:gd name="connsiteY2" fmla="*/ 1 h 289194"/>
              <a:gd name="connsiteX3" fmla="*/ 12180366 w 12192000"/>
              <a:gd name="connsiteY3" fmla="*/ 1 h 289194"/>
              <a:gd name="connsiteX4" fmla="*/ 12180367 w 12192000"/>
              <a:gd name="connsiteY4" fmla="*/ 0 h 289194"/>
              <a:gd name="connsiteX5" fmla="*/ 335556 w 12192000"/>
              <a:gd name="connsiteY5" fmla="*/ 0 h 289194"/>
              <a:gd name="connsiteX6" fmla="*/ 0 w 12192000"/>
              <a:gd name="connsiteY6" fmla="*/ 289193 h 289194"/>
              <a:gd name="connsiteX7" fmla="*/ 10717326 w 12192000"/>
              <a:gd name="connsiteY7" fmla="*/ 289193 h 28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89194">
                <a:moveTo>
                  <a:pt x="10717326" y="289194"/>
                </a:moveTo>
                <a:lnTo>
                  <a:pt x="12192000" y="289194"/>
                </a:lnTo>
                <a:lnTo>
                  <a:pt x="12192000" y="1"/>
                </a:lnTo>
                <a:lnTo>
                  <a:pt x="12180366" y="1"/>
                </a:lnTo>
                <a:lnTo>
                  <a:pt x="12180367" y="0"/>
                </a:lnTo>
                <a:lnTo>
                  <a:pt x="335556" y="0"/>
                </a:lnTo>
                <a:lnTo>
                  <a:pt x="0" y="289193"/>
                </a:lnTo>
                <a:lnTo>
                  <a:pt x="10717326" y="289193"/>
                </a:lnTo>
                <a:close/>
              </a:path>
            </a:pathLst>
          </a:custGeom>
          <a:solidFill>
            <a:srgbClr val="11294B"/>
          </a:solidFill>
          <a:ln w="19050">
            <a:noFill/>
          </a:ln>
          <a:effectLst>
            <a:outerShdw blurRad="50800" dist="38100" dir="5400000" algn="t"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6"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a:xfrm>
            <a:off x="11750724" y="6511883"/>
            <a:ext cx="379342" cy="365125"/>
          </a:xfrm>
        </p:spPr>
        <p:txBody>
          <a:bodyPr/>
          <a:lstStyle>
            <a:lvl1pPr>
              <a:defRPr sz="1200" b="1">
                <a:solidFill>
                  <a:schemeClr val="bg1">
                    <a:lumMod val="75000"/>
                  </a:schemeClr>
                </a:solidFill>
              </a:defRPr>
            </a:lvl1pPr>
          </a:lstStyle>
          <a:p>
            <a:fld id="{0335FC68-20AA-4E79-AB89-77063C4B5F6B}" type="slidenum">
              <a:rPr lang="en-US" smtClean="0"/>
              <a:pPr/>
              <a:t>‹#›</a:t>
            </a:fld>
            <a:endParaRPr lang="en-US" dirty="0"/>
          </a:p>
        </p:txBody>
      </p:sp>
      <p:sp>
        <p:nvSpPr>
          <p:cNvPr id="16" name="TextBox 15">
            <a:extLst>
              <a:ext uri="{FF2B5EF4-FFF2-40B4-BE49-F238E27FC236}">
                <a16:creationId xmlns:a16="http://schemas.microsoft.com/office/drawing/2014/main" id="{4DB236BD-564D-8299-D248-254E13FDD388}"/>
              </a:ext>
            </a:extLst>
          </p:cNvPr>
          <p:cNvSpPr txBox="1"/>
          <p:nvPr userDrawn="1"/>
        </p:nvSpPr>
        <p:spPr>
          <a:xfrm>
            <a:off x="4346809" y="6571335"/>
            <a:ext cx="3507474" cy="246221"/>
          </a:xfrm>
          <a:prstGeom prst="rect">
            <a:avLst/>
          </a:prstGeom>
          <a:noFill/>
        </p:spPr>
        <p:txBody>
          <a:bodyPr wrap="square" rtlCol="0">
            <a:spAutoFit/>
          </a:bodyPr>
          <a:lstStyle/>
          <a:p>
            <a:pPr algn="ctr"/>
            <a:r>
              <a:rPr lang="en-US" sz="1000" b="1" dirty="0">
                <a:solidFill>
                  <a:schemeClr val="bg1">
                    <a:lumMod val="75000"/>
                  </a:schemeClr>
                </a:solidFill>
                <a:latin typeface="Open Sans" pitchFamily="2" charset="0"/>
                <a:ea typeface="Open Sans" pitchFamily="2" charset="0"/>
                <a:cs typeface="Open Sans" pitchFamily="2" charset="0"/>
              </a:rPr>
              <a:t>2024 NYSESLAT Turnkey Training</a:t>
            </a:r>
          </a:p>
        </p:txBody>
      </p:sp>
    </p:spTree>
    <p:extLst>
      <p:ext uri="{BB962C8B-B14F-4D97-AF65-F5344CB8AC3E}">
        <p14:creationId xmlns:p14="http://schemas.microsoft.com/office/powerpoint/2010/main" val="52198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25318A2-8988-F98D-C434-FDA9C7541213}"/>
              </a:ext>
            </a:extLst>
          </p:cNvPr>
          <p:cNvSpPr/>
          <p:nvPr userDrawn="1"/>
        </p:nvSpPr>
        <p:spPr>
          <a:xfrm flipV="1">
            <a:off x="6016" y="164917"/>
            <a:ext cx="12180367"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B4C5E7"/>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5" name="Freeform: Shape 4">
            <a:extLst>
              <a:ext uri="{FF2B5EF4-FFF2-40B4-BE49-F238E27FC236}">
                <a16:creationId xmlns:a16="http://schemas.microsoft.com/office/drawing/2014/main" id="{1A7323B0-65D5-0AFF-07BD-AEB3297A9AA1}"/>
              </a:ext>
            </a:extLst>
          </p:cNvPr>
          <p:cNvSpPr/>
          <p:nvPr userDrawn="1"/>
        </p:nvSpPr>
        <p:spPr>
          <a:xfrm flipV="1">
            <a:off x="0" y="115077"/>
            <a:ext cx="12070080"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11294B"/>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36EED855-341E-7C48-9A1D-68021A0665DE}"/>
              </a:ext>
            </a:extLst>
          </p:cNvPr>
          <p:cNvSpPr>
            <a:spLocks noGrp="1"/>
          </p:cNvSpPr>
          <p:nvPr>
            <p:ph type="title"/>
          </p:nvPr>
        </p:nvSpPr>
        <p:spPr>
          <a:xfrm>
            <a:off x="278471" y="130045"/>
            <a:ext cx="10515600" cy="574571"/>
          </a:xfrm>
        </p:spPr>
        <p:txBody>
          <a:bodyPr>
            <a:noAutofit/>
          </a:bodyPr>
          <a:lstStyle>
            <a:lvl1pPr>
              <a:defRPr sz="2800" b="1">
                <a:solidFill>
                  <a:schemeClr val="bg1">
                    <a:lumMod val="85000"/>
                  </a:schemeClr>
                </a:solidFill>
                <a:effectLst>
                  <a:outerShdw blurRad="50800" dist="38100" dir="2700000" algn="tl" rotWithShape="0">
                    <a:prstClr val="black">
                      <a:alpha val="40000"/>
                    </a:prstClr>
                  </a:outerShdw>
                </a:effectLst>
                <a:latin typeface="Open Sans" pitchFamily="2" charset="0"/>
                <a:ea typeface="Open Sans" pitchFamily="2" charset="0"/>
                <a:cs typeface="Open San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B23025C-91A4-742A-F113-D4CB548ED88F}"/>
              </a:ext>
            </a:extLst>
          </p:cNvPr>
          <p:cNvSpPr>
            <a:spLocks noGrp="1"/>
          </p:cNvSpPr>
          <p:nvPr>
            <p:ph idx="1"/>
          </p:nvPr>
        </p:nvSpPr>
        <p:spPr>
          <a:xfrm>
            <a:off x="312332" y="917528"/>
            <a:ext cx="11563963" cy="5232190"/>
          </a:xfrm>
        </p:spPr>
        <p:txBody>
          <a:bodyPr/>
          <a:lstStyle>
            <a:lvl1pPr marL="341313" indent="-341313">
              <a:buSzPct val="80000"/>
              <a:buFontTx/>
              <a:buBlip>
                <a:blip r:embed="rId3"/>
              </a:buBlip>
              <a:defRPr sz="2400">
                <a:latin typeface="Open Sans" pitchFamily="2" charset="0"/>
                <a:ea typeface="Open Sans" pitchFamily="2" charset="0"/>
                <a:cs typeface="Open Sans" pitchFamily="2" charset="0"/>
              </a:defRPr>
            </a:lvl1pPr>
            <a:lvl2pPr marL="914400" indent="-341313">
              <a:buSzPct val="80000"/>
              <a:buFontTx/>
              <a:buBlip>
                <a:blip r:embed="rId4"/>
              </a:buBlip>
              <a:defRPr sz="2000">
                <a:latin typeface="Open Sans" pitchFamily="2" charset="0"/>
                <a:ea typeface="Open Sans" pitchFamily="2" charset="0"/>
                <a:cs typeface="Open Sans" pitchFamily="2" charset="0"/>
              </a:defRPr>
            </a:lvl2pPr>
            <a:lvl3pPr marL="1371600" indent="-225425">
              <a:buFont typeface="Wingdings" pitchFamily="2" charset="2"/>
              <a:buChar char="§"/>
              <a:defRPr sz="1600">
                <a:latin typeface="Open Sans" pitchFamily="2" charset="0"/>
                <a:ea typeface="Open Sans" pitchFamily="2" charset="0"/>
                <a:cs typeface="Open Sans"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a:xfrm>
            <a:off x="11750724" y="6511883"/>
            <a:ext cx="379342" cy="365125"/>
          </a:xfrm>
        </p:spPr>
        <p:txBody>
          <a:bodyPr/>
          <a:lstStyle>
            <a:lvl1pPr>
              <a:defRPr sz="1200" b="1">
                <a:solidFill>
                  <a:schemeClr val="bg1">
                    <a:lumMod val="50000"/>
                  </a:schemeClr>
                </a:solidFill>
              </a:defRPr>
            </a:lvl1p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428897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CE9869-B0BA-B326-258E-3125EF53A38A}"/>
              </a:ext>
            </a:extLst>
          </p:cNvPr>
          <p:cNvSpPr/>
          <p:nvPr userDrawn="1"/>
        </p:nvSpPr>
        <p:spPr>
          <a:xfrm>
            <a:off x="839253" y="3346025"/>
            <a:ext cx="10515600" cy="1463040"/>
          </a:xfrm>
          <a:custGeom>
            <a:avLst/>
            <a:gdLst>
              <a:gd name="connsiteX0" fmla="*/ 0 w 10515600"/>
              <a:gd name="connsiteY0" fmla="*/ 0 h 1463040"/>
              <a:gd name="connsiteX1" fmla="*/ 10515600 w 10515600"/>
              <a:gd name="connsiteY1" fmla="*/ 0 h 1463040"/>
              <a:gd name="connsiteX2" fmla="*/ 10515600 w 10515600"/>
              <a:gd name="connsiteY2" fmla="*/ 1463040 h 1463040"/>
              <a:gd name="connsiteX3" fmla="*/ 0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10515600 w 10515600"/>
              <a:gd name="connsiteY2" fmla="*/ 1463040 h 1463040"/>
              <a:gd name="connsiteX3" fmla="*/ 677334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9838267 w 10515600"/>
              <a:gd name="connsiteY2" fmla="*/ 1449494 h 1463040"/>
              <a:gd name="connsiteX3" fmla="*/ 677334 w 10515600"/>
              <a:gd name="connsiteY3" fmla="*/ 1463040 h 1463040"/>
              <a:gd name="connsiteX4" fmla="*/ 0 w 10515600"/>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463040">
                <a:moveTo>
                  <a:pt x="0" y="0"/>
                </a:moveTo>
                <a:lnTo>
                  <a:pt x="10515600" y="0"/>
                </a:lnTo>
                <a:lnTo>
                  <a:pt x="9838267" y="1449494"/>
                </a:lnTo>
                <a:lnTo>
                  <a:pt x="677334" y="1463040"/>
                </a:lnTo>
                <a:lnTo>
                  <a:pt x="0" y="0"/>
                </a:lnTo>
                <a:close/>
              </a:path>
            </a:pathLst>
          </a:custGeom>
          <a:solidFill>
            <a:schemeClr val="bg1">
              <a:lumMod val="85000"/>
              <a:alpha val="60000"/>
            </a:schemeClr>
          </a:solidFill>
          <a:ln>
            <a:noFill/>
          </a:ln>
          <a:effectLst/>
          <a:scene3d>
            <a:camera prst="orthographicFront"/>
            <a:lightRig rig="threePt" dir="t"/>
          </a:scene3d>
          <a:sp3d>
            <a:bevelT w="139700" h="139700" prst="divo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586F5C-9A31-E576-1F8F-5304C4A35E06}"/>
              </a:ext>
            </a:extLst>
          </p:cNvPr>
          <p:cNvSpPr>
            <a:spLocks noGrp="1"/>
          </p:cNvSpPr>
          <p:nvPr>
            <p:ph type="title"/>
          </p:nvPr>
        </p:nvSpPr>
        <p:spPr>
          <a:xfrm>
            <a:off x="839253" y="3624420"/>
            <a:ext cx="10515600" cy="960434"/>
          </a:xfrm>
        </p:spPr>
        <p:txBody>
          <a:bodyPr anchor="ctr">
            <a:normAutofit/>
          </a:bodyPr>
          <a:lstStyle>
            <a:lvl1pPr algn="ctr">
              <a:defRPr sz="4400" b="1">
                <a:ln>
                  <a:solidFill>
                    <a:schemeClr val="bg1">
                      <a:lumMod val="85000"/>
                    </a:schemeClr>
                  </a:solidFill>
                </a:ln>
                <a:solidFill>
                  <a:srgbClr val="11294B"/>
                </a:solidFill>
                <a:effectLst>
                  <a:outerShdw blurRad="50800" dist="38100" dir="2700000" algn="tl" rotWithShape="0">
                    <a:prstClr val="black">
                      <a:alpha val="40000"/>
                    </a:prstClr>
                  </a:outerShdw>
                </a:effectLst>
                <a:latin typeface="Open Sans" pitchFamily="2" charset="0"/>
                <a:ea typeface="Open Sans" pitchFamily="2" charset="0"/>
                <a:cs typeface="Open Sans" pitchFamily="2" charset="0"/>
              </a:defRPr>
            </a:lvl1pPr>
          </a:lstStyle>
          <a:p>
            <a:r>
              <a:rPr lang="en-US" dirty="0"/>
              <a:t>Click to edit Master title style</a:t>
            </a:r>
          </a:p>
        </p:txBody>
      </p:sp>
      <p:pic>
        <p:nvPicPr>
          <p:cNvPr id="8" name="Picture 7">
            <a:extLst>
              <a:ext uri="{FF2B5EF4-FFF2-40B4-BE49-F238E27FC236}">
                <a16:creationId xmlns:a16="http://schemas.microsoft.com/office/drawing/2014/main" id="{A3A65C1D-D077-D102-5967-60E7CA9290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245" y="6356536"/>
            <a:ext cx="1574737" cy="382682"/>
          </a:xfrm>
          <a:prstGeom prst="rect">
            <a:avLst/>
          </a:prstGeom>
        </p:spPr>
      </p:pic>
      <p:sp>
        <p:nvSpPr>
          <p:cNvPr id="9" name="Rectangle 8">
            <a:extLst>
              <a:ext uri="{FF2B5EF4-FFF2-40B4-BE49-F238E27FC236}">
                <a16:creationId xmlns:a16="http://schemas.microsoft.com/office/drawing/2014/main" id="{F6C6AFF6-1CC2-E315-E2A1-D4A9FB599A4C}"/>
              </a:ext>
            </a:extLst>
          </p:cNvPr>
          <p:cNvSpPr/>
          <p:nvPr userDrawn="1"/>
        </p:nvSpPr>
        <p:spPr>
          <a:xfrm>
            <a:off x="5276426" y="1476590"/>
            <a:ext cx="1645920" cy="1645920"/>
          </a:xfrm>
          <a:prstGeom prst="rect">
            <a:avLst/>
          </a:prstGeom>
          <a:solidFill>
            <a:srgbClr val="11294B"/>
          </a:solidFill>
          <a:ln w="7620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6"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a:xfrm>
            <a:off x="9154578" y="6365315"/>
            <a:ext cx="2743200" cy="365125"/>
          </a:xfrm>
        </p:spPr>
        <p:txBody>
          <a:bodyPr/>
          <a:lstStyle>
            <a:lvl1pPr>
              <a:defRPr b="1"/>
            </a:lvl1p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148084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DF30-5A56-D530-E693-E759D46D4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AAFB6C-1924-1804-68F5-BD47C251C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B596D8-F70A-DA86-2393-C7AE7503A7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13A747-0372-BB07-3C2F-B4A8BF64D33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CA5B835-8F7C-2847-EBFF-2A66D853DB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133608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F4B2-1F0B-781C-59CE-C7ADAAA0EB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27FE21-5AA0-FBA1-C227-A11A1ECA6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5FBB44-43D8-CA85-7AE4-76934D8DA5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0D33FD-5FD7-A882-0B45-041FE37F4B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2EFC25-CD1E-8177-DBF6-8EFBF58101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2FB68F-0A1D-F659-A00C-2FDA5E5D5EE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B7E2139-D6E3-8BA4-EEA3-980947EFE5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90F247B-8E9A-B785-0735-75B6F2D14A6A}"/>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1734258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64490-BDAF-50D5-8AAF-0C3149A1C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3CB4E5-F1DD-6E14-3E17-7DCCE62C0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D771E-643E-67D9-D342-537941B69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17915AC-3D64-74E6-3652-6C89422A3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FF4F083-E67A-62A2-B8C8-AF301D3E0C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50671313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0"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4AB3CC-E85E-8DD1-1464-4A520DE218F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Training for Administering and Scoring Writing</a:t>
            </a:r>
          </a:p>
        </p:txBody>
      </p:sp>
    </p:spTree>
    <p:extLst>
      <p:ext uri="{BB962C8B-B14F-4D97-AF65-F5344CB8AC3E}">
        <p14:creationId xmlns:p14="http://schemas.microsoft.com/office/powerpoint/2010/main" val="195304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121C-8DA6-998E-77B4-0DF47FA80BC4}"/>
              </a:ext>
            </a:extLst>
          </p:cNvPr>
          <p:cNvSpPr>
            <a:spLocks noGrp="1"/>
          </p:cNvSpPr>
          <p:nvPr>
            <p:ph type="title"/>
          </p:nvPr>
        </p:nvSpPr>
        <p:spPr>
          <a:xfrm>
            <a:off x="278471" y="130045"/>
            <a:ext cx="10515600" cy="574571"/>
          </a:xfrm>
        </p:spPr>
        <p:txBody>
          <a:bodyPr/>
          <a:lstStyle/>
          <a:p>
            <a:r>
              <a:rPr lang="en-US" dirty="0"/>
              <a:t>Five Rubric Dimensions</a:t>
            </a:r>
          </a:p>
        </p:txBody>
      </p:sp>
      <p:sp>
        <p:nvSpPr>
          <p:cNvPr id="36" name="Rectangle 35">
            <a:extLst>
              <a:ext uri="{FF2B5EF4-FFF2-40B4-BE49-F238E27FC236}">
                <a16:creationId xmlns:a16="http://schemas.microsoft.com/office/drawing/2014/main" id="{09B6B617-57A1-D4C5-31D9-EA066C4DC277}"/>
              </a:ext>
            </a:extLst>
          </p:cNvPr>
          <p:cNvSpPr/>
          <p:nvPr/>
        </p:nvSpPr>
        <p:spPr>
          <a:xfrm>
            <a:off x="152430" y="875582"/>
            <a:ext cx="822960" cy="82296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27" name="Arrow: Pentagon 26">
            <a:extLst>
              <a:ext uri="{FF2B5EF4-FFF2-40B4-BE49-F238E27FC236}">
                <a16:creationId xmlns:a16="http://schemas.microsoft.com/office/drawing/2014/main" id="{CD759B1B-160C-4E8D-3130-0CE5623BEB5D}"/>
              </a:ext>
            </a:extLst>
          </p:cNvPr>
          <p:cNvSpPr/>
          <p:nvPr/>
        </p:nvSpPr>
        <p:spPr>
          <a:xfrm>
            <a:off x="975389" y="1012742"/>
            <a:ext cx="3657600" cy="548640"/>
          </a:xfrm>
          <a:prstGeom prst="homePlate">
            <a:avLst>
              <a:gd name="adj" fmla="val 0"/>
            </a:avLst>
          </a:prstGeom>
          <a:solidFill>
            <a:schemeClr val="bg1">
              <a:lumMod val="95000"/>
            </a:schemeClr>
          </a:solidFill>
          <a:ln w="28575">
            <a:solidFill>
              <a:srgbClr val="11294B"/>
            </a:solidFill>
          </a:ln>
          <a:effectLst>
            <a:outerShdw blurRad="50800" dist="38100" dir="5400000" algn="t" rotWithShape="0">
              <a:prstClr val="black">
                <a:alpha val="40000"/>
              </a:prstClr>
            </a:outerShdw>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973138"/>
            <a:r>
              <a:rPr lang="en-US" sz="2000" b="1" dirty="0">
                <a:solidFill>
                  <a:srgbClr val="11294B"/>
                </a:solidFill>
                <a:latin typeface="Open Sans" panose="020B0606030504020204" pitchFamily="34" charset="0"/>
                <a:ea typeface="Open Sans" panose="020B0606030504020204" pitchFamily="34" charset="0"/>
                <a:cs typeface="Open Sans" panose="020B0606030504020204" pitchFamily="34" charset="0"/>
              </a:rPr>
              <a:t>Mechanics</a:t>
            </a:r>
          </a:p>
        </p:txBody>
      </p:sp>
      <p:sp>
        <p:nvSpPr>
          <p:cNvPr id="17" name="Trapezoid 16">
            <a:extLst>
              <a:ext uri="{FF2B5EF4-FFF2-40B4-BE49-F238E27FC236}">
                <a16:creationId xmlns:a16="http://schemas.microsoft.com/office/drawing/2014/main" id="{CB1907FD-AE22-5E72-7E1C-B08C1ECBA620}"/>
              </a:ext>
            </a:extLst>
          </p:cNvPr>
          <p:cNvSpPr/>
          <p:nvPr/>
        </p:nvSpPr>
        <p:spPr>
          <a:xfrm rot="16200000">
            <a:off x="119696" y="3986887"/>
            <a:ext cx="4114800" cy="457200"/>
          </a:xfrm>
          <a:prstGeom prst="trapezoid">
            <a:avLst>
              <a:gd name="adj" fmla="val 73473"/>
            </a:avLst>
          </a:prstGeom>
          <a:solidFill>
            <a:schemeClr val="bg1">
              <a:lumMod val="65000"/>
            </a:schemeClr>
          </a:solidFill>
          <a:ln>
            <a:solidFill>
              <a:schemeClr val="bg1">
                <a:lumMod val="50000"/>
              </a:schemeClr>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300" dirty="0">
                <a:solidFill>
                  <a:srgbClr val="11294B"/>
                </a:solidFill>
                <a:effectLst>
                  <a:glow rad="101600">
                    <a:schemeClr val="bg1">
                      <a:lumMod val="65000"/>
                      <a:alpha val="60000"/>
                    </a:schemeClr>
                  </a:glow>
                </a:effectLst>
                <a:latin typeface="Open Sans" pitchFamily="2" charset="0"/>
                <a:ea typeface="Open Sans" pitchFamily="2" charset="0"/>
                <a:cs typeface="Open Sans" pitchFamily="2" charset="0"/>
              </a:rPr>
              <a:t>Grade 1</a:t>
            </a:r>
          </a:p>
        </p:txBody>
      </p:sp>
      <p:sp>
        <p:nvSpPr>
          <p:cNvPr id="5" name="Content Placeholder 2">
            <a:extLst>
              <a:ext uri="{FF2B5EF4-FFF2-40B4-BE49-F238E27FC236}">
                <a16:creationId xmlns:a16="http://schemas.microsoft.com/office/drawing/2014/main" id="{03F10F0B-49C9-AC53-FEAD-E25FC5BA14CC}"/>
              </a:ext>
            </a:extLst>
          </p:cNvPr>
          <p:cNvSpPr txBox="1">
            <a:spLocks/>
          </p:cNvSpPr>
          <p:nvPr/>
        </p:nvSpPr>
        <p:spPr>
          <a:xfrm>
            <a:off x="2451900" y="2112367"/>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0</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Entering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3" name="Rectangle 2">
            <a:extLst>
              <a:ext uri="{FF2B5EF4-FFF2-40B4-BE49-F238E27FC236}">
                <a16:creationId xmlns:a16="http://schemas.microsoft.com/office/drawing/2014/main" id="{EE6FE519-C988-DA64-DDDE-9CE351172826}"/>
              </a:ext>
            </a:extLst>
          </p:cNvPr>
          <p:cNvSpPr/>
          <p:nvPr/>
        </p:nvSpPr>
        <p:spPr>
          <a:xfrm>
            <a:off x="3885590" y="2158087"/>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4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Contains numerous errors that totally obscure meaning</a:t>
            </a:r>
          </a:p>
          <a:p>
            <a:pPr marL="231775" indent="-169863">
              <a:spcAft>
                <a:spcPts val="4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Contains words that are unclear</a:t>
            </a:r>
          </a:p>
        </p:txBody>
      </p:sp>
      <p:sp>
        <p:nvSpPr>
          <p:cNvPr id="16" name="Content Placeholder 2">
            <a:extLst>
              <a:ext uri="{FF2B5EF4-FFF2-40B4-BE49-F238E27FC236}">
                <a16:creationId xmlns:a16="http://schemas.microsoft.com/office/drawing/2014/main" id="{63E7825E-4F03-2C97-4DE3-3736867B129F}"/>
              </a:ext>
            </a:extLst>
          </p:cNvPr>
          <p:cNvSpPr txBox="1">
            <a:spLocks/>
          </p:cNvSpPr>
          <p:nvPr/>
        </p:nvSpPr>
        <p:spPr>
          <a:xfrm>
            <a:off x="2453155" y="2968965"/>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1</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Emerging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15" name="Rectangle 14">
            <a:extLst>
              <a:ext uri="{FF2B5EF4-FFF2-40B4-BE49-F238E27FC236}">
                <a16:creationId xmlns:a16="http://schemas.microsoft.com/office/drawing/2014/main" id="{1132FF82-C6C7-8044-A93A-A2AB48672C43}"/>
              </a:ext>
            </a:extLst>
          </p:cNvPr>
          <p:cNvSpPr/>
          <p:nvPr/>
        </p:nvSpPr>
        <p:spPr>
          <a:xfrm>
            <a:off x="3886845" y="3014685"/>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400"/>
              </a:spcAft>
              <a:buBlip>
                <a:blip r:embed="rId2"/>
              </a:buBlip>
              <a:tabLst>
                <a:tab pos="282575" algn="l"/>
              </a:tabLst>
            </a:pPr>
            <a:r>
              <a:rPr lang="en-US" sz="1200" dirty="0">
                <a:solidFill>
                  <a:schemeClr val="tx1"/>
                </a:solidFill>
                <a:latin typeface="Open Sans" pitchFamily="2" charset="0"/>
                <a:ea typeface="Open Sans" pitchFamily="2" charset="0"/>
                <a:cs typeface="Open Sans" pitchFamily="2" charset="0"/>
              </a:rPr>
              <a:t> Contains frequent errors that often obscure meaning</a:t>
            </a:r>
          </a:p>
          <a:p>
            <a:pPr marL="231775" indent="-169863">
              <a:spcAft>
                <a:spcPts val="400"/>
              </a:spcAft>
              <a:buBlip>
                <a:blip r:embed="rId2"/>
              </a:buBlip>
              <a:tabLst>
                <a:tab pos="282575" algn="l"/>
              </a:tabLst>
            </a:pPr>
            <a:r>
              <a:rPr lang="en-US" sz="1200" dirty="0">
                <a:solidFill>
                  <a:schemeClr val="tx1"/>
                </a:solidFill>
                <a:latin typeface="Open Sans" pitchFamily="2" charset="0"/>
                <a:ea typeface="Open Sans" pitchFamily="2" charset="0"/>
                <a:cs typeface="Open Sans" pitchFamily="2" charset="0"/>
              </a:rPr>
              <a:t> Contains words that may be unclear, but meaning is evident</a:t>
            </a:r>
          </a:p>
          <a:p>
            <a:pPr marL="231775" indent="-169863">
              <a:spcAft>
                <a:spcPts val="400"/>
              </a:spcAft>
              <a:buBlip>
                <a:blip r:embed="rId2"/>
              </a:buBlip>
              <a:tabLst>
                <a:tab pos="282575" algn="l"/>
              </a:tabLst>
            </a:pPr>
            <a:r>
              <a:rPr lang="en-US" sz="1200" dirty="0">
                <a:solidFill>
                  <a:schemeClr val="tx1"/>
                </a:solidFill>
                <a:latin typeface="Open Sans" pitchFamily="2" charset="0"/>
                <a:ea typeface="Open Sans" pitchFamily="2" charset="0"/>
                <a:cs typeface="Open Sans" pitchFamily="2" charset="0"/>
              </a:rPr>
              <a:t> May include inventive spelling</a:t>
            </a:r>
          </a:p>
        </p:txBody>
      </p:sp>
      <p:sp>
        <p:nvSpPr>
          <p:cNvPr id="19" name="Content Placeholder 2">
            <a:extLst>
              <a:ext uri="{FF2B5EF4-FFF2-40B4-BE49-F238E27FC236}">
                <a16:creationId xmlns:a16="http://schemas.microsoft.com/office/drawing/2014/main" id="{7202A1AA-3AC9-BCCB-90A2-D85832615E35}"/>
              </a:ext>
            </a:extLst>
          </p:cNvPr>
          <p:cNvSpPr txBox="1">
            <a:spLocks/>
          </p:cNvSpPr>
          <p:nvPr/>
        </p:nvSpPr>
        <p:spPr>
          <a:xfrm>
            <a:off x="2453157" y="3824867"/>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200" b="1" dirty="0">
                <a:solidFill>
                  <a:schemeClr val="bg1">
                    <a:lumMod val="95000"/>
                  </a:schemeClr>
                </a:solidFill>
                <a:latin typeface="Open Sans" pitchFamily="34" charset="0"/>
                <a:ea typeface="Open Sans" pitchFamily="34" charset="0"/>
                <a:cs typeface="Open Sans" pitchFamily="34" charset="0"/>
              </a:rPr>
              <a:t>2</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Transitioning</a:t>
            </a:r>
            <a:endParaRPr kumimoji="0" lang="en-US" sz="15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18" name="Rectangle 17">
            <a:extLst>
              <a:ext uri="{FF2B5EF4-FFF2-40B4-BE49-F238E27FC236}">
                <a16:creationId xmlns:a16="http://schemas.microsoft.com/office/drawing/2014/main" id="{B7DB3424-E5D3-DE71-82E4-8504A8146F5F}"/>
              </a:ext>
            </a:extLst>
          </p:cNvPr>
          <p:cNvSpPr/>
          <p:nvPr/>
        </p:nvSpPr>
        <p:spPr>
          <a:xfrm>
            <a:off x="3879012" y="3870587"/>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400"/>
              </a:spcAft>
              <a:buBlip>
                <a:blip r:embed="rId2"/>
              </a:buBlip>
              <a:tabLst>
                <a:tab pos="282575" algn="l"/>
              </a:tabLst>
            </a:pPr>
            <a:r>
              <a:rPr lang="en-US" sz="1200" dirty="0">
                <a:solidFill>
                  <a:schemeClr val="tx1"/>
                </a:solidFill>
                <a:latin typeface="Open Sans" pitchFamily="2" charset="0"/>
                <a:ea typeface="Open Sans" pitchFamily="2" charset="0"/>
                <a:cs typeface="Open Sans" pitchFamily="2" charset="0"/>
              </a:rPr>
              <a:t> Contains some errors that may obscure meaning</a:t>
            </a:r>
          </a:p>
          <a:p>
            <a:pPr marL="231775" indent="-169863">
              <a:spcAft>
                <a:spcPts val="400"/>
              </a:spcAft>
              <a:buBlip>
                <a:blip r:embed="rId2"/>
              </a:buBlip>
              <a:tabLst>
                <a:tab pos="282575" algn="l"/>
              </a:tabLst>
            </a:pPr>
            <a:r>
              <a:rPr lang="en-US" sz="1200" dirty="0">
                <a:solidFill>
                  <a:schemeClr val="tx1"/>
                </a:solidFill>
                <a:latin typeface="Open Sans" pitchFamily="2" charset="0"/>
                <a:ea typeface="Open Sans" pitchFamily="2" charset="0"/>
                <a:cs typeface="Open Sans" pitchFamily="2" charset="0"/>
              </a:rPr>
              <a:t> Is mostly clear</a:t>
            </a:r>
          </a:p>
          <a:p>
            <a:pPr marL="231775" indent="-169863">
              <a:spcAft>
                <a:spcPts val="400"/>
              </a:spcAft>
              <a:buBlip>
                <a:blip r:embed="rId2"/>
              </a:buBlip>
              <a:tabLst>
                <a:tab pos="282575" algn="l"/>
              </a:tabLst>
            </a:pPr>
            <a:r>
              <a:rPr lang="en-US" sz="1200" dirty="0">
                <a:solidFill>
                  <a:schemeClr val="tx1"/>
                </a:solidFill>
                <a:latin typeface="Open Sans" pitchFamily="2" charset="0"/>
                <a:ea typeface="Open Sans" pitchFamily="2" charset="0"/>
                <a:cs typeface="Open Sans" pitchFamily="2" charset="0"/>
              </a:rPr>
              <a:t> May include inventive spelling</a:t>
            </a:r>
          </a:p>
        </p:txBody>
      </p:sp>
      <p:sp>
        <p:nvSpPr>
          <p:cNvPr id="22" name="Content Placeholder 2">
            <a:extLst>
              <a:ext uri="{FF2B5EF4-FFF2-40B4-BE49-F238E27FC236}">
                <a16:creationId xmlns:a16="http://schemas.microsoft.com/office/drawing/2014/main" id="{69C13D87-CB55-631B-C201-F65972EEE3BF}"/>
              </a:ext>
            </a:extLst>
          </p:cNvPr>
          <p:cNvSpPr txBox="1">
            <a:spLocks/>
          </p:cNvSpPr>
          <p:nvPr/>
        </p:nvSpPr>
        <p:spPr>
          <a:xfrm>
            <a:off x="2453156" y="4679532"/>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3</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Expanding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21" name="Rectangle 20">
            <a:extLst>
              <a:ext uri="{FF2B5EF4-FFF2-40B4-BE49-F238E27FC236}">
                <a16:creationId xmlns:a16="http://schemas.microsoft.com/office/drawing/2014/main" id="{06B43BF3-B25C-8027-33A8-40C82DF75CAF}"/>
              </a:ext>
            </a:extLst>
          </p:cNvPr>
          <p:cNvSpPr/>
          <p:nvPr/>
        </p:nvSpPr>
        <p:spPr>
          <a:xfrm>
            <a:off x="3886845" y="4725252"/>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400"/>
              </a:spcAft>
              <a:buBlip>
                <a:blip r:embed="rId2"/>
              </a:buBlip>
              <a:tabLst>
                <a:tab pos="282575" algn="l"/>
              </a:tabLst>
            </a:pPr>
            <a:r>
              <a:rPr lang="en-US" sz="1200" dirty="0">
                <a:solidFill>
                  <a:schemeClr val="tx1"/>
                </a:solidFill>
                <a:latin typeface="Open Sans" pitchFamily="2" charset="0"/>
                <a:ea typeface="Open Sans" pitchFamily="2" charset="0"/>
                <a:cs typeface="Open Sans" pitchFamily="2" charset="0"/>
              </a:rPr>
              <a:t> Contains occasional errors that rarely obscure meaning</a:t>
            </a:r>
          </a:p>
          <a:p>
            <a:pPr marL="231775" indent="-169863">
              <a:spcAft>
                <a:spcPts val="400"/>
              </a:spcAft>
              <a:buBlip>
                <a:blip r:embed="rId2"/>
              </a:buBlip>
              <a:tabLst>
                <a:tab pos="282575" algn="l"/>
              </a:tabLst>
            </a:pPr>
            <a:r>
              <a:rPr lang="en-US" sz="1200" dirty="0">
                <a:solidFill>
                  <a:schemeClr val="tx1"/>
                </a:solidFill>
                <a:latin typeface="Open Sans" pitchFamily="2" charset="0"/>
                <a:ea typeface="Open Sans" pitchFamily="2" charset="0"/>
                <a:cs typeface="Open Sans" pitchFamily="2" charset="0"/>
              </a:rPr>
              <a:t> Is clear</a:t>
            </a:r>
          </a:p>
          <a:p>
            <a:pPr marL="231775" indent="-169863">
              <a:spcAft>
                <a:spcPts val="400"/>
              </a:spcAft>
              <a:buBlip>
                <a:blip r:embed="rId2"/>
              </a:buBlip>
              <a:tabLst>
                <a:tab pos="282575" algn="l"/>
              </a:tabLst>
            </a:pPr>
            <a:r>
              <a:rPr lang="en-US" sz="1200" dirty="0">
                <a:solidFill>
                  <a:schemeClr val="tx1"/>
                </a:solidFill>
                <a:latin typeface="Open Sans" pitchFamily="2" charset="0"/>
                <a:ea typeface="Open Sans" pitchFamily="2" charset="0"/>
                <a:cs typeface="Open Sans" pitchFamily="2" charset="0"/>
              </a:rPr>
              <a:t> May include inventive spelling</a:t>
            </a:r>
          </a:p>
        </p:txBody>
      </p:sp>
      <p:sp>
        <p:nvSpPr>
          <p:cNvPr id="25" name="Content Placeholder 2">
            <a:extLst>
              <a:ext uri="{FF2B5EF4-FFF2-40B4-BE49-F238E27FC236}">
                <a16:creationId xmlns:a16="http://schemas.microsoft.com/office/drawing/2014/main" id="{0FF35E7F-47B7-C6B7-FEF7-92F2216ECDA1}"/>
              </a:ext>
            </a:extLst>
          </p:cNvPr>
          <p:cNvSpPr txBox="1">
            <a:spLocks/>
          </p:cNvSpPr>
          <p:nvPr/>
        </p:nvSpPr>
        <p:spPr>
          <a:xfrm>
            <a:off x="2453157" y="5534594"/>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200" b="1" dirty="0">
                <a:solidFill>
                  <a:schemeClr val="bg1">
                    <a:lumMod val="95000"/>
                  </a:schemeClr>
                </a:solidFill>
                <a:latin typeface="Open Sans" pitchFamily="34" charset="0"/>
                <a:ea typeface="Open Sans" pitchFamily="34" charset="0"/>
                <a:cs typeface="Open Sans" pitchFamily="34" charset="0"/>
              </a:rPr>
              <a:t>4</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Commanding</a:t>
            </a:r>
            <a:endParaRPr kumimoji="0" lang="en-US" sz="15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24" name="Rectangle 23">
            <a:extLst>
              <a:ext uri="{FF2B5EF4-FFF2-40B4-BE49-F238E27FC236}">
                <a16:creationId xmlns:a16="http://schemas.microsoft.com/office/drawing/2014/main" id="{35AE9A1B-600D-4700-3EE4-A867BE9614A0}"/>
              </a:ext>
            </a:extLst>
          </p:cNvPr>
          <p:cNvSpPr/>
          <p:nvPr/>
        </p:nvSpPr>
        <p:spPr>
          <a:xfrm>
            <a:off x="3886845" y="5580314"/>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4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Contains minimal or no errors; errors do not obscure meaning</a:t>
            </a:r>
          </a:p>
          <a:p>
            <a:pPr marL="231775" indent="-169863">
              <a:spcAft>
                <a:spcPts val="4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Is clear</a:t>
            </a:r>
          </a:p>
          <a:p>
            <a:pPr marL="231775" indent="-169863">
              <a:spcAft>
                <a:spcPts val="4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May include inventive spelling</a:t>
            </a:r>
            <a:endParaRPr lang="en-US" sz="1200" spc="-10" dirty="0">
              <a:solidFill>
                <a:schemeClr val="tx1"/>
              </a:solidFill>
              <a:latin typeface="Open Sans" pitchFamily="2" charset="0"/>
              <a:ea typeface="Open Sans" pitchFamily="2" charset="0"/>
              <a:cs typeface="Open Sans" pitchFamily="2" charset="0"/>
            </a:endParaRPr>
          </a:p>
        </p:txBody>
      </p:sp>
      <p:sp>
        <p:nvSpPr>
          <p:cNvPr id="4" name="Slide Number Placeholder 3">
            <a:extLst>
              <a:ext uri="{FF2B5EF4-FFF2-40B4-BE49-F238E27FC236}">
                <a16:creationId xmlns:a16="http://schemas.microsoft.com/office/drawing/2014/main" id="{638AB5E5-4E78-847F-0582-3AFE97949D44}"/>
              </a:ext>
            </a:extLst>
          </p:cNvPr>
          <p:cNvSpPr>
            <a:spLocks noGrp="1"/>
          </p:cNvSpPr>
          <p:nvPr>
            <p:ph type="sldNum" sz="quarter" idx="12"/>
          </p:nvPr>
        </p:nvSpPr>
        <p:spPr/>
        <p:txBody>
          <a:bodyPr/>
          <a:lstStyle/>
          <a:p>
            <a:fld id="{0335FC68-20AA-4E79-AB89-77063C4B5F6B}" type="slidenum">
              <a:rPr lang="en-US" smtClean="0"/>
              <a:pPr/>
              <a:t>9</a:t>
            </a:fld>
            <a:endParaRPr lang="en-US" dirty="0"/>
          </a:p>
        </p:txBody>
      </p:sp>
    </p:spTree>
    <p:extLst>
      <p:ext uri="{BB962C8B-B14F-4D97-AF65-F5344CB8AC3E}">
        <p14:creationId xmlns:p14="http://schemas.microsoft.com/office/powerpoint/2010/main" val="2790241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AAC75-5248-8F3B-2F46-56F3BD4DB040}"/>
              </a:ext>
            </a:extLst>
          </p:cNvPr>
          <p:cNvSpPr>
            <a:spLocks noGrp="1"/>
          </p:cNvSpPr>
          <p:nvPr>
            <p:ph type="title"/>
          </p:nvPr>
        </p:nvSpPr>
        <p:spPr/>
        <p:txBody>
          <a:bodyPr/>
          <a:lstStyle/>
          <a:p>
            <a:r>
              <a:rPr lang="en-US" dirty="0"/>
              <a:t>Application of the Holistic Writing Rubrics</a:t>
            </a:r>
          </a:p>
        </p:txBody>
      </p:sp>
      <p:sp>
        <p:nvSpPr>
          <p:cNvPr id="3" name="Content Placeholder 2">
            <a:extLst>
              <a:ext uri="{FF2B5EF4-FFF2-40B4-BE49-F238E27FC236}">
                <a16:creationId xmlns:a16="http://schemas.microsoft.com/office/drawing/2014/main" id="{59D74D1C-79D6-554A-6EF1-2B2BC1969267}"/>
              </a:ext>
            </a:extLst>
          </p:cNvPr>
          <p:cNvSpPr>
            <a:spLocks noGrp="1"/>
          </p:cNvSpPr>
          <p:nvPr>
            <p:ph idx="1"/>
          </p:nvPr>
        </p:nvSpPr>
        <p:spPr>
          <a:xfrm>
            <a:off x="312332" y="917527"/>
            <a:ext cx="11563963" cy="5810427"/>
          </a:xfrm>
        </p:spPr>
        <p:txBody>
          <a:bodyPr>
            <a:normAutofit/>
          </a:bodyPr>
          <a:lstStyle/>
          <a:p>
            <a:pPr>
              <a:lnSpc>
                <a:spcPct val="100000"/>
              </a:lnSpc>
              <a:spcBef>
                <a:spcPts val="600"/>
              </a:spcBef>
              <a:spcAft>
                <a:spcPts val="1200"/>
              </a:spcAft>
            </a:pPr>
            <a:r>
              <a:rPr lang="en-US" sz="2400" dirty="0"/>
              <a:t>Become familiar with the Grade 1 rubric</a:t>
            </a:r>
          </a:p>
          <a:p>
            <a:pPr>
              <a:lnSpc>
                <a:spcPct val="100000"/>
              </a:lnSpc>
              <a:spcBef>
                <a:spcPts val="600"/>
              </a:spcBef>
              <a:spcAft>
                <a:spcPts val="1200"/>
              </a:spcAft>
            </a:pPr>
            <a:r>
              <a:rPr lang="en-US" dirty="0"/>
              <a:t>Become familiar with the passage and prompt</a:t>
            </a:r>
          </a:p>
          <a:p>
            <a:pPr>
              <a:lnSpc>
                <a:spcPct val="100000"/>
              </a:lnSpc>
              <a:spcBef>
                <a:spcPts val="600"/>
              </a:spcBef>
              <a:spcAft>
                <a:spcPts val="1200"/>
              </a:spcAft>
            </a:pPr>
            <a:r>
              <a:rPr lang="en-US" sz="2400" dirty="0"/>
              <a:t>Read the response to the prompt</a:t>
            </a:r>
          </a:p>
          <a:p>
            <a:pPr>
              <a:lnSpc>
                <a:spcPct val="100000"/>
              </a:lnSpc>
              <a:spcBef>
                <a:spcPts val="600"/>
              </a:spcBef>
              <a:spcAft>
                <a:spcPts val="1200"/>
              </a:spcAft>
            </a:pPr>
            <a:r>
              <a:rPr lang="en-US" dirty="0"/>
              <a:t>Student responses are evaluated for total, overall performance</a:t>
            </a:r>
          </a:p>
          <a:p>
            <a:pPr>
              <a:lnSpc>
                <a:spcPct val="100000"/>
              </a:lnSpc>
              <a:spcBef>
                <a:spcPts val="600"/>
              </a:spcBef>
              <a:spcAft>
                <a:spcPts val="1200"/>
              </a:spcAft>
            </a:pPr>
            <a:r>
              <a:rPr lang="en-US" dirty="0"/>
              <a:t>Scores are assigned based on the criteria delineated in the </a:t>
            </a:r>
            <a:r>
              <a:rPr lang="en-US" b="1" dirty="0">
                <a:solidFill>
                  <a:srgbClr val="11294B"/>
                </a:solidFill>
              </a:rPr>
              <a:t>rubric</a:t>
            </a:r>
          </a:p>
          <a:p>
            <a:pPr lvl="1">
              <a:lnSpc>
                <a:spcPct val="100000"/>
              </a:lnSpc>
              <a:spcBef>
                <a:spcPts val="600"/>
              </a:spcBef>
              <a:spcAft>
                <a:spcPts val="600"/>
              </a:spcAft>
            </a:pPr>
            <a:r>
              <a:rPr lang="en-US" dirty="0"/>
              <a:t>Match evidence from the response to the language of the rubric</a:t>
            </a:r>
          </a:p>
          <a:p>
            <a:pPr lvl="1">
              <a:lnSpc>
                <a:spcPct val="100000"/>
              </a:lnSpc>
              <a:spcAft>
                <a:spcPts val="1200"/>
              </a:spcAft>
            </a:pPr>
            <a:r>
              <a:rPr lang="en-US" dirty="0"/>
              <a:t>Look for what is included in the response, not what is missing</a:t>
            </a:r>
          </a:p>
          <a:p>
            <a:pPr>
              <a:spcBef>
                <a:spcPts val="600"/>
              </a:spcBef>
              <a:spcAft>
                <a:spcPts val="1200"/>
              </a:spcAft>
            </a:pPr>
            <a:r>
              <a:rPr lang="en-US" dirty="0"/>
              <a:t>The highest point on a rubric scale does </a:t>
            </a:r>
            <a:r>
              <a:rPr lang="en-US" i="1" dirty="0"/>
              <a:t>not</a:t>
            </a:r>
            <a:r>
              <a:rPr lang="en-US" dirty="0"/>
              <a:t> measure a “perfect” response</a:t>
            </a:r>
          </a:p>
          <a:p>
            <a:pPr>
              <a:spcBef>
                <a:spcPts val="600"/>
              </a:spcBef>
              <a:spcAft>
                <a:spcPts val="1200"/>
              </a:spcAft>
            </a:pPr>
            <a:r>
              <a:rPr lang="en-US" dirty="0"/>
              <a:t>On the written tests, factual accuracy and handwriting do </a:t>
            </a:r>
            <a:r>
              <a:rPr lang="en-US" i="1" dirty="0"/>
              <a:t>not</a:t>
            </a:r>
            <a:r>
              <a:rPr lang="en-US" b="1" dirty="0"/>
              <a:t> </a:t>
            </a:r>
            <a:r>
              <a:rPr lang="en-US" dirty="0"/>
              <a:t>count in scoring</a:t>
            </a:r>
            <a:endParaRPr lang="en-US" b="1" dirty="0"/>
          </a:p>
        </p:txBody>
      </p:sp>
      <p:sp>
        <p:nvSpPr>
          <p:cNvPr id="4" name="Slide Number Placeholder 3">
            <a:extLst>
              <a:ext uri="{FF2B5EF4-FFF2-40B4-BE49-F238E27FC236}">
                <a16:creationId xmlns:a16="http://schemas.microsoft.com/office/drawing/2014/main" id="{693FBF3D-86FB-C530-3D33-1B982B843B9F}"/>
              </a:ext>
            </a:extLst>
          </p:cNvPr>
          <p:cNvSpPr>
            <a:spLocks noGrp="1"/>
          </p:cNvSpPr>
          <p:nvPr>
            <p:ph type="sldNum" sz="quarter" idx="12"/>
          </p:nvPr>
        </p:nvSpPr>
        <p:spPr/>
        <p:txBody>
          <a:bodyPr/>
          <a:lstStyle/>
          <a:p>
            <a:fld id="{0335FC68-20AA-4E79-AB89-77063C4B5F6B}" type="slidenum">
              <a:rPr lang="en-US" smtClean="0"/>
              <a:pPr/>
              <a:t>10</a:t>
            </a:fld>
            <a:endParaRPr lang="en-US" dirty="0"/>
          </a:p>
        </p:txBody>
      </p:sp>
    </p:spTree>
    <p:extLst>
      <p:ext uri="{BB962C8B-B14F-4D97-AF65-F5344CB8AC3E}">
        <p14:creationId xmlns:p14="http://schemas.microsoft.com/office/powerpoint/2010/main" val="4273616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4A13-96CB-DD31-F267-AA089A56B947}"/>
              </a:ext>
            </a:extLst>
          </p:cNvPr>
          <p:cNvSpPr>
            <a:spLocks noGrp="1"/>
          </p:cNvSpPr>
          <p:nvPr>
            <p:ph type="title"/>
          </p:nvPr>
        </p:nvSpPr>
        <p:spPr/>
        <p:txBody>
          <a:bodyPr/>
          <a:lstStyle/>
          <a:p>
            <a:r>
              <a:rPr lang="en-US" dirty="0"/>
              <a:t>Grade 1: SCR Prompt</a:t>
            </a:r>
          </a:p>
        </p:txBody>
      </p:sp>
      <p:pic>
        <p:nvPicPr>
          <p:cNvPr id="14" name="Picture 13" descr="Image of the Grade 1 SCR Prompt page 1.">
            <a:extLst>
              <a:ext uri="{FF2B5EF4-FFF2-40B4-BE49-F238E27FC236}">
                <a16:creationId xmlns:a16="http://schemas.microsoft.com/office/drawing/2014/main" id="{6EF53E0F-600D-5E6D-A03C-A81FFB5151CA}"/>
              </a:ext>
            </a:extLst>
          </p:cNvPr>
          <p:cNvPicPr>
            <a:picLocks noChangeAspect="1"/>
          </p:cNvPicPr>
          <p:nvPr/>
        </p:nvPicPr>
        <p:blipFill>
          <a:blip r:embed="rId2" cstate="print"/>
          <a:stretch>
            <a:fillRect/>
          </a:stretch>
        </p:blipFill>
        <p:spPr>
          <a:xfrm>
            <a:off x="1378386" y="1055494"/>
            <a:ext cx="4389120" cy="5486400"/>
          </a:xfrm>
          <a:prstGeom prst="rect">
            <a:avLst/>
          </a:prstGeom>
          <a:ln w="38100">
            <a:solidFill>
              <a:schemeClr val="tx1"/>
            </a:solidFill>
          </a:ln>
          <a:effectLst>
            <a:outerShdw blurRad="50800" dist="38100" dir="2700000" algn="tl" rotWithShape="0">
              <a:srgbClr val="B4C5E7">
                <a:alpha val="40000"/>
              </a:srgbClr>
            </a:outerShdw>
            <a:softEdge rad="31750"/>
          </a:effectLst>
        </p:spPr>
      </p:pic>
      <p:pic>
        <p:nvPicPr>
          <p:cNvPr id="16" name="Picture 15" descr="Image of the Grade 1 SCR Prompt page 2.">
            <a:extLst>
              <a:ext uri="{FF2B5EF4-FFF2-40B4-BE49-F238E27FC236}">
                <a16:creationId xmlns:a16="http://schemas.microsoft.com/office/drawing/2014/main" id="{628C36C0-133B-B981-C8D3-AB2B94CB4112}"/>
              </a:ext>
            </a:extLst>
          </p:cNvPr>
          <p:cNvPicPr>
            <a:picLocks noChangeAspect="1"/>
          </p:cNvPicPr>
          <p:nvPr/>
        </p:nvPicPr>
        <p:blipFill>
          <a:blip r:embed="rId3" cstate="print"/>
          <a:stretch>
            <a:fillRect/>
          </a:stretch>
        </p:blipFill>
        <p:spPr>
          <a:xfrm>
            <a:off x="6405819" y="1055494"/>
            <a:ext cx="4389120" cy="5486400"/>
          </a:xfrm>
          <a:prstGeom prst="rect">
            <a:avLst/>
          </a:prstGeom>
          <a:ln w="38100">
            <a:solidFill>
              <a:schemeClr val="tx1"/>
            </a:solidFill>
          </a:ln>
          <a:effectLst>
            <a:outerShdw blurRad="50800" dist="38100" dir="2700000" algn="tl" rotWithShape="0">
              <a:srgbClr val="B4C5E7">
                <a:alpha val="40000"/>
              </a:srgbClr>
            </a:outerShdw>
            <a:softEdge rad="31750"/>
          </a:effectLst>
        </p:spPr>
      </p:pic>
      <p:sp>
        <p:nvSpPr>
          <p:cNvPr id="4" name="Slide Number Placeholder 3">
            <a:extLst>
              <a:ext uri="{FF2B5EF4-FFF2-40B4-BE49-F238E27FC236}">
                <a16:creationId xmlns:a16="http://schemas.microsoft.com/office/drawing/2014/main" id="{F1B0F994-769B-DA17-B4B2-C4DFD4663EEE}"/>
              </a:ext>
            </a:extLst>
          </p:cNvPr>
          <p:cNvSpPr>
            <a:spLocks noGrp="1"/>
          </p:cNvSpPr>
          <p:nvPr>
            <p:ph type="sldNum" sz="quarter" idx="12"/>
          </p:nvPr>
        </p:nvSpPr>
        <p:spPr/>
        <p:txBody>
          <a:bodyPr/>
          <a:lstStyle/>
          <a:p>
            <a:fld id="{0335FC68-20AA-4E79-AB89-77063C4B5F6B}" type="slidenum">
              <a:rPr lang="en-US" smtClean="0"/>
              <a:pPr/>
              <a:t>11</a:t>
            </a:fld>
            <a:endParaRPr lang="en-US" dirty="0"/>
          </a:p>
        </p:txBody>
      </p:sp>
    </p:spTree>
    <p:extLst>
      <p:ext uri="{BB962C8B-B14F-4D97-AF65-F5344CB8AC3E}">
        <p14:creationId xmlns:p14="http://schemas.microsoft.com/office/powerpoint/2010/main" val="1321908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SCR </a:t>
            </a:r>
            <a:r>
              <a:rPr lang="en-US" dirty="0">
                <a:solidFill>
                  <a:srgbClr val="B4C5E7"/>
                </a:solidFill>
              </a:rPr>
              <a:t>Sample 1</a:t>
            </a:r>
          </a:p>
        </p:txBody>
      </p:sp>
      <p:pic>
        <p:nvPicPr>
          <p:cNvPr id="42" name="Picture 41" descr="Picture of grade 1 SCR Sample Student response number 1.">
            <a:extLst>
              <a:ext uri="{FF2B5EF4-FFF2-40B4-BE49-F238E27FC236}">
                <a16:creationId xmlns:a16="http://schemas.microsoft.com/office/drawing/2014/main" id="{1303498D-6150-77D0-3AC8-EEF50FF76A93}"/>
              </a:ext>
            </a:extLst>
          </p:cNvPr>
          <p:cNvPicPr>
            <a:picLocks noChangeAspect="1"/>
          </p:cNvPicPr>
          <p:nvPr/>
        </p:nvPicPr>
        <p:blipFill>
          <a:blip r:embed="rId2" cstate="print"/>
          <a:stretch>
            <a:fillRect/>
          </a:stretch>
        </p:blipFill>
        <p:spPr>
          <a:xfrm>
            <a:off x="389891" y="2236774"/>
            <a:ext cx="4389117"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4</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Commanding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contains a variety of simple, expanded, compound, and complex sentences.</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many grade-level words and phrases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(e.g., </a:t>
            </a:r>
            <a:r>
              <a:rPr lang="en-US" sz="1200" i="1" dirty="0">
                <a:solidFill>
                  <a:schemeClr val="tx1"/>
                </a:solidFill>
                <a:latin typeface="Open Sans" pitchFamily="2" charset="0"/>
                <a:ea typeface="Open Sans" pitchFamily="2" charset="0"/>
                <a:cs typeface="Open Sans" pitchFamily="2" charset="0"/>
              </a:rPr>
              <a:t>fish</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milk</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cute</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fluffy tail</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snuggle</a:t>
            </a:r>
            <a:r>
              <a:rPr lang="en-US" sz="1200" dirty="0">
                <a:solidFill>
                  <a:schemeClr val="tx1"/>
                </a:solidFill>
                <a:latin typeface="Open Sans" pitchFamily="2" charset="0"/>
                <a:ea typeface="Open Sans" pitchFamily="2" charset="0"/>
                <a:cs typeface="Open Sans" pitchFamily="2" charset="0"/>
              </a:rPr>
              <a:t>).</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150" dirty="0">
                <a:solidFill>
                  <a:schemeClr val="tx1"/>
                </a:solidFill>
                <a:latin typeface="Open Sans" pitchFamily="2" charset="0"/>
                <a:ea typeface="Open Sans" pitchFamily="2" charset="0"/>
                <a:cs typeface="Open Sans" pitchFamily="2" charset="0"/>
              </a:rPr>
              <a:t>Response includes words and sentences that sufficiently introduce and complete thoughts, ideas, or both (has an introduction, conclusion, and clear and organized progression of ideas).</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sufficiently detailed descriptions of thoughts, ideas,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or both (lists many characteristics of cats and elaborates on them with</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specific details).</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is clear and contains minimal errors;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errors do not obscure meaning.</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12</a:t>
            </a:fld>
            <a:endParaRPr lang="en-US" dirty="0"/>
          </a:p>
        </p:txBody>
      </p:sp>
    </p:spTree>
    <p:extLst>
      <p:ext uri="{BB962C8B-B14F-4D97-AF65-F5344CB8AC3E}">
        <p14:creationId xmlns:p14="http://schemas.microsoft.com/office/powerpoint/2010/main" val="1746999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SCR </a:t>
            </a:r>
            <a:r>
              <a:rPr lang="en-US" dirty="0">
                <a:solidFill>
                  <a:srgbClr val="B4C5E7"/>
                </a:solidFill>
              </a:rPr>
              <a:t>Sample 2</a:t>
            </a:r>
          </a:p>
        </p:txBody>
      </p:sp>
      <p:pic>
        <p:nvPicPr>
          <p:cNvPr id="12" name="Picture 11" descr="Picture of grade 1 SCR Sample Student response number 2.">
            <a:extLst>
              <a:ext uri="{FF2B5EF4-FFF2-40B4-BE49-F238E27FC236}">
                <a16:creationId xmlns:a16="http://schemas.microsoft.com/office/drawing/2014/main" id="{29688D5B-7101-8893-6D44-6073F8AC8D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93192" y="2240280"/>
            <a:ext cx="4389117" cy="3107710"/>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3</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Expanding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spc="-10" dirty="0">
                <a:solidFill>
                  <a:schemeClr val="tx1"/>
                </a:solidFill>
                <a:latin typeface="Open Sans" pitchFamily="2" charset="0"/>
                <a:ea typeface="Open Sans" pitchFamily="2" charset="0"/>
                <a:cs typeface="Open Sans" pitchFamily="2" charset="0"/>
              </a:rPr>
              <a:t>Response contains a few compound and complex sentences</a:t>
            </a:r>
            <a:br>
              <a:rPr lang="en-US" sz="1200" spc="-10" dirty="0">
                <a:solidFill>
                  <a:schemeClr val="tx1"/>
                </a:solidFill>
                <a:latin typeface="Open Sans" pitchFamily="2" charset="0"/>
                <a:ea typeface="Open Sans" pitchFamily="2" charset="0"/>
                <a:cs typeface="Open Sans" pitchFamily="2" charset="0"/>
              </a:rPr>
            </a:br>
            <a:r>
              <a:rPr lang="en-US" sz="1200" spc="-10" dirty="0">
                <a:solidFill>
                  <a:schemeClr val="tx1"/>
                </a:solidFill>
                <a:latin typeface="Open Sans" pitchFamily="2" charset="0"/>
                <a:ea typeface="Open Sans" pitchFamily="2" charset="0"/>
                <a:cs typeface="Open Sans" pitchFamily="2" charset="0"/>
              </a:rPr>
              <a:t>(does not demonstrate a variety of sentence structures).</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some grade-level words and phrases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(e.g., </a:t>
            </a:r>
            <a:r>
              <a:rPr lang="en-US" sz="1200" i="1" dirty="0">
                <a:solidFill>
                  <a:schemeClr val="tx1"/>
                </a:solidFill>
                <a:latin typeface="Open Sans" pitchFamily="2" charset="0"/>
                <a:ea typeface="Open Sans" pitchFamily="2" charset="0"/>
                <a:cs typeface="Open Sans" pitchFamily="2" charset="0"/>
              </a:rPr>
              <a:t>soft</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really small</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make you comfortable</a:t>
            </a:r>
            <a:r>
              <a:rPr lang="en-US" sz="1200" dirty="0">
                <a:solidFill>
                  <a:schemeClr val="tx1"/>
                </a:solidFill>
                <a:latin typeface="Open Sans" pitchFamily="2" charset="0"/>
                <a:ea typeface="Open Sans" pitchFamily="2" charset="0"/>
                <a:cs typeface="Open Sans" pitchFamily="2" charset="0"/>
              </a:rPr>
              <a:t>).</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spcBef>
                <a:spcPts val="600"/>
              </a:spcBef>
            </a:pPr>
            <a:r>
              <a:rPr lang="en-US" sz="1100" dirty="0">
                <a:solidFill>
                  <a:schemeClr val="tx1"/>
                </a:solidFill>
                <a:latin typeface="Open Sans" pitchFamily="2" charset="0"/>
                <a:ea typeface="Open Sans" pitchFamily="2" charset="0"/>
                <a:cs typeface="Open Sans" pitchFamily="2" charset="0"/>
              </a:rPr>
              <a:t>Response includes introductory and concluding words and sentences that provide partial organization of thoughts, ideas, or both (has an introduction, related ideas, and conclusion; repetitive language at times hinders organization of ideas).</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partially detailed descriptions of thoughts, ideas, or both (lists multiple specific descriptions, but ideas lack sufficient detail).</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100" dirty="0">
                <a:solidFill>
                  <a:schemeClr val="tx1"/>
                </a:solidFill>
                <a:latin typeface="Open Sans" pitchFamily="2" charset="0"/>
                <a:ea typeface="Open Sans" pitchFamily="2" charset="0"/>
                <a:cs typeface="Open Sans" pitchFamily="2" charset="0"/>
              </a:rPr>
              <a:t>Response is clear and contains occasional errors that rarely obscure meaning</a:t>
            </a:r>
            <a:br>
              <a:rPr lang="en-US" sz="1100" dirty="0">
                <a:solidFill>
                  <a:schemeClr val="tx1"/>
                </a:solidFill>
                <a:latin typeface="Open Sans" pitchFamily="2" charset="0"/>
                <a:ea typeface="Open Sans" pitchFamily="2" charset="0"/>
                <a:cs typeface="Open Sans" pitchFamily="2" charset="0"/>
              </a:rPr>
            </a:br>
            <a:r>
              <a:rPr lang="en-US" sz="1100" dirty="0">
                <a:solidFill>
                  <a:schemeClr val="tx1"/>
                </a:solidFill>
                <a:latin typeface="Open Sans" pitchFamily="2" charset="0"/>
                <a:ea typeface="Open Sans" pitchFamily="2" charset="0"/>
                <a:cs typeface="Open Sans" pitchFamily="2" charset="0"/>
              </a:rPr>
              <a:t>(e.g., spelling errors: </a:t>
            </a:r>
            <a:r>
              <a:rPr lang="en-US" sz="1100" i="1" dirty="0" err="1">
                <a:solidFill>
                  <a:schemeClr val="tx1"/>
                </a:solidFill>
                <a:latin typeface="Open Sans" pitchFamily="2" charset="0"/>
                <a:ea typeface="Open Sans" pitchFamily="2" charset="0"/>
                <a:cs typeface="Open Sans" pitchFamily="2" charset="0"/>
              </a:rPr>
              <a:t>fravirt</a:t>
            </a:r>
            <a:r>
              <a:rPr lang="en-US" sz="1100" dirty="0">
                <a:solidFill>
                  <a:schemeClr val="tx1"/>
                </a:solidFill>
                <a:latin typeface="Open Sans" pitchFamily="2" charset="0"/>
                <a:ea typeface="Open Sans" pitchFamily="2" charset="0"/>
                <a:cs typeface="Open Sans" pitchFamily="2" charset="0"/>
              </a:rPr>
              <a:t> for </a:t>
            </a:r>
            <a:r>
              <a:rPr lang="en-US" sz="1100" i="1" dirty="0">
                <a:solidFill>
                  <a:schemeClr val="tx1"/>
                </a:solidFill>
                <a:latin typeface="Open Sans" pitchFamily="2" charset="0"/>
                <a:ea typeface="Open Sans" pitchFamily="2" charset="0"/>
                <a:cs typeface="Open Sans" pitchFamily="2" charset="0"/>
              </a:rPr>
              <a:t>favorite</a:t>
            </a:r>
            <a:r>
              <a:rPr lang="en-US" sz="1100" dirty="0">
                <a:solidFill>
                  <a:schemeClr val="tx1"/>
                </a:solidFill>
                <a:latin typeface="Open Sans" pitchFamily="2" charset="0"/>
                <a:ea typeface="Open Sans" pitchFamily="2" charset="0"/>
                <a:cs typeface="Open Sans" pitchFamily="2" charset="0"/>
              </a:rPr>
              <a:t>, </a:t>
            </a:r>
            <a:r>
              <a:rPr lang="en-US" sz="1100" i="1" dirty="0" err="1">
                <a:solidFill>
                  <a:schemeClr val="tx1"/>
                </a:solidFill>
                <a:latin typeface="Open Sans" pitchFamily="2" charset="0"/>
                <a:ea typeface="Open Sans" pitchFamily="2" charset="0"/>
                <a:cs typeface="Open Sans" pitchFamily="2" charset="0"/>
              </a:rPr>
              <a:t>comeferball</a:t>
            </a:r>
            <a:r>
              <a:rPr lang="en-US" sz="1100" dirty="0">
                <a:solidFill>
                  <a:schemeClr val="tx1"/>
                </a:solidFill>
                <a:latin typeface="Open Sans" pitchFamily="2" charset="0"/>
                <a:ea typeface="Open Sans" pitchFamily="2" charset="0"/>
                <a:cs typeface="Open Sans" pitchFamily="2" charset="0"/>
              </a:rPr>
              <a:t> for </a:t>
            </a:r>
            <a:r>
              <a:rPr lang="en-US" sz="1100" i="1" dirty="0">
                <a:solidFill>
                  <a:schemeClr val="tx1"/>
                </a:solidFill>
                <a:latin typeface="Open Sans" pitchFamily="2" charset="0"/>
                <a:ea typeface="Open Sans" pitchFamily="2" charset="0"/>
                <a:cs typeface="Open Sans" pitchFamily="2" charset="0"/>
              </a:rPr>
              <a:t>comfortable</a:t>
            </a:r>
            <a:r>
              <a:rPr lang="en-US" sz="1100" dirty="0">
                <a:solidFill>
                  <a:schemeClr val="tx1"/>
                </a:solidFill>
                <a:latin typeface="Open Sans" pitchFamily="2" charset="0"/>
                <a:ea typeface="Open Sans" pitchFamily="2" charset="0"/>
                <a:cs typeface="Open Sans" pitchFamily="2" charset="0"/>
              </a:rPr>
              <a:t>; missing words: </a:t>
            </a:r>
            <a:r>
              <a:rPr lang="en-US" sz="1100" i="1" dirty="0">
                <a:solidFill>
                  <a:schemeClr val="tx1"/>
                </a:solidFill>
                <a:latin typeface="Open Sans" pitchFamily="2" charset="0"/>
                <a:ea typeface="Open Sans" pitchFamily="2" charset="0"/>
                <a:cs typeface="Open Sans" pitchFamily="2" charset="0"/>
              </a:rPr>
              <a:t>that's why I pups</a:t>
            </a:r>
            <a:r>
              <a:rPr lang="en-US" sz="1100" dirty="0">
                <a:solidFill>
                  <a:schemeClr val="tx1"/>
                </a:solidFill>
                <a:latin typeface="Open Sans" pitchFamily="2" charset="0"/>
                <a:ea typeface="Open Sans" pitchFamily="2" charset="0"/>
                <a:cs typeface="Open Sans" pitchFamily="2" charset="0"/>
              </a:rPr>
              <a:t>).</a:t>
            </a: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13</a:t>
            </a:fld>
            <a:endParaRPr lang="en-US" dirty="0"/>
          </a:p>
        </p:txBody>
      </p:sp>
    </p:spTree>
    <p:extLst>
      <p:ext uri="{BB962C8B-B14F-4D97-AF65-F5344CB8AC3E}">
        <p14:creationId xmlns:p14="http://schemas.microsoft.com/office/powerpoint/2010/main" val="2004022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SCR </a:t>
            </a:r>
            <a:r>
              <a:rPr lang="en-US" dirty="0">
                <a:solidFill>
                  <a:srgbClr val="B4C5E7"/>
                </a:solidFill>
              </a:rPr>
              <a:t>Sample 3</a:t>
            </a:r>
          </a:p>
        </p:txBody>
      </p:sp>
      <p:pic>
        <p:nvPicPr>
          <p:cNvPr id="47" name="Picture 46" descr="Picture of grade 1 SCR Sample Student response number 3.">
            <a:extLst>
              <a:ext uri="{FF2B5EF4-FFF2-40B4-BE49-F238E27FC236}">
                <a16:creationId xmlns:a16="http://schemas.microsoft.com/office/drawing/2014/main" id="{823E03C0-9CCC-7BDE-3C28-AEBBA528C03C}"/>
              </a:ext>
            </a:extLst>
          </p:cNvPr>
          <p:cNvPicPr>
            <a:picLocks noChangeAspect="1"/>
          </p:cNvPicPr>
          <p:nvPr/>
        </p:nvPicPr>
        <p:blipFill>
          <a:blip r:embed="rId2" cstate="print"/>
          <a:stretch>
            <a:fillRect/>
          </a:stretch>
        </p:blipFill>
        <p:spPr>
          <a:xfrm>
            <a:off x="393192" y="2240280"/>
            <a:ext cx="4389117"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2</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Transitioning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 uri="{C183D7F6-B498-43B3-948B-1728B52AA6E4}">
                <adec:decorative xmlns:adec="http://schemas.microsoft.com/office/drawing/2017/decorative" val="0"/>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contains mostly simple sentences and includes at least one compound sentence.</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a few grade-level words and phrases (e.g., </a:t>
            </a:r>
            <a:r>
              <a:rPr lang="en-US" sz="1200" i="1" dirty="0">
                <a:solidFill>
                  <a:schemeClr val="tx1"/>
                </a:solidFill>
                <a:latin typeface="Open Sans" pitchFamily="2" charset="0"/>
                <a:ea typeface="Open Sans" pitchFamily="2" charset="0"/>
                <a:cs typeface="Open Sans" pitchFamily="2" charset="0"/>
              </a:rPr>
              <a:t>grass</a:t>
            </a:r>
            <a:r>
              <a:rPr lang="en-US" sz="1200" dirty="0">
                <a:solidFill>
                  <a:schemeClr val="tx1"/>
                </a:solidFill>
                <a:latin typeface="Open Sans" pitchFamily="2" charset="0"/>
                <a:ea typeface="Open Sans" pitchFamily="2" charset="0"/>
                <a:cs typeface="Open Sans" pitchFamily="2" charset="0"/>
              </a:rPr>
              <a:t>).</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200" dirty="0">
                <a:solidFill>
                  <a:schemeClr val="tx1"/>
                </a:solidFill>
                <a:latin typeface="Open Sans" pitchFamily="2" charset="0"/>
                <a:ea typeface="Open Sans" pitchFamily="2" charset="0"/>
                <a:cs typeface="Open Sans" pitchFamily="2" charset="0"/>
              </a:rPr>
              <a:t>Response includes introductory and/or concluding words and sentences that provide limited organization of thoughts, ideas, or both (has an introduction and a few related ideas).</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150" dirty="0">
                <a:solidFill>
                  <a:schemeClr val="tx1"/>
                </a:solidFill>
                <a:latin typeface="Open Sans" pitchFamily="2" charset="0"/>
                <a:ea typeface="Open Sans" pitchFamily="2" charset="0"/>
                <a:cs typeface="Open Sans" pitchFamily="2" charset="0"/>
              </a:rPr>
              <a:t>Response includes some minimally detailed descriptions of thoughts, ideas, or both (a few brief descriptions with minimal elaboration).</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is mostly clear, but contains some errors that may obscure meaning (e.g., spelling errors: </a:t>
            </a:r>
            <a:r>
              <a:rPr lang="en-US" sz="1200" i="1" dirty="0">
                <a:solidFill>
                  <a:schemeClr val="tx1"/>
                </a:solidFill>
                <a:latin typeface="Open Sans" pitchFamily="2" charset="0"/>
                <a:ea typeface="Open Sans" pitchFamily="2" charset="0"/>
                <a:cs typeface="Open Sans" pitchFamily="2" charset="0"/>
              </a:rPr>
              <a:t>it</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eat</a:t>
            </a:r>
            <a:r>
              <a:rPr lang="en-US" sz="1200" dirty="0">
                <a:solidFill>
                  <a:schemeClr val="tx1"/>
                </a:solidFill>
                <a:latin typeface="Open Sans" pitchFamily="2" charset="0"/>
                <a:ea typeface="Open Sans" pitchFamily="2" charset="0"/>
                <a:cs typeface="Open Sans" pitchFamily="2" charset="0"/>
              </a:rPr>
              <a:t>, </a:t>
            </a:r>
            <a:r>
              <a:rPr lang="en-US" sz="1200" i="1" dirty="0" err="1">
                <a:solidFill>
                  <a:schemeClr val="tx1"/>
                </a:solidFill>
                <a:latin typeface="Open Sans" pitchFamily="2" charset="0"/>
                <a:ea typeface="Open Sans" pitchFamily="2" charset="0"/>
                <a:cs typeface="Open Sans" pitchFamily="2" charset="0"/>
              </a:rPr>
              <a:t>libe</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life</a:t>
            </a:r>
            <a:r>
              <a:rPr lang="en-US" sz="1200" dirty="0">
                <a:solidFill>
                  <a:schemeClr val="tx1"/>
                </a:solidFill>
                <a:latin typeface="Open Sans" pitchFamily="2" charset="0"/>
                <a:ea typeface="Open Sans" pitchFamily="2" charset="0"/>
                <a:cs typeface="Open Sans" pitchFamily="2" charset="0"/>
              </a:rPr>
              <a:t>, </a:t>
            </a:r>
            <a:r>
              <a:rPr lang="en-US" sz="1200" i="1" dirty="0" err="1">
                <a:solidFill>
                  <a:schemeClr val="tx1"/>
                </a:solidFill>
                <a:latin typeface="Open Sans" pitchFamily="2" charset="0"/>
                <a:ea typeface="Open Sans" pitchFamily="2" charset="0"/>
                <a:cs typeface="Open Sans" pitchFamily="2" charset="0"/>
              </a:rPr>
              <a:t>vac</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walk</a:t>
            </a:r>
            <a:r>
              <a:rPr lang="en-US" sz="1200" dirty="0">
                <a:solidFill>
                  <a:schemeClr val="tx1"/>
                </a:solidFill>
                <a:latin typeface="Open Sans" pitchFamily="2" charset="0"/>
                <a:ea typeface="Open Sans" pitchFamily="2" charset="0"/>
                <a:cs typeface="Open Sans" pitchFamily="2" charset="0"/>
              </a:rPr>
              <a:t>).</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14</a:t>
            </a:fld>
            <a:endParaRPr lang="en-US" dirty="0"/>
          </a:p>
        </p:txBody>
      </p:sp>
    </p:spTree>
    <p:extLst>
      <p:ext uri="{BB962C8B-B14F-4D97-AF65-F5344CB8AC3E}">
        <p14:creationId xmlns:p14="http://schemas.microsoft.com/office/powerpoint/2010/main" val="1721483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SCR </a:t>
            </a:r>
            <a:r>
              <a:rPr lang="en-US" dirty="0">
                <a:solidFill>
                  <a:srgbClr val="B4C5E7"/>
                </a:solidFill>
              </a:rPr>
              <a:t>Sample 4</a:t>
            </a:r>
          </a:p>
        </p:txBody>
      </p:sp>
      <p:pic>
        <p:nvPicPr>
          <p:cNvPr id="8" name="Picture 7" descr="Picture of grade 1 SCR Sample Student response number 4.">
            <a:extLst>
              <a:ext uri="{FF2B5EF4-FFF2-40B4-BE49-F238E27FC236}">
                <a16:creationId xmlns:a16="http://schemas.microsoft.com/office/drawing/2014/main" id="{CA951FE5-1D8E-AEA7-8187-2F4A26A6C0B8}"/>
              </a:ext>
            </a:extLst>
          </p:cNvPr>
          <p:cNvPicPr>
            <a:picLocks noChangeAspect="1"/>
          </p:cNvPicPr>
          <p:nvPr/>
        </p:nvPicPr>
        <p:blipFill>
          <a:blip r:embed="rId2" cstate="print"/>
          <a:stretch>
            <a:fillRect/>
          </a:stretch>
        </p:blipFill>
        <p:spPr>
          <a:xfrm>
            <a:off x="393192" y="2240280"/>
            <a:ext cx="4389117"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1</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Emerging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 Response includes at least one simple sentence.</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a few grade-level words and phrases</a:t>
            </a:r>
          </a:p>
          <a:p>
            <a:pPr marL="403225">
              <a:tabLst>
                <a:tab pos="403225" algn="l"/>
              </a:tabLst>
            </a:pPr>
            <a:r>
              <a:rPr lang="en-US" sz="1200" dirty="0">
                <a:solidFill>
                  <a:schemeClr val="tx1"/>
                </a:solidFill>
                <a:latin typeface="Open Sans" pitchFamily="2" charset="0"/>
                <a:ea typeface="Open Sans" pitchFamily="2" charset="0"/>
                <a:cs typeface="Open Sans" pitchFamily="2" charset="0"/>
              </a:rPr>
              <a:t>(e.g., </a:t>
            </a:r>
            <a:r>
              <a:rPr lang="en-US" sz="1200" i="1" dirty="0">
                <a:solidFill>
                  <a:schemeClr val="tx1"/>
                </a:solidFill>
                <a:latin typeface="Open Sans" pitchFamily="2" charset="0"/>
                <a:ea typeface="Open Sans" pitchFamily="2" charset="0"/>
                <a:cs typeface="Open Sans" pitchFamily="2" charset="0"/>
              </a:rPr>
              <a:t>teeth</a:t>
            </a:r>
            <a:r>
              <a:rPr lang="en-US" sz="600" i="1" dirty="0">
                <a:solidFill>
                  <a:schemeClr val="tx1"/>
                </a:solidFill>
                <a:latin typeface="Open Sans" pitchFamily="2" charset="0"/>
                <a:ea typeface="Open Sans" pitchFamily="2" charset="0"/>
                <a:cs typeface="Open Sans" pitchFamily="2" charset="0"/>
              </a:rPr>
              <a:t> </a:t>
            </a:r>
            <a:r>
              <a:rPr lang="en-US" sz="1200" dirty="0">
                <a:solidFill>
                  <a:schemeClr val="tx1"/>
                </a:solidFill>
                <a:latin typeface="Open Sans" pitchFamily="2" charset="0"/>
                <a:ea typeface="Open Sans" pitchFamily="2" charset="0"/>
                <a:cs typeface="Open Sans" pitchFamily="2" charset="0"/>
              </a:rPr>
              <a:t>; errors often obscure language).</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200" dirty="0">
                <a:solidFill>
                  <a:schemeClr val="tx1"/>
                </a:solidFill>
                <a:latin typeface="Open Sans" pitchFamily="2" charset="0"/>
                <a:ea typeface="Open Sans" pitchFamily="2" charset="0"/>
                <a:cs typeface="Open Sans" pitchFamily="2" charset="0"/>
              </a:rPr>
              <a:t>Response includes a basic introduction or completion of a thought or ideas (errors often obscure ideas).</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basic descriptions of at least one thought or an idea (errors often obscure descriptions).</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contains frequent errors that often obscure meaning</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(frequent impeding spelling errors). </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15</a:t>
            </a:fld>
            <a:endParaRPr lang="en-US" dirty="0"/>
          </a:p>
        </p:txBody>
      </p:sp>
    </p:spTree>
    <p:extLst>
      <p:ext uri="{BB962C8B-B14F-4D97-AF65-F5344CB8AC3E}">
        <p14:creationId xmlns:p14="http://schemas.microsoft.com/office/powerpoint/2010/main" val="1644994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SCR </a:t>
            </a:r>
            <a:r>
              <a:rPr lang="en-US" dirty="0">
                <a:solidFill>
                  <a:srgbClr val="B4C5E7"/>
                </a:solidFill>
              </a:rPr>
              <a:t>Sample 5</a:t>
            </a:r>
          </a:p>
        </p:txBody>
      </p:sp>
      <p:pic>
        <p:nvPicPr>
          <p:cNvPr id="3" name="Picture 2" descr="Picture of grade 1 SCR Sample Student response number 5.">
            <a:extLst>
              <a:ext uri="{FF2B5EF4-FFF2-40B4-BE49-F238E27FC236}">
                <a16:creationId xmlns:a16="http://schemas.microsoft.com/office/drawing/2014/main" id="{576ECB22-9D1E-5288-A1DE-2B08E5EAE0F2}"/>
              </a:ext>
            </a:extLst>
          </p:cNvPr>
          <p:cNvPicPr>
            <a:picLocks noChangeAspect="1"/>
          </p:cNvPicPr>
          <p:nvPr/>
        </p:nvPicPr>
        <p:blipFill>
          <a:blip r:embed="rId2" cstate="print"/>
          <a:stretch>
            <a:fillRect/>
          </a:stretch>
        </p:blipFill>
        <p:spPr>
          <a:xfrm>
            <a:off x="393192" y="2240280"/>
            <a:ext cx="4389117"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0</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Entering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contains few words or short phrases (errors impede successful development of sentence structure; only words and short phrases are comprehensible).</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at most frequently used words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(errors obscure most language). </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200" dirty="0">
                <a:solidFill>
                  <a:schemeClr val="tx1"/>
                </a:solidFill>
                <a:latin typeface="Open Sans" pitchFamily="2" charset="0"/>
                <a:ea typeface="Open Sans" pitchFamily="2" charset="0"/>
                <a:cs typeface="Open Sans" pitchFamily="2" charset="0"/>
              </a:rPr>
              <a:t>Response lacks a clear introduction or completion of a thought or an idea</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due to brevity (no clear, complete thought).</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 Response lacks descriptions of thoughts, feelings, or ideas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(no clear, complete thought).</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contains numerous errors that totally obscure meaning</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(no clear, complete thought).</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16</a:t>
            </a:fld>
            <a:endParaRPr lang="en-US" dirty="0"/>
          </a:p>
        </p:txBody>
      </p:sp>
    </p:spTree>
    <p:extLst>
      <p:ext uri="{BB962C8B-B14F-4D97-AF65-F5344CB8AC3E}">
        <p14:creationId xmlns:p14="http://schemas.microsoft.com/office/powerpoint/2010/main" val="65231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C183D7F6-B498-43B3-948B-1728B52AA6E4}">
                <adec:decorative xmlns:adec="http://schemas.microsoft.com/office/drawing/2017/decorative" val="1"/>
              </a:ext>
            </a:extLst>
          </p:cNvPr>
          <p:cNvSpPr/>
          <p:nvPr/>
        </p:nvSpPr>
        <p:spPr>
          <a:xfrm>
            <a:off x="3525811" y="779229"/>
            <a:ext cx="5125162" cy="5392303"/>
          </a:xfrm>
          <a:prstGeom prst="roundRect">
            <a:avLst>
              <a:gd name="adj" fmla="val 0"/>
            </a:avLst>
          </a:prstGeom>
          <a:solidFill>
            <a:schemeClr val="bg1">
              <a:lumMod val="85000"/>
              <a:alpha val="60000"/>
            </a:schemeClr>
          </a:solidFill>
          <a:ln>
            <a:solidFill>
              <a:schemeClr val="bg2">
                <a:lumMod val="40000"/>
                <a:lumOff val="6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97326E-660E-662B-0786-BD7724FD421D}"/>
              </a:ext>
            </a:extLst>
          </p:cNvPr>
          <p:cNvSpPr>
            <a:spLocks noGrp="1"/>
          </p:cNvSpPr>
          <p:nvPr>
            <p:ph type="title" idx="4294967295"/>
          </p:nvPr>
        </p:nvSpPr>
        <p:spPr>
          <a:xfrm>
            <a:off x="4749439" y="865411"/>
            <a:ext cx="2693121" cy="1325563"/>
          </a:xfrm>
        </p:spPr>
        <p:txBody>
          <a:bodyPr>
            <a:normAutofit/>
          </a:bodyPr>
          <a:lstStyle/>
          <a:p>
            <a:pPr algn="ctr"/>
            <a:r>
              <a:rPr lang="en-US" b="1" dirty="0">
                <a:ln w="6350" cmpd="sng">
                  <a:noFill/>
                  <a:prstDash val="solid"/>
                </a:ln>
                <a:solidFill>
                  <a:srgbClr val="11294B"/>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rPr>
              <a:t>Practice</a:t>
            </a:r>
            <a:br>
              <a:rPr lang="en-US" sz="4000" b="1" dirty="0">
                <a:ln w="6350" cmpd="sng">
                  <a:noFill/>
                  <a:prstDash val="solid"/>
                </a:ln>
                <a:solidFill>
                  <a:srgbClr val="11294B"/>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rPr>
            </a:br>
            <a:r>
              <a:rPr lang="en-US" b="1" dirty="0">
                <a:ln w="6350" cmpd="sng">
                  <a:noFill/>
                  <a:prstDash val="solid"/>
                </a:ln>
                <a:solidFill>
                  <a:srgbClr val="11294B"/>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rPr>
              <a:t>Time</a:t>
            </a:r>
            <a:endParaRPr lang="en-US" dirty="0"/>
          </a:p>
        </p:txBody>
      </p:sp>
      <p:pic>
        <p:nvPicPr>
          <p:cNvPr id="7" name="Picture 6" descr="Picture of two hands slowly rotating around a gear."/>
          <p:cNvPicPr>
            <a:picLocks noChangeAspect="1"/>
          </p:cNvPicPr>
          <p:nvPr/>
        </p:nvPicPr>
        <p:blipFill>
          <a:blip r:embed="rId2" cstate="print"/>
          <a:stretch>
            <a:fillRect/>
          </a:stretch>
        </p:blipFill>
        <p:spPr>
          <a:xfrm>
            <a:off x="3791308" y="2277156"/>
            <a:ext cx="4594169" cy="3657600"/>
          </a:xfrm>
          <a:prstGeom prst="rect">
            <a:avLst/>
          </a:prstGeom>
          <a:effectLst>
            <a:outerShdw blurRad="50800" dist="38100" dir="2700000" algn="tl" rotWithShape="0">
              <a:prstClr val="black">
                <a:alpha val="40000"/>
              </a:prstClr>
            </a:outerShdw>
          </a:effectLst>
        </p:spPr>
      </p:pic>
      <p:sp>
        <p:nvSpPr>
          <p:cNvPr id="4" name="Slide Number Placeholder 3"/>
          <p:cNvSpPr>
            <a:spLocks noGrp="1"/>
          </p:cNvSpPr>
          <p:nvPr>
            <p:ph type="sldNum" sz="quarter" idx="4294967295"/>
          </p:nvPr>
        </p:nvSpPr>
        <p:spPr>
          <a:xfrm>
            <a:off x="11812588" y="6511925"/>
            <a:ext cx="379412" cy="365125"/>
          </a:xfrm>
        </p:spPr>
        <p:txBody>
          <a:bodyPr/>
          <a:lstStyle/>
          <a:p>
            <a:fld id="{0335FC68-20AA-4E79-AB89-77063C4B5F6B}" type="slidenum">
              <a:rPr lang="en-US" smtClean="0"/>
              <a:pPr/>
              <a:t>17</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SCR </a:t>
            </a:r>
            <a:r>
              <a:rPr lang="en-US" dirty="0">
                <a:solidFill>
                  <a:srgbClr val="B4C5E7"/>
                </a:solidFill>
              </a:rPr>
              <a:t>Practice 1</a:t>
            </a:r>
          </a:p>
        </p:txBody>
      </p:sp>
      <p:grpSp>
        <p:nvGrpSpPr>
          <p:cNvPr id="41" name="Group 2" descr="Picture of grade 1 SCR practice Student response number 1.">
            <a:extLst>
              <a:ext uri="{FF2B5EF4-FFF2-40B4-BE49-F238E27FC236}">
                <a16:creationId xmlns:a16="http://schemas.microsoft.com/office/drawing/2014/main" id="{08B2953B-CC0A-A78D-50FC-CC7B2B4F5F7A}"/>
              </a:ext>
            </a:extLst>
          </p:cNvPr>
          <p:cNvGrpSpPr/>
          <p:nvPr/>
        </p:nvGrpSpPr>
        <p:grpSpPr>
          <a:xfrm>
            <a:off x="338328" y="1453228"/>
            <a:ext cx="4389119" cy="4679043"/>
            <a:chOff x="367769" y="1576794"/>
            <a:chExt cx="4389119" cy="4679043"/>
          </a:xfrm>
        </p:grpSpPr>
        <p:pic>
          <p:nvPicPr>
            <p:cNvPr id="5" name="Picture 4">
              <a:extLst>
                <a:ext uri="{FF2B5EF4-FFF2-40B4-BE49-F238E27FC236}">
                  <a16:creationId xmlns:a16="http://schemas.microsoft.com/office/drawing/2014/main" id="{EED75374-2A9C-494D-36CF-AF92F3A53C55}"/>
                </a:ext>
              </a:extLst>
            </p:cNvPr>
            <p:cNvPicPr>
              <a:picLocks noChangeAspect="1"/>
            </p:cNvPicPr>
            <p:nvPr/>
          </p:nvPicPr>
          <p:blipFill>
            <a:blip r:embed="rId2" cstate="print"/>
            <a:stretch>
              <a:fillRect/>
            </a:stretch>
          </p:blipFill>
          <p:spPr>
            <a:xfrm>
              <a:off x="367769" y="1576794"/>
              <a:ext cx="4389119"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pic>
          <p:nvPicPr>
            <p:cNvPr id="6" name="Picture 5">
              <a:extLst>
                <a:ext uri="{FF2B5EF4-FFF2-40B4-BE49-F238E27FC236}">
                  <a16:creationId xmlns:a16="http://schemas.microsoft.com/office/drawing/2014/main" id="{56311741-E2F0-C2DD-4E9E-987CF61F1359}"/>
                </a:ext>
              </a:extLst>
            </p:cNvPr>
            <p:cNvPicPr>
              <a:picLocks noChangeAspect="1"/>
            </p:cNvPicPr>
            <p:nvPr/>
          </p:nvPicPr>
          <p:blipFill>
            <a:blip r:embed="rId3" cstate="print"/>
            <a:stretch>
              <a:fillRect/>
            </a:stretch>
          </p:blipFill>
          <p:spPr>
            <a:xfrm>
              <a:off x="367770" y="4659794"/>
              <a:ext cx="4389118" cy="1596043"/>
            </a:xfrm>
            <a:prstGeom prst="rect">
              <a:avLst/>
            </a:prstGeom>
            <a:ln w="19050">
              <a:solidFill>
                <a:schemeClr val="tx1"/>
              </a:solidFill>
            </a:ln>
            <a:effectLst>
              <a:outerShdw blurRad="50800" dist="38100" dir="2700000" algn="tl" rotWithShape="0">
                <a:prstClr val="black">
                  <a:alpha val="40000"/>
                </a:prstClr>
              </a:outerShdw>
              <a:softEdge rad="31750"/>
            </a:effectLst>
          </p:spPr>
        </p:pic>
      </p:grpSp>
      <p:pic>
        <p:nvPicPr>
          <p:cNvPr id="47" name="Picture 46" descr="NYSESLAT Writing Rubric for Grade 1">
            <a:extLst>
              <a:ext uri="{FF2B5EF4-FFF2-40B4-BE49-F238E27FC236}">
                <a16:creationId xmlns:a16="http://schemas.microsoft.com/office/drawing/2014/main" id="{C9CFF17F-8200-6726-D5A7-19BD2B0EAFDC}"/>
              </a:ext>
            </a:extLst>
          </p:cNvPr>
          <p:cNvPicPr>
            <a:picLocks noChangeAspect="1"/>
          </p:cNvPicPr>
          <p:nvPr/>
        </p:nvPicPr>
        <p:blipFill>
          <a:blip r:embed="rId4" cstate="print"/>
          <a:stretch>
            <a:fillRect/>
          </a:stretch>
        </p:blipFill>
        <p:spPr>
          <a:xfrm>
            <a:off x="4820994" y="1455389"/>
            <a:ext cx="7012676" cy="4663440"/>
          </a:xfrm>
          <a:prstGeom prst="rect">
            <a:avLst/>
          </a:prstGeom>
          <a:ln w="28575">
            <a:solidFill>
              <a:schemeClr val="tx1"/>
            </a:solidFill>
          </a:ln>
          <a:effectLst>
            <a:outerShdw blurRad="50800" dist="38100" dir="2700000" algn="tl" rotWithShape="0">
              <a:prstClr val="black">
                <a:alpha val="40000"/>
              </a:prstClr>
            </a:outerShdw>
            <a:softEdge rad="31750"/>
          </a:effectLst>
        </p:spPr>
      </p:pic>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18</a:t>
            </a:fld>
            <a:endParaRPr lang="en-US" dirty="0"/>
          </a:p>
        </p:txBody>
      </p:sp>
    </p:spTree>
    <p:extLst>
      <p:ext uri="{BB962C8B-B14F-4D97-AF65-F5344CB8AC3E}">
        <p14:creationId xmlns:p14="http://schemas.microsoft.com/office/powerpoint/2010/main" val="278407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6E1E-7D4D-0E4E-743A-441786ACB205}"/>
              </a:ext>
            </a:extLst>
          </p:cNvPr>
          <p:cNvSpPr>
            <a:spLocks noGrp="1"/>
          </p:cNvSpPr>
          <p:nvPr>
            <p:ph type="title"/>
          </p:nvPr>
        </p:nvSpPr>
        <p:spPr/>
        <p:txBody>
          <a:bodyPr/>
          <a:lstStyle/>
          <a:p>
            <a:r>
              <a:rPr lang="en-US" dirty="0"/>
              <a:t>Grade 1 Writing Scoring: Training Overview</a:t>
            </a:r>
          </a:p>
        </p:txBody>
      </p:sp>
      <p:sp>
        <p:nvSpPr>
          <p:cNvPr id="15" name="Isosceles Triangle 14">
            <a:extLst>
              <a:ext uri="{C183D7F6-B498-43B3-948B-1728B52AA6E4}">
                <adec:decorative xmlns:adec="http://schemas.microsoft.com/office/drawing/2017/decorative" val="1"/>
              </a:ext>
            </a:extLst>
          </p:cNvPr>
          <p:cNvSpPr/>
          <p:nvPr/>
        </p:nvSpPr>
        <p:spPr>
          <a:xfrm>
            <a:off x="2043486" y="2035546"/>
            <a:ext cx="8054672" cy="2560320"/>
          </a:xfrm>
          <a:prstGeom prst="triangle">
            <a:avLst/>
          </a:prstGeom>
          <a:solidFill>
            <a:schemeClr val="bg1">
              <a:lumMod val="85000"/>
              <a:alpha val="10000"/>
            </a:schemeClr>
          </a:solidFill>
          <a:ln w="127000">
            <a:solidFill>
              <a:schemeClr val="bg1">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3B69E8B9-150B-08C2-EE66-34A39AF02132}"/>
              </a:ext>
            </a:extLst>
          </p:cNvPr>
          <p:cNvSpPr txBox="1">
            <a:spLocks/>
          </p:cNvSpPr>
          <p:nvPr/>
        </p:nvSpPr>
        <p:spPr>
          <a:xfrm>
            <a:off x="4444778" y="1521942"/>
            <a:ext cx="3291840" cy="1097280"/>
          </a:xfrm>
          <a:prstGeom prst="rect">
            <a:avLst/>
          </a:prstGeom>
          <a:solidFill>
            <a:srgbClr val="11294B"/>
          </a:solidFill>
          <a:ln w="28575">
            <a:solidFill>
              <a:srgbClr val="B4C5E7"/>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2000" b="1" dirty="0">
                <a:solidFill>
                  <a:srgbClr val="B4C5E7"/>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rPr>
              <a:t>Writing Rubric Review</a:t>
            </a:r>
            <a:endParaRPr kumimoji="0" lang="en-US" sz="2800" b="1" u="none" strike="noStrike" kern="1200" cap="none" spc="0" normalizeH="0" baseline="0" noProof="0" dirty="0">
              <a:solidFill>
                <a:srgbClr val="B4C5E7"/>
              </a:solidFill>
              <a:effectLst>
                <a:outerShdw blurRad="38100" dist="38100" dir="2700000" algn="tl">
                  <a:srgbClr val="000000">
                    <a:alpha val="43137"/>
                  </a:srgbClr>
                </a:outerShdw>
              </a:effectLst>
              <a:uLnTx/>
              <a:uFillTx/>
              <a:latin typeface="Open Sans" pitchFamily="34" charset="0"/>
              <a:ea typeface="Open Sans" pitchFamily="34" charset="0"/>
              <a:cs typeface="Open Sans" pitchFamily="34" charset="0"/>
            </a:endParaRPr>
          </a:p>
        </p:txBody>
      </p:sp>
      <p:sp>
        <p:nvSpPr>
          <p:cNvPr id="21" name="Content Placeholder 2">
            <a:extLst>
              <a:ext uri="{FF2B5EF4-FFF2-40B4-BE49-F238E27FC236}">
                <a16:creationId xmlns:a16="http://schemas.microsoft.com/office/drawing/2014/main" id="{3B69E8B9-150B-08C2-EE66-34A39AF02132}"/>
              </a:ext>
            </a:extLst>
          </p:cNvPr>
          <p:cNvSpPr txBox="1">
            <a:spLocks/>
          </p:cNvSpPr>
          <p:nvPr/>
        </p:nvSpPr>
        <p:spPr>
          <a:xfrm>
            <a:off x="1340830" y="4050494"/>
            <a:ext cx="3291840" cy="1097280"/>
          </a:xfrm>
          <a:prstGeom prst="rect">
            <a:avLst/>
          </a:prstGeom>
          <a:solidFill>
            <a:srgbClr val="11294B"/>
          </a:solidFill>
          <a:ln w="28575">
            <a:solidFill>
              <a:srgbClr val="B4C5E7"/>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2000" b="1" dirty="0">
                <a:solidFill>
                  <a:srgbClr val="B4C5E7"/>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rPr>
              <a:t>Short Constructed-Response (SCR</a:t>
            </a:r>
            <a:r>
              <a:rPr lang="en-US" sz="2000" b="1">
                <a:solidFill>
                  <a:srgbClr val="B4C5E7"/>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rPr>
              <a:t>) Review</a:t>
            </a:r>
            <a:endParaRPr kumimoji="0" lang="en-US" sz="2800" b="1" u="none" strike="noStrike" kern="1200" cap="none" spc="0" normalizeH="0" baseline="0" noProof="0" dirty="0">
              <a:solidFill>
                <a:srgbClr val="B4C5E7"/>
              </a:solidFill>
              <a:effectLst>
                <a:outerShdw blurRad="38100" dist="38100" dir="2700000" algn="tl">
                  <a:srgbClr val="000000">
                    <a:alpha val="43137"/>
                  </a:srgbClr>
                </a:outerShdw>
              </a:effectLst>
              <a:uLnTx/>
              <a:uFillTx/>
              <a:latin typeface="Open Sans" pitchFamily="34" charset="0"/>
              <a:ea typeface="Open Sans" pitchFamily="34" charset="0"/>
              <a:cs typeface="Open Sans" pitchFamily="34" charset="0"/>
            </a:endParaRPr>
          </a:p>
        </p:txBody>
      </p:sp>
      <p:sp>
        <p:nvSpPr>
          <p:cNvPr id="22" name="Content Placeholder 2">
            <a:extLst>
              <a:ext uri="{FF2B5EF4-FFF2-40B4-BE49-F238E27FC236}">
                <a16:creationId xmlns:a16="http://schemas.microsoft.com/office/drawing/2014/main" id="{D19FFB0D-AB69-4B7A-5E27-4B0366ED81DA}"/>
              </a:ext>
            </a:extLst>
          </p:cNvPr>
          <p:cNvSpPr txBox="1">
            <a:spLocks/>
          </p:cNvSpPr>
          <p:nvPr/>
        </p:nvSpPr>
        <p:spPr>
          <a:xfrm>
            <a:off x="1340830" y="5175963"/>
            <a:ext cx="3291840" cy="457200"/>
          </a:xfrm>
          <a:prstGeom prst="rect">
            <a:avLst/>
          </a:prstGeom>
          <a:solidFill>
            <a:srgbClr val="F2F2F2">
              <a:alpha val="89804"/>
            </a:srgbClr>
          </a:solidFill>
          <a:effectLst>
            <a:outerShdw blurRad="50800" dist="38100" dir="5400000" algn="t" rotWithShape="0">
              <a:prstClr val="black">
                <a:alpha val="40000"/>
              </a:prstClr>
            </a:outerShdw>
            <a:softEdge rad="31750"/>
          </a:effectLst>
        </p:spPr>
        <p:txBody>
          <a:bodyPr vert="horz" lIns="91440" tIns="45720" rIns="91440" bIns="45720" rtlCol="0" anchor="ctr">
            <a:normAutofit/>
          </a:bodyPr>
          <a:lstStyle/>
          <a:p>
            <a:pPr marL="53975" algn="ctr">
              <a:spcAft>
                <a:spcPts val="600"/>
              </a:spcAft>
            </a:pPr>
            <a:r>
              <a:rPr lang="en-US" altLang="en-US" sz="1600" b="1" dirty="0">
                <a:solidFill>
                  <a:srgbClr val="11294B"/>
                </a:solidFill>
                <a:latin typeface="Open Sans" pitchFamily="34" charset="0"/>
                <a:ea typeface="Open Sans" pitchFamily="34" charset="0"/>
                <a:cs typeface="Open Sans" pitchFamily="34" charset="0"/>
              </a:rPr>
              <a:t>Sample Student Responses</a:t>
            </a:r>
          </a:p>
        </p:txBody>
      </p:sp>
      <p:sp>
        <p:nvSpPr>
          <p:cNvPr id="24" name="Content Placeholder 2">
            <a:extLst>
              <a:ext uri="{FF2B5EF4-FFF2-40B4-BE49-F238E27FC236}">
                <a16:creationId xmlns:a16="http://schemas.microsoft.com/office/drawing/2014/main" id="{D19FFB0D-AB69-4B7A-5E27-4B0366ED81DA}"/>
              </a:ext>
            </a:extLst>
          </p:cNvPr>
          <p:cNvSpPr txBox="1">
            <a:spLocks/>
          </p:cNvSpPr>
          <p:nvPr/>
        </p:nvSpPr>
        <p:spPr>
          <a:xfrm>
            <a:off x="1340830" y="5661351"/>
            <a:ext cx="3291840" cy="457200"/>
          </a:xfrm>
          <a:prstGeom prst="rect">
            <a:avLst/>
          </a:prstGeom>
          <a:solidFill>
            <a:srgbClr val="F2F2F2">
              <a:alpha val="89804"/>
            </a:srgbClr>
          </a:solidFill>
          <a:effectLst>
            <a:outerShdw blurRad="50800" dist="38100" dir="5400000" algn="t" rotWithShape="0">
              <a:prstClr val="black">
                <a:alpha val="40000"/>
              </a:prstClr>
            </a:outerShdw>
            <a:softEdge rad="31750"/>
          </a:effectLst>
        </p:spPr>
        <p:txBody>
          <a:bodyPr vert="horz" lIns="91440" tIns="45720" rIns="91440" bIns="45720" rtlCol="0" anchor="ctr">
            <a:normAutofit/>
          </a:bodyPr>
          <a:lstStyle/>
          <a:p>
            <a:pPr marL="53975" algn="ctr">
              <a:spcAft>
                <a:spcPts val="600"/>
              </a:spcAft>
            </a:pPr>
            <a:r>
              <a:rPr lang="en-US" altLang="en-US" sz="1600" b="1" dirty="0">
                <a:solidFill>
                  <a:srgbClr val="11294B"/>
                </a:solidFill>
                <a:latin typeface="Open Sans" pitchFamily="34" charset="0"/>
                <a:ea typeface="Open Sans" pitchFamily="34" charset="0"/>
                <a:cs typeface="Open Sans" pitchFamily="34" charset="0"/>
              </a:rPr>
              <a:t>Scoring Practice</a:t>
            </a:r>
          </a:p>
        </p:txBody>
      </p:sp>
      <p:sp>
        <p:nvSpPr>
          <p:cNvPr id="31" name="Content Placeholder 2">
            <a:extLst>
              <a:ext uri="{FF2B5EF4-FFF2-40B4-BE49-F238E27FC236}">
                <a16:creationId xmlns:a16="http://schemas.microsoft.com/office/drawing/2014/main" id="{3B69E8B9-150B-08C2-EE66-34A39AF02132}"/>
              </a:ext>
            </a:extLst>
          </p:cNvPr>
          <p:cNvSpPr txBox="1">
            <a:spLocks/>
          </p:cNvSpPr>
          <p:nvPr/>
        </p:nvSpPr>
        <p:spPr>
          <a:xfrm>
            <a:off x="7512383" y="4050494"/>
            <a:ext cx="3291840" cy="1097280"/>
          </a:xfrm>
          <a:prstGeom prst="rect">
            <a:avLst/>
          </a:prstGeom>
          <a:solidFill>
            <a:srgbClr val="11294B"/>
          </a:solidFill>
          <a:ln w="28575">
            <a:solidFill>
              <a:srgbClr val="B4C5E7"/>
            </a:solidFill>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2000" b="1" dirty="0">
                <a:solidFill>
                  <a:srgbClr val="B4C5E7"/>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rPr>
              <a:t>Extended Constructed-Response (ECR) Review</a:t>
            </a:r>
            <a:endParaRPr kumimoji="0" lang="en-US" sz="2800" b="1" u="none" strike="noStrike" kern="1200" cap="none" spc="0" normalizeH="0" baseline="0" noProof="0" dirty="0">
              <a:solidFill>
                <a:srgbClr val="B4C5E7"/>
              </a:solidFill>
              <a:effectLst>
                <a:outerShdw blurRad="38100" dist="38100" dir="2700000" algn="tl">
                  <a:srgbClr val="000000">
                    <a:alpha val="43137"/>
                  </a:srgbClr>
                </a:outerShdw>
              </a:effectLst>
              <a:uLnTx/>
              <a:uFillTx/>
              <a:latin typeface="Open Sans" pitchFamily="34" charset="0"/>
              <a:ea typeface="Open Sans" pitchFamily="34" charset="0"/>
              <a:cs typeface="Open Sans" pitchFamily="34" charset="0"/>
            </a:endParaRPr>
          </a:p>
        </p:txBody>
      </p:sp>
      <p:sp>
        <p:nvSpPr>
          <p:cNvPr id="32" name="Content Placeholder 2">
            <a:extLst>
              <a:ext uri="{FF2B5EF4-FFF2-40B4-BE49-F238E27FC236}">
                <a16:creationId xmlns:a16="http://schemas.microsoft.com/office/drawing/2014/main" id="{D19FFB0D-AB69-4B7A-5E27-4B0366ED81DA}"/>
              </a:ext>
            </a:extLst>
          </p:cNvPr>
          <p:cNvSpPr txBox="1">
            <a:spLocks/>
          </p:cNvSpPr>
          <p:nvPr/>
        </p:nvSpPr>
        <p:spPr>
          <a:xfrm>
            <a:off x="7512383" y="5175963"/>
            <a:ext cx="3291840" cy="457200"/>
          </a:xfrm>
          <a:prstGeom prst="rect">
            <a:avLst/>
          </a:prstGeom>
          <a:solidFill>
            <a:srgbClr val="F2F2F2">
              <a:alpha val="89804"/>
            </a:srgbClr>
          </a:solidFill>
          <a:effectLst>
            <a:outerShdw blurRad="50800" dist="38100" dir="5400000" algn="t" rotWithShape="0">
              <a:prstClr val="black">
                <a:alpha val="40000"/>
              </a:prstClr>
            </a:outerShdw>
            <a:softEdge rad="31750"/>
          </a:effectLst>
        </p:spPr>
        <p:txBody>
          <a:bodyPr vert="horz" lIns="91440" tIns="45720" rIns="91440" bIns="45720" rtlCol="0" anchor="ctr">
            <a:normAutofit/>
          </a:bodyPr>
          <a:lstStyle/>
          <a:p>
            <a:pPr marL="53975" algn="ctr">
              <a:spcAft>
                <a:spcPts val="600"/>
              </a:spcAft>
            </a:pPr>
            <a:r>
              <a:rPr lang="en-US" altLang="en-US" sz="1600" b="1" dirty="0">
                <a:solidFill>
                  <a:srgbClr val="11294B"/>
                </a:solidFill>
                <a:latin typeface="Open Sans" pitchFamily="34" charset="0"/>
                <a:ea typeface="Open Sans" pitchFamily="34" charset="0"/>
                <a:cs typeface="Open Sans" pitchFamily="34" charset="0"/>
              </a:rPr>
              <a:t>Sample Student Responses</a:t>
            </a:r>
          </a:p>
        </p:txBody>
      </p:sp>
      <p:sp>
        <p:nvSpPr>
          <p:cNvPr id="33" name="Content Placeholder 2">
            <a:extLst>
              <a:ext uri="{FF2B5EF4-FFF2-40B4-BE49-F238E27FC236}">
                <a16:creationId xmlns:a16="http://schemas.microsoft.com/office/drawing/2014/main" id="{D19FFB0D-AB69-4B7A-5E27-4B0366ED81DA}"/>
              </a:ext>
            </a:extLst>
          </p:cNvPr>
          <p:cNvSpPr txBox="1">
            <a:spLocks/>
          </p:cNvSpPr>
          <p:nvPr/>
        </p:nvSpPr>
        <p:spPr>
          <a:xfrm>
            <a:off x="7512383" y="5661351"/>
            <a:ext cx="3291840" cy="457200"/>
          </a:xfrm>
          <a:prstGeom prst="rect">
            <a:avLst/>
          </a:prstGeom>
          <a:solidFill>
            <a:srgbClr val="F2F2F2">
              <a:alpha val="89804"/>
            </a:srgbClr>
          </a:solidFill>
          <a:effectLst>
            <a:outerShdw blurRad="50800" dist="38100" dir="5400000" algn="t" rotWithShape="0">
              <a:prstClr val="black">
                <a:alpha val="40000"/>
              </a:prstClr>
            </a:outerShdw>
            <a:softEdge rad="31750"/>
          </a:effectLst>
        </p:spPr>
        <p:txBody>
          <a:bodyPr vert="horz" lIns="91440" tIns="45720" rIns="91440" bIns="45720" rtlCol="0" anchor="ctr">
            <a:normAutofit/>
          </a:bodyPr>
          <a:lstStyle/>
          <a:p>
            <a:pPr marL="53975" algn="ctr">
              <a:spcAft>
                <a:spcPts val="600"/>
              </a:spcAft>
            </a:pPr>
            <a:r>
              <a:rPr lang="en-US" altLang="en-US" sz="1600" b="1" dirty="0">
                <a:solidFill>
                  <a:srgbClr val="11294B"/>
                </a:solidFill>
                <a:latin typeface="Open Sans" pitchFamily="34" charset="0"/>
                <a:ea typeface="Open Sans" pitchFamily="34" charset="0"/>
                <a:cs typeface="Open Sans" pitchFamily="34" charset="0"/>
              </a:rPr>
              <a:t>Scoring Practice</a:t>
            </a:r>
          </a:p>
        </p:txBody>
      </p:sp>
      <p:sp>
        <p:nvSpPr>
          <p:cNvPr id="4" name="Slide Number Placeholder 3">
            <a:extLst>
              <a:ext uri="{FF2B5EF4-FFF2-40B4-BE49-F238E27FC236}">
                <a16:creationId xmlns:a16="http://schemas.microsoft.com/office/drawing/2014/main" id="{86C41691-9F43-FBDA-7458-83296353B59F}"/>
              </a:ext>
            </a:extLst>
          </p:cNvPr>
          <p:cNvSpPr>
            <a:spLocks noGrp="1"/>
          </p:cNvSpPr>
          <p:nvPr>
            <p:ph type="sldNum" sz="quarter" idx="12"/>
          </p:nvPr>
        </p:nvSpPr>
        <p:spPr/>
        <p:txBody>
          <a:bodyPr/>
          <a:lstStyle/>
          <a:p>
            <a:fld id="{0335FC68-20AA-4E79-AB89-77063C4B5F6B}" type="slidenum">
              <a:rPr lang="en-US" smtClean="0"/>
              <a:pPr/>
              <a:t>1</a:t>
            </a:fld>
            <a:endParaRPr lang="en-US" dirty="0"/>
          </a:p>
        </p:txBody>
      </p:sp>
    </p:spTree>
    <p:extLst>
      <p:ext uri="{BB962C8B-B14F-4D97-AF65-F5344CB8AC3E}">
        <p14:creationId xmlns:p14="http://schemas.microsoft.com/office/powerpoint/2010/main" val="2229578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SCR </a:t>
            </a:r>
            <a:r>
              <a:rPr lang="en-US" dirty="0">
                <a:solidFill>
                  <a:srgbClr val="B4C5E7"/>
                </a:solidFill>
              </a:rPr>
              <a:t>Practice 1</a:t>
            </a:r>
          </a:p>
        </p:txBody>
      </p:sp>
      <p:grpSp>
        <p:nvGrpSpPr>
          <p:cNvPr id="3" name="Group 2" descr="Picture of grade 1 SCR practice Student response number 1.">
            <a:extLst>
              <a:ext uri="{FF2B5EF4-FFF2-40B4-BE49-F238E27FC236}">
                <a16:creationId xmlns:a16="http://schemas.microsoft.com/office/drawing/2014/main" id="{08B2953B-CC0A-A78D-50FC-CC7B2B4F5F7A}"/>
              </a:ext>
            </a:extLst>
          </p:cNvPr>
          <p:cNvGrpSpPr/>
          <p:nvPr/>
        </p:nvGrpSpPr>
        <p:grpSpPr>
          <a:xfrm>
            <a:off x="338328" y="1453228"/>
            <a:ext cx="4389119" cy="4679043"/>
            <a:chOff x="367769" y="1576794"/>
            <a:chExt cx="4389119" cy="4679043"/>
          </a:xfrm>
        </p:grpSpPr>
        <p:pic>
          <p:nvPicPr>
            <p:cNvPr id="5" name="Picture 4">
              <a:extLst>
                <a:ext uri="{FF2B5EF4-FFF2-40B4-BE49-F238E27FC236}">
                  <a16:creationId xmlns:a16="http://schemas.microsoft.com/office/drawing/2014/main" id="{EED75374-2A9C-494D-36CF-AF92F3A53C55}"/>
                </a:ext>
              </a:extLst>
            </p:cNvPr>
            <p:cNvPicPr>
              <a:picLocks noChangeAspect="1"/>
            </p:cNvPicPr>
            <p:nvPr/>
          </p:nvPicPr>
          <p:blipFill>
            <a:blip r:embed="rId2" cstate="print"/>
            <a:stretch>
              <a:fillRect/>
            </a:stretch>
          </p:blipFill>
          <p:spPr>
            <a:xfrm>
              <a:off x="367769" y="1576794"/>
              <a:ext cx="4389119"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pic>
          <p:nvPicPr>
            <p:cNvPr id="6" name="Picture 5">
              <a:extLst>
                <a:ext uri="{FF2B5EF4-FFF2-40B4-BE49-F238E27FC236}">
                  <a16:creationId xmlns:a16="http://schemas.microsoft.com/office/drawing/2014/main" id="{56311741-E2F0-C2DD-4E9E-987CF61F1359}"/>
                </a:ext>
              </a:extLst>
            </p:cNvPr>
            <p:cNvPicPr>
              <a:picLocks noChangeAspect="1"/>
            </p:cNvPicPr>
            <p:nvPr/>
          </p:nvPicPr>
          <p:blipFill>
            <a:blip r:embed="rId3" cstate="print"/>
            <a:stretch>
              <a:fillRect/>
            </a:stretch>
          </p:blipFill>
          <p:spPr>
            <a:xfrm>
              <a:off x="367770" y="4659794"/>
              <a:ext cx="4389118" cy="1596043"/>
            </a:xfrm>
            <a:prstGeom prst="rect">
              <a:avLst/>
            </a:prstGeom>
            <a:ln w="19050">
              <a:solidFill>
                <a:schemeClr val="tx1"/>
              </a:solidFill>
            </a:ln>
            <a:effectLst>
              <a:outerShdw blurRad="50800" dist="38100" dir="2700000" algn="tl" rotWithShape="0">
                <a:prstClr val="black">
                  <a:alpha val="40000"/>
                </a:prstClr>
              </a:outerShdw>
              <a:softEdge rad="31750"/>
            </a:effectLst>
          </p:spPr>
        </p:pic>
      </p:grpSp>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2</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Transitioning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at least one complex sentence</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(consists primarily of a single repetitive sentence structure).</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a few grade-level words and phrases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(e.g., </a:t>
            </a:r>
            <a:r>
              <a:rPr lang="en-US" sz="1200" i="1" dirty="0">
                <a:solidFill>
                  <a:schemeClr val="tx1"/>
                </a:solidFill>
                <a:latin typeface="Open Sans" pitchFamily="2" charset="0"/>
                <a:ea typeface="Open Sans" pitchFamily="2" charset="0"/>
                <a:cs typeface="Open Sans" pitchFamily="2" charset="0"/>
              </a:rPr>
              <a:t>park </a:t>
            </a:r>
            <a:r>
              <a:rPr lang="en-US" sz="1200" dirty="0">
                <a:solidFill>
                  <a:schemeClr val="tx1"/>
                </a:solidFill>
                <a:latin typeface="Open Sans" pitchFamily="2" charset="0"/>
                <a:ea typeface="Open Sans" pitchFamily="2" charset="0"/>
                <a:cs typeface="Open Sans" pitchFamily="2" charset="0"/>
              </a:rPr>
              <a:t>; errors often obscure language).</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100" dirty="0">
                <a:solidFill>
                  <a:schemeClr val="tx1"/>
                </a:solidFill>
                <a:latin typeface="Open Sans" pitchFamily="2" charset="0"/>
                <a:ea typeface="Open Sans" pitchFamily="2" charset="0"/>
                <a:cs typeface="Open Sans" pitchFamily="2" charset="0"/>
              </a:rPr>
              <a:t>Response includes introductory and/or concluding words and sentences that provide limited organization of thoughts, ideas, or both (has varied transitions throughout to provide some organization, but impeding errors often obscure ideas and limit the organization and connection of ideas).</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some minimally detailed descriptions of thoughts, ideas, or both (a few descriptions with some repetitive details; errors obscure multiple descriptions).</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contains frequent errors that often obscure meaning</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(frequent impeding spelling errors). </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19</a:t>
            </a:fld>
            <a:endParaRPr lang="en-US" dirty="0"/>
          </a:p>
        </p:txBody>
      </p:sp>
    </p:spTree>
    <p:extLst>
      <p:ext uri="{BB962C8B-B14F-4D97-AF65-F5344CB8AC3E}">
        <p14:creationId xmlns:p14="http://schemas.microsoft.com/office/powerpoint/2010/main" val="2784074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SCR </a:t>
            </a:r>
            <a:r>
              <a:rPr lang="en-US" dirty="0">
                <a:solidFill>
                  <a:srgbClr val="B4C5E7"/>
                </a:solidFill>
              </a:rPr>
              <a:t>Practice 2</a:t>
            </a:r>
          </a:p>
        </p:txBody>
      </p:sp>
      <p:grpSp>
        <p:nvGrpSpPr>
          <p:cNvPr id="33" name="Group 6" descr="Picture of grade 1 SCR practice Student response number 2.">
            <a:extLst>
              <a:ext uri="{FF2B5EF4-FFF2-40B4-BE49-F238E27FC236}">
                <a16:creationId xmlns:a16="http://schemas.microsoft.com/office/drawing/2014/main" id="{D643AAC0-18B6-B356-6970-991F0E491F48}"/>
              </a:ext>
            </a:extLst>
          </p:cNvPr>
          <p:cNvGrpSpPr/>
          <p:nvPr/>
        </p:nvGrpSpPr>
        <p:grpSpPr>
          <a:xfrm>
            <a:off x="338328" y="1452780"/>
            <a:ext cx="4389118" cy="4679042"/>
            <a:chOff x="367770" y="1576794"/>
            <a:chExt cx="4389118" cy="4679042"/>
          </a:xfrm>
        </p:grpSpPr>
        <p:pic>
          <p:nvPicPr>
            <p:cNvPr id="8" name="Picture 7">
              <a:extLst>
                <a:ext uri="{FF2B5EF4-FFF2-40B4-BE49-F238E27FC236}">
                  <a16:creationId xmlns:a16="http://schemas.microsoft.com/office/drawing/2014/main" id="{061D26C7-329F-AB2B-3870-4D7D4AE15A80}"/>
                </a:ext>
              </a:extLst>
            </p:cNvPr>
            <p:cNvPicPr>
              <a:picLocks noChangeAspect="1"/>
            </p:cNvPicPr>
            <p:nvPr/>
          </p:nvPicPr>
          <p:blipFill>
            <a:blip r:embed="rId2" cstate="print"/>
            <a:stretch>
              <a:fillRect/>
            </a:stretch>
          </p:blipFill>
          <p:spPr>
            <a:xfrm>
              <a:off x="367770" y="1576794"/>
              <a:ext cx="4389117"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pic>
          <p:nvPicPr>
            <p:cNvPr id="9" name="Picture 8">
              <a:extLst>
                <a:ext uri="{FF2B5EF4-FFF2-40B4-BE49-F238E27FC236}">
                  <a16:creationId xmlns:a16="http://schemas.microsoft.com/office/drawing/2014/main" id="{CDC2ED54-793E-7102-9F85-845ABC8B187B}"/>
                </a:ext>
              </a:extLst>
            </p:cNvPr>
            <p:cNvPicPr>
              <a:picLocks noChangeAspect="1"/>
            </p:cNvPicPr>
            <p:nvPr/>
          </p:nvPicPr>
          <p:blipFill>
            <a:blip r:embed="rId3" cstate="print"/>
            <a:stretch>
              <a:fillRect/>
            </a:stretch>
          </p:blipFill>
          <p:spPr>
            <a:xfrm>
              <a:off x="367770" y="4659794"/>
              <a:ext cx="4389118" cy="1596042"/>
            </a:xfrm>
            <a:prstGeom prst="rect">
              <a:avLst/>
            </a:prstGeom>
            <a:ln w="19050">
              <a:solidFill>
                <a:schemeClr val="tx1"/>
              </a:solidFill>
            </a:ln>
            <a:effectLst>
              <a:outerShdw blurRad="50800" dist="38100" dir="2700000" algn="tl" rotWithShape="0">
                <a:prstClr val="black">
                  <a:alpha val="40000"/>
                </a:prstClr>
              </a:outerShdw>
              <a:softEdge rad="31750"/>
            </a:effectLst>
          </p:spPr>
        </p:pic>
      </p:grpSp>
      <p:pic>
        <p:nvPicPr>
          <p:cNvPr id="3" name="Picture 2" descr="NYSESLAT Writing Rubric for Grade 1">
            <a:extLst>
              <a:ext uri="{FF2B5EF4-FFF2-40B4-BE49-F238E27FC236}">
                <a16:creationId xmlns:a16="http://schemas.microsoft.com/office/drawing/2014/main" id="{0B9E92F4-B3B2-8029-CD9E-D6A17ED04FBE}"/>
              </a:ext>
            </a:extLst>
          </p:cNvPr>
          <p:cNvPicPr>
            <a:picLocks noChangeAspect="1"/>
          </p:cNvPicPr>
          <p:nvPr/>
        </p:nvPicPr>
        <p:blipFill>
          <a:blip r:embed="rId4" cstate="print"/>
          <a:stretch>
            <a:fillRect/>
          </a:stretch>
        </p:blipFill>
        <p:spPr>
          <a:xfrm>
            <a:off x="4820994" y="1455389"/>
            <a:ext cx="7012676" cy="4663440"/>
          </a:xfrm>
          <a:prstGeom prst="rect">
            <a:avLst/>
          </a:prstGeom>
          <a:ln w="28575">
            <a:solidFill>
              <a:schemeClr val="tx1"/>
            </a:solidFill>
          </a:ln>
          <a:effectLst>
            <a:outerShdw blurRad="50800" dist="38100" dir="2700000" algn="tl" rotWithShape="0">
              <a:prstClr val="black">
                <a:alpha val="40000"/>
              </a:prstClr>
            </a:outerShdw>
            <a:softEdge rad="31750"/>
          </a:effectLst>
        </p:spPr>
      </p:pic>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20</a:t>
            </a:fld>
            <a:endParaRPr lang="en-US" dirty="0"/>
          </a:p>
        </p:txBody>
      </p:sp>
    </p:spTree>
    <p:extLst>
      <p:ext uri="{BB962C8B-B14F-4D97-AF65-F5344CB8AC3E}">
        <p14:creationId xmlns:p14="http://schemas.microsoft.com/office/powerpoint/2010/main" val="2690076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SCR </a:t>
            </a:r>
            <a:r>
              <a:rPr lang="en-US" dirty="0">
                <a:solidFill>
                  <a:srgbClr val="B4C5E7"/>
                </a:solidFill>
              </a:rPr>
              <a:t>Practice 2</a:t>
            </a:r>
          </a:p>
        </p:txBody>
      </p:sp>
      <p:grpSp>
        <p:nvGrpSpPr>
          <p:cNvPr id="33" name="Group 6" descr="Picture of grade 1 SCR practice Student response number 2.">
            <a:extLst>
              <a:ext uri="{FF2B5EF4-FFF2-40B4-BE49-F238E27FC236}">
                <a16:creationId xmlns:a16="http://schemas.microsoft.com/office/drawing/2014/main" id="{D643AAC0-18B6-B356-6970-991F0E491F48}"/>
              </a:ext>
            </a:extLst>
          </p:cNvPr>
          <p:cNvGrpSpPr/>
          <p:nvPr/>
        </p:nvGrpSpPr>
        <p:grpSpPr>
          <a:xfrm>
            <a:off x="338328" y="1452780"/>
            <a:ext cx="4389118" cy="4679042"/>
            <a:chOff x="367770" y="1576794"/>
            <a:chExt cx="4389118" cy="4679042"/>
          </a:xfrm>
        </p:grpSpPr>
        <p:pic>
          <p:nvPicPr>
            <p:cNvPr id="8" name="Picture 7">
              <a:extLst>
                <a:ext uri="{FF2B5EF4-FFF2-40B4-BE49-F238E27FC236}">
                  <a16:creationId xmlns:a16="http://schemas.microsoft.com/office/drawing/2014/main" id="{061D26C7-329F-AB2B-3870-4D7D4AE15A80}"/>
                </a:ext>
              </a:extLst>
            </p:cNvPr>
            <p:cNvPicPr>
              <a:picLocks noChangeAspect="1"/>
            </p:cNvPicPr>
            <p:nvPr/>
          </p:nvPicPr>
          <p:blipFill>
            <a:blip r:embed="rId2" cstate="print"/>
            <a:stretch>
              <a:fillRect/>
            </a:stretch>
          </p:blipFill>
          <p:spPr>
            <a:xfrm>
              <a:off x="367770" y="1576794"/>
              <a:ext cx="4389117"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pic>
          <p:nvPicPr>
            <p:cNvPr id="9" name="Picture 8">
              <a:extLst>
                <a:ext uri="{FF2B5EF4-FFF2-40B4-BE49-F238E27FC236}">
                  <a16:creationId xmlns:a16="http://schemas.microsoft.com/office/drawing/2014/main" id="{CDC2ED54-793E-7102-9F85-845ABC8B187B}"/>
                </a:ext>
              </a:extLst>
            </p:cNvPr>
            <p:cNvPicPr>
              <a:picLocks noChangeAspect="1"/>
            </p:cNvPicPr>
            <p:nvPr/>
          </p:nvPicPr>
          <p:blipFill>
            <a:blip r:embed="rId3" cstate="print"/>
            <a:stretch>
              <a:fillRect/>
            </a:stretch>
          </p:blipFill>
          <p:spPr>
            <a:xfrm>
              <a:off x="367770" y="4659794"/>
              <a:ext cx="4389118" cy="1596042"/>
            </a:xfrm>
            <a:prstGeom prst="rect">
              <a:avLst/>
            </a:prstGeom>
            <a:ln w="19050">
              <a:solidFill>
                <a:schemeClr val="tx1"/>
              </a:solidFill>
            </a:ln>
            <a:effectLst>
              <a:outerShdw blurRad="50800" dist="38100" dir="2700000" algn="tl" rotWithShape="0">
                <a:prstClr val="black">
                  <a:alpha val="40000"/>
                </a:prstClr>
              </a:outerShdw>
              <a:softEdge rad="31750"/>
            </a:effectLst>
          </p:spPr>
        </p:pic>
      </p:grpSp>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4</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Commanding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contains a variety of simple, expanded, and complex sentences.</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many grade-level words and phrases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(e.g., </a:t>
            </a:r>
            <a:r>
              <a:rPr lang="en-US" sz="1200" i="1" dirty="0">
                <a:solidFill>
                  <a:schemeClr val="tx1"/>
                </a:solidFill>
                <a:latin typeface="Open Sans" pitchFamily="2" charset="0"/>
                <a:ea typeface="Open Sans" pitchFamily="2" charset="0"/>
                <a:cs typeface="Open Sans" pitchFamily="2" charset="0"/>
              </a:rPr>
              <a:t>look cute</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bamboo</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red panda</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live in China</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beautiful</a:t>
            </a:r>
            <a:r>
              <a:rPr lang="en-US" sz="1200" dirty="0">
                <a:solidFill>
                  <a:schemeClr val="tx1"/>
                </a:solidFill>
                <a:latin typeface="Open Sans" pitchFamily="2" charset="0"/>
                <a:ea typeface="Open Sans" pitchFamily="2" charset="0"/>
                <a:cs typeface="Open Sans" pitchFamily="2" charset="0"/>
              </a:rPr>
              <a:t>).</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200" dirty="0">
                <a:solidFill>
                  <a:schemeClr val="tx1"/>
                </a:solidFill>
                <a:latin typeface="Open Sans" pitchFamily="2" charset="0"/>
                <a:ea typeface="Open Sans" pitchFamily="2" charset="0"/>
                <a:cs typeface="Open Sans" pitchFamily="2" charset="0"/>
              </a:rPr>
              <a:t>Response includes words and sentences that sufficiently introduce and complete thoughts, ideas, or both (has an introduction, conclusion, and varied transitions throughout to provide clear organization of ideas).</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sufficiently detailed descriptions of thoughts, ideas,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or both (lists many ideas about pandas and provides specific elaborating details).</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contains occasional errors that rarely obscure meaning</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(e.g. spelling errors: </a:t>
            </a:r>
            <a:r>
              <a:rPr lang="en-US" sz="1200" i="1" dirty="0" err="1">
                <a:solidFill>
                  <a:schemeClr val="tx1"/>
                </a:solidFill>
                <a:latin typeface="Open Sans" pitchFamily="2" charset="0"/>
                <a:ea typeface="Open Sans" pitchFamily="2" charset="0"/>
                <a:cs typeface="Open Sans" pitchFamily="2" charset="0"/>
              </a:rPr>
              <a:t>amairiec</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America</a:t>
            </a:r>
            <a:r>
              <a:rPr lang="en-US" sz="1200" dirty="0">
                <a:solidFill>
                  <a:schemeClr val="tx1"/>
                </a:solidFill>
                <a:latin typeface="Open Sans" pitchFamily="2" charset="0"/>
                <a:ea typeface="Open Sans" pitchFamily="2" charset="0"/>
                <a:cs typeface="Open Sans" pitchFamily="2" charset="0"/>
              </a:rPr>
              <a:t>, </a:t>
            </a:r>
            <a:r>
              <a:rPr lang="en-US" sz="1200" i="1" dirty="0" err="1">
                <a:solidFill>
                  <a:schemeClr val="tx1"/>
                </a:solidFill>
                <a:latin typeface="Open Sans" pitchFamily="2" charset="0"/>
                <a:ea typeface="Open Sans" pitchFamily="2" charset="0"/>
                <a:cs typeface="Open Sans" pitchFamily="2" charset="0"/>
              </a:rPr>
              <a:t>fo</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of</a:t>
            </a:r>
            <a:r>
              <a:rPr lang="en-US" sz="1200" dirty="0">
                <a:solidFill>
                  <a:schemeClr val="tx1"/>
                </a:solidFill>
                <a:latin typeface="Open Sans" pitchFamily="2" charset="0"/>
                <a:ea typeface="Open Sans" pitchFamily="2" charset="0"/>
                <a:cs typeface="Open Sans" pitchFamily="2" charset="0"/>
              </a:rPr>
              <a:t>, </a:t>
            </a:r>
            <a:r>
              <a:rPr lang="en-US" sz="1200" i="1" dirty="0" err="1">
                <a:solidFill>
                  <a:schemeClr val="tx1"/>
                </a:solidFill>
                <a:latin typeface="Open Sans" pitchFamily="2" charset="0"/>
                <a:ea typeface="Open Sans" pitchFamily="2" charset="0"/>
                <a:cs typeface="Open Sans" pitchFamily="2" charset="0"/>
              </a:rPr>
              <a:t>beaitfull</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beautiful</a:t>
            </a:r>
            <a:r>
              <a:rPr lang="en-US" sz="1200" dirty="0">
                <a:solidFill>
                  <a:schemeClr val="tx1"/>
                </a:solidFill>
                <a:latin typeface="Open Sans" pitchFamily="2" charset="0"/>
                <a:ea typeface="Open Sans" pitchFamily="2" charset="0"/>
                <a:cs typeface="Open Sans" pitchFamily="2" charset="0"/>
              </a:rPr>
              <a:t>).</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21</a:t>
            </a:fld>
            <a:endParaRPr lang="en-US" dirty="0"/>
          </a:p>
        </p:txBody>
      </p:sp>
    </p:spTree>
    <p:extLst>
      <p:ext uri="{BB962C8B-B14F-4D97-AF65-F5344CB8AC3E}">
        <p14:creationId xmlns:p14="http://schemas.microsoft.com/office/powerpoint/2010/main" val="2690076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SCR </a:t>
            </a:r>
            <a:r>
              <a:rPr lang="en-US" dirty="0">
                <a:solidFill>
                  <a:srgbClr val="B4C5E7"/>
                </a:solidFill>
              </a:rPr>
              <a:t>Practice 3</a:t>
            </a:r>
          </a:p>
        </p:txBody>
      </p:sp>
      <p:pic>
        <p:nvPicPr>
          <p:cNvPr id="3" name="Picture 2" descr="Picture of grade 1 SCR practice Student response number 3.">
            <a:extLst>
              <a:ext uri="{FF2B5EF4-FFF2-40B4-BE49-F238E27FC236}">
                <a16:creationId xmlns:a16="http://schemas.microsoft.com/office/drawing/2014/main" id="{FB636097-391A-4930-ED59-64EBD2C8E743}"/>
              </a:ext>
            </a:extLst>
          </p:cNvPr>
          <p:cNvPicPr>
            <a:picLocks noChangeAspect="1"/>
          </p:cNvPicPr>
          <p:nvPr/>
        </p:nvPicPr>
        <p:blipFill>
          <a:blip r:embed="rId2" cstate="print"/>
          <a:stretch>
            <a:fillRect/>
          </a:stretch>
        </p:blipFill>
        <p:spPr>
          <a:xfrm>
            <a:off x="338328" y="2219339"/>
            <a:ext cx="4389119"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pic>
        <p:nvPicPr>
          <p:cNvPr id="12" name="Picture 11" descr="NYSESLAT Writing Rubric for Grade 1">
            <a:extLst>
              <a:ext uri="{FF2B5EF4-FFF2-40B4-BE49-F238E27FC236}">
                <a16:creationId xmlns:a16="http://schemas.microsoft.com/office/drawing/2014/main" id="{48CDBAA5-4DC2-EB6E-A87D-13A62B2B3110}"/>
              </a:ext>
            </a:extLst>
          </p:cNvPr>
          <p:cNvPicPr>
            <a:picLocks noChangeAspect="1"/>
          </p:cNvPicPr>
          <p:nvPr/>
        </p:nvPicPr>
        <p:blipFill>
          <a:blip r:embed="rId3" cstate="print"/>
          <a:stretch>
            <a:fillRect/>
          </a:stretch>
        </p:blipFill>
        <p:spPr>
          <a:xfrm>
            <a:off x="4820994" y="1455389"/>
            <a:ext cx="7012676" cy="4663440"/>
          </a:xfrm>
          <a:prstGeom prst="rect">
            <a:avLst/>
          </a:prstGeom>
          <a:ln w="28575">
            <a:solidFill>
              <a:schemeClr val="tx1"/>
            </a:solidFill>
          </a:ln>
          <a:effectLst>
            <a:outerShdw blurRad="50800" dist="38100" dir="2700000" algn="tl" rotWithShape="0">
              <a:prstClr val="black">
                <a:alpha val="40000"/>
              </a:prstClr>
            </a:outerShdw>
            <a:softEdge rad="31750"/>
          </a:effectLst>
        </p:spPr>
      </p:pic>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22</a:t>
            </a:fld>
            <a:endParaRPr lang="en-US" dirty="0"/>
          </a:p>
        </p:txBody>
      </p:sp>
    </p:spTree>
    <p:extLst>
      <p:ext uri="{BB962C8B-B14F-4D97-AF65-F5344CB8AC3E}">
        <p14:creationId xmlns:p14="http://schemas.microsoft.com/office/powerpoint/2010/main" val="680706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SCR </a:t>
            </a:r>
            <a:r>
              <a:rPr lang="en-US" dirty="0">
                <a:solidFill>
                  <a:srgbClr val="B4C5E7"/>
                </a:solidFill>
              </a:rPr>
              <a:t>Practice 3</a:t>
            </a:r>
          </a:p>
        </p:txBody>
      </p:sp>
      <p:pic>
        <p:nvPicPr>
          <p:cNvPr id="3" name="Picture 2" descr="Picture of grade 1 SCR practice Student response number 3.">
            <a:extLst>
              <a:ext uri="{FF2B5EF4-FFF2-40B4-BE49-F238E27FC236}">
                <a16:creationId xmlns:a16="http://schemas.microsoft.com/office/drawing/2014/main" id="{FB636097-391A-4930-ED59-64EBD2C8E743}"/>
              </a:ext>
            </a:extLst>
          </p:cNvPr>
          <p:cNvPicPr>
            <a:picLocks noChangeAspect="1"/>
          </p:cNvPicPr>
          <p:nvPr/>
        </p:nvPicPr>
        <p:blipFill>
          <a:blip r:embed="rId2" cstate="print"/>
          <a:stretch>
            <a:fillRect/>
          </a:stretch>
        </p:blipFill>
        <p:spPr>
          <a:xfrm>
            <a:off x="338328" y="2219339"/>
            <a:ext cx="4389119"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3</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Expanding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contains a few expanded, compound, and complex sentences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(one long compound sentence with expanded and complex clauses; sentence structures are repetitive and lack variety).</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some grade-level words and phrases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(e.g., </a:t>
            </a:r>
            <a:r>
              <a:rPr lang="en-US" sz="1200" i="1" dirty="0">
                <a:solidFill>
                  <a:schemeClr val="tx1"/>
                </a:solidFill>
                <a:latin typeface="Open Sans" pitchFamily="2" charset="0"/>
                <a:ea typeface="Open Sans" pitchFamily="2" charset="0"/>
                <a:cs typeface="Open Sans" pitchFamily="2" charset="0"/>
              </a:rPr>
              <a:t>rabbit</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pink</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cool and hot</a:t>
            </a:r>
            <a:r>
              <a:rPr lang="en-US" sz="1200" dirty="0">
                <a:solidFill>
                  <a:schemeClr val="tx1"/>
                </a:solidFill>
                <a:latin typeface="Open Sans" pitchFamily="2" charset="0"/>
                <a:ea typeface="Open Sans" pitchFamily="2" charset="0"/>
                <a:cs typeface="Open Sans" pitchFamily="2" charset="0"/>
              </a:rPr>
              <a:t>).</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150" dirty="0">
                <a:solidFill>
                  <a:schemeClr val="tx1"/>
                </a:solidFill>
                <a:latin typeface="Open Sans" pitchFamily="2" charset="0"/>
                <a:ea typeface="Open Sans" pitchFamily="2" charset="0"/>
                <a:cs typeface="Open Sans" pitchFamily="2" charset="0"/>
              </a:rPr>
              <a:t>Response includes introductory and concluding words and sentences that provide partial organization of thoughts, ideas, or both (has an introduction and connected ideas; repetitive "and" transitions at times hinder clear organization of thoughts).</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partially detailed descriptions of thoughts, ideas, or both (lists many ideas about rabbits with a few details, but at times descriptions are brief and general, lacking sufficient detail or elaboration).</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contains occasional errors that rarely obscure meaning</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(e.g., syntax errors: </a:t>
            </a:r>
            <a:r>
              <a:rPr lang="en-US" sz="1200" i="1" dirty="0">
                <a:solidFill>
                  <a:schemeClr val="tx1"/>
                </a:solidFill>
                <a:latin typeface="Open Sans" pitchFamily="2" charset="0"/>
                <a:ea typeface="Open Sans" pitchFamily="2" charset="0"/>
                <a:cs typeface="Open Sans" pitchFamily="2" charset="0"/>
              </a:rPr>
              <a:t>because is it cute</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and they nice</a:t>
            </a:r>
            <a:r>
              <a:rPr lang="en-US" sz="1200" dirty="0">
                <a:solidFill>
                  <a:schemeClr val="tx1"/>
                </a:solidFill>
                <a:latin typeface="Open Sans" pitchFamily="2" charset="0"/>
                <a:ea typeface="Open Sans" pitchFamily="2" charset="0"/>
                <a:cs typeface="Open Sans" pitchFamily="2" charset="0"/>
              </a:rPr>
              <a:t>).</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23</a:t>
            </a:fld>
            <a:endParaRPr lang="en-US" dirty="0"/>
          </a:p>
        </p:txBody>
      </p:sp>
    </p:spTree>
    <p:extLst>
      <p:ext uri="{BB962C8B-B14F-4D97-AF65-F5344CB8AC3E}">
        <p14:creationId xmlns:p14="http://schemas.microsoft.com/office/powerpoint/2010/main" val="680706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SCR </a:t>
            </a:r>
            <a:r>
              <a:rPr lang="en-US" dirty="0">
                <a:solidFill>
                  <a:srgbClr val="B4C5E7"/>
                </a:solidFill>
              </a:rPr>
              <a:t>Practice 4</a:t>
            </a:r>
          </a:p>
        </p:txBody>
      </p:sp>
      <p:pic>
        <p:nvPicPr>
          <p:cNvPr id="3" name="Picture 2" descr="Picture of grade 1 SCR practice Student response number 4.">
            <a:extLst>
              <a:ext uri="{FF2B5EF4-FFF2-40B4-BE49-F238E27FC236}">
                <a16:creationId xmlns:a16="http://schemas.microsoft.com/office/drawing/2014/main" id="{9C125058-21A0-EAB7-518D-CDD0746E10F0}"/>
              </a:ext>
            </a:extLst>
          </p:cNvPr>
          <p:cNvPicPr>
            <a:picLocks noChangeAspect="1"/>
          </p:cNvPicPr>
          <p:nvPr/>
        </p:nvPicPr>
        <p:blipFill>
          <a:blip r:embed="rId2" cstate="print"/>
          <a:stretch>
            <a:fillRect/>
          </a:stretch>
        </p:blipFill>
        <p:spPr>
          <a:xfrm>
            <a:off x="338328" y="2219339"/>
            <a:ext cx="4389117"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pic>
        <p:nvPicPr>
          <p:cNvPr id="5" name="Picture 4" descr="NYSESLAT Writing Rubric for Grade 1">
            <a:extLst>
              <a:ext uri="{FF2B5EF4-FFF2-40B4-BE49-F238E27FC236}">
                <a16:creationId xmlns:a16="http://schemas.microsoft.com/office/drawing/2014/main" id="{12D9E61A-1A10-92F3-A717-8E16317C3FCB}"/>
              </a:ext>
            </a:extLst>
          </p:cNvPr>
          <p:cNvPicPr>
            <a:picLocks noChangeAspect="1"/>
          </p:cNvPicPr>
          <p:nvPr/>
        </p:nvPicPr>
        <p:blipFill>
          <a:blip r:embed="rId3" cstate="print"/>
          <a:stretch>
            <a:fillRect/>
          </a:stretch>
        </p:blipFill>
        <p:spPr>
          <a:xfrm>
            <a:off x="4820994" y="1455389"/>
            <a:ext cx="7012676" cy="4663440"/>
          </a:xfrm>
          <a:prstGeom prst="rect">
            <a:avLst/>
          </a:prstGeom>
          <a:ln w="28575">
            <a:solidFill>
              <a:schemeClr val="tx1"/>
            </a:solidFill>
          </a:ln>
          <a:effectLst>
            <a:outerShdw blurRad="50800" dist="38100" dir="2700000" algn="tl" rotWithShape="0">
              <a:prstClr val="black">
                <a:alpha val="40000"/>
              </a:prstClr>
            </a:outerShdw>
            <a:softEdge rad="31750"/>
          </a:effectLst>
        </p:spPr>
      </p:pic>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24</a:t>
            </a:fld>
            <a:endParaRPr lang="en-US" dirty="0"/>
          </a:p>
        </p:txBody>
      </p:sp>
    </p:spTree>
    <p:extLst>
      <p:ext uri="{BB962C8B-B14F-4D97-AF65-F5344CB8AC3E}">
        <p14:creationId xmlns:p14="http://schemas.microsoft.com/office/powerpoint/2010/main" val="3392060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SCR </a:t>
            </a:r>
            <a:r>
              <a:rPr lang="en-US" dirty="0">
                <a:solidFill>
                  <a:srgbClr val="B4C5E7"/>
                </a:solidFill>
              </a:rPr>
              <a:t>Practice 4</a:t>
            </a:r>
          </a:p>
        </p:txBody>
      </p:sp>
      <p:pic>
        <p:nvPicPr>
          <p:cNvPr id="3" name="Picture 2" descr="Picture of grade 1 SCR practice Student response number 4.">
            <a:extLst>
              <a:ext uri="{FF2B5EF4-FFF2-40B4-BE49-F238E27FC236}">
                <a16:creationId xmlns:a16="http://schemas.microsoft.com/office/drawing/2014/main" id="{9C125058-21A0-EAB7-518D-CDD0746E10F0}"/>
              </a:ext>
            </a:extLst>
          </p:cNvPr>
          <p:cNvPicPr>
            <a:picLocks noChangeAspect="1"/>
          </p:cNvPicPr>
          <p:nvPr/>
        </p:nvPicPr>
        <p:blipFill>
          <a:blip r:embed="rId2" cstate="print"/>
          <a:stretch>
            <a:fillRect/>
          </a:stretch>
        </p:blipFill>
        <p:spPr>
          <a:xfrm>
            <a:off x="338328" y="2219339"/>
            <a:ext cx="4389117"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1</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Emerging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at least one simple sentence.</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common words and short phrases.</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200" dirty="0">
                <a:solidFill>
                  <a:schemeClr val="tx1"/>
                </a:solidFill>
                <a:latin typeface="Open Sans" pitchFamily="2" charset="0"/>
                <a:ea typeface="Open Sans" pitchFamily="2" charset="0"/>
                <a:cs typeface="Open Sans" pitchFamily="2" charset="0"/>
              </a:rPr>
              <a:t>Response includes a basic introduction or completion of a thought or ideas (single complete thought).</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basic descriptions of at least one thought or an idea (single complete thought).</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is mostly clear, but contains some errors that may obscure meaning (e.g., spelling errors: </a:t>
            </a:r>
            <a:r>
              <a:rPr lang="en-US" sz="1200" i="1" dirty="0" err="1">
                <a:solidFill>
                  <a:schemeClr val="tx1"/>
                </a:solidFill>
                <a:latin typeface="Open Sans" pitchFamily="2" charset="0"/>
                <a:ea typeface="Open Sans" pitchFamily="2" charset="0"/>
                <a:cs typeface="Open Sans" pitchFamily="2" charset="0"/>
              </a:rPr>
              <a:t>tde</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boll</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bull</a:t>
            </a:r>
            <a:r>
              <a:rPr lang="en-US" sz="1200" dirty="0">
                <a:solidFill>
                  <a:schemeClr val="tx1"/>
                </a:solidFill>
                <a:latin typeface="Open Sans" pitchFamily="2" charset="0"/>
                <a:ea typeface="Open Sans" pitchFamily="2" charset="0"/>
                <a:cs typeface="Open Sans" pitchFamily="2" charset="0"/>
              </a:rPr>
              <a:t>). </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25</a:t>
            </a:fld>
            <a:endParaRPr lang="en-US" dirty="0"/>
          </a:p>
        </p:txBody>
      </p:sp>
    </p:spTree>
    <p:extLst>
      <p:ext uri="{BB962C8B-B14F-4D97-AF65-F5344CB8AC3E}">
        <p14:creationId xmlns:p14="http://schemas.microsoft.com/office/powerpoint/2010/main" val="3392060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SCR </a:t>
            </a:r>
            <a:r>
              <a:rPr lang="en-US" dirty="0">
                <a:solidFill>
                  <a:srgbClr val="B4C5E7"/>
                </a:solidFill>
              </a:rPr>
              <a:t>Practice 5</a:t>
            </a:r>
          </a:p>
        </p:txBody>
      </p:sp>
      <p:pic>
        <p:nvPicPr>
          <p:cNvPr id="3" name="Picture 2" descr="Picture of grade 1 SCR practice Student response number 5.">
            <a:extLst>
              <a:ext uri="{FF2B5EF4-FFF2-40B4-BE49-F238E27FC236}">
                <a16:creationId xmlns:a16="http://schemas.microsoft.com/office/drawing/2014/main" id="{1D29119C-2E54-0037-FC8F-D99D98F2E4F7}"/>
              </a:ext>
            </a:extLst>
          </p:cNvPr>
          <p:cNvPicPr>
            <a:picLocks noChangeAspect="1"/>
          </p:cNvPicPr>
          <p:nvPr/>
        </p:nvPicPr>
        <p:blipFill>
          <a:blip r:embed="rId2" cstate="print"/>
          <a:stretch>
            <a:fillRect/>
          </a:stretch>
        </p:blipFill>
        <p:spPr>
          <a:xfrm>
            <a:off x="338328" y="2219339"/>
            <a:ext cx="4389118"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pic>
        <p:nvPicPr>
          <p:cNvPr id="5" name="Picture 4" descr="NYSESLAT Writing Rubric for Grade 1">
            <a:extLst>
              <a:ext uri="{FF2B5EF4-FFF2-40B4-BE49-F238E27FC236}">
                <a16:creationId xmlns:a16="http://schemas.microsoft.com/office/drawing/2014/main" id="{9E9AADF5-9AE2-0450-1C23-2B13738B470B}"/>
              </a:ext>
            </a:extLst>
          </p:cNvPr>
          <p:cNvPicPr>
            <a:picLocks noChangeAspect="1"/>
          </p:cNvPicPr>
          <p:nvPr/>
        </p:nvPicPr>
        <p:blipFill>
          <a:blip r:embed="rId3" cstate="print"/>
          <a:stretch>
            <a:fillRect/>
          </a:stretch>
        </p:blipFill>
        <p:spPr>
          <a:xfrm>
            <a:off x="4820994" y="1455389"/>
            <a:ext cx="7012676" cy="4663440"/>
          </a:xfrm>
          <a:prstGeom prst="rect">
            <a:avLst/>
          </a:prstGeom>
          <a:ln w="28575">
            <a:solidFill>
              <a:schemeClr val="tx1"/>
            </a:solidFill>
          </a:ln>
          <a:effectLst>
            <a:outerShdw blurRad="50800" dist="38100" dir="2700000" algn="tl" rotWithShape="0">
              <a:prstClr val="black">
                <a:alpha val="40000"/>
              </a:prstClr>
            </a:outerShdw>
            <a:softEdge rad="31750"/>
          </a:effectLst>
        </p:spPr>
      </p:pic>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26</a:t>
            </a:fld>
            <a:endParaRPr lang="en-US" dirty="0"/>
          </a:p>
        </p:txBody>
      </p:sp>
    </p:spTree>
    <p:extLst>
      <p:ext uri="{BB962C8B-B14F-4D97-AF65-F5344CB8AC3E}">
        <p14:creationId xmlns:p14="http://schemas.microsoft.com/office/powerpoint/2010/main" val="3366442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SCR </a:t>
            </a:r>
            <a:r>
              <a:rPr lang="en-US" dirty="0">
                <a:solidFill>
                  <a:srgbClr val="B4C5E7"/>
                </a:solidFill>
              </a:rPr>
              <a:t>Practice 5</a:t>
            </a:r>
          </a:p>
        </p:txBody>
      </p:sp>
      <p:pic>
        <p:nvPicPr>
          <p:cNvPr id="3" name="Picture 2" descr="Image of student response for Grade 1 SCR.">
            <a:extLst>
              <a:ext uri="{FF2B5EF4-FFF2-40B4-BE49-F238E27FC236}">
                <a16:creationId xmlns:a16="http://schemas.microsoft.com/office/drawing/2014/main" id="{1D29119C-2E54-0037-FC8F-D99D98F2E4F7}"/>
              </a:ext>
            </a:extLst>
          </p:cNvPr>
          <p:cNvPicPr>
            <a:picLocks noChangeAspect="1"/>
          </p:cNvPicPr>
          <p:nvPr/>
        </p:nvPicPr>
        <p:blipFill>
          <a:blip r:embed="rId2" cstate="print"/>
          <a:stretch>
            <a:fillRect/>
          </a:stretch>
        </p:blipFill>
        <p:spPr>
          <a:xfrm>
            <a:off x="338328" y="2219339"/>
            <a:ext cx="4389118"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0</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Entering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5719925" y="1777966"/>
            <a:ext cx="6104892"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contains few words or short phrases.</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5719925" y="2600941"/>
            <a:ext cx="6104892"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at most frequently used words (majority of language is copied from prompt text). </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5719925" y="3423916"/>
            <a:ext cx="6104892"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200" dirty="0">
                <a:solidFill>
                  <a:schemeClr val="tx1"/>
                </a:solidFill>
                <a:latin typeface="Open Sans" pitchFamily="2" charset="0"/>
                <a:ea typeface="Open Sans" pitchFamily="2" charset="0"/>
                <a:cs typeface="Open Sans" pitchFamily="2" charset="0"/>
              </a:rPr>
              <a:t>Response lacks a clear introduction or completion of a thought or an idea</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due to brevity (incomplete idea).</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5719925" y="4246891"/>
            <a:ext cx="6104892"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lacks descriptions of thoughts, feelings, or ideas (incomplete idea).</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5719925" y="5069867"/>
            <a:ext cx="6104892"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contains numerous errors that totally obscure meaning</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(does not express a complete idea).</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27</a:t>
            </a:fld>
            <a:endParaRPr lang="en-US" dirty="0"/>
          </a:p>
        </p:txBody>
      </p:sp>
    </p:spTree>
    <p:extLst>
      <p:ext uri="{BB962C8B-B14F-4D97-AF65-F5344CB8AC3E}">
        <p14:creationId xmlns:p14="http://schemas.microsoft.com/office/powerpoint/2010/main" val="336644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Scoring Rules for Writing</a:t>
            </a:r>
          </a:p>
        </p:txBody>
      </p:sp>
      <p:sp>
        <p:nvSpPr>
          <p:cNvPr id="3" name="Content Placeholder 2"/>
          <p:cNvSpPr>
            <a:spLocks noGrp="1"/>
          </p:cNvSpPr>
          <p:nvPr>
            <p:ph idx="1"/>
          </p:nvPr>
        </p:nvSpPr>
        <p:spPr>
          <a:xfrm>
            <a:off x="312332" y="917528"/>
            <a:ext cx="11703055" cy="5232190"/>
          </a:xfrm>
        </p:spPr>
        <p:txBody>
          <a:bodyPr/>
          <a:lstStyle/>
          <a:p>
            <a:pPr>
              <a:spcAft>
                <a:spcPts val="1000"/>
              </a:spcAft>
            </a:pPr>
            <a:r>
              <a:rPr lang="en-US" dirty="0"/>
              <a:t>All of the student responses to the constructed-response questions must be scored by committees of New York State teachers who are specially trained in the scoring of the NYSESLAT.</a:t>
            </a:r>
          </a:p>
          <a:p>
            <a:pPr lvl="1"/>
            <a:r>
              <a:rPr lang="en-US" dirty="0"/>
              <a:t>The Grades 1–12 NYSESLAT is composed of three Listening/Reading/Writing test sessions. Each session contains one constructed-response task. Student responses to the three Writing tasks on the tests must be divided among three scorers, so that no one teacher scores more than one constructed-response task per student.</a:t>
            </a:r>
          </a:p>
          <a:p>
            <a:r>
              <a:rPr lang="en-US" dirty="0"/>
              <a:t>No teacher who is a student’s English as a New Language, Bilingual Education, or English Language Arts teacher may score any of the constructed-response questions in that student’s test booklets. The principal is responsible for making the final determination as to whether or not a teacher may score specific students’ responses based on this scoring policy.</a:t>
            </a:r>
          </a:p>
          <a:p>
            <a:pPr lvl="1"/>
            <a:endParaRPr lang="en-US" dirty="0"/>
          </a:p>
        </p:txBody>
      </p:sp>
      <p:sp>
        <p:nvSpPr>
          <p:cNvPr id="4" name="Slide Number Placeholder 3"/>
          <p:cNvSpPr>
            <a:spLocks noGrp="1"/>
          </p:cNvSpPr>
          <p:nvPr>
            <p:ph type="sldNum" sz="quarter" idx="12"/>
          </p:nvPr>
        </p:nvSpPr>
        <p:spPr/>
        <p:txBody>
          <a:bodyPr/>
          <a:lstStyle/>
          <a:p>
            <a:fld id="{0335FC68-20AA-4E79-AB89-77063C4B5F6B}" type="slidenum">
              <a:rPr lang="en-US" smtClean="0"/>
              <a:pPr/>
              <a:t>2</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B1DCB-ADB9-F217-13C6-C2732C3524E7}"/>
              </a:ext>
            </a:extLst>
          </p:cNvPr>
          <p:cNvSpPr>
            <a:spLocks noGrp="1"/>
          </p:cNvSpPr>
          <p:nvPr>
            <p:ph type="title"/>
          </p:nvPr>
        </p:nvSpPr>
        <p:spPr/>
        <p:txBody>
          <a:bodyPr/>
          <a:lstStyle/>
          <a:p>
            <a:r>
              <a:rPr lang="en-US" dirty="0"/>
              <a:t>NYSESLAT Writing Rubric Overview</a:t>
            </a:r>
          </a:p>
        </p:txBody>
      </p:sp>
      <p:pic>
        <p:nvPicPr>
          <p:cNvPr id="5" name="Picture 4" descr="Image of the grade 1 NYSESLAT Writing Rubric"/>
          <p:cNvPicPr>
            <a:picLocks noChangeAspect="1"/>
          </p:cNvPicPr>
          <p:nvPr/>
        </p:nvPicPr>
        <p:blipFill>
          <a:blip r:embed="rId2" cstate="print"/>
          <a:srcRect t="217"/>
          <a:stretch>
            <a:fillRect/>
          </a:stretch>
        </p:blipFill>
        <p:spPr>
          <a:xfrm>
            <a:off x="1818355" y="879230"/>
            <a:ext cx="8543749" cy="5669280"/>
          </a:xfrm>
          <a:prstGeom prst="rect">
            <a:avLst/>
          </a:prstGeom>
          <a:ln w="38100">
            <a:solidFill>
              <a:schemeClr val="tx1"/>
            </a:solidFill>
          </a:ln>
          <a:effectLst>
            <a:outerShdw blurRad="50800" dist="38100" dir="5400000" algn="t" rotWithShape="0">
              <a:prstClr val="black">
                <a:alpha val="40000"/>
              </a:prstClr>
            </a:outerShdw>
            <a:softEdge rad="31750"/>
          </a:effectLst>
        </p:spPr>
      </p:pic>
      <p:pic>
        <p:nvPicPr>
          <p:cNvPr id="7" name="Picture 6" descr="Note: Responses that are completely irrelevant to the prompt can be scored no higher than a 1.">
            <a:extLst>
              <a:ext uri="{FF2B5EF4-FFF2-40B4-BE49-F238E27FC236}">
                <a16:creationId xmlns:a16="http://schemas.microsoft.com/office/drawing/2014/main" id="{398E764A-A1A8-EF93-B5DD-8EFA3FD37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9470" y="6630563"/>
            <a:ext cx="4096520" cy="103632"/>
          </a:xfrm>
          <a:prstGeom prst="rect">
            <a:avLst/>
          </a:prstGeom>
        </p:spPr>
      </p:pic>
      <p:sp>
        <p:nvSpPr>
          <p:cNvPr id="4" name="Slide Number Placeholder 3">
            <a:extLst>
              <a:ext uri="{FF2B5EF4-FFF2-40B4-BE49-F238E27FC236}">
                <a16:creationId xmlns:a16="http://schemas.microsoft.com/office/drawing/2014/main" id="{D77BD414-1862-6FD2-38F7-8F2F1D053CB5}"/>
              </a:ext>
            </a:extLst>
          </p:cNvPr>
          <p:cNvSpPr>
            <a:spLocks noGrp="1"/>
          </p:cNvSpPr>
          <p:nvPr>
            <p:ph type="sldNum" sz="quarter" idx="12"/>
          </p:nvPr>
        </p:nvSpPr>
        <p:spPr/>
        <p:txBody>
          <a:bodyPr/>
          <a:lstStyle/>
          <a:p>
            <a:fld id="{0335FC68-20AA-4E79-AB89-77063C4B5F6B}" type="slidenum">
              <a:rPr lang="en-US" smtClean="0"/>
              <a:pPr/>
              <a:t>3</a:t>
            </a:fld>
            <a:endParaRPr lang="en-US" dirty="0"/>
          </a:p>
        </p:txBody>
      </p:sp>
    </p:spTree>
    <p:extLst>
      <p:ext uri="{BB962C8B-B14F-4D97-AF65-F5344CB8AC3E}">
        <p14:creationId xmlns:p14="http://schemas.microsoft.com/office/powerpoint/2010/main" val="1741206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2722-E4A4-5F2C-E36F-0646C7A985AB}"/>
              </a:ext>
            </a:extLst>
          </p:cNvPr>
          <p:cNvSpPr>
            <a:spLocks noGrp="1"/>
          </p:cNvSpPr>
          <p:nvPr>
            <p:ph type="title"/>
          </p:nvPr>
        </p:nvSpPr>
        <p:spPr/>
        <p:txBody>
          <a:bodyPr/>
          <a:lstStyle/>
          <a:p>
            <a:r>
              <a:rPr lang="en-US" dirty="0"/>
              <a:t>Five Rubric Dimensions</a:t>
            </a:r>
          </a:p>
        </p:txBody>
      </p:sp>
      <p:sp>
        <p:nvSpPr>
          <p:cNvPr id="9" name="Rectangle 8">
            <a:extLst>
              <a:ext uri="{FF2B5EF4-FFF2-40B4-BE49-F238E27FC236}">
                <a16:creationId xmlns:a16="http://schemas.microsoft.com/office/drawing/2014/main" id="{A3E547BE-93C3-9397-C47D-9193A88E8E82}"/>
              </a:ext>
            </a:extLst>
          </p:cNvPr>
          <p:cNvSpPr/>
          <p:nvPr/>
        </p:nvSpPr>
        <p:spPr>
          <a:xfrm>
            <a:off x="152430" y="875582"/>
            <a:ext cx="822960" cy="82296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8" name="Arrow: Pentagon 7">
            <a:extLst>
              <a:ext uri="{FF2B5EF4-FFF2-40B4-BE49-F238E27FC236}">
                <a16:creationId xmlns:a16="http://schemas.microsoft.com/office/drawing/2014/main" id="{634AFED7-3942-DD43-AED1-05ADABD3B375}"/>
              </a:ext>
            </a:extLst>
          </p:cNvPr>
          <p:cNvSpPr/>
          <p:nvPr/>
        </p:nvSpPr>
        <p:spPr>
          <a:xfrm>
            <a:off x="975389" y="1012742"/>
            <a:ext cx="3657600" cy="548640"/>
          </a:xfrm>
          <a:prstGeom prst="homePlate">
            <a:avLst>
              <a:gd name="adj" fmla="val 0"/>
            </a:avLst>
          </a:prstGeom>
          <a:solidFill>
            <a:schemeClr val="bg1">
              <a:lumMod val="95000"/>
            </a:schemeClr>
          </a:solidFill>
          <a:ln w="28575">
            <a:solidFill>
              <a:srgbClr val="11294B"/>
            </a:solidFill>
          </a:ln>
          <a:effectLst>
            <a:outerShdw blurRad="50800" dist="38100" dir="5400000" algn="t" rotWithShape="0">
              <a:prstClr val="black">
                <a:alpha val="40000"/>
              </a:prstClr>
            </a:outerShdw>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3038"/>
            <a:r>
              <a:rPr lang="en-US" sz="2000" b="1" dirty="0">
                <a:solidFill>
                  <a:srgbClr val="11294B"/>
                </a:solidFill>
                <a:latin typeface="Open Sans" panose="020B0606030504020204" pitchFamily="34" charset="0"/>
                <a:ea typeface="Open Sans" panose="020B0606030504020204" pitchFamily="34" charset="0"/>
                <a:cs typeface="Open Sans" panose="020B0606030504020204" pitchFamily="34" charset="0"/>
              </a:rPr>
              <a:t>Complexity of Language</a:t>
            </a:r>
          </a:p>
        </p:txBody>
      </p:sp>
      <p:sp>
        <p:nvSpPr>
          <p:cNvPr id="24" name="Content Placeholder 2">
            <a:extLst>
              <a:ext uri="{FF2B5EF4-FFF2-40B4-BE49-F238E27FC236}">
                <a16:creationId xmlns:a16="http://schemas.microsoft.com/office/drawing/2014/main" id="{D19FFB0D-AB69-4B7A-5E27-4B0366ED81DA}"/>
              </a:ext>
            </a:extLst>
          </p:cNvPr>
          <p:cNvSpPr txBox="1">
            <a:spLocks/>
          </p:cNvSpPr>
          <p:nvPr/>
        </p:nvSpPr>
        <p:spPr>
          <a:xfrm>
            <a:off x="2644350" y="2124019"/>
            <a:ext cx="6858000" cy="457200"/>
          </a:xfrm>
          <a:prstGeom prst="rect">
            <a:avLst/>
          </a:prstGeom>
          <a:solidFill>
            <a:srgbClr val="F2F2F2">
              <a:alpha val="89804"/>
            </a:srgbClr>
          </a:solidFill>
          <a:effectLst>
            <a:outerShdw blurRad="76200" dist="76200" dir="2700000" algn="tl" rotWithShape="0">
              <a:prstClr val="black">
                <a:alpha val="45000"/>
              </a:prstClr>
            </a:outerShdw>
            <a:softEdge rad="31750"/>
          </a:effectLst>
        </p:spPr>
        <p:txBody>
          <a:bodyPr vert="horz" lIns="91440" tIns="45720" rIns="91440" bIns="45720" rtlCol="0" anchor="ctr">
            <a:normAutofit/>
          </a:bodyPr>
          <a:lstStyle/>
          <a:p>
            <a:pPr marL="53975" algn="ctr">
              <a:spcAft>
                <a:spcPts val="600"/>
              </a:spcAft>
            </a:pPr>
            <a:r>
              <a:rPr lang="en-US" altLang="en-US" b="1" i="1" dirty="0">
                <a:solidFill>
                  <a:srgbClr val="11294B"/>
                </a:solidFill>
                <a:latin typeface="Open Sans" pitchFamily="34" charset="0"/>
                <a:ea typeface="Open Sans" pitchFamily="34" charset="0"/>
                <a:cs typeface="Open Sans" pitchFamily="34" charset="0"/>
              </a:rPr>
              <a:t>I like eating ice cream.</a:t>
            </a:r>
          </a:p>
        </p:txBody>
      </p:sp>
      <p:sp>
        <p:nvSpPr>
          <p:cNvPr id="25" name="Trapezoid 24">
            <a:extLst>
              <a:ext uri="{FF2B5EF4-FFF2-40B4-BE49-F238E27FC236}">
                <a16:creationId xmlns:a16="http://schemas.microsoft.com/office/drawing/2014/main" id="{F97449C5-64EE-1D89-2AAE-253FF1DD0311}"/>
              </a:ext>
              <a:ext uri="{C183D7F6-B498-43B3-948B-1728B52AA6E4}">
                <adec:decorative xmlns:adec="http://schemas.microsoft.com/office/drawing/2017/decorative" val="1"/>
              </a:ext>
            </a:extLst>
          </p:cNvPr>
          <p:cNvSpPr/>
          <p:nvPr/>
        </p:nvSpPr>
        <p:spPr>
          <a:xfrm rot="10800000">
            <a:off x="4427430" y="2586292"/>
            <a:ext cx="3291840" cy="365760"/>
          </a:xfrm>
          <a:prstGeom prst="trapezoid">
            <a:avLst>
              <a:gd name="adj" fmla="val 92568"/>
            </a:avLst>
          </a:prstGeom>
          <a:solidFill>
            <a:srgbClr val="11294B"/>
          </a:solidFill>
          <a:ln w="19050">
            <a:solidFill>
              <a:srgbClr val="9BB5D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gn="ctr"/>
            <a:endParaRPr lang="en-US" b="1"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a:extLst>
              <a:ext uri="{FF2B5EF4-FFF2-40B4-BE49-F238E27FC236}">
                <a16:creationId xmlns:a16="http://schemas.microsoft.com/office/drawing/2014/main" id="{5430FADA-C155-63E5-FC66-D8709C803D02}"/>
              </a:ext>
            </a:extLst>
          </p:cNvPr>
          <p:cNvSpPr txBox="1"/>
          <p:nvPr/>
        </p:nvSpPr>
        <p:spPr>
          <a:xfrm>
            <a:off x="5006046" y="2584506"/>
            <a:ext cx="2134608" cy="369332"/>
          </a:xfrm>
          <a:prstGeom prst="rect">
            <a:avLst/>
          </a:prstGeom>
          <a:noFill/>
        </p:spPr>
        <p:txBody>
          <a:bodyPr wrap="square" rtlCol="0">
            <a:spAutoFit/>
          </a:bodyPr>
          <a:lstStyle/>
          <a:p>
            <a:pPr marL="53975" algn="ctr"/>
            <a:r>
              <a:rPr lang="en-US" b="1" dirty="0">
                <a:solidFill>
                  <a:srgbClr val="B4C5E7"/>
                </a:solidFill>
                <a:latin typeface="Open Sans" panose="020B0606030504020204" pitchFamily="34" charset="0"/>
                <a:ea typeface="Open Sans" panose="020B0606030504020204" pitchFamily="34" charset="0"/>
                <a:cs typeface="Open Sans" panose="020B0606030504020204" pitchFamily="34" charset="0"/>
              </a:rPr>
              <a:t>Simple </a:t>
            </a:r>
            <a:r>
              <a:rPr lang="en-US" b="1"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Sentence</a:t>
            </a:r>
          </a:p>
        </p:txBody>
      </p:sp>
      <p:sp>
        <p:nvSpPr>
          <p:cNvPr id="27" name="Content Placeholder 2">
            <a:extLst>
              <a:ext uri="{FF2B5EF4-FFF2-40B4-BE49-F238E27FC236}">
                <a16:creationId xmlns:a16="http://schemas.microsoft.com/office/drawing/2014/main" id="{C3D480B4-E137-4BD4-8967-430157613B58}"/>
              </a:ext>
            </a:extLst>
          </p:cNvPr>
          <p:cNvSpPr txBox="1">
            <a:spLocks/>
          </p:cNvSpPr>
          <p:nvPr/>
        </p:nvSpPr>
        <p:spPr>
          <a:xfrm>
            <a:off x="2644350" y="3250266"/>
            <a:ext cx="6858000" cy="457200"/>
          </a:xfrm>
          <a:prstGeom prst="rect">
            <a:avLst/>
          </a:prstGeom>
          <a:solidFill>
            <a:srgbClr val="F2F2F2">
              <a:alpha val="89804"/>
            </a:srgbClr>
          </a:solidFill>
          <a:effectLst>
            <a:outerShdw blurRad="76200" dist="76200" dir="2700000" algn="tl" rotWithShape="0">
              <a:prstClr val="black">
                <a:alpha val="45000"/>
              </a:prstClr>
            </a:outerShdw>
            <a:softEdge rad="31750"/>
          </a:effectLst>
        </p:spPr>
        <p:txBody>
          <a:bodyPr vert="horz" lIns="91440" tIns="45720" rIns="91440" bIns="45720" rtlCol="0" anchor="ctr">
            <a:normAutofit/>
          </a:bodyPr>
          <a:lstStyle/>
          <a:p>
            <a:pPr marL="53975" algn="ctr">
              <a:spcAft>
                <a:spcPts val="600"/>
              </a:spcAft>
            </a:pPr>
            <a:r>
              <a:rPr lang="en-US" altLang="en-US" b="1" i="1" dirty="0">
                <a:solidFill>
                  <a:srgbClr val="11294B"/>
                </a:solidFill>
                <a:latin typeface="Open Sans" pitchFamily="34" charset="0"/>
                <a:ea typeface="Open Sans" pitchFamily="34" charset="0"/>
                <a:cs typeface="Open Sans" pitchFamily="34" charset="0"/>
              </a:rPr>
              <a:t>I like eating ice cream on a hot day.</a:t>
            </a:r>
          </a:p>
        </p:txBody>
      </p:sp>
      <p:sp>
        <p:nvSpPr>
          <p:cNvPr id="36" name="Trapezoid 35">
            <a:extLst>
              <a:ext uri="{FF2B5EF4-FFF2-40B4-BE49-F238E27FC236}">
                <a16:creationId xmlns:a16="http://schemas.microsoft.com/office/drawing/2014/main" id="{867353E0-07DA-A133-0569-2BE68C7E3EC2}"/>
              </a:ext>
              <a:ext uri="{C183D7F6-B498-43B3-948B-1728B52AA6E4}">
                <adec:decorative xmlns:adec="http://schemas.microsoft.com/office/drawing/2017/decorative" val="1"/>
              </a:ext>
            </a:extLst>
          </p:cNvPr>
          <p:cNvSpPr/>
          <p:nvPr/>
        </p:nvSpPr>
        <p:spPr>
          <a:xfrm rot="10800000">
            <a:off x="4427430" y="3715138"/>
            <a:ext cx="3291840" cy="365760"/>
          </a:xfrm>
          <a:prstGeom prst="trapezoid">
            <a:avLst>
              <a:gd name="adj" fmla="val 92568"/>
            </a:avLst>
          </a:prstGeom>
          <a:solidFill>
            <a:srgbClr val="11294B"/>
          </a:solidFill>
          <a:ln w="19050">
            <a:solidFill>
              <a:srgbClr val="9BB5D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gn="ctr"/>
            <a:endParaRPr lang="en-US" b="1"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TextBox 36">
            <a:extLst>
              <a:ext uri="{FF2B5EF4-FFF2-40B4-BE49-F238E27FC236}">
                <a16:creationId xmlns:a16="http://schemas.microsoft.com/office/drawing/2014/main" id="{22CFB51D-99F5-66E6-308C-44A81162427E}"/>
              </a:ext>
            </a:extLst>
          </p:cNvPr>
          <p:cNvSpPr txBox="1"/>
          <p:nvPr/>
        </p:nvSpPr>
        <p:spPr>
          <a:xfrm>
            <a:off x="4786966" y="3713352"/>
            <a:ext cx="2572769" cy="369332"/>
          </a:xfrm>
          <a:prstGeom prst="rect">
            <a:avLst/>
          </a:prstGeom>
          <a:noFill/>
        </p:spPr>
        <p:txBody>
          <a:bodyPr wrap="square" rtlCol="0">
            <a:spAutoFit/>
          </a:bodyPr>
          <a:lstStyle/>
          <a:p>
            <a:pPr marL="53975" algn="ctr"/>
            <a:r>
              <a:rPr lang="en-US" b="1" dirty="0">
                <a:solidFill>
                  <a:srgbClr val="B4C5E7"/>
                </a:solidFill>
                <a:latin typeface="Open Sans" panose="020B0606030504020204" pitchFamily="34" charset="0"/>
                <a:ea typeface="Open Sans" panose="020B0606030504020204" pitchFamily="34" charset="0"/>
                <a:cs typeface="Open Sans" panose="020B0606030504020204" pitchFamily="34" charset="0"/>
              </a:rPr>
              <a:t>Expanded </a:t>
            </a:r>
            <a:r>
              <a:rPr lang="en-US" b="1"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Sentence</a:t>
            </a:r>
          </a:p>
        </p:txBody>
      </p:sp>
      <p:sp>
        <p:nvSpPr>
          <p:cNvPr id="41" name="Trapezoid 40">
            <a:extLst>
              <a:ext uri="{FF2B5EF4-FFF2-40B4-BE49-F238E27FC236}">
                <a16:creationId xmlns:a16="http://schemas.microsoft.com/office/drawing/2014/main" id="{49C2D389-6BE2-179C-94ED-A9A496E6992A}"/>
              </a:ext>
              <a:ext uri="{C183D7F6-B498-43B3-948B-1728B52AA6E4}">
                <adec:decorative xmlns:adec="http://schemas.microsoft.com/office/drawing/2017/decorative" val="1"/>
              </a:ext>
            </a:extLst>
          </p:cNvPr>
          <p:cNvSpPr/>
          <p:nvPr/>
        </p:nvSpPr>
        <p:spPr>
          <a:xfrm rot="10800000">
            <a:off x="4427430" y="4838098"/>
            <a:ext cx="3291840" cy="365760"/>
          </a:xfrm>
          <a:prstGeom prst="trapezoid">
            <a:avLst>
              <a:gd name="adj" fmla="val 92568"/>
            </a:avLst>
          </a:prstGeom>
          <a:solidFill>
            <a:srgbClr val="11294B"/>
          </a:solidFill>
          <a:ln w="19050">
            <a:solidFill>
              <a:srgbClr val="9BB5D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gn="ctr"/>
            <a:endParaRPr lang="en-US" b="1"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9F21510B-5D37-5693-C6ED-7B503E176709}"/>
              </a:ext>
            </a:extLst>
          </p:cNvPr>
          <p:cNvSpPr txBox="1"/>
          <p:nvPr/>
        </p:nvSpPr>
        <p:spPr>
          <a:xfrm>
            <a:off x="4732411" y="4836312"/>
            <a:ext cx="2681876" cy="369332"/>
          </a:xfrm>
          <a:prstGeom prst="rect">
            <a:avLst/>
          </a:prstGeom>
          <a:noFill/>
        </p:spPr>
        <p:txBody>
          <a:bodyPr wrap="square" rtlCol="0">
            <a:spAutoFit/>
          </a:bodyPr>
          <a:lstStyle/>
          <a:p>
            <a:pPr marL="53975" algn="ctr"/>
            <a:r>
              <a:rPr lang="en-US" b="1" dirty="0">
                <a:solidFill>
                  <a:srgbClr val="B4C5E7"/>
                </a:solidFill>
                <a:latin typeface="Open Sans" panose="020B0606030504020204" pitchFamily="34" charset="0"/>
                <a:ea typeface="Open Sans" panose="020B0606030504020204" pitchFamily="34" charset="0"/>
                <a:cs typeface="Open Sans" panose="020B0606030504020204" pitchFamily="34" charset="0"/>
              </a:rPr>
              <a:t>Compound </a:t>
            </a:r>
            <a:r>
              <a:rPr lang="en-US" b="1"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Sentence</a:t>
            </a:r>
          </a:p>
        </p:txBody>
      </p:sp>
      <p:sp>
        <p:nvSpPr>
          <p:cNvPr id="15" name="Content Placeholder 2">
            <a:extLst>
              <a:ext uri="{FF2B5EF4-FFF2-40B4-BE49-F238E27FC236}">
                <a16:creationId xmlns:a16="http://schemas.microsoft.com/office/drawing/2014/main" id="{42F358B2-1134-BBC2-A7E0-02064FE26CAA}"/>
              </a:ext>
            </a:extLst>
          </p:cNvPr>
          <p:cNvSpPr txBox="1">
            <a:spLocks/>
          </p:cNvSpPr>
          <p:nvPr/>
        </p:nvSpPr>
        <p:spPr>
          <a:xfrm>
            <a:off x="2644350" y="4379112"/>
            <a:ext cx="6858000" cy="457200"/>
          </a:xfrm>
          <a:prstGeom prst="rect">
            <a:avLst/>
          </a:prstGeom>
          <a:solidFill>
            <a:srgbClr val="F2F2F2">
              <a:alpha val="89804"/>
            </a:srgbClr>
          </a:solidFill>
          <a:effectLst>
            <a:outerShdw blurRad="76200" dist="76200" dir="2700000" algn="tl" rotWithShape="0">
              <a:prstClr val="black">
                <a:alpha val="45000"/>
              </a:prstClr>
            </a:outerShdw>
            <a:softEdge rad="31750"/>
          </a:effectLst>
        </p:spPr>
        <p:txBody>
          <a:bodyPr vert="horz" lIns="91440" tIns="45720" rIns="91440" bIns="45720" rtlCol="0" anchor="ctr">
            <a:normAutofit/>
          </a:bodyPr>
          <a:lstStyle/>
          <a:p>
            <a:pPr marL="53975" algn="ctr">
              <a:spcAft>
                <a:spcPts val="600"/>
              </a:spcAft>
            </a:pPr>
            <a:r>
              <a:rPr lang="en-US" altLang="en-US" b="1" i="1" dirty="0">
                <a:solidFill>
                  <a:srgbClr val="11294B"/>
                </a:solidFill>
                <a:latin typeface="Open Sans" pitchFamily="34" charset="0"/>
                <a:ea typeface="Open Sans" pitchFamily="34" charset="0"/>
                <a:cs typeface="Open Sans" pitchFamily="34" charset="0"/>
              </a:rPr>
              <a:t>I like eating ice cream, and chocolate is my favorite flavor.</a:t>
            </a:r>
          </a:p>
        </p:txBody>
      </p:sp>
      <p:sp>
        <p:nvSpPr>
          <p:cNvPr id="30" name="Content Placeholder 2">
            <a:extLst>
              <a:ext uri="{FF2B5EF4-FFF2-40B4-BE49-F238E27FC236}">
                <a16:creationId xmlns:a16="http://schemas.microsoft.com/office/drawing/2014/main" id="{17249114-872C-4D71-934A-152F91A10859}"/>
              </a:ext>
            </a:extLst>
          </p:cNvPr>
          <p:cNvSpPr txBox="1">
            <a:spLocks/>
          </p:cNvSpPr>
          <p:nvPr/>
        </p:nvSpPr>
        <p:spPr>
          <a:xfrm>
            <a:off x="2644350" y="5502072"/>
            <a:ext cx="6858000" cy="457200"/>
          </a:xfrm>
          <a:prstGeom prst="rect">
            <a:avLst/>
          </a:prstGeom>
          <a:solidFill>
            <a:srgbClr val="F2F2F2">
              <a:alpha val="89804"/>
            </a:srgbClr>
          </a:solidFill>
          <a:effectLst>
            <a:outerShdw blurRad="76200" dist="76200" dir="2700000" algn="tl" rotWithShape="0">
              <a:prstClr val="black">
                <a:alpha val="45000"/>
              </a:prstClr>
            </a:outerShdw>
            <a:softEdge rad="31750"/>
          </a:effectLst>
        </p:spPr>
        <p:txBody>
          <a:bodyPr vert="horz" lIns="91440" tIns="45720" rIns="91440" bIns="45720" rtlCol="0" anchor="ctr">
            <a:normAutofit/>
          </a:bodyPr>
          <a:lstStyle/>
          <a:p>
            <a:pPr marL="53975" algn="ctr">
              <a:spcAft>
                <a:spcPts val="600"/>
              </a:spcAft>
            </a:pPr>
            <a:r>
              <a:rPr lang="en-US" altLang="en-US" b="1" i="1" dirty="0">
                <a:solidFill>
                  <a:srgbClr val="11294B"/>
                </a:solidFill>
                <a:latin typeface="Open Sans" pitchFamily="34" charset="0"/>
                <a:ea typeface="Open Sans" pitchFamily="34" charset="0"/>
                <a:cs typeface="Open Sans" pitchFamily="34" charset="0"/>
              </a:rPr>
              <a:t>I like eating ice cream because it tastes delicious.</a:t>
            </a:r>
          </a:p>
        </p:txBody>
      </p:sp>
      <p:sp>
        <p:nvSpPr>
          <p:cNvPr id="45" name="Trapezoid 44">
            <a:extLst>
              <a:ext uri="{FF2B5EF4-FFF2-40B4-BE49-F238E27FC236}">
                <a16:creationId xmlns:a16="http://schemas.microsoft.com/office/drawing/2014/main" id="{2AFE9C28-63DE-7CA5-7F77-2145456BA492}"/>
              </a:ext>
              <a:ext uri="{C183D7F6-B498-43B3-948B-1728B52AA6E4}">
                <adec:decorative xmlns:adec="http://schemas.microsoft.com/office/drawing/2017/decorative" val="1"/>
              </a:ext>
            </a:extLst>
          </p:cNvPr>
          <p:cNvSpPr/>
          <p:nvPr/>
        </p:nvSpPr>
        <p:spPr>
          <a:xfrm rot="10800000">
            <a:off x="4427430" y="5961058"/>
            <a:ext cx="3291840" cy="365760"/>
          </a:xfrm>
          <a:prstGeom prst="trapezoid">
            <a:avLst>
              <a:gd name="adj" fmla="val 92568"/>
            </a:avLst>
          </a:prstGeom>
          <a:solidFill>
            <a:srgbClr val="11294B"/>
          </a:solidFill>
          <a:ln w="19050">
            <a:solidFill>
              <a:srgbClr val="9BB5D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gn="ctr"/>
            <a:endParaRPr lang="en-US" b="1"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6" name="TextBox 45">
            <a:extLst>
              <a:ext uri="{FF2B5EF4-FFF2-40B4-BE49-F238E27FC236}">
                <a16:creationId xmlns:a16="http://schemas.microsoft.com/office/drawing/2014/main" id="{09F23745-7B3C-AF32-6440-6437F31E1C61}"/>
              </a:ext>
            </a:extLst>
          </p:cNvPr>
          <p:cNvSpPr txBox="1"/>
          <p:nvPr/>
        </p:nvSpPr>
        <p:spPr>
          <a:xfrm>
            <a:off x="4732411" y="5959272"/>
            <a:ext cx="2681876" cy="369332"/>
          </a:xfrm>
          <a:prstGeom prst="rect">
            <a:avLst/>
          </a:prstGeom>
          <a:noFill/>
        </p:spPr>
        <p:txBody>
          <a:bodyPr wrap="square" rtlCol="0">
            <a:spAutoFit/>
          </a:bodyPr>
          <a:lstStyle/>
          <a:p>
            <a:pPr marL="53975" algn="ctr"/>
            <a:r>
              <a:rPr lang="en-US" b="1" dirty="0">
                <a:solidFill>
                  <a:srgbClr val="B4C5E7"/>
                </a:solidFill>
                <a:latin typeface="Open Sans" panose="020B0606030504020204" pitchFamily="34" charset="0"/>
                <a:ea typeface="Open Sans" panose="020B0606030504020204" pitchFamily="34" charset="0"/>
                <a:cs typeface="Open Sans" panose="020B0606030504020204" pitchFamily="34" charset="0"/>
              </a:rPr>
              <a:t>Complex </a:t>
            </a:r>
            <a:r>
              <a:rPr lang="en-US" b="1" dirty="0">
                <a:solidFill>
                  <a:schemeClr val="bg1">
                    <a:lumMod val="85000"/>
                  </a:schemeClr>
                </a:solidFill>
                <a:latin typeface="Open Sans" panose="020B0606030504020204" pitchFamily="34" charset="0"/>
                <a:ea typeface="Open Sans" panose="020B0606030504020204" pitchFamily="34" charset="0"/>
                <a:cs typeface="Open Sans" panose="020B0606030504020204" pitchFamily="34" charset="0"/>
              </a:rPr>
              <a:t>Sentence</a:t>
            </a:r>
          </a:p>
        </p:txBody>
      </p:sp>
      <p:sp>
        <p:nvSpPr>
          <p:cNvPr id="4" name="Slide Number Placeholder 3">
            <a:extLst>
              <a:ext uri="{FF2B5EF4-FFF2-40B4-BE49-F238E27FC236}">
                <a16:creationId xmlns:a16="http://schemas.microsoft.com/office/drawing/2014/main" id="{307C4371-6958-4618-40D0-DF7139DE7EF8}"/>
              </a:ext>
            </a:extLst>
          </p:cNvPr>
          <p:cNvSpPr>
            <a:spLocks noGrp="1"/>
          </p:cNvSpPr>
          <p:nvPr>
            <p:ph type="sldNum" sz="quarter" idx="12"/>
          </p:nvPr>
        </p:nvSpPr>
        <p:spPr/>
        <p:txBody>
          <a:bodyPr/>
          <a:lstStyle/>
          <a:p>
            <a:fld id="{0335FC68-20AA-4E79-AB89-77063C4B5F6B}" type="slidenum">
              <a:rPr lang="en-US" smtClean="0"/>
              <a:pPr/>
              <a:t>4</a:t>
            </a:fld>
            <a:endParaRPr lang="en-US" dirty="0"/>
          </a:p>
        </p:txBody>
      </p:sp>
    </p:spTree>
    <p:extLst>
      <p:ext uri="{BB962C8B-B14F-4D97-AF65-F5344CB8AC3E}">
        <p14:creationId xmlns:p14="http://schemas.microsoft.com/office/powerpoint/2010/main" val="292729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121C-8DA6-998E-77B4-0DF47FA80BC4}"/>
              </a:ext>
            </a:extLst>
          </p:cNvPr>
          <p:cNvSpPr>
            <a:spLocks noGrp="1"/>
          </p:cNvSpPr>
          <p:nvPr>
            <p:ph type="title"/>
          </p:nvPr>
        </p:nvSpPr>
        <p:spPr/>
        <p:txBody>
          <a:bodyPr/>
          <a:lstStyle/>
          <a:p>
            <a:r>
              <a:rPr lang="en-US" dirty="0"/>
              <a:t>Five Rubric Dimensions</a:t>
            </a:r>
          </a:p>
        </p:txBody>
      </p:sp>
      <p:sp>
        <p:nvSpPr>
          <p:cNvPr id="38" name="Rectangle 37">
            <a:extLst>
              <a:ext uri="{FF2B5EF4-FFF2-40B4-BE49-F238E27FC236}">
                <a16:creationId xmlns:a16="http://schemas.microsoft.com/office/drawing/2014/main" id="{1CD5DC0A-C00C-DDF0-F3B5-FCFEA348F377}"/>
              </a:ext>
            </a:extLst>
          </p:cNvPr>
          <p:cNvSpPr/>
          <p:nvPr/>
        </p:nvSpPr>
        <p:spPr>
          <a:xfrm>
            <a:off x="152430" y="875582"/>
            <a:ext cx="822960" cy="82296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37" name="Arrow: Pentagon 36">
            <a:extLst>
              <a:ext uri="{FF2B5EF4-FFF2-40B4-BE49-F238E27FC236}">
                <a16:creationId xmlns:a16="http://schemas.microsoft.com/office/drawing/2014/main" id="{F534D4E1-1C23-ED9D-57DF-7CD28DBE06BC}"/>
              </a:ext>
            </a:extLst>
          </p:cNvPr>
          <p:cNvSpPr/>
          <p:nvPr/>
        </p:nvSpPr>
        <p:spPr>
          <a:xfrm>
            <a:off x="975389" y="1012742"/>
            <a:ext cx="3657600" cy="548640"/>
          </a:xfrm>
          <a:prstGeom prst="homePlate">
            <a:avLst>
              <a:gd name="adj" fmla="val 0"/>
            </a:avLst>
          </a:prstGeom>
          <a:solidFill>
            <a:schemeClr val="bg1">
              <a:lumMod val="95000"/>
            </a:schemeClr>
          </a:solidFill>
          <a:ln w="28575">
            <a:solidFill>
              <a:srgbClr val="11294B"/>
            </a:solidFill>
          </a:ln>
          <a:effectLst>
            <a:outerShdw blurRad="50800" dist="38100" dir="5400000" algn="t" rotWithShape="0">
              <a:prstClr val="black">
                <a:alpha val="40000"/>
              </a:prstClr>
            </a:outerShdw>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73038"/>
            <a:r>
              <a:rPr lang="en-US" sz="2000" b="1" dirty="0">
                <a:solidFill>
                  <a:srgbClr val="11294B"/>
                </a:solidFill>
                <a:latin typeface="Open Sans" panose="020B0606030504020204" pitchFamily="34" charset="0"/>
                <a:ea typeface="Open Sans" panose="020B0606030504020204" pitchFamily="34" charset="0"/>
                <a:cs typeface="Open Sans" panose="020B0606030504020204" pitchFamily="34" charset="0"/>
              </a:rPr>
              <a:t>Complexity of Language</a:t>
            </a:r>
          </a:p>
        </p:txBody>
      </p:sp>
      <p:sp>
        <p:nvSpPr>
          <p:cNvPr id="39" name="Trapezoid 38">
            <a:extLst>
              <a:ext uri="{FF2B5EF4-FFF2-40B4-BE49-F238E27FC236}">
                <a16:creationId xmlns:a16="http://schemas.microsoft.com/office/drawing/2014/main" id="{9A9C9748-3680-F4D1-29CA-F26EC8C609ED}"/>
              </a:ext>
            </a:extLst>
          </p:cNvPr>
          <p:cNvSpPr/>
          <p:nvPr/>
        </p:nvSpPr>
        <p:spPr>
          <a:xfrm rot="16200000">
            <a:off x="-220252" y="4003343"/>
            <a:ext cx="4793134" cy="457200"/>
          </a:xfrm>
          <a:prstGeom prst="trapezoid">
            <a:avLst>
              <a:gd name="adj" fmla="val 73473"/>
            </a:avLst>
          </a:prstGeom>
          <a:solidFill>
            <a:schemeClr val="bg1">
              <a:lumMod val="65000"/>
            </a:schemeClr>
          </a:solidFill>
          <a:ln>
            <a:solidFill>
              <a:schemeClr val="bg1">
                <a:lumMod val="50000"/>
              </a:schemeClr>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300" dirty="0">
                <a:solidFill>
                  <a:srgbClr val="11294B"/>
                </a:solidFill>
                <a:effectLst>
                  <a:glow rad="101600">
                    <a:schemeClr val="bg1">
                      <a:lumMod val="65000"/>
                      <a:alpha val="60000"/>
                    </a:schemeClr>
                  </a:glow>
                </a:effectLst>
                <a:latin typeface="Open Sans" pitchFamily="2" charset="0"/>
                <a:ea typeface="Open Sans" pitchFamily="2" charset="0"/>
                <a:cs typeface="Open Sans" pitchFamily="2" charset="0"/>
              </a:rPr>
              <a:t>Grade 1</a:t>
            </a:r>
          </a:p>
        </p:txBody>
      </p:sp>
      <p:sp>
        <p:nvSpPr>
          <p:cNvPr id="9" name="Content Placeholder 2">
            <a:extLst>
              <a:ext uri="{FF2B5EF4-FFF2-40B4-BE49-F238E27FC236}">
                <a16:creationId xmlns:a16="http://schemas.microsoft.com/office/drawing/2014/main" id="{3B69E8B9-150B-08C2-EE66-34A39AF02132}"/>
              </a:ext>
            </a:extLst>
          </p:cNvPr>
          <p:cNvSpPr txBox="1">
            <a:spLocks/>
          </p:cNvSpPr>
          <p:nvPr/>
        </p:nvSpPr>
        <p:spPr>
          <a:xfrm>
            <a:off x="2451938" y="1789656"/>
            <a:ext cx="1371600" cy="146304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0</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a:t>
            </a:r>
            <a:r>
              <a:rPr kumimoji="0" lang="en-US" sz="1200" b="1" u="none" strike="noStrike" kern="1200" cap="none" spc="0" normalizeH="0" baseline="0" noProof="0" dirty="0" err="1">
                <a:solidFill>
                  <a:srgbClr val="B4C5E7"/>
                </a:solidFill>
                <a:effectLst/>
                <a:uLnTx/>
                <a:uFillTx/>
                <a:latin typeface="Open Sans" pitchFamily="34" charset="0"/>
                <a:ea typeface="Open Sans" pitchFamily="34" charset="0"/>
                <a:cs typeface="Open Sans" pitchFamily="34" charset="0"/>
              </a:rPr>
              <a:t>ntering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8" name="Rectangle 7">
            <a:extLst>
              <a:ext uri="{FF2B5EF4-FFF2-40B4-BE49-F238E27FC236}">
                <a16:creationId xmlns:a16="http://schemas.microsoft.com/office/drawing/2014/main" id="{3802D598-2E5F-AE2D-8192-C0D2C23E1BFC}"/>
              </a:ext>
            </a:extLst>
          </p:cNvPr>
          <p:cNvSpPr/>
          <p:nvPr/>
        </p:nvSpPr>
        <p:spPr>
          <a:xfrm>
            <a:off x="3893459" y="1835376"/>
            <a:ext cx="6400800" cy="137160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4163" indent="-228600">
              <a:spcAft>
                <a:spcPts val="200"/>
              </a:spcAft>
              <a:buClr>
                <a:schemeClr val="bg1">
                  <a:lumMod val="50000"/>
                </a:schemeClr>
              </a:buClr>
              <a:buSzPct val="100000"/>
              <a:buBlip>
                <a:blip r:embed="rId2"/>
              </a:buBlip>
            </a:pPr>
            <a:r>
              <a:rPr lang="en-US" sz="1200" dirty="0">
                <a:solidFill>
                  <a:schemeClr val="tx1"/>
                </a:solidFill>
                <a:latin typeface="Open Sans" pitchFamily="2" charset="0"/>
                <a:ea typeface="Open Sans" pitchFamily="2" charset="0"/>
                <a:cs typeface="Open Sans" pitchFamily="2" charset="0"/>
              </a:rPr>
              <a:t>Contains zero or few words or short phrases</a:t>
            </a:r>
          </a:p>
          <a:p>
            <a:pPr marL="284163" indent="-228600">
              <a:spcAft>
                <a:spcPts val="200"/>
              </a:spcAft>
              <a:buClr>
                <a:schemeClr val="bg1">
                  <a:lumMod val="50000"/>
                </a:schemeClr>
              </a:buClr>
              <a:buSzPct val="100000"/>
              <a:buBlip>
                <a:blip r:embed="rId2"/>
              </a:buBlip>
            </a:pPr>
            <a:r>
              <a:rPr lang="en-US" sz="1200" dirty="0">
                <a:solidFill>
                  <a:schemeClr val="tx1"/>
                </a:solidFill>
                <a:latin typeface="Open Sans" pitchFamily="2" charset="0"/>
                <a:ea typeface="Open Sans" pitchFamily="2" charset="0"/>
                <a:cs typeface="Open Sans" pitchFamily="2" charset="0"/>
              </a:rPr>
              <a:t>Is blank</a:t>
            </a:r>
          </a:p>
          <a:p>
            <a:pPr marL="284163" indent="-228600">
              <a:spcAft>
                <a:spcPts val="200"/>
              </a:spcAft>
              <a:buClr>
                <a:schemeClr val="bg1">
                  <a:lumMod val="50000"/>
                </a:schemeClr>
              </a:buClr>
              <a:buSzPct val="100000"/>
              <a:buBlip>
                <a:blip r:embed="rId2"/>
              </a:buBlip>
            </a:pPr>
            <a:r>
              <a:rPr lang="en-US" sz="1200" dirty="0">
                <a:solidFill>
                  <a:schemeClr val="tx1"/>
                </a:solidFill>
                <a:latin typeface="Open Sans" pitchFamily="2" charset="0"/>
                <a:ea typeface="Open Sans" pitchFamily="2" charset="0"/>
                <a:cs typeface="Open Sans" pitchFamily="2" charset="0"/>
              </a:rPr>
              <a:t>Is completely in a language other than English</a:t>
            </a:r>
          </a:p>
          <a:p>
            <a:pPr marL="284163" indent="-228600">
              <a:spcAft>
                <a:spcPts val="200"/>
              </a:spcAft>
              <a:buClr>
                <a:schemeClr val="bg1">
                  <a:lumMod val="50000"/>
                </a:schemeClr>
              </a:buClr>
              <a:buSzPct val="100000"/>
              <a:buBlip>
                <a:blip r:embed="rId2"/>
              </a:buBlip>
            </a:pPr>
            <a:r>
              <a:rPr lang="en-US" sz="1200" dirty="0">
                <a:solidFill>
                  <a:schemeClr val="tx1"/>
                </a:solidFill>
                <a:latin typeface="Open Sans" pitchFamily="2" charset="0"/>
                <a:ea typeface="Open Sans" pitchFamily="2" charset="0"/>
                <a:cs typeface="Open Sans" pitchFamily="2" charset="0"/>
              </a:rPr>
              <a:t>Is illegible or unintelligible</a:t>
            </a:r>
          </a:p>
          <a:p>
            <a:pPr marL="284163" indent="-228600">
              <a:spcAft>
                <a:spcPts val="200"/>
              </a:spcAft>
              <a:buClr>
                <a:schemeClr val="bg1">
                  <a:lumMod val="50000"/>
                </a:schemeClr>
              </a:buClr>
              <a:buSzPct val="100000"/>
              <a:buBlip>
                <a:blip r:embed="rId2"/>
              </a:buBlip>
            </a:pPr>
            <a:r>
              <a:rPr lang="en-US" sz="1200" dirty="0">
                <a:solidFill>
                  <a:schemeClr val="tx1"/>
                </a:solidFill>
                <a:latin typeface="Open Sans" pitchFamily="2" charset="0"/>
                <a:ea typeface="Open Sans" pitchFamily="2" charset="0"/>
                <a:cs typeface="Open Sans" pitchFamily="2" charset="0"/>
              </a:rPr>
              <a:t>Is completely copied text</a:t>
            </a:r>
          </a:p>
          <a:p>
            <a:pPr marL="284163" indent="-228600">
              <a:spcAft>
                <a:spcPts val="200"/>
              </a:spcAft>
              <a:buClr>
                <a:schemeClr val="bg1">
                  <a:lumMod val="50000"/>
                </a:schemeClr>
              </a:buClr>
              <a:buSzPct val="100000"/>
              <a:buBlip>
                <a:blip r:embed="rId2"/>
              </a:buBlip>
            </a:pPr>
            <a:r>
              <a:rPr lang="en-US" sz="1200" dirty="0">
                <a:solidFill>
                  <a:schemeClr val="tx1"/>
                </a:solidFill>
                <a:latin typeface="Open Sans" pitchFamily="2" charset="0"/>
                <a:ea typeface="Open Sans" pitchFamily="2" charset="0"/>
                <a:cs typeface="Open Sans" pitchFamily="2" charset="0"/>
              </a:rPr>
              <a:t>Contains isolated words or a list of words or short phrases</a:t>
            </a:r>
          </a:p>
        </p:txBody>
      </p:sp>
      <p:sp>
        <p:nvSpPr>
          <p:cNvPr id="16" name="Content Placeholder 2">
            <a:extLst>
              <a:ext uri="{FF2B5EF4-FFF2-40B4-BE49-F238E27FC236}">
                <a16:creationId xmlns:a16="http://schemas.microsoft.com/office/drawing/2014/main" id="{63E7825E-4F03-2C97-4DE3-3736867B129F}"/>
              </a:ext>
            </a:extLst>
          </p:cNvPr>
          <p:cNvSpPr txBox="1">
            <a:spLocks/>
          </p:cNvSpPr>
          <p:nvPr/>
        </p:nvSpPr>
        <p:spPr>
          <a:xfrm>
            <a:off x="2453591" y="3285641"/>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1</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Emerging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15" name="Rectangle 14">
            <a:extLst>
              <a:ext uri="{FF2B5EF4-FFF2-40B4-BE49-F238E27FC236}">
                <a16:creationId xmlns:a16="http://schemas.microsoft.com/office/drawing/2014/main" id="{1132FF82-C6C7-8044-A93A-A2AB48672C43}"/>
              </a:ext>
            </a:extLst>
          </p:cNvPr>
          <p:cNvSpPr/>
          <p:nvPr/>
        </p:nvSpPr>
        <p:spPr>
          <a:xfrm>
            <a:off x="3887281" y="3331361"/>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Contains some words, short phrases, and occasionally simple sentences</a:t>
            </a:r>
          </a:p>
          <a:p>
            <a:pPr marL="231775" indent="-169863">
              <a:spcAft>
                <a:spcPts val="2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Includes at least one simple sentence</a:t>
            </a:r>
          </a:p>
        </p:txBody>
      </p:sp>
      <p:sp>
        <p:nvSpPr>
          <p:cNvPr id="19" name="Content Placeholder 2">
            <a:extLst>
              <a:ext uri="{FF2B5EF4-FFF2-40B4-BE49-F238E27FC236}">
                <a16:creationId xmlns:a16="http://schemas.microsoft.com/office/drawing/2014/main" id="{7202A1AA-3AC9-BCCB-90A2-D85832615E35}"/>
              </a:ext>
            </a:extLst>
          </p:cNvPr>
          <p:cNvSpPr txBox="1">
            <a:spLocks/>
          </p:cNvSpPr>
          <p:nvPr/>
        </p:nvSpPr>
        <p:spPr>
          <a:xfrm>
            <a:off x="2453593" y="4141543"/>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200" b="1" dirty="0">
                <a:solidFill>
                  <a:schemeClr val="bg1">
                    <a:lumMod val="95000"/>
                  </a:schemeClr>
                </a:solidFill>
                <a:latin typeface="Open Sans" pitchFamily="34" charset="0"/>
                <a:ea typeface="Open Sans" pitchFamily="34" charset="0"/>
                <a:cs typeface="Open Sans" pitchFamily="34" charset="0"/>
              </a:rPr>
              <a:t>2</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Transitioning</a:t>
            </a:r>
            <a:endParaRPr kumimoji="0" lang="en-US" sz="15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18" name="Rectangle 17">
            <a:extLst>
              <a:ext uri="{FF2B5EF4-FFF2-40B4-BE49-F238E27FC236}">
                <a16:creationId xmlns:a16="http://schemas.microsoft.com/office/drawing/2014/main" id="{B7DB3424-E5D3-DE71-82E4-8504A8146F5F}"/>
              </a:ext>
            </a:extLst>
          </p:cNvPr>
          <p:cNvSpPr/>
          <p:nvPr/>
        </p:nvSpPr>
        <p:spPr>
          <a:xfrm>
            <a:off x="3879448" y="4187263"/>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Contains mostly words, phrases and simple sentences</a:t>
            </a:r>
          </a:p>
          <a:p>
            <a:pPr marL="231775" indent="-169863">
              <a:spcAft>
                <a:spcPts val="2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Includes at least one expanded or compound sentence</a:t>
            </a:r>
          </a:p>
        </p:txBody>
      </p:sp>
      <p:sp>
        <p:nvSpPr>
          <p:cNvPr id="22" name="Content Placeholder 2">
            <a:extLst>
              <a:ext uri="{FF2B5EF4-FFF2-40B4-BE49-F238E27FC236}">
                <a16:creationId xmlns:a16="http://schemas.microsoft.com/office/drawing/2014/main" id="{69C13D87-CB55-631B-C201-F65972EEE3BF}"/>
              </a:ext>
            </a:extLst>
          </p:cNvPr>
          <p:cNvSpPr txBox="1">
            <a:spLocks/>
          </p:cNvSpPr>
          <p:nvPr/>
        </p:nvSpPr>
        <p:spPr>
          <a:xfrm>
            <a:off x="2453592" y="4996208"/>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3</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Expanding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21" name="Rectangle 20">
            <a:extLst>
              <a:ext uri="{FF2B5EF4-FFF2-40B4-BE49-F238E27FC236}">
                <a16:creationId xmlns:a16="http://schemas.microsoft.com/office/drawing/2014/main" id="{06B43BF3-B25C-8027-33A8-40C82DF75CAF}"/>
              </a:ext>
            </a:extLst>
          </p:cNvPr>
          <p:cNvSpPr/>
          <p:nvPr/>
        </p:nvSpPr>
        <p:spPr>
          <a:xfrm>
            <a:off x="3887281" y="5041928"/>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chemeClr val="tx1"/>
                </a:solidFill>
                <a:latin typeface="Open Sans" pitchFamily="34" charset="0"/>
                <a:ea typeface="Open Sans" pitchFamily="34" charset="0"/>
                <a:cs typeface="Open Sans" pitchFamily="34" charset="0"/>
              </a:rPr>
              <a:t>Contains mostly simple sentences; may contain some phrases</a:t>
            </a:r>
          </a:p>
          <a:p>
            <a:pPr marL="231775" indent="-169863">
              <a:spcAft>
                <a:spcPts val="200"/>
              </a:spcAft>
              <a:buBlip>
                <a:blip r:embed="rId2"/>
              </a:buBlip>
              <a:tabLst>
                <a:tab pos="169863" algn="l"/>
              </a:tabLst>
            </a:pPr>
            <a:r>
              <a:rPr lang="en-US" sz="1200" dirty="0">
                <a:solidFill>
                  <a:schemeClr val="tx1"/>
                </a:solidFill>
                <a:latin typeface="Open Sans" pitchFamily="34" charset="0"/>
                <a:ea typeface="Open Sans" pitchFamily="34" charset="0"/>
                <a:cs typeface="Open Sans" pitchFamily="34" charset="0"/>
              </a:rPr>
              <a:t>Contains a few expanded and/or compound sentences</a:t>
            </a:r>
          </a:p>
        </p:txBody>
      </p:sp>
      <p:sp>
        <p:nvSpPr>
          <p:cNvPr id="25" name="Content Placeholder 2">
            <a:extLst>
              <a:ext uri="{FF2B5EF4-FFF2-40B4-BE49-F238E27FC236}">
                <a16:creationId xmlns:a16="http://schemas.microsoft.com/office/drawing/2014/main" id="{0FF35E7F-47B7-C6B7-FEF7-92F2216ECDA1}"/>
              </a:ext>
            </a:extLst>
          </p:cNvPr>
          <p:cNvSpPr txBox="1">
            <a:spLocks/>
          </p:cNvSpPr>
          <p:nvPr/>
        </p:nvSpPr>
        <p:spPr>
          <a:xfrm>
            <a:off x="2453593" y="5851270"/>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200" b="1" dirty="0">
                <a:solidFill>
                  <a:schemeClr val="bg1">
                    <a:lumMod val="95000"/>
                  </a:schemeClr>
                </a:solidFill>
                <a:latin typeface="Open Sans" pitchFamily="34" charset="0"/>
                <a:ea typeface="Open Sans" pitchFamily="34" charset="0"/>
                <a:cs typeface="Open Sans" pitchFamily="34" charset="0"/>
              </a:rPr>
              <a:t>4</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Commanding</a:t>
            </a:r>
            <a:endParaRPr kumimoji="0" lang="en-US" sz="15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24" name="Rectangle 23">
            <a:extLst>
              <a:ext uri="{FF2B5EF4-FFF2-40B4-BE49-F238E27FC236}">
                <a16:creationId xmlns:a16="http://schemas.microsoft.com/office/drawing/2014/main" id="{35AE9A1B-600D-4700-3EE4-A867BE9614A0}"/>
              </a:ext>
            </a:extLst>
          </p:cNvPr>
          <p:cNvSpPr/>
          <p:nvPr/>
        </p:nvSpPr>
        <p:spPr>
          <a:xfrm>
            <a:off x="3887281" y="5896990"/>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Contains a variety of simple, expanded and/or compound (or complex) sentences</a:t>
            </a:r>
          </a:p>
        </p:txBody>
      </p:sp>
      <p:sp>
        <p:nvSpPr>
          <p:cNvPr id="4" name="Slide Number Placeholder 3">
            <a:extLst>
              <a:ext uri="{FF2B5EF4-FFF2-40B4-BE49-F238E27FC236}">
                <a16:creationId xmlns:a16="http://schemas.microsoft.com/office/drawing/2014/main" id="{638AB5E5-4E78-847F-0582-3AFE97949D44}"/>
              </a:ext>
            </a:extLst>
          </p:cNvPr>
          <p:cNvSpPr>
            <a:spLocks noGrp="1"/>
          </p:cNvSpPr>
          <p:nvPr>
            <p:ph type="sldNum" sz="quarter" idx="12"/>
          </p:nvPr>
        </p:nvSpPr>
        <p:spPr/>
        <p:txBody>
          <a:bodyPr/>
          <a:lstStyle/>
          <a:p>
            <a:fld id="{0335FC68-20AA-4E79-AB89-77063C4B5F6B}" type="slidenum">
              <a:rPr lang="en-US" smtClean="0"/>
              <a:pPr/>
              <a:t>5</a:t>
            </a:fld>
            <a:endParaRPr lang="en-US" dirty="0"/>
          </a:p>
        </p:txBody>
      </p:sp>
    </p:spTree>
    <p:extLst>
      <p:ext uri="{BB962C8B-B14F-4D97-AF65-F5344CB8AC3E}">
        <p14:creationId xmlns:p14="http://schemas.microsoft.com/office/powerpoint/2010/main" val="1225947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121C-8DA6-998E-77B4-0DF47FA80BC4}"/>
              </a:ext>
            </a:extLst>
          </p:cNvPr>
          <p:cNvSpPr>
            <a:spLocks noGrp="1"/>
          </p:cNvSpPr>
          <p:nvPr>
            <p:ph type="title"/>
          </p:nvPr>
        </p:nvSpPr>
        <p:spPr/>
        <p:txBody>
          <a:bodyPr/>
          <a:lstStyle/>
          <a:p>
            <a:r>
              <a:rPr lang="en-US" dirty="0"/>
              <a:t>Five Rubric Dimensions</a:t>
            </a:r>
          </a:p>
        </p:txBody>
      </p:sp>
      <p:sp>
        <p:nvSpPr>
          <p:cNvPr id="36" name="Rectangle 35">
            <a:extLst>
              <a:ext uri="{FF2B5EF4-FFF2-40B4-BE49-F238E27FC236}">
                <a16:creationId xmlns:a16="http://schemas.microsoft.com/office/drawing/2014/main" id="{09B6B617-57A1-D4C5-31D9-EA066C4DC277}"/>
              </a:ext>
            </a:extLst>
          </p:cNvPr>
          <p:cNvSpPr/>
          <p:nvPr/>
        </p:nvSpPr>
        <p:spPr>
          <a:xfrm>
            <a:off x="152430" y="875582"/>
            <a:ext cx="822960" cy="82296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27" name="Arrow: Pentagon 26">
            <a:extLst>
              <a:ext uri="{FF2B5EF4-FFF2-40B4-BE49-F238E27FC236}">
                <a16:creationId xmlns:a16="http://schemas.microsoft.com/office/drawing/2014/main" id="{CD759B1B-160C-4E8D-3130-0CE5623BEB5D}"/>
              </a:ext>
            </a:extLst>
          </p:cNvPr>
          <p:cNvSpPr/>
          <p:nvPr/>
        </p:nvSpPr>
        <p:spPr>
          <a:xfrm>
            <a:off x="975389" y="1012742"/>
            <a:ext cx="3657600" cy="548640"/>
          </a:xfrm>
          <a:prstGeom prst="homePlate">
            <a:avLst>
              <a:gd name="adj" fmla="val 0"/>
            </a:avLst>
          </a:prstGeom>
          <a:solidFill>
            <a:schemeClr val="bg1">
              <a:lumMod val="95000"/>
            </a:schemeClr>
          </a:solidFill>
          <a:ln w="28575">
            <a:solidFill>
              <a:srgbClr val="11294B"/>
            </a:solidFill>
          </a:ln>
          <a:effectLst>
            <a:outerShdw blurRad="50800" dist="38100" dir="5400000" algn="t" rotWithShape="0">
              <a:prstClr val="black">
                <a:alpha val="40000"/>
              </a:prstClr>
            </a:outerShdw>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460375"/>
            <a:r>
              <a:rPr lang="en-US" sz="2000" b="1" dirty="0">
                <a:solidFill>
                  <a:srgbClr val="11294B"/>
                </a:solidFill>
                <a:latin typeface="Open Sans" panose="020B0606030504020204" pitchFamily="34" charset="0"/>
                <a:ea typeface="Open Sans" panose="020B0606030504020204" pitchFamily="34" charset="0"/>
                <a:cs typeface="Open Sans" panose="020B0606030504020204" pitchFamily="34" charset="0"/>
              </a:rPr>
              <a:t>Quality of Language</a:t>
            </a:r>
          </a:p>
        </p:txBody>
      </p:sp>
      <p:sp>
        <p:nvSpPr>
          <p:cNvPr id="43" name="Trapezoid 42">
            <a:extLst>
              <a:ext uri="{FF2B5EF4-FFF2-40B4-BE49-F238E27FC236}">
                <a16:creationId xmlns:a16="http://schemas.microsoft.com/office/drawing/2014/main" id="{4DAACA10-5251-1474-1514-B19EB7D5DCB9}"/>
              </a:ext>
            </a:extLst>
          </p:cNvPr>
          <p:cNvSpPr/>
          <p:nvPr/>
        </p:nvSpPr>
        <p:spPr>
          <a:xfrm rot="16200000">
            <a:off x="119696" y="3986887"/>
            <a:ext cx="4114800" cy="457200"/>
          </a:xfrm>
          <a:prstGeom prst="trapezoid">
            <a:avLst>
              <a:gd name="adj" fmla="val 73473"/>
            </a:avLst>
          </a:prstGeom>
          <a:solidFill>
            <a:schemeClr val="bg1">
              <a:lumMod val="65000"/>
            </a:schemeClr>
          </a:solidFill>
          <a:ln>
            <a:solidFill>
              <a:schemeClr val="bg1">
                <a:lumMod val="50000"/>
              </a:schemeClr>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300" dirty="0">
                <a:solidFill>
                  <a:srgbClr val="11294B"/>
                </a:solidFill>
                <a:effectLst>
                  <a:glow rad="101600">
                    <a:schemeClr val="bg1">
                      <a:lumMod val="65000"/>
                      <a:alpha val="60000"/>
                    </a:schemeClr>
                  </a:glow>
                </a:effectLst>
                <a:latin typeface="Open Sans" pitchFamily="2" charset="0"/>
                <a:ea typeface="Open Sans" pitchFamily="2" charset="0"/>
                <a:cs typeface="Open Sans" pitchFamily="2" charset="0"/>
              </a:rPr>
              <a:t>Grade 1</a:t>
            </a:r>
          </a:p>
        </p:txBody>
      </p:sp>
      <p:sp>
        <p:nvSpPr>
          <p:cNvPr id="5" name="Content Placeholder 2">
            <a:extLst>
              <a:ext uri="{FF2B5EF4-FFF2-40B4-BE49-F238E27FC236}">
                <a16:creationId xmlns:a16="http://schemas.microsoft.com/office/drawing/2014/main" id="{03F10F0B-49C9-AC53-FEAD-E25FC5BA14CC}"/>
              </a:ext>
            </a:extLst>
          </p:cNvPr>
          <p:cNvSpPr txBox="1">
            <a:spLocks/>
          </p:cNvSpPr>
          <p:nvPr/>
        </p:nvSpPr>
        <p:spPr>
          <a:xfrm>
            <a:off x="2451900" y="2112367"/>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0</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Entering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3" name="Rectangle 2">
            <a:extLst>
              <a:ext uri="{FF2B5EF4-FFF2-40B4-BE49-F238E27FC236}">
                <a16:creationId xmlns:a16="http://schemas.microsoft.com/office/drawing/2014/main" id="{EE6FE519-C988-DA64-DDDE-9CE351172826}"/>
              </a:ext>
            </a:extLst>
          </p:cNvPr>
          <p:cNvSpPr/>
          <p:nvPr/>
        </p:nvSpPr>
        <p:spPr>
          <a:xfrm>
            <a:off x="3885590" y="2158087"/>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Contains at most frequently used words</a:t>
            </a:r>
          </a:p>
        </p:txBody>
      </p:sp>
      <p:sp>
        <p:nvSpPr>
          <p:cNvPr id="16" name="Content Placeholder 2">
            <a:extLst>
              <a:ext uri="{FF2B5EF4-FFF2-40B4-BE49-F238E27FC236}">
                <a16:creationId xmlns:a16="http://schemas.microsoft.com/office/drawing/2014/main" id="{63E7825E-4F03-2C97-4DE3-3736867B129F}"/>
              </a:ext>
            </a:extLst>
          </p:cNvPr>
          <p:cNvSpPr txBox="1">
            <a:spLocks/>
          </p:cNvSpPr>
          <p:nvPr/>
        </p:nvSpPr>
        <p:spPr>
          <a:xfrm>
            <a:off x="2453155" y="2968965"/>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1</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Emerging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15" name="Rectangle 14">
            <a:extLst>
              <a:ext uri="{FF2B5EF4-FFF2-40B4-BE49-F238E27FC236}">
                <a16:creationId xmlns:a16="http://schemas.microsoft.com/office/drawing/2014/main" id="{1132FF82-C6C7-8044-A93A-A2AB48672C43}"/>
              </a:ext>
            </a:extLst>
          </p:cNvPr>
          <p:cNvSpPr/>
          <p:nvPr/>
        </p:nvSpPr>
        <p:spPr>
          <a:xfrm>
            <a:off x="3886845" y="3014685"/>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Contains common words and short phrases</a:t>
            </a:r>
          </a:p>
        </p:txBody>
      </p:sp>
      <p:sp>
        <p:nvSpPr>
          <p:cNvPr id="19" name="Content Placeholder 2">
            <a:extLst>
              <a:ext uri="{FF2B5EF4-FFF2-40B4-BE49-F238E27FC236}">
                <a16:creationId xmlns:a16="http://schemas.microsoft.com/office/drawing/2014/main" id="{7202A1AA-3AC9-BCCB-90A2-D85832615E35}"/>
              </a:ext>
            </a:extLst>
          </p:cNvPr>
          <p:cNvSpPr txBox="1">
            <a:spLocks/>
          </p:cNvSpPr>
          <p:nvPr/>
        </p:nvSpPr>
        <p:spPr>
          <a:xfrm>
            <a:off x="2453157" y="3824867"/>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200" b="1" dirty="0">
                <a:solidFill>
                  <a:schemeClr val="bg1">
                    <a:lumMod val="95000"/>
                  </a:schemeClr>
                </a:solidFill>
                <a:latin typeface="Open Sans" pitchFamily="34" charset="0"/>
                <a:ea typeface="Open Sans" pitchFamily="34" charset="0"/>
                <a:cs typeface="Open Sans" pitchFamily="34" charset="0"/>
              </a:rPr>
              <a:t>2</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Transitioning</a:t>
            </a:r>
            <a:endParaRPr kumimoji="0" lang="en-US" sz="15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18" name="Rectangle 17">
            <a:extLst>
              <a:ext uri="{FF2B5EF4-FFF2-40B4-BE49-F238E27FC236}">
                <a16:creationId xmlns:a16="http://schemas.microsoft.com/office/drawing/2014/main" id="{B7DB3424-E5D3-DE71-82E4-8504A8146F5F}"/>
              </a:ext>
            </a:extLst>
          </p:cNvPr>
          <p:cNvSpPr/>
          <p:nvPr/>
        </p:nvSpPr>
        <p:spPr>
          <a:xfrm>
            <a:off x="3879012" y="3870587"/>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Contains a few grade-level words and phrases</a:t>
            </a:r>
          </a:p>
        </p:txBody>
      </p:sp>
      <p:sp>
        <p:nvSpPr>
          <p:cNvPr id="22" name="Content Placeholder 2">
            <a:extLst>
              <a:ext uri="{FF2B5EF4-FFF2-40B4-BE49-F238E27FC236}">
                <a16:creationId xmlns:a16="http://schemas.microsoft.com/office/drawing/2014/main" id="{69C13D87-CB55-631B-C201-F65972EEE3BF}"/>
              </a:ext>
            </a:extLst>
          </p:cNvPr>
          <p:cNvSpPr txBox="1">
            <a:spLocks/>
          </p:cNvSpPr>
          <p:nvPr/>
        </p:nvSpPr>
        <p:spPr>
          <a:xfrm>
            <a:off x="2453156" y="4679532"/>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3</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Expanding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21" name="Rectangle 20">
            <a:extLst>
              <a:ext uri="{FF2B5EF4-FFF2-40B4-BE49-F238E27FC236}">
                <a16:creationId xmlns:a16="http://schemas.microsoft.com/office/drawing/2014/main" id="{06B43BF3-B25C-8027-33A8-40C82DF75CAF}"/>
              </a:ext>
            </a:extLst>
          </p:cNvPr>
          <p:cNvSpPr/>
          <p:nvPr/>
        </p:nvSpPr>
        <p:spPr>
          <a:xfrm>
            <a:off x="3886845" y="4725252"/>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Contains some grade-level words and phrases</a:t>
            </a:r>
          </a:p>
        </p:txBody>
      </p:sp>
      <p:sp>
        <p:nvSpPr>
          <p:cNvPr id="25" name="Content Placeholder 2">
            <a:extLst>
              <a:ext uri="{FF2B5EF4-FFF2-40B4-BE49-F238E27FC236}">
                <a16:creationId xmlns:a16="http://schemas.microsoft.com/office/drawing/2014/main" id="{0FF35E7F-47B7-C6B7-FEF7-92F2216ECDA1}"/>
              </a:ext>
            </a:extLst>
          </p:cNvPr>
          <p:cNvSpPr txBox="1">
            <a:spLocks/>
          </p:cNvSpPr>
          <p:nvPr/>
        </p:nvSpPr>
        <p:spPr>
          <a:xfrm>
            <a:off x="2453157" y="5534594"/>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200" b="1" dirty="0">
                <a:solidFill>
                  <a:schemeClr val="bg1">
                    <a:lumMod val="95000"/>
                  </a:schemeClr>
                </a:solidFill>
                <a:latin typeface="Open Sans" pitchFamily="34" charset="0"/>
                <a:ea typeface="Open Sans" pitchFamily="34" charset="0"/>
                <a:cs typeface="Open Sans" pitchFamily="34" charset="0"/>
              </a:rPr>
              <a:t>4</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Commanding</a:t>
            </a:r>
            <a:endParaRPr kumimoji="0" lang="en-US" sz="15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24" name="Rectangle 23">
            <a:extLst>
              <a:ext uri="{FF2B5EF4-FFF2-40B4-BE49-F238E27FC236}">
                <a16:creationId xmlns:a16="http://schemas.microsoft.com/office/drawing/2014/main" id="{35AE9A1B-600D-4700-3EE4-A867BE9614A0}"/>
              </a:ext>
            </a:extLst>
          </p:cNvPr>
          <p:cNvSpPr/>
          <p:nvPr/>
        </p:nvSpPr>
        <p:spPr>
          <a:xfrm>
            <a:off x="3886845" y="5580314"/>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Contains many grade-level words and phrases</a:t>
            </a:r>
          </a:p>
        </p:txBody>
      </p:sp>
      <p:sp>
        <p:nvSpPr>
          <p:cNvPr id="4" name="Slide Number Placeholder 3">
            <a:extLst>
              <a:ext uri="{FF2B5EF4-FFF2-40B4-BE49-F238E27FC236}">
                <a16:creationId xmlns:a16="http://schemas.microsoft.com/office/drawing/2014/main" id="{638AB5E5-4E78-847F-0582-3AFE97949D44}"/>
              </a:ext>
            </a:extLst>
          </p:cNvPr>
          <p:cNvSpPr>
            <a:spLocks noGrp="1"/>
          </p:cNvSpPr>
          <p:nvPr>
            <p:ph type="sldNum" sz="quarter" idx="12"/>
          </p:nvPr>
        </p:nvSpPr>
        <p:spPr/>
        <p:txBody>
          <a:bodyPr/>
          <a:lstStyle/>
          <a:p>
            <a:fld id="{0335FC68-20AA-4E79-AB89-77063C4B5F6B}" type="slidenum">
              <a:rPr lang="en-US" smtClean="0"/>
              <a:pPr/>
              <a:t>6</a:t>
            </a:fld>
            <a:endParaRPr lang="en-US" dirty="0"/>
          </a:p>
        </p:txBody>
      </p:sp>
    </p:spTree>
    <p:extLst>
      <p:ext uri="{BB962C8B-B14F-4D97-AF65-F5344CB8AC3E}">
        <p14:creationId xmlns:p14="http://schemas.microsoft.com/office/powerpoint/2010/main" val="2170960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121C-8DA6-998E-77B4-0DF47FA80BC4}"/>
              </a:ext>
            </a:extLst>
          </p:cNvPr>
          <p:cNvSpPr>
            <a:spLocks noGrp="1"/>
          </p:cNvSpPr>
          <p:nvPr>
            <p:ph type="title"/>
          </p:nvPr>
        </p:nvSpPr>
        <p:spPr/>
        <p:txBody>
          <a:bodyPr/>
          <a:lstStyle/>
          <a:p>
            <a:r>
              <a:rPr lang="en-US" dirty="0"/>
              <a:t>Five Rubric Dimensions</a:t>
            </a:r>
          </a:p>
        </p:txBody>
      </p:sp>
      <p:sp>
        <p:nvSpPr>
          <p:cNvPr id="36" name="Rectangle 35">
            <a:extLst>
              <a:ext uri="{FF2B5EF4-FFF2-40B4-BE49-F238E27FC236}">
                <a16:creationId xmlns:a16="http://schemas.microsoft.com/office/drawing/2014/main" id="{09B6B617-57A1-D4C5-31D9-EA066C4DC277}"/>
              </a:ext>
            </a:extLst>
          </p:cNvPr>
          <p:cNvSpPr/>
          <p:nvPr/>
        </p:nvSpPr>
        <p:spPr>
          <a:xfrm>
            <a:off x="152430" y="875582"/>
            <a:ext cx="822960" cy="82296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7" name="Arrow: Pentagon 26">
            <a:extLst>
              <a:ext uri="{FF2B5EF4-FFF2-40B4-BE49-F238E27FC236}">
                <a16:creationId xmlns:a16="http://schemas.microsoft.com/office/drawing/2014/main" id="{CD759B1B-160C-4E8D-3130-0CE5623BEB5D}"/>
              </a:ext>
            </a:extLst>
          </p:cNvPr>
          <p:cNvSpPr/>
          <p:nvPr/>
        </p:nvSpPr>
        <p:spPr>
          <a:xfrm>
            <a:off x="975389" y="1012742"/>
            <a:ext cx="3657600" cy="548640"/>
          </a:xfrm>
          <a:prstGeom prst="homePlate">
            <a:avLst>
              <a:gd name="adj" fmla="val 0"/>
            </a:avLst>
          </a:prstGeom>
          <a:solidFill>
            <a:schemeClr val="bg1">
              <a:lumMod val="95000"/>
            </a:schemeClr>
          </a:solidFill>
          <a:ln w="28575">
            <a:solidFill>
              <a:srgbClr val="11294B"/>
            </a:solidFill>
          </a:ln>
          <a:effectLst>
            <a:outerShdw blurRad="50800" dist="38100" dir="5400000" algn="t" rotWithShape="0">
              <a:prstClr val="black">
                <a:alpha val="40000"/>
              </a:prstClr>
            </a:outerShdw>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230188"/>
            <a:r>
              <a:rPr lang="en-US" sz="2000" b="1" dirty="0">
                <a:solidFill>
                  <a:srgbClr val="11294B"/>
                </a:solidFill>
                <a:latin typeface="Open Sans" panose="020B0606030504020204" pitchFamily="34" charset="0"/>
                <a:ea typeface="Open Sans" panose="020B0606030504020204" pitchFamily="34" charset="0"/>
                <a:cs typeface="Open Sans" panose="020B0606030504020204" pitchFamily="34" charset="0"/>
              </a:rPr>
              <a:t>Coherence of Response</a:t>
            </a:r>
          </a:p>
        </p:txBody>
      </p:sp>
      <p:sp>
        <p:nvSpPr>
          <p:cNvPr id="30" name="Trapezoid 29">
            <a:extLst>
              <a:ext uri="{FF2B5EF4-FFF2-40B4-BE49-F238E27FC236}">
                <a16:creationId xmlns:a16="http://schemas.microsoft.com/office/drawing/2014/main" id="{7F91CD31-0151-0D98-A7DA-3DFA98828B4A}"/>
              </a:ext>
            </a:extLst>
          </p:cNvPr>
          <p:cNvSpPr/>
          <p:nvPr/>
        </p:nvSpPr>
        <p:spPr>
          <a:xfrm rot="16200000">
            <a:off x="119696" y="3986887"/>
            <a:ext cx="4114800" cy="457200"/>
          </a:xfrm>
          <a:prstGeom prst="trapezoid">
            <a:avLst>
              <a:gd name="adj" fmla="val 73473"/>
            </a:avLst>
          </a:prstGeom>
          <a:solidFill>
            <a:schemeClr val="bg1">
              <a:lumMod val="65000"/>
            </a:schemeClr>
          </a:solidFill>
          <a:ln>
            <a:solidFill>
              <a:schemeClr val="bg1">
                <a:lumMod val="50000"/>
              </a:schemeClr>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300" dirty="0">
                <a:solidFill>
                  <a:srgbClr val="11294B"/>
                </a:solidFill>
                <a:effectLst>
                  <a:glow rad="101600">
                    <a:schemeClr val="bg1">
                      <a:lumMod val="65000"/>
                      <a:alpha val="60000"/>
                    </a:schemeClr>
                  </a:glow>
                </a:effectLst>
                <a:latin typeface="Open Sans" pitchFamily="2" charset="0"/>
                <a:ea typeface="Open Sans" pitchFamily="2" charset="0"/>
                <a:cs typeface="Open Sans" pitchFamily="2" charset="0"/>
              </a:rPr>
              <a:t>Grade 1</a:t>
            </a:r>
          </a:p>
        </p:txBody>
      </p:sp>
      <p:sp>
        <p:nvSpPr>
          <p:cNvPr id="5" name="Content Placeholder 2">
            <a:extLst>
              <a:ext uri="{FF2B5EF4-FFF2-40B4-BE49-F238E27FC236}">
                <a16:creationId xmlns:a16="http://schemas.microsoft.com/office/drawing/2014/main" id="{03F10F0B-49C9-AC53-FEAD-E25FC5BA14CC}"/>
              </a:ext>
            </a:extLst>
          </p:cNvPr>
          <p:cNvSpPr txBox="1">
            <a:spLocks/>
          </p:cNvSpPr>
          <p:nvPr/>
        </p:nvSpPr>
        <p:spPr>
          <a:xfrm>
            <a:off x="2451900" y="2112367"/>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0</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Entering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3" name="Rectangle 2">
            <a:extLst>
              <a:ext uri="{FF2B5EF4-FFF2-40B4-BE49-F238E27FC236}">
                <a16:creationId xmlns:a16="http://schemas.microsoft.com/office/drawing/2014/main" id="{EE6FE519-C988-DA64-DDDE-9CE351172826}"/>
              </a:ext>
            </a:extLst>
          </p:cNvPr>
          <p:cNvSpPr/>
          <p:nvPr/>
        </p:nvSpPr>
        <p:spPr>
          <a:xfrm>
            <a:off x="3885590" y="2158087"/>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Lacks a clear introduction or completion of a thought or an idea due to brevity</a:t>
            </a:r>
          </a:p>
        </p:txBody>
      </p:sp>
      <p:sp>
        <p:nvSpPr>
          <p:cNvPr id="16" name="Content Placeholder 2">
            <a:extLst>
              <a:ext uri="{FF2B5EF4-FFF2-40B4-BE49-F238E27FC236}">
                <a16:creationId xmlns:a16="http://schemas.microsoft.com/office/drawing/2014/main" id="{63E7825E-4F03-2C97-4DE3-3736867B129F}"/>
              </a:ext>
            </a:extLst>
          </p:cNvPr>
          <p:cNvSpPr txBox="1">
            <a:spLocks/>
          </p:cNvSpPr>
          <p:nvPr/>
        </p:nvSpPr>
        <p:spPr>
          <a:xfrm>
            <a:off x="2453155" y="2968965"/>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1</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Emerging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15" name="Rectangle 14">
            <a:extLst>
              <a:ext uri="{FF2B5EF4-FFF2-40B4-BE49-F238E27FC236}">
                <a16:creationId xmlns:a16="http://schemas.microsoft.com/office/drawing/2014/main" id="{1132FF82-C6C7-8044-A93A-A2AB48672C43}"/>
              </a:ext>
            </a:extLst>
          </p:cNvPr>
          <p:cNvSpPr/>
          <p:nvPr/>
        </p:nvSpPr>
        <p:spPr>
          <a:xfrm>
            <a:off x="3886845" y="3014685"/>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282575" algn="l"/>
              </a:tabLst>
            </a:pPr>
            <a:r>
              <a:rPr lang="en-US" sz="1200" dirty="0">
                <a:solidFill>
                  <a:schemeClr val="tx1"/>
                </a:solidFill>
                <a:latin typeface="Open Sans" pitchFamily="34" charset="0"/>
                <a:ea typeface="Open Sans" pitchFamily="34" charset="0"/>
                <a:cs typeface="Open Sans" pitchFamily="34" charset="0"/>
              </a:rPr>
              <a:t> Includes a basic introduction or completion of a thought or ideas</a:t>
            </a:r>
          </a:p>
        </p:txBody>
      </p:sp>
      <p:sp>
        <p:nvSpPr>
          <p:cNvPr id="19" name="Content Placeholder 2">
            <a:extLst>
              <a:ext uri="{FF2B5EF4-FFF2-40B4-BE49-F238E27FC236}">
                <a16:creationId xmlns:a16="http://schemas.microsoft.com/office/drawing/2014/main" id="{7202A1AA-3AC9-BCCB-90A2-D85832615E35}"/>
              </a:ext>
            </a:extLst>
          </p:cNvPr>
          <p:cNvSpPr txBox="1">
            <a:spLocks/>
          </p:cNvSpPr>
          <p:nvPr/>
        </p:nvSpPr>
        <p:spPr>
          <a:xfrm>
            <a:off x="2453157" y="3824867"/>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200" b="1" dirty="0">
                <a:solidFill>
                  <a:schemeClr val="bg1">
                    <a:lumMod val="95000"/>
                  </a:schemeClr>
                </a:solidFill>
                <a:latin typeface="Open Sans" pitchFamily="34" charset="0"/>
                <a:ea typeface="Open Sans" pitchFamily="34" charset="0"/>
                <a:cs typeface="Open Sans" pitchFamily="34" charset="0"/>
              </a:rPr>
              <a:t>2</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Transitioning</a:t>
            </a:r>
            <a:endParaRPr kumimoji="0" lang="en-US" sz="15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18" name="Rectangle 17">
            <a:extLst>
              <a:ext uri="{FF2B5EF4-FFF2-40B4-BE49-F238E27FC236}">
                <a16:creationId xmlns:a16="http://schemas.microsoft.com/office/drawing/2014/main" id="{B7DB3424-E5D3-DE71-82E4-8504A8146F5F}"/>
              </a:ext>
            </a:extLst>
          </p:cNvPr>
          <p:cNvSpPr/>
          <p:nvPr/>
        </p:nvSpPr>
        <p:spPr>
          <a:xfrm>
            <a:off x="3879012" y="3870587"/>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282575" algn="l"/>
              </a:tabLst>
            </a:pPr>
            <a:r>
              <a:rPr lang="en-US" sz="1200" dirty="0">
                <a:solidFill>
                  <a:schemeClr val="tx1"/>
                </a:solidFill>
                <a:latin typeface="Open Sans" pitchFamily="34" charset="0"/>
                <a:ea typeface="Open Sans" pitchFamily="34" charset="0"/>
                <a:cs typeface="Open Sans" pitchFamily="34" charset="0"/>
              </a:rPr>
              <a:t> Includes introductory and/or concluding words and sentences that provide limited  </a:t>
            </a:r>
            <a:br>
              <a:rPr lang="en-US" sz="1200" dirty="0">
                <a:solidFill>
                  <a:schemeClr val="tx1"/>
                </a:solidFill>
                <a:latin typeface="Open Sans" pitchFamily="34" charset="0"/>
                <a:ea typeface="Open Sans" pitchFamily="34" charset="0"/>
                <a:cs typeface="Open Sans" pitchFamily="34" charset="0"/>
              </a:rPr>
            </a:br>
            <a:r>
              <a:rPr lang="en-US" sz="1200" dirty="0">
                <a:solidFill>
                  <a:schemeClr val="tx1"/>
                </a:solidFill>
                <a:latin typeface="Open Sans" pitchFamily="34" charset="0"/>
                <a:ea typeface="Open Sans" pitchFamily="34" charset="0"/>
                <a:cs typeface="Open Sans" pitchFamily="34" charset="0"/>
              </a:rPr>
              <a:t> organization of thoughts, ideas, or both</a:t>
            </a:r>
          </a:p>
        </p:txBody>
      </p:sp>
      <p:sp>
        <p:nvSpPr>
          <p:cNvPr id="22" name="Content Placeholder 2">
            <a:extLst>
              <a:ext uri="{FF2B5EF4-FFF2-40B4-BE49-F238E27FC236}">
                <a16:creationId xmlns:a16="http://schemas.microsoft.com/office/drawing/2014/main" id="{69C13D87-CB55-631B-C201-F65972EEE3BF}"/>
              </a:ext>
            </a:extLst>
          </p:cNvPr>
          <p:cNvSpPr txBox="1">
            <a:spLocks/>
          </p:cNvSpPr>
          <p:nvPr/>
        </p:nvSpPr>
        <p:spPr>
          <a:xfrm>
            <a:off x="2453156" y="4679532"/>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3</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Expanding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21" name="Rectangle 20">
            <a:extLst>
              <a:ext uri="{FF2B5EF4-FFF2-40B4-BE49-F238E27FC236}">
                <a16:creationId xmlns:a16="http://schemas.microsoft.com/office/drawing/2014/main" id="{06B43BF3-B25C-8027-33A8-40C82DF75CAF}"/>
              </a:ext>
            </a:extLst>
          </p:cNvPr>
          <p:cNvSpPr/>
          <p:nvPr/>
        </p:nvSpPr>
        <p:spPr>
          <a:xfrm>
            <a:off x="3886845" y="4725252"/>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282575" algn="l"/>
              </a:tabLst>
            </a:pPr>
            <a:r>
              <a:rPr lang="en-US" sz="1200" dirty="0">
                <a:solidFill>
                  <a:schemeClr val="tx1"/>
                </a:solidFill>
                <a:latin typeface="Open Sans" pitchFamily="34" charset="0"/>
                <a:ea typeface="Open Sans" pitchFamily="34" charset="0"/>
                <a:cs typeface="Open Sans" pitchFamily="34" charset="0"/>
              </a:rPr>
              <a:t> Includes introductory and concluding words and sentences that provide partial </a:t>
            </a:r>
            <a:br>
              <a:rPr lang="en-US" sz="1200" dirty="0">
                <a:solidFill>
                  <a:schemeClr val="tx1"/>
                </a:solidFill>
                <a:latin typeface="Open Sans" pitchFamily="34" charset="0"/>
                <a:ea typeface="Open Sans" pitchFamily="34" charset="0"/>
                <a:cs typeface="Open Sans" pitchFamily="34" charset="0"/>
              </a:rPr>
            </a:br>
            <a:r>
              <a:rPr lang="en-US" sz="1200" dirty="0">
                <a:solidFill>
                  <a:schemeClr val="tx1"/>
                </a:solidFill>
                <a:latin typeface="Open Sans" pitchFamily="34" charset="0"/>
                <a:ea typeface="Open Sans" pitchFamily="34" charset="0"/>
                <a:cs typeface="Open Sans" pitchFamily="34" charset="0"/>
              </a:rPr>
              <a:t> organization of thoughts, ideas, or both</a:t>
            </a:r>
          </a:p>
        </p:txBody>
      </p:sp>
      <p:sp>
        <p:nvSpPr>
          <p:cNvPr id="25" name="Content Placeholder 2">
            <a:extLst>
              <a:ext uri="{FF2B5EF4-FFF2-40B4-BE49-F238E27FC236}">
                <a16:creationId xmlns:a16="http://schemas.microsoft.com/office/drawing/2014/main" id="{0FF35E7F-47B7-C6B7-FEF7-92F2216ECDA1}"/>
              </a:ext>
            </a:extLst>
          </p:cNvPr>
          <p:cNvSpPr txBox="1">
            <a:spLocks/>
          </p:cNvSpPr>
          <p:nvPr/>
        </p:nvSpPr>
        <p:spPr>
          <a:xfrm>
            <a:off x="2453157" y="5534594"/>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200" b="1" dirty="0">
                <a:solidFill>
                  <a:schemeClr val="bg1">
                    <a:lumMod val="95000"/>
                  </a:schemeClr>
                </a:solidFill>
                <a:latin typeface="Open Sans" pitchFamily="34" charset="0"/>
                <a:ea typeface="Open Sans" pitchFamily="34" charset="0"/>
                <a:cs typeface="Open Sans" pitchFamily="34" charset="0"/>
              </a:rPr>
              <a:t>4</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Commanding</a:t>
            </a:r>
            <a:endParaRPr kumimoji="0" lang="en-US" sz="15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24" name="Rectangle 23">
            <a:extLst>
              <a:ext uri="{FF2B5EF4-FFF2-40B4-BE49-F238E27FC236}">
                <a16:creationId xmlns:a16="http://schemas.microsoft.com/office/drawing/2014/main" id="{35AE9A1B-600D-4700-3EE4-A867BE9614A0}"/>
              </a:ext>
            </a:extLst>
          </p:cNvPr>
          <p:cNvSpPr/>
          <p:nvPr/>
        </p:nvSpPr>
        <p:spPr>
          <a:xfrm>
            <a:off x="3886845" y="5580314"/>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chemeClr val="tx1"/>
                </a:solidFill>
                <a:latin typeface="Open Sans" pitchFamily="34" charset="0"/>
                <a:ea typeface="Open Sans" pitchFamily="34" charset="0"/>
                <a:cs typeface="Open Sans" pitchFamily="34" charset="0"/>
              </a:rPr>
              <a:t> Includes words and sentences that sufficiently introduce and complete thoughts, </a:t>
            </a:r>
            <a:br>
              <a:rPr lang="en-US" sz="1200" dirty="0">
                <a:solidFill>
                  <a:schemeClr val="tx1"/>
                </a:solidFill>
                <a:latin typeface="Open Sans" pitchFamily="34" charset="0"/>
                <a:ea typeface="Open Sans" pitchFamily="34" charset="0"/>
                <a:cs typeface="Open Sans" pitchFamily="34" charset="0"/>
              </a:rPr>
            </a:br>
            <a:r>
              <a:rPr lang="en-US" sz="1200" dirty="0">
                <a:solidFill>
                  <a:schemeClr val="tx1"/>
                </a:solidFill>
                <a:latin typeface="Open Sans" pitchFamily="34" charset="0"/>
                <a:ea typeface="Open Sans" pitchFamily="34" charset="0"/>
                <a:cs typeface="Open Sans" pitchFamily="34" charset="0"/>
              </a:rPr>
              <a:t> ideas, or both</a:t>
            </a:r>
          </a:p>
        </p:txBody>
      </p:sp>
      <p:sp>
        <p:nvSpPr>
          <p:cNvPr id="4" name="Slide Number Placeholder 3">
            <a:extLst>
              <a:ext uri="{FF2B5EF4-FFF2-40B4-BE49-F238E27FC236}">
                <a16:creationId xmlns:a16="http://schemas.microsoft.com/office/drawing/2014/main" id="{638AB5E5-4E78-847F-0582-3AFE97949D44}"/>
              </a:ext>
            </a:extLst>
          </p:cNvPr>
          <p:cNvSpPr>
            <a:spLocks noGrp="1"/>
          </p:cNvSpPr>
          <p:nvPr>
            <p:ph type="sldNum" sz="quarter" idx="12"/>
          </p:nvPr>
        </p:nvSpPr>
        <p:spPr/>
        <p:txBody>
          <a:bodyPr/>
          <a:lstStyle/>
          <a:p>
            <a:fld id="{0335FC68-20AA-4E79-AB89-77063C4B5F6B}" type="slidenum">
              <a:rPr lang="en-US" smtClean="0"/>
              <a:pPr/>
              <a:t>7</a:t>
            </a:fld>
            <a:endParaRPr lang="en-US" dirty="0"/>
          </a:p>
        </p:txBody>
      </p:sp>
    </p:spTree>
    <p:extLst>
      <p:ext uri="{BB962C8B-B14F-4D97-AF65-F5344CB8AC3E}">
        <p14:creationId xmlns:p14="http://schemas.microsoft.com/office/powerpoint/2010/main" val="112752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121C-8DA6-998E-77B4-0DF47FA80BC4}"/>
              </a:ext>
            </a:extLst>
          </p:cNvPr>
          <p:cNvSpPr>
            <a:spLocks noGrp="1"/>
          </p:cNvSpPr>
          <p:nvPr>
            <p:ph type="title"/>
          </p:nvPr>
        </p:nvSpPr>
        <p:spPr/>
        <p:txBody>
          <a:bodyPr/>
          <a:lstStyle/>
          <a:p>
            <a:r>
              <a:rPr lang="en-US" dirty="0"/>
              <a:t>Five Rubric Dimensions</a:t>
            </a:r>
          </a:p>
        </p:txBody>
      </p:sp>
      <p:sp>
        <p:nvSpPr>
          <p:cNvPr id="36" name="Rectangle 35">
            <a:extLst>
              <a:ext uri="{FF2B5EF4-FFF2-40B4-BE49-F238E27FC236}">
                <a16:creationId xmlns:a16="http://schemas.microsoft.com/office/drawing/2014/main" id="{09B6B617-57A1-D4C5-31D9-EA066C4DC277}"/>
              </a:ext>
            </a:extLst>
          </p:cNvPr>
          <p:cNvSpPr/>
          <p:nvPr/>
        </p:nvSpPr>
        <p:spPr>
          <a:xfrm>
            <a:off x="152430" y="875582"/>
            <a:ext cx="822960" cy="82296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Arrow: Pentagon 26">
            <a:extLst>
              <a:ext uri="{FF2B5EF4-FFF2-40B4-BE49-F238E27FC236}">
                <a16:creationId xmlns:a16="http://schemas.microsoft.com/office/drawing/2014/main" id="{CD759B1B-160C-4E8D-3130-0CE5623BEB5D}"/>
              </a:ext>
            </a:extLst>
          </p:cNvPr>
          <p:cNvSpPr/>
          <p:nvPr/>
        </p:nvSpPr>
        <p:spPr>
          <a:xfrm>
            <a:off x="975389" y="1012742"/>
            <a:ext cx="3657600" cy="548640"/>
          </a:xfrm>
          <a:prstGeom prst="homePlate">
            <a:avLst>
              <a:gd name="adj" fmla="val 0"/>
            </a:avLst>
          </a:prstGeom>
          <a:solidFill>
            <a:schemeClr val="bg1">
              <a:lumMod val="95000"/>
            </a:schemeClr>
          </a:solidFill>
          <a:ln w="28575">
            <a:solidFill>
              <a:srgbClr val="11294B"/>
            </a:solidFill>
          </a:ln>
          <a:effectLst>
            <a:outerShdw blurRad="50800" dist="38100" dir="5400000" algn="t" rotWithShape="0">
              <a:prstClr val="black">
                <a:alpha val="40000"/>
              </a:prstClr>
            </a:outerShdw>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15888"/>
            <a:r>
              <a:rPr lang="en-US" sz="2000" b="1" dirty="0">
                <a:solidFill>
                  <a:srgbClr val="11294B"/>
                </a:solidFill>
                <a:latin typeface="Open Sans" panose="020B0606030504020204" pitchFamily="34" charset="0"/>
                <a:ea typeface="Open Sans" panose="020B0606030504020204" pitchFamily="34" charset="0"/>
                <a:cs typeface="Open Sans" panose="020B0606030504020204" pitchFamily="34" charset="0"/>
              </a:rPr>
              <a:t>Degree of Response (SCR)</a:t>
            </a:r>
          </a:p>
        </p:txBody>
      </p:sp>
      <p:sp>
        <p:nvSpPr>
          <p:cNvPr id="38" name="Trapezoid 37">
            <a:extLst>
              <a:ext uri="{FF2B5EF4-FFF2-40B4-BE49-F238E27FC236}">
                <a16:creationId xmlns:a16="http://schemas.microsoft.com/office/drawing/2014/main" id="{5E47FACB-47A6-26D6-34C9-17506199AE83}"/>
              </a:ext>
            </a:extLst>
          </p:cNvPr>
          <p:cNvSpPr/>
          <p:nvPr/>
        </p:nvSpPr>
        <p:spPr>
          <a:xfrm rot="16200000">
            <a:off x="119696" y="3986887"/>
            <a:ext cx="4114800" cy="457200"/>
          </a:xfrm>
          <a:prstGeom prst="trapezoid">
            <a:avLst>
              <a:gd name="adj" fmla="val 73473"/>
            </a:avLst>
          </a:prstGeom>
          <a:solidFill>
            <a:schemeClr val="bg1">
              <a:lumMod val="65000"/>
            </a:schemeClr>
          </a:solidFill>
          <a:ln>
            <a:solidFill>
              <a:schemeClr val="bg1">
                <a:lumMod val="50000"/>
              </a:schemeClr>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300" dirty="0">
                <a:solidFill>
                  <a:srgbClr val="11294B"/>
                </a:solidFill>
                <a:effectLst>
                  <a:glow rad="101600">
                    <a:schemeClr val="bg1">
                      <a:lumMod val="65000"/>
                      <a:alpha val="60000"/>
                    </a:schemeClr>
                  </a:glow>
                </a:effectLst>
                <a:latin typeface="Open Sans" pitchFamily="2" charset="0"/>
                <a:ea typeface="Open Sans" pitchFamily="2" charset="0"/>
                <a:cs typeface="Open Sans" pitchFamily="2" charset="0"/>
              </a:rPr>
              <a:t>Grade 1</a:t>
            </a:r>
          </a:p>
        </p:txBody>
      </p:sp>
      <p:sp>
        <p:nvSpPr>
          <p:cNvPr id="5" name="Content Placeholder 2">
            <a:extLst>
              <a:ext uri="{FF2B5EF4-FFF2-40B4-BE49-F238E27FC236}">
                <a16:creationId xmlns:a16="http://schemas.microsoft.com/office/drawing/2014/main" id="{03F10F0B-49C9-AC53-FEAD-E25FC5BA14CC}"/>
              </a:ext>
            </a:extLst>
          </p:cNvPr>
          <p:cNvSpPr txBox="1">
            <a:spLocks/>
          </p:cNvSpPr>
          <p:nvPr/>
        </p:nvSpPr>
        <p:spPr>
          <a:xfrm>
            <a:off x="2451900" y="2112367"/>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0</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Entering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3" name="Rectangle 2">
            <a:extLst>
              <a:ext uri="{FF2B5EF4-FFF2-40B4-BE49-F238E27FC236}">
                <a16:creationId xmlns:a16="http://schemas.microsoft.com/office/drawing/2014/main" id="{EE6FE519-C988-DA64-DDDE-9CE351172826}"/>
              </a:ext>
            </a:extLst>
          </p:cNvPr>
          <p:cNvSpPr/>
          <p:nvPr/>
        </p:nvSpPr>
        <p:spPr>
          <a:xfrm>
            <a:off x="3885590" y="2158087"/>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chemeClr val="tx1"/>
                </a:solidFill>
                <a:latin typeface="Open Sans" pitchFamily="2" charset="0"/>
                <a:ea typeface="Open Sans" pitchFamily="2" charset="0"/>
                <a:cs typeface="Open Sans" pitchFamily="2" charset="0"/>
              </a:rPr>
              <a:t> Lacks descriptions of thoughts, feelings, or ideas</a:t>
            </a:r>
          </a:p>
        </p:txBody>
      </p:sp>
      <p:sp>
        <p:nvSpPr>
          <p:cNvPr id="16" name="Content Placeholder 2">
            <a:extLst>
              <a:ext uri="{FF2B5EF4-FFF2-40B4-BE49-F238E27FC236}">
                <a16:creationId xmlns:a16="http://schemas.microsoft.com/office/drawing/2014/main" id="{63E7825E-4F03-2C97-4DE3-3736867B129F}"/>
              </a:ext>
            </a:extLst>
          </p:cNvPr>
          <p:cNvSpPr txBox="1">
            <a:spLocks/>
          </p:cNvSpPr>
          <p:nvPr/>
        </p:nvSpPr>
        <p:spPr>
          <a:xfrm>
            <a:off x="2453155" y="2968965"/>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1</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Emerging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15" name="Rectangle 14">
            <a:extLst>
              <a:ext uri="{FF2B5EF4-FFF2-40B4-BE49-F238E27FC236}">
                <a16:creationId xmlns:a16="http://schemas.microsoft.com/office/drawing/2014/main" id="{1132FF82-C6C7-8044-A93A-A2AB48672C43}"/>
              </a:ext>
            </a:extLst>
          </p:cNvPr>
          <p:cNvSpPr/>
          <p:nvPr/>
        </p:nvSpPr>
        <p:spPr>
          <a:xfrm>
            <a:off x="3886845" y="3014685"/>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282575" algn="l"/>
              </a:tabLst>
            </a:pPr>
            <a:r>
              <a:rPr lang="en-US" sz="1200" dirty="0">
                <a:solidFill>
                  <a:schemeClr val="tx1"/>
                </a:solidFill>
                <a:latin typeface="Open Sans" pitchFamily="34" charset="0"/>
                <a:ea typeface="Open Sans" pitchFamily="34" charset="0"/>
                <a:cs typeface="Open Sans" pitchFamily="34" charset="0"/>
              </a:rPr>
              <a:t> Includes basic descriptions of at least one thought or an idea</a:t>
            </a:r>
          </a:p>
        </p:txBody>
      </p:sp>
      <p:sp>
        <p:nvSpPr>
          <p:cNvPr id="19" name="Content Placeholder 2">
            <a:extLst>
              <a:ext uri="{FF2B5EF4-FFF2-40B4-BE49-F238E27FC236}">
                <a16:creationId xmlns:a16="http://schemas.microsoft.com/office/drawing/2014/main" id="{7202A1AA-3AC9-BCCB-90A2-D85832615E35}"/>
              </a:ext>
            </a:extLst>
          </p:cNvPr>
          <p:cNvSpPr txBox="1">
            <a:spLocks/>
          </p:cNvSpPr>
          <p:nvPr/>
        </p:nvSpPr>
        <p:spPr>
          <a:xfrm>
            <a:off x="2453157" y="3824867"/>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200" b="1" dirty="0">
                <a:solidFill>
                  <a:schemeClr val="bg1">
                    <a:lumMod val="95000"/>
                  </a:schemeClr>
                </a:solidFill>
                <a:latin typeface="Open Sans" pitchFamily="34" charset="0"/>
                <a:ea typeface="Open Sans" pitchFamily="34" charset="0"/>
                <a:cs typeface="Open Sans" pitchFamily="34" charset="0"/>
              </a:rPr>
              <a:t>2</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Transitioning</a:t>
            </a:r>
            <a:endParaRPr kumimoji="0" lang="en-US" sz="15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18" name="Rectangle 17">
            <a:extLst>
              <a:ext uri="{FF2B5EF4-FFF2-40B4-BE49-F238E27FC236}">
                <a16:creationId xmlns:a16="http://schemas.microsoft.com/office/drawing/2014/main" id="{B7DB3424-E5D3-DE71-82E4-8504A8146F5F}"/>
              </a:ext>
            </a:extLst>
          </p:cNvPr>
          <p:cNvSpPr/>
          <p:nvPr/>
        </p:nvSpPr>
        <p:spPr>
          <a:xfrm>
            <a:off x="3879012" y="3870587"/>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282575" algn="l"/>
              </a:tabLst>
            </a:pPr>
            <a:r>
              <a:rPr lang="en-US" sz="1200" dirty="0">
                <a:solidFill>
                  <a:schemeClr val="tx1"/>
                </a:solidFill>
                <a:latin typeface="Open Sans" pitchFamily="2" charset="0"/>
                <a:ea typeface="Open Sans" pitchFamily="2" charset="0"/>
                <a:cs typeface="Open Sans" pitchFamily="2" charset="0"/>
              </a:rPr>
              <a:t> Includes some minimally detailed descriptions of thoughts, ideas, or both</a:t>
            </a:r>
          </a:p>
        </p:txBody>
      </p:sp>
      <p:sp>
        <p:nvSpPr>
          <p:cNvPr id="22" name="Content Placeholder 2">
            <a:extLst>
              <a:ext uri="{FF2B5EF4-FFF2-40B4-BE49-F238E27FC236}">
                <a16:creationId xmlns:a16="http://schemas.microsoft.com/office/drawing/2014/main" id="{69C13D87-CB55-631B-C201-F65972EEE3BF}"/>
              </a:ext>
            </a:extLst>
          </p:cNvPr>
          <p:cNvSpPr txBox="1">
            <a:spLocks/>
          </p:cNvSpPr>
          <p:nvPr/>
        </p:nvSpPr>
        <p:spPr>
          <a:xfrm>
            <a:off x="2453156" y="4679532"/>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3</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Expanding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21" name="Rectangle 20">
            <a:extLst>
              <a:ext uri="{FF2B5EF4-FFF2-40B4-BE49-F238E27FC236}">
                <a16:creationId xmlns:a16="http://schemas.microsoft.com/office/drawing/2014/main" id="{06B43BF3-B25C-8027-33A8-40C82DF75CAF}"/>
              </a:ext>
            </a:extLst>
          </p:cNvPr>
          <p:cNvSpPr/>
          <p:nvPr/>
        </p:nvSpPr>
        <p:spPr>
          <a:xfrm>
            <a:off x="3886845" y="4725252"/>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282575" algn="l"/>
              </a:tabLst>
            </a:pPr>
            <a:r>
              <a:rPr lang="en-US" sz="1200" dirty="0">
                <a:solidFill>
                  <a:schemeClr val="tx1"/>
                </a:solidFill>
                <a:latin typeface="Open Sans" pitchFamily="2" charset="0"/>
                <a:ea typeface="Open Sans" pitchFamily="2" charset="0"/>
                <a:cs typeface="Open Sans" pitchFamily="2" charset="0"/>
              </a:rPr>
              <a:t> Includes partially detailed descriptions of thoughts, ideas, or both</a:t>
            </a:r>
          </a:p>
        </p:txBody>
      </p:sp>
      <p:sp>
        <p:nvSpPr>
          <p:cNvPr id="25" name="Content Placeholder 2">
            <a:extLst>
              <a:ext uri="{FF2B5EF4-FFF2-40B4-BE49-F238E27FC236}">
                <a16:creationId xmlns:a16="http://schemas.microsoft.com/office/drawing/2014/main" id="{0FF35E7F-47B7-C6B7-FEF7-92F2216ECDA1}"/>
              </a:ext>
            </a:extLst>
          </p:cNvPr>
          <p:cNvSpPr txBox="1">
            <a:spLocks/>
          </p:cNvSpPr>
          <p:nvPr/>
        </p:nvSpPr>
        <p:spPr>
          <a:xfrm>
            <a:off x="2453157" y="5534594"/>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200" b="1" dirty="0">
                <a:solidFill>
                  <a:schemeClr val="bg1">
                    <a:lumMod val="95000"/>
                  </a:schemeClr>
                </a:solidFill>
                <a:latin typeface="Open Sans" pitchFamily="34" charset="0"/>
                <a:ea typeface="Open Sans" pitchFamily="34" charset="0"/>
                <a:cs typeface="Open Sans" pitchFamily="34" charset="0"/>
              </a:rPr>
              <a:t>4</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Commanding</a:t>
            </a:r>
            <a:endParaRPr kumimoji="0" lang="en-US" sz="15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24" name="Rectangle 23">
            <a:extLst>
              <a:ext uri="{FF2B5EF4-FFF2-40B4-BE49-F238E27FC236}">
                <a16:creationId xmlns:a16="http://schemas.microsoft.com/office/drawing/2014/main" id="{35AE9A1B-600D-4700-3EE4-A867BE9614A0}"/>
              </a:ext>
            </a:extLst>
          </p:cNvPr>
          <p:cNvSpPr/>
          <p:nvPr/>
        </p:nvSpPr>
        <p:spPr>
          <a:xfrm>
            <a:off x="3886845" y="5580314"/>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chemeClr val="tx1"/>
                </a:solidFill>
                <a:latin typeface="Open Sans" pitchFamily="34" charset="0"/>
                <a:ea typeface="Open Sans" pitchFamily="34" charset="0"/>
                <a:cs typeface="Open Sans" pitchFamily="34" charset="0"/>
              </a:rPr>
              <a:t> Includes sufficiently detailed descriptions of thoughts, ideas, or both</a:t>
            </a:r>
            <a:endParaRPr lang="en-US" sz="1200" spc="-10" dirty="0">
              <a:solidFill>
                <a:schemeClr val="tx1"/>
              </a:solidFill>
              <a:latin typeface="Open Sans" pitchFamily="34" charset="0"/>
              <a:ea typeface="Open Sans" pitchFamily="34" charset="0"/>
              <a:cs typeface="Open Sans" pitchFamily="34" charset="0"/>
            </a:endParaRPr>
          </a:p>
        </p:txBody>
      </p:sp>
      <p:sp>
        <p:nvSpPr>
          <p:cNvPr id="4" name="Slide Number Placeholder 3">
            <a:extLst>
              <a:ext uri="{FF2B5EF4-FFF2-40B4-BE49-F238E27FC236}">
                <a16:creationId xmlns:a16="http://schemas.microsoft.com/office/drawing/2014/main" id="{638AB5E5-4E78-847F-0582-3AFE97949D44}"/>
              </a:ext>
            </a:extLst>
          </p:cNvPr>
          <p:cNvSpPr>
            <a:spLocks noGrp="1"/>
          </p:cNvSpPr>
          <p:nvPr>
            <p:ph type="sldNum" sz="quarter" idx="12"/>
          </p:nvPr>
        </p:nvSpPr>
        <p:spPr/>
        <p:txBody>
          <a:bodyPr/>
          <a:lstStyle/>
          <a:p>
            <a:fld id="{0335FC68-20AA-4E79-AB89-77063C4B5F6B}" type="slidenum">
              <a:rPr lang="en-US" smtClean="0"/>
              <a:pPr/>
              <a:t>8</a:t>
            </a:fld>
            <a:endParaRPr lang="en-US" dirty="0"/>
          </a:p>
        </p:txBody>
      </p:sp>
    </p:spTree>
    <p:extLst>
      <p:ext uri="{BB962C8B-B14F-4D97-AF65-F5344CB8AC3E}">
        <p14:creationId xmlns:p14="http://schemas.microsoft.com/office/powerpoint/2010/main" val="1239728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2152</Words>
  <Application>Microsoft Office PowerPoint</Application>
  <PresentationFormat>Widescreen</PresentationFormat>
  <Paragraphs>322</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Calibri Light</vt:lpstr>
      <vt:lpstr>Arial</vt:lpstr>
      <vt:lpstr>Open Sans</vt:lpstr>
      <vt:lpstr>Calibri</vt:lpstr>
      <vt:lpstr>Wingdings</vt:lpstr>
      <vt:lpstr>Office Theme</vt:lpstr>
      <vt:lpstr>Training for Administering and Scoring Writing</vt:lpstr>
      <vt:lpstr>Grade 1 Writing Scoring: Training Overview</vt:lpstr>
      <vt:lpstr>Statewide Scoring Rules for Writing</vt:lpstr>
      <vt:lpstr>NYSESLAT Writing Rubric Overview</vt:lpstr>
      <vt:lpstr>Five Rubric Dimensions</vt:lpstr>
      <vt:lpstr>Five Rubric Dimensions</vt:lpstr>
      <vt:lpstr>Five Rubric Dimensions</vt:lpstr>
      <vt:lpstr>Five Rubric Dimensions</vt:lpstr>
      <vt:lpstr>Five Rubric Dimensions</vt:lpstr>
      <vt:lpstr>Five Rubric Dimensions</vt:lpstr>
      <vt:lpstr>Application of the Holistic Writing Rubrics</vt:lpstr>
      <vt:lpstr>Grade 1: SCR Prompt</vt:lpstr>
      <vt:lpstr>Grade 1: SCR Sample 1</vt:lpstr>
      <vt:lpstr>Grade 1: SCR Sample 2</vt:lpstr>
      <vt:lpstr>Grade 1: SCR Sample 3</vt:lpstr>
      <vt:lpstr>Grade 1: SCR Sample 4</vt:lpstr>
      <vt:lpstr>Grade 1: SCR Sample 5</vt:lpstr>
      <vt:lpstr>Practice Time</vt:lpstr>
      <vt:lpstr>Grade 1: SCR Practice 1</vt:lpstr>
      <vt:lpstr>Grade 1: SCR Practice 1</vt:lpstr>
      <vt:lpstr>Grade 1: SCR Practice 2</vt:lpstr>
      <vt:lpstr>Grade 1: SCR Practice 2</vt:lpstr>
      <vt:lpstr>Grade 1: SCR Practice 3</vt:lpstr>
      <vt:lpstr>Grade 1: SCR Practice 3</vt:lpstr>
      <vt:lpstr>Grade 1: SCR Practice 4</vt:lpstr>
      <vt:lpstr>Grade 1: SCR Practice 4</vt:lpstr>
      <vt:lpstr>Grade 1: SCR Practice 5</vt:lpstr>
      <vt:lpstr>Grade 1: SCR Practice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NYSESLAT Training for Administering and Scoring Writing Part 1</dc:title>
  <dc:creator/>
  <cp:lastModifiedBy/>
  <cp:revision>1</cp:revision>
  <dcterms:created xsi:type="dcterms:W3CDTF">2024-03-26T19:16:48Z</dcterms:created>
  <dcterms:modified xsi:type="dcterms:W3CDTF">2024-03-29T17:34:23Z</dcterms:modified>
</cp:coreProperties>
</file>