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embedTrueTypeFonts="1">
  <p:sldMasterIdLst>
    <p:sldMasterId id="2147483648" r:id="rId1"/>
  </p:sldMasterIdLst>
  <p:notesMasterIdLst>
    <p:notesMasterId r:id="rId39"/>
  </p:notesMasterIdLst>
  <p:handoutMasterIdLst>
    <p:handoutMasterId r:id="rId40"/>
  </p:handoutMasterIdLst>
  <p:sldIdLst>
    <p:sldId id="256" r:id="rId2"/>
    <p:sldId id="325" r:id="rId3"/>
    <p:sldId id="343" r:id="rId4"/>
    <p:sldId id="327" r:id="rId5"/>
    <p:sldId id="328" r:id="rId6"/>
    <p:sldId id="329" r:id="rId7"/>
    <p:sldId id="330" r:id="rId8"/>
    <p:sldId id="331" r:id="rId9"/>
    <p:sldId id="332" r:id="rId10"/>
    <p:sldId id="286" r:id="rId11"/>
    <p:sldId id="334" r:id="rId12"/>
    <p:sldId id="336" r:id="rId13"/>
    <p:sldId id="289" r:id="rId14"/>
    <p:sldId id="337" r:id="rId15"/>
    <p:sldId id="335" r:id="rId16"/>
    <p:sldId id="292" r:id="rId17"/>
    <p:sldId id="296" r:id="rId18"/>
    <p:sldId id="297" r:id="rId19"/>
    <p:sldId id="298" r:id="rId20"/>
    <p:sldId id="338" r:id="rId21"/>
    <p:sldId id="339" r:id="rId22"/>
    <p:sldId id="340" r:id="rId23"/>
    <p:sldId id="299" r:id="rId24"/>
    <p:sldId id="300" r:id="rId25"/>
    <p:sldId id="301" r:id="rId26"/>
    <p:sldId id="302" r:id="rId27"/>
    <p:sldId id="303" r:id="rId28"/>
    <p:sldId id="305" r:id="rId29"/>
    <p:sldId id="304" r:id="rId30"/>
    <p:sldId id="306" r:id="rId31"/>
    <p:sldId id="293" r:id="rId32"/>
    <p:sldId id="313" r:id="rId33"/>
    <p:sldId id="322" r:id="rId34"/>
    <p:sldId id="316" r:id="rId35"/>
    <p:sldId id="324" r:id="rId36"/>
    <p:sldId id="318" r:id="rId37"/>
    <p:sldId id="294" r:id="rId38"/>
  </p:sldIdLst>
  <p:sldSz cx="12192000" cy="6858000"/>
  <p:notesSz cx="7010400" cy="92964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Open Sans" panose="020B0606030504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94B"/>
    <a:srgbClr val="B4C5E7"/>
    <a:srgbClr val="333333"/>
    <a:srgbClr val="5F5F5F"/>
    <a:srgbClr val="AA72D4"/>
    <a:srgbClr val="E20000"/>
    <a:srgbClr val="FF5D5D"/>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8" autoAdjust="0"/>
    <p:restoredTop sz="88000" autoAdjust="0"/>
  </p:normalViewPr>
  <p:slideViewPr>
    <p:cSldViewPr snapToGrid="0">
      <p:cViewPr varScale="1">
        <p:scale>
          <a:sx n="73" d="100"/>
          <a:sy n="73" d="100"/>
        </p:scale>
        <p:origin x="450" y="72"/>
      </p:cViewPr>
      <p:guideLst>
        <p:guide orient="horz" pos="2160"/>
        <p:guide pos="3840"/>
      </p:guideLst>
    </p:cSldViewPr>
  </p:slideViewPr>
  <p:outlineViewPr>
    <p:cViewPr>
      <p:scale>
        <a:sx n="33" d="100"/>
        <a:sy n="33" d="100"/>
      </p:scale>
      <p:origin x="0" y="-401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2" d="100"/>
          <a:sy n="122" d="100"/>
        </p:scale>
        <p:origin x="4860"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9411963-FC2E-4FB4-9D73-43CC6E521440}" type="datetimeFigureOut">
              <a:rPr lang="en-US" smtClean="0"/>
              <a:pPr/>
              <a:t>3/29/2024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81FD5F1-FFDB-47BA-8D6C-BBC2AE41EB0B}"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92506E2-08E5-472C-86E4-652DA323066D}" type="datetimeFigureOut">
              <a:rPr lang="en-US" smtClean="0"/>
              <a:pPr/>
              <a:t>3/29/2024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3E11073-2CF5-4861-8628-AF012B32AED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4</a:t>
            </a:fld>
            <a:endParaRPr lang="en-US" dirty="0"/>
          </a:p>
        </p:txBody>
      </p:sp>
    </p:spTree>
    <p:extLst>
      <p:ext uri="{BB962C8B-B14F-4D97-AF65-F5344CB8AC3E}">
        <p14:creationId xmlns:p14="http://schemas.microsoft.com/office/powerpoint/2010/main" val="354596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18</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19</a:t>
            </a:fld>
            <a:endParaRPr lang="en-US" dirty="0"/>
          </a:p>
        </p:txBody>
      </p:sp>
    </p:spTree>
    <p:extLst>
      <p:ext uri="{BB962C8B-B14F-4D97-AF65-F5344CB8AC3E}">
        <p14:creationId xmlns:p14="http://schemas.microsoft.com/office/powerpoint/2010/main" val="389837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21</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24</a:t>
            </a:fld>
            <a:endParaRPr lang="en-US" dirty="0"/>
          </a:p>
        </p:txBody>
      </p:sp>
    </p:spTree>
    <p:extLst>
      <p:ext uri="{BB962C8B-B14F-4D97-AF65-F5344CB8AC3E}">
        <p14:creationId xmlns:p14="http://schemas.microsoft.com/office/powerpoint/2010/main" val="3898371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26</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27</a:t>
            </a:fld>
            <a:endParaRPr lang="en-US" dirty="0"/>
          </a:p>
        </p:txBody>
      </p:sp>
    </p:spTree>
    <p:extLst>
      <p:ext uri="{BB962C8B-B14F-4D97-AF65-F5344CB8AC3E}">
        <p14:creationId xmlns:p14="http://schemas.microsoft.com/office/powerpoint/2010/main" val="389837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29</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31</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32</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33</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5</a:t>
            </a:fld>
            <a:endParaRPr lang="en-US" dirty="0"/>
          </a:p>
        </p:txBody>
      </p:sp>
    </p:spTree>
    <p:extLst>
      <p:ext uri="{BB962C8B-B14F-4D97-AF65-F5344CB8AC3E}">
        <p14:creationId xmlns:p14="http://schemas.microsoft.com/office/powerpoint/2010/main" val="241122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34</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35</a:t>
            </a:fld>
            <a:endParaRPr lang="en-US" dirty="0"/>
          </a:p>
        </p:txBody>
      </p:sp>
    </p:spTree>
    <p:extLst>
      <p:ext uri="{BB962C8B-B14F-4D97-AF65-F5344CB8AC3E}">
        <p14:creationId xmlns:p14="http://schemas.microsoft.com/office/powerpoint/2010/main" val="210040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6</a:t>
            </a:fld>
            <a:endParaRPr lang="en-US" dirty="0"/>
          </a:p>
        </p:txBody>
      </p:sp>
    </p:spTree>
    <p:extLst>
      <p:ext uri="{BB962C8B-B14F-4D97-AF65-F5344CB8AC3E}">
        <p14:creationId xmlns:p14="http://schemas.microsoft.com/office/powerpoint/2010/main" val="124203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8</a:t>
            </a:fld>
            <a:endParaRPr lang="en-US" dirty="0"/>
          </a:p>
        </p:txBody>
      </p:sp>
    </p:spTree>
    <p:extLst>
      <p:ext uri="{BB962C8B-B14F-4D97-AF65-F5344CB8AC3E}">
        <p14:creationId xmlns:p14="http://schemas.microsoft.com/office/powerpoint/2010/main" val="207908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10</a:t>
            </a:fld>
            <a:endParaRPr lang="en-US" dirty="0"/>
          </a:p>
        </p:txBody>
      </p:sp>
    </p:spTree>
    <p:extLst>
      <p:ext uri="{BB962C8B-B14F-4D97-AF65-F5344CB8AC3E}">
        <p14:creationId xmlns:p14="http://schemas.microsoft.com/office/powerpoint/2010/main" val="789957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12</a:t>
            </a:fld>
            <a:endParaRPr lang="en-US" dirty="0"/>
          </a:p>
        </p:txBody>
      </p:sp>
    </p:spTree>
    <p:extLst>
      <p:ext uri="{BB962C8B-B14F-4D97-AF65-F5344CB8AC3E}">
        <p14:creationId xmlns:p14="http://schemas.microsoft.com/office/powerpoint/2010/main" val="174750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13</a:t>
            </a:fld>
            <a:endParaRPr lang="en-US" dirty="0"/>
          </a:p>
        </p:txBody>
      </p:sp>
    </p:spTree>
    <p:extLst>
      <p:ext uri="{BB962C8B-B14F-4D97-AF65-F5344CB8AC3E}">
        <p14:creationId xmlns:p14="http://schemas.microsoft.com/office/powerpoint/2010/main" val="214848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15</a:t>
            </a:fld>
            <a:endParaRPr lang="en-US" dirty="0"/>
          </a:p>
        </p:txBody>
      </p:sp>
    </p:spTree>
    <p:extLst>
      <p:ext uri="{BB962C8B-B14F-4D97-AF65-F5344CB8AC3E}">
        <p14:creationId xmlns:p14="http://schemas.microsoft.com/office/powerpoint/2010/main" val="335607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3E11073-2CF5-4861-8628-AF012B32AEDE}" type="slidenum">
              <a:rPr lang="en-US" smtClean="0"/>
              <a:pPr/>
              <a:t>16</a:t>
            </a:fld>
            <a:endParaRPr lang="en-US" dirty="0"/>
          </a:p>
        </p:txBody>
      </p:sp>
    </p:spTree>
    <p:extLst>
      <p:ext uri="{BB962C8B-B14F-4D97-AF65-F5344CB8AC3E}">
        <p14:creationId xmlns:p14="http://schemas.microsoft.com/office/powerpoint/2010/main" val="3898371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B456D759-76EF-2C9C-21BB-807133806A0C}"/>
              </a:ext>
            </a:extLst>
          </p:cNvPr>
          <p:cNvSpPr/>
          <p:nvPr userDrawn="1"/>
        </p:nvSpPr>
        <p:spPr>
          <a:xfrm>
            <a:off x="3812168" y="4811916"/>
            <a:ext cx="4572000" cy="825611"/>
          </a:xfrm>
          <a:custGeom>
            <a:avLst/>
            <a:gdLst>
              <a:gd name="connsiteX0" fmla="*/ 0 w 10515600"/>
              <a:gd name="connsiteY0" fmla="*/ 0 h 1463040"/>
              <a:gd name="connsiteX1" fmla="*/ 10515600 w 10515600"/>
              <a:gd name="connsiteY1" fmla="*/ 0 h 1463040"/>
              <a:gd name="connsiteX2" fmla="*/ 10515600 w 10515600"/>
              <a:gd name="connsiteY2" fmla="*/ 1463040 h 1463040"/>
              <a:gd name="connsiteX3" fmla="*/ 0 w 10515600"/>
              <a:gd name="connsiteY3" fmla="*/ 1463040 h 1463040"/>
              <a:gd name="connsiteX4" fmla="*/ 0 w 10515600"/>
              <a:gd name="connsiteY4" fmla="*/ 0 h 1463040"/>
              <a:gd name="connsiteX0" fmla="*/ 0 w 10515600"/>
              <a:gd name="connsiteY0" fmla="*/ 0 h 1463040"/>
              <a:gd name="connsiteX1" fmla="*/ 10515600 w 10515600"/>
              <a:gd name="connsiteY1" fmla="*/ 0 h 1463040"/>
              <a:gd name="connsiteX2" fmla="*/ 10515600 w 10515600"/>
              <a:gd name="connsiteY2" fmla="*/ 1463040 h 1463040"/>
              <a:gd name="connsiteX3" fmla="*/ 677334 w 10515600"/>
              <a:gd name="connsiteY3" fmla="*/ 1463040 h 1463040"/>
              <a:gd name="connsiteX4" fmla="*/ 0 w 10515600"/>
              <a:gd name="connsiteY4" fmla="*/ 0 h 1463040"/>
              <a:gd name="connsiteX0" fmla="*/ 0 w 10515600"/>
              <a:gd name="connsiteY0" fmla="*/ 0 h 1463040"/>
              <a:gd name="connsiteX1" fmla="*/ 10515600 w 10515600"/>
              <a:gd name="connsiteY1" fmla="*/ 0 h 1463040"/>
              <a:gd name="connsiteX2" fmla="*/ 9838267 w 10515600"/>
              <a:gd name="connsiteY2" fmla="*/ 1449494 h 1463040"/>
              <a:gd name="connsiteX3" fmla="*/ 677334 w 10515600"/>
              <a:gd name="connsiteY3" fmla="*/ 1463040 h 1463040"/>
              <a:gd name="connsiteX4" fmla="*/ 0 w 10515600"/>
              <a:gd name="connsiteY4" fmla="*/ 0 h 14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463040">
                <a:moveTo>
                  <a:pt x="0" y="0"/>
                </a:moveTo>
                <a:lnTo>
                  <a:pt x="10515600" y="0"/>
                </a:lnTo>
                <a:lnTo>
                  <a:pt x="9838267" y="1449494"/>
                </a:lnTo>
                <a:lnTo>
                  <a:pt x="677334" y="1463040"/>
                </a:lnTo>
                <a:lnTo>
                  <a:pt x="0" y="0"/>
                </a:lnTo>
                <a:close/>
              </a:path>
            </a:pathLst>
          </a:custGeom>
          <a:solidFill>
            <a:srgbClr val="11294B"/>
          </a:solidFill>
          <a:ln w="57150">
            <a:solidFill>
              <a:schemeClr val="accent1">
                <a:lumMod val="40000"/>
                <a:lumOff val="60000"/>
              </a:schemeClr>
            </a:solidFill>
          </a:ln>
          <a:effectLst>
            <a:outerShdw blurRad="50800" dist="38100" dir="5400000" algn="t"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4" name="Rectangle 6">
            <a:extLst>
              <a:ext uri="{FF2B5EF4-FFF2-40B4-BE49-F238E27FC236}">
                <a16:creationId xmlns:a16="http://schemas.microsoft.com/office/drawing/2014/main" id="{7E14F3BA-6D35-AA6C-33BE-3992A52EA2D2}"/>
              </a:ext>
            </a:extLst>
          </p:cNvPr>
          <p:cNvSpPr/>
          <p:nvPr userDrawn="1"/>
        </p:nvSpPr>
        <p:spPr>
          <a:xfrm flipV="1">
            <a:off x="3812168" y="1219637"/>
            <a:ext cx="4572000" cy="825611"/>
          </a:xfrm>
          <a:custGeom>
            <a:avLst/>
            <a:gdLst>
              <a:gd name="connsiteX0" fmla="*/ 0 w 10515600"/>
              <a:gd name="connsiteY0" fmla="*/ 0 h 1463040"/>
              <a:gd name="connsiteX1" fmla="*/ 10515600 w 10515600"/>
              <a:gd name="connsiteY1" fmla="*/ 0 h 1463040"/>
              <a:gd name="connsiteX2" fmla="*/ 10515600 w 10515600"/>
              <a:gd name="connsiteY2" fmla="*/ 1463040 h 1463040"/>
              <a:gd name="connsiteX3" fmla="*/ 0 w 10515600"/>
              <a:gd name="connsiteY3" fmla="*/ 1463040 h 1463040"/>
              <a:gd name="connsiteX4" fmla="*/ 0 w 10515600"/>
              <a:gd name="connsiteY4" fmla="*/ 0 h 1463040"/>
              <a:gd name="connsiteX0" fmla="*/ 0 w 10515600"/>
              <a:gd name="connsiteY0" fmla="*/ 0 h 1463040"/>
              <a:gd name="connsiteX1" fmla="*/ 10515600 w 10515600"/>
              <a:gd name="connsiteY1" fmla="*/ 0 h 1463040"/>
              <a:gd name="connsiteX2" fmla="*/ 10515600 w 10515600"/>
              <a:gd name="connsiteY2" fmla="*/ 1463040 h 1463040"/>
              <a:gd name="connsiteX3" fmla="*/ 677334 w 10515600"/>
              <a:gd name="connsiteY3" fmla="*/ 1463040 h 1463040"/>
              <a:gd name="connsiteX4" fmla="*/ 0 w 10515600"/>
              <a:gd name="connsiteY4" fmla="*/ 0 h 1463040"/>
              <a:gd name="connsiteX0" fmla="*/ 0 w 10515600"/>
              <a:gd name="connsiteY0" fmla="*/ 0 h 1463040"/>
              <a:gd name="connsiteX1" fmla="*/ 10515600 w 10515600"/>
              <a:gd name="connsiteY1" fmla="*/ 0 h 1463040"/>
              <a:gd name="connsiteX2" fmla="*/ 9838267 w 10515600"/>
              <a:gd name="connsiteY2" fmla="*/ 1449494 h 1463040"/>
              <a:gd name="connsiteX3" fmla="*/ 677334 w 10515600"/>
              <a:gd name="connsiteY3" fmla="*/ 1463040 h 1463040"/>
              <a:gd name="connsiteX4" fmla="*/ 0 w 10515600"/>
              <a:gd name="connsiteY4" fmla="*/ 0 h 14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463040">
                <a:moveTo>
                  <a:pt x="0" y="0"/>
                </a:moveTo>
                <a:lnTo>
                  <a:pt x="10515600" y="0"/>
                </a:lnTo>
                <a:lnTo>
                  <a:pt x="9838267" y="1449494"/>
                </a:lnTo>
                <a:lnTo>
                  <a:pt x="677334" y="1463040"/>
                </a:lnTo>
                <a:lnTo>
                  <a:pt x="0" y="0"/>
                </a:lnTo>
                <a:close/>
              </a:path>
            </a:pathLst>
          </a:custGeom>
          <a:solidFill>
            <a:srgbClr val="11294B"/>
          </a:solidFill>
          <a:ln w="57150">
            <a:solidFill>
              <a:schemeClr val="accent1">
                <a:lumMod val="40000"/>
                <a:lumOff val="60000"/>
              </a:schemeClr>
            </a:solidFill>
          </a:ln>
          <a:effectLst>
            <a:outerShdw blurRad="50800" dist="38100" dir="16200000" rotWithShape="0">
              <a:prstClr val="black">
                <a:alpha val="40000"/>
              </a:prstClr>
            </a:outerShd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7F660C2-D611-6B78-AC43-E0EBCDFD34BD}"/>
              </a:ext>
            </a:extLst>
          </p:cNvPr>
          <p:cNvSpPr/>
          <p:nvPr userDrawn="1"/>
        </p:nvSpPr>
        <p:spPr>
          <a:xfrm>
            <a:off x="2170" y="2060967"/>
            <a:ext cx="12192000" cy="2743200"/>
          </a:xfrm>
          <a:prstGeom prst="rect">
            <a:avLst/>
          </a:prstGeom>
          <a:solidFill>
            <a:srgbClr val="11294B"/>
          </a:solid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kern="1200" dirty="0">
                <a:ln>
                  <a:solidFill>
                    <a:schemeClr val="tx1">
                      <a:lumMod val="95000"/>
                      <a:lumOff val="5000"/>
                    </a:schemeClr>
                  </a:solidFill>
                </a:ln>
                <a:solidFill>
                  <a:schemeClr val="bg1">
                    <a:lumMod val="8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Training for Administering</a:t>
            </a:r>
            <a:br>
              <a:rPr lang="en-US" sz="5400" b="1" kern="1200" dirty="0">
                <a:ln>
                  <a:solidFill>
                    <a:schemeClr val="tx1">
                      <a:lumMod val="95000"/>
                      <a:lumOff val="5000"/>
                    </a:schemeClr>
                  </a:solidFill>
                </a:ln>
                <a:solidFill>
                  <a:schemeClr val="bg1">
                    <a:lumMod val="8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r>
              <a:rPr lang="en-US" sz="5400" b="1" kern="1200" dirty="0">
                <a:ln>
                  <a:solidFill>
                    <a:schemeClr val="tx1">
                      <a:lumMod val="95000"/>
                      <a:lumOff val="5000"/>
                    </a:schemeClr>
                  </a:solidFill>
                </a:ln>
                <a:solidFill>
                  <a:schemeClr val="bg1">
                    <a:lumMod val="8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and Scoring Speaking</a:t>
            </a:r>
            <a:endParaRPr lang="en-US" sz="3600" b="1" kern="1200" dirty="0">
              <a:ln>
                <a:solidFill>
                  <a:schemeClr val="tx1">
                    <a:lumMod val="95000"/>
                    <a:lumOff val="5000"/>
                  </a:schemeClr>
                </a:solidFill>
              </a:ln>
              <a:solidFill>
                <a:schemeClr val="bg1">
                  <a:lumMod val="8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4A654D75-88AE-2B19-3C97-E28D855EBB58}"/>
              </a:ext>
            </a:extLst>
          </p:cNvPr>
          <p:cNvSpPr/>
          <p:nvPr userDrawn="1"/>
        </p:nvSpPr>
        <p:spPr>
          <a:xfrm>
            <a:off x="394613" y="2317744"/>
            <a:ext cx="11404511" cy="707886"/>
          </a:xfrm>
          <a:prstGeom prst="rect">
            <a:avLst/>
          </a:prstGeom>
        </p:spPr>
        <p:txBody>
          <a:bodyPr wrap="square">
            <a:spAutoFit/>
          </a:bodyPr>
          <a:lstStyle/>
          <a:p>
            <a:pPr algn="ctr"/>
            <a:endParaRPr lang="en-US" sz="4000" b="1" dirty="0">
              <a:ln>
                <a:solidFill>
                  <a:schemeClr val="tx1">
                    <a:lumMod val="95000"/>
                    <a:lumOff val="5000"/>
                  </a:schemeClr>
                </a:solidFill>
              </a:ln>
              <a:solidFill>
                <a:srgbClr val="9BB5D9"/>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Subtitle 2">
            <a:extLst>
              <a:ext uri="{FF2B5EF4-FFF2-40B4-BE49-F238E27FC236}">
                <a16:creationId xmlns:a16="http://schemas.microsoft.com/office/drawing/2014/main" id="{81B57113-D7A5-AD0F-0EF8-7CD910CEF5D5}"/>
              </a:ext>
            </a:extLst>
          </p:cNvPr>
          <p:cNvSpPr txBox="1">
            <a:spLocks/>
          </p:cNvSpPr>
          <p:nvPr userDrawn="1"/>
        </p:nvSpPr>
        <p:spPr>
          <a:xfrm>
            <a:off x="4022984" y="4929092"/>
            <a:ext cx="4150369" cy="637167"/>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1800" b="1" kern="1200" dirty="0">
                <a:ln w="3175">
                  <a:noFill/>
                </a:ln>
                <a:solidFill>
                  <a:srgbClr val="11294B"/>
                </a:solidFill>
                <a:latin typeface="Open Sans" pitchFamily="34" charset="0"/>
                <a:ea typeface="Open Sans" pitchFamily="34" charset="0"/>
                <a:cs typeface="Open Sans"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chemeClr val="accent1">
                    <a:lumMod val="40000"/>
                    <a:lumOff val="60000"/>
                  </a:schemeClr>
                </a:solidFill>
                <a:effectLst>
                  <a:outerShdw blurRad="50800" dist="38100" dir="2700000" algn="tl" rotWithShape="0">
                    <a:prstClr val="black">
                      <a:alpha val="40000"/>
                    </a:prstClr>
                  </a:outerShdw>
                </a:effectLst>
              </a:rPr>
              <a:t>Grade 1</a:t>
            </a:r>
          </a:p>
        </p:txBody>
      </p:sp>
      <p:cxnSp>
        <p:nvCxnSpPr>
          <p:cNvPr id="11" name="Straight Connector 10">
            <a:extLst>
              <a:ext uri="{FF2B5EF4-FFF2-40B4-BE49-F238E27FC236}">
                <a16:creationId xmlns:a16="http://schemas.microsoft.com/office/drawing/2014/main" id="{1D241F3B-A1E4-BB23-4E2B-9E3C848ACEA8}"/>
              </a:ext>
            </a:extLst>
          </p:cNvPr>
          <p:cNvCxnSpPr>
            <a:cxnSpLocks/>
          </p:cNvCxnSpPr>
          <p:nvPr userDrawn="1"/>
        </p:nvCxnSpPr>
        <p:spPr>
          <a:xfrm>
            <a:off x="2170" y="4800503"/>
            <a:ext cx="12192000" cy="0"/>
          </a:xfrm>
          <a:prstGeom prst="line">
            <a:avLst/>
          </a:prstGeom>
          <a:ln w="57150">
            <a:solidFill>
              <a:schemeClr val="accent1">
                <a:lumMod val="40000"/>
                <a:lumOff val="6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4BF188-EF3F-7855-C575-09767C9BF9A8}"/>
              </a:ext>
            </a:extLst>
          </p:cNvPr>
          <p:cNvCxnSpPr>
            <a:cxnSpLocks/>
          </p:cNvCxnSpPr>
          <p:nvPr userDrawn="1"/>
        </p:nvCxnSpPr>
        <p:spPr>
          <a:xfrm>
            <a:off x="2170" y="2044312"/>
            <a:ext cx="12192000" cy="0"/>
          </a:xfrm>
          <a:prstGeom prst="line">
            <a:avLst/>
          </a:prstGeom>
          <a:ln w="57150">
            <a:solidFill>
              <a:schemeClr val="accent1">
                <a:lumMod val="40000"/>
                <a:lumOff val="6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BEF569-C273-B132-0286-368B918A81B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10602" y="1281831"/>
            <a:ext cx="2822639" cy="707886"/>
          </a:xfrm>
          <a:prstGeom prst="rect">
            <a:avLst/>
          </a:prstGeom>
        </p:spPr>
      </p:pic>
    </p:spTree>
    <p:extLst>
      <p:ext uri="{BB962C8B-B14F-4D97-AF65-F5344CB8AC3E}">
        <p14:creationId xmlns:p14="http://schemas.microsoft.com/office/powerpoint/2010/main" val="22659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8546-263E-BDDC-F2D1-B26F155CE9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8A6EF2-FCB8-9867-883E-ED21C67EC52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7AEFB162-365E-983B-065D-353F2DD30B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70ED0CD-68EF-5F0E-8175-C7203B35E7C2}"/>
              </a:ext>
            </a:extLst>
          </p:cNvPr>
          <p:cNvSpPr>
            <a:spLocks noGrp="1"/>
          </p:cNvSpPr>
          <p:nvPr>
            <p:ph type="sldNum" sz="quarter" idx="12"/>
          </p:nvPr>
        </p:nvSpPr>
        <p:spPr/>
        <p:txBody>
          <a:body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306008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52495D-B035-2ADD-5514-1F4463E8BB1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63610D6-9C16-76F7-90FF-42BC8EA1E4D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7DDFBB6-D0C6-0B22-2883-AA9456D4DD1C}"/>
              </a:ext>
            </a:extLst>
          </p:cNvPr>
          <p:cNvSpPr>
            <a:spLocks noGrp="1"/>
          </p:cNvSpPr>
          <p:nvPr>
            <p:ph type="sldNum" sz="quarter" idx="12"/>
          </p:nvPr>
        </p:nvSpPr>
        <p:spPr/>
        <p:txBody>
          <a:body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1717445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0F0D-6016-2459-E064-693A16414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E315-0435-308A-1912-A5791F58BA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B3CC65-9F7E-F958-413B-4B0681A55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8AF6AC-4B7F-728A-00E7-F9F72DCC760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66A2631-9B99-B0DE-7DED-81954859D4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4B7A98-DEAE-84B8-32F6-697F110191DF}"/>
              </a:ext>
            </a:extLst>
          </p:cNvPr>
          <p:cNvSpPr>
            <a:spLocks noGrp="1"/>
          </p:cNvSpPr>
          <p:nvPr>
            <p:ph type="sldNum" sz="quarter" idx="12"/>
          </p:nvPr>
        </p:nvSpPr>
        <p:spPr/>
        <p:txBody>
          <a:body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718996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282CC-11A5-5DE6-A932-D96892C307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F599F7-83F6-3818-72CD-778FFA85C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D7415EF-4ECD-44B6-FB7B-6B4922B89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208E3-1C59-77C6-C0E8-B9F8D69C6C3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E6AB71D-3B47-D690-7990-DDABA1DBF6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0E6D5B-B75F-2AA9-8578-D57A098E7E6F}"/>
              </a:ext>
            </a:extLst>
          </p:cNvPr>
          <p:cNvSpPr>
            <a:spLocks noGrp="1"/>
          </p:cNvSpPr>
          <p:nvPr>
            <p:ph type="sldNum" sz="quarter" idx="12"/>
          </p:nvPr>
        </p:nvSpPr>
        <p:spPr/>
        <p:txBody>
          <a:body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2573026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4602-78D7-E1EA-3171-86ABCB2932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F0FAC0-AC44-BF9E-BD23-96FC4E8FF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77B38-E2B3-E36E-9A23-BB70692BF92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5D11664-580C-2059-507D-84EF373F5C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F4AE56-54B1-5FE5-F0F1-36FB845377B4}"/>
              </a:ext>
            </a:extLst>
          </p:cNvPr>
          <p:cNvSpPr>
            <a:spLocks noGrp="1"/>
          </p:cNvSpPr>
          <p:nvPr>
            <p:ph type="sldNum" sz="quarter" idx="12"/>
          </p:nvPr>
        </p:nvSpPr>
        <p:spPr/>
        <p:txBody>
          <a:body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3490245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DEE07-EC41-C602-26C3-3E61904E5C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B621A0-9E86-56EE-AC77-A0C82D0FD0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C2B88-2B41-D55C-AFB3-C06B4F9668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81A772D-4D1E-13B2-6FD3-2765641F8F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1861A5-946B-B774-E762-CDDAEC829BC8}"/>
              </a:ext>
            </a:extLst>
          </p:cNvPr>
          <p:cNvSpPr>
            <a:spLocks noGrp="1"/>
          </p:cNvSpPr>
          <p:nvPr>
            <p:ph type="sldNum" sz="quarter" idx="12"/>
          </p:nvPr>
        </p:nvSpPr>
        <p:spPr/>
        <p:txBody>
          <a:body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185538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27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505924-4EEF-26F4-DFE0-8F313A855D37}"/>
              </a:ext>
            </a:extLst>
          </p:cNvPr>
          <p:cNvSpPr>
            <a:spLocks noGrp="1"/>
          </p:cNvSpPr>
          <p:nvPr>
            <p:ph idx="1"/>
          </p:nvPr>
        </p:nvSpPr>
        <p:spPr>
          <a:xfrm>
            <a:off x="318348" y="923544"/>
            <a:ext cx="11563963" cy="5232190"/>
          </a:xfrm>
        </p:spPr>
        <p:txBody>
          <a:bodyPr/>
          <a:lstStyle>
            <a:lvl1pPr marL="341313" indent="-341313">
              <a:buSzPct val="80000"/>
              <a:buFontTx/>
              <a:buBlip>
                <a:blip r:embed="rId3"/>
              </a:buBlip>
              <a:defRPr sz="2400">
                <a:latin typeface="Open Sans" pitchFamily="2" charset="0"/>
                <a:ea typeface="Open Sans" pitchFamily="2" charset="0"/>
                <a:cs typeface="Open Sans" pitchFamily="2" charset="0"/>
              </a:defRPr>
            </a:lvl1pPr>
            <a:lvl2pPr marL="914400" indent="-341313">
              <a:buSzPct val="80000"/>
              <a:buFontTx/>
              <a:buBlip>
                <a:blip r:embed="rId4"/>
              </a:buBlip>
              <a:defRPr sz="2000">
                <a:latin typeface="Open Sans" pitchFamily="2" charset="0"/>
                <a:ea typeface="Open Sans" pitchFamily="2" charset="0"/>
                <a:cs typeface="Open Sans" pitchFamily="2" charset="0"/>
              </a:defRPr>
            </a:lvl2pPr>
            <a:lvl3pPr marL="1371600" indent="-225425">
              <a:buFont typeface="Wingdings" pitchFamily="2" charset="2"/>
              <a:buChar char="§"/>
              <a:defRPr sz="1600">
                <a:latin typeface="Open Sans" pitchFamily="2" charset="0"/>
                <a:ea typeface="Open Sans" pitchFamily="2" charset="0"/>
                <a:cs typeface="Open Sans" pitchFamily="2" charset="0"/>
              </a:defRPr>
            </a:lvl3pPr>
          </a:lstStyle>
          <a:p>
            <a:pPr lvl="0"/>
            <a:r>
              <a:rPr lang="en-US" dirty="0"/>
              <a:t>Click to edit Master text styles</a:t>
            </a:r>
          </a:p>
          <a:p>
            <a:pPr lvl="1"/>
            <a:r>
              <a:rPr lang="en-US" dirty="0"/>
              <a:t>Second level</a:t>
            </a:r>
          </a:p>
          <a:p>
            <a:pPr lvl="2"/>
            <a:r>
              <a:rPr lang="en-US" dirty="0"/>
              <a:t>Third level</a:t>
            </a:r>
          </a:p>
        </p:txBody>
      </p:sp>
      <p:sp>
        <p:nvSpPr>
          <p:cNvPr id="8" name="Parallelogram 7">
            <a:extLst>
              <a:ext uri="{FF2B5EF4-FFF2-40B4-BE49-F238E27FC236}">
                <a16:creationId xmlns:a16="http://schemas.microsoft.com/office/drawing/2014/main" id="{8322D394-11CE-833A-FAD8-BCEBC87E0D5B}"/>
              </a:ext>
            </a:extLst>
          </p:cNvPr>
          <p:cNvSpPr/>
          <p:nvPr userDrawn="1"/>
        </p:nvSpPr>
        <p:spPr>
          <a:xfrm flipV="1">
            <a:off x="623152" y="138854"/>
            <a:ext cx="11430000" cy="557109"/>
          </a:xfrm>
          <a:prstGeom prst="parallelogram">
            <a:avLst>
              <a:gd name="adj" fmla="val 101596"/>
            </a:avLst>
          </a:prstGeom>
          <a:solidFill>
            <a:srgbClr val="11294B"/>
          </a:solidFill>
          <a:ln w="19050">
            <a:solidFill>
              <a:schemeClr val="accent1">
                <a:lumMod val="60000"/>
                <a:lumOff val="40000"/>
              </a:schemeClr>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Rectangle 6">
            <a:extLst>
              <a:ext uri="{FF2B5EF4-FFF2-40B4-BE49-F238E27FC236}">
                <a16:creationId xmlns:a16="http://schemas.microsoft.com/office/drawing/2014/main" id="{6842A510-5D01-F650-96C2-EBA9C7A696FC}"/>
              </a:ext>
            </a:extLst>
          </p:cNvPr>
          <p:cNvSpPr/>
          <p:nvPr userDrawn="1"/>
        </p:nvSpPr>
        <p:spPr>
          <a:xfrm>
            <a:off x="81281" y="74509"/>
            <a:ext cx="1280160" cy="685800"/>
          </a:xfrm>
          <a:prstGeom prst="rect">
            <a:avLst/>
          </a:prstGeom>
          <a:solidFill>
            <a:srgbClr val="11294B"/>
          </a:solidFill>
          <a:ln w="3810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pitchFamily="2" charset="0"/>
              <a:ea typeface="Open Sans" pitchFamily="2" charset="0"/>
              <a:cs typeface="Open Sans" pitchFamily="2" charset="0"/>
            </a:endParaRPr>
          </a:p>
        </p:txBody>
      </p:sp>
      <p:sp>
        <p:nvSpPr>
          <p:cNvPr id="2" name="Title 1">
            <a:extLst>
              <a:ext uri="{FF2B5EF4-FFF2-40B4-BE49-F238E27FC236}">
                <a16:creationId xmlns:a16="http://schemas.microsoft.com/office/drawing/2014/main" id="{36EED855-341E-7C48-9A1D-68021A0665DE}"/>
              </a:ext>
            </a:extLst>
          </p:cNvPr>
          <p:cNvSpPr>
            <a:spLocks noGrp="1"/>
          </p:cNvSpPr>
          <p:nvPr>
            <p:ph type="title"/>
          </p:nvPr>
        </p:nvSpPr>
        <p:spPr>
          <a:xfrm>
            <a:off x="1383451" y="136519"/>
            <a:ext cx="10515600" cy="574571"/>
          </a:xfrm>
        </p:spPr>
        <p:txBody>
          <a:bodyPr>
            <a:noAutofit/>
          </a:bodyPr>
          <a:lstStyle>
            <a:lvl1pPr>
              <a:defRPr sz="2800" b="1">
                <a:solidFill>
                  <a:schemeClr val="bg1">
                    <a:lumMod val="85000"/>
                  </a:schemeClr>
                </a:solidFill>
                <a:latin typeface="Open Sans" pitchFamily="2" charset="0"/>
                <a:ea typeface="Open Sans" pitchFamily="2" charset="0"/>
                <a:cs typeface="Open Sans" pitchFamily="2" charset="0"/>
              </a:defRPr>
            </a:lvl1pPr>
          </a:lstStyle>
          <a:p>
            <a:r>
              <a:rPr lang="en-US" dirty="0"/>
              <a:t>Click to edit Master title style</a:t>
            </a:r>
          </a:p>
        </p:txBody>
      </p:sp>
      <p:pic>
        <p:nvPicPr>
          <p:cNvPr id="9" name="Picture 8">
            <a:extLst>
              <a:ext uri="{FF2B5EF4-FFF2-40B4-BE49-F238E27FC236}">
                <a16:creationId xmlns:a16="http://schemas.microsoft.com/office/drawing/2014/main" id="{C5EFE33E-A2C6-4A6F-DF8B-6FAB4E4ADF2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03245" y="6355080"/>
            <a:ext cx="1574737" cy="382682"/>
          </a:xfrm>
          <a:prstGeom prst="rect">
            <a:avLst/>
          </a:prstGeom>
        </p:spPr>
      </p:pic>
      <p:sp>
        <p:nvSpPr>
          <p:cNvPr id="10" name="Slide Number Placeholder 6">
            <a:extLst>
              <a:ext uri="{FF2B5EF4-FFF2-40B4-BE49-F238E27FC236}">
                <a16:creationId xmlns:a16="http://schemas.microsoft.com/office/drawing/2014/main" id="{744D970A-4ECB-562A-AB20-193C68EDD4FD}"/>
              </a:ext>
            </a:extLst>
          </p:cNvPr>
          <p:cNvSpPr>
            <a:spLocks noGrp="1"/>
          </p:cNvSpPr>
          <p:nvPr>
            <p:ph type="sldNum" sz="quarter" idx="12"/>
          </p:nvPr>
        </p:nvSpPr>
        <p:spPr>
          <a:xfrm>
            <a:off x="9154578" y="6363859"/>
            <a:ext cx="2743200" cy="365125"/>
          </a:xfrm>
        </p:spPr>
        <p:txBody>
          <a:bodyPr/>
          <a:lstStyle>
            <a:lvl1pPr>
              <a:defRPr b="1"/>
            </a:lvl1p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32481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25318A2-8988-F98D-C434-FDA9C7541213}"/>
              </a:ext>
            </a:extLst>
          </p:cNvPr>
          <p:cNvSpPr/>
          <p:nvPr userDrawn="1"/>
        </p:nvSpPr>
        <p:spPr>
          <a:xfrm flipV="1">
            <a:off x="6016" y="164917"/>
            <a:ext cx="12180367" cy="557109"/>
          </a:xfrm>
          <a:custGeom>
            <a:avLst/>
            <a:gdLst>
              <a:gd name="connsiteX0" fmla="*/ 0 w 11194628"/>
              <a:gd name="connsiteY0" fmla="*/ 557109 h 557109"/>
              <a:gd name="connsiteX1" fmla="*/ 160872 w 11194628"/>
              <a:gd name="connsiteY1" fmla="*/ 557109 h 557109"/>
              <a:gd name="connsiteX2" fmla="*/ 733210 w 11194628"/>
              <a:gd name="connsiteY2" fmla="*/ 557109 h 557109"/>
              <a:gd name="connsiteX3" fmla="*/ 10628628 w 11194628"/>
              <a:gd name="connsiteY3" fmla="*/ 557109 h 557109"/>
              <a:gd name="connsiteX4" fmla="*/ 11194628 w 11194628"/>
              <a:gd name="connsiteY4" fmla="*/ 0 h 557109"/>
              <a:gd name="connsiteX5" fmla="*/ 733210 w 11194628"/>
              <a:gd name="connsiteY5" fmla="*/ 0 h 557109"/>
              <a:gd name="connsiteX6" fmla="*/ 726872 w 11194628"/>
              <a:gd name="connsiteY6" fmla="*/ 0 h 557109"/>
              <a:gd name="connsiteX7" fmla="*/ 0 w 11194628"/>
              <a:gd name="connsiteY7" fmla="*/ 0 h 55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4628" h="557109">
                <a:moveTo>
                  <a:pt x="0" y="557109"/>
                </a:moveTo>
                <a:lnTo>
                  <a:pt x="160872" y="557109"/>
                </a:lnTo>
                <a:lnTo>
                  <a:pt x="733210" y="557109"/>
                </a:lnTo>
                <a:lnTo>
                  <a:pt x="10628628" y="557109"/>
                </a:lnTo>
                <a:lnTo>
                  <a:pt x="11194628" y="0"/>
                </a:lnTo>
                <a:lnTo>
                  <a:pt x="733210" y="0"/>
                </a:lnTo>
                <a:lnTo>
                  <a:pt x="726872" y="0"/>
                </a:lnTo>
                <a:lnTo>
                  <a:pt x="0" y="0"/>
                </a:lnTo>
                <a:close/>
              </a:path>
            </a:pathLst>
          </a:custGeom>
          <a:solidFill>
            <a:srgbClr val="B4C5E7"/>
          </a:solidFill>
          <a:ln w="19050">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5" name="Freeform: Shape 4">
            <a:extLst>
              <a:ext uri="{FF2B5EF4-FFF2-40B4-BE49-F238E27FC236}">
                <a16:creationId xmlns:a16="http://schemas.microsoft.com/office/drawing/2014/main" id="{1A7323B0-65D5-0AFF-07BD-AEB3297A9AA1}"/>
              </a:ext>
            </a:extLst>
          </p:cNvPr>
          <p:cNvSpPr/>
          <p:nvPr userDrawn="1"/>
        </p:nvSpPr>
        <p:spPr>
          <a:xfrm flipV="1">
            <a:off x="0" y="115077"/>
            <a:ext cx="12070080" cy="557109"/>
          </a:xfrm>
          <a:custGeom>
            <a:avLst/>
            <a:gdLst>
              <a:gd name="connsiteX0" fmla="*/ 0 w 11194628"/>
              <a:gd name="connsiteY0" fmla="*/ 557109 h 557109"/>
              <a:gd name="connsiteX1" fmla="*/ 160872 w 11194628"/>
              <a:gd name="connsiteY1" fmla="*/ 557109 h 557109"/>
              <a:gd name="connsiteX2" fmla="*/ 733210 w 11194628"/>
              <a:gd name="connsiteY2" fmla="*/ 557109 h 557109"/>
              <a:gd name="connsiteX3" fmla="*/ 10628628 w 11194628"/>
              <a:gd name="connsiteY3" fmla="*/ 557109 h 557109"/>
              <a:gd name="connsiteX4" fmla="*/ 11194628 w 11194628"/>
              <a:gd name="connsiteY4" fmla="*/ 0 h 557109"/>
              <a:gd name="connsiteX5" fmla="*/ 733210 w 11194628"/>
              <a:gd name="connsiteY5" fmla="*/ 0 h 557109"/>
              <a:gd name="connsiteX6" fmla="*/ 726872 w 11194628"/>
              <a:gd name="connsiteY6" fmla="*/ 0 h 557109"/>
              <a:gd name="connsiteX7" fmla="*/ 0 w 11194628"/>
              <a:gd name="connsiteY7" fmla="*/ 0 h 55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4628" h="557109">
                <a:moveTo>
                  <a:pt x="0" y="557109"/>
                </a:moveTo>
                <a:lnTo>
                  <a:pt x="160872" y="557109"/>
                </a:lnTo>
                <a:lnTo>
                  <a:pt x="733210" y="557109"/>
                </a:lnTo>
                <a:lnTo>
                  <a:pt x="10628628" y="557109"/>
                </a:lnTo>
                <a:lnTo>
                  <a:pt x="11194628" y="0"/>
                </a:lnTo>
                <a:lnTo>
                  <a:pt x="733210" y="0"/>
                </a:lnTo>
                <a:lnTo>
                  <a:pt x="726872" y="0"/>
                </a:lnTo>
                <a:lnTo>
                  <a:pt x="0" y="0"/>
                </a:lnTo>
                <a:close/>
              </a:path>
            </a:pathLst>
          </a:custGeom>
          <a:solidFill>
            <a:srgbClr val="11294B"/>
          </a:solidFill>
          <a:ln w="19050">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a:extLst>
              <a:ext uri="{FF2B5EF4-FFF2-40B4-BE49-F238E27FC236}">
                <a16:creationId xmlns:a16="http://schemas.microsoft.com/office/drawing/2014/main" id="{36EED855-341E-7C48-9A1D-68021A0665DE}"/>
              </a:ext>
            </a:extLst>
          </p:cNvPr>
          <p:cNvSpPr>
            <a:spLocks noGrp="1"/>
          </p:cNvSpPr>
          <p:nvPr>
            <p:ph type="title"/>
          </p:nvPr>
        </p:nvSpPr>
        <p:spPr>
          <a:xfrm>
            <a:off x="278471" y="130045"/>
            <a:ext cx="10515600" cy="574571"/>
          </a:xfrm>
        </p:spPr>
        <p:txBody>
          <a:bodyPr>
            <a:noAutofit/>
          </a:bodyPr>
          <a:lstStyle>
            <a:lvl1pPr>
              <a:defRPr sz="2800" b="1">
                <a:solidFill>
                  <a:schemeClr val="bg1">
                    <a:lumMod val="85000"/>
                  </a:schemeClr>
                </a:solidFill>
                <a:effectLst>
                  <a:outerShdw blurRad="50800" dist="38100" dir="2700000" algn="tl" rotWithShape="0">
                    <a:prstClr val="black">
                      <a:alpha val="40000"/>
                    </a:prstClr>
                  </a:outerShdw>
                </a:effectLst>
                <a:latin typeface="Open Sans" pitchFamily="2" charset="0"/>
                <a:ea typeface="Open Sans" pitchFamily="2" charset="0"/>
                <a:cs typeface="Open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B23025C-91A4-742A-F113-D4CB548ED88F}"/>
              </a:ext>
            </a:extLst>
          </p:cNvPr>
          <p:cNvSpPr>
            <a:spLocks noGrp="1"/>
          </p:cNvSpPr>
          <p:nvPr>
            <p:ph idx="1"/>
          </p:nvPr>
        </p:nvSpPr>
        <p:spPr>
          <a:xfrm>
            <a:off x="312332" y="917528"/>
            <a:ext cx="11563963" cy="5232190"/>
          </a:xfrm>
        </p:spPr>
        <p:txBody>
          <a:bodyPr/>
          <a:lstStyle>
            <a:lvl1pPr marL="341313" indent="-341313">
              <a:buSzPct val="80000"/>
              <a:buFontTx/>
              <a:buBlip>
                <a:blip r:embed="rId3"/>
              </a:buBlip>
              <a:defRPr sz="2400">
                <a:latin typeface="Open Sans" pitchFamily="2" charset="0"/>
                <a:ea typeface="Open Sans" pitchFamily="2" charset="0"/>
                <a:cs typeface="Open Sans" pitchFamily="2" charset="0"/>
              </a:defRPr>
            </a:lvl1pPr>
            <a:lvl2pPr marL="914400" indent="-341313">
              <a:buSzPct val="80000"/>
              <a:buFontTx/>
              <a:buBlip>
                <a:blip r:embed="rId4"/>
              </a:buBlip>
              <a:defRPr sz="2000">
                <a:latin typeface="Open Sans" pitchFamily="2" charset="0"/>
                <a:ea typeface="Open Sans" pitchFamily="2" charset="0"/>
                <a:cs typeface="Open Sans" pitchFamily="2" charset="0"/>
              </a:defRPr>
            </a:lvl2pPr>
            <a:lvl3pPr marL="1371600" indent="-225425">
              <a:buFont typeface="Wingdings" pitchFamily="2" charset="2"/>
              <a:buChar char="§"/>
              <a:defRPr sz="1600">
                <a:latin typeface="Open Sans" pitchFamily="2" charset="0"/>
                <a:ea typeface="Open Sans" pitchFamily="2" charset="0"/>
                <a:cs typeface="Open Sans" pitchFamily="2" charset="0"/>
              </a:defRPr>
            </a:lvl3pPr>
          </a:lstStyle>
          <a:p>
            <a:pPr lvl="0"/>
            <a:r>
              <a:rPr lang="en-US" dirty="0"/>
              <a:t>Click to edit Master text styles</a:t>
            </a:r>
          </a:p>
          <a:p>
            <a:pPr lvl="1"/>
            <a:r>
              <a:rPr lang="en-US" dirty="0"/>
              <a:t>Second level</a:t>
            </a:r>
          </a:p>
          <a:p>
            <a:pPr lvl="2"/>
            <a:r>
              <a:rPr lang="en-US" dirty="0"/>
              <a:t>Third level</a:t>
            </a:r>
          </a:p>
        </p:txBody>
      </p:sp>
      <p:sp>
        <p:nvSpPr>
          <p:cNvPr id="15" name="Freeform: Shape 14">
            <a:extLst>
              <a:ext uri="{FF2B5EF4-FFF2-40B4-BE49-F238E27FC236}">
                <a16:creationId xmlns:a16="http://schemas.microsoft.com/office/drawing/2014/main" id="{513FCC30-2E89-5BD4-0535-8F0007EC05CA}"/>
              </a:ext>
            </a:extLst>
          </p:cNvPr>
          <p:cNvSpPr/>
          <p:nvPr userDrawn="1"/>
        </p:nvSpPr>
        <p:spPr>
          <a:xfrm flipV="1">
            <a:off x="-25024" y="6507917"/>
            <a:ext cx="12217023" cy="289194"/>
          </a:xfrm>
          <a:custGeom>
            <a:avLst/>
            <a:gdLst>
              <a:gd name="connsiteX0" fmla="*/ 10717326 w 12192000"/>
              <a:gd name="connsiteY0" fmla="*/ 289194 h 289194"/>
              <a:gd name="connsiteX1" fmla="*/ 12192000 w 12192000"/>
              <a:gd name="connsiteY1" fmla="*/ 289194 h 289194"/>
              <a:gd name="connsiteX2" fmla="*/ 12192000 w 12192000"/>
              <a:gd name="connsiteY2" fmla="*/ 1 h 289194"/>
              <a:gd name="connsiteX3" fmla="*/ 12180366 w 12192000"/>
              <a:gd name="connsiteY3" fmla="*/ 1 h 289194"/>
              <a:gd name="connsiteX4" fmla="*/ 12180367 w 12192000"/>
              <a:gd name="connsiteY4" fmla="*/ 0 h 289194"/>
              <a:gd name="connsiteX5" fmla="*/ 335556 w 12192000"/>
              <a:gd name="connsiteY5" fmla="*/ 0 h 289194"/>
              <a:gd name="connsiteX6" fmla="*/ 0 w 12192000"/>
              <a:gd name="connsiteY6" fmla="*/ 289193 h 289194"/>
              <a:gd name="connsiteX7" fmla="*/ 10717326 w 12192000"/>
              <a:gd name="connsiteY7" fmla="*/ 289193 h 2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89194">
                <a:moveTo>
                  <a:pt x="10717326" y="289194"/>
                </a:moveTo>
                <a:lnTo>
                  <a:pt x="12192000" y="289194"/>
                </a:lnTo>
                <a:lnTo>
                  <a:pt x="12192000" y="1"/>
                </a:lnTo>
                <a:lnTo>
                  <a:pt x="12180366" y="1"/>
                </a:lnTo>
                <a:lnTo>
                  <a:pt x="12180367" y="0"/>
                </a:lnTo>
                <a:lnTo>
                  <a:pt x="335556" y="0"/>
                </a:lnTo>
                <a:lnTo>
                  <a:pt x="0" y="289193"/>
                </a:lnTo>
                <a:lnTo>
                  <a:pt x="10717326" y="289193"/>
                </a:lnTo>
                <a:close/>
              </a:path>
            </a:pathLst>
          </a:custGeom>
          <a:solidFill>
            <a:srgbClr val="B4C5E7"/>
          </a:solidFill>
          <a:ln w="19050">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Freeform: Shape 13">
            <a:extLst>
              <a:ext uri="{FF2B5EF4-FFF2-40B4-BE49-F238E27FC236}">
                <a16:creationId xmlns:a16="http://schemas.microsoft.com/office/drawing/2014/main" id="{8FD22B4C-FE70-106B-3A65-A78409AD11CC}"/>
              </a:ext>
            </a:extLst>
          </p:cNvPr>
          <p:cNvSpPr/>
          <p:nvPr userDrawn="1"/>
        </p:nvSpPr>
        <p:spPr>
          <a:xfrm flipV="1">
            <a:off x="81886" y="6546587"/>
            <a:ext cx="12110113" cy="289194"/>
          </a:xfrm>
          <a:custGeom>
            <a:avLst/>
            <a:gdLst>
              <a:gd name="connsiteX0" fmla="*/ 10717326 w 12192000"/>
              <a:gd name="connsiteY0" fmla="*/ 289194 h 289194"/>
              <a:gd name="connsiteX1" fmla="*/ 12192000 w 12192000"/>
              <a:gd name="connsiteY1" fmla="*/ 289194 h 289194"/>
              <a:gd name="connsiteX2" fmla="*/ 12192000 w 12192000"/>
              <a:gd name="connsiteY2" fmla="*/ 1 h 289194"/>
              <a:gd name="connsiteX3" fmla="*/ 12180366 w 12192000"/>
              <a:gd name="connsiteY3" fmla="*/ 1 h 289194"/>
              <a:gd name="connsiteX4" fmla="*/ 12180367 w 12192000"/>
              <a:gd name="connsiteY4" fmla="*/ 0 h 289194"/>
              <a:gd name="connsiteX5" fmla="*/ 335556 w 12192000"/>
              <a:gd name="connsiteY5" fmla="*/ 0 h 289194"/>
              <a:gd name="connsiteX6" fmla="*/ 0 w 12192000"/>
              <a:gd name="connsiteY6" fmla="*/ 289193 h 289194"/>
              <a:gd name="connsiteX7" fmla="*/ 10717326 w 12192000"/>
              <a:gd name="connsiteY7" fmla="*/ 289193 h 2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89194">
                <a:moveTo>
                  <a:pt x="10717326" y="289194"/>
                </a:moveTo>
                <a:lnTo>
                  <a:pt x="12192000" y="289194"/>
                </a:lnTo>
                <a:lnTo>
                  <a:pt x="12192000" y="1"/>
                </a:lnTo>
                <a:lnTo>
                  <a:pt x="12180366" y="1"/>
                </a:lnTo>
                <a:lnTo>
                  <a:pt x="12180367" y="0"/>
                </a:lnTo>
                <a:lnTo>
                  <a:pt x="335556" y="0"/>
                </a:lnTo>
                <a:lnTo>
                  <a:pt x="0" y="289193"/>
                </a:lnTo>
                <a:lnTo>
                  <a:pt x="10717326" y="289193"/>
                </a:lnTo>
                <a:close/>
              </a:path>
            </a:pathLst>
          </a:custGeom>
          <a:solidFill>
            <a:srgbClr val="11294B"/>
          </a:solidFill>
          <a:ln w="19050">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6" name="Slide Number Placeholder 6">
            <a:extLst>
              <a:ext uri="{FF2B5EF4-FFF2-40B4-BE49-F238E27FC236}">
                <a16:creationId xmlns:a16="http://schemas.microsoft.com/office/drawing/2014/main" id="{744D970A-4ECB-562A-AB20-193C68EDD4FD}"/>
              </a:ext>
            </a:extLst>
          </p:cNvPr>
          <p:cNvSpPr>
            <a:spLocks noGrp="1"/>
          </p:cNvSpPr>
          <p:nvPr>
            <p:ph type="sldNum" sz="quarter" idx="12"/>
          </p:nvPr>
        </p:nvSpPr>
        <p:spPr>
          <a:xfrm>
            <a:off x="11750724" y="6505907"/>
            <a:ext cx="379342" cy="365125"/>
          </a:xfrm>
        </p:spPr>
        <p:txBody>
          <a:bodyPr/>
          <a:lstStyle>
            <a:lvl1pPr>
              <a:defRPr sz="1200" b="1">
                <a:solidFill>
                  <a:schemeClr val="bg1">
                    <a:lumMod val="75000"/>
                  </a:schemeClr>
                </a:solidFill>
              </a:defRPr>
            </a:lvl1pPr>
          </a:lstStyle>
          <a:p>
            <a:fld id="{0335FC68-20AA-4E79-AB89-77063C4B5F6B}" type="slidenum">
              <a:rPr lang="en-US" smtClean="0"/>
              <a:pPr/>
              <a:t>‹#›</a:t>
            </a:fld>
            <a:endParaRPr lang="en-US" dirty="0"/>
          </a:p>
        </p:txBody>
      </p:sp>
      <p:sp>
        <p:nvSpPr>
          <p:cNvPr id="16" name="TextBox 15">
            <a:extLst>
              <a:ext uri="{FF2B5EF4-FFF2-40B4-BE49-F238E27FC236}">
                <a16:creationId xmlns:a16="http://schemas.microsoft.com/office/drawing/2014/main" id="{4DB236BD-564D-8299-D248-254E13FDD388}"/>
              </a:ext>
            </a:extLst>
          </p:cNvPr>
          <p:cNvSpPr txBox="1"/>
          <p:nvPr userDrawn="1"/>
        </p:nvSpPr>
        <p:spPr>
          <a:xfrm>
            <a:off x="4346809" y="6565359"/>
            <a:ext cx="3507474" cy="246221"/>
          </a:xfrm>
          <a:prstGeom prst="rect">
            <a:avLst/>
          </a:prstGeom>
          <a:noFill/>
        </p:spPr>
        <p:txBody>
          <a:bodyPr wrap="square" rtlCol="0">
            <a:spAutoFit/>
          </a:bodyPr>
          <a:lstStyle/>
          <a:p>
            <a:pPr algn="ctr"/>
            <a:r>
              <a:rPr lang="en-US" sz="1000" b="1" dirty="0">
                <a:solidFill>
                  <a:schemeClr val="bg1">
                    <a:lumMod val="75000"/>
                  </a:schemeClr>
                </a:solidFill>
                <a:latin typeface="Open Sans" pitchFamily="2" charset="0"/>
                <a:ea typeface="Open Sans" pitchFamily="2" charset="0"/>
                <a:cs typeface="Open Sans" pitchFamily="2" charset="0"/>
              </a:rPr>
              <a:t>2024 NYSESLAT Turnkey Training</a:t>
            </a:r>
          </a:p>
        </p:txBody>
      </p:sp>
    </p:spTree>
    <p:extLst>
      <p:ext uri="{BB962C8B-B14F-4D97-AF65-F5344CB8AC3E}">
        <p14:creationId xmlns:p14="http://schemas.microsoft.com/office/powerpoint/2010/main" val="224542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25318A2-8988-F98D-C434-FDA9C7541213}"/>
              </a:ext>
            </a:extLst>
          </p:cNvPr>
          <p:cNvSpPr/>
          <p:nvPr userDrawn="1"/>
        </p:nvSpPr>
        <p:spPr>
          <a:xfrm flipV="1">
            <a:off x="6016" y="164917"/>
            <a:ext cx="12180367" cy="557109"/>
          </a:xfrm>
          <a:custGeom>
            <a:avLst/>
            <a:gdLst>
              <a:gd name="connsiteX0" fmla="*/ 0 w 11194628"/>
              <a:gd name="connsiteY0" fmla="*/ 557109 h 557109"/>
              <a:gd name="connsiteX1" fmla="*/ 160872 w 11194628"/>
              <a:gd name="connsiteY1" fmla="*/ 557109 h 557109"/>
              <a:gd name="connsiteX2" fmla="*/ 733210 w 11194628"/>
              <a:gd name="connsiteY2" fmla="*/ 557109 h 557109"/>
              <a:gd name="connsiteX3" fmla="*/ 10628628 w 11194628"/>
              <a:gd name="connsiteY3" fmla="*/ 557109 h 557109"/>
              <a:gd name="connsiteX4" fmla="*/ 11194628 w 11194628"/>
              <a:gd name="connsiteY4" fmla="*/ 0 h 557109"/>
              <a:gd name="connsiteX5" fmla="*/ 733210 w 11194628"/>
              <a:gd name="connsiteY5" fmla="*/ 0 h 557109"/>
              <a:gd name="connsiteX6" fmla="*/ 726872 w 11194628"/>
              <a:gd name="connsiteY6" fmla="*/ 0 h 557109"/>
              <a:gd name="connsiteX7" fmla="*/ 0 w 11194628"/>
              <a:gd name="connsiteY7" fmla="*/ 0 h 55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4628" h="557109">
                <a:moveTo>
                  <a:pt x="0" y="557109"/>
                </a:moveTo>
                <a:lnTo>
                  <a:pt x="160872" y="557109"/>
                </a:lnTo>
                <a:lnTo>
                  <a:pt x="733210" y="557109"/>
                </a:lnTo>
                <a:lnTo>
                  <a:pt x="10628628" y="557109"/>
                </a:lnTo>
                <a:lnTo>
                  <a:pt x="11194628" y="0"/>
                </a:lnTo>
                <a:lnTo>
                  <a:pt x="733210" y="0"/>
                </a:lnTo>
                <a:lnTo>
                  <a:pt x="726872" y="0"/>
                </a:lnTo>
                <a:lnTo>
                  <a:pt x="0" y="0"/>
                </a:lnTo>
                <a:close/>
              </a:path>
            </a:pathLst>
          </a:custGeom>
          <a:solidFill>
            <a:srgbClr val="B4C5E7"/>
          </a:solidFill>
          <a:ln w="19050">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5" name="Freeform: Shape 4">
            <a:extLst>
              <a:ext uri="{FF2B5EF4-FFF2-40B4-BE49-F238E27FC236}">
                <a16:creationId xmlns:a16="http://schemas.microsoft.com/office/drawing/2014/main" id="{1A7323B0-65D5-0AFF-07BD-AEB3297A9AA1}"/>
              </a:ext>
            </a:extLst>
          </p:cNvPr>
          <p:cNvSpPr/>
          <p:nvPr userDrawn="1"/>
        </p:nvSpPr>
        <p:spPr>
          <a:xfrm flipV="1">
            <a:off x="0" y="115077"/>
            <a:ext cx="12070080" cy="557109"/>
          </a:xfrm>
          <a:custGeom>
            <a:avLst/>
            <a:gdLst>
              <a:gd name="connsiteX0" fmla="*/ 0 w 11194628"/>
              <a:gd name="connsiteY0" fmla="*/ 557109 h 557109"/>
              <a:gd name="connsiteX1" fmla="*/ 160872 w 11194628"/>
              <a:gd name="connsiteY1" fmla="*/ 557109 h 557109"/>
              <a:gd name="connsiteX2" fmla="*/ 733210 w 11194628"/>
              <a:gd name="connsiteY2" fmla="*/ 557109 h 557109"/>
              <a:gd name="connsiteX3" fmla="*/ 10628628 w 11194628"/>
              <a:gd name="connsiteY3" fmla="*/ 557109 h 557109"/>
              <a:gd name="connsiteX4" fmla="*/ 11194628 w 11194628"/>
              <a:gd name="connsiteY4" fmla="*/ 0 h 557109"/>
              <a:gd name="connsiteX5" fmla="*/ 733210 w 11194628"/>
              <a:gd name="connsiteY5" fmla="*/ 0 h 557109"/>
              <a:gd name="connsiteX6" fmla="*/ 726872 w 11194628"/>
              <a:gd name="connsiteY6" fmla="*/ 0 h 557109"/>
              <a:gd name="connsiteX7" fmla="*/ 0 w 11194628"/>
              <a:gd name="connsiteY7" fmla="*/ 0 h 55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4628" h="557109">
                <a:moveTo>
                  <a:pt x="0" y="557109"/>
                </a:moveTo>
                <a:lnTo>
                  <a:pt x="160872" y="557109"/>
                </a:lnTo>
                <a:lnTo>
                  <a:pt x="733210" y="557109"/>
                </a:lnTo>
                <a:lnTo>
                  <a:pt x="10628628" y="557109"/>
                </a:lnTo>
                <a:lnTo>
                  <a:pt x="11194628" y="0"/>
                </a:lnTo>
                <a:lnTo>
                  <a:pt x="733210" y="0"/>
                </a:lnTo>
                <a:lnTo>
                  <a:pt x="726872" y="0"/>
                </a:lnTo>
                <a:lnTo>
                  <a:pt x="0" y="0"/>
                </a:lnTo>
                <a:close/>
              </a:path>
            </a:pathLst>
          </a:custGeom>
          <a:solidFill>
            <a:srgbClr val="11294B"/>
          </a:solidFill>
          <a:ln w="19050">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a:extLst>
              <a:ext uri="{FF2B5EF4-FFF2-40B4-BE49-F238E27FC236}">
                <a16:creationId xmlns:a16="http://schemas.microsoft.com/office/drawing/2014/main" id="{36EED855-341E-7C48-9A1D-68021A0665DE}"/>
              </a:ext>
            </a:extLst>
          </p:cNvPr>
          <p:cNvSpPr>
            <a:spLocks noGrp="1"/>
          </p:cNvSpPr>
          <p:nvPr>
            <p:ph type="title"/>
          </p:nvPr>
        </p:nvSpPr>
        <p:spPr>
          <a:xfrm>
            <a:off x="278471" y="130045"/>
            <a:ext cx="10515600" cy="574571"/>
          </a:xfrm>
        </p:spPr>
        <p:txBody>
          <a:bodyPr>
            <a:noAutofit/>
          </a:bodyPr>
          <a:lstStyle>
            <a:lvl1pPr>
              <a:defRPr sz="2800" b="1">
                <a:solidFill>
                  <a:schemeClr val="bg1">
                    <a:lumMod val="85000"/>
                  </a:schemeClr>
                </a:solidFill>
                <a:effectLst>
                  <a:outerShdw blurRad="50800" dist="38100" dir="2700000" algn="tl" rotWithShape="0">
                    <a:prstClr val="black">
                      <a:alpha val="40000"/>
                    </a:prstClr>
                  </a:outerShdw>
                </a:effectLst>
                <a:latin typeface="Open Sans" pitchFamily="2" charset="0"/>
                <a:ea typeface="Open Sans" pitchFamily="2" charset="0"/>
                <a:cs typeface="Open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B23025C-91A4-742A-F113-D4CB548ED88F}"/>
              </a:ext>
            </a:extLst>
          </p:cNvPr>
          <p:cNvSpPr>
            <a:spLocks noGrp="1"/>
          </p:cNvSpPr>
          <p:nvPr>
            <p:ph idx="1"/>
          </p:nvPr>
        </p:nvSpPr>
        <p:spPr>
          <a:xfrm>
            <a:off x="312332" y="917528"/>
            <a:ext cx="11563963" cy="5232190"/>
          </a:xfrm>
        </p:spPr>
        <p:txBody>
          <a:bodyPr/>
          <a:lstStyle>
            <a:lvl1pPr marL="341313" indent="-341313">
              <a:buSzPct val="80000"/>
              <a:buFontTx/>
              <a:buBlip>
                <a:blip r:embed="rId3"/>
              </a:buBlip>
              <a:defRPr sz="2400">
                <a:latin typeface="Open Sans" pitchFamily="2" charset="0"/>
                <a:ea typeface="Open Sans" pitchFamily="2" charset="0"/>
                <a:cs typeface="Open Sans" pitchFamily="2" charset="0"/>
              </a:defRPr>
            </a:lvl1pPr>
            <a:lvl2pPr marL="914400" indent="-341313">
              <a:buSzPct val="80000"/>
              <a:buFontTx/>
              <a:buBlip>
                <a:blip r:embed="rId4"/>
              </a:buBlip>
              <a:defRPr sz="2000">
                <a:latin typeface="Open Sans" pitchFamily="2" charset="0"/>
                <a:ea typeface="Open Sans" pitchFamily="2" charset="0"/>
                <a:cs typeface="Open Sans" pitchFamily="2" charset="0"/>
              </a:defRPr>
            </a:lvl2pPr>
            <a:lvl3pPr marL="1371600" indent="-225425">
              <a:buFont typeface="Wingdings" pitchFamily="2" charset="2"/>
              <a:buChar char="§"/>
              <a:defRPr sz="1600">
                <a:latin typeface="Open Sans" pitchFamily="2" charset="0"/>
                <a:ea typeface="Open Sans" pitchFamily="2" charset="0"/>
                <a:cs typeface="Open Sans" pitchFamily="2" charset="0"/>
              </a:defRPr>
            </a:lvl3pPr>
          </a:lstStyle>
          <a:p>
            <a:pPr lvl="0"/>
            <a:r>
              <a:rPr lang="en-US" dirty="0"/>
              <a:t>Click to edit Master text styles</a:t>
            </a:r>
          </a:p>
          <a:p>
            <a:pPr lvl="1"/>
            <a:r>
              <a:rPr lang="en-US" dirty="0"/>
              <a:t>Second level</a:t>
            </a:r>
          </a:p>
          <a:p>
            <a:pPr lvl="2"/>
            <a:r>
              <a:rPr lang="en-US" dirty="0"/>
              <a:t>Third level</a:t>
            </a:r>
          </a:p>
        </p:txBody>
      </p:sp>
      <p:sp>
        <p:nvSpPr>
          <p:cNvPr id="15" name="Freeform: Shape 14">
            <a:extLst>
              <a:ext uri="{FF2B5EF4-FFF2-40B4-BE49-F238E27FC236}">
                <a16:creationId xmlns:a16="http://schemas.microsoft.com/office/drawing/2014/main" id="{513FCC30-2E89-5BD4-0535-8F0007EC05CA}"/>
              </a:ext>
            </a:extLst>
          </p:cNvPr>
          <p:cNvSpPr/>
          <p:nvPr userDrawn="1"/>
        </p:nvSpPr>
        <p:spPr>
          <a:xfrm>
            <a:off x="-31000" y="6575309"/>
            <a:ext cx="12217023" cy="289194"/>
          </a:xfrm>
          <a:custGeom>
            <a:avLst/>
            <a:gdLst>
              <a:gd name="connsiteX0" fmla="*/ 10717326 w 12192000"/>
              <a:gd name="connsiteY0" fmla="*/ 289194 h 289194"/>
              <a:gd name="connsiteX1" fmla="*/ 12192000 w 12192000"/>
              <a:gd name="connsiteY1" fmla="*/ 289194 h 289194"/>
              <a:gd name="connsiteX2" fmla="*/ 12192000 w 12192000"/>
              <a:gd name="connsiteY2" fmla="*/ 1 h 289194"/>
              <a:gd name="connsiteX3" fmla="*/ 12180366 w 12192000"/>
              <a:gd name="connsiteY3" fmla="*/ 1 h 289194"/>
              <a:gd name="connsiteX4" fmla="*/ 12180367 w 12192000"/>
              <a:gd name="connsiteY4" fmla="*/ 0 h 289194"/>
              <a:gd name="connsiteX5" fmla="*/ 335556 w 12192000"/>
              <a:gd name="connsiteY5" fmla="*/ 0 h 289194"/>
              <a:gd name="connsiteX6" fmla="*/ 0 w 12192000"/>
              <a:gd name="connsiteY6" fmla="*/ 289193 h 289194"/>
              <a:gd name="connsiteX7" fmla="*/ 10717326 w 12192000"/>
              <a:gd name="connsiteY7" fmla="*/ 289193 h 2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89194">
                <a:moveTo>
                  <a:pt x="10717326" y="289194"/>
                </a:moveTo>
                <a:lnTo>
                  <a:pt x="12192000" y="289194"/>
                </a:lnTo>
                <a:lnTo>
                  <a:pt x="12192000" y="1"/>
                </a:lnTo>
                <a:lnTo>
                  <a:pt x="12180366" y="1"/>
                </a:lnTo>
                <a:lnTo>
                  <a:pt x="12180367" y="0"/>
                </a:lnTo>
                <a:lnTo>
                  <a:pt x="335556" y="0"/>
                </a:lnTo>
                <a:lnTo>
                  <a:pt x="0" y="289193"/>
                </a:lnTo>
                <a:lnTo>
                  <a:pt x="10717326" y="289193"/>
                </a:lnTo>
                <a:close/>
              </a:path>
            </a:pathLst>
          </a:custGeom>
          <a:solidFill>
            <a:srgbClr val="B4C5E7"/>
          </a:solidFill>
          <a:ln w="19050">
            <a:noFill/>
          </a:ln>
          <a:effectLst>
            <a:outerShdw blurRad="50800" dist="38100" dir="18900000" algn="b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Freeform: Shape 13">
            <a:extLst>
              <a:ext uri="{FF2B5EF4-FFF2-40B4-BE49-F238E27FC236}">
                <a16:creationId xmlns:a16="http://schemas.microsoft.com/office/drawing/2014/main" id="{8FD22B4C-FE70-106B-3A65-A78409AD11CC}"/>
              </a:ext>
            </a:extLst>
          </p:cNvPr>
          <p:cNvSpPr/>
          <p:nvPr userDrawn="1"/>
        </p:nvSpPr>
        <p:spPr>
          <a:xfrm>
            <a:off x="67390" y="6551405"/>
            <a:ext cx="12110113" cy="289194"/>
          </a:xfrm>
          <a:custGeom>
            <a:avLst/>
            <a:gdLst>
              <a:gd name="connsiteX0" fmla="*/ 10717326 w 12192000"/>
              <a:gd name="connsiteY0" fmla="*/ 289194 h 289194"/>
              <a:gd name="connsiteX1" fmla="*/ 12192000 w 12192000"/>
              <a:gd name="connsiteY1" fmla="*/ 289194 h 289194"/>
              <a:gd name="connsiteX2" fmla="*/ 12192000 w 12192000"/>
              <a:gd name="connsiteY2" fmla="*/ 1 h 289194"/>
              <a:gd name="connsiteX3" fmla="*/ 12180366 w 12192000"/>
              <a:gd name="connsiteY3" fmla="*/ 1 h 289194"/>
              <a:gd name="connsiteX4" fmla="*/ 12180367 w 12192000"/>
              <a:gd name="connsiteY4" fmla="*/ 0 h 289194"/>
              <a:gd name="connsiteX5" fmla="*/ 335556 w 12192000"/>
              <a:gd name="connsiteY5" fmla="*/ 0 h 289194"/>
              <a:gd name="connsiteX6" fmla="*/ 0 w 12192000"/>
              <a:gd name="connsiteY6" fmla="*/ 289193 h 289194"/>
              <a:gd name="connsiteX7" fmla="*/ 10717326 w 12192000"/>
              <a:gd name="connsiteY7" fmla="*/ 289193 h 2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89194">
                <a:moveTo>
                  <a:pt x="10717326" y="289194"/>
                </a:moveTo>
                <a:lnTo>
                  <a:pt x="12192000" y="289194"/>
                </a:lnTo>
                <a:lnTo>
                  <a:pt x="12192000" y="1"/>
                </a:lnTo>
                <a:lnTo>
                  <a:pt x="12180366" y="1"/>
                </a:lnTo>
                <a:lnTo>
                  <a:pt x="12180367" y="0"/>
                </a:lnTo>
                <a:lnTo>
                  <a:pt x="335556" y="0"/>
                </a:lnTo>
                <a:lnTo>
                  <a:pt x="0" y="289193"/>
                </a:lnTo>
                <a:lnTo>
                  <a:pt x="10717326" y="289193"/>
                </a:lnTo>
                <a:close/>
              </a:path>
            </a:pathLst>
          </a:custGeom>
          <a:solidFill>
            <a:srgbClr val="11294B"/>
          </a:solidFill>
          <a:ln w="19050">
            <a:noFill/>
          </a:ln>
          <a:effectLst>
            <a:outerShdw blurRad="50800" dist="38100" dir="5400000" algn="t"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6" name="Slide Number Placeholder 6">
            <a:extLst>
              <a:ext uri="{FF2B5EF4-FFF2-40B4-BE49-F238E27FC236}">
                <a16:creationId xmlns:a16="http://schemas.microsoft.com/office/drawing/2014/main" id="{744D970A-4ECB-562A-AB20-193C68EDD4FD}"/>
              </a:ext>
            </a:extLst>
          </p:cNvPr>
          <p:cNvSpPr>
            <a:spLocks noGrp="1"/>
          </p:cNvSpPr>
          <p:nvPr>
            <p:ph type="sldNum" sz="quarter" idx="12"/>
          </p:nvPr>
        </p:nvSpPr>
        <p:spPr>
          <a:xfrm>
            <a:off x="11750724" y="6511883"/>
            <a:ext cx="379342" cy="365125"/>
          </a:xfrm>
        </p:spPr>
        <p:txBody>
          <a:bodyPr/>
          <a:lstStyle>
            <a:lvl1pPr>
              <a:defRPr sz="1200" b="1">
                <a:solidFill>
                  <a:schemeClr val="bg1">
                    <a:lumMod val="75000"/>
                  </a:schemeClr>
                </a:solidFill>
              </a:defRPr>
            </a:lvl1pPr>
          </a:lstStyle>
          <a:p>
            <a:fld id="{0335FC68-20AA-4E79-AB89-77063C4B5F6B}" type="slidenum">
              <a:rPr lang="en-US" smtClean="0"/>
              <a:pPr/>
              <a:t>‹#›</a:t>
            </a:fld>
            <a:endParaRPr lang="en-US" dirty="0"/>
          </a:p>
        </p:txBody>
      </p:sp>
      <p:sp>
        <p:nvSpPr>
          <p:cNvPr id="16" name="TextBox 15">
            <a:extLst>
              <a:ext uri="{FF2B5EF4-FFF2-40B4-BE49-F238E27FC236}">
                <a16:creationId xmlns:a16="http://schemas.microsoft.com/office/drawing/2014/main" id="{4DB236BD-564D-8299-D248-254E13FDD388}"/>
              </a:ext>
            </a:extLst>
          </p:cNvPr>
          <p:cNvSpPr txBox="1"/>
          <p:nvPr userDrawn="1"/>
        </p:nvSpPr>
        <p:spPr>
          <a:xfrm>
            <a:off x="4346809" y="6571335"/>
            <a:ext cx="3507474" cy="246221"/>
          </a:xfrm>
          <a:prstGeom prst="rect">
            <a:avLst/>
          </a:prstGeom>
          <a:noFill/>
        </p:spPr>
        <p:txBody>
          <a:bodyPr wrap="square" rtlCol="0">
            <a:spAutoFit/>
          </a:bodyPr>
          <a:lstStyle/>
          <a:p>
            <a:pPr algn="ctr"/>
            <a:r>
              <a:rPr lang="en-US" sz="1000" b="1" dirty="0">
                <a:solidFill>
                  <a:schemeClr val="bg1">
                    <a:lumMod val="75000"/>
                  </a:schemeClr>
                </a:solidFill>
                <a:latin typeface="Open Sans" pitchFamily="2" charset="0"/>
                <a:ea typeface="Open Sans" pitchFamily="2" charset="0"/>
                <a:cs typeface="Open Sans" pitchFamily="2" charset="0"/>
              </a:rPr>
              <a:t>2024 NYSESLAT Turnkey Training</a:t>
            </a:r>
          </a:p>
        </p:txBody>
      </p:sp>
    </p:spTree>
    <p:extLst>
      <p:ext uri="{BB962C8B-B14F-4D97-AF65-F5344CB8AC3E}">
        <p14:creationId xmlns:p14="http://schemas.microsoft.com/office/powerpoint/2010/main" val="52198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25318A2-8988-F98D-C434-FDA9C7541213}"/>
              </a:ext>
            </a:extLst>
          </p:cNvPr>
          <p:cNvSpPr/>
          <p:nvPr userDrawn="1"/>
        </p:nvSpPr>
        <p:spPr>
          <a:xfrm flipV="1">
            <a:off x="6016" y="164917"/>
            <a:ext cx="12180367" cy="557109"/>
          </a:xfrm>
          <a:custGeom>
            <a:avLst/>
            <a:gdLst>
              <a:gd name="connsiteX0" fmla="*/ 0 w 11194628"/>
              <a:gd name="connsiteY0" fmla="*/ 557109 h 557109"/>
              <a:gd name="connsiteX1" fmla="*/ 160872 w 11194628"/>
              <a:gd name="connsiteY1" fmla="*/ 557109 h 557109"/>
              <a:gd name="connsiteX2" fmla="*/ 733210 w 11194628"/>
              <a:gd name="connsiteY2" fmla="*/ 557109 h 557109"/>
              <a:gd name="connsiteX3" fmla="*/ 10628628 w 11194628"/>
              <a:gd name="connsiteY3" fmla="*/ 557109 h 557109"/>
              <a:gd name="connsiteX4" fmla="*/ 11194628 w 11194628"/>
              <a:gd name="connsiteY4" fmla="*/ 0 h 557109"/>
              <a:gd name="connsiteX5" fmla="*/ 733210 w 11194628"/>
              <a:gd name="connsiteY5" fmla="*/ 0 h 557109"/>
              <a:gd name="connsiteX6" fmla="*/ 726872 w 11194628"/>
              <a:gd name="connsiteY6" fmla="*/ 0 h 557109"/>
              <a:gd name="connsiteX7" fmla="*/ 0 w 11194628"/>
              <a:gd name="connsiteY7" fmla="*/ 0 h 55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4628" h="557109">
                <a:moveTo>
                  <a:pt x="0" y="557109"/>
                </a:moveTo>
                <a:lnTo>
                  <a:pt x="160872" y="557109"/>
                </a:lnTo>
                <a:lnTo>
                  <a:pt x="733210" y="557109"/>
                </a:lnTo>
                <a:lnTo>
                  <a:pt x="10628628" y="557109"/>
                </a:lnTo>
                <a:lnTo>
                  <a:pt x="11194628" y="0"/>
                </a:lnTo>
                <a:lnTo>
                  <a:pt x="733210" y="0"/>
                </a:lnTo>
                <a:lnTo>
                  <a:pt x="726872" y="0"/>
                </a:lnTo>
                <a:lnTo>
                  <a:pt x="0" y="0"/>
                </a:lnTo>
                <a:close/>
              </a:path>
            </a:pathLst>
          </a:custGeom>
          <a:solidFill>
            <a:srgbClr val="B4C5E7"/>
          </a:solidFill>
          <a:ln w="19050">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5" name="Freeform: Shape 4">
            <a:extLst>
              <a:ext uri="{FF2B5EF4-FFF2-40B4-BE49-F238E27FC236}">
                <a16:creationId xmlns:a16="http://schemas.microsoft.com/office/drawing/2014/main" id="{1A7323B0-65D5-0AFF-07BD-AEB3297A9AA1}"/>
              </a:ext>
            </a:extLst>
          </p:cNvPr>
          <p:cNvSpPr/>
          <p:nvPr userDrawn="1"/>
        </p:nvSpPr>
        <p:spPr>
          <a:xfrm flipV="1">
            <a:off x="0" y="115077"/>
            <a:ext cx="12070080" cy="557109"/>
          </a:xfrm>
          <a:custGeom>
            <a:avLst/>
            <a:gdLst>
              <a:gd name="connsiteX0" fmla="*/ 0 w 11194628"/>
              <a:gd name="connsiteY0" fmla="*/ 557109 h 557109"/>
              <a:gd name="connsiteX1" fmla="*/ 160872 w 11194628"/>
              <a:gd name="connsiteY1" fmla="*/ 557109 h 557109"/>
              <a:gd name="connsiteX2" fmla="*/ 733210 w 11194628"/>
              <a:gd name="connsiteY2" fmla="*/ 557109 h 557109"/>
              <a:gd name="connsiteX3" fmla="*/ 10628628 w 11194628"/>
              <a:gd name="connsiteY3" fmla="*/ 557109 h 557109"/>
              <a:gd name="connsiteX4" fmla="*/ 11194628 w 11194628"/>
              <a:gd name="connsiteY4" fmla="*/ 0 h 557109"/>
              <a:gd name="connsiteX5" fmla="*/ 733210 w 11194628"/>
              <a:gd name="connsiteY5" fmla="*/ 0 h 557109"/>
              <a:gd name="connsiteX6" fmla="*/ 726872 w 11194628"/>
              <a:gd name="connsiteY6" fmla="*/ 0 h 557109"/>
              <a:gd name="connsiteX7" fmla="*/ 0 w 11194628"/>
              <a:gd name="connsiteY7" fmla="*/ 0 h 55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4628" h="557109">
                <a:moveTo>
                  <a:pt x="0" y="557109"/>
                </a:moveTo>
                <a:lnTo>
                  <a:pt x="160872" y="557109"/>
                </a:lnTo>
                <a:lnTo>
                  <a:pt x="733210" y="557109"/>
                </a:lnTo>
                <a:lnTo>
                  <a:pt x="10628628" y="557109"/>
                </a:lnTo>
                <a:lnTo>
                  <a:pt x="11194628" y="0"/>
                </a:lnTo>
                <a:lnTo>
                  <a:pt x="733210" y="0"/>
                </a:lnTo>
                <a:lnTo>
                  <a:pt x="726872" y="0"/>
                </a:lnTo>
                <a:lnTo>
                  <a:pt x="0" y="0"/>
                </a:lnTo>
                <a:close/>
              </a:path>
            </a:pathLst>
          </a:custGeom>
          <a:solidFill>
            <a:srgbClr val="11294B"/>
          </a:solidFill>
          <a:ln w="19050">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a:extLst>
              <a:ext uri="{FF2B5EF4-FFF2-40B4-BE49-F238E27FC236}">
                <a16:creationId xmlns:a16="http://schemas.microsoft.com/office/drawing/2014/main" id="{36EED855-341E-7C48-9A1D-68021A0665DE}"/>
              </a:ext>
            </a:extLst>
          </p:cNvPr>
          <p:cNvSpPr>
            <a:spLocks noGrp="1"/>
          </p:cNvSpPr>
          <p:nvPr>
            <p:ph type="title"/>
          </p:nvPr>
        </p:nvSpPr>
        <p:spPr>
          <a:xfrm>
            <a:off x="278471" y="130045"/>
            <a:ext cx="10515600" cy="574571"/>
          </a:xfrm>
        </p:spPr>
        <p:txBody>
          <a:bodyPr>
            <a:noAutofit/>
          </a:bodyPr>
          <a:lstStyle>
            <a:lvl1pPr>
              <a:defRPr sz="2800" b="1">
                <a:solidFill>
                  <a:schemeClr val="bg1">
                    <a:lumMod val="85000"/>
                  </a:schemeClr>
                </a:solidFill>
                <a:effectLst>
                  <a:outerShdw blurRad="50800" dist="38100" dir="2700000" algn="tl" rotWithShape="0">
                    <a:prstClr val="black">
                      <a:alpha val="40000"/>
                    </a:prstClr>
                  </a:outerShdw>
                </a:effectLst>
                <a:latin typeface="Open Sans" pitchFamily="2" charset="0"/>
                <a:ea typeface="Open Sans" pitchFamily="2" charset="0"/>
                <a:cs typeface="Open San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B23025C-91A4-742A-F113-D4CB548ED88F}"/>
              </a:ext>
            </a:extLst>
          </p:cNvPr>
          <p:cNvSpPr>
            <a:spLocks noGrp="1"/>
          </p:cNvSpPr>
          <p:nvPr>
            <p:ph idx="1"/>
          </p:nvPr>
        </p:nvSpPr>
        <p:spPr>
          <a:xfrm>
            <a:off x="312332" y="917528"/>
            <a:ext cx="11563963" cy="5232190"/>
          </a:xfrm>
        </p:spPr>
        <p:txBody>
          <a:bodyPr/>
          <a:lstStyle>
            <a:lvl1pPr marL="341313" indent="-341313">
              <a:buSzPct val="80000"/>
              <a:buFontTx/>
              <a:buBlip>
                <a:blip r:embed="rId3"/>
              </a:buBlip>
              <a:defRPr sz="2400">
                <a:latin typeface="Open Sans" pitchFamily="2" charset="0"/>
                <a:ea typeface="Open Sans" pitchFamily="2" charset="0"/>
                <a:cs typeface="Open Sans" pitchFamily="2" charset="0"/>
              </a:defRPr>
            </a:lvl1pPr>
            <a:lvl2pPr marL="914400" indent="-341313">
              <a:buSzPct val="80000"/>
              <a:buFontTx/>
              <a:buBlip>
                <a:blip r:embed="rId4"/>
              </a:buBlip>
              <a:defRPr sz="2000">
                <a:latin typeface="Open Sans" pitchFamily="2" charset="0"/>
                <a:ea typeface="Open Sans" pitchFamily="2" charset="0"/>
                <a:cs typeface="Open Sans" pitchFamily="2" charset="0"/>
              </a:defRPr>
            </a:lvl2pPr>
            <a:lvl3pPr marL="1371600" indent="-225425">
              <a:buFont typeface="Wingdings" pitchFamily="2" charset="2"/>
              <a:buChar char="§"/>
              <a:defRPr sz="1600">
                <a:latin typeface="Open Sans" pitchFamily="2" charset="0"/>
                <a:ea typeface="Open Sans" pitchFamily="2" charset="0"/>
                <a:cs typeface="Open Sans" pitchFamily="2" charset="0"/>
              </a:defRPr>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6">
            <a:extLst>
              <a:ext uri="{FF2B5EF4-FFF2-40B4-BE49-F238E27FC236}">
                <a16:creationId xmlns:a16="http://schemas.microsoft.com/office/drawing/2014/main" id="{744D970A-4ECB-562A-AB20-193C68EDD4FD}"/>
              </a:ext>
            </a:extLst>
          </p:cNvPr>
          <p:cNvSpPr>
            <a:spLocks noGrp="1"/>
          </p:cNvSpPr>
          <p:nvPr>
            <p:ph type="sldNum" sz="quarter" idx="12"/>
          </p:nvPr>
        </p:nvSpPr>
        <p:spPr>
          <a:xfrm>
            <a:off x="11750724" y="6511883"/>
            <a:ext cx="379342" cy="365125"/>
          </a:xfrm>
        </p:spPr>
        <p:txBody>
          <a:bodyPr/>
          <a:lstStyle>
            <a:lvl1pPr>
              <a:defRPr sz="1200" b="1">
                <a:solidFill>
                  <a:schemeClr val="bg1">
                    <a:lumMod val="50000"/>
                  </a:schemeClr>
                </a:solidFill>
              </a:defRPr>
            </a:lvl1p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4288979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CE9869-B0BA-B326-258E-3125EF53A38A}"/>
              </a:ext>
            </a:extLst>
          </p:cNvPr>
          <p:cNvSpPr/>
          <p:nvPr userDrawn="1"/>
        </p:nvSpPr>
        <p:spPr>
          <a:xfrm>
            <a:off x="839253" y="3346025"/>
            <a:ext cx="10515600" cy="1463040"/>
          </a:xfrm>
          <a:custGeom>
            <a:avLst/>
            <a:gdLst>
              <a:gd name="connsiteX0" fmla="*/ 0 w 10515600"/>
              <a:gd name="connsiteY0" fmla="*/ 0 h 1463040"/>
              <a:gd name="connsiteX1" fmla="*/ 10515600 w 10515600"/>
              <a:gd name="connsiteY1" fmla="*/ 0 h 1463040"/>
              <a:gd name="connsiteX2" fmla="*/ 10515600 w 10515600"/>
              <a:gd name="connsiteY2" fmla="*/ 1463040 h 1463040"/>
              <a:gd name="connsiteX3" fmla="*/ 0 w 10515600"/>
              <a:gd name="connsiteY3" fmla="*/ 1463040 h 1463040"/>
              <a:gd name="connsiteX4" fmla="*/ 0 w 10515600"/>
              <a:gd name="connsiteY4" fmla="*/ 0 h 1463040"/>
              <a:gd name="connsiteX0" fmla="*/ 0 w 10515600"/>
              <a:gd name="connsiteY0" fmla="*/ 0 h 1463040"/>
              <a:gd name="connsiteX1" fmla="*/ 10515600 w 10515600"/>
              <a:gd name="connsiteY1" fmla="*/ 0 h 1463040"/>
              <a:gd name="connsiteX2" fmla="*/ 10515600 w 10515600"/>
              <a:gd name="connsiteY2" fmla="*/ 1463040 h 1463040"/>
              <a:gd name="connsiteX3" fmla="*/ 677334 w 10515600"/>
              <a:gd name="connsiteY3" fmla="*/ 1463040 h 1463040"/>
              <a:gd name="connsiteX4" fmla="*/ 0 w 10515600"/>
              <a:gd name="connsiteY4" fmla="*/ 0 h 1463040"/>
              <a:gd name="connsiteX0" fmla="*/ 0 w 10515600"/>
              <a:gd name="connsiteY0" fmla="*/ 0 h 1463040"/>
              <a:gd name="connsiteX1" fmla="*/ 10515600 w 10515600"/>
              <a:gd name="connsiteY1" fmla="*/ 0 h 1463040"/>
              <a:gd name="connsiteX2" fmla="*/ 9838267 w 10515600"/>
              <a:gd name="connsiteY2" fmla="*/ 1449494 h 1463040"/>
              <a:gd name="connsiteX3" fmla="*/ 677334 w 10515600"/>
              <a:gd name="connsiteY3" fmla="*/ 1463040 h 1463040"/>
              <a:gd name="connsiteX4" fmla="*/ 0 w 10515600"/>
              <a:gd name="connsiteY4" fmla="*/ 0 h 14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463040">
                <a:moveTo>
                  <a:pt x="0" y="0"/>
                </a:moveTo>
                <a:lnTo>
                  <a:pt x="10515600" y="0"/>
                </a:lnTo>
                <a:lnTo>
                  <a:pt x="9838267" y="1449494"/>
                </a:lnTo>
                <a:lnTo>
                  <a:pt x="677334" y="1463040"/>
                </a:lnTo>
                <a:lnTo>
                  <a:pt x="0" y="0"/>
                </a:lnTo>
                <a:close/>
              </a:path>
            </a:pathLst>
          </a:custGeom>
          <a:solidFill>
            <a:schemeClr val="bg1">
              <a:lumMod val="85000"/>
              <a:alpha val="60000"/>
            </a:schemeClr>
          </a:solidFill>
          <a:ln>
            <a:noFill/>
          </a:ln>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586F5C-9A31-E576-1F8F-5304C4A35E06}"/>
              </a:ext>
            </a:extLst>
          </p:cNvPr>
          <p:cNvSpPr>
            <a:spLocks noGrp="1"/>
          </p:cNvSpPr>
          <p:nvPr>
            <p:ph type="title"/>
          </p:nvPr>
        </p:nvSpPr>
        <p:spPr>
          <a:xfrm>
            <a:off x="839253" y="3624420"/>
            <a:ext cx="10515600" cy="960434"/>
          </a:xfrm>
        </p:spPr>
        <p:txBody>
          <a:bodyPr anchor="ctr">
            <a:normAutofit/>
          </a:bodyPr>
          <a:lstStyle>
            <a:lvl1pPr algn="ctr">
              <a:defRPr sz="4400" b="1">
                <a:ln>
                  <a:solidFill>
                    <a:schemeClr val="bg1">
                      <a:lumMod val="85000"/>
                    </a:schemeClr>
                  </a:solidFill>
                </a:ln>
                <a:solidFill>
                  <a:srgbClr val="11294B"/>
                </a:solidFill>
                <a:effectLst>
                  <a:outerShdw blurRad="50800" dist="38100" dir="2700000" algn="tl" rotWithShape="0">
                    <a:prstClr val="black">
                      <a:alpha val="40000"/>
                    </a:prstClr>
                  </a:outerShdw>
                </a:effectLst>
                <a:latin typeface="Open Sans" pitchFamily="2" charset="0"/>
                <a:ea typeface="Open Sans" pitchFamily="2" charset="0"/>
                <a:cs typeface="Open Sans" pitchFamily="2" charset="0"/>
              </a:defRPr>
            </a:lvl1pPr>
          </a:lstStyle>
          <a:p>
            <a:r>
              <a:rPr lang="en-US" dirty="0"/>
              <a:t>Click to edit Master title style</a:t>
            </a:r>
          </a:p>
        </p:txBody>
      </p:sp>
      <p:pic>
        <p:nvPicPr>
          <p:cNvPr id="8" name="Picture 7">
            <a:extLst>
              <a:ext uri="{FF2B5EF4-FFF2-40B4-BE49-F238E27FC236}">
                <a16:creationId xmlns:a16="http://schemas.microsoft.com/office/drawing/2014/main" id="{A3A65C1D-D077-D102-5967-60E7CA9290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245" y="6356536"/>
            <a:ext cx="1574737" cy="382682"/>
          </a:xfrm>
          <a:prstGeom prst="rect">
            <a:avLst/>
          </a:prstGeom>
        </p:spPr>
      </p:pic>
      <p:sp>
        <p:nvSpPr>
          <p:cNvPr id="9" name="Rectangle 8">
            <a:extLst>
              <a:ext uri="{FF2B5EF4-FFF2-40B4-BE49-F238E27FC236}">
                <a16:creationId xmlns:a16="http://schemas.microsoft.com/office/drawing/2014/main" id="{F6C6AFF6-1CC2-E315-E2A1-D4A9FB599A4C}"/>
              </a:ext>
            </a:extLst>
          </p:cNvPr>
          <p:cNvSpPr/>
          <p:nvPr userDrawn="1"/>
        </p:nvSpPr>
        <p:spPr>
          <a:xfrm>
            <a:off x="5276426" y="1476590"/>
            <a:ext cx="1645920" cy="1645920"/>
          </a:xfrm>
          <a:prstGeom prst="rect">
            <a:avLst/>
          </a:prstGeom>
          <a:solidFill>
            <a:srgbClr val="11294B"/>
          </a:solidFill>
          <a:ln w="762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pitchFamily="2" charset="0"/>
              <a:ea typeface="Open Sans" pitchFamily="2" charset="0"/>
              <a:cs typeface="Open Sans" pitchFamily="2" charset="0"/>
            </a:endParaRPr>
          </a:p>
        </p:txBody>
      </p:sp>
      <p:sp>
        <p:nvSpPr>
          <p:cNvPr id="6" name="Slide Number Placeholder 6">
            <a:extLst>
              <a:ext uri="{FF2B5EF4-FFF2-40B4-BE49-F238E27FC236}">
                <a16:creationId xmlns:a16="http://schemas.microsoft.com/office/drawing/2014/main" id="{744D970A-4ECB-562A-AB20-193C68EDD4FD}"/>
              </a:ext>
            </a:extLst>
          </p:cNvPr>
          <p:cNvSpPr>
            <a:spLocks noGrp="1"/>
          </p:cNvSpPr>
          <p:nvPr>
            <p:ph type="sldNum" sz="quarter" idx="12"/>
          </p:nvPr>
        </p:nvSpPr>
        <p:spPr>
          <a:xfrm>
            <a:off x="9154578" y="6365315"/>
            <a:ext cx="2743200" cy="365125"/>
          </a:xfrm>
        </p:spPr>
        <p:txBody>
          <a:bodyPr/>
          <a:lstStyle>
            <a:lvl1pPr>
              <a:defRPr b="1"/>
            </a:lvl1p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148084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DF30-5A56-D530-E693-E759D46D4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AAFB6C-1924-1804-68F5-BD47C251C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B596D8-F70A-DA86-2393-C7AE7503A7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13A747-0372-BB07-3C2F-B4A8BF64D33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CA5B835-8F7C-2847-EBFF-2A66D853DB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4D970A-4ECB-562A-AB20-193C68EDD4FD}"/>
              </a:ext>
            </a:extLst>
          </p:cNvPr>
          <p:cNvSpPr>
            <a:spLocks noGrp="1"/>
          </p:cNvSpPr>
          <p:nvPr>
            <p:ph type="sldNum" sz="quarter" idx="12"/>
          </p:nvPr>
        </p:nvSpPr>
        <p:spPr/>
        <p:txBody>
          <a:body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133608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CF4B2-1F0B-781C-59CE-C7ADAAA0EB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7FE21-5AA0-FBA1-C227-A11A1ECA6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5FBB44-43D8-CA85-7AE4-76934D8DA5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D33FD-5FD7-A882-0B45-041FE37F4B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EFC25-CD1E-8177-DBF6-8EFBF58101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2FB68F-0A1D-F659-A00C-2FDA5E5D5EE1}"/>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B7E2139-D6E3-8BA4-EEA3-980947EFE5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90F247B-8E9A-B785-0735-75B6F2D14A6A}"/>
              </a:ext>
            </a:extLst>
          </p:cNvPr>
          <p:cNvSpPr>
            <a:spLocks noGrp="1"/>
          </p:cNvSpPr>
          <p:nvPr>
            <p:ph type="sldNum" sz="quarter" idx="12"/>
          </p:nvPr>
        </p:nvSpPr>
        <p:spPr/>
        <p:txBody>
          <a:body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1734258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64490-BDAF-50D5-8AAF-0C3149A1C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CB4E5-F1DD-6E14-3E17-7DCCE62C09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D771E-643E-67D9-D342-537941B69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17915AC-3D64-74E6-3652-6C89422A34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FF4F083-E67A-62A2-B8C8-AF301D3E0C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5FC68-20AA-4E79-AB89-77063C4B5F6B}" type="slidenum">
              <a:rPr lang="en-US" smtClean="0"/>
              <a:pPr/>
              <a:t>‹#›</a:t>
            </a:fld>
            <a:endParaRPr lang="en-US" dirty="0"/>
          </a:p>
        </p:txBody>
      </p:sp>
    </p:spTree>
    <p:extLst>
      <p:ext uri="{BB962C8B-B14F-4D97-AF65-F5344CB8AC3E}">
        <p14:creationId xmlns:p14="http://schemas.microsoft.com/office/powerpoint/2010/main" val="506713133"/>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0"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5.wav"/><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audio" Target="../media/audio6.wav"/><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7.wav"/><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audio" Target="../media/audio9.wav"/><Relationship Id="rId4" Type="http://schemas.openxmlformats.org/officeDocument/2006/relationships/audio" Target="../media/audio8.wav"/></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0.wav"/><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audio" Target="../media/audio12.wav"/><Relationship Id="rId4" Type="http://schemas.openxmlformats.org/officeDocument/2006/relationships/audio" Target="../media/audio11.wav"/></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3.wav"/><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audio" Target="../media/audio15.wav"/><Relationship Id="rId4" Type="http://schemas.openxmlformats.org/officeDocument/2006/relationships/audio" Target="../media/audio14.wa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16.wav"/><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audio" Target="../media/audio18.wav"/><Relationship Id="rId10" Type="http://schemas.openxmlformats.org/officeDocument/2006/relationships/image" Target="../media/image9.png"/><Relationship Id="rId4" Type="http://schemas.openxmlformats.org/officeDocument/2006/relationships/audio" Target="../media/audio17.wav"/><Relationship Id="rId9"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19.wav"/><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audio" Target="../media/audio21.wav"/><Relationship Id="rId10" Type="http://schemas.openxmlformats.org/officeDocument/2006/relationships/image" Target="../media/image9.png"/><Relationship Id="rId4" Type="http://schemas.openxmlformats.org/officeDocument/2006/relationships/audio" Target="../media/audio20.wav"/><Relationship Id="rId9"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2.wav"/><Relationship Id="rId7"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audio" Target="../media/audio24.wav"/><Relationship Id="rId4" Type="http://schemas.openxmlformats.org/officeDocument/2006/relationships/audio" Target="../media/audio23.wav"/></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5.wav"/><Relationship Id="rId7"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audio" Target="../media/audio27.wav"/><Relationship Id="rId4" Type="http://schemas.openxmlformats.org/officeDocument/2006/relationships/audio" Target="../media/audio26.wav"/></Relationships>
</file>

<file path=ppt/slides/_rels/slide3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audio" Target="../media/audio28.wav"/><Relationship Id="rId7" Type="http://schemas.openxmlformats.org/officeDocument/2006/relationships/image" Target="../media/image26.tif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5.tiff"/><Relationship Id="rId5" Type="http://schemas.openxmlformats.org/officeDocument/2006/relationships/audio" Target="../media/audio30.wav"/><Relationship Id="rId4" Type="http://schemas.openxmlformats.org/officeDocument/2006/relationships/audio" Target="../media/audio29.wav"/><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audio" Target="../media/audio31.wav"/><Relationship Id="rId7"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5.tiff"/><Relationship Id="rId5" Type="http://schemas.openxmlformats.org/officeDocument/2006/relationships/audio" Target="../media/audio33.wav"/><Relationship Id="rId4" Type="http://schemas.openxmlformats.org/officeDocument/2006/relationships/audio" Target="../media/audio32.wav"/><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4.wav"/><Relationship Id="rId7"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audio" Target="../media/audio36.wav"/><Relationship Id="rId4" Type="http://schemas.openxmlformats.org/officeDocument/2006/relationships/audio" Target="../media/audio35.wav"/></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hyperlink" Target="http://nyseslat.metritech.com/"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2139-5C8F-FF96-EE87-354AF2AA2E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Training for Administering and Scoring Speaking</a:t>
            </a:r>
          </a:p>
        </p:txBody>
      </p:sp>
    </p:spTree>
    <p:extLst>
      <p:ext uri="{BB962C8B-B14F-4D97-AF65-F5344CB8AC3E}">
        <p14:creationId xmlns:p14="http://schemas.microsoft.com/office/powerpoint/2010/main" val="195304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6888-9D05-79D3-AFB4-1ABEEC285EF4}"/>
              </a:ext>
            </a:extLst>
          </p:cNvPr>
          <p:cNvSpPr>
            <a:spLocks noGrp="1"/>
          </p:cNvSpPr>
          <p:nvPr>
            <p:ph type="title"/>
          </p:nvPr>
        </p:nvSpPr>
        <p:spPr/>
        <p:txBody>
          <a:bodyPr/>
          <a:lstStyle/>
          <a:p>
            <a:r>
              <a:rPr lang="en-US" dirty="0"/>
              <a:t>Application of the Holistic Speaking Rubric</a:t>
            </a:r>
          </a:p>
        </p:txBody>
      </p:sp>
      <p:sp>
        <p:nvSpPr>
          <p:cNvPr id="3" name="Content Placeholder 2">
            <a:extLst>
              <a:ext uri="{FF2B5EF4-FFF2-40B4-BE49-F238E27FC236}">
                <a16:creationId xmlns:a16="http://schemas.microsoft.com/office/drawing/2014/main" id="{8B8808CD-9A54-1CAC-EB3F-5889F0504815}"/>
              </a:ext>
            </a:extLst>
          </p:cNvPr>
          <p:cNvSpPr>
            <a:spLocks noGrp="1"/>
          </p:cNvSpPr>
          <p:nvPr>
            <p:ph idx="1"/>
          </p:nvPr>
        </p:nvSpPr>
        <p:spPr>
          <a:xfrm>
            <a:off x="312332" y="917527"/>
            <a:ext cx="11608987" cy="5660693"/>
          </a:xfrm>
        </p:spPr>
        <p:txBody>
          <a:bodyPr/>
          <a:lstStyle/>
          <a:p>
            <a:pPr>
              <a:lnSpc>
                <a:spcPct val="100000"/>
              </a:lnSpc>
              <a:spcAft>
                <a:spcPts val="600"/>
              </a:spcAft>
            </a:pPr>
            <a:r>
              <a:rPr lang="en-US" dirty="0"/>
              <a:t>Student responses are evaluated for total, overall performance.</a:t>
            </a:r>
          </a:p>
          <a:p>
            <a:pPr>
              <a:lnSpc>
                <a:spcPct val="100000"/>
              </a:lnSpc>
              <a:spcAft>
                <a:spcPts val="600"/>
              </a:spcAft>
            </a:pPr>
            <a:r>
              <a:rPr lang="en-US" dirty="0"/>
              <a:t>Scores are assigned based on the criteria delineated in the rubric.</a:t>
            </a:r>
          </a:p>
          <a:p>
            <a:pPr lvl="1">
              <a:lnSpc>
                <a:spcPct val="100000"/>
              </a:lnSpc>
              <a:spcAft>
                <a:spcPts val="600"/>
              </a:spcAft>
            </a:pPr>
            <a:r>
              <a:rPr lang="en-US" dirty="0"/>
              <a:t>Look at </a:t>
            </a:r>
            <a:r>
              <a:rPr lang="en-US" b="1" dirty="0"/>
              <a:t>all</a:t>
            </a:r>
            <a:r>
              <a:rPr lang="en-US" dirty="0"/>
              <a:t> aspects of the rubric.</a:t>
            </a:r>
          </a:p>
          <a:p>
            <a:pPr lvl="1">
              <a:lnSpc>
                <a:spcPct val="100000"/>
              </a:lnSpc>
              <a:spcAft>
                <a:spcPts val="600"/>
              </a:spcAft>
            </a:pPr>
            <a:r>
              <a:rPr lang="en-US" dirty="0"/>
              <a:t>Response does not have to include </a:t>
            </a:r>
            <a:r>
              <a:rPr lang="en-US" b="1" dirty="0"/>
              <a:t>all</a:t>
            </a:r>
            <a:r>
              <a:rPr lang="en-US" dirty="0"/>
              <a:t> aspects of the rubric to merit a rating at a particular score point.</a:t>
            </a:r>
          </a:p>
          <a:p>
            <a:pPr lvl="1">
              <a:lnSpc>
                <a:spcPct val="100000"/>
              </a:lnSpc>
              <a:spcAft>
                <a:spcPts val="600"/>
              </a:spcAft>
            </a:pPr>
            <a:r>
              <a:rPr lang="en-US" dirty="0"/>
              <a:t>Conversely, response should include </a:t>
            </a:r>
            <a:r>
              <a:rPr lang="en-US" b="1" dirty="0"/>
              <a:t>most</a:t>
            </a:r>
            <a:r>
              <a:rPr lang="en-US" dirty="0"/>
              <a:t> aspects of the rubric to merit a rating at</a:t>
            </a:r>
            <a:br>
              <a:rPr lang="en-US" dirty="0"/>
            </a:br>
            <a:r>
              <a:rPr lang="en-US" dirty="0"/>
              <a:t>that score point.</a:t>
            </a:r>
          </a:p>
          <a:p>
            <a:pPr lvl="1">
              <a:lnSpc>
                <a:spcPct val="100000"/>
              </a:lnSpc>
              <a:spcAft>
                <a:spcPts val="600"/>
              </a:spcAft>
            </a:pPr>
            <a:r>
              <a:rPr lang="en-US" dirty="0"/>
              <a:t>Listen carefully and judge which rubric score </a:t>
            </a:r>
            <a:r>
              <a:rPr lang="en-US" b="1" dirty="0"/>
              <a:t>best </a:t>
            </a:r>
            <a:r>
              <a:rPr lang="en-US" dirty="0"/>
              <a:t>matches </a:t>
            </a:r>
            <a:r>
              <a:rPr lang="en-US" b="1" dirty="0"/>
              <a:t>all</a:t>
            </a:r>
            <a:r>
              <a:rPr lang="en-US" dirty="0"/>
              <a:t> aspects of the response.</a:t>
            </a:r>
          </a:p>
          <a:p>
            <a:pPr lvl="1">
              <a:lnSpc>
                <a:spcPct val="100000"/>
              </a:lnSpc>
            </a:pPr>
            <a:r>
              <a:rPr lang="en-US" dirty="0"/>
              <a:t>Do </a:t>
            </a:r>
            <a:r>
              <a:rPr lang="en-US" b="1" dirty="0"/>
              <a:t>not</a:t>
            </a:r>
            <a:r>
              <a:rPr lang="en-US" dirty="0"/>
              <a:t> penalize students for a response with incorrect content (e.g., New York City is </a:t>
            </a:r>
            <a:br>
              <a:rPr lang="en-US" dirty="0"/>
            </a:br>
            <a:r>
              <a:rPr lang="en-US" dirty="0"/>
              <a:t>the capital of New York). Rate the </a:t>
            </a:r>
            <a:r>
              <a:rPr lang="en-US" b="1" dirty="0"/>
              <a:t>language</a:t>
            </a:r>
            <a:r>
              <a:rPr lang="en-US" dirty="0"/>
              <a:t>.</a:t>
            </a:r>
          </a:p>
        </p:txBody>
      </p:sp>
      <p:sp>
        <p:nvSpPr>
          <p:cNvPr id="4" name="Slide Number Placeholder 3">
            <a:extLst>
              <a:ext uri="{FF2B5EF4-FFF2-40B4-BE49-F238E27FC236}">
                <a16:creationId xmlns:a16="http://schemas.microsoft.com/office/drawing/2014/main" id="{EC514206-112E-404E-1DB8-1ACCD51A8380}"/>
              </a:ext>
            </a:extLst>
          </p:cNvPr>
          <p:cNvSpPr>
            <a:spLocks noGrp="1"/>
          </p:cNvSpPr>
          <p:nvPr>
            <p:ph type="sldNum" sz="quarter" idx="12"/>
          </p:nvPr>
        </p:nvSpPr>
        <p:spPr/>
        <p:txBody>
          <a:bodyPr/>
          <a:lstStyle/>
          <a:p>
            <a:fld id="{0335FC68-20AA-4E79-AB89-77063C4B5F6B}" type="slidenum">
              <a:rPr lang="en-US" smtClean="0"/>
              <a:pPr/>
              <a:t>9</a:t>
            </a:fld>
            <a:endParaRPr lang="en-US" dirty="0"/>
          </a:p>
        </p:txBody>
      </p:sp>
    </p:spTree>
    <p:extLst>
      <p:ext uri="{BB962C8B-B14F-4D97-AF65-F5344CB8AC3E}">
        <p14:creationId xmlns:p14="http://schemas.microsoft.com/office/powerpoint/2010/main" val="932109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B586-605B-7C54-C085-2AD5F4EF86C5}"/>
              </a:ext>
            </a:extLst>
          </p:cNvPr>
          <p:cNvSpPr>
            <a:spLocks noGrp="1"/>
          </p:cNvSpPr>
          <p:nvPr>
            <p:ph type="title"/>
          </p:nvPr>
        </p:nvSpPr>
        <p:spPr/>
        <p:txBody>
          <a:bodyPr/>
          <a:lstStyle/>
          <a:p>
            <a:r>
              <a:rPr lang="en-US" dirty="0">
                <a:solidFill>
                  <a:srgbClr val="B4C5E7"/>
                </a:solidFill>
              </a:rPr>
              <a:t>Characteristics of Emerging</a:t>
            </a:r>
            <a:r>
              <a:rPr lang="en-US" dirty="0"/>
              <a:t> Level Questions</a:t>
            </a:r>
          </a:p>
        </p:txBody>
      </p:sp>
      <p:sp>
        <p:nvSpPr>
          <p:cNvPr id="7" name="TextBox 6">
            <a:extLst>
              <a:ext uri="{FF2B5EF4-FFF2-40B4-BE49-F238E27FC236}">
                <a16:creationId xmlns:a16="http://schemas.microsoft.com/office/drawing/2014/main" id="{242FA465-6863-7784-B5B2-5270E7FBCDE6}"/>
              </a:ext>
            </a:extLst>
          </p:cNvPr>
          <p:cNvSpPr txBox="1"/>
          <p:nvPr/>
        </p:nvSpPr>
        <p:spPr>
          <a:xfrm>
            <a:off x="279243"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6" name="Picture 2" descr="Photo of four young children outdoors. One is crouched with a magnifying glass studying the ground.">
            <a:extLst>
              <a:ext uri="{FF2B5EF4-FFF2-40B4-BE49-F238E27FC236}">
                <a16:creationId xmlns:a16="http://schemas.microsoft.com/office/drawing/2014/main" id="{25A08B8B-85B8-B6E2-BC17-D842D9BE89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32494" y="924478"/>
            <a:ext cx="2342372"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0" name="TextBox 9">
            <a:extLst>
              <a:ext uri="{FF2B5EF4-FFF2-40B4-BE49-F238E27FC236}">
                <a16:creationId xmlns:a16="http://schemas.microsoft.com/office/drawing/2014/main" id="{F354EE0D-A6EF-042D-950C-DB9C04760FCD}"/>
              </a:ext>
            </a:extLst>
          </p:cNvPr>
          <p:cNvSpPr txBox="1"/>
          <p:nvPr/>
        </p:nvSpPr>
        <p:spPr>
          <a:xfrm>
            <a:off x="3260447"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9" name="Picture 3" descr="Photo of a child and her father riding bicycles on a park trail.">
            <a:extLst>
              <a:ext uri="{FF2B5EF4-FFF2-40B4-BE49-F238E27FC236}">
                <a16:creationId xmlns:a16="http://schemas.microsoft.com/office/drawing/2014/main" id="{3C400067-3E5B-6EAB-8E55-5735F9F1C6B3}"/>
              </a:ext>
              <a:ext uri="{C183D7F6-B498-43B3-948B-1728B52AA6E4}">
                <adec:decorative xmlns:adec="http://schemas.microsoft.com/office/drawing/2017/decorative" val="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04181" y="924478"/>
            <a:ext cx="2345045"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4" name="TextBox 13">
            <a:extLst>
              <a:ext uri="{FF2B5EF4-FFF2-40B4-BE49-F238E27FC236}">
                <a16:creationId xmlns:a16="http://schemas.microsoft.com/office/drawing/2014/main" id="{1B34DFBE-88A6-55D7-827E-2DB3F173D5CF}"/>
              </a:ext>
            </a:extLst>
          </p:cNvPr>
          <p:cNvSpPr txBox="1"/>
          <p:nvPr/>
        </p:nvSpPr>
        <p:spPr>
          <a:xfrm>
            <a:off x="6234649"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3.</a:t>
            </a:r>
          </a:p>
        </p:txBody>
      </p:sp>
      <p:pic>
        <p:nvPicPr>
          <p:cNvPr id="13" name="Picture 2" descr="Photo of a young girl having a picnic with her parents.">
            <a:extLst>
              <a:ext uri="{FF2B5EF4-FFF2-40B4-BE49-F238E27FC236}">
                <a16:creationId xmlns:a16="http://schemas.microsoft.com/office/drawing/2014/main" id="{6E114DCF-1F1C-7E28-67FD-2D703A09DD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587900" y="924478"/>
            <a:ext cx="2342372"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7" name="TextBox 16">
            <a:extLst>
              <a:ext uri="{FF2B5EF4-FFF2-40B4-BE49-F238E27FC236}">
                <a16:creationId xmlns:a16="http://schemas.microsoft.com/office/drawing/2014/main" id="{FF8764C8-2CEB-9E15-BE70-57FB8C954689}"/>
              </a:ext>
            </a:extLst>
          </p:cNvPr>
          <p:cNvSpPr txBox="1"/>
          <p:nvPr/>
        </p:nvSpPr>
        <p:spPr>
          <a:xfrm>
            <a:off x="9215853"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4.</a:t>
            </a:r>
          </a:p>
        </p:txBody>
      </p:sp>
      <p:pic>
        <p:nvPicPr>
          <p:cNvPr id="16" name="Picture 3" descr="Photo of a group of four small children running with playground equipment behind them.">
            <a:extLst>
              <a:ext uri="{FF2B5EF4-FFF2-40B4-BE49-F238E27FC236}">
                <a16:creationId xmlns:a16="http://schemas.microsoft.com/office/drawing/2014/main" id="{43771533-405D-4EAE-53BF-B8C4226A80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9559587" y="924478"/>
            <a:ext cx="2345045"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3" name="Content Placeholder 2">
            <a:extLst>
              <a:ext uri="{FF2B5EF4-FFF2-40B4-BE49-F238E27FC236}">
                <a16:creationId xmlns:a16="http://schemas.microsoft.com/office/drawing/2014/main" id="{51F97048-50C5-2C68-49D8-065968B95A62}"/>
              </a:ext>
            </a:extLst>
          </p:cNvPr>
          <p:cNvSpPr>
            <a:spLocks noGrp="1"/>
          </p:cNvSpPr>
          <p:nvPr>
            <p:ph idx="1"/>
          </p:nvPr>
        </p:nvSpPr>
        <p:spPr>
          <a:xfrm>
            <a:off x="149353" y="2715768"/>
            <a:ext cx="11880885" cy="4012187"/>
          </a:xfrm>
        </p:spPr>
        <p:txBody>
          <a:bodyPr>
            <a:normAutofit lnSpcReduction="10000"/>
          </a:bodyPr>
          <a:lstStyle/>
          <a:p>
            <a:pPr>
              <a:spcBef>
                <a:spcPts val="800"/>
              </a:spcBef>
              <a:spcAft>
                <a:spcPts val="600"/>
              </a:spcAft>
            </a:pPr>
            <a:r>
              <a:rPr lang="en-US" sz="2000" b="1" dirty="0"/>
              <a:t>Always</a:t>
            </a:r>
            <a:r>
              <a:rPr lang="en-US" sz="2000" dirty="0"/>
              <a:t> accompanied by a </a:t>
            </a:r>
            <a:r>
              <a:rPr lang="en-US" sz="2000" b="1" dirty="0"/>
              <a:t>graphic</a:t>
            </a:r>
          </a:p>
          <a:p>
            <a:pPr>
              <a:spcBef>
                <a:spcPts val="600"/>
              </a:spcBef>
              <a:spcAft>
                <a:spcPts val="400"/>
              </a:spcAft>
            </a:pPr>
            <a:r>
              <a:rPr lang="en-US" sz="2000" dirty="0"/>
              <a:t>Examiner gives </a:t>
            </a:r>
            <a:r>
              <a:rPr lang="en-US" sz="2000" b="1" dirty="0"/>
              <a:t>context</a:t>
            </a:r>
          </a:p>
          <a:p>
            <a:pPr lvl="1">
              <a:spcBef>
                <a:spcPts val="600"/>
              </a:spcBef>
              <a:spcAft>
                <a:spcPts val="400"/>
              </a:spcAft>
            </a:pPr>
            <a:r>
              <a:rPr lang="en-US" sz="1800" dirty="0">
                <a:latin typeface="Open Sans" pitchFamily="34" charset="0"/>
                <a:ea typeface="Open Sans" pitchFamily="34" charset="0"/>
                <a:cs typeface="Open Sans" pitchFamily="34" charset="0"/>
              </a:rPr>
              <a:t>[POINT to EACH PICTURE] </a:t>
            </a:r>
            <a:r>
              <a:rPr lang="en-US" sz="1800" i="1" dirty="0">
                <a:latin typeface="Open Sans" pitchFamily="34" charset="0"/>
                <a:ea typeface="Open Sans" pitchFamily="34" charset="0"/>
                <a:cs typeface="Open Sans" pitchFamily="34" charset="0"/>
              </a:rPr>
              <a:t>Many people like to spend time outside in parks. People can do different things in parks.</a:t>
            </a:r>
            <a:endParaRPr lang="en-US" sz="1800" i="1" dirty="0"/>
          </a:p>
          <a:p>
            <a:pPr>
              <a:spcBef>
                <a:spcPts val="800"/>
              </a:spcBef>
              <a:spcAft>
                <a:spcPts val="400"/>
              </a:spcAft>
            </a:pPr>
            <a:r>
              <a:rPr lang="en-US" sz="2000" dirty="0"/>
              <a:t>Examiner </a:t>
            </a:r>
            <a:r>
              <a:rPr lang="en-US" sz="2000" b="1" dirty="0"/>
              <a:t>models</a:t>
            </a:r>
            <a:r>
              <a:rPr lang="en-US" sz="2000" dirty="0"/>
              <a:t> a sample response</a:t>
            </a:r>
          </a:p>
          <a:p>
            <a:pPr lvl="1">
              <a:spcBef>
                <a:spcPts val="800"/>
              </a:spcBef>
              <a:spcAft>
                <a:spcPts val="400"/>
              </a:spcAft>
            </a:pPr>
            <a:r>
              <a:rPr lang="en-US" sz="1800" dirty="0">
                <a:latin typeface="Open Sans" pitchFamily="34" charset="0"/>
                <a:ea typeface="Open Sans" pitchFamily="34" charset="0"/>
                <a:cs typeface="Open Sans" pitchFamily="34" charset="0"/>
              </a:rPr>
              <a:t>[POINT to PICTURE 1] </a:t>
            </a:r>
            <a:r>
              <a:rPr lang="en-US" sz="1800" i="1" dirty="0">
                <a:latin typeface="Open Sans" pitchFamily="34" charset="0"/>
                <a:ea typeface="Open Sans" pitchFamily="34" charset="0"/>
                <a:cs typeface="Open Sans" pitchFamily="34" charset="0"/>
              </a:rPr>
              <a:t>People can look at plants in the park.</a:t>
            </a:r>
            <a:endParaRPr lang="en-US" sz="1800" i="1" dirty="0"/>
          </a:p>
          <a:p>
            <a:pPr>
              <a:spcBef>
                <a:spcPts val="600"/>
              </a:spcBef>
              <a:spcAft>
                <a:spcPts val="400"/>
              </a:spcAft>
            </a:pPr>
            <a:r>
              <a:rPr lang="en-US" sz="2000" dirty="0"/>
              <a:t>Examiner </a:t>
            </a:r>
            <a:r>
              <a:rPr lang="en-US" sz="2000" b="1" dirty="0"/>
              <a:t>asks</a:t>
            </a:r>
            <a:r>
              <a:rPr lang="en-US" sz="2000" dirty="0"/>
              <a:t> question</a:t>
            </a:r>
          </a:p>
          <a:p>
            <a:pPr lvl="1">
              <a:spcBef>
                <a:spcPts val="600"/>
              </a:spcBef>
              <a:spcAft>
                <a:spcPts val="400"/>
              </a:spcAft>
            </a:pPr>
            <a:r>
              <a:rPr lang="en-US" sz="1800" i="1" dirty="0">
                <a:latin typeface="Open Sans" pitchFamily="34" charset="0"/>
                <a:ea typeface="Open Sans" pitchFamily="34" charset="0"/>
                <a:cs typeface="Open Sans" pitchFamily="34" charset="0"/>
              </a:rPr>
              <a:t>Tell me other things people do in parks.</a:t>
            </a:r>
            <a:endParaRPr lang="en-US" sz="1800" i="1" dirty="0"/>
          </a:p>
          <a:p>
            <a:pPr>
              <a:spcBef>
                <a:spcPts val="600"/>
              </a:spcBef>
              <a:spcAft>
                <a:spcPts val="400"/>
              </a:spcAft>
            </a:pPr>
            <a:r>
              <a:rPr lang="en-US" sz="2000" dirty="0"/>
              <a:t>Examiner </a:t>
            </a:r>
            <a:r>
              <a:rPr lang="en-US" sz="2000" b="1" dirty="0"/>
              <a:t>rephrases</a:t>
            </a:r>
            <a:r>
              <a:rPr lang="en-US" sz="2000" dirty="0"/>
              <a:t> if student does not respond</a:t>
            </a:r>
          </a:p>
          <a:p>
            <a:pPr lvl="1">
              <a:lnSpc>
                <a:spcPct val="100000"/>
              </a:lnSpc>
              <a:spcBef>
                <a:spcPts val="600"/>
              </a:spcBef>
            </a:pPr>
            <a:r>
              <a:rPr lang="en-US" sz="1800" i="1" dirty="0">
                <a:latin typeface="Open Sans" pitchFamily="34" charset="0"/>
                <a:ea typeface="Open Sans" pitchFamily="34" charset="0"/>
                <a:cs typeface="Open Sans" pitchFamily="34" charset="0"/>
              </a:rPr>
              <a:t>Many people like to go to parks.</a:t>
            </a:r>
            <a:br>
              <a:rPr lang="en-US" sz="1800" dirty="0">
                <a:latin typeface="Open Sans" pitchFamily="34" charset="0"/>
                <a:ea typeface="Open Sans" pitchFamily="34" charset="0"/>
                <a:cs typeface="Open Sans" pitchFamily="34" charset="0"/>
              </a:rPr>
            </a:br>
            <a:r>
              <a:rPr lang="en-US" sz="1800" dirty="0">
                <a:latin typeface="Open Sans" pitchFamily="34" charset="0"/>
                <a:ea typeface="Open Sans" pitchFamily="34" charset="0"/>
                <a:cs typeface="Open Sans" pitchFamily="34" charset="0"/>
              </a:rPr>
              <a:t>[POINT to PICTURE 1] </a:t>
            </a:r>
            <a:r>
              <a:rPr lang="en-US" sz="1800" i="1" dirty="0">
                <a:latin typeface="Open Sans" pitchFamily="34" charset="0"/>
                <a:ea typeface="Open Sans" pitchFamily="34" charset="0"/>
                <a:cs typeface="Open Sans" pitchFamily="34" charset="0"/>
              </a:rPr>
              <a:t>They can look at plants. What else can people do in parks?</a:t>
            </a:r>
            <a:endParaRPr lang="en-US" i="1" dirty="0"/>
          </a:p>
        </p:txBody>
      </p:sp>
      <p:sp>
        <p:nvSpPr>
          <p:cNvPr id="4" name="Slide Number Placeholder 3">
            <a:extLst>
              <a:ext uri="{FF2B5EF4-FFF2-40B4-BE49-F238E27FC236}">
                <a16:creationId xmlns:a16="http://schemas.microsoft.com/office/drawing/2014/main" id="{95806C2F-0134-A821-E4C0-CEDACFBF226E}"/>
              </a:ext>
            </a:extLst>
          </p:cNvPr>
          <p:cNvSpPr>
            <a:spLocks noGrp="1"/>
          </p:cNvSpPr>
          <p:nvPr>
            <p:ph type="sldNum" sz="quarter" idx="12"/>
          </p:nvPr>
        </p:nvSpPr>
        <p:spPr/>
        <p:txBody>
          <a:bodyPr/>
          <a:lstStyle/>
          <a:p>
            <a:fld id="{0335FC68-20AA-4E79-AB89-77063C4B5F6B}" type="slidenum">
              <a:rPr lang="en-US" smtClean="0"/>
              <a:pPr/>
              <a:t>10</a:t>
            </a:fld>
            <a:endParaRPr lang="en-US" dirty="0"/>
          </a:p>
        </p:txBody>
      </p:sp>
    </p:spTree>
    <p:extLst>
      <p:ext uri="{BB962C8B-B14F-4D97-AF65-F5344CB8AC3E}">
        <p14:creationId xmlns:p14="http://schemas.microsoft.com/office/powerpoint/2010/main" val="412102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9183-8685-E7E0-9FA3-56010E922679}"/>
              </a:ext>
            </a:extLst>
          </p:cNvPr>
          <p:cNvSpPr>
            <a:spLocks noGrp="1"/>
          </p:cNvSpPr>
          <p:nvPr>
            <p:ph type="title"/>
          </p:nvPr>
        </p:nvSpPr>
        <p:spPr/>
        <p:txBody>
          <a:bodyPr/>
          <a:lstStyle/>
          <a:p>
            <a:r>
              <a:rPr lang="en-US" dirty="0">
                <a:solidFill>
                  <a:srgbClr val="B4C5E7"/>
                </a:solidFill>
              </a:rPr>
              <a:t>Emerging</a:t>
            </a:r>
            <a:r>
              <a:rPr lang="en-US" dirty="0"/>
              <a:t> Level Rubric</a:t>
            </a:r>
          </a:p>
        </p:txBody>
      </p:sp>
      <p:sp>
        <p:nvSpPr>
          <p:cNvPr id="17" name="Content Placeholder 2">
            <a:extLst>
              <a:ext uri="{FF2B5EF4-FFF2-40B4-BE49-F238E27FC236}">
                <a16:creationId xmlns:a16="http://schemas.microsoft.com/office/drawing/2014/main" id="{2F4C44BF-8E63-1E9E-3B24-DFC63BC2F8AB}"/>
              </a:ext>
            </a:extLst>
          </p:cNvPr>
          <p:cNvSpPr txBox="1">
            <a:spLocks/>
          </p:cNvSpPr>
          <p:nvPr/>
        </p:nvSpPr>
        <p:spPr>
          <a:xfrm>
            <a:off x="280557" y="2138456"/>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a:t>
            </a:r>
            <a:r>
              <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rPr>
              <a:t>0</a:t>
            </a: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Does Not Meet Expectations </a:t>
            </a:r>
          </a:p>
        </p:txBody>
      </p:sp>
      <p:sp>
        <p:nvSpPr>
          <p:cNvPr id="16" name="Rectangle 15">
            <a:extLst>
              <a:ext uri="{FF2B5EF4-FFF2-40B4-BE49-F238E27FC236}">
                <a16:creationId xmlns:a16="http://schemas.microsoft.com/office/drawing/2014/main" id="{021E7229-1DDD-F6C2-EC3C-70B007E5123D}"/>
              </a:ext>
            </a:extLst>
          </p:cNvPr>
          <p:cNvSpPr/>
          <p:nvPr/>
        </p:nvSpPr>
        <p:spPr>
          <a:xfrm>
            <a:off x="280557" y="3035912"/>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231775"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No response</a:t>
            </a:r>
          </a:p>
          <a:p>
            <a:pPr marL="231775" indent="-169863">
              <a:spcBef>
                <a:spcPts val="600"/>
              </a:spcBef>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Responds with “yes,” “no,” or “I don’t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know”</a:t>
            </a:r>
          </a:p>
          <a:p>
            <a:pPr marL="231775" indent="-169863">
              <a:spcBef>
                <a:spcPts val="600"/>
              </a:spcBef>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Responds completely in a language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other than English</a:t>
            </a:r>
          </a:p>
          <a:p>
            <a:pPr marL="231775" indent="-169863">
              <a:spcBef>
                <a:spcPts val="600"/>
              </a:spcBef>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Uses one word to respond</a:t>
            </a:r>
          </a:p>
          <a:p>
            <a:pPr marL="231775" indent="-169863">
              <a:spcBef>
                <a:spcPts val="600"/>
              </a:spcBef>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Does not express a complete thought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or idea</a:t>
            </a:r>
          </a:p>
          <a:p>
            <a:pPr marL="231775" indent="-169863">
              <a:spcBef>
                <a:spcPts val="600"/>
              </a:spcBef>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Unintelligible</a:t>
            </a:r>
            <a:endParaRPr lang="en-US" sz="1400" dirty="0">
              <a:solidFill>
                <a:srgbClr val="11294B"/>
              </a:solidFill>
              <a:latin typeface="Open Sans" pitchFamily="2" charset="0"/>
              <a:ea typeface="Open Sans" pitchFamily="2" charset="0"/>
              <a:cs typeface="Open Sans" pitchFamily="2" charset="0"/>
            </a:endParaRPr>
          </a:p>
        </p:txBody>
      </p:sp>
      <p:sp>
        <p:nvSpPr>
          <p:cNvPr id="20" name="Content Placeholder 2">
            <a:extLst>
              <a:ext uri="{FF2B5EF4-FFF2-40B4-BE49-F238E27FC236}">
                <a16:creationId xmlns:a16="http://schemas.microsoft.com/office/drawing/2014/main" id="{F2394A57-D3A6-5474-FB1E-199EC01D14EE}"/>
              </a:ext>
            </a:extLst>
          </p:cNvPr>
          <p:cNvSpPr txBox="1">
            <a:spLocks/>
          </p:cNvSpPr>
          <p:nvPr/>
        </p:nvSpPr>
        <p:spPr>
          <a:xfrm>
            <a:off x="4224439" y="2138456"/>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1</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Meets Expectations </a:t>
            </a:r>
          </a:p>
        </p:txBody>
      </p:sp>
      <p:sp>
        <p:nvSpPr>
          <p:cNvPr id="19" name="Rectangle 18">
            <a:extLst>
              <a:ext uri="{FF2B5EF4-FFF2-40B4-BE49-F238E27FC236}">
                <a16:creationId xmlns:a16="http://schemas.microsoft.com/office/drawing/2014/main" id="{970B5494-E62D-5405-545C-0F0B12FCD302}"/>
              </a:ext>
            </a:extLst>
          </p:cNvPr>
          <p:cNvSpPr/>
          <p:nvPr/>
        </p:nvSpPr>
        <p:spPr>
          <a:xfrm>
            <a:off x="4224439" y="3028802"/>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Uses multiple words, short phrases, or sentences to respond</a:t>
            </a:r>
          </a:p>
          <a:p>
            <a:pPr marL="231775" indent="-169863">
              <a:spcBef>
                <a:spcPts val="600"/>
              </a:spcBef>
              <a:buBlip>
                <a:blip r:embed="rId2"/>
              </a:buBlip>
              <a:tabLst>
                <a:tab pos="114300" algn="l"/>
                <a:tab pos="228600" algn="l"/>
              </a:tabLst>
            </a:pPr>
            <a:r>
              <a:rPr lang="en-US" sz="1400" dirty="0">
                <a:solidFill>
                  <a:schemeClr val="tx1"/>
                </a:solidFill>
                <a:latin typeface="Open Sans" pitchFamily="2" charset="0"/>
                <a:ea typeface="Open Sans" pitchFamily="2" charset="0"/>
                <a:cs typeface="Open Sans" pitchFamily="2" charset="0"/>
              </a:rPr>
              <a:t> Partially expresses thoughts and ideas</a:t>
            </a:r>
          </a:p>
          <a:p>
            <a:pPr marL="231775" indent="-169863">
              <a:spcBef>
                <a:spcPts val="600"/>
              </a:spcBef>
              <a:buBlip>
                <a:blip r:embed="rId2"/>
              </a:buBlip>
              <a:tabLst>
                <a:tab pos="114300" algn="l"/>
                <a:tab pos="228600" algn="l"/>
              </a:tabLst>
            </a:pPr>
            <a:r>
              <a:rPr lang="en-US" sz="1400" dirty="0">
                <a:solidFill>
                  <a:schemeClr val="tx1"/>
                </a:solidFill>
                <a:latin typeface="Open Sans" pitchFamily="2" charset="0"/>
                <a:ea typeface="Open Sans" pitchFamily="2" charset="0"/>
                <a:cs typeface="Open Sans" pitchFamily="2" charset="0"/>
              </a:rPr>
              <a:t> Frequent errors may obscure meaning</a:t>
            </a:r>
          </a:p>
        </p:txBody>
      </p:sp>
      <p:sp>
        <p:nvSpPr>
          <p:cNvPr id="23" name="Content Placeholder 2" descr="Score 2 does not exist at the Emerging level.">
            <a:extLst>
              <a:ext uri="{FF2B5EF4-FFF2-40B4-BE49-F238E27FC236}">
                <a16:creationId xmlns:a16="http://schemas.microsoft.com/office/drawing/2014/main" id="{55302EBB-500C-0FA1-636A-F2AEC6D97A4B}"/>
              </a:ext>
              <a:ext uri="{C183D7F6-B498-43B3-948B-1728B52AA6E4}">
                <adec:decorative xmlns:adec="http://schemas.microsoft.com/office/drawing/2017/decorative" val="0"/>
              </a:ext>
            </a:extLst>
          </p:cNvPr>
          <p:cNvSpPr txBox="1">
            <a:spLocks/>
          </p:cNvSpPr>
          <p:nvPr/>
        </p:nvSpPr>
        <p:spPr>
          <a:xfrm>
            <a:off x="8168320" y="2138456"/>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endParaRPr lang="en-US" sz="2000" b="1" dirty="0">
              <a:solidFill>
                <a:srgbClr val="B4C5E7"/>
              </a:solidFill>
              <a:latin typeface="Open Sans" pitchFamily="34" charset="0"/>
              <a:ea typeface="Open Sans" pitchFamily="34" charset="0"/>
              <a:cs typeface="Open Sans" pitchFamily="34" charset="0"/>
            </a:endParaRPr>
          </a:p>
        </p:txBody>
      </p:sp>
      <p:sp>
        <p:nvSpPr>
          <p:cNvPr id="22" name="Rectangle 21">
            <a:extLst>
              <a:ext uri="{FF2B5EF4-FFF2-40B4-BE49-F238E27FC236}">
                <a16:creationId xmlns:a16="http://schemas.microsoft.com/office/drawing/2014/main" id="{95D99303-B679-4157-E2D8-ACE731B3E2AF}"/>
              </a:ext>
            </a:extLst>
          </p:cNvPr>
          <p:cNvSpPr/>
          <p:nvPr/>
        </p:nvSpPr>
        <p:spPr>
          <a:xfrm>
            <a:off x="8168320" y="3028802"/>
            <a:ext cx="3749040" cy="2743200"/>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algn="ctr">
              <a:spcBef>
                <a:spcPts val="600"/>
              </a:spcBef>
              <a:tabLst>
                <a:tab pos="169863" algn="l"/>
              </a:tabLst>
            </a:pPr>
            <a:r>
              <a:rPr lang="en-US" sz="4400" b="1" dirty="0">
                <a:solidFill>
                  <a:schemeClr val="bg1">
                    <a:lumMod val="95000"/>
                  </a:schemeClr>
                </a:solidFill>
                <a:latin typeface="Open Sans" pitchFamily="2" charset="0"/>
                <a:ea typeface="Open Sans" pitchFamily="2" charset="0"/>
                <a:cs typeface="Open Sans" pitchFamily="2" charset="0"/>
              </a:rPr>
              <a:t>N/A</a:t>
            </a:r>
          </a:p>
        </p:txBody>
      </p:sp>
      <p:sp>
        <p:nvSpPr>
          <p:cNvPr id="4" name="Slide Number Placeholder 3">
            <a:extLst>
              <a:ext uri="{FF2B5EF4-FFF2-40B4-BE49-F238E27FC236}">
                <a16:creationId xmlns:a16="http://schemas.microsoft.com/office/drawing/2014/main" id="{5352B0C8-4F55-0996-8582-4F17F26DE770}"/>
              </a:ext>
            </a:extLst>
          </p:cNvPr>
          <p:cNvSpPr>
            <a:spLocks noGrp="1"/>
          </p:cNvSpPr>
          <p:nvPr>
            <p:ph type="sldNum" sz="quarter" idx="12"/>
          </p:nvPr>
        </p:nvSpPr>
        <p:spPr/>
        <p:txBody>
          <a:bodyPr/>
          <a:lstStyle/>
          <a:p>
            <a:fld id="{0335FC68-20AA-4E79-AB89-77063C4B5F6B}" type="slidenum">
              <a:rPr lang="en-US" smtClean="0"/>
              <a:pPr/>
              <a:t>11</a:t>
            </a:fld>
            <a:endParaRPr lang="en-US" dirty="0"/>
          </a:p>
        </p:txBody>
      </p:sp>
    </p:spTree>
    <p:extLst>
      <p:ext uri="{BB962C8B-B14F-4D97-AF65-F5344CB8AC3E}">
        <p14:creationId xmlns:p14="http://schemas.microsoft.com/office/powerpoint/2010/main" val="2113621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Grade 1 Emerging</a:t>
            </a:r>
            <a:r>
              <a:rPr lang="en-US" dirty="0"/>
              <a:t> Samples</a:t>
            </a:r>
          </a:p>
        </p:txBody>
      </p:sp>
      <p:sp>
        <p:nvSpPr>
          <p:cNvPr id="6" name="TextBox 5">
            <a:extLst>
              <a:ext uri="{FF2B5EF4-FFF2-40B4-BE49-F238E27FC236}">
                <a16:creationId xmlns:a16="http://schemas.microsoft.com/office/drawing/2014/main" id="{6D290B4C-BBF2-28B8-8AD2-C726AFE5FDBF}"/>
              </a:ext>
            </a:extLst>
          </p:cNvPr>
          <p:cNvSpPr txBox="1"/>
          <p:nvPr/>
        </p:nvSpPr>
        <p:spPr>
          <a:xfrm>
            <a:off x="279243"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5" name="Picture 2" descr="Photo of four young children outdoors. One is crouched with a magnifying glass studying the ground.">
            <a:extLst>
              <a:ext uri="{FF2B5EF4-FFF2-40B4-BE49-F238E27FC236}">
                <a16:creationId xmlns:a16="http://schemas.microsoft.com/office/drawing/2014/main" id="{8D8E5D5C-C780-B13A-E003-704472F65A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32494" y="924478"/>
            <a:ext cx="2342372"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9" name="TextBox 8">
            <a:extLst>
              <a:ext uri="{FF2B5EF4-FFF2-40B4-BE49-F238E27FC236}">
                <a16:creationId xmlns:a16="http://schemas.microsoft.com/office/drawing/2014/main" id="{DEE33FB4-ADA1-3AB4-92E6-113AA91D1683}"/>
              </a:ext>
            </a:extLst>
          </p:cNvPr>
          <p:cNvSpPr txBox="1"/>
          <p:nvPr/>
        </p:nvSpPr>
        <p:spPr>
          <a:xfrm>
            <a:off x="3260447"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8" name="Picture 3" descr="Photo of a child and her father riding bicycles on a park trail.">
            <a:extLst>
              <a:ext uri="{FF2B5EF4-FFF2-40B4-BE49-F238E27FC236}">
                <a16:creationId xmlns:a16="http://schemas.microsoft.com/office/drawing/2014/main" id="{1EA472C9-1AAE-26A1-FF2E-0298C73753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604181" y="924478"/>
            <a:ext cx="2345045"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9" name="TextBox 18">
            <a:extLst>
              <a:ext uri="{FF2B5EF4-FFF2-40B4-BE49-F238E27FC236}">
                <a16:creationId xmlns:a16="http://schemas.microsoft.com/office/drawing/2014/main" id="{31531BD4-8D7B-2340-6BFD-8C9B6AFF7560}"/>
              </a:ext>
            </a:extLst>
          </p:cNvPr>
          <p:cNvSpPr txBox="1"/>
          <p:nvPr/>
        </p:nvSpPr>
        <p:spPr>
          <a:xfrm>
            <a:off x="6234649"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3.</a:t>
            </a:r>
          </a:p>
        </p:txBody>
      </p:sp>
      <p:pic>
        <p:nvPicPr>
          <p:cNvPr id="18" name="Picture 2" descr="Photo of a young girl having a picnic with her parents.">
            <a:extLst>
              <a:ext uri="{FF2B5EF4-FFF2-40B4-BE49-F238E27FC236}">
                <a16:creationId xmlns:a16="http://schemas.microsoft.com/office/drawing/2014/main" id="{ABFD67FD-8A78-3EB6-A925-EC404BA5C9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587900" y="924478"/>
            <a:ext cx="2342372"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37" name="TextBox 36">
            <a:extLst>
              <a:ext uri="{FF2B5EF4-FFF2-40B4-BE49-F238E27FC236}">
                <a16:creationId xmlns:a16="http://schemas.microsoft.com/office/drawing/2014/main" id="{1FAD2483-DFBC-C593-AAA6-2E32BE5BB494}"/>
              </a:ext>
            </a:extLst>
          </p:cNvPr>
          <p:cNvSpPr txBox="1"/>
          <p:nvPr/>
        </p:nvSpPr>
        <p:spPr>
          <a:xfrm>
            <a:off x="9215853"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4.</a:t>
            </a:r>
          </a:p>
        </p:txBody>
      </p:sp>
      <p:pic>
        <p:nvPicPr>
          <p:cNvPr id="36" name="Picture 3" descr="Photo of a group of four small children running with playground equipment behind them.">
            <a:extLst>
              <a:ext uri="{FF2B5EF4-FFF2-40B4-BE49-F238E27FC236}">
                <a16:creationId xmlns:a16="http://schemas.microsoft.com/office/drawing/2014/main" id="{F3FC4E3D-DAE5-4354-910C-48F9F6832F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9559587" y="924478"/>
            <a:ext cx="2345045"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1" name="Content Placeholder 2">
            <a:extLst>
              <a:ext uri="{FF2B5EF4-FFF2-40B4-BE49-F238E27FC236}">
                <a16:creationId xmlns:a16="http://schemas.microsoft.com/office/drawing/2014/main" id="{5E2BE8CB-71E6-BF16-5282-263FD62088E5}"/>
              </a:ext>
            </a:extLst>
          </p:cNvPr>
          <p:cNvSpPr txBox="1">
            <a:spLocks/>
          </p:cNvSpPr>
          <p:nvPr/>
        </p:nvSpPr>
        <p:spPr>
          <a:xfrm>
            <a:off x="385194" y="2673931"/>
            <a:ext cx="11430000" cy="17373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marL="0" lvl="1">
              <a:spcBef>
                <a:spcPts val="600"/>
              </a:spcBef>
              <a:spcAft>
                <a:spcPts val="600"/>
              </a:spcAft>
              <a:tabLst>
                <a:tab pos="1371600"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[POINT to EACH PICTURE] Many people like to spend time outside in parks. People can do different things in parks.</a:t>
            </a:r>
            <a:endParaRPr lang="en-US" sz="1400" dirty="0"/>
          </a:p>
          <a:p>
            <a:pPr>
              <a:spcBef>
                <a:spcPts val="0"/>
              </a:spcBef>
              <a:spcAft>
                <a:spcPts val="600"/>
              </a:spcAft>
              <a:tabLst>
                <a:tab pos="1257300" algn="l"/>
                <a:tab pos="1371600" algn="l"/>
              </a:tabLst>
              <a:defRPr/>
            </a:pPr>
            <a:r>
              <a:rPr lang="en-US" sz="1400" b="1" dirty="0">
                <a:latin typeface="Open Sans" pitchFamily="2" charset="0"/>
                <a:ea typeface="Open Sans" pitchFamily="2" charset="0"/>
                <a:cs typeface="Open Sans" pitchFamily="2" charset="0"/>
              </a:rPr>
              <a:t>Modeling</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[POINT to PICTURE 1] People can look at plants in the park.</a:t>
            </a:r>
          </a:p>
          <a:p>
            <a:pPr marL="857250" indent="-857250">
              <a:spcAft>
                <a:spcPts val="600"/>
              </a:spcAft>
              <a:tabLst>
                <a:tab pos="1257300" algn="l"/>
                <a:tab pos="1371600" algn="l"/>
              </a:tabLst>
              <a:defRPr/>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Tell me other things people do in parks.</a:t>
            </a:r>
          </a:p>
          <a:p>
            <a:pPr>
              <a:spcAft>
                <a:spcPts val="600"/>
              </a:spcAft>
              <a:tabLst>
                <a:tab pos="1371600" algn="l"/>
              </a:tabLst>
            </a:pPr>
            <a:r>
              <a:rPr lang="en-US" sz="1400" b="1" dirty="0">
                <a:latin typeface="Open Sans" pitchFamily="2" charset="0"/>
                <a:ea typeface="Open Sans" pitchFamily="2" charset="0"/>
                <a:cs typeface="Open Sans" pitchFamily="2" charset="0"/>
              </a:rPr>
              <a:t>Rephrasing</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Many people like to go to parks.</a:t>
            </a:r>
            <a:br>
              <a:rPr lang="en-US" sz="1400" dirty="0">
                <a:latin typeface="Open Sans" pitchFamily="34" charset="0"/>
                <a:ea typeface="Open Sans" pitchFamily="34" charset="0"/>
                <a:cs typeface="Open Sans" pitchFamily="34" charset="0"/>
              </a:rPr>
            </a:br>
            <a:r>
              <a:rPr lang="en-US" sz="1400" dirty="0">
                <a:latin typeface="Open Sans" pitchFamily="34" charset="0"/>
                <a:ea typeface="Open Sans" pitchFamily="34" charset="0"/>
                <a:cs typeface="Open Sans" pitchFamily="34" charset="0"/>
              </a:rPr>
              <a:t>	[POINT to PICTURE 1] They can look at plants. What else can people do in parks?</a:t>
            </a: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2680507" y="4579396"/>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2680507" y="4876775"/>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3137707" y="4986878"/>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4A3FF99-47CE-45F1-0107-0C5823A3A2F1}"/>
              </a:ext>
            </a:extLst>
          </p:cNvPr>
          <p:cNvSpPr txBox="1"/>
          <p:nvPr/>
        </p:nvSpPr>
        <p:spPr>
          <a:xfrm>
            <a:off x="2909107" y="4582946"/>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0</a:t>
            </a:r>
          </a:p>
        </p:txBody>
      </p:sp>
      <p:sp>
        <p:nvSpPr>
          <p:cNvPr id="15" name="TextBox 14">
            <a:extLst>
              <a:ext uri="{FF2B5EF4-FFF2-40B4-BE49-F238E27FC236}">
                <a16:creationId xmlns:a16="http://schemas.microsoft.com/office/drawing/2014/main" id="{D4D0729A-4286-CD16-192C-A2679892C4C0}"/>
              </a:ext>
            </a:extLst>
          </p:cNvPr>
          <p:cNvSpPr txBox="1"/>
          <p:nvPr/>
        </p:nvSpPr>
        <p:spPr>
          <a:xfrm>
            <a:off x="2909107" y="5714640"/>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05</a:t>
            </a:r>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1395208" y="6096929"/>
            <a:ext cx="4389120" cy="64008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1623808" y="6263785"/>
            <a:ext cx="394260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Aft>
                <a:spcPts val="1400"/>
              </a:spcAft>
            </a:pPr>
            <a:r>
              <a:rPr lang="en-US" sz="1400" b="1" i="1" dirty="0">
                <a:solidFill>
                  <a:srgbClr val="11294B"/>
                </a:solidFill>
                <a:latin typeface="Open Sans" pitchFamily="34" charset="0"/>
                <a:ea typeface="Open Sans" pitchFamily="34" charset="0"/>
                <a:cs typeface="Open Sans" pitchFamily="34" charset="0"/>
              </a:rPr>
              <a:t>“Play.”</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9" cstate="print"/>
          <a:stretch>
            <a:fillRect/>
          </a:stretch>
        </p:blipFill>
        <p:spPr>
          <a:xfrm>
            <a:off x="3336445" y="5113071"/>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3412027" y="5124038"/>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8CF98E0-24DD-E224-286E-A6F5F3B908A2}"/>
              </a:ext>
              <a:ext uri="{C183D7F6-B498-43B3-948B-1728B52AA6E4}">
                <adec:decorative xmlns:adec="http://schemas.microsoft.com/office/drawing/2017/decorative" val="1"/>
              </a:ext>
            </a:extLst>
          </p:cNvPr>
          <p:cNvSpPr/>
          <p:nvPr/>
        </p:nvSpPr>
        <p:spPr>
          <a:xfrm>
            <a:off x="7676935" y="4579396"/>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21" name="Rectangle 20">
            <a:extLst>
              <a:ext uri="{FF2B5EF4-FFF2-40B4-BE49-F238E27FC236}">
                <a16:creationId xmlns:a16="http://schemas.microsoft.com/office/drawing/2014/main" id="{7F7DF76A-282A-1AC5-2C54-AFA04DAB2979}"/>
              </a:ext>
              <a:ext uri="{C183D7F6-B498-43B3-948B-1728B52AA6E4}">
                <adec:decorative xmlns:adec="http://schemas.microsoft.com/office/drawing/2017/decorative" val="1"/>
              </a:ext>
            </a:extLst>
          </p:cNvPr>
          <p:cNvSpPr/>
          <p:nvPr/>
        </p:nvSpPr>
        <p:spPr>
          <a:xfrm>
            <a:off x="7676935" y="4876775"/>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22" name="Rectangle 21">
            <a:extLst>
              <a:ext uri="{FF2B5EF4-FFF2-40B4-BE49-F238E27FC236}">
                <a16:creationId xmlns:a16="http://schemas.microsoft.com/office/drawing/2014/main" id="{C2681B2D-EC3E-AB0F-F168-DE89B91A0E23}"/>
              </a:ext>
              <a:ext uri="{C183D7F6-B498-43B3-948B-1728B52AA6E4}">
                <adec:decorative xmlns:adec="http://schemas.microsoft.com/office/drawing/2017/decorative" val="1"/>
              </a:ext>
            </a:extLst>
          </p:cNvPr>
          <p:cNvSpPr/>
          <p:nvPr/>
        </p:nvSpPr>
        <p:spPr>
          <a:xfrm>
            <a:off x="8134135" y="4986878"/>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4A3FF99-47CE-45F1-0107-0C5823A3A2F1}"/>
              </a:ext>
            </a:extLst>
          </p:cNvPr>
          <p:cNvSpPr txBox="1"/>
          <p:nvPr/>
        </p:nvSpPr>
        <p:spPr>
          <a:xfrm>
            <a:off x="7905535" y="4582946"/>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1</a:t>
            </a:r>
          </a:p>
        </p:txBody>
      </p:sp>
      <p:sp>
        <p:nvSpPr>
          <p:cNvPr id="23" name="TextBox 22">
            <a:extLst>
              <a:ext uri="{FF2B5EF4-FFF2-40B4-BE49-F238E27FC236}">
                <a16:creationId xmlns:a16="http://schemas.microsoft.com/office/drawing/2014/main" id="{E780513E-4315-52D7-0BB4-603F76DEE354}"/>
              </a:ext>
            </a:extLst>
          </p:cNvPr>
          <p:cNvSpPr txBox="1"/>
          <p:nvPr/>
        </p:nvSpPr>
        <p:spPr>
          <a:xfrm>
            <a:off x="7905535" y="5714640"/>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06</a:t>
            </a:r>
          </a:p>
        </p:txBody>
      </p:sp>
      <p:sp>
        <p:nvSpPr>
          <p:cNvPr id="28" name="Content Placeholder 2">
            <a:extLst>
              <a:ext uri="{FF2B5EF4-FFF2-40B4-BE49-F238E27FC236}">
                <a16:creationId xmlns:a16="http://schemas.microsoft.com/office/drawing/2014/main" id="{1052A899-157A-AB50-E76F-13FA44B9FC91}"/>
              </a:ext>
              <a:ext uri="{C183D7F6-B498-43B3-948B-1728B52AA6E4}">
                <adec:decorative xmlns:adec="http://schemas.microsoft.com/office/drawing/2017/decorative" val="1"/>
              </a:ext>
            </a:extLst>
          </p:cNvPr>
          <p:cNvSpPr txBox="1">
            <a:spLocks/>
          </p:cNvSpPr>
          <p:nvPr/>
        </p:nvSpPr>
        <p:spPr>
          <a:xfrm>
            <a:off x="6397116" y="6092399"/>
            <a:ext cx="4389120" cy="64008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9" name="TextBox 46">
            <a:extLst>
              <a:ext uri="{FF2B5EF4-FFF2-40B4-BE49-F238E27FC236}">
                <a16:creationId xmlns:a16="http://schemas.microsoft.com/office/drawing/2014/main" id="{B523FD4C-713C-31CE-7AF9-54E5667165C2}"/>
              </a:ext>
            </a:extLst>
          </p:cNvPr>
          <p:cNvSpPr txBox="1"/>
          <p:nvPr/>
        </p:nvSpPr>
        <p:spPr>
          <a:xfrm>
            <a:off x="6505494" y="6159503"/>
            <a:ext cx="4172364" cy="52322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i="1" dirty="0">
                <a:solidFill>
                  <a:srgbClr val="11294B"/>
                </a:solidFill>
                <a:latin typeface="Open Sans" pitchFamily="2" charset="0"/>
                <a:ea typeface="Open Sans" pitchFamily="2" charset="0"/>
                <a:cs typeface="Open Sans" pitchFamily="2" charset="0"/>
              </a:rPr>
              <a:t>“Play with friends . . . do monkey bars . . .</a:t>
            </a:r>
            <a:br>
              <a:rPr lang="en-US" sz="1400" b="1" i="1" dirty="0">
                <a:solidFill>
                  <a:srgbClr val="11294B"/>
                </a:solidFill>
                <a:latin typeface="Open Sans" pitchFamily="2" charset="0"/>
                <a:ea typeface="Open Sans" pitchFamily="2" charset="0"/>
                <a:cs typeface="Open Sans" pitchFamily="2" charset="0"/>
              </a:rPr>
            </a:br>
            <a:r>
              <a:rPr lang="en-US" sz="1400" b="1" i="1" dirty="0">
                <a:solidFill>
                  <a:srgbClr val="11294B"/>
                </a:solidFill>
                <a:latin typeface="Open Sans" pitchFamily="2" charset="0"/>
                <a:ea typeface="Open Sans" pitchFamily="2" charset="0"/>
                <a:cs typeface="Open Sans" pitchFamily="2" charset="0"/>
              </a:rPr>
              <a:t>mm, riding on bikes . . . going on a slide.”</a:t>
            </a:r>
          </a:p>
        </p:txBody>
      </p:sp>
      <p:pic>
        <p:nvPicPr>
          <p:cNvPr id="24" name="Picture 23">
            <a:extLst>
              <a:ext uri="{FF2B5EF4-FFF2-40B4-BE49-F238E27FC236}">
                <a16:creationId xmlns:a16="http://schemas.microsoft.com/office/drawing/2014/main" id="{2AAA89D9-5F98-305D-2BD4-5C7CF9C55744}"/>
              </a:ext>
              <a:ext uri="{C183D7F6-B498-43B3-948B-1728B52AA6E4}">
                <adec:decorative xmlns:adec="http://schemas.microsoft.com/office/drawing/2017/decorative" val="1"/>
              </a:ext>
            </a:extLst>
          </p:cNvPr>
          <p:cNvPicPr>
            <a:picLocks noChangeAspect="1"/>
          </p:cNvPicPr>
          <p:nvPr/>
        </p:nvPicPr>
        <p:blipFill>
          <a:blip r:embed="rId9" cstate="print"/>
          <a:stretch>
            <a:fillRect/>
          </a:stretch>
        </p:blipFill>
        <p:spPr>
          <a:xfrm>
            <a:off x="8332873" y="5113071"/>
            <a:ext cx="516924" cy="387693"/>
          </a:xfrm>
          <a:prstGeom prst="rect">
            <a:avLst/>
          </a:prstGeom>
        </p:spPr>
      </p:pic>
      <p:sp>
        <p:nvSpPr>
          <p:cNvPr id="25" name="Isosceles Triangle 24">
            <a:extLst>
              <a:ext uri="{FF2B5EF4-FFF2-40B4-BE49-F238E27FC236}">
                <a16:creationId xmlns:a16="http://schemas.microsoft.com/office/drawing/2014/main" id="{7F680269-7C85-9C89-A2C5-EE26D3554A3A}"/>
              </a:ext>
              <a:ext uri="{C183D7F6-B498-43B3-948B-1728B52AA6E4}">
                <adec:decorative xmlns:adec="http://schemas.microsoft.com/office/drawing/2017/decorative" val="1"/>
              </a:ext>
            </a:extLst>
          </p:cNvPr>
          <p:cNvSpPr/>
          <p:nvPr/>
        </p:nvSpPr>
        <p:spPr>
          <a:xfrm rot="5400000">
            <a:off x="8408455" y="5124038"/>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12</a:t>
            </a:fld>
            <a:endParaRPr lang="en-US" dirty="0"/>
          </a:p>
        </p:txBody>
      </p:sp>
    </p:spTree>
    <p:extLst>
      <p:ext uri="{BB962C8B-B14F-4D97-AF65-F5344CB8AC3E}">
        <p14:creationId xmlns:p14="http://schemas.microsoft.com/office/powerpoint/2010/main" val="88091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5.wav"/>
                                        </p:tgtEl>
                                      </p:cMediaNode>
                                    </p:audio>
                                  </p:subTnLst>
                                </p:cTn>
                              </p:par>
                            </p:childTnLst>
                          </p:cTn>
                        </p:par>
                        <p:par>
                          <p:cTn id="11" fill="hold">
                            <p:stCondLst>
                              <p:cond delay="1000"/>
                            </p:stCondLst>
                            <p:childTnLst>
                              <p:par>
                                <p:cTn id="12" presetID="10" presetClass="exit" presetSubtype="0" fill="hold" nodeType="afterEffect">
                                  <p:stCondLst>
                                    <p:cond delay="75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7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25"/>
                                        </p:tgtEl>
                                      </p:cBhvr>
                                    </p:animEffect>
                                    <p:set>
                                      <p:cBhvr>
                                        <p:cTn id="22" dur="1" fill="hold">
                                          <p:stCondLst>
                                            <p:cond delay="999"/>
                                          </p:stCondLst>
                                        </p:cTn>
                                        <p:tgtEl>
                                          <p:spTgt spid="25"/>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6.wav"/>
                                        </p:tgtEl>
                                      </p:cMediaNode>
                                    </p:audio>
                                  </p:subTnLst>
                                </p:cTn>
                              </p:par>
                            </p:childTnLst>
                          </p:cTn>
                        </p:par>
                        <p:par>
                          <p:cTn id="26" fill="hold">
                            <p:stCondLst>
                              <p:cond delay="1000"/>
                            </p:stCondLst>
                            <p:childTnLst>
                              <p:par>
                                <p:cTn id="27" presetID="10" presetClass="exit" presetSubtype="0" fill="hold" nodeType="afterEffect">
                                  <p:stCondLst>
                                    <p:cond delay="13000"/>
                                  </p:stCondLst>
                                  <p:childTnLst>
                                    <p:animEffect transition="out" filter="fade">
                                      <p:cBhvr>
                                        <p:cTn id="28" dur="1000"/>
                                        <p:tgtEl>
                                          <p:spTgt spid="24"/>
                                        </p:tgtEl>
                                      </p:cBhvr>
                                    </p:animEffect>
                                    <p:set>
                                      <p:cBhvr>
                                        <p:cTn id="29" dur="1" fill="hold">
                                          <p:stCondLst>
                                            <p:cond delay="999"/>
                                          </p:stCondLst>
                                        </p:cTn>
                                        <p:tgtEl>
                                          <p:spTgt spid="24"/>
                                        </p:tgtEl>
                                        <p:attrNameLst>
                                          <p:attrName>style.visibility</p:attrName>
                                        </p:attrNameLst>
                                      </p:cBhvr>
                                      <p:to>
                                        <p:strVal val="hidden"/>
                                      </p:to>
                                    </p:set>
                                  </p:childTnLst>
                                </p:cTn>
                              </p:par>
                              <p:par>
                                <p:cTn id="30" presetID="10" presetClass="entr" presetSubtype="0" fill="hold" grpId="1" nodeType="withEffect">
                                  <p:stCondLst>
                                    <p:cond delay="130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1329-EE9C-6465-E41A-FB2A29556C2F}"/>
              </a:ext>
            </a:extLst>
          </p:cNvPr>
          <p:cNvSpPr>
            <a:spLocks noGrp="1"/>
          </p:cNvSpPr>
          <p:nvPr>
            <p:ph type="title"/>
          </p:nvPr>
        </p:nvSpPr>
        <p:spPr/>
        <p:txBody>
          <a:bodyPr/>
          <a:lstStyle/>
          <a:p>
            <a:r>
              <a:rPr lang="en-US" dirty="0">
                <a:solidFill>
                  <a:srgbClr val="B4C5E7"/>
                </a:solidFill>
              </a:rPr>
              <a:t>Characteristics of Transitioning</a:t>
            </a:r>
            <a:r>
              <a:rPr lang="en-US" dirty="0"/>
              <a:t> Level Questions</a:t>
            </a:r>
          </a:p>
        </p:txBody>
      </p:sp>
      <p:sp>
        <p:nvSpPr>
          <p:cNvPr id="12" name="TextBox 7">
            <a:extLst>
              <a:ext uri="{FF2B5EF4-FFF2-40B4-BE49-F238E27FC236}">
                <a16:creationId xmlns:a16="http://schemas.microsoft.com/office/drawing/2014/main" id="{D58C1F36-DD61-472E-9E49-674CF29371C4}"/>
              </a:ext>
            </a:extLst>
          </p:cNvPr>
          <p:cNvSpPr txBox="1"/>
          <p:nvPr/>
        </p:nvSpPr>
        <p:spPr>
          <a:xfrm>
            <a:off x="3207808" y="975442"/>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11" name="Picture 2" descr="Photo of a group of three young students and their teacher in a forest environment. One of the students is holding a magnifying glass up to study the bark of a large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553743" y="976836"/>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5" name="TextBox 9">
            <a:extLst>
              <a:ext uri="{FF2B5EF4-FFF2-40B4-BE49-F238E27FC236}">
                <a16:creationId xmlns:a16="http://schemas.microsoft.com/office/drawing/2014/main" id="{9E4EE89B-7482-09DD-9487-018A1067D5EC}"/>
              </a:ext>
            </a:extLst>
          </p:cNvPr>
          <p:cNvSpPr txBox="1"/>
          <p:nvPr/>
        </p:nvSpPr>
        <p:spPr>
          <a:xfrm>
            <a:off x="6231189" y="975442"/>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4" name="Picture 3" descr="Photo of three young students stand in a forest. The child in the middle is looking through binoculars towards the sk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578577" y="976836"/>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4" name="Slide Number Placeholder 3">
            <a:extLst>
              <a:ext uri="{FF2B5EF4-FFF2-40B4-BE49-F238E27FC236}">
                <a16:creationId xmlns:a16="http://schemas.microsoft.com/office/drawing/2014/main" id="{B2455F37-4B1D-024C-5E4D-ACCC2FCBC03B}"/>
              </a:ext>
            </a:extLst>
          </p:cNvPr>
          <p:cNvSpPr>
            <a:spLocks noGrp="1"/>
          </p:cNvSpPr>
          <p:nvPr>
            <p:ph type="sldNum" sz="quarter" idx="12"/>
          </p:nvPr>
        </p:nvSpPr>
        <p:spPr/>
        <p:txBody>
          <a:bodyPr/>
          <a:lstStyle/>
          <a:p>
            <a:fld id="{0335FC68-20AA-4E79-AB89-77063C4B5F6B}" type="slidenum">
              <a:rPr lang="en-US" smtClean="0"/>
              <a:pPr/>
              <a:t>13</a:t>
            </a:fld>
            <a:endParaRPr lang="en-US" dirty="0"/>
          </a:p>
        </p:txBody>
      </p:sp>
      <p:sp>
        <p:nvSpPr>
          <p:cNvPr id="9" name="Content Placeholder 2">
            <a:extLst>
              <a:ext uri="{FF2B5EF4-FFF2-40B4-BE49-F238E27FC236}">
                <a16:creationId xmlns:a16="http://schemas.microsoft.com/office/drawing/2014/main" id="{4A37ED52-A218-FBA9-2FCE-2B9BC0025FCA}"/>
              </a:ext>
            </a:extLst>
          </p:cNvPr>
          <p:cNvSpPr>
            <a:spLocks noGrp="1"/>
          </p:cNvSpPr>
          <p:nvPr>
            <p:ph idx="1"/>
          </p:nvPr>
        </p:nvSpPr>
        <p:spPr>
          <a:xfrm>
            <a:off x="149353" y="2717072"/>
            <a:ext cx="11844173" cy="4014061"/>
          </a:xfrm>
        </p:spPr>
        <p:txBody>
          <a:bodyPr>
            <a:normAutofit/>
          </a:bodyPr>
          <a:lstStyle/>
          <a:p>
            <a:pPr>
              <a:spcBef>
                <a:spcPts val="800"/>
              </a:spcBef>
              <a:spcAft>
                <a:spcPts val="600"/>
              </a:spcAft>
            </a:pPr>
            <a:r>
              <a:rPr lang="en-US" sz="2000" b="1" dirty="0"/>
              <a:t>Always</a:t>
            </a:r>
            <a:r>
              <a:rPr lang="en-US" sz="2000" dirty="0"/>
              <a:t> accompanied by a </a:t>
            </a:r>
            <a:r>
              <a:rPr lang="en-US" sz="2000" b="1" dirty="0"/>
              <a:t>graphic</a:t>
            </a:r>
          </a:p>
          <a:p>
            <a:pPr>
              <a:spcBef>
                <a:spcPts val="600"/>
              </a:spcBef>
              <a:spcAft>
                <a:spcPts val="400"/>
              </a:spcAft>
            </a:pPr>
            <a:r>
              <a:rPr lang="en-US" sz="2000" dirty="0"/>
              <a:t>Examiner gives </a:t>
            </a:r>
            <a:r>
              <a:rPr lang="en-US" sz="2000" b="1" dirty="0"/>
              <a:t>context</a:t>
            </a:r>
          </a:p>
          <a:p>
            <a:pPr lvl="1" indent="-342900">
              <a:lnSpc>
                <a:spcPct val="110000"/>
              </a:lnSpc>
              <a:spcBef>
                <a:spcPts val="600"/>
              </a:spcBef>
              <a:spcAft>
                <a:spcPts val="600"/>
              </a:spcAft>
              <a:buSzPct val="75000"/>
              <a:defRPr/>
            </a:pPr>
            <a:r>
              <a:rPr lang="en-US" sz="1800" b="0" i="1" u="none" strike="noStrike" baseline="0" dirty="0">
                <a:latin typeface="Open Sans" pitchFamily="2" charset="0"/>
              </a:rPr>
              <a:t>S</a:t>
            </a:r>
            <a:r>
              <a:rPr lang="en-US" sz="1800" b="0" i="1" u="none" strike="noStrike" dirty="0">
                <a:latin typeface="Open Sans" pitchFamily="2" charset="0"/>
              </a:rPr>
              <a:t>ome people go to a park to look for animals.</a:t>
            </a:r>
            <a:br>
              <a:rPr lang="en-US" sz="1800" b="0" i="1" u="none" strike="noStrike" dirty="0">
                <a:latin typeface="Open Sans" pitchFamily="2" charset="0"/>
              </a:rPr>
            </a:br>
            <a:r>
              <a:rPr lang="en-US" sz="1800" b="0" i="1" u="none" strike="noStrike" dirty="0">
                <a:latin typeface="Open Sans" pitchFamily="2" charset="0"/>
              </a:rPr>
              <a:t>[POINT to EACH PICTURE] They walk in the park and look for animals that live there, like insects and birds. People can use tools to look at animals that are near and far away.</a:t>
            </a:r>
          </a:p>
          <a:p>
            <a:pPr>
              <a:spcBef>
                <a:spcPts val="800"/>
              </a:spcBef>
              <a:spcAft>
                <a:spcPts val="600"/>
              </a:spcAft>
            </a:pPr>
            <a:r>
              <a:rPr lang="en-US" sz="2000" dirty="0"/>
              <a:t>Examiner </a:t>
            </a:r>
            <a:r>
              <a:rPr lang="en-US" sz="2000" b="1" dirty="0"/>
              <a:t>does not model</a:t>
            </a:r>
            <a:r>
              <a:rPr lang="en-US" sz="2000" dirty="0"/>
              <a:t> a sample response</a:t>
            </a:r>
          </a:p>
          <a:p>
            <a:pPr>
              <a:spcBef>
                <a:spcPts val="600"/>
              </a:spcBef>
              <a:spcAft>
                <a:spcPts val="400"/>
              </a:spcAft>
            </a:pPr>
            <a:r>
              <a:rPr lang="en-US" sz="2000" dirty="0"/>
              <a:t>Examiner </a:t>
            </a:r>
            <a:r>
              <a:rPr lang="en-US" sz="2000" b="1" dirty="0"/>
              <a:t>asks</a:t>
            </a:r>
            <a:r>
              <a:rPr lang="en-US" sz="2000" dirty="0"/>
              <a:t> question</a:t>
            </a:r>
          </a:p>
          <a:p>
            <a:pPr lvl="1">
              <a:spcBef>
                <a:spcPts val="600"/>
              </a:spcBef>
              <a:spcAft>
                <a:spcPts val="400"/>
              </a:spcAft>
            </a:pPr>
            <a:r>
              <a:rPr lang="en-US" sz="1800" b="0" i="1" u="none" strike="noStrike" baseline="0" dirty="0">
                <a:latin typeface="Open Sans" pitchFamily="2" charset="0"/>
              </a:rPr>
              <a:t>Tell me about looking for animals.</a:t>
            </a:r>
            <a:endParaRPr lang="en-US" sz="1800" i="1" dirty="0"/>
          </a:p>
          <a:p>
            <a:pPr marR="0" lvl="0" algn="l" defTabSz="914400" rtl="0" eaLnBrk="1" fontAlgn="base" latinLnBrk="0" hangingPunct="1">
              <a:lnSpc>
                <a:spcPct val="100000"/>
              </a:lnSpc>
              <a:spcBef>
                <a:spcPts val="600"/>
              </a:spcBef>
              <a:spcAft>
                <a:spcPts val="600"/>
              </a:spcAft>
              <a:buClrTx/>
              <a:tabLst/>
              <a:defRPr/>
            </a:pPr>
            <a:r>
              <a:rPr kumimoji="0" lang="en-US" sz="2000" b="0" i="0" u="none" strike="noStrike" kern="0" cap="none" spc="0" normalizeH="0" baseline="0" noProof="0" dirty="0">
                <a:ln>
                  <a:noFill/>
                </a:ln>
                <a:solidFill>
                  <a:schemeClr val="tx1"/>
                </a:solidFill>
                <a:effectLst/>
                <a:uLnTx/>
                <a:uFillTx/>
              </a:rPr>
              <a:t>Examiner </a:t>
            </a:r>
            <a:r>
              <a:rPr kumimoji="0" lang="en-US" sz="2000" b="1" i="0" u="none" strike="noStrike" kern="0" cap="none" spc="0" normalizeH="0" baseline="0" noProof="0" dirty="0">
                <a:ln>
                  <a:noFill/>
                </a:ln>
                <a:solidFill>
                  <a:schemeClr val="tx1"/>
                </a:solidFill>
                <a:effectLst/>
                <a:uLnTx/>
                <a:uFillTx/>
              </a:rPr>
              <a:t>does not rephrase </a:t>
            </a:r>
            <a:r>
              <a:rPr kumimoji="0" lang="en-US" sz="2000" i="0" strike="noStrike" kern="0" cap="none" spc="0" normalizeH="0" baseline="0" noProof="0" dirty="0">
                <a:ln>
                  <a:noFill/>
                </a:ln>
                <a:solidFill>
                  <a:schemeClr val="tx1"/>
                </a:solidFill>
                <a:effectLst/>
                <a:uLnTx/>
                <a:uFillTx/>
              </a:rPr>
              <a:t>if student does not respond</a:t>
            </a:r>
          </a:p>
          <a:p>
            <a:pPr lvl="0">
              <a:spcBef>
                <a:spcPts val="600"/>
              </a:spcBef>
              <a:defRPr/>
            </a:pPr>
            <a:r>
              <a:rPr lang="en-US" sz="2000" kern="0" dirty="0"/>
              <a:t>Examiner may use follow-up when more language is needed “</a:t>
            </a:r>
            <a:r>
              <a:rPr lang="en-US" sz="2000" i="1" kern="0" dirty="0"/>
              <a:t>Tell me more.”</a:t>
            </a:r>
            <a:endParaRPr kumimoji="0" lang="en-US" sz="20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768950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9183-8685-E7E0-9FA3-56010E922679}"/>
              </a:ext>
            </a:extLst>
          </p:cNvPr>
          <p:cNvSpPr>
            <a:spLocks noGrp="1"/>
          </p:cNvSpPr>
          <p:nvPr>
            <p:ph type="title"/>
          </p:nvPr>
        </p:nvSpPr>
        <p:spPr/>
        <p:txBody>
          <a:bodyPr/>
          <a:lstStyle/>
          <a:p>
            <a:r>
              <a:rPr lang="en-US" dirty="0">
                <a:solidFill>
                  <a:srgbClr val="B4C5E7"/>
                </a:solidFill>
              </a:rPr>
              <a:t>Transitioning</a:t>
            </a:r>
            <a:r>
              <a:rPr lang="en-US" dirty="0"/>
              <a:t> Level Rubric</a:t>
            </a:r>
          </a:p>
        </p:txBody>
      </p:sp>
      <p:sp>
        <p:nvSpPr>
          <p:cNvPr id="19" name="Content Placeholder 2">
            <a:extLst>
              <a:ext uri="{FF2B5EF4-FFF2-40B4-BE49-F238E27FC236}">
                <a16:creationId xmlns:a16="http://schemas.microsoft.com/office/drawing/2014/main" id="{D6BE5A2C-5CF7-0492-BBF6-F3FB38CF8702}"/>
              </a:ext>
            </a:extLst>
          </p:cNvPr>
          <p:cNvSpPr txBox="1">
            <a:spLocks/>
          </p:cNvSpPr>
          <p:nvPr/>
        </p:nvSpPr>
        <p:spPr>
          <a:xfrm>
            <a:off x="280557" y="198200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a:t>
            </a:r>
            <a:r>
              <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rPr>
              <a:t>0</a:t>
            </a: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Does Not Meet Expectations </a:t>
            </a:r>
          </a:p>
        </p:txBody>
      </p:sp>
      <p:sp>
        <p:nvSpPr>
          <p:cNvPr id="18" name="Rectangle 17">
            <a:extLst>
              <a:ext uri="{FF2B5EF4-FFF2-40B4-BE49-F238E27FC236}">
                <a16:creationId xmlns:a16="http://schemas.microsoft.com/office/drawing/2014/main" id="{95317071-8821-079E-051B-11577C4E3556}"/>
              </a:ext>
            </a:extLst>
          </p:cNvPr>
          <p:cNvSpPr/>
          <p:nvPr/>
        </p:nvSpPr>
        <p:spPr>
          <a:xfrm>
            <a:off x="280557" y="2901909"/>
            <a:ext cx="3749040" cy="292608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231775"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Aft>
                <a:spcPts val="600"/>
              </a:spcAft>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No response</a:t>
            </a:r>
          </a:p>
          <a:p>
            <a:pPr marL="231775" indent="-169863">
              <a:spcAft>
                <a:spcPts val="600"/>
              </a:spcAft>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Responds with “yes,” “no,” or “I don’t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know”</a:t>
            </a:r>
          </a:p>
          <a:p>
            <a:pPr marL="231775" indent="-169863">
              <a:spcAft>
                <a:spcPts val="600"/>
              </a:spcAft>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Responds completely in a language other than English</a:t>
            </a:r>
          </a:p>
          <a:p>
            <a:pPr marL="231775" indent="-169863">
              <a:spcAft>
                <a:spcPts val="600"/>
              </a:spcAft>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Uses one word to respond</a:t>
            </a:r>
          </a:p>
          <a:p>
            <a:pPr marL="231775" indent="-169863">
              <a:spcAft>
                <a:spcPts val="600"/>
              </a:spcAft>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Does not express a complete thought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or idea</a:t>
            </a:r>
          </a:p>
          <a:p>
            <a:pPr marL="231775" indent="-169863">
              <a:spcAft>
                <a:spcPts val="600"/>
              </a:spcAft>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Unintelligible</a:t>
            </a:r>
          </a:p>
          <a:p>
            <a:pPr marL="231775" indent="-169863">
              <a:spcAft>
                <a:spcPts val="600"/>
              </a:spcAft>
              <a:buBlip>
                <a:blip r:embed="rId2"/>
              </a:buBlip>
              <a:tabLst>
                <a:tab pos="231775" algn="l"/>
              </a:tabLst>
            </a:pPr>
            <a:r>
              <a:rPr lang="en-US" sz="1400" dirty="0">
                <a:solidFill>
                  <a:schemeClr val="tx1"/>
                </a:solidFill>
                <a:latin typeface="Open Sans" pitchFamily="2" charset="0"/>
                <a:ea typeface="Open Sans" pitchFamily="2" charset="0"/>
                <a:cs typeface="Open Sans" pitchFamily="2" charset="0"/>
              </a:rPr>
              <a:t>  Errors may totally obscure meaning</a:t>
            </a:r>
            <a:endParaRPr lang="en-US" sz="1400" dirty="0">
              <a:solidFill>
                <a:srgbClr val="11294B"/>
              </a:solidFill>
              <a:latin typeface="Open Sans" pitchFamily="2" charset="0"/>
              <a:ea typeface="Open Sans" pitchFamily="2" charset="0"/>
              <a:cs typeface="Open Sans" pitchFamily="2" charset="0"/>
            </a:endParaRPr>
          </a:p>
        </p:txBody>
      </p:sp>
      <p:sp>
        <p:nvSpPr>
          <p:cNvPr id="22" name="Content Placeholder 2">
            <a:extLst>
              <a:ext uri="{FF2B5EF4-FFF2-40B4-BE49-F238E27FC236}">
                <a16:creationId xmlns:a16="http://schemas.microsoft.com/office/drawing/2014/main" id="{45510280-28C8-6051-2ABF-474E371AE7D5}"/>
              </a:ext>
            </a:extLst>
          </p:cNvPr>
          <p:cNvSpPr txBox="1">
            <a:spLocks/>
          </p:cNvSpPr>
          <p:nvPr/>
        </p:nvSpPr>
        <p:spPr>
          <a:xfrm>
            <a:off x="4229688" y="198200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1</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Approaches Expectations </a:t>
            </a:r>
          </a:p>
        </p:txBody>
      </p:sp>
      <p:sp>
        <p:nvSpPr>
          <p:cNvPr id="21" name="Rectangle 20">
            <a:extLst>
              <a:ext uri="{FF2B5EF4-FFF2-40B4-BE49-F238E27FC236}">
                <a16:creationId xmlns:a16="http://schemas.microsoft.com/office/drawing/2014/main" id="{CE2A36DC-64B8-A3E5-C76D-55B05C818365}"/>
              </a:ext>
            </a:extLst>
          </p:cNvPr>
          <p:cNvSpPr/>
          <p:nvPr/>
        </p:nvSpPr>
        <p:spPr>
          <a:xfrm>
            <a:off x="4229688" y="2894799"/>
            <a:ext cx="3749040" cy="292608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multiple words to respond</a:t>
            </a:r>
          </a:p>
          <a:p>
            <a:pPr marL="231775" indent="-169863">
              <a:spcAft>
                <a:spcPts val="600"/>
              </a:spcAft>
              <a:buBlip>
                <a:blip r:embed="rId2"/>
              </a:buBlip>
              <a:tabLst>
                <a:tab pos="114300" algn="l"/>
                <a:tab pos="228600" algn="l"/>
              </a:tabLst>
            </a:pPr>
            <a:r>
              <a:rPr lang="en-US" sz="1400" dirty="0">
                <a:solidFill>
                  <a:schemeClr val="tx1"/>
                </a:solidFill>
                <a:latin typeface="Open Sans" pitchFamily="2" charset="0"/>
                <a:ea typeface="Open Sans" pitchFamily="2" charset="0"/>
                <a:cs typeface="Open Sans" pitchFamily="2" charset="0"/>
              </a:rPr>
              <a:t> Partially expresses thoughts and ideas</a:t>
            </a:r>
          </a:p>
          <a:p>
            <a:pPr marL="231775" indent="-169863">
              <a:spcAft>
                <a:spcPts val="600"/>
              </a:spcAft>
              <a:buBlip>
                <a:blip r:embed="rId2"/>
              </a:buBlip>
              <a:tabLst>
                <a:tab pos="114300" algn="l"/>
                <a:tab pos="228600" algn="l"/>
              </a:tabLst>
            </a:pPr>
            <a:r>
              <a:rPr lang="en-US" sz="1400" dirty="0">
                <a:solidFill>
                  <a:schemeClr val="tx1"/>
                </a:solidFill>
                <a:latin typeface="Open Sans" pitchFamily="2" charset="0"/>
                <a:ea typeface="Open Sans" pitchFamily="2" charset="0"/>
                <a:cs typeface="Open Sans" pitchFamily="2" charset="0"/>
              </a:rPr>
              <a:t> Frequent errors may obscure meaning</a:t>
            </a:r>
          </a:p>
        </p:txBody>
      </p:sp>
      <p:sp>
        <p:nvSpPr>
          <p:cNvPr id="16" name="Content Placeholder 2">
            <a:extLst>
              <a:ext uri="{FF2B5EF4-FFF2-40B4-BE49-F238E27FC236}">
                <a16:creationId xmlns:a16="http://schemas.microsoft.com/office/drawing/2014/main" id="{AD3BF796-563F-3F76-1E2F-FB5763787709}"/>
              </a:ext>
            </a:extLst>
          </p:cNvPr>
          <p:cNvSpPr txBox="1">
            <a:spLocks/>
          </p:cNvSpPr>
          <p:nvPr/>
        </p:nvSpPr>
        <p:spPr>
          <a:xfrm>
            <a:off x="8170109" y="198200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2</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Meets Expectations </a:t>
            </a:r>
          </a:p>
        </p:txBody>
      </p:sp>
      <p:sp>
        <p:nvSpPr>
          <p:cNvPr id="15" name="Rectangle 14">
            <a:extLst>
              <a:ext uri="{FF2B5EF4-FFF2-40B4-BE49-F238E27FC236}">
                <a16:creationId xmlns:a16="http://schemas.microsoft.com/office/drawing/2014/main" id="{38430548-49AE-74FF-AC38-529D14EFB8AE}"/>
              </a:ext>
            </a:extLst>
          </p:cNvPr>
          <p:cNvSpPr/>
          <p:nvPr/>
        </p:nvSpPr>
        <p:spPr>
          <a:xfrm>
            <a:off x="8178818" y="2894799"/>
            <a:ext cx="3749040" cy="292608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connected phrases or a simple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sentence to respond</a:t>
            </a:r>
          </a:p>
          <a:p>
            <a:pPr marL="231775" indent="-169863">
              <a:spcAft>
                <a:spcPts val="600"/>
              </a:spcAft>
              <a:buBlip>
                <a:blip r:embed="rId2"/>
              </a:buBlip>
              <a:tabLst>
                <a:tab pos="114300" algn="l"/>
                <a:tab pos="228600" algn="l"/>
              </a:tabLst>
            </a:pPr>
            <a:r>
              <a:rPr lang="en-US" sz="1400" dirty="0">
                <a:solidFill>
                  <a:schemeClr val="tx1"/>
                </a:solidFill>
                <a:latin typeface="Open Sans" pitchFamily="2" charset="0"/>
                <a:ea typeface="Open Sans" pitchFamily="2" charset="0"/>
                <a:cs typeface="Open Sans" pitchFamily="2" charset="0"/>
              </a:rPr>
              <a:t> May use multiple sentences</a:t>
            </a:r>
          </a:p>
          <a:p>
            <a:pPr marL="231775" indent="-169863">
              <a:spcAft>
                <a:spcPts val="600"/>
              </a:spcAft>
              <a:buBlip>
                <a:blip r:embed="rId2"/>
              </a:buBlip>
              <a:tabLst>
                <a:tab pos="114300" algn="l"/>
                <a:tab pos="228600" algn="l"/>
              </a:tabLst>
            </a:pPr>
            <a:r>
              <a:rPr lang="en-US" sz="1400" dirty="0">
                <a:solidFill>
                  <a:schemeClr val="tx1"/>
                </a:solidFill>
                <a:latin typeface="Open Sans" pitchFamily="2" charset="0"/>
                <a:ea typeface="Open Sans" pitchFamily="2" charset="0"/>
                <a:cs typeface="Open Sans" pitchFamily="2" charset="0"/>
              </a:rPr>
              <a:t> Expresses complete thoughts and ideas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relevant to the topic</a:t>
            </a:r>
            <a:endParaRPr lang="en-US" sz="4400" b="1" dirty="0">
              <a:solidFill>
                <a:schemeClr val="bg1">
                  <a:lumMod val="95000"/>
                </a:schemeClr>
              </a:solidFill>
              <a:latin typeface="Open Sans" pitchFamily="2" charset="0"/>
              <a:ea typeface="Open Sans" pitchFamily="2" charset="0"/>
              <a:cs typeface="Open Sans" pitchFamily="2" charset="0"/>
            </a:endParaRPr>
          </a:p>
          <a:p>
            <a:pPr marL="231775" indent="-169863">
              <a:spcAft>
                <a:spcPts val="600"/>
              </a:spcAft>
              <a:buBlip>
                <a:blip r:embed="rId2"/>
              </a:buBlip>
              <a:tabLst>
                <a:tab pos="114300" algn="l"/>
                <a:tab pos="228600" algn="l"/>
              </a:tabLst>
            </a:pPr>
            <a:r>
              <a:rPr lang="en-US" sz="1400" dirty="0">
                <a:solidFill>
                  <a:schemeClr val="tx1"/>
                </a:solidFill>
                <a:latin typeface="Open Sans" pitchFamily="2" charset="0"/>
                <a:ea typeface="Open Sans" pitchFamily="2" charset="0"/>
                <a:cs typeface="Open Sans" pitchFamily="2" charset="0"/>
              </a:rPr>
              <a:t> Occasional errors in words and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structures may obscure some meaning</a:t>
            </a:r>
          </a:p>
        </p:txBody>
      </p:sp>
      <p:sp>
        <p:nvSpPr>
          <p:cNvPr id="4" name="Slide Number Placeholder 3">
            <a:extLst>
              <a:ext uri="{FF2B5EF4-FFF2-40B4-BE49-F238E27FC236}">
                <a16:creationId xmlns:a16="http://schemas.microsoft.com/office/drawing/2014/main" id="{5352B0C8-4F55-0996-8582-4F17F26DE770}"/>
              </a:ext>
            </a:extLst>
          </p:cNvPr>
          <p:cNvSpPr>
            <a:spLocks noGrp="1"/>
          </p:cNvSpPr>
          <p:nvPr>
            <p:ph type="sldNum" sz="quarter" idx="12"/>
          </p:nvPr>
        </p:nvSpPr>
        <p:spPr/>
        <p:txBody>
          <a:bodyPr/>
          <a:lstStyle/>
          <a:p>
            <a:fld id="{0335FC68-20AA-4E79-AB89-77063C4B5F6B}" type="slidenum">
              <a:rPr lang="en-US" smtClean="0"/>
              <a:pPr/>
              <a:t>14</a:t>
            </a:fld>
            <a:endParaRPr lang="en-US" dirty="0"/>
          </a:p>
        </p:txBody>
      </p:sp>
    </p:spTree>
    <p:extLst>
      <p:ext uri="{BB962C8B-B14F-4D97-AF65-F5344CB8AC3E}">
        <p14:creationId xmlns:p14="http://schemas.microsoft.com/office/powerpoint/2010/main" val="2482132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Grade 1 Transitioning</a:t>
            </a:r>
            <a:r>
              <a:rPr lang="en-US" dirty="0"/>
              <a:t> Samples</a:t>
            </a:r>
          </a:p>
        </p:txBody>
      </p:sp>
      <p:sp>
        <p:nvSpPr>
          <p:cNvPr id="6" name="TextBox 7">
            <a:extLst>
              <a:ext uri="{FF2B5EF4-FFF2-40B4-BE49-F238E27FC236}">
                <a16:creationId xmlns:a16="http://schemas.microsoft.com/office/drawing/2014/main" id="{B68B7CC1-B8BE-0466-A64F-48C4B51F8EE9}"/>
              </a:ext>
            </a:extLst>
          </p:cNvPr>
          <p:cNvSpPr txBox="1"/>
          <p:nvPr/>
        </p:nvSpPr>
        <p:spPr>
          <a:xfrm>
            <a:off x="3207810" y="8797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5" name="Picture 2" descr="Photo of a group of three young students and their teacher in a forest environment. One of the students is holding a magnifying glass up to study the bark of a large tree.">
            <a:extLst>
              <a:ext uri="{FF2B5EF4-FFF2-40B4-BE49-F238E27FC236}">
                <a16:creationId xmlns:a16="http://schemas.microsoft.com/office/drawing/2014/main" id="{53D20C0D-E910-6C89-5E35-1865E91D5E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553745" y="881139"/>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9" name="TextBox 9">
            <a:extLst>
              <a:ext uri="{FF2B5EF4-FFF2-40B4-BE49-F238E27FC236}">
                <a16:creationId xmlns:a16="http://schemas.microsoft.com/office/drawing/2014/main" id="{F84545E3-025C-FE69-DC94-8E1B6F3FC5AD}"/>
              </a:ext>
            </a:extLst>
          </p:cNvPr>
          <p:cNvSpPr txBox="1"/>
          <p:nvPr/>
        </p:nvSpPr>
        <p:spPr>
          <a:xfrm>
            <a:off x="6231191" y="8797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8" name="Picture 3" descr="Photo of three young students stand in a forest. The child in the middle is looking through binoculars towards the sky.">
            <a:extLst>
              <a:ext uri="{FF2B5EF4-FFF2-40B4-BE49-F238E27FC236}">
                <a16:creationId xmlns:a16="http://schemas.microsoft.com/office/drawing/2014/main" id="{0A931F32-49A1-10F1-9548-D02F1C204C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578579" y="881139"/>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1" name="Content Placeholder 2">
            <a:extLst>
              <a:ext uri="{FF2B5EF4-FFF2-40B4-BE49-F238E27FC236}">
                <a16:creationId xmlns:a16="http://schemas.microsoft.com/office/drawing/2014/main" id="{5E2BE8CB-71E6-BF16-5282-263FD62088E5}"/>
              </a:ext>
            </a:extLst>
          </p:cNvPr>
          <p:cNvSpPr txBox="1">
            <a:spLocks/>
          </p:cNvSpPr>
          <p:nvPr/>
        </p:nvSpPr>
        <p:spPr>
          <a:xfrm>
            <a:off x="385194" y="2571571"/>
            <a:ext cx="11430000" cy="13716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marR="0" algn="l" rtl="0">
              <a:spcAft>
                <a:spcPts val="600"/>
              </a:spcAft>
              <a:tabLst>
                <a:tab pos="1371600"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b="0" i="0" u="none" strike="noStrike" baseline="0" dirty="0">
                <a:latin typeface="Open Sans" pitchFamily="2" charset="0"/>
              </a:rPr>
              <a:t>Some people go to a park to look for animals.</a:t>
            </a:r>
            <a:br>
              <a:rPr lang="en-US" sz="1400" b="0" i="0" u="none" strike="noStrike" baseline="0" dirty="0">
                <a:latin typeface="Open Sans" pitchFamily="2" charset="0"/>
              </a:rPr>
            </a:br>
            <a:r>
              <a:rPr lang="en-US" sz="1400" b="0" i="0" u="none" strike="noStrike" baseline="0" dirty="0">
                <a:latin typeface="Open Sans" pitchFamily="2" charset="0"/>
              </a:rPr>
              <a:t>	[POINT to EACH PICTURE] They walk in the park and look for animals that live there, like insects and birds.</a:t>
            </a:r>
            <a:br>
              <a:rPr lang="en-US" sz="1400" b="0" i="0" u="none" strike="noStrike" baseline="0" dirty="0">
                <a:latin typeface="Open Sans" pitchFamily="2" charset="0"/>
              </a:rPr>
            </a:br>
            <a:r>
              <a:rPr lang="en-US" sz="1400" b="0" i="0" u="none" strike="noStrike" baseline="0" dirty="0">
                <a:latin typeface="Open Sans" pitchFamily="2" charset="0"/>
              </a:rPr>
              <a:t>	People can use tools to look at animals that are near and far away.</a:t>
            </a:r>
          </a:p>
          <a:p>
            <a:pPr marL="857250" indent="-857250">
              <a:spcAft>
                <a:spcPts val="800"/>
              </a:spcAft>
              <a:tabLst>
                <a:tab pos="1371600" algn="l"/>
              </a:tabLst>
              <a:defRPr/>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Tell me about looking for animals.</a:t>
            </a:r>
          </a:p>
          <a:p>
            <a:pPr marL="857250" indent="-857250">
              <a:spcAft>
                <a:spcPts val="800"/>
              </a:spcAft>
              <a:tabLst>
                <a:tab pos="1371600" algn="l"/>
              </a:tabLst>
              <a:defRPr/>
            </a:pPr>
            <a:r>
              <a:rPr lang="en-US" sz="1400" b="1" dirty="0">
                <a:latin typeface="Open Sans" pitchFamily="2" charset="0"/>
                <a:ea typeface="Open Sans" pitchFamily="2" charset="0"/>
                <a:cs typeface="Open Sans" pitchFamily="2" charset="0"/>
              </a:rPr>
              <a:t>Follow-up:	</a:t>
            </a:r>
            <a:r>
              <a:rPr lang="en-US" sz="1400" dirty="0">
                <a:latin typeface="Open Sans" pitchFamily="34" charset="0"/>
                <a:ea typeface="Open Sans" pitchFamily="34" charset="0"/>
                <a:cs typeface="Open Sans" pitchFamily="34" charset="0"/>
              </a:rPr>
              <a:t>Tell me more.</a:t>
            </a:r>
            <a:endParaRPr lang="en-US" sz="1400" b="1" dirty="0">
              <a:latin typeface="Open Sans" pitchFamily="34" charset="0"/>
              <a:ea typeface="Open Sans" pitchFamily="34" charset="0"/>
              <a:cs typeface="Open Sans" pitchFamily="34" charset="0"/>
            </a:endParaRP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2" y="406042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2" y="435780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2" y="446790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Lst>
          </p:cNvPr>
          <p:cNvSpPr txBox="1"/>
          <p:nvPr/>
        </p:nvSpPr>
        <p:spPr>
          <a:xfrm>
            <a:off x="1746722" y="40682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0</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2" y="519835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07</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2174060" y="459409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2" y="460506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76162" y="5793419"/>
            <a:ext cx="3561460" cy="72327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600"/>
              </a:spcBef>
              <a:spcAft>
                <a:spcPts val="600"/>
              </a:spcAft>
            </a:pPr>
            <a:r>
              <a:rPr lang="en-US" sz="1400" b="1" i="1" dirty="0">
                <a:solidFill>
                  <a:srgbClr val="11294B"/>
                </a:solidFill>
                <a:latin typeface="Open Sans" pitchFamily="34" charset="0"/>
                <a:ea typeface="Open Sans" pitchFamily="34" charset="0"/>
                <a:cs typeface="Open Sans" pitchFamily="34" charset="0"/>
              </a:rPr>
              <a:t>“Mm . . . “</a:t>
            </a:r>
            <a:br>
              <a:rPr lang="en-US" sz="1400" b="1" i="1" dirty="0">
                <a:solidFill>
                  <a:srgbClr val="11294B"/>
                </a:solidFill>
                <a:latin typeface="Open Sans" pitchFamily="34" charset="0"/>
                <a:ea typeface="Open Sans" pitchFamily="34" charset="0"/>
                <a:cs typeface="Open Sans" pitchFamily="34" charset="0"/>
              </a:rPr>
            </a:br>
            <a:r>
              <a:rPr lang="en-US" sz="1300" b="1" dirty="0">
                <a:solidFill>
                  <a:srgbClr val="5F5F5F"/>
                </a:solidFill>
                <a:latin typeface="Open Sans" pitchFamily="34" charset="0"/>
                <a:ea typeface="Open Sans" pitchFamily="34" charset="0"/>
                <a:cs typeface="Open Sans" pitchFamily="34" charset="0"/>
              </a:rPr>
              <a:t>[examiner prompts for more language]</a:t>
            </a:r>
            <a:br>
              <a:rPr lang="en-US" sz="1300" b="1" dirty="0">
                <a:solidFill>
                  <a:srgbClr val="5F5F5F"/>
                </a:solidFill>
                <a:latin typeface="Open Sans" pitchFamily="34" charset="0"/>
                <a:ea typeface="Open Sans" pitchFamily="34" charset="0"/>
                <a:cs typeface="Open Sans" pitchFamily="34" charset="0"/>
              </a:rPr>
            </a:br>
            <a:r>
              <a:rPr lang="en-US" sz="1400" b="1" i="1" dirty="0">
                <a:solidFill>
                  <a:srgbClr val="11294B"/>
                </a:solidFill>
                <a:latin typeface="Open Sans" pitchFamily="34" charset="0"/>
                <a:ea typeface="Open Sans" pitchFamily="34" charset="0"/>
                <a:cs typeface="Open Sans" pitchFamily="34" charset="0"/>
              </a:rPr>
              <a:t>“ . . . Bugs . . . </a:t>
            </a:r>
            <a:r>
              <a:rPr lang="en-US" sz="1400" b="1" i="1" dirty="0" err="1">
                <a:solidFill>
                  <a:srgbClr val="11294B"/>
                </a:solidFill>
                <a:latin typeface="Open Sans" pitchFamily="34" charset="0"/>
                <a:ea typeface="Open Sans" pitchFamily="34" charset="0"/>
                <a:cs typeface="Open Sans" pitchFamily="34" charset="0"/>
              </a:rPr>
              <a:t>Deers</a:t>
            </a:r>
            <a:r>
              <a:rPr lang="en-US" sz="1400" b="1" i="1" dirty="0">
                <a:solidFill>
                  <a:srgbClr val="11294B"/>
                </a:solidFill>
                <a:latin typeface="Open Sans" pitchFamily="34" charset="0"/>
                <a:ea typeface="Open Sans" pitchFamily="34" charset="0"/>
                <a:cs typeface="Open Sans" pitchFamily="34" charset="0"/>
              </a:rPr>
              <a:t>”</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06042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35780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46790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0682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1</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19835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08</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5831771" y="459409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60506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75464" y="5791550"/>
            <a:ext cx="3429000" cy="723275"/>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600"/>
              </a:spcBef>
              <a:spcAft>
                <a:spcPts val="600"/>
              </a:spcAft>
            </a:pPr>
            <a:r>
              <a:rPr lang="en-US" sz="1400" b="1" i="1" dirty="0">
                <a:solidFill>
                  <a:srgbClr val="11294B"/>
                </a:solidFill>
                <a:latin typeface="Open Sans" pitchFamily="34" charset="0"/>
                <a:ea typeface="Open Sans" pitchFamily="34" charset="0"/>
                <a:cs typeface="Open Sans" pitchFamily="34" charset="0"/>
              </a:rPr>
              <a:t>“To do the spyglass.”</a:t>
            </a:r>
            <a:br>
              <a:rPr lang="en-US" sz="1300" b="1" i="1" dirty="0">
                <a:solidFill>
                  <a:srgbClr val="11294B"/>
                </a:solidFill>
                <a:latin typeface="Open Sans" pitchFamily="34" charset="0"/>
                <a:ea typeface="Open Sans" pitchFamily="34" charset="0"/>
                <a:cs typeface="Open Sans" pitchFamily="34" charset="0"/>
              </a:rPr>
            </a:br>
            <a:r>
              <a:rPr lang="en-US" sz="1300" b="1" dirty="0">
                <a:solidFill>
                  <a:srgbClr val="5F5F5F"/>
                </a:solidFill>
                <a:latin typeface="Open Sans" pitchFamily="34" charset="0"/>
                <a:ea typeface="Open Sans" pitchFamily="34" charset="0"/>
                <a:cs typeface="Open Sans" pitchFamily="34" charset="0"/>
              </a:rPr>
              <a:t>[examiner prompts for more language]</a:t>
            </a:r>
            <a:br>
              <a:rPr lang="en-US" sz="1400" b="1" dirty="0">
                <a:solidFill>
                  <a:srgbClr val="5F5F5F"/>
                </a:solidFill>
                <a:latin typeface="Open Sans" pitchFamily="34" charset="0"/>
                <a:ea typeface="Open Sans" pitchFamily="34" charset="0"/>
                <a:cs typeface="Open Sans" pitchFamily="34" charset="0"/>
              </a:rPr>
            </a:br>
            <a:r>
              <a:rPr lang="en-US" sz="1400" b="1" i="1" dirty="0">
                <a:solidFill>
                  <a:srgbClr val="11294B"/>
                </a:solidFill>
                <a:latin typeface="Open Sans" pitchFamily="34" charset="0"/>
                <a:ea typeface="Open Sans" pitchFamily="34" charset="0"/>
                <a:cs typeface="Open Sans" pitchFamily="34" charset="0"/>
              </a:rPr>
              <a:t>“ Telescope.”</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06042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35780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46790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0682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2</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19835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09</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9488752" y="459409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60506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8060241" y="5908027"/>
            <a:ext cx="3431172" cy="49244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300" b="1" i="1" dirty="0">
                <a:solidFill>
                  <a:srgbClr val="11294B"/>
                </a:solidFill>
                <a:latin typeface="Open Sans" pitchFamily="34" charset="0"/>
                <a:ea typeface="Open Sans" pitchFamily="34" charset="0"/>
                <a:cs typeface="Open Sans" pitchFamily="34" charset="0"/>
              </a:rPr>
              <a:t>“They can look for cats and dogs,</a:t>
            </a:r>
            <a:br>
              <a:rPr lang="en-US" sz="1300" b="1" i="1" dirty="0">
                <a:solidFill>
                  <a:srgbClr val="11294B"/>
                </a:solidFill>
                <a:latin typeface="Open Sans" pitchFamily="34" charset="0"/>
                <a:ea typeface="Open Sans" pitchFamily="34" charset="0"/>
                <a:cs typeface="Open Sans" pitchFamily="34" charset="0"/>
              </a:rPr>
            </a:br>
            <a:r>
              <a:rPr lang="en-US" sz="1300" b="1" i="1" dirty="0">
                <a:solidFill>
                  <a:srgbClr val="11294B"/>
                </a:solidFill>
                <a:latin typeface="Open Sans" pitchFamily="34" charset="0"/>
                <a:ea typeface="Open Sans" pitchFamily="34" charset="0"/>
                <a:cs typeface="Open Sans" pitchFamily="34" charset="0"/>
              </a:rPr>
              <a:t>any animals.”</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15</a:t>
            </a:fld>
            <a:endParaRPr lang="en-US" dirty="0"/>
          </a:p>
        </p:txBody>
      </p:sp>
    </p:spTree>
    <p:extLst>
      <p:ext uri="{BB962C8B-B14F-4D97-AF65-F5344CB8AC3E}">
        <p14:creationId xmlns:p14="http://schemas.microsoft.com/office/powerpoint/2010/main" val="9067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7.wav"/>
                                        </p:tgtEl>
                                      </p:cMediaNode>
                                    </p:audio>
                                  </p:subTnLst>
                                </p:cTn>
                              </p:par>
                            </p:childTnLst>
                          </p:cTn>
                        </p:par>
                        <p:par>
                          <p:cTn id="11" fill="hold">
                            <p:stCondLst>
                              <p:cond delay="1000"/>
                            </p:stCondLst>
                            <p:childTnLst>
                              <p:par>
                                <p:cTn id="12" presetID="10" presetClass="exit" presetSubtype="0" fill="hold" nodeType="afterEffect">
                                  <p:stCondLst>
                                    <p:cond delay="170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17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8.wav"/>
                                        </p:tgtEl>
                                      </p:cMediaNode>
                                    </p:audio>
                                  </p:subTnLst>
                                </p:cTn>
                              </p:par>
                            </p:childTnLst>
                          </p:cTn>
                        </p:par>
                        <p:par>
                          <p:cTn id="26" fill="hold">
                            <p:stCondLst>
                              <p:cond delay="1000"/>
                            </p:stCondLst>
                            <p:childTnLst>
                              <p:par>
                                <p:cTn id="27" presetID="10" presetClass="exit" presetSubtype="0" fill="hold" nodeType="afterEffect">
                                  <p:stCondLst>
                                    <p:cond delay="90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9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9.wav"/>
                                        </p:tgtEl>
                                      </p:cMediaNode>
                                    </p:audio>
                                  </p:subTnLst>
                                </p:cTn>
                              </p:par>
                            </p:childTnLst>
                          </p:cTn>
                        </p:par>
                        <p:par>
                          <p:cTn id="41" fill="hold">
                            <p:stCondLst>
                              <p:cond delay="1000"/>
                            </p:stCondLst>
                            <p:childTnLst>
                              <p:par>
                                <p:cTn id="42" presetID="10" presetClass="exit" presetSubtype="0" fill="hold" nodeType="afterEffect">
                                  <p:stCondLst>
                                    <p:cond delay="45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45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1329-EE9C-6465-E41A-FB2A29556C2F}"/>
              </a:ext>
            </a:extLst>
          </p:cNvPr>
          <p:cNvSpPr>
            <a:spLocks noGrp="1"/>
          </p:cNvSpPr>
          <p:nvPr>
            <p:ph type="title"/>
          </p:nvPr>
        </p:nvSpPr>
        <p:spPr/>
        <p:txBody>
          <a:bodyPr/>
          <a:lstStyle/>
          <a:p>
            <a:r>
              <a:rPr lang="en-US" dirty="0">
                <a:solidFill>
                  <a:srgbClr val="B4C5E7"/>
                </a:solidFill>
              </a:rPr>
              <a:t>Characteristics of Expanding</a:t>
            </a:r>
            <a:r>
              <a:rPr lang="en-US" dirty="0"/>
              <a:t> Level Questions</a:t>
            </a:r>
          </a:p>
        </p:txBody>
      </p:sp>
      <p:sp>
        <p:nvSpPr>
          <p:cNvPr id="6" name="TextBox 7">
            <a:extLst>
              <a:ext uri="{FF2B5EF4-FFF2-40B4-BE49-F238E27FC236}">
                <a16:creationId xmlns:a16="http://schemas.microsoft.com/office/drawing/2014/main" id="{BEF0533D-67F6-C58D-B9A2-D4845036B478}"/>
              </a:ext>
            </a:extLst>
          </p:cNvPr>
          <p:cNvSpPr txBox="1"/>
          <p:nvPr/>
        </p:nvSpPr>
        <p:spPr>
          <a:xfrm>
            <a:off x="3207807" y="975442"/>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5" name="Picture 2" descr="Illustration of three students and their teacher walking past the entry sign of the &quot;Tri-State Zoo.&quot;">
            <a:extLst>
              <a:ext uri="{FF2B5EF4-FFF2-40B4-BE49-F238E27FC236}">
                <a16:creationId xmlns:a16="http://schemas.microsoft.com/office/drawing/2014/main" id="{E6632C32-0F59-CAB9-D72C-9742E59053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553742" y="976836"/>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0" name="TextBox 9">
            <a:extLst>
              <a:ext uri="{FF2B5EF4-FFF2-40B4-BE49-F238E27FC236}">
                <a16:creationId xmlns:a16="http://schemas.microsoft.com/office/drawing/2014/main" id="{39CF5B17-DC70-DAF0-3EA1-1E71B00E4F50}"/>
              </a:ext>
            </a:extLst>
          </p:cNvPr>
          <p:cNvSpPr txBox="1"/>
          <p:nvPr/>
        </p:nvSpPr>
        <p:spPr>
          <a:xfrm>
            <a:off x="6231188" y="975442"/>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8" name="Picture 3" descr="Illustration of three students and their teacher standing and looking at a zoo exhibit containing a male and female lion.">
            <a:extLst>
              <a:ext uri="{FF2B5EF4-FFF2-40B4-BE49-F238E27FC236}">
                <a16:creationId xmlns:a16="http://schemas.microsoft.com/office/drawing/2014/main" id="{634F1528-5E71-E37E-E072-27DD689806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578576" y="976836"/>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9" name="Content Placeholder 2">
            <a:extLst>
              <a:ext uri="{FF2B5EF4-FFF2-40B4-BE49-F238E27FC236}">
                <a16:creationId xmlns:a16="http://schemas.microsoft.com/office/drawing/2014/main" id="{4A37ED52-A218-FBA9-2FCE-2B9BC0025FCA}"/>
              </a:ext>
            </a:extLst>
          </p:cNvPr>
          <p:cNvSpPr>
            <a:spLocks noGrp="1"/>
          </p:cNvSpPr>
          <p:nvPr>
            <p:ph idx="1"/>
          </p:nvPr>
        </p:nvSpPr>
        <p:spPr>
          <a:xfrm>
            <a:off x="135188" y="2760968"/>
            <a:ext cx="12191999" cy="3039994"/>
          </a:xfrm>
        </p:spPr>
        <p:txBody>
          <a:bodyPr>
            <a:normAutofit fontScale="85000" lnSpcReduction="20000"/>
          </a:bodyPr>
          <a:lstStyle/>
          <a:p>
            <a:pPr>
              <a:spcAft>
                <a:spcPts val="600"/>
              </a:spcAft>
            </a:pPr>
            <a:r>
              <a:rPr lang="en-US" sz="2000" dirty="0"/>
              <a:t>Accompanied by a </a:t>
            </a:r>
            <a:r>
              <a:rPr lang="en-US" sz="2000" b="1" dirty="0"/>
              <a:t>graphic</a:t>
            </a:r>
          </a:p>
          <a:p>
            <a:pPr>
              <a:spcBef>
                <a:spcPts val="600"/>
              </a:spcBef>
              <a:spcAft>
                <a:spcPts val="400"/>
              </a:spcAft>
            </a:pPr>
            <a:r>
              <a:rPr lang="en-US" sz="2000" dirty="0"/>
              <a:t>Examiner gives </a:t>
            </a:r>
            <a:r>
              <a:rPr lang="en-US" sz="2000" b="1" dirty="0"/>
              <a:t>context</a:t>
            </a:r>
          </a:p>
          <a:p>
            <a:pPr marL="858837" lvl="1" indent="-285750">
              <a:lnSpc>
                <a:spcPct val="110000"/>
              </a:lnSpc>
              <a:spcBef>
                <a:spcPts val="600"/>
              </a:spcBef>
              <a:spcAft>
                <a:spcPts val="600"/>
              </a:spcAft>
              <a:buSzPct val="75000"/>
              <a:defRPr/>
            </a:pPr>
            <a:r>
              <a:rPr lang="en-US" sz="1800" b="0" i="0" u="none" strike="noStrike" baseline="0" dirty="0">
                <a:latin typeface="Open Sans" pitchFamily="2" charset="0"/>
              </a:rPr>
              <a:t>[POINT to PICTURE 1] </a:t>
            </a:r>
            <a:r>
              <a:rPr lang="en-US" sz="1800" b="0" i="1" u="none" strike="noStrike" baseline="0" dirty="0">
                <a:latin typeface="Open Sans" pitchFamily="2" charset="0"/>
              </a:rPr>
              <a:t>These students are at the zoo with their teacher.</a:t>
            </a:r>
            <a:br>
              <a:rPr lang="en-US" sz="1800" b="0" i="1" u="none" strike="noStrike" baseline="0" dirty="0">
                <a:latin typeface="Open Sans" pitchFamily="2" charset="0"/>
              </a:rPr>
            </a:br>
            <a:r>
              <a:rPr lang="en-US" sz="1800" b="0" i="0" u="none" strike="noStrike" baseline="0" dirty="0">
                <a:latin typeface="Open Sans" pitchFamily="2" charset="0"/>
              </a:rPr>
              <a:t>[POINT to PICTURE 2] </a:t>
            </a:r>
            <a:r>
              <a:rPr lang="en-US" sz="1800" b="0" i="1" u="none" strike="noStrike" baseline="0" dirty="0">
                <a:latin typeface="Open Sans" pitchFamily="2" charset="0"/>
              </a:rPr>
              <a:t>Their teacher tells them about the animals. The students learn what animals eat</a:t>
            </a:r>
            <a:br>
              <a:rPr lang="en-US" sz="1800" b="0" i="1" u="none" strike="noStrike" baseline="0" dirty="0">
                <a:latin typeface="Open Sans" pitchFamily="2" charset="0"/>
              </a:rPr>
            </a:br>
            <a:r>
              <a:rPr lang="en-US" sz="1800" b="0" i="1" u="none" strike="noStrike" baseline="0" dirty="0">
                <a:latin typeface="Open Sans" pitchFamily="2" charset="0"/>
              </a:rPr>
              <a:t>and what they do. The students love learning about animals at the zoo.</a:t>
            </a:r>
            <a:endParaRPr kumimoji="0" lang="en-US" sz="1800" b="0" i="1" u="none" strike="noStrike" kern="0" cap="none" spc="0" normalizeH="0" baseline="0" noProof="0" dirty="0">
              <a:ln>
                <a:noFill/>
              </a:ln>
              <a:solidFill>
                <a:schemeClr val="tx1"/>
              </a:solidFill>
              <a:effectLst/>
              <a:uLnTx/>
              <a:uFillTx/>
            </a:endParaRPr>
          </a:p>
          <a:p>
            <a:pPr>
              <a:spcBef>
                <a:spcPts val="600"/>
              </a:spcBef>
              <a:spcAft>
                <a:spcPts val="400"/>
              </a:spcAft>
            </a:pPr>
            <a:r>
              <a:rPr lang="en-US" sz="2000" dirty="0"/>
              <a:t>Examiner </a:t>
            </a:r>
            <a:r>
              <a:rPr lang="en-US" sz="2000" b="1" dirty="0"/>
              <a:t>asks</a:t>
            </a:r>
            <a:r>
              <a:rPr lang="en-US" sz="2000" dirty="0"/>
              <a:t> question</a:t>
            </a:r>
          </a:p>
          <a:p>
            <a:pPr lvl="1">
              <a:spcBef>
                <a:spcPts val="600"/>
              </a:spcBef>
              <a:spcAft>
                <a:spcPts val="400"/>
              </a:spcAft>
            </a:pPr>
            <a:r>
              <a:rPr lang="en-US" sz="1800" b="0" i="1" u="none" strike="noStrike" baseline="0" dirty="0">
                <a:latin typeface="Open Sans" pitchFamily="2" charset="0"/>
              </a:rPr>
              <a:t>Do you like learning about animals?</a:t>
            </a:r>
            <a:endParaRPr lang="en-US" sz="1800" i="1" dirty="0"/>
          </a:p>
          <a:p>
            <a:pPr marR="0" lvl="0" algn="l" defTabSz="914400" rtl="0" eaLnBrk="1" fontAlgn="base" latinLnBrk="0" hangingPunct="1">
              <a:lnSpc>
                <a:spcPct val="100000"/>
              </a:lnSpc>
              <a:spcBef>
                <a:spcPts val="600"/>
              </a:spcBef>
              <a:spcAft>
                <a:spcPts val="600"/>
              </a:spcAft>
              <a:buClrTx/>
              <a:tabLst/>
              <a:defRPr/>
            </a:pPr>
            <a:r>
              <a:rPr kumimoji="0" lang="en-US" sz="2000" b="0" i="0" u="none" strike="noStrike" kern="0" cap="none" spc="0" normalizeH="0" baseline="0" noProof="0" dirty="0">
                <a:ln>
                  <a:noFill/>
                </a:ln>
                <a:solidFill>
                  <a:schemeClr val="tx1"/>
                </a:solidFill>
                <a:effectLst/>
                <a:uLnTx/>
                <a:uFillTx/>
              </a:rPr>
              <a:t>Examiner </a:t>
            </a:r>
            <a:r>
              <a:rPr kumimoji="0" lang="en-US" sz="2000" b="1" i="0" u="none" strike="noStrike" kern="0" cap="none" spc="0" normalizeH="0" baseline="0" noProof="0" dirty="0">
                <a:ln>
                  <a:noFill/>
                </a:ln>
                <a:solidFill>
                  <a:schemeClr val="tx1"/>
                </a:solidFill>
                <a:effectLst/>
                <a:uLnTx/>
                <a:uFillTx/>
              </a:rPr>
              <a:t>does not rephrase </a:t>
            </a:r>
            <a:r>
              <a:rPr kumimoji="0" lang="en-US" sz="2000" i="0" strike="noStrike" kern="0" cap="none" spc="0" normalizeH="0" baseline="0" noProof="0" dirty="0">
                <a:ln>
                  <a:noFill/>
                </a:ln>
                <a:solidFill>
                  <a:schemeClr val="tx1"/>
                </a:solidFill>
                <a:effectLst/>
                <a:uLnTx/>
                <a:uFillTx/>
              </a:rPr>
              <a:t>if student does not respond</a:t>
            </a:r>
          </a:p>
          <a:p>
            <a:pPr fontAlgn="base">
              <a:lnSpc>
                <a:spcPct val="100000"/>
              </a:lnSpc>
              <a:spcBef>
                <a:spcPts val="600"/>
              </a:spcBef>
              <a:spcAft>
                <a:spcPts val="600"/>
              </a:spcAft>
              <a:defRPr/>
            </a:pPr>
            <a:r>
              <a:rPr lang="en-US" sz="2000" kern="0" dirty="0"/>
              <a:t>Examiner may use follow-up when more language is needed only if indicated in the DFA</a:t>
            </a:r>
          </a:p>
          <a:p>
            <a:pPr lvl="1" fontAlgn="base">
              <a:lnSpc>
                <a:spcPct val="100000"/>
              </a:lnSpc>
              <a:spcBef>
                <a:spcPts val="600"/>
              </a:spcBef>
              <a:spcAft>
                <a:spcPts val="600"/>
              </a:spcAft>
              <a:defRPr/>
            </a:pPr>
            <a:r>
              <a:rPr lang="en-US" sz="1800" kern="0" dirty="0"/>
              <a:t>“</a:t>
            </a:r>
            <a:r>
              <a:rPr lang="en-US" sz="1800" i="1" dirty="0">
                <a:latin typeface="Open Sans" pitchFamily="34" charset="0"/>
                <a:ea typeface="Open Sans" pitchFamily="34" charset="0"/>
                <a:cs typeface="Open Sans" pitchFamily="34" charset="0"/>
              </a:rPr>
              <a:t>Why? </a:t>
            </a:r>
            <a:r>
              <a:rPr lang="en-US" sz="1800" dirty="0">
                <a:latin typeface="Open Sans" pitchFamily="34" charset="0"/>
                <a:ea typeface="Open Sans" pitchFamily="34" charset="0"/>
                <a:cs typeface="Open Sans" pitchFamily="34" charset="0"/>
              </a:rPr>
              <a:t>[OR] </a:t>
            </a:r>
            <a:r>
              <a:rPr lang="en-US" sz="1800" i="1" dirty="0">
                <a:latin typeface="Open Sans" pitchFamily="34" charset="0"/>
                <a:ea typeface="Open Sans" pitchFamily="34" charset="0"/>
                <a:cs typeface="Open Sans" pitchFamily="34" charset="0"/>
              </a:rPr>
              <a:t>Why not?”</a:t>
            </a:r>
            <a:endParaRPr lang="en-US" sz="1800" i="1" dirty="0"/>
          </a:p>
        </p:txBody>
      </p:sp>
      <p:sp>
        <p:nvSpPr>
          <p:cNvPr id="4" name="Slide Number Placeholder 3">
            <a:extLst>
              <a:ext uri="{FF2B5EF4-FFF2-40B4-BE49-F238E27FC236}">
                <a16:creationId xmlns:a16="http://schemas.microsoft.com/office/drawing/2014/main" id="{B2455F37-4B1D-024C-5E4D-ACCC2FCBC03B}"/>
              </a:ext>
            </a:extLst>
          </p:cNvPr>
          <p:cNvSpPr>
            <a:spLocks noGrp="1"/>
          </p:cNvSpPr>
          <p:nvPr>
            <p:ph type="sldNum" sz="quarter" idx="12"/>
          </p:nvPr>
        </p:nvSpPr>
        <p:spPr/>
        <p:txBody>
          <a:bodyPr/>
          <a:lstStyle/>
          <a:p>
            <a:fld id="{0335FC68-20AA-4E79-AB89-77063C4B5F6B}" type="slidenum">
              <a:rPr lang="en-US" smtClean="0"/>
              <a:pPr/>
              <a:t>16</a:t>
            </a:fld>
            <a:endParaRPr lang="en-US" dirty="0"/>
          </a:p>
        </p:txBody>
      </p:sp>
    </p:spTree>
    <p:extLst>
      <p:ext uri="{BB962C8B-B14F-4D97-AF65-F5344CB8AC3E}">
        <p14:creationId xmlns:p14="http://schemas.microsoft.com/office/powerpoint/2010/main" val="112819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4AA-135E-E735-DD79-CD47C26B0754}"/>
              </a:ext>
            </a:extLst>
          </p:cNvPr>
          <p:cNvSpPr>
            <a:spLocks noGrp="1"/>
          </p:cNvSpPr>
          <p:nvPr>
            <p:ph type="title"/>
          </p:nvPr>
        </p:nvSpPr>
        <p:spPr/>
        <p:txBody>
          <a:bodyPr/>
          <a:lstStyle/>
          <a:p>
            <a:r>
              <a:rPr lang="en-US" dirty="0">
                <a:solidFill>
                  <a:srgbClr val="B4C5E7"/>
                </a:solidFill>
              </a:rPr>
              <a:t>Expanding</a:t>
            </a:r>
            <a:r>
              <a:rPr lang="en-US" dirty="0"/>
              <a:t> Level Rubric</a:t>
            </a:r>
          </a:p>
        </p:txBody>
      </p:sp>
      <p:sp>
        <p:nvSpPr>
          <p:cNvPr id="13" name="Content Placeholder 2">
            <a:extLst>
              <a:ext uri="{FF2B5EF4-FFF2-40B4-BE49-F238E27FC236}">
                <a16:creationId xmlns:a16="http://schemas.microsoft.com/office/drawing/2014/main" id="{321C635C-E0D3-DBC3-9564-775589CE75B4}"/>
              </a:ext>
            </a:extLst>
          </p:cNvPr>
          <p:cNvSpPr txBox="1">
            <a:spLocks/>
          </p:cNvSpPr>
          <p:nvPr/>
        </p:nvSpPr>
        <p:spPr>
          <a:xfrm>
            <a:off x="280557"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a:t>
            </a:r>
            <a:r>
              <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rPr>
              <a:t>0</a:t>
            </a: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Does Not Meet Expectations </a:t>
            </a:r>
          </a:p>
        </p:txBody>
      </p:sp>
      <p:sp>
        <p:nvSpPr>
          <p:cNvPr id="10" name="Rectangle 9">
            <a:extLst>
              <a:ext uri="{FF2B5EF4-FFF2-40B4-BE49-F238E27FC236}">
                <a16:creationId xmlns:a16="http://schemas.microsoft.com/office/drawing/2014/main" id="{2415A220-93BA-CE66-853A-3DACCA4F2F6B}"/>
              </a:ext>
            </a:extLst>
          </p:cNvPr>
          <p:cNvSpPr/>
          <p:nvPr/>
        </p:nvSpPr>
        <p:spPr>
          <a:xfrm>
            <a:off x="280557" y="294904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231775"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Responds with “yes,” “no,” or “I don’t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know”</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at most multiple words to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respond</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Does not express complete thoughts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and ideas</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Frequent errors may obscure meaning</a:t>
            </a:r>
          </a:p>
        </p:txBody>
      </p:sp>
      <p:sp>
        <p:nvSpPr>
          <p:cNvPr id="17" name="Content Placeholder 2">
            <a:extLst>
              <a:ext uri="{FF2B5EF4-FFF2-40B4-BE49-F238E27FC236}">
                <a16:creationId xmlns:a16="http://schemas.microsoft.com/office/drawing/2014/main" id="{FA5CE58E-9D2E-8A54-2C30-912E9C91B177}"/>
              </a:ext>
            </a:extLst>
          </p:cNvPr>
          <p:cNvSpPr txBox="1">
            <a:spLocks/>
          </p:cNvSpPr>
          <p:nvPr/>
        </p:nvSpPr>
        <p:spPr>
          <a:xfrm>
            <a:off x="4229688"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1</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Approaches Expectations </a:t>
            </a:r>
          </a:p>
        </p:txBody>
      </p:sp>
      <p:sp>
        <p:nvSpPr>
          <p:cNvPr id="16" name="Rectangle 15">
            <a:extLst>
              <a:ext uri="{FF2B5EF4-FFF2-40B4-BE49-F238E27FC236}">
                <a16:creationId xmlns:a16="http://schemas.microsoft.com/office/drawing/2014/main" id="{C4EE7454-ECB1-9581-7825-893E90622DF1}"/>
              </a:ext>
            </a:extLst>
          </p:cNvPr>
          <p:cNvSpPr/>
          <p:nvPr/>
        </p:nvSpPr>
        <p:spPr>
          <a:xfrm>
            <a:off x="4229688" y="294193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connected phrases or a simple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sentence to respond</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Expresses complete thoughts and ideas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relevant to the topic</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Occasional errors in words and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structures may obscure some meaning</a:t>
            </a:r>
          </a:p>
        </p:txBody>
      </p:sp>
      <p:sp>
        <p:nvSpPr>
          <p:cNvPr id="6" name="Content Placeholder 2">
            <a:extLst>
              <a:ext uri="{FF2B5EF4-FFF2-40B4-BE49-F238E27FC236}">
                <a16:creationId xmlns:a16="http://schemas.microsoft.com/office/drawing/2014/main" id="{2CA53720-51D8-30E1-4A07-EFF5D695F97A}"/>
              </a:ext>
            </a:extLst>
          </p:cNvPr>
          <p:cNvSpPr txBox="1">
            <a:spLocks/>
          </p:cNvSpPr>
          <p:nvPr/>
        </p:nvSpPr>
        <p:spPr>
          <a:xfrm>
            <a:off x="8178818"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2</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Meets Expectations </a:t>
            </a:r>
          </a:p>
        </p:txBody>
      </p:sp>
      <p:sp>
        <p:nvSpPr>
          <p:cNvPr id="5" name="Rectangle 4">
            <a:extLst>
              <a:ext uri="{FF2B5EF4-FFF2-40B4-BE49-F238E27FC236}">
                <a16:creationId xmlns:a16="http://schemas.microsoft.com/office/drawing/2014/main" id="{DFAB5F3A-1C12-995D-9818-1EB635FF84DE}"/>
              </a:ext>
            </a:extLst>
          </p:cNvPr>
          <p:cNvSpPr/>
          <p:nvPr/>
        </p:nvSpPr>
        <p:spPr>
          <a:xfrm>
            <a:off x="8178818" y="294193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connected simple sentences to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respond</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May use limited expanded sentences</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Expresses connected and complete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thoughts and ideas relevant to the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topic</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Infrequent errors in words and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structure may obscure some meaning</a:t>
            </a:r>
          </a:p>
        </p:txBody>
      </p:sp>
      <p:sp>
        <p:nvSpPr>
          <p:cNvPr id="4" name="Slide Number Placeholder 3">
            <a:extLst>
              <a:ext uri="{FF2B5EF4-FFF2-40B4-BE49-F238E27FC236}">
                <a16:creationId xmlns:a16="http://schemas.microsoft.com/office/drawing/2014/main" id="{94AAD904-432E-951A-0553-7C4788C76C9E}"/>
              </a:ext>
            </a:extLst>
          </p:cNvPr>
          <p:cNvSpPr>
            <a:spLocks noGrp="1"/>
          </p:cNvSpPr>
          <p:nvPr>
            <p:ph type="sldNum" sz="quarter" idx="12"/>
          </p:nvPr>
        </p:nvSpPr>
        <p:spPr/>
        <p:txBody>
          <a:bodyPr/>
          <a:lstStyle/>
          <a:p>
            <a:fld id="{0335FC68-20AA-4E79-AB89-77063C4B5F6B}" type="slidenum">
              <a:rPr lang="en-US" smtClean="0"/>
              <a:pPr/>
              <a:t>17</a:t>
            </a:fld>
            <a:endParaRPr lang="en-US" dirty="0"/>
          </a:p>
        </p:txBody>
      </p:sp>
    </p:spTree>
    <p:extLst>
      <p:ext uri="{BB962C8B-B14F-4D97-AF65-F5344CB8AC3E}">
        <p14:creationId xmlns:p14="http://schemas.microsoft.com/office/powerpoint/2010/main" val="311764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Grade 1 Expanding </a:t>
            </a:r>
            <a:r>
              <a:rPr lang="en-US" dirty="0"/>
              <a:t>Samples</a:t>
            </a:r>
          </a:p>
        </p:txBody>
      </p:sp>
      <p:sp>
        <p:nvSpPr>
          <p:cNvPr id="8" name="TextBox 7">
            <a:extLst>
              <a:ext uri="{FF2B5EF4-FFF2-40B4-BE49-F238E27FC236}">
                <a16:creationId xmlns:a16="http://schemas.microsoft.com/office/drawing/2014/main" id="{3BBA45D7-8E09-5EB7-BE25-12A4634A2815}"/>
              </a:ext>
            </a:extLst>
          </p:cNvPr>
          <p:cNvSpPr txBox="1"/>
          <p:nvPr/>
        </p:nvSpPr>
        <p:spPr>
          <a:xfrm>
            <a:off x="3207807" y="901011"/>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7" name="Picture 2" descr="Illustration of three students and their teacher walking past the entry sign of the &quot;Tri-State Zoo.&quot;">
            <a:extLst>
              <a:ext uri="{FF2B5EF4-FFF2-40B4-BE49-F238E27FC236}">
                <a16:creationId xmlns:a16="http://schemas.microsoft.com/office/drawing/2014/main" id="{B12C5BF6-CB7D-12E7-1F77-E1D70BBE56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553742" y="902405"/>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9" name="TextBox 18">
            <a:extLst>
              <a:ext uri="{FF2B5EF4-FFF2-40B4-BE49-F238E27FC236}">
                <a16:creationId xmlns:a16="http://schemas.microsoft.com/office/drawing/2014/main" id="{172C8345-28B0-B69F-EF0A-91E993ED7821}"/>
              </a:ext>
            </a:extLst>
          </p:cNvPr>
          <p:cNvSpPr txBox="1"/>
          <p:nvPr/>
        </p:nvSpPr>
        <p:spPr>
          <a:xfrm>
            <a:off x="6231188" y="901011"/>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8" name="Picture 3" descr="Illustration of three students and their teacher standing and looking at a zoo exhibit containing a male and female lion.">
            <a:extLst>
              <a:ext uri="{FF2B5EF4-FFF2-40B4-BE49-F238E27FC236}">
                <a16:creationId xmlns:a16="http://schemas.microsoft.com/office/drawing/2014/main" id="{C7F88A11-C8EA-CCEF-FFEC-6B403D7FA3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578576" y="902405"/>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1" name="Content Placeholder 2">
            <a:extLst>
              <a:ext uri="{FF2B5EF4-FFF2-40B4-BE49-F238E27FC236}">
                <a16:creationId xmlns:a16="http://schemas.microsoft.com/office/drawing/2014/main" id="{5E2BE8CB-71E6-BF16-5282-263FD62088E5}"/>
              </a:ext>
            </a:extLst>
          </p:cNvPr>
          <p:cNvSpPr txBox="1">
            <a:spLocks/>
          </p:cNvSpPr>
          <p:nvPr/>
        </p:nvSpPr>
        <p:spPr>
          <a:xfrm>
            <a:off x="385194" y="2652665"/>
            <a:ext cx="11430000" cy="13716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a:spcAft>
                <a:spcPts val="600"/>
              </a:spcAft>
              <a:tabLst>
                <a:tab pos="1374775"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b="0" i="0" u="none" strike="noStrike" baseline="0" dirty="0">
                <a:latin typeface="Open Sans" pitchFamily="2" charset="0"/>
              </a:rPr>
              <a:t>[POINT to PICTURE 1] These students are at the zoo with their teacher.</a:t>
            </a:r>
            <a:br>
              <a:rPr lang="en-US" sz="1400" b="0" i="0" u="none" strike="noStrike" baseline="0" dirty="0">
                <a:latin typeface="Open Sans" pitchFamily="2" charset="0"/>
              </a:rPr>
            </a:br>
            <a:r>
              <a:rPr lang="en-US" sz="1400" b="0" i="0" u="none" strike="noStrike" baseline="0" dirty="0">
                <a:latin typeface="Open Sans" pitchFamily="2" charset="0"/>
              </a:rPr>
              <a:t>	[POINT to PICTURE 2] Their teacher tells them about the animals. The students learn what animals eat and what</a:t>
            </a:r>
            <a:br>
              <a:rPr lang="en-US" sz="1400" b="0" i="0" u="none" strike="noStrike" baseline="0" dirty="0">
                <a:latin typeface="Open Sans" pitchFamily="2" charset="0"/>
              </a:rPr>
            </a:br>
            <a:r>
              <a:rPr lang="en-US" sz="1400" b="0" i="0" u="none" strike="noStrike" baseline="0" dirty="0">
                <a:latin typeface="Open Sans" pitchFamily="2" charset="0"/>
              </a:rPr>
              <a:t>	they</a:t>
            </a:r>
            <a:r>
              <a:rPr lang="en-US" sz="1400" dirty="0">
                <a:latin typeface="Open Sans" pitchFamily="2" charset="0"/>
              </a:rPr>
              <a:t> </a:t>
            </a:r>
            <a:r>
              <a:rPr lang="en-US" sz="1400" b="0" i="0" u="none" strike="noStrike" baseline="0" dirty="0">
                <a:latin typeface="Open Sans" pitchFamily="2" charset="0"/>
              </a:rPr>
              <a:t>do. The students love learning about animals at the zoo.</a:t>
            </a:r>
          </a:p>
          <a:p>
            <a:pPr marL="857250" indent="-857250">
              <a:spcAft>
                <a:spcPts val="800"/>
              </a:spcAft>
              <a:tabLst>
                <a:tab pos="1374775" algn="l"/>
              </a:tabLst>
              <a:defRPr/>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400" b="0" i="0" u="none" strike="noStrike" baseline="0" dirty="0">
                <a:latin typeface="Open Sans" pitchFamily="2" charset="0"/>
              </a:rPr>
              <a:t>Do you like learning about animals?</a:t>
            </a:r>
          </a:p>
          <a:p>
            <a:pPr marL="857250" indent="-857250">
              <a:spcAft>
                <a:spcPts val="800"/>
              </a:spcAft>
              <a:tabLst>
                <a:tab pos="1374775" algn="l"/>
              </a:tabLst>
              <a:defRPr/>
            </a:pPr>
            <a:r>
              <a:rPr lang="en-US" sz="1400" b="1" dirty="0">
                <a:latin typeface="Open Sans" pitchFamily="2" charset="0"/>
              </a:rPr>
              <a:t>Follow-up</a:t>
            </a:r>
            <a:r>
              <a:rPr lang="en-US" sz="1400" dirty="0">
                <a:latin typeface="Open Sans" pitchFamily="2" charset="0"/>
              </a:rPr>
              <a:t>:	Why? [OR] Why Not?</a:t>
            </a:r>
            <a:endParaRPr lang="en-US" sz="1400" b="0" u="none" strike="noStrike" baseline="0" dirty="0">
              <a:latin typeface="Open Sans" pitchFamily="2" charset="0"/>
            </a:endParaRP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Lst>
          </p:cNvPr>
          <p:cNvSpPr txBox="1"/>
          <p:nvPr/>
        </p:nvSpPr>
        <p:spPr>
          <a:xfrm>
            <a:off x="1746722"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0</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10</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29054" y="5776661"/>
            <a:ext cx="3583014" cy="73866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600"/>
              </a:spcBef>
            </a:pPr>
            <a:r>
              <a:rPr lang="en-US" sz="1400" b="1" i="1" dirty="0">
                <a:solidFill>
                  <a:srgbClr val="11294B"/>
                </a:solidFill>
                <a:latin typeface="Open Sans" pitchFamily="2" charset="0"/>
                <a:ea typeface="Open Sans" pitchFamily="2" charset="0"/>
                <a:cs typeface="Open Sans" pitchFamily="2" charset="0"/>
              </a:rPr>
              <a:t>“Yes.”</a:t>
            </a:r>
            <a:br>
              <a:rPr lang="en-US" sz="1400" b="1" i="1" dirty="0">
                <a:solidFill>
                  <a:srgbClr val="11294B"/>
                </a:solidFill>
                <a:latin typeface="Open Sans" pitchFamily="2" charset="0"/>
                <a:ea typeface="Open Sans" pitchFamily="2" charset="0"/>
                <a:cs typeface="Open Sans" pitchFamily="2" charset="0"/>
              </a:rPr>
            </a:br>
            <a:r>
              <a:rPr lang="en-US" sz="1300" b="1" dirty="0">
                <a:solidFill>
                  <a:srgbClr val="5F5F5F"/>
                </a:solidFill>
                <a:latin typeface="Open Sans" pitchFamily="2" charset="0"/>
                <a:ea typeface="Open Sans" pitchFamily="2" charset="0"/>
                <a:cs typeface="Open Sans" pitchFamily="2" charset="0"/>
              </a:rPr>
              <a:t>[examiner prompts for more language] “</a:t>
            </a:r>
            <a:r>
              <a:rPr lang="en-US" sz="1400" b="1" i="1" dirty="0">
                <a:solidFill>
                  <a:srgbClr val="11294B"/>
                </a:solidFill>
                <a:latin typeface="Open Sans" pitchFamily="2" charset="0"/>
                <a:ea typeface="Open Sans" pitchFamily="2" charset="0"/>
                <a:cs typeface="Open Sans" pitchFamily="2" charset="0"/>
              </a:rPr>
              <a:t>Because interesting.”</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1</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11</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5831771"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75464" y="5992474"/>
            <a:ext cx="3429000" cy="307777"/>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i="1" dirty="0">
                <a:solidFill>
                  <a:srgbClr val="11294B"/>
                </a:solidFill>
                <a:latin typeface="Open Sans" pitchFamily="2" charset="0"/>
                <a:ea typeface="Open Sans" pitchFamily="2" charset="0"/>
                <a:cs typeface="Open Sans" pitchFamily="2" charset="0"/>
              </a:rPr>
              <a:t>“Yes because animals are cute.” </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2</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12</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7982128" y="5721694"/>
            <a:ext cx="3539815" cy="86177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000" b="1" i="1" spc="-10" dirty="0">
                <a:solidFill>
                  <a:srgbClr val="11294B"/>
                </a:solidFill>
                <a:latin typeface="Open Sans" pitchFamily="2" charset="0"/>
                <a:ea typeface="Open Sans" pitchFamily="2" charset="0"/>
                <a:cs typeface="Open Sans" pitchFamily="2" charset="0"/>
              </a:rPr>
              <a:t>“Yes.”</a:t>
            </a:r>
            <a:r>
              <a:rPr lang="en-US" sz="1000" b="1" spc="-10" dirty="0">
                <a:solidFill>
                  <a:srgbClr val="5F5F5F"/>
                </a:solidFill>
                <a:latin typeface="Open Sans" pitchFamily="2" charset="0"/>
                <a:ea typeface="Open Sans" pitchFamily="2" charset="0"/>
                <a:cs typeface="Open Sans" pitchFamily="2" charset="0"/>
              </a:rPr>
              <a:t> [examiner prompts for more language]</a:t>
            </a:r>
            <a:br>
              <a:rPr lang="en-US" sz="1000" b="1" i="1" spc="-10" dirty="0">
                <a:solidFill>
                  <a:srgbClr val="11294B"/>
                </a:solidFill>
                <a:latin typeface="Open Sans" pitchFamily="2" charset="0"/>
                <a:ea typeface="Open Sans" pitchFamily="2" charset="0"/>
                <a:cs typeface="Open Sans" pitchFamily="2" charset="0"/>
              </a:rPr>
            </a:br>
            <a:r>
              <a:rPr lang="en-US" sz="1000" b="1" i="1" spc="-10" dirty="0">
                <a:solidFill>
                  <a:srgbClr val="11294B"/>
                </a:solidFill>
                <a:latin typeface="Open Sans" pitchFamily="2" charset="0"/>
                <a:ea typeface="Open Sans" pitchFamily="2" charset="0"/>
                <a:cs typeface="Open Sans" pitchFamily="2" charset="0"/>
              </a:rPr>
              <a:t>“Because they are interesting in different ways. Some- some can go water- some can go underwater, some cannot. Some have bigger teeth than the other.</a:t>
            </a:r>
            <a:br>
              <a:rPr lang="en-US" sz="1000" b="1" i="1" spc="-10" dirty="0">
                <a:solidFill>
                  <a:srgbClr val="11294B"/>
                </a:solidFill>
                <a:latin typeface="Open Sans" pitchFamily="2" charset="0"/>
                <a:ea typeface="Open Sans" pitchFamily="2" charset="0"/>
                <a:cs typeface="Open Sans" pitchFamily="2" charset="0"/>
              </a:rPr>
            </a:br>
            <a:r>
              <a:rPr lang="en-US" sz="1000" b="1" i="1" spc="-10" dirty="0">
                <a:solidFill>
                  <a:srgbClr val="11294B"/>
                </a:solidFill>
                <a:latin typeface="Open Sans" pitchFamily="2" charset="0"/>
                <a:ea typeface="Open Sans" pitchFamily="2" charset="0"/>
                <a:cs typeface="Open Sans" pitchFamily="2" charset="0"/>
              </a:rPr>
              <a:t>And some are different body shapes.”</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18</a:t>
            </a:fld>
            <a:endParaRPr lang="en-US" dirty="0"/>
          </a:p>
        </p:txBody>
      </p:sp>
    </p:spTree>
    <p:extLst>
      <p:ext uri="{BB962C8B-B14F-4D97-AF65-F5344CB8AC3E}">
        <p14:creationId xmlns:p14="http://schemas.microsoft.com/office/powerpoint/2010/main" val="266288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10.wav"/>
                                        </p:tgtEl>
                                      </p:cMediaNode>
                                    </p:audio>
                                  </p:subTnLst>
                                </p:cTn>
                              </p:par>
                            </p:childTnLst>
                          </p:cTn>
                        </p:par>
                        <p:par>
                          <p:cTn id="11" fill="hold">
                            <p:stCondLst>
                              <p:cond delay="1000"/>
                            </p:stCondLst>
                            <p:childTnLst>
                              <p:par>
                                <p:cTn id="12" presetID="10" presetClass="exit" presetSubtype="0" fill="hold" nodeType="afterEffect">
                                  <p:stCondLst>
                                    <p:cond delay="90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9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11.wav"/>
                                        </p:tgtEl>
                                      </p:cMediaNode>
                                    </p:audio>
                                  </p:subTnLst>
                                </p:cTn>
                              </p:par>
                            </p:childTnLst>
                          </p:cTn>
                        </p:par>
                        <p:par>
                          <p:cTn id="26" fill="hold">
                            <p:stCondLst>
                              <p:cond delay="1000"/>
                            </p:stCondLst>
                            <p:childTnLst>
                              <p:par>
                                <p:cTn id="27" presetID="10" presetClass="exit" presetSubtype="0" fill="hold" nodeType="afterEffect">
                                  <p:stCondLst>
                                    <p:cond delay="30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3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12.wav"/>
                                        </p:tgtEl>
                                      </p:cMediaNode>
                                    </p:audio>
                                  </p:subTnLst>
                                </p:cTn>
                              </p:par>
                            </p:childTnLst>
                          </p:cTn>
                        </p:par>
                        <p:par>
                          <p:cTn id="41" fill="hold">
                            <p:stCondLst>
                              <p:cond delay="1000"/>
                            </p:stCondLst>
                            <p:childTnLst>
                              <p:par>
                                <p:cTn id="42" presetID="10" presetClass="exit" presetSubtype="0" fill="hold" nodeType="afterEffect">
                                  <p:stCondLst>
                                    <p:cond delay="185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185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7F84-EC53-6E85-B535-E091AB06EFE1}"/>
              </a:ext>
            </a:extLst>
          </p:cNvPr>
          <p:cNvSpPr>
            <a:spLocks noGrp="1"/>
          </p:cNvSpPr>
          <p:nvPr>
            <p:ph type="title"/>
          </p:nvPr>
        </p:nvSpPr>
        <p:spPr/>
        <p:txBody>
          <a:bodyPr/>
          <a:lstStyle/>
          <a:p>
            <a:r>
              <a:rPr lang="en-US" dirty="0"/>
              <a:t>Outcomes for Participants</a:t>
            </a:r>
          </a:p>
        </p:txBody>
      </p:sp>
      <p:pic>
        <p:nvPicPr>
          <p:cNvPr id="6" name="Picture 5" descr="NYSESLAT 2024 K-12 Speaking Scoring Guide booklet cover.">
            <a:extLst>
              <a:ext uri="{FF2B5EF4-FFF2-40B4-BE49-F238E27FC236}">
                <a16:creationId xmlns:a16="http://schemas.microsoft.com/office/drawing/2014/main" id="{DB80DE47-5083-E41D-A522-9C6AF6C80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172" y="1025483"/>
            <a:ext cx="4239768" cy="5486400"/>
          </a:xfrm>
          <a:prstGeom prst="rect">
            <a:avLst/>
          </a:prstGeom>
          <a:ln w="38100">
            <a:solidFill>
              <a:schemeClr val="tx1"/>
            </a:solidFill>
          </a:ln>
          <a:effectLst>
            <a:outerShdw blurRad="50800" dist="38100" dir="2700000" algn="tl" rotWithShape="0">
              <a:prstClr val="black">
                <a:alpha val="40000"/>
              </a:prstClr>
            </a:outerShdw>
            <a:softEdge rad="31750"/>
          </a:effectLst>
        </p:spPr>
      </p:pic>
      <p:sp>
        <p:nvSpPr>
          <p:cNvPr id="3" name="Content Placeholder 2">
            <a:extLst>
              <a:ext uri="{FF2B5EF4-FFF2-40B4-BE49-F238E27FC236}">
                <a16:creationId xmlns:a16="http://schemas.microsoft.com/office/drawing/2014/main" id="{A7F011E7-8931-9E15-DC79-C93F2E710419}"/>
              </a:ext>
            </a:extLst>
          </p:cNvPr>
          <p:cNvSpPr>
            <a:spLocks noGrp="1"/>
          </p:cNvSpPr>
          <p:nvPr>
            <p:ph idx="1"/>
          </p:nvPr>
        </p:nvSpPr>
        <p:spPr>
          <a:xfrm>
            <a:off x="5730240" y="2837479"/>
            <a:ext cx="5539828" cy="1862408"/>
          </a:xfrm>
        </p:spPr>
        <p:txBody>
          <a:bodyPr/>
          <a:lstStyle/>
          <a:p>
            <a:pPr lvl="0">
              <a:lnSpc>
                <a:spcPct val="100000"/>
              </a:lnSpc>
              <a:spcAft>
                <a:spcPts val="600"/>
              </a:spcAft>
            </a:pPr>
            <a:r>
              <a:rPr lang="en-US" dirty="0"/>
              <a:t>Understand how to administer the</a:t>
            </a:r>
            <a:br>
              <a:rPr lang="en-US" dirty="0"/>
            </a:br>
            <a:r>
              <a:rPr lang="en-US" dirty="0"/>
              <a:t>Grade 1 NYSESLAT Speaking test</a:t>
            </a:r>
          </a:p>
          <a:p>
            <a:pPr lvl="0">
              <a:lnSpc>
                <a:spcPct val="100000"/>
              </a:lnSpc>
              <a:spcAft>
                <a:spcPts val="600"/>
              </a:spcAft>
            </a:pPr>
            <a:r>
              <a:rPr lang="en-US" dirty="0"/>
              <a:t>Gain experience in scoring the</a:t>
            </a:r>
            <a:br>
              <a:rPr lang="en-US" dirty="0"/>
            </a:br>
            <a:r>
              <a:rPr lang="en-US" dirty="0"/>
              <a:t>Grade 1 NYSESLAT Speaking test</a:t>
            </a:r>
          </a:p>
          <a:p>
            <a:pPr marL="0" indent="0">
              <a:buNone/>
            </a:pPr>
            <a:endParaRPr lang="en-US" dirty="0"/>
          </a:p>
        </p:txBody>
      </p:sp>
      <p:sp>
        <p:nvSpPr>
          <p:cNvPr id="4" name="Slide Number Placeholder 3">
            <a:extLst>
              <a:ext uri="{FF2B5EF4-FFF2-40B4-BE49-F238E27FC236}">
                <a16:creationId xmlns:a16="http://schemas.microsoft.com/office/drawing/2014/main" id="{6CFD29C1-7076-8353-6230-A43DEAA08CC9}"/>
              </a:ext>
            </a:extLst>
          </p:cNvPr>
          <p:cNvSpPr>
            <a:spLocks noGrp="1"/>
          </p:cNvSpPr>
          <p:nvPr>
            <p:ph type="sldNum" sz="quarter" idx="12"/>
          </p:nvPr>
        </p:nvSpPr>
        <p:spPr/>
        <p:txBody>
          <a:bodyPr/>
          <a:lstStyle/>
          <a:p>
            <a:fld id="{0335FC68-20AA-4E79-AB89-77063C4B5F6B}" type="slidenum">
              <a:rPr lang="en-US" smtClean="0"/>
              <a:pPr/>
              <a:t>1</a:t>
            </a:fld>
            <a:endParaRPr lang="en-US" dirty="0"/>
          </a:p>
        </p:txBody>
      </p:sp>
    </p:spTree>
    <p:extLst>
      <p:ext uri="{BB962C8B-B14F-4D97-AF65-F5344CB8AC3E}">
        <p14:creationId xmlns:p14="http://schemas.microsoft.com/office/powerpoint/2010/main" val="200731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1329-EE9C-6465-E41A-FB2A29556C2F}"/>
              </a:ext>
            </a:extLst>
          </p:cNvPr>
          <p:cNvSpPr>
            <a:spLocks noGrp="1"/>
          </p:cNvSpPr>
          <p:nvPr>
            <p:ph type="title"/>
          </p:nvPr>
        </p:nvSpPr>
        <p:spPr/>
        <p:txBody>
          <a:bodyPr/>
          <a:lstStyle/>
          <a:p>
            <a:r>
              <a:rPr lang="en-US" dirty="0">
                <a:solidFill>
                  <a:srgbClr val="B4C5E7"/>
                </a:solidFill>
              </a:rPr>
              <a:t>Characteristics of Commanding</a:t>
            </a:r>
            <a:r>
              <a:rPr lang="en-US" dirty="0"/>
              <a:t> Level Questions</a:t>
            </a:r>
          </a:p>
        </p:txBody>
      </p:sp>
      <p:sp>
        <p:nvSpPr>
          <p:cNvPr id="13" name="TextBox 7">
            <a:extLst>
              <a:ext uri="{FF2B5EF4-FFF2-40B4-BE49-F238E27FC236}">
                <a16:creationId xmlns:a16="http://schemas.microsoft.com/office/drawing/2014/main" id="{D3C894BE-4116-76D3-8E8E-4543B28A6747}"/>
              </a:ext>
            </a:extLst>
          </p:cNvPr>
          <p:cNvSpPr txBox="1"/>
          <p:nvPr/>
        </p:nvSpPr>
        <p:spPr>
          <a:xfrm>
            <a:off x="3207808" y="975442"/>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5" name="Picture 2" descr="Photo of several people looking at an elephant in an open-air zoo exhibit.">
            <a:extLst>
              <a:ext uri="{FF2B5EF4-FFF2-40B4-BE49-F238E27FC236}">
                <a16:creationId xmlns:a16="http://schemas.microsoft.com/office/drawing/2014/main" id="{C84D440A-1E30-AFCD-0D31-FEAEA13907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553743" y="976836"/>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6" name="TextBox 9">
            <a:extLst>
              <a:ext uri="{FF2B5EF4-FFF2-40B4-BE49-F238E27FC236}">
                <a16:creationId xmlns:a16="http://schemas.microsoft.com/office/drawing/2014/main" id="{D844F5D2-C13E-C10B-8F98-11911A3C1102}"/>
              </a:ext>
            </a:extLst>
          </p:cNvPr>
          <p:cNvSpPr txBox="1"/>
          <p:nvPr/>
        </p:nvSpPr>
        <p:spPr>
          <a:xfrm>
            <a:off x="6231189" y="975442"/>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5" name="Picture 3" descr="Zookeeper speaking to an unpictured audience with dozens of penguins in the foreground.">
            <a:extLst>
              <a:ext uri="{FF2B5EF4-FFF2-40B4-BE49-F238E27FC236}">
                <a16:creationId xmlns:a16="http://schemas.microsoft.com/office/drawing/2014/main" id="{28A61A44-2955-8A1D-A544-61E1889CC6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578577" y="976836"/>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9" name="Content Placeholder 2">
            <a:extLst>
              <a:ext uri="{FF2B5EF4-FFF2-40B4-BE49-F238E27FC236}">
                <a16:creationId xmlns:a16="http://schemas.microsoft.com/office/drawing/2014/main" id="{4A37ED52-A218-FBA9-2FCE-2B9BC0025FCA}"/>
              </a:ext>
            </a:extLst>
          </p:cNvPr>
          <p:cNvSpPr>
            <a:spLocks noGrp="1"/>
          </p:cNvSpPr>
          <p:nvPr>
            <p:ph idx="1"/>
          </p:nvPr>
        </p:nvSpPr>
        <p:spPr>
          <a:xfrm>
            <a:off x="149957" y="2715768"/>
            <a:ext cx="11880885" cy="3985478"/>
          </a:xfrm>
        </p:spPr>
        <p:txBody>
          <a:bodyPr>
            <a:normAutofit lnSpcReduction="10000"/>
          </a:bodyPr>
          <a:lstStyle/>
          <a:p>
            <a:pPr>
              <a:spcAft>
                <a:spcPts val="600"/>
              </a:spcAft>
            </a:pPr>
            <a:r>
              <a:rPr lang="en-US" sz="2000" dirty="0"/>
              <a:t>Accompanied by a </a:t>
            </a:r>
            <a:r>
              <a:rPr lang="en-US" sz="2000" b="1" dirty="0"/>
              <a:t>graphic</a:t>
            </a:r>
          </a:p>
          <a:p>
            <a:pPr>
              <a:spcBef>
                <a:spcPts val="600"/>
              </a:spcBef>
              <a:spcAft>
                <a:spcPts val="400"/>
              </a:spcAft>
            </a:pPr>
            <a:r>
              <a:rPr lang="en-US" sz="2000" dirty="0"/>
              <a:t>Examiner gives </a:t>
            </a:r>
            <a:r>
              <a:rPr lang="en-US" sz="2000" b="1" dirty="0"/>
              <a:t>context</a:t>
            </a:r>
          </a:p>
          <a:p>
            <a:pPr marL="858837" lvl="1" indent="-285750">
              <a:lnSpc>
                <a:spcPct val="110000"/>
              </a:lnSpc>
              <a:spcBef>
                <a:spcPts val="600"/>
              </a:spcBef>
              <a:spcAft>
                <a:spcPts val="600"/>
              </a:spcAft>
              <a:buSzPct val="75000"/>
              <a:defRPr/>
            </a:pPr>
            <a:r>
              <a:rPr lang="en-US" sz="1800" i="1" dirty="0">
                <a:latin typeface="Open Sans" pitchFamily="34" charset="0"/>
                <a:ea typeface="Open Sans" pitchFamily="34" charset="0"/>
                <a:cs typeface="Open Sans" pitchFamily="34" charset="0"/>
              </a:rPr>
              <a:t>These students are visiting the zoo with their class. </a:t>
            </a:r>
            <a:r>
              <a:rPr lang="en-US" sz="1800" dirty="0">
                <a:latin typeface="Open Sans" pitchFamily="34" charset="0"/>
                <a:ea typeface="Open Sans" pitchFamily="34" charset="0"/>
                <a:cs typeface="Open Sans" pitchFamily="34" charset="0"/>
              </a:rPr>
              <a:t>[POINT to PICTURE 1] </a:t>
            </a:r>
            <a:r>
              <a:rPr lang="en-US" sz="1800" i="1" dirty="0">
                <a:latin typeface="Open Sans" pitchFamily="34" charset="0"/>
                <a:ea typeface="Open Sans" pitchFamily="34" charset="0"/>
                <a:cs typeface="Open Sans" pitchFamily="34" charset="0"/>
              </a:rPr>
              <a:t>They watch the animals. They learn what animals do and what they eat.</a:t>
            </a:r>
            <a:r>
              <a:rPr lang="en-US" sz="1800" dirty="0">
                <a:latin typeface="Open Sans" pitchFamily="34" charset="0"/>
                <a:ea typeface="Open Sans" pitchFamily="34" charset="0"/>
                <a:cs typeface="Open Sans" pitchFamily="34" charset="0"/>
              </a:rPr>
              <a:t> [POINT to PICTURE 2] </a:t>
            </a:r>
            <a:r>
              <a:rPr lang="en-US" sz="1800" i="1" dirty="0">
                <a:latin typeface="Open Sans" pitchFamily="34" charset="0"/>
                <a:ea typeface="Open Sans" pitchFamily="34" charset="0"/>
                <a:cs typeface="Open Sans" pitchFamily="34" charset="0"/>
              </a:rPr>
              <a:t>The zookeeper teaches them about penguins. She tells them how zookeepers take care of animals. The students ask the zookeeper questions about the animals.</a:t>
            </a:r>
          </a:p>
          <a:p>
            <a:pPr>
              <a:spcBef>
                <a:spcPts val="600"/>
              </a:spcBef>
              <a:spcAft>
                <a:spcPts val="400"/>
              </a:spcAft>
            </a:pPr>
            <a:r>
              <a:rPr lang="en-US" sz="2000" dirty="0"/>
              <a:t>Examiner </a:t>
            </a:r>
            <a:r>
              <a:rPr lang="en-US" sz="2000" b="1" dirty="0"/>
              <a:t>asks</a:t>
            </a:r>
            <a:r>
              <a:rPr lang="en-US" sz="2000" dirty="0"/>
              <a:t> question</a:t>
            </a:r>
          </a:p>
          <a:p>
            <a:pPr lvl="1">
              <a:spcBef>
                <a:spcPts val="600"/>
              </a:spcBef>
              <a:spcAft>
                <a:spcPts val="400"/>
              </a:spcAft>
            </a:pPr>
            <a:r>
              <a:rPr lang="en-US" sz="1800" i="1" dirty="0">
                <a:latin typeface="Open Sans" pitchFamily="34" charset="0"/>
                <a:ea typeface="Open Sans" pitchFamily="34" charset="0"/>
                <a:cs typeface="Open Sans" pitchFamily="34" charset="0"/>
              </a:rPr>
              <a:t>Do you think the zoo is a good place to learn about animals?</a:t>
            </a:r>
            <a:endParaRPr lang="en-US" sz="1800" i="1" dirty="0"/>
          </a:p>
          <a:p>
            <a:pPr fontAlgn="base">
              <a:lnSpc>
                <a:spcPct val="100000"/>
              </a:lnSpc>
              <a:spcBef>
                <a:spcPts val="600"/>
              </a:spcBef>
              <a:spcAft>
                <a:spcPts val="600"/>
              </a:spcAft>
              <a:defRPr/>
            </a:pPr>
            <a:r>
              <a:rPr lang="en-US" sz="2000" kern="0" dirty="0"/>
              <a:t>No modeling or rephrasing</a:t>
            </a:r>
          </a:p>
          <a:p>
            <a:pPr fontAlgn="base">
              <a:lnSpc>
                <a:spcPct val="100000"/>
              </a:lnSpc>
              <a:spcBef>
                <a:spcPts val="600"/>
              </a:spcBef>
              <a:spcAft>
                <a:spcPts val="600"/>
              </a:spcAft>
              <a:defRPr/>
            </a:pPr>
            <a:r>
              <a:rPr lang="en-US" sz="2000" kern="0" dirty="0"/>
              <a:t>Examiner may use follow-up when more language is needed only if indicated in the DFA</a:t>
            </a:r>
          </a:p>
          <a:p>
            <a:pPr lvl="1" fontAlgn="base">
              <a:lnSpc>
                <a:spcPct val="100000"/>
              </a:lnSpc>
              <a:spcBef>
                <a:spcPts val="600"/>
              </a:spcBef>
              <a:spcAft>
                <a:spcPts val="600"/>
              </a:spcAft>
              <a:defRPr/>
            </a:pPr>
            <a:r>
              <a:rPr lang="en-US" sz="1800" kern="0" dirty="0"/>
              <a:t>“</a:t>
            </a:r>
            <a:r>
              <a:rPr lang="en-US" sz="1800" i="1" dirty="0">
                <a:latin typeface="Open Sans" pitchFamily="34" charset="0"/>
                <a:ea typeface="Open Sans" pitchFamily="34" charset="0"/>
                <a:cs typeface="Open Sans" pitchFamily="34" charset="0"/>
              </a:rPr>
              <a:t>Why? </a:t>
            </a:r>
            <a:r>
              <a:rPr lang="en-US" sz="1800" dirty="0">
                <a:latin typeface="Open Sans" pitchFamily="34" charset="0"/>
                <a:ea typeface="Open Sans" pitchFamily="34" charset="0"/>
                <a:cs typeface="Open Sans" pitchFamily="34" charset="0"/>
              </a:rPr>
              <a:t>[OR] </a:t>
            </a:r>
            <a:r>
              <a:rPr lang="en-US" sz="1800" i="1" dirty="0">
                <a:latin typeface="Open Sans" pitchFamily="34" charset="0"/>
                <a:ea typeface="Open Sans" pitchFamily="34" charset="0"/>
                <a:cs typeface="Open Sans" pitchFamily="34" charset="0"/>
              </a:rPr>
              <a:t>Why not?”</a:t>
            </a:r>
            <a:endParaRPr lang="en-US" sz="1800" i="1" dirty="0"/>
          </a:p>
        </p:txBody>
      </p:sp>
      <p:sp>
        <p:nvSpPr>
          <p:cNvPr id="4" name="Slide Number Placeholder 3">
            <a:extLst>
              <a:ext uri="{FF2B5EF4-FFF2-40B4-BE49-F238E27FC236}">
                <a16:creationId xmlns:a16="http://schemas.microsoft.com/office/drawing/2014/main" id="{B2455F37-4B1D-024C-5E4D-ACCC2FCBC03B}"/>
              </a:ext>
            </a:extLst>
          </p:cNvPr>
          <p:cNvSpPr>
            <a:spLocks noGrp="1"/>
          </p:cNvSpPr>
          <p:nvPr>
            <p:ph type="sldNum" sz="quarter" idx="12"/>
          </p:nvPr>
        </p:nvSpPr>
        <p:spPr/>
        <p:txBody>
          <a:bodyPr/>
          <a:lstStyle/>
          <a:p>
            <a:fld id="{0335FC68-20AA-4E79-AB89-77063C4B5F6B}" type="slidenum">
              <a:rPr lang="en-US" smtClean="0"/>
              <a:pPr/>
              <a:t>19</a:t>
            </a:fld>
            <a:endParaRPr lang="en-US" dirty="0"/>
          </a:p>
        </p:txBody>
      </p:sp>
    </p:spTree>
    <p:extLst>
      <p:ext uri="{BB962C8B-B14F-4D97-AF65-F5344CB8AC3E}">
        <p14:creationId xmlns:p14="http://schemas.microsoft.com/office/powerpoint/2010/main" val="112819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4AA-135E-E735-DD79-CD47C26B0754}"/>
              </a:ext>
            </a:extLst>
          </p:cNvPr>
          <p:cNvSpPr>
            <a:spLocks noGrp="1"/>
          </p:cNvSpPr>
          <p:nvPr>
            <p:ph type="title"/>
          </p:nvPr>
        </p:nvSpPr>
        <p:spPr/>
        <p:txBody>
          <a:bodyPr/>
          <a:lstStyle/>
          <a:p>
            <a:r>
              <a:rPr lang="en-US" dirty="0">
                <a:solidFill>
                  <a:srgbClr val="B4C5E7"/>
                </a:solidFill>
              </a:rPr>
              <a:t>Commanding </a:t>
            </a:r>
            <a:r>
              <a:rPr lang="en-US" dirty="0"/>
              <a:t>Level Rubric</a:t>
            </a:r>
          </a:p>
        </p:txBody>
      </p:sp>
      <p:sp>
        <p:nvSpPr>
          <p:cNvPr id="16" name="Content Placeholder 2">
            <a:extLst>
              <a:ext uri="{FF2B5EF4-FFF2-40B4-BE49-F238E27FC236}">
                <a16:creationId xmlns:a16="http://schemas.microsoft.com/office/drawing/2014/main" id="{576ABF40-FD5A-031A-1AAB-56D47EB3A8E8}"/>
              </a:ext>
            </a:extLst>
          </p:cNvPr>
          <p:cNvSpPr txBox="1">
            <a:spLocks/>
          </p:cNvSpPr>
          <p:nvPr/>
        </p:nvSpPr>
        <p:spPr>
          <a:xfrm>
            <a:off x="280557"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a:t>
            </a:r>
            <a:r>
              <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rPr>
              <a:t>0</a:t>
            </a: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Does Not Meet Expectations </a:t>
            </a:r>
          </a:p>
        </p:txBody>
      </p:sp>
      <p:sp>
        <p:nvSpPr>
          <p:cNvPr id="15" name="Rectangle 14">
            <a:extLst>
              <a:ext uri="{FF2B5EF4-FFF2-40B4-BE49-F238E27FC236}">
                <a16:creationId xmlns:a16="http://schemas.microsoft.com/office/drawing/2014/main" id="{C66FE77D-4E2D-C872-DC68-0F2E9E81698C}"/>
              </a:ext>
            </a:extLst>
          </p:cNvPr>
          <p:cNvSpPr/>
          <p:nvPr/>
        </p:nvSpPr>
        <p:spPr>
          <a:xfrm>
            <a:off x="280557" y="294904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231775" algn="l"/>
              </a:tabLst>
            </a:pPr>
            <a:endParaRPr lang="en-US" dirty="0">
              <a:solidFill>
                <a:schemeClr val="tx1"/>
              </a:solidFill>
              <a:latin typeface="Open Sans" pitchFamily="2" charset="0"/>
              <a:ea typeface="Open Sans" pitchFamily="2" charset="0"/>
              <a:cs typeface="Open Sans" pitchFamily="2" charset="0"/>
            </a:endParaRP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Responds with “yes,” “no,” or “I don’t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know”</a:t>
            </a: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Uses at most connected phrases or a simple sentence to respond</a:t>
            </a: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May express complete thoughts and ideas</a:t>
            </a: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Occasional or frequent errors in words and structures may obscure meaning </a:t>
            </a:r>
          </a:p>
        </p:txBody>
      </p:sp>
      <p:sp>
        <p:nvSpPr>
          <p:cNvPr id="19" name="Content Placeholder 2">
            <a:extLst>
              <a:ext uri="{FF2B5EF4-FFF2-40B4-BE49-F238E27FC236}">
                <a16:creationId xmlns:a16="http://schemas.microsoft.com/office/drawing/2014/main" id="{09BCD216-EA61-2550-EEB1-C3D920229329}"/>
              </a:ext>
            </a:extLst>
          </p:cNvPr>
          <p:cNvSpPr txBox="1">
            <a:spLocks/>
          </p:cNvSpPr>
          <p:nvPr/>
        </p:nvSpPr>
        <p:spPr>
          <a:xfrm>
            <a:off x="4229688"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1</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Approaches Expectations </a:t>
            </a:r>
          </a:p>
        </p:txBody>
      </p:sp>
      <p:sp>
        <p:nvSpPr>
          <p:cNvPr id="18" name="Rectangle 17">
            <a:extLst>
              <a:ext uri="{FF2B5EF4-FFF2-40B4-BE49-F238E27FC236}">
                <a16:creationId xmlns:a16="http://schemas.microsoft.com/office/drawing/2014/main" id="{6AF67EA2-5F06-C1FD-F216-D72888B318C2}"/>
              </a:ext>
            </a:extLst>
          </p:cNvPr>
          <p:cNvSpPr/>
          <p:nvPr/>
        </p:nvSpPr>
        <p:spPr>
          <a:xfrm>
            <a:off x="4229688" y="294193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Uses connected simple sentences to respond</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Expresses connected and complete thoughts and ideas relevant to the topic</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Infrequent errors in words and structure may obscure some meaning</a:t>
            </a:r>
          </a:p>
        </p:txBody>
      </p:sp>
      <p:sp>
        <p:nvSpPr>
          <p:cNvPr id="13" name="Content Placeholder 2">
            <a:extLst>
              <a:ext uri="{FF2B5EF4-FFF2-40B4-BE49-F238E27FC236}">
                <a16:creationId xmlns:a16="http://schemas.microsoft.com/office/drawing/2014/main" id="{B2FEC415-829D-6BB4-72A9-B75AD7B237D4}"/>
              </a:ext>
            </a:extLst>
          </p:cNvPr>
          <p:cNvSpPr txBox="1">
            <a:spLocks/>
          </p:cNvSpPr>
          <p:nvPr/>
        </p:nvSpPr>
        <p:spPr>
          <a:xfrm>
            <a:off x="8178818"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2</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Meets Expectations </a:t>
            </a:r>
          </a:p>
        </p:txBody>
      </p:sp>
      <p:sp>
        <p:nvSpPr>
          <p:cNvPr id="10" name="Rectangle 9">
            <a:extLst>
              <a:ext uri="{FF2B5EF4-FFF2-40B4-BE49-F238E27FC236}">
                <a16:creationId xmlns:a16="http://schemas.microsoft.com/office/drawing/2014/main" id="{28C01C9D-A99A-9622-AAA4-2877202C6061}"/>
              </a:ext>
            </a:extLst>
          </p:cNvPr>
          <p:cNvSpPr/>
          <p:nvPr/>
        </p:nvSpPr>
        <p:spPr>
          <a:xfrm>
            <a:off x="8178818" y="294193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connected expanded sentences</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Generates a fluid response using linking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words and phrases to sequence complete thoughts and ideas relevant to the topic</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No errors or infrequent errors that do not obscure meaning</a:t>
            </a:r>
          </a:p>
        </p:txBody>
      </p:sp>
      <p:sp>
        <p:nvSpPr>
          <p:cNvPr id="4" name="Slide Number Placeholder 3">
            <a:extLst>
              <a:ext uri="{FF2B5EF4-FFF2-40B4-BE49-F238E27FC236}">
                <a16:creationId xmlns:a16="http://schemas.microsoft.com/office/drawing/2014/main" id="{94AAD904-432E-951A-0553-7C4788C76C9E}"/>
              </a:ext>
            </a:extLst>
          </p:cNvPr>
          <p:cNvSpPr>
            <a:spLocks noGrp="1"/>
          </p:cNvSpPr>
          <p:nvPr>
            <p:ph type="sldNum" sz="quarter" idx="12"/>
          </p:nvPr>
        </p:nvSpPr>
        <p:spPr/>
        <p:txBody>
          <a:bodyPr/>
          <a:lstStyle/>
          <a:p>
            <a:fld id="{0335FC68-20AA-4E79-AB89-77063C4B5F6B}" type="slidenum">
              <a:rPr lang="en-US" smtClean="0"/>
              <a:pPr/>
              <a:t>20</a:t>
            </a:fld>
            <a:endParaRPr lang="en-US" dirty="0"/>
          </a:p>
        </p:txBody>
      </p:sp>
    </p:spTree>
    <p:extLst>
      <p:ext uri="{BB962C8B-B14F-4D97-AF65-F5344CB8AC3E}">
        <p14:creationId xmlns:p14="http://schemas.microsoft.com/office/powerpoint/2010/main" val="31176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Grade 1 Commanding</a:t>
            </a:r>
            <a:r>
              <a:rPr lang="en-US" dirty="0"/>
              <a:t> Samples</a:t>
            </a:r>
          </a:p>
        </p:txBody>
      </p:sp>
      <p:sp>
        <p:nvSpPr>
          <p:cNvPr id="9" name="TextBox 7">
            <a:extLst>
              <a:ext uri="{FF2B5EF4-FFF2-40B4-BE49-F238E27FC236}">
                <a16:creationId xmlns:a16="http://schemas.microsoft.com/office/drawing/2014/main" id="{4E53292D-34E1-FAA2-E7AC-84FA807DB353}"/>
              </a:ext>
            </a:extLst>
          </p:cNvPr>
          <p:cNvSpPr txBox="1"/>
          <p:nvPr/>
        </p:nvSpPr>
        <p:spPr>
          <a:xfrm>
            <a:off x="3207808" y="847846"/>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8" name="Picture 2" descr="Photo of several people looking at an elephant in an open-air zoo exhibit.">
            <a:extLst>
              <a:ext uri="{FF2B5EF4-FFF2-40B4-BE49-F238E27FC236}">
                <a16:creationId xmlns:a16="http://schemas.microsoft.com/office/drawing/2014/main" id="{E19A6C09-49FC-CC47-2150-FCE4360952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553743" y="849240"/>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9" name="TextBox 9">
            <a:extLst>
              <a:ext uri="{FF2B5EF4-FFF2-40B4-BE49-F238E27FC236}">
                <a16:creationId xmlns:a16="http://schemas.microsoft.com/office/drawing/2014/main" id="{CB3E6CAA-4CB5-0437-6F40-DD8DB0A5811A}"/>
              </a:ext>
            </a:extLst>
          </p:cNvPr>
          <p:cNvSpPr txBox="1"/>
          <p:nvPr/>
        </p:nvSpPr>
        <p:spPr>
          <a:xfrm>
            <a:off x="6231189" y="847846"/>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8" name="Picture 3" descr="Zookeeper speaking to an unpictured audience with dozens of penguins in the foreground.">
            <a:extLst>
              <a:ext uri="{FF2B5EF4-FFF2-40B4-BE49-F238E27FC236}">
                <a16:creationId xmlns:a16="http://schemas.microsoft.com/office/drawing/2014/main" id="{85DEFA5D-D765-3EAD-8A43-A31EDC24A8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578577" y="849240"/>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1" name="Content Placeholder 2">
            <a:extLst>
              <a:ext uri="{FF2B5EF4-FFF2-40B4-BE49-F238E27FC236}">
                <a16:creationId xmlns:a16="http://schemas.microsoft.com/office/drawing/2014/main" id="{5E2BE8CB-71E6-BF16-5282-263FD62088E5}"/>
              </a:ext>
            </a:extLst>
          </p:cNvPr>
          <p:cNvSpPr txBox="1">
            <a:spLocks/>
          </p:cNvSpPr>
          <p:nvPr/>
        </p:nvSpPr>
        <p:spPr>
          <a:xfrm>
            <a:off x="378974" y="2487167"/>
            <a:ext cx="11430000" cy="146304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a:tabLst>
                <a:tab pos="1371600"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These students are visiting the zoo with their class. [POINT to PICTURE 1] They watch the animals. They learn what 	animals do and what they eat. [POINT to PICTURE 2] The zookeeper teaches them about penguins. She tells them how 	zookeepers take care of animals. The students ask the zookeeper questions about the animals.</a:t>
            </a:r>
            <a:endParaRPr lang="en-US" sz="1400" b="1" dirty="0">
              <a:latin typeface="Open Sans" pitchFamily="2" charset="0"/>
              <a:ea typeface="Open Sans" pitchFamily="2" charset="0"/>
              <a:cs typeface="Open Sans" pitchFamily="2" charset="0"/>
            </a:endParaRPr>
          </a:p>
          <a:p>
            <a:pPr>
              <a:spcBef>
                <a:spcPts val="800"/>
              </a:spcBef>
              <a:tabLst>
                <a:tab pos="1374775" algn="l"/>
              </a:tabLst>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Do you think the zoo is a good place to learn about animals? </a:t>
            </a:r>
            <a:endParaRPr lang="en-US" sz="1400" i="1" dirty="0">
              <a:latin typeface="Open Sans" pitchFamily="34" charset="0"/>
              <a:ea typeface="Open Sans" pitchFamily="34" charset="0"/>
              <a:cs typeface="Open Sans" pitchFamily="34" charset="0"/>
            </a:endParaRPr>
          </a:p>
          <a:p>
            <a:pPr>
              <a:spcBef>
                <a:spcPts val="800"/>
              </a:spcBef>
              <a:tabLst>
                <a:tab pos="1374775" algn="l"/>
              </a:tabLst>
            </a:pPr>
            <a:r>
              <a:rPr lang="en-US" sz="1400" b="1" dirty="0">
                <a:latin typeface="Open Sans" pitchFamily="34" charset="0"/>
                <a:ea typeface="Open Sans" pitchFamily="34" charset="0"/>
                <a:cs typeface="Open Sans" pitchFamily="34" charset="0"/>
              </a:rPr>
              <a:t>Follow-up:</a:t>
            </a:r>
            <a:r>
              <a:rPr lang="en-US" sz="1400" i="1" dirty="0">
                <a:latin typeface="Open Sans" pitchFamily="34" charset="0"/>
                <a:ea typeface="Open Sans" pitchFamily="34" charset="0"/>
                <a:cs typeface="Open Sans" pitchFamily="34" charset="0"/>
              </a:rPr>
              <a:t>	</a:t>
            </a:r>
            <a:r>
              <a:rPr lang="en-US" sz="1400" dirty="0">
                <a:latin typeface="Open Sans" pitchFamily="34" charset="0"/>
                <a:ea typeface="Open Sans" pitchFamily="34" charset="0"/>
                <a:cs typeface="Open Sans" pitchFamily="34" charset="0"/>
              </a:rPr>
              <a:t>Why? [OR] Why not?</a:t>
            </a: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Lst>
          </p:cNvPr>
          <p:cNvSpPr txBox="1"/>
          <p:nvPr/>
        </p:nvSpPr>
        <p:spPr>
          <a:xfrm>
            <a:off x="1746722"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0</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13</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29054" y="5967245"/>
            <a:ext cx="3583014" cy="49244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300" b="1" i="1" dirty="0">
                <a:solidFill>
                  <a:srgbClr val="11294B"/>
                </a:solidFill>
                <a:latin typeface="Open Sans" pitchFamily="34" charset="0"/>
                <a:ea typeface="Open Sans" pitchFamily="34" charset="0"/>
                <a:cs typeface="Open Sans" pitchFamily="34" charset="0"/>
              </a:rPr>
              <a:t>“Yes because the- the zookeeper</a:t>
            </a:r>
            <a:br>
              <a:rPr lang="en-US" sz="1300" b="1" i="1" dirty="0">
                <a:solidFill>
                  <a:srgbClr val="11294B"/>
                </a:solidFill>
                <a:latin typeface="Open Sans" pitchFamily="34" charset="0"/>
                <a:ea typeface="Open Sans" pitchFamily="34" charset="0"/>
                <a:cs typeface="Open Sans" pitchFamily="34" charset="0"/>
              </a:rPr>
            </a:br>
            <a:r>
              <a:rPr lang="en-US" sz="1300" b="1" i="1" dirty="0">
                <a:solidFill>
                  <a:srgbClr val="11294B"/>
                </a:solidFill>
                <a:latin typeface="Open Sans" pitchFamily="34" charset="0"/>
                <a:ea typeface="Open Sans" pitchFamily="34" charset="0"/>
                <a:cs typeface="Open Sans" pitchFamily="34" charset="0"/>
              </a:rPr>
              <a:t>knows a lot about animals.”</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1</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14</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5831771"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75464" y="5867990"/>
            <a:ext cx="3429000" cy="699615"/>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lnSpc>
                <a:spcPts val="1600"/>
              </a:lnSpc>
            </a:pPr>
            <a:r>
              <a:rPr lang="en-US" sz="1300" b="1" i="1" dirty="0">
                <a:solidFill>
                  <a:srgbClr val="11294B"/>
                </a:solidFill>
                <a:latin typeface="Open Sans" pitchFamily="2" charset="0"/>
                <a:ea typeface="Open Sans" pitchFamily="2" charset="0"/>
                <a:cs typeface="Open Sans" pitchFamily="2" charset="0"/>
              </a:rPr>
              <a:t>“Yes. They- zookeepers can take</a:t>
            </a:r>
            <a:br>
              <a:rPr lang="en-US" sz="1300" b="1" i="1" dirty="0">
                <a:solidFill>
                  <a:srgbClr val="11294B"/>
                </a:solidFill>
                <a:latin typeface="Open Sans" pitchFamily="2" charset="0"/>
                <a:ea typeface="Open Sans" pitchFamily="2" charset="0"/>
                <a:cs typeface="Open Sans" pitchFamily="2" charset="0"/>
              </a:rPr>
            </a:br>
            <a:r>
              <a:rPr lang="en-US" sz="1300" b="1" i="1" dirty="0">
                <a:solidFill>
                  <a:srgbClr val="11294B"/>
                </a:solidFill>
                <a:latin typeface="Open Sans" pitchFamily="2" charset="0"/>
                <a:ea typeface="Open Sans" pitchFamily="2" charset="0"/>
                <a:cs typeface="Open Sans" pitchFamily="2" charset="0"/>
              </a:rPr>
              <a:t>care of penguins. And they</a:t>
            </a:r>
            <a:br>
              <a:rPr lang="en-US" sz="1300" b="1" i="1" dirty="0">
                <a:solidFill>
                  <a:srgbClr val="11294B"/>
                </a:solidFill>
                <a:latin typeface="Open Sans" pitchFamily="2" charset="0"/>
                <a:ea typeface="Open Sans" pitchFamily="2" charset="0"/>
                <a:cs typeface="Open Sans" pitchFamily="2" charset="0"/>
              </a:rPr>
            </a:br>
            <a:r>
              <a:rPr lang="en-US" sz="1300" b="1" i="1" dirty="0">
                <a:solidFill>
                  <a:srgbClr val="11294B"/>
                </a:solidFill>
                <a:latin typeface="Open Sans" pitchFamily="2" charset="0"/>
                <a:ea typeface="Open Sans" pitchFamily="2" charset="0"/>
                <a:cs typeface="Open Sans" pitchFamily="2" charset="0"/>
              </a:rPr>
              <a:t>can take care of- of elephants.” </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2</a:t>
            </a:r>
          </a:p>
        </p:txBody>
      </p:sp>
      <p:sp>
        <p:nvSpPr>
          <p:cNvPr id="50" name="TextBox 49">
            <a:extLst>
              <a:ext uri="{FF2B5EF4-FFF2-40B4-BE49-F238E27FC236}">
                <a16:creationId xmlns:a16="http://schemas.microsoft.com/office/drawing/2014/main" id="{53D8539A-4A64-4F2E-9FB8-FEAD27A7C657}"/>
              </a:ext>
              <a:ext uri="{C183D7F6-B498-43B3-948B-1728B52AA6E4}">
                <adec:decorative xmlns:adec="http://schemas.microsoft.com/office/drawing/2017/decorative" val="0"/>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15</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8062529" y="5734911"/>
            <a:ext cx="3383896" cy="96949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950" b="1" i="1" dirty="0">
                <a:solidFill>
                  <a:srgbClr val="11294B"/>
                </a:solidFill>
                <a:latin typeface="Open Sans" pitchFamily="34" charset="0"/>
                <a:ea typeface="Open Sans" pitchFamily="34" charset="0"/>
                <a:cs typeface="Open Sans" pitchFamily="34" charset="0"/>
              </a:rPr>
              <a:t>“Yes it is. Bec- because um when you learn about stuff, you get more smarter, more bigger, and more helpful. Some animals that I like is- is um </a:t>
            </a:r>
            <a:r>
              <a:rPr lang="en-US" sz="950" b="1" i="1" dirty="0" err="1">
                <a:solidFill>
                  <a:srgbClr val="11294B"/>
                </a:solidFill>
                <a:latin typeface="Open Sans" pitchFamily="34" charset="0"/>
                <a:ea typeface="Open Sans" pitchFamily="34" charset="0"/>
                <a:cs typeface="Open Sans" pitchFamily="34" charset="0"/>
              </a:rPr>
              <a:t>um</a:t>
            </a:r>
            <a:r>
              <a:rPr lang="en-US" sz="950" b="1" i="1" dirty="0">
                <a:solidFill>
                  <a:srgbClr val="11294B"/>
                </a:solidFill>
                <a:latin typeface="Open Sans" pitchFamily="34" charset="0"/>
                <a:ea typeface="Open Sans" pitchFamily="34" charset="0"/>
                <a:cs typeface="Open Sans" pitchFamily="34" charset="0"/>
              </a:rPr>
              <a:t> penguins.</a:t>
            </a:r>
            <a:br>
              <a:rPr lang="en-US" sz="950" b="1" i="1" dirty="0">
                <a:solidFill>
                  <a:srgbClr val="11294B"/>
                </a:solidFill>
                <a:latin typeface="Open Sans" pitchFamily="34" charset="0"/>
                <a:ea typeface="Open Sans" pitchFamily="34" charset="0"/>
                <a:cs typeface="Open Sans" pitchFamily="34" charset="0"/>
              </a:rPr>
            </a:br>
            <a:r>
              <a:rPr lang="en-US" sz="950" b="1" i="1" dirty="0">
                <a:solidFill>
                  <a:srgbClr val="11294B"/>
                </a:solidFill>
                <a:latin typeface="Open Sans" pitchFamily="34" charset="0"/>
                <a:ea typeface="Open Sans" pitchFamily="34" charset="0"/>
                <a:cs typeface="Open Sans" pitchFamily="34" charset="0"/>
              </a:rPr>
              <a:t>They're my favorite, they're so cute and when you got- when they learn about uh the penguins and stuff,</a:t>
            </a:r>
            <a:br>
              <a:rPr lang="en-US" sz="950" b="1" i="1" dirty="0">
                <a:solidFill>
                  <a:srgbClr val="11294B"/>
                </a:solidFill>
                <a:latin typeface="Open Sans" pitchFamily="34" charset="0"/>
                <a:ea typeface="Open Sans" pitchFamily="34" charset="0"/>
                <a:cs typeface="Open Sans" pitchFamily="34" charset="0"/>
              </a:rPr>
            </a:br>
            <a:r>
              <a:rPr lang="en-US" sz="950" b="1" i="1" dirty="0">
                <a:solidFill>
                  <a:srgbClr val="11294B"/>
                </a:solidFill>
                <a:latin typeface="Open Sans" pitchFamily="34" charset="0"/>
                <a:ea typeface="Open Sans" pitchFamily="34" charset="0"/>
                <a:cs typeface="Open Sans" pitchFamily="34" charset="0"/>
              </a:rPr>
              <a:t>um they'll get smarter and smarter and smarter.”</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21</a:t>
            </a:fld>
            <a:endParaRPr lang="en-US" dirty="0"/>
          </a:p>
        </p:txBody>
      </p:sp>
    </p:spTree>
    <p:extLst>
      <p:ext uri="{BB962C8B-B14F-4D97-AF65-F5344CB8AC3E}">
        <p14:creationId xmlns:p14="http://schemas.microsoft.com/office/powerpoint/2010/main" val="266288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19.wav"/>
                                        </p:tgtEl>
                                      </p:cMediaNode>
                                    </p:audio>
                                  </p:subTnLst>
                                </p:cTn>
                              </p:par>
                            </p:childTnLst>
                          </p:cTn>
                        </p:par>
                        <p:par>
                          <p:cTn id="11" fill="hold">
                            <p:stCondLst>
                              <p:cond delay="1000"/>
                            </p:stCondLst>
                            <p:childTnLst>
                              <p:par>
                                <p:cTn id="12" presetID="10" presetClass="exit" presetSubtype="0" fill="hold" nodeType="afterEffect">
                                  <p:stCondLst>
                                    <p:cond delay="125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12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20.wav"/>
                                        </p:tgtEl>
                                      </p:cMediaNode>
                                    </p:audio>
                                  </p:subTnLst>
                                </p:cTn>
                              </p:par>
                            </p:childTnLst>
                          </p:cTn>
                        </p:par>
                        <p:par>
                          <p:cTn id="26" fill="hold">
                            <p:stCondLst>
                              <p:cond delay="1000"/>
                            </p:stCondLst>
                            <p:childTnLst>
                              <p:par>
                                <p:cTn id="27" presetID="10" presetClass="exit" presetSubtype="0" fill="hold" nodeType="afterEffect">
                                  <p:stCondLst>
                                    <p:cond delay="80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8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21.wav"/>
                                        </p:tgtEl>
                                      </p:cMediaNode>
                                    </p:audio>
                                  </p:subTnLst>
                                </p:cTn>
                              </p:par>
                            </p:childTnLst>
                          </p:cTn>
                        </p:par>
                        <p:par>
                          <p:cTn id="41" fill="hold">
                            <p:stCondLst>
                              <p:cond delay="1000"/>
                            </p:stCondLst>
                            <p:childTnLst>
                              <p:par>
                                <p:cTn id="42" presetID="10" presetClass="exit" presetSubtype="0" fill="hold" nodeType="afterEffect">
                                  <p:stCondLst>
                                    <p:cond delay="310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310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A11A-B906-9F77-1C5D-F97C15546209}"/>
              </a:ext>
            </a:extLst>
          </p:cNvPr>
          <p:cNvSpPr>
            <a:spLocks noGrp="1"/>
          </p:cNvSpPr>
          <p:nvPr>
            <p:ph type="title"/>
          </p:nvPr>
        </p:nvSpPr>
        <p:spPr>
          <a:xfrm>
            <a:off x="278471" y="130045"/>
            <a:ext cx="11003248" cy="574571"/>
          </a:xfrm>
        </p:spPr>
        <p:txBody>
          <a:bodyPr/>
          <a:lstStyle/>
          <a:p>
            <a:r>
              <a:rPr lang="en-US" dirty="0"/>
              <a:t>Special Focus: Questions with Shared Passages</a:t>
            </a:r>
          </a:p>
        </p:txBody>
      </p:sp>
      <p:sp>
        <p:nvSpPr>
          <p:cNvPr id="3" name="Content Placeholder 2">
            <a:extLst>
              <a:ext uri="{FF2B5EF4-FFF2-40B4-BE49-F238E27FC236}">
                <a16:creationId xmlns:a16="http://schemas.microsoft.com/office/drawing/2014/main" id="{0A49ED5C-AC5F-F2F8-28A3-09CBC2495434}"/>
              </a:ext>
            </a:extLst>
          </p:cNvPr>
          <p:cNvSpPr>
            <a:spLocks noGrp="1"/>
          </p:cNvSpPr>
          <p:nvPr>
            <p:ph idx="1"/>
          </p:nvPr>
        </p:nvSpPr>
        <p:spPr>
          <a:xfrm>
            <a:off x="312332" y="917528"/>
            <a:ext cx="11438392" cy="5232190"/>
          </a:xfrm>
        </p:spPr>
        <p:txBody>
          <a:bodyPr>
            <a:normAutofit/>
          </a:bodyPr>
          <a:lstStyle/>
          <a:p>
            <a:pPr>
              <a:spcAft>
                <a:spcPts val="600"/>
              </a:spcAft>
            </a:pPr>
            <a:r>
              <a:rPr lang="en-US" dirty="0"/>
              <a:t>Some pairs of consecutive Expanding and Commanding questions use the same text, printed in the test booklet for each question.</a:t>
            </a:r>
          </a:p>
          <a:p>
            <a:pPr>
              <a:spcAft>
                <a:spcPts val="600"/>
              </a:spcAft>
            </a:pPr>
            <a:r>
              <a:rPr lang="en-US" dirty="0"/>
              <a:t>The text is read out loud </a:t>
            </a:r>
            <a:r>
              <a:rPr lang="en-US" b="1" dirty="0"/>
              <a:t>once</a:t>
            </a:r>
            <a:r>
              <a:rPr lang="en-US" dirty="0"/>
              <a:t> for the Expanding question only. The student can read along in the test booklet.</a:t>
            </a:r>
          </a:p>
          <a:p>
            <a:pPr>
              <a:spcAft>
                <a:spcPts val="600"/>
              </a:spcAft>
            </a:pPr>
            <a:r>
              <a:rPr lang="en-US" dirty="0"/>
              <a:t>Questions include text with a supportive graphic.</a:t>
            </a:r>
          </a:p>
        </p:txBody>
      </p:sp>
      <p:sp>
        <p:nvSpPr>
          <p:cNvPr id="4" name="Slide Number Placeholder 3">
            <a:extLst>
              <a:ext uri="{FF2B5EF4-FFF2-40B4-BE49-F238E27FC236}">
                <a16:creationId xmlns:a16="http://schemas.microsoft.com/office/drawing/2014/main" id="{27EFE9AE-7540-7982-557F-B3B9B4C3AA21}"/>
              </a:ext>
            </a:extLst>
          </p:cNvPr>
          <p:cNvSpPr>
            <a:spLocks noGrp="1"/>
          </p:cNvSpPr>
          <p:nvPr>
            <p:ph type="sldNum" sz="quarter" idx="12"/>
          </p:nvPr>
        </p:nvSpPr>
        <p:spPr/>
        <p:txBody>
          <a:bodyPr/>
          <a:lstStyle/>
          <a:p>
            <a:fld id="{0335FC68-20AA-4E79-AB89-77063C4B5F6B}" type="slidenum">
              <a:rPr lang="en-US" smtClean="0"/>
              <a:pPr/>
              <a:t>22</a:t>
            </a:fld>
            <a:endParaRPr lang="en-US" dirty="0"/>
          </a:p>
        </p:txBody>
      </p:sp>
    </p:spTree>
    <p:extLst>
      <p:ext uri="{BB962C8B-B14F-4D97-AF65-F5344CB8AC3E}">
        <p14:creationId xmlns:p14="http://schemas.microsoft.com/office/powerpoint/2010/main" val="1389603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E5AD4-9E8F-8A26-2C0A-06161B2D6444}"/>
              </a:ext>
            </a:extLst>
          </p:cNvPr>
          <p:cNvSpPr>
            <a:spLocks noGrp="1"/>
          </p:cNvSpPr>
          <p:nvPr>
            <p:ph type="title"/>
          </p:nvPr>
        </p:nvSpPr>
        <p:spPr/>
        <p:txBody>
          <a:bodyPr/>
          <a:lstStyle/>
          <a:p>
            <a:r>
              <a:rPr lang="en-US" dirty="0"/>
              <a:t>Tips for Scoring Shared-Passage Questions</a:t>
            </a:r>
          </a:p>
        </p:txBody>
      </p:sp>
      <p:sp>
        <p:nvSpPr>
          <p:cNvPr id="3" name="Content Placeholder 2">
            <a:extLst>
              <a:ext uri="{FF2B5EF4-FFF2-40B4-BE49-F238E27FC236}">
                <a16:creationId xmlns:a16="http://schemas.microsoft.com/office/drawing/2014/main" id="{027092B6-1B4C-44C7-E7AF-A64737FE41B4}"/>
              </a:ext>
            </a:extLst>
          </p:cNvPr>
          <p:cNvSpPr>
            <a:spLocks noGrp="1"/>
          </p:cNvSpPr>
          <p:nvPr>
            <p:ph idx="1"/>
          </p:nvPr>
        </p:nvSpPr>
        <p:spPr>
          <a:xfrm>
            <a:off x="312333" y="917528"/>
            <a:ext cx="11438392" cy="5232190"/>
          </a:xfrm>
        </p:spPr>
        <p:txBody>
          <a:bodyPr>
            <a:normAutofit/>
          </a:bodyPr>
          <a:lstStyle/>
          <a:p>
            <a:pPr>
              <a:spcAft>
                <a:spcPts val="600"/>
              </a:spcAft>
            </a:pPr>
            <a:r>
              <a:rPr lang="en-US" dirty="0"/>
              <a:t>In some cases, students may read or repeat language directly from the text. It is important to listen for the student’s </a:t>
            </a:r>
            <a:r>
              <a:rPr lang="en-US" b="1" dirty="0"/>
              <a:t>authentic</a:t>
            </a:r>
            <a:r>
              <a:rPr lang="en-US" dirty="0"/>
              <a:t> language.</a:t>
            </a:r>
            <a:endParaRPr lang="en-US" dirty="0">
              <a:highlight>
                <a:srgbClr val="EBEBEB"/>
              </a:highlight>
            </a:endParaRPr>
          </a:p>
          <a:p>
            <a:pPr>
              <a:spcAft>
                <a:spcPts val="600"/>
              </a:spcAft>
            </a:pPr>
            <a:r>
              <a:rPr lang="en-US" dirty="0"/>
              <a:t>Sometimes students respond with only language from the text. If they do not create any new language on their own, the response is scored zero.</a:t>
            </a:r>
          </a:p>
          <a:p>
            <a:r>
              <a:rPr lang="en-US" dirty="0"/>
              <a:t>Some students respond with a combination of their own words and language from the text. Rate the students’ </a:t>
            </a:r>
            <a:r>
              <a:rPr lang="en-US" b="1" dirty="0"/>
              <a:t>own</a:t>
            </a:r>
            <a:r>
              <a:rPr lang="en-US" dirty="0"/>
              <a:t> language.</a:t>
            </a:r>
          </a:p>
        </p:txBody>
      </p:sp>
      <p:sp>
        <p:nvSpPr>
          <p:cNvPr id="4" name="Slide Number Placeholder 3">
            <a:extLst>
              <a:ext uri="{FF2B5EF4-FFF2-40B4-BE49-F238E27FC236}">
                <a16:creationId xmlns:a16="http://schemas.microsoft.com/office/drawing/2014/main" id="{2DBF3268-386C-B4C2-0DB2-49A4DCB73FDA}"/>
              </a:ext>
            </a:extLst>
          </p:cNvPr>
          <p:cNvSpPr>
            <a:spLocks noGrp="1"/>
          </p:cNvSpPr>
          <p:nvPr>
            <p:ph type="sldNum" sz="quarter" idx="12"/>
          </p:nvPr>
        </p:nvSpPr>
        <p:spPr/>
        <p:txBody>
          <a:bodyPr/>
          <a:lstStyle/>
          <a:p>
            <a:fld id="{0335FC68-20AA-4E79-AB89-77063C4B5F6B}" type="slidenum">
              <a:rPr lang="en-US" smtClean="0"/>
              <a:pPr/>
              <a:t>23</a:t>
            </a:fld>
            <a:endParaRPr lang="en-US" dirty="0"/>
          </a:p>
        </p:txBody>
      </p:sp>
    </p:spTree>
    <p:extLst>
      <p:ext uri="{BB962C8B-B14F-4D97-AF65-F5344CB8AC3E}">
        <p14:creationId xmlns:p14="http://schemas.microsoft.com/office/powerpoint/2010/main" val="40788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1329-EE9C-6465-E41A-FB2A29556C2F}"/>
              </a:ext>
            </a:extLst>
          </p:cNvPr>
          <p:cNvSpPr>
            <a:spLocks noGrp="1"/>
          </p:cNvSpPr>
          <p:nvPr>
            <p:ph type="title"/>
          </p:nvPr>
        </p:nvSpPr>
        <p:spPr>
          <a:xfrm>
            <a:off x="278471" y="130045"/>
            <a:ext cx="11262740" cy="574571"/>
          </a:xfrm>
        </p:spPr>
        <p:txBody>
          <a:bodyPr/>
          <a:lstStyle/>
          <a:p>
            <a:r>
              <a:rPr lang="en-US" dirty="0">
                <a:solidFill>
                  <a:srgbClr val="B4C5E7"/>
                </a:solidFill>
              </a:rPr>
              <a:t>Characteristics of Expanding</a:t>
            </a:r>
            <a:r>
              <a:rPr lang="en-US" dirty="0"/>
              <a:t> Level Shared-Passage Questions</a:t>
            </a:r>
          </a:p>
        </p:txBody>
      </p:sp>
      <p:sp>
        <p:nvSpPr>
          <p:cNvPr id="7" name="TextBox 6">
            <a:extLst>
              <a:ext uri="{FF2B5EF4-FFF2-40B4-BE49-F238E27FC236}">
                <a16:creationId xmlns:a16="http://schemas.microsoft.com/office/drawing/2014/main" id="{EADFF2C2-4F8C-5B54-5B3F-038A2C1053E5}"/>
              </a:ext>
            </a:extLst>
          </p:cNvPr>
          <p:cNvSpPr txBox="1"/>
          <p:nvPr/>
        </p:nvSpPr>
        <p:spPr>
          <a:xfrm>
            <a:off x="279243"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5" name="Picture 2" descr="Photo of a mother and son dressed in winter clothes on a snowy, wooded trail.">
            <a:extLst>
              <a:ext uri="{FF2B5EF4-FFF2-40B4-BE49-F238E27FC236}">
                <a16:creationId xmlns:a16="http://schemas.microsoft.com/office/drawing/2014/main" id="{1D589BDB-1792-1143-B32C-223EF752DE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32494" y="924478"/>
            <a:ext cx="2342372"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1" name="TextBox 10">
            <a:extLst>
              <a:ext uri="{FF2B5EF4-FFF2-40B4-BE49-F238E27FC236}">
                <a16:creationId xmlns:a16="http://schemas.microsoft.com/office/drawing/2014/main" id="{9A4BA6F4-9DB7-15A5-4C67-8BF8411B745E}"/>
              </a:ext>
            </a:extLst>
          </p:cNvPr>
          <p:cNvSpPr txBox="1"/>
          <p:nvPr/>
        </p:nvSpPr>
        <p:spPr>
          <a:xfrm>
            <a:off x="3260447"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0" name="Picture 3" descr="Photo of a young boy leaning in to smell a tulip in a spring garden setting.">
            <a:extLst>
              <a:ext uri="{FF2B5EF4-FFF2-40B4-BE49-F238E27FC236}">
                <a16:creationId xmlns:a16="http://schemas.microsoft.com/office/drawing/2014/main" id="{D322A0B4-B77F-2B3C-BFDC-0D6C549A77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04181" y="924478"/>
            <a:ext cx="2345045"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4" name="TextBox 13">
            <a:extLst>
              <a:ext uri="{FF2B5EF4-FFF2-40B4-BE49-F238E27FC236}">
                <a16:creationId xmlns:a16="http://schemas.microsoft.com/office/drawing/2014/main" id="{1EF9A860-FA96-5979-1AEA-49633647C904}"/>
              </a:ext>
            </a:extLst>
          </p:cNvPr>
          <p:cNvSpPr txBox="1"/>
          <p:nvPr/>
        </p:nvSpPr>
        <p:spPr>
          <a:xfrm>
            <a:off x="6234649"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3.</a:t>
            </a:r>
          </a:p>
        </p:txBody>
      </p:sp>
      <p:pic>
        <p:nvPicPr>
          <p:cNvPr id="13" name="Picture 2" descr="Photo of parents hold hands with their son as they walk down a cleared forest path during summertime.">
            <a:extLst>
              <a:ext uri="{FF2B5EF4-FFF2-40B4-BE49-F238E27FC236}">
                <a16:creationId xmlns:a16="http://schemas.microsoft.com/office/drawing/2014/main" id="{47D0E18D-B7F7-29CA-4E20-E586D524F0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587900" y="924478"/>
            <a:ext cx="2342372"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7" name="TextBox 16">
            <a:extLst>
              <a:ext uri="{FF2B5EF4-FFF2-40B4-BE49-F238E27FC236}">
                <a16:creationId xmlns:a16="http://schemas.microsoft.com/office/drawing/2014/main" id="{C3E48FA5-7C59-63DB-168B-211AABD0E225}"/>
              </a:ext>
            </a:extLst>
          </p:cNvPr>
          <p:cNvSpPr txBox="1"/>
          <p:nvPr/>
        </p:nvSpPr>
        <p:spPr>
          <a:xfrm>
            <a:off x="9215853"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4.</a:t>
            </a:r>
          </a:p>
        </p:txBody>
      </p:sp>
      <p:pic>
        <p:nvPicPr>
          <p:cNvPr id="16" name="Picture 3" descr="Photo of two parents holding hands with their young son as they walk through a leaf-covered park in autumn.">
            <a:extLst>
              <a:ext uri="{FF2B5EF4-FFF2-40B4-BE49-F238E27FC236}">
                <a16:creationId xmlns:a16="http://schemas.microsoft.com/office/drawing/2014/main" id="{89F41CB9-613F-35BC-2C40-E4BE1BAF05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9559587" y="924478"/>
            <a:ext cx="2345045"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9" name="Content Placeholder 2">
            <a:extLst>
              <a:ext uri="{FF2B5EF4-FFF2-40B4-BE49-F238E27FC236}">
                <a16:creationId xmlns:a16="http://schemas.microsoft.com/office/drawing/2014/main" id="{4A37ED52-A218-FBA9-2FCE-2B9BC0025FCA}"/>
              </a:ext>
            </a:extLst>
          </p:cNvPr>
          <p:cNvSpPr>
            <a:spLocks noGrp="1"/>
          </p:cNvSpPr>
          <p:nvPr>
            <p:ph idx="1"/>
          </p:nvPr>
        </p:nvSpPr>
        <p:spPr>
          <a:xfrm>
            <a:off x="182613" y="2715768"/>
            <a:ext cx="11828684" cy="4142232"/>
          </a:xfrm>
        </p:spPr>
        <p:txBody>
          <a:bodyPr>
            <a:normAutofit/>
          </a:bodyPr>
          <a:lstStyle/>
          <a:p>
            <a:pPr>
              <a:spcAft>
                <a:spcPts val="600"/>
              </a:spcAft>
            </a:pPr>
            <a:r>
              <a:rPr lang="en-US" sz="2000" dirty="0"/>
              <a:t>Accompanied by a </a:t>
            </a:r>
            <a:r>
              <a:rPr lang="en-US" sz="2000" b="1" dirty="0"/>
              <a:t>passage and graphic</a:t>
            </a:r>
          </a:p>
          <a:p>
            <a:pPr>
              <a:spcBef>
                <a:spcPts val="600"/>
              </a:spcBef>
              <a:spcAft>
                <a:spcPts val="400"/>
              </a:spcAft>
            </a:pPr>
            <a:r>
              <a:rPr lang="en-US" sz="2000" dirty="0"/>
              <a:t>Examiner gives </a:t>
            </a:r>
            <a:r>
              <a:rPr lang="en-US" sz="2000" b="1" dirty="0"/>
              <a:t>context</a:t>
            </a:r>
          </a:p>
          <a:p>
            <a:pPr lvl="1">
              <a:lnSpc>
                <a:spcPct val="100000"/>
              </a:lnSpc>
              <a:spcAft>
                <a:spcPts val="600"/>
              </a:spcAft>
            </a:pPr>
            <a:r>
              <a:rPr lang="en-US" sz="1800" i="1" dirty="0"/>
              <a:t>Now let’s talk about parks in different seasons. People can go to parks in New York State all year. In the winter, they can walk through snow. In the spring, they can look at flowers. In the summer, they can walk under trees to stay out of the sun. In the fall, people look at the colorful leaves. </a:t>
            </a:r>
          </a:p>
          <a:p>
            <a:pPr>
              <a:spcBef>
                <a:spcPts val="600"/>
              </a:spcBef>
              <a:spcAft>
                <a:spcPts val="400"/>
              </a:spcAft>
            </a:pPr>
            <a:r>
              <a:rPr lang="en-US" sz="2000" dirty="0"/>
              <a:t>Examiner </a:t>
            </a:r>
            <a:r>
              <a:rPr lang="en-US" sz="2000" b="1" dirty="0"/>
              <a:t>asks</a:t>
            </a:r>
            <a:r>
              <a:rPr lang="en-US" sz="2000" dirty="0"/>
              <a:t> question</a:t>
            </a:r>
          </a:p>
          <a:p>
            <a:pPr lvl="1">
              <a:spcBef>
                <a:spcPts val="600"/>
              </a:spcBef>
              <a:spcAft>
                <a:spcPts val="400"/>
              </a:spcAft>
            </a:pPr>
            <a:r>
              <a:rPr lang="en-US" sz="1800" b="0" i="1" u="none" strike="noStrike" baseline="0" dirty="0">
                <a:latin typeface="Open Sans" pitchFamily="2" charset="0"/>
              </a:rPr>
              <a:t>In your own words, tell me what people can do in parks in different seasons.</a:t>
            </a:r>
            <a:endParaRPr lang="en-US" sz="1800" i="1" dirty="0"/>
          </a:p>
          <a:p>
            <a:pPr fontAlgn="base">
              <a:lnSpc>
                <a:spcPct val="100000"/>
              </a:lnSpc>
              <a:spcBef>
                <a:spcPts val="600"/>
              </a:spcBef>
              <a:spcAft>
                <a:spcPts val="600"/>
              </a:spcAft>
              <a:defRPr/>
            </a:pPr>
            <a:r>
              <a:rPr lang="en-US" sz="2000" kern="0" dirty="0"/>
              <a:t>No modeling or rephrasing</a:t>
            </a:r>
          </a:p>
        </p:txBody>
      </p:sp>
      <p:sp>
        <p:nvSpPr>
          <p:cNvPr id="4" name="Slide Number Placeholder 3">
            <a:extLst>
              <a:ext uri="{FF2B5EF4-FFF2-40B4-BE49-F238E27FC236}">
                <a16:creationId xmlns:a16="http://schemas.microsoft.com/office/drawing/2014/main" id="{B2455F37-4B1D-024C-5E4D-ACCC2FCBC03B}"/>
              </a:ext>
            </a:extLst>
          </p:cNvPr>
          <p:cNvSpPr>
            <a:spLocks noGrp="1"/>
          </p:cNvSpPr>
          <p:nvPr>
            <p:ph type="sldNum" sz="quarter" idx="12"/>
          </p:nvPr>
        </p:nvSpPr>
        <p:spPr/>
        <p:txBody>
          <a:bodyPr/>
          <a:lstStyle/>
          <a:p>
            <a:fld id="{0335FC68-20AA-4E79-AB89-77063C4B5F6B}" type="slidenum">
              <a:rPr lang="en-US" smtClean="0"/>
              <a:pPr/>
              <a:t>24</a:t>
            </a:fld>
            <a:endParaRPr lang="en-US" dirty="0"/>
          </a:p>
        </p:txBody>
      </p:sp>
    </p:spTree>
    <p:extLst>
      <p:ext uri="{BB962C8B-B14F-4D97-AF65-F5344CB8AC3E}">
        <p14:creationId xmlns:p14="http://schemas.microsoft.com/office/powerpoint/2010/main" val="112819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4AA-135E-E735-DD79-CD47C26B0754}"/>
              </a:ext>
            </a:extLst>
          </p:cNvPr>
          <p:cNvSpPr>
            <a:spLocks noGrp="1"/>
          </p:cNvSpPr>
          <p:nvPr>
            <p:ph type="title"/>
          </p:nvPr>
        </p:nvSpPr>
        <p:spPr/>
        <p:txBody>
          <a:bodyPr/>
          <a:lstStyle/>
          <a:p>
            <a:r>
              <a:rPr lang="en-US" dirty="0">
                <a:solidFill>
                  <a:srgbClr val="B4C5E7"/>
                </a:solidFill>
              </a:rPr>
              <a:t>Expanding</a:t>
            </a:r>
            <a:r>
              <a:rPr lang="en-US" dirty="0"/>
              <a:t> Level Rubric</a:t>
            </a:r>
          </a:p>
        </p:txBody>
      </p:sp>
      <p:sp>
        <p:nvSpPr>
          <p:cNvPr id="16" name="Content Placeholder 2">
            <a:extLst>
              <a:ext uri="{FF2B5EF4-FFF2-40B4-BE49-F238E27FC236}">
                <a16:creationId xmlns:a16="http://schemas.microsoft.com/office/drawing/2014/main" id="{5A559990-162A-9184-8D7F-E50317E3E912}"/>
              </a:ext>
            </a:extLst>
          </p:cNvPr>
          <p:cNvSpPr txBox="1">
            <a:spLocks/>
          </p:cNvSpPr>
          <p:nvPr/>
        </p:nvSpPr>
        <p:spPr>
          <a:xfrm>
            <a:off x="280557"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a:t>
            </a:r>
            <a:r>
              <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rPr>
              <a:t>0</a:t>
            </a: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Does Not Meet Expectations </a:t>
            </a:r>
          </a:p>
        </p:txBody>
      </p:sp>
      <p:sp>
        <p:nvSpPr>
          <p:cNvPr id="15" name="Rectangle 14">
            <a:extLst>
              <a:ext uri="{FF2B5EF4-FFF2-40B4-BE49-F238E27FC236}">
                <a16:creationId xmlns:a16="http://schemas.microsoft.com/office/drawing/2014/main" id="{88CF38DF-28F9-DAAA-60BD-EF6605FD5E1A}"/>
              </a:ext>
            </a:extLst>
          </p:cNvPr>
          <p:cNvSpPr/>
          <p:nvPr/>
        </p:nvSpPr>
        <p:spPr>
          <a:xfrm>
            <a:off x="280557" y="294904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231775"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Responds with “yes,” “no,” or “I don’t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know”</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at most multiple words to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respond</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Does not express complete thoughts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and ideas</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Frequent errors may obscure meaning</a:t>
            </a:r>
          </a:p>
        </p:txBody>
      </p:sp>
      <p:sp>
        <p:nvSpPr>
          <p:cNvPr id="19" name="Content Placeholder 2">
            <a:extLst>
              <a:ext uri="{FF2B5EF4-FFF2-40B4-BE49-F238E27FC236}">
                <a16:creationId xmlns:a16="http://schemas.microsoft.com/office/drawing/2014/main" id="{7FB7BC52-C73C-0046-56FF-B0372BC02881}"/>
              </a:ext>
            </a:extLst>
          </p:cNvPr>
          <p:cNvSpPr txBox="1">
            <a:spLocks/>
          </p:cNvSpPr>
          <p:nvPr/>
        </p:nvSpPr>
        <p:spPr>
          <a:xfrm>
            <a:off x="4229688"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1</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Approaches Expectations </a:t>
            </a:r>
          </a:p>
        </p:txBody>
      </p:sp>
      <p:sp>
        <p:nvSpPr>
          <p:cNvPr id="18" name="Rectangle 17">
            <a:extLst>
              <a:ext uri="{FF2B5EF4-FFF2-40B4-BE49-F238E27FC236}">
                <a16:creationId xmlns:a16="http://schemas.microsoft.com/office/drawing/2014/main" id="{F92CABFB-FE49-5897-3307-6B5FCB4B355F}"/>
              </a:ext>
            </a:extLst>
          </p:cNvPr>
          <p:cNvSpPr/>
          <p:nvPr/>
        </p:nvSpPr>
        <p:spPr>
          <a:xfrm>
            <a:off x="4229688" y="294193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connected phrases or a simple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sentence to respond</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Expresses complete thoughts and ideas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relevant to the topic</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Occasional errors in words and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structures may obscure some meaning</a:t>
            </a:r>
          </a:p>
        </p:txBody>
      </p:sp>
      <p:sp>
        <p:nvSpPr>
          <p:cNvPr id="13" name="Content Placeholder 2">
            <a:extLst>
              <a:ext uri="{FF2B5EF4-FFF2-40B4-BE49-F238E27FC236}">
                <a16:creationId xmlns:a16="http://schemas.microsoft.com/office/drawing/2014/main" id="{21A5A0C0-3402-B6D5-7FF1-E88DD8E998A7}"/>
              </a:ext>
            </a:extLst>
          </p:cNvPr>
          <p:cNvSpPr txBox="1">
            <a:spLocks/>
          </p:cNvSpPr>
          <p:nvPr/>
        </p:nvSpPr>
        <p:spPr>
          <a:xfrm>
            <a:off x="8178818"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2</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Meets Expectations </a:t>
            </a:r>
          </a:p>
        </p:txBody>
      </p:sp>
      <p:sp>
        <p:nvSpPr>
          <p:cNvPr id="10" name="Rectangle 9">
            <a:extLst>
              <a:ext uri="{FF2B5EF4-FFF2-40B4-BE49-F238E27FC236}">
                <a16:creationId xmlns:a16="http://schemas.microsoft.com/office/drawing/2014/main" id="{E2408A33-6484-22B8-3896-B3B79EA8E078}"/>
              </a:ext>
            </a:extLst>
          </p:cNvPr>
          <p:cNvSpPr/>
          <p:nvPr/>
        </p:nvSpPr>
        <p:spPr>
          <a:xfrm>
            <a:off x="8178818" y="294193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connected simple sentences to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respond</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May use limited expanded sentences</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Expresses connected and complete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thoughts and ideas relevant to the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topic</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Infrequent errors in words and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structure may obscure some meaning</a:t>
            </a:r>
          </a:p>
        </p:txBody>
      </p:sp>
      <p:sp>
        <p:nvSpPr>
          <p:cNvPr id="4" name="Slide Number Placeholder 3">
            <a:extLst>
              <a:ext uri="{FF2B5EF4-FFF2-40B4-BE49-F238E27FC236}">
                <a16:creationId xmlns:a16="http://schemas.microsoft.com/office/drawing/2014/main" id="{94AAD904-432E-951A-0553-7C4788C76C9E}"/>
              </a:ext>
            </a:extLst>
          </p:cNvPr>
          <p:cNvSpPr>
            <a:spLocks noGrp="1"/>
          </p:cNvSpPr>
          <p:nvPr>
            <p:ph type="sldNum" sz="quarter" idx="12"/>
          </p:nvPr>
        </p:nvSpPr>
        <p:spPr/>
        <p:txBody>
          <a:bodyPr/>
          <a:lstStyle/>
          <a:p>
            <a:fld id="{0335FC68-20AA-4E79-AB89-77063C4B5F6B}" type="slidenum">
              <a:rPr lang="en-US" smtClean="0"/>
              <a:pPr/>
              <a:t>25</a:t>
            </a:fld>
            <a:endParaRPr lang="en-US" dirty="0"/>
          </a:p>
        </p:txBody>
      </p:sp>
    </p:spTree>
    <p:extLst>
      <p:ext uri="{BB962C8B-B14F-4D97-AF65-F5344CB8AC3E}">
        <p14:creationId xmlns:p14="http://schemas.microsoft.com/office/powerpoint/2010/main" val="311764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Expanding</a:t>
            </a:r>
            <a:r>
              <a:rPr lang="en-US" dirty="0"/>
              <a:t> Shared-Passage Samples</a:t>
            </a:r>
          </a:p>
        </p:txBody>
      </p:sp>
      <p:sp>
        <p:nvSpPr>
          <p:cNvPr id="11" name="Content Placeholder 2">
            <a:extLst>
              <a:ext uri="{FF2B5EF4-FFF2-40B4-BE49-F238E27FC236}">
                <a16:creationId xmlns:a16="http://schemas.microsoft.com/office/drawing/2014/main" id="{5E2BE8CB-71E6-BF16-5282-263FD62088E5}"/>
              </a:ext>
            </a:extLst>
          </p:cNvPr>
          <p:cNvSpPr txBox="1">
            <a:spLocks/>
          </p:cNvSpPr>
          <p:nvPr/>
        </p:nvSpPr>
        <p:spPr>
          <a:xfrm>
            <a:off x="376485" y="914401"/>
            <a:ext cx="11430000" cy="301752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a:tabLst>
                <a:tab pos="1374775"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 Now let’s talk about parks in different seasons.</a:t>
            </a:r>
            <a:endParaRPr lang="en-US" sz="1100" dirty="0">
              <a:latin typeface="Open Sans" pitchFamily="34" charset="0"/>
              <a:ea typeface="Open Sans" pitchFamily="34" charset="0"/>
              <a:cs typeface="Open Sans" pitchFamily="34" charset="0"/>
            </a:endParaRPr>
          </a:p>
          <a:p>
            <a:pPr>
              <a:lnSpc>
                <a:spcPts val="1200"/>
              </a:lnSpc>
            </a:pPr>
            <a:endParaRPr lang="en-US" sz="8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100" dirty="0"/>
              <a:t> </a:t>
            </a:r>
            <a:r>
              <a:rPr lang="en-US" sz="1400" dirty="0">
                <a:latin typeface="Open Sans" pitchFamily="34" charset="0"/>
                <a:ea typeface="Open Sans" pitchFamily="34" charset="0"/>
                <a:cs typeface="Open Sans" pitchFamily="34" charset="0"/>
              </a:rPr>
              <a:t>In your own words, tell me what people can do in parks in different seasons.</a:t>
            </a:r>
          </a:p>
        </p:txBody>
      </p:sp>
      <p:sp>
        <p:nvSpPr>
          <p:cNvPr id="55" name="Rectangle 54">
            <a:extLst>
              <a:ext uri="{C183D7F6-B498-43B3-948B-1728B52AA6E4}">
                <adec:decorative xmlns:adec="http://schemas.microsoft.com/office/drawing/2017/decorative" val="1"/>
              </a:ext>
            </a:extLst>
          </p:cNvPr>
          <p:cNvSpPr/>
          <p:nvPr/>
        </p:nvSpPr>
        <p:spPr>
          <a:xfrm>
            <a:off x="677055" y="1407901"/>
            <a:ext cx="10855756" cy="2011680"/>
          </a:xfrm>
          <a:prstGeom prst="rect">
            <a:avLst/>
          </a:prstGeom>
          <a:solidFill>
            <a:schemeClr val="bg1"/>
          </a:solidFill>
          <a:ln w="285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24399BC-C657-3E3B-C23A-502B5BF3531C}"/>
              </a:ext>
            </a:extLst>
          </p:cNvPr>
          <p:cNvSpPr txBox="1"/>
          <p:nvPr/>
        </p:nvSpPr>
        <p:spPr>
          <a:xfrm>
            <a:off x="1308801" y="1601760"/>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1.</a:t>
            </a:r>
          </a:p>
        </p:txBody>
      </p:sp>
      <p:pic>
        <p:nvPicPr>
          <p:cNvPr id="28" name="Picture 2" descr="Photo of a mother and son dressed in winter clothes on a snowy, wooded trail.">
            <a:extLst>
              <a:ext uri="{FF2B5EF4-FFF2-40B4-BE49-F238E27FC236}">
                <a16:creationId xmlns:a16="http://schemas.microsoft.com/office/drawing/2014/main" id="{BB3768D9-A784-5248-17FF-E209112727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655767" y="1607117"/>
            <a:ext cx="1737360" cy="1152972"/>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33" name="TextBox 32">
            <a:extLst>
              <a:ext uri="{FF2B5EF4-FFF2-40B4-BE49-F238E27FC236}">
                <a16:creationId xmlns:a16="http://schemas.microsoft.com/office/drawing/2014/main" id="{E3FC8589-4F87-0075-6014-53EE9A6230BF}"/>
              </a:ext>
            </a:extLst>
          </p:cNvPr>
          <p:cNvSpPr txBox="1"/>
          <p:nvPr/>
        </p:nvSpPr>
        <p:spPr>
          <a:xfrm>
            <a:off x="3701376" y="1607874"/>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2.</a:t>
            </a:r>
          </a:p>
        </p:txBody>
      </p:sp>
      <p:pic>
        <p:nvPicPr>
          <p:cNvPr id="29" name="Picture 3" descr="Photo of a young boy leaning in to smell a tulip in a spring garden setting.">
            <a:extLst>
              <a:ext uri="{FF2B5EF4-FFF2-40B4-BE49-F238E27FC236}">
                <a16:creationId xmlns:a16="http://schemas.microsoft.com/office/drawing/2014/main" id="{8E218059-BDEA-46E5-5229-4DBC274E14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044980" y="1607775"/>
            <a:ext cx="1737360" cy="1151657"/>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42" name="TextBox 41">
            <a:extLst>
              <a:ext uri="{FF2B5EF4-FFF2-40B4-BE49-F238E27FC236}">
                <a16:creationId xmlns:a16="http://schemas.microsoft.com/office/drawing/2014/main" id="{96961B07-6BCF-D937-23C3-9C70462AD60E}"/>
              </a:ext>
            </a:extLst>
          </p:cNvPr>
          <p:cNvSpPr txBox="1"/>
          <p:nvPr/>
        </p:nvSpPr>
        <p:spPr>
          <a:xfrm>
            <a:off x="6096267" y="1596151"/>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3.</a:t>
            </a:r>
          </a:p>
        </p:txBody>
      </p:sp>
      <p:pic>
        <p:nvPicPr>
          <p:cNvPr id="30" name="Picture 2" descr="Photo of parents hold hands with their son as they walk down a cleared forest path during summertime.">
            <a:extLst>
              <a:ext uri="{FF2B5EF4-FFF2-40B4-BE49-F238E27FC236}">
                <a16:creationId xmlns:a16="http://schemas.microsoft.com/office/drawing/2014/main" id="{572140E9-1ED2-2972-1F45-AC46922CE0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6434193" y="1607117"/>
            <a:ext cx="1737360" cy="1152972"/>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56" name="TextBox 55">
            <a:extLst>
              <a:ext uri="{FF2B5EF4-FFF2-40B4-BE49-F238E27FC236}">
                <a16:creationId xmlns:a16="http://schemas.microsoft.com/office/drawing/2014/main" id="{B531A7B3-8222-F6EF-61C7-40F35F5C4E01}"/>
              </a:ext>
            </a:extLst>
          </p:cNvPr>
          <p:cNvSpPr txBox="1"/>
          <p:nvPr/>
        </p:nvSpPr>
        <p:spPr>
          <a:xfrm>
            <a:off x="8482118" y="1602265"/>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4.</a:t>
            </a:r>
          </a:p>
        </p:txBody>
      </p:sp>
      <p:pic>
        <p:nvPicPr>
          <p:cNvPr id="31" name="Picture 3" descr="Photo of two parents holding hands with their young son as they walk through a leaf-covered park in autumn.">
            <a:extLst>
              <a:ext uri="{FF2B5EF4-FFF2-40B4-BE49-F238E27FC236}">
                <a16:creationId xmlns:a16="http://schemas.microsoft.com/office/drawing/2014/main" id="{192A804E-9E4D-6E0C-2F9D-775BF8D031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8823405" y="1607775"/>
            <a:ext cx="1737360" cy="1151657"/>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54" name="Rectangle 53"/>
          <p:cNvSpPr/>
          <p:nvPr/>
        </p:nvSpPr>
        <p:spPr>
          <a:xfrm>
            <a:off x="968184" y="2814657"/>
            <a:ext cx="10249850" cy="575542"/>
          </a:xfrm>
          <a:prstGeom prst="rect">
            <a:avLst/>
          </a:prstGeom>
          <a:ln>
            <a:noFill/>
          </a:ln>
        </p:spPr>
        <p:txBody>
          <a:bodyPr wrap="square">
            <a:spAutoFit/>
          </a:bodyPr>
          <a:lstStyle/>
          <a:p>
            <a:r>
              <a:rPr lang="en-US" sz="1400" b="1" dirty="0">
                <a:latin typeface="Times New Roman" pitchFamily="18" charset="0"/>
                <a:cs typeface="Times New Roman" pitchFamily="18" charset="0"/>
              </a:rPr>
              <a:t>People can go to parks in New York State all year. In the winter, they can walk through snow. In the spring, they can look at flowers. In the summer, they can walk under trees to stay out of the sun. In the fall, people look at the colorful leaves.</a:t>
            </a: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1746722"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0</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16</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10"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30894" y="5897419"/>
            <a:ext cx="3583014" cy="52322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i="1" dirty="0">
                <a:solidFill>
                  <a:srgbClr val="11294B"/>
                </a:solidFill>
                <a:latin typeface="Open Sans" pitchFamily="34" charset="0"/>
                <a:ea typeface="Open Sans" pitchFamily="34" charset="0"/>
                <a:cs typeface="Open Sans" pitchFamily="34" charset="0"/>
              </a:rPr>
              <a:t>“Snow, summer, winter,</a:t>
            </a:r>
            <a:br>
              <a:rPr lang="en-US" sz="1400" b="1" i="1" dirty="0">
                <a:solidFill>
                  <a:srgbClr val="11294B"/>
                </a:solidFill>
                <a:latin typeface="Open Sans" pitchFamily="34" charset="0"/>
                <a:ea typeface="Open Sans" pitchFamily="34" charset="0"/>
                <a:cs typeface="Open Sans" pitchFamily="34" charset="0"/>
              </a:rPr>
            </a:br>
            <a:r>
              <a:rPr lang="en-US" sz="1400" b="1" i="1" dirty="0">
                <a:solidFill>
                  <a:srgbClr val="11294B"/>
                </a:solidFill>
                <a:latin typeface="Open Sans" pitchFamily="34" charset="0"/>
                <a:ea typeface="Open Sans" pitchFamily="34" charset="0"/>
                <a:cs typeface="Open Sans" pitchFamily="34" charset="0"/>
              </a:rPr>
              <a:t>fall . . . and spring.”</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2"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2"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1</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17</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10" cstate="print"/>
          <a:stretch>
            <a:fillRect/>
          </a:stretch>
        </p:blipFill>
        <p:spPr>
          <a:xfrm>
            <a:off x="5831770"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2"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75464" y="5884753"/>
            <a:ext cx="3429000" cy="52322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i="1" dirty="0">
                <a:solidFill>
                  <a:srgbClr val="11294B"/>
                </a:solidFill>
                <a:latin typeface="Open Sans" pitchFamily="34" charset="0"/>
                <a:ea typeface="Open Sans" pitchFamily="34" charset="0"/>
                <a:cs typeface="Open Sans" pitchFamily="34" charset="0"/>
              </a:rPr>
              <a:t>“Play and build a snowman</a:t>
            </a:r>
            <a:br>
              <a:rPr lang="en-US" sz="1400" b="1" i="1" dirty="0">
                <a:solidFill>
                  <a:srgbClr val="11294B"/>
                </a:solidFill>
                <a:latin typeface="Open Sans" pitchFamily="34" charset="0"/>
                <a:ea typeface="Open Sans" pitchFamily="34" charset="0"/>
                <a:cs typeface="Open Sans" pitchFamily="34" charset="0"/>
              </a:rPr>
            </a:br>
            <a:r>
              <a:rPr lang="en-US" sz="1400" b="1" i="1" dirty="0">
                <a:solidFill>
                  <a:srgbClr val="11294B"/>
                </a:solidFill>
                <a:latin typeface="Open Sans" pitchFamily="34" charset="0"/>
                <a:ea typeface="Open Sans" pitchFamily="34" charset="0"/>
                <a:cs typeface="Open Sans" pitchFamily="34" charset="0"/>
              </a:rPr>
              <a:t>and shovel leaves. I'm done.”</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2</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18</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10"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7982128" y="5808010"/>
            <a:ext cx="3539815" cy="69249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300" b="1" i="1" dirty="0">
                <a:solidFill>
                  <a:srgbClr val="11294B"/>
                </a:solidFill>
                <a:latin typeface="Open Sans" pitchFamily="2" charset="0"/>
                <a:ea typeface="Open Sans" pitchFamily="2" charset="0"/>
                <a:cs typeface="Open Sans" pitchFamily="2" charset="0"/>
              </a:rPr>
              <a:t>“On the playground in the spring uh they can walk. In the winter they can play</a:t>
            </a:r>
            <a:br>
              <a:rPr lang="en-US" sz="1300" b="1" i="1" dirty="0">
                <a:solidFill>
                  <a:srgbClr val="11294B"/>
                </a:solidFill>
                <a:latin typeface="Open Sans" pitchFamily="2" charset="0"/>
                <a:ea typeface="Open Sans" pitchFamily="2" charset="0"/>
                <a:cs typeface="Open Sans" pitchFamily="2" charset="0"/>
              </a:rPr>
            </a:br>
            <a:r>
              <a:rPr lang="en-US" sz="1300" b="1" i="1" dirty="0">
                <a:solidFill>
                  <a:srgbClr val="11294B"/>
                </a:solidFill>
                <a:latin typeface="Open Sans" pitchFamily="2" charset="0"/>
                <a:ea typeface="Open Sans" pitchFamily="2" charset="0"/>
                <a:cs typeface="Open Sans" pitchFamily="2" charset="0"/>
              </a:rPr>
              <a:t>in the snow. In the fall they can sit out.”</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26</a:t>
            </a:fld>
            <a:endParaRPr lang="en-US" dirty="0"/>
          </a:p>
        </p:txBody>
      </p:sp>
    </p:spTree>
    <p:extLst>
      <p:ext uri="{BB962C8B-B14F-4D97-AF65-F5344CB8AC3E}">
        <p14:creationId xmlns:p14="http://schemas.microsoft.com/office/powerpoint/2010/main" val="266288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13.wav"/>
                                        </p:tgtEl>
                                      </p:cMediaNode>
                                    </p:audio>
                                  </p:subTnLst>
                                </p:cTn>
                              </p:par>
                            </p:childTnLst>
                          </p:cTn>
                        </p:par>
                        <p:par>
                          <p:cTn id="11" fill="hold">
                            <p:stCondLst>
                              <p:cond delay="1000"/>
                            </p:stCondLst>
                            <p:childTnLst>
                              <p:par>
                                <p:cTn id="12" presetID="10" presetClass="exit" presetSubtype="0" fill="hold" nodeType="afterEffect">
                                  <p:stCondLst>
                                    <p:cond delay="125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12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14.wav"/>
                                        </p:tgtEl>
                                      </p:cMediaNode>
                                    </p:audio>
                                  </p:subTnLst>
                                </p:cTn>
                              </p:par>
                            </p:childTnLst>
                          </p:cTn>
                        </p:par>
                        <p:par>
                          <p:cTn id="26" fill="hold">
                            <p:stCondLst>
                              <p:cond delay="1000"/>
                            </p:stCondLst>
                            <p:childTnLst>
                              <p:par>
                                <p:cTn id="27" presetID="10" presetClass="exit" presetSubtype="0" fill="hold" nodeType="afterEffect">
                                  <p:stCondLst>
                                    <p:cond delay="85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85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15.wav"/>
                                        </p:tgtEl>
                                      </p:cMediaNode>
                                    </p:audio>
                                  </p:subTnLst>
                                </p:cTn>
                              </p:par>
                            </p:childTnLst>
                          </p:cTn>
                        </p:par>
                        <p:par>
                          <p:cTn id="41" fill="hold">
                            <p:stCondLst>
                              <p:cond delay="1000"/>
                            </p:stCondLst>
                            <p:childTnLst>
                              <p:par>
                                <p:cTn id="42" presetID="10" presetClass="exit" presetSubtype="0" fill="hold" nodeType="afterEffect">
                                  <p:stCondLst>
                                    <p:cond delay="255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255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1329-EE9C-6465-E41A-FB2A29556C2F}"/>
              </a:ext>
            </a:extLst>
          </p:cNvPr>
          <p:cNvSpPr>
            <a:spLocks noGrp="1"/>
          </p:cNvSpPr>
          <p:nvPr>
            <p:ph type="title"/>
          </p:nvPr>
        </p:nvSpPr>
        <p:spPr>
          <a:xfrm>
            <a:off x="53037" y="124734"/>
            <a:ext cx="11851595" cy="574571"/>
          </a:xfrm>
        </p:spPr>
        <p:txBody>
          <a:bodyPr/>
          <a:lstStyle/>
          <a:p>
            <a:r>
              <a:rPr lang="en-US" dirty="0">
                <a:solidFill>
                  <a:srgbClr val="B4C5E7"/>
                </a:solidFill>
              </a:rPr>
              <a:t>Characteristics of Commanding</a:t>
            </a:r>
            <a:r>
              <a:rPr lang="en-US" dirty="0"/>
              <a:t> Level Shared-Passage Questions</a:t>
            </a:r>
          </a:p>
        </p:txBody>
      </p:sp>
      <p:sp>
        <p:nvSpPr>
          <p:cNvPr id="7" name="TextBox 6">
            <a:extLst>
              <a:ext uri="{FF2B5EF4-FFF2-40B4-BE49-F238E27FC236}">
                <a16:creationId xmlns:a16="http://schemas.microsoft.com/office/drawing/2014/main" id="{AE0C7A2F-7804-79C9-A486-24D9DB01976A}"/>
              </a:ext>
            </a:extLst>
          </p:cNvPr>
          <p:cNvSpPr txBox="1"/>
          <p:nvPr/>
        </p:nvSpPr>
        <p:spPr>
          <a:xfrm>
            <a:off x="279243"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6" name="Picture 2" descr="Photo of a mother and son dressed in winter clothes on a snowy, wooded trail.">
            <a:extLst>
              <a:ext uri="{FF2B5EF4-FFF2-40B4-BE49-F238E27FC236}">
                <a16:creationId xmlns:a16="http://schemas.microsoft.com/office/drawing/2014/main" id="{7708D8F3-956D-1946-A648-19F2590BF2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32494" y="924478"/>
            <a:ext cx="2342372"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1" name="TextBox 10">
            <a:extLst>
              <a:ext uri="{FF2B5EF4-FFF2-40B4-BE49-F238E27FC236}">
                <a16:creationId xmlns:a16="http://schemas.microsoft.com/office/drawing/2014/main" id="{665B6CAB-B029-35BA-7850-6DC7CEDCF961}"/>
              </a:ext>
            </a:extLst>
          </p:cNvPr>
          <p:cNvSpPr txBox="1"/>
          <p:nvPr/>
        </p:nvSpPr>
        <p:spPr>
          <a:xfrm>
            <a:off x="3260447"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0" name="Picture 3" descr="Photo of a young boy leaning in to smell a tulip in a spring garden setting.">
            <a:extLst>
              <a:ext uri="{FF2B5EF4-FFF2-40B4-BE49-F238E27FC236}">
                <a16:creationId xmlns:a16="http://schemas.microsoft.com/office/drawing/2014/main" id="{02B61D27-21AD-9F7D-CB35-C328471569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604181" y="924478"/>
            <a:ext cx="2345045"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4" name="TextBox 13">
            <a:extLst>
              <a:ext uri="{FF2B5EF4-FFF2-40B4-BE49-F238E27FC236}">
                <a16:creationId xmlns:a16="http://schemas.microsoft.com/office/drawing/2014/main" id="{531C657F-3338-8DA5-B03C-6926421634A4}"/>
              </a:ext>
            </a:extLst>
          </p:cNvPr>
          <p:cNvSpPr txBox="1"/>
          <p:nvPr/>
        </p:nvSpPr>
        <p:spPr>
          <a:xfrm>
            <a:off x="6234649"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3.</a:t>
            </a:r>
          </a:p>
        </p:txBody>
      </p:sp>
      <p:pic>
        <p:nvPicPr>
          <p:cNvPr id="13" name="Picture 2" descr="Photo of parents hold hands with their son as they walk down a cleared forest path during summertime.">
            <a:extLst>
              <a:ext uri="{FF2B5EF4-FFF2-40B4-BE49-F238E27FC236}">
                <a16:creationId xmlns:a16="http://schemas.microsoft.com/office/drawing/2014/main" id="{BF1ADE57-4397-F97E-AA29-41A0E55E32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587900" y="924478"/>
            <a:ext cx="2342372"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8" name="TextBox 17">
            <a:extLst>
              <a:ext uri="{FF2B5EF4-FFF2-40B4-BE49-F238E27FC236}">
                <a16:creationId xmlns:a16="http://schemas.microsoft.com/office/drawing/2014/main" id="{1BFB8A6E-1F53-2765-BEB6-E5F4BFF989E7}"/>
              </a:ext>
            </a:extLst>
          </p:cNvPr>
          <p:cNvSpPr txBox="1"/>
          <p:nvPr/>
        </p:nvSpPr>
        <p:spPr>
          <a:xfrm>
            <a:off x="9215853" y="9138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4.</a:t>
            </a:r>
          </a:p>
        </p:txBody>
      </p:sp>
      <p:pic>
        <p:nvPicPr>
          <p:cNvPr id="17" name="Picture 3" descr="Photo of two parents holding hands with their young son as they walk through a leaf-covered park in autumn.">
            <a:extLst>
              <a:ext uri="{FF2B5EF4-FFF2-40B4-BE49-F238E27FC236}">
                <a16:creationId xmlns:a16="http://schemas.microsoft.com/office/drawing/2014/main" id="{DDF6F445-D636-D6D8-2119-D8E598FAB7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9559587" y="924478"/>
            <a:ext cx="2345045" cy="155448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9" name="Content Placeholder 2">
            <a:extLst>
              <a:ext uri="{FF2B5EF4-FFF2-40B4-BE49-F238E27FC236}">
                <a16:creationId xmlns:a16="http://schemas.microsoft.com/office/drawing/2014/main" id="{4A37ED52-A218-FBA9-2FCE-2B9BC0025FCA}"/>
              </a:ext>
            </a:extLst>
          </p:cNvPr>
          <p:cNvSpPr>
            <a:spLocks noGrp="1"/>
          </p:cNvSpPr>
          <p:nvPr>
            <p:ph idx="1"/>
          </p:nvPr>
        </p:nvSpPr>
        <p:spPr>
          <a:xfrm>
            <a:off x="176080" y="2715768"/>
            <a:ext cx="11455626" cy="4142232"/>
          </a:xfrm>
        </p:spPr>
        <p:txBody>
          <a:bodyPr>
            <a:normAutofit/>
          </a:bodyPr>
          <a:lstStyle/>
          <a:p>
            <a:pPr>
              <a:spcAft>
                <a:spcPts val="600"/>
              </a:spcAft>
            </a:pPr>
            <a:r>
              <a:rPr lang="en-US" sz="2200" dirty="0"/>
              <a:t>Accompanied by a </a:t>
            </a:r>
            <a:r>
              <a:rPr lang="en-US" sz="2200" b="1" dirty="0"/>
              <a:t>passage and graphic </a:t>
            </a:r>
            <a:r>
              <a:rPr lang="en-US" sz="2200" dirty="0"/>
              <a:t>in the student booklet</a:t>
            </a:r>
            <a:endParaRPr lang="en-US" sz="2200" b="1" dirty="0"/>
          </a:p>
          <a:p>
            <a:pPr>
              <a:spcBef>
                <a:spcPts val="600"/>
              </a:spcBef>
              <a:spcAft>
                <a:spcPts val="400"/>
              </a:spcAft>
            </a:pPr>
            <a:r>
              <a:rPr lang="en-US" sz="2200" dirty="0"/>
              <a:t>Examiner gives </a:t>
            </a:r>
            <a:r>
              <a:rPr lang="en-US" sz="2200" b="1" dirty="0"/>
              <a:t>context </a:t>
            </a:r>
            <a:r>
              <a:rPr lang="en-US" sz="2200" dirty="0"/>
              <a:t>but does not repeat the passage, as explained in the DFA</a:t>
            </a:r>
            <a:endParaRPr lang="en-US" sz="2200" b="1" dirty="0"/>
          </a:p>
          <a:p>
            <a:pPr lvl="1">
              <a:spcBef>
                <a:spcPts val="600"/>
              </a:spcBef>
              <a:spcAft>
                <a:spcPts val="400"/>
              </a:spcAft>
            </a:pPr>
            <a:r>
              <a:rPr lang="en-US" sz="1800" i="1" dirty="0">
                <a:latin typeface="Open Sans" pitchFamily="34" charset="0"/>
                <a:ea typeface="Open Sans" pitchFamily="34" charset="0"/>
                <a:cs typeface="Open Sans" pitchFamily="34" charset="0"/>
              </a:rPr>
              <a:t>You just learned about parks in different seasons. </a:t>
            </a:r>
          </a:p>
          <a:p>
            <a:pPr>
              <a:spcBef>
                <a:spcPts val="600"/>
              </a:spcBef>
              <a:spcAft>
                <a:spcPts val="400"/>
              </a:spcAft>
            </a:pPr>
            <a:r>
              <a:rPr lang="en-US" sz="2200" dirty="0"/>
              <a:t>Examiner </a:t>
            </a:r>
            <a:r>
              <a:rPr lang="en-US" sz="2200" b="1" dirty="0"/>
              <a:t>asks</a:t>
            </a:r>
            <a:r>
              <a:rPr lang="en-US" sz="2200" dirty="0"/>
              <a:t> question</a:t>
            </a:r>
          </a:p>
          <a:p>
            <a:pPr lvl="1">
              <a:spcBef>
                <a:spcPts val="600"/>
              </a:spcBef>
              <a:spcAft>
                <a:spcPts val="400"/>
              </a:spcAft>
            </a:pPr>
            <a:r>
              <a:rPr lang="en-US" sz="2200" dirty="0"/>
              <a:t> </a:t>
            </a:r>
            <a:r>
              <a:rPr lang="en-US" sz="1800" i="1" dirty="0">
                <a:latin typeface="Open Sans" pitchFamily="34" charset="0"/>
                <a:ea typeface="Open Sans" pitchFamily="34" charset="0"/>
                <a:cs typeface="Open Sans" pitchFamily="34" charset="0"/>
              </a:rPr>
              <a:t>What season do you think is best to go to a park?</a:t>
            </a:r>
            <a:endParaRPr lang="en-US" sz="1800" i="1" dirty="0"/>
          </a:p>
          <a:p>
            <a:pPr fontAlgn="base">
              <a:lnSpc>
                <a:spcPct val="100000"/>
              </a:lnSpc>
              <a:spcBef>
                <a:spcPts val="600"/>
              </a:spcBef>
              <a:spcAft>
                <a:spcPts val="600"/>
              </a:spcAft>
              <a:defRPr/>
            </a:pPr>
            <a:r>
              <a:rPr lang="en-US" sz="2200" kern="0" dirty="0"/>
              <a:t>No modeling or rephrasing</a:t>
            </a:r>
          </a:p>
          <a:p>
            <a:pPr fontAlgn="base">
              <a:lnSpc>
                <a:spcPct val="100000"/>
              </a:lnSpc>
              <a:spcBef>
                <a:spcPts val="600"/>
              </a:spcBef>
              <a:spcAft>
                <a:spcPts val="600"/>
              </a:spcAft>
              <a:defRPr/>
            </a:pPr>
            <a:r>
              <a:rPr lang="en-US" sz="2200" kern="0" dirty="0"/>
              <a:t>Examiner may use follow-up when more language is needed if indicated in the DFA</a:t>
            </a:r>
          </a:p>
          <a:p>
            <a:pPr lvl="1" fontAlgn="base">
              <a:lnSpc>
                <a:spcPct val="100000"/>
              </a:lnSpc>
              <a:spcBef>
                <a:spcPts val="600"/>
              </a:spcBef>
              <a:spcAft>
                <a:spcPts val="600"/>
              </a:spcAft>
              <a:defRPr/>
            </a:pPr>
            <a:r>
              <a:rPr lang="en-US" sz="1900" kern="0" dirty="0"/>
              <a:t>“</a:t>
            </a:r>
            <a:r>
              <a:rPr lang="en-US" sz="1900" i="1" dirty="0">
                <a:latin typeface="Open Sans" pitchFamily="34" charset="0"/>
                <a:ea typeface="Open Sans" pitchFamily="34" charset="0"/>
                <a:cs typeface="Open Sans" pitchFamily="34" charset="0"/>
              </a:rPr>
              <a:t>Why?”</a:t>
            </a:r>
            <a:endParaRPr lang="en-US" sz="1900" i="1" dirty="0"/>
          </a:p>
          <a:p>
            <a:pPr marL="0" indent="0" fontAlgn="base">
              <a:lnSpc>
                <a:spcPct val="100000"/>
              </a:lnSpc>
              <a:spcBef>
                <a:spcPts val="600"/>
              </a:spcBef>
              <a:spcAft>
                <a:spcPts val="600"/>
              </a:spcAft>
              <a:buNone/>
              <a:defRPr/>
            </a:pPr>
            <a:endParaRPr kumimoji="0" lang="en-US" sz="2200" b="0" i="1" u="none" strike="noStrike" kern="0" cap="none" spc="0" normalizeH="0" baseline="0" noProof="0" dirty="0">
              <a:ln>
                <a:noFill/>
              </a:ln>
              <a:solidFill>
                <a:schemeClr val="tx1"/>
              </a:solidFill>
              <a:effectLst/>
              <a:uLnTx/>
              <a:uFillTx/>
            </a:endParaRPr>
          </a:p>
        </p:txBody>
      </p:sp>
      <p:sp>
        <p:nvSpPr>
          <p:cNvPr id="4" name="Slide Number Placeholder 3">
            <a:extLst>
              <a:ext uri="{FF2B5EF4-FFF2-40B4-BE49-F238E27FC236}">
                <a16:creationId xmlns:a16="http://schemas.microsoft.com/office/drawing/2014/main" id="{B2455F37-4B1D-024C-5E4D-ACCC2FCBC03B}"/>
              </a:ext>
            </a:extLst>
          </p:cNvPr>
          <p:cNvSpPr>
            <a:spLocks noGrp="1"/>
          </p:cNvSpPr>
          <p:nvPr>
            <p:ph type="sldNum" sz="quarter" idx="12"/>
          </p:nvPr>
        </p:nvSpPr>
        <p:spPr/>
        <p:txBody>
          <a:bodyPr/>
          <a:lstStyle/>
          <a:p>
            <a:fld id="{0335FC68-20AA-4E79-AB89-77063C4B5F6B}" type="slidenum">
              <a:rPr lang="en-US" smtClean="0"/>
              <a:pPr/>
              <a:t>27</a:t>
            </a:fld>
            <a:endParaRPr lang="en-US" dirty="0"/>
          </a:p>
        </p:txBody>
      </p:sp>
    </p:spTree>
    <p:extLst>
      <p:ext uri="{BB962C8B-B14F-4D97-AF65-F5344CB8AC3E}">
        <p14:creationId xmlns:p14="http://schemas.microsoft.com/office/powerpoint/2010/main" val="112819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4AA-135E-E735-DD79-CD47C26B0754}"/>
              </a:ext>
            </a:extLst>
          </p:cNvPr>
          <p:cNvSpPr>
            <a:spLocks noGrp="1"/>
          </p:cNvSpPr>
          <p:nvPr>
            <p:ph type="title"/>
          </p:nvPr>
        </p:nvSpPr>
        <p:spPr/>
        <p:txBody>
          <a:bodyPr/>
          <a:lstStyle/>
          <a:p>
            <a:r>
              <a:rPr lang="en-US" dirty="0">
                <a:solidFill>
                  <a:srgbClr val="B4C5E7"/>
                </a:solidFill>
              </a:rPr>
              <a:t>Commanding </a:t>
            </a:r>
            <a:r>
              <a:rPr lang="en-US" dirty="0"/>
              <a:t>Level Rubric</a:t>
            </a:r>
          </a:p>
        </p:txBody>
      </p:sp>
      <p:sp>
        <p:nvSpPr>
          <p:cNvPr id="16" name="Content Placeholder 2">
            <a:extLst>
              <a:ext uri="{FF2B5EF4-FFF2-40B4-BE49-F238E27FC236}">
                <a16:creationId xmlns:a16="http://schemas.microsoft.com/office/drawing/2014/main" id="{4A125B3A-F4E8-715D-8724-C674D5FCDDE1}"/>
              </a:ext>
            </a:extLst>
          </p:cNvPr>
          <p:cNvSpPr txBox="1">
            <a:spLocks/>
          </p:cNvSpPr>
          <p:nvPr/>
        </p:nvSpPr>
        <p:spPr>
          <a:xfrm>
            <a:off x="280557"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a:t>
            </a:r>
            <a:r>
              <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rPr>
              <a:t>0</a:t>
            </a: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Does Not Meet Expectations </a:t>
            </a:r>
          </a:p>
        </p:txBody>
      </p:sp>
      <p:sp>
        <p:nvSpPr>
          <p:cNvPr id="15" name="Rectangle 14">
            <a:extLst>
              <a:ext uri="{FF2B5EF4-FFF2-40B4-BE49-F238E27FC236}">
                <a16:creationId xmlns:a16="http://schemas.microsoft.com/office/drawing/2014/main" id="{CB49975D-DD00-93AB-B2CF-4776B7E5F954}"/>
              </a:ext>
            </a:extLst>
          </p:cNvPr>
          <p:cNvSpPr/>
          <p:nvPr/>
        </p:nvSpPr>
        <p:spPr>
          <a:xfrm>
            <a:off x="280557" y="294904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231775" algn="l"/>
              </a:tabLst>
            </a:pPr>
            <a:endParaRPr lang="en-US" dirty="0">
              <a:solidFill>
                <a:schemeClr val="tx1"/>
              </a:solidFill>
              <a:latin typeface="Open Sans" pitchFamily="2" charset="0"/>
              <a:ea typeface="Open Sans" pitchFamily="2" charset="0"/>
              <a:cs typeface="Open Sans" pitchFamily="2" charset="0"/>
            </a:endParaRP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Responds with “yes,” “no,” or “I don’t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 know”</a:t>
            </a: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Uses at most connected phrases or a simple sentence to respond</a:t>
            </a: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May express complete thoughts and ideas</a:t>
            </a:r>
          </a:p>
          <a:p>
            <a:pPr marL="231775" indent="-169863">
              <a:spcAft>
                <a:spcPts val="600"/>
              </a:spcAft>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Occasional or frequent errors in words and structures may obscure meaning </a:t>
            </a:r>
          </a:p>
        </p:txBody>
      </p:sp>
      <p:sp>
        <p:nvSpPr>
          <p:cNvPr id="19" name="Content Placeholder 2">
            <a:extLst>
              <a:ext uri="{FF2B5EF4-FFF2-40B4-BE49-F238E27FC236}">
                <a16:creationId xmlns:a16="http://schemas.microsoft.com/office/drawing/2014/main" id="{E130DA3B-E655-CC52-592B-D25E437C0AFB}"/>
              </a:ext>
            </a:extLst>
          </p:cNvPr>
          <p:cNvSpPr txBox="1">
            <a:spLocks/>
          </p:cNvSpPr>
          <p:nvPr/>
        </p:nvSpPr>
        <p:spPr>
          <a:xfrm>
            <a:off x="4229688"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1</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Approaches Expectations </a:t>
            </a:r>
          </a:p>
        </p:txBody>
      </p:sp>
      <p:sp>
        <p:nvSpPr>
          <p:cNvPr id="18" name="Rectangle 17">
            <a:extLst>
              <a:ext uri="{FF2B5EF4-FFF2-40B4-BE49-F238E27FC236}">
                <a16:creationId xmlns:a16="http://schemas.microsoft.com/office/drawing/2014/main" id="{84E8BD5E-0D29-7657-7AE1-14683B704203}"/>
              </a:ext>
            </a:extLst>
          </p:cNvPr>
          <p:cNvSpPr/>
          <p:nvPr/>
        </p:nvSpPr>
        <p:spPr>
          <a:xfrm>
            <a:off x="4229688" y="294193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Uses connected simple sentences to respond</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Expresses connected and complete thoughts and ideas relevant to the topic</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Infrequent errors in words and structure may obscure some meaning</a:t>
            </a:r>
          </a:p>
        </p:txBody>
      </p:sp>
      <p:sp>
        <p:nvSpPr>
          <p:cNvPr id="13" name="Content Placeholder 2">
            <a:extLst>
              <a:ext uri="{FF2B5EF4-FFF2-40B4-BE49-F238E27FC236}">
                <a16:creationId xmlns:a16="http://schemas.microsoft.com/office/drawing/2014/main" id="{35CC37AB-8AA9-E4AC-6CD4-1A5A07347FBF}"/>
              </a:ext>
            </a:extLst>
          </p:cNvPr>
          <p:cNvSpPr txBox="1">
            <a:spLocks/>
          </p:cNvSpPr>
          <p:nvPr/>
        </p:nvSpPr>
        <p:spPr>
          <a:xfrm>
            <a:off x="8178818" y="2076279"/>
            <a:ext cx="3749040" cy="822960"/>
          </a:xfrm>
          <a:prstGeom prst="rect">
            <a:avLst/>
          </a:prstGeom>
          <a:solidFill>
            <a:srgbClr val="11294B"/>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buClrTx/>
              <a:buSzTx/>
              <a:buFontTx/>
              <a:buNone/>
              <a:tabLst/>
              <a:defRPr/>
            </a:pPr>
            <a:r>
              <a:rPr lang="en-US" sz="2400" b="1" dirty="0">
                <a:solidFill>
                  <a:srgbClr val="B4C5E7"/>
                </a:solidFill>
                <a:latin typeface="Open Sans" pitchFamily="34" charset="0"/>
                <a:ea typeface="Open Sans" pitchFamily="34" charset="0"/>
                <a:cs typeface="Open Sans" pitchFamily="34" charset="0"/>
              </a:rPr>
              <a:t>Score 2</a:t>
            </a:r>
            <a:endParaRPr kumimoji="0" lang="en-US" sz="2400" b="1" u="none" strike="noStrike" kern="1200" cap="none" spc="0" normalizeH="0" baseline="0" noProof="0" dirty="0">
              <a:solidFill>
                <a:srgbClr val="B4C5E7"/>
              </a:solidFill>
              <a:effectLst/>
              <a:uLnTx/>
              <a:uFillTx/>
              <a:latin typeface="Open Sans" pitchFamily="34" charset="0"/>
              <a:ea typeface="Open Sans" pitchFamily="34" charset="0"/>
              <a:cs typeface="Open Sans" pitchFamily="34" charset="0"/>
            </a:endParaRPr>
          </a:p>
          <a:p>
            <a:pPr marL="0" marR="0" lvl="0" indent="0" algn="ctr" defTabSz="914400" rtl="0" eaLnBrk="1" fontAlgn="auto" latinLnBrk="0" hangingPunct="1">
              <a:lnSpc>
                <a:spcPct val="100000"/>
              </a:lnSpc>
              <a:spcBef>
                <a:spcPts val="0"/>
              </a:spcBef>
              <a:buClrTx/>
              <a:buSzTx/>
              <a:buFontTx/>
              <a:buNone/>
              <a:tabLst/>
              <a:defRPr/>
            </a:pPr>
            <a:r>
              <a:rPr lang="en-US" sz="1600" b="1" dirty="0">
                <a:solidFill>
                  <a:schemeClr val="bg1">
                    <a:lumMod val="85000"/>
                  </a:schemeClr>
                </a:solidFill>
                <a:latin typeface="Open Sans" pitchFamily="34" charset="0"/>
                <a:ea typeface="Open Sans" pitchFamily="34" charset="0"/>
                <a:cs typeface="Open Sans" pitchFamily="34" charset="0"/>
              </a:rPr>
              <a:t>Meets Expectations </a:t>
            </a:r>
          </a:p>
        </p:txBody>
      </p:sp>
      <p:sp>
        <p:nvSpPr>
          <p:cNvPr id="10" name="Rectangle 9">
            <a:extLst>
              <a:ext uri="{FF2B5EF4-FFF2-40B4-BE49-F238E27FC236}">
                <a16:creationId xmlns:a16="http://schemas.microsoft.com/office/drawing/2014/main" id="{917CCC69-2433-F402-FF41-88AB3A82C5B9}"/>
              </a:ext>
            </a:extLst>
          </p:cNvPr>
          <p:cNvSpPr/>
          <p:nvPr/>
        </p:nvSpPr>
        <p:spPr>
          <a:xfrm>
            <a:off x="8178818" y="2941934"/>
            <a:ext cx="3749040" cy="27432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1775" indent="-169863">
              <a:spcBef>
                <a:spcPts val="600"/>
              </a:spcBef>
              <a:tabLst>
                <a:tab pos="169863" algn="l"/>
              </a:tabLst>
            </a:pPr>
            <a:endParaRPr lang="en-US" sz="1400" dirty="0">
              <a:solidFill>
                <a:schemeClr val="tx1"/>
              </a:solidFill>
              <a:latin typeface="Open Sans" pitchFamily="2" charset="0"/>
              <a:ea typeface="Open Sans" pitchFamily="2" charset="0"/>
              <a:cs typeface="Open Sans" pitchFamily="2" charset="0"/>
            </a:endParaRP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Uses connected expanded sentences</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Generates a fluid response using linking </a:t>
            </a:r>
            <a:br>
              <a:rPr lang="en-US" sz="1400" dirty="0">
                <a:solidFill>
                  <a:schemeClr val="tx1"/>
                </a:solidFill>
                <a:latin typeface="Open Sans" pitchFamily="2" charset="0"/>
                <a:ea typeface="Open Sans" pitchFamily="2" charset="0"/>
                <a:cs typeface="Open Sans" pitchFamily="2" charset="0"/>
              </a:rPr>
            </a:br>
            <a:r>
              <a:rPr lang="en-US" sz="1400" dirty="0">
                <a:solidFill>
                  <a:schemeClr val="tx1"/>
                </a:solidFill>
                <a:latin typeface="Open Sans" pitchFamily="2" charset="0"/>
                <a:ea typeface="Open Sans" pitchFamily="2" charset="0"/>
                <a:cs typeface="Open Sans" pitchFamily="2" charset="0"/>
              </a:rPr>
              <a:t>words and phrases to sequence complete thoughts and ideas relevant to the topic</a:t>
            </a:r>
          </a:p>
          <a:p>
            <a:pPr marL="231775" indent="-169863">
              <a:spcBef>
                <a:spcPts val="600"/>
              </a:spcBef>
              <a:buBlip>
                <a:blip r:embed="rId2"/>
              </a:buBlip>
              <a:tabLst>
                <a:tab pos="169863" algn="l"/>
              </a:tabLst>
            </a:pPr>
            <a:r>
              <a:rPr lang="en-US" sz="1400" dirty="0">
                <a:solidFill>
                  <a:schemeClr val="tx1"/>
                </a:solidFill>
                <a:latin typeface="Open Sans" pitchFamily="2" charset="0"/>
                <a:ea typeface="Open Sans" pitchFamily="2" charset="0"/>
                <a:cs typeface="Open Sans" pitchFamily="2" charset="0"/>
              </a:rPr>
              <a:t> No errors or infrequent errors that do not obscure meaning</a:t>
            </a:r>
          </a:p>
        </p:txBody>
      </p:sp>
      <p:sp>
        <p:nvSpPr>
          <p:cNvPr id="4" name="Slide Number Placeholder 3">
            <a:extLst>
              <a:ext uri="{FF2B5EF4-FFF2-40B4-BE49-F238E27FC236}">
                <a16:creationId xmlns:a16="http://schemas.microsoft.com/office/drawing/2014/main" id="{94AAD904-432E-951A-0553-7C4788C76C9E}"/>
              </a:ext>
            </a:extLst>
          </p:cNvPr>
          <p:cNvSpPr>
            <a:spLocks noGrp="1"/>
          </p:cNvSpPr>
          <p:nvPr>
            <p:ph type="sldNum" sz="quarter" idx="12"/>
          </p:nvPr>
        </p:nvSpPr>
        <p:spPr/>
        <p:txBody>
          <a:bodyPr/>
          <a:lstStyle/>
          <a:p>
            <a:fld id="{0335FC68-20AA-4E79-AB89-77063C4B5F6B}" type="slidenum">
              <a:rPr lang="en-US" smtClean="0"/>
              <a:pPr/>
              <a:t>28</a:t>
            </a:fld>
            <a:endParaRPr lang="en-US" dirty="0"/>
          </a:p>
        </p:txBody>
      </p:sp>
    </p:spTree>
    <p:extLst>
      <p:ext uri="{BB962C8B-B14F-4D97-AF65-F5344CB8AC3E}">
        <p14:creationId xmlns:p14="http://schemas.microsoft.com/office/powerpoint/2010/main" val="31176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58587-68A7-D6F0-F224-AD2AF4C4F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622BF-8569-69A7-D338-99A31F850B77}"/>
              </a:ext>
            </a:extLst>
          </p:cNvPr>
          <p:cNvSpPr>
            <a:spLocks noGrp="1"/>
          </p:cNvSpPr>
          <p:nvPr>
            <p:ph type="title"/>
          </p:nvPr>
        </p:nvSpPr>
        <p:spPr>
          <a:xfrm>
            <a:off x="278470" y="130045"/>
            <a:ext cx="10719907" cy="574571"/>
          </a:xfrm>
        </p:spPr>
        <p:txBody>
          <a:bodyPr/>
          <a:lstStyle/>
          <a:p>
            <a:r>
              <a:rPr lang="en-US" dirty="0"/>
              <a:t>Statewide Scoring Rules for Administering the Speaking</a:t>
            </a:r>
          </a:p>
        </p:txBody>
      </p:sp>
      <p:sp>
        <p:nvSpPr>
          <p:cNvPr id="3" name="Content Placeholder 2">
            <a:extLst>
              <a:ext uri="{FF2B5EF4-FFF2-40B4-BE49-F238E27FC236}">
                <a16:creationId xmlns:a16="http://schemas.microsoft.com/office/drawing/2014/main" id="{13C70AC3-F427-6DBC-A2A9-8DE40453BB78}"/>
              </a:ext>
            </a:extLst>
          </p:cNvPr>
          <p:cNvSpPr>
            <a:spLocks noGrp="1"/>
          </p:cNvSpPr>
          <p:nvPr>
            <p:ph idx="1"/>
          </p:nvPr>
        </p:nvSpPr>
        <p:spPr>
          <a:xfrm>
            <a:off x="312332" y="917527"/>
            <a:ext cx="11563963" cy="5728437"/>
          </a:xfrm>
        </p:spPr>
        <p:txBody>
          <a:bodyPr>
            <a:normAutofit/>
          </a:bodyPr>
          <a:lstStyle/>
          <a:p>
            <a:pPr lvl="0">
              <a:lnSpc>
                <a:spcPct val="100000"/>
              </a:lnSpc>
              <a:spcAft>
                <a:spcPts val="600"/>
              </a:spcAft>
            </a:pPr>
            <a:r>
              <a:rPr lang="en-US" dirty="0"/>
              <a:t>Three options for administering and scoring:</a:t>
            </a:r>
          </a:p>
          <a:p>
            <a:pPr marL="1030287" lvl="1" indent="-457200">
              <a:lnSpc>
                <a:spcPct val="100000"/>
              </a:lnSpc>
              <a:spcAft>
                <a:spcPts val="600"/>
              </a:spcAft>
              <a:buFont typeface="+mj-lt"/>
              <a:buAutoNum type="arabicPeriod"/>
            </a:pPr>
            <a:r>
              <a:rPr lang="en-US" dirty="0"/>
              <a:t>Assign someone other than the student’s teacher to administer and simultaneously score the Speaking test.</a:t>
            </a:r>
          </a:p>
          <a:p>
            <a:pPr marL="1030287" lvl="1" indent="-457200">
              <a:lnSpc>
                <a:spcPct val="100000"/>
              </a:lnSpc>
              <a:spcAft>
                <a:spcPts val="600"/>
              </a:spcAft>
              <a:buFont typeface="+mj-lt"/>
              <a:buAutoNum type="arabicPeriod"/>
            </a:pPr>
            <a:r>
              <a:rPr lang="en-US" dirty="0"/>
              <a:t>Have the student’s teacher administer the Speaking test while a disinterested teacher in the room listens to and simultaneously scores the student’s responses.</a:t>
            </a:r>
          </a:p>
          <a:p>
            <a:pPr marL="1030287" lvl="1" indent="-457200">
              <a:lnSpc>
                <a:spcPct val="100000"/>
              </a:lnSpc>
              <a:spcAft>
                <a:spcPts val="600"/>
              </a:spcAft>
              <a:buFont typeface="+mj-lt"/>
              <a:buAutoNum type="arabicPeriod"/>
            </a:pPr>
            <a:r>
              <a:rPr lang="en-US" dirty="0"/>
              <a:t>Have the student’s teacher administer the Speaking test and record the student’s responses. The audio would subsequently be scored by a disinterested teacher.</a:t>
            </a:r>
          </a:p>
          <a:p>
            <a:pPr lvl="2">
              <a:lnSpc>
                <a:spcPct val="100000"/>
              </a:lnSpc>
              <a:spcAft>
                <a:spcPts val="600"/>
              </a:spcAft>
            </a:pPr>
            <a:r>
              <a:rPr lang="en-US" sz="1600" dirty="0"/>
              <a:t>Any device used for recording cannot have internet access, or it must have internet access disabled</a:t>
            </a:r>
            <a:br>
              <a:rPr lang="en-US" sz="1600" dirty="0"/>
            </a:br>
            <a:r>
              <a:rPr lang="en-US" sz="1600" dirty="0"/>
              <a:t>until the test is scored and the recording is removed from the device. Once the recorded student responses are scored, the audio recordings must be destroyed.</a:t>
            </a:r>
            <a:endParaRPr lang="en-US" dirty="0"/>
          </a:p>
        </p:txBody>
      </p:sp>
      <p:sp>
        <p:nvSpPr>
          <p:cNvPr id="4" name="Slide Number Placeholder 3">
            <a:extLst>
              <a:ext uri="{FF2B5EF4-FFF2-40B4-BE49-F238E27FC236}">
                <a16:creationId xmlns:a16="http://schemas.microsoft.com/office/drawing/2014/main" id="{AB606F60-AA0E-E234-C930-FBD938FC9A80}"/>
              </a:ext>
            </a:extLst>
          </p:cNvPr>
          <p:cNvSpPr>
            <a:spLocks noGrp="1"/>
          </p:cNvSpPr>
          <p:nvPr>
            <p:ph type="sldNum" sz="quarter" idx="12"/>
          </p:nvPr>
        </p:nvSpPr>
        <p:spPr/>
        <p:txBody>
          <a:bodyPr/>
          <a:lstStyle/>
          <a:p>
            <a:fld id="{0335FC68-20AA-4E79-AB89-77063C4B5F6B}" type="slidenum">
              <a:rPr lang="en-US" smtClean="0"/>
              <a:pPr/>
              <a:t>2</a:t>
            </a:fld>
            <a:endParaRPr lang="en-US" dirty="0"/>
          </a:p>
        </p:txBody>
      </p:sp>
    </p:spTree>
    <p:extLst>
      <p:ext uri="{BB962C8B-B14F-4D97-AF65-F5344CB8AC3E}">
        <p14:creationId xmlns:p14="http://schemas.microsoft.com/office/powerpoint/2010/main" val="415826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Commanding</a:t>
            </a:r>
            <a:r>
              <a:rPr lang="en-US" dirty="0"/>
              <a:t> Shared-Passage Samples</a:t>
            </a:r>
          </a:p>
        </p:txBody>
      </p:sp>
      <p:sp>
        <p:nvSpPr>
          <p:cNvPr id="5" name="Content Placeholder 2">
            <a:extLst>
              <a:ext uri="{FF2B5EF4-FFF2-40B4-BE49-F238E27FC236}">
                <a16:creationId xmlns:a16="http://schemas.microsoft.com/office/drawing/2014/main" id="{0B4E966B-F181-4812-3499-B87327BD6BBE}"/>
              </a:ext>
            </a:extLst>
          </p:cNvPr>
          <p:cNvSpPr txBox="1">
            <a:spLocks/>
          </p:cNvSpPr>
          <p:nvPr/>
        </p:nvSpPr>
        <p:spPr>
          <a:xfrm>
            <a:off x="376485" y="838201"/>
            <a:ext cx="11430000" cy="3200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a:tabLst>
                <a:tab pos="1374775"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 You just learned about parks in different seasons.</a:t>
            </a:r>
            <a:endParaRPr lang="en-US" sz="1100" dirty="0">
              <a:latin typeface="Open Sans" pitchFamily="34" charset="0"/>
              <a:ea typeface="Open Sans" pitchFamily="34" charset="0"/>
              <a:cs typeface="Open Sans" pitchFamily="34" charset="0"/>
            </a:endParaRPr>
          </a:p>
          <a:p>
            <a:pPr>
              <a:lnSpc>
                <a:spcPts val="1200"/>
              </a:lnSpc>
            </a:pPr>
            <a:endParaRPr lang="en-US" sz="8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What season do you think is best to go to a park?</a:t>
            </a:r>
          </a:p>
          <a:p>
            <a:pPr>
              <a:spcBef>
                <a:spcPts val="800"/>
              </a:spcBef>
              <a:tabLst>
                <a:tab pos="1374775" algn="l"/>
              </a:tabLst>
            </a:pPr>
            <a:r>
              <a:rPr lang="en-US" sz="1400" b="1" dirty="0">
                <a:latin typeface="Open Sans" pitchFamily="34" charset="0"/>
                <a:ea typeface="Open Sans" pitchFamily="34" charset="0"/>
                <a:cs typeface="Open Sans" pitchFamily="34" charset="0"/>
              </a:rPr>
              <a:t>Follow-up:</a:t>
            </a:r>
            <a:r>
              <a:rPr lang="en-US" sz="1400" i="1" dirty="0">
                <a:latin typeface="Open Sans" pitchFamily="34" charset="0"/>
                <a:ea typeface="Open Sans" pitchFamily="34" charset="0"/>
                <a:cs typeface="Open Sans" pitchFamily="34" charset="0"/>
              </a:rPr>
              <a:t>	</a:t>
            </a:r>
            <a:r>
              <a:rPr lang="en-US" sz="1400" dirty="0">
                <a:latin typeface="Open Sans" pitchFamily="34" charset="0"/>
                <a:ea typeface="Open Sans" pitchFamily="34" charset="0"/>
                <a:cs typeface="Open Sans" pitchFamily="34" charset="0"/>
              </a:rPr>
              <a:t>Why?</a:t>
            </a:r>
          </a:p>
        </p:txBody>
      </p:sp>
      <p:sp>
        <p:nvSpPr>
          <p:cNvPr id="7" name="Rectangle 6">
            <a:extLst>
              <a:ext uri="{FF2B5EF4-FFF2-40B4-BE49-F238E27FC236}">
                <a16:creationId xmlns:a16="http://schemas.microsoft.com/office/drawing/2014/main" id="{93555CD6-EF6A-417F-57B3-4ADA6C4D4D55}"/>
              </a:ext>
              <a:ext uri="{C183D7F6-B498-43B3-948B-1728B52AA6E4}">
                <adec:decorative xmlns:adec="http://schemas.microsoft.com/office/drawing/2017/decorative" val="1"/>
              </a:ext>
            </a:extLst>
          </p:cNvPr>
          <p:cNvSpPr/>
          <p:nvPr/>
        </p:nvSpPr>
        <p:spPr>
          <a:xfrm>
            <a:off x="677055" y="1255501"/>
            <a:ext cx="10855756" cy="2011680"/>
          </a:xfrm>
          <a:prstGeom prst="rect">
            <a:avLst/>
          </a:prstGeom>
          <a:solidFill>
            <a:schemeClr val="bg1"/>
          </a:solidFill>
          <a:ln w="285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D639FCE-8A71-FF6E-529F-1E676118BBCB}"/>
              </a:ext>
            </a:extLst>
          </p:cNvPr>
          <p:cNvSpPr txBox="1"/>
          <p:nvPr/>
        </p:nvSpPr>
        <p:spPr>
          <a:xfrm>
            <a:off x="1308801" y="1449360"/>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1.</a:t>
            </a:r>
          </a:p>
        </p:txBody>
      </p:sp>
      <p:pic>
        <p:nvPicPr>
          <p:cNvPr id="30" name="Picture 2" descr="Photo of a mother and son dressed in winter clothes on a snowy, wooded trail.">
            <a:extLst>
              <a:ext uri="{FF2B5EF4-FFF2-40B4-BE49-F238E27FC236}">
                <a16:creationId xmlns:a16="http://schemas.microsoft.com/office/drawing/2014/main" id="{871211F8-2C15-FF55-5922-3A5A472D54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655767" y="1454717"/>
            <a:ext cx="1737360" cy="1152972"/>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29" name="TextBox 28">
            <a:extLst>
              <a:ext uri="{FF2B5EF4-FFF2-40B4-BE49-F238E27FC236}">
                <a16:creationId xmlns:a16="http://schemas.microsoft.com/office/drawing/2014/main" id="{46773619-1040-39D5-A73E-9CA793100B58}"/>
              </a:ext>
            </a:extLst>
          </p:cNvPr>
          <p:cNvSpPr txBox="1"/>
          <p:nvPr/>
        </p:nvSpPr>
        <p:spPr>
          <a:xfrm>
            <a:off x="3701376" y="1455474"/>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2.</a:t>
            </a:r>
          </a:p>
        </p:txBody>
      </p:sp>
      <p:pic>
        <p:nvPicPr>
          <p:cNvPr id="28" name="Picture 3" descr="Photo of a young boy leaning in to smell a tulip in a spring garden setting.">
            <a:extLst>
              <a:ext uri="{FF2B5EF4-FFF2-40B4-BE49-F238E27FC236}">
                <a16:creationId xmlns:a16="http://schemas.microsoft.com/office/drawing/2014/main" id="{261DCEA2-FB6C-A051-4E0E-B330F553CC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044980" y="1455375"/>
            <a:ext cx="1737360" cy="1151657"/>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25" name="TextBox 24">
            <a:extLst>
              <a:ext uri="{FF2B5EF4-FFF2-40B4-BE49-F238E27FC236}">
                <a16:creationId xmlns:a16="http://schemas.microsoft.com/office/drawing/2014/main" id="{0144E55D-51A8-1988-4C14-324FA2570DB6}"/>
              </a:ext>
            </a:extLst>
          </p:cNvPr>
          <p:cNvSpPr txBox="1"/>
          <p:nvPr/>
        </p:nvSpPr>
        <p:spPr>
          <a:xfrm>
            <a:off x="6096267" y="1443751"/>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3.</a:t>
            </a:r>
          </a:p>
        </p:txBody>
      </p:sp>
      <p:pic>
        <p:nvPicPr>
          <p:cNvPr id="24" name="Picture 2" descr="Photo of parents hold hands with their son as they walk down a cleared forest path during summertime.">
            <a:extLst>
              <a:ext uri="{FF2B5EF4-FFF2-40B4-BE49-F238E27FC236}">
                <a16:creationId xmlns:a16="http://schemas.microsoft.com/office/drawing/2014/main" id="{2A3B43B9-B15B-20DA-C61E-10DDF89AE5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6434193" y="1454717"/>
            <a:ext cx="1737360" cy="1152972"/>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23" name="TextBox 22">
            <a:extLst>
              <a:ext uri="{FF2B5EF4-FFF2-40B4-BE49-F238E27FC236}">
                <a16:creationId xmlns:a16="http://schemas.microsoft.com/office/drawing/2014/main" id="{E627459C-3EF6-31D1-D02F-49D8D2C2F4E4}"/>
              </a:ext>
            </a:extLst>
          </p:cNvPr>
          <p:cNvSpPr txBox="1"/>
          <p:nvPr/>
        </p:nvSpPr>
        <p:spPr>
          <a:xfrm>
            <a:off x="8482118" y="1449865"/>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4.</a:t>
            </a:r>
          </a:p>
        </p:txBody>
      </p:sp>
      <p:pic>
        <p:nvPicPr>
          <p:cNvPr id="22" name="Picture 3" descr="Photo of two parents holding hands with their young son as they walk through a leaf-covered park in autumn.">
            <a:extLst>
              <a:ext uri="{FF2B5EF4-FFF2-40B4-BE49-F238E27FC236}">
                <a16:creationId xmlns:a16="http://schemas.microsoft.com/office/drawing/2014/main" id="{2AD250A6-664B-9043-DF15-089C6C9880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8823405" y="1455375"/>
            <a:ext cx="1737360" cy="1151657"/>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8" name="Rectangle 7">
            <a:extLst>
              <a:ext uri="{FF2B5EF4-FFF2-40B4-BE49-F238E27FC236}">
                <a16:creationId xmlns:a16="http://schemas.microsoft.com/office/drawing/2014/main" id="{79F7C07C-9C92-DC7E-4F8D-170BB5CC9D8E}"/>
              </a:ext>
            </a:extLst>
          </p:cNvPr>
          <p:cNvSpPr/>
          <p:nvPr/>
        </p:nvSpPr>
        <p:spPr>
          <a:xfrm>
            <a:off x="968184" y="2662257"/>
            <a:ext cx="10249850" cy="575542"/>
          </a:xfrm>
          <a:prstGeom prst="rect">
            <a:avLst/>
          </a:prstGeom>
          <a:ln>
            <a:noFill/>
          </a:ln>
        </p:spPr>
        <p:txBody>
          <a:bodyPr wrap="square">
            <a:spAutoFit/>
          </a:bodyPr>
          <a:lstStyle/>
          <a:p>
            <a:r>
              <a:rPr lang="en-US" sz="1400" b="1" dirty="0">
                <a:latin typeface="Times New Roman" pitchFamily="18" charset="0"/>
                <a:cs typeface="Times New Roman" pitchFamily="18" charset="0"/>
              </a:rPr>
              <a:t>People can go to parks in New York State all year. In the winter, they can walk through snow. In the spring, they can look at flowers. In the summer, they can walk under trees to stay out of the sun. In the fall, people look at the colorful leaves.</a:t>
            </a: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Lst>
          </p:cNvPr>
          <p:cNvSpPr txBox="1"/>
          <p:nvPr/>
        </p:nvSpPr>
        <p:spPr>
          <a:xfrm>
            <a:off x="1746722"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0</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19</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10"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75"/>
            <a:ext cx="3429000" cy="1051563"/>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43684" y="5777499"/>
            <a:ext cx="3583014" cy="87716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300" b="1" i="1" dirty="0">
                <a:solidFill>
                  <a:srgbClr val="11294B"/>
                </a:solidFill>
                <a:latin typeface="Open Sans" pitchFamily="34" charset="0"/>
                <a:ea typeface="Open Sans" pitchFamily="34" charset="0"/>
                <a:cs typeface="Open Sans" pitchFamily="34" charset="0"/>
              </a:rPr>
              <a:t>“Summer.”</a:t>
            </a:r>
            <a:br>
              <a:rPr lang="en-US" sz="1200" b="1" dirty="0">
                <a:solidFill>
                  <a:srgbClr val="5F5F5F"/>
                </a:solidFill>
                <a:latin typeface="Open Sans" pitchFamily="34" charset="0"/>
                <a:ea typeface="Open Sans" pitchFamily="34" charset="0"/>
                <a:cs typeface="Open Sans" pitchFamily="34" charset="0"/>
              </a:rPr>
            </a:br>
            <a:r>
              <a:rPr lang="en-US" sz="1200" b="1" dirty="0">
                <a:solidFill>
                  <a:srgbClr val="5F5F5F"/>
                </a:solidFill>
                <a:latin typeface="Open Sans" pitchFamily="34" charset="0"/>
                <a:ea typeface="Open Sans" pitchFamily="34" charset="0"/>
                <a:cs typeface="Open Sans" pitchFamily="34" charset="0"/>
              </a:rPr>
              <a:t>[examiner prompts for more language]</a:t>
            </a:r>
            <a:br>
              <a:rPr lang="en-US" sz="1200" b="1" dirty="0">
                <a:solidFill>
                  <a:srgbClr val="11294B"/>
                </a:solidFill>
                <a:latin typeface="Open Sans" pitchFamily="34" charset="0"/>
                <a:ea typeface="Open Sans" pitchFamily="34" charset="0"/>
                <a:cs typeface="Open Sans" pitchFamily="34" charset="0"/>
              </a:rPr>
            </a:br>
            <a:r>
              <a:rPr lang="en-US" sz="1200" b="1" dirty="0">
                <a:solidFill>
                  <a:srgbClr val="11294B"/>
                </a:solidFill>
                <a:latin typeface="Open Sans" pitchFamily="34" charset="0"/>
                <a:ea typeface="Open Sans" pitchFamily="34" charset="0"/>
                <a:cs typeface="Open Sans" pitchFamily="34" charset="0"/>
              </a:rPr>
              <a:t>“</a:t>
            </a:r>
            <a:r>
              <a:rPr lang="en-US" sz="1300" b="1" i="1" dirty="0">
                <a:solidFill>
                  <a:srgbClr val="11294B"/>
                </a:solidFill>
                <a:latin typeface="Open Sans" pitchFamily="34" charset="0"/>
                <a:ea typeface="Open Sans" pitchFamily="34" charset="0"/>
                <a:cs typeface="Open Sans" pitchFamily="34" charset="0"/>
              </a:rPr>
              <a:t>Because you can like you</a:t>
            </a:r>
            <a:br>
              <a:rPr lang="en-US" sz="1300" b="1" i="1" dirty="0">
                <a:solidFill>
                  <a:srgbClr val="11294B"/>
                </a:solidFill>
                <a:latin typeface="Open Sans" pitchFamily="34" charset="0"/>
                <a:ea typeface="Open Sans" pitchFamily="34" charset="0"/>
                <a:cs typeface="Open Sans" pitchFamily="34" charset="0"/>
              </a:rPr>
            </a:br>
            <a:r>
              <a:rPr lang="en-US" sz="1300" b="1" i="1" dirty="0">
                <a:solidFill>
                  <a:srgbClr val="11294B"/>
                </a:solidFill>
                <a:latin typeface="Open Sans" pitchFamily="34" charset="0"/>
                <a:ea typeface="Open Sans" pitchFamily="34" charset="0"/>
                <a:cs typeface="Open Sans" pitchFamily="34" charset="0"/>
              </a:rPr>
              <a:t>can play in the grass.”</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1</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20</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10" cstate="print"/>
          <a:stretch>
            <a:fillRect/>
          </a:stretch>
        </p:blipFill>
        <p:spPr>
          <a:xfrm>
            <a:off x="5831771"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3"/>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75464" y="5802384"/>
            <a:ext cx="3429000" cy="830997"/>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i="1" dirty="0">
                <a:solidFill>
                  <a:srgbClr val="11294B"/>
                </a:solidFill>
                <a:latin typeface="Open Sans" pitchFamily="34" charset="0"/>
                <a:ea typeface="Open Sans" pitchFamily="34" charset="0"/>
                <a:cs typeface="Open Sans" pitchFamily="34" charset="0"/>
              </a:rPr>
              <a:t>“My park favorite is uh snow because we can play in the snow make- we can play with our dads, our moms, our brothers. There's and uh and we can make a snowman.”</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2</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21</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10"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8092352" y="5726879"/>
            <a:ext cx="3322096" cy="101566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i="1" dirty="0">
                <a:solidFill>
                  <a:srgbClr val="11294B"/>
                </a:solidFill>
                <a:latin typeface="Open Sans" pitchFamily="34" charset="0"/>
                <a:ea typeface="Open Sans" pitchFamily="34" charset="0"/>
                <a:cs typeface="Open Sans" pitchFamily="34" charset="0"/>
              </a:rPr>
              <a:t>“I think the summer is the best season because when the summer is here, you could go to the park and you hear the- you see the sprinklers and you could get wet so you could stay cold and not hot.”</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29</a:t>
            </a:fld>
            <a:endParaRPr lang="en-US" dirty="0"/>
          </a:p>
        </p:txBody>
      </p:sp>
    </p:spTree>
    <p:extLst>
      <p:ext uri="{BB962C8B-B14F-4D97-AF65-F5344CB8AC3E}">
        <p14:creationId xmlns:p14="http://schemas.microsoft.com/office/powerpoint/2010/main" val="266288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16.wav"/>
                                        </p:tgtEl>
                                      </p:cMediaNode>
                                    </p:audio>
                                  </p:subTnLst>
                                </p:cTn>
                              </p:par>
                            </p:childTnLst>
                          </p:cTn>
                        </p:par>
                        <p:par>
                          <p:cTn id="11" fill="hold">
                            <p:stCondLst>
                              <p:cond delay="1000"/>
                            </p:stCondLst>
                            <p:childTnLst>
                              <p:par>
                                <p:cTn id="12" presetID="10" presetClass="exit" presetSubtype="0" fill="hold" nodeType="afterEffect">
                                  <p:stCondLst>
                                    <p:cond delay="115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11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17.wav"/>
                                        </p:tgtEl>
                                      </p:cMediaNode>
                                    </p:audio>
                                  </p:subTnLst>
                                </p:cTn>
                              </p:par>
                            </p:childTnLst>
                          </p:cTn>
                        </p:par>
                        <p:par>
                          <p:cTn id="26" fill="hold">
                            <p:stCondLst>
                              <p:cond delay="1000"/>
                            </p:stCondLst>
                            <p:childTnLst>
                              <p:par>
                                <p:cTn id="27" presetID="10" presetClass="exit" presetSubtype="0" fill="hold" nodeType="afterEffect">
                                  <p:stCondLst>
                                    <p:cond delay="170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17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18.wav"/>
                                        </p:tgtEl>
                                      </p:cMediaNode>
                                    </p:audio>
                                  </p:subTnLst>
                                </p:cTn>
                              </p:par>
                            </p:childTnLst>
                          </p:cTn>
                        </p:par>
                        <p:par>
                          <p:cTn id="41" fill="hold">
                            <p:stCondLst>
                              <p:cond delay="1000"/>
                            </p:stCondLst>
                            <p:childTnLst>
                              <p:par>
                                <p:cTn id="42" presetID="10" presetClass="exit" presetSubtype="0" fill="hold" nodeType="afterEffect">
                                  <p:stCondLst>
                                    <p:cond delay="150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150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CF3FD-7E91-EE40-6CC4-1528A641505D}"/>
              </a:ext>
            </a:extLst>
          </p:cNvPr>
          <p:cNvSpPr>
            <a:spLocks noGrp="1"/>
          </p:cNvSpPr>
          <p:nvPr>
            <p:ph type="title"/>
          </p:nvPr>
        </p:nvSpPr>
        <p:spPr/>
        <p:txBody>
          <a:bodyPr/>
          <a:lstStyle/>
          <a:p>
            <a:r>
              <a:rPr lang="en-US" dirty="0"/>
              <a:t>Scoring Recap</a:t>
            </a:r>
          </a:p>
        </p:txBody>
      </p:sp>
      <p:sp>
        <p:nvSpPr>
          <p:cNvPr id="3" name="Content Placeholder 2">
            <a:extLst>
              <a:ext uri="{FF2B5EF4-FFF2-40B4-BE49-F238E27FC236}">
                <a16:creationId xmlns:a16="http://schemas.microsoft.com/office/drawing/2014/main" id="{8181AA55-3AA8-1073-A61E-E0B9080D52C3}"/>
              </a:ext>
            </a:extLst>
          </p:cNvPr>
          <p:cNvSpPr>
            <a:spLocks noGrp="1"/>
          </p:cNvSpPr>
          <p:nvPr>
            <p:ph idx="1"/>
          </p:nvPr>
        </p:nvSpPr>
        <p:spPr/>
        <p:txBody>
          <a:bodyPr/>
          <a:lstStyle/>
          <a:p>
            <a:pPr>
              <a:spcAft>
                <a:spcPts val="600"/>
              </a:spcAft>
            </a:pPr>
            <a:r>
              <a:rPr lang="en-US" dirty="0"/>
              <a:t>NYSESLAT is a language test, not a content test. Students may demonstrate language competence without content accuracy.</a:t>
            </a:r>
          </a:p>
          <a:p>
            <a:pPr>
              <a:spcAft>
                <a:spcPts val="600"/>
              </a:spcAft>
            </a:pPr>
            <a:r>
              <a:rPr lang="en-US" dirty="0"/>
              <a:t>Emerging means that student fluency is still emerging. A “yes,” “no,”</a:t>
            </a:r>
            <a:br>
              <a:rPr lang="en-US" dirty="0"/>
            </a:br>
            <a:r>
              <a:rPr lang="en-US" dirty="0"/>
              <a:t>“I don’t know,” non-English, single word, incomplete thought, or blank response is scored “0.”</a:t>
            </a:r>
          </a:p>
          <a:p>
            <a:pPr>
              <a:spcAft>
                <a:spcPts val="600"/>
              </a:spcAft>
            </a:pPr>
            <a:r>
              <a:rPr lang="en-US" dirty="0"/>
              <a:t>Commanding reflects a high level of proficiency with grade-level language. Students can produce a full simple sentence with a complete thought and still be rated “0.”</a:t>
            </a:r>
          </a:p>
          <a:p>
            <a:r>
              <a:rPr lang="en-US" dirty="0"/>
              <a:t>Rubrics are tailored for the difficulty of specific questions. Remember to adjust your expectations when evaluating responses.</a:t>
            </a:r>
          </a:p>
        </p:txBody>
      </p:sp>
      <p:sp>
        <p:nvSpPr>
          <p:cNvPr id="4" name="Slide Number Placeholder 3">
            <a:extLst>
              <a:ext uri="{FF2B5EF4-FFF2-40B4-BE49-F238E27FC236}">
                <a16:creationId xmlns:a16="http://schemas.microsoft.com/office/drawing/2014/main" id="{D6EFEF8B-3628-87E5-7F38-F8A0DBF8C928}"/>
              </a:ext>
            </a:extLst>
          </p:cNvPr>
          <p:cNvSpPr>
            <a:spLocks noGrp="1"/>
          </p:cNvSpPr>
          <p:nvPr>
            <p:ph type="sldNum" sz="quarter" idx="12"/>
          </p:nvPr>
        </p:nvSpPr>
        <p:spPr/>
        <p:txBody>
          <a:bodyPr/>
          <a:lstStyle/>
          <a:p>
            <a:fld id="{0335FC68-20AA-4E79-AB89-77063C4B5F6B}" type="slidenum">
              <a:rPr lang="en-US" smtClean="0"/>
              <a:pPr/>
              <a:t>30</a:t>
            </a:fld>
            <a:endParaRPr lang="en-US" dirty="0"/>
          </a:p>
        </p:txBody>
      </p:sp>
    </p:spTree>
    <p:extLst>
      <p:ext uri="{BB962C8B-B14F-4D97-AF65-F5344CB8AC3E}">
        <p14:creationId xmlns:p14="http://schemas.microsoft.com/office/powerpoint/2010/main" val="1405899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Transitioning</a:t>
            </a:r>
            <a:r>
              <a:rPr lang="en-US" dirty="0"/>
              <a:t> Practice</a:t>
            </a:r>
          </a:p>
        </p:txBody>
      </p:sp>
      <p:sp>
        <p:nvSpPr>
          <p:cNvPr id="8" name="TextBox 7">
            <a:extLst>
              <a:ext uri="{FF2B5EF4-FFF2-40B4-BE49-F238E27FC236}">
                <a16:creationId xmlns:a16="http://schemas.microsoft.com/office/drawing/2014/main" id="{49648F8E-5CD0-ABB8-586B-EA34569C17F2}"/>
              </a:ext>
            </a:extLst>
          </p:cNvPr>
          <p:cNvSpPr txBox="1"/>
          <p:nvPr/>
        </p:nvSpPr>
        <p:spPr>
          <a:xfrm>
            <a:off x="3207810" y="8797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7" name="Picture 2" descr="Photo of a group of three young students and their teacher in a forest environment. One of the students is holding a magnifying glass up to study the bark of a large tree.">
            <a:extLst>
              <a:ext uri="{FF2B5EF4-FFF2-40B4-BE49-F238E27FC236}">
                <a16:creationId xmlns:a16="http://schemas.microsoft.com/office/drawing/2014/main" id="{96FEB672-4083-F3DA-FA8C-F62B0B6D25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553745" y="881139"/>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8" name="TextBox 9">
            <a:extLst>
              <a:ext uri="{FF2B5EF4-FFF2-40B4-BE49-F238E27FC236}">
                <a16:creationId xmlns:a16="http://schemas.microsoft.com/office/drawing/2014/main" id="{20A53241-DDA5-863E-BEAB-DD185E87E9DD}"/>
              </a:ext>
            </a:extLst>
          </p:cNvPr>
          <p:cNvSpPr txBox="1"/>
          <p:nvPr/>
        </p:nvSpPr>
        <p:spPr>
          <a:xfrm>
            <a:off x="6231191" y="879745"/>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0" name="Picture 3" descr="Photo of three young students stand in a forest. The child in the middle is looking through binoculars towards the sky.">
            <a:extLst>
              <a:ext uri="{FF2B5EF4-FFF2-40B4-BE49-F238E27FC236}">
                <a16:creationId xmlns:a16="http://schemas.microsoft.com/office/drawing/2014/main" id="{3F4AECFF-6C07-3A56-0984-DEE5160E8B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578579" y="881139"/>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9" name="Content Placeholder 2">
            <a:extLst>
              <a:ext uri="{FF2B5EF4-FFF2-40B4-BE49-F238E27FC236}">
                <a16:creationId xmlns:a16="http://schemas.microsoft.com/office/drawing/2014/main" id="{FC130858-B056-CA28-A548-60E36747E7E3}"/>
              </a:ext>
            </a:extLst>
          </p:cNvPr>
          <p:cNvSpPr txBox="1">
            <a:spLocks/>
          </p:cNvSpPr>
          <p:nvPr/>
        </p:nvSpPr>
        <p:spPr>
          <a:xfrm>
            <a:off x="385194" y="2571571"/>
            <a:ext cx="11430000" cy="13716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marR="0" algn="l" rtl="0">
              <a:spcAft>
                <a:spcPts val="600"/>
              </a:spcAft>
              <a:tabLst>
                <a:tab pos="1371600"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b="0" i="0" u="none" strike="noStrike" baseline="0" dirty="0">
                <a:latin typeface="Open Sans" pitchFamily="2" charset="0"/>
              </a:rPr>
              <a:t>Some people go to a park to look for animals.</a:t>
            </a:r>
            <a:br>
              <a:rPr lang="en-US" sz="1400" b="0" i="0" u="none" strike="noStrike" baseline="0" dirty="0">
                <a:latin typeface="Open Sans" pitchFamily="2" charset="0"/>
              </a:rPr>
            </a:br>
            <a:r>
              <a:rPr lang="en-US" sz="1400" b="0" i="0" u="none" strike="noStrike" baseline="0" dirty="0">
                <a:latin typeface="Open Sans" pitchFamily="2" charset="0"/>
              </a:rPr>
              <a:t>	[POINT to EACH PICTURE] They walk in the park and look for animals that live there, like insects and birds.</a:t>
            </a:r>
            <a:br>
              <a:rPr lang="en-US" sz="1400" b="0" i="0" u="none" strike="noStrike" baseline="0" dirty="0">
                <a:latin typeface="Open Sans" pitchFamily="2" charset="0"/>
              </a:rPr>
            </a:br>
            <a:r>
              <a:rPr lang="en-US" sz="1400" b="0" i="0" u="none" strike="noStrike" baseline="0" dirty="0">
                <a:latin typeface="Open Sans" pitchFamily="2" charset="0"/>
              </a:rPr>
              <a:t>	People can use tools to look at animals that are near and far away.</a:t>
            </a:r>
          </a:p>
          <a:p>
            <a:pPr marL="857250" indent="-857250">
              <a:spcAft>
                <a:spcPts val="800"/>
              </a:spcAft>
              <a:tabLst>
                <a:tab pos="1371600" algn="l"/>
              </a:tabLst>
              <a:defRPr/>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Tell me about looking for animals.</a:t>
            </a:r>
          </a:p>
          <a:p>
            <a:pPr marL="857250" indent="-857250">
              <a:spcAft>
                <a:spcPts val="800"/>
              </a:spcAft>
              <a:tabLst>
                <a:tab pos="1371600" algn="l"/>
              </a:tabLst>
              <a:defRPr/>
            </a:pPr>
            <a:r>
              <a:rPr lang="en-US" sz="1400" b="1" dirty="0">
                <a:latin typeface="Open Sans" pitchFamily="2" charset="0"/>
                <a:ea typeface="Open Sans" pitchFamily="2" charset="0"/>
                <a:cs typeface="Open Sans" pitchFamily="2" charset="0"/>
              </a:rPr>
              <a:t>Follow-up:	</a:t>
            </a:r>
            <a:r>
              <a:rPr lang="en-US" sz="1400" dirty="0">
                <a:latin typeface="Open Sans" pitchFamily="34" charset="0"/>
                <a:ea typeface="Open Sans" pitchFamily="34" charset="0"/>
                <a:cs typeface="Open Sans" pitchFamily="34" charset="0"/>
              </a:rPr>
              <a:t>Tell me more.</a:t>
            </a:r>
            <a:endParaRPr lang="en-US" sz="1400" b="1" dirty="0">
              <a:latin typeface="Open Sans" pitchFamily="34" charset="0"/>
              <a:ea typeface="Open Sans" pitchFamily="34" charset="0"/>
              <a:cs typeface="Open Sans" pitchFamily="34" charset="0"/>
            </a:endParaRP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Lst>
          </p:cNvPr>
          <p:cNvSpPr txBox="1"/>
          <p:nvPr/>
        </p:nvSpPr>
        <p:spPr>
          <a:xfrm>
            <a:off x="1746722"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#1</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22</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29054" y="5993102"/>
            <a:ext cx="3583014"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600"/>
              </a:spcBef>
            </a:pPr>
            <a:r>
              <a:rPr lang="en-US" sz="1400" b="1" i="1" dirty="0">
                <a:solidFill>
                  <a:srgbClr val="11294B"/>
                </a:solidFill>
                <a:latin typeface="Open Sans" pitchFamily="34" charset="0"/>
                <a:ea typeface="Open Sans" pitchFamily="34" charset="0"/>
                <a:cs typeface="Open Sans" pitchFamily="34" charset="0"/>
              </a:rPr>
              <a:t>“Uh look at [?] birds and rabbits.”</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#2</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23</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5831771"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75464" y="5774725"/>
            <a:ext cx="3429000" cy="759182"/>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200"/>
              </a:spcBef>
            </a:pPr>
            <a:r>
              <a:rPr lang="en-US" sz="1400" b="1" i="1" dirty="0">
                <a:solidFill>
                  <a:srgbClr val="11294B"/>
                </a:solidFill>
                <a:latin typeface="Open Sans" pitchFamily="34" charset="0"/>
                <a:ea typeface="Open Sans" pitchFamily="34" charset="0"/>
                <a:cs typeface="Open Sans" pitchFamily="34" charset="0"/>
              </a:rPr>
              <a:t>“Uh, fun.”</a:t>
            </a:r>
          </a:p>
          <a:p>
            <a:pPr algn="ctr">
              <a:spcBef>
                <a:spcPts val="200"/>
              </a:spcBef>
            </a:pPr>
            <a:r>
              <a:rPr lang="en-US" sz="1200" b="1" dirty="0">
                <a:solidFill>
                  <a:schemeClr val="bg1">
                    <a:lumMod val="50000"/>
                  </a:schemeClr>
                </a:solidFill>
                <a:latin typeface="Open Sans" pitchFamily="34" charset="0"/>
                <a:ea typeface="Open Sans" pitchFamily="34" charset="0"/>
                <a:cs typeface="Open Sans" pitchFamily="34" charset="0"/>
              </a:rPr>
              <a:t>[examiner prompts for more language]</a:t>
            </a:r>
          </a:p>
          <a:p>
            <a:pPr algn="ctr">
              <a:spcBef>
                <a:spcPts val="200"/>
              </a:spcBef>
            </a:pPr>
            <a:r>
              <a:rPr lang="en-US" sz="1400" b="1" i="1" dirty="0">
                <a:solidFill>
                  <a:srgbClr val="11294B"/>
                </a:solidFill>
                <a:latin typeface="Open Sans" pitchFamily="34" charset="0"/>
                <a:ea typeface="Open Sans" pitchFamily="34" charset="0"/>
                <a:cs typeface="Open Sans" pitchFamily="34" charset="0"/>
              </a:rPr>
              <a:t>“Eh, uh, I don’t know.”</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#3</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24</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7967952" y="5735109"/>
            <a:ext cx="3539815" cy="83099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200"/>
              </a:spcBef>
            </a:pPr>
            <a:r>
              <a:rPr lang="en-US" sz="1200" b="1" i="1" dirty="0">
                <a:solidFill>
                  <a:srgbClr val="11294B"/>
                </a:solidFill>
                <a:latin typeface="Open Sans" pitchFamily="34" charset="0"/>
                <a:ea typeface="Open Sans" pitchFamily="34" charset="0"/>
                <a:cs typeface="Open Sans" pitchFamily="34" charset="0"/>
              </a:rPr>
              <a:t>“You can get a magnify because some um . . . what is it called . . . bugs are very small</a:t>
            </a:r>
            <a:br>
              <a:rPr lang="en-US" sz="1200" b="1" i="1" dirty="0">
                <a:solidFill>
                  <a:srgbClr val="11294B"/>
                </a:solidFill>
                <a:latin typeface="Open Sans" pitchFamily="34" charset="0"/>
                <a:ea typeface="Open Sans" pitchFamily="34" charset="0"/>
                <a:cs typeface="Open Sans" pitchFamily="34" charset="0"/>
              </a:rPr>
            </a:br>
            <a:r>
              <a:rPr lang="en-US" sz="1200" b="1" i="1" dirty="0">
                <a:solidFill>
                  <a:srgbClr val="11294B"/>
                </a:solidFill>
                <a:latin typeface="Open Sans" pitchFamily="34" charset="0"/>
                <a:ea typeface="Open Sans" pitchFamily="34" charset="0"/>
                <a:cs typeface="Open Sans" pitchFamily="34" charset="0"/>
              </a:rPr>
              <a:t>so you have to get a magnify and see what</a:t>
            </a:r>
            <a:br>
              <a:rPr lang="en-US" sz="1200" b="1" i="1" dirty="0">
                <a:solidFill>
                  <a:srgbClr val="11294B"/>
                </a:solidFill>
                <a:latin typeface="Open Sans" pitchFamily="34" charset="0"/>
                <a:ea typeface="Open Sans" pitchFamily="34" charset="0"/>
                <a:cs typeface="Open Sans" pitchFamily="34" charset="0"/>
              </a:rPr>
            </a:br>
            <a:r>
              <a:rPr lang="en-US" sz="1200" b="1" i="1" dirty="0">
                <a:solidFill>
                  <a:srgbClr val="11294B"/>
                </a:solidFill>
                <a:latin typeface="Open Sans" pitchFamily="34" charset="0"/>
                <a:ea typeface="Open Sans" pitchFamily="34" charset="0"/>
                <a:cs typeface="Open Sans" pitchFamily="34" charset="0"/>
              </a:rPr>
              <a:t>it looks like, just like um like a ladybug.”</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31</a:t>
            </a:fld>
            <a:endParaRPr lang="en-US" dirty="0"/>
          </a:p>
        </p:txBody>
      </p:sp>
    </p:spTree>
    <p:extLst>
      <p:ext uri="{BB962C8B-B14F-4D97-AF65-F5344CB8AC3E}">
        <p14:creationId xmlns:p14="http://schemas.microsoft.com/office/powerpoint/2010/main" val="243382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22.wav"/>
                                        </p:tgtEl>
                                      </p:cMediaNode>
                                    </p:audio>
                                  </p:subTnLst>
                                </p:cTn>
                              </p:par>
                            </p:childTnLst>
                          </p:cTn>
                        </p:par>
                        <p:par>
                          <p:cTn id="11" fill="hold">
                            <p:stCondLst>
                              <p:cond delay="1000"/>
                            </p:stCondLst>
                            <p:childTnLst>
                              <p:par>
                                <p:cTn id="12" presetID="10" presetClass="exit" presetSubtype="0" fill="hold" nodeType="afterEffect">
                                  <p:stCondLst>
                                    <p:cond delay="245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24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23 (NEW).wav"/>
                                        </p:tgtEl>
                                      </p:cMediaNode>
                                    </p:audio>
                                  </p:subTnLst>
                                </p:cTn>
                              </p:par>
                            </p:childTnLst>
                          </p:cTn>
                        </p:par>
                        <p:par>
                          <p:cTn id="26" fill="hold">
                            <p:stCondLst>
                              <p:cond delay="1000"/>
                            </p:stCondLst>
                            <p:childTnLst>
                              <p:par>
                                <p:cTn id="27" presetID="10" presetClass="exit" presetSubtype="0" fill="hold" nodeType="afterEffect">
                                  <p:stCondLst>
                                    <p:cond delay="75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75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24.wav"/>
                                        </p:tgtEl>
                                      </p:cMediaNode>
                                    </p:audio>
                                  </p:subTnLst>
                                </p:cTn>
                              </p:par>
                            </p:childTnLst>
                          </p:cTn>
                        </p:par>
                        <p:par>
                          <p:cTn id="41" fill="hold">
                            <p:stCondLst>
                              <p:cond delay="1000"/>
                            </p:stCondLst>
                            <p:childTnLst>
                              <p:par>
                                <p:cTn id="42" presetID="10" presetClass="exit" presetSubtype="0" fill="hold" nodeType="afterEffect">
                                  <p:stCondLst>
                                    <p:cond delay="210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210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Expanding</a:t>
            </a:r>
            <a:r>
              <a:rPr lang="en-US" dirty="0"/>
              <a:t> Practice: Independent Passage</a:t>
            </a:r>
          </a:p>
        </p:txBody>
      </p:sp>
      <p:sp>
        <p:nvSpPr>
          <p:cNvPr id="10" name="TextBox 9">
            <a:extLst>
              <a:ext uri="{FF2B5EF4-FFF2-40B4-BE49-F238E27FC236}">
                <a16:creationId xmlns:a16="http://schemas.microsoft.com/office/drawing/2014/main" id="{513DC7E5-CD60-30B5-1A59-5B5A3471C0DB}"/>
              </a:ext>
            </a:extLst>
          </p:cNvPr>
          <p:cNvSpPr txBox="1"/>
          <p:nvPr/>
        </p:nvSpPr>
        <p:spPr>
          <a:xfrm>
            <a:off x="3207807" y="901011"/>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9" name="Picture 2" descr="Illustration of three students and their teacher walking past the entry sign of the &quot;Tri-State Zoo.&quot;">
            <a:extLst>
              <a:ext uri="{FF2B5EF4-FFF2-40B4-BE49-F238E27FC236}">
                <a16:creationId xmlns:a16="http://schemas.microsoft.com/office/drawing/2014/main" id="{CE12AE66-6682-6D52-E656-216C19271C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553742" y="902405"/>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9" name="TextBox 18">
            <a:extLst>
              <a:ext uri="{FF2B5EF4-FFF2-40B4-BE49-F238E27FC236}">
                <a16:creationId xmlns:a16="http://schemas.microsoft.com/office/drawing/2014/main" id="{F3AE3BC3-85D2-388D-CF5A-F1B5F69B7F92}"/>
              </a:ext>
            </a:extLst>
          </p:cNvPr>
          <p:cNvSpPr txBox="1"/>
          <p:nvPr/>
        </p:nvSpPr>
        <p:spPr>
          <a:xfrm>
            <a:off x="6231188" y="901011"/>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8" name="Picture 3" descr="Illustration of three students and their teacher standing and looking at a zoo exhibit containing a male and female lion.">
            <a:extLst>
              <a:ext uri="{FF2B5EF4-FFF2-40B4-BE49-F238E27FC236}">
                <a16:creationId xmlns:a16="http://schemas.microsoft.com/office/drawing/2014/main" id="{8AC27F50-FD78-D6C5-016C-235911388B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578576" y="902405"/>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7" name="Content Placeholder 2">
            <a:extLst>
              <a:ext uri="{FF2B5EF4-FFF2-40B4-BE49-F238E27FC236}">
                <a16:creationId xmlns:a16="http://schemas.microsoft.com/office/drawing/2014/main" id="{8A28C36D-E093-E71A-0DA0-D06EC8A010FC}"/>
              </a:ext>
            </a:extLst>
          </p:cNvPr>
          <p:cNvSpPr txBox="1">
            <a:spLocks/>
          </p:cNvSpPr>
          <p:nvPr/>
        </p:nvSpPr>
        <p:spPr>
          <a:xfrm>
            <a:off x="385194" y="2652665"/>
            <a:ext cx="11430000" cy="13716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a:spcAft>
                <a:spcPts val="600"/>
              </a:spcAft>
              <a:tabLst>
                <a:tab pos="1374775"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b="0" i="0" u="none" strike="noStrike" baseline="0" dirty="0">
                <a:latin typeface="Open Sans" pitchFamily="2" charset="0"/>
              </a:rPr>
              <a:t>[POINT to PICTURE 1] These students are at the zoo with their teacher.</a:t>
            </a:r>
            <a:br>
              <a:rPr lang="en-US" sz="1400" b="0" i="0" u="none" strike="noStrike" baseline="0" dirty="0">
                <a:latin typeface="Open Sans" pitchFamily="2" charset="0"/>
              </a:rPr>
            </a:br>
            <a:r>
              <a:rPr lang="en-US" sz="1400" b="0" i="0" u="none" strike="noStrike" baseline="0" dirty="0">
                <a:latin typeface="Open Sans" pitchFamily="2" charset="0"/>
              </a:rPr>
              <a:t>	[POINT to PICTURE 2] Their teacher tells them about the animals. The students learn what animals eat and what</a:t>
            </a:r>
            <a:br>
              <a:rPr lang="en-US" sz="1400" b="0" i="0" u="none" strike="noStrike" baseline="0" dirty="0">
                <a:latin typeface="Open Sans" pitchFamily="2" charset="0"/>
              </a:rPr>
            </a:br>
            <a:r>
              <a:rPr lang="en-US" sz="1400" b="0" i="0" u="none" strike="noStrike" baseline="0" dirty="0">
                <a:latin typeface="Open Sans" pitchFamily="2" charset="0"/>
              </a:rPr>
              <a:t>	they</a:t>
            </a:r>
            <a:r>
              <a:rPr lang="en-US" sz="1400" dirty="0">
                <a:latin typeface="Open Sans" pitchFamily="2" charset="0"/>
              </a:rPr>
              <a:t> </a:t>
            </a:r>
            <a:r>
              <a:rPr lang="en-US" sz="1400" b="0" i="0" u="none" strike="noStrike" baseline="0" dirty="0">
                <a:latin typeface="Open Sans" pitchFamily="2" charset="0"/>
              </a:rPr>
              <a:t>do. The students love learning about animals at the zoo.</a:t>
            </a:r>
          </a:p>
          <a:p>
            <a:pPr marL="857250" indent="-857250">
              <a:spcAft>
                <a:spcPts val="800"/>
              </a:spcAft>
              <a:tabLst>
                <a:tab pos="1374775" algn="l"/>
              </a:tabLst>
              <a:defRPr/>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400" b="0" i="0" u="none" strike="noStrike" baseline="0" dirty="0">
                <a:latin typeface="Open Sans" pitchFamily="2" charset="0"/>
              </a:rPr>
              <a:t>Do you like learning about animals?</a:t>
            </a:r>
          </a:p>
          <a:p>
            <a:pPr marL="857250" indent="-857250">
              <a:spcAft>
                <a:spcPts val="800"/>
              </a:spcAft>
              <a:tabLst>
                <a:tab pos="1374775" algn="l"/>
              </a:tabLst>
              <a:defRPr/>
            </a:pPr>
            <a:r>
              <a:rPr lang="en-US" sz="1400" b="1" dirty="0">
                <a:latin typeface="Open Sans" pitchFamily="34" charset="0"/>
                <a:ea typeface="Open Sans" pitchFamily="34" charset="0"/>
                <a:cs typeface="Open Sans" pitchFamily="34" charset="0"/>
              </a:rPr>
              <a:t>Follow-up:</a:t>
            </a:r>
            <a:r>
              <a:rPr lang="en-US" sz="1400" i="1" dirty="0">
                <a:latin typeface="Open Sans" pitchFamily="34" charset="0"/>
                <a:ea typeface="Open Sans" pitchFamily="34" charset="0"/>
                <a:cs typeface="Open Sans" pitchFamily="34" charset="0"/>
              </a:rPr>
              <a:t>	</a:t>
            </a:r>
            <a:r>
              <a:rPr lang="en-US" sz="1400" dirty="0">
                <a:latin typeface="Open Sans" pitchFamily="34" charset="0"/>
                <a:ea typeface="Open Sans" pitchFamily="34" charset="0"/>
                <a:cs typeface="Open Sans" pitchFamily="34" charset="0"/>
              </a:rPr>
              <a:t>Why? [OR] Why not?</a:t>
            </a: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Lst>
          </p:cNvPr>
          <p:cNvSpPr txBox="1"/>
          <p:nvPr/>
        </p:nvSpPr>
        <p:spPr>
          <a:xfrm>
            <a:off x="1746722"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#1</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25</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52907" y="5774971"/>
            <a:ext cx="3583014" cy="70788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400"/>
              </a:spcBef>
            </a:pPr>
            <a:r>
              <a:rPr lang="en-US" sz="1400" b="1" i="1" spc="-20" dirty="0">
                <a:solidFill>
                  <a:srgbClr val="11294B"/>
                </a:solidFill>
                <a:latin typeface="Open Sans" pitchFamily="34" charset="0"/>
                <a:ea typeface="Open Sans" pitchFamily="34" charset="0"/>
                <a:cs typeface="Open Sans" pitchFamily="34" charset="0"/>
              </a:rPr>
              <a:t>“Yeah.”</a:t>
            </a:r>
            <a:br>
              <a:rPr lang="en-US" sz="1400" b="1" i="1" spc="-20" dirty="0">
                <a:solidFill>
                  <a:srgbClr val="11294B"/>
                </a:solidFill>
                <a:latin typeface="Open Sans" pitchFamily="34" charset="0"/>
                <a:ea typeface="Open Sans" pitchFamily="34" charset="0"/>
                <a:cs typeface="Open Sans" pitchFamily="34" charset="0"/>
              </a:rPr>
            </a:br>
            <a:r>
              <a:rPr lang="en-US" sz="1200" b="1" spc="-20" dirty="0">
                <a:solidFill>
                  <a:schemeClr val="bg1">
                    <a:lumMod val="50000"/>
                  </a:schemeClr>
                </a:solidFill>
                <a:latin typeface="Open Sans" pitchFamily="34" charset="0"/>
                <a:ea typeface="Open Sans" pitchFamily="34" charset="0"/>
                <a:cs typeface="Open Sans" pitchFamily="34" charset="0"/>
              </a:rPr>
              <a:t>[examiner prompts for more language] </a:t>
            </a:r>
            <a:r>
              <a:rPr lang="en-US" sz="1400" b="1" i="1" spc="-20" dirty="0">
                <a:solidFill>
                  <a:srgbClr val="11294B"/>
                </a:solidFill>
                <a:latin typeface="Open Sans" pitchFamily="34" charset="0"/>
                <a:ea typeface="Open Sans" pitchFamily="34" charset="0"/>
                <a:cs typeface="Open Sans" pitchFamily="34" charset="0"/>
              </a:rPr>
              <a:t>“Cause I love animals.”</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#2</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26</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5831771"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83415" y="5808324"/>
            <a:ext cx="3429000" cy="707886"/>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i="1" spc="-20" dirty="0">
                <a:solidFill>
                  <a:srgbClr val="11294B"/>
                </a:solidFill>
                <a:latin typeface="Open Sans" pitchFamily="34" charset="0"/>
                <a:ea typeface="Open Sans" pitchFamily="34" charset="0"/>
                <a:cs typeface="Open Sans" pitchFamily="34" charset="0"/>
              </a:rPr>
              <a:t>“Yes.”</a:t>
            </a:r>
            <a:br>
              <a:rPr lang="en-US" sz="1400" b="1" i="1" spc="-20" dirty="0">
                <a:solidFill>
                  <a:srgbClr val="11294B"/>
                </a:solidFill>
                <a:latin typeface="Open Sans" pitchFamily="34" charset="0"/>
                <a:ea typeface="Open Sans" pitchFamily="34" charset="0"/>
                <a:cs typeface="Open Sans" pitchFamily="34" charset="0"/>
              </a:rPr>
            </a:br>
            <a:r>
              <a:rPr lang="en-US" sz="1200" b="1" spc="-20" dirty="0">
                <a:solidFill>
                  <a:schemeClr val="bg1">
                    <a:lumMod val="50000"/>
                  </a:schemeClr>
                </a:solidFill>
                <a:latin typeface="Open Sans" pitchFamily="34" charset="0"/>
                <a:ea typeface="Open Sans" pitchFamily="34" charset="0"/>
                <a:cs typeface="Open Sans" pitchFamily="34" charset="0"/>
              </a:rPr>
              <a:t> [examiner prompts for more language] </a:t>
            </a:r>
            <a:r>
              <a:rPr lang="en-US" sz="1400" b="1" i="1" spc="-20" dirty="0">
                <a:solidFill>
                  <a:srgbClr val="11294B"/>
                </a:solidFill>
                <a:latin typeface="Open Sans" pitchFamily="34" charset="0"/>
                <a:ea typeface="Open Sans" pitchFamily="34" charset="0"/>
                <a:cs typeface="Open Sans" pitchFamily="34" charset="0"/>
              </a:rPr>
              <a:t>“Lions, giraffes.” </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#3</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27</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8092352" y="5835977"/>
            <a:ext cx="3322096" cy="6463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i="1" dirty="0">
                <a:solidFill>
                  <a:srgbClr val="11294B"/>
                </a:solidFill>
                <a:latin typeface="Open Sans" pitchFamily="34" charset="0"/>
                <a:ea typeface="Open Sans" pitchFamily="34" charset="0"/>
                <a:cs typeface="Open Sans" pitchFamily="34" charset="0"/>
              </a:rPr>
              <a:t>“I like learning about animals because . . . because animals are cool and . . . They . . . sleep . . . And . . . wash their teeth.”</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32</a:t>
            </a:fld>
            <a:endParaRPr lang="en-US" dirty="0"/>
          </a:p>
        </p:txBody>
      </p:sp>
    </p:spTree>
    <p:extLst>
      <p:ext uri="{BB962C8B-B14F-4D97-AF65-F5344CB8AC3E}">
        <p14:creationId xmlns:p14="http://schemas.microsoft.com/office/powerpoint/2010/main" val="398016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25 (needs intro).wav"/>
                                        </p:tgtEl>
                                      </p:cMediaNode>
                                    </p:audio>
                                  </p:subTnLst>
                                </p:cTn>
                              </p:par>
                            </p:childTnLst>
                          </p:cTn>
                        </p:par>
                        <p:par>
                          <p:cTn id="11" fill="hold">
                            <p:stCondLst>
                              <p:cond delay="1000"/>
                            </p:stCondLst>
                            <p:childTnLst>
                              <p:par>
                                <p:cTn id="12" presetID="10" presetClass="exit" presetSubtype="0" fill="hold" nodeType="afterEffect">
                                  <p:stCondLst>
                                    <p:cond delay="50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5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26.wav"/>
                                        </p:tgtEl>
                                      </p:cMediaNode>
                                    </p:audio>
                                  </p:subTnLst>
                                </p:cTn>
                              </p:par>
                            </p:childTnLst>
                          </p:cTn>
                        </p:par>
                        <p:par>
                          <p:cTn id="26" fill="hold">
                            <p:stCondLst>
                              <p:cond delay="1000"/>
                            </p:stCondLst>
                            <p:childTnLst>
                              <p:par>
                                <p:cTn id="27" presetID="10" presetClass="exit" presetSubtype="0" fill="hold" nodeType="afterEffect">
                                  <p:stCondLst>
                                    <p:cond delay="75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75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27.wav"/>
                                        </p:tgtEl>
                                      </p:cMediaNode>
                                    </p:audio>
                                  </p:subTnLst>
                                </p:cTn>
                              </p:par>
                            </p:childTnLst>
                          </p:cTn>
                        </p:par>
                        <p:par>
                          <p:cTn id="41" fill="hold">
                            <p:stCondLst>
                              <p:cond delay="1000"/>
                            </p:stCondLst>
                            <p:childTnLst>
                              <p:par>
                                <p:cTn id="42" presetID="10" presetClass="exit" presetSubtype="0" fill="hold" nodeType="afterEffect">
                                  <p:stCondLst>
                                    <p:cond delay="200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200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Expanding</a:t>
            </a:r>
            <a:r>
              <a:rPr lang="en-US" dirty="0"/>
              <a:t> Practice: Shared Passage</a:t>
            </a:r>
          </a:p>
        </p:txBody>
      </p:sp>
      <p:sp>
        <p:nvSpPr>
          <p:cNvPr id="5" name="Content Placeholder 2">
            <a:extLst>
              <a:ext uri="{FF2B5EF4-FFF2-40B4-BE49-F238E27FC236}">
                <a16:creationId xmlns:a16="http://schemas.microsoft.com/office/drawing/2014/main" id="{D32A0E8B-1636-B5CC-5D28-C26D41B1DE16}"/>
              </a:ext>
            </a:extLst>
          </p:cNvPr>
          <p:cNvSpPr txBox="1">
            <a:spLocks/>
          </p:cNvSpPr>
          <p:nvPr/>
        </p:nvSpPr>
        <p:spPr>
          <a:xfrm>
            <a:off x="376485" y="914401"/>
            <a:ext cx="11430000" cy="301752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a:tabLst>
                <a:tab pos="1374775"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 Now let’s talk about a trip to a park</a:t>
            </a:r>
            <a:endParaRPr lang="en-US" sz="1100" dirty="0">
              <a:latin typeface="Open Sans" pitchFamily="34" charset="0"/>
              <a:ea typeface="Open Sans" pitchFamily="34" charset="0"/>
              <a:cs typeface="Open Sans" pitchFamily="34" charset="0"/>
            </a:endParaRPr>
          </a:p>
          <a:p>
            <a:pPr>
              <a:lnSpc>
                <a:spcPts val="1200"/>
              </a:lnSpc>
            </a:pPr>
            <a:endParaRPr lang="en-US" sz="8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100" dirty="0"/>
              <a:t> </a:t>
            </a:r>
            <a:r>
              <a:rPr lang="en-US" sz="1400" dirty="0">
                <a:latin typeface="Open Sans" pitchFamily="34" charset="0"/>
                <a:ea typeface="Open Sans" pitchFamily="34" charset="0"/>
                <a:cs typeface="Open Sans" pitchFamily="34" charset="0"/>
              </a:rPr>
              <a:t>In your own words, tell me what these children do at the park.</a:t>
            </a:r>
          </a:p>
        </p:txBody>
      </p:sp>
      <p:sp>
        <p:nvSpPr>
          <p:cNvPr id="7" name="Rectangle 6">
            <a:extLst>
              <a:ext uri="{FF2B5EF4-FFF2-40B4-BE49-F238E27FC236}">
                <a16:creationId xmlns:a16="http://schemas.microsoft.com/office/drawing/2014/main" id="{2C0B308C-01F0-5877-60CB-7B085152B18A}"/>
              </a:ext>
              <a:ext uri="{C183D7F6-B498-43B3-948B-1728B52AA6E4}">
                <adec:decorative xmlns:adec="http://schemas.microsoft.com/office/drawing/2017/decorative" val="1"/>
              </a:ext>
            </a:extLst>
          </p:cNvPr>
          <p:cNvSpPr/>
          <p:nvPr/>
        </p:nvSpPr>
        <p:spPr>
          <a:xfrm>
            <a:off x="677055" y="1407901"/>
            <a:ext cx="10855756" cy="2011680"/>
          </a:xfrm>
          <a:prstGeom prst="rect">
            <a:avLst/>
          </a:prstGeom>
          <a:solidFill>
            <a:schemeClr val="bg1"/>
          </a:solidFill>
          <a:ln w="285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A5A233F-60FF-2B68-4DF6-A55184036CEF}"/>
              </a:ext>
            </a:extLst>
          </p:cNvPr>
          <p:cNvSpPr txBox="1"/>
          <p:nvPr/>
        </p:nvSpPr>
        <p:spPr>
          <a:xfrm>
            <a:off x="2666959" y="1601760"/>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1.</a:t>
            </a:r>
          </a:p>
        </p:txBody>
      </p:sp>
      <p:pic>
        <p:nvPicPr>
          <p:cNvPr id="30" name="Picture 2" descr="Photo of four young students and their teacher stopped on a forest path. The teacher's arm is extended to the left, pointing something out in the distance.">
            <a:extLst>
              <a:ext uri="{FF2B5EF4-FFF2-40B4-BE49-F238E27FC236}">
                <a16:creationId xmlns:a16="http://schemas.microsoft.com/office/drawing/2014/main" id="{F7EA32E7-BCF8-DA14-D823-9B4288EBE1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27" b="227"/>
          <a:stretch/>
        </p:blipFill>
        <p:spPr bwMode="auto">
          <a:xfrm>
            <a:off x="3013925" y="1607117"/>
            <a:ext cx="1737360" cy="1152972"/>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29" name="TextBox 28">
            <a:extLst>
              <a:ext uri="{FF2B5EF4-FFF2-40B4-BE49-F238E27FC236}">
                <a16:creationId xmlns:a16="http://schemas.microsoft.com/office/drawing/2014/main" id="{69EDFD1B-11A8-B9CD-03AB-7DA88D6547AB}"/>
              </a:ext>
            </a:extLst>
          </p:cNvPr>
          <p:cNvSpPr txBox="1"/>
          <p:nvPr/>
        </p:nvSpPr>
        <p:spPr>
          <a:xfrm>
            <a:off x="5059534" y="1607874"/>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2.</a:t>
            </a:r>
          </a:p>
        </p:txBody>
      </p:sp>
      <p:pic>
        <p:nvPicPr>
          <p:cNvPr id="28" name="Picture 3" descr="Photo of a young boy sitting on a log as he looks down at a squirrel that has approached very close to him.">
            <a:extLst>
              <a:ext uri="{FF2B5EF4-FFF2-40B4-BE49-F238E27FC236}">
                <a16:creationId xmlns:a16="http://schemas.microsoft.com/office/drawing/2014/main" id="{3B65E61D-417B-8F98-0672-07E98D3B2E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84" b="284"/>
          <a:stretch/>
        </p:blipFill>
        <p:spPr bwMode="auto">
          <a:xfrm>
            <a:off x="5403138" y="1607775"/>
            <a:ext cx="1737360" cy="1151657"/>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25" name="TextBox 24">
            <a:extLst>
              <a:ext uri="{FF2B5EF4-FFF2-40B4-BE49-F238E27FC236}">
                <a16:creationId xmlns:a16="http://schemas.microsoft.com/office/drawing/2014/main" id="{F624E0D9-BF70-FFD2-5300-F7BB7AD29BB3}"/>
              </a:ext>
            </a:extLst>
          </p:cNvPr>
          <p:cNvSpPr txBox="1"/>
          <p:nvPr/>
        </p:nvSpPr>
        <p:spPr>
          <a:xfrm>
            <a:off x="7454425" y="1596151"/>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3.</a:t>
            </a:r>
          </a:p>
        </p:txBody>
      </p:sp>
      <p:pic>
        <p:nvPicPr>
          <p:cNvPr id="24" name="Picture 2" descr="Photo of a young boy crouched down by a large-leafed plant. He has a magnifying glass in hand and is inspecting a leaf of the plant.">
            <a:extLst>
              <a:ext uri="{FF2B5EF4-FFF2-40B4-BE49-F238E27FC236}">
                <a16:creationId xmlns:a16="http://schemas.microsoft.com/office/drawing/2014/main" id="{2457D161-5AF2-3F3E-CBD7-E9F1880BB4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792351" y="1607117"/>
            <a:ext cx="1737360" cy="1152972"/>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8" name="Rectangle 7">
            <a:extLst>
              <a:ext uri="{FF2B5EF4-FFF2-40B4-BE49-F238E27FC236}">
                <a16:creationId xmlns:a16="http://schemas.microsoft.com/office/drawing/2014/main" id="{3DA5C18C-A1E2-3FFB-C399-D35A64EE8027}"/>
              </a:ext>
            </a:extLst>
          </p:cNvPr>
          <p:cNvSpPr/>
          <p:nvPr/>
        </p:nvSpPr>
        <p:spPr>
          <a:xfrm>
            <a:off x="968184" y="2828106"/>
            <a:ext cx="10249850" cy="523221"/>
          </a:xfrm>
          <a:prstGeom prst="rect">
            <a:avLst/>
          </a:prstGeom>
          <a:ln>
            <a:noFill/>
          </a:ln>
        </p:spPr>
        <p:txBody>
          <a:bodyPr wrap="square">
            <a:spAutoFit/>
          </a:bodyPr>
          <a:lstStyle/>
          <a:p>
            <a:r>
              <a:rPr lang="en-US" sz="1400" b="1" dirty="0">
                <a:latin typeface="Times New Roman" pitchFamily="18" charset="0"/>
                <a:cs typeface="Times New Roman" pitchFamily="18" charset="0"/>
              </a:rPr>
              <a:t>These children are visiting a park with their class. They walk through the park. They see different plants and animals.</a:t>
            </a:r>
            <a:br>
              <a:rPr lang="en-US" sz="1400" b="1" dirty="0">
                <a:latin typeface="Times New Roman" pitchFamily="18" charset="0"/>
                <a:cs typeface="Times New Roman" pitchFamily="18" charset="0"/>
              </a:rPr>
            </a:br>
            <a:r>
              <a:rPr lang="en-US" sz="1400" b="1" dirty="0">
                <a:latin typeface="Times New Roman" pitchFamily="18" charset="0"/>
                <a:cs typeface="Times New Roman" pitchFamily="18" charset="0"/>
              </a:rPr>
              <a:t>They pick some plants to look at and touch. The children have fun and learn a lot.</a:t>
            </a: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Lst>
          </p:cNvPr>
          <p:cNvSpPr txBox="1"/>
          <p:nvPr/>
        </p:nvSpPr>
        <p:spPr>
          <a:xfrm>
            <a:off x="1746722"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#1</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28</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9"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52907" y="5704404"/>
            <a:ext cx="3583014" cy="89255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300" b="1" i="1" dirty="0">
                <a:solidFill>
                  <a:srgbClr val="11294B"/>
                </a:solidFill>
                <a:latin typeface="Open Sans" pitchFamily="34" charset="0"/>
                <a:ea typeface="Open Sans" pitchFamily="34" charset="0"/>
                <a:cs typeface="Open Sans" pitchFamily="34" charset="0"/>
              </a:rPr>
              <a:t>“He can saw animals and he can go to</a:t>
            </a:r>
            <a:br>
              <a:rPr lang="en-US" sz="1300" b="1" i="1" dirty="0">
                <a:solidFill>
                  <a:srgbClr val="11294B"/>
                </a:solidFill>
                <a:latin typeface="Open Sans" pitchFamily="34" charset="0"/>
                <a:ea typeface="Open Sans" pitchFamily="34" charset="0"/>
                <a:cs typeface="Open Sans" pitchFamily="34" charset="0"/>
              </a:rPr>
            </a:br>
            <a:r>
              <a:rPr lang="en-US" sz="1300" b="1" i="1" dirty="0">
                <a:solidFill>
                  <a:srgbClr val="11294B"/>
                </a:solidFill>
                <a:latin typeface="Open Sans" pitchFamily="34" charset="0"/>
                <a:ea typeface="Open Sans" pitchFamily="34" charset="0"/>
                <a:cs typeface="Open Sans" pitchFamily="34" charset="0"/>
              </a:rPr>
              <a:t>find dams and you can eh you can saw</a:t>
            </a:r>
            <a:br>
              <a:rPr lang="en-US" sz="1300" b="1" i="1" dirty="0">
                <a:solidFill>
                  <a:srgbClr val="11294B"/>
                </a:solidFill>
                <a:latin typeface="Open Sans" pitchFamily="34" charset="0"/>
                <a:ea typeface="Open Sans" pitchFamily="34" charset="0"/>
                <a:cs typeface="Open Sans" pitchFamily="34" charset="0"/>
              </a:rPr>
            </a:br>
            <a:r>
              <a:rPr lang="en-US" sz="1300" b="1" i="1" dirty="0">
                <a:solidFill>
                  <a:srgbClr val="11294B"/>
                </a:solidFill>
                <a:latin typeface="Open Sans" pitchFamily="34" charset="0"/>
                <a:ea typeface="Open Sans" pitchFamily="34" charset="0"/>
                <a:cs typeface="Open Sans" pitchFamily="34" charset="0"/>
              </a:rPr>
              <a:t>exists ex- it- in- and you can saw</a:t>
            </a:r>
            <a:br>
              <a:rPr lang="en-US" sz="1300" b="1" i="1" dirty="0">
                <a:solidFill>
                  <a:srgbClr val="11294B"/>
                </a:solidFill>
                <a:latin typeface="Open Sans" pitchFamily="34" charset="0"/>
                <a:ea typeface="Open Sans" pitchFamily="34" charset="0"/>
                <a:cs typeface="Open Sans" pitchFamily="34" charset="0"/>
              </a:rPr>
            </a:br>
            <a:r>
              <a:rPr lang="en-US" sz="1300" b="1" i="1" dirty="0">
                <a:solidFill>
                  <a:srgbClr val="11294B"/>
                </a:solidFill>
                <a:latin typeface="Open Sans" pitchFamily="34" charset="0"/>
                <a:ea typeface="Open Sans" pitchFamily="34" charset="0"/>
                <a:cs typeface="Open Sans" pitchFamily="34" charset="0"/>
              </a:rPr>
              <a:t>a butterfly or something.”</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#2</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29</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9" cstate="print"/>
          <a:stretch>
            <a:fillRect/>
          </a:stretch>
        </p:blipFill>
        <p:spPr>
          <a:xfrm>
            <a:off x="5831771"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75464" y="6000427"/>
            <a:ext cx="3429000" cy="307777"/>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i="1" dirty="0">
                <a:solidFill>
                  <a:srgbClr val="11294B"/>
                </a:solidFill>
                <a:latin typeface="Open Sans" pitchFamily="34" charset="0"/>
                <a:ea typeface="Open Sans" pitchFamily="34" charset="0"/>
                <a:cs typeface="Open Sans" pitchFamily="34" charset="0"/>
              </a:rPr>
              <a:t>“They're feeding a squirrel.”</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#3</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30</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9"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914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8100303" y="6003132"/>
            <a:ext cx="3322096"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600"/>
              </a:spcBef>
            </a:pPr>
            <a:r>
              <a:rPr lang="en-US" sz="1400" b="1" i="1" dirty="0">
                <a:solidFill>
                  <a:srgbClr val="11294B"/>
                </a:solidFill>
                <a:latin typeface="Open Sans" pitchFamily="34" charset="0"/>
                <a:ea typeface="Open Sans" pitchFamily="34" charset="0"/>
                <a:cs typeface="Open Sans" pitchFamily="34" charset="0"/>
              </a:rPr>
              <a:t>“Uh animal, plant, [?], flowers.”</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33</a:t>
            </a:fld>
            <a:endParaRPr lang="en-US" dirty="0"/>
          </a:p>
        </p:txBody>
      </p:sp>
    </p:spTree>
    <p:extLst>
      <p:ext uri="{BB962C8B-B14F-4D97-AF65-F5344CB8AC3E}">
        <p14:creationId xmlns:p14="http://schemas.microsoft.com/office/powerpoint/2010/main" val="4041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28.wav"/>
                                        </p:tgtEl>
                                      </p:cMediaNode>
                                    </p:audio>
                                  </p:subTnLst>
                                </p:cTn>
                              </p:par>
                            </p:childTnLst>
                          </p:cTn>
                        </p:par>
                        <p:par>
                          <p:cTn id="11" fill="hold">
                            <p:stCondLst>
                              <p:cond delay="1000"/>
                            </p:stCondLst>
                            <p:childTnLst>
                              <p:par>
                                <p:cTn id="12" presetID="10" presetClass="exit" presetSubtype="0" fill="hold" nodeType="afterEffect">
                                  <p:stCondLst>
                                    <p:cond delay="395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39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29.wav"/>
                                        </p:tgtEl>
                                      </p:cMediaNode>
                                    </p:audio>
                                  </p:subTnLst>
                                </p:cTn>
                              </p:par>
                            </p:childTnLst>
                          </p:cTn>
                        </p:par>
                        <p:par>
                          <p:cTn id="26" fill="hold">
                            <p:stCondLst>
                              <p:cond delay="1000"/>
                            </p:stCondLst>
                            <p:childTnLst>
                              <p:par>
                                <p:cTn id="27" presetID="10" presetClass="exit" presetSubtype="0" fill="hold" nodeType="afterEffect">
                                  <p:stCondLst>
                                    <p:cond delay="25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25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30.wav"/>
                                        </p:tgtEl>
                                      </p:cMediaNode>
                                    </p:audio>
                                  </p:subTnLst>
                                </p:cTn>
                              </p:par>
                            </p:childTnLst>
                          </p:cTn>
                        </p:par>
                        <p:par>
                          <p:cTn id="41" fill="hold">
                            <p:stCondLst>
                              <p:cond delay="1000"/>
                            </p:stCondLst>
                            <p:childTnLst>
                              <p:par>
                                <p:cTn id="42" presetID="10" presetClass="exit" presetSubtype="0" fill="hold" nodeType="afterEffect">
                                  <p:stCondLst>
                                    <p:cond delay="90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90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Commanding </a:t>
            </a:r>
            <a:r>
              <a:rPr lang="en-US" dirty="0"/>
              <a:t>Practice: Shared Passage</a:t>
            </a:r>
          </a:p>
        </p:txBody>
      </p:sp>
      <p:sp>
        <p:nvSpPr>
          <p:cNvPr id="7" name="Content Placeholder 2">
            <a:extLst>
              <a:ext uri="{FF2B5EF4-FFF2-40B4-BE49-F238E27FC236}">
                <a16:creationId xmlns:a16="http://schemas.microsoft.com/office/drawing/2014/main" id="{B4C131B1-E4A2-30D7-F70A-DC35D1D47AC8}"/>
              </a:ext>
            </a:extLst>
          </p:cNvPr>
          <p:cNvSpPr txBox="1">
            <a:spLocks/>
          </p:cNvSpPr>
          <p:nvPr/>
        </p:nvSpPr>
        <p:spPr>
          <a:xfrm>
            <a:off x="376485" y="838201"/>
            <a:ext cx="11430000" cy="32004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a:spcBef>
                <a:spcPts val="600"/>
              </a:spcBef>
              <a:tabLst>
                <a:tab pos="1374775" algn="l"/>
              </a:tabLst>
            </a:pPr>
            <a:endParaRPr lang="en-US" sz="600" b="1" dirty="0">
              <a:latin typeface="Open Sans" pitchFamily="2" charset="0"/>
              <a:ea typeface="Open Sans" pitchFamily="2" charset="0"/>
              <a:cs typeface="Open Sans" pitchFamily="2" charset="0"/>
            </a:endParaRPr>
          </a:p>
          <a:p>
            <a:pPr>
              <a:spcBef>
                <a:spcPts val="600"/>
              </a:spcBef>
              <a:tabLst>
                <a:tab pos="1374775"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 You just learned about a trip to a park</a:t>
            </a:r>
            <a:endParaRPr lang="en-US" sz="1100" dirty="0">
              <a:latin typeface="Open Sans" pitchFamily="34" charset="0"/>
              <a:ea typeface="Open Sans" pitchFamily="34" charset="0"/>
              <a:cs typeface="Open Sans" pitchFamily="34" charset="0"/>
            </a:endParaRPr>
          </a:p>
          <a:p>
            <a:pPr>
              <a:lnSpc>
                <a:spcPts val="1200"/>
              </a:lnSpc>
            </a:pPr>
            <a:endParaRPr lang="en-US" sz="8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200" b="1" dirty="0">
              <a:latin typeface="Open Sans" pitchFamily="2" charset="0"/>
              <a:ea typeface="Open Sans" pitchFamily="2" charset="0"/>
              <a:cs typeface="Open Sans" pitchFamily="2" charset="0"/>
            </a:endParaRPr>
          </a:p>
          <a:p>
            <a:pPr>
              <a:tabLst>
                <a:tab pos="1374775" algn="l"/>
              </a:tabLst>
            </a:pPr>
            <a:endParaRPr lang="en-US" sz="2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tabLst>
                <a:tab pos="1374775" algn="l"/>
              </a:tabLst>
            </a:pPr>
            <a:endParaRPr lang="en-US" sz="1400" b="1" dirty="0">
              <a:latin typeface="Open Sans" pitchFamily="2" charset="0"/>
              <a:ea typeface="Open Sans" pitchFamily="2" charset="0"/>
              <a:cs typeface="Open Sans" pitchFamily="2" charset="0"/>
            </a:endParaRPr>
          </a:p>
          <a:p>
            <a:pPr>
              <a:spcBef>
                <a:spcPts val="800"/>
              </a:spcBef>
              <a:tabLst>
                <a:tab pos="1374775" algn="l"/>
              </a:tabLst>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Would you like to visit a park with your class?</a:t>
            </a:r>
          </a:p>
          <a:p>
            <a:pPr>
              <a:spcBef>
                <a:spcPts val="800"/>
              </a:spcBef>
              <a:tabLst>
                <a:tab pos="1374775" algn="l"/>
              </a:tabLst>
            </a:pPr>
            <a:r>
              <a:rPr lang="en-US" sz="1400" b="1" dirty="0">
                <a:latin typeface="Open Sans" pitchFamily="2" charset="0"/>
                <a:ea typeface="Open Sans" pitchFamily="2" charset="0"/>
                <a:cs typeface="Open Sans" pitchFamily="2" charset="0"/>
              </a:rPr>
              <a:t>Follow-up:</a:t>
            </a:r>
            <a:r>
              <a:rPr lang="en-US" sz="1400" i="1" dirty="0">
                <a:latin typeface="Open Sans" pitchFamily="2" charset="0"/>
                <a:ea typeface="Open Sans" pitchFamily="2" charset="0"/>
                <a:cs typeface="Open Sans" pitchFamily="2" charset="0"/>
              </a:rPr>
              <a:t>	</a:t>
            </a:r>
            <a:r>
              <a:rPr lang="en-US" sz="1400" dirty="0">
                <a:latin typeface="Open Sans" pitchFamily="2" charset="0"/>
                <a:ea typeface="Open Sans" pitchFamily="2" charset="0"/>
                <a:cs typeface="Open Sans" pitchFamily="2" charset="0"/>
              </a:rPr>
              <a:t>Why? [OR] Why not?</a:t>
            </a:r>
          </a:p>
          <a:p>
            <a:pPr>
              <a:tabLst>
                <a:tab pos="1374775" algn="l"/>
              </a:tabLst>
            </a:pPr>
            <a:endParaRPr lang="en-US" sz="1400" b="1" dirty="0">
              <a:latin typeface="Open Sans" pitchFamily="2" charset="0"/>
              <a:ea typeface="Open Sans" pitchFamily="2" charset="0"/>
              <a:cs typeface="Open Sans" pitchFamily="2" charset="0"/>
            </a:endParaRPr>
          </a:p>
        </p:txBody>
      </p:sp>
      <p:sp>
        <p:nvSpPr>
          <p:cNvPr id="9" name="Rectangle 8">
            <a:extLst>
              <a:ext uri="{FF2B5EF4-FFF2-40B4-BE49-F238E27FC236}">
                <a16:creationId xmlns:a16="http://schemas.microsoft.com/office/drawing/2014/main" id="{FFADD2C3-0E32-5C81-986A-0BE40E7744C6}"/>
              </a:ext>
              <a:ext uri="{C183D7F6-B498-43B3-948B-1728B52AA6E4}">
                <adec:decorative xmlns:adec="http://schemas.microsoft.com/office/drawing/2017/decorative" val="1"/>
              </a:ext>
            </a:extLst>
          </p:cNvPr>
          <p:cNvSpPr/>
          <p:nvPr/>
        </p:nvSpPr>
        <p:spPr>
          <a:xfrm>
            <a:off x="677055" y="1255501"/>
            <a:ext cx="10855756" cy="2011680"/>
          </a:xfrm>
          <a:prstGeom prst="rect">
            <a:avLst/>
          </a:prstGeom>
          <a:solidFill>
            <a:schemeClr val="bg1"/>
          </a:solidFill>
          <a:ln w="285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0632B3B-37F3-74BB-B97A-F81F00A6BC04}"/>
              </a:ext>
            </a:extLst>
          </p:cNvPr>
          <p:cNvSpPr txBox="1"/>
          <p:nvPr/>
        </p:nvSpPr>
        <p:spPr>
          <a:xfrm>
            <a:off x="2666959" y="1449360"/>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1.</a:t>
            </a:r>
          </a:p>
        </p:txBody>
      </p:sp>
      <p:pic>
        <p:nvPicPr>
          <p:cNvPr id="25" name="Picture 2" descr="Photo of four young students and their teacher stopped on a forest path. The teacher's arm is extended to the left, pointing something out in the distance.">
            <a:extLst>
              <a:ext uri="{FF2B5EF4-FFF2-40B4-BE49-F238E27FC236}">
                <a16:creationId xmlns:a16="http://schemas.microsoft.com/office/drawing/2014/main" id="{AE13F458-A6C6-62E3-64F7-0DD128E637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27" b="227"/>
          <a:stretch/>
        </p:blipFill>
        <p:spPr bwMode="auto">
          <a:xfrm>
            <a:off x="3013925" y="1454717"/>
            <a:ext cx="1737360" cy="1152972"/>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24" name="TextBox 23">
            <a:extLst>
              <a:ext uri="{FF2B5EF4-FFF2-40B4-BE49-F238E27FC236}">
                <a16:creationId xmlns:a16="http://schemas.microsoft.com/office/drawing/2014/main" id="{7F4EFF01-6FA6-6E1E-A3B7-BA3A4292B43C}"/>
              </a:ext>
            </a:extLst>
          </p:cNvPr>
          <p:cNvSpPr txBox="1"/>
          <p:nvPr/>
        </p:nvSpPr>
        <p:spPr>
          <a:xfrm>
            <a:off x="5059534" y="1455474"/>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2.</a:t>
            </a:r>
          </a:p>
        </p:txBody>
      </p:sp>
      <p:pic>
        <p:nvPicPr>
          <p:cNvPr id="23" name="Picture 3" descr="Photo of a young boy sitting on a log as he looks down at a squirrel that has approached very close to him.">
            <a:extLst>
              <a:ext uri="{FF2B5EF4-FFF2-40B4-BE49-F238E27FC236}">
                <a16:creationId xmlns:a16="http://schemas.microsoft.com/office/drawing/2014/main" id="{834BD4A6-A981-0094-1A11-DE58EEA584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84" b="284"/>
          <a:stretch/>
        </p:blipFill>
        <p:spPr bwMode="auto">
          <a:xfrm>
            <a:off x="5403138" y="1455375"/>
            <a:ext cx="1737360" cy="1151657"/>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22" name="TextBox 21">
            <a:extLst>
              <a:ext uri="{FF2B5EF4-FFF2-40B4-BE49-F238E27FC236}">
                <a16:creationId xmlns:a16="http://schemas.microsoft.com/office/drawing/2014/main" id="{9FC2A874-5807-8D6C-91B5-9C90C93D35AC}"/>
              </a:ext>
            </a:extLst>
          </p:cNvPr>
          <p:cNvSpPr txBox="1"/>
          <p:nvPr/>
        </p:nvSpPr>
        <p:spPr>
          <a:xfrm>
            <a:off x="7454425" y="1443751"/>
            <a:ext cx="340242"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dirty="0">
                <a:latin typeface="Arial" pitchFamily="34" charset="0"/>
                <a:cs typeface="Arial" pitchFamily="34" charset="0"/>
              </a:rPr>
              <a:t>3.</a:t>
            </a:r>
          </a:p>
        </p:txBody>
      </p:sp>
      <p:pic>
        <p:nvPicPr>
          <p:cNvPr id="21" name="Picture 2" descr="Photo of a young boy crouched down by a large-leafed plant. He has a magnifying glass in hand and is inspecting a leaf of the plant.">
            <a:extLst>
              <a:ext uri="{FF2B5EF4-FFF2-40B4-BE49-F238E27FC236}">
                <a16:creationId xmlns:a16="http://schemas.microsoft.com/office/drawing/2014/main" id="{49E5DC13-6898-2F8E-96A1-9B89081747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792351" y="1454717"/>
            <a:ext cx="1737360" cy="1152972"/>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0" name="Rectangle 9">
            <a:extLst>
              <a:ext uri="{FF2B5EF4-FFF2-40B4-BE49-F238E27FC236}">
                <a16:creationId xmlns:a16="http://schemas.microsoft.com/office/drawing/2014/main" id="{FCB07992-E1A4-51CD-D6F7-7431BCBD238A}"/>
              </a:ext>
            </a:extLst>
          </p:cNvPr>
          <p:cNvSpPr/>
          <p:nvPr/>
        </p:nvSpPr>
        <p:spPr>
          <a:xfrm>
            <a:off x="968184" y="2675706"/>
            <a:ext cx="10249850" cy="523221"/>
          </a:xfrm>
          <a:prstGeom prst="rect">
            <a:avLst/>
          </a:prstGeom>
          <a:ln>
            <a:noFill/>
          </a:ln>
        </p:spPr>
        <p:txBody>
          <a:bodyPr wrap="square">
            <a:spAutoFit/>
          </a:bodyPr>
          <a:lstStyle/>
          <a:p>
            <a:r>
              <a:rPr lang="en-US" sz="1400" b="1" dirty="0">
                <a:latin typeface="Times New Roman" pitchFamily="18" charset="0"/>
                <a:cs typeface="Times New Roman" pitchFamily="18" charset="0"/>
              </a:rPr>
              <a:t>These children are visiting a park with their class. They walk through the park. They see different plants and animals.</a:t>
            </a:r>
            <a:br>
              <a:rPr lang="en-US" sz="1400" b="1" dirty="0">
                <a:latin typeface="Times New Roman" pitchFamily="18" charset="0"/>
                <a:cs typeface="Times New Roman" pitchFamily="18" charset="0"/>
              </a:rPr>
            </a:br>
            <a:r>
              <a:rPr lang="en-US" sz="1400" b="1" dirty="0">
                <a:latin typeface="Times New Roman" pitchFamily="18" charset="0"/>
                <a:cs typeface="Times New Roman" pitchFamily="18" charset="0"/>
              </a:rPr>
              <a:t>They pick some plants to look at and touch. The children have fun and learn a lot.</a:t>
            </a: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Lst>
          </p:cNvPr>
          <p:cNvSpPr txBox="1"/>
          <p:nvPr/>
        </p:nvSpPr>
        <p:spPr>
          <a:xfrm>
            <a:off x="1746722"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#1</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31</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9"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37005" y="5710035"/>
            <a:ext cx="3583014" cy="101566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i="1" spc="-20" dirty="0">
                <a:solidFill>
                  <a:srgbClr val="11294B"/>
                </a:solidFill>
                <a:latin typeface="Open Sans" pitchFamily="34" charset="0"/>
                <a:ea typeface="Open Sans" pitchFamily="34" charset="0"/>
                <a:cs typeface="Open Sans" pitchFamily="34" charset="0"/>
              </a:rPr>
              <a:t>“Yes.”</a:t>
            </a:r>
            <a:br>
              <a:rPr lang="en-US" sz="1200" b="1" i="1" spc="-20" dirty="0">
                <a:solidFill>
                  <a:srgbClr val="11294B"/>
                </a:solidFill>
                <a:latin typeface="Open Sans" pitchFamily="34" charset="0"/>
                <a:ea typeface="Open Sans" pitchFamily="34" charset="0"/>
                <a:cs typeface="Open Sans" pitchFamily="34" charset="0"/>
              </a:rPr>
            </a:br>
            <a:r>
              <a:rPr lang="en-US" sz="1200" b="1" spc="-20" dirty="0">
                <a:solidFill>
                  <a:schemeClr val="bg1">
                    <a:lumMod val="50000"/>
                  </a:schemeClr>
                </a:solidFill>
                <a:latin typeface="Open Sans" pitchFamily="34" charset="0"/>
                <a:ea typeface="Open Sans" pitchFamily="34" charset="0"/>
                <a:cs typeface="Open Sans" pitchFamily="34" charset="0"/>
              </a:rPr>
              <a:t>[examiner prompts for more language] </a:t>
            </a:r>
          </a:p>
          <a:p>
            <a:pPr algn="ctr"/>
            <a:r>
              <a:rPr lang="en-US" sz="1200" b="1" i="1" spc="-20" dirty="0">
                <a:solidFill>
                  <a:srgbClr val="11294B"/>
                </a:solidFill>
                <a:latin typeface="Open Sans" pitchFamily="34" charset="0"/>
                <a:ea typeface="Open Sans" pitchFamily="34" charset="0"/>
                <a:cs typeface="Open Sans" pitchFamily="34" charset="0"/>
              </a:rPr>
              <a:t>“It looks so fun to do some- animals. Look at some trees and look at the pl- at the animals, look at the plants.”</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#2</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32</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9" cstate="print"/>
          <a:stretch>
            <a:fillRect/>
          </a:stretch>
        </p:blipFill>
        <p:spPr>
          <a:xfrm>
            <a:off x="5831771"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75464" y="5753425"/>
            <a:ext cx="3429000" cy="938719"/>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100" b="1" i="1" dirty="0">
                <a:solidFill>
                  <a:srgbClr val="11294B"/>
                </a:solidFill>
                <a:latin typeface="Open Sans" pitchFamily="34" charset="0"/>
                <a:ea typeface="Open Sans" pitchFamily="34" charset="0"/>
                <a:cs typeface="Open Sans" pitchFamily="34" charset="0"/>
              </a:rPr>
              <a:t>“I would not like to go to the park with my class because they are a little too noisy and they could scare away the birds and- and the squirrels and other bugs. So they are cute bugs but when they leaving animals, I can't see them correctly.”</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#3</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33</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9"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8092352" y="5978625"/>
            <a:ext cx="3322096" cy="49244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200" b="1" spc="-20" dirty="0">
                <a:solidFill>
                  <a:schemeClr val="bg1">
                    <a:lumMod val="50000"/>
                  </a:schemeClr>
                </a:solidFill>
                <a:latin typeface="Open Sans" pitchFamily="34" charset="0"/>
                <a:ea typeface="Open Sans" pitchFamily="34" charset="0"/>
                <a:cs typeface="Open Sans" pitchFamily="34" charset="0"/>
              </a:rPr>
              <a:t>[examiner prompts for more language]</a:t>
            </a:r>
          </a:p>
          <a:p>
            <a:pPr algn="ctr"/>
            <a:r>
              <a:rPr lang="en-US" sz="1400" b="1" i="1" dirty="0">
                <a:solidFill>
                  <a:srgbClr val="11294B"/>
                </a:solidFill>
                <a:latin typeface="Open Sans" pitchFamily="34" charset="0"/>
                <a:ea typeface="Open Sans" pitchFamily="34" charset="0"/>
                <a:cs typeface="Open Sans" pitchFamily="34" charset="0"/>
              </a:rPr>
              <a:t>“Fun . . . because it's fun.” </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34</a:t>
            </a:fld>
            <a:endParaRPr lang="en-US" dirty="0"/>
          </a:p>
        </p:txBody>
      </p:sp>
    </p:spTree>
    <p:extLst>
      <p:ext uri="{BB962C8B-B14F-4D97-AF65-F5344CB8AC3E}">
        <p14:creationId xmlns:p14="http://schemas.microsoft.com/office/powerpoint/2010/main" val="351561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31.wav"/>
                                        </p:tgtEl>
                                      </p:cMediaNode>
                                    </p:audio>
                                  </p:subTnLst>
                                </p:cTn>
                              </p:par>
                            </p:childTnLst>
                          </p:cTn>
                        </p:par>
                        <p:par>
                          <p:cTn id="11" fill="hold">
                            <p:stCondLst>
                              <p:cond delay="1000"/>
                            </p:stCondLst>
                            <p:childTnLst>
                              <p:par>
                                <p:cTn id="12" presetID="10" presetClass="exit" presetSubtype="0" fill="hold" nodeType="afterEffect">
                                  <p:stCondLst>
                                    <p:cond delay="155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15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32.wav"/>
                                        </p:tgtEl>
                                      </p:cMediaNode>
                                    </p:audio>
                                  </p:subTnLst>
                                </p:cTn>
                              </p:par>
                            </p:childTnLst>
                          </p:cTn>
                        </p:par>
                        <p:par>
                          <p:cTn id="26" fill="hold">
                            <p:stCondLst>
                              <p:cond delay="1000"/>
                            </p:stCondLst>
                            <p:childTnLst>
                              <p:par>
                                <p:cTn id="27" presetID="10" presetClass="exit" presetSubtype="0" fill="hold" nodeType="afterEffect">
                                  <p:stCondLst>
                                    <p:cond delay="170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17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33.wav"/>
                                        </p:tgtEl>
                                      </p:cMediaNode>
                                    </p:audio>
                                  </p:subTnLst>
                                </p:cTn>
                              </p:par>
                            </p:childTnLst>
                          </p:cTn>
                        </p:par>
                        <p:par>
                          <p:cTn id="41" fill="hold">
                            <p:stCondLst>
                              <p:cond delay="1000"/>
                            </p:stCondLst>
                            <p:childTnLst>
                              <p:par>
                                <p:cTn id="42" presetID="10" presetClass="exit" presetSubtype="0" fill="hold" nodeType="afterEffect">
                                  <p:stCondLst>
                                    <p:cond delay="55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55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9ECA-1B39-4984-6FD5-7CD86AEC2E6A}"/>
              </a:ext>
            </a:extLst>
          </p:cNvPr>
          <p:cNvSpPr>
            <a:spLocks noGrp="1"/>
          </p:cNvSpPr>
          <p:nvPr>
            <p:ph type="title"/>
          </p:nvPr>
        </p:nvSpPr>
        <p:spPr/>
        <p:txBody>
          <a:bodyPr/>
          <a:lstStyle/>
          <a:p>
            <a:r>
              <a:rPr lang="en-US" dirty="0">
                <a:solidFill>
                  <a:srgbClr val="B4C5E7"/>
                </a:solidFill>
              </a:rPr>
              <a:t>Commanding </a:t>
            </a:r>
            <a:r>
              <a:rPr lang="en-US" dirty="0"/>
              <a:t>Practice: Independent Passage</a:t>
            </a:r>
          </a:p>
        </p:txBody>
      </p:sp>
      <p:sp>
        <p:nvSpPr>
          <p:cNvPr id="10" name="TextBox 7">
            <a:extLst>
              <a:ext uri="{FF2B5EF4-FFF2-40B4-BE49-F238E27FC236}">
                <a16:creationId xmlns:a16="http://schemas.microsoft.com/office/drawing/2014/main" id="{8D984714-042A-5E7D-6CE3-71DE4FBAEB8C}"/>
              </a:ext>
            </a:extLst>
          </p:cNvPr>
          <p:cNvSpPr txBox="1"/>
          <p:nvPr/>
        </p:nvSpPr>
        <p:spPr>
          <a:xfrm>
            <a:off x="3207808" y="847846"/>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1.</a:t>
            </a:r>
          </a:p>
        </p:txBody>
      </p:sp>
      <p:pic>
        <p:nvPicPr>
          <p:cNvPr id="9" name="Picture 2" descr="Photo of several people looking at an elephant in an open-air zoo exhibit.">
            <a:extLst>
              <a:ext uri="{FF2B5EF4-FFF2-40B4-BE49-F238E27FC236}">
                <a16:creationId xmlns:a16="http://schemas.microsoft.com/office/drawing/2014/main" id="{6D600ED7-17B4-280E-2B1A-CFD1C64B9A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553743" y="849240"/>
            <a:ext cx="240188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19" name="TextBox 9">
            <a:extLst>
              <a:ext uri="{FF2B5EF4-FFF2-40B4-BE49-F238E27FC236}">
                <a16:creationId xmlns:a16="http://schemas.microsoft.com/office/drawing/2014/main" id="{51AD38A8-DA76-D9E0-6E34-AD68D3C1D21E}"/>
              </a:ext>
            </a:extLst>
          </p:cNvPr>
          <p:cNvSpPr txBox="1"/>
          <p:nvPr/>
        </p:nvSpPr>
        <p:spPr>
          <a:xfrm>
            <a:off x="6231189" y="847846"/>
            <a:ext cx="340242"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dirty="0">
                <a:latin typeface="Arial" pitchFamily="34" charset="0"/>
                <a:cs typeface="Arial" pitchFamily="34" charset="0"/>
              </a:rPr>
              <a:t>2.</a:t>
            </a:r>
          </a:p>
        </p:txBody>
      </p:sp>
      <p:pic>
        <p:nvPicPr>
          <p:cNvPr id="18" name="Picture 3" descr="Zookeeper speaking to an unpictured audience with dozens of penguins in the foreground.">
            <a:extLst>
              <a:ext uri="{FF2B5EF4-FFF2-40B4-BE49-F238E27FC236}">
                <a16:creationId xmlns:a16="http://schemas.microsoft.com/office/drawing/2014/main" id="{E0D8AEA0-69F9-606A-5428-BD79E0858C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578577" y="849240"/>
            <a:ext cx="2411560" cy="160020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31750"/>
          </a:effectLst>
        </p:spPr>
      </p:pic>
      <p:sp>
        <p:nvSpPr>
          <p:cNvPr id="20" name="Content Placeholder 2">
            <a:extLst>
              <a:ext uri="{FF2B5EF4-FFF2-40B4-BE49-F238E27FC236}">
                <a16:creationId xmlns:a16="http://schemas.microsoft.com/office/drawing/2014/main" id="{395B32D8-FAB6-ADF3-D95D-EA10046BED1B}"/>
              </a:ext>
            </a:extLst>
          </p:cNvPr>
          <p:cNvSpPr txBox="1">
            <a:spLocks/>
          </p:cNvSpPr>
          <p:nvPr/>
        </p:nvSpPr>
        <p:spPr>
          <a:xfrm>
            <a:off x="386594" y="2555747"/>
            <a:ext cx="11430000" cy="146304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Autofit/>
          </a:bodyPr>
          <a:lstStyle/>
          <a:p>
            <a:pPr>
              <a:tabLst>
                <a:tab pos="1371600" algn="l"/>
              </a:tabLst>
            </a:pPr>
            <a:r>
              <a:rPr lang="en-US" sz="1400" b="1" dirty="0">
                <a:latin typeface="Open Sans" pitchFamily="2" charset="0"/>
                <a:ea typeface="Open Sans" pitchFamily="2" charset="0"/>
                <a:cs typeface="Open Sans" pitchFamily="2" charset="0"/>
              </a:rPr>
              <a:t>Introduction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These students are visiting the zoo with their class. [POINT to PICTURE 1] They watch the animals. They learn what 	animals do and what they eat. [POINT to PICTURE 2] The zookeeper teaches them about penguins. She tells them how 	zookeepers take care of animals. The students ask the zookeeper questions about the animals.</a:t>
            </a:r>
          </a:p>
          <a:p>
            <a:pPr>
              <a:tabLst>
                <a:tab pos="1374775" algn="l"/>
              </a:tabLst>
            </a:pPr>
            <a:endParaRPr lang="en-US" sz="1000" b="1" dirty="0">
              <a:latin typeface="Open Sans" pitchFamily="2" charset="0"/>
              <a:ea typeface="Open Sans" pitchFamily="2" charset="0"/>
              <a:cs typeface="Open Sans" pitchFamily="2" charset="0"/>
            </a:endParaRPr>
          </a:p>
          <a:p>
            <a:pPr>
              <a:tabLst>
                <a:tab pos="1374775" algn="l"/>
              </a:tabLst>
            </a:pPr>
            <a:r>
              <a:rPr lang="en-US" sz="1400" b="1" dirty="0">
                <a:latin typeface="Open Sans" pitchFamily="2" charset="0"/>
                <a:ea typeface="Open Sans" pitchFamily="2" charset="0"/>
                <a:cs typeface="Open Sans" pitchFamily="2" charset="0"/>
              </a:rPr>
              <a:t>Question</a:t>
            </a:r>
            <a:r>
              <a:rPr lang="en-US" sz="1400" dirty="0">
                <a:latin typeface="Open Sans" pitchFamily="2" charset="0"/>
                <a:ea typeface="Open Sans" pitchFamily="2" charset="0"/>
                <a:cs typeface="Open Sans" pitchFamily="2" charset="0"/>
              </a:rPr>
              <a:t>: 	</a:t>
            </a:r>
            <a:r>
              <a:rPr lang="en-US" sz="1400" dirty="0">
                <a:latin typeface="Open Sans" pitchFamily="34" charset="0"/>
                <a:ea typeface="Open Sans" pitchFamily="34" charset="0"/>
                <a:cs typeface="Open Sans" pitchFamily="34" charset="0"/>
              </a:rPr>
              <a:t>Do you think the zoo is a good place to learn about animals?</a:t>
            </a:r>
          </a:p>
          <a:p>
            <a:pPr>
              <a:spcBef>
                <a:spcPts val="1000"/>
              </a:spcBef>
              <a:tabLst>
                <a:tab pos="1374775" algn="l"/>
              </a:tabLst>
            </a:pPr>
            <a:r>
              <a:rPr lang="en-US" sz="1400" b="1" dirty="0">
                <a:latin typeface="Open Sans" pitchFamily="2" charset="0"/>
                <a:ea typeface="Open Sans" pitchFamily="2" charset="0"/>
                <a:cs typeface="Open Sans" pitchFamily="2" charset="0"/>
              </a:rPr>
              <a:t>Follow-up:</a:t>
            </a:r>
            <a:r>
              <a:rPr lang="en-US" sz="1400" i="1" dirty="0">
                <a:latin typeface="Open Sans" pitchFamily="2" charset="0"/>
                <a:ea typeface="Open Sans" pitchFamily="2" charset="0"/>
                <a:cs typeface="Open Sans" pitchFamily="2" charset="0"/>
              </a:rPr>
              <a:t>	</a:t>
            </a:r>
            <a:r>
              <a:rPr lang="en-US" sz="1400" dirty="0">
                <a:latin typeface="Open Sans" pitchFamily="2" charset="0"/>
                <a:ea typeface="Open Sans" pitchFamily="2" charset="0"/>
                <a:cs typeface="Open Sans" pitchFamily="2" charset="0"/>
              </a:rPr>
              <a:t>Why? [OR] Why not?</a:t>
            </a:r>
          </a:p>
        </p:txBody>
      </p:sp>
      <p:sp>
        <p:nvSpPr>
          <p:cNvPr id="12" name="Freeform: Shape 11">
            <a:extLst>
              <a:ext uri="{FF2B5EF4-FFF2-40B4-BE49-F238E27FC236}">
                <a16:creationId xmlns:a16="http://schemas.microsoft.com/office/drawing/2014/main" id="{7AF422EF-5423-E3C3-5900-E14F1817C211}"/>
              </a:ext>
              <a:ext uri="{C183D7F6-B498-43B3-948B-1728B52AA6E4}">
                <adec:decorative xmlns:adec="http://schemas.microsoft.com/office/drawing/2017/decorative" val="1"/>
              </a:ext>
            </a:extLst>
          </p:cNvPr>
          <p:cNvSpPr/>
          <p:nvPr/>
        </p:nvSpPr>
        <p:spPr>
          <a:xfrm>
            <a:off x="151812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C98B39BF-879F-AD07-2E16-3AEFFFB92B6C}"/>
              </a:ext>
              <a:ext uri="{C183D7F6-B498-43B3-948B-1728B52AA6E4}">
                <adec:decorative xmlns:adec="http://schemas.microsoft.com/office/drawing/2017/decorative" val="1"/>
              </a:ext>
            </a:extLst>
          </p:cNvPr>
          <p:cNvSpPr/>
          <p:nvPr/>
        </p:nvSpPr>
        <p:spPr>
          <a:xfrm>
            <a:off x="1518121"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B3255BBB-69BA-27EF-5754-A2DA7058B5CF}"/>
              </a:ext>
              <a:ext uri="{C183D7F6-B498-43B3-948B-1728B52AA6E4}">
                <adec:decorative xmlns:adec="http://schemas.microsoft.com/office/drawing/2017/decorative" val="1"/>
              </a:ext>
            </a:extLst>
          </p:cNvPr>
          <p:cNvSpPr/>
          <p:nvPr/>
        </p:nvSpPr>
        <p:spPr>
          <a:xfrm>
            <a:off x="1975321"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A3FF99-47CE-45F1-0107-0C5823A3A2F1}"/>
              </a:ext>
              <a:ext uri="{C183D7F6-B498-43B3-948B-1728B52AA6E4}">
                <adec:decorative xmlns:adec="http://schemas.microsoft.com/office/drawing/2017/decorative" val="0"/>
              </a:ext>
            </a:extLst>
          </p:cNvPr>
          <p:cNvSpPr txBox="1"/>
          <p:nvPr/>
        </p:nvSpPr>
        <p:spPr>
          <a:xfrm>
            <a:off x="1746722"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#1</a:t>
            </a:r>
          </a:p>
        </p:txBody>
      </p:sp>
      <p:sp>
        <p:nvSpPr>
          <p:cNvPr id="15" name="TextBox 14">
            <a:extLst>
              <a:ext uri="{FF2B5EF4-FFF2-40B4-BE49-F238E27FC236}">
                <a16:creationId xmlns:a16="http://schemas.microsoft.com/office/drawing/2014/main" id="{D4D0729A-4286-CD16-192C-A2679892C4C0}"/>
              </a:ext>
            </a:extLst>
          </p:cNvPr>
          <p:cNvSpPr txBox="1"/>
          <p:nvPr/>
        </p:nvSpPr>
        <p:spPr>
          <a:xfrm>
            <a:off x="174672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34</a:t>
            </a:r>
          </a:p>
        </p:txBody>
      </p:sp>
      <p:pic>
        <p:nvPicPr>
          <p:cNvPr id="16" name="Picture 15">
            <a:extLst>
              <a:ext uri="{FF2B5EF4-FFF2-40B4-BE49-F238E27FC236}">
                <a16:creationId xmlns:a16="http://schemas.microsoft.com/office/drawing/2014/main" id="{936DAAD2-581B-9502-2C72-CEAFCB7D0237}"/>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2174059" y="4692766"/>
            <a:ext cx="516924" cy="387693"/>
          </a:xfrm>
          <a:prstGeom prst="rect">
            <a:avLst/>
          </a:prstGeom>
        </p:spPr>
      </p:pic>
      <p:sp>
        <p:nvSpPr>
          <p:cNvPr id="17" name="Isosceles Triangle 16">
            <a:extLst>
              <a:ext uri="{FF2B5EF4-FFF2-40B4-BE49-F238E27FC236}">
                <a16:creationId xmlns:a16="http://schemas.microsoft.com/office/drawing/2014/main" id="{7A7F6F6C-5BD9-957E-BAEA-351558E9BB7C}"/>
              </a:ext>
              <a:ext uri="{C183D7F6-B498-43B3-948B-1728B52AA6E4}">
                <adec:decorative xmlns:adec="http://schemas.microsoft.com/office/drawing/2017/decorative" val="1"/>
              </a:ext>
            </a:extLst>
          </p:cNvPr>
          <p:cNvSpPr/>
          <p:nvPr/>
        </p:nvSpPr>
        <p:spPr>
          <a:xfrm rot="5400000">
            <a:off x="2249641"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594372F6-7E52-A065-EBA1-19B4FADEB20B}"/>
              </a:ext>
              <a:ext uri="{C183D7F6-B498-43B3-948B-1728B52AA6E4}">
                <adec:decorative xmlns:adec="http://schemas.microsoft.com/office/drawing/2017/decorative" val="1"/>
              </a:ext>
            </a:extLst>
          </p:cNvPr>
          <p:cNvSpPr txBox="1">
            <a:spLocks/>
          </p:cNvSpPr>
          <p:nvPr/>
        </p:nvSpPr>
        <p:spPr>
          <a:xfrm>
            <a:off x="718022" y="5689162"/>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6" name="TextBox 46">
            <a:extLst>
              <a:ext uri="{FF2B5EF4-FFF2-40B4-BE49-F238E27FC236}">
                <a16:creationId xmlns:a16="http://schemas.microsoft.com/office/drawing/2014/main" id="{A06DDF0C-A540-5D65-120C-F6840A1ABD0A}"/>
              </a:ext>
            </a:extLst>
          </p:cNvPr>
          <p:cNvSpPr txBox="1"/>
          <p:nvPr/>
        </p:nvSpPr>
        <p:spPr>
          <a:xfrm>
            <a:off x="629054" y="5959460"/>
            <a:ext cx="3583014" cy="52322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i="1" dirty="0">
                <a:solidFill>
                  <a:srgbClr val="11294B"/>
                </a:solidFill>
                <a:latin typeface="Open Sans" pitchFamily="34" charset="0"/>
                <a:ea typeface="Open Sans" pitchFamily="34" charset="0"/>
                <a:cs typeface="Open Sans" pitchFamily="34" charset="0"/>
              </a:rPr>
              <a:t>“Yes because zoos</a:t>
            </a:r>
            <a:br>
              <a:rPr lang="en-US" sz="1400" b="1" i="1" dirty="0">
                <a:solidFill>
                  <a:srgbClr val="11294B"/>
                </a:solidFill>
                <a:latin typeface="Open Sans" pitchFamily="34" charset="0"/>
                <a:ea typeface="Open Sans" pitchFamily="34" charset="0"/>
                <a:cs typeface="Open Sans" pitchFamily="34" charset="0"/>
              </a:rPr>
            </a:br>
            <a:r>
              <a:rPr lang="en-US" sz="1400" b="1" i="1" dirty="0">
                <a:solidFill>
                  <a:srgbClr val="11294B"/>
                </a:solidFill>
                <a:latin typeface="Open Sans" pitchFamily="34" charset="0"/>
                <a:ea typeface="Open Sans" pitchFamily="34" charset="0"/>
                <a:cs typeface="Open Sans" pitchFamily="34" charset="0"/>
              </a:rPr>
              <a:t>animals are very fun.”</a:t>
            </a:r>
          </a:p>
        </p:txBody>
      </p:sp>
      <p:sp>
        <p:nvSpPr>
          <p:cNvPr id="36" name="Freeform: Shape 35">
            <a:extLst>
              <a:ext uri="{FF2B5EF4-FFF2-40B4-BE49-F238E27FC236}">
                <a16:creationId xmlns:a16="http://schemas.microsoft.com/office/drawing/2014/main" id="{907A5EC5-6341-1250-AE71-BBF6E9D3F7C2}"/>
              </a:ext>
              <a:ext uri="{C183D7F6-B498-43B3-948B-1728B52AA6E4}">
                <adec:decorative xmlns:adec="http://schemas.microsoft.com/office/drawing/2017/decorative" val="1"/>
              </a:ext>
            </a:extLst>
          </p:cNvPr>
          <p:cNvSpPr/>
          <p:nvPr/>
        </p:nvSpPr>
        <p:spPr>
          <a:xfrm>
            <a:off x="5175833"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37" name="Rectangle 36">
            <a:extLst>
              <a:ext uri="{FF2B5EF4-FFF2-40B4-BE49-F238E27FC236}">
                <a16:creationId xmlns:a16="http://schemas.microsoft.com/office/drawing/2014/main" id="{AD1FFAB6-3D5D-DAA8-E614-BC70BCB049DD}"/>
              </a:ext>
              <a:ext uri="{C183D7F6-B498-43B3-948B-1728B52AA6E4}">
                <adec:decorative xmlns:adec="http://schemas.microsoft.com/office/drawing/2017/decorative" val="1"/>
              </a:ext>
            </a:extLst>
          </p:cNvPr>
          <p:cNvSpPr/>
          <p:nvPr/>
        </p:nvSpPr>
        <p:spPr>
          <a:xfrm>
            <a:off x="5175833"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38" name="Rectangle 37">
            <a:extLst>
              <a:ext uri="{FF2B5EF4-FFF2-40B4-BE49-F238E27FC236}">
                <a16:creationId xmlns:a16="http://schemas.microsoft.com/office/drawing/2014/main" id="{15301341-979B-9F6D-4CD4-E22A6AA20A6F}"/>
              </a:ext>
              <a:ext uri="{C183D7F6-B498-43B3-948B-1728B52AA6E4}">
                <adec:decorative xmlns:adec="http://schemas.microsoft.com/office/drawing/2017/decorative" val="1"/>
              </a:ext>
            </a:extLst>
          </p:cNvPr>
          <p:cNvSpPr/>
          <p:nvPr/>
        </p:nvSpPr>
        <p:spPr>
          <a:xfrm>
            <a:off x="5633033"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4A3FF99-47CE-45F1-0107-0C5823A3A2F1}"/>
              </a:ext>
            </a:extLst>
          </p:cNvPr>
          <p:cNvSpPr txBox="1"/>
          <p:nvPr/>
        </p:nvSpPr>
        <p:spPr>
          <a:xfrm>
            <a:off x="5404433"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#2</a:t>
            </a:r>
          </a:p>
        </p:txBody>
      </p:sp>
      <p:sp>
        <p:nvSpPr>
          <p:cNvPr id="39" name="TextBox 38">
            <a:extLst>
              <a:ext uri="{FF2B5EF4-FFF2-40B4-BE49-F238E27FC236}">
                <a16:creationId xmlns:a16="http://schemas.microsoft.com/office/drawing/2014/main" id="{7BA6657F-087B-D52C-A392-AD2A5B07FC30}"/>
              </a:ext>
            </a:extLst>
          </p:cNvPr>
          <p:cNvSpPr txBox="1"/>
          <p:nvPr/>
        </p:nvSpPr>
        <p:spPr>
          <a:xfrm>
            <a:off x="5404433"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35</a:t>
            </a:r>
          </a:p>
        </p:txBody>
      </p:sp>
      <p:pic>
        <p:nvPicPr>
          <p:cNvPr id="40" name="Picture 39">
            <a:extLst>
              <a:ext uri="{FF2B5EF4-FFF2-40B4-BE49-F238E27FC236}">
                <a16:creationId xmlns:a16="http://schemas.microsoft.com/office/drawing/2014/main" id="{CAA5F317-B0A8-C33B-D29F-370D8677AF8B}"/>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5831771" y="4692766"/>
            <a:ext cx="516924" cy="387693"/>
          </a:xfrm>
          <a:prstGeom prst="rect">
            <a:avLst/>
          </a:prstGeom>
        </p:spPr>
      </p:pic>
      <p:sp>
        <p:nvSpPr>
          <p:cNvPr id="41" name="Isosceles Triangle 40">
            <a:extLst>
              <a:ext uri="{FF2B5EF4-FFF2-40B4-BE49-F238E27FC236}">
                <a16:creationId xmlns:a16="http://schemas.microsoft.com/office/drawing/2014/main" id="{FCC517FC-F5AA-9136-229C-9D91254B97C7}"/>
              </a:ext>
              <a:ext uri="{C183D7F6-B498-43B3-948B-1728B52AA6E4}">
                <adec:decorative xmlns:adec="http://schemas.microsoft.com/office/drawing/2017/decorative" val="1"/>
              </a:ext>
            </a:extLst>
          </p:cNvPr>
          <p:cNvSpPr/>
          <p:nvPr/>
        </p:nvSpPr>
        <p:spPr>
          <a:xfrm rot="5400000">
            <a:off x="5907353"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41731560-F70E-8287-DBFA-C7F359D06050}"/>
              </a:ext>
              <a:ext uri="{C183D7F6-B498-43B3-948B-1728B52AA6E4}">
                <adec:decorative xmlns:adec="http://schemas.microsoft.com/office/drawing/2017/decorative" val="1"/>
              </a:ext>
            </a:extLst>
          </p:cNvPr>
          <p:cNvSpPr txBox="1">
            <a:spLocks/>
          </p:cNvSpPr>
          <p:nvPr/>
        </p:nvSpPr>
        <p:spPr>
          <a:xfrm>
            <a:off x="4375464"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35" name="TextBox 46">
            <a:extLst>
              <a:ext uri="{FF2B5EF4-FFF2-40B4-BE49-F238E27FC236}">
                <a16:creationId xmlns:a16="http://schemas.microsoft.com/office/drawing/2014/main" id="{EDD865BD-9747-6BC1-C5AB-CFA408F8BD30}"/>
              </a:ext>
            </a:extLst>
          </p:cNvPr>
          <p:cNvSpPr txBox="1"/>
          <p:nvPr/>
        </p:nvSpPr>
        <p:spPr>
          <a:xfrm>
            <a:off x="4383414" y="5836273"/>
            <a:ext cx="3429000" cy="769441"/>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Bef>
                <a:spcPts val="200"/>
              </a:spcBef>
            </a:pPr>
            <a:r>
              <a:rPr lang="en-US" sz="1100" b="1" i="1" dirty="0">
                <a:solidFill>
                  <a:srgbClr val="11294B"/>
                </a:solidFill>
                <a:latin typeface="Open Sans" pitchFamily="34" charset="0"/>
                <a:ea typeface="Open Sans" pitchFamily="34" charset="0"/>
                <a:cs typeface="Open Sans" pitchFamily="34" charset="0"/>
              </a:rPr>
              <a:t>“I think the good place to learn about animals is zoo too, because you can learn about animals, you're right, and every time you go to the zoo you can know what they eat really quick.”</a:t>
            </a:r>
          </a:p>
        </p:txBody>
      </p:sp>
      <p:sp>
        <p:nvSpPr>
          <p:cNvPr id="47" name="Freeform: Shape 46">
            <a:extLst>
              <a:ext uri="{FF2B5EF4-FFF2-40B4-BE49-F238E27FC236}">
                <a16:creationId xmlns:a16="http://schemas.microsoft.com/office/drawing/2014/main" id="{C739C749-CF0F-7975-2440-C3D852D77FB3}"/>
              </a:ext>
              <a:ext uri="{C183D7F6-B498-43B3-948B-1728B52AA6E4}">
                <adec:decorative xmlns:adec="http://schemas.microsoft.com/office/drawing/2017/decorative" val="1"/>
              </a:ext>
            </a:extLst>
          </p:cNvPr>
          <p:cNvSpPr/>
          <p:nvPr/>
        </p:nvSpPr>
        <p:spPr>
          <a:xfrm>
            <a:off x="8832814" y="415909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48" name="Rectangle 47">
            <a:extLst>
              <a:ext uri="{FF2B5EF4-FFF2-40B4-BE49-F238E27FC236}">
                <a16:creationId xmlns:a16="http://schemas.microsoft.com/office/drawing/2014/main" id="{46DC4DBB-58E5-857B-A5C1-67634AC1B3D6}"/>
              </a:ext>
              <a:ext uri="{C183D7F6-B498-43B3-948B-1728B52AA6E4}">
                <adec:decorative xmlns:adec="http://schemas.microsoft.com/office/drawing/2017/decorative" val="1"/>
              </a:ext>
            </a:extLst>
          </p:cNvPr>
          <p:cNvSpPr/>
          <p:nvPr/>
        </p:nvSpPr>
        <p:spPr>
          <a:xfrm>
            <a:off x="8832814" y="445647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49" name="Rectangle 48">
            <a:extLst>
              <a:ext uri="{FF2B5EF4-FFF2-40B4-BE49-F238E27FC236}">
                <a16:creationId xmlns:a16="http://schemas.microsoft.com/office/drawing/2014/main" id="{A009419B-9DAA-E7B5-5C6F-2AE8A226996E}"/>
              </a:ext>
              <a:ext uri="{C183D7F6-B498-43B3-948B-1728B52AA6E4}">
                <adec:decorative xmlns:adec="http://schemas.microsoft.com/office/drawing/2017/decorative" val="1"/>
              </a:ext>
            </a:extLst>
          </p:cNvPr>
          <p:cNvSpPr/>
          <p:nvPr/>
        </p:nvSpPr>
        <p:spPr>
          <a:xfrm>
            <a:off x="9290014" y="456657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4A3FF99-47CE-45F1-0107-0C5823A3A2F1}"/>
              </a:ext>
            </a:extLst>
          </p:cNvPr>
          <p:cNvSpPr txBox="1"/>
          <p:nvPr/>
        </p:nvSpPr>
        <p:spPr>
          <a:xfrm>
            <a:off x="9061414" y="4161540"/>
            <a:ext cx="1371600" cy="307777"/>
          </a:xfrm>
          <a:prstGeom prst="rect">
            <a:avLst/>
          </a:prstGeom>
          <a:noFill/>
        </p:spPr>
        <p:txBody>
          <a:bodyPr wrap="square" rtlCol="0">
            <a:spAutoFit/>
          </a:bodyPr>
          <a:lstStyle/>
          <a:p>
            <a:pPr algn="ctr"/>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Practice #3</a:t>
            </a:r>
          </a:p>
        </p:txBody>
      </p:sp>
      <p:sp>
        <p:nvSpPr>
          <p:cNvPr id="50" name="TextBox 49">
            <a:extLst>
              <a:ext uri="{FF2B5EF4-FFF2-40B4-BE49-F238E27FC236}">
                <a16:creationId xmlns:a16="http://schemas.microsoft.com/office/drawing/2014/main" id="{53D8539A-4A64-4F2E-9FB8-FEAD27A7C657}"/>
              </a:ext>
            </a:extLst>
          </p:cNvPr>
          <p:cNvSpPr txBox="1"/>
          <p:nvPr/>
        </p:nvSpPr>
        <p:spPr>
          <a:xfrm>
            <a:off x="9061414" y="5297024"/>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36</a:t>
            </a:r>
          </a:p>
        </p:txBody>
      </p:sp>
      <p:pic>
        <p:nvPicPr>
          <p:cNvPr id="51" name="Picture 50">
            <a:extLst>
              <a:ext uri="{FF2B5EF4-FFF2-40B4-BE49-F238E27FC236}">
                <a16:creationId xmlns:a16="http://schemas.microsoft.com/office/drawing/2014/main" id="{06BFE217-0028-1DEB-34FE-D9069E38CB4D}"/>
              </a:ext>
              <a:ext uri="{C183D7F6-B498-43B3-948B-1728B52AA6E4}">
                <adec:decorative xmlns:adec="http://schemas.microsoft.com/office/drawing/2017/decorative" val="1"/>
              </a:ext>
            </a:extLst>
          </p:cNvPr>
          <p:cNvPicPr>
            <a:picLocks noChangeAspect="1"/>
          </p:cNvPicPr>
          <p:nvPr/>
        </p:nvPicPr>
        <p:blipFill>
          <a:blip r:embed="rId8" cstate="print"/>
          <a:stretch>
            <a:fillRect/>
          </a:stretch>
        </p:blipFill>
        <p:spPr>
          <a:xfrm>
            <a:off x="9488752" y="4692766"/>
            <a:ext cx="516924" cy="387693"/>
          </a:xfrm>
          <a:prstGeom prst="rect">
            <a:avLst/>
          </a:prstGeom>
        </p:spPr>
      </p:pic>
      <p:sp>
        <p:nvSpPr>
          <p:cNvPr id="52" name="Isosceles Triangle 51">
            <a:extLst>
              <a:ext uri="{FF2B5EF4-FFF2-40B4-BE49-F238E27FC236}">
                <a16:creationId xmlns:a16="http://schemas.microsoft.com/office/drawing/2014/main" id="{F5B914D5-7158-0F04-ECE8-B2AD8B5A4771}"/>
              </a:ext>
              <a:ext uri="{C183D7F6-B498-43B3-948B-1728B52AA6E4}">
                <adec:decorative xmlns:adec="http://schemas.microsoft.com/office/drawing/2017/decorative" val="1"/>
              </a:ext>
            </a:extLst>
          </p:cNvPr>
          <p:cNvSpPr/>
          <p:nvPr/>
        </p:nvSpPr>
        <p:spPr>
          <a:xfrm rot="5400000">
            <a:off x="9564334" y="470373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CFDD6452-499C-9DF0-C8EA-7FAFF6438AED}"/>
              </a:ext>
              <a:ext uri="{C183D7F6-B498-43B3-948B-1728B52AA6E4}">
                <adec:decorative xmlns:adec="http://schemas.microsoft.com/office/drawing/2017/decorative" val="1"/>
              </a:ext>
            </a:extLst>
          </p:cNvPr>
          <p:cNvSpPr txBox="1">
            <a:spLocks/>
          </p:cNvSpPr>
          <p:nvPr/>
        </p:nvSpPr>
        <p:spPr>
          <a:xfrm>
            <a:off x="8032714" y="5689164"/>
            <a:ext cx="3429000" cy="105156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46" name="TextBox 46">
            <a:extLst>
              <a:ext uri="{FF2B5EF4-FFF2-40B4-BE49-F238E27FC236}">
                <a16:creationId xmlns:a16="http://schemas.microsoft.com/office/drawing/2014/main" id="{649C7047-B9AA-2567-8628-E1D8293FEF6B}"/>
              </a:ext>
            </a:extLst>
          </p:cNvPr>
          <p:cNvSpPr txBox="1"/>
          <p:nvPr/>
        </p:nvSpPr>
        <p:spPr>
          <a:xfrm>
            <a:off x="8015658" y="5850183"/>
            <a:ext cx="3539815" cy="73866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r>
              <a:rPr lang="en-US" sz="1400" b="1" i="1" dirty="0">
                <a:solidFill>
                  <a:srgbClr val="11294B"/>
                </a:solidFill>
                <a:latin typeface="Open Sans" pitchFamily="34" charset="0"/>
                <a:ea typeface="Open Sans" pitchFamily="34" charset="0"/>
                <a:cs typeface="Open Sans" pitchFamily="34" charset="0"/>
              </a:rPr>
              <a:t>“Yes because they like to um because</a:t>
            </a:r>
            <a:br>
              <a:rPr lang="en-US" sz="1400" b="1" i="1" dirty="0">
                <a:solidFill>
                  <a:srgbClr val="11294B"/>
                </a:solidFill>
                <a:latin typeface="Open Sans" pitchFamily="34" charset="0"/>
                <a:ea typeface="Open Sans" pitchFamily="34" charset="0"/>
                <a:cs typeface="Open Sans" pitchFamily="34" charset="0"/>
              </a:rPr>
            </a:br>
            <a:r>
              <a:rPr lang="en-US" sz="1400" b="1" i="1" dirty="0">
                <a:solidFill>
                  <a:srgbClr val="11294B"/>
                </a:solidFill>
                <a:latin typeface="Open Sans" pitchFamily="34" charset="0"/>
                <a:ea typeface="Open Sans" pitchFamily="34" charset="0"/>
                <a:cs typeface="Open Sans" pitchFamily="34" charset="0"/>
              </a:rPr>
              <a:t>they're good and they're nice and</a:t>
            </a:r>
            <a:br>
              <a:rPr lang="en-US" sz="1400" b="1" i="1" dirty="0">
                <a:solidFill>
                  <a:srgbClr val="11294B"/>
                </a:solidFill>
                <a:latin typeface="Open Sans" pitchFamily="34" charset="0"/>
                <a:ea typeface="Open Sans" pitchFamily="34" charset="0"/>
                <a:cs typeface="Open Sans" pitchFamily="34" charset="0"/>
              </a:rPr>
            </a:br>
            <a:r>
              <a:rPr lang="en-US" sz="1400" b="1" i="1" dirty="0">
                <a:solidFill>
                  <a:srgbClr val="11294B"/>
                </a:solidFill>
                <a:latin typeface="Open Sans" pitchFamily="34" charset="0"/>
                <a:ea typeface="Open Sans" pitchFamily="34" charset="0"/>
                <a:cs typeface="Open Sans" pitchFamily="34" charset="0"/>
              </a:rPr>
              <a:t>they'll want to play together.”</a:t>
            </a:r>
          </a:p>
        </p:txBody>
      </p:sp>
      <p:sp>
        <p:nvSpPr>
          <p:cNvPr id="4" name="Slide Number Placeholder 3">
            <a:extLst>
              <a:ext uri="{FF2B5EF4-FFF2-40B4-BE49-F238E27FC236}">
                <a16:creationId xmlns:a16="http://schemas.microsoft.com/office/drawing/2014/main" id="{D8BA3B04-AC50-B059-955F-28A358A7C6A4}"/>
              </a:ext>
            </a:extLst>
          </p:cNvPr>
          <p:cNvSpPr>
            <a:spLocks noGrp="1"/>
          </p:cNvSpPr>
          <p:nvPr>
            <p:ph type="sldNum" sz="quarter" idx="12"/>
          </p:nvPr>
        </p:nvSpPr>
        <p:spPr/>
        <p:txBody>
          <a:bodyPr/>
          <a:lstStyle/>
          <a:p>
            <a:fld id="{0335FC68-20AA-4E79-AB89-77063C4B5F6B}" type="slidenum">
              <a:rPr lang="en-US" smtClean="0"/>
              <a:pPr/>
              <a:t>35</a:t>
            </a:fld>
            <a:endParaRPr lang="en-US" dirty="0"/>
          </a:p>
        </p:txBody>
      </p:sp>
    </p:spTree>
    <p:extLst>
      <p:ext uri="{BB962C8B-B14F-4D97-AF65-F5344CB8AC3E}">
        <p14:creationId xmlns:p14="http://schemas.microsoft.com/office/powerpoint/2010/main" val="119850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34.wav"/>
                                        </p:tgtEl>
                                      </p:cMediaNode>
                                    </p:audio>
                                  </p:subTnLst>
                                </p:cTn>
                              </p:par>
                            </p:childTnLst>
                          </p:cTn>
                        </p:par>
                        <p:par>
                          <p:cTn id="11" fill="hold">
                            <p:stCondLst>
                              <p:cond delay="1000"/>
                            </p:stCondLst>
                            <p:childTnLst>
                              <p:par>
                                <p:cTn id="12" presetID="10" presetClass="exit" presetSubtype="0" fill="hold" nodeType="afterEffect">
                                  <p:stCondLst>
                                    <p:cond delay="950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grpId="1" nodeType="withEffect">
                                  <p:stCondLst>
                                    <p:cond delay="9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4" name="Track 35.wav"/>
                                        </p:tgtEl>
                                      </p:cMediaNode>
                                    </p:audio>
                                  </p:subTnLst>
                                </p:cTn>
                              </p:par>
                            </p:childTnLst>
                          </p:cTn>
                        </p:par>
                        <p:par>
                          <p:cTn id="26" fill="hold">
                            <p:stCondLst>
                              <p:cond delay="1000"/>
                            </p:stCondLst>
                            <p:childTnLst>
                              <p:par>
                                <p:cTn id="27" presetID="10" presetClass="exit" presetSubtype="0" fill="hold" nodeType="afterEffect">
                                  <p:stCondLst>
                                    <p:cond delay="12500"/>
                                  </p:stCondLst>
                                  <p:childTnLst>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10" presetClass="entr" presetSubtype="0" fill="hold" grpId="1" nodeType="withEffect">
                                  <p:stCondLst>
                                    <p:cond delay="125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2"/>
                                        </p:tgtEl>
                                      </p:cBhvr>
                                    </p:animEffect>
                                    <p:set>
                                      <p:cBhvr>
                                        <p:cTn id="37" dur="1" fill="hold">
                                          <p:stCondLst>
                                            <p:cond delay="999"/>
                                          </p:stCondLst>
                                        </p:cTn>
                                        <p:tgtEl>
                                          <p:spTgt spid="5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5" name="Track 36.wav"/>
                                        </p:tgtEl>
                                      </p:cMediaNode>
                                    </p:audio>
                                  </p:subTnLst>
                                </p:cTn>
                              </p:par>
                            </p:childTnLst>
                          </p:cTn>
                        </p:par>
                        <p:par>
                          <p:cTn id="41" fill="hold">
                            <p:stCondLst>
                              <p:cond delay="1000"/>
                            </p:stCondLst>
                            <p:childTnLst>
                              <p:par>
                                <p:cTn id="42" presetID="10" presetClass="exit" presetSubtype="0" fill="hold" nodeType="afterEffect">
                                  <p:stCondLst>
                                    <p:cond delay="8500"/>
                                  </p:stCondLst>
                                  <p:childTnLst>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10" presetClass="entr" presetSubtype="0" fill="hold" grpId="1" nodeType="withEffect">
                                  <p:stCondLst>
                                    <p:cond delay="85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1" grpId="0" animBg="1"/>
      <p:bldP spid="41" grpId="1" animBg="1"/>
      <p:bldP spid="52" grpId="0" animBg="1"/>
      <p:bldP spid="5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424B-3DE1-79C8-BFB7-61EF2839518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Transition Slide</a:t>
            </a:r>
          </a:p>
        </p:txBody>
      </p:sp>
      <p:sp>
        <p:nvSpPr>
          <p:cNvPr id="9" name="Rounded Rectangle 18">
            <a:extLst>
              <a:ext uri="{FF2B5EF4-FFF2-40B4-BE49-F238E27FC236}">
                <a16:creationId xmlns:a16="http://schemas.microsoft.com/office/drawing/2014/main" id="{CA9DE00A-6374-F865-E61B-6D5271BB8EE5}"/>
              </a:ext>
            </a:extLst>
          </p:cNvPr>
          <p:cNvSpPr/>
          <p:nvPr/>
        </p:nvSpPr>
        <p:spPr>
          <a:xfrm>
            <a:off x="3347713" y="1829803"/>
            <a:ext cx="5486400" cy="1371600"/>
          </a:xfrm>
          <a:prstGeom prst="snip2SameRect">
            <a:avLst>
              <a:gd name="adj1" fmla="val 0"/>
              <a:gd name="adj2" fmla="val 0"/>
            </a:avLst>
          </a:prstGeom>
          <a:solidFill>
            <a:srgbClr val="11294B"/>
          </a:solidFill>
          <a:ln w="38100">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6000" b="1" dirty="0">
                <a:ln w="12700">
                  <a:solidFill>
                    <a:schemeClr val="tx1"/>
                  </a:solidFill>
                </a:ln>
                <a:solidFill>
                  <a:schemeClr val="bg1">
                    <a:lumMod val="85000"/>
                  </a:schemeClr>
                </a:solidFill>
                <a:effectLst>
                  <a:innerShdw blurRad="63500" dist="50800" dir="18900000">
                    <a:prstClr val="black">
                      <a:alpha val="50000"/>
                    </a:prstClr>
                  </a:innerShdw>
                </a:effectLst>
                <a:latin typeface="Open Sans" pitchFamily="34" charset="0"/>
                <a:ea typeface="Open Sans" pitchFamily="34" charset="0"/>
                <a:cs typeface="Open Sans" pitchFamily="34" charset="0"/>
              </a:rPr>
              <a:t>Thank You</a:t>
            </a:r>
          </a:p>
        </p:txBody>
      </p:sp>
      <p:grpSp>
        <p:nvGrpSpPr>
          <p:cNvPr id="15" name="Group 14" descr="There will now be a 10 minute break"/>
          <p:cNvGrpSpPr/>
          <p:nvPr/>
        </p:nvGrpSpPr>
        <p:grpSpPr>
          <a:xfrm>
            <a:off x="2629689" y="3940387"/>
            <a:ext cx="6917901" cy="914400"/>
            <a:chOff x="2604465" y="3536803"/>
            <a:chExt cx="6917901" cy="914400"/>
          </a:xfrm>
        </p:grpSpPr>
        <p:sp>
          <p:nvSpPr>
            <p:cNvPr id="10" name="Content Placeholder 2">
              <a:extLst>
                <a:ext uri="{FF2B5EF4-FFF2-40B4-BE49-F238E27FC236}">
                  <a16:creationId xmlns:a16="http://schemas.microsoft.com/office/drawing/2014/main" id="{4FE8F848-193D-ED29-1030-CA7558E242E1}"/>
                </a:ext>
              </a:extLst>
            </p:cNvPr>
            <p:cNvSpPr txBox="1">
              <a:spLocks/>
            </p:cNvSpPr>
            <p:nvPr/>
          </p:nvSpPr>
          <p:spPr>
            <a:xfrm>
              <a:off x="2604465" y="3653467"/>
              <a:ext cx="6917901" cy="659971"/>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sz="2400" b="1" dirty="0">
                <a:solidFill>
                  <a:srgbClr val="11294B"/>
                </a:solidFill>
                <a:latin typeface="Open Sans" pitchFamily="2" charset="0"/>
                <a:ea typeface="Open Sans" pitchFamily="2" charset="0"/>
                <a:cs typeface="Open Sans" pitchFamily="2" charset="0"/>
              </a:endParaRPr>
            </a:p>
          </p:txBody>
        </p:sp>
        <p:sp>
          <p:nvSpPr>
            <p:cNvPr id="12" name="TextBox 11"/>
            <p:cNvSpPr txBox="1"/>
            <p:nvPr/>
          </p:nvSpPr>
          <p:spPr>
            <a:xfrm>
              <a:off x="2705361" y="3743816"/>
              <a:ext cx="6716108" cy="479272"/>
            </a:xfrm>
            <a:prstGeom prst="rect">
              <a:avLst/>
            </a:prstGeom>
            <a:noFill/>
          </p:spPr>
          <p:txBody>
            <a:bodyPr wrap="square" rtlCol="0">
              <a:spAutoFit/>
            </a:bodyPr>
            <a:lstStyle/>
            <a:p>
              <a:r>
                <a:rPr lang="en-US" sz="2400" b="1" dirty="0">
                  <a:solidFill>
                    <a:srgbClr val="11294B"/>
                  </a:solidFill>
                  <a:latin typeface="Open Sans" pitchFamily="2" charset="0"/>
                  <a:ea typeface="Open Sans" pitchFamily="2" charset="0"/>
                  <a:cs typeface="Open Sans" pitchFamily="2" charset="0"/>
                </a:rPr>
                <a:t>There will now be a                  minute break.</a:t>
              </a:r>
            </a:p>
          </p:txBody>
        </p:sp>
        <p:pic>
          <p:nvPicPr>
            <p:cNvPr id="13" name="Picture 12" descr="One.png"/>
            <p:cNvPicPr>
              <a:picLocks noChangeAspect="1"/>
            </p:cNvPicPr>
            <p:nvPr/>
          </p:nvPicPr>
          <p:blipFill>
            <a:blip r:embed="rId2" cstate="print"/>
            <a:stretch>
              <a:fillRect/>
            </a:stretch>
          </p:blipFill>
          <p:spPr>
            <a:xfrm>
              <a:off x="5838825" y="3536803"/>
              <a:ext cx="588117" cy="914400"/>
            </a:xfrm>
            <a:prstGeom prst="rect">
              <a:avLst/>
            </a:prstGeom>
          </p:spPr>
        </p:pic>
        <p:pic>
          <p:nvPicPr>
            <p:cNvPr id="14" name="Picture 13" descr="Zero.png"/>
            <p:cNvPicPr>
              <a:picLocks noChangeAspect="1"/>
            </p:cNvPicPr>
            <p:nvPr/>
          </p:nvPicPr>
          <p:blipFill>
            <a:blip r:embed="rId3" cstate="print"/>
            <a:stretch>
              <a:fillRect/>
            </a:stretch>
          </p:blipFill>
          <p:spPr>
            <a:xfrm>
              <a:off x="6477620" y="3536803"/>
              <a:ext cx="585431" cy="914400"/>
            </a:xfrm>
            <a:prstGeom prst="rect">
              <a:avLst/>
            </a:prstGeom>
          </p:spPr>
        </p:pic>
      </p:grpSp>
      <p:sp>
        <p:nvSpPr>
          <p:cNvPr id="4" name="Slide Number Placeholder 3">
            <a:extLst>
              <a:ext uri="{FF2B5EF4-FFF2-40B4-BE49-F238E27FC236}">
                <a16:creationId xmlns:a16="http://schemas.microsoft.com/office/drawing/2014/main" id="{27B3483C-A2C5-9150-1839-2684C754A415}"/>
              </a:ext>
            </a:extLst>
          </p:cNvPr>
          <p:cNvSpPr>
            <a:spLocks noGrp="1"/>
          </p:cNvSpPr>
          <p:nvPr>
            <p:ph type="sldNum" sz="quarter" idx="4294967295"/>
          </p:nvPr>
        </p:nvSpPr>
        <p:spPr>
          <a:xfrm>
            <a:off x="11750040" y="6511925"/>
            <a:ext cx="379412" cy="365125"/>
          </a:xfrm>
        </p:spPr>
        <p:txBody>
          <a:bodyPr/>
          <a:lstStyle/>
          <a:p>
            <a:fld id="{0335FC68-20AA-4E79-AB89-77063C4B5F6B}" type="slidenum">
              <a:rPr lang="en-US" b="1" smtClean="0"/>
              <a:pPr/>
              <a:t>36</a:t>
            </a:fld>
            <a:endParaRPr lang="en-US" b="1" dirty="0"/>
          </a:p>
        </p:txBody>
      </p:sp>
    </p:spTree>
    <p:extLst>
      <p:ext uri="{BB962C8B-B14F-4D97-AF65-F5344CB8AC3E}">
        <p14:creationId xmlns:p14="http://schemas.microsoft.com/office/powerpoint/2010/main" val="671210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7F84-EC53-6E85-B535-E091AB06EFE1}"/>
              </a:ext>
            </a:extLst>
          </p:cNvPr>
          <p:cNvSpPr>
            <a:spLocks noGrp="1"/>
          </p:cNvSpPr>
          <p:nvPr>
            <p:ph type="title"/>
          </p:nvPr>
        </p:nvSpPr>
        <p:spPr>
          <a:xfrm>
            <a:off x="278470" y="130045"/>
            <a:ext cx="10719907" cy="574571"/>
          </a:xfrm>
        </p:spPr>
        <p:txBody>
          <a:bodyPr/>
          <a:lstStyle/>
          <a:p>
            <a:r>
              <a:rPr lang="en-US" dirty="0"/>
              <a:t>Prior to Administering the NYSESLAT Grade 1 Speaking Test</a:t>
            </a:r>
          </a:p>
        </p:txBody>
      </p:sp>
      <p:sp>
        <p:nvSpPr>
          <p:cNvPr id="3" name="Content Placeholder 2">
            <a:extLst>
              <a:ext uri="{FF2B5EF4-FFF2-40B4-BE49-F238E27FC236}">
                <a16:creationId xmlns:a16="http://schemas.microsoft.com/office/drawing/2014/main" id="{A7F011E7-8931-9E15-DC79-C93F2E710419}"/>
              </a:ext>
            </a:extLst>
          </p:cNvPr>
          <p:cNvSpPr>
            <a:spLocks noGrp="1"/>
          </p:cNvSpPr>
          <p:nvPr>
            <p:ph idx="1"/>
          </p:nvPr>
        </p:nvSpPr>
        <p:spPr/>
        <p:txBody>
          <a:bodyPr/>
          <a:lstStyle/>
          <a:p>
            <a:pPr lvl="0">
              <a:lnSpc>
                <a:spcPct val="100000"/>
              </a:lnSpc>
              <a:spcAft>
                <a:spcPts val="600"/>
              </a:spcAft>
            </a:pPr>
            <a:r>
              <a:rPr lang="en-US" dirty="0"/>
              <a:t>The examiner must be trained in scoring the Speaking test prior to administering the Speaking test.</a:t>
            </a:r>
          </a:p>
          <a:p>
            <a:pPr lvl="0">
              <a:lnSpc>
                <a:spcPct val="100000"/>
              </a:lnSpc>
              <a:spcAft>
                <a:spcPts val="600"/>
              </a:spcAft>
            </a:pPr>
            <a:r>
              <a:rPr lang="en-US" dirty="0"/>
              <a:t>The examiner must review the rubric, the Speaking Scoring Guide, the test questions, and practice applying the rubric using the Speaking Exemplars.</a:t>
            </a:r>
          </a:p>
          <a:p>
            <a:pPr lvl="0">
              <a:lnSpc>
                <a:spcPct val="100000"/>
              </a:lnSpc>
              <a:spcAft>
                <a:spcPts val="600"/>
              </a:spcAft>
            </a:pPr>
            <a:r>
              <a:rPr lang="en-US" dirty="0"/>
              <a:t>The examiner must read through the entire DFA along with the Test Booklet before administering the Speaking test.</a:t>
            </a:r>
          </a:p>
          <a:p>
            <a:pPr lvl="1">
              <a:lnSpc>
                <a:spcPct val="100000"/>
              </a:lnSpc>
              <a:spcAft>
                <a:spcPts val="600"/>
              </a:spcAft>
            </a:pPr>
            <a:r>
              <a:rPr lang="en-US" dirty="0"/>
              <a:t>Make one copy per student of the NYSESLAT Grade 1 Speaking Score Sheet</a:t>
            </a:r>
            <a:endParaRPr lang="en-US" strike="sngStrike" dirty="0"/>
          </a:p>
          <a:p>
            <a:pPr lvl="1">
              <a:lnSpc>
                <a:spcPct val="100000"/>
              </a:lnSpc>
              <a:spcAft>
                <a:spcPts val="600"/>
              </a:spcAft>
            </a:pPr>
            <a:r>
              <a:rPr lang="en-US" dirty="0"/>
              <a:t>Practice administering with pointing, page turns, pauses, etc.</a:t>
            </a:r>
          </a:p>
          <a:p>
            <a:pPr lvl="1">
              <a:lnSpc>
                <a:spcPct val="100000"/>
              </a:lnSpc>
              <a:spcAft>
                <a:spcPts val="600"/>
              </a:spcAft>
            </a:pPr>
            <a:r>
              <a:rPr lang="en-US" dirty="0"/>
              <a:t>The Speaking test should be read slowly, but naturally, and exactly as written in the Directions for Administration (DFA)</a:t>
            </a:r>
          </a:p>
          <a:p>
            <a:endParaRPr lang="en-US" dirty="0"/>
          </a:p>
        </p:txBody>
      </p:sp>
      <p:sp>
        <p:nvSpPr>
          <p:cNvPr id="4" name="Slide Number Placeholder 3">
            <a:extLst>
              <a:ext uri="{FF2B5EF4-FFF2-40B4-BE49-F238E27FC236}">
                <a16:creationId xmlns:a16="http://schemas.microsoft.com/office/drawing/2014/main" id="{6CFD29C1-7076-8353-6230-A43DEAA08CC9}"/>
              </a:ext>
            </a:extLst>
          </p:cNvPr>
          <p:cNvSpPr>
            <a:spLocks noGrp="1"/>
          </p:cNvSpPr>
          <p:nvPr>
            <p:ph type="sldNum" sz="quarter" idx="12"/>
          </p:nvPr>
        </p:nvSpPr>
        <p:spPr/>
        <p:txBody>
          <a:bodyPr/>
          <a:lstStyle/>
          <a:p>
            <a:fld id="{0335FC68-20AA-4E79-AB89-77063C4B5F6B}" type="slidenum">
              <a:rPr lang="en-US" smtClean="0"/>
              <a:pPr/>
              <a:t>3</a:t>
            </a:fld>
            <a:endParaRPr lang="en-US" dirty="0"/>
          </a:p>
        </p:txBody>
      </p:sp>
    </p:spTree>
    <p:extLst>
      <p:ext uri="{BB962C8B-B14F-4D97-AF65-F5344CB8AC3E}">
        <p14:creationId xmlns:p14="http://schemas.microsoft.com/office/powerpoint/2010/main" val="3115977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D74D-CFE7-9714-5C44-51100D8A9C4B}"/>
              </a:ext>
            </a:extLst>
          </p:cNvPr>
          <p:cNvSpPr>
            <a:spLocks noGrp="1"/>
          </p:cNvSpPr>
          <p:nvPr>
            <p:ph type="title"/>
          </p:nvPr>
        </p:nvSpPr>
        <p:spPr/>
        <p:txBody>
          <a:bodyPr/>
          <a:lstStyle/>
          <a:p>
            <a:r>
              <a:rPr lang="en-US" dirty="0"/>
              <a:t>NYSESLAT Speaking Test Design</a:t>
            </a:r>
          </a:p>
        </p:txBody>
      </p:sp>
      <p:sp>
        <p:nvSpPr>
          <p:cNvPr id="31" name="Content Placeholder 2">
            <a:extLst>
              <a:ext uri="{FF2B5EF4-FFF2-40B4-BE49-F238E27FC236}">
                <a16:creationId xmlns:a16="http://schemas.microsoft.com/office/drawing/2014/main" id="{08F741F4-9A0C-45FE-C6A9-84AE37F376A6}"/>
              </a:ext>
            </a:extLst>
          </p:cNvPr>
          <p:cNvSpPr txBox="1">
            <a:spLocks/>
          </p:cNvSpPr>
          <p:nvPr/>
        </p:nvSpPr>
        <p:spPr>
          <a:xfrm>
            <a:off x="5101998" y="842822"/>
            <a:ext cx="1993823" cy="4572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gn="ctr">
              <a:lnSpc>
                <a:spcPts val="2400"/>
              </a:lnSpc>
              <a:spcAft>
                <a:spcPts val="1200"/>
              </a:spcAft>
              <a:defRPr/>
            </a:pPr>
            <a:r>
              <a:rPr lang="en-US" b="1" dirty="0">
                <a:solidFill>
                  <a:srgbClr val="11294B"/>
                </a:solidFill>
                <a:latin typeface="Open Sans" pitchFamily="2" charset="0"/>
                <a:ea typeface="Open Sans" pitchFamily="2" charset="0"/>
                <a:cs typeface="Open Sans" pitchFamily="2" charset="0"/>
              </a:rPr>
              <a:t>12 Questions*</a:t>
            </a:r>
          </a:p>
        </p:txBody>
      </p:sp>
      <p:sp>
        <p:nvSpPr>
          <p:cNvPr id="25" name="Content Placeholder 2">
            <a:extLst>
              <a:ext uri="{FF2B5EF4-FFF2-40B4-BE49-F238E27FC236}">
                <a16:creationId xmlns:a16="http://schemas.microsoft.com/office/drawing/2014/main" id="{84C863AE-82C7-F8FB-3AD4-FFB5FF40B804}"/>
              </a:ext>
            </a:extLst>
          </p:cNvPr>
          <p:cNvSpPr txBox="1">
            <a:spLocks/>
          </p:cNvSpPr>
          <p:nvPr/>
        </p:nvSpPr>
        <p:spPr>
          <a:xfrm>
            <a:off x="4330868" y="1440180"/>
            <a:ext cx="1267940" cy="1400443"/>
          </a:xfrm>
          <a:prstGeom prst="rect">
            <a:avLst/>
          </a:prstGeom>
          <a:solidFill>
            <a:srgbClr val="11294B">
              <a:alpha val="89804"/>
            </a:srgbClr>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b="1" dirty="0">
                <a:solidFill>
                  <a:srgbClr val="B4C5E7"/>
                </a:solidFill>
                <a:latin typeface="Open Sans" pitchFamily="34" charset="0"/>
                <a:ea typeface="Open Sans" pitchFamily="34" charset="0"/>
                <a:cs typeface="Open Sans" pitchFamily="34" charset="0"/>
              </a:rPr>
              <a:t>Theme 1</a:t>
            </a:r>
            <a:endParaRPr kumimoji="0" lang="en-US" b="1" u="none" strike="noStrike" kern="1200" cap="none" spc="0" normalizeH="0" baseline="0" noProof="0" dirty="0">
              <a:ln>
                <a:noFill/>
              </a:ln>
              <a:solidFill>
                <a:srgbClr val="B4C5E7"/>
              </a:solidFill>
              <a:effectLst/>
              <a:uLnTx/>
              <a:uFillTx/>
              <a:latin typeface="Open Sans" pitchFamily="34" charset="0"/>
              <a:ea typeface="Open Sans" pitchFamily="34" charset="0"/>
              <a:cs typeface="Open Sans" pitchFamily="34" charset="0"/>
            </a:endParaRPr>
          </a:p>
        </p:txBody>
      </p:sp>
      <p:sp>
        <p:nvSpPr>
          <p:cNvPr id="26" name="Rectangle 25">
            <a:extLst>
              <a:ext uri="{FF2B5EF4-FFF2-40B4-BE49-F238E27FC236}">
                <a16:creationId xmlns:a16="http://schemas.microsoft.com/office/drawing/2014/main" id="{1F6007A9-82D2-B3BF-0091-785CC794A7C7}"/>
              </a:ext>
            </a:extLst>
          </p:cNvPr>
          <p:cNvSpPr/>
          <p:nvPr/>
        </p:nvSpPr>
        <p:spPr>
          <a:xfrm>
            <a:off x="5658262" y="1440180"/>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1. Emerging</a:t>
            </a:r>
            <a:endParaRPr lang="en-US" sz="1050" dirty="0">
              <a:solidFill>
                <a:srgbClr val="11294B"/>
              </a:solidFill>
            </a:endParaRPr>
          </a:p>
        </p:txBody>
      </p:sp>
      <p:sp>
        <p:nvSpPr>
          <p:cNvPr id="27" name="Rectangle 26">
            <a:extLst>
              <a:ext uri="{FF2B5EF4-FFF2-40B4-BE49-F238E27FC236}">
                <a16:creationId xmlns:a16="http://schemas.microsoft.com/office/drawing/2014/main" id="{F7173D93-284E-2574-6206-561142506A26}"/>
              </a:ext>
            </a:extLst>
          </p:cNvPr>
          <p:cNvSpPr/>
          <p:nvPr/>
        </p:nvSpPr>
        <p:spPr>
          <a:xfrm>
            <a:off x="5658262" y="1724610"/>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2. Transitioning</a:t>
            </a:r>
            <a:endParaRPr lang="en-US" sz="1050" dirty="0">
              <a:solidFill>
                <a:srgbClr val="11294B"/>
              </a:solidFill>
            </a:endParaRPr>
          </a:p>
        </p:txBody>
      </p:sp>
      <p:sp>
        <p:nvSpPr>
          <p:cNvPr id="28" name="Rectangle 27">
            <a:extLst>
              <a:ext uri="{FF2B5EF4-FFF2-40B4-BE49-F238E27FC236}">
                <a16:creationId xmlns:a16="http://schemas.microsoft.com/office/drawing/2014/main" id="{E4529E6B-236E-7F32-FB7D-19FA74B3D8A9}"/>
              </a:ext>
            </a:extLst>
          </p:cNvPr>
          <p:cNvSpPr/>
          <p:nvPr/>
        </p:nvSpPr>
        <p:spPr>
          <a:xfrm>
            <a:off x="5658262" y="2013608"/>
            <a:ext cx="1690587" cy="25358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11294B"/>
                </a:solidFill>
                <a:latin typeface="Open Sans" pitchFamily="2" charset="0"/>
                <a:ea typeface="Open Sans" pitchFamily="2" charset="0"/>
                <a:cs typeface="Open Sans" pitchFamily="2" charset="0"/>
              </a:rPr>
              <a:t>Skip?</a:t>
            </a:r>
            <a:endParaRPr lang="en-US" sz="1050" b="1" dirty="0">
              <a:solidFill>
                <a:srgbClr val="11294B"/>
              </a:solidFill>
            </a:endParaRPr>
          </a:p>
        </p:txBody>
      </p:sp>
      <p:sp>
        <p:nvSpPr>
          <p:cNvPr id="9" name="Freeform: Shape 8" descr="Arrow from Theme 1 skip to Theme 2 Emerging">
            <a:extLst>
              <a:ext uri="{FF2B5EF4-FFF2-40B4-BE49-F238E27FC236}">
                <a16:creationId xmlns:a16="http://schemas.microsoft.com/office/drawing/2014/main" id="{0BBFD2AD-D732-776F-FCFE-8CE1D751A435}"/>
              </a:ext>
            </a:extLst>
          </p:cNvPr>
          <p:cNvSpPr/>
          <p:nvPr/>
        </p:nvSpPr>
        <p:spPr>
          <a:xfrm rot="10800000">
            <a:off x="7419725" y="2049025"/>
            <a:ext cx="446988" cy="1185695"/>
          </a:xfrm>
          <a:custGeom>
            <a:avLst/>
            <a:gdLst>
              <a:gd name="connsiteX0" fmla="*/ 483531 w 483531"/>
              <a:gd name="connsiteY0" fmla="*/ 1282631 h 1282631"/>
              <a:gd name="connsiteX1" fmla="*/ 6178 w 483531"/>
              <a:gd name="connsiteY1" fmla="*/ 1282631 h 1282631"/>
              <a:gd name="connsiteX2" fmla="*/ 6178 w 483531"/>
              <a:gd name="connsiteY2" fmla="*/ 1278488 h 1282631"/>
              <a:gd name="connsiteX3" fmla="*/ 0 w 483531"/>
              <a:gd name="connsiteY3" fmla="*/ 1278488 h 1282631"/>
              <a:gd name="connsiteX4" fmla="*/ 0 w 483531"/>
              <a:gd name="connsiteY4" fmla="*/ 259492 h 1282631"/>
              <a:gd name="connsiteX5" fmla="*/ 0 w 483531"/>
              <a:gd name="connsiteY5" fmla="*/ 259492 h 1282631"/>
              <a:gd name="connsiteX6" fmla="*/ 0 w 483531"/>
              <a:gd name="connsiteY6" fmla="*/ 76612 h 1282631"/>
              <a:gd name="connsiteX7" fmla="*/ 311774 w 483531"/>
              <a:gd name="connsiteY7" fmla="*/ 76612 h 1282631"/>
              <a:gd name="connsiteX8" fmla="*/ 311774 w 483531"/>
              <a:gd name="connsiteY8" fmla="*/ 0 h 1282631"/>
              <a:gd name="connsiteX9" fmla="*/ 483531 w 483531"/>
              <a:gd name="connsiteY9" fmla="*/ 171757 h 1282631"/>
              <a:gd name="connsiteX10" fmla="*/ 311774 w 483531"/>
              <a:gd name="connsiteY10" fmla="*/ 343514 h 1282631"/>
              <a:gd name="connsiteX11" fmla="*/ 311774 w 483531"/>
              <a:gd name="connsiteY11" fmla="*/ 259492 h 1282631"/>
              <a:gd name="connsiteX12" fmla="*/ 182881 w 483531"/>
              <a:gd name="connsiteY12" fmla="*/ 259492 h 1282631"/>
              <a:gd name="connsiteX13" fmla="*/ 182881 w 483531"/>
              <a:gd name="connsiteY13" fmla="*/ 1099751 h 1282631"/>
              <a:gd name="connsiteX14" fmla="*/ 483531 w 483531"/>
              <a:gd name="connsiteY14" fmla="*/ 1099751 h 128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531" h="1282631">
                <a:moveTo>
                  <a:pt x="483531" y="1282631"/>
                </a:moveTo>
                <a:lnTo>
                  <a:pt x="6178" y="1282631"/>
                </a:lnTo>
                <a:lnTo>
                  <a:pt x="6178" y="1278488"/>
                </a:lnTo>
                <a:lnTo>
                  <a:pt x="0" y="1278488"/>
                </a:lnTo>
                <a:lnTo>
                  <a:pt x="0" y="259492"/>
                </a:lnTo>
                <a:lnTo>
                  <a:pt x="0" y="259492"/>
                </a:lnTo>
                <a:lnTo>
                  <a:pt x="0" y="76612"/>
                </a:lnTo>
                <a:lnTo>
                  <a:pt x="311774" y="76612"/>
                </a:lnTo>
                <a:lnTo>
                  <a:pt x="311774" y="0"/>
                </a:lnTo>
                <a:lnTo>
                  <a:pt x="483531" y="171757"/>
                </a:lnTo>
                <a:lnTo>
                  <a:pt x="311774" y="343514"/>
                </a:lnTo>
                <a:lnTo>
                  <a:pt x="311774" y="259492"/>
                </a:lnTo>
                <a:lnTo>
                  <a:pt x="182881" y="259492"/>
                </a:lnTo>
                <a:lnTo>
                  <a:pt x="182881" y="1099751"/>
                </a:lnTo>
                <a:lnTo>
                  <a:pt x="483531" y="1099751"/>
                </a:lnTo>
                <a:close/>
              </a:path>
            </a:pathLst>
          </a:custGeom>
          <a:solidFill>
            <a:srgbClr val="11294B">
              <a:alpha val="89804"/>
            </a:srgbClr>
          </a:solidFill>
          <a:ln w="19050">
            <a:solidFill>
              <a:srgbClr val="B4C5E7"/>
            </a:solidFill>
          </a:ln>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spcAft>
                <a:spcPts val="600"/>
              </a:spcAft>
            </a:pPr>
            <a:endParaRPr lang="en-US" b="1" dirty="0">
              <a:solidFill>
                <a:srgbClr val="B4C5E7"/>
              </a:solidFill>
              <a:latin typeface="Open Sans" pitchFamily="34" charset="0"/>
              <a:ea typeface="Open Sans" pitchFamily="34" charset="0"/>
              <a:cs typeface="Open Sans" pitchFamily="34" charset="0"/>
            </a:endParaRPr>
          </a:p>
        </p:txBody>
      </p:sp>
      <p:sp>
        <p:nvSpPr>
          <p:cNvPr id="29" name="Rectangle 28">
            <a:extLst>
              <a:ext uri="{FF2B5EF4-FFF2-40B4-BE49-F238E27FC236}">
                <a16:creationId xmlns:a16="http://schemas.microsoft.com/office/drawing/2014/main" id="{17EB9C83-698D-FC2A-B66C-222B5BAADFCC}"/>
              </a:ext>
            </a:extLst>
          </p:cNvPr>
          <p:cNvSpPr/>
          <p:nvPr/>
        </p:nvSpPr>
        <p:spPr>
          <a:xfrm>
            <a:off x="5658262" y="2302606"/>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3. Expanding</a:t>
            </a:r>
            <a:endParaRPr lang="en-US" sz="1050" dirty="0">
              <a:solidFill>
                <a:srgbClr val="11294B"/>
              </a:solidFill>
            </a:endParaRPr>
          </a:p>
        </p:txBody>
      </p:sp>
      <p:sp>
        <p:nvSpPr>
          <p:cNvPr id="30" name="Rectangle 29">
            <a:extLst>
              <a:ext uri="{FF2B5EF4-FFF2-40B4-BE49-F238E27FC236}">
                <a16:creationId xmlns:a16="http://schemas.microsoft.com/office/drawing/2014/main" id="{4A3AA613-0E40-DFF0-F031-5CE1FA01C17C}"/>
              </a:ext>
            </a:extLst>
          </p:cNvPr>
          <p:cNvSpPr/>
          <p:nvPr/>
        </p:nvSpPr>
        <p:spPr>
          <a:xfrm>
            <a:off x="5658262" y="2587035"/>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4. Commanding</a:t>
            </a:r>
            <a:endParaRPr lang="en-US" sz="1050" dirty="0">
              <a:solidFill>
                <a:srgbClr val="11294B"/>
              </a:solidFill>
            </a:endParaRPr>
          </a:p>
        </p:txBody>
      </p:sp>
      <p:sp>
        <p:nvSpPr>
          <p:cNvPr id="19" name="Content Placeholder 2">
            <a:extLst>
              <a:ext uri="{FF2B5EF4-FFF2-40B4-BE49-F238E27FC236}">
                <a16:creationId xmlns:a16="http://schemas.microsoft.com/office/drawing/2014/main" id="{F9C810C2-7EFF-95AD-7827-829ED2E95B94}"/>
              </a:ext>
            </a:extLst>
          </p:cNvPr>
          <p:cNvSpPr txBox="1">
            <a:spLocks/>
          </p:cNvSpPr>
          <p:nvPr/>
        </p:nvSpPr>
        <p:spPr>
          <a:xfrm>
            <a:off x="4330868" y="2934300"/>
            <a:ext cx="1267940" cy="1400443"/>
          </a:xfrm>
          <a:prstGeom prst="rect">
            <a:avLst/>
          </a:prstGeom>
          <a:solidFill>
            <a:srgbClr val="11294B">
              <a:alpha val="89804"/>
            </a:srgbClr>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b="1" dirty="0">
                <a:solidFill>
                  <a:srgbClr val="B4C5E7"/>
                </a:solidFill>
                <a:latin typeface="Open Sans" pitchFamily="34" charset="0"/>
                <a:ea typeface="Open Sans" pitchFamily="34" charset="0"/>
                <a:cs typeface="Open Sans" pitchFamily="34" charset="0"/>
              </a:rPr>
              <a:t>Theme 2</a:t>
            </a:r>
            <a:endParaRPr kumimoji="0" lang="en-US" b="1" u="none" strike="noStrike" kern="1200" cap="none" spc="0" normalizeH="0" baseline="0" noProof="0" dirty="0">
              <a:ln>
                <a:noFill/>
              </a:ln>
              <a:solidFill>
                <a:srgbClr val="B4C5E7"/>
              </a:solidFill>
              <a:effectLst/>
              <a:uLnTx/>
              <a:uFillTx/>
              <a:latin typeface="Open Sans" pitchFamily="34" charset="0"/>
              <a:ea typeface="Open Sans" pitchFamily="34" charset="0"/>
              <a:cs typeface="Open Sans" pitchFamily="34" charset="0"/>
            </a:endParaRPr>
          </a:p>
        </p:txBody>
      </p:sp>
      <p:sp>
        <p:nvSpPr>
          <p:cNvPr id="20" name="Rectangle 19">
            <a:extLst>
              <a:ext uri="{FF2B5EF4-FFF2-40B4-BE49-F238E27FC236}">
                <a16:creationId xmlns:a16="http://schemas.microsoft.com/office/drawing/2014/main" id="{02B650F3-973E-EFE8-F032-D598DFC19608}"/>
              </a:ext>
            </a:extLst>
          </p:cNvPr>
          <p:cNvSpPr/>
          <p:nvPr/>
        </p:nvSpPr>
        <p:spPr>
          <a:xfrm>
            <a:off x="5658262" y="2934300"/>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5. Emerging</a:t>
            </a:r>
            <a:endParaRPr lang="en-US" sz="1050" dirty="0">
              <a:solidFill>
                <a:srgbClr val="11294B"/>
              </a:solidFill>
            </a:endParaRPr>
          </a:p>
        </p:txBody>
      </p:sp>
      <p:sp>
        <p:nvSpPr>
          <p:cNvPr id="21" name="Rectangle 20">
            <a:extLst>
              <a:ext uri="{FF2B5EF4-FFF2-40B4-BE49-F238E27FC236}">
                <a16:creationId xmlns:a16="http://schemas.microsoft.com/office/drawing/2014/main" id="{21F9D3EB-2313-B4B7-C8BA-7FF52291DF89}"/>
              </a:ext>
            </a:extLst>
          </p:cNvPr>
          <p:cNvSpPr/>
          <p:nvPr/>
        </p:nvSpPr>
        <p:spPr>
          <a:xfrm>
            <a:off x="5658262" y="3218730"/>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6. Transitioning</a:t>
            </a:r>
            <a:endParaRPr lang="en-US" sz="1050" dirty="0">
              <a:solidFill>
                <a:srgbClr val="11294B"/>
              </a:solidFill>
            </a:endParaRPr>
          </a:p>
        </p:txBody>
      </p:sp>
      <p:sp>
        <p:nvSpPr>
          <p:cNvPr id="22" name="Rectangle 21">
            <a:extLst>
              <a:ext uri="{FF2B5EF4-FFF2-40B4-BE49-F238E27FC236}">
                <a16:creationId xmlns:a16="http://schemas.microsoft.com/office/drawing/2014/main" id="{AAF9B19A-E548-BE48-3360-EB9841F89FF4}"/>
              </a:ext>
            </a:extLst>
          </p:cNvPr>
          <p:cNvSpPr/>
          <p:nvPr/>
        </p:nvSpPr>
        <p:spPr>
          <a:xfrm>
            <a:off x="5658262" y="3507728"/>
            <a:ext cx="1690587" cy="25358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11294B"/>
                </a:solidFill>
                <a:latin typeface="Open Sans" pitchFamily="2" charset="0"/>
                <a:ea typeface="Open Sans" pitchFamily="2" charset="0"/>
                <a:cs typeface="Open Sans" pitchFamily="2" charset="0"/>
              </a:rPr>
              <a:t>Skip?</a:t>
            </a:r>
            <a:endParaRPr lang="en-US" sz="1050" b="1" dirty="0">
              <a:solidFill>
                <a:srgbClr val="11294B"/>
              </a:solidFill>
            </a:endParaRPr>
          </a:p>
        </p:txBody>
      </p:sp>
      <p:sp>
        <p:nvSpPr>
          <p:cNvPr id="10" name="Freeform: Shape 9" descr="Arrow from Theme 2 skip to Theme 3 Emerging">
            <a:extLst>
              <a:ext uri="{FF2B5EF4-FFF2-40B4-BE49-F238E27FC236}">
                <a16:creationId xmlns:a16="http://schemas.microsoft.com/office/drawing/2014/main" id="{C70BEF30-AC60-4D75-D64E-B8AE101AB6DC}"/>
              </a:ext>
            </a:extLst>
          </p:cNvPr>
          <p:cNvSpPr/>
          <p:nvPr/>
        </p:nvSpPr>
        <p:spPr>
          <a:xfrm rot="10800000">
            <a:off x="7408303" y="3545421"/>
            <a:ext cx="446988" cy="1185695"/>
          </a:xfrm>
          <a:custGeom>
            <a:avLst/>
            <a:gdLst>
              <a:gd name="connsiteX0" fmla="*/ 483531 w 483531"/>
              <a:gd name="connsiteY0" fmla="*/ 1282631 h 1282631"/>
              <a:gd name="connsiteX1" fmla="*/ 6178 w 483531"/>
              <a:gd name="connsiteY1" fmla="*/ 1282631 h 1282631"/>
              <a:gd name="connsiteX2" fmla="*/ 6178 w 483531"/>
              <a:gd name="connsiteY2" fmla="*/ 1278488 h 1282631"/>
              <a:gd name="connsiteX3" fmla="*/ 0 w 483531"/>
              <a:gd name="connsiteY3" fmla="*/ 1278488 h 1282631"/>
              <a:gd name="connsiteX4" fmla="*/ 0 w 483531"/>
              <a:gd name="connsiteY4" fmla="*/ 259492 h 1282631"/>
              <a:gd name="connsiteX5" fmla="*/ 0 w 483531"/>
              <a:gd name="connsiteY5" fmla="*/ 259492 h 1282631"/>
              <a:gd name="connsiteX6" fmla="*/ 0 w 483531"/>
              <a:gd name="connsiteY6" fmla="*/ 76612 h 1282631"/>
              <a:gd name="connsiteX7" fmla="*/ 311774 w 483531"/>
              <a:gd name="connsiteY7" fmla="*/ 76612 h 1282631"/>
              <a:gd name="connsiteX8" fmla="*/ 311774 w 483531"/>
              <a:gd name="connsiteY8" fmla="*/ 0 h 1282631"/>
              <a:gd name="connsiteX9" fmla="*/ 483531 w 483531"/>
              <a:gd name="connsiteY9" fmla="*/ 171757 h 1282631"/>
              <a:gd name="connsiteX10" fmla="*/ 311774 w 483531"/>
              <a:gd name="connsiteY10" fmla="*/ 343514 h 1282631"/>
              <a:gd name="connsiteX11" fmla="*/ 311774 w 483531"/>
              <a:gd name="connsiteY11" fmla="*/ 259492 h 1282631"/>
              <a:gd name="connsiteX12" fmla="*/ 182881 w 483531"/>
              <a:gd name="connsiteY12" fmla="*/ 259492 h 1282631"/>
              <a:gd name="connsiteX13" fmla="*/ 182881 w 483531"/>
              <a:gd name="connsiteY13" fmla="*/ 1099751 h 1282631"/>
              <a:gd name="connsiteX14" fmla="*/ 483531 w 483531"/>
              <a:gd name="connsiteY14" fmla="*/ 1099751 h 128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531" h="1282631">
                <a:moveTo>
                  <a:pt x="483531" y="1282631"/>
                </a:moveTo>
                <a:lnTo>
                  <a:pt x="6178" y="1282631"/>
                </a:lnTo>
                <a:lnTo>
                  <a:pt x="6178" y="1278488"/>
                </a:lnTo>
                <a:lnTo>
                  <a:pt x="0" y="1278488"/>
                </a:lnTo>
                <a:lnTo>
                  <a:pt x="0" y="259492"/>
                </a:lnTo>
                <a:lnTo>
                  <a:pt x="0" y="259492"/>
                </a:lnTo>
                <a:lnTo>
                  <a:pt x="0" y="76612"/>
                </a:lnTo>
                <a:lnTo>
                  <a:pt x="311774" y="76612"/>
                </a:lnTo>
                <a:lnTo>
                  <a:pt x="311774" y="0"/>
                </a:lnTo>
                <a:lnTo>
                  <a:pt x="483531" y="171757"/>
                </a:lnTo>
                <a:lnTo>
                  <a:pt x="311774" y="343514"/>
                </a:lnTo>
                <a:lnTo>
                  <a:pt x="311774" y="259492"/>
                </a:lnTo>
                <a:lnTo>
                  <a:pt x="182881" y="259492"/>
                </a:lnTo>
                <a:lnTo>
                  <a:pt x="182881" y="1099751"/>
                </a:lnTo>
                <a:lnTo>
                  <a:pt x="483531" y="1099751"/>
                </a:lnTo>
                <a:close/>
              </a:path>
            </a:pathLst>
          </a:custGeom>
          <a:solidFill>
            <a:srgbClr val="11294B">
              <a:alpha val="89804"/>
            </a:srgbClr>
          </a:solidFill>
          <a:ln w="19050">
            <a:solidFill>
              <a:srgbClr val="B4C5E7"/>
            </a:solidFill>
          </a:ln>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spcAft>
                <a:spcPts val="600"/>
              </a:spcAft>
            </a:pPr>
            <a:endParaRPr lang="en-US" b="1">
              <a:solidFill>
                <a:srgbClr val="B4C5E7"/>
              </a:solidFill>
              <a:latin typeface="Open Sans" pitchFamily="34" charset="0"/>
              <a:ea typeface="Open Sans" pitchFamily="34" charset="0"/>
              <a:cs typeface="Open Sans" pitchFamily="34" charset="0"/>
            </a:endParaRPr>
          </a:p>
        </p:txBody>
      </p:sp>
      <p:sp>
        <p:nvSpPr>
          <p:cNvPr id="23" name="Rectangle 22">
            <a:extLst>
              <a:ext uri="{FF2B5EF4-FFF2-40B4-BE49-F238E27FC236}">
                <a16:creationId xmlns:a16="http://schemas.microsoft.com/office/drawing/2014/main" id="{D2793015-36FF-1F41-147C-1E29291A032C}"/>
              </a:ext>
            </a:extLst>
          </p:cNvPr>
          <p:cNvSpPr/>
          <p:nvPr/>
        </p:nvSpPr>
        <p:spPr>
          <a:xfrm>
            <a:off x="5658262" y="3796726"/>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7. Expanding</a:t>
            </a:r>
            <a:endParaRPr lang="en-US" sz="1050" dirty="0">
              <a:solidFill>
                <a:srgbClr val="11294B"/>
              </a:solidFill>
            </a:endParaRPr>
          </a:p>
        </p:txBody>
      </p:sp>
      <p:sp>
        <p:nvSpPr>
          <p:cNvPr id="24" name="Rectangle 23">
            <a:extLst>
              <a:ext uri="{FF2B5EF4-FFF2-40B4-BE49-F238E27FC236}">
                <a16:creationId xmlns:a16="http://schemas.microsoft.com/office/drawing/2014/main" id="{710BD230-4905-34E4-41CD-BF83DC304BA8}"/>
              </a:ext>
            </a:extLst>
          </p:cNvPr>
          <p:cNvSpPr/>
          <p:nvPr/>
        </p:nvSpPr>
        <p:spPr>
          <a:xfrm>
            <a:off x="5658262" y="4081155"/>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8. Commanding</a:t>
            </a:r>
            <a:endParaRPr lang="en-US" sz="1050" dirty="0">
              <a:solidFill>
                <a:srgbClr val="11294B"/>
              </a:solidFill>
            </a:endParaRPr>
          </a:p>
        </p:txBody>
      </p:sp>
      <p:sp>
        <p:nvSpPr>
          <p:cNvPr id="13" name="Content Placeholder 2">
            <a:extLst>
              <a:ext uri="{FF2B5EF4-FFF2-40B4-BE49-F238E27FC236}">
                <a16:creationId xmlns:a16="http://schemas.microsoft.com/office/drawing/2014/main" id="{EC5C0F27-D86D-10E9-29E8-14C518B9EB8E}"/>
              </a:ext>
            </a:extLst>
          </p:cNvPr>
          <p:cNvSpPr txBox="1">
            <a:spLocks/>
          </p:cNvSpPr>
          <p:nvPr/>
        </p:nvSpPr>
        <p:spPr>
          <a:xfrm>
            <a:off x="4330868" y="4428419"/>
            <a:ext cx="1267940" cy="1400443"/>
          </a:xfrm>
          <a:prstGeom prst="rect">
            <a:avLst/>
          </a:prstGeom>
          <a:solidFill>
            <a:srgbClr val="11294B">
              <a:alpha val="89804"/>
            </a:srgbClr>
          </a:solidFill>
          <a:ln w="28575">
            <a:solidFill>
              <a:srgbClr val="B4C5E7"/>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b="1" dirty="0">
                <a:solidFill>
                  <a:srgbClr val="B4C5E7"/>
                </a:solidFill>
                <a:latin typeface="Open Sans" pitchFamily="34" charset="0"/>
                <a:ea typeface="Open Sans" pitchFamily="34" charset="0"/>
                <a:cs typeface="Open Sans" pitchFamily="34" charset="0"/>
              </a:rPr>
              <a:t>Theme 3</a:t>
            </a:r>
            <a:endParaRPr kumimoji="0" lang="en-US" b="1" u="none" strike="noStrike" kern="1200" cap="none" spc="0" normalizeH="0" baseline="0" noProof="0" dirty="0">
              <a:ln>
                <a:noFill/>
              </a:ln>
              <a:solidFill>
                <a:srgbClr val="B4C5E7"/>
              </a:solidFill>
              <a:effectLst/>
              <a:uLnTx/>
              <a:uFillTx/>
              <a:latin typeface="Open Sans" pitchFamily="34" charset="0"/>
              <a:ea typeface="Open Sans" pitchFamily="34" charset="0"/>
              <a:cs typeface="Open Sans" pitchFamily="34" charset="0"/>
            </a:endParaRPr>
          </a:p>
        </p:txBody>
      </p:sp>
      <p:sp>
        <p:nvSpPr>
          <p:cNvPr id="14" name="Rectangle 13">
            <a:extLst>
              <a:ext uri="{FF2B5EF4-FFF2-40B4-BE49-F238E27FC236}">
                <a16:creationId xmlns:a16="http://schemas.microsoft.com/office/drawing/2014/main" id="{75561341-B590-67C2-F2A4-8B92DB11BF9F}"/>
              </a:ext>
            </a:extLst>
          </p:cNvPr>
          <p:cNvSpPr/>
          <p:nvPr/>
        </p:nvSpPr>
        <p:spPr>
          <a:xfrm>
            <a:off x="5658262" y="4428419"/>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9. Emerging</a:t>
            </a:r>
            <a:endParaRPr lang="en-US" sz="1050" dirty="0">
              <a:solidFill>
                <a:srgbClr val="11294B"/>
              </a:solidFill>
            </a:endParaRPr>
          </a:p>
        </p:txBody>
      </p:sp>
      <p:sp>
        <p:nvSpPr>
          <p:cNvPr id="15" name="Rectangle 14">
            <a:extLst>
              <a:ext uri="{FF2B5EF4-FFF2-40B4-BE49-F238E27FC236}">
                <a16:creationId xmlns:a16="http://schemas.microsoft.com/office/drawing/2014/main" id="{2D57548B-D64A-5850-6B32-E468AB35DEBC}"/>
              </a:ext>
            </a:extLst>
          </p:cNvPr>
          <p:cNvSpPr/>
          <p:nvPr/>
        </p:nvSpPr>
        <p:spPr>
          <a:xfrm>
            <a:off x="5658262" y="4712849"/>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10. Transitioning</a:t>
            </a:r>
            <a:endParaRPr lang="en-US" sz="1050" dirty="0">
              <a:solidFill>
                <a:srgbClr val="11294B"/>
              </a:solidFill>
            </a:endParaRPr>
          </a:p>
        </p:txBody>
      </p:sp>
      <p:sp>
        <p:nvSpPr>
          <p:cNvPr id="16" name="Rectangle 15">
            <a:extLst>
              <a:ext uri="{FF2B5EF4-FFF2-40B4-BE49-F238E27FC236}">
                <a16:creationId xmlns:a16="http://schemas.microsoft.com/office/drawing/2014/main" id="{E86F2528-2749-C690-A87D-E7F4239A3D15}"/>
              </a:ext>
            </a:extLst>
          </p:cNvPr>
          <p:cNvSpPr/>
          <p:nvPr/>
        </p:nvSpPr>
        <p:spPr>
          <a:xfrm>
            <a:off x="5658262" y="5001847"/>
            <a:ext cx="1690587" cy="25358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11294B"/>
                </a:solidFill>
                <a:latin typeface="Open Sans" pitchFamily="2" charset="0"/>
                <a:ea typeface="Open Sans" pitchFamily="2" charset="0"/>
                <a:cs typeface="Open Sans" pitchFamily="2" charset="0"/>
              </a:rPr>
              <a:t>Skip?</a:t>
            </a:r>
            <a:endParaRPr lang="en-US" sz="1050" b="1" dirty="0">
              <a:solidFill>
                <a:srgbClr val="11294B"/>
              </a:solidFill>
            </a:endParaRPr>
          </a:p>
        </p:txBody>
      </p:sp>
      <p:sp>
        <p:nvSpPr>
          <p:cNvPr id="11" name="Freeform: Shape 10" descr="Arrow from Theme 3 skip to END">
            <a:extLst>
              <a:ext uri="{FF2B5EF4-FFF2-40B4-BE49-F238E27FC236}">
                <a16:creationId xmlns:a16="http://schemas.microsoft.com/office/drawing/2014/main" id="{B206F79C-28C9-5D89-BF5B-F4343D61ED98}"/>
              </a:ext>
            </a:extLst>
          </p:cNvPr>
          <p:cNvSpPr/>
          <p:nvPr/>
        </p:nvSpPr>
        <p:spPr>
          <a:xfrm rot="10800000">
            <a:off x="7408303" y="5046388"/>
            <a:ext cx="446988" cy="1185695"/>
          </a:xfrm>
          <a:custGeom>
            <a:avLst/>
            <a:gdLst>
              <a:gd name="connsiteX0" fmla="*/ 483531 w 483531"/>
              <a:gd name="connsiteY0" fmla="*/ 1282631 h 1282631"/>
              <a:gd name="connsiteX1" fmla="*/ 6178 w 483531"/>
              <a:gd name="connsiteY1" fmla="*/ 1282631 h 1282631"/>
              <a:gd name="connsiteX2" fmla="*/ 6178 w 483531"/>
              <a:gd name="connsiteY2" fmla="*/ 1278488 h 1282631"/>
              <a:gd name="connsiteX3" fmla="*/ 0 w 483531"/>
              <a:gd name="connsiteY3" fmla="*/ 1278488 h 1282631"/>
              <a:gd name="connsiteX4" fmla="*/ 0 w 483531"/>
              <a:gd name="connsiteY4" fmla="*/ 259492 h 1282631"/>
              <a:gd name="connsiteX5" fmla="*/ 0 w 483531"/>
              <a:gd name="connsiteY5" fmla="*/ 259492 h 1282631"/>
              <a:gd name="connsiteX6" fmla="*/ 0 w 483531"/>
              <a:gd name="connsiteY6" fmla="*/ 76612 h 1282631"/>
              <a:gd name="connsiteX7" fmla="*/ 311774 w 483531"/>
              <a:gd name="connsiteY7" fmla="*/ 76612 h 1282631"/>
              <a:gd name="connsiteX8" fmla="*/ 311774 w 483531"/>
              <a:gd name="connsiteY8" fmla="*/ 0 h 1282631"/>
              <a:gd name="connsiteX9" fmla="*/ 483531 w 483531"/>
              <a:gd name="connsiteY9" fmla="*/ 171757 h 1282631"/>
              <a:gd name="connsiteX10" fmla="*/ 311774 w 483531"/>
              <a:gd name="connsiteY10" fmla="*/ 343514 h 1282631"/>
              <a:gd name="connsiteX11" fmla="*/ 311774 w 483531"/>
              <a:gd name="connsiteY11" fmla="*/ 259492 h 1282631"/>
              <a:gd name="connsiteX12" fmla="*/ 182881 w 483531"/>
              <a:gd name="connsiteY12" fmla="*/ 259492 h 1282631"/>
              <a:gd name="connsiteX13" fmla="*/ 182881 w 483531"/>
              <a:gd name="connsiteY13" fmla="*/ 1099751 h 1282631"/>
              <a:gd name="connsiteX14" fmla="*/ 483531 w 483531"/>
              <a:gd name="connsiteY14" fmla="*/ 1099751 h 128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531" h="1282631">
                <a:moveTo>
                  <a:pt x="483531" y="1282631"/>
                </a:moveTo>
                <a:lnTo>
                  <a:pt x="6178" y="1282631"/>
                </a:lnTo>
                <a:lnTo>
                  <a:pt x="6178" y="1278488"/>
                </a:lnTo>
                <a:lnTo>
                  <a:pt x="0" y="1278488"/>
                </a:lnTo>
                <a:lnTo>
                  <a:pt x="0" y="259492"/>
                </a:lnTo>
                <a:lnTo>
                  <a:pt x="0" y="259492"/>
                </a:lnTo>
                <a:lnTo>
                  <a:pt x="0" y="76612"/>
                </a:lnTo>
                <a:lnTo>
                  <a:pt x="311774" y="76612"/>
                </a:lnTo>
                <a:lnTo>
                  <a:pt x="311774" y="0"/>
                </a:lnTo>
                <a:lnTo>
                  <a:pt x="483531" y="171757"/>
                </a:lnTo>
                <a:lnTo>
                  <a:pt x="311774" y="343514"/>
                </a:lnTo>
                <a:lnTo>
                  <a:pt x="311774" y="259492"/>
                </a:lnTo>
                <a:lnTo>
                  <a:pt x="182881" y="259492"/>
                </a:lnTo>
                <a:lnTo>
                  <a:pt x="182881" y="1099751"/>
                </a:lnTo>
                <a:lnTo>
                  <a:pt x="483531" y="1099751"/>
                </a:lnTo>
                <a:close/>
              </a:path>
            </a:pathLst>
          </a:custGeom>
          <a:solidFill>
            <a:srgbClr val="11294B">
              <a:alpha val="89804"/>
            </a:srgbClr>
          </a:solidFill>
          <a:ln w="19050">
            <a:solidFill>
              <a:srgbClr val="B4C5E7"/>
            </a:solidFill>
          </a:ln>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spcAft>
                <a:spcPts val="600"/>
              </a:spcAft>
            </a:pPr>
            <a:endParaRPr lang="en-US" b="1">
              <a:solidFill>
                <a:srgbClr val="B4C5E7"/>
              </a:solidFill>
              <a:latin typeface="Open Sans" pitchFamily="34" charset="0"/>
              <a:ea typeface="Open Sans" pitchFamily="34" charset="0"/>
              <a:cs typeface="Open Sans" pitchFamily="34" charset="0"/>
            </a:endParaRPr>
          </a:p>
        </p:txBody>
      </p:sp>
      <p:sp>
        <p:nvSpPr>
          <p:cNvPr id="17" name="Rectangle 16">
            <a:extLst>
              <a:ext uri="{FF2B5EF4-FFF2-40B4-BE49-F238E27FC236}">
                <a16:creationId xmlns:a16="http://schemas.microsoft.com/office/drawing/2014/main" id="{9B7E9497-F5B3-2CD1-8C4F-B77FAAFC7F49}"/>
              </a:ext>
            </a:extLst>
          </p:cNvPr>
          <p:cNvSpPr/>
          <p:nvPr/>
        </p:nvSpPr>
        <p:spPr>
          <a:xfrm>
            <a:off x="5658262" y="5290845"/>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11. Expanding</a:t>
            </a:r>
            <a:endParaRPr lang="en-US" sz="1050" dirty="0">
              <a:solidFill>
                <a:srgbClr val="11294B"/>
              </a:solidFill>
            </a:endParaRPr>
          </a:p>
        </p:txBody>
      </p:sp>
      <p:sp>
        <p:nvSpPr>
          <p:cNvPr id="18" name="Rectangle 17">
            <a:extLst>
              <a:ext uri="{FF2B5EF4-FFF2-40B4-BE49-F238E27FC236}">
                <a16:creationId xmlns:a16="http://schemas.microsoft.com/office/drawing/2014/main" id="{836D0429-64CF-0F0C-15C2-8357A7BE07F3}"/>
              </a:ext>
            </a:extLst>
          </p:cNvPr>
          <p:cNvSpPr/>
          <p:nvPr/>
        </p:nvSpPr>
        <p:spPr>
          <a:xfrm>
            <a:off x="5658262" y="5575274"/>
            <a:ext cx="1690587" cy="2535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1294B"/>
                </a:solidFill>
                <a:latin typeface="Open Sans" pitchFamily="2" charset="0"/>
                <a:ea typeface="Open Sans" pitchFamily="2" charset="0"/>
                <a:cs typeface="Open Sans" pitchFamily="2" charset="0"/>
              </a:rPr>
              <a:t>12. Commanding</a:t>
            </a:r>
            <a:endParaRPr lang="en-US" sz="1050" dirty="0">
              <a:solidFill>
                <a:srgbClr val="11294B"/>
              </a:solidFill>
            </a:endParaRPr>
          </a:p>
        </p:txBody>
      </p:sp>
      <p:sp>
        <p:nvSpPr>
          <p:cNvPr id="12" name="Rectangle 11">
            <a:extLst>
              <a:ext uri="{FF2B5EF4-FFF2-40B4-BE49-F238E27FC236}">
                <a16:creationId xmlns:a16="http://schemas.microsoft.com/office/drawing/2014/main" id="{AEE1791E-2E73-EDE1-14DD-68EA8DACA647}"/>
              </a:ext>
            </a:extLst>
          </p:cNvPr>
          <p:cNvSpPr/>
          <p:nvPr/>
        </p:nvSpPr>
        <p:spPr>
          <a:xfrm>
            <a:off x="4330867" y="5903289"/>
            <a:ext cx="3017981" cy="338117"/>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1294B"/>
                </a:solidFill>
                <a:latin typeface="Open Sans" pitchFamily="2" charset="0"/>
                <a:ea typeface="Open Sans" pitchFamily="2" charset="0"/>
                <a:cs typeface="Open Sans" pitchFamily="2" charset="0"/>
              </a:rPr>
              <a:t>END</a:t>
            </a:r>
            <a:endParaRPr lang="en-US" sz="1050" b="1" dirty="0">
              <a:solidFill>
                <a:srgbClr val="11294B"/>
              </a:solidFill>
            </a:endParaRPr>
          </a:p>
        </p:txBody>
      </p:sp>
      <p:sp>
        <p:nvSpPr>
          <p:cNvPr id="32" name="TextBox 5">
            <a:extLst>
              <a:ext uri="{FF2B5EF4-FFF2-40B4-BE49-F238E27FC236}">
                <a16:creationId xmlns:a16="http://schemas.microsoft.com/office/drawing/2014/main" id="{54694C3A-1039-9DF8-3147-3807FDE3D25B}"/>
              </a:ext>
            </a:extLst>
          </p:cNvPr>
          <p:cNvSpPr txBox="1"/>
          <p:nvPr/>
        </p:nvSpPr>
        <p:spPr>
          <a:xfrm>
            <a:off x="1953175" y="6334780"/>
            <a:ext cx="8288105" cy="4616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spcBef>
                <a:spcPts val="600"/>
              </a:spcBef>
              <a:tabLst>
                <a:tab pos="1828800" algn="l"/>
              </a:tabLst>
            </a:pPr>
            <a:r>
              <a:rPr lang="en-US" sz="1200" b="1" dirty="0">
                <a:solidFill>
                  <a:srgbClr val="11294B"/>
                </a:solidFill>
                <a:latin typeface="Open Sans" pitchFamily="2" charset="0"/>
                <a:ea typeface="Open Sans" pitchFamily="2" charset="0"/>
                <a:cs typeface="Open Sans" pitchFamily="2" charset="0"/>
              </a:rPr>
              <a:t>*</a:t>
            </a:r>
            <a:r>
              <a:rPr lang="en-US" sz="1200" dirty="0">
                <a:latin typeface="Open Sans" pitchFamily="2" charset="0"/>
                <a:ea typeface="Open Sans" pitchFamily="2" charset="0"/>
                <a:cs typeface="Open Sans" pitchFamily="2" charset="0"/>
              </a:rPr>
              <a:t>The Speaking test does not include items targeted to the Entering level.</a:t>
            </a:r>
            <a:br>
              <a:rPr lang="en-US" sz="1200" dirty="0">
                <a:latin typeface="Open Sans" pitchFamily="2" charset="0"/>
                <a:ea typeface="Open Sans" pitchFamily="2" charset="0"/>
                <a:cs typeface="Open Sans" pitchFamily="2" charset="0"/>
              </a:rPr>
            </a:br>
            <a:r>
              <a:rPr lang="en-US" sz="1200" dirty="0">
                <a:latin typeface="Open Sans" pitchFamily="2" charset="0"/>
                <a:ea typeface="Open Sans" pitchFamily="2" charset="0"/>
                <a:cs typeface="Open Sans" pitchFamily="2" charset="0"/>
              </a:rPr>
              <a:t>  Instead, a score of Entering is determined based on student performance on Emerging-level Speaking questions.</a:t>
            </a:r>
          </a:p>
        </p:txBody>
      </p:sp>
      <p:sp>
        <p:nvSpPr>
          <p:cNvPr id="4" name="Slide Number Placeholder 3">
            <a:extLst>
              <a:ext uri="{FF2B5EF4-FFF2-40B4-BE49-F238E27FC236}">
                <a16:creationId xmlns:a16="http://schemas.microsoft.com/office/drawing/2014/main" id="{3870B563-A6DC-2B13-4FE6-6C0A38F8FBD4}"/>
              </a:ext>
            </a:extLst>
          </p:cNvPr>
          <p:cNvSpPr>
            <a:spLocks noGrp="1"/>
          </p:cNvSpPr>
          <p:nvPr>
            <p:ph type="sldNum" sz="quarter" idx="12"/>
          </p:nvPr>
        </p:nvSpPr>
        <p:spPr/>
        <p:txBody>
          <a:bodyPr/>
          <a:lstStyle/>
          <a:p>
            <a:fld id="{0335FC68-20AA-4E79-AB89-77063C4B5F6B}" type="slidenum">
              <a:rPr lang="en-US" smtClean="0"/>
              <a:pPr/>
              <a:t>4</a:t>
            </a:fld>
            <a:endParaRPr lang="en-US" dirty="0"/>
          </a:p>
        </p:txBody>
      </p:sp>
    </p:spTree>
    <p:extLst>
      <p:ext uri="{BB962C8B-B14F-4D97-AF65-F5344CB8AC3E}">
        <p14:creationId xmlns:p14="http://schemas.microsoft.com/office/powerpoint/2010/main" val="114983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1488-8B9E-5675-00AA-C83DC3FF8C93}"/>
              </a:ext>
            </a:extLst>
          </p:cNvPr>
          <p:cNvSpPr>
            <a:spLocks noGrp="1"/>
          </p:cNvSpPr>
          <p:nvPr>
            <p:ph type="title"/>
          </p:nvPr>
        </p:nvSpPr>
        <p:spPr/>
        <p:txBody>
          <a:bodyPr/>
          <a:lstStyle/>
          <a:p>
            <a:r>
              <a:rPr lang="en-US" dirty="0"/>
              <a:t>Skipping Rules in Practice</a:t>
            </a:r>
          </a:p>
        </p:txBody>
      </p:sp>
      <p:sp>
        <p:nvSpPr>
          <p:cNvPr id="6" name="Content Placeholder 2">
            <a:extLst>
              <a:ext uri="{FF2B5EF4-FFF2-40B4-BE49-F238E27FC236}">
                <a16:creationId xmlns:a16="http://schemas.microsoft.com/office/drawing/2014/main" id="{4FE8F848-193D-ED29-1030-CA7558E242E1}"/>
              </a:ext>
            </a:extLst>
          </p:cNvPr>
          <p:cNvSpPr txBox="1">
            <a:spLocks/>
          </p:cNvSpPr>
          <p:nvPr/>
        </p:nvSpPr>
        <p:spPr>
          <a:xfrm>
            <a:off x="658041" y="1610265"/>
            <a:ext cx="5852160" cy="18288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r>
              <a:rPr lang="en-US" dirty="0">
                <a:solidFill>
                  <a:srgbClr val="11294B"/>
                </a:solidFill>
                <a:latin typeface="Open Sans" pitchFamily="2" charset="0"/>
                <a:ea typeface="Open Sans" pitchFamily="2" charset="0"/>
                <a:cs typeface="Open Sans" pitchFamily="2" charset="0"/>
              </a:rPr>
              <a:t>In general, the Skipping Rule applies if the student provides: no response, a response completely in a language other than English, or says only “yes,” “no,” or “I don’t know” to the two previous questions.</a:t>
            </a:r>
          </a:p>
        </p:txBody>
      </p:sp>
      <p:sp>
        <p:nvSpPr>
          <p:cNvPr id="5" name="Content Placeholder 2">
            <a:extLst>
              <a:ext uri="{FF2B5EF4-FFF2-40B4-BE49-F238E27FC236}">
                <a16:creationId xmlns:a16="http://schemas.microsoft.com/office/drawing/2014/main" id="{72393837-B38B-8691-9859-1BE686985FE2}"/>
              </a:ext>
            </a:extLst>
          </p:cNvPr>
          <p:cNvSpPr txBox="1">
            <a:spLocks/>
          </p:cNvSpPr>
          <p:nvPr/>
        </p:nvSpPr>
        <p:spPr>
          <a:xfrm>
            <a:off x="658042" y="4091643"/>
            <a:ext cx="5852160" cy="1828800"/>
          </a:xfrm>
          <a:prstGeom prst="rect">
            <a:avLst/>
          </a:prstGeom>
          <a:solidFill>
            <a:srgbClr val="F2F2F2">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r>
              <a:rPr lang="en-US" dirty="0">
                <a:solidFill>
                  <a:srgbClr val="11294B"/>
                </a:solidFill>
                <a:latin typeface="Open Sans" pitchFamily="2" charset="0"/>
                <a:ea typeface="Open Sans" pitchFamily="2" charset="0"/>
                <a:cs typeface="Open Sans" pitchFamily="2" charset="0"/>
              </a:rPr>
              <a:t>For any questions that are skipped, write the letter</a:t>
            </a:r>
            <a:br>
              <a:rPr lang="en-US" dirty="0">
                <a:solidFill>
                  <a:srgbClr val="11294B"/>
                </a:solidFill>
                <a:latin typeface="Open Sans" pitchFamily="2" charset="0"/>
                <a:ea typeface="Open Sans" pitchFamily="2" charset="0"/>
                <a:cs typeface="Open Sans" pitchFamily="2" charset="0"/>
              </a:rPr>
            </a:br>
            <a:r>
              <a:rPr lang="en-US" dirty="0">
                <a:solidFill>
                  <a:srgbClr val="11294B"/>
                </a:solidFill>
                <a:latin typeface="Open Sans" pitchFamily="2" charset="0"/>
                <a:ea typeface="Open Sans" pitchFamily="2" charset="0"/>
                <a:cs typeface="Open Sans" pitchFamily="2" charset="0"/>
              </a:rPr>
              <a:t>“</a:t>
            </a:r>
            <a:r>
              <a:rPr lang="en-US" b="1" dirty="0">
                <a:solidFill>
                  <a:srgbClr val="11294B"/>
                </a:solidFill>
                <a:latin typeface="Open Sans" pitchFamily="2" charset="0"/>
                <a:ea typeface="Open Sans" pitchFamily="2" charset="0"/>
                <a:cs typeface="Open Sans" pitchFamily="2" charset="0"/>
              </a:rPr>
              <a:t>S</a:t>
            </a:r>
            <a:r>
              <a:rPr lang="en-US" dirty="0">
                <a:solidFill>
                  <a:srgbClr val="11294B"/>
                </a:solidFill>
                <a:latin typeface="Open Sans" pitchFamily="2" charset="0"/>
                <a:ea typeface="Open Sans" pitchFamily="2" charset="0"/>
                <a:cs typeface="Open Sans" pitchFamily="2" charset="0"/>
              </a:rPr>
              <a:t>” on the Speaking Score Sheet, instead of a score</a:t>
            </a:r>
            <a:br>
              <a:rPr lang="en-US" dirty="0">
                <a:solidFill>
                  <a:srgbClr val="11294B"/>
                </a:solidFill>
                <a:latin typeface="Open Sans" pitchFamily="2" charset="0"/>
                <a:ea typeface="Open Sans" pitchFamily="2" charset="0"/>
                <a:cs typeface="Open Sans" pitchFamily="2" charset="0"/>
              </a:rPr>
            </a:br>
            <a:r>
              <a:rPr lang="en-US" dirty="0">
                <a:solidFill>
                  <a:srgbClr val="11294B"/>
                </a:solidFill>
                <a:latin typeface="Open Sans" pitchFamily="2" charset="0"/>
                <a:ea typeface="Open Sans" pitchFamily="2" charset="0"/>
                <a:cs typeface="Open Sans" pitchFamily="2" charset="0"/>
              </a:rPr>
              <a:t>for that question. This is also described on the</a:t>
            </a:r>
            <a:br>
              <a:rPr lang="en-US" dirty="0">
                <a:solidFill>
                  <a:srgbClr val="11294B"/>
                </a:solidFill>
                <a:latin typeface="Open Sans" pitchFamily="2" charset="0"/>
                <a:ea typeface="Open Sans" pitchFamily="2" charset="0"/>
                <a:cs typeface="Open Sans" pitchFamily="2" charset="0"/>
              </a:rPr>
            </a:br>
            <a:r>
              <a:rPr lang="en-US" dirty="0">
                <a:solidFill>
                  <a:srgbClr val="11294B"/>
                </a:solidFill>
                <a:latin typeface="Open Sans" pitchFamily="2" charset="0"/>
                <a:ea typeface="Open Sans" pitchFamily="2" charset="0"/>
                <a:cs typeface="Open Sans" pitchFamily="2" charset="0"/>
              </a:rPr>
              <a:t>Score Sheet.</a:t>
            </a:r>
          </a:p>
        </p:txBody>
      </p:sp>
      <p:sp>
        <p:nvSpPr>
          <p:cNvPr id="7" name="Freeform: Shape 6">
            <a:extLst>
              <a:ext uri="{FF2B5EF4-FFF2-40B4-BE49-F238E27FC236}">
                <a16:creationId xmlns:a16="http://schemas.microsoft.com/office/drawing/2014/main" id="{7B1F8EB4-3F22-3A5E-C297-995CB1E67BB5}"/>
              </a:ext>
              <a:ext uri="{C183D7F6-B498-43B3-948B-1728B52AA6E4}">
                <adec:decorative xmlns:adec="http://schemas.microsoft.com/office/drawing/2017/decorative" val="1"/>
              </a:ext>
            </a:extLst>
          </p:cNvPr>
          <p:cNvSpPr/>
          <p:nvPr/>
        </p:nvSpPr>
        <p:spPr>
          <a:xfrm>
            <a:off x="8523053" y="2176039"/>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8" name="Rectangle 7">
            <a:extLst>
              <a:ext uri="{FF2B5EF4-FFF2-40B4-BE49-F238E27FC236}">
                <a16:creationId xmlns:a16="http://schemas.microsoft.com/office/drawing/2014/main" id="{CE1CB878-D931-698A-D890-A0B44BA4D055}"/>
              </a:ext>
              <a:ext uri="{C183D7F6-B498-43B3-948B-1728B52AA6E4}">
                <adec:decorative xmlns:adec="http://schemas.microsoft.com/office/drawing/2017/decorative" val="1"/>
              </a:ext>
            </a:extLst>
          </p:cNvPr>
          <p:cNvSpPr/>
          <p:nvPr/>
        </p:nvSpPr>
        <p:spPr>
          <a:xfrm>
            <a:off x="8516227" y="2464274"/>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9" name="Rectangle 8">
            <a:extLst>
              <a:ext uri="{FF2B5EF4-FFF2-40B4-BE49-F238E27FC236}">
                <a16:creationId xmlns:a16="http://schemas.microsoft.com/office/drawing/2014/main" id="{65762055-1C23-51A8-004C-0256F4B76004}"/>
              </a:ext>
              <a:ext uri="{C183D7F6-B498-43B3-948B-1728B52AA6E4}">
                <adec:decorative xmlns:adec="http://schemas.microsoft.com/office/drawing/2017/decorative" val="1"/>
              </a:ext>
            </a:extLst>
          </p:cNvPr>
          <p:cNvSpPr/>
          <p:nvPr/>
        </p:nvSpPr>
        <p:spPr>
          <a:xfrm>
            <a:off x="8980251" y="2583521"/>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70D2D3-09F1-8344-2F57-6C6B55394E5C}"/>
              </a:ext>
            </a:extLst>
          </p:cNvPr>
          <p:cNvSpPr txBox="1"/>
          <p:nvPr/>
        </p:nvSpPr>
        <p:spPr>
          <a:xfrm>
            <a:off x="8751653" y="2182181"/>
            <a:ext cx="1371600" cy="307777"/>
          </a:xfrm>
          <a:prstGeom prst="rect">
            <a:avLst/>
          </a:prstGeom>
          <a:noFill/>
        </p:spPr>
        <p:txBody>
          <a:bodyPr wrap="square" rtlCol="0">
            <a:spAutoFit/>
          </a:bodyPr>
          <a:lstStyle/>
          <a:p>
            <a:r>
              <a:rPr lang="en-US" sz="14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Score Point 0</a:t>
            </a:r>
          </a:p>
        </p:txBody>
      </p:sp>
      <p:sp>
        <p:nvSpPr>
          <p:cNvPr id="11" name="TextBox 10">
            <a:extLst>
              <a:ext uri="{FF2B5EF4-FFF2-40B4-BE49-F238E27FC236}">
                <a16:creationId xmlns:a16="http://schemas.microsoft.com/office/drawing/2014/main" id="{7DAD3680-5E63-8E0C-9EB8-100184AEB2C6}"/>
              </a:ext>
            </a:extLst>
          </p:cNvPr>
          <p:cNvSpPr txBox="1"/>
          <p:nvPr/>
        </p:nvSpPr>
        <p:spPr>
          <a:xfrm>
            <a:off x="8751653" y="3311283"/>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01</a:t>
            </a:r>
          </a:p>
        </p:txBody>
      </p:sp>
      <p:pic>
        <p:nvPicPr>
          <p:cNvPr id="12" name="Picture 11">
            <a:extLst>
              <a:ext uri="{FF2B5EF4-FFF2-40B4-BE49-F238E27FC236}">
                <a16:creationId xmlns:a16="http://schemas.microsoft.com/office/drawing/2014/main" id="{5A972B34-312B-B367-239A-C76BD55368E2}"/>
              </a:ext>
              <a:ext uri="{C183D7F6-B498-43B3-948B-1728B52AA6E4}">
                <adec:decorative xmlns:adec="http://schemas.microsoft.com/office/drawing/2017/decorative" val="1"/>
              </a:ext>
            </a:extLst>
          </p:cNvPr>
          <p:cNvPicPr>
            <a:picLocks noChangeAspect="1"/>
          </p:cNvPicPr>
          <p:nvPr/>
        </p:nvPicPr>
        <p:blipFill>
          <a:blip r:embed="rId4" cstate="print"/>
          <a:stretch>
            <a:fillRect/>
          </a:stretch>
        </p:blipFill>
        <p:spPr>
          <a:xfrm>
            <a:off x="9178989" y="2709714"/>
            <a:ext cx="516924" cy="387693"/>
          </a:xfrm>
          <a:prstGeom prst="rect">
            <a:avLst/>
          </a:prstGeom>
        </p:spPr>
      </p:pic>
      <p:sp>
        <p:nvSpPr>
          <p:cNvPr id="13" name="Isosceles Triangle 12">
            <a:extLst>
              <a:ext uri="{FF2B5EF4-FFF2-40B4-BE49-F238E27FC236}">
                <a16:creationId xmlns:a16="http://schemas.microsoft.com/office/drawing/2014/main" id="{A9A3F5E3-E701-1996-656E-BC695DD82E81}"/>
              </a:ext>
              <a:ext uri="{C183D7F6-B498-43B3-948B-1728B52AA6E4}">
                <adec:decorative xmlns:adec="http://schemas.microsoft.com/office/drawing/2017/decorative" val="1"/>
              </a:ext>
            </a:extLst>
          </p:cNvPr>
          <p:cNvSpPr/>
          <p:nvPr/>
        </p:nvSpPr>
        <p:spPr>
          <a:xfrm rot="5400000">
            <a:off x="9254571" y="2720681"/>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8009B1BD-2B78-36B7-2DE1-A28C902FB940}"/>
              </a:ext>
              <a:ext uri="{C183D7F6-B498-43B3-948B-1728B52AA6E4}">
                <adec:decorative xmlns:adec="http://schemas.microsoft.com/office/drawing/2017/decorative" val="1"/>
              </a:ext>
            </a:extLst>
          </p:cNvPr>
          <p:cNvSpPr txBox="1">
            <a:spLocks/>
          </p:cNvSpPr>
          <p:nvPr/>
        </p:nvSpPr>
        <p:spPr>
          <a:xfrm>
            <a:off x="7604430" y="3776801"/>
            <a:ext cx="3635126" cy="1813648"/>
          </a:xfrm>
          <a:prstGeom prst="rect">
            <a:avLst/>
          </a:prstGeom>
          <a:solidFill>
            <a:srgbClr val="11294B">
              <a:alpha val="89804"/>
            </a:srgbClr>
          </a:solidFill>
          <a:effectLst>
            <a:outerShdw blurRad="76200" dist="76200" dir="2700000" algn="tl" rotWithShape="0">
              <a:prstClr val="black">
                <a:alpha val="45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16" name="TextBox 15">
            <a:extLst>
              <a:ext uri="{FF2B5EF4-FFF2-40B4-BE49-F238E27FC236}">
                <a16:creationId xmlns:a16="http://schemas.microsoft.com/office/drawing/2014/main" id="{CB8C9858-8BEF-9BFC-5E01-103A6F3A5557}"/>
              </a:ext>
            </a:extLst>
          </p:cNvPr>
          <p:cNvSpPr txBox="1"/>
          <p:nvPr/>
        </p:nvSpPr>
        <p:spPr>
          <a:xfrm>
            <a:off x="7595798" y="3806462"/>
            <a:ext cx="3652391" cy="1754326"/>
          </a:xfrm>
          <a:prstGeom prst="rect">
            <a:avLst/>
          </a:prstGeom>
          <a:noFill/>
        </p:spPr>
        <p:txBody>
          <a:bodyPr wrap="square" rtlCol="0">
            <a:spAutoFit/>
          </a:bodyPr>
          <a:lstStyle/>
          <a:p>
            <a:pPr marL="404813" indent="-404813" algn="ctr">
              <a:lnSpc>
                <a:spcPct val="150000"/>
              </a:lnSpc>
              <a:tabLst>
                <a:tab pos="969963" algn="l"/>
              </a:tabLst>
            </a:pPr>
            <a:r>
              <a:rPr lang="en-US" dirty="0">
                <a:solidFill>
                  <a:schemeClr val="bg1">
                    <a:lumMod val="95000"/>
                  </a:schemeClr>
                </a:solidFill>
                <a:latin typeface="Open Sans" pitchFamily="2" charset="0"/>
                <a:ea typeface="Open Sans" pitchFamily="2" charset="0"/>
                <a:cs typeface="Open Sans" pitchFamily="2" charset="0"/>
              </a:rPr>
              <a:t>Q1: Student says </a:t>
            </a:r>
            <a:r>
              <a:rPr lang="en-US" i="1" dirty="0">
                <a:solidFill>
                  <a:schemeClr val="bg1">
                    <a:lumMod val="95000"/>
                  </a:schemeClr>
                </a:solidFill>
                <a:latin typeface="Open Sans" pitchFamily="2" charset="0"/>
                <a:ea typeface="Open Sans" pitchFamily="2" charset="0"/>
                <a:cs typeface="Open Sans" pitchFamily="2" charset="0"/>
              </a:rPr>
              <a:t>“</a:t>
            </a:r>
            <a:r>
              <a:rPr lang="en-US" b="1" i="1" dirty="0">
                <a:solidFill>
                  <a:schemeClr val="bg1">
                    <a:lumMod val="95000"/>
                  </a:schemeClr>
                </a:solidFill>
                <a:latin typeface="Open Sans" pitchFamily="2" charset="0"/>
                <a:ea typeface="Open Sans" pitchFamily="2" charset="0"/>
                <a:cs typeface="Open Sans" pitchFamily="2" charset="0"/>
              </a:rPr>
              <a:t>No.” </a:t>
            </a:r>
          </a:p>
          <a:p>
            <a:pPr marL="404813" indent="-404813" algn="ctr">
              <a:lnSpc>
                <a:spcPct val="150000"/>
              </a:lnSpc>
              <a:tabLst>
                <a:tab pos="969963" algn="l"/>
              </a:tabLst>
            </a:pPr>
            <a:r>
              <a:rPr lang="en-US" b="1" dirty="0">
                <a:solidFill>
                  <a:srgbClr val="B4C5E7"/>
                </a:solidFill>
                <a:latin typeface="Open Sans" pitchFamily="2" charset="0"/>
                <a:ea typeface="Open Sans" pitchFamily="2" charset="0"/>
                <a:cs typeface="Open Sans" pitchFamily="2" charset="0"/>
              </a:rPr>
              <a:t>[Teacher uses rephrasing.]</a:t>
            </a:r>
          </a:p>
          <a:p>
            <a:pPr marL="404813" indent="-404813" algn="ctr">
              <a:lnSpc>
                <a:spcPct val="150000"/>
              </a:lnSpc>
              <a:tabLst>
                <a:tab pos="969963" algn="l"/>
              </a:tabLst>
            </a:pPr>
            <a:r>
              <a:rPr lang="en-US" i="1" dirty="0">
                <a:solidFill>
                  <a:schemeClr val="bg1">
                    <a:lumMod val="95000"/>
                  </a:schemeClr>
                </a:solidFill>
                <a:latin typeface="Open Sans" pitchFamily="2" charset="0"/>
                <a:ea typeface="Open Sans" pitchFamily="2" charset="0"/>
                <a:cs typeface="Open Sans" pitchFamily="2" charset="0"/>
              </a:rPr>
              <a:t>	</a:t>
            </a:r>
            <a:r>
              <a:rPr lang="en-US" dirty="0">
                <a:solidFill>
                  <a:schemeClr val="bg1">
                    <a:lumMod val="95000"/>
                  </a:schemeClr>
                </a:solidFill>
                <a:latin typeface="Open Sans" pitchFamily="2" charset="0"/>
                <a:ea typeface="Open Sans" pitchFamily="2" charset="0"/>
                <a:cs typeface="Open Sans" pitchFamily="2" charset="0"/>
              </a:rPr>
              <a:t>Student says </a:t>
            </a:r>
            <a:r>
              <a:rPr lang="en-US" b="1" i="1" dirty="0">
                <a:solidFill>
                  <a:schemeClr val="bg1">
                    <a:lumMod val="95000"/>
                  </a:schemeClr>
                </a:solidFill>
                <a:latin typeface="Open Sans" pitchFamily="2" charset="0"/>
                <a:ea typeface="Open Sans" pitchFamily="2" charset="0"/>
                <a:cs typeface="Open Sans" pitchFamily="2" charset="0"/>
              </a:rPr>
              <a:t>“No.”</a:t>
            </a:r>
          </a:p>
          <a:p>
            <a:pPr marL="404813" indent="-404813" algn="ctr">
              <a:lnSpc>
                <a:spcPct val="150000"/>
              </a:lnSpc>
              <a:tabLst>
                <a:tab pos="969963" algn="l"/>
              </a:tabLst>
            </a:pPr>
            <a:r>
              <a:rPr lang="en-US" dirty="0">
                <a:solidFill>
                  <a:schemeClr val="bg1">
                    <a:lumMod val="95000"/>
                  </a:schemeClr>
                </a:solidFill>
                <a:latin typeface="Open Sans" pitchFamily="2" charset="0"/>
                <a:ea typeface="Open Sans" pitchFamily="2" charset="0"/>
                <a:cs typeface="Open Sans" pitchFamily="2" charset="0"/>
              </a:rPr>
              <a:t>Q2: Student says </a:t>
            </a:r>
            <a:r>
              <a:rPr lang="en-US" b="1" i="1" dirty="0">
                <a:solidFill>
                  <a:schemeClr val="bg1">
                    <a:lumMod val="95000"/>
                  </a:schemeClr>
                </a:solidFill>
                <a:latin typeface="Open Sans" pitchFamily="2" charset="0"/>
                <a:ea typeface="Open Sans" pitchFamily="2" charset="0"/>
                <a:cs typeface="Open Sans" pitchFamily="2" charset="0"/>
              </a:rPr>
              <a:t>“No.”</a:t>
            </a:r>
          </a:p>
        </p:txBody>
      </p:sp>
      <p:sp>
        <p:nvSpPr>
          <p:cNvPr id="4" name="Slide Number Placeholder 3">
            <a:extLst>
              <a:ext uri="{FF2B5EF4-FFF2-40B4-BE49-F238E27FC236}">
                <a16:creationId xmlns:a16="http://schemas.microsoft.com/office/drawing/2014/main" id="{1DB547E6-5AC2-6AAB-4C94-EA55C998BDF7}"/>
              </a:ext>
            </a:extLst>
          </p:cNvPr>
          <p:cNvSpPr>
            <a:spLocks noGrp="1"/>
          </p:cNvSpPr>
          <p:nvPr>
            <p:ph type="sldNum" sz="quarter" idx="12"/>
          </p:nvPr>
        </p:nvSpPr>
        <p:spPr/>
        <p:txBody>
          <a:bodyPr/>
          <a:lstStyle/>
          <a:p>
            <a:fld id="{0335FC68-20AA-4E79-AB89-77063C4B5F6B}" type="slidenum">
              <a:rPr lang="en-US" smtClean="0"/>
              <a:pPr/>
              <a:t>5</a:t>
            </a:fld>
            <a:endParaRPr lang="en-US" dirty="0"/>
          </a:p>
        </p:txBody>
      </p:sp>
    </p:spTree>
    <p:extLst>
      <p:ext uri="{BB962C8B-B14F-4D97-AF65-F5344CB8AC3E}">
        <p14:creationId xmlns:p14="http://schemas.microsoft.com/office/powerpoint/2010/main" val="300355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3" name="Track 01.wav"/>
                                        </p:tgtEl>
                                      </p:cMediaNode>
                                    </p:audio>
                                  </p:subTnLst>
                                </p:cTn>
                              </p:par>
                            </p:childTnLst>
                          </p:cTn>
                        </p:par>
                        <p:par>
                          <p:cTn id="11" fill="hold">
                            <p:stCondLst>
                              <p:cond delay="1000"/>
                            </p:stCondLst>
                            <p:childTnLst>
                              <p:par>
                                <p:cTn id="12" presetID="10" presetClass="entr" presetSubtype="0" fill="hold" grpId="1" nodeType="afterEffect">
                                  <p:stCondLst>
                                    <p:cond delay="40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par>
                                <p:cTn id="15" presetID="10" presetClass="exit" presetSubtype="0" fill="hold" nodeType="withEffect">
                                  <p:stCondLst>
                                    <p:cond delay="4050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44953-177A-2FE6-25E3-3D16F2D001E8}"/>
              </a:ext>
            </a:extLst>
          </p:cNvPr>
          <p:cNvSpPr>
            <a:spLocks noGrp="1"/>
          </p:cNvSpPr>
          <p:nvPr>
            <p:ph type="title"/>
          </p:nvPr>
        </p:nvSpPr>
        <p:spPr/>
        <p:txBody>
          <a:bodyPr/>
          <a:lstStyle/>
          <a:p>
            <a:r>
              <a:rPr lang="en-US" dirty="0"/>
              <a:t>Administering the Grade 1 Speaking Test</a:t>
            </a:r>
          </a:p>
        </p:txBody>
      </p:sp>
      <p:sp>
        <p:nvSpPr>
          <p:cNvPr id="3" name="Content Placeholder 2">
            <a:extLst>
              <a:ext uri="{FF2B5EF4-FFF2-40B4-BE49-F238E27FC236}">
                <a16:creationId xmlns:a16="http://schemas.microsoft.com/office/drawing/2014/main" id="{3CB51F9A-7DF5-CA24-DB6B-2D37CA236955}"/>
              </a:ext>
            </a:extLst>
          </p:cNvPr>
          <p:cNvSpPr>
            <a:spLocks noGrp="1"/>
          </p:cNvSpPr>
          <p:nvPr>
            <p:ph idx="1"/>
          </p:nvPr>
        </p:nvSpPr>
        <p:spPr>
          <a:xfrm>
            <a:off x="312332" y="917528"/>
            <a:ext cx="11563963" cy="5594354"/>
          </a:xfrm>
        </p:spPr>
        <p:txBody>
          <a:bodyPr>
            <a:normAutofit/>
          </a:bodyPr>
          <a:lstStyle/>
          <a:p>
            <a:pPr>
              <a:lnSpc>
                <a:spcPct val="100000"/>
              </a:lnSpc>
              <a:spcAft>
                <a:spcPts val="600"/>
              </a:spcAft>
            </a:pPr>
            <a:r>
              <a:rPr lang="en-US" dirty="0"/>
              <a:t>Test starts with </a:t>
            </a:r>
            <a:r>
              <a:rPr lang="en-US" b="1" dirty="0"/>
              <a:t>warm-up and sample questions</a:t>
            </a:r>
            <a:r>
              <a:rPr lang="en-US" dirty="0"/>
              <a:t>.</a:t>
            </a:r>
          </a:p>
          <a:p>
            <a:pPr>
              <a:spcAft>
                <a:spcPts val="600"/>
              </a:spcAft>
            </a:pPr>
            <a:r>
              <a:rPr lang="en-US" dirty="0"/>
              <a:t>All directions and sample questions may be repeated to students, as necessary.</a:t>
            </a:r>
          </a:p>
          <a:p>
            <a:pPr lvl="1">
              <a:lnSpc>
                <a:spcPct val="100000"/>
              </a:lnSpc>
              <a:spcAft>
                <a:spcPts val="600"/>
              </a:spcAft>
            </a:pPr>
            <a:r>
              <a:rPr lang="en-US" dirty="0"/>
              <a:t>You may supplement only the directions with your own explanations in English to assist the students with test-taking procedures.</a:t>
            </a:r>
          </a:p>
          <a:p>
            <a:pPr>
              <a:lnSpc>
                <a:spcPct val="100000"/>
              </a:lnSpc>
            </a:pPr>
            <a:r>
              <a:rPr lang="en-US" dirty="0"/>
              <a:t>Pointing directions tell the examiner what to point to in the graphics. </a:t>
            </a:r>
          </a:p>
          <a:p>
            <a:pPr marL="573087" lvl="1" indent="0">
              <a:lnSpc>
                <a:spcPct val="100000"/>
              </a:lnSpc>
              <a:buNone/>
            </a:pPr>
            <a:endParaRPr lang="en-US" dirty="0"/>
          </a:p>
          <a:p>
            <a:pPr marL="0" indent="0">
              <a:lnSpc>
                <a:spcPct val="100000"/>
              </a:lnSpc>
              <a:buNone/>
            </a:pPr>
            <a:endParaRPr lang="en-US" dirty="0"/>
          </a:p>
        </p:txBody>
      </p:sp>
      <p:pic>
        <p:nvPicPr>
          <p:cNvPr id="5" name="Picture 4" descr="Image of a sample question containing an example of how pointing directions appear.">
            <a:extLst>
              <a:ext uri="{FF2B5EF4-FFF2-40B4-BE49-F238E27FC236}">
                <a16:creationId xmlns:a16="http://schemas.microsoft.com/office/drawing/2014/main" id="{D89B5CE6-4978-BF31-7CA1-2246E039506E}"/>
              </a:ext>
            </a:extLst>
          </p:cNvPr>
          <p:cNvPicPr>
            <a:picLocks noChangeAspect="1"/>
          </p:cNvPicPr>
          <p:nvPr/>
        </p:nvPicPr>
        <p:blipFill>
          <a:blip r:embed="rId3" cstate="print"/>
          <a:stretch>
            <a:fillRect/>
          </a:stretch>
        </p:blipFill>
        <p:spPr>
          <a:xfrm>
            <a:off x="2553917" y="3712684"/>
            <a:ext cx="7084166" cy="2799198"/>
          </a:xfrm>
          <a:prstGeom prst="rect">
            <a:avLst/>
          </a:prstGeom>
        </p:spPr>
      </p:pic>
      <p:sp>
        <p:nvSpPr>
          <p:cNvPr id="4" name="Slide Number Placeholder 3">
            <a:extLst>
              <a:ext uri="{FF2B5EF4-FFF2-40B4-BE49-F238E27FC236}">
                <a16:creationId xmlns:a16="http://schemas.microsoft.com/office/drawing/2014/main" id="{CD031003-A5D4-017C-6A42-5FCC46AABFD0}"/>
              </a:ext>
            </a:extLst>
          </p:cNvPr>
          <p:cNvSpPr>
            <a:spLocks noGrp="1"/>
          </p:cNvSpPr>
          <p:nvPr>
            <p:ph type="sldNum" sz="quarter" idx="12"/>
          </p:nvPr>
        </p:nvSpPr>
        <p:spPr/>
        <p:txBody>
          <a:bodyPr/>
          <a:lstStyle/>
          <a:p>
            <a:fld id="{0335FC68-20AA-4E79-AB89-77063C4B5F6B}" type="slidenum">
              <a:rPr lang="en-US" smtClean="0"/>
              <a:pPr/>
              <a:t>6</a:t>
            </a:fld>
            <a:endParaRPr lang="en-US" dirty="0"/>
          </a:p>
        </p:txBody>
      </p:sp>
    </p:spTree>
    <p:extLst>
      <p:ext uri="{BB962C8B-B14F-4D97-AF65-F5344CB8AC3E}">
        <p14:creationId xmlns:p14="http://schemas.microsoft.com/office/powerpoint/2010/main" val="1964399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C9577-3E68-93BF-AA4C-72F77C202B32}"/>
              </a:ext>
            </a:extLst>
          </p:cNvPr>
          <p:cNvSpPr>
            <a:spLocks noGrp="1"/>
          </p:cNvSpPr>
          <p:nvPr>
            <p:ph type="title"/>
          </p:nvPr>
        </p:nvSpPr>
        <p:spPr/>
        <p:txBody>
          <a:bodyPr/>
          <a:lstStyle/>
          <a:p>
            <a:r>
              <a:rPr lang="en-US" dirty="0"/>
              <a:t>Rephrasing Samples</a:t>
            </a:r>
          </a:p>
        </p:txBody>
      </p:sp>
      <p:sp>
        <p:nvSpPr>
          <p:cNvPr id="5" name="Freeform: Shape 4">
            <a:extLst>
              <a:ext uri="{FF2B5EF4-FFF2-40B4-BE49-F238E27FC236}">
                <a16:creationId xmlns:a16="http://schemas.microsoft.com/office/drawing/2014/main" id="{2D34F39C-1326-8529-9F33-1C541378F8C9}"/>
              </a:ext>
              <a:ext uri="{C183D7F6-B498-43B3-948B-1728B52AA6E4}">
                <adec:decorative xmlns:adec="http://schemas.microsoft.com/office/drawing/2017/decorative" val="1"/>
              </a:ext>
            </a:extLst>
          </p:cNvPr>
          <p:cNvSpPr/>
          <p:nvPr/>
        </p:nvSpPr>
        <p:spPr>
          <a:xfrm>
            <a:off x="1192870" y="189078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6" name="Rectangle 5">
            <a:extLst>
              <a:ext uri="{FF2B5EF4-FFF2-40B4-BE49-F238E27FC236}">
                <a16:creationId xmlns:a16="http://schemas.microsoft.com/office/drawing/2014/main" id="{38ECBD5F-FF78-D60E-5A8F-007DE7F43DB2}"/>
              </a:ext>
              <a:ext uri="{C183D7F6-B498-43B3-948B-1728B52AA6E4}">
                <adec:decorative xmlns:adec="http://schemas.microsoft.com/office/drawing/2017/decorative" val="1"/>
              </a:ext>
            </a:extLst>
          </p:cNvPr>
          <p:cNvSpPr/>
          <p:nvPr/>
        </p:nvSpPr>
        <p:spPr>
          <a:xfrm>
            <a:off x="1192870" y="218816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7" name="Rectangle 6">
            <a:extLst>
              <a:ext uri="{FF2B5EF4-FFF2-40B4-BE49-F238E27FC236}">
                <a16:creationId xmlns:a16="http://schemas.microsoft.com/office/drawing/2014/main" id="{E57D7DA5-4533-93A6-8214-171F49136B64}"/>
              </a:ext>
              <a:ext uri="{C183D7F6-B498-43B3-948B-1728B52AA6E4}">
                <adec:decorative xmlns:adec="http://schemas.microsoft.com/office/drawing/2017/decorative" val="1"/>
              </a:ext>
            </a:extLst>
          </p:cNvPr>
          <p:cNvSpPr/>
          <p:nvPr/>
        </p:nvSpPr>
        <p:spPr>
          <a:xfrm>
            <a:off x="1650070" y="229826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4D5B67-CDA0-D1DE-3187-F788C5C3CF50}"/>
              </a:ext>
            </a:extLst>
          </p:cNvPr>
          <p:cNvSpPr txBox="1"/>
          <p:nvPr/>
        </p:nvSpPr>
        <p:spPr>
          <a:xfrm>
            <a:off x="1421470" y="3026025"/>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02</a:t>
            </a:r>
          </a:p>
        </p:txBody>
      </p:sp>
      <p:pic>
        <p:nvPicPr>
          <p:cNvPr id="10" name="Picture 9">
            <a:extLst>
              <a:ext uri="{FF2B5EF4-FFF2-40B4-BE49-F238E27FC236}">
                <a16:creationId xmlns:a16="http://schemas.microsoft.com/office/drawing/2014/main" id="{057D06F6-AB6E-AB40-248F-5BAB15BD28D8}"/>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1848808" y="2424456"/>
            <a:ext cx="516924" cy="387693"/>
          </a:xfrm>
          <a:prstGeom prst="rect">
            <a:avLst/>
          </a:prstGeom>
        </p:spPr>
      </p:pic>
      <p:sp>
        <p:nvSpPr>
          <p:cNvPr id="11" name="Isosceles Triangle 10">
            <a:extLst>
              <a:ext uri="{FF2B5EF4-FFF2-40B4-BE49-F238E27FC236}">
                <a16:creationId xmlns:a16="http://schemas.microsoft.com/office/drawing/2014/main" id="{258F0728-B334-86D6-E702-F6C801C4B4F0}"/>
              </a:ext>
              <a:ext uri="{C183D7F6-B498-43B3-948B-1728B52AA6E4}">
                <adec:decorative xmlns:adec="http://schemas.microsoft.com/office/drawing/2017/decorative" val="1"/>
              </a:ext>
            </a:extLst>
          </p:cNvPr>
          <p:cNvSpPr/>
          <p:nvPr/>
        </p:nvSpPr>
        <p:spPr>
          <a:xfrm rot="5400000">
            <a:off x="1924390" y="243542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90BCDBAF-20B4-5B6E-5A43-DC57FAA9AD89}"/>
              </a:ext>
              <a:ext uri="{C183D7F6-B498-43B3-948B-1728B52AA6E4}">
                <adec:decorative xmlns:adec="http://schemas.microsoft.com/office/drawing/2017/decorative" val="1"/>
              </a:ext>
            </a:extLst>
          </p:cNvPr>
          <p:cNvSpPr txBox="1">
            <a:spLocks/>
          </p:cNvSpPr>
          <p:nvPr/>
        </p:nvSpPr>
        <p:spPr>
          <a:xfrm>
            <a:off x="278471" y="3388573"/>
            <a:ext cx="3657600" cy="2560320"/>
          </a:xfrm>
          <a:prstGeom prst="rect">
            <a:avLst/>
          </a:prstGeom>
          <a:solidFill>
            <a:srgbClr val="F2F2F2">
              <a:alpha val="89804"/>
            </a:srgbClr>
          </a:solidFill>
          <a:effectLst>
            <a:outerShdw blurRad="50800" dist="38100" dir="5400000" algn="t" rotWithShape="0">
              <a:prstClr val="black">
                <a:alpha val="40000"/>
              </a:prstClr>
            </a:outerShdw>
            <a:softEdge rad="31750"/>
          </a:effectLst>
        </p:spPr>
        <p:txBody>
          <a:bodyPr vert="horz" lIns="91440" tIns="45720" rIns="91440" bIns="45720" rtlCol="0" anchor="ctr">
            <a:normAutofit/>
          </a:bodyPr>
          <a:lstStyle/>
          <a:p>
            <a:pPr marL="114300">
              <a:lnSpc>
                <a:spcPts val="2400"/>
              </a:lnSpc>
              <a:spcAft>
                <a:spcPts val="1200"/>
              </a:spcAft>
              <a:defRPr/>
            </a:pPr>
            <a:endParaRPr lang="en-US" dirty="0">
              <a:solidFill>
                <a:srgbClr val="11294B"/>
              </a:solidFill>
              <a:latin typeface="Open Sans" pitchFamily="2" charset="0"/>
              <a:ea typeface="Open Sans" pitchFamily="2" charset="0"/>
              <a:cs typeface="Open Sans" pitchFamily="2" charset="0"/>
            </a:endParaRPr>
          </a:p>
        </p:txBody>
      </p:sp>
      <p:sp>
        <p:nvSpPr>
          <p:cNvPr id="24" name="TextBox 46">
            <a:extLst>
              <a:ext uri="{FF2B5EF4-FFF2-40B4-BE49-F238E27FC236}">
                <a16:creationId xmlns:a16="http://schemas.microsoft.com/office/drawing/2014/main" id="{9F44E67C-D54B-78F4-8C3D-28956D981272}"/>
              </a:ext>
            </a:extLst>
          </p:cNvPr>
          <p:cNvSpPr txBox="1"/>
          <p:nvPr/>
        </p:nvSpPr>
        <p:spPr>
          <a:xfrm>
            <a:off x="383619" y="3536917"/>
            <a:ext cx="3450200" cy="2263633"/>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Aft>
                <a:spcPts val="1400"/>
              </a:spcAft>
            </a:pPr>
            <a:r>
              <a:rPr lang="en-US" sz="1400" i="1" spc="-50" dirty="0">
                <a:latin typeface="Open Sans" pitchFamily="2" charset="0"/>
                <a:ea typeface="Open Sans" pitchFamily="2" charset="0"/>
                <a:cs typeface="Open Sans" pitchFamily="2" charset="0"/>
              </a:rPr>
              <a:t>Tell me other things people do in parks.</a:t>
            </a:r>
          </a:p>
          <a:p>
            <a:pPr algn="ctr">
              <a:spcAft>
                <a:spcPts val="1400"/>
              </a:spcAft>
            </a:pPr>
            <a:r>
              <a:rPr lang="en-US" sz="1400" b="1" dirty="0">
                <a:solidFill>
                  <a:srgbClr val="11294B"/>
                </a:solidFill>
                <a:latin typeface="Open Sans" pitchFamily="2" charset="0"/>
                <a:ea typeface="Open Sans" pitchFamily="2" charset="0"/>
                <a:cs typeface="Open Sans" pitchFamily="2" charset="0"/>
              </a:rPr>
              <a:t>(Student does not respond)</a:t>
            </a:r>
          </a:p>
          <a:p>
            <a:pPr algn="ctr">
              <a:spcAft>
                <a:spcPts val="600"/>
              </a:spcAft>
            </a:pPr>
            <a:r>
              <a:rPr lang="en-US" sz="1400" b="1" i="1" dirty="0">
                <a:solidFill>
                  <a:srgbClr val="5F5F5F"/>
                </a:solidFill>
                <a:latin typeface="Open Sans" pitchFamily="2" charset="0"/>
                <a:ea typeface="Open Sans" pitchFamily="2" charset="0"/>
                <a:cs typeface="Open Sans" pitchFamily="2" charset="0"/>
              </a:rPr>
              <a:t>[Teacher uses rephrasing.]</a:t>
            </a:r>
          </a:p>
          <a:p>
            <a:pPr algn="ctr">
              <a:spcBef>
                <a:spcPts val="600"/>
              </a:spcBef>
              <a:spcAft>
                <a:spcPts val="600"/>
              </a:spcAft>
            </a:pPr>
            <a:r>
              <a:rPr lang="en-US" sz="1400" i="1" dirty="0">
                <a:latin typeface="Open Sans" pitchFamily="2" charset="0"/>
                <a:ea typeface="Open Sans" pitchFamily="2" charset="0"/>
                <a:cs typeface="Open Sans" pitchFamily="2" charset="0"/>
              </a:rPr>
              <a:t>Many people like to go to parks.</a:t>
            </a:r>
            <a:br>
              <a:rPr lang="en-US" sz="1400" i="1" dirty="0">
                <a:latin typeface="Open Sans" pitchFamily="2" charset="0"/>
                <a:ea typeface="Open Sans" pitchFamily="2" charset="0"/>
                <a:cs typeface="Open Sans" pitchFamily="2" charset="0"/>
              </a:rPr>
            </a:br>
            <a:r>
              <a:rPr lang="en-US" sz="1400" i="1" dirty="0">
                <a:latin typeface="Open Sans" pitchFamily="2" charset="0"/>
                <a:ea typeface="Open Sans" pitchFamily="2" charset="0"/>
                <a:cs typeface="Open Sans" pitchFamily="2" charset="0"/>
              </a:rPr>
              <a:t>They can look at plants.</a:t>
            </a:r>
            <a:br>
              <a:rPr lang="en-US" sz="1400" i="1" dirty="0">
                <a:latin typeface="Open Sans" pitchFamily="2" charset="0"/>
                <a:ea typeface="Open Sans" pitchFamily="2" charset="0"/>
                <a:cs typeface="Open Sans" pitchFamily="2" charset="0"/>
              </a:rPr>
            </a:br>
            <a:r>
              <a:rPr lang="en-US" sz="1400" i="1" dirty="0">
                <a:latin typeface="Open Sans" pitchFamily="2" charset="0"/>
                <a:ea typeface="Open Sans" pitchFamily="2" charset="0"/>
                <a:cs typeface="Open Sans" pitchFamily="2" charset="0"/>
              </a:rPr>
              <a:t>What else can people do in parks?</a:t>
            </a:r>
          </a:p>
          <a:p>
            <a:pPr algn="ctr">
              <a:lnSpc>
                <a:spcPct val="150000"/>
              </a:lnSpc>
              <a:spcAft>
                <a:spcPts val="600"/>
              </a:spcAft>
            </a:pPr>
            <a:r>
              <a:rPr lang="en-US" sz="1400" b="1" dirty="0">
                <a:solidFill>
                  <a:srgbClr val="11294B"/>
                </a:solidFill>
                <a:latin typeface="Open Sans" pitchFamily="2" charset="0"/>
                <a:ea typeface="Open Sans" pitchFamily="2" charset="0"/>
                <a:cs typeface="Open Sans" pitchFamily="2" charset="0"/>
              </a:rPr>
              <a:t>“Play.”</a:t>
            </a:r>
          </a:p>
        </p:txBody>
      </p:sp>
      <p:sp>
        <p:nvSpPr>
          <p:cNvPr id="12" name="Freeform: Shape 11">
            <a:extLst>
              <a:ext uri="{FF2B5EF4-FFF2-40B4-BE49-F238E27FC236}">
                <a16:creationId xmlns:a16="http://schemas.microsoft.com/office/drawing/2014/main" id="{A414AB65-6E79-351E-0FA2-918C441612AA}"/>
              </a:ext>
              <a:ext uri="{C183D7F6-B498-43B3-948B-1728B52AA6E4}">
                <adec:decorative xmlns:adec="http://schemas.microsoft.com/office/drawing/2017/decorative" val="1"/>
              </a:ext>
            </a:extLst>
          </p:cNvPr>
          <p:cNvSpPr/>
          <p:nvPr/>
        </p:nvSpPr>
        <p:spPr>
          <a:xfrm>
            <a:off x="5192837" y="1890781"/>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3" name="Rectangle 12">
            <a:extLst>
              <a:ext uri="{FF2B5EF4-FFF2-40B4-BE49-F238E27FC236}">
                <a16:creationId xmlns:a16="http://schemas.microsoft.com/office/drawing/2014/main" id="{D521C2F8-DD8C-BA25-E82A-E667690E97EC}"/>
              </a:ext>
              <a:ext uri="{C183D7F6-B498-43B3-948B-1728B52AA6E4}">
                <adec:decorative xmlns:adec="http://schemas.microsoft.com/office/drawing/2017/decorative" val="1"/>
              </a:ext>
            </a:extLst>
          </p:cNvPr>
          <p:cNvSpPr/>
          <p:nvPr/>
        </p:nvSpPr>
        <p:spPr>
          <a:xfrm>
            <a:off x="5192837" y="2188160"/>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14" name="Rectangle 13">
            <a:extLst>
              <a:ext uri="{FF2B5EF4-FFF2-40B4-BE49-F238E27FC236}">
                <a16:creationId xmlns:a16="http://schemas.microsoft.com/office/drawing/2014/main" id="{9B312C7A-141C-942F-7CCF-23AF5CBBC171}"/>
              </a:ext>
              <a:ext uri="{C183D7F6-B498-43B3-948B-1728B52AA6E4}">
                <adec:decorative xmlns:adec="http://schemas.microsoft.com/office/drawing/2017/decorative" val="1"/>
              </a:ext>
            </a:extLst>
          </p:cNvPr>
          <p:cNvSpPr/>
          <p:nvPr/>
        </p:nvSpPr>
        <p:spPr>
          <a:xfrm>
            <a:off x="5650037" y="2298263"/>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45F99F-39CF-0D04-956A-68AEB0765CDB}"/>
              </a:ext>
            </a:extLst>
          </p:cNvPr>
          <p:cNvSpPr txBox="1"/>
          <p:nvPr/>
        </p:nvSpPr>
        <p:spPr>
          <a:xfrm>
            <a:off x="5421437" y="3026025"/>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03</a:t>
            </a:r>
          </a:p>
        </p:txBody>
      </p:sp>
      <p:pic>
        <p:nvPicPr>
          <p:cNvPr id="16" name="Picture 15">
            <a:extLst>
              <a:ext uri="{FF2B5EF4-FFF2-40B4-BE49-F238E27FC236}">
                <a16:creationId xmlns:a16="http://schemas.microsoft.com/office/drawing/2014/main" id="{3BF6981A-619F-0A54-C1A2-536524A7BD11}"/>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5848775" y="2424456"/>
            <a:ext cx="516924" cy="387693"/>
          </a:xfrm>
          <a:prstGeom prst="rect">
            <a:avLst/>
          </a:prstGeom>
        </p:spPr>
      </p:pic>
      <p:sp>
        <p:nvSpPr>
          <p:cNvPr id="17" name="Isosceles Triangle 16">
            <a:extLst>
              <a:ext uri="{FF2B5EF4-FFF2-40B4-BE49-F238E27FC236}">
                <a16:creationId xmlns:a16="http://schemas.microsoft.com/office/drawing/2014/main" id="{1B433B4D-8402-B099-BF81-48A78674377C}"/>
              </a:ext>
              <a:ext uri="{C183D7F6-B498-43B3-948B-1728B52AA6E4}">
                <adec:decorative xmlns:adec="http://schemas.microsoft.com/office/drawing/2017/decorative" val="1"/>
              </a:ext>
            </a:extLst>
          </p:cNvPr>
          <p:cNvSpPr/>
          <p:nvPr/>
        </p:nvSpPr>
        <p:spPr>
          <a:xfrm rot="5400000">
            <a:off x="5924357" y="2435423"/>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08951FE1-48AF-61F9-EA34-AB3BFF365670}"/>
              </a:ext>
              <a:ext uri="{C183D7F6-B498-43B3-948B-1728B52AA6E4}">
                <adec:decorative xmlns:adec="http://schemas.microsoft.com/office/drawing/2017/decorative" val="1"/>
              </a:ext>
            </a:extLst>
          </p:cNvPr>
          <p:cNvSpPr txBox="1">
            <a:spLocks/>
          </p:cNvSpPr>
          <p:nvPr/>
        </p:nvSpPr>
        <p:spPr>
          <a:xfrm>
            <a:off x="4278437" y="3388573"/>
            <a:ext cx="3657600" cy="2560320"/>
          </a:xfrm>
          <a:prstGeom prst="rect">
            <a:avLst/>
          </a:prstGeom>
          <a:solidFill>
            <a:srgbClr val="F2F2F2">
              <a:alpha val="89804"/>
            </a:srgbClr>
          </a:solidFill>
          <a:effectLst>
            <a:outerShdw blurRad="50800" dist="38100" dir="5400000" algn="t" rotWithShape="0">
              <a:prstClr val="black">
                <a:alpha val="40000"/>
              </a:prstClr>
            </a:outerShdw>
            <a:softEdge rad="31750"/>
          </a:effectLst>
        </p:spPr>
        <p:txBody>
          <a:bodyPr vert="horz" lIns="91440" tIns="45720" rIns="91440" bIns="45720" rtlCol="0" anchor="ctr">
            <a:normAutofit/>
          </a:bodyPr>
          <a:lstStyle>
            <a:defPPr>
              <a:defRPr lang="en-US"/>
            </a:defPPr>
            <a:lvl1pPr marL="114300">
              <a:lnSpc>
                <a:spcPts val="2400"/>
              </a:lnSpc>
              <a:spcAft>
                <a:spcPts val="1200"/>
              </a:spcAft>
              <a:defRPr>
                <a:solidFill>
                  <a:srgbClr val="11294B"/>
                </a:solidFill>
                <a:latin typeface="Open Sans" pitchFamily="2" charset="0"/>
                <a:ea typeface="Open Sans" pitchFamily="2" charset="0"/>
                <a:cs typeface="Open Sans" pitchFamily="2" charset="0"/>
              </a:defRPr>
            </a:lvl1pPr>
          </a:lstStyle>
          <a:p>
            <a:endParaRPr lang="en-US" dirty="0"/>
          </a:p>
        </p:txBody>
      </p:sp>
      <p:sp>
        <p:nvSpPr>
          <p:cNvPr id="25" name="TextBox 47">
            <a:extLst>
              <a:ext uri="{FF2B5EF4-FFF2-40B4-BE49-F238E27FC236}">
                <a16:creationId xmlns:a16="http://schemas.microsoft.com/office/drawing/2014/main" id="{FF510183-10E7-A3D8-E337-45CFD17C1FF3}"/>
              </a:ext>
            </a:extLst>
          </p:cNvPr>
          <p:cNvSpPr txBox="1"/>
          <p:nvPr/>
        </p:nvSpPr>
        <p:spPr>
          <a:xfrm>
            <a:off x="4322394" y="3499182"/>
            <a:ext cx="3551156" cy="235449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Aft>
                <a:spcPts val="600"/>
              </a:spcAft>
            </a:pPr>
            <a:r>
              <a:rPr lang="en-US" sz="1400" i="1" spc="-50" dirty="0">
                <a:latin typeface="Open Sans" pitchFamily="2" charset="0"/>
                <a:ea typeface="Open Sans" pitchFamily="2" charset="0"/>
                <a:cs typeface="Open Sans" pitchFamily="2" charset="0"/>
              </a:rPr>
              <a:t>Tell me what else students can</a:t>
            </a:r>
            <a:br>
              <a:rPr lang="en-US" sz="1400" i="1" spc="-50" dirty="0">
                <a:latin typeface="Open Sans" pitchFamily="2" charset="0"/>
                <a:ea typeface="Open Sans" pitchFamily="2" charset="0"/>
                <a:cs typeface="Open Sans" pitchFamily="2" charset="0"/>
              </a:rPr>
            </a:br>
            <a:r>
              <a:rPr lang="en-US" sz="1400" i="1" spc="-50" dirty="0">
                <a:latin typeface="Open Sans" pitchFamily="2" charset="0"/>
                <a:ea typeface="Open Sans" pitchFamily="2" charset="0"/>
                <a:cs typeface="Open Sans" pitchFamily="2" charset="0"/>
              </a:rPr>
              <a:t>do when they visit the zoo.</a:t>
            </a:r>
          </a:p>
          <a:p>
            <a:pPr algn="ctr">
              <a:spcBef>
                <a:spcPts val="600"/>
              </a:spcBef>
              <a:spcAft>
                <a:spcPts val="600"/>
              </a:spcAft>
            </a:pPr>
            <a:r>
              <a:rPr lang="en-US" sz="1400" b="1" dirty="0">
                <a:solidFill>
                  <a:srgbClr val="11294B"/>
                </a:solidFill>
                <a:latin typeface="Open Sans" pitchFamily="2" charset="0"/>
                <a:ea typeface="Open Sans" pitchFamily="2" charset="0"/>
                <a:cs typeface="Open Sans" pitchFamily="2" charset="0"/>
              </a:rPr>
              <a:t>“I mean I- no.”</a:t>
            </a:r>
          </a:p>
          <a:p>
            <a:pPr algn="ctr">
              <a:spcBef>
                <a:spcPts val="600"/>
              </a:spcBef>
              <a:spcAft>
                <a:spcPts val="600"/>
              </a:spcAft>
            </a:pPr>
            <a:r>
              <a:rPr lang="en-US" sz="1400" b="1" i="1" dirty="0">
                <a:solidFill>
                  <a:srgbClr val="5F5F5F"/>
                </a:solidFill>
                <a:latin typeface="Open Sans" pitchFamily="2" charset="0"/>
                <a:ea typeface="Open Sans" pitchFamily="2" charset="0"/>
                <a:cs typeface="Open Sans" pitchFamily="2" charset="0"/>
              </a:rPr>
              <a:t>[Teacher uses rephrasing.]</a:t>
            </a:r>
          </a:p>
          <a:p>
            <a:pPr algn="ctr">
              <a:spcBef>
                <a:spcPts val="600"/>
              </a:spcBef>
              <a:spcAft>
                <a:spcPts val="600"/>
              </a:spcAft>
            </a:pPr>
            <a:r>
              <a:rPr lang="en-US" sz="1400" i="1" dirty="0">
                <a:latin typeface="Open Sans" pitchFamily="2" charset="0"/>
                <a:ea typeface="Open Sans" pitchFamily="2" charset="0"/>
                <a:cs typeface="Open Sans" pitchFamily="2" charset="0"/>
              </a:rPr>
              <a:t>These students visit the zoo. They watch the zookeeper give animals food. What are other things students can do at the zoo?</a:t>
            </a:r>
          </a:p>
          <a:p>
            <a:pPr algn="ctr">
              <a:spcAft>
                <a:spcPts val="600"/>
              </a:spcAft>
            </a:pPr>
            <a:r>
              <a:rPr lang="en-US" sz="1400" b="1" dirty="0">
                <a:solidFill>
                  <a:srgbClr val="11294B"/>
                </a:solidFill>
                <a:latin typeface="Open Sans" pitchFamily="2" charset="0"/>
                <a:ea typeface="Open Sans" pitchFamily="2" charset="0"/>
                <a:cs typeface="Open Sans" pitchFamily="2" charset="0"/>
              </a:rPr>
              <a:t>"I no . . . I don’t know."</a:t>
            </a:r>
          </a:p>
        </p:txBody>
      </p:sp>
      <p:sp>
        <p:nvSpPr>
          <p:cNvPr id="18" name="Freeform: Shape 17">
            <a:extLst>
              <a:ext uri="{FF2B5EF4-FFF2-40B4-BE49-F238E27FC236}">
                <a16:creationId xmlns:a16="http://schemas.microsoft.com/office/drawing/2014/main" id="{B1B98BA6-CA15-91C1-DA3F-3B0264260A1E}"/>
              </a:ext>
              <a:ext uri="{C183D7F6-B498-43B3-948B-1728B52AA6E4}">
                <adec:decorative xmlns:adec="http://schemas.microsoft.com/office/drawing/2017/decorative" val="1"/>
              </a:ext>
            </a:extLst>
          </p:cNvPr>
          <p:cNvSpPr/>
          <p:nvPr/>
        </p:nvSpPr>
        <p:spPr>
          <a:xfrm>
            <a:off x="9192803" y="1865527"/>
            <a:ext cx="1828800" cy="1371600"/>
          </a:xfrm>
          <a:custGeom>
            <a:avLst/>
            <a:gdLst>
              <a:gd name="connsiteX0" fmla="*/ 328009 w 2644112"/>
              <a:gd name="connsiteY0" fmla="*/ 0 h 1551182"/>
              <a:gd name="connsiteX1" fmla="*/ 2316103 w 2644112"/>
              <a:gd name="connsiteY1" fmla="*/ 0 h 1551182"/>
              <a:gd name="connsiteX2" fmla="*/ 2644112 w 2644112"/>
              <a:gd name="connsiteY2" fmla="*/ 320040 h 1551182"/>
              <a:gd name="connsiteX3" fmla="*/ 2644112 w 2644112"/>
              <a:gd name="connsiteY3" fmla="*/ 1231142 h 1551182"/>
              <a:gd name="connsiteX4" fmla="*/ 2316103 w 2644112"/>
              <a:gd name="connsiteY4" fmla="*/ 1551182 h 1551182"/>
              <a:gd name="connsiteX5" fmla="*/ 328009 w 2644112"/>
              <a:gd name="connsiteY5" fmla="*/ 1551182 h 1551182"/>
              <a:gd name="connsiteX6" fmla="*/ 0 w 2644112"/>
              <a:gd name="connsiteY6" fmla="*/ 1231142 h 1551182"/>
              <a:gd name="connsiteX7" fmla="*/ 0 w 2644112"/>
              <a:gd name="connsiteY7" fmla="*/ 320040 h 15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4112" h="1551182">
                <a:moveTo>
                  <a:pt x="328009" y="0"/>
                </a:moveTo>
                <a:lnTo>
                  <a:pt x="2316103" y="0"/>
                </a:lnTo>
                <a:lnTo>
                  <a:pt x="2644112" y="320040"/>
                </a:lnTo>
                <a:lnTo>
                  <a:pt x="2644112" y="1231142"/>
                </a:lnTo>
                <a:lnTo>
                  <a:pt x="2316103" y="1551182"/>
                </a:lnTo>
                <a:lnTo>
                  <a:pt x="328009" y="1551182"/>
                </a:lnTo>
                <a:lnTo>
                  <a:pt x="0" y="1231142"/>
                </a:lnTo>
                <a:lnTo>
                  <a:pt x="0" y="320040"/>
                </a:lnTo>
                <a:close/>
              </a:path>
            </a:pathLst>
          </a:custGeom>
          <a:solidFill>
            <a:srgbClr val="11294B"/>
          </a:solidFill>
          <a:ln w="28575">
            <a:solidFill>
              <a:schemeClr val="bg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endParaRPr lang="en-US" b="1" dirty="0">
              <a:latin typeface="Open Sans" pitchFamily="2" charset="0"/>
              <a:ea typeface="Open Sans" pitchFamily="2" charset="0"/>
              <a:cs typeface="Open Sans" pitchFamily="2" charset="0"/>
            </a:endParaRPr>
          </a:p>
        </p:txBody>
      </p:sp>
      <p:sp>
        <p:nvSpPr>
          <p:cNvPr id="19" name="Rectangle 18">
            <a:extLst>
              <a:ext uri="{FF2B5EF4-FFF2-40B4-BE49-F238E27FC236}">
                <a16:creationId xmlns:a16="http://schemas.microsoft.com/office/drawing/2014/main" id="{9AF96A48-1452-B2D9-1CA8-42CC6E68BC7F}"/>
              </a:ext>
              <a:ext uri="{C183D7F6-B498-43B3-948B-1728B52AA6E4}">
                <adec:decorative xmlns:adec="http://schemas.microsoft.com/office/drawing/2017/decorative" val="1"/>
              </a:ext>
            </a:extLst>
          </p:cNvPr>
          <p:cNvSpPr/>
          <p:nvPr/>
        </p:nvSpPr>
        <p:spPr>
          <a:xfrm>
            <a:off x="9192803" y="2162906"/>
            <a:ext cx="1828801" cy="860286"/>
          </a:xfrm>
          <a:prstGeom prst="rect">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dirty="0">
              <a:solidFill>
                <a:srgbClr val="11294B"/>
              </a:solidFill>
            </a:endParaRPr>
          </a:p>
        </p:txBody>
      </p:sp>
      <p:sp>
        <p:nvSpPr>
          <p:cNvPr id="20" name="Rectangle 19">
            <a:extLst>
              <a:ext uri="{FF2B5EF4-FFF2-40B4-BE49-F238E27FC236}">
                <a16:creationId xmlns:a16="http://schemas.microsoft.com/office/drawing/2014/main" id="{30A38314-42A2-7EF7-CB04-68C35437D53F}"/>
              </a:ext>
              <a:ext uri="{C183D7F6-B498-43B3-948B-1728B52AA6E4}">
                <adec:decorative xmlns:adec="http://schemas.microsoft.com/office/drawing/2017/decorative" val="1"/>
              </a:ext>
            </a:extLst>
          </p:cNvPr>
          <p:cNvSpPr/>
          <p:nvPr/>
        </p:nvSpPr>
        <p:spPr>
          <a:xfrm>
            <a:off x="9650003" y="2273009"/>
            <a:ext cx="914400" cy="640080"/>
          </a:xfrm>
          <a:prstGeom prst="rect">
            <a:avLst/>
          </a:prstGeom>
          <a:solidFill>
            <a:srgbClr val="11294B"/>
          </a:solidFill>
          <a:effectLst>
            <a:outerShdw blurRad="50800" dist="38100" dir="5400000" algn="t" rotWithShape="0">
              <a:prstClr val="black">
                <a:alpha val="40000"/>
              </a:prstClr>
            </a:outerShdw>
          </a:effectLst>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3E93E14-E51A-B659-6164-C0A8BBDA4948}"/>
              </a:ext>
            </a:extLst>
          </p:cNvPr>
          <p:cNvSpPr txBox="1"/>
          <p:nvPr/>
        </p:nvSpPr>
        <p:spPr>
          <a:xfrm>
            <a:off x="9421403" y="3000771"/>
            <a:ext cx="1371600" cy="261610"/>
          </a:xfrm>
          <a:prstGeom prst="rect">
            <a:avLst/>
          </a:prstGeom>
          <a:noFill/>
        </p:spPr>
        <p:txBody>
          <a:bodyPr wrap="square" rtlCol="0">
            <a:spAutoFit/>
          </a:bodyPr>
          <a:lstStyle/>
          <a:p>
            <a:pPr algn="ctr"/>
            <a:r>
              <a:rPr lang="en-US" sz="1100" b="1" dirty="0">
                <a:solidFill>
                  <a:schemeClr val="bg1">
                    <a:lumMod val="85000"/>
                  </a:schemeClr>
                </a:solidFill>
                <a:effectLst>
                  <a:innerShdw blurRad="63500" dist="50800" dir="16200000">
                    <a:prstClr val="black">
                      <a:alpha val="50000"/>
                    </a:prstClr>
                  </a:innerShdw>
                </a:effectLst>
                <a:latin typeface="Open Sans" pitchFamily="2" charset="0"/>
                <a:ea typeface="Open Sans" pitchFamily="2" charset="0"/>
                <a:cs typeface="Open Sans" pitchFamily="2" charset="0"/>
              </a:rPr>
              <a:t>Track 04</a:t>
            </a:r>
          </a:p>
        </p:txBody>
      </p:sp>
      <p:pic>
        <p:nvPicPr>
          <p:cNvPr id="22" name="Picture 21">
            <a:extLst>
              <a:ext uri="{FF2B5EF4-FFF2-40B4-BE49-F238E27FC236}">
                <a16:creationId xmlns:a16="http://schemas.microsoft.com/office/drawing/2014/main" id="{2DECF6C0-B91D-DD49-854D-6AE75BF3D46F}"/>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9848741" y="2399202"/>
            <a:ext cx="516924" cy="387693"/>
          </a:xfrm>
          <a:prstGeom prst="rect">
            <a:avLst/>
          </a:prstGeom>
        </p:spPr>
      </p:pic>
      <p:sp>
        <p:nvSpPr>
          <p:cNvPr id="23" name="Isosceles Triangle 22">
            <a:extLst>
              <a:ext uri="{FF2B5EF4-FFF2-40B4-BE49-F238E27FC236}">
                <a16:creationId xmlns:a16="http://schemas.microsoft.com/office/drawing/2014/main" id="{FF30A0B8-359B-8C9A-6C70-3DD54C5F9819}"/>
              </a:ext>
              <a:ext uri="{C183D7F6-B498-43B3-948B-1728B52AA6E4}">
                <adec:decorative xmlns:adec="http://schemas.microsoft.com/office/drawing/2017/decorative" val="1"/>
              </a:ext>
            </a:extLst>
          </p:cNvPr>
          <p:cNvSpPr/>
          <p:nvPr/>
        </p:nvSpPr>
        <p:spPr>
          <a:xfrm rot="5400000">
            <a:off x="9924323" y="2410169"/>
            <a:ext cx="365760" cy="365760"/>
          </a:xfrm>
          <a:prstGeom prst="triangle">
            <a:avLst/>
          </a:prstGeom>
          <a:solidFill>
            <a:schemeClr val="bg1">
              <a:lumMod val="95000"/>
            </a:schemeClr>
          </a:solidFill>
          <a:ln w="19050">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90F23E19-8CEE-F037-A74E-DB7A3EB8C657}"/>
              </a:ext>
              <a:ext uri="{C183D7F6-B498-43B3-948B-1728B52AA6E4}">
                <adec:decorative xmlns:adec="http://schemas.microsoft.com/office/drawing/2017/decorative" val="1"/>
              </a:ext>
            </a:extLst>
          </p:cNvPr>
          <p:cNvSpPr txBox="1">
            <a:spLocks/>
          </p:cNvSpPr>
          <p:nvPr/>
        </p:nvSpPr>
        <p:spPr>
          <a:xfrm>
            <a:off x="8278403" y="3388573"/>
            <a:ext cx="3657600" cy="2560321"/>
          </a:xfrm>
          <a:prstGeom prst="rect">
            <a:avLst/>
          </a:prstGeom>
          <a:solidFill>
            <a:srgbClr val="F2F2F2">
              <a:alpha val="89804"/>
            </a:srgbClr>
          </a:solidFill>
          <a:effectLst>
            <a:outerShdw blurRad="50800" dist="38100" dir="5400000" algn="t" rotWithShape="0">
              <a:prstClr val="black">
                <a:alpha val="40000"/>
              </a:prstClr>
            </a:outerShdw>
            <a:softEdge rad="31750"/>
          </a:effectLst>
        </p:spPr>
        <p:txBody>
          <a:bodyPr vert="horz" lIns="91440" tIns="45720" rIns="91440" bIns="45720" rtlCol="0" anchor="ctr">
            <a:normAutofit/>
          </a:bodyPr>
          <a:lstStyle>
            <a:defPPr>
              <a:defRPr lang="en-US"/>
            </a:defPPr>
            <a:lvl1pPr marL="114300">
              <a:lnSpc>
                <a:spcPts val="2400"/>
              </a:lnSpc>
              <a:spcAft>
                <a:spcPts val="1200"/>
              </a:spcAft>
              <a:defRPr>
                <a:solidFill>
                  <a:srgbClr val="11294B"/>
                </a:solidFill>
                <a:latin typeface="Open Sans" pitchFamily="2" charset="0"/>
                <a:ea typeface="Open Sans" pitchFamily="2" charset="0"/>
                <a:cs typeface="Open Sans" pitchFamily="2" charset="0"/>
              </a:defRPr>
            </a:lvl1pPr>
          </a:lstStyle>
          <a:p>
            <a:endParaRPr lang="en-US" dirty="0"/>
          </a:p>
        </p:txBody>
      </p:sp>
      <p:sp>
        <p:nvSpPr>
          <p:cNvPr id="26" name="TextBox 24">
            <a:extLst>
              <a:ext uri="{FF2B5EF4-FFF2-40B4-BE49-F238E27FC236}">
                <a16:creationId xmlns:a16="http://schemas.microsoft.com/office/drawing/2014/main" id="{C4241ABF-5187-B6FA-8C04-E9345CBF9906}"/>
              </a:ext>
            </a:extLst>
          </p:cNvPr>
          <p:cNvSpPr txBox="1"/>
          <p:nvPr/>
        </p:nvSpPr>
        <p:spPr>
          <a:xfrm>
            <a:off x="8322301" y="3560738"/>
            <a:ext cx="3569807" cy="221599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lgn="ctr">
              <a:spcAft>
                <a:spcPts val="600"/>
              </a:spcAft>
            </a:pPr>
            <a:r>
              <a:rPr lang="en-US" sz="1400" i="1" spc="-50" dirty="0">
                <a:latin typeface="Open Sans" pitchFamily="2" charset="0"/>
                <a:ea typeface="Open Sans" pitchFamily="2" charset="0"/>
                <a:cs typeface="Open Sans" pitchFamily="2" charset="0"/>
              </a:rPr>
              <a:t>Tell me other ways students can make art.</a:t>
            </a:r>
          </a:p>
          <a:p>
            <a:pPr algn="ctr">
              <a:spcBef>
                <a:spcPts val="600"/>
              </a:spcBef>
              <a:spcAft>
                <a:spcPts val="600"/>
              </a:spcAft>
            </a:pPr>
            <a:r>
              <a:rPr lang="en-US" sz="1400" b="1" dirty="0">
                <a:solidFill>
                  <a:srgbClr val="11294B"/>
                </a:solidFill>
                <a:latin typeface="Open Sans" pitchFamily="2" charset="0"/>
                <a:ea typeface="Open Sans" pitchFamily="2" charset="0"/>
                <a:cs typeface="Open Sans" pitchFamily="2" charset="0"/>
              </a:rPr>
              <a:t>“Umm . . .”</a:t>
            </a:r>
          </a:p>
          <a:p>
            <a:pPr algn="ctr">
              <a:spcBef>
                <a:spcPts val="600"/>
              </a:spcBef>
              <a:spcAft>
                <a:spcPts val="600"/>
              </a:spcAft>
            </a:pPr>
            <a:r>
              <a:rPr lang="en-US" sz="1400" b="1" i="1" dirty="0">
                <a:solidFill>
                  <a:srgbClr val="5F5F5F"/>
                </a:solidFill>
                <a:latin typeface="Open Sans" pitchFamily="2" charset="0"/>
                <a:ea typeface="Open Sans" pitchFamily="2" charset="0"/>
                <a:cs typeface="Open Sans" pitchFamily="2" charset="0"/>
              </a:rPr>
              <a:t>[Teacher uses rephrasing.]</a:t>
            </a:r>
          </a:p>
          <a:p>
            <a:pPr algn="ctr">
              <a:spcBef>
                <a:spcPts val="600"/>
              </a:spcBef>
              <a:spcAft>
                <a:spcPts val="600"/>
              </a:spcAft>
            </a:pPr>
            <a:r>
              <a:rPr lang="en-US" sz="1400" i="1" dirty="0">
                <a:latin typeface="Open Sans" pitchFamily="2" charset="0"/>
                <a:ea typeface="Open Sans" pitchFamily="2" charset="0"/>
                <a:cs typeface="Open Sans" pitchFamily="2" charset="0"/>
              </a:rPr>
              <a:t>Students make art using different things. She draws with colored pencils. What are other ways students can make art?</a:t>
            </a:r>
          </a:p>
          <a:p>
            <a:pPr algn="ctr">
              <a:spcBef>
                <a:spcPts val="600"/>
              </a:spcBef>
              <a:spcAft>
                <a:spcPts val="600"/>
              </a:spcAft>
            </a:pPr>
            <a:r>
              <a:rPr lang="en-US" sz="1400" b="1" dirty="0">
                <a:solidFill>
                  <a:srgbClr val="11294B"/>
                </a:solidFill>
                <a:latin typeface="Open Sans" pitchFamily="2" charset="0"/>
                <a:ea typeface="Open Sans" pitchFamily="2" charset="0"/>
                <a:cs typeface="Open Sans" pitchFamily="2" charset="0"/>
              </a:rPr>
              <a:t>“Fun . . . fun."</a:t>
            </a:r>
          </a:p>
        </p:txBody>
      </p:sp>
      <p:sp>
        <p:nvSpPr>
          <p:cNvPr id="4" name="Slide Number Placeholder 3">
            <a:extLst>
              <a:ext uri="{FF2B5EF4-FFF2-40B4-BE49-F238E27FC236}">
                <a16:creationId xmlns:a16="http://schemas.microsoft.com/office/drawing/2014/main" id="{8CB4F0EB-F66C-5995-7D40-0DDC849BDE66}"/>
              </a:ext>
            </a:extLst>
          </p:cNvPr>
          <p:cNvSpPr>
            <a:spLocks noGrp="1"/>
          </p:cNvSpPr>
          <p:nvPr>
            <p:ph type="sldNum" sz="quarter" idx="12"/>
          </p:nvPr>
        </p:nvSpPr>
        <p:spPr/>
        <p:txBody>
          <a:bodyPr/>
          <a:lstStyle/>
          <a:p>
            <a:fld id="{0335FC68-20AA-4E79-AB89-77063C4B5F6B}" type="slidenum">
              <a:rPr lang="en-US" smtClean="0"/>
              <a:pPr/>
              <a:t>7</a:t>
            </a:fld>
            <a:endParaRPr lang="en-US" dirty="0"/>
          </a:p>
        </p:txBody>
      </p:sp>
    </p:spTree>
    <p:extLst>
      <p:ext uri="{BB962C8B-B14F-4D97-AF65-F5344CB8AC3E}">
        <p14:creationId xmlns:p14="http://schemas.microsoft.com/office/powerpoint/2010/main" val="38495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2" name="Track 02 (NEW).wav"/>
                                        </p:tgtEl>
                                      </p:cMediaNode>
                                    </p:audio>
                                  </p:subTnLst>
                                </p:cTn>
                              </p:par>
                            </p:childTnLst>
                          </p:cTn>
                        </p:par>
                        <p:par>
                          <p:cTn id="11" fill="hold">
                            <p:stCondLst>
                              <p:cond delay="1000"/>
                            </p:stCondLst>
                            <p:childTnLst>
                              <p:par>
                                <p:cTn id="12" presetID="10" presetClass="exit" presetSubtype="0" fill="hold" nodeType="afterEffect">
                                  <p:stCondLst>
                                    <p:cond delay="17000"/>
                                  </p:stCondLst>
                                  <p:childTnLst>
                                    <p:animEffect transition="out" filter="fade">
                                      <p:cBhvr>
                                        <p:cTn id="13" dur="1000"/>
                                        <p:tgtEl>
                                          <p:spTgt spid="10"/>
                                        </p:tgtEl>
                                      </p:cBhvr>
                                    </p:animEffect>
                                    <p:set>
                                      <p:cBhvr>
                                        <p:cTn id="14" dur="1" fill="hold">
                                          <p:stCondLst>
                                            <p:cond delay="999"/>
                                          </p:stCondLst>
                                        </p:cTn>
                                        <p:tgtEl>
                                          <p:spTgt spid="10"/>
                                        </p:tgtEl>
                                        <p:attrNameLst>
                                          <p:attrName>style.visibility</p:attrName>
                                        </p:attrNameLst>
                                      </p:cBhvr>
                                      <p:to>
                                        <p:strVal val="hidden"/>
                                      </p:to>
                                    </p:set>
                                  </p:childTnLst>
                                </p:cTn>
                              </p:par>
                              <p:par>
                                <p:cTn id="15" presetID="10" presetClass="entr" presetSubtype="0" fill="hold" grpId="1" nodeType="withEffect">
                                  <p:stCondLst>
                                    <p:cond delay="17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17"/>
                                        </p:tgtEl>
                                      </p:cBhvr>
                                    </p:animEffect>
                                    <p:set>
                                      <p:cBhvr>
                                        <p:cTn id="22" dur="1" fill="hold">
                                          <p:stCondLst>
                                            <p:cond delay="999"/>
                                          </p:stCondLst>
                                        </p:cTn>
                                        <p:tgtEl>
                                          <p:spTgt spid="1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3" name="Track 03 (NEW).wav"/>
                                        </p:tgtEl>
                                      </p:cMediaNode>
                                    </p:audio>
                                  </p:subTnLst>
                                </p:cTn>
                              </p:par>
                            </p:childTnLst>
                          </p:cTn>
                        </p:par>
                        <p:par>
                          <p:cTn id="26" fill="hold">
                            <p:stCondLst>
                              <p:cond delay="1000"/>
                            </p:stCondLst>
                            <p:childTnLst>
                              <p:par>
                                <p:cTn id="27" presetID="10" presetClass="exit" presetSubtype="0" fill="hold" nodeType="afterEffect">
                                  <p:stCondLst>
                                    <p:cond delay="3000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ntr" presetSubtype="0" fill="hold" grpId="1" nodeType="withEffect">
                                  <p:stCondLst>
                                    <p:cond delay="300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23"/>
                                        </p:tgtEl>
                                      </p:cBhvr>
                                    </p:animEffect>
                                    <p:set>
                                      <p:cBhvr>
                                        <p:cTn id="37" dur="1" fill="hold">
                                          <p:stCondLst>
                                            <p:cond delay="999"/>
                                          </p:stCondLst>
                                        </p:cTn>
                                        <p:tgtEl>
                                          <p:spTgt spid="23"/>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4" name="Track 04 (NEW).wav"/>
                                        </p:tgtEl>
                                      </p:cMediaNode>
                                    </p:audio>
                                  </p:subTnLst>
                                </p:cTn>
                              </p:par>
                            </p:childTnLst>
                          </p:cTn>
                        </p:par>
                        <p:par>
                          <p:cTn id="41" fill="hold">
                            <p:stCondLst>
                              <p:cond delay="1000"/>
                            </p:stCondLst>
                            <p:childTnLst>
                              <p:par>
                                <p:cTn id="42" presetID="10" presetClass="exit" presetSubtype="0" fill="hold" nodeType="afterEffect">
                                  <p:stCondLst>
                                    <p:cond delay="26000"/>
                                  </p:stCondLst>
                                  <p:childTnLst>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10" presetClass="entr" presetSubtype="0" fill="hold" grpId="1" nodeType="withEffect">
                                  <p:stCondLst>
                                    <p:cond delay="260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7" grpId="0" animBg="1"/>
      <p:bldP spid="17" grpId="1"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6888-9D05-79D3-AFB4-1ABEEC285EF4}"/>
              </a:ext>
            </a:extLst>
          </p:cNvPr>
          <p:cNvSpPr>
            <a:spLocks noGrp="1"/>
          </p:cNvSpPr>
          <p:nvPr>
            <p:ph type="title"/>
          </p:nvPr>
        </p:nvSpPr>
        <p:spPr/>
        <p:txBody>
          <a:bodyPr/>
          <a:lstStyle/>
          <a:p>
            <a:r>
              <a:rPr lang="en-US" dirty="0"/>
              <a:t>Scoring the Speaking Test</a:t>
            </a:r>
          </a:p>
        </p:txBody>
      </p:sp>
      <p:sp>
        <p:nvSpPr>
          <p:cNvPr id="3" name="Content Placeholder 2">
            <a:extLst>
              <a:ext uri="{FF2B5EF4-FFF2-40B4-BE49-F238E27FC236}">
                <a16:creationId xmlns:a16="http://schemas.microsoft.com/office/drawing/2014/main" id="{8B8808CD-9A54-1CAC-EB3F-5889F0504815}"/>
              </a:ext>
            </a:extLst>
          </p:cNvPr>
          <p:cNvSpPr>
            <a:spLocks noGrp="1"/>
          </p:cNvSpPr>
          <p:nvPr>
            <p:ph idx="1"/>
          </p:nvPr>
        </p:nvSpPr>
        <p:spPr>
          <a:xfrm>
            <a:off x="312331" y="917527"/>
            <a:ext cx="11291090" cy="5660693"/>
          </a:xfrm>
        </p:spPr>
        <p:txBody>
          <a:bodyPr/>
          <a:lstStyle/>
          <a:p>
            <a:pPr>
              <a:lnSpc>
                <a:spcPct val="100000"/>
              </a:lnSpc>
              <a:spcBef>
                <a:spcPts val="600"/>
              </a:spcBef>
              <a:spcAft>
                <a:spcPts val="600"/>
              </a:spcAft>
            </a:pPr>
            <a:r>
              <a:rPr lang="en-US" dirty="0"/>
              <a:t>Review the rubric, the Speaking Scoring Guide, test questions, and practice applying the rubric using the Grade 1 Speaking Exemplars.</a:t>
            </a:r>
          </a:p>
          <a:p>
            <a:pPr lvl="1">
              <a:lnSpc>
                <a:spcPct val="100000"/>
              </a:lnSpc>
              <a:spcBef>
                <a:spcPts val="600"/>
              </a:spcBef>
              <a:spcAft>
                <a:spcPts val="600"/>
              </a:spcAft>
            </a:pPr>
            <a:r>
              <a:rPr lang="en-US" dirty="0"/>
              <a:t>Specific instructions for accessing audio exemplars are available at </a:t>
            </a:r>
            <a:r>
              <a:rPr lang="en-US" dirty="0">
                <a:solidFill>
                  <a:srgbClr val="11294B"/>
                </a:solidFill>
                <a:hlinkClick r:id="rId3"/>
              </a:rPr>
              <a:t>https://nyseslat.metritech.com</a:t>
            </a:r>
            <a:endParaRPr lang="en-US" dirty="0">
              <a:solidFill>
                <a:srgbClr val="11294B"/>
              </a:solidFill>
            </a:endParaRPr>
          </a:p>
          <a:p>
            <a:pPr>
              <a:lnSpc>
                <a:spcPct val="100000"/>
              </a:lnSpc>
              <a:spcBef>
                <a:spcPts val="600"/>
              </a:spcBef>
              <a:spcAft>
                <a:spcPts val="600"/>
              </a:spcAft>
            </a:pPr>
            <a:r>
              <a:rPr lang="en-US" dirty="0"/>
              <a:t>Scoring rubric is aligned to each question’s performance level</a:t>
            </a:r>
          </a:p>
          <a:p>
            <a:pPr>
              <a:lnSpc>
                <a:spcPct val="100000"/>
              </a:lnSpc>
              <a:spcBef>
                <a:spcPts val="600"/>
              </a:spcBef>
              <a:spcAft>
                <a:spcPts val="600"/>
              </a:spcAft>
            </a:pPr>
            <a:r>
              <a:rPr lang="en-US" dirty="0"/>
              <a:t>Two-point (0–1) rubric for Emerging questions</a:t>
            </a:r>
          </a:p>
          <a:p>
            <a:pPr>
              <a:lnSpc>
                <a:spcPct val="100000"/>
              </a:lnSpc>
              <a:spcBef>
                <a:spcPts val="600"/>
              </a:spcBef>
              <a:spcAft>
                <a:spcPts val="600"/>
              </a:spcAft>
            </a:pPr>
            <a:r>
              <a:rPr lang="en-US" dirty="0"/>
              <a:t>Three-point (0–1–2) rubric for Transitioning, Expanding, and</a:t>
            </a:r>
            <a:br>
              <a:rPr lang="en-US" dirty="0"/>
            </a:br>
            <a:r>
              <a:rPr lang="en-US" dirty="0"/>
              <a:t>Commanding questions</a:t>
            </a:r>
          </a:p>
        </p:txBody>
      </p:sp>
      <p:sp>
        <p:nvSpPr>
          <p:cNvPr id="4" name="Slide Number Placeholder 3">
            <a:extLst>
              <a:ext uri="{FF2B5EF4-FFF2-40B4-BE49-F238E27FC236}">
                <a16:creationId xmlns:a16="http://schemas.microsoft.com/office/drawing/2014/main" id="{EC514206-112E-404E-1DB8-1ACCD51A8380}"/>
              </a:ext>
            </a:extLst>
          </p:cNvPr>
          <p:cNvSpPr>
            <a:spLocks noGrp="1"/>
          </p:cNvSpPr>
          <p:nvPr>
            <p:ph type="sldNum" sz="quarter" idx="12"/>
          </p:nvPr>
        </p:nvSpPr>
        <p:spPr/>
        <p:txBody>
          <a:bodyPr/>
          <a:lstStyle/>
          <a:p>
            <a:fld id="{0335FC68-20AA-4E79-AB89-77063C4B5F6B}" type="slidenum">
              <a:rPr lang="en-US" smtClean="0"/>
              <a:pPr/>
              <a:t>8</a:t>
            </a:fld>
            <a:endParaRPr lang="en-US" dirty="0"/>
          </a:p>
        </p:txBody>
      </p:sp>
    </p:spTree>
    <p:extLst>
      <p:ext uri="{BB962C8B-B14F-4D97-AF65-F5344CB8AC3E}">
        <p14:creationId xmlns:p14="http://schemas.microsoft.com/office/powerpoint/2010/main" val="2237733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4635</Words>
  <Application>Microsoft Office PowerPoint</Application>
  <PresentationFormat>Widescreen</PresentationFormat>
  <Paragraphs>575</Paragraphs>
  <Slides>37</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Calibri Light</vt:lpstr>
      <vt:lpstr>Arial</vt:lpstr>
      <vt:lpstr>Open Sans</vt:lpstr>
      <vt:lpstr>Times New Roman</vt:lpstr>
      <vt:lpstr>Calibri</vt:lpstr>
      <vt:lpstr>Wingdings</vt:lpstr>
      <vt:lpstr>Office Theme</vt:lpstr>
      <vt:lpstr>Training for Administering and Scoring Speaking</vt:lpstr>
      <vt:lpstr>Outcomes for Participants</vt:lpstr>
      <vt:lpstr>Statewide Scoring Rules for Administering the Speaking</vt:lpstr>
      <vt:lpstr>Prior to Administering the NYSESLAT Grade 1 Speaking Test</vt:lpstr>
      <vt:lpstr>NYSESLAT Speaking Test Design</vt:lpstr>
      <vt:lpstr>Skipping Rules in Practice</vt:lpstr>
      <vt:lpstr>Administering the Grade 1 Speaking Test</vt:lpstr>
      <vt:lpstr>Rephrasing Samples</vt:lpstr>
      <vt:lpstr>Scoring the Speaking Test</vt:lpstr>
      <vt:lpstr>Application of the Holistic Speaking Rubric</vt:lpstr>
      <vt:lpstr>Characteristics of Emerging Level Questions</vt:lpstr>
      <vt:lpstr>Emerging Level Rubric</vt:lpstr>
      <vt:lpstr>Grade 1 Emerging Samples</vt:lpstr>
      <vt:lpstr>Characteristics of Transitioning Level Questions</vt:lpstr>
      <vt:lpstr>Transitioning Level Rubric</vt:lpstr>
      <vt:lpstr>Grade 1 Transitioning Samples</vt:lpstr>
      <vt:lpstr>Characteristics of Expanding Level Questions</vt:lpstr>
      <vt:lpstr>Expanding Level Rubric</vt:lpstr>
      <vt:lpstr>Grade 1 Expanding Samples</vt:lpstr>
      <vt:lpstr>Characteristics of Commanding Level Questions</vt:lpstr>
      <vt:lpstr>Commanding Level Rubric</vt:lpstr>
      <vt:lpstr>Grade 1 Commanding Samples</vt:lpstr>
      <vt:lpstr>Special Focus: Questions with Shared Passages</vt:lpstr>
      <vt:lpstr>Tips for Scoring Shared-Passage Questions</vt:lpstr>
      <vt:lpstr>Characteristics of Expanding Level Shared-Passage Questions</vt:lpstr>
      <vt:lpstr>Expanding Level Rubric</vt:lpstr>
      <vt:lpstr>Expanding Shared-Passage Samples</vt:lpstr>
      <vt:lpstr>Characteristics of Commanding Level Shared-Passage Questions</vt:lpstr>
      <vt:lpstr>Commanding Level Rubric</vt:lpstr>
      <vt:lpstr>Commanding Shared-Passage Samples</vt:lpstr>
      <vt:lpstr>Scoring Recap</vt:lpstr>
      <vt:lpstr>Transitioning Practice</vt:lpstr>
      <vt:lpstr>Expanding Practice: Independent Passage</vt:lpstr>
      <vt:lpstr>Expanding Practice: Shared Passage</vt:lpstr>
      <vt:lpstr>Commanding Practice: Shared Passage</vt:lpstr>
      <vt:lpstr>Commanding Practice: Independent Passage</vt:lpstr>
      <vt:lpstr>Transition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NYSESLAT Training for Administering and Scoring and Speaking</dc:title>
  <dc:creator/>
  <cp:lastModifiedBy/>
  <cp:revision>1</cp:revision>
  <dcterms:created xsi:type="dcterms:W3CDTF">2024-03-26T19:13:27Z</dcterms:created>
  <dcterms:modified xsi:type="dcterms:W3CDTF">2024-03-29T17:27:19Z</dcterms:modified>
</cp:coreProperties>
</file>