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7"/>
  </p:notesMasterIdLst>
  <p:handoutMasterIdLst>
    <p:handoutMasterId r:id="rId28"/>
  </p:handoutMasterIdLst>
  <p:sldIdLst>
    <p:sldId id="474" r:id="rId2"/>
    <p:sldId id="473" r:id="rId3"/>
    <p:sldId id="489" r:id="rId4"/>
    <p:sldId id="490" r:id="rId5"/>
    <p:sldId id="495" r:id="rId6"/>
    <p:sldId id="492" r:id="rId7"/>
    <p:sldId id="493" r:id="rId8"/>
    <p:sldId id="336" r:id="rId9"/>
    <p:sldId id="337" r:id="rId10"/>
    <p:sldId id="338" r:id="rId11"/>
    <p:sldId id="486" r:id="rId12"/>
    <p:sldId id="340" r:id="rId13"/>
    <p:sldId id="341" r:id="rId14"/>
    <p:sldId id="342" r:id="rId15"/>
    <p:sldId id="348" r:id="rId16"/>
    <p:sldId id="349" r:id="rId17"/>
    <p:sldId id="351" r:id="rId18"/>
    <p:sldId id="350" r:id="rId19"/>
    <p:sldId id="352" r:id="rId20"/>
    <p:sldId id="353" r:id="rId21"/>
    <p:sldId id="354" r:id="rId22"/>
    <p:sldId id="355" r:id="rId23"/>
    <p:sldId id="508" r:id="rId24"/>
    <p:sldId id="496" r:id="rId25"/>
    <p:sldId id="497" r:id="rId26"/>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ilingual Ed. and World Lang. - Michele Kinzel-Peles" initials="OBEWL-MKP" lastIdx="8" clrIdx="0"/>
  <p:cmAuthor id="1" name="Peter Swerdzewski" initials="PJS" lastIdx="8" clrIdx="1"/>
  <p:cmAuthor id="2" name="William Hall" initials="" lastIdx="2" clrIdx="2"/>
  <p:cmAuthor id="3" name="Meg Malone" initials="MM" lastIdx="25" clrIdx="3"/>
  <p:cmAuthor id="4" name="Anne Donovan" initials="AD" lastIdx="25" clrIdx="4"/>
  <p:cmAuthor id="5" name="Priscilla Kron" initials="PK" lastIdx="46" clrIdx="5"/>
  <p:cmAuthor id="6" name="SGH" initials="A" lastIdx="2" clrIdx="6"/>
  <p:cmAuthor id="7" name="OBEWL" initials="OBEWL" lastIdx="1" clrIdx="7">
    <p:extLst>
      <p:ext uri="{19B8F6BF-5375-455C-9EA6-DF929625EA0E}">
        <p15:presenceInfo xmlns:p15="http://schemas.microsoft.com/office/powerpoint/2012/main" userId="OBEWL" providerId="None"/>
      </p:ext>
    </p:extLst>
  </p:cmAuthor>
  <p:cmAuthor id="8" name="Donna Padula" initials="DP" lastIdx="15" clrIdx="8">
    <p:extLst>
      <p:ext uri="{19B8F6BF-5375-455C-9EA6-DF929625EA0E}">
        <p15:presenceInfo xmlns:p15="http://schemas.microsoft.com/office/powerpoint/2012/main" userId="S::Donna.Padula@nysed.gov::2f22e5f7-3ad9-4542-b6ec-0cb559a51d0b" providerId="AD"/>
      </p:ext>
    </p:extLst>
  </p:cmAuthor>
  <p:cmAuthor id="9" name="Office of State Assessment" initials="OSA" lastIdx="3" clrIdx="9">
    <p:extLst>
      <p:ext uri="{19B8F6BF-5375-455C-9EA6-DF929625EA0E}">
        <p15:presenceInfo xmlns:p15="http://schemas.microsoft.com/office/powerpoint/2012/main" userId="Office of State Assessment" providerId="None"/>
      </p:ext>
    </p:extLst>
  </p:cmAuthor>
  <p:cmAuthor id="10" name="Martha Caswell" initials="MC" lastIdx="2" clrIdx="10"/>
  <p:cmAuthor id="11" name="Carolyn Nixon" initials="CN" lastIdx="1" clrIdx="11"/>
  <p:cmAuthor id="12" name="Kelly Cronkhite" initials="KC" lastIdx="7" clrIdx="12">
    <p:extLst>
      <p:ext uri="{19B8F6BF-5375-455C-9EA6-DF929625EA0E}">
        <p15:presenceInfo xmlns:p15="http://schemas.microsoft.com/office/powerpoint/2012/main" userId="S::Kelly.Cronkhite@nysed.gov::21c718ad-421f-45d9-b285-fd2f2057c82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00"/>
    <a:srgbClr val="41FF37"/>
    <a:srgbClr val="37FF91"/>
    <a:srgbClr val="00F26D"/>
    <a:srgbClr val="7A7AD4"/>
    <a:srgbClr val="00B0F0"/>
    <a:srgbClr val="E1E1E1"/>
    <a:srgbClr val="DCDCDC"/>
    <a:srgbClr val="EBEB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43" autoAdjust="0"/>
    <p:restoredTop sz="87814" autoAdjust="0"/>
  </p:normalViewPr>
  <p:slideViewPr>
    <p:cSldViewPr snapToGrid="0">
      <p:cViewPr varScale="1">
        <p:scale>
          <a:sx n="58" d="100"/>
          <a:sy n="58" d="100"/>
        </p:scale>
        <p:origin x="1352" y="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45720" cy="4572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atin typeface="Arial" charset="0"/>
              </a:defRPr>
            </a:lvl1pPr>
          </a:lstStyle>
          <a:p>
            <a:endParaRPr lang="en-US"/>
          </a:p>
        </p:txBody>
      </p:sp>
      <p:sp>
        <p:nvSpPr>
          <p:cNvPr id="7171" name="Rectangle 3"/>
          <p:cNvSpPr>
            <a:spLocks noGrp="1" noChangeArrowheads="1"/>
          </p:cNvSpPr>
          <p:nvPr>
            <p:ph type="dt" sz="quarter"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atin typeface="Arial" charset="0"/>
              </a:defRPr>
            </a:lvl1pPr>
          </a:lstStyle>
          <a:p>
            <a:endParaRPr lang="en-US"/>
          </a:p>
        </p:txBody>
      </p:sp>
      <p:sp>
        <p:nvSpPr>
          <p:cNvPr id="7172" name="Rectangle 4"/>
          <p:cNvSpPr>
            <a:spLocks noGrp="1" noChangeArrowheads="1"/>
          </p:cNvSpPr>
          <p:nvPr>
            <p:ph type="ftr" sz="quarter" idx="2"/>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atin typeface="Arial" charset="0"/>
              </a:defRPr>
            </a:lvl1pPr>
          </a:lstStyle>
          <a:p>
            <a:endParaRPr lang="en-US"/>
          </a:p>
        </p:txBody>
      </p:sp>
      <p:sp>
        <p:nvSpPr>
          <p:cNvPr id="7173" name="Rectangle 5"/>
          <p:cNvSpPr>
            <a:spLocks noGrp="1" noChangeArrowheads="1"/>
          </p:cNvSpPr>
          <p:nvPr>
            <p:ph type="sldNum" sz="quarter" idx="3"/>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atin typeface="Arial" charset="0"/>
              </a:defRPr>
            </a:lvl1pPr>
          </a:lstStyle>
          <a:p>
            <a:fld id="{6CDEC085-9834-42D5-82F5-C2FCD94679CE}" type="slidenum">
              <a:rPr lang="en-US"/>
              <a:pPr/>
              <a:t>‹#›</a:t>
            </a:fld>
            <a:endParaRPr lang="en-US"/>
          </a:p>
        </p:txBody>
      </p:sp>
    </p:spTree>
    <p:extLst>
      <p:ext uri="{BB962C8B-B14F-4D97-AF65-F5344CB8AC3E}">
        <p14:creationId xmlns:p14="http://schemas.microsoft.com/office/powerpoint/2010/main" val="17261465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atin typeface="Arial" charset="0"/>
              </a:defRPr>
            </a:lvl1pPr>
          </a:lstStyle>
          <a:p>
            <a:endParaRPr lang="en-US"/>
          </a:p>
        </p:txBody>
      </p:sp>
      <p:sp>
        <p:nvSpPr>
          <p:cNvPr id="5123"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atin typeface="Arial" charset="0"/>
              </a:defRPr>
            </a:lvl1pPr>
          </a:lstStyle>
          <a:p>
            <a:endParaRPr lang="en-US"/>
          </a:p>
        </p:txBody>
      </p:sp>
      <p:sp>
        <p:nvSpPr>
          <p:cNvPr id="512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p:spPr>
      </p:sp>
      <p:sp>
        <p:nvSpPr>
          <p:cNvPr id="5125"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26"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atin typeface="Arial" charset="0"/>
              </a:defRPr>
            </a:lvl1pPr>
          </a:lstStyle>
          <a:p>
            <a:endParaRPr lang="en-US"/>
          </a:p>
        </p:txBody>
      </p:sp>
      <p:sp>
        <p:nvSpPr>
          <p:cNvPr id="5127"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atin typeface="Arial" charset="0"/>
              </a:defRPr>
            </a:lvl1pPr>
          </a:lstStyle>
          <a:p>
            <a:fld id="{04859FF2-E973-4797-94AA-8B31DCB6DC23}" type="slidenum">
              <a:rPr lang="en-US"/>
              <a:pPr/>
              <a:t>‹#›</a:t>
            </a:fld>
            <a:endParaRPr lang="en-US"/>
          </a:p>
        </p:txBody>
      </p:sp>
    </p:spTree>
    <p:extLst>
      <p:ext uri="{BB962C8B-B14F-4D97-AF65-F5344CB8AC3E}">
        <p14:creationId xmlns:p14="http://schemas.microsoft.com/office/powerpoint/2010/main" val="8445151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7CF304-CC54-4186-BB6C-D10DE0FE29E1}" type="slidenum">
              <a:rPr lang="en-US"/>
              <a:pPr/>
              <a:t>1</a:t>
            </a:fld>
            <a:endParaRPr lang="en-US"/>
          </a:p>
        </p:txBody>
      </p:sp>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296306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4859FF2-E973-4797-94AA-8B31DCB6DC23}"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4859FF2-E973-4797-94AA-8B31DCB6DC23}"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4859FF2-E973-4797-94AA-8B31DCB6DC23}"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4859FF2-E973-4797-94AA-8B31DCB6DC23}"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4859FF2-E973-4797-94AA-8B31DCB6DC23}"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859FF2-E973-4797-94AA-8B31DCB6DC23}" type="slidenum">
              <a:rPr lang="en-US" smtClean="0"/>
              <a:pPr/>
              <a:t>25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10245" name="Picture 5" descr="NYSESLAT Title Nameplate"/>
          <p:cNvPicPr>
            <a:picLocks noChangeAspect="1" noChangeArrowheads="1"/>
          </p:cNvPicPr>
          <p:nvPr userDrawn="1"/>
        </p:nvPicPr>
        <p:blipFill>
          <a:blip r:embed="rId3" cstate="print"/>
          <a:srcRect/>
          <a:stretch>
            <a:fillRect/>
          </a:stretch>
        </p:blipFill>
        <p:spPr bwMode="auto">
          <a:xfrm>
            <a:off x="1547813" y="1408559"/>
            <a:ext cx="6032500" cy="1509713"/>
          </a:xfrm>
          <a:prstGeom prst="rect">
            <a:avLst/>
          </a:prstGeom>
          <a:noFill/>
        </p:spPr>
      </p:pic>
      <p:sp>
        <p:nvSpPr>
          <p:cNvPr id="10258" name="Text Box 18"/>
          <p:cNvSpPr txBox="1">
            <a:spLocks noChangeArrowheads="1"/>
          </p:cNvSpPr>
          <p:nvPr userDrawn="1"/>
        </p:nvSpPr>
        <p:spPr bwMode="auto">
          <a:xfrm>
            <a:off x="1822450" y="3530119"/>
            <a:ext cx="5500688" cy="1655838"/>
          </a:xfrm>
          <a:prstGeom prst="rect">
            <a:avLst/>
          </a:prstGeom>
          <a:noFill/>
          <a:ln w="9525">
            <a:noFill/>
            <a:miter lim="800000"/>
            <a:headEnd/>
            <a:tailEnd/>
          </a:ln>
          <a:effectLst/>
        </p:spPr>
        <p:txBody>
          <a:bodyPr>
            <a:spAutoFit/>
          </a:bodyPr>
          <a:lstStyle/>
          <a:p>
            <a:pPr algn="ctr">
              <a:spcBef>
                <a:spcPct val="30000"/>
              </a:spcBef>
            </a:pPr>
            <a:r>
              <a:rPr lang="en-US" sz="3200" b="1" dirty="0">
                <a:solidFill>
                  <a:schemeClr val="bg2"/>
                </a:solidFill>
                <a:effectLst>
                  <a:outerShdw blurRad="38100" dist="38100" dir="2700000" algn="tl">
                    <a:srgbClr val="C0C0C0"/>
                  </a:outerShdw>
                </a:effectLst>
              </a:rPr>
              <a:t>Turnkey Training</a:t>
            </a:r>
          </a:p>
          <a:p>
            <a:pPr algn="ctr">
              <a:spcBef>
                <a:spcPct val="30000"/>
              </a:spcBef>
            </a:pPr>
            <a:r>
              <a:rPr lang="en-US" sz="3200" b="1" dirty="0">
                <a:solidFill>
                  <a:schemeClr val="bg2"/>
                </a:solidFill>
                <a:effectLst>
                  <a:outerShdw blurRad="38100" dist="38100" dir="2700000" algn="tl">
                    <a:srgbClr val="C0C0C0"/>
                  </a:outerShdw>
                </a:effectLst>
              </a:rPr>
              <a:t>for</a:t>
            </a:r>
            <a:r>
              <a:rPr lang="en-US" sz="3200" b="1" baseline="0" dirty="0">
                <a:solidFill>
                  <a:schemeClr val="bg2"/>
                </a:solidFill>
                <a:effectLst>
                  <a:outerShdw blurRad="38100" dist="38100" dir="2700000" algn="tl">
                    <a:srgbClr val="C0C0C0"/>
                  </a:outerShdw>
                </a:effectLst>
              </a:rPr>
              <a:t> Writ</a:t>
            </a:r>
            <a:r>
              <a:rPr lang="en-US" sz="3200" b="1" dirty="0">
                <a:solidFill>
                  <a:schemeClr val="bg2"/>
                </a:solidFill>
                <a:effectLst>
                  <a:outerShdw blurRad="38100" dist="38100" dir="2700000" algn="tl">
                    <a:srgbClr val="C0C0C0"/>
                  </a:outerShdw>
                </a:effectLst>
              </a:rPr>
              <a:t>ing</a:t>
            </a:r>
          </a:p>
          <a:p>
            <a:pPr algn="ctr">
              <a:spcBef>
                <a:spcPts val="1200"/>
              </a:spcBef>
            </a:pPr>
            <a:r>
              <a:rPr lang="en-US" sz="1800" b="1" dirty="0">
                <a:solidFill>
                  <a:schemeClr val="bg2"/>
                </a:solidFill>
                <a:effectLst>
                  <a:outerShdw blurRad="38100" dist="38100" dir="2700000" algn="tl">
                    <a:srgbClr val="C0C0C0"/>
                  </a:outerShdw>
                </a:effectLst>
              </a:rPr>
              <a:t>Extended Constructed Responses</a:t>
            </a:r>
          </a:p>
        </p:txBody>
      </p:sp>
      <p:sp>
        <p:nvSpPr>
          <p:cNvPr id="10259" name="Line 19"/>
          <p:cNvSpPr>
            <a:spLocks noChangeShapeType="1"/>
          </p:cNvSpPr>
          <p:nvPr userDrawn="1"/>
        </p:nvSpPr>
        <p:spPr bwMode="auto">
          <a:xfrm>
            <a:off x="1924050" y="3399284"/>
            <a:ext cx="5286375" cy="0"/>
          </a:xfrm>
          <a:prstGeom prst="line">
            <a:avLst/>
          </a:prstGeom>
          <a:noFill/>
          <a:ln w="19050">
            <a:solidFill>
              <a:srgbClr val="9BB5D8"/>
            </a:solidFill>
            <a:round/>
            <a:headEnd/>
            <a:tailEnd/>
          </a:ln>
          <a:effectLst/>
        </p:spPr>
        <p:txBody>
          <a:bodyPr/>
          <a:lstStyle/>
          <a:p>
            <a:endParaRPr lang="en-US"/>
          </a:p>
        </p:txBody>
      </p:sp>
      <p:sp>
        <p:nvSpPr>
          <p:cNvPr id="10260" name="Line 20"/>
          <p:cNvSpPr>
            <a:spLocks noChangeShapeType="1"/>
          </p:cNvSpPr>
          <p:nvPr userDrawn="1"/>
        </p:nvSpPr>
        <p:spPr bwMode="auto">
          <a:xfrm>
            <a:off x="1919288" y="5372547"/>
            <a:ext cx="5286375" cy="0"/>
          </a:xfrm>
          <a:prstGeom prst="line">
            <a:avLst/>
          </a:prstGeom>
          <a:noFill/>
          <a:ln w="19050">
            <a:solidFill>
              <a:srgbClr val="9BB5D8"/>
            </a:solidFill>
            <a:round/>
            <a:headEnd/>
            <a:tailEnd/>
          </a:ln>
          <a:effectLst/>
        </p:spPr>
        <p:txBody>
          <a:bodyPr/>
          <a:lstStyle/>
          <a:p>
            <a:endParaRPr lang="en-US"/>
          </a:p>
        </p:txBody>
      </p:sp>
      <p:sp>
        <p:nvSpPr>
          <p:cNvPr id="6" name="TextBox 5"/>
          <p:cNvSpPr txBox="1"/>
          <p:nvPr userDrawn="1"/>
        </p:nvSpPr>
        <p:spPr>
          <a:xfrm>
            <a:off x="3409949" y="6639815"/>
            <a:ext cx="2352675" cy="246221"/>
          </a:xfrm>
          <a:prstGeom prst="rect">
            <a:avLst/>
          </a:prstGeom>
          <a:noFill/>
        </p:spPr>
        <p:txBody>
          <a:bodyPr wrap="square" rtlCol="0">
            <a:spAutoFit/>
          </a:bodyPr>
          <a:lstStyle/>
          <a:p>
            <a:r>
              <a:rPr lang="en-US" sz="1000" b="1" dirty="0">
                <a:solidFill>
                  <a:schemeClr val="bg1">
                    <a:lumMod val="85000"/>
                  </a:schemeClr>
                </a:solidFill>
              </a:rPr>
              <a:t>2019 NYSESLAT Turnkey Training</a:t>
            </a:r>
          </a:p>
        </p:txBody>
      </p:sp>
      <p:pic>
        <p:nvPicPr>
          <p:cNvPr id="7" name="Picture 6" descr="NYSED Seal (Inner White).png"/>
          <p:cNvPicPr>
            <a:picLocks noChangeAspect="1"/>
          </p:cNvPicPr>
          <p:nvPr userDrawn="1"/>
        </p:nvPicPr>
        <p:blipFill>
          <a:blip r:embed="rId4" cstate="print"/>
          <a:stretch>
            <a:fillRect/>
          </a:stretch>
        </p:blipFill>
        <p:spPr>
          <a:xfrm>
            <a:off x="1656579" y="1946779"/>
            <a:ext cx="866927" cy="867671"/>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a:xfrm>
            <a:off x="8739188" y="6616700"/>
            <a:ext cx="365125" cy="273050"/>
          </a:xfrm>
          <a:prstGeom prst="rect">
            <a:avLst/>
          </a:prstGeom>
        </p:spPr>
        <p:txBody>
          <a:bodyPr/>
          <a:lstStyle>
            <a:lvl1pPr>
              <a:defRPr/>
            </a:lvl1pPr>
          </a:lstStyle>
          <a:p>
            <a:fld id="{0A49CDF7-A94D-4882-8C78-C18C35D564C9}"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4938" y="246063"/>
            <a:ext cx="2058987" cy="54387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6388" y="246063"/>
            <a:ext cx="6026150" cy="54387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a:xfrm>
            <a:off x="8739188" y="6616700"/>
            <a:ext cx="365125" cy="273050"/>
          </a:xfrm>
          <a:prstGeom prst="rect">
            <a:avLst/>
          </a:prstGeom>
        </p:spPr>
        <p:txBody>
          <a:bodyPr/>
          <a:lstStyle>
            <a:lvl1pPr>
              <a:defRPr/>
            </a:lvl1pPr>
          </a:lstStyle>
          <a:p>
            <a:fld id="{D3663C32-FB49-4D58-9E0B-F2CAC09EC71C}"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155448" y="1000125"/>
            <a:ext cx="8817102" cy="4525963"/>
          </a:xfrm>
        </p:spPr>
        <p:txBody>
          <a:bodyPr/>
          <a:lstStyle>
            <a:lvl1pPr>
              <a:defRPr sz="2200"/>
            </a:lvl1pPr>
            <a:lvl2pPr>
              <a:defRPr sz="18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a:xfrm>
            <a:off x="8622708" y="6608154"/>
            <a:ext cx="507244" cy="273050"/>
          </a:xfrm>
          <a:prstGeom prst="rect">
            <a:avLst/>
          </a:prstGeom>
        </p:spPr>
        <p:txBody>
          <a:bodyPr anchor="ctr" anchorCtr="1"/>
          <a:lstStyle>
            <a:lvl1pPr>
              <a:defRPr sz="1200" b="1">
                <a:solidFill>
                  <a:schemeClr val="bg1">
                    <a:lumMod val="85000"/>
                  </a:schemeClr>
                </a:solidFill>
                <a:latin typeface="Tahoma" pitchFamily="34" charset="0"/>
                <a:cs typeface="Tahoma" pitchFamily="34" charset="0"/>
              </a:defRPr>
            </a:lvl1pPr>
          </a:lstStyle>
          <a:p>
            <a:fld id="{C6C20FBB-DA0A-4D64-96F3-1BFC9EBDF0FB}" type="slidenum">
              <a:rPr lang="en-US" smtClean="0"/>
              <a:pPr/>
              <a:t>‹#›</a:t>
            </a:fld>
            <a:endParaRPr lang="en-US" dirty="0"/>
          </a:p>
        </p:txBody>
      </p:sp>
      <p:sp>
        <p:nvSpPr>
          <p:cNvPr id="11" name="TextBox 10"/>
          <p:cNvSpPr txBox="1"/>
          <p:nvPr userDrawn="1"/>
        </p:nvSpPr>
        <p:spPr>
          <a:xfrm>
            <a:off x="3409949" y="6618896"/>
            <a:ext cx="2352675" cy="246221"/>
          </a:xfrm>
          <a:prstGeom prst="rect">
            <a:avLst/>
          </a:prstGeom>
          <a:noFill/>
        </p:spPr>
        <p:txBody>
          <a:bodyPr wrap="square" rtlCol="0">
            <a:spAutoFit/>
          </a:bodyPr>
          <a:lstStyle/>
          <a:p>
            <a:r>
              <a:rPr lang="en-US" sz="1000" b="1" dirty="0">
                <a:solidFill>
                  <a:schemeClr val="bg1">
                    <a:lumMod val="85000"/>
                  </a:schemeClr>
                </a:solidFill>
              </a:rPr>
              <a:t>2019 NYSESLAT Turnkey Training</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a:xfrm>
            <a:off x="8739188" y="6616700"/>
            <a:ext cx="365125" cy="273050"/>
          </a:xfrm>
          <a:prstGeom prst="rect">
            <a:avLst/>
          </a:prstGeom>
        </p:spPr>
        <p:txBody>
          <a:bodyPr/>
          <a:lstStyle>
            <a:lvl1pPr>
              <a:defRPr/>
            </a:lvl1pPr>
          </a:lstStyle>
          <a:p>
            <a:fld id="{5347D8F4-0766-423D-8026-6A4A988E71BE}"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6388" y="115887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97388" y="115887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a:xfrm>
            <a:off x="8739188" y="6616700"/>
            <a:ext cx="365125" cy="273050"/>
          </a:xfrm>
          <a:prstGeom prst="rect">
            <a:avLst/>
          </a:prstGeom>
        </p:spPr>
        <p:txBody>
          <a:bodyPr/>
          <a:lstStyle>
            <a:lvl1pPr>
              <a:defRPr/>
            </a:lvl1pPr>
          </a:lstStyle>
          <a:p>
            <a:fld id="{F592B294-9573-4AB6-9B3A-BFE0994942B3}"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a:xfrm>
            <a:off x="8739188" y="6616700"/>
            <a:ext cx="365125" cy="273050"/>
          </a:xfrm>
          <a:prstGeom prst="rect">
            <a:avLst/>
          </a:prstGeom>
        </p:spPr>
        <p:txBody>
          <a:bodyPr/>
          <a:lstStyle>
            <a:lvl1pPr>
              <a:defRPr/>
            </a:lvl1pPr>
          </a:lstStyle>
          <a:p>
            <a:fld id="{5CC6772B-8247-4D08-BDBA-561D7E7061A2}"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a:xfrm>
            <a:off x="8739188" y="6616700"/>
            <a:ext cx="365125" cy="273050"/>
          </a:xfrm>
          <a:prstGeom prst="rect">
            <a:avLst/>
          </a:prstGeom>
        </p:spPr>
        <p:txBody>
          <a:bodyPr/>
          <a:lstStyle>
            <a:lvl1pPr>
              <a:defRPr/>
            </a:lvl1pPr>
          </a:lstStyle>
          <a:p>
            <a:fld id="{DB8DEA85-F0DC-4A0B-9B4A-DF133A7DAB70}"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739188" y="6616700"/>
            <a:ext cx="365125" cy="273050"/>
          </a:xfrm>
          <a:prstGeom prst="rect">
            <a:avLst/>
          </a:prstGeom>
        </p:spPr>
        <p:txBody>
          <a:bodyPr/>
          <a:lstStyle>
            <a:lvl1pPr>
              <a:defRPr/>
            </a:lvl1pPr>
          </a:lstStyle>
          <a:p>
            <a:fld id="{7F54A91E-5B73-46C7-908C-13398DDA292F}"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a:xfrm>
            <a:off x="8739188" y="6616700"/>
            <a:ext cx="365125" cy="273050"/>
          </a:xfrm>
          <a:prstGeom prst="rect">
            <a:avLst/>
          </a:prstGeom>
        </p:spPr>
        <p:txBody>
          <a:bodyPr/>
          <a:lstStyle>
            <a:lvl1pPr>
              <a:defRPr/>
            </a:lvl1pPr>
          </a:lstStyle>
          <a:p>
            <a:fld id="{AC503A39-744D-4BCA-8B4D-4E62F92E97F2}"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a:xfrm>
            <a:off x="8739188" y="6616700"/>
            <a:ext cx="365125" cy="273050"/>
          </a:xfrm>
          <a:prstGeom prst="rect">
            <a:avLst/>
          </a:prstGeom>
        </p:spPr>
        <p:txBody>
          <a:bodyPr/>
          <a:lstStyle>
            <a:lvl1pPr>
              <a:defRPr/>
            </a:lvl1pPr>
          </a:lstStyle>
          <a:p>
            <a:fld id="{427CD2B8-BE3B-4B9C-B4B5-8DEA1AECDD11}"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14325" y="246063"/>
            <a:ext cx="8229600" cy="3825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155448" y="996696"/>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p:txBody>
      </p:sp>
      <p:sp>
        <p:nvSpPr>
          <p:cNvPr id="6" name="Slide Number Placeholder 3"/>
          <p:cNvSpPr>
            <a:spLocks noGrp="1"/>
          </p:cNvSpPr>
          <p:nvPr>
            <p:ph type="sldNum" sz="quarter" idx="4"/>
          </p:nvPr>
        </p:nvSpPr>
        <p:spPr>
          <a:xfrm>
            <a:off x="8622708" y="6608154"/>
            <a:ext cx="507244" cy="273050"/>
          </a:xfrm>
          <a:prstGeom prst="rect">
            <a:avLst/>
          </a:prstGeom>
        </p:spPr>
        <p:txBody>
          <a:bodyPr anchor="ctr" anchorCtr="1"/>
          <a:lstStyle>
            <a:lvl1pPr>
              <a:defRPr sz="1200" b="1">
                <a:solidFill>
                  <a:schemeClr val="bg1"/>
                </a:solidFill>
                <a:latin typeface="Tahoma" pitchFamily="34" charset="0"/>
                <a:cs typeface="Tahoma" pitchFamily="34" charset="0"/>
              </a:defRPr>
            </a:lvl1pPr>
          </a:lstStyle>
          <a:p>
            <a:fld id="{C6C20FBB-DA0A-4D64-96F3-1BFC9EBDF0F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rtl="0" fontAlgn="base">
        <a:spcBef>
          <a:spcPct val="0"/>
        </a:spcBef>
        <a:spcAft>
          <a:spcPct val="0"/>
        </a:spcAft>
        <a:defRPr sz="2800" b="1">
          <a:solidFill>
            <a:schemeClr val="bg1"/>
          </a:solidFill>
          <a:latin typeface="+mj-lt"/>
          <a:ea typeface="+mj-ea"/>
          <a:cs typeface="+mj-cs"/>
        </a:defRPr>
      </a:lvl1pPr>
      <a:lvl2pPr algn="l" rtl="0" fontAlgn="base">
        <a:spcBef>
          <a:spcPct val="0"/>
        </a:spcBef>
        <a:spcAft>
          <a:spcPct val="0"/>
        </a:spcAft>
        <a:defRPr sz="2800" b="1">
          <a:solidFill>
            <a:schemeClr val="bg1"/>
          </a:solidFill>
          <a:latin typeface="Tahoma" pitchFamily="34" charset="0"/>
        </a:defRPr>
      </a:lvl2pPr>
      <a:lvl3pPr algn="l" rtl="0" fontAlgn="base">
        <a:spcBef>
          <a:spcPct val="0"/>
        </a:spcBef>
        <a:spcAft>
          <a:spcPct val="0"/>
        </a:spcAft>
        <a:defRPr sz="2800" b="1">
          <a:solidFill>
            <a:schemeClr val="bg1"/>
          </a:solidFill>
          <a:latin typeface="Tahoma" pitchFamily="34" charset="0"/>
        </a:defRPr>
      </a:lvl3pPr>
      <a:lvl4pPr algn="l" rtl="0" fontAlgn="base">
        <a:spcBef>
          <a:spcPct val="0"/>
        </a:spcBef>
        <a:spcAft>
          <a:spcPct val="0"/>
        </a:spcAft>
        <a:defRPr sz="2800" b="1">
          <a:solidFill>
            <a:schemeClr val="bg1"/>
          </a:solidFill>
          <a:latin typeface="Tahoma" pitchFamily="34" charset="0"/>
        </a:defRPr>
      </a:lvl4pPr>
      <a:lvl5pPr algn="l" rtl="0" fontAlgn="base">
        <a:spcBef>
          <a:spcPct val="0"/>
        </a:spcBef>
        <a:spcAft>
          <a:spcPct val="0"/>
        </a:spcAft>
        <a:defRPr sz="2800" b="1">
          <a:solidFill>
            <a:schemeClr val="bg1"/>
          </a:solidFill>
          <a:latin typeface="Tahoma" pitchFamily="34" charset="0"/>
        </a:defRPr>
      </a:lvl5pPr>
      <a:lvl6pPr marL="457200" algn="l" rtl="0" fontAlgn="base">
        <a:spcBef>
          <a:spcPct val="0"/>
        </a:spcBef>
        <a:spcAft>
          <a:spcPct val="0"/>
        </a:spcAft>
        <a:defRPr sz="2800" b="1">
          <a:solidFill>
            <a:schemeClr val="bg1"/>
          </a:solidFill>
          <a:latin typeface="Tahoma" pitchFamily="34" charset="0"/>
        </a:defRPr>
      </a:lvl6pPr>
      <a:lvl7pPr marL="914400" algn="l" rtl="0" fontAlgn="base">
        <a:spcBef>
          <a:spcPct val="0"/>
        </a:spcBef>
        <a:spcAft>
          <a:spcPct val="0"/>
        </a:spcAft>
        <a:defRPr sz="2800" b="1">
          <a:solidFill>
            <a:schemeClr val="bg1"/>
          </a:solidFill>
          <a:latin typeface="Tahoma" pitchFamily="34" charset="0"/>
        </a:defRPr>
      </a:lvl7pPr>
      <a:lvl8pPr marL="1371600" algn="l" rtl="0" fontAlgn="base">
        <a:spcBef>
          <a:spcPct val="0"/>
        </a:spcBef>
        <a:spcAft>
          <a:spcPct val="0"/>
        </a:spcAft>
        <a:defRPr sz="2800" b="1">
          <a:solidFill>
            <a:schemeClr val="bg1"/>
          </a:solidFill>
          <a:latin typeface="Tahoma" pitchFamily="34" charset="0"/>
        </a:defRPr>
      </a:lvl8pPr>
      <a:lvl9pPr marL="1828800" algn="l" rtl="0" fontAlgn="base">
        <a:spcBef>
          <a:spcPct val="0"/>
        </a:spcBef>
        <a:spcAft>
          <a:spcPct val="0"/>
        </a:spcAft>
        <a:defRPr sz="2800" b="1">
          <a:solidFill>
            <a:schemeClr val="bg1"/>
          </a:solidFill>
          <a:latin typeface="Tahoma" pitchFamily="34" charset="0"/>
        </a:defRPr>
      </a:lvl9pPr>
    </p:titleStyle>
    <p:bodyStyle>
      <a:lvl1pPr marL="342900" indent="-342900" algn="l" rtl="0" fontAlgn="base">
        <a:spcBef>
          <a:spcPct val="50000"/>
        </a:spcBef>
        <a:spcAft>
          <a:spcPct val="0"/>
        </a:spcAft>
        <a:buSzPct val="90000"/>
        <a:buBlip>
          <a:blip r:embed="rId14"/>
        </a:buBlip>
        <a:defRPr sz="2400">
          <a:solidFill>
            <a:schemeClr val="tx1"/>
          </a:solidFill>
          <a:latin typeface="+mn-lt"/>
          <a:ea typeface="+mn-ea"/>
          <a:cs typeface="+mn-cs"/>
        </a:defRPr>
      </a:lvl1pPr>
      <a:lvl2pPr marL="742950" indent="-285750" algn="l" rtl="0" fontAlgn="base">
        <a:spcBef>
          <a:spcPct val="50000"/>
        </a:spcBef>
        <a:spcAft>
          <a:spcPct val="0"/>
        </a:spcAft>
        <a:buSzPct val="75000"/>
        <a:buBlip>
          <a:blip r:embed="rId15"/>
        </a:buBlip>
        <a:defRPr sz="2000">
          <a:solidFill>
            <a:schemeClr val="tx1"/>
          </a:solidFill>
          <a:latin typeface="+mn-lt"/>
        </a:defRPr>
      </a:lvl2pPr>
      <a:lvl3pPr marL="1143000" indent="-228600" algn="l" rtl="0" fontAlgn="base">
        <a:spcBef>
          <a:spcPct val="20000"/>
        </a:spcBef>
        <a:spcAft>
          <a:spcPct val="0"/>
        </a:spcAft>
        <a:defRPr sz="2400">
          <a:solidFill>
            <a:schemeClr val="tx1"/>
          </a:solidFill>
          <a:latin typeface="Arial" charset="0"/>
        </a:defRPr>
      </a:lvl3pPr>
      <a:lvl4pPr marL="1600200" indent="-228600" algn="l" rtl="0" fontAlgn="base">
        <a:spcBef>
          <a:spcPct val="20000"/>
        </a:spcBef>
        <a:spcAft>
          <a:spcPct val="0"/>
        </a:spcAft>
        <a:buChar char="–"/>
        <a:defRPr sz="2000">
          <a:solidFill>
            <a:schemeClr val="tx1"/>
          </a:solidFill>
          <a:latin typeface="Arial" charset="0"/>
        </a:defRPr>
      </a:lvl4pPr>
      <a:lvl5pPr marL="2057400" indent="-228600" algn="l" rtl="0" fontAlgn="base">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mailto:obewl@nysed.gov" TargetMode="External"/><Relationship Id="rId2" Type="http://schemas.openxmlformats.org/officeDocument/2006/relationships/hyperlink" Target="mailto:emscassessinfo@nysed.gov" TargetMode="External"/><Relationship Id="rId1" Type="http://schemas.openxmlformats.org/officeDocument/2006/relationships/slideLayout" Target="../slideLayouts/slideLayout2.xml"/><Relationship Id="rId4" Type="http://schemas.openxmlformats.org/officeDocument/2006/relationships/hyperlink" Target="mailto:nyseslat@metritech.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www.nysed.gov/bilingual-ed/regional-supportrbern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www.p12.nysed.gov/assessment/nyseslat" TargetMode="External"/><Relationship Id="rId4" Type="http://schemas.openxmlformats.org/officeDocument/2006/relationships/hyperlink" Target="http://www.p12.nysed.gov/irs/sirs/ric-big5.html"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Grades 1–2: ECR Sample 1</a:t>
            </a:r>
            <a:endParaRPr lang="en-US" sz="1100" dirty="0"/>
          </a:p>
        </p:txBody>
      </p:sp>
      <p:sp>
        <p:nvSpPr>
          <p:cNvPr id="26" name="Slide Number Placeholder 25"/>
          <p:cNvSpPr>
            <a:spLocks noGrp="1"/>
          </p:cNvSpPr>
          <p:nvPr>
            <p:ph type="sldNum" sz="quarter" idx="10"/>
          </p:nvPr>
        </p:nvSpPr>
        <p:spPr/>
        <p:txBody>
          <a:bodyPr/>
          <a:lstStyle/>
          <a:p>
            <a:r>
              <a:rPr lang="en-US" dirty="0"/>
              <a:t>10</a:t>
            </a:r>
          </a:p>
        </p:txBody>
      </p:sp>
      <p:grpSp>
        <p:nvGrpSpPr>
          <p:cNvPr id="25" name="Group 24"/>
          <p:cNvGrpSpPr/>
          <p:nvPr/>
        </p:nvGrpSpPr>
        <p:grpSpPr>
          <a:xfrm>
            <a:off x="381792" y="914400"/>
            <a:ext cx="3688088" cy="5200960"/>
            <a:chOff x="381792" y="914400"/>
            <a:chExt cx="3688088" cy="5200960"/>
          </a:xfrm>
          <a:effectLst>
            <a:outerShdw blurRad="50800" dist="38100" dir="2700000" algn="tl" rotWithShape="0">
              <a:prstClr val="black">
                <a:alpha val="40000"/>
              </a:prstClr>
            </a:outerShdw>
          </a:effectLst>
        </p:grpSpPr>
        <p:pic>
          <p:nvPicPr>
            <p:cNvPr id="16" name="Picture 15" descr="1-2 Sample 01_P1.png"/>
            <p:cNvPicPr>
              <a:picLocks noChangeAspect="1"/>
            </p:cNvPicPr>
            <p:nvPr/>
          </p:nvPicPr>
          <p:blipFill>
            <a:blip r:embed="rId2" cstate="print"/>
            <a:stretch>
              <a:fillRect/>
            </a:stretch>
          </p:blipFill>
          <p:spPr>
            <a:xfrm>
              <a:off x="381792" y="914400"/>
              <a:ext cx="3688088" cy="2610160"/>
            </a:xfrm>
            <a:prstGeom prst="rect">
              <a:avLst/>
            </a:prstGeom>
          </p:spPr>
        </p:pic>
        <p:pic>
          <p:nvPicPr>
            <p:cNvPr id="17" name="Picture 16" descr="1-2 Sample 01_P2.png"/>
            <p:cNvPicPr>
              <a:picLocks noChangeAspect="1"/>
            </p:cNvPicPr>
            <p:nvPr/>
          </p:nvPicPr>
          <p:blipFill>
            <a:blip r:embed="rId3" cstate="print"/>
            <a:stretch>
              <a:fillRect/>
            </a:stretch>
          </p:blipFill>
          <p:spPr>
            <a:xfrm>
              <a:off x="381792" y="3505200"/>
              <a:ext cx="3688088" cy="2610160"/>
            </a:xfrm>
            <a:prstGeom prst="rect">
              <a:avLst/>
            </a:prstGeom>
          </p:spPr>
        </p:pic>
      </p:grpSp>
      <p:grpSp>
        <p:nvGrpSpPr>
          <p:cNvPr id="49" name="Group 38"/>
          <p:cNvGrpSpPr/>
          <p:nvPr/>
        </p:nvGrpSpPr>
        <p:grpSpPr>
          <a:xfrm>
            <a:off x="4476749" y="1390269"/>
            <a:ext cx="4480560" cy="4075464"/>
            <a:chOff x="4476749" y="1385411"/>
            <a:chExt cx="4480560" cy="4075464"/>
          </a:xfrm>
          <a:effectLst>
            <a:outerShdw blurRad="50800" dist="38100" dir="2700000" algn="tl" rotWithShape="0">
              <a:prstClr val="black">
                <a:alpha val="40000"/>
              </a:prstClr>
            </a:outerShdw>
          </a:effectLst>
        </p:grpSpPr>
        <p:sp>
          <p:nvSpPr>
            <p:cNvPr id="51" name="Rectangle 50"/>
            <p:cNvSpPr/>
            <p:nvPr/>
          </p:nvSpPr>
          <p:spPr>
            <a:xfrm>
              <a:off x="4481511" y="4727450"/>
              <a:ext cx="493776" cy="7334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M</a:t>
              </a:r>
            </a:p>
          </p:txBody>
        </p:sp>
        <p:sp>
          <p:nvSpPr>
            <p:cNvPr id="52" name="Rectangle 51"/>
            <p:cNvSpPr/>
            <p:nvPr/>
          </p:nvSpPr>
          <p:spPr>
            <a:xfrm>
              <a:off x="4481511" y="3969022"/>
              <a:ext cx="493776" cy="7334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DR</a:t>
              </a:r>
            </a:p>
          </p:txBody>
        </p:sp>
        <p:sp>
          <p:nvSpPr>
            <p:cNvPr id="53" name="Rectangle 52"/>
            <p:cNvSpPr/>
            <p:nvPr/>
          </p:nvSpPr>
          <p:spPr>
            <a:xfrm>
              <a:off x="4481511" y="3211625"/>
              <a:ext cx="493776" cy="7334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CR</a:t>
              </a:r>
            </a:p>
          </p:txBody>
        </p:sp>
        <p:sp>
          <p:nvSpPr>
            <p:cNvPr id="54" name="Rectangle 53"/>
            <p:cNvSpPr/>
            <p:nvPr/>
          </p:nvSpPr>
          <p:spPr>
            <a:xfrm>
              <a:off x="4481511" y="2455135"/>
              <a:ext cx="493776" cy="7334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QL</a:t>
              </a:r>
            </a:p>
          </p:txBody>
        </p:sp>
        <p:sp>
          <p:nvSpPr>
            <p:cNvPr id="55" name="Rectangle 54"/>
            <p:cNvSpPr/>
            <p:nvPr/>
          </p:nvSpPr>
          <p:spPr>
            <a:xfrm>
              <a:off x="4481511" y="1696149"/>
              <a:ext cx="493776" cy="7334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CL</a:t>
              </a:r>
            </a:p>
          </p:txBody>
        </p:sp>
        <p:sp>
          <p:nvSpPr>
            <p:cNvPr id="56" name="Rectangle 55"/>
            <p:cNvSpPr/>
            <p:nvPr/>
          </p:nvSpPr>
          <p:spPr>
            <a:xfrm>
              <a:off x="5001976" y="1696149"/>
              <a:ext cx="3952875" cy="733425"/>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Response contains a variety of expanded, compound, and</a:t>
              </a:r>
              <a:br>
                <a:rPr lang="en-US" sz="1000" dirty="0">
                  <a:solidFill>
                    <a:schemeClr val="tx1"/>
                  </a:solidFill>
                </a:rPr>
              </a:br>
              <a:r>
                <a:rPr lang="en-US" sz="1000" dirty="0">
                  <a:solidFill>
                    <a:schemeClr val="tx1"/>
                  </a:solidFill>
                </a:rPr>
                <a:t>complex sentences.</a:t>
              </a:r>
            </a:p>
          </p:txBody>
        </p:sp>
        <p:sp>
          <p:nvSpPr>
            <p:cNvPr id="57" name="Rectangle 56"/>
            <p:cNvSpPr/>
            <p:nvPr/>
          </p:nvSpPr>
          <p:spPr>
            <a:xfrm>
              <a:off x="5001976" y="2455135"/>
              <a:ext cx="3952875" cy="733425"/>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Response contains some grade-level words and phrases</a:t>
              </a:r>
              <a:br>
                <a:rPr lang="en-US" sz="1000" dirty="0">
                  <a:solidFill>
                    <a:schemeClr val="tx1"/>
                  </a:solidFill>
                </a:rPr>
              </a:br>
              <a:r>
                <a:rPr lang="en-US" sz="1000" dirty="0">
                  <a:solidFill>
                    <a:schemeClr val="tx1"/>
                  </a:solidFill>
                </a:rPr>
                <a:t>(e.g., </a:t>
              </a:r>
              <a:r>
                <a:rPr lang="en-US" sz="1000" i="1" dirty="0">
                  <a:solidFill>
                    <a:schemeClr val="tx1"/>
                  </a:solidFill>
                </a:rPr>
                <a:t>every second Friday, agreed, gave us 10 minutes</a:t>
              </a:r>
              <a:r>
                <a:rPr lang="en-US" sz="1000" dirty="0">
                  <a:solidFill>
                    <a:schemeClr val="tx1"/>
                  </a:solidFill>
                </a:rPr>
                <a:t>).</a:t>
              </a:r>
            </a:p>
          </p:txBody>
        </p:sp>
        <p:sp>
          <p:nvSpPr>
            <p:cNvPr id="58" name="Rectangle 57"/>
            <p:cNvSpPr/>
            <p:nvPr/>
          </p:nvSpPr>
          <p:spPr>
            <a:xfrm>
              <a:off x="5001976" y="3969022"/>
              <a:ext cx="3952875" cy="733425"/>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Response includes descriptions with many and varied details and two or more events in sequence.</a:t>
              </a:r>
            </a:p>
          </p:txBody>
        </p:sp>
        <p:sp>
          <p:nvSpPr>
            <p:cNvPr id="59" name="Rectangle 58"/>
            <p:cNvSpPr/>
            <p:nvPr/>
          </p:nvSpPr>
          <p:spPr>
            <a:xfrm>
              <a:off x="5001976" y="4727450"/>
              <a:ext cx="3952875" cy="733425"/>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Response is clear and contains minimal errors that</a:t>
              </a:r>
              <a:br>
                <a:rPr lang="en-US" sz="1000" dirty="0">
                  <a:solidFill>
                    <a:schemeClr val="tx1"/>
                  </a:solidFill>
                </a:rPr>
              </a:br>
              <a:r>
                <a:rPr lang="en-US" sz="1000" dirty="0">
                  <a:solidFill>
                    <a:schemeClr val="tx1"/>
                  </a:solidFill>
                </a:rPr>
                <a:t>obscure meaning.</a:t>
              </a:r>
            </a:p>
          </p:txBody>
        </p:sp>
        <p:sp>
          <p:nvSpPr>
            <p:cNvPr id="60" name="Rectangle 59"/>
            <p:cNvSpPr/>
            <p:nvPr/>
          </p:nvSpPr>
          <p:spPr>
            <a:xfrm>
              <a:off x="5001976" y="3211625"/>
              <a:ext cx="3952875" cy="733425"/>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Response includes words and sentences that sufficiently introduce and complete thoughts, ideas, or both.</a:t>
              </a:r>
            </a:p>
          </p:txBody>
        </p:sp>
        <p:sp>
          <p:nvSpPr>
            <p:cNvPr id="61" name="Rectangle 60"/>
            <p:cNvSpPr/>
            <p:nvPr/>
          </p:nvSpPr>
          <p:spPr>
            <a:xfrm>
              <a:off x="4476749" y="1385411"/>
              <a:ext cx="4480560" cy="28575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Score 4: Commanding</a:t>
              </a:r>
            </a:p>
          </p:txBody>
        </p:sp>
      </p:grpSp>
      <p:grpSp>
        <p:nvGrpSpPr>
          <p:cNvPr id="36" name="Group 35"/>
          <p:cNvGrpSpPr/>
          <p:nvPr/>
        </p:nvGrpSpPr>
        <p:grpSpPr>
          <a:xfrm>
            <a:off x="523875" y="1028700"/>
            <a:ext cx="3524249" cy="4981575"/>
            <a:chOff x="523875" y="1028700"/>
            <a:chExt cx="3524249" cy="4981575"/>
          </a:xfrm>
        </p:grpSpPr>
        <p:sp>
          <p:nvSpPr>
            <p:cNvPr id="21" name="Rectangle 20"/>
            <p:cNvSpPr/>
            <p:nvPr/>
          </p:nvSpPr>
          <p:spPr>
            <a:xfrm>
              <a:off x="523875" y="1028700"/>
              <a:ext cx="3209925" cy="285750"/>
            </a:xfrm>
            <a:prstGeom prst="rect">
              <a:avLst/>
            </a:prstGeom>
            <a:solidFill>
              <a:srgbClr val="00B0F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523875" y="1466850"/>
              <a:ext cx="2295524" cy="285750"/>
            </a:xfrm>
            <a:prstGeom prst="rect">
              <a:avLst/>
            </a:prstGeom>
            <a:solidFill>
              <a:srgbClr val="00B0F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762250" y="4895850"/>
              <a:ext cx="1285874" cy="285750"/>
            </a:xfrm>
            <a:prstGeom prst="rect">
              <a:avLst/>
            </a:prstGeom>
            <a:solidFill>
              <a:srgbClr val="00B0F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523875" y="5295900"/>
              <a:ext cx="3219449" cy="285750"/>
            </a:xfrm>
            <a:prstGeom prst="rect">
              <a:avLst/>
            </a:prstGeom>
            <a:solidFill>
              <a:srgbClr val="00B0F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523875" y="5724525"/>
              <a:ext cx="771524" cy="285750"/>
            </a:xfrm>
            <a:prstGeom prst="rect">
              <a:avLst/>
            </a:prstGeom>
            <a:solidFill>
              <a:srgbClr val="00B0F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p:cNvGrpSpPr/>
          <p:nvPr/>
        </p:nvGrpSpPr>
        <p:grpSpPr>
          <a:xfrm>
            <a:off x="495300" y="1876425"/>
            <a:ext cx="3562350" cy="2457450"/>
            <a:chOff x="495300" y="1876425"/>
            <a:chExt cx="3562350" cy="2457450"/>
          </a:xfrm>
        </p:grpSpPr>
        <p:sp>
          <p:nvSpPr>
            <p:cNvPr id="29" name="Rectangle 28"/>
            <p:cNvSpPr/>
            <p:nvPr/>
          </p:nvSpPr>
          <p:spPr>
            <a:xfrm>
              <a:off x="3152775" y="1876425"/>
              <a:ext cx="904875" cy="285750"/>
            </a:xfrm>
            <a:prstGeom prst="rect">
              <a:avLst/>
            </a:prstGeom>
            <a:solidFill>
              <a:srgbClr val="7030A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495300" y="2295525"/>
              <a:ext cx="3438525" cy="285750"/>
            </a:xfrm>
            <a:prstGeom prst="rect">
              <a:avLst/>
            </a:prstGeom>
            <a:solidFill>
              <a:srgbClr val="7030A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495300" y="2724150"/>
              <a:ext cx="3438525" cy="285750"/>
            </a:xfrm>
            <a:prstGeom prst="rect">
              <a:avLst/>
            </a:prstGeom>
            <a:solidFill>
              <a:srgbClr val="7030A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495300" y="3143250"/>
              <a:ext cx="2905125" cy="285750"/>
            </a:xfrm>
            <a:prstGeom prst="rect">
              <a:avLst/>
            </a:prstGeom>
            <a:solidFill>
              <a:srgbClr val="7030A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495301" y="3629025"/>
              <a:ext cx="3286124" cy="285750"/>
            </a:xfrm>
            <a:prstGeom prst="rect">
              <a:avLst/>
            </a:prstGeom>
            <a:solidFill>
              <a:srgbClr val="7030A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504825" y="4048125"/>
              <a:ext cx="847725" cy="285750"/>
            </a:xfrm>
            <a:prstGeom prst="rect">
              <a:avLst/>
            </a:prstGeom>
            <a:solidFill>
              <a:srgbClr val="7030A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485776" y="1028700"/>
            <a:ext cx="3390900" cy="4133850"/>
            <a:chOff x="485776" y="1028700"/>
            <a:chExt cx="3390900" cy="4133850"/>
          </a:xfrm>
        </p:grpSpPr>
        <p:sp>
          <p:nvSpPr>
            <p:cNvPr id="37" name="Rectangle 36"/>
            <p:cNvSpPr/>
            <p:nvPr/>
          </p:nvSpPr>
          <p:spPr>
            <a:xfrm>
              <a:off x="523875" y="1028700"/>
              <a:ext cx="3209925" cy="285750"/>
            </a:xfrm>
            <a:prstGeom prst="rect">
              <a:avLst/>
            </a:prstGeom>
            <a:solidFill>
              <a:srgbClr val="FFFF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514350" y="1457325"/>
              <a:ext cx="2295525" cy="285750"/>
            </a:xfrm>
            <a:prstGeom prst="rect">
              <a:avLst/>
            </a:prstGeom>
            <a:solidFill>
              <a:srgbClr val="FFFF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1343026" y="4057650"/>
              <a:ext cx="2533650" cy="285750"/>
            </a:xfrm>
            <a:prstGeom prst="rect">
              <a:avLst/>
            </a:prstGeom>
            <a:solidFill>
              <a:srgbClr val="FFFF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495300" y="4457700"/>
              <a:ext cx="3162299" cy="285750"/>
            </a:xfrm>
            <a:prstGeom prst="rect">
              <a:avLst/>
            </a:prstGeom>
            <a:solidFill>
              <a:srgbClr val="FFFF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485776" y="4876800"/>
              <a:ext cx="2152650" cy="285750"/>
            </a:xfrm>
            <a:prstGeom prst="rect">
              <a:avLst/>
            </a:prstGeom>
            <a:solidFill>
              <a:srgbClr val="FFFF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p:cNvSpPr txBox="1"/>
          <p:nvPr/>
        </p:nvSpPr>
        <p:spPr>
          <a:xfrm>
            <a:off x="3200400" y="6229350"/>
            <a:ext cx="2743199" cy="246221"/>
          </a:xfrm>
          <a:prstGeom prst="rect">
            <a:avLst/>
          </a:prstGeom>
          <a:noFill/>
        </p:spPr>
        <p:txBody>
          <a:bodyPr wrap="square" rtlCol="0">
            <a:spAutoFit/>
          </a:bodyPr>
          <a:lstStyle/>
          <a:p>
            <a:pPr algn="ctr"/>
            <a:r>
              <a:rPr lang="en-US" sz="1000" dirty="0"/>
              <a:t>*Please see your binder for a full rubric*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wipe(left)">
                                      <p:cBhvr>
                                        <p:cTn id="12" dur="1000"/>
                                        <p:tgtEl>
                                          <p:spTgt spid="36"/>
                                        </p:tgtEl>
                                      </p:cBhvr>
                                    </p:animEffect>
                                  </p:childTnLst>
                                </p:cTn>
                              </p:par>
                              <p:par>
                                <p:cTn id="13" presetID="10" presetClass="exit" presetSubtype="0" fill="hold" nodeType="withEffect">
                                  <p:stCondLst>
                                    <p:cond delay="0"/>
                                  </p:stCondLst>
                                  <p:childTnLst>
                                    <p:animEffect transition="out" filter="fade">
                                      <p:cBhvr>
                                        <p:cTn id="14" dur="2000"/>
                                        <p:tgtEl>
                                          <p:spTgt spid="42"/>
                                        </p:tgtEl>
                                      </p:cBhvr>
                                    </p:animEffect>
                                    <p:set>
                                      <p:cBhvr>
                                        <p:cTn id="15" dur="1" fill="hold">
                                          <p:stCondLst>
                                            <p:cond delay="1999"/>
                                          </p:stCondLst>
                                        </p:cTn>
                                        <p:tgtEl>
                                          <p:spTgt spid="42"/>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wipe(left)">
                                      <p:cBhvr>
                                        <p:cTn id="20" dur="1000"/>
                                        <p:tgtEl>
                                          <p:spTgt spid="35"/>
                                        </p:tgtEl>
                                      </p:cBhvr>
                                    </p:animEffect>
                                  </p:childTnLst>
                                </p:cTn>
                              </p:par>
                              <p:par>
                                <p:cTn id="21" presetID="10" presetClass="exit" presetSubtype="0" fill="hold" nodeType="withEffect">
                                  <p:stCondLst>
                                    <p:cond delay="0"/>
                                  </p:stCondLst>
                                  <p:childTnLst>
                                    <p:animEffect transition="out" filter="fade">
                                      <p:cBhvr>
                                        <p:cTn id="22" dur="1000"/>
                                        <p:tgtEl>
                                          <p:spTgt spid="36"/>
                                        </p:tgtEl>
                                      </p:cBhvr>
                                    </p:animEffect>
                                    <p:set>
                                      <p:cBhvr>
                                        <p:cTn id="23" dur="1" fill="hold">
                                          <p:stCondLst>
                                            <p:cond delay="999"/>
                                          </p:stCondLst>
                                        </p:cTn>
                                        <p:tgtEl>
                                          <p:spTgt spid="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Grades 1–2: ECR Sample 2</a:t>
            </a:r>
            <a:endParaRPr lang="en-US" sz="1100" dirty="0"/>
          </a:p>
        </p:txBody>
      </p:sp>
      <p:sp>
        <p:nvSpPr>
          <p:cNvPr id="5" name="TextBox 4"/>
          <p:cNvSpPr txBox="1"/>
          <p:nvPr/>
        </p:nvSpPr>
        <p:spPr>
          <a:xfrm>
            <a:off x="3200400" y="6229350"/>
            <a:ext cx="2743199" cy="246221"/>
          </a:xfrm>
          <a:prstGeom prst="rect">
            <a:avLst/>
          </a:prstGeom>
          <a:noFill/>
        </p:spPr>
        <p:txBody>
          <a:bodyPr wrap="square" rtlCol="0">
            <a:spAutoFit/>
          </a:bodyPr>
          <a:lstStyle/>
          <a:p>
            <a:pPr algn="ctr"/>
            <a:r>
              <a:rPr lang="en-US" sz="1000" dirty="0"/>
              <a:t>*Please see your binder for a full rubric*</a:t>
            </a:r>
          </a:p>
        </p:txBody>
      </p:sp>
      <p:sp>
        <p:nvSpPr>
          <p:cNvPr id="26" name="Slide Number Placeholder 25"/>
          <p:cNvSpPr>
            <a:spLocks noGrp="1"/>
          </p:cNvSpPr>
          <p:nvPr>
            <p:ph type="sldNum" sz="quarter" idx="10"/>
          </p:nvPr>
        </p:nvSpPr>
        <p:spPr/>
        <p:txBody>
          <a:bodyPr/>
          <a:lstStyle/>
          <a:p>
            <a:r>
              <a:rPr lang="en-US" dirty="0"/>
              <a:t>11</a:t>
            </a:r>
          </a:p>
        </p:txBody>
      </p:sp>
      <p:grpSp>
        <p:nvGrpSpPr>
          <p:cNvPr id="3" name="Group 38"/>
          <p:cNvGrpSpPr/>
          <p:nvPr/>
        </p:nvGrpSpPr>
        <p:grpSpPr>
          <a:xfrm>
            <a:off x="4476749" y="1390269"/>
            <a:ext cx="4480560" cy="4075464"/>
            <a:chOff x="4476749" y="1385411"/>
            <a:chExt cx="4480560" cy="4075464"/>
          </a:xfrm>
          <a:effectLst>
            <a:outerShdw blurRad="50800" dist="38100" dir="2700000" algn="tl" rotWithShape="0">
              <a:prstClr val="black">
                <a:alpha val="40000"/>
              </a:prstClr>
            </a:outerShdw>
          </a:effectLst>
        </p:grpSpPr>
        <p:sp>
          <p:nvSpPr>
            <p:cNvPr id="51" name="Rectangle 50"/>
            <p:cNvSpPr/>
            <p:nvPr/>
          </p:nvSpPr>
          <p:spPr>
            <a:xfrm>
              <a:off x="4481511" y="4727450"/>
              <a:ext cx="493776" cy="7334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M</a:t>
              </a:r>
            </a:p>
          </p:txBody>
        </p:sp>
        <p:sp>
          <p:nvSpPr>
            <p:cNvPr id="52" name="Rectangle 51"/>
            <p:cNvSpPr/>
            <p:nvPr/>
          </p:nvSpPr>
          <p:spPr>
            <a:xfrm>
              <a:off x="4481511" y="3969022"/>
              <a:ext cx="493776" cy="7334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DR</a:t>
              </a:r>
            </a:p>
          </p:txBody>
        </p:sp>
        <p:sp>
          <p:nvSpPr>
            <p:cNvPr id="53" name="Rectangle 52"/>
            <p:cNvSpPr/>
            <p:nvPr/>
          </p:nvSpPr>
          <p:spPr>
            <a:xfrm>
              <a:off x="4481511" y="3211625"/>
              <a:ext cx="493776" cy="7334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CR</a:t>
              </a:r>
            </a:p>
          </p:txBody>
        </p:sp>
        <p:sp>
          <p:nvSpPr>
            <p:cNvPr id="54" name="Rectangle 53"/>
            <p:cNvSpPr/>
            <p:nvPr/>
          </p:nvSpPr>
          <p:spPr>
            <a:xfrm>
              <a:off x="4481511" y="2455135"/>
              <a:ext cx="493776" cy="7334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QL</a:t>
              </a:r>
            </a:p>
          </p:txBody>
        </p:sp>
        <p:sp>
          <p:nvSpPr>
            <p:cNvPr id="55" name="Rectangle 54"/>
            <p:cNvSpPr/>
            <p:nvPr/>
          </p:nvSpPr>
          <p:spPr>
            <a:xfrm>
              <a:off x="4481511" y="1696149"/>
              <a:ext cx="493776" cy="7334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CL</a:t>
              </a:r>
            </a:p>
          </p:txBody>
        </p:sp>
        <p:sp>
          <p:nvSpPr>
            <p:cNvPr id="56" name="Rectangle 55"/>
            <p:cNvSpPr/>
            <p:nvPr/>
          </p:nvSpPr>
          <p:spPr>
            <a:xfrm>
              <a:off x="5001976" y="1696149"/>
              <a:ext cx="3952875" cy="733425"/>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Response contains simple, expanded, compound, and complex sentences (repetitive </a:t>
              </a:r>
              <a:r>
                <a:rPr lang="en-US" sz="1000" i="1" dirty="0">
                  <a:solidFill>
                    <a:schemeClr val="tx1"/>
                  </a:solidFill>
                </a:rPr>
                <a:t>and </a:t>
              </a:r>
              <a:r>
                <a:rPr lang="en-US" sz="1000" dirty="0">
                  <a:solidFill>
                    <a:schemeClr val="tx1"/>
                  </a:solidFill>
                </a:rPr>
                <a:t>structure limits variety of sentences</a:t>
              </a:r>
              <a:r>
                <a:rPr lang="en-US" sz="1000" i="1" dirty="0">
                  <a:solidFill>
                    <a:schemeClr val="tx1"/>
                  </a:solidFill>
                </a:rPr>
                <a:t>).</a:t>
              </a:r>
              <a:endParaRPr lang="en-US" sz="1000" dirty="0">
                <a:solidFill>
                  <a:schemeClr val="tx1"/>
                </a:solidFill>
              </a:endParaRPr>
            </a:p>
          </p:txBody>
        </p:sp>
        <p:sp>
          <p:nvSpPr>
            <p:cNvPr id="57" name="Rectangle 56"/>
            <p:cNvSpPr/>
            <p:nvPr/>
          </p:nvSpPr>
          <p:spPr>
            <a:xfrm>
              <a:off x="5001976" y="2455135"/>
              <a:ext cx="3952875" cy="733425"/>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Response contains a few grade-level words and phrases</a:t>
              </a:r>
              <a:br>
                <a:rPr lang="en-US" sz="1000" dirty="0">
                  <a:solidFill>
                    <a:schemeClr val="tx1"/>
                  </a:solidFill>
                </a:rPr>
              </a:br>
              <a:r>
                <a:rPr lang="en-US" sz="1000" dirty="0">
                  <a:solidFill>
                    <a:schemeClr val="tx1"/>
                  </a:solidFill>
                </a:rPr>
                <a:t>(e.g., </a:t>
              </a:r>
              <a:r>
                <a:rPr lang="en-US" sz="1000" i="1" dirty="0">
                  <a:solidFill>
                    <a:schemeClr val="tx1"/>
                  </a:solidFill>
                </a:rPr>
                <a:t>librarian).</a:t>
              </a:r>
              <a:endParaRPr lang="en-US" sz="1000" dirty="0">
                <a:solidFill>
                  <a:schemeClr val="tx1"/>
                </a:solidFill>
              </a:endParaRPr>
            </a:p>
          </p:txBody>
        </p:sp>
        <p:sp>
          <p:nvSpPr>
            <p:cNvPr id="58" name="Rectangle 57"/>
            <p:cNvSpPr/>
            <p:nvPr/>
          </p:nvSpPr>
          <p:spPr>
            <a:xfrm>
              <a:off x="5001976" y="3969022"/>
              <a:ext cx="3952875" cy="733425"/>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Response includes descriptions with many details and two or more events in sequence (repetitive description of getting/finding a book limits variety of details).</a:t>
              </a:r>
            </a:p>
          </p:txBody>
        </p:sp>
        <p:sp>
          <p:nvSpPr>
            <p:cNvPr id="59" name="Rectangle 58"/>
            <p:cNvSpPr/>
            <p:nvPr/>
          </p:nvSpPr>
          <p:spPr>
            <a:xfrm>
              <a:off x="5001976" y="4727450"/>
              <a:ext cx="3952875" cy="733425"/>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Response is clear and contains no errors that obscure meaning.</a:t>
              </a:r>
            </a:p>
          </p:txBody>
        </p:sp>
        <p:sp>
          <p:nvSpPr>
            <p:cNvPr id="60" name="Rectangle 59"/>
            <p:cNvSpPr/>
            <p:nvPr/>
          </p:nvSpPr>
          <p:spPr>
            <a:xfrm>
              <a:off x="5001976" y="3211625"/>
              <a:ext cx="3952875" cy="733425"/>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000"/>
                </a:lnSpc>
              </a:pPr>
              <a:r>
                <a:rPr lang="en-US" sz="1000" dirty="0">
                  <a:solidFill>
                    <a:schemeClr val="tx1"/>
                  </a:solidFill>
                </a:rPr>
                <a:t>Response includes introductory and concluding words and sentences that provide partial organization of thoughts, ideas, or both (has an introduction and connected ideas, but the smooth progression of ideas is at times impeded by the repetitive use of the conjunction </a:t>
              </a:r>
              <a:r>
                <a:rPr lang="en-US" sz="1000" i="1" dirty="0">
                  <a:solidFill>
                    <a:schemeClr val="tx1"/>
                  </a:solidFill>
                </a:rPr>
                <a:t>and).</a:t>
              </a:r>
              <a:endParaRPr lang="en-US" sz="1000" dirty="0">
                <a:solidFill>
                  <a:schemeClr val="tx1"/>
                </a:solidFill>
              </a:endParaRPr>
            </a:p>
          </p:txBody>
        </p:sp>
        <p:sp>
          <p:nvSpPr>
            <p:cNvPr id="61" name="Rectangle 60"/>
            <p:cNvSpPr/>
            <p:nvPr/>
          </p:nvSpPr>
          <p:spPr>
            <a:xfrm>
              <a:off x="4476749" y="1385411"/>
              <a:ext cx="4480560" cy="28575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000000"/>
                  </a:solidFill>
                </a:rPr>
                <a:t>Score 3: Expanding</a:t>
              </a:r>
            </a:p>
          </p:txBody>
        </p:sp>
      </p:grpSp>
      <p:grpSp>
        <p:nvGrpSpPr>
          <p:cNvPr id="19" name="Group 18"/>
          <p:cNvGrpSpPr/>
          <p:nvPr/>
        </p:nvGrpSpPr>
        <p:grpSpPr>
          <a:xfrm>
            <a:off x="384048" y="914400"/>
            <a:ext cx="3688088" cy="5197912"/>
            <a:chOff x="384048" y="914400"/>
            <a:chExt cx="3688088" cy="5197912"/>
          </a:xfrm>
          <a:effectLst>
            <a:outerShdw blurRad="50800" dist="38100" dir="2700000" algn="tl" rotWithShape="0">
              <a:prstClr val="black">
                <a:alpha val="40000"/>
              </a:prstClr>
            </a:outerShdw>
          </a:effectLst>
        </p:grpSpPr>
        <p:pic>
          <p:nvPicPr>
            <p:cNvPr id="20" name="Picture 19" descr="1-2 Sample 3 (Replacement)_P1.png"/>
            <p:cNvPicPr>
              <a:picLocks noChangeAspect="1"/>
            </p:cNvPicPr>
            <p:nvPr/>
          </p:nvPicPr>
          <p:blipFill>
            <a:blip r:embed="rId2" cstate="print"/>
            <a:stretch>
              <a:fillRect/>
            </a:stretch>
          </p:blipFill>
          <p:spPr>
            <a:xfrm>
              <a:off x="384048" y="914400"/>
              <a:ext cx="3688088" cy="2610160"/>
            </a:xfrm>
            <a:prstGeom prst="rect">
              <a:avLst/>
            </a:prstGeom>
          </p:spPr>
        </p:pic>
        <p:pic>
          <p:nvPicPr>
            <p:cNvPr id="21" name="Picture 20" descr="1-2 Sample 3 (Replacement)_P2.png"/>
            <p:cNvPicPr>
              <a:picLocks noChangeAspect="1"/>
            </p:cNvPicPr>
            <p:nvPr/>
          </p:nvPicPr>
          <p:blipFill>
            <a:blip r:embed="rId3" cstate="print"/>
            <a:stretch>
              <a:fillRect/>
            </a:stretch>
          </p:blipFill>
          <p:spPr>
            <a:xfrm>
              <a:off x="384048" y="3502152"/>
              <a:ext cx="3688088" cy="2610160"/>
            </a:xfrm>
            <a:prstGeom prst="rect">
              <a:avLst/>
            </a:prstGeom>
          </p:spPr>
        </p:pic>
      </p:grpSp>
      <p:grpSp>
        <p:nvGrpSpPr>
          <p:cNvPr id="34" name="Group 33"/>
          <p:cNvGrpSpPr/>
          <p:nvPr/>
        </p:nvGrpSpPr>
        <p:grpSpPr>
          <a:xfrm>
            <a:off x="504826" y="1038225"/>
            <a:ext cx="3486149" cy="4133850"/>
            <a:chOff x="504826" y="1038225"/>
            <a:chExt cx="3486149" cy="4133850"/>
          </a:xfrm>
        </p:grpSpPr>
        <p:sp>
          <p:nvSpPr>
            <p:cNvPr id="22" name="Rectangle 21"/>
            <p:cNvSpPr/>
            <p:nvPr/>
          </p:nvSpPr>
          <p:spPr>
            <a:xfrm>
              <a:off x="2600326" y="1038225"/>
              <a:ext cx="1295400" cy="285750"/>
            </a:xfrm>
            <a:prstGeom prst="rect">
              <a:avLst/>
            </a:prstGeom>
            <a:solidFill>
              <a:srgbClr val="7030A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3543301" y="1876425"/>
              <a:ext cx="447674" cy="285750"/>
            </a:xfrm>
            <a:prstGeom prst="rect">
              <a:avLst/>
            </a:prstGeom>
            <a:solidFill>
              <a:srgbClr val="7030A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504826" y="2295525"/>
              <a:ext cx="285749" cy="285750"/>
            </a:xfrm>
            <a:prstGeom prst="rect">
              <a:avLst/>
            </a:prstGeom>
            <a:solidFill>
              <a:srgbClr val="7030A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924050" y="3619500"/>
              <a:ext cx="1752599" cy="285750"/>
            </a:xfrm>
            <a:prstGeom prst="rect">
              <a:avLst/>
            </a:prstGeom>
            <a:solidFill>
              <a:srgbClr val="7030A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1209676" y="4467225"/>
              <a:ext cx="2295524" cy="285750"/>
            </a:xfrm>
            <a:prstGeom prst="rect">
              <a:avLst/>
            </a:prstGeom>
            <a:solidFill>
              <a:srgbClr val="7030A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504826" y="4886325"/>
              <a:ext cx="447674" cy="285750"/>
            </a:xfrm>
            <a:prstGeom prst="rect">
              <a:avLst/>
            </a:prstGeom>
            <a:solidFill>
              <a:srgbClr val="7030A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1143000" y="2705100"/>
            <a:ext cx="2324100" cy="1619250"/>
            <a:chOff x="1143000" y="2705100"/>
            <a:chExt cx="2324100" cy="1619250"/>
          </a:xfrm>
        </p:grpSpPr>
        <p:sp>
          <p:nvSpPr>
            <p:cNvPr id="29" name="Rectangle 28"/>
            <p:cNvSpPr/>
            <p:nvPr/>
          </p:nvSpPr>
          <p:spPr>
            <a:xfrm>
              <a:off x="1333500" y="3629025"/>
              <a:ext cx="371475" cy="285750"/>
            </a:xfrm>
            <a:prstGeom prst="rect">
              <a:avLst/>
            </a:prstGeom>
            <a:solidFill>
              <a:srgbClr val="00B0F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1143000" y="3124200"/>
              <a:ext cx="409575" cy="285750"/>
            </a:xfrm>
            <a:prstGeom prst="rect">
              <a:avLst/>
            </a:prstGeom>
            <a:solidFill>
              <a:srgbClr val="00B0F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1704975" y="2705100"/>
              <a:ext cx="409575" cy="285750"/>
            </a:xfrm>
            <a:prstGeom prst="rect">
              <a:avLst/>
            </a:prstGeom>
            <a:solidFill>
              <a:srgbClr val="00B0F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3019425" y="4038600"/>
              <a:ext cx="447675" cy="285750"/>
            </a:xfrm>
            <a:prstGeom prst="rect">
              <a:avLst/>
            </a:prstGeom>
            <a:solidFill>
              <a:srgbClr val="00B0F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wipe(left)">
                                      <p:cBhvr>
                                        <p:cTn id="12" dur="1000"/>
                                        <p:tgtEl>
                                          <p:spTgt spid="34"/>
                                        </p:tgtEl>
                                      </p:cBhvr>
                                    </p:animEffect>
                                  </p:childTnLst>
                                </p:cTn>
                              </p:par>
                              <p:par>
                                <p:cTn id="13" presetID="10" presetClass="exit" presetSubtype="0" fill="hold" nodeType="withEffect">
                                  <p:stCondLst>
                                    <p:cond delay="0"/>
                                  </p:stCondLst>
                                  <p:childTnLst>
                                    <p:animEffect transition="out" filter="fade">
                                      <p:cBhvr>
                                        <p:cTn id="14" dur="2000"/>
                                        <p:tgtEl>
                                          <p:spTgt spid="33"/>
                                        </p:tgtEl>
                                      </p:cBhvr>
                                    </p:animEffect>
                                    <p:set>
                                      <p:cBhvr>
                                        <p:cTn id="15" dur="1" fill="hold">
                                          <p:stCondLst>
                                            <p:cond delay="1999"/>
                                          </p:stCondLst>
                                        </p:cTn>
                                        <p:tgtEl>
                                          <p:spTgt spid="3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Grades 1–2: ECR Sample 3</a:t>
            </a:r>
          </a:p>
        </p:txBody>
      </p:sp>
      <p:sp>
        <p:nvSpPr>
          <p:cNvPr id="5" name="TextBox 4"/>
          <p:cNvSpPr txBox="1"/>
          <p:nvPr/>
        </p:nvSpPr>
        <p:spPr>
          <a:xfrm>
            <a:off x="3200400" y="6229350"/>
            <a:ext cx="2743199" cy="246221"/>
          </a:xfrm>
          <a:prstGeom prst="rect">
            <a:avLst/>
          </a:prstGeom>
          <a:noFill/>
        </p:spPr>
        <p:txBody>
          <a:bodyPr wrap="square" rtlCol="0">
            <a:spAutoFit/>
          </a:bodyPr>
          <a:lstStyle/>
          <a:p>
            <a:pPr algn="ctr"/>
            <a:r>
              <a:rPr lang="en-US" sz="1000" dirty="0"/>
              <a:t>*Please see your binder for a full rubric*</a:t>
            </a:r>
          </a:p>
        </p:txBody>
      </p:sp>
      <p:sp>
        <p:nvSpPr>
          <p:cNvPr id="26" name="Slide Number Placeholder 25"/>
          <p:cNvSpPr>
            <a:spLocks noGrp="1"/>
          </p:cNvSpPr>
          <p:nvPr>
            <p:ph type="sldNum" sz="quarter" idx="10"/>
          </p:nvPr>
        </p:nvSpPr>
        <p:spPr/>
        <p:txBody>
          <a:bodyPr/>
          <a:lstStyle/>
          <a:p>
            <a:r>
              <a:rPr lang="en-US" dirty="0"/>
              <a:t>12</a:t>
            </a:r>
          </a:p>
        </p:txBody>
      </p:sp>
      <p:pic>
        <p:nvPicPr>
          <p:cNvPr id="16" name="Picture 15" descr="1-2 Sample 03.png"/>
          <p:cNvPicPr>
            <a:picLocks noChangeAspect="1"/>
          </p:cNvPicPr>
          <p:nvPr/>
        </p:nvPicPr>
        <p:blipFill>
          <a:blip r:embed="rId2" cstate="print"/>
          <a:stretch>
            <a:fillRect/>
          </a:stretch>
        </p:blipFill>
        <p:spPr>
          <a:xfrm>
            <a:off x="201168" y="2002536"/>
            <a:ext cx="4023368" cy="2847448"/>
          </a:xfrm>
          <a:prstGeom prst="rect">
            <a:avLst/>
          </a:prstGeom>
          <a:effectLst>
            <a:outerShdw blurRad="50800" dist="38100" dir="2700000" algn="tl" rotWithShape="0">
              <a:prstClr val="black">
                <a:alpha val="40000"/>
              </a:prstClr>
            </a:outerShdw>
          </a:effectLst>
        </p:spPr>
      </p:pic>
      <p:grpSp>
        <p:nvGrpSpPr>
          <p:cNvPr id="49" name="Group 38"/>
          <p:cNvGrpSpPr/>
          <p:nvPr/>
        </p:nvGrpSpPr>
        <p:grpSpPr>
          <a:xfrm>
            <a:off x="4476749" y="1390269"/>
            <a:ext cx="4480560" cy="4075464"/>
            <a:chOff x="4476749" y="1385411"/>
            <a:chExt cx="4480560" cy="4075464"/>
          </a:xfrm>
          <a:effectLst>
            <a:outerShdw blurRad="50800" dist="38100" dir="2700000" algn="tl" rotWithShape="0">
              <a:prstClr val="black">
                <a:alpha val="40000"/>
              </a:prstClr>
            </a:outerShdw>
          </a:effectLst>
        </p:grpSpPr>
        <p:sp>
          <p:nvSpPr>
            <p:cNvPr id="50" name="Rectangle 49"/>
            <p:cNvSpPr/>
            <p:nvPr/>
          </p:nvSpPr>
          <p:spPr>
            <a:xfrm>
              <a:off x="4481511" y="4727450"/>
              <a:ext cx="493776" cy="7334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M</a:t>
              </a:r>
            </a:p>
          </p:txBody>
        </p:sp>
        <p:sp>
          <p:nvSpPr>
            <p:cNvPr id="51" name="Rectangle 50"/>
            <p:cNvSpPr/>
            <p:nvPr/>
          </p:nvSpPr>
          <p:spPr>
            <a:xfrm>
              <a:off x="4481511" y="3969022"/>
              <a:ext cx="493776" cy="7334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DR</a:t>
              </a:r>
            </a:p>
          </p:txBody>
        </p:sp>
        <p:sp>
          <p:nvSpPr>
            <p:cNvPr id="52" name="Rectangle 51"/>
            <p:cNvSpPr/>
            <p:nvPr/>
          </p:nvSpPr>
          <p:spPr>
            <a:xfrm>
              <a:off x="4481511" y="3211625"/>
              <a:ext cx="493776" cy="7334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CR</a:t>
              </a:r>
            </a:p>
          </p:txBody>
        </p:sp>
        <p:sp>
          <p:nvSpPr>
            <p:cNvPr id="53" name="Rectangle 52"/>
            <p:cNvSpPr/>
            <p:nvPr/>
          </p:nvSpPr>
          <p:spPr>
            <a:xfrm>
              <a:off x="4481511" y="2455135"/>
              <a:ext cx="493776" cy="7334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QL</a:t>
              </a:r>
            </a:p>
          </p:txBody>
        </p:sp>
        <p:sp>
          <p:nvSpPr>
            <p:cNvPr id="54" name="Rectangle 53"/>
            <p:cNvSpPr/>
            <p:nvPr/>
          </p:nvSpPr>
          <p:spPr>
            <a:xfrm>
              <a:off x="4481511" y="1696149"/>
              <a:ext cx="493776" cy="7334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CL</a:t>
              </a:r>
            </a:p>
          </p:txBody>
        </p:sp>
        <p:sp>
          <p:nvSpPr>
            <p:cNvPr id="55" name="Rectangle 54"/>
            <p:cNvSpPr/>
            <p:nvPr/>
          </p:nvSpPr>
          <p:spPr>
            <a:xfrm>
              <a:off x="5001976" y="1696149"/>
              <a:ext cx="3952875" cy="733425"/>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Response contains compound sentences. </a:t>
              </a:r>
            </a:p>
          </p:txBody>
        </p:sp>
        <p:sp>
          <p:nvSpPr>
            <p:cNvPr id="56" name="Rectangle 55"/>
            <p:cNvSpPr/>
            <p:nvPr/>
          </p:nvSpPr>
          <p:spPr>
            <a:xfrm>
              <a:off x="5001976" y="2455135"/>
              <a:ext cx="3952875" cy="733425"/>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Response contains a few grade-level words and phrases</a:t>
              </a:r>
              <a:br>
                <a:rPr lang="en-US" sz="1000" dirty="0">
                  <a:solidFill>
                    <a:schemeClr val="tx1"/>
                  </a:solidFill>
                </a:rPr>
              </a:br>
              <a:r>
                <a:rPr lang="en-US" sz="1000" dirty="0">
                  <a:solidFill>
                    <a:schemeClr val="tx1"/>
                  </a:solidFill>
                </a:rPr>
                <a:t>(e.g., </a:t>
              </a:r>
              <a:r>
                <a:rPr lang="en-US" sz="1000" i="1" dirty="0">
                  <a:solidFill>
                    <a:schemeClr val="tx1"/>
                  </a:solidFill>
                </a:rPr>
                <a:t>hundreds</a:t>
              </a:r>
              <a:r>
                <a:rPr lang="en-US" sz="1000" dirty="0">
                  <a:solidFill>
                    <a:schemeClr val="tx1"/>
                  </a:solidFill>
                </a:rPr>
                <a:t>, </a:t>
              </a:r>
              <a:r>
                <a:rPr lang="en-US" sz="1000" i="1" dirty="0">
                  <a:solidFill>
                    <a:schemeClr val="tx1"/>
                  </a:solidFill>
                </a:rPr>
                <a:t>stamp</a:t>
              </a:r>
              <a:r>
                <a:rPr lang="en-US" sz="1000" dirty="0">
                  <a:solidFill>
                    <a:schemeClr val="tx1"/>
                  </a:solidFill>
                </a:rPr>
                <a:t>). </a:t>
              </a:r>
            </a:p>
          </p:txBody>
        </p:sp>
        <p:sp>
          <p:nvSpPr>
            <p:cNvPr id="57" name="Rectangle 56"/>
            <p:cNvSpPr/>
            <p:nvPr/>
          </p:nvSpPr>
          <p:spPr>
            <a:xfrm>
              <a:off x="5001976" y="3969022"/>
              <a:ext cx="3952875" cy="733425"/>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Response includes some descriptions with minimal detail and/or two or more events in sequence (some details in a brief response). </a:t>
              </a:r>
            </a:p>
          </p:txBody>
        </p:sp>
        <p:sp>
          <p:nvSpPr>
            <p:cNvPr id="58" name="Rectangle 57"/>
            <p:cNvSpPr/>
            <p:nvPr/>
          </p:nvSpPr>
          <p:spPr>
            <a:xfrm>
              <a:off x="5001976" y="4727450"/>
              <a:ext cx="3952875" cy="733425"/>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Response is clear and contains few errors that rarely obscure meaning (spelling errors:</a:t>
              </a:r>
              <a:r>
                <a:rPr lang="en-US" sz="1000" i="1" dirty="0">
                  <a:solidFill>
                    <a:schemeClr val="tx1"/>
                  </a:solidFill>
                </a:rPr>
                <a:t> ones </a:t>
              </a:r>
              <a:r>
                <a:rPr lang="en-US" sz="1000" dirty="0">
                  <a:solidFill>
                    <a:schemeClr val="tx1"/>
                  </a:solidFill>
                </a:rPr>
                <a:t>for</a:t>
              </a:r>
              <a:r>
                <a:rPr lang="en-US" sz="1000" i="1" dirty="0">
                  <a:solidFill>
                    <a:schemeClr val="tx1"/>
                  </a:solidFill>
                </a:rPr>
                <a:t> once</a:t>
              </a:r>
              <a:r>
                <a:rPr lang="en-US" sz="1000" dirty="0">
                  <a:solidFill>
                    <a:schemeClr val="tx1"/>
                  </a:solidFill>
                </a:rPr>
                <a:t>). </a:t>
              </a:r>
            </a:p>
          </p:txBody>
        </p:sp>
        <p:sp>
          <p:nvSpPr>
            <p:cNvPr id="59" name="Rectangle 58"/>
            <p:cNvSpPr/>
            <p:nvPr/>
          </p:nvSpPr>
          <p:spPr>
            <a:xfrm>
              <a:off x="5001976" y="3211625"/>
              <a:ext cx="3952875" cy="733425"/>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Response includes introductory and/or concluding words and sentences that provide limited organization of thoughts, ideas,</a:t>
              </a:r>
              <a:br>
                <a:rPr lang="en-US" sz="1000" dirty="0">
                  <a:solidFill>
                    <a:schemeClr val="tx1"/>
                  </a:solidFill>
                </a:rPr>
              </a:br>
              <a:r>
                <a:rPr lang="en-US" sz="1000" dirty="0">
                  <a:solidFill>
                    <a:schemeClr val="tx1"/>
                  </a:solidFill>
                </a:rPr>
                <a:t>or both (has an introduction and a very brief body of</a:t>
              </a:r>
              <a:br>
                <a:rPr lang="en-US" sz="1000" dirty="0">
                  <a:solidFill>
                    <a:schemeClr val="tx1"/>
                  </a:solidFill>
                </a:rPr>
              </a:br>
              <a:r>
                <a:rPr lang="en-US" sz="1000" dirty="0">
                  <a:solidFill>
                    <a:schemeClr val="tx1"/>
                  </a:solidFill>
                </a:rPr>
                <a:t>connected ideas). </a:t>
              </a:r>
            </a:p>
          </p:txBody>
        </p:sp>
        <p:sp>
          <p:nvSpPr>
            <p:cNvPr id="60" name="Rectangle 59"/>
            <p:cNvSpPr/>
            <p:nvPr/>
          </p:nvSpPr>
          <p:spPr>
            <a:xfrm>
              <a:off x="4476749" y="1385411"/>
              <a:ext cx="4480560" cy="28575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Score 2: Transitioning</a:t>
              </a:r>
            </a:p>
          </p:txBody>
        </p:sp>
      </p:grpSp>
      <p:sp>
        <p:nvSpPr>
          <p:cNvPr id="18" name="Rectangle 17"/>
          <p:cNvSpPr/>
          <p:nvPr/>
        </p:nvSpPr>
        <p:spPr>
          <a:xfrm>
            <a:off x="314324" y="2133600"/>
            <a:ext cx="2943225" cy="285750"/>
          </a:xfrm>
          <a:prstGeom prst="rect">
            <a:avLst/>
          </a:prstGeom>
          <a:solidFill>
            <a:srgbClr val="00B0F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p:cNvGrpSpPr/>
          <p:nvPr/>
        </p:nvGrpSpPr>
        <p:grpSpPr>
          <a:xfrm>
            <a:off x="1609725" y="2600325"/>
            <a:ext cx="1200150" cy="733425"/>
            <a:chOff x="1609725" y="2600325"/>
            <a:chExt cx="1200150" cy="733425"/>
          </a:xfrm>
        </p:grpSpPr>
        <p:sp>
          <p:nvSpPr>
            <p:cNvPr id="19" name="Rectangle 18"/>
            <p:cNvSpPr/>
            <p:nvPr/>
          </p:nvSpPr>
          <p:spPr>
            <a:xfrm>
              <a:off x="1609725" y="2600325"/>
              <a:ext cx="1200150" cy="285750"/>
            </a:xfrm>
            <a:prstGeom prst="rect">
              <a:avLst/>
            </a:prstGeom>
            <a:solidFill>
              <a:srgbClr val="41FF37">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1704975" y="3048000"/>
              <a:ext cx="685800" cy="285750"/>
            </a:xfrm>
            <a:prstGeom prst="rect">
              <a:avLst/>
            </a:prstGeom>
            <a:solidFill>
              <a:srgbClr val="41FF37">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p:cNvGrpSpPr/>
          <p:nvPr/>
        </p:nvGrpSpPr>
        <p:grpSpPr>
          <a:xfrm>
            <a:off x="314325" y="2143125"/>
            <a:ext cx="3781425" cy="1657350"/>
            <a:chOff x="314325" y="2143125"/>
            <a:chExt cx="3781425" cy="1657350"/>
          </a:xfrm>
        </p:grpSpPr>
        <p:sp>
          <p:nvSpPr>
            <p:cNvPr id="22" name="Rectangle 21"/>
            <p:cNvSpPr/>
            <p:nvPr/>
          </p:nvSpPr>
          <p:spPr>
            <a:xfrm>
              <a:off x="314325" y="2143125"/>
              <a:ext cx="3505200" cy="285750"/>
            </a:xfrm>
            <a:prstGeom prst="rect">
              <a:avLst/>
            </a:prstGeom>
            <a:solidFill>
              <a:srgbClr val="FFFF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333375" y="2600325"/>
              <a:ext cx="3486150" cy="285750"/>
            </a:xfrm>
            <a:prstGeom prst="rect">
              <a:avLst/>
            </a:prstGeom>
            <a:solidFill>
              <a:srgbClr val="FFFF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323850" y="3048000"/>
              <a:ext cx="3771900" cy="285750"/>
            </a:xfrm>
            <a:prstGeom prst="rect">
              <a:avLst/>
            </a:prstGeom>
            <a:solidFill>
              <a:srgbClr val="FFFF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4325" y="3514725"/>
              <a:ext cx="1066800" cy="285750"/>
            </a:xfrm>
            <a:prstGeom prst="rect">
              <a:avLst/>
            </a:prstGeom>
            <a:solidFill>
              <a:srgbClr val="FFFF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10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left)">
                                      <p:cBhvr>
                                        <p:cTn id="12" dur="1000"/>
                                        <p:tgtEl>
                                          <p:spTgt spid="21"/>
                                        </p:tgtEl>
                                      </p:cBhvr>
                                    </p:animEffect>
                                  </p:childTnLst>
                                </p:cTn>
                              </p:par>
                              <p:par>
                                <p:cTn id="13" presetID="10" presetClass="exit" presetSubtype="0" fill="hold" nodeType="withEffect">
                                  <p:stCondLst>
                                    <p:cond delay="0"/>
                                  </p:stCondLst>
                                  <p:childTnLst>
                                    <p:animEffect transition="out" filter="fade">
                                      <p:cBhvr>
                                        <p:cTn id="14" dur="2000"/>
                                        <p:tgtEl>
                                          <p:spTgt spid="27"/>
                                        </p:tgtEl>
                                      </p:cBhvr>
                                    </p:animEffect>
                                    <p:set>
                                      <p:cBhvr>
                                        <p:cTn id="15" dur="1" fill="hold">
                                          <p:stCondLst>
                                            <p:cond delay="1999"/>
                                          </p:stCondLst>
                                        </p:cTn>
                                        <p:tgtEl>
                                          <p:spTgt spid="27"/>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left)">
                                      <p:cBhvr>
                                        <p:cTn id="20" dur="1000"/>
                                        <p:tgtEl>
                                          <p:spTgt spid="18"/>
                                        </p:tgtEl>
                                      </p:cBhvr>
                                    </p:animEffect>
                                  </p:childTnLst>
                                </p:cTn>
                              </p:par>
                              <p:par>
                                <p:cTn id="21" presetID="10" presetClass="exit" presetSubtype="0" fill="hold" nodeType="withEffect">
                                  <p:stCondLst>
                                    <p:cond delay="0"/>
                                  </p:stCondLst>
                                  <p:childTnLst>
                                    <p:animEffect transition="out" filter="fade">
                                      <p:cBhvr>
                                        <p:cTn id="22" dur="2000"/>
                                        <p:tgtEl>
                                          <p:spTgt spid="21"/>
                                        </p:tgtEl>
                                      </p:cBhvr>
                                    </p:animEffect>
                                    <p:set>
                                      <p:cBhvr>
                                        <p:cTn id="23" dur="1" fill="hold">
                                          <p:stCondLst>
                                            <p:cond delay="19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Grades 1–2: ECR Sample 4</a:t>
            </a:r>
          </a:p>
        </p:txBody>
      </p:sp>
      <p:sp>
        <p:nvSpPr>
          <p:cNvPr id="5" name="TextBox 4"/>
          <p:cNvSpPr txBox="1"/>
          <p:nvPr/>
        </p:nvSpPr>
        <p:spPr>
          <a:xfrm>
            <a:off x="3200400" y="6229350"/>
            <a:ext cx="2743199" cy="246221"/>
          </a:xfrm>
          <a:prstGeom prst="rect">
            <a:avLst/>
          </a:prstGeom>
          <a:noFill/>
        </p:spPr>
        <p:txBody>
          <a:bodyPr wrap="square" rtlCol="0">
            <a:spAutoFit/>
          </a:bodyPr>
          <a:lstStyle/>
          <a:p>
            <a:pPr algn="ctr"/>
            <a:r>
              <a:rPr lang="en-US" sz="1000" dirty="0"/>
              <a:t>*Please see your binder for a full rubric*</a:t>
            </a:r>
          </a:p>
        </p:txBody>
      </p:sp>
      <p:sp>
        <p:nvSpPr>
          <p:cNvPr id="26" name="Slide Number Placeholder 25"/>
          <p:cNvSpPr>
            <a:spLocks noGrp="1"/>
          </p:cNvSpPr>
          <p:nvPr>
            <p:ph type="sldNum" sz="quarter" idx="10"/>
          </p:nvPr>
        </p:nvSpPr>
        <p:spPr/>
        <p:txBody>
          <a:bodyPr/>
          <a:lstStyle/>
          <a:p>
            <a:r>
              <a:rPr lang="en-US" dirty="0"/>
              <a:t>13</a:t>
            </a:r>
          </a:p>
        </p:txBody>
      </p:sp>
      <p:pic>
        <p:nvPicPr>
          <p:cNvPr id="16" name="Picture 15" descr="1-2 Sample 04.png"/>
          <p:cNvPicPr>
            <a:picLocks noChangeAspect="1"/>
          </p:cNvPicPr>
          <p:nvPr/>
        </p:nvPicPr>
        <p:blipFill>
          <a:blip r:embed="rId2" cstate="print"/>
          <a:stretch>
            <a:fillRect/>
          </a:stretch>
        </p:blipFill>
        <p:spPr>
          <a:xfrm>
            <a:off x="201168" y="2002536"/>
            <a:ext cx="4023368" cy="2847448"/>
          </a:xfrm>
          <a:prstGeom prst="rect">
            <a:avLst/>
          </a:prstGeom>
          <a:effectLst>
            <a:outerShdw blurRad="50800" dist="38100" dir="2700000" algn="tl" rotWithShape="0">
              <a:prstClr val="black">
                <a:alpha val="40000"/>
              </a:prstClr>
            </a:outerShdw>
          </a:effectLst>
        </p:spPr>
      </p:pic>
      <p:grpSp>
        <p:nvGrpSpPr>
          <p:cNvPr id="40" name="Group 38"/>
          <p:cNvGrpSpPr/>
          <p:nvPr/>
        </p:nvGrpSpPr>
        <p:grpSpPr>
          <a:xfrm>
            <a:off x="4476749" y="1390269"/>
            <a:ext cx="4480560" cy="4075464"/>
            <a:chOff x="4476749" y="1385411"/>
            <a:chExt cx="4480560" cy="4075464"/>
          </a:xfrm>
          <a:effectLst>
            <a:outerShdw blurRad="50800" dist="38100" dir="2700000" algn="tl" rotWithShape="0">
              <a:prstClr val="black">
                <a:alpha val="40000"/>
              </a:prstClr>
            </a:outerShdw>
          </a:effectLst>
        </p:grpSpPr>
        <p:sp>
          <p:nvSpPr>
            <p:cNvPr id="41" name="Rectangle 40"/>
            <p:cNvSpPr/>
            <p:nvPr/>
          </p:nvSpPr>
          <p:spPr>
            <a:xfrm>
              <a:off x="4481511" y="4727450"/>
              <a:ext cx="493776" cy="7334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M</a:t>
              </a:r>
            </a:p>
          </p:txBody>
        </p:sp>
        <p:sp>
          <p:nvSpPr>
            <p:cNvPr id="42" name="Rectangle 41"/>
            <p:cNvSpPr/>
            <p:nvPr/>
          </p:nvSpPr>
          <p:spPr>
            <a:xfrm>
              <a:off x="4481511" y="3969022"/>
              <a:ext cx="493776" cy="7334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DR</a:t>
              </a:r>
            </a:p>
          </p:txBody>
        </p:sp>
        <p:sp>
          <p:nvSpPr>
            <p:cNvPr id="49" name="Rectangle 48"/>
            <p:cNvSpPr/>
            <p:nvPr/>
          </p:nvSpPr>
          <p:spPr>
            <a:xfrm>
              <a:off x="4481511" y="3211625"/>
              <a:ext cx="493776" cy="7334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CR</a:t>
              </a:r>
            </a:p>
          </p:txBody>
        </p:sp>
        <p:sp>
          <p:nvSpPr>
            <p:cNvPr id="50" name="Rectangle 49"/>
            <p:cNvSpPr/>
            <p:nvPr/>
          </p:nvSpPr>
          <p:spPr>
            <a:xfrm>
              <a:off x="4481511" y="2455135"/>
              <a:ext cx="493776" cy="7334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QL</a:t>
              </a:r>
            </a:p>
          </p:txBody>
        </p:sp>
        <p:sp>
          <p:nvSpPr>
            <p:cNvPr id="51" name="Rectangle 50"/>
            <p:cNvSpPr/>
            <p:nvPr/>
          </p:nvSpPr>
          <p:spPr>
            <a:xfrm>
              <a:off x="4481511" y="1696149"/>
              <a:ext cx="493776" cy="7334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CL</a:t>
              </a:r>
            </a:p>
          </p:txBody>
        </p:sp>
        <p:sp>
          <p:nvSpPr>
            <p:cNvPr id="52" name="Rectangle 51"/>
            <p:cNvSpPr/>
            <p:nvPr/>
          </p:nvSpPr>
          <p:spPr>
            <a:xfrm>
              <a:off x="5001976" y="1696149"/>
              <a:ext cx="3952875" cy="733425"/>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Response includes at least one expanded sentence (the first sentence is expanded and the attempt at a second expanded sentence is impeded by errors). </a:t>
              </a:r>
            </a:p>
          </p:txBody>
        </p:sp>
        <p:sp>
          <p:nvSpPr>
            <p:cNvPr id="53" name="Rectangle 52"/>
            <p:cNvSpPr/>
            <p:nvPr/>
          </p:nvSpPr>
          <p:spPr>
            <a:xfrm>
              <a:off x="5001976" y="2455135"/>
              <a:ext cx="3952875" cy="733425"/>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Response contains common words and short phrases.</a:t>
              </a:r>
            </a:p>
          </p:txBody>
        </p:sp>
        <p:sp>
          <p:nvSpPr>
            <p:cNvPr id="54" name="Rectangle 53"/>
            <p:cNvSpPr/>
            <p:nvPr/>
          </p:nvSpPr>
          <p:spPr>
            <a:xfrm>
              <a:off x="5001976" y="3969022"/>
              <a:ext cx="3952875" cy="733425"/>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Response includes at least one description or two events</a:t>
              </a:r>
              <a:br>
                <a:rPr lang="en-US" sz="1000" dirty="0">
                  <a:solidFill>
                    <a:schemeClr val="tx1"/>
                  </a:solidFill>
                </a:rPr>
              </a:br>
              <a:r>
                <a:rPr lang="en-US" sz="1000" dirty="0">
                  <a:solidFill>
                    <a:schemeClr val="tx1"/>
                  </a:solidFill>
                </a:rPr>
                <a:t>in sequence. </a:t>
              </a:r>
            </a:p>
          </p:txBody>
        </p:sp>
        <p:sp>
          <p:nvSpPr>
            <p:cNvPr id="55" name="Rectangle 54"/>
            <p:cNvSpPr/>
            <p:nvPr/>
          </p:nvSpPr>
          <p:spPr>
            <a:xfrm>
              <a:off x="5001976" y="4727450"/>
              <a:ext cx="3952875" cy="733425"/>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Meaning is evident, but response contains many errors that often obscure meaning (spelling errors obscure most of the response). </a:t>
              </a:r>
            </a:p>
          </p:txBody>
        </p:sp>
        <p:sp>
          <p:nvSpPr>
            <p:cNvPr id="56" name="Rectangle 55"/>
            <p:cNvSpPr/>
            <p:nvPr/>
          </p:nvSpPr>
          <p:spPr>
            <a:xfrm>
              <a:off x="5001976" y="3211625"/>
              <a:ext cx="3952875" cy="733425"/>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Response includes at least one sentence in an attempt to introduce or complete a thought or an idea. </a:t>
              </a:r>
            </a:p>
          </p:txBody>
        </p:sp>
        <p:sp>
          <p:nvSpPr>
            <p:cNvPr id="57" name="Rectangle 56"/>
            <p:cNvSpPr/>
            <p:nvPr/>
          </p:nvSpPr>
          <p:spPr>
            <a:xfrm>
              <a:off x="4476749" y="1385411"/>
              <a:ext cx="4480560" cy="28575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Score 1: Emerging</a:t>
              </a:r>
            </a:p>
          </p:txBody>
        </p:sp>
      </p:grpSp>
      <p:sp>
        <p:nvSpPr>
          <p:cNvPr id="18" name="Rectangle 17"/>
          <p:cNvSpPr/>
          <p:nvPr/>
        </p:nvSpPr>
        <p:spPr>
          <a:xfrm>
            <a:off x="323850" y="2133600"/>
            <a:ext cx="2200275" cy="285750"/>
          </a:xfrm>
          <a:prstGeom prst="rect">
            <a:avLst/>
          </a:prstGeom>
          <a:solidFill>
            <a:srgbClr val="FFFF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381000" y="2133600"/>
            <a:ext cx="3648075" cy="742950"/>
            <a:chOff x="381000" y="2133600"/>
            <a:chExt cx="3648075" cy="742950"/>
          </a:xfrm>
        </p:grpSpPr>
        <p:sp>
          <p:nvSpPr>
            <p:cNvPr id="19" name="Rectangle 18"/>
            <p:cNvSpPr/>
            <p:nvPr/>
          </p:nvSpPr>
          <p:spPr>
            <a:xfrm>
              <a:off x="3457576" y="2133600"/>
              <a:ext cx="571499" cy="285750"/>
            </a:xfrm>
            <a:prstGeom prst="rect">
              <a:avLst/>
            </a:prstGeom>
            <a:solidFill>
              <a:srgbClr val="C00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381000" y="2590800"/>
              <a:ext cx="800100" cy="285750"/>
            </a:xfrm>
            <a:prstGeom prst="rect">
              <a:avLst/>
            </a:prstGeom>
            <a:solidFill>
              <a:srgbClr val="C00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1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left)">
                                      <p:cBhvr>
                                        <p:cTn id="12" dur="1000"/>
                                        <p:tgtEl>
                                          <p:spTgt spid="22"/>
                                        </p:tgtEl>
                                      </p:cBhvr>
                                    </p:animEffect>
                                  </p:childTnLst>
                                </p:cTn>
                              </p:par>
                              <p:par>
                                <p:cTn id="13" presetID="10" presetClass="exit" presetSubtype="0" fill="hold" grpId="2" nodeType="withEffect">
                                  <p:stCondLst>
                                    <p:cond delay="0"/>
                                  </p:stCondLst>
                                  <p:childTnLst>
                                    <p:animEffect transition="out" filter="fade">
                                      <p:cBhvr>
                                        <p:cTn id="14" dur="2000"/>
                                        <p:tgtEl>
                                          <p:spTgt spid="18"/>
                                        </p:tgtEl>
                                      </p:cBhvr>
                                    </p:animEffect>
                                    <p:set>
                                      <p:cBhvr>
                                        <p:cTn id="15" dur="1" fill="hold">
                                          <p:stCondLst>
                                            <p:cond delay="19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1" animBg="1"/>
      <p:bldP spid="18" grpId="2"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Grades 1–2: ECR Sample 5</a:t>
            </a:r>
          </a:p>
        </p:txBody>
      </p:sp>
      <p:sp>
        <p:nvSpPr>
          <p:cNvPr id="5" name="TextBox 4"/>
          <p:cNvSpPr txBox="1"/>
          <p:nvPr/>
        </p:nvSpPr>
        <p:spPr>
          <a:xfrm>
            <a:off x="3200400" y="6229350"/>
            <a:ext cx="2743199" cy="246221"/>
          </a:xfrm>
          <a:prstGeom prst="rect">
            <a:avLst/>
          </a:prstGeom>
          <a:noFill/>
        </p:spPr>
        <p:txBody>
          <a:bodyPr wrap="square" rtlCol="0">
            <a:spAutoFit/>
          </a:bodyPr>
          <a:lstStyle/>
          <a:p>
            <a:pPr algn="ctr"/>
            <a:r>
              <a:rPr lang="en-US" sz="1000" dirty="0"/>
              <a:t>*Please see your binder for a full rubric*</a:t>
            </a:r>
          </a:p>
        </p:txBody>
      </p:sp>
      <p:sp>
        <p:nvSpPr>
          <p:cNvPr id="26" name="Slide Number Placeholder 25"/>
          <p:cNvSpPr>
            <a:spLocks noGrp="1"/>
          </p:cNvSpPr>
          <p:nvPr>
            <p:ph type="sldNum" sz="quarter" idx="10"/>
          </p:nvPr>
        </p:nvSpPr>
        <p:spPr/>
        <p:txBody>
          <a:bodyPr/>
          <a:lstStyle/>
          <a:p>
            <a:r>
              <a:rPr lang="en-US" dirty="0"/>
              <a:t>14</a:t>
            </a:r>
          </a:p>
        </p:txBody>
      </p:sp>
      <p:pic>
        <p:nvPicPr>
          <p:cNvPr id="16" name="Picture 15" descr="1-2 Sample 05.png"/>
          <p:cNvPicPr>
            <a:picLocks noChangeAspect="1"/>
          </p:cNvPicPr>
          <p:nvPr/>
        </p:nvPicPr>
        <p:blipFill>
          <a:blip r:embed="rId2" cstate="print"/>
          <a:stretch>
            <a:fillRect/>
          </a:stretch>
        </p:blipFill>
        <p:spPr>
          <a:xfrm>
            <a:off x="201168" y="2002536"/>
            <a:ext cx="4023368" cy="2847448"/>
          </a:xfrm>
          <a:prstGeom prst="rect">
            <a:avLst/>
          </a:prstGeom>
          <a:effectLst>
            <a:outerShdw blurRad="50800" dist="38100" dir="2700000" algn="tl" rotWithShape="0">
              <a:prstClr val="black">
                <a:alpha val="40000"/>
              </a:prstClr>
            </a:outerShdw>
          </a:effectLst>
        </p:spPr>
      </p:pic>
      <p:grpSp>
        <p:nvGrpSpPr>
          <p:cNvPr id="39" name="Group 38"/>
          <p:cNvGrpSpPr/>
          <p:nvPr/>
        </p:nvGrpSpPr>
        <p:grpSpPr>
          <a:xfrm>
            <a:off x="4476749" y="1390269"/>
            <a:ext cx="4480560" cy="4075464"/>
            <a:chOff x="4476749" y="1385411"/>
            <a:chExt cx="4480560" cy="4075464"/>
          </a:xfrm>
          <a:effectLst>
            <a:outerShdw blurRad="50800" dist="38100" dir="2700000" algn="tl" rotWithShape="0">
              <a:prstClr val="black">
                <a:alpha val="40000"/>
              </a:prstClr>
            </a:outerShdw>
          </a:effectLst>
        </p:grpSpPr>
        <p:sp>
          <p:nvSpPr>
            <p:cNvPr id="40" name="Rectangle 39"/>
            <p:cNvSpPr/>
            <p:nvPr/>
          </p:nvSpPr>
          <p:spPr>
            <a:xfrm>
              <a:off x="4481511" y="4727450"/>
              <a:ext cx="493776" cy="7334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M</a:t>
              </a:r>
            </a:p>
          </p:txBody>
        </p:sp>
        <p:sp>
          <p:nvSpPr>
            <p:cNvPr id="41" name="Rectangle 40"/>
            <p:cNvSpPr/>
            <p:nvPr/>
          </p:nvSpPr>
          <p:spPr>
            <a:xfrm>
              <a:off x="4481511" y="3969022"/>
              <a:ext cx="493776" cy="7334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DR</a:t>
              </a:r>
            </a:p>
          </p:txBody>
        </p:sp>
        <p:sp>
          <p:nvSpPr>
            <p:cNvPr id="42" name="Rectangle 41"/>
            <p:cNvSpPr/>
            <p:nvPr/>
          </p:nvSpPr>
          <p:spPr>
            <a:xfrm>
              <a:off x="4481511" y="3211625"/>
              <a:ext cx="493776" cy="7334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CR</a:t>
              </a:r>
            </a:p>
          </p:txBody>
        </p:sp>
        <p:sp>
          <p:nvSpPr>
            <p:cNvPr id="49" name="Rectangle 48"/>
            <p:cNvSpPr/>
            <p:nvPr/>
          </p:nvSpPr>
          <p:spPr>
            <a:xfrm>
              <a:off x="4481511" y="2455135"/>
              <a:ext cx="493776" cy="7334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QL</a:t>
              </a:r>
            </a:p>
          </p:txBody>
        </p:sp>
        <p:sp>
          <p:nvSpPr>
            <p:cNvPr id="50" name="Rectangle 49"/>
            <p:cNvSpPr/>
            <p:nvPr/>
          </p:nvSpPr>
          <p:spPr>
            <a:xfrm>
              <a:off x="4481511" y="1696149"/>
              <a:ext cx="493776" cy="7334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CL</a:t>
              </a:r>
            </a:p>
          </p:txBody>
        </p:sp>
        <p:sp>
          <p:nvSpPr>
            <p:cNvPr id="51" name="Rectangle 50"/>
            <p:cNvSpPr/>
            <p:nvPr/>
          </p:nvSpPr>
          <p:spPr>
            <a:xfrm>
              <a:off x="5001976" y="1696149"/>
              <a:ext cx="3952875" cy="733425"/>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Response contains few words and short phrases (any sentence structure present is obscured by errors).</a:t>
              </a:r>
            </a:p>
          </p:txBody>
        </p:sp>
        <p:sp>
          <p:nvSpPr>
            <p:cNvPr id="52" name="Rectangle 51"/>
            <p:cNvSpPr/>
            <p:nvPr/>
          </p:nvSpPr>
          <p:spPr>
            <a:xfrm>
              <a:off x="5001976" y="2455135"/>
              <a:ext cx="3952875" cy="733425"/>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Response contains at most frequently used words</a:t>
              </a:r>
              <a:br>
                <a:rPr lang="en-US" sz="1000" dirty="0">
                  <a:solidFill>
                    <a:schemeClr val="tx1"/>
                  </a:solidFill>
                </a:rPr>
              </a:br>
              <a:r>
                <a:rPr lang="en-US" sz="1000" dirty="0">
                  <a:solidFill>
                    <a:schemeClr val="tx1"/>
                  </a:solidFill>
                </a:rPr>
                <a:t>(most words are obscured by errors).</a:t>
              </a:r>
            </a:p>
          </p:txBody>
        </p:sp>
        <p:sp>
          <p:nvSpPr>
            <p:cNvPr id="53" name="Rectangle 52"/>
            <p:cNvSpPr/>
            <p:nvPr/>
          </p:nvSpPr>
          <p:spPr>
            <a:xfrm>
              <a:off x="5001976" y="3969022"/>
              <a:ext cx="3952875" cy="733425"/>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Response lacks development of descriptions or events</a:t>
              </a:r>
              <a:br>
                <a:rPr lang="en-US" sz="1000" dirty="0">
                  <a:solidFill>
                    <a:schemeClr val="tx1"/>
                  </a:solidFill>
                </a:rPr>
              </a:br>
              <a:r>
                <a:rPr lang="en-US" sz="1000" dirty="0">
                  <a:solidFill>
                    <a:schemeClr val="tx1"/>
                  </a:solidFill>
                </a:rPr>
                <a:t>in sequence.</a:t>
              </a:r>
            </a:p>
          </p:txBody>
        </p:sp>
        <p:sp>
          <p:nvSpPr>
            <p:cNvPr id="54" name="Rectangle 53"/>
            <p:cNvSpPr/>
            <p:nvPr/>
          </p:nvSpPr>
          <p:spPr>
            <a:xfrm>
              <a:off x="5001976" y="4727450"/>
              <a:ext cx="3952875" cy="733425"/>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Response contains numerous errors that totally obscure meaning.</a:t>
              </a:r>
            </a:p>
          </p:txBody>
        </p:sp>
        <p:sp>
          <p:nvSpPr>
            <p:cNvPr id="55" name="Rectangle 54"/>
            <p:cNvSpPr/>
            <p:nvPr/>
          </p:nvSpPr>
          <p:spPr>
            <a:xfrm>
              <a:off x="5001976" y="3211625"/>
              <a:ext cx="3952875" cy="733425"/>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Response lacks a clear introduction or completion of a thought</a:t>
              </a:r>
              <a:br>
                <a:rPr lang="en-US" sz="1000" dirty="0">
                  <a:solidFill>
                    <a:schemeClr val="tx1"/>
                  </a:solidFill>
                </a:rPr>
              </a:br>
              <a:r>
                <a:rPr lang="en-US" sz="1000" dirty="0">
                  <a:solidFill>
                    <a:schemeClr val="tx1"/>
                  </a:solidFill>
                </a:rPr>
                <a:t>or an idea due to brevity (errors obscure meaning in most</a:t>
              </a:r>
              <a:br>
                <a:rPr lang="en-US" sz="1000" dirty="0">
                  <a:solidFill>
                    <a:schemeClr val="tx1"/>
                  </a:solidFill>
                </a:rPr>
              </a:br>
              <a:r>
                <a:rPr lang="en-US" sz="1000" dirty="0">
                  <a:solidFill>
                    <a:schemeClr val="tx1"/>
                  </a:solidFill>
                </a:rPr>
                <a:t>of response).</a:t>
              </a:r>
            </a:p>
          </p:txBody>
        </p:sp>
        <p:sp>
          <p:nvSpPr>
            <p:cNvPr id="56" name="Rectangle 55"/>
            <p:cNvSpPr/>
            <p:nvPr/>
          </p:nvSpPr>
          <p:spPr>
            <a:xfrm>
              <a:off x="4476749" y="1385411"/>
              <a:ext cx="4480560" cy="28575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Score 0: Entering</a:t>
              </a:r>
            </a:p>
          </p:txBody>
        </p:sp>
      </p:grpSp>
      <p:sp>
        <p:nvSpPr>
          <p:cNvPr id="18" name="Rectangle 17"/>
          <p:cNvSpPr/>
          <p:nvPr/>
        </p:nvSpPr>
        <p:spPr>
          <a:xfrm>
            <a:off x="361949" y="2133600"/>
            <a:ext cx="3495675" cy="285750"/>
          </a:xfrm>
          <a:prstGeom prst="rect">
            <a:avLst/>
          </a:prstGeom>
          <a:solidFill>
            <a:srgbClr val="C00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314325" y="246063"/>
            <a:ext cx="8229600" cy="3825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defRPr/>
            </a:pPr>
            <a:r>
              <a:rPr kumimoji="0" lang="en-US" sz="2800" b="1" i="0" u="none" strike="noStrike" kern="0" cap="none" spc="0" normalizeH="0" baseline="0" noProof="0" dirty="0">
                <a:ln>
                  <a:noFill/>
                </a:ln>
                <a:effectLst/>
                <a:uLnTx/>
                <a:uFillTx/>
                <a:latin typeface="+mj-lt"/>
                <a:ea typeface="+mj-ea"/>
                <a:cs typeface="+mj-cs"/>
              </a:rPr>
              <a:t>Grades </a:t>
            </a:r>
            <a:r>
              <a:rPr lang="en-US" sz="2800" b="1" kern="0" noProof="0" dirty="0">
                <a:latin typeface="+mj-lt"/>
                <a:ea typeface="+mj-ea"/>
                <a:cs typeface="+mj-cs"/>
              </a:rPr>
              <a:t>7</a:t>
            </a:r>
            <a:r>
              <a:rPr kumimoji="0" lang="en-US" sz="2800" b="1" i="0" u="none" strike="noStrike" kern="0" cap="none" spc="0" normalizeH="0" baseline="0" noProof="0" dirty="0">
                <a:ln>
                  <a:noFill/>
                </a:ln>
                <a:effectLst/>
                <a:uLnTx/>
                <a:uFillTx/>
                <a:latin typeface="+mj-lt"/>
                <a:ea typeface="+mj-ea"/>
                <a:cs typeface="+mj-cs"/>
              </a:rPr>
              <a:t>–8: </a:t>
            </a:r>
            <a:r>
              <a:rPr lang="en-US" sz="2800" b="1" kern="0" dirty="0">
                <a:latin typeface="+mj-lt"/>
                <a:ea typeface="+mj-ea"/>
                <a:cs typeface="+mj-cs"/>
              </a:rPr>
              <a:t>E</a:t>
            </a:r>
            <a:r>
              <a:rPr kumimoji="0" lang="en-US" sz="2800" b="1" i="0" strike="noStrike" kern="0" cap="none" spc="0" normalizeH="0" baseline="0" noProof="0" dirty="0">
                <a:ln>
                  <a:noFill/>
                </a:ln>
                <a:effectLst/>
                <a:uLnTx/>
                <a:uFillTx/>
                <a:latin typeface="+mj-lt"/>
                <a:ea typeface="+mj-ea"/>
                <a:cs typeface="+mj-cs"/>
              </a:rPr>
              <a:t>CR</a:t>
            </a:r>
            <a:r>
              <a:rPr kumimoji="0" lang="en-US" sz="2800" b="1" i="0" u="none" strike="noStrike" kern="0" cap="none" spc="0" normalizeH="0" baseline="0" noProof="0" dirty="0">
                <a:ln>
                  <a:noFill/>
                </a:ln>
                <a:effectLst/>
                <a:uLnTx/>
                <a:uFillTx/>
                <a:latin typeface="+mj-lt"/>
                <a:ea typeface="+mj-ea"/>
                <a:cs typeface="+mj-cs"/>
              </a:rPr>
              <a:t> </a:t>
            </a:r>
            <a:r>
              <a:rPr lang="en-US" sz="2800" b="1" kern="0" dirty="0"/>
              <a:t>Rubric (Informational)</a:t>
            </a:r>
            <a:endParaRPr kumimoji="0" lang="en-US" sz="2800" b="1" i="0" u="none" strike="noStrike" kern="0" cap="none" spc="0" normalizeH="0" baseline="0" noProof="0" dirty="0">
              <a:ln>
                <a:noFill/>
              </a:ln>
              <a:effectLst/>
              <a:uLnTx/>
              <a:uFillTx/>
              <a:latin typeface="+mj-lt"/>
              <a:ea typeface="+mj-ea"/>
              <a:cs typeface="+mj-cs"/>
            </a:endParaRPr>
          </a:p>
        </p:txBody>
      </p:sp>
      <p:sp>
        <p:nvSpPr>
          <p:cNvPr id="5" name="Slide Number Placeholder 4"/>
          <p:cNvSpPr>
            <a:spLocks noGrp="1"/>
          </p:cNvSpPr>
          <p:nvPr>
            <p:ph type="sldNum" sz="quarter" idx="10"/>
          </p:nvPr>
        </p:nvSpPr>
        <p:spPr/>
        <p:txBody>
          <a:bodyPr/>
          <a:lstStyle/>
          <a:p>
            <a:r>
              <a:rPr lang="en-US" dirty="0"/>
              <a:t>15</a:t>
            </a:r>
          </a:p>
        </p:txBody>
      </p:sp>
      <p:pic>
        <p:nvPicPr>
          <p:cNvPr id="6" name="Picture 5" descr="7-8-ECR-Informational-V2.png"/>
          <p:cNvPicPr>
            <a:picLocks noChangeAspect="1"/>
          </p:cNvPicPr>
          <p:nvPr/>
        </p:nvPicPr>
        <p:blipFill>
          <a:blip r:embed="rId2" cstate="print"/>
          <a:stretch>
            <a:fillRect/>
          </a:stretch>
        </p:blipFill>
        <p:spPr>
          <a:xfrm>
            <a:off x="941832" y="960120"/>
            <a:ext cx="7243763" cy="5282375"/>
          </a:xfrm>
          <a:prstGeom prst="rect">
            <a:avLst/>
          </a:prstGeom>
          <a:effectLst>
            <a:outerShdw blurRad="50800" dist="38100" dir="2700000" algn="tl" rotWithShape="0">
              <a:prstClr val="black">
                <a:alpha val="40000"/>
              </a:prst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314325" y="246063"/>
            <a:ext cx="8229600" cy="3825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defRPr/>
            </a:pPr>
            <a:r>
              <a:rPr kumimoji="0" lang="en-US" sz="2800" b="1" i="0" u="none" strike="noStrike" kern="0" cap="none" spc="0" normalizeH="0" baseline="0" noProof="0" dirty="0">
                <a:ln>
                  <a:noFill/>
                </a:ln>
                <a:effectLst/>
                <a:uLnTx/>
                <a:uFillTx/>
                <a:latin typeface="+mj-lt"/>
                <a:ea typeface="+mj-ea"/>
                <a:cs typeface="+mj-cs"/>
              </a:rPr>
              <a:t>Grades </a:t>
            </a:r>
            <a:r>
              <a:rPr lang="en-US" sz="2800" b="1" kern="0" noProof="0" dirty="0">
                <a:latin typeface="+mj-lt"/>
                <a:ea typeface="+mj-ea"/>
                <a:cs typeface="+mj-cs"/>
              </a:rPr>
              <a:t>7</a:t>
            </a:r>
            <a:r>
              <a:rPr kumimoji="0" lang="en-US" sz="2800" b="1" i="0" u="none" strike="noStrike" kern="0" cap="none" spc="0" normalizeH="0" baseline="0" noProof="0" dirty="0">
                <a:ln>
                  <a:noFill/>
                </a:ln>
                <a:effectLst/>
                <a:uLnTx/>
                <a:uFillTx/>
                <a:latin typeface="+mj-lt"/>
                <a:ea typeface="+mj-ea"/>
                <a:cs typeface="+mj-cs"/>
              </a:rPr>
              <a:t>–8:</a:t>
            </a:r>
            <a:r>
              <a:rPr lang="en-US" sz="2800" b="1" kern="0" noProof="0" dirty="0">
                <a:latin typeface="+mj-lt"/>
                <a:ea typeface="+mj-ea"/>
                <a:cs typeface="+mj-cs"/>
              </a:rPr>
              <a:t> E</a:t>
            </a:r>
            <a:r>
              <a:rPr lang="en-US" sz="2800" b="1" kern="0" dirty="0">
                <a:latin typeface="+mj-lt"/>
                <a:ea typeface="+mj-ea"/>
                <a:cs typeface="+mj-cs"/>
              </a:rPr>
              <a:t>CR Prompt</a:t>
            </a:r>
            <a:endParaRPr kumimoji="0" lang="en-US" sz="1200" b="1" i="0" u="none" strike="noStrike" kern="0" cap="none" spc="0" normalizeH="0" baseline="0" noProof="0" dirty="0">
              <a:ln>
                <a:noFill/>
              </a:ln>
              <a:solidFill>
                <a:schemeClr val="bg1"/>
              </a:solidFill>
              <a:effectLst/>
              <a:uLnTx/>
              <a:uFillTx/>
              <a:latin typeface="+mj-lt"/>
              <a:ea typeface="+mj-ea"/>
              <a:cs typeface="+mj-cs"/>
            </a:endParaRPr>
          </a:p>
        </p:txBody>
      </p:sp>
      <p:sp>
        <p:nvSpPr>
          <p:cNvPr id="5" name="Slide Number Placeholder 4"/>
          <p:cNvSpPr>
            <a:spLocks noGrp="1"/>
          </p:cNvSpPr>
          <p:nvPr>
            <p:ph type="sldNum" sz="quarter" idx="10"/>
          </p:nvPr>
        </p:nvSpPr>
        <p:spPr/>
        <p:txBody>
          <a:bodyPr/>
          <a:lstStyle/>
          <a:p>
            <a:r>
              <a:rPr lang="en-US" dirty="0"/>
              <a:t>16</a:t>
            </a:r>
          </a:p>
        </p:txBody>
      </p:sp>
      <p:pic>
        <p:nvPicPr>
          <p:cNvPr id="9" name="Picture 8" descr="7-8 Passage P1.png"/>
          <p:cNvPicPr>
            <a:picLocks noChangeAspect="1"/>
          </p:cNvPicPr>
          <p:nvPr/>
        </p:nvPicPr>
        <p:blipFill>
          <a:blip r:embed="rId2" cstate="print"/>
          <a:stretch>
            <a:fillRect/>
          </a:stretch>
        </p:blipFill>
        <p:spPr>
          <a:xfrm>
            <a:off x="402336" y="1088136"/>
            <a:ext cx="3956312" cy="4901804"/>
          </a:xfrm>
          <a:prstGeom prst="rect">
            <a:avLst/>
          </a:prstGeom>
          <a:ln w="12700">
            <a:solidFill>
              <a:schemeClr val="tx1"/>
            </a:solidFill>
          </a:ln>
          <a:effectLst>
            <a:outerShdw blurRad="50800" dist="38100" dir="2700000" algn="tl" rotWithShape="0">
              <a:prstClr val="black">
                <a:alpha val="40000"/>
              </a:prstClr>
            </a:outerShdw>
          </a:effectLst>
        </p:spPr>
      </p:pic>
      <p:pic>
        <p:nvPicPr>
          <p:cNvPr id="10" name="Picture 9" descr="7-8 Passage P2.png"/>
          <p:cNvPicPr>
            <a:picLocks noChangeAspect="1"/>
          </p:cNvPicPr>
          <p:nvPr/>
        </p:nvPicPr>
        <p:blipFill>
          <a:blip r:embed="rId3" cstate="print"/>
          <a:stretch>
            <a:fillRect/>
          </a:stretch>
        </p:blipFill>
        <p:spPr>
          <a:xfrm>
            <a:off x="4754880" y="1088136"/>
            <a:ext cx="3956312" cy="4901804"/>
          </a:xfrm>
          <a:prstGeom prst="rect">
            <a:avLst/>
          </a:prstGeom>
          <a:ln w="12700">
            <a:solidFill>
              <a:schemeClr val="tx1"/>
            </a:solidFill>
          </a:ln>
          <a:effectLst>
            <a:outerShdw blurRad="50800" dist="38100" dir="2700000" algn="tl" rotWithShape="0">
              <a:prstClr val="black">
                <a:alpha val="40000"/>
              </a:prstClr>
            </a:outerShdw>
          </a:effectLst>
        </p:spPr>
      </p:pic>
      <p:sp>
        <p:nvSpPr>
          <p:cNvPr id="6" name="TextBox 5"/>
          <p:cNvSpPr txBox="1"/>
          <p:nvPr/>
        </p:nvSpPr>
        <p:spPr>
          <a:xfrm>
            <a:off x="2409825" y="6153150"/>
            <a:ext cx="4305300" cy="307777"/>
          </a:xfrm>
          <a:prstGeom prst="rect">
            <a:avLst/>
          </a:prstGeom>
          <a:noFill/>
        </p:spPr>
        <p:txBody>
          <a:bodyPr wrap="square" rtlCol="0">
            <a:spAutoFit/>
          </a:bodyPr>
          <a:lstStyle/>
          <a:p>
            <a:pPr algn="ctr"/>
            <a:r>
              <a:rPr lang="en-US" sz="1400" b="1" dirty="0">
                <a:solidFill>
                  <a:srgbClr val="000000"/>
                </a:solidFill>
              </a:rPr>
              <a:t>(binder page 108 for prompt and samples)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314325" y="246063"/>
            <a:ext cx="8229600" cy="3825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a:ln>
                  <a:noFill/>
                </a:ln>
                <a:effectLst/>
                <a:uLnTx/>
                <a:uFillTx/>
                <a:latin typeface="+mj-lt"/>
                <a:ea typeface="+mj-ea"/>
                <a:cs typeface="+mj-cs"/>
              </a:rPr>
              <a:t>Grades </a:t>
            </a:r>
            <a:r>
              <a:rPr lang="en-US" sz="2800" b="1" kern="0" noProof="0" dirty="0">
                <a:latin typeface="+mj-lt"/>
                <a:ea typeface="+mj-ea"/>
                <a:cs typeface="+mj-cs"/>
              </a:rPr>
              <a:t>7</a:t>
            </a:r>
            <a:r>
              <a:rPr kumimoji="0" lang="en-US" sz="2800" b="1" i="0" u="none" strike="noStrike" kern="0" cap="none" spc="0" normalizeH="0" baseline="0" noProof="0" dirty="0">
                <a:ln>
                  <a:noFill/>
                </a:ln>
                <a:effectLst/>
                <a:uLnTx/>
                <a:uFillTx/>
                <a:latin typeface="+mj-lt"/>
                <a:ea typeface="+mj-ea"/>
                <a:cs typeface="+mj-cs"/>
              </a:rPr>
              <a:t>–8:</a:t>
            </a:r>
            <a:r>
              <a:rPr lang="en-US" sz="2800" b="1" kern="0" noProof="0" dirty="0">
                <a:latin typeface="+mj-lt"/>
                <a:ea typeface="+mj-ea"/>
                <a:cs typeface="+mj-cs"/>
              </a:rPr>
              <a:t> E</a:t>
            </a:r>
            <a:r>
              <a:rPr lang="en-US" sz="2800" b="1" kern="0" dirty="0">
                <a:latin typeface="+mj-lt"/>
                <a:ea typeface="+mj-ea"/>
                <a:cs typeface="+mj-cs"/>
              </a:rPr>
              <a:t>CR Prompt (Continued)</a:t>
            </a:r>
            <a:endParaRPr kumimoji="0" lang="en-US" sz="2800" b="1" i="0" u="none" strike="noStrike" kern="0" cap="none" spc="0" normalizeH="0" baseline="0" noProof="0" dirty="0">
              <a:ln>
                <a:noFill/>
              </a:ln>
              <a:effectLst/>
              <a:uLnTx/>
              <a:uFillTx/>
              <a:latin typeface="+mj-lt"/>
              <a:ea typeface="+mj-ea"/>
              <a:cs typeface="+mj-cs"/>
            </a:endParaRPr>
          </a:p>
        </p:txBody>
      </p:sp>
      <p:sp>
        <p:nvSpPr>
          <p:cNvPr id="5" name="Slide Number Placeholder 4"/>
          <p:cNvSpPr>
            <a:spLocks noGrp="1"/>
          </p:cNvSpPr>
          <p:nvPr>
            <p:ph type="sldNum" sz="quarter" idx="10"/>
          </p:nvPr>
        </p:nvSpPr>
        <p:spPr/>
        <p:txBody>
          <a:bodyPr/>
          <a:lstStyle/>
          <a:p>
            <a:r>
              <a:rPr lang="en-US" dirty="0"/>
              <a:t>17</a:t>
            </a:r>
          </a:p>
        </p:txBody>
      </p:sp>
      <p:pic>
        <p:nvPicPr>
          <p:cNvPr id="7" name="Picture 6" descr="7-8 Passage P3.png"/>
          <p:cNvPicPr>
            <a:picLocks noChangeAspect="1"/>
          </p:cNvPicPr>
          <p:nvPr/>
        </p:nvPicPr>
        <p:blipFill>
          <a:blip r:embed="rId2" cstate="print"/>
          <a:stretch>
            <a:fillRect/>
          </a:stretch>
        </p:blipFill>
        <p:spPr>
          <a:xfrm>
            <a:off x="2587752" y="1088136"/>
            <a:ext cx="3956312" cy="4901804"/>
          </a:xfrm>
          <a:prstGeom prst="rect">
            <a:avLst/>
          </a:prstGeom>
          <a:ln w="12700">
            <a:solidFill>
              <a:schemeClr val="tx1"/>
            </a:solidFill>
          </a:ln>
          <a:effectLst>
            <a:outerShdw blurRad="50800" dist="38100" dir="2700000" algn="tl" rotWithShape="0">
              <a:prstClr val="black">
                <a:alpha val="40000"/>
              </a:prstClr>
            </a:outerShdw>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Grades 7–8: ECR Sample 1</a:t>
            </a:r>
            <a:endParaRPr lang="en-US" sz="1100" dirty="0"/>
          </a:p>
        </p:txBody>
      </p:sp>
      <p:sp>
        <p:nvSpPr>
          <p:cNvPr id="26" name="Slide Number Placeholder 25"/>
          <p:cNvSpPr>
            <a:spLocks noGrp="1"/>
          </p:cNvSpPr>
          <p:nvPr>
            <p:ph type="sldNum" sz="quarter" idx="10"/>
          </p:nvPr>
        </p:nvSpPr>
        <p:spPr/>
        <p:txBody>
          <a:bodyPr/>
          <a:lstStyle/>
          <a:p>
            <a:r>
              <a:rPr lang="en-US" dirty="0"/>
              <a:t>18</a:t>
            </a:r>
          </a:p>
        </p:txBody>
      </p:sp>
      <p:grpSp>
        <p:nvGrpSpPr>
          <p:cNvPr id="39" name="Group 38"/>
          <p:cNvGrpSpPr/>
          <p:nvPr/>
        </p:nvGrpSpPr>
        <p:grpSpPr>
          <a:xfrm>
            <a:off x="226695" y="1420975"/>
            <a:ext cx="4027178" cy="4018456"/>
            <a:chOff x="274320" y="1325880"/>
            <a:chExt cx="4027178" cy="4018456"/>
          </a:xfrm>
        </p:grpSpPr>
        <p:pic>
          <p:nvPicPr>
            <p:cNvPr id="17" name="Picture 16" descr="7-8 Sample 01_P1.png"/>
            <p:cNvPicPr>
              <a:picLocks noChangeAspect="1"/>
            </p:cNvPicPr>
            <p:nvPr/>
          </p:nvPicPr>
          <p:blipFill>
            <a:blip r:embed="rId2" cstate="print"/>
            <a:stretch>
              <a:fillRect/>
            </a:stretch>
          </p:blipFill>
          <p:spPr>
            <a:xfrm>
              <a:off x="278130" y="1325880"/>
              <a:ext cx="4023368" cy="3121768"/>
            </a:xfrm>
            <a:prstGeom prst="rect">
              <a:avLst/>
            </a:prstGeom>
          </p:spPr>
        </p:pic>
        <p:pic>
          <p:nvPicPr>
            <p:cNvPr id="18" name="Picture 17" descr="7-8 Sample 01_P2.png"/>
            <p:cNvPicPr>
              <a:picLocks noChangeAspect="1"/>
            </p:cNvPicPr>
            <p:nvPr/>
          </p:nvPicPr>
          <p:blipFill>
            <a:blip r:embed="rId3" cstate="print"/>
            <a:stretch>
              <a:fillRect/>
            </a:stretch>
          </p:blipFill>
          <p:spPr>
            <a:xfrm>
              <a:off x="274320" y="4423414"/>
              <a:ext cx="4023360" cy="920922"/>
            </a:xfrm>
            <a:prstGeom prst="rect">
              <a:avLst/>
            </a:prstGeom>
          </p:spPr>
        </p:pic>
      </p:grpSp>
      <p:grpSp>
        <p:nvGrpSpPr>
          <p:cNvPr id="21" name="Group 20"/>
          <p:cNvGrpSpPr/>
          <p:nvPr/>
        </p:nvGrpSpPr>
        <p:grpSpPr>
          <a:xfrm>
            <a:off x="4476749" y="1390269"/>
            <a:ext cx="4480560" cy="4075464"/>
            <a:chOff x="4476749" y="1385411"/>
            <a:chExt cx="4480560" cy="4075464"/>
          </a:xfrm>
          <a:effectLst>
            <a:outerShdw blurRad="50800" dist="38100" dir="2700000" algn="tl" rotWithShape="0">
              <a:prstClr val="black">
                <a:alpha val="40000"/>
              </a:prstClr>
            </a:outerShdw>
          </a:effectLst>
        </p:grpSpPr>
        <p:sp>
          <p:nvSpPr>
            <p:cNvPr id="22" name="Rectangle 21"/>
            <p:cNvSpPr/>
            <p:nvPr/>
          </p:nvSpPr>
          <p:spPr>
            <a:xfrm>
              <a:off x="4481511" y="4727450"/>
              <a:ext cx="493776" cy="7334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M</a:t>
              </a:r>
            </a:p>
          </p:txBody>
        </p:sp>
        <p:sp>
          <p:nvSpPr>
            <p:cNvPr id="23" name="Rectangle 22"/>
            <p:cNvSpPr/>
            <p:nvPr/>
          </p:nvSpPr>
          <p:spPr>
            <a:xfrm>
              <a:off x="4481511" y="3969022"/>
              <a:ext cx="493776" cy="7334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DR</a:t>
              </a:r>
            </a:p>
          </p:txBody>
        </p:sp>
        <p:sp>
          <p:nvSpPr>
            <p:cNvPr id="24" name="Rectangle 23"/>
            <p:cNvSpPr/>
            <p:nvPr/>
          </p:nvSpPr>
          <p:spPr>
            <a:xfrm>
              <a:off x="4481511" y="3211625"/>
              <a:ext cx="493776" cy="7334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CR</a:t>
              </a:r>
            </a:p>
          </p:txBody>
        </p:sp>
        <p:sp>
          <p:nvSpPr>
            <p:cNvPr id="25" name="Rectangle 24"/>
            <p:cNvSpPr/>
            <p:nvPr/>
          </p:nvSpPr>
          <p:spPr>
            <a:xfrm>
              <a:off x="4481511" y="2455135"/>
              <a:ext cx="493776" cy="7334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QL</a:t>
              </a:r>
            </a:p>
          </p:txBody>
        </p:sp>
        <p:sp>
          <p:nvSpPr>
            <p:cNvPr id="28" name="Rectangle 27"/>
            <p:cNvSpPr/>
            <p:nvPr/>
          </p:nvSpPr>
          <p:spPr>
            <a:xfrm>
              <a:off x="4481511" y="1696149"/>
              <a:ext cx="493776" cy="7334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CL</a:t>
              </a:r>
            </a:p>
          </p:txBody>
        </p:sp>
        <p:sp>
          <p:nvSpPr>
            <p:cNvPr id="29" name="Rectangle 28"/>
            <p:cNvSpPr/>
            <p:nvPr/>
          </p:nvSpPr>
          <p:spPr>
            <a:xfrm>
              <a:off x="5001976" y="1696149"/>
              <a:ext cx="3952875" cy="733425"/>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Response contains a variety of simple, expanded, and</a:t>
              </a:r>
              <a:br>
                <a:rPr lang="en-US" sz="1000" dirty="0">
                  <a:solidFill>
                    <a:schemeClr val="tx1"/>
                  </a:solidFill>
                </a:rPr>
              </a:br>
              <a:r>
                <a:rPr lang="en-US" sz="1000" dirty="0">
                  <a:solidFill>
                    <a:schemeClr val="tx1"/>
                  </a:solidFill>
                </a:rPr>
                <a:t>complex sentences. </a:t>
              </a:r>
            </a:p>
          </p:txBody>
        </p:sp>
        <p:sp>
          <p:nvSpPr>
            <p:cNvPr id="30" name="Rectangle 29"/>
            <p:cNvSpPr/>
            <p:nvPr/>
          </p:nvSpPr>
          <p:spPr>
            <a:xfrm>
              <a:off x="5001976" y="2455135"/>
              <a:ext cx="3952875" cy="733425"/>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ctr"/>
              <a:r>
                <a:rPr lang="en-US" sz="1000" dirty="0">
                  <a:solidFill>
                    <a:schemeClr val="tx1"/>
                  </a:solidFill>
                </a:rPr>
                <a:t>Response contains many Tier 2 and/or Tier 3 words and phrases used appropriately (e.g., </a:t>
              </a:r>
              <a:r>
                <a:rPr lang="en-US" sz="1000" i="1" dirty="0">
                  <a:solidFill>
                    <a:schemeClr val="tx1"/>
                  </a:solidFill>
                </a:rPr>
                <a:t>technology</a:t>
              </a:r>
              <a:r>
                <a:rPr lang="en-US" sz="1000" dirty="0">
                  <a:solidFill>
                    <a:schemeClr val="tx1"/>
                  </a:solidFill>
                </a:rPr>
                <a:t>,</a:t>
              </a:r>
              <a:r>
                <a:rPr lang="en-US" sz="1000" i="1" dirty="0">
                  <a:solidFill>
                    <a:schemeClr val="tx1"/>
                  </a:solidFill>
                </a:rPr>
                <a:t> in season</a:t>
              </a:r>
              <a:r>
                <a:rPr lang="en-US" sz="1000" dirty="0">
                  <a:solidFill>
                    <a:schemeClr val="tx1"/>
                  </a:solidFill>
                </a:rPr>
                <a:t>, </a:t>
              </a:r>
              <a:r>
                <a:rPr lang="en-US" sz="1000" i="1" dirty="0">
                  <a:solidFill>
                    <a:schemeClr val="tx1"/>
                  </a:solidFill>
                </a:rPr>
                <a:t>convenient</a:t>
              </a:r>
              <a:r>
                <a:rPr lang="en-US" sz="1000" dirty="0">
                  <a:solidFill>
                    <a:schemeClr val="tx1"/>
                  </a:solidFill>
                </a:rPr>
                <a:t>, </a:t>
              </a:r>
              <a:r>
                <a:rPr lang="en-US" sz="1000" i="1" dirty="0">
                  <a:solidFill>
                    <a:schemeClr val="tx1"/>
                  </a:solidFill>
                </a:rPr>
                <a:t>growing population and demands for food</a:t>
              </a:r>
              <a:r>
                <a:rPr lang="en-US" sz="1000" dirty="0">
                  <a:solidFill>
                    <a:schemeClr val="tx1"/>
                  </a:solidFill>
                </a:rPr>
                <a:t>, </a:t>
              </a:r>
              <a:r>
                <a:rPr lang="en-US" sz="1000" i="1" dirty="0">
                  <a:solidFill>
                    <a:schemeClr val="tx1"/>
                  </a:solidFill>
                </a:rPr>
                <a:t>lack of supply</a:t>
              </a:r>
              <a:r>
                <a:rPr lang="en-US" sz="1000" dirty="0">
                  <a:solidFill>
                    <a:schemeClr val="tx1"/>
                  </a:solidFill>
                </a:rPr>
                <a:t>). </a:t>
              </a:r>
            </a:p>
          </p:txBody>
        </p:sp>
        <p:sp>
          <p:nvSpPr>
            <p:cNvPr id="31" name="Rectangle 30"/>
            <p:cNvSpPr/>
            <p:nvPr/>
          </p:nvSpPr>
          <p:spPr>
            <a:xfrm>
              <a:off x="5001976" y="3969022"/>
              <a:ext cx="3952875" cy="733425"/>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Response includes many and varied precisely stated and linked claims and evidence, support, and closure. </a:t>
              </a:r>
            </a:p>
          </p:txBody>
        </p:sp>
        <p:sp>
          <p:nvSpPr>
            <p:cNvPr id="32" name="Rectangle 31"/>
            <p:cNvSpPr/>
            <p:nvPr/>
          </p:nvSpPr>
          <p:spPr>
            <a:xfrm>
              <a:off x="5001976" y="4727450"/>
              <a:ext cx="3952875" cy="733425"/>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Response is clear and contains minimal errors that obscure meaning (e.g., spelling errors: </a:t>
              </a:r>
              <a:r>
                <a:rPr lang="en-US" sz="1000" i="1" dirty="0" err="1">
                  <a:solidFill>
                    <a:schemeClr val="tx1"/>
                  </a:solidFill>
                </a:rPr>
                <a:t>eren’t</a:t>
              </a:r>
              <a:r>
                <a:rPr lang="en-US" sz="1000" dirty="0">
                  <a:solidFill>
                    <a:schemeClr val="tx1"/>
                  </a:solidFill>
                </a:rPr>
                <a:t> for </a:t>
              </a:r>
              <a:r>
                <a:rPr lang="en-US" sz="1000" i="1" dirty="0">
                  <a:solidFill>
                    <a:schemeClr val="tx1"/>
                  </a:solidFill>
                </a:rPr>
                <a:t>aren’t</a:t>
              </a:r>
              <a:r>
                <a:rPr lang="en-US" sz="1000" dirty="0">
                  <a:solidFill>
                    <a:schemeClr val="tx1"/>
                  </a:solidFill>
                </a:rPr>
                <a:t>). </a:t>
              </a:r>
            </a:p>
          </p:txBody>
        </p:sp>
        <p:sp>
          <p:nvSpPr>
            <p:cNvPr id="33" name="Rectangle 32"/>
            <p:cNvSpPr/>
            <p:nvPr/>
          </p:nvSpPr>
          <p:spPr>
            <a:xfrm>
              <a:off x="5001976" y="3211625"/>
              <a:ext cx="3952875" cy="733425"/>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Response includes sufficient orientation, logically organized and connected ideas, and closure to provide clear organization. </a:t>
              </a:r>
            </a:p>
          </p:txBody>
        </p:sp>
        <p:sp>
          <p:nvSpPr>
            <p:cNvPr id="34" name="Rectangle 33"/>
            <p:cNvSpPr/>
            <p:nvPr/>
          </p:nvSpPr>
          <p:spPr>
            <a:xfrm>
              <a:off x="4476749" y="1385411"/>
              <a:ext cx="4480560" cy="28575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Score 4: Commanding</a:t>
              </a:r>
            </a:p>
          </p:txBody>
        </p:sp>
      </p:grpSp>
      <p:grpSp>
        <p:nvGrpSpPr>
          <p:cNvPr id="40" name="Group 39"/>
          <p:cNvGrpSpPr/>
          <p:nvPr/>
        </p:nvGrpSpPr>
        <p:grpSpPr>
          <a:xfrm>
            <a:off x="304800" y="2019298"/>
            <a:ext cx="3571874" cy="2029968"/>
            <a:chOff x="304800" y="2019298"/>
            <a:chExt cx="3571874" cy="2029968"/>
          </a:xfrm>
        </p:grpSpPr>
        <p:sp>
          <p:nvSpPr>
            <p:cNvPr id="27" name="Rectangle 26"/>
            <p:cNvSpPr/>
            <p:nvPr/>
          </p:nvSpPr>
          <p:spPr>
            <a:xfrm>
              <a:off x="2619375" y="2019298"/>
              <a:ext cx="590550" cy="201168"/>
            </a:xfrm>
            <a:prstGeom prst="rect">
              <a:avLst/>
            </a:prstGeom>
            <a:solidFill>
              <a:srgbClr val="41FF37">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3143250" y="2562222"/>
              <a:ext cx="485775" cy="201168"/>
            </a:xfrm>
            <a:prstGeom prst="rect">
              <a:avLst/>
            </a:prstGeom>
            <a:solidFill>
              <a:srgbClr val="41FF37">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2047876" y="2924173"/>
              <a:ext cx="476250" cy="201168"/>
            </a:xfrm>
            <a:prstGeom prst="rect">
              <a:avLst/>
            </a:prstGeom>
            <a:solidFill>
              <a:srgbClr val="41FF37">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1781175" y="3667124"/>
              <a:ext cx="2095499" cy="201168"/>
            </a:xfrm>
            <a:prstGeom prst="rect">
              <a:avLst/>
            </a:prstGeom>
            <a:solidFill>
              <a:srgbClr val="41FF37">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304800" y="3848098"/>
              <a:ext cx="762000" cy="201168"/>
            </a:xfrm>
            <a:prstGeom prst="rect">
              <a:avLst/>
            </a:prstGeom>
            <a:solidFill>
              <a:srgbClr val="41FF37">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a:off x="619125" y="1457323"/>
            <a:ext cx="3543300" cy="1677542"/>
            <a:chOff x="619125" y="1457323"/>
            <a:chExt cx="3543300" cy="1677542"/>
          </a:xfrm>
        </p:grpSpPr>
        <p:sp>
          <p:nvSpPr>
            <p:cNvPr id="41" name="Rectangle 40"/>
            <p:cNvSpPr/>
            <p:nvPr/>
          </p:nvSpPr>
          <p:spPr>
            <a:xfrm>
              <a:off x="647700" y="1457323"/>
              <a:ext cx="3514725" cy="201168"/>
            </a:xfrm>
            <a:prstGeom prst="rect">
              <a:avLst/>
            </a:prstGeom>
            <a:solidFill>
              <a:srgbClr val="FFFF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619125" y="2209798"/>
              <a:ext cx="2657475" cy="201168"/>
            </a:xfrm>
            <a:prstGeom prst="rect">
              <a:avLst/>
            </a:prstGeom>
            <a:solidFill>
              <a:srgbClr val="FFFF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a:spLocks/>
            </p:cNvSpPr>
            <p:nvPr/>
          </p:nvSpPr>
          <p:spPr>
            <a:xfrm>
              <a:off x="2524126" y="2933697"/>
              <a:ext cx="1162050" cy="201168"/>
            </a:xfrm>
            <a:prstGeom prst="rect">
              <a:avLst/>
            </a:prstGeom>
            <a:solidFill>
              <a:srgbClr val="FFFF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TextBox 44"/>
          <p:cNvSpPr txBox="1"/>
          <p:nvPr/>
        </p:nvSpPr>
        <p:spPr>
          <a:xfrm>
            <a:off x="3200400" y="6229350"/>
            <a:ext cx="2743199" cy="246221"/>
          </a:xfrm>
          <a:prstGeom prst="rect">
            <a:avLst/>
          </a:prstGeom>
          <a:noFill/>
        </p:spPr>
        <p:txBody>
          <a:bodyPr wrap="square" rtlCol="0">
            <a:spAutoFit/>
          </a:bodyPr>
          <a:lstStyle/>
          <a:p>
            <a:pPr algn="ctr"/>
            <a:r>
              <a:rPr lang="en-US" sz="1000" dirty="0"/>
              <a:t>*Please see your binder for a full rubric*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10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wipe(left)">
                                      <p:cBhvr>
                                        <p:cTn id="12" dur="1000"/>
                                        <p:tgtEl>
                                          <p:spTgt spid="40"/>
                                        </p:tgtEl>
                                      </p:cBhvr>
                                    </p:animEffect>
                                  </p:childTnLst>
                                </p:cTn>
                              </p:par>
                              <p:par>
                                <p:cTn id="13" presetID="10" presetClass="exit" presetSubtype="0" fill="hold" nodeType="withEffect">
                                  <p:stCondLst>
                                    <p:cond delay="0"/>
                                  </p:stCondLst>
                                  <p:childTnLst>
                                    <p:animEffect transition="out" filter="fade">
                                      <p:cBhvr>
                                        <p:cTn id="14" dur="2000"/>
                                        <p:tgtEl>
                                          <p:spTgt spid="44"/>
                                        </p:tgtEl>
                                      </p:cBhvr>
                                    </p:animEffect>
                                    <p:set>
                                      <p:cBhvr>
                                        <p:cTn id="15" dur="1" fill="hold">
                                          <p:stCondLst>
                                            <p:cond delay="1999"/>
                                          </p:stCondLst>
                                        </p:cTn>
                                        <p:tgtEl>
                                          <p:spTgt spid="4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Grades 7–8: ECR Sample 2</a:t>
            </a:r>
          </a:p>
        </p:txBody>
      </p:sp>
      <p:sp>
        <p:nvSpPr>
          <p:cNvPr id="5" name="TextBox 4"/>
          <p:cNvSpPr txBox="1"/>
          <p:nvPr/>
        </p:nvSpPr>
        <p:spPr>
          <a:xfrm>
            <a:off x="3200400" y="6229350"/>
            <a:ext cx="2743199" cy="246221"/>
          </a:xfrm>
          <a:prstGeom prst="rect">
            <a:avLst/>
          </a:prstGeom>
          <a:noFill/>
        </p:spPr>
        <p:txBody>
          <a:bodyPr wrap="square" rtlCol="0">
            <a:spAutoFit/>
          </a:bodyPr>
          <a:lstStyle/>
          <a:p>
            <a:pPr algn="ctr"/>
            <a:r>
              <a:rPr lang="en-US" sz="1000" dirty="0"/>
              <a:t>*Please see your binder for a full rubric*</a:t>
            </a:r>
          </a:p>
        </p:txBody>
      </p:sp>
      <p:sp>
        <p:nvSpPr>
          <p:cNvPr id="26" name="Slide Number Placeholder 25"/>
          <p:cNvSpPr>
            <a:spLocks noGrp="1"/>
          </p:cNvSpPr>
          <p:nvPr>
            <p:ph type="sldNum" sz="quarter" idx="10"/>
          </p:nvPr>
        </p:nvSpPr>
        <p:spPr/>
        <p:txBody>
          <a:bodyPr/>
          <a:lstStyle/>
          <a:p>
            <a:r>
              <a:rPr lang="en-US" dirty="0"/>
              <a:t>19</a:t>
            </a:r>
          </a:p>
        </p:txBody>
      </p:sp>
      <p:pic>
        <p:nvPicPr>
          <p:cNvPr id="18" name="Picture 17" descr="7-8 Sample 02.png"/>
          <p:cNvPicPr>
            <a:picLocks noChangeAspect="1"/>
          </p:cNvPicPr>
          <p:nvPr/>
        </p:nvPicPr>
        <p:blipFill>
          <a:blip r:embed="rId2" cstate="print"/>
          <a:stretch>
            <a:fillRect/>
          </a:stretch>
        </p:blipFill>
        <p:spPr>
          <a:xfrm>
            <a:off x="221155" y="1864956"/>
            <a:ext cx="4023368" cy="3121768"/>
          </a:xfrm>
          <a:prstGeom prst="rect">
            <a:avLst/>
          </a:prstGeom>
          <a:effectLst>
            <a:outerShdw blurRad="50800" dist="38100" dir="2700000" algn="tl" rotWithShape="0">
              <a:prstClr val="black">
                <a:alpha val="40000"/>
              </a:prstClr>
            </a:outerShdw>
          </a:effectLst>
        </p:spPr>
      </p:pic>
      <p:grpSp>
        <p:nvGrpSpPr>
          <p:cNvPr id="17" name="Group 16"/>
          <p:cNvGrpSpPr/>
          <p:nvPr/>
        </p:nvGrpSpPr>
        <p:grpSpPr>
          <a:xfrm>
            <a:off x="4476749" y="1390269"/>
            <a:ext cx="4480560" cy="4075464"/>
            <a:chOff x="4476749" y="1385411"/>
            <a:chExt cx="4480560" cy="4075464"/>
          </a:xfrm>
          <a:effectLst>
            <a:outerShdw blurRad="50800" dist="38100" dir="2700000" algn="tl" rotWithShape="0">
              <a:prstClr val="black">
                <a:alpha val="40000"/>
              </a:prstClr>
            </a:outerShdw>
          </a:effectLst>
        </p:grpSpPr>
        <p:sp>
          <p:nvSpPr>
            <p:cNvPr id="19" name="Rectangle 18"/>
            <p:cNvSpPr/>
            <p:nvPr/>
          </p:nvSpPr>
          <p:spPr>
            <a:xfrm>
              <a:off x="4481511" y="4727450"/>
              <a:ext cx="493776" cy="7334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M</a:t>
              </a:r>
            </a:p>
          </p:txBody>
        </p:sp>
        <p:sp>
          <p:nvSpPr>
            <p:cNvPr id="20" name="Rectangle 19"/>
            <p:cNvSpPr/>
            <p:nvPr/>
          </p:nvSpPr>
          <p:spPr>
            <a:xfrm>
              <a:off x="4481511" y="3969022"/>
              <a:ext cx="493776" cy="7334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DR</a:t>
              </a:r>
            </a:p>
          </p:txBody>
        </p:sp>
        <p:sp>
          <p:nvSpPr>
            <p:cNvPr id="21" name="Rectangle 20"/>
            <p:cNvSpPr/>
            <p:nvPr/>
          </p:nvSpPr>
          <p:spPr>
            <a:xfrm>
              <a:off x="4481511" y="3211625"/>
              <a:ext cx="493776" cy="7334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CR</a:t>
              </a:r>
            </a:p>
          </p:txBody>
        </p:sp>
        <p:sp>
          <p:nvSpPr>
            <p:cNvPr id="22" name="Rectangle 21"/>
            <p:cNvSpPr/>
            <p:nvPr/>
          </p:nvSpPr>
          <p:spPr>
            <a:xfrm>
              <a:off x="4481511" y="2455135"/>
              <a:ext cx="493776" cy="7334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QL</a:t>
              </a:r>
            </a:p>
          </p:txBody>
        </p:sp>
        <p:sp>
          <p:nvSpPr>
            <p:cNvPr id="23" name="Rectangle 22"/>
            <p:cNvSpPr/>
            <p:nvPr/>
          </p:nvSpPr>
          <p:spPr>
            <a:xfrm>
              <a:off x="4481511" y="1696149"/>
              <a:ext cx="493776" cy="7334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CL</a:t>
              </a:r>
            </a:p>
          </p:txBody>
        </p:sp>
        <p:sp>
          <p:nvSpPr>
            <p:cNvPr id="24" name="Rectangle 23"/>
            <p:cNvSpPr/>
            <p:nvPr/>
          </p:nvSpPr>
          <p:spPr>
            <a:xfrm>
              <a:off x="5001976" y="1696149"/>
              <a:ext cx="3952875" cy="733425"/>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Response contains expanded and complex sentences. </a:t>
              </a:r>
            </a:p>
          </p:txBody>
        </p:sp>
        <p:sp>
          <p:nvSpPr>
            <p:cNvPr id="25" name="Rectangle 24"/>
            <p:cNvSpPr/>
            <p:nvPr/>
          </p:nvSpPr>
          <p:spPr>
            <a:xfrm>
              <a:off x="5001976" y="2455135"/>
              <a:ext cx="3952875" cy="733425"/>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Response contains many Tier 2 and/or Tier 3 </a:t>
              </a:r>
              <a:r>
                <a:rPr lang="en-US" sz="1000">
                  <a:solidFill>
                    <a:schemeClr val="tx1"/>
                  </a:solidFill>
                </a:rPr>
                <a:t>words and </a:t>
              </a:r>
              <a:r>
                <a:rPr lang="en-US" sz="1000" dirty="0">
                  <a:solidFill>
                    <a:schemeClr val="tx1"/>
                  </a:solidFill>
                </a:rPr>
                <a:t>phrases used appropriately (e.g., </a:t>
              </a:r>
              <a:r>
                <a:rPr lang="en-US" sz="1000" i="1" dirty="0">
                  <a:solidFill>
                    <a:schemeClr val="tx1"/>
                  </a:solidFill>
                </a:rPr>
                <a:t>flip side of the coin</a:t>
              </a:r>
              <a:r>
                <a:rPr lang="en-US" sz="1000" dirty="0">
                  <a:solidFill>
                    <a:schemeClr val="tx1"/>
                  </a:solidFill>
                </a:rPr>
                <a:t>, </a:t>
              </a:r>
              <a:r>
                <a:rPr lang="en-US" sz="1000" i="1" dirty="0">
                  <a:solidFill>
                    <a:schemeClr val="tx1"/>
                  </a:solidFill>
                </a:rPr>
                <a:t>extremely</a:t>
              </a:r>
              <a:r>
                <a:rPr lang="en-US" sz="1000" dirty="0">
                  <a:solidFill>
                    <a:schemeClr val="tx1"/>
                  </a:solidFill>
                </a:rPr>
                <a:t> </a:t>
              </a:r>
              <a:r>
                <a:rPr lang="en-US" sz="1000" i="1" dirty="0">
                  <a:solidFill>
                    <a:schemeClr val="tx1"/>
                  </a:solidFill>
                </a:rPr>
                <a:t>well connected</a:t>
              </a:r>
              <a:r>
                <a:rPr lang="en-US" sz="1000" dirty="0">
                  <a:solidFill>
                    <a:schemeClr val="tx1"/>
                  </a:solidFill>
                </a:rPr>
                <a:t>, </a:t>
              </a:r>
              <a:r>
                <a:rPr lang="en-US" sz="1000" i="1" dirty="0">
                  <a:solidFill>
                    <a:schemeClr val="tx1"/>
                  </a:solidFill>
                </a:rPr>
                <a:t>in a single visit</a:t>
              </a:r>
              <a:r>
                <a:rPr lang="en-US" sz="1000" dirty="0">
                  <a:solidFill>
                    <a:schemeClr val="tx1"/>
                  </a:solidFill>
                </a:rPr>
                <a:t>, </a:t>
              </a:r>
              <a:r>
                <a:rPr lang="en-US" sz="1000" i="1" dirty="0">
                  <a:solidFill>
                    <a:schemeClr val="tx1"/>
                  </a:solidFill>
                </a:rPr>
                <a:t>unimaginable</a:t>
              </a:r>
              <a:r>
                <a:rPr lang="en-US" sz="1000" dirty="0">
                  <a:solidFill>
                    <a:schemeClr val="tx1"/>
                  </a:solidFill>
                </a:rPr>
                <a:t> </a:t>
              </a:r>
              <a:r>
                <a:rPr lang="en-US" sz="1000" i="1" dirty="0">
                  <a:solidFill>
                    <a:schemeClr val="tx1"/>
                  </a:solidFill>
                </a:rPr>
                <a:t>in the past</a:t>
              </a:r>
              <a:r>
                <a:rPr lang="en-US" sz="1000" dirty="0">
                  <a:solidFill>
                    <a:schemeClr val="tx1"/>
                  </a:solidFill>
                </a:rPr>
                <a:t>). </a:t>
              </a:r>
            </a:p>
          </p:txBody>
        </p:sp>
        <p:sp>
          <p:nvSpPr>
            <p:cNvPr id="28" name="Rectangle 27"/>
            <p:cNvSpPr/>
            <p:nvPr/>
          </p:nvSpPr>
          <p:spPr>
            <a:xfrm>
              <a:off x="5001976" y="3969022"/>
              <a:ext cx="3952875" cy="733425"/>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Response includes many stated and linked claims and evidence, support, and closure (some supported claims are present, but they lack sufficient elaboration). </a:t>
              </a:r>
            </a:p>
          </p:txBody>
        </p:sp>
        <p:sp>
          <p:nvSpPr>
            <p:cNvPr id="29" name="Rectangle 28"/>
            <p:cNvSpPr/>
            <p:nvPr/>
          </p:nvSpPr>
          <p:spPr>
            <a:xfrm>
              <a:off x="5001976" y="4727450"/>
              <a:ext cx="3952875" cy="733425"/>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Response is clear and contains no errors that obscure meaning. </a:t>
              </a:r>
            </a:p>
          </p:txBody>
        </p:sp>
        <p:sp>
          <p:nvSpPr>
            <p:cNvPr id="30" name="Rectangle 29"/>
            <p:cNvSpPr/>
            <p:nvPr/>
          </p:nvSpPr>
          <p:spPr>
            <a:xfrm>
              <a:off x="5001976" y="3211625"/>
              <a:ext cx="3952875" cy="733425"/>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000"/>
                </a:lnSpc>
              </a:pPr>
              <a:r>
                <a:rPr lang="en-US" sz="1000" dirty="0">
                  <a:solidFill>
                    <a:schemeClr val="tx1"/>
                  </a:solidFill>
                </a:rPr>
                <a:t>Response includes words and sentences that provide partial orientation, logically organized and/or connected ideas, transitions, and closure (has an introduction and connected ideas, but response lacks closure and at times lacks a smooth and clear progression of ideas). </a:t>
              </a:r>
            </a:p>
          </p:txBody>
        </p:sp>
        <p:sp>
          <p:nvSpPr>
            <p:cNvPr id="31" name="Rectangle 30"/>
            <p:cNvSpPr/>
            <p:nvPr/>
          </p:nvSpPr>
          <p:spPr>
            <a:xfrm>
              <a:off x="4476749" y="1385411"/>
              <a:ext cx="4480560" cy="28575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Score 3: Expanding</a:t>
              </a:r>
            </a:p>
          </p:txBody>
        </p:sp>
      </p:grpSp>
      <p:grpSp>
        <p:nvGrpSpPr>
          <p:cNvPr id="33" name="Group 32"/>
          <p:cNvGrpSpPr/>
          <p:nvPr/>
        </p:nvGrpSpPr>
        <p:grpSpPr>
          <a:xfrm>
            <a:off x="342900" y="3200398"/>
            <a:ext cx="3590926" cy="401194"/>
            <a:chOff x="342900" y="3200398"/>
            <a:chExt cx="3590926" cy="401194"/>
          </a:xfrm>
        </p:grpSpPr>
        <p:sp>
          <p:nvSpPr>
            <p:cNvPr id="27" name="Rectangle 26"/>
            <p:cNvSpPr/>
            <p:nvPr/>
          </p:nvSpPr>
          <p:spPr>
            <a:xfrm>
              <a:off x="1943100" y="3200398"/>
              <a:ext cx="1990726" cy="201168"/>
            </a:xfrm>
            <a:prstGeom prst="rect">
              <a:avLst/>
            </a:prstGeom>
            <a:solidFill>
              <a:srgbClr val="00B0F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342900" y="3400424"/>
              <a:ext cx="3076576" cy="201168"/>
            </a:xfrm>
            <a:prstGeom prst="rect">
              <a:avLst/>
            </a:prstGeom>
            <a:solidFill>
              <a:srgbClr val="00B0F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314325" y="1895472"/>
            <a:ext cx="3838575" cy="1506091"/>
            <a:chOff x="314325" y="1895472"/>
            <a:chExt cx="3838575" cy="1506091"/>
          </a:xfrm>
        </p:grpSpPr>
        <p:sp>
          <p:nvSpPr>
            <p:cNvPr id="35" name="Rectangle 34"/>
            <p:cNvSpPr/>
            <p:nvPr/>
          </p:nvSpPr>
          <p:spPr>
            <a:xfrm>
              <a:off x="533401" y="1895472"/>
              <a:ext cx="3429000" cy="201168"/>
            </a:xfrm>
            <a:prstGeom prst="rect">
              <a:avLst/>
            </a:prstGeom>
            <a:solidFill>
              <a:srgbClr val="FFFF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323851" y="2095498"/>
              <a:ext cx="2133599" cy="201168"/>
            </a:xfrm>
            <a:prstGeom prst="rect">
              <a:avLst/>
            </a:prstGeom>
            <a:solidFill>
              <a:srgbClr val="FFFF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504826" y="2838446"/>
              <a:ext cx="3648074" cy="201168"/>
            </a:xfrm>
            <a:prstGeom prst="rect">
              <a:avLst/>
            </a:prstGeom>
            <a:solidFill>
              <a:srgbClr val="FFFF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323850" y="3019420"/>
              <a:ext cx="3829050" cy="201168"/>
            </a:xfrm>
            <a:prstGeom prst="rect">
              <a:avLst/>
            </a:prstGeom>
            <a:solidFill>
              <a:srgbClr val="FFFF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314325" y="3200395"/>
              <a:ext cx="1609725" cy="201168"/>
            </a:xfrm>
            <a:prstGeom prst="rect">
              <a:avLst/>
            </a:prstGeom>
            <a:solidFill>
              <a:srgbClr val="FFFF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10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wipe(left)">
                                      <p:cBhvr>
                                        <p:cTn id="12" dur="1000"/>
                                        <p:tgtEl>
                                          <p:spTgt spid="33"/>
                                        </p:tgtEl>
                                      </p:cBhvr>
                                    </p:animEffect>
                                  </p:childTnLst>
                                </p:cTn>
                              </p:par>
                              <p:par>
                                <p:cTn id="13" presetID="10" presetClass="exit" presetSubtype="0" fill="hold" nodeType="withEffect">
                                  <p:stCondLst>
                                    <p:cond delay="0"/>
                                  </p:stCondLst>
                                  <p:childTnLst>
                                    <p:animEffect transition="out" filter="fade">
                                      <p:cBhvr>
                                        <p:cTn id="14" dur="2000"/>
                                        <p:tgtEl>
                                          <p:spTgt spid="40"/>
                                        </p:tgtEl>
                                      </p:cBhvr>
                                    </p:animEffect>
                                    <p:set>
                                      <p:cBhvr>
                                        <p:cTn id="15" dur="1" fill="hold">
                                          <p:stCondLst>
                                            <p:cond delay="1999"/>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Extended Constructed Response (ECR)</a:t>
            </a:r>
          </a:p>
        </p:txBody>
      </p:sp>
      <p:sp>
        <p:nvSpPr>
          <p:cNvPr id="3" name="Content Placeholder 2"/>
          <p:cNvSpPr>
            <a:spLocks noGrp="1"/>
          </p:cNvSpPr>
          <p:nvPr>
            <p:ph idx="1"/>
          </p:nvPr>
        </p:nvSpPr>
        <p:spPr/>
        <p:txBody>
          <a:bodyPr/>
          <a:lstStyle/>
          <a:p>
            <a:r>
              <a:rPr lang="en-US" dirty="0"/>
              <a:t>Extended Constructed-Response Training</a:t>
            </a:r>
          </a:p>
          <a:p>
            <a:pPr lvl="1"/>
            <a:r>
              <a:rPr lang="en-US" dirty="0"/>
              <a:t>Grades 1–2 and 7–8</a:t>
            </a:r>
          </a:p>
          <a:p>
            <a:pPr lvl="1"/>
            <a:r>
              <a:rPr lang="en-US" dirty="0"/>
              <a:t>Sample student responses</a:t>
            </a:r>
            <a:endParaRPr lang="en-US" dirty="0">
              <a:highlight>
                <a:srgbClr val="FFFF00"/>
              </a:highlight>
            </a:endParaRPr>
          </a:p>
          <a:p>
            <a:r>
              <a:rPr lang="en-US" dirty="0"/>
              <a:t>ECR Task Type</a:t>
            </a:r>
          </a:p>
          <a:p>
            <a:pPr lvl="1"/>
            <a:r>
              <a:rPr lang="en-US" dirty="0"/>
              <a:t>Two-or-more-paragraph response</a:t>
            </a:r>
          </a:p>
          <a:p>
            <a:pPr lvl="1"/>
            <a:r>
              <a:rPr lang="en-US" dirty="0"/>
              <a:t>Narrative: Characters, sequenced events, details</a:t>
            </a:r>
          </a:p>
          <a:p>
            <a:pPr lvl="1"/>
            <a:r>
              <a:rPr lang="en-US" dirty="0"/>
              <a:t>Informational: Ideas, claims, evidence</a:t>
            </a:r>
          </a:p>
        </p:txBody>
      </p:sp>
      <p:sp>
        <p:nvSpPr>
          <p:cNvPr id="4" name="Slide Number Placeholder 3"/>
          <p:cNvSpPr>
            <a:spLocks noGrp="1"/>
          </p:cNvSpPr>
          <p:nvPr>
            <p:ph type="sldNum" sz="quarter" idx="10"/>
          </p:nvPr>
        </p:nvSpPr>
        <p:spPr/>
        <p:txBody>
          <a:bodyPr/>
          <a:lstStyle/>
          <a:p>
            <a:r>
              <a:rPr lang="en-US" dirty="0"/>
              <a:t>2</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Grades 7–8: ECR Sample 3</a:t>
            </a:r>
          </a:p>
        </p:txBody>
      </p:sp>
      <p:sp>
        <p:nvSpPr>
          <p:cNvPr id="5" name="TextBox 4"/>
          <p:cNvSpPr txBox="1"/>
          <p:nvPr/>
        </p:nvSpPr>
        <p:spPr>
          <a:xfrm>
            <a:off x="3200400" y="6229350"/>
            <a:ext cx="2743199" cy="246221"/>
          </a:xfrm>
          <a:prstGeom prst="rect">
            <a:avLst/>
          </a:prstGeom>
          <a:noFill/>
        </p:spPr>
        <p:txBody>
          <a:bodyPr wrap="square" rtlCol="0">
            <a:spAutoFit/>
          </a:bodyPr>
          <a:lstStyle/>
          <a:p>
            <a:pPr algn="ctr"/>
            <a:r>
              <a:rPr lang="en-US" sz="1000" dirty="0"/>
              <a:t>*Please see your binder for a full rubric*</a:t>
            </a:r>
          </a:p>
        </p:txBody>
      </p:sp>
      <p:sp>
        <p:nvSpPr>
          <p:cNvPr id="26" name="Slide Number Placeholder 25"/>
          <p:cNvSpPr>
            <a:spLocks noGrp="1"/>
          </p:cNvSpPr>
          <p:nvPr>
            <p:ph type="sldNum" sz="quarter" idx="10"/>
          </p:nvPr>
        </p:nvSpPr>
        <p:spPr/>
        <p:txBody>
          <a:bodyPr/>
          <a:lstStyle/>
          <a:p>
            <a:r>
              <a:rPr lang="en-US" dirty="0"/>
              <a:t>20</a:t>
            </a:r>
          </a:p>
        </p:txBody>
      </p:sp>
      <p:pic>
        <p:nvPicPr>
          <p:cNvPr id="18" name="Picture 17" descr="7-8 Sample 03.png"/>
          <p:cNvPicPr>
            <a:picLocks noChangeAspect="1"/>
          </p:cNvPicPr>
          <p:nvPr/>
        </p:nvPicPr>
        <p:blipFill>
          <a:blip r:embed="rId2" cstate="print"/>
          <a:stretch>
            <a:fillRect/>
          </a:stretch>
        </p:blipFill>
        <p:spPr>
          <a:xfrm>
            <a:off x="219456" y="1865376"/>
            <a:ext cx="4023368" cy="3121768"/>
          </a:xfrm>
          <a:prstGeom prst="rect">
            <a:avLst/>
          </a:prstGeom>
          <a:effectLst>
            <a:outerShdw blurRad="50800" dist="38100" dir="2700000" algn="tl" rotWithShape="0">
              <a:prstClr val="black">
                <a:alpha val="40000"/>
              </a:prstClr>
            </a:outerShdw>
          </a:effectLst>
        </p:spPr>
      </p:pic>
      <p:grpSp>
        <p:nvGrpSpPr>
          <p:cNvPr id="17" name="Group 16"/>
          <p:cNvGrpSpPr/>
          <p:nvPr/>
        </p:nvGrpSpPr>
        <p:grpSpPr>
          <a:xfrm>
            <a:off x="4476749" y="1390269"/>
            <a:ext cx="4480560" cy="4075464"/>
            <a:chOff x="4476749" y="1385411"/>
            <a:chExt cx="4480560" cy="4075464"/>
          </a:xfrm>
          <a:effectLst>
            <a:outerShdw blurRad="50800" dist="38100" dir="2700000" algn="tl" rotWithShape="0">
              <a:prstClr val="black">
                <a:alpha val="40000"/>
              </a:prstClr>
            </a:outerShdw>
          </a:effectLst>
        </p:grpSpPr>
        <p:sp>
          <p:nvSpPr>
            <p:cNvPr id="19" name="Rectangle 18"/>
            <p:cNvSpPr/>
            <p:nvPr/>
          </p:nvSpPr>
          <p:spPr>
            <a:xfrm>
              <a:off x="4481511" y="4727450"/>
              <a:ext cx="493776" cy="7334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M</a:t>
              </a:r>
            </a:p>
          </p:txBody>
        </p:sp>
        <p:sp>
          <p:nvSpPr>
            <p:cNvPr id="20" name="Rectangle 19"/>
            <p:cNvSpPr/>
            <p:nvPr/>
          </p:nvSpPr>
          <p:spPr>
            <a:xfrm>
              <a:off x="4481511" y="3969022"/>
              <a:ext cx="493776" cy="7334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DR</a:t>
              </a:r>
            </a:p>
          </p:txBody>
        </p:sp>
        <p:sp>
          <p:nvSpPr>
            <p:cNvPr id="21" name="Rectangle 20"/>
            <p:cNvSpPr/>
            <p:nvPr/>
          </p:nvSpPr>
          <p:spPr>
            <a:xfrm>
              <a:off x="4481511" y="3211625"/>
              <a:ext cx="493776" cy="7334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CR</a:t>
              </a:r>
            </a:p>
          </p:txBody>
        </p:sp>
        <p:sp>
          <p:nvSpPr>
            <p:cNvPr id="22" name="Rectangle 21"/>
            <p:cNvSpPr/>
            <p:nvPr/>
          </p:nvSpPr>
          <p:spPr>
            <a:xfrm>
              <a:off x="4481511" y="2455135"/>
              <a:ext cx="493776" cy="7334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QL</a:t>
              </a:r>
            </a:p>
          </p:txBody>
        </p:sp>
        <p:sp>
          <p:nvSpPr>
            <p:cNvPr id="23" name="Rectangle 22"/>
            <p:cNvSpPr/>
            <p:nvPr/>
          </p:nvSpPr>
          <p:spPr>
            <a:xfrm>
              <a:off x="4481511" y="1696149"/>
              <a:ext cx="493776" cy="7334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CL</a:t>
              </a:r>
            </a:p>
          </p:txBody>
        </p:sp>
        <p:sp>
          <p:nvSpPr>
            <p:cNvPr id="24" name="Rectangle 23"/>
            <p:cNvSpPr/>
            <p:nvPr/>
          </p:nvSpPr>
          <p:spPr>
            <a:xfrm>
              <a:off x="5001976" y="1696149"/>
              <a:ext cx="3952875" cy="733425"/>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Response contains expanded and complex sentences.</a:t>
              </a:r>
            </a:p>
          </p:txBody>
        </p:sp>
        <p:sp>
          <p:nvSpPr>
            <p:cNvPr id="25" name="Rectangle 24"/>
            <p:cNvSpPr/>
            <p:nvPr/>
          </p:nvSpPr>
          <p:spPr>
            <a:xfrm>
              <a:off x="5001976" y="2455135"/>
              <a:ext cx="3952875" cy="733425"/>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ctr"/>
              <a:r>
                <a:rPr lang="en-US" sz="1000" dirty="0">
                  <a:solidFill>
                    <a:schemeClr val="tx1"/>
                  </a:solidFill>
                </a:rPr>
                <a:t>Response contains a few Tier 2 and/or Tier 3 words and phrases (e.g., </a:t>
              </a:r>
              <a:r>
                <a:rPr lang="en-US" sz="1000" i="1" dirty="0">
                  <a:solidFill>
                    <a:schemeClr val="tx1"/>
                  </a:solidFill>
                </a:rPr>
                <a:t>beneficial, variety of foods</a:t>
              </a:r>
              <a:r>
                <a:rPr lang="en-US" sz="1000" dirty="0">
                  <a:solidFill>
                    <a:schemeClr val="tx1"/>
                  </a:solidFill>
                </a:rPr>
                <a:t>).</a:t>
              </a:r>
            </a:p>
          </p:txBody>
        </p:sp>
        <p:sp>
          <p:nvSpPr>
            <p:cNvPr id="27" name="Rectangle 26"/>
            <p:cNvSpPr/>
            <p:nvPr/>
          </p:nvSpPr>
          <p:spPr>
            <a:xfrm>
              <a:off x="5001976" y="3969022"/>
              <a:ext cx="3952875" cy="733425"/>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Response includes some linked claims and evidence (brief response with few claims and minimal support).</a:t>
              </a:r>
            </a:p>
          </p:txBody>
        </p:sp>
        <p:sp>
          <p:nvSpPr>
            <p:cNvPr id="28" name="Rectangle 27"/>
            <p:cNvSpPr/>
            <p:nvPr/>
          </p:nvSpPr>
          <p:spPr>
            <a:xfrm>
              <a:off x="5001976" y="4727450"/>
              <a:ext cx="3952875" cy="733425"/>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Response is clear and contains few errors that rarely obscure meaning (awkward phrases: </a:t>
              </a:r>
              <a:r>
                <a:rPr lang="en-US" sz="1000" i="1" dirty="0">
                  <a:solidFill>
                    <a:schemeClr val="tx1"/>
                  </a:solidFill>
                </a:rPr>
                <a:t>there is a huge variety of fruits according to the time before Globalization</a:t>
              </a:r>
              <a:r>
                <a:rPr lang="en-US" sz="1000" dirty="0">
                  <a:solidFill>
                    <a:schemeClr val="tx1"/>
                  </a:solidFill>
                </a:rPr>
                <a:t>, </a:t>
              </a:r>
              <a:r>
                <a:rPr lang="en-US" sz="1000" i="1" dirty="0">
                  <a:solidFill>
                    <a:schemeClr val="tx1"/>
                  </a:solidFill>
                </a:rPr>
                <a:t>the prices change are affecting the countries</a:t>
              </a:r>
              <a:r>
                <a:rPr lang="en-US" sz="1000" dirty="0">
                  <a:solidFill>
                    <a:schemeClr val="tx1"/>
                  </a:solidFill>
                </a:rPr>
                <a:t>).</a:t>
              </a:r>
            </a:p>
          </p:txBody>
        </p:sp>
        <p:sp>
          <p:nvSpPr>
            <p:cNvPr id="29" name="Rectangle 28"/>
            <p:cNvSpPr/>
            <p:nvPr/>
          </p:nvSpPr>
          <p:spPr>
            <a:xfrm>
              <a:off x="5001976" y="3211625"/>
              <a:ext cx="3952875" cy="733425"/>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Response includes words and sentences that provide limited orientation, organized or connected ideas, transitions, and/or closure (has an introductory statement, a very brief body of connected ideas, and an abrupt ending).</a:t>
              </a:r>
            </a:p>
          </p:txBody>
        </p:sp>
        <p:sp>
          <p:nvSpPr>
            <p:cNvPr id="30" name="Rectangle 29"/>
            <p:cNvSpPr/>
            <p:nvPr/>
          </p:nvSpPr>
          <p:spPr>
            <a:xfrm>
              <a:off x="4476749" y="1385411"/>
              <a:ext cx="4480560" cy="28575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Score 2: Transitioning</a:t>
              </a:r>
            </a:p>
          </p:txBody>
        </p:sp>
      </p:grpSp>
      <p:grpSp>
        <p:nvGrpSpPr>
          <p:cNvPr id="37" name="Group 36"/>
          <p:cNvGrpSpPr/>
          <p:nvPr/>
        </p:nvGrpSpPr>
        <p:grpSpPr>
          <a:xfrm>
            <a:off x="304800" y="2276474"/>
            <a:ext cx="3524250" cy="201168"/>
            <a:chOff x="304800" y="2276474"/>
            <a:chExt cx="3524250" cy="201168"/>
          </a:xfrm>
        </p:grpSpPr>
        <p:sp>
          <p:nvSpPr>
            <p:cNvPr id="33" name="Rectangle 32"/>
            <p:cNvSpPr/>
            <p:nvPr/>
          </p:nvSpPr>
          <p:spPr>
            <a:xfrm>
              <a:off x="2695575" y="2276474"/>
              <a:ext cx="1133475" cy="201168"/>
            </a:xfrm>
            <a:prstGeom prst="rect">
              <a:avLst/>
            </a:prstGeom>
            <a:solidFill>
              <a:srgbClr val="41FF37">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304800" y="2276474"/>
              <a:ext cx="504825" cy="201168"/>
            </a:xfrm>
            <a:prstGeom prst="rect">
              <a:avLst/>
            </a:prstGeom>
            <a:solidFill>
              <a:srgbClr val="41FF37">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p:cNvGrpSpPr/>
          <p:nvPr/>
        </p:nvGrpSpPr>
        <p:grpSpPr>
          <a:xfrm>
            <a:off x="304799" y="2085975"/>
            <a:ext cx="3695700" cy="1315592"/>
            <a:chOff x="304799" y="2085975"/>
            <a:chExt cx="3695700" cy="1315592"/>
          </a:xfrm>
        </p:grpSpPr>
        <p:sp>
          <p:nvSpPr>
            <p:cNvPr id="31" name="Rectangle 30"/>
            <p:cNvSpPr/>
            <p:nvPr/>
          </p:nvSpPr>
          <p:spPr>
            <a:xfrm>
              <a:off x="514350" y="2085975"/>
              <a:ext cx="2638426" cy="201168"/>
            </a:xfrm>
            <a:prstGeom prst="rect">
              <a:avLst/>
            </a:prstGeom>
            <a:solidFill>
              <a:srgbClr val="00B0F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428624" y="3009899"/>
              <a:ext cx="3571875" cy="201168"/>
            </a:xfrm>
            <a:prstGeom prst="rect">
              <a:avLst/>
            </a:prstGeom>
            <a:solidFill>
              <a:srgbClr val="00B0F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304799" y="3200399"/>
              <a:ext cx="781051" cy="201168"/>
            </a:xfrm>
            <a:prstGeom prst="rect">
              <a:avLst/>
            </a:prstGeom>
            <a:solidFill>
              <a:srgbClr val="00B0F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p:cNvGrpSpPr/>
          <p:nvPr/>
        </p:nvGrpSpPr>
        <p:grpSpPr>
          <a:xfrm>
            <a:off x="295276" y="2095494"/>
            <a:ext cx="3743325" cy="601219"/>
            <a:chOff x="295276" y="2095494"/>
            <a:chExt cx="3743325" cy="601219"/>
          </a:xfrm>
        </p:grpSpPr>
        <p:sp>
          <p:nvSpPr>
            <p:cNvPr id="32" name="Rectangle 31"/>
            <p:cNvSpPr/>
            <p:nvPr/>
          </p:nvSpPr>
          <p:spPr>
            <a:xfrm>
              <a:off x="495300" y="2095494"/>
              <a:ext cx="3514725" cy="201168"/>
            </a:xfrm>
            <a:prstGeom prst="rect">
              <a:avLst/>
            </a:prstGeom>
            <a:solidFill>
              <a:srgbClr val="FFFF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295277" y="2295518"/>
              <a:ext cx="3743324" cy="201168"/>
            </a:xfrm>
            <a:prstGeom prst="rect">
              <a:avLst/>
            </a:prstGeom>
            <a:solidFill>
              <a:srgbClr val="FFFF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295276" y="2495545"/>
              <a:ext cx="559128" cy="201168"/>
            </a:xfrm>
            <a:prstGeom prst="rect">
              <a:avLst/>
            </a:prstGeom>
            <a:solidFill>
              <a:srgbClr val="FFFF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10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left)">
                                      <p:cBhvr>
                                        <p:cTn id="12" dur="1000"/>
                                        <p:tgtEl>
                                          <p:spTgt spid="37"/>
                                        </p:tgtEl>
                                      </p:cBhvr>
                                    </p:animEffect>
                                  </p:childTnLst>
                                </p:cTn>
                              </p:par>
                              <p:par>
                                <p:cTn id="13" presetID="10" presetClass="exit" presetSubtype="0" fill="hold" nodeType="withEffect">
                                  <p:stCondLst>
                                    <p:cond delay="0"/>
                                  </p:stCondLst>
                                  <p:childTnLst>
                                    <p:animEffect transition="out" filter="fade">
                                      <p:cBhvr>
                                        <p:cTn id="14" dur="2000"/>
                                        <p:tgtEl>
                                          <p:spTgt spid="41"/>
                                        </p:tgtEl>
                                      </p:cBhvr>
                                    </p:animEffect>
                                    <p:set>
                                      <p:cBhvr>
                                        <p:cTn id="15" dur="1" fill="hold">
                                          <p:stCondLst>
                                            <p:cond delay="1999"/>
                                          </p:stCondLst>
                                        </p:cTn>
                                        <p:tgtEl>
                                          <p:spTgt spid="41"/>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1000"/>
                                        <p:tgtEl>
                                          <p:spTgt spid="38"/>
                                        </p:tgtEl>
                                      </p:cBhvr>
                                    </p:animEffect>
                                  </p:childTnLst>
                                </p:cTn>
                              </p:par>
                              <p:par>
                                <p:cTn id="21" presetID="10" presetClass="exit" presetSubtype="0" fill="hold" nodeType="withEffect">
                                  <p:stCondLst>
                                    <p:cond delay="0"/>
                                  </p:stCondLst>
                                  <p:childTnLst>
                                    <p:animEffect transition="out" filter="fade">
                                      <p:cBhvr>
                                        <p:cTn id="22" dur="2000"/>
                                        <p:tgtEl>
                                          <p:spTgt spid="37"/>
                                        </p:tgtEl>
                                      </p:cBhvr>
                                    </p:animEffect>
                                    <p:set>
                                      <p:cBhvr>
                                        <p:cTn id="23" dur="1" fill="hold">
                                          <p:stCondLst>
                                            <p:cond delay="1999"/>
                                          </p:stCondLst>
                                        </p:cTn>
                                        <p:tgtEl>
                                          <p:spTgt spid="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Grades 7–8: ECR Sample 4</a:t>
            </a:r>
          </a:p>
        </p:txBody>
      </p:sp>
      <p:sp>
        <p:nvSpPr>
          <p:cNvPr id="5" name="TextBox 4"/>
          <p:cNvSpPr txBox="1"/>
          <p:nvPr/>
        </p:nvSpPr>
        <p:spPr>
          <a:xfrm>
            <a:off x="3200400" y="6229350"/>
            <a:ext cx="2743199" cy="246221"/>
          </a:xfrm>
          <a:prstGeom prst="rect">
            <a:avLst/>
          </a:prstGeom>
          <a:noFill/>
        </p:spPr>
        <p:txBody>
          <a:bodyPr wrap="square" rtlCol="0">
            <a:spAutoFit/>
          </a:bodyPr>
          <a:lstStyle/>
          <a:p>
            <a:pPr algn="ctr"/>
            <a:r>
              <a:rPr lang="en-US" sz="1000" dirty="0"/>
              <a:t>*Please see your binder for a full rubric*</a:t>
            </a:r>
          </a:p>
        </p:txBody>
      </p:sp>
      <p:sp>
        <p:nvSpPr>
          <p:cNvPr id="26" name="Slide Number Placeholder 25"/>
          <p:cNvSpPr>
            <a:spLocks noGrp="1"/>
          </p:cNvSpPr>
          <p:nvPr>
            <p:ph type="sldNum" sz="quarter" idx="10"/>
          </p:nvPr>
        </p:nvSpPr>
        <p:spPr/>
        <p:txBody>
          <a:bodyPr/>
          <a:lstStyle/>
          <a:p>
            <a:r>
              <a:rPr lang="en-US" dirty="0"/>
              <a:t>21</a:t>
            </a:r>
          </a:p>
        </p:txBody>
      </p:sp>
      <p:pic>
        <p:nvPicPr>
          <p:cNvPr id="18" name="Picture 17" descr="7-8 Sample 04.png"/>
          <p:cNvPicPr>
            <a:picLocks noChangeAspect="1"/>
          </p:cNvPicPr>
          <p:nvPr/>
        </p:nvPicPr>
        <p:blipFill>
          <a:blip r:embed="rId2" cstate="print"/>
          <a:stretch>
            <a:fillRect/>
          </a:stretch>
        </p:blipFill>
        <p:spPr>
          <a:xfrm>
            <a:off x="219456" y="1865376"/>
            <a:ext cx="4023368" cy="3121768"/>
          </a:xfrm>
          <a:prstGeom prst="rect">
            <a:avLst/>
          </a:prstGeom>
          <a:effectLst>
            <a:outerShdw blurRad="50800" dist="38100" dir="2700000" algn="tl" rotWithShape="0">
              <a:prstClr val="black">
                <a:alpha val="40000"/>
              </a:prstClr>
            </a:outerShdw>
          </a:effectLst>
        </p:spPr>
      </p:pic>
      <p:grpSp>
        <p:nvGrpSpPr>
          <p:cNvPr id="17" name="Group 16"/>
          <p:cNvGrpSpPr/>
          <p:nvPr/>
        </p:nvGrpSpPr>
        <p:grpSpPr>
          <a:xfrm>
            <a:off x="4476749" y="1390269"/>
            <a:ext cx="4480560" cy="4075464"/>
            <a:chOff x="4476749" y="1385411"/>
            <a:chExt cx="4480560" cy="4075464"/>
          </a:xfrm>
          <a:effectLst>
            <a:outerShdw blurRad="50800" dist="38100" dir="2700000" algn="tl" rotWithShape="0">
              <a:prstClr val="black">
                <a:alpha val="40000"/>
              </a:prstClr>
            </a:outerShdw>
          </a:effectLst>
        </p:grpSpPr>
        <p:sp>
          <p:nvSpPr>
            <p:cNvPr id="19" name="Rectangle 18"/>
            <p:cNvSpPr/>
            <p:nvPr/>
          </p:nvSpPr>
          <p:spPr>
            <a:xfrm>
              <a:off x="4481511" y="4727450"/>
              <a:ext cx="493776" cy="7334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M</a:t>
              </a:r>
            </a:p>
          </p:txBody>
        </p:sp>
        <p:sp>
          <p:nvSpPr>
            <p:cNvPr id="20" name="Rectangle 19"/>
            <p:cNvSpPr/>
            <p:nvPr/>
          </p:nvSpPr>
          <p:spPr>
            <a:xfrm>
              <a:off x="4481511" y="3969022"/>
              <a:ext cx="493776" cy="7334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DR</a:t>
              </a:r>
            </a:p>
          </p:txBody>
        </p:sp>
        <p:sp>
          <p:nvSpPr>
            <p:cNvPr id="21" name="Rectangle 20"/>
            <p:cNvSpPr/>
            <p:nvPr/>
          </p:nvSpPr>
          <p:spPr>
            <a:xfrm>
              <a:off x="4481511" y="3211625"/>
              <a:ext cx="493776" cy="7334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CR</a:t>
              </a:r>
            </a:p>
          </p:txBody>
        </p:sp>
        <p:sp>
          <p:nvSpPr>
            <p:cNvPr id="22" name="Rectangle 21"/>
            <p:cNvSpPr/>
            <p:nvPr/>
          </p:nvSpPr>
          <p:spPr>
            <a:xfrm>
              <a:off x="4481511" y="2455135"/>
              <a:ext cx="493776" cy="7334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QL</a:t>
              </a:r>
            </a:p>
          </p:txBody>
        </p:sp>
        <p:sp>
          <p:nvSpPr>
            <p:cNvPr id="23" name="Rectangle 22"/>
            <p:cNvSpPr/>
            <p:nvPr/>
          </p:nvSpPr>
          <p:spPr>
            <a:xfrm>
              <a:off x="4481511" y="1696149"/>
              <a:ext cx="493776" cy="7334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CL</a:t>
              </a:r>
            </a:p>
          </p:txBody>
        </p:sp>
        <p:sp>
          <p:nvSpPr>
            <p:cNvPr id="24" name="Rectangle 23"/>
            <p:cNvSpPr/>
            <p:nvPr/>
          </p:nvSpPr>
          <p:spPr>
            <a:xfrm>
              <a:off x="5001976" y="1696149"/>
              <a:ext cx="3952875" cy="733425"/>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Response includes at least one expanded sentence (the first sentence is original while the following two paragraphs are completely copied from the passage).</a:t>
              </a:r>
            </a:p>
          </p:txBody>
        </p:sp>
        <p:sp>
          <p:nvSpPr>
            <p:cNvPr id="25" name="Rectangle 24"/>
            <p:cNvSpPr/>
            <p:nvPr/>
          </p:nvSpPr>
          <p:spPr>
            <a:xfrm>
              <a:off x="5001976" y="2455135"/>
              <a:ext cx="3952875" cy="733425"/>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ctr"/>
              <a:r>
                <a:rPr lang="en-US" sz="1000" dirty="0">
                  <a:solidFill>
                    <a:schemeClr val="tx1"/>
                  </a:solidFill>
                </a:rPr>
                <a:t>Response contains Tier 1 and common Tier 2 words and phrases.</a:t>
              </a:r>
            </a:p>
          </p:txBody>
        </p:sp>
        <p:sp>
          <p:nvSpPr>
            <p:cNvPr id="28" name="Rectangle 27"/>
            <p:cNvSpPr/>
            <p:nvPr/>
          </p:nvSpPr>
          <p:spPr>
            <a:xfrm>
              <a:off x="5001976" y="3969022"/>
              <a:ext cx="3952875" cy="733425"/>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Response lacks development of claims and evidence or support (support is found only in copied text).</a:t>
              </a:r>
            </a:p>
          </p:txBody>
        </p:sp>
        <p:sp>
          <p:nvSpPr>
            <p:cNvPr id="29" name="Rectangle 28"/>
            <p:cNvSpPr/>
            <p:nvPr/>
          </p:nvSpPr>
          <p:spPr>
            <a:xfrm>
              <a:off x="5001976" y="4727450"/>
              <a:ext cx="3952875" cy="733425"/>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000"/>
                </a:lnSpc>
              </a:pPr>
              <a:r>
                <a:rPr lang="en-US" sz="1000" dirty="0">
                  <a:solidFill>
                    <a:schemeClr val="tx1"/>
                  </a:solidFill>
                </a:rPr>
                <a:t>Meaning is evident, but response contains many errors that often obscure meaning (original sentence is impeded by spelling and word choice errors: </a:t>
              </a:r>
              <a:r>
                <a:rPr lang="en-US" sz="1000" i="1" dirty="0">
                  <a:solidFill>
                    <a:schemeClr val="tx1"/>
                  </a:solidFill>
                </a:rPr>
                <a:t>In this </a:t>
              </a:r>
              <a:r>
                <a:rPr lang="en-US" sz="1000" i="1" dirty="0" err="1">
                  <a:solidFill>
                    <a:schemeClr val="tx1"/>
                  </a:solidFill>
                </a:rPr>
                <a:t>asamen</a:t>
              </a:r>
              <a:r>
                <a:rPr lang="en-US" sz="1000" i="1" dirty="0">
                  <a:solidFill>
                    <a:schemeClr val="tx1"/>
                  </a:solidFill>
                </a:rPr>
                <a:t> and </a:t>
              </a:r>
              <a:r>
                <a:rPr lang="en-US" sz="1000" i="1" dirty="0" err="1">
                  <a:solidFill>
                    <a:schemeClr val="tx1"/>
                  </a:solidFill>
                </a:rPr>
                <a:t>goin</a:t>
              </a:r>
              <a:r>
                <a:rPr lang="en-US" sz="1000" i="1" dirty="0">
                  <a:solidFill>
                    <a:schemeClr val="tx1"/>
                  </a:solidFill>
                </a:rPr>
                <a:t> to </a:t>
              </a:r>
              <a:r>
                <a:rPr lang="en-US" sz="1000" i="1" dirty="0" err="1">
                  <a:solidFill>
                    <a:schemeClr val="tx1"/>
                  </a:solidFill>
                </a:rPr>
                <a:t>toc</a:t>
              </a:r>
              <a:r>
                <a:rPr lang="en-US" sz="1000" i="1" dirty="0">
                  <a:solidFill>
                    <a:schemeClr val="tx1"/>
                  </a:solidFill>
                </a:rPr>
                <a:t> about food prices like egg and </a:t>
              </a:r>
              <a:r>
                <a:rPr lang="en-US" sz="1000" i="1" dirty="0" err="1">
                  <a:solidFill>
                    <a:schemeClr val="tx1"/>
                  </a:solidFill>
                </a:rPr>
                <a:t>milke</a:t>
              </a:r>
              <a:r>
                <a:rPr lang="en-US" sz="1000" i="1" dirty="0">
                  <a:solidFill>
                    <a:schemeClr val="tx1"/>
                  </a:solidFill>
                </a:rPr>
                <a:t>  </a:t>
              </a:r>
              <a:r>
                <a:rPr lang="en-US" sz="1000" dirty="0">
                  <a:solidFill>
                    <a:schemeClr val="tx1"/>
                  </a:solidFill>
                </a:rPr>
                <a:t>for</a:t>
              </a:r>
              <a:r>
                <a:rPr lang="en-US" sz="1000" i="1" dirty="0">
                  <a:solidFill>
                    <a:schemeClr val="tx1"/>
                  </a:solidFill>
                </a:rPr>
                <a:t> In this assignment I’m going to talk about food prices like eggs and milk</a:t>
              </a:r>
              <a:r>
                <a:rPr lang="en-US" sz="1000" dirty="0">
                  <a:solidFill>
                    <a:schemeClr val="tx1"/>
                  </a:solidFill>
                </a:rPr>
                <a:t>).</a:t>
              </a:r>
            </a:p>
          </p:txBody>
        </p:sp>
        <p:sp>
          <p:nvSpPr>
            <p:cNvPr id="30" name="Rectangle 29"/>
            <p:cNvSpPr/>
            <p:nvPr/>
          </p:nvSpPr>
          <p:spPr>
            <a:xfrm>
              <a:off x="5001976" y="3211625"/>
              <a:ext cx="3952875" cy="733425"/>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Response includes at least one sentence that provides an orientation (has an introductory statement that provides an orientation, but the rest of the response is copied from</a:t>
              </a:r>
              <a:br>
                <a:rPr lang="en-US" sz="1000" dirty="0">
                  <a:solidFill>
                    <a:schemeClr val="tx1"/>
                  </a:solidFill>
                </a:rPr>
              </a:br>
              <a:r>
                <a:rPr lang="en-US" sz="1000" dirty="0">
                  <a:solidFill>
                    <a:schemeClr val="tx1"/>
                  </a:solidFill>
                </a:rPr>
                <a:t>the passage).</a:t>
              </a:r>
            </a:p>
          </p:txBody>
        </p:sp>
        <p:sp>
          <p:nvSpPr>
            <p:cNvPr id="31" name="Rectangle 30"/>
            <p:cNvSpPr/>
            <p:nvPr/>
          </p:nvSpPr>
          <p:spPr>
            <a:xfrm>
              <a:off x="4476749" y="1385411"/>
              <a:ext cx="4480560" cy="28575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Score 1: Emerging</a:t>
              </a:r>
            </a:p>
          </p:txBody>
        </p:sp>
      </p:grpSp>
      <p:grpSp>
        <p:nvGrpSpPr>
          <p:cNvPr id="33" name="Group 32"/>
          <p:cNvGrpSpPr/>
          <p:nvPr/>
        </p:nvGrpSpPr>
        <p:grpSpPr>
          <a:xfrm>
            <a:off x="342901" y="1885949"/>
            <a:ext cx="3390898" cy="402336"/>
            <a:chOff x="342901" y="1885949"/>
            <a:chExt cx="3390898" cy="419101"/>
          </a:xfrm>
        </p:grpSpPr>
        <p:sp>
          <p:nvSpPr>
            <p:cNvPr id="27" name="Rectangle 26"/>
            <p:cNvSpPr/>
            <p:nvPr/>
          </p:nvSpPr>
          <p:spPr>
            <a:xfrm>
              <a:off x="381000" y="1885949"/>
              <a:ext cx="3352799" cy="200025"/>
            </a:xfrm>
            <a:prstGeom prst="rect">
              <a:avLst/>
            </a:prstGeom>
            <a:solidFill>
              <a:srgbClr val="FFFF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342901" y="2085974"/>
              <a:ext cx="2762250" cy="219076"/>
            </a:xfrm>
            <a:prstGeom prst="rect">
              <a:avLst/>
            </a:prstGeom>
            <a:solidFill>
              <a:srgbClr val="FFFF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Grades 7–8: ECR Sample 5</a:t>
            </a:r>
          </a:p>
        </p:txBody>
      </p:sp>
      <p:sp>
        <p:nvSpPr>
          <p:cNvPr id="5" name="TextBox 4"/>
          <p:cNvSpPr txBox="1"/>
          <p:nvPr/>
        </p:nvSpPr>
        <p:spPr>
          <a:xfrm>
            <a:off x="3200400" y="6229350"/>
            <a:ext cx="2743199" cy="246221"/>
          </a:xfrm>
          <a:prstGeom prst="rect">
            <a:avLst/>
          </a:prstGeom>
          <a:noFill/>
        </p:spPr>
        <p:txBody>
          <a:bodyPr wrap="square" rtlCol="0">
            <a:spAutoFit/>
          </a:bodyPr>
          <a:lstStyle/>
          <a:p>
            <a:pPr algn="ctr"/>
            <a:r>
              <a:rPr lang="en-US" sz="1000" dirty="0"/>
              <a:t>*Please see your binder for a full rubric*</a:t>
            </a:r>
          </a:p>
        </p:txBody>
      </p:sp>
      <p:sp>
        <p:nvSpPr>
          <p:cNvPr id="26" name="Slide Number Placeholder 25"/>
          <p:cNvSpPr>
            <a:spLocks noGrp="1"/>
          </p:cNvSpPr>
          <p:nvPr>
            <p:ph type="sldNum" sz="quarter" idx="10"/>
          </p:nvPr>
        </p:nvSpPr>
        <p:spPr/>
        <p:txBody>
          <a:bodyPr/>
          <a:lstStyle/>
          <a:p>
            <a:r>
              <a:rPr lang="en-US" dirty="0"/>
              <a:t>22</a:t>
            </a:r>
          </a:p>
        </p:txBody>
      </p:sp>
      <p:pic>
        <p:nvPicPr>
          <p:cNvPr id="35" name="Picture 34" descr="7-8 Sample 05.png"/>
          <p:cNvPicPr>
            <a:picLocks noChangeAspect="1"/>
          </p:cNvPicPr>
          <p:nvPr/>
        </p:nvPicPr>
        <p:blipFill>
          <a:blip r:embed="rId2" cstate="print"/>
          <a:stretch>
            <a:fillRect/>
          </a:stretch>
        </p:blipFill>
        <p:spPr>
          <a:xfrm>
            <a:off x="219456" y="1865376"/>
            <a:ext cx="4023368" cy="3121768"/>
          </a:xfrm>
          <a:prstGeom prst="rect">
            <a:avLst/>
          </a:prstGeom>
          <a:effectLst>
            <a:outerShdw blurRad="50800" dist="38100" dir="2700000" algn="tl" rotWithShape="0">
              <a:prstClr val="black">
                <a:alpha val="40000"/>
              </a:prstClr>
            </a:outerShdw>
          </a:effectLst>
        </p:spPr>
      </p:pic>
      <p:grpSp>
        <p:nvGrpSpPr>
          <p:cNvPr id="27" name="Group 26"/>
          <p:cNvGrpSpPr/>
          <p:nvPr/>
        </p:nvGrpSpPr>
        <p:grpSpPr>
          <a:xfrm>
            <a:off x="4476749" y="1390269"/>
            <a:ext cx="4480560" cy="4075464"/>
            <a:chOff x="4476749" y="1385411"/>
            <a:chExt cx="4480560" cy="4075464"/>
          </a:xfrm>
          <a:effectLst>
            <a:outerShdw blurRad="50800" dist="38100" dir="2700000" algn="tl" rotWithShape="0">
              <a:prstClr val="black">
                <a:alpha val="40000"/>
              </a:prstClr>
            </a:outerShdw>
          </a:effectLst>
        </p:grpSpPr>
        <p:sp>
          <p:nvSpPr>
            <p:cNvPr id="36" name="Rectangle 35"/>
            <p:cNvSpPr/>
            <p:nvPr/>
          </p:nvSpPr>
          <p:spPr>
            <a:xfrm>
              <a:off x="4481511" y="4727450"/>
              <a:ext cx="493776" cy="7334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M</a:t>
              </a:r>
            </a:p>
          </p:txBody>
        </p:sp>
        <p:sp>
          <p:nvSpPr>
            <p:cNvPr id="37" name="Rectangle 36"/>
            <p:cNvSpPr/>
            <p:nvPr/>
          </p:nvSpPr>
          <p:spPr>
            <a:xfrm>
              <a:off x="4481511" y="3969022"/>
              <a:ext cx="493776" cy="7334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DR</a:t>
              </a:r>
            </a:p>
          </p:txBody>
        </p:sp>
        <p:sp>
          <p:nvSpPr>
            <p:cNvPr id="38" name="Rectangle 37"/>
            <p:cNvSpPr/>
            <p:nvPr/>
          </p:nvSpPr>
          <p:spPr>
            <a:xfrm>
              <a:off x="4481511" y="3211625"/>
              <a:ext cx="493776" cy="7334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CR</a:t>
              </a:r>
            </a:p>
          </p:txBody>
        </p:sp>
        <p:sp>
          <p:nvSpPr>
            <p:cNvPr id="43" name="Rectangle 42"/>
            <p:cNvSpPr/>
            <p:nvPr/>
          </p:nvSpPr>
          <p:spPr>
            <a:xfrm>
              <a:off x="4481511" y="2455135"/>
              <a:ext cx="493776" cy="7334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QL</a:t>
              </a:r>
            </a:p>
          </p:txBody>
        </p:sp>
        <p:sp>
          <p:nvSpPr>
            <p:cNvPr id="44" name="Rectangle 43"/>
            <p:cNvSpPr/>
            <p:nvPr/>
          </p:nvSpPr>
          <p:spPr>
            <a:xfrm>
              <a:off x="4481511" y="1696149"/>
              <a:ext cx="493776" cy="7334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CL</a:t>
              </a:r>
            </a:p>
          </p:txBody>
        </p:sp>
        <p:sp>
          <p:nvSpPr>
            <p:cNvPr id="45" name="Rectangle 44"/>
            <p:cNvSpPr/>
            <p:nvPr/>
          </p:nvSpPr>
          <p:spPr>
            <a:xfrm>
              <a:off x="5001976" y="1696149"/>
              <a:ext cx="3952875" cy="733425"/>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Response includes at least one sentence (has a complete independent clause that expresses a complete thought).</a:t>
              </a:r>
            </a:p>
          </p:txBody>
        </p:sp>
        <p:sp>
          <p:nvSpPr>
            <p:cNvPr id="46" name="Rectangle 45"/>
            <p:cNvSpPr/>
            <p:nvPr/>
          </p:nvSpPr>
          <p:spPr>
            <a:xfrm>
              <a:off x="5001976" y="2455135"/>
              <a:ext cx="3952875" cy="733425"/>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ctr"/>
              <a:r>
                <a:rPr lang="en-US" sz="1000" dirty="0">
                  <a:solidFill>
                    <a:schemeClr val="tx1"/>
                  </a:solidFill>
                </a:rPr>
                <a:t>Response contains at most commonly used Tier 1 words or short phrases (the usage of </a:t>
              </a:r>
              <a:r>
                <a:rPr lang="en-US" sz="1000" i="1" dirty="0">
                  <a:solidFill>
                    <a:schemeClr val="tx1"/>
                  </a:solidFill>
                </a:rPr>
                <a:t>globalization</a:t>
              </a:r>
              <a:r>
                <a:rPr lang="en-US" sz="1000" dirty="0">
                  <a:solidFill>
                    <a:schemeClr val="tx1"/>
                  </a:solidFill>
                </a:rPr>
                <a:t> does not clearly demonstrate knowledge of its meaning).</a:t>
              </a:r>
            </a:p>
          </p:txBody>
        </p:sp>
        <p:sp>
          <p:nvSpPr>
            <p:cNvPr id="47" name="Rectangle 46"/>
            <p:cNvSpPr/>
            <p:nvPr/>
          </p:nvSpPr>
          <p:spPr>
            <a:xfrm>
              <a:off x="5001976" y="3969022"/>
              <a:ext cx="3952875" cy="733425"/>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Response lacks development of claims and evidence or support (has a claim, but no support or evidence is provided).</a:t>
              </a:r>
            </a:p>
          </p:txBody>
        </p:sp>
        <p:sp>
          <p:nvSpPr>
            <p:cNvPr id="48" name="Rectangle 47"/>
            <p:cNvSpPr/>
            <p:nvPr/>
          </p:nvSpPr>
          <p:spPr>
            <a:xfrm>
              <a:off x="5001976" y="4727450"/>
              <a:ext cx="3952875" cy="733425"/>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Response is clear but lacks sufficient original language to</a:t>
              </a:r>
              <a:br>
                <a:rPr lang="en-US" sz="1000" dirty="0">
                  <a:solidFill>
                    <a:schemeClr val="tx1"/>
                  </a:solidFill>
                </a:rPr>
              </a:br>
              <a:r>
                <a:rPr lang="en-US" sz="1000" dirty="0">
                  <a:solidFill>
                    <a:schemeClr val="tx1"/>
                  </a:solidFill>
                </a:rPr>
                <a:t>rate Mechanics.</a:t>
              </a:r>
            </a:p>
          </p:txBody>
        </p:sp>
        <p:sp>
          <p:nvSpPr>
            <p:cNvPr id="49" name="Rectangle 48"/>
            <p:cNvSpPr/>
            <p:nvPr/>
          </p:nvSpPr>
          <p:spPr>
            <a:xfrm>
              <a:off x="5001976" y="3211625"/>
              <a:ext cx="3952875" cy="733425"/>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Response lacks a clear orientation, or organized or connected ideas, or closure due to brevity.</a:t>
              </a:r>
            </a:p>
          </p:txBody>
        </p:sp>
        <p:sp>
          <p:nvSpPr>
            <p:cNvPr id="50" name="Rectangle 49"/>
            <p:cNvSpPr/>
            <p:nvPr/>
          </p:nvSpPr>
          <p:spPr>
            <a:xfrm>
              <a:off x="4476749" y="1385411"/>
              <a:ext cx="4480560" cy="28575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Score 0: Entering</a:t>
              </a:r>
            </a:p>
          </p:txBody>
        </p:sp>
      </p:grpSp>
      <p:sp>
        <p:nvSpPr>
          <p:cNvPr id="18" name="Rectangle 17"/>
          <p:cNvSpPr/>
          <p:nvPr/>
        </p:nvSpPr>
        <p:spPr>
          <a:xfrm>
            <a:off x="609601" y="1885950"/>
            <a:ext cx="1733550" cy="201168"/>
          </a:xfrm>
          <a:prstGeom prst="rect">
            <a:avLst/>
          </a:prstGeom>
          <a:solidFill>
            <a:srgbClr val="FFFF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2"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2"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Practice Items</a:t>
            </a:r>
          </a:p>
        </p:txBody>
      </p:sp>
      <p:sp>
        <p:nvSpPr>
          <p:cNvPr id="3" name="Content Placeholder 2"/>
          <p:cNvSpPr>
            <a:spLocks noGrp="1"/>
          </p:cNvSpPr>
          <p:nvPr>
            <p:ph idx="1"/>
          </p:nvPr>
        </p:nvSpPr>
        <p:spPr>
          <a:xfrm>
            <a:off x="155448" y="1072043"/>
            <a:ext cx="8817102" cy="4991100"/>
          </a:xfrm>
        </p:spPr>
        <p:txBody>
          <a:bodyPr/>
          <a:lstStyle/>
          <a:p>
            <a:r>
              <a:rPr lang="en-US" dirty="0"/>
              <a:t>ECR practice items, including scores and justifications, can be found in the Turnkey materials</a:t>
            </a:r>
          </a:p>
          <a:p>
            <a:r>
              <a:rPr lang="en-US" dirty="0"/>
              <a:t>Grades 1–2 start on page 99</a:t>
            </a:r>
          </a:p>
          <a:p>
            <a:r>
              <a:rPr lang="en-US" dirty="0"/>
              <a:t>Grades 7–8 start on page 119</a:t>
            </a:r>
          </a:p>
          <a:p>
            <a:pPr>
              <a:buNone/>
            </a:pPr>
            <a:endParaRPr lang="en-US" dirty="0"/>
          </a:p>
        </p:txBody>
      </p:sp>
      <p:sp>
        <p:nvSpPr>
          <p:cNvPr id="4" name="Slide Number Placeholder 3"/>
          <p:cNvSpPr>
            <a:spLocks noGrp="1"/>
          </p:cNvSpPr>
          <p:nvPr>
            <p:ph type="sldNum" sz="quarter" idx="10"/>
          </p:nvPr>
        </p:nvSpPr>
        <p:spPr/>
        <p:txBody>
          <a:bodyPr/>
          <a:lstStyle/>
          <a:p>
            <a:fld id="{C6C20FBB-DA0A-4D64-96F3-1BFC9EBDF0FB}" type="slidenum">
              <a:rPr lang="en-US" smtClean="0"/>
              <a:pPr/>
              <a:t>23</a:t>
            </a:fld>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2019 NYSESLAT Resources</a:t>
            </a:r>
          </a:p>
        </p:txBody>
      </p:sp>
      <p:sp>
        <p:nvSpPr>
          <p:cNvPr id="6" name="Rounded Rectangle 5"/>
          <p:cNvSpPr/>
          <p:nvPr/>
        </p:nvSpPr>
        <p:spPr>
          <a:xfrm>
            <a:off x="451201" y="4232882"/>
            <a:ext cx="8229600" cy="1047750"/>
          </a:xfrm>
          <a:prstGeom prst="round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ounded Rectangle 6"/>
          <p:cNvSpPr/>
          <p:nvPr/>
        </p:nvSpPr>
        <p:spPr>
          <a:xfrm>
            <a:off x="451201" y="1843310"/>
            <a:ext cx="8229600" cy="1047750"/>
          </a:xfrm>
          <a:prstGeom prst="round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aphicFrame>
        <p:nvGraphicFramePr>
          <p:cNvPr id="8" name="Table 7"/>
          <p:cNvGraphicFramePr>
            <a:graphicFrameLocks noGrp="1"/>
          </p:cNvGraphicFramePr>
          <p:nvPr/>
        </p:nvGraphicFramePr>
        <p:xfrm>
          <a:off x="451201" y="1836047"/>
          <a:ext cx="8229600" cy="3243072"/>
        </p:xfrm>
        <a:graphic>
          <a:graphicData uri="http://schemas.openxmlformats.org/drawingml/2006/table">
            <a:tbl>
              <a:tblPr firstRow="1" bandRow="1">
                <a:tableStyleId>{5C22544A-7EE6-4342-B048-85BDC9FD1C3A}</a:tableStyleId>
              </a:tblPr>
              <a:tblGrid>
                <a:gridCol w="3967930">
                  <a:extLst>
                    <a:ext uri="{9D8B030D-6E8A-4147-A177-3AD203B41FA5}">
                      <a16:colId xmlns:a16="http://schemas.microsoft.com/office/drawing/2014/main" val="20000"/>
                    </a:ext>
                  </a:extLst>
                </a:gridCol>
                <a:gridCol w="4261670">
                  <a:extLst>
                    <a:ext uri="{9D8B030D-6E8A-4147-A177-3AD203B41FA5}">
                      <a16:colId xmlns:a16="http://schemas.microsoft.com/office/drawing/2014/main" val="20001"/>
                    </a:ext>
                  </a:extLst>
                </a:gridCol>
              </a:tblGrid>
              <a:tr h="411480">
                <a:tc>
                  <a:txBody>
                    <a:bodyPr/>
                    <a:lstStyle/>
                    <a:p>
                      <a:pPr algn="ctr"/>
                      <a:r>
                        <a:rPr lang="en-US" sz="1800" dirty="0">
                          <a:ln>
                            <a:noFill/>
                          </a:ln>
                          <a:solidFill>
                            <a:schemeClr val="tx1"/>
                          </a:solidFill>
                        </a:rPr>
                        <a:t>For Information or Assistance</a:t>
                      </a:r>
                    </a:p>
                  </a:txBody>
                  <a:tcPr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a:r>
                        <a:rPr lang="en-US" sz="1800" dirty="0">
                          <a:ln>
                            <a:noFill/>
                          </a:ln>
                          <a:solidFill>
                            <a:schemeClr val="tx1"/>
                          </a:solidFill>
                        </a:rPr>
                        <a:t>Contact</a:t>
                      </a:r>
                    </a:p>
                  </a:txBody>
                  <a:tcPr anchor="ct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0"/>
                  </a:ext>
                </a:extLst>
              </a:tr>
              <a:tr h="941832">
                <a:tc>
                  <a:txBody>
                    <a:bodyPr/>
                    <a:lstStyle/>
                    <a:p>
                      <a:pPr algn="l"/>
                      <a:r>
                        <a:rPr lang="en-US" sz="1400" kern="1200" dirty="0">
                          <a:solidFill>
                            <a:schemeClr val="dk1"/>
                          </a:solidFill>
                          <a:latin typeface="+mn-lt"/>
                          <a:ea typeface="+mn-ea"/>
                          <a:cs typeface="+mn-cs"/>
                        </a:rPr>
                        <a:t>Questions regarding testing policies, accommodations, security breaches and</a:t>
                      </a:r>
                      <a:br>
                        <a:rPr lang="en-US" sz="1400" kern="1200" dirty="0">
                          <a:solidFill>
                            <a:schemeClr val="dk1"/>
                          </a:solidFill>
                          <a:latin typeface="+mn-lt"/>
                          <a:ea typeface="+mn-ea"/>
                          <a:cs typeface="+mn-cs"/>
                        </a:rPr>
                      </a:br>
                      <a:r>
                        <a:rPr lang="en-US" sz="1400" kern="1200" dirty="0">
                          <a:solidFill>
                            <a:schemeClr val="dk1"/>
                          </a:solidFill>
                          <a:latin typeface="+mn-lt"/>
                          <a:ea typeface="+mn-ea"/>
                          <a:cs typeface="+mn-cs"/>
                        </a:rPr>
                        <a:t>sensitive student responses</a:t>
                      </a:r>
                      <a:endParaRPr lang="en-US" sz="1400" dirty="0">
                        <a:ln>
                          <a:noFill/>
                        </a:ln>
                        <a:solidFill>
                          <a:schemeClr val="tx1"/>
                        </a:solidFill>
                      </a:endParaRPr>
                    </a:p>
                  </a:txBody>
                  <a:tcPr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6E6E6"/>
                    </a:solidFill>
                  </a:tcPr>
                </a:tc>
                <a:tc>
                  <a:txBody>
                    <a:bodyPr/>
                    <a:lstStyle/>
                    <a:p>
                      <a:r>
                        <a:rPr lang="en-US" sz="1400" kern="1200" dirty="0">
                          <a:solidFill>
                            <a:schemeClr val="dk1"/>
                          </a:solidFill>
                          <a:latin typeface="+mn-lt"/>
                          <a:ea typeface="+mn-ea"/>
                          <a:cs typeface="+mn-cs"/>
                        </a:rPr>
                        <a:t>Office of State Assessment </a:t>
                      </a:r>
                    </a:p>
                    <a:p>
                      <a:r>
                        <a:rPr lang="en-US" sz="1400" kern="1200" dirty="0">
                          <a:solidFill>
                            <a:schemeClr val="dk1"/>
                          </a:solidFill>
                          <a:latin typeface="+mn-lt"/>
                          <a:ea typeface="+mn-ea"/>
                          <a:cs typeface="+mn-cs"/>
                        </a:rPr>
                        <a:t>Email:  </a:t>
                      </a:r>
                      <a:r>
                        <a:rPr lang="en-US" sz="1400" u="sng" kern="1200" dirty="0">
                          <a:solidFill>
                            <a:schemeClr val="dk1"/>
                          </a:solidFill>
                          <a:latin typeface="+mn-lt"/>
                          <a:ea typeface="+mn-ea"/>
                          <a:cs typeface="+mn-cs"/>
                          <a:hlinkClick r:id="rId2"/>
                        </a:rPr>
                        <a:t>emscassessinfo@nysed.gov</a:t>
                      </a:r>
                      <a:r>
                        <a:rPr lang="en-US" sz="1400" kern="1200" dirty="0">
                          <a:solidFill>
                            <a:schemeClr val="dk1"/>
                          </a:solidFill>
                          <a:latin typeface="+mn-lt"/>
                          <a:ea typeface="+mn-ea"/>
                          <a:cs typeface="+mn-cs"/>
                        </a:rPr>
                        <a:t> </a:t>
                      </a:r>
                    </a:p>
                    <a:p>
                      <a:r>
                        <a:rPr lang="en-US" sz="1400" kern="1200" dirty="0">
                          <a:solidFill>
                            <a:schemeClr val="dk1"/>
                          </a:solidFill>
                          <a:latin typeface="+mn-lt"/>
                          <a:ea typeface="+mn-ea"/>
                          <a:cs typeface="+mn-cs"/>
                        </a:rPr>
                        <a:t>Call:   518-474-5902</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6E6E6"/>
                    </a:solidFill>
                  </a:tcPr>
                </a:tc>
                <a:extLst>
                  <a:ext uri="{0D108BD9-81ED-4DB2-BD59-A6C34878D82A}">
                    <a16:rowId xmlns:a16="http://schemas.microsoft.com/office/drawing/2014/main" val="10001"/>
                  </a:ext>
                </a:extLst>
              </a:tr>
              <a:tr h="914400">
                <a:tc>
                  <a:txBody>
                    <a:bodyPr/>
                    <a:lstStyle/>
                    <a:p>
                      <a:pPr algn="l"/>
                      <a:r>
                        <a:rPr lang="en-US" sz="1400" kern="1200" spc="0" baseline="0" dirty="0">
                          <a:solidFill>
                            <a:schemeClr val="dk1"/>
                          </a:solidFill>
                          <a:latin typeface="+mn-lt"/>
                          <a:ea typeface="+mn-ea"/>
                          <a:cs typeface="+mn-cs"/>
                        </a:rPr>
                        <a:t>Questions regarding the provisions of ELL/MLL services in Bilingual Education and English as a New Language programs</a:t>
                      </a:r>
                      <a:endParaRPr lang="en-US" sz="1400" spc="0" baseline="0" dirty="0">
                        <a:ln>
                          <a:noFill/>
                        </a:ln>
                        <a:solidFill>
                          <a:schemeClr val="tx1"/>
                        </a:solidFill>
                      </a:endParaRPr>
                    </a:p>
                  </a:txBody>
                  <a:tcPr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D7D7D7"/>
                    </a:solidFill>
                  </a:tcPr>
                </a:tc>
                <a:tc>
                  <a:txBody>
                    <a:bodyPr/>
                    <a:lstStyle/>
                    <a:p>
                      <a:r>
                        <a:rPr lang="en-US" sz="1400" kern="1200" dirty="0">
                          <a:solidFill>
                            <a:schemeClr val="dk1"/>
                          </a:solidFill>
                          <a:latin typeface="+mn-lt"/>
                          <a:ea typeface="+mn-ea"/>
                          <a:cs typeface="+mn-cs"/>
                        </a:rPr>
                        <a:t>Office of Bilingual Education and World Languages</a:t>
                      </a:r>
                    </a:p>
                    <a:p>
                      <a:r>
                        <a:rPr lang="en-US" sz="1400" kern="1200" dirty="0">
                          <a:solidFill>
                            <a:schemeClr val="dk1"/>
                          </a:solidFill>
                          <a:latin typeface="+mn-lt"/>
                          <a:ea typeface="+mn-ea"/>
                          <a:cs typeface="+mn-cs"/>
                        </a:rPr>
                        <a:t>Email: </a:t>
                      </a:r>
                      <a:r>
                        <a:rPr lang="en-US" sz="1400" u="sng" kern="1200" dirty="0">
                          <a:solidFill>
                            <a:schemeClr val="dk1"/>
                          </a:solidFill>
                          <a:latin typeface="+mn-lt"/>
                          <a:ea typeface="+mn-ea"/>
                          <a:cs typeface="+mn-cs"/>
                          <a:hlinkClick r:id="rId3"/>
                        </a:rPr>
                        <a:t>obewl@nysed.gov</a:t>
                      </a:r>
                      <a:r>
                        <a:rPr lang="en-US" sz="1400" kern="1200" dirty="0">
                          <a:solidFill>
                            <a:schemeClr val="dk1"/>
                          </a:solidFill>
                          <a:latin typeface="+mn-lt"/>
                          <a:ea typeface="+mn-ea"/>
                          <a:cs typeface="+mn-cs"/>
                        </a:rPr>
                        <a:t> </a:t>
                      </a:r>
                    </a:p>
                    <a:p>
                      <a:r>
                        <a:rPr lang="en-US" sz="1400" kern="1200" dirty="0">
                          <a:solidFill>
                            <a:schemeClr val="dk1"/>
                          </a:solidFill>
                          <a:latin typeface="+mn-lt"/>
                          <a:ea typeface="+mn-ea"/>
                          <a:cs typeface="+mn-cs"/>
                        </a:rPr>
                        <a:t>Phone:  518-474-8775 (Albany office) </a:t>
                      </a:r>
                    </a:p>
                    <a:p>
                      <a:r>
                        <a:rPr lang="en-US" sz="1400" kern="1200" dirty="0">
                          <a:solidFill>
                            <a:schemeClr val="dk1"/>
                          </a:solidFill>
                          <a:latin typeface="+mn-lt"/>
                          <a:ea typeface="+mn-ea"/>
                          <a:cs typeface="+mn-cs"/>
                        </a:rPr>
                        <a:t>Phone:  718-722-2445 (NYC office)</a:t>
                      </a:r>
                      <a:endParaRPr lang="en-US" sz="1400" b="0" dirty="0">
                        <a:ln>
                          <a:noFill/>
                        </a:ln>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D7D7D7"/>
                    </a:solidFill>
                  </a:tcPr>
                </a:tc>
                <a:extLst>
                  <a:ext uri="{0D108BD9-81ED-4DB2-BD59-A6C34878D82A}">
                    <a16:rowId xmlns:a16="http://schemas.microsoft.com/office/drawing/2014/main" val="10002"/>
                  </a:ext>
                </a:extLst>
              </a:tr>
              <a:tr h="914400">
                <a:tc>
                  <a:txBody>
                    <a:bodyPr/>
                    <a:lstStyle/>
                    <a:p>
                      <a:pPr algn="l"/>
                      <a:r>
                        <a:rPr lang="en-US" sz="1400" kern="1200" dirty="0">
                          <a:solidFill>
                            <a:schemeClr val="dk1"/>
                          </a:solidFill>
                          <a:latin typeface="+mn-lt"/>
                          <a:ea typeface="+mn-ea"/>
                          <a:cs typeface="+mn-cs"/>
                        </a:rPr>
                        <a:t>Questions regarding scoring of Speaking and Writing constructed-response questions or shipment of materials </a:t>
                      </a:r>
                      <a:endParaRPr lang="en-US" sz="1400" dirty="0">
                        <a:ln>
                          <a:noFill/>
                        </a:ln>
                        <a:solidFill>
                          <a:schemeClr val="tx1"/>
                        </a:solidFill>
                      </a:endParaRPr>
                    </a:p>
                  </a:txBody>
                  <a:tcPr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6E6E6"/>
                    </a:solidFill>
                  </a:tcPr>
                </a:tc>
                <a:tc>
                  <a:txBody>
                    <a:bodyPr/>
                    <a:lstStyle/>
                    <a:p>
                      <a:r>
                        <a:rPr lang="en-US" sz="1400" kern="1200" dirty="0" err="1">
                          <a:solidFill>
                            <a:schemeClr val="dk1"/>
                          </a:solidFill>
                          <a:latin typeface="+mn-lt"/>
                          <a:ea typeface="+mn-ea"/>
                          <a:cs typeface="+mn-cs"/>
                        </a:rPr>
                        <a:t>MetriTech</a:t>
                      </a:r>
                      <a:r>
                        <a:rPr lang="en-US" sz="1400" kern="1200" dirty="0">
                          <a:solidFill>
                            <a:schemeClr val="dk1"/>
                          </a:solidFill>
                          <a:latin typeface="+mn-lt"/>
                          <a:ea typeface="+mn-ea"/>
                          <a:cs typeface="+mn-cs"/>
                        </a:rPr>
                        <a:t>, Inc. Customer Service</a:t>
                      </a:r>
                    </a:p>
                    <a:p>
                      <a:r>
                        <a:rPr lang="en-US" sz="1400" kern="1200" dirty="0">
                          <a:solidFill>
                            <a:schemeClr val="dk1"/>
                          </a:solidFill>
                          <a:latin typeface="+mn-lt"/>
                          <a:ea typeface="+mn-ea"/>
                          <a:cs typeface="+mn-cs"/>
                        </a:rPr>
                        <a:t>Email:   </a:t>
                      </a:r>
                      <a:r>
                        <a:rPr lang="en-US" sz="1400" u="sng" kern="1200" dirty="0">
                          <a:solidFill>
                            <a:schemeClr val="dk1"/>
                          </a:solidFill>
                          <a:latin typeface="+mn-lt"/>
                          <a:ea typeface="+mn-ea"/>
                          <a:cs typeface="+mn-cs"/>
                          <a:hlinkClick r:id="rId4"/>
                        </a:rPr>
                        <a:t>nyseslat@metritech.com</a:t>
                      </a:r>
                      <a:r>
                        <a:rPr lang="en-US" sz="1400" kern="1200" dirty="0">
                          <a:solidFill>
                            <a:schemeClr val="dk1"/>
                          </a:solidFill>
                          <a:latin typeface="+mn-lt"/>
                          <a:ea typeface="+mn-ea"/>
                          <a:cs typeface="+mn-cs"/>
                        </a:rPr>
                        <a:t> </a:t>
                      </a:r>
                    </a:p>
                    <a:p>
                      <a:r>
                        <a:rPr lang="en-US" sz="1400" kern="1200" dirty="0">
                          <a:solidFill>
                            <a:schemeClr val="dk1"/>
                          </a:solidFill>
                          <a:latin typeface="+mn-lt"/>
                          <a:ea typeface="+mn-ea"/>
                          <a:cs typeface="+mn-cs"/>
                        </a:rPr>
                        <a:t>Phone:  800-747-4868</a:t>
                      </a:r>
                    </a:p>
                    <a:p>
                      <a:r>
                        <a:rPr lang="en-US" sz="1400" kern="1200" dirty="0">
                          <a:solidFill>
                            <a:schemeClr val="dk1"/>
                          </a:solidFill>
                          <a:latin typeface="+mn-lt"/>
                          <a:ea typeface="+mn-ea"/>
                          <a:cs typeface="+mn-cs"/>
                        </a:rPr>
                        <a:t>Fax:  217-398-5798</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6E6E6"/>
                    </a:solidFill>
                  </a:tcPr>
                </a:tc>
                <a:extLst>
                  <a:ext uri="{0D108BD9-81ED-4DB2-BD59-A6C34878D82A}">
                    <a16:rowId xmlns:a16="http://schemas.microsoft.com/office/drawing/2014/main" val="10003"/>
                  </a:ext>
                </a:extLst>
              </a:tr>
            </a:tbl>
          </a:graphicData>
        </a:graphic>
      </p:graphicFrame>
      <p:sp>
        <p:nvSpPr>
          <p:cNvPr id="9" name="Slide Number Placeholder 3"/>
          <p:cNvSpPr>
            <a:spLocks noGrp="1"/>
          </p:cNvSpPr>
          <p:nvPr>
            <p:ph type="sldNum" sz="quarter" idx="10"/>
          </p:nvPr>
        </p:nvSpPr>
        <p:spPr>
          <a:xfrm>
            <a:off x="8622708" y="6608154"/>
            <a:ext cx="507244" cy="273050"/>
          </a:xfrm>
        </p:spPr>
        <p:txBody>
          <a:bodyPr/>
          <a:lstStyle/>
          <a:p>
            <a:r>
              <a:rPr lang="en-US" dirty="0"/>
              <a:t>24</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451201" y="4232882"/>
            <a:ext cx="8229600" cy="1047750"/>
          </a:xfrm>
          <a:prstGeom prst="round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Rounded Rectangle 12"/>
          <p:cNvSpPr/>
          <p:nvPr/>
        </p:nvSpPr>
        <p:spPr>
          <a:xfrm>
            <a:off x="451201" y="1843310"/>
            <a:ext cx="8229600" cy="1047750"/>
          </a:xfrm>
          <a:prstGeom prst="round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aphicFrame>
        <p:nvGraphicFramePr>
          <p:cNvPr id="14" name="Table 13"/>
          <p:cNvGraphicFramePr>
            <a:graphicFrameLocks noGrp="1"/>
          </p:cNvGraphicFramePr>
          <p:nvPr/>
        </p:nvGraphicFramePr>
        <p:xfrm>
          <a:off x="451201" y="1836047"/>
          <a:ext cx="8229600" cy="3236976"/>
        </p:xfrm>
        <a:graphic>
          <a:graphicData uri="http://schemas.openxmlformats.org/drawingml/2006/table">
            <a:tbl>
              <a:tblPr firstRow="1" bandRow="1">
                <a:tableStyleId>{5C22544A-7EE6-4342-B048-85BDC9FD1C3A}</a:tableStyleId>
              </a:tblPr>
              <a:tblGrid>
                <a:gridCol w="3967930">
                  <a:extLst>
                    <a:ext uri="{9D8B030D-6E8A-4147-A177-3AD203B41FA5}">
                      <a16:colId xmlns:a16="http://schemas.microsoft.com/office/drawing/2014/main" val="20000"/>
                    </a:ext>
                  </a:extLst>
                </a:gridCol>
                <a:gridCol w="4261670">
                  <a:extLst>
                    <a:ext uri="{9D8B030D-6E8A-4147-A177-3AD203B41FA5}">
                      <a16:colId xmlns:a16="http://schemas.microsoft.com/office/drawing/2014/main" val="20001"/>
                    </a:ext>
                  </a:extLst>
                </a:gridCol>
              </a:tblGrid>
              <a:tr h="411480">
                <a:tc>
                  <a:txBody>
                    <a:bodyPr/>
                    <a:lstStyle/>
                    <a:p>
                      <a:pPr algn="ctr"/>
                      <a:r>
                        <a:rPr lang="en-US" sz="1800" dirty="0">
                          <a:ln>
                            <a:noFill/>
                          </a:ln>
                          <a:solidFill>
                            <a:schemeClr val="tx1"/>
                          </a:solidFill>
                        </a:rPr>
                        <a:t>For Information or Assistance</a:t>
                      </a:r>
                    </a:p>
                  </a:txBody>
                  <a:tcPr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a:r>
                        <a:rPr lang="en-US" sz="1800" dirty="0">
                          <a:ln>
                            <a:noFill/>
                          </a:ln>
                          <a:solidFill>
                            <a:schemeClr val="tx1"/>
                          </a:solidFill>
                        </a:rPr>
                        <a:t>Contact</a:t>
                      </a:r>
                    </a:p>
                  </a:txBody>
                  <a:tcPr anchor="ct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0"/>
                  </a:ext>
                </a:extLst>
              </a:tr>
              <a:tr h="941832">
                <a:tc>
                  <a:txBody>
                    <a:bodyPr/>
                    <a:lstStyle/>
                    <a:p>
                      <a:pPr algn="l"/>
                      <a:r>
                        <a:rPr lang="en-US" sz="1400" kern="1200" dirty="0">
                          <a:solidFill>
                            <a:schemeClr val="dk1"/>
                          </a:solidFill>
                          <a:latin typeface="+mn-lt"/>
                          <a:ea typeface="+mn-ea"/>
                          <a:cs typeface="+mn-cs"/>
                        </a:rPr>
                        <a:t>For regulatory or</a:t>
                      </a:r>
                      <a:r>
                        <a:rPr lang="en-US" sz="1400" kern="1200" baseline="0" dirty="0">
                          <a:solidFill>
                            <a:schemeClr val="dk1"/>
                          </a:solidFill>
                          <a:latin typeface="+mn-lt"/>
                          <a:ea typeface="+mn-ea"/>
                          <a:cs typeface="+mn-cs"/>
                        </a:rPr>
                        <a:t> </a:t>
                      </a:r>
                      <a:r>
                        <a:rPr lang="en-US" sz="1400" kern="1200" dirty="0">
                          <a:solidFill>
                            <a:schemeClr val="dk1"/>
                          </a:solidFill>
                          <a:latin typeface="+mn-lt"/>
                          <a:ea typeface="+mn-ea"/>
                          <a:cs typeface="+mn-cs"/>
                        </a:rPr>
                        <a:t>training assistance:</a:t>
                      </a:r>
                      <a:endParaRPr lang="en-US" sz="1400" dirty="0">
                        <a:ln>
                          <a:noFill/>
                        </a:ln>
                        <a:solidFill>
                          <a:schemeClr val="tx1"/>
                        </a:solidFill>
                      </a:endParaRPr>
                    </a:p>
                  </a:txBody>
                  <a:tcPr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6E6E6"/>
                    </a:solidFill>
                  </a:tcPr>
                </a:tc>
                <a:tc>
                  <a:txBody>
                    <a:bodyPr/>
                    <a:lstStyle/>
                    <a:p>
                      <a:r>
                        <a:rPr lang="en-US" sz="1400" kern="1200" dirty="0">
                          <a:solidFill>
                            <a:schemeClr val="dk1"/>
                          </a:solidFill>
                          <a:latin typeface="+mn-lt"/>
                          <a:ea typeface="+mn-ea"/>
                          <a:cs typeface="+mn-cs"/>
                        </a:rPr>
                        <a:t>Regional Bilingual Education Resource Networks</a:t>
                      </a:r>
                    </a:p>
                    <a:p>
                      <a:r>
                        <a:rPr lang="en-US" sz="1400" u="sng" kern="1200" dirty="0">
                          <a:solidFill>
                            <a:schemeClr val="dk1"/>
                          </a:solidFill>
                          <a:latin typeface="+mn-lt"/>
                          <a:ea typeface="+mn-ea"/>
                          <a:cs typeface="+mn-cs"/>
                          <a:hlinkClick r:id="rId3"/>
                        </a:rPr>
                        <a:t>http://www.nysed.gov/bilingual-ed/regional-supportrberns</a:t>
                      </a:r>
                      <a:r>
                        <a:rPr lang="en-US" sz="1400" kern="1200" baseline="30000" dirty="0">
                          <a:solidFill>
                            <a:schemeClr val="dk1"/>
                          </a:solidFill>
                          <a:latin typeface="+mn-lt"/>
                          <a:ea typeface="+mn-ea"/>
                          <a:cs typeface="+mn-cs"/>
                        </a:rPr>
                        <a:t> </a:t>
                      </a:r>
                      <a:endParaRPr lang="en-US" sz="1400" b="0" dirty="0">
                        <a:ln>
                          <a:noFill/>
                        </a:ln>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6E6E6"/>
                    </a:solidFill>
                  </a:tcPr>
                </a:tc>
                <a:extLst>
                  <a:ext uri="{0D108BD9-81ED-4DB2-BD59-A6C34878D82A}">
                    <a16:rowId xmlns:a16="http://schemas.microsoft.com/office/drawing/2014/main" val="10001"/>
                  </a:ext>
                </a:extLst>
              </a:tr>
              <a:tr h="941832">
                <a:tc>
                  <a:txBody>
                    <a:bodyPr/>
                    <a:lstStyle/>
                    <a:p>
                      <a:pPr algn="l"/>
                      <a:r>
                        <a:rPr lang="en-US" sz="1400" kern="1200" spc="0" baseline="0" dirty="0">
                          <a:solidFill>
                            <a:schemeClr val="dk1"/>
                          </a:solidFill>
                          <a:latin typeface="+mn-lt"/>
                          <a:ea typeface="+mn-ea"/>
                          <a:cs typeface="+mn-cs"/>
                        </a:rPr>
                        <a:t>Machine-</a:t>
                      </a:r>
                      <a:r>
                        <a:rPr lang="en-US" sz="1400" kern="1200" spc="0" baseline="0" dirty="0" err="1">
                          <a:solidFill>
                            <a:schemeClr val="dk1"/>
                          </a:solidFill>
                          <a:latin typeface="+mn-lt"/>
                          <a:ea typeface="+mn-ea"/>
                          <a:cs typeface="+mn-cs"/>
                        </a:rPr>
                        <a:t>scannable</a:t>
                      </a:r>
                      <a:r>
                        <a:rPr lang="en-US" sz="1400" kern="1200" spc="0" baseline="0" dirty="0">
                          <a:solidFill>
                            <a:schemeClr val="dk1"/>
                          </a:solidFill>
                          <a:latin typeface="+mn-lt"/>
                          <a:ea typeface="+mn-ea"/>
                          <a:cs typeface="+mn-cs"/>
                        </a:rPr>
                        <a:t> answer sheets and local scanning services</a:t>
                      </a:r>
                      <a:endParaRPr lang="en-US" sz="1400" spc="0" baseline="0" dirty="0">
                        <a:ln>
                          <a:noFill/>
                        </a:ln>
                        <a:solidFill>
                          <a:schemeClr val="tx1"/>
                        </a:solidFill>
                      </a:endParaRPr>
                    </a:p>
                  </a:txBody>
                  <a:tcPr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D7D7D7"/>
                    </a:solidFill>
                  </a:tcPr>
                </a:tc>
                <a:tc>
                  <a:txBody>
                    <a:bodyPr/>
                    <a:lstStyle/>
                    <a:p>
                      <a:r>
                        <a:rPr lang="en-US" sz="1400" kern="1200" dirty="0">
                          <a:solidFill>
                            <a:schemeClr val="dk1"/>
                          </a:solidFill>
                          <a:latin typeface="+mn-lt"/>
                          <a:ea typeface="+mn-ea"/>
                          <a:cs typeface="+mn-cs"/>
                        </a:rPr>
                        <a:t>RIC or Large-City Scanning Center</a:t>
                      </a:r>
                    </a:p>
                    <a:p>
                      <a:r>
                        <a:rPr lang="en-US" sz="1400" u="sng" kern="1200" dirty="0">
                          <a:solidFill>
                            <a:schemeClr val="dk1"/>
                          </a:solidFill>
                          <a:latin typeface="+mn-lt"/>
                          <a:ea typeface="+mn-ea"/>
                          <a:cs typeface="+mn-cs"/>
                          <a:hlinkClick r:id="rId4"/>
                        </a:rPr>
                        <a:t>http://www.p12.nysed.gov/irs/sirs/ric-big5.html</a:t>
                      </a:r>
                      <a:endParaRPr lang="en-US" sz="1400" b="0" dirty="0">
                        <a:ln>
                          <a:noFill/>
                        </a:ln>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D7D7D7"/>
                    </a:solidFill>
                  </a:tcPr>
                </a:tc>
                <a:extLst>
                  <a:ext uri="{0D108BD9-81ED-4DB2-BD59-A6C34878D82A}">
                    <a16:rowId xmlns:a16="http://schemas.microsoft.com/office/drawing/2014/main" val="10002"/>
                  </a:ext>
                </a:extLst>
              </a:tr>
              <a:tr h="941832">
                <a:tc>
                  <a:txBody>
                    <a:bodyPr/>
                    <a:lstStyle/>
                    <a:p>
                      <a:pPr algn="l"/>
                      <a:r>
                        <a:rPr lang="en-US" sz="1400" kern="1200" dirty="0">
                          <a:solidFill>
                            <a:schemeClr val="dk1"/>
                          </a:solidFill>
                          <a:latin typeface="+mn-lt"/>
                          <a:ea typeface="+mn-ea"/>
                          <a:cs typeface="+mn-cs"/>
                        </a:rPr>
                        <a:t>Information about the NYSESLAT and regular updates including the turnkey training materials and School Administrators Manual (SAM)</a:t>
                      </a:r>
                      <a:endParaRPr lang="en-US" sz="1400" dirty="0">
                        <a:ln>
                          <a:noFill/>
                        </a:ln>
                        <a:solidFill>
                          <a:schemeClr val="tx1"/>
                        </a:solidFill>
                      </a:endParaRPr>
                    </a:p>
                  </a:txBody>
                  <a:tcPr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6E6E6"/>
                    </a:solidFill>
                  </a:tcPr>
                </a:tc>
                <a:tc>
                  <a:txBody>
                    <a:bodyPr/>
                    <a:lstStyle/>
                    <a:p>
                      <a:r>
                        <a:rPr lang="en-US" sz="1400" kern="1200" dirty="0">
                          <a:solidFill>
                            <a:schemeClr val="dk1"/>
                          </a:solidFill>
                          <a:latin typeface="+mn-lt"/>
                          <a:ea typeface="+mn-ea"/>
                          <a:cs typeface="+mn-cs"/>
                        </a:rPr>
                        <a:t>NYSESLAT Homepage</a:t>
                      </a:r>
                    </a:p>
                    <a:p>
                      <a:r>
                        <a:rPr lang="en-US" sz="1400" u="sng" kern="1200" dirty="0">
                          <a:solidFill>
                            <a:schemeClr val="dk1"/>
                          </a:solidFill>
                          <a:latin typeface="+mn-lt"/>
                          <a:ea typeface="+mn-ea"/>
                          <a:cs typeface="+mn-cs"/>
                          <a:hlinkClick r:id="rId5"/>
                        </a:rPr>
                        <a:t>http://www.p12.nysed.gov/assessment/nyseslat</a:t>
                      </a:r>
                      <a:endParaRPr lang="en-US" sz="1400" kern="1200" dirty="0">
                        <a:solidFill>
                          <a:schemeClr val="dk1"/>
                        </a:solidFill>
                        <a:latin typeface="+mn-l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6E6E6"/>
                    </a:solidFill>
                  </a:tcPr>
                </a:tc>
                <a:extLst>
                  <a:ext uri="{0D108BD9-81ED-4DB2-BD59-A6C34878D82A}">
                    <a16:rowId xmlns:a16="http://schemas.microsoft.com/office/drawing/2014/main" val="10003"/>
                  </a:ext>
                </a:extLst>
              </a:tr>
            </a:tbl>
          </a:graphicData>
        </a:graphic>
      </p:graphicFrame>
      <p:sp>
        <p:nvSpPr>
          <p:cNvPr id="2" name="Title 1"/>
          <p:cNvSpPr>
            <a:spLocks noGrp="1"/>
          </p:cNvSpPr>
          <p:nvPr>
            <p:ph type="title"/>
          </p:nvPr>
        </p:nvSpPr>
        <p:spPr/>
        <p:txBody>
          <a:bodyPr/>
          <a:lstStyle/>
          <a:p>
            <a:r>
              <a:rPr lang="en-US" dirty="0"/>
              <a:t>2019 NYSESLAT Resources (Continued)</a:t>
            </a:r>
          </a:p>
        </p:txBody>
      </p:sp>
      <p:sp>
        <p:nvSpPr>
          <p:cNvPr id="9" name="Slide Number Placeholder 3"/>
          <p:cNvSpPr>
            <a:spLocks noGrp="1"/>
          </p:cNvSpPr>
          <p:nvPr>
            <p:ph type="sldNum" sz="quarter" idx="10"/>
          </p:nvPr>
        </p:nvSpPr>
        <p:spPr>
          <a:xfrm>
            <a:off x="8622708" y="6608154"/>
            <a:ext cx="507244" cy="273050"/>
          </a:xfrm>
        </p:spPr>
        <p:txBody>
          <a:bodyPr/>
          <a:lstStyle/>
          <a:p>
            <a:r>
              <a:rPr lang="en-US" dirty="0"/>
              <a:t>25</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Writing Rubric Overview</a:t>
            </a:r>
          </a:p>
        </p:txBody>
      </p:sp>
      <p:sp>
        <p:nvSpPr>
          <p:cNvPr id="3" name="Content Placeholder 2"/>
          <p:cNvSpPr>
            <a:spLocks noGrp="1"/>
          </p:cNvSpPr>
          <p:nvPr>
            <p:ph idx="1"/>
          </p:nvPr>
        </p:nvSpPr>
        <p:spPr>
          <a:xfrm>
            <a:off x="155448" y="1000125"/>
            <a:ext cx="8988552" cy="5067300"/>
          </a:xfrm>
        </p:spPr>
        <p:txBody>
          <a:bodyPr/>
          <a:lstStyle/>
          <a:p>
            <a:pPr>
              <a:spcBef>
                <a:spcPts val="1000"/>
              </a:spcBef>
            </a:pPr>
            <a:r>
              <a:rPr lang="en-US" dirty="0"/>
              <a:t>Five dimensions of the rubric in the first column</a:t>
            </a:r>
          </a:p>
          <a:p>
            <a:pPr>
              <a:spcBef>
                <a:spcPts val="1000"/>
              </a:spcBef>
            </a:pPr>
            <a:r>
              <a:rPr lang="en-US" dirty="0"/>
              <a:t>Five performance levels across the top</a:t>
            </a:r>
          </a:p>
          <a:p>
            <a:pPr>
              <a:spcBef>
                <a:spcPts val="1000"/>
              </a:spcBef>
            </a:pPr>
            <a:r>
              <a:rPr lang="en-US" dirty="0"/>
              <a:t>Score the response based on the best performance level for the majority of the dimensions</a:t>
            </a:r>
          </a:p>
          <a:p>
            <a:pPr>
              <a:spcBef>
                <a:spcPts val="1000"/>
              </a:spcBef>
            </a:pPr>
            <a:r>
              <a:rPr lang="en-US" dirty="0"/>
              <a:t>Responses that are completely irrelevant to the prompt can score no higher than a 1</a:t>
            </a:r>
          </a:p>
          <a:p>
            <a:pPr>
              <a:spcBef>
                <a:spcPts val="1000"/>
              </a:spcBef>
            </a:pPr>
            <a:r>
              <a:rPr lang="en-US" dirty="0"/>
              <a:t>Degree of Response is split into SCR, ECR Narrative, and ECR Informational</a:t>
            </a:r>
          </a:p>
          <a:p>
            <a:pPr>
              <a:spcBef>
                <a:spcPts val="1000"/>
              </a:spcBef>
            </a:pPr>
            <a:r>
              <a:rPr lang="en-US" dirty="0"/>
              <a:t>Wording comes from Writing Targets of Measurement and Performance Level Descriptions</a:t>
            </a:r>
          </a:p>
          <a:p>
            <a:pPr>
              <a:spcBef>
                <a:spcPts val="1000"/>
              </a:spcBef>
            </a:pPr>
            <a:endParaRPr lang="en-US" dirty="0"/>
          </a:p>
        </p:txBody>
      </p:sp>
      <p:sp>
        <p:nvSpPr>
          <p:cNvPr id="4" name="Slide Number Placeholder 3"/>
          <p:cNvSpPr>
            <a:spLocks noGrp="1"/>
          </p:cNvSpPr>
          <p:nvPr>
            <p:ph type="sldNum" sz="quarter" idx="10"/>
          </p:nvPr>
        </p:nvSpPr>
        <p:spPr/>
        <p:txBody>
          <a:bodyPr/>
          <a:lstStyle/>
          <a:p>
            <a:r>
              <a:rPr lang="en-US" dirty="0"/>
              <a:t>3</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Five Rubric Dimensions</a:t>
            </a:r>
          </a:p>
        </p:txBody>
      </p:sp>
      <p:sp>
        <p:nvSpPr>
          <p:cNvPr id="3" name="Content Placeholder 2"/>
          <p:cNvSpPr>
            <a:spLocks noGrp="1"/>
          </p:cNvSpPr>
          <p:nvPr>
            <p:ph idx="1"/>
          </p:nvPr>
        </p:nvSpPr>
        <p:spPr>
          <a:xfrm>
            <a:off x="155448" y="1000124"/>
            <a:ext cx="8817102" cy="4050341"/>
          </a:xfrm>
        </p:spPr>
        <p:txBody>
          <a:bodyPr/>
          <a:lstStyle/>
          <a:p>
            <a:pPr>
              <a:spcBef>
                <a:spcPts val="1000"/>
              </a:spcBef>
            </a:pPr>
            <a:r>
              <a:rPr lang="en-US" dirty="0"/>
              <a:t>Complexity of Language (CL)</a:t>
            </a:r>
          </a:p>
          <a:p>
            <a:pPr lvl="1">
              <a:spcBef>
                <a:spcPts val="600"/>
              </a:spcBef>
            </a:pPr>
            <a:r>
              <a:rPr lang="en-US" sz="2000" dirty="0"/>
              <a:t>Sentence Types:</a:t>
            </a:r>
          </a:p>
          <a:p>
            <a:pPr lvl="2">
              <a:spcBef>
                <a:spcPts val="600"/>
              </a:spcBef>
              <a:buFont typeface="Wingdings" pitchFamily="2" charset="2"/>
              <a:buChar char="§"/>
            </a:pPr>
            <a:r>
              <a:rPr lang="en-US" sz="1800" dirty="0">
                <a:latin typeface="+mn-lt"/>
              </a:rPr>
              <a:t>Simple: The dog is barking.</a:t>
            </a:r>
          </a:p>
          <a:p>
            <a:pPr lvl="2">
              <a:spcBef>
                <a:spcPts val="600"/>
              </a:spcBef>
              <a:buFont typeface="Wingdings" pitchFamily="2" charset="2"/>
              <a:buChar char="§"/>
            </a:pPr>
            <a:r>
              <a:rPr lang="en-US" sz="1800" dirty="0">
                <a:latin typeface="+mn-lt"/>
              </a:rPr>
              <a:t>Expanded: The dog is barking in the yard.</a:t>
            </a:r>
          </a:p>
          <a:p>
            <a:pPr lvl="2">
              <a:spcBef>
                <a:spcPts val="600"/>
              </a:spcBef>
              <a:buFont typeface="Wingdings" pitchFamily="2" charset="2"/>
              <a:buChar char="§"/>
            </a:pPr>
            <a:r>
              <a:rPr lang="en-US" sz="1800" dirty="0">
                <a:latin typeface="+mn-lt"/>
              </a:rPr>
              <a:t>Compound: The dog is barking and it is making noise.</a:t>
            </a:r>
          </a:p>
          <a:p>
            <a:pPr lvl="2">
              <a:spcBef>
                <a:spcPts val="600"/>
              </a:spcBef>
              <a:buFont typeface="Wingdings" pitchFamily="2" charset="2"/>
              <a:buChar char="§"/>
            </a:pPr>
            <a:r>
              <a:rPr lang="en-US" sz="1800" dirty="0">
                <a:latin typeface="+mn-lt"/>
              </a:rPr>
              <a:t>Complex: The dog is barking because he sees a squirrel.</a:t>
            </a:r>
          </a:p>
        </p:txBody>
      </p:sp>
      <p:sp>
        <p:nvSpPr>
          <p:cNvPr id="4" name="Slide Number Placeholder 3"/>
          <p:cNvSpPr>
            <a:spLocks noGrp="1"/>
          </p:cNvSpPr>
          <p:nvPr>
            <p:ph type="sldNum" sz="quarter" idx="10"/>
          </p:nvPr>
        </p:nvSpPr>
        <p:spPr/>
        <p:txBody>
          <a:bodyPr/>
          <a:lstStyle/>
          <a:p>
            <a:r>
              <a:rPr lang="en-US" dirty="0"/>
              <a:t>4</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Five Rubric Dimensions (Continued)</a:t>
            </a:r>
          </a:p>
        </p:txBody>
      </p:sp>
      <p:sp>
        <p:nvSpPr>
          <p:cNvPr id="3" name="Content Placeholder 2"/>
          <p:cNvSpPr>
            <a:spLocks noGrp="1"/>
          </p:cNvSpPr>
          <p:nvPr>
            <p:ph idx="1"/>
          </p:nvPr>
        </p:nvSpPr>
        <p:spPr/>
        <p:txBody>
          <a:bodyPr/>
          <a:lstStyle/>
          <a:p>
            <a:pPr>
              <a:spcBef>
                <a:spcPts val="1000"/>
              </a:spcBef>
            </a:pPr>
            <a:r>
              <a:rPr lang="en-US" dirty="0"/>
              <a:t>Quality of Language (QL)</a:t>
            </a:r>
          </a:p>
          <a:p>
            <a:pPr lvl="1">
              <a:spcBef>
                <a:spcPts val="600"/>
              </a:spcBef>
            </a:pPr>
            <a:r>
              <a:rPr lang="en-US" sz="2200" dirty="0"/>
              <a:t>Grade-level vocabulary:</a:t>
            </a:r>
          </a:p>
          <a:p>
            <a:pPr lvl="2">
              <a:spcBef>
                <a:spcPts val="600"/>
              </a:spcBef>
              <a:buFont typeface="Wingdings" pitchFamily="2" charset="2"/>
              <a:buChar char="§"/>
            </a:pPr>
            <a:r>
              <a:rPr lang="en-US" sz="2000" dirty="0">
                <a:latin typeface="+mn-lt"/>
              </a:rPr>
              <a:t>Tier 1: Basic vocabulary for communicative purposes</a:t>
            </a:r>
          </a:p>
          <a:p>
            <a:pPr lvl="3">
              <a:spcBef>
                <a:spcPts val="600"/>
              </a:spcBef>
              <a:buFont typeface="Wingdings" pitchFamily="2" charset="2"/>
              <a:buChar char="§"/>
            </a:pPr>
            <a:r>
              <a:rPr lang="en-US" sz="1600" dirty="0">
                <a:latin typeface="+mn-lt"/>
              </a:rPr>
              <a:t>picture, drawing</a:t>
            </a:r>
          </a:p>
          <a:p>
            <a:pPr lvl="2">
              <a:spcBef>
                <a:spcPts val="600"/>
              </a:spcBef>
              <a:buFont typeface="Wingdings" pitchFamily="2" charset="2"/>
              <a:buChar char="§"/>
            </a:pPr>
            <a:r>
              <a:rPr lang="en-US" sz="2000" dirty="0">
                <a:latin typeface="+mn-lt"/>
              </a:rPr>
              <a:t>Tier 2: General academic vocabulary</a:t>
            </a:r>
          </a:p>
          <a:p>
            <a:pPr lvl="3">
              <a:spcBef>
                <a:spcPts val="600"/>
              </a:spcBef>
              <a:buFont typeface="Wingdings" pitchFamily="2" charset="2"/>
              <a:buChar char="§"/>
            </a:pPr>
            <a:r>
              <a:rPr lang="en-US" sz="1600" dirty="0">
                <a:latin typeface="+mn-lt"/>
              </a:rPr>
              <a:t>diagram of a cell</a:t>
            </a:r>
          </a:p>
          <a:p>
            <a:pPr lvl="3">
              <a:spcBef>
                <a:spcPts val="600"/>
              </a:spcBef>
              <a:buFont typeface="Wingdings" pitchFamily="2" charset="2"/>
              <a:buChar char="§"/>
            </a:pPr>
            <a:r>
              <a:rPr lang="en-US" sz="1600" dirty="0">
                <a:latin typeface="+mn-lt"/>
              </a:rPr>
              <a:t>Venn diagram</a:t>
            </a:r>
          </a:p>
          <a:p>
            <a:pPr lvl="2">
              <a:spcBef>
                <a:spcPts val="600"/>
              </a:spcBef>
              <a:buFont typeface="Wingdings" pitchFamily="2" charset="2"/>
              <a:buChar char="§"/>
            </a:pPr>
            <a:r>
              <a:rPr lang="en-US" sz="2000" dirty="0">
                <a:latin typeface="+mn-lt"/>
              </a:rPr>
              <a:t>Tier 3: Specific content-area vocabulary</a:t>
            </a:r>
          </a:p>
          <a:p>
            <a:pPr lvl="3">
              <a:spcBef>
                <a:spcPts val="600"/>
              </a:spcBef>
              <a:buFont typeface="Wingdings" pitchFamily="2" charset="2"/>
              <a:buChar char="§"/>
            </a:pPr>
            <a:r>
              <a:rPr lang="en-US" sz="1600" dirty="0">
                <a:latin typeface="+mn-lt"/>
              </a:rPr>
              <a:t>mitochondria (in the cell diagram)</a:t>
            </a:r>
          </a:p>
          <a:p>
            <a:pPr lvl="3">
              <a:spcBef>
                <a:spcPts val="600"/>
              </a:spcBef>
              <a:buFont typeface="Wingdings" pitchFamily="2" charset="2"/>
              <a:buChar char="§"/>
            </a:pPr>
            <a:r>
              <a:rPr lang="en-US" sz="1600" dirty="0">
                <a:latin typeface="+mn-lt"/>
              </a:rPr>
              <a:t>separation of powers (in a social </a:t>
            </a:r>
            <a:r>
              <a:rPr lang="en-US" sz="1600">
                <a:latin typeface="+mn-lt"/>
              </a:rPr>
              <a:t>studies Venn </a:t>
            </a:r>
            <a:r>
              <a:rPr lang="en-US" sz="1600" dirty="0">
                <a:latin typeface="+mn-lt"/>
              </a:rPr>
              <a:t>diagram)</a:t>
            </a:r>
          </a:p>
          <a:p>
            <a:pPr>
              <a:spcBef>
                <a:spcPts val="600"/>
              </a:spcBef>
            </a:pPr>
            <a:r>
              <a:rPr lang="en-US" dirty="0"/>
              <a:t>Glossary in binder appendix has additional examples</a:t>
            </a:r>
          </a:p>
          <a:p>
            <a:pPr lvl="3">
              <a:spcBef>
                <a:spcPts val="600"/>
              </a:spcBef>
              <a:buNone/>
            </a:pPr>
            <a:endParaRPr lang="en-US" sz="1600" dirty="0">
              <a:latin typeface="+mn-lt"/>
            </a:endParaRPr>
          </a:p>
          <a:p>
            <a:pPr lvl="3">
              <a:spcBef>
                <a:spcPts val="600"/>
              </a:spcBef>
              <a:buFont typeface="Wingdings" pitchFamily="2" charset="2"/>
              <a:buChar char="§"/>
            </a:pPr>
            <a:endParaRPr lang="en-US" sz="1600" dirty="0">
              <a:latin typeface="+mn-lt"/>
            </a:endParaRPr>
          </a:p>
        </p:txBody>
      </p:sp>
      <p:sp>
        <p:nvSpPr>
          <p:cNvPr id="4" name="Slide Number Placeholder 3"/>
          <p:cNvSpPr>
            <a:spLocks noGrp="1"/>
          </p:cNvSpPr>
          <p:nvPr>
            <p:ph type="sldNum" sz="quarter" idx="10"/>
          </p:nvPr>
        </p:nvSpPr>
        <p:spPr/>
        <p:txBody>
          <a:bodyPr/>
          <a:lstStyle/>
          <a:p>
            <a:r>
              <a:rPr lang="en-US" dirty="0"/>
              <a:t>5</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Five Rubric Dimensions (Continued)</a:t>
            </a:r>
          </a:p>
        </p:txBody>
      </p:sp>
      <p:sp>
        <p:nvSpPr>
          <p:cNvPr id="3" name="Content Placeholder 2"/>
          <p:cNvSpPr>
            <a:spLocks noGrp="1"/>
          </p:cNvSpPr>
          <p:nvPr>
            <p:ph idx="1"/>
          </p:nvPr>
        </p:nvSpPr>
        <p:spPr/>
        <p:txBody>
          <a:bodyPr/>
          <a:lstStyle/>
          <a:p>
            <a:pPr>
              <a:spcBef>
                <a:spcPts val="1000"/>
              </a:spcBef>
            </a:pPr>
            <a:r>
              <a:rPr lang="en-US" dirty="0"/>
              <a:t>Coherence of Response (CR): Level of organization</a:t>
            </a:r>
          </a:p>
          <a:p>
            <a:pPr>
              <a:spcBef>
                <a:spcPts val="1000"/>
              </a:spcBef>
            </a:pPr>
            <a:r>
              <a:rPr lang="en-US" dirty="0"/>
              <a:t>Degree of Response (DR): Level of Detail</a:t>
            </a:r>
          </a:p>
          <a:p>
            <a:pPr>
              <a:spcBef>
                <a:spcPts val="1000"/>
              </a:spcBef>
            </a:pPr>
            <a:r>
              <a:rPr lang="en-US" dirty="0"/>
              <a:t>Mechanics (M): Use of English conventions; same across </a:t>
            </a:r>
            <a:r>
              <a:rPr lang="en-US" i="1" dirty="0"/>
              <a:t>all</a:t>
            </a:r>
            <a:br>
              <a:rPr lang="en-US" dirty="0"/>
            </a:br>
            <a:r>
              <a:rPr lang="en-US" dirty="0"/>
              <a:t>grade levels</a:t>
            </a:r>
          </a:p>
        </p:txBody>
      </p:sp>
      <p:sp>
        <p:nvSpPr>
          <p:cNvPr id="4" name="Slide Number Placeholder 3"/>
          <p:cNvSpPr>
            <a:spLocks noGrp="1"/>
          </p:cNvSpPr>
          <p:nvPr>
            <p:ph type="sldNum" sz="quarter" idx="10"/>
          </p:nvPr>
        </p:nvSpPr>
        <p:spPr/>
        <p:txBody>
          <a:bodyPr/>
          <a:lstStyle/>
          <a:p>
            <a:r>
              <a:rPr lang="en-US" dirty="0"/>
              <a:t>6</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of the Holistic Writing Rubrics</a:t>
            </a:r>
          </a:p>
        </p:txBody>
      </p:sp>
      <p:sp>
        <p:nvSpPr>
          <p:cNvPr id="3" name="Content Placeholder 2"/>
          <p:cNvSpPr>
            <a:spLocks noGrp="1"/>
          </p:cNvSpPr>
          <p:nvPr>
            <p:ph idx="1"/>
          </p:nvPr>
        </p:nvSpPr>
        <p:spPr>
          <a:xfrm>
            <a:off x="153988" y="1000125"/>
            <a:ext cx="8837612" cy="5391150"/>
          </a:xfrm>
        </p:spPr>
        <p:txBody>
          <a:bodyPr/>
          <a:lstStyle/>
          <a:p>
            <a:pPr>
              <a:spcBef>
                <a:spcPts val="1000"/>
              </a:spcBef>
            </a:pPr>
            <a:r>
              <a:rPr lang="en-US" sz="2200" dirty="0"/>
              <a:t>Become familiar with the rubric for the particular grade band</a:t>
            </a:r>
          </a:p>
          <a:p>
            <a:pPr>
              <a:spcBef>
                <a:spcPts val="1000"/>
              </a:spcBef>
            </a:pPr>
            <a:r>
              <a:rPr lang="en-US" dirty="0"/>
              <a:t>Become familiar with the passage and prompt</a:t>
            </a:r>
          </a:p>
          <a:p>
            <a:pPr>
              <a:spcBef>
                <a:spcPts val="1000"/>
              </a:spcBef>
            </a:pPr>
            <a:r>
              <a:rPr lang="en-US" sz="2200" dirty="0"/>
              <a:t>Read the response to the prompt</a:t>
            </a:r>
          </a:p>
          <a:p>
            <a:pPr>
              <a:spcBef>
                <a:spcPts val="1000"/>
              </a:spcBef>
            </a:pPr>
            <a:r>
              <a:rPr lang="en-US" dirty="0"/>
              <a:t>Student responses are evaluated for total, overall performance</a:t>
            </a:r>
          </a:p>
          <a:p>
            <a:pPr>
              <a:spcBef>
                <a:spcPts val="1000"/>
              </a:spcBef>
            </a:pPr>
            <a:r>
              <a:rPr lang="en-US" dirty="0"/>
              <a:t>Scores are assigned based on the criteria delineated in the </a:t>
            </a:r>
            <a:r>
              <a:rPr lang="en-US" b="1" dirty="0"/>
              <a:t>rubric</a:t>
            </a:r>
          </a:p>
          <a:p>
            <a:pPr lvl="1">
              <a:spcBef>
                <a:spcPts val="1000"/>
              </a:spcBef>
            </a:pPr>
            <a:r>
              <a:rPr lang="en-US" dirty="0"/>
              <a:t>Match evidence from the response to the language of the rubric</a:t>
            </a:r>
          </a:p>
          <a:p>
            <a:pPr lvl="1">
              <a:spcBef>
                <a:spcPts val="1000"/>
              </a:spcBef>
            </a:pPr>
            <a:r>
              <a:rPr lang="en-US" dirty="0"/>
              <a:t>Look for what is included in the response, not what is missing</a:t>
            </a:r>
          </a:p>
          <a:p>
            <a:pPr>
              <a:spcBef>
                <a:spcPts val="1000"/>
              </a:spcBef>
            </a:pPr>
            <a:r>
              <a:rPr lang="en-US" dirty="0"/>
              <a:t>The highest point on a rubric scale does </a:t>
            </a:r>
            <a:r>
              <a:rPr lang="en-US" i="1" dirty="0"/>
              <a:t>not</a:t>
            </a:r>
            <a:r>
              <a:rPr lang="en-US" dirty="0"/>
              <a:t> measure a “perfect” response</a:t>
            </a:r>
          </a:p>
          <a:p>
            <a:pPr>
              <a:spcBef>
                <a:spcPts val="1000"/>
              </a:spcBef>
            </a:pPr>
            <a:r>
              <a:rPr lang="en-US" dirty="0"/>
              <a:t>On the written tests, handwriting </a:t>
            </a:r>
            <a:r>
              <a:rPr lang="en-US" i="1" dirty="0"/>
              <a:t>does not</a:t>
            </a:r>
            <a:r>
              <a:rPr lang="en-US" b="1" dirty="0"/>
              <a:t> </a:t>
            </a:r>
            <a:r>
              <a:rPr lang="en-US" dirty="0"/>
              <a:t>count</a:t>
            </a:r>
          </a:p>
          <a:p>
            <a:pPr lvl="1">
              <a:spcBef>
                <a:spcPts val="1000"/>
              </a:spcBef>
              <a:buNone/>
            </a:pPr>
            <a:endParaRPr lang="en-US" b="1" dirty="0"/>
          </a:p>
          <a:p>
            <a:pPr lvl="1">
              <a:spcBef>
                <a:spcPts val="1800"/>
              </a:spcBef>
              <a:buNone/>
            </a:pPr>
            <a:r>
              <a:rPr lang="en-US" b="1" dirty="0">
                <a:solidFill>
                  <a:srgbClr val="000000"/>
                </a:solidFill>
              </a:rPr>
              <a:t>                      (binder page 86 for samples and practice)</a:t>
            </a:r>
          </a:p>
          <a:p>
            <a:pPr lvl="1">
              <a:spcBef>
                <a:spcPts val="1800"/>
              </a:spcBef>
            </a:pPr>
            <a:endParaRPr lang="en-US" dirty="0"/>
          </a:p>
        </p:txBody>
      </p:sp>
      <p:sp>
        <p:nvSpPr>
          <p:cNvPr id="4" name="Slide Number Placeholder 3"/>
          <p:cNvSpPr>
            <a:spLocks noGrp="1"/>
          </p:cNvSpPr>
          <p:nvPr>
            <p:ph type="sldNum" sz="quarter" idx="10"/>
          </p:nvPr>
        </p:nvSpPr>
        <p:spPr/>
        <p:txBody>
          <a:bodyPr/>
          <a:lstStyle/>
          <a:p>
            <a:r>
              <a:rPr lang="en-US" dirty="0"/>
              <a:t>7</a:t>
            </a:r>
          </a:p>
        </p:txBody>
      </p:sp>
    </p:spTree>
    <p:extLst>
      <p:ext uri="{BB962C8B-B14F-4D97-AF65-F5344CB8AC3E}">
        <p14:creationId xmlns:p14="http://schemas.microsoft.com/office/powerpoint/2010/main" val="31172743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314325" y="246063"/>
            <a:ext cx="8229600" cy="3825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a:ln>
                  <a:noFill/>
                </a:ln>
                <a:effectLst/>
                <a:uLnTx/>
                <a:uFillTx/>
                <a:latin typeface="+mj-lt"/>
                <a:ea typeface="+mj-ea"/>
                <a:cs typeface="+mj-cs"/>
              </a:rPr>
              <a:t>Grades </a:t>
            </a:r>
            <a:r>
              <a:rPr lang="en-US" sz="2800" b="1" kern="0" dirty="0">
                <a:latin typeface="+mj-lt"/>
                <a:ea typeface="+mj-ea"/>
                <a:cs typeface="+mj-cs"/>
              </a:rPr>
              <a:t>1–2</a:t>
            </a:r>
            <a:r>
              <a:rPr kumimoji="0" lang="en-US" sz="2800" b="1" i="0" u="none" strike="noStrike" kern="0" cap="none" spc="0" normalizeH="0" baseline="0" noProof="0" dirty="0">
                <a:ln>
                  <a:noFill/>
                </a:ln>
                <a:effectLst/>
                <a:uLnTx/>
                <a:uFillTx/>
                <a:latin typeface="+mj-lt"/>
                <a:ea typeface="+mj-ea"/>
                <a:cs typeface="+mj-cs"/>
              </a:rPr>
              <a:t>: </a:t>
            </a:r>
            <a:r>
              <a:rPr lang="en-US" sz="2800" b="1" kern="0" dirty="0">
                <a:latin typeface="+mj-lt"/>
                <a:ea typeface="+mj-ea"/>
                <a:cs typeface="+mj-cs"/>
              </a:rPr>
              <a:t>E</a:t>
            </a:r>
            <a:r>
              <a:rPr kumimoji="0" lang="en-US" sz="2800" b="1" i="0" strike="noStrike" kern="0" cap="none" spc="0" normalizeH="0" baseline="0" noProof="0" dirty="0">
                <a:ln>
                  <a:noFill/>
                </a:ln>
                <a:effectLst/>
                <a:uLnTx/>
                <a:uFillTx/>
                <a:latin typeface="+mj-lt"/>
                <a:ea typeface="+mj-ea"/>
                <a:cs typeface="+mj-cs"/>
              </a:rPr>
              <a:t>CR</a:t>
            </a:r>
            <a:r>
              <a:rPr kumimoji="0" lang="en-US" sz="2800" b="1" i="0" u="none" strike="noStrike" kern="0" cap="none" spc="0" normalizeH="0" baseline="0" noProof="0" dirty="0">
                <a:ln>
                  <a:noFill/>
                </a:ln>
                <a:effectLst/>
                <a:uLnTx/>
                <a:uFillTx/>
                <a:latin typeface="+mj-lt"/>
                <a:ea typeface="+mj-ea"/>
                <a:cs typeface="+mj-cs"/>
              </a:rPr>
              <a:t> Rubric</a:t>
            </a:r>
            <a:r>
              <a:rPr kumimoji="0" lang="en-US" sz="2800" b="1" i="0" u="none" strike="noStrike" kern="0" cap="none" spc="0" normalizeH="0" noProof="0" dirty="0">
                <a:ln>
                  <a:noFill/>
                </a:ln>
                <a:effectLst/>
                <a:uLnTx/>
                <a:uFillTx/>
                <a:latin typeface="+mj-lt"/>
                <a:ea typeface="+mj-ea"/>
                <a:cs typeface="+mj-cs"/>
              </a:rPr>
              <a:t> (</a:t>
            </a:r>
            <a:r>
              <a:rPr kumimoji="0" lang="en-US" sz="2800" b="1" i="0" u="none" strike="noStrike" kern="0" cap="none" spc="0" normalizeH="0" baseline="0" noProof="0" dirty="0">
                <a:ln>
                  <a:noFill/>
                </a:ln>
                <a:effectLst/>
                <a:uLnTx/>
                <a:uFillTx/>
                <a:latin typeface="+mj-lt"/>
                <a:ea typeface="+mj-ea"/>
                <a:cs typeface="+mj-cs"/>
              </a:rPr>
              <a:t>Narrative)</a:t>
            </a:r>
          </a:p>
        </p:txBody>
      </p:sp>
      <p:sp>
        <p:nvSpPr>
          <p:cNvPr id="5" name="Slide Number Placeholder 4"/>
          <p:cNvSpPr>
            <a:spLocks noGrp="1"/>
          </p:cNvSpPr>
          <p:nvPr>
            <p:ph type="sldNum" sz="quarter" idx="10"/>
          </p:nvPr>
        </p:nvSpPr>
        <p:spPr/>
        <p:txBody>
          <a:bodyPr/>
          <a:lstStyle/>
          <a:p>
            <a:r>
              <a:rPr lang="en-US" dirty="0"/>
              <a:t>8</a:t>
            </a:r>
          </a:p>
        </p:txBody>
      </p:sp>
      <p:pic>
        <p:nvPicPr>
          <p:cNvPr id="6" name="Picture 5" descr="1-2-ECR-Narrative V2.png"/>
          <p:cNvPicPr>
            <a:picLocks noChangeAspect="1"/>
          </p:cNvPicPr>
          <p:nvPr/>
        </p:nvPicPr>
        <p:blipFill>
          <a:blip r:embed="rId2" cstate="print"/>
          <a:stretch>
            <a:fillRect/>
          </a:stretch>
        </p:blipFill>
        <p:spPr>
          <a:xfrm>
            <a:off x="1060704" y="932688"/>
            <a:ext cx="7010972" cy="5351717"/>
          </a:xfrm>
          <a:prstGeom prst="rect">
            <a:avLst/>
          </a:prstGeom>
          <a:effectLst>
            <a:outerShdw blurRad="50800" dist="38100" dir="2700000" algn="tl" rotWithShape="0">
              <a:prstClr val="black">
                <a:alpha val="40000"/>
              </a:prst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314325" y="246063"/>
            <a:ext cx="8229600" cy="3825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defRPr/>
            </a:pPr>
            <a:r>
              <a:rPr kumimoji="0" lang="en-US" sz="2800" b="1" i="0" u="none" strike="noStrike" kern="0" cap="none" spc="0" normalizeH="0" baseline="0" noProof="0" dirty="0">
                <a:ln>
                  <a:noFill/>
                </a:ln>
                <a:effectLst/>
                <a:uLnTx/>
                <a:uFillTx/>
                <a:latin typeface="+mj-lt"/>
                <a:ea typeface="+mj-ea"/>
                <a:cs typeface="+mj-cs"/>
              </a:rPr>
              <a:t>Grades </a:t>
            </a:r>
            <a:r>
              <a:rPr lang="en-US" sz="2800" b="1" kern="0" dirty="0">
                <a:latin typeface="+mj-lt"/>
                <a:ea typeface="+mj-ea"/>
                <a:cs typeface="+mj-cs"/>
              </a:rPr>
              <a:t>1–2</a:t>
            </a:r>
            <a:r>
              <a:rPr kumimoji="0" lang="en-US" sz="2800" b="1" i="0" u="none" strike="noStrike" kern="0" cap="none" spc="0" normalizeH="0" baseline="0" noProof="0" dirty="0">
                <a:ln>
                  <a:noFill/>
                </a:ln>
                <a:effectLst/>
                <a:uLnTx/>
                <a:uFillTx/>
                <a:latin typeface="+mj-lt"/>
                <a:ea typeface="+mj-ea"/>
                <a:cs typeface="+mj-cs"/>
              </a:rPr>
              <a:t>:</a:t>
            </a:r>
            <a:r>
              <a:rPr lang="en-US" sz="2800" b="1" kern="0" noProof="0" dirty="0">
                <a:latin typeface="+mj-lt"/>
                <a:ea typeface="+mj-ea"/>
                <a:cs typeface="+mj-cs"/>
              </a:rPr>
              <a:t> E</a:t>
            </a:r>
            <a:r>
              <a:rPr lang="en-US" sz="2800" b="1" kern="0" dirty="0">
                <a:latin typeface="+mj-lt"/>
                <a:ea typeface="+mj-ea"/>
                <a:cs typeface="+mj-cs"/>
              </a:rPr>
              <a:t>CR Prompt</a:t>
            </a:r>
            <a:endParaRPr kumimoji="0" lang="en-US" sz="1200" b="1" i="0" u="none" strike="noStrike" kern="0" cap="none" spc="0" normalizeH="0" baseline="0" noProof="0" dirty="0">
              <a:ln>
                <a:noFill/>
              </a:ln>
              <a:solidFill>
                <a:schemeClr val="bg1"/>
              </a:solidFill>
              <a:effectLst/>
              <a:uLnTx/>
              <a:uFillTx/>
              <a:latin typeface="+mj-lt"/>
              <a:ea typeface="+mj-ea"/>
              <a:cs typeface="+mj-cs"/>
            </a:endParaRPr>
          </a:p>
        </p:txBody>
      </p:sp>
      <p:sp>
        <p:nvSpPr>
          <p:cNvPr id="5" name="Slide Number Placeholder 4"/>
          <p:cNvSpPr>
            <a:spLocks noGrp="1"/>
          </p:cNvSpPr>
          <p:nvPr>
            <p:ph type="sldNum" sz="quarter" idx="10"/>
          </p:nvPr>
        </p:nvSpPr>
        <p:spPr/>
        <p:txBody>
          <a:bodyPr/>
          <a:lstStyle/>
          <a:p>
            <a:r>
              <a:rPr lang="en-US" dirty="0"/>
              <a:t>9</a:t>
            </a:r>
          </a:p>
        </p:txBody>
      </p:sp>
      <p:pic>
        <p:nvPicPr>
          <p:cNvPr id="9" name="Picture 8" descr="1-2 Passage P1.png"/>
          <p:cNvPicPr>
            <a:picLocks noChangeAspect="1"/>
          </p:cNvPicPr>
          <p:nvPr/>
        </p:nvPicPr>
        <p:blipFill>
          <a:blip r:embed="rId2" cstate="print"/>
          <a:stretch>
            <a:fillRect/>
          </a:stretch>
        </p:blipFill>
        <p:spPr>
          <a:xfrm>
            <a:off x="402336" y="1088136"/>
            <a:ext cx="3956312" cy="4901804"/>
          </a:xfrm>
          <a:prstGeom prst="rect">
            <a:avLst/>
          </a:prstGeom>
          <a:ln w="12700">
            <a:solidFill>
              <a:schemeClr val="tx1"/>
            </a:solidFill>
          </a:ln>
          <a:effectLst>
            <a:outerShdw blurRad="50800" dist="38100" dir="2700000" algn="tl" rotWithShape="0">
              <a:prstClr val="black">
                <a:alpha val="40000"/>
              </a:prstClr>
            </a:outerShdw>
          </a:effectLst>
        </p:spPr>
      </p:pic>
      <p:pic>
        <p:nvPicPr>
          <p:cNvPr id="6" name="Picture 5" descr="1-2 Passage P2 (Replacement).png"/>
          <p:cNvPicPr>
            <a:picLocks noChangeAspect="1"/>
          </p:cNvPicPr>
          <p:nvPr/>
        </p:nvPicPr>
        <p:blipFill>
          <a:blip r:embed="rId3" cstate="print"/>
          <a:stretch>
            <a:fillRect/>
          </a:stretch>
        </p:blipFill>
        <p:spPr>
          <a:xfrm>
            <a:off x="4666896" y="1088756"/>
            <a:ext cx="3955812" cy="4901184"/>
          </a:xfrm>
          <a:prstGeom prst="rect">
            <a:avLst/>
          </a:prstGeom>
          <a:ln w="12700">
            <a:solidFill>
              <a:schemeClr val="tx1"/>
            </a:solidFill>
          </a:ln>
          <a:effectLst>
            <a:outerShdw blurRad="50800" dist="38100" dir="2700000" algn="tl" rotWithShape="0">
              <a:prstClr val="black">
                <a:alpha val="40000"/>
              </a:prstClr>
            </a:outerShdw>
          </a:effectLst>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1FF37">
            <a:alpha val="29804"/>
          </a:srgb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7678</TotalTime>
  <Words>2023</Words>
  <Application>Microsoft Office PowerPoint</Application>
  <PresentationFormat>On-screen Show (4:3)</PresentationFormat>
  <Paragraphs>250</Paragraphs>
  <Slides>25</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Tahoma</vt:lpstr>
      <vt:lpstr>Wingdings</vt:lpstr>
      <vt:lpstr>Default Design</vt:lpstr>
      <vt:lpstr>PowerPoint Presentation</vt:lpstr>
      <vt:lpstr>Extended Constructed Response (ECR)</vt:lpstr>
      <vt:lpstr>Writing Rubric Overview</vt:lpstr>
      <vt:lpstr>Five Rubric Dimensions</vt:lpstr>
      <vt:lpstr>Five Rubric Dimensions (Continued)</vt:lpstr>
      <vt:lpstr>Five Rubric Dimensions (Continued)</vt:lpstr>
      <vt:lpstr>Application of the Holistic Writing Rubrics</vt:lpstr>
      <vt:lpstr>PowerPoint Presentation</vt:lpstr>
      <vt:lpstr>PowerPoint Presentation</vt:lpstr>
      <vt:lpstr>Grades 1–2: ECR Sample 1</vt:lpstr>
      <vt:lpstr>Grades 1–2: ECR Sample 2</vt:lpstr>
      <vt:lpstr>Grades 1–2: ECR Sample 3</vt:lpstr>
      <vt:lpstr>Grades 1–2: ECR Sample 4</vt:lpstr>
      <vt:lpstr>Grades 1–2: ECR Sample 5</vt:lpstr>
      <vt:lpstr>PowerPoint Presentation</vt:lpstr>
      <vt:lpstr>PowerPoint Presentation</vt:lpstr>
      <vt:lpstr>PowerPoint Presentation</vt:lpstr>
      <vt:lpstr>Grades 7–8: ECR Sample 1</vt:lpstr>
      <vt:lpstr>Grades 7–8: ECR Sample 2</vt:lpstr>
      <vt:lpstr>Grades 7–8: ECR Sample 3</vt:lpstr>
      <vt:lpstr>Grades 7–8: ECR Sample 4</vt:lpstr>
      <vt:lpstr>Grades 7–8: ECR Sample 5</vt:lpstr>
      <vt:lpstr>Additional Practice Items</vt:lpstr>
      <vt:lpstr>2019 NYSESLAT Resources</vt:lpstr>
      <vt:lpstr>2019 NYSESLAT Resources (Continued)</vt:lpstr>
    </vt:vector>
  </TitlesOfParts>
  <Company>MetriTech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2019 NYSESLAT Turnkey: Writing, part 2</dc:title>
  <dc:creator>New York State Education Department</dc:creator>
  <cp:lastModifiedBy>Kelly Cronkhite</cp:lastModifiedBy>
  <cp:revision>682</cp:revision>
  <dcterms:created xsi:type="dcterms:W3CDTF">2015-01-13T15:00:01Z</dcterms:created>
  <dcterms:modified xsi:type="dcterms:W3CDTF">2020-08-10T15:34:39Z</dcterms:modified>
</cp:coreProperties>
</file>