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364" r:id="rId2"/>
    <p:sldId id="365" r:id="rId3"/>
    <p:sldId id="366" r:id="rId4"/>
    <p:sldId id="390" r:id="rId5"/>
    <p:sldId id="393" r:id="rId6"/>
    <p:sldId id="392" r:id="rId7"/>
    <p:sldId id="368" r:id="rId8"/>
    <p:sldId id="257" r:id="rId9"/>
    <p:sldId id="258" r:id="rId10"/>
    <p:sldId id="259" r:id="rId11"/>
    <p:sldId id="260" r:id="rId12"/>
    <p:sldId id="261" r:id="rId13"/>
    <p:sldId id="262" r:id="rId14"/>
    <p:sldId id="263" r:id="rId15"/>
    <p:sldId id="268" r:id="rId16"/>
    <p:sldId id="269" r:id="rId17"/>
    <p:sldId id="270" r:id="rId18"/>
    <p:sldId id="271" r:id="rId19"/>
    <p:sldId id="272" r:id="rId20"/>
    <p:sldId id="273" r:id="rId21"/>
    <p:sldId id="274" r:id="rId22"/>
    <p:sldId id="404" r:id="rId23"/>
    <p:sldId id="394" r:id="rId24"/>
    <p:sldId id="395"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ingual Ed. and World Lang. - Michele Kinzel-Peles" initials="OBEWL-MKP" lastIdx="8" clrIdx="0"/>
  <p:cmAuthor id="1" name="Peter Swerdzewski" initials="PJS" lastIdx="8" clrIdx="1"/>
  <p:cmAuthor id="2" name="William Hall" initials="" lastIdx="2" clrIdx="2"/>
  <p:cmAuthor id="3" name="Meg Malone" initials="MM" lastIdx="25" clrIdx="3"/>
  <p:cmAuthor id="4" name="Anne Donovan" initials="AD" lastIdx="25" clrIdx="4"/>
  <p:cmAuthor id="5" name="Priscilla Kron" initials="PK" lastIdx="76" clrIdx="5"/>
  <p:cmAuthor id="6" name="Carolyn Nixon" initials="CN" lastIdx="4" clrIdx="6"/>
  <p:cmAuthor id="7" name="Jason Heath" initials="JH" lastIdx="1" clrIdx="7"/>
  <p:cmAuthor id="8" name="Kelly Cronkhite" initials="KC" lastIdx="16" clrIdx="8"/>
  <p:cmAuthor id="9" name="SGH" initials="A" lastIdx="2" clrIdx="9"/>
  <p:cmAuthor id="10" name="OBEWL" initials="OBEWL" lastIdx="3" clrIdx="10">
    <p:extLst>
      <p:ext uri="{19B8F6BF-5375-455C-9EA6-DF929625EA0E}">
        <p15:presenceInfo xmlns:p15="http://schemas.microsoft.com/office/powerpoint/2012/main" userId="OBEWL" providerId="None"/>
      </p:ext>
    </p:extLst>
  </p:cmAuthor>
  <p:cmAuthor id="11" name="Donna Padula" initials="DP" lastIdx="9" clrIdx="11">
    <p:extLst>
      <p:ext uri="{19B8F6BF-5375-455C-9EA6-DF929625EA0E}">
        <p15:presenceInfo xmlns:p15="http://schemas.microsoft.com/office/powerpoint/2012/main" userId="S::Donna.Padula@nysed.gov::2f22e5f7-3ad9-4542-b6ec-0cb559a51d0b" providerId="AD"/>
      </p:ext>
    </p:extLst>
  </p:cmAuthor>
  <p:cmAuthor id="12" name="Office of State Assessment" initials="OSA" lastIdx="11" clrIdx="12">
    <p:extLst>
      <p:ext uri="{19B8F6BF-5375-455C-9EA6-DF929625EA0E}">
        <p15:presenceInfo xmlns:p15="http://schemas.microsoft.com/office/powerpoint/2012/main" userId="Office of State Assessment" providerId="None"/>
      </p:ext>
    </p:extLst>
  </p:cmAuthor>
  <p:cmAuthor id="13" name="Martha Caswell" initials="MC" lastIdx="7"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DCDCDC"/>
    <a:srgbClr val="EBEBEB"/>
    <a:srgbClr val="4978BC"/>
    <a:srgbClr val="B2B2B2"/>
    <a:srgbClr val="737373"/>
    <a:srgbClr val="D7D7D7"/>
    <a:srgbClr val="DAE2F0"/>
    <a:srgbClr val="9BB5D8"/>
    <a:srgbClr val="324E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86401" autoAdjust="0"/>
  </p:normalViewPr>
  <p:slideViewPr>
    <p:cSldViewPr snapToGrid="0">
      <p:cViewPr varScale="1">
        <p:scale>
          <a:sx n="67" d="100"/>
          <a:sy n="67" d="100"/>
        </p:scale>
        <p:origin x="1092"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71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71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71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6CDEC085-9834-42D5-82F5-C2FCD94679CE}" type="slidenum">
              <a:rPr lang="en-US"/>
              <a:pPr/>
              <a:t>‹#›</a:t>
            </a:fld>
            <a:endParaRPr lang="en-US"/>
          </a:p>
        </p:txBody>
      </p:sp>
    </p:spTree>
    <p:extLst>
      <p:ext uri="{BB962C8B-B14F-4D97-AF65-F5344CB8AC3E}">
        <p14:creationId xmlns:p14="http://schemas.microsoft.com/office/powerpoint/2010/main" val="1726146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04859FF2-E973-4797-94AA-8B31DCB6DC23}" type="slidenum">
              <a:rPr lang="en-US"/>
              <a:pPr/>
              <a:t>‹#›</a:t>
            </a:fld>
            <a:endParaRPr lang="en-US"/>
          </a:p>
        </p:txBody>
      </p:sp>
    </p:spTree>
    <p:extLst>
      <p:ext uri="{BB962C8B-B14F-4D97-AF65-F5344CB8AC3E}">
        <p14:creationId xmlns:p14="http://schemas.microsoft.com/office/powerpoint/2010/main" val="844515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CF304-CC54-4186-BB6C-D10DE0FE29E1}"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630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859FF2-E973-4797-94AA-8B31DCB6DC2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45" name="Picture 5" descr="NYSESLAT Title Nameplate"/>
          <p:cNvPicPr>
            <a:picLocks noChangeAspect="1" noChangeArrowheads="1"/>
          </p:cNvPicPr>
          <p:nvPr userDrawn="1"/>
        </p:nvPicPr>
        <p:blipFill>
          <a:blip r:embed="rId3" cstate="print"/>
          <a:srcRect/>
          <a:stretch>
            <a:fillRect/>
          </a:stretch>
        </p:blipFill>
        <p:spPr bwMode="auto">
          <a:xfrm>
            <a:off x="1547813" y="1408559"/>
            <a:ext cx="6032500" cy="1509713"/>
          </a:xfrm>
          <a:prstGeom prst="rect">
            <a:avLst/>
          </a:prstGeom>
          <a:noFill/>
        </p:spPr>
      </p:pic>
      <p:sp>
        <p:nvSpPr>
          <p:cNvPr id="10258" name="Text Box 18"/>
          <p:cNvSpPr txBox="1">
            <a:spLocks noChangeArrowheads="1"/>
          </p:cNvSpPr>
          <p:nvPr userDrawn="1"/>
        </p:nvSpPr>
        <p:spPr bwMode="auto">
          <a:xfrm>
            <a:off x="1822450" y="3558694"/>
            <a:ext cx="5500688" cy="1655838"/>
          </a:xfrm>
          <a:prstGeom prst="rect">
            <a:avLst/>
          </a:prstGeom>
          <a:noFill/>
          <a:ln w="9525">
            <a:noFill/>
            <a:miter lim="800000"/>
            <a:headEnd/>
            <a:tailEnd/>
          </a:ln>
          <a:effectLst/>
        </p:spPr>
        <p:txBody>
          <a:bodyPr>
            <a:spAutoFit/>
          </a:bodyPr>
          <a:lstStyle/>
          <a:p>
            <a:pPr algn="ctr">
              <a:spcBef>
                <a:spcPct val="30000"/>
              </a:spcBef>
            </a:pPr>
            <a:r>
              <a:rPr lang="en-US" sz="3200" b="1" dirty="0">
                <a:solidFill>
                  <a:schemeClr val="bg2"/>
                </a:solidFill>
                <a:effectLst>
                  <a:outerShdw blurRad="38100" dist="38100" dir="2700000" algn="tl">
                    <a:srgbClr val="C0C0C0"/>
                  </a:outerShdw>
                </a:effectLst>
              </a:rPr>
              <a:t>Turnkey Training</a:t>
            </a:r>
          </a:p>
          <a:p>
            <a:pPr algn="ctr">
              <a:spcBef>
                <a:spcPct val="30000"/>
              </a:spcBef>
            </a:pPr>
            <a:r>
              <a:rPr lang="en-US" sz="3200" b="1" dirty="0">
                <a:solidFill>
                  <a:schemeClr val="bg2"/>
                </a:solidFill>
                <a:effectLst>
                  <a:outerShdw blurRad="38100" dist="38100" dir="2700000" algn="tl">
                    <a:srgbClr val="C0C0C0"/>
                  </a:outerShdw>
                </a:effectLst>
              </a:rPr>
              <a:t>for</a:t>
            </a:r>
            <a:r>
              <a:rPr lang="en-US" sz="3200" b="1" baseline="0" dirty="0">
                <a:solidFill>
                  <a:schemeClr val="bg2"/>
                </a:solidFill>
                <a:effectLst>
                  <a:outerShdw blurRad="38100" dist="38100" dir="2700000" algn="tl">
                    <a:srgbClr val="C0C0C0"/>
                  </a:outerShdw>
                </a:effectLst>
              </a:rPr>
              <a:t> Writ</a:t>
            </a:r>
            <a:r>
              <a:rPr lang="en-US" sz="3200" b="1" dirty="0">
                <a:solidFill>
                  <a:schemeClr val="bg2"/>
                </a:solidFill>
                <a:effectLst>
                  <a:outerShdw blurRad="38100" dist="38100" dir="2700000" algn="tl">
                    <a:srgbClr val="C0C0C0"/>
                  </a:outerShdw>
                </a:effectLst>
              </a:rPr>
              <a:t>ing</a:t>
            </a:r>
          </a:p>
          <a:p>
            <a:pPr algn="ctr">
              <a:spcBef>
                <a:spcPts val="1200"/>
              </a:spcBef>
            </a:pPr>
            <a:r>
              <a:rPr lang="en-US" sz="1800" b="1" u="none" dirty="0">
                <a:solidFill>
                  <a:schemeClr val="bg2"/>
                </a:solidFill>
                <a:effectLst>
                  <a:outerShdw blurRad="38100" dist="38100" dir="2700000" algn="tl">
                    <a:srgbClr val="C0C0C0"/>
                  </a:outerShdw>
                </a:effectLst>
              </a:rPr>
              <a:t>Overview and S</a:t>
            </a:r>
            <a:r>
              <a:rPr lang="en-US" sz="1800" b="1" dirty="0">
                <a:solidFill>
                  <a:schemeClr val="bg2"/>
                </a:solidFill>
                <a:effectLst>
                  <a:outerShdw blurRad="38100" dist="38100" dir="2700000" algn="tl">
                    <a:srgbClr val="C0C0C0"/>
                  </a:outerShdw>
                </a:effectLst>
              </a:rPr>
              <a:t>hort </a:t>
            </a:r>
            <a:r>
              <a:rPr lang="en-US" sz="1800" b="1" u="none" dirty="0">
                <a:solidFill>
                  <a:schemeClr val="bg2"/>
                </a:solidFill>
                <a:effectLst>
                  <a:outerShdw blurRad="38100" dist="38100" dir="2700000" algn="tl">
                    <a:srgbClr val="C0C0C0"/>
                  </a:outerShdw>
                </a:effectLst>
              </a:rPr>
              <a:t>C</a:t>
            </a:r>
            <a:r>
              <a:rPr lang="en-US" sz="1800" b="1" dirty="0">
                <a:solidFill>
                  <a:schemeClr val="bg2"/>
                </a:solidFill>
                <a:effectLst>
                  <a:outerShdw blurRad="38100" dist="38100" dir="2700000" algn="tl">
                    <a:srgbClr val="C0C0C0"/>
                  </a:outerShdw>
                </a:effectLst>
              </a:rPr>
              <a:t>onstructed Responses</a:t>
            </a:r>
          </a:p>
        </p:txBody>
      </p:sp>
      <p:sp>
        <p:nvSpPr>
          <p:cNvPr id="10259" name="Line 19"/>
          <p:cNvSpPr>
            <a:spLocks noChangeShapeType="1"/>
          </p:cNvSpPr>
          <p:nvPr userDrawn="1"/>
        </p:nvSpPr>
        <p:spPr bwMode="auto">
          <a:xfrm>
            <a:off x="1924050" y="3399284"/>
            <a:ext cx="5286375" cy="0"/>
          </a:xfrm>
          <a:prstGeom prst="line">
            <a:avLst/>
          </a:prstGeom>
          <a:noFill/>
          <a:ln w="19050">
            <a:solidFill>
              <a:srgbClr val="9BB5D8"/>
            </a:solidFill>
            <a:round/>
            <a:headEnd/>
            <a:tailEnd/>
          </a:ln>
          <a:effectLst/>
        </p:spPr>
        <p:txBody>
          <a:bodyPr/>
          <a:lstStyle/>
          <a:p>
            <a:endParaRPr lang="en-US"/>
          </a:p>
        </p:txBody>
      </p:sp>
      <p:sp>
        <p:nvSpPr>
          <p:cNvPr id="10260" name="Line 20"/>
          <p:cNvSpPr>
            <a:spLocks noChangeShapeType="1"/>
          </p:cNvSpPr>
          <p:nvPr userDrawn="1"/>
        </p:nvSpPr>
        <p:spPr bwMode="auto">
          <a:xfrm>
            <a:off x="1919288" y="5372547"/>
            <a:ext cx="5286375" cy="0"/>
          </a:xfrm>
          <a:prstGeom prst="line">
            <a:avLst/>
          </a:prstGeom>
          <a:noFill/>
          <a:ln w="19050">
            <a:solidFill>
              <a:srgbClr val="9BB5D8"/>
            </a:solidFill>
            <a:round/>
            <a:headEnd/>
            <a:tailEnd/>
          </a:ln>
          <a:effectLst/>
        </p:spPr>
        <p:txBody>
          <a:bodyPr/>
          <a:lstStyle/>
          <a:p>
            <a:endParaRPr lang="en-US"/>
          </a:p>
        </p:txBody>
      </p:sp>
      <p:sp>
        <p:nvSpPr>
          <p:cNvPr id="6" name="TextBox 5"/>
          <p:cNvSpPr txBox="1"/>
          <p:nvPr userDrawn="1"/>
        </p:nvSpPr>
        <p:spPr>
          <a:xfrm>
            <a:off x="3409949" y="6645084"/>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pic>
        <p:nvPicPr>
          <p:cNvPr id="7" name="Picture 6" descr="NYSED Seal (Inner White).png"/>
          <p:cNvPicPr>
            <a:picLocks noChangeAspect="1"/>
          </p:cNvPicPr>
          <p:nvPr userDrawn="1"/>
        </p:nvPicPr>
        <p:blipFill>
          <a:blip r:embed="rId4" cstate="print"/>
          <a:stretch>
            <a:fillRect/>
          </a:stretch>
        </p:blipFill>
        <p:spPr>
          <a:xfrm>
            <a:off x="1656579" y="1946779"/>
            <a:ext cx="866927" cy="86767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0A49CDF7-A94D-4882-8C78-C18C35D564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4938" y="246063"/>
            <a:ext cx="2058987" cy="5438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6388" y="246063"/>
            <a:ext cx="6026150"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D3663C32-FB49-4D58-9E0B-F2CAC09EC7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55448" y="1000125"/>
            <a:ext cx="8817102" cy="4525963"/>
          </a:xfrm>
        </p:spPr>
        <p:txBody>
          <a:bodyPr/>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8622708" y="6608154"/>
            <a:ext cx="507244" cy="273050"/>
          </a:xfrm>
          <a:prstGeom prst="rect">
            <a:avLst/>
          </a:prstGeom>
        </p:spPr>
        <p:txBody>
          <a:bodyPr anchor="ctr" anchorCtr="1"/>
          <a:lstStyle>
            <a:lvl1pPr>
              <a:defRPr sz="1200" b="1">
                <a:solidFill>
                  <a:schemeClr val="bg1">
                    <a:lumMod val="85000"/>
                  </a:schemeClr>
                </a:solidFill>
                <a:latin typeface="Tahoma" pitchFamily="34" charset="0"/>
                <a:cs typeface="Tahoma" pitchFamily="34" charset="0"/>
              </a:defRPr>
            </a:lvl1pPr>
          </a:lstStyle>
          <a:p>
            <a:fld id="{C6C20FBB-DA0A-4D64-96F3-1BFC9EBDF0FB}" type="slidenum">
              <a:rPr lang="en-US" smtClean="0"/>
              <a:pPr/>
              <a:t>‹#›</a:t>
            </a:fld>
            <a:endParaRPr lang="en-US" dirty="0"/>
          </a:p>
        </p:txBody>
      </p:sp>
      <p:sp>
        <p:nvSpPr>
          <p:cNvPr id="11" name="TextBox 10"/>
          <p:cNvSpPr txBox="1"/>
          <p:nvPr userDrawn="1"/>
        </p:nvSpPr>
        <p:spPr>
          <a:xfrm>
            <a:off x="3409949" y="6618896"/>
            <a:ext cx="2352675" cy="246221"/>
          </a:xfrm>
          <a:prstGeom prst="rect">
            <a:avLst/>
          </a:prstGeom>
          <a:noFill/>
        </p:spPr>
        <p:txBody>
          <a:bodyPr wrap="square" rtlCol="0">
            <a:spAutoFit/>
          </a:bodyPr>
          <a:lstStyle/>
          <a:p>
            <a:r>
              <a:rPr lang="en-US" sz="1000" b="1" dirty="0">
                <a:solidFill>
                  <a:schemeClr val="bg1">
                    <a:lumMod val="85000"/>
                  </a:schemeClr>
                </a:solidFill>
              </a:rPr>
              <a:t>2019 NYSESLAT Turnkey Training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9188" y="6616700"/>
            <a:ext cx="365125" cy="273050"/>
          </a:xfrm>
          <a:prstGeom prst="rect">
            <a:avLst/>
          </a:prstGeom>
        </p:spPr>
        <p:txBody>
          <a:bodyPr/>
          <a:lstStyle>
            <a:lvl1pPr>
              <a:defRPr/>
            </a:lvl1pPr>
          </a:lstStyle>
          <a:p>
            <a:fld id="{5347D8F4-0766-423D-8026-6A4A988E71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6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7388" y="1158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F592B294-9573-4AB6-9B3A-BFE0994942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9188" y="6616700"/>
            <a:ext cx="365125" cy="273050"/>
          </a:xfrm>
          <a:prstGeom prst="rect">
            <a:avLst/>
          </a:prstGeom>
        </p:spPr>
        <p:txBody>
          <a:bodyPr/>
          <a:lstStyle>
            <a:lvl1pPr>
              <a:defRPr/>
            </a:lvl1pPr>
          </a:lstStyle>
          <a:p>
            <a:fld id="{5CC6772B-8247-4D08-BDBA-561D7E7061A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9188" y="6616700"/>
            <a:ext cx="365125" cy="273050"/>
          </a:xfrm>
          <a:prstGeom prst="rect">
            <a:avLst/>
          </a:prstGeom>
        </p:spPr>
        <p:txBody>
          <a:bodyPr/>
          <a:lstStyle>
            <a:lvl1pPr>
              <a:defRPr/>
            </a:lvl1pPr>
          </a:lstStyle>
          <a:p>
            <a:fld id="{DB8DEA85-F0DC-4A0B-9B4A-DF133A7DAB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9188" y="6616700"/>
            <a:ext cx="365125" cy="273050"/>
          </a:xfrm>
          <a:prstGeom prst="rect">
            <a:avLst/>
          </a:prstGeom>
        </p:spPr>
        <p:txBody>
          <a:bodyPr/>
          <a:lstStyle>
            <a:lvl1pPr>
              <a:defRPr/>
            </a:lvl1pPr>
          </a:lstStyle>
          <a:p>
            <a:fld id="{7F54A91E-5B73-46C7-908C-13398DDA292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AC503A39-744D-4BCA-8B4D-4E62F92E97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9188" y="6616700"/>
            <a:ext cx="365125" cy="273050"/>
          </a:xfrm>
          <a:prstGeom prst="rect">
            <a:avLst/>
          </a:prstGeom>
        </p:spPr>
        <p:txBody>
          <a:bodyPr/>
          <a:lstStyle>
            <a:lvl1pPr>
              <a:defRPr/>
            </a:lvl1pPr>
          </a:lstStyle>
          <a:p>
            <a:fld id="{427CD2B8-BE3B-4B9C-B4B5-8DEA1AECDD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55448" y="99669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6" name="Slide Number Placeholder 3"/>
          <p:cNvSpPr>
            <a:spLocks noGrp="1"/>
          </p:cNvSpPr>
          <p:nvPr>
            <p:ph type="sldNum" sz="quarter" idx="4"/>
          </p:nvPr>
        </p:nvSpPr>
        <p:spPr>
          <a:xfrm>
            <a:off x="8622708" y="6608154"/>
            <a:ext cx="507244" cy="273050"/>
          </a:xfrm>
          <a:prstGeom prst="rect">
            <a:avLst/>
          </a:prstGeom>
        </p:spPr>
        <p:txBody>
          <a:bodyPr anchor="ctr" anchorCtr="1"/>
          <a:lstStyle>
            <a:lvl1pPr>
              <a:defRPr sz="1200" b="1">
                <a:solidFill>
                  <a:schemeClr val="bg1"/>
                </a:solidFill>
                <a:latin typeface="Tahoma" pitchFamily="34" charset="0"/>
                <a:cs typeface="Tahoma" pitchFamily="34" charset="0"/>
              </a:defRPr>
            </a:lvl1pPr>
          </a:lstStyle>
          <a:p>
            <a:fld id="{C6C20FBB-DA0A-4D64-96F3-1BFC9EBDF0F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Tahoma" pitchFamily="34" charset="0"/>
        </a:defRPr>
      </a:lvl2pPr>
      <a:lvl3pPr algn="l" rtl="0" fontAlgn="base">
        <a:spcBef>
          <a:spcPct val="0"/>
        </a:spcBef>
        <a:spcAft>
          <a:spcPct val="0"/>
        </a:spcAft>
        <a:defRPr sz="2800" b="1">
          <a:solidFill>
            <a:schemeClr val="bg1"/>
          </a:solidFill>
          <a:latin typeface="Tahoma" pitchFamily="34" charset="0"/>
        </a:defRPr>
      </a:lvl3pPr>
      <a:lvl4pPr algn="l" rtl="0" fontAlgn="base">
        <a:spcBef>
          <a:spcPct val="0"/>
        </a:spcBef>
        <a:spcAft>
          <a:spcPct val="0"/>
        </a:spcAft>
        <a:defRPr sz="2800" b="1">
          <a:solidFill>
            <a:schemeClr val="bg1"/>
          </a:solidFill>
          <a:latin typeface="Tahoma" pitchFamily="34" charset="0"/>
        </a:defRPr>
      </a:lvl4pPr>
      <a:lvl5pPr algn="l" rtl="0" fontAlgn="base">
        <a:spcBef>
          <a:spcPct val="0"/>
        </a:spcBef>
        <a:spcAft>
          <a:spcPct val="0"/>
        </a:spcAft>
        <a:defRPr sz="2800" b="1">
          <a:solidFill>
            <a:schemeClr val="bg1"/>
          </a:solidFill>
          <a:latin typeface="Tahoma" pitchFamily="34" charset="0"/>
        </a:defRPr>
      </a:lvl5pPr>
      <a:lvl6pPr marL="457200" algn="l" rtl="0" fontAlgn="base">
        <a:spcBef>
          <a:spcPct val="0"/>
        </a:spcBef>
        <a:spcAft>
          <a:spcPct val="0"/>
        </a:spcAft>
        <a:defRPr sz="2800" b="1">
          <a:solidFill>
            <a:schemeClr val="bg1"/>
          </a:solidFill>
          <a:latin typeface="Tahoma" pitchFamily="34" charset="0"/>
        </a:defRPr>
      </a:lvl6pPr>
      <a:lvl7pPr marL="914400" algn="l" rtl="0" fontAlgn="base">
        <a:spcBef>
          <a:spcPct val="0"/>
        </a:spcBef>
        <a:spcAft>
          <a:spcPct val="0"/>
        </a:spcAft>
        <a:defRPr sz="2800" b="1">
          <a:solidFill>
            <a:schemeClr val="bg1"/>
          </a:solidFill>
          <a:latin typeface="Tahoma" pitchFamily="34" charset="0"/>
        </a:defRPr>
      </a:lvl7pPr>
      <a:lvl8pPr marL="1371600" algn="l" rtl="0" fontAlgn="base">
        <a:spcBef>
          <a:spcPct val="0"/>
        </a:spcBef>
        <a:spcAft>
          <a:spcPct val="0"/>
        </a:spcAft>
        <a:defRPr sz="2800" b="1">
          <a:solidFill>
            <a:schemeClr val="bg1"/>
          </a:solidFill>
          <a:latin typeface="Tahoma" pitchFamily="34" charset="0"/>
        </a:defRPr>
      </a:lvl8pPr>
      <a:lvl9pPr marL="1828800" algn="l" rtl="0" fontAlgn="base">
        <a:spcBef>
          <a:spcPct val="0"/>
        </a:spcBef>
        <a:spcAft>
          <a:spcPct val="0"/>
        </a:spcAft>
        <a:defRPr sz="2800" b="1">
          <a:solidFill>
            <a:schemeClr val="bg1"/>
          </a:solidFill>
          <a:latin typeface="Tahoma" pitchFamily="34" charset="0"/>
        </a:defRPr>
      </a:lvl9pPr>
    </p:titleStyle>
    <p:bodyStyle>
      <a:lvl1pPr marL="342900" indent="-342900" algn="l" rtl="0" fontAlgn="base">
        <a:spcBef>
          <a:spcPct val="50000"/>
        </a:spcBef>
        <a:spcAft>
          <a:spcPct val="0"/>
        </a:spcAft>
        <a:buSzPct val="90000"/>
        <a:buBlip>
          <a:blip r:embed="rId14"/>
        </a:buBlip>
        <a:defRPr sz="2400">
          <a:solidFill>
            <a:schemeClr val="tx1"/>
          </a:solidFill>
          <a:latin typeface="+mn-lt"/>
          <a:ea typeface="+mn-ea"/>
          <a:cs typeface="+mn-cs"/>
        </a:defRPr>
      </a:lvl1pPr>
      <a:lvl2pPr marL="742950" indent="-285750" algn="l" rtl="0" fontAlgn="base">
        <a:spcBef>
          <a:spcPct val="50000"/>
        </a:spcBef>
        <a:spcAft>
          <a:spcPct val="0"/>
        </a:spcAft>
        <a:buSzPct val="75000"/>
        <a:buBlip>
          <a:blip r:embed="rId15"/>
        </a:buBlip>
        <a:defRPr sz="2000">
          <a:solidFill>
            <a:schemeClr val="tx1"/>
          </a:solidFill>
          <a:latin typeface="+mn-lt"/>
        </a:defRPr>
      </a:lvl2pPr>
      <a:lvl3pPr marL="1143000" indent="-228600" algn="l" rtl="0" fontAlgn="base">
        <a:spcBef>
          <a:spcPct val="20000"/>
        </a:spcBef>
        <a:spcAft>
          <a:spcPct val="0"/>
        </a:spcAft>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obewl@nysed.gov" TargetMode="External"/><Relationship Id="rId2" Type="http://schemas.openxmlformats.org/officeDocument/2006/relationships/hyperlink" Target="mailto:emscassessinfo@nysed.gov" TargetMode="External"/><Relationship Id="rId1" Type="http://schemas.openxmlformats.org/officeDocument/2006/relationships/slideLayout" Target="../slideLayouts/slideLayout2.xml"/><Relationship Id="rId4" Type="http://schemas.openxmlformats.org/officeDocument/2006/relationships/hyperlink" Target="mailto:nyseslat@metritech.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12.nysed.gov/irs/sirs/ric-big5.html" TargetMode="External"/><Relationship Id="rId2" Type="http://schemas.openxmlformats.org/officeDocument/2006/relationships/hyperlink" Target="http://www.nysed.gov/bilingual-ed/regional-supportrberns" TargetMode="External"/><Relationship Id="rId1" Type="http://schemas.openxmlformats.org/officeDocument/2006/relationships/slideLayout" Target="../slideLayouts/slideLayout2.xml"/><Relationship Id="rId4" Type="http://schemas.openxmlformats.org/officeDocument/2006/relationships/hyperlink" Target="http://www.p12.nysed.gov/assessment/nysesl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3–4: SCR Sample 1</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10</a:t>
            </a:fld>
            <a:endParaRPr lang="en-US" dirty="0"/>
          </a:p>
        </p:txBody>
      </p:sp>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3" name="Rectangle 22"/>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30" name="Rectangle 29"/>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31" name="Rectangle 30"/>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32" name="Rectangle 31"/>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variety of expanded and complex sentences.</a:t>
              </a:r>
            </a:p>
          </p:txBody>
        </p:sp>
        <p:sp>
          <p:nvSpPr>
            <p:cNvPr id="33" name="Rectangle 32"/>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many Tier 2 words and phrases (e.g., </a:t>
              </a:r>
              <a:r>
                <a:rPr lang="en-US" sz="1000" i="1" dirty="0">
                  <a:solidFill>
                    <a:schemeClr val="tx1"/>
                  </a:solidFill>
                </a:rPr>
                <a:t>topic, certain places, stagecoach, now that I’m alive, engine, speed</a:t>
              </a:r>
              <a:r>
                <a:rPr lang="en-US" sz="1000" dirty="0">
                  <a:solidFill>
                    <a:schemeClr val="tx1"/>
                  </a:solidFill>
                </a:rPr>
                <a:t>).</a:t>
              </a:r>
            </a:p>
          </p:txBody>
        </p:sp>
        <p:sp>
          <p:nvSpPr>
            <p:cNvPr id="34" name="Rectangle 33"/>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sufficiently detailed descriptions of ideas and facts.</a:t>
              </a:r>
            </a:p>
          </p:txBody>
        </p:sp>
        <p:sp>
          <p:nvSpPr>
            <p:cNvPr id="36" name="Rectangle 35"/>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(spelling error: </a:t>
              </a:r>
              <a:r>
                <a:rPr lang="en-US" sz="1000" i="1" dirty="0" err="1">
                  <a:solidFill>
                    <a:schemeClr val="tx1"/>
                  </a:solidFill>
                </a:rPr>
                <a:t>sertent</a:t>
              </a:r>
              <a:r>
                <a:rPr lang="en-US" sz="1000" dirty="0">
                  <a:solidFill>
                    <a:schemeClr val="tx1"/>
                  </a:solidFill>
                </a:rPr>
                <a:t>  for </a:t>
              </a:r>
              <a:r>
                <a:rPr lang="en-US" sz="1000" i="1" dirty="0">
                  <a:solidFill>
                    <a:schemeClr val="tx1"/>
                  </a:solidFill>
                </a:rPr>
                <a:t>certain</a:t>
              </a:r>
              <a:r>
                <a:rPr lang="en-US" sz="1000" dirty="0">
                  <a:solidFill>
                    <a:schemeClr val="tx1"/>
                  </a:solidFill>
                </a:rPr>
                <a:t>; punctuation errors; some awkward phrases).</a:t>
              </a:r>
            </a:p>
          </p:txBody>
        </p:sp>
        <p:sp>
          <p:nvSpPr>
            <p:cNvPr id="37" name="Rectangle 36"/>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sentences that provide an introduction, development, and completion of linked thoughts</a:t>
              </a:r>
              <a:br>
                <a:rPr lang="en-US" sz="1000" dirty="0">
                  <a:solidFill>
                    <a:schemeClr val="tx1"/>
                  </a:solidFill>
                </a:rPr>
              </a:br>
              <a:r>
                <a:rPr lang="en-US" sz="1000" dirty="0">
                  <a:solidFill>
                    <a:schemeClr val="tx1"/>
                  </a:solidFill>
                </a:rPr>
                <a:t>and ideas to provide clear and sufficient organization.</a:t>
              </a:r>
            </a:p>
          </p:txBody>
        </p:sp>
        <p:sp>
          <p:nvSpPr>
            <p:cNvPr id="38" name="Rectangle 37"/>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pic>
        <p:nvPicPr>
          <p:cNvPr id="21" name="Picture 20" descr="3-4 Practice 4.png"/>
          <p:cNvPicPr>
            <a:picLocks noChangeAspect="1"/>
          </p:cNvPicPr>
          <p:nvPr/>
        </p:nvPicPr>
        <p:blipFill>
          <a:blip r:embed="rId3" cstate="print"/>
          <a:stretch>
            <a:fillRect/>
          </a:stretch>
        </p:blipFill>
        <p:spPr>
          <a:xfrm>
            <a:off x="219456" y="1865376"/>
            <a:ext cx="4023368" cy="3121768"/>
          </a:xfrm>
          <a:prstGeom prst="rect">
            <a:avLst/>
          </a:prstGeom>
        </p:spPr>
      </p:pic>
      <p:grpSp>
        <p:nvGrpSpPr>
          <p:cNvPr id="46" name="Group 45"/>
          <p:cNvGrpSpPr/>
          <p:nvPr/>
        </p:nvGrpSpPr>
        <p:grpSpPr>
          <a:xfrm>
            <a:off x="285750" y="1885947"/>
            <a:ext cx="3943350" cy="2610992"/>
            <a:chOff x="285750" y="1885947"/>
            <a:chExt cx="3943350" cy="2610992"/>
          </a:xfrm>
        </p:grpSpPr>
        <p:sp>
          <p:nvSpPr>
            <p:cNvPr id="22" name="Rectangle 21"/>
            <p:cNvSpPr/>
            <p:nvPr/>
          </p:nvSpPr>
          <p:spPr>
            <a:xfrm>
              <a:off x="504825" y="1885947"/>
              <a:ext cx="45720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33475" y="2085973"/>
              <a:ext cx="102870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200400" y="2657473"/>
              <a:ext cx="102870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38299" y="3743322"/>
              <a:ext cx="40957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352800" y="3571874"/>
              <a:ext cx="5905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57574" y="4133848"/>
              <a:ext cx="504826"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5750" y="4295771"/>
              <a:ext cx="15430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247651" y="2266948"/>
            <a:ext cx="3971924" cy="2695576"/>
            <a:chOff x="247651" y="2266948"/>
            <a:chExt cx="3971924" cy="2695576"/>
          </a:xfrm>
        </p:grpSpPr>
        <p:sp>
          <p:nvSpPr>
            <p:cNvPr id="39" name="Rectangle 38"/>
            <p:cNvSpPr/>
            <p:nvPr/>
          </p:nvSpPr>
          <p:spPr>
            <a:xfrm>
              <a:off x="1733551" y="2266948"/>
              <a:ext cx="2476500"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47651" y="2457448"/>
              <a:ext cx="130492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66801" y="3000373"/>
              <a:ext cx="315277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76226" y="3171823"/>
              <a:ext cx="4381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847851" y="4286247"/>
              <a:ext cx="236219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57177" y="4486271"/>
              <a:ext cx="3495674" cy="476253"/>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1000"/>
                                        <p:tgtEl>
                                          <p:spTgt spid="46"/>
                                        </p:tgtEl>
                                      </p:cBhvr>
                                    </p:animEffect>
                                  </p:childTnLst>
                                </p:cTn>
                              </p:par>
                              <p:par>
                                <p:cTn id="13" presetID="10" presetClass="exit" presetSubtype="0" fill="hold" nodeType="withEffect">
                                  <p:stCondLst>
                                    <p:cond delay="0"/>
                                  </p:stCondLst>
                                  <p:childTnLst>
                                    <p:animEffect transition="out" filter="fade">
                                      <p:cBhvr>
                                        <p:cTn id="14" dur="2000"/>
                                        <p:tgtEl>
                                          <p:spTgt spid="45"/>
                                        </p:tgtEl>
                                      </p:cBhvr>
                                    </p:animEffect>
                                    <p:set>
                                      <p:cBhvr>
                                        <p:cTn id="15" dur="1" fill="hold">
                                          <p:stCondLst>
                                            <p:cond delay="1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3–4: SCR Sample 2</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7" name="Slide Number Placeholder 26"/>
          <p:cNvSpPr>
            <a:spLocks noGrp="1"/>
          </p:cNvSpPr>
          <p:nvPr>
            <p:ph type="sldNum" sz="quarter" idx="10"/>
          </p:nvPr>
        </p:nvSpPr>
        <p:spPr/>
        <p:txBody>
          <a:bodyPr/>
          <a:lstStyle/>
          <a:p>
            <a:fld id="{C6C20FBB-DA0A-4D64-96F3-1BFC9EBDF0FB}" type="slidenum">
              <a:rPr lang="en-US" smtClean="0"/>
              <a:pPr/>
              <a:t>11</a:t>
            </a:fld>
            <a:endParaRPr lang="en-US" dirty="0"/>
          </a:p>
        </p:txBody>
      </p:sp>
      <p:pic>
        <p:nvPicPr>
          <p:cNvPr id="53" name="Picture 52" descr="3-4 Sample 2.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expanded and complex sentences</a:t>
              </a:r>
              <a:br>
                <a:rPr lang="en-US" sz="1000" dirty="0">
                  <a:solidFill>
                    <a:schemeClr val="tx1"/>
                  </a:solidFill>
                </a:rPr>
              </a:br>
              <a:r>
                <a:rPr lang="en-US" sz="1000" dirty="0">
                  <a:solidFill>
                    <a:schemeClr val="tx1"/>
                  </a:solidFill>
                </a:rPr>
                <a:t>(repetitive structures </a:t>
              </a:r>
              <a:r>
                <a:rPr lang="en-US" sz="1000" i="1" dirty="0">
                  <a:solidFill>
                    <a:schemeClr val="tx1"/>
                  </a:solidFill>
                </a:rPr>
                <a:t>the difference is </a:t>
              </a:r>
              <a:r>
                <a:rPr lang="en-US" sz="1000" dirty="0">
                  <a:solidFill>
                    <a:schemeClr val="tx1"/>
                  </a:solidFill>
                </a:rPr>
                <a:t>and</a:t>
              </a:r>
              <a:r>
                <a:rPr lang="en-US" sz="1000" i="1" dirty="0">
                  <a:solidFill>
                    <a:schemeClr val="tx1"/>
                  </a:solidFill>
                </a:rPr>
                <a:t> the similar thing is </a:t>
              </a:r>
              <a:r>
                <a:rPr lang="en-US" sz="1000" dirty="0">
                  <a:solidFill>
                    <a:schemeClr val="tx1"/>
                  </a:solidFill>
                </a:rPr>
                <a:t>limit variety of sentences</a:t>
              </a:r>
              <a:r>
                <a:rPr lang="en-US" sz="1000" i="1" dirty="0">
                  <a:solidFill>
                    <a:schemeClr val="tx1"/>
                  </a:solidFill>
                </a:rPr>
                <a:t>).</a:t>
              </a:r>
              <a:endParaRPr lang="en-US" sz="1000" dirty="0">
                <a:solidFill>
                  <a:schemeClr val="tx1"/>
                </a:solidFill>
              </a:endParaRP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some Tier 2 words (e.g., </a:t>
              </a:r>
              <a:r>
                <a:rPr lang="en-US" sz="1000" i="1" dirty="0">
                  <a:solidFill>
                    <a:schemeClr val="tx1"/>
                  </a:solidFill>
                </a:rPr>
                <a:t>vehicles, similar).</a:t>
              </a:r>
              <a:endParaRPr lang="en-US" sz="1000" dirty="0">
                <a:solidFill>
                  <a:schemeClr val="tx1"/>
                </a:solidFill>
              </a:endParaRPr>
            </a:p>
          </p:txBody>
        </p:sp>
        <p:sp>
          <p:nvSpPr>
            <p:cNvPr id="26" name="Rectangle 25"/>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detailed descriptions of ideas and facts (many similarities and differences are provided, but descriptions lack sufficient detail at times).</a:t>
              </a:r>
            </a:p>
          </p:txBody>
        </p:sp>
        <p:sp>
          <p:nvSpPr>
            <p:cNvPr id="28" name="Rectangle 27"/>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(e.g., spelling error: </a:t>
              </a:r>
              <a:r>
                <a:rPr lang="en-US" sz="1000" i="1" dirty="0" err="1">
                  <a:solidFill>
                    <a:schemeClr val="tx1"/>
                  </a:solidFill>
                </a:rPr>
                <a:t>subwas</a:t>
              </a:r>
              <a:r>
                <a:rPr lang="en-US" sz="1000" i="1" dirty="0">
                  <a:solidFill>
                    <a:schemeClr val="tx1"/>
                  </a:solidFill>
                </a:rPr>
                <a:t> </a:t>
              </a:r>
              <a:r>
                <a:rPr lang="en-US" sz="1000" dirty="0">
                  <a:solidFill>
                    <a:schemeClr val="tx1"/>
                  </a:solidFill>
                </a:rPr>
                <a:t>for</a:t>
              </a:r>
              <a:r>
                <a:rPr lang="en-US" sz="1000" i="1" dirty="0">
                  <a:solidFill>
                    <a:schemeClr val="tx1"/>
                  </a:solidFill>
                </a:rPr>
                <a:t> subways).</a:t>
              </a:r>
              <a:endParaRPr lang="en-US" sz="1000" dirty="0">
                <a:solidFill>
                  <a:schemeClr val="tx1"/>
                </a:solidFill>
              </a:endParaRPr>
            </a:p>
          </p:txBody>
        </p:sp>
        <p:sp>
          <p:nvSpPr>
            <p:cNvPr id="29" name="Rectangle 28"/>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nSpc>
                  <a:spcPts val="1100"/>
                </a:lnSpc>
              </a:pPr>
              <a:r>
                <a:rPr lang="en-US" sz="1000" dirty="0">
                  <a:solidFill>
                    <a:schemeClr val="tx1"/>
                  </a:solidFill>
                </a:rPr>
                <a:t>Response includes words and sentences that provide an introduction, development, and completion of linked thoughts and ideas to provide partial organization (the first two sentences function as an introduction to the topic; the rest of the response is grouped by similarities and differences, but ideas lack sufficient development).</a:t>
              </a:r>
            </a:p>
          </p:txBody>
        </p:sp>
        <p:sp>
          <p:nvSpPr>
            <p:cNvPr id="30" name="Rectangle 29"/>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3: Expanding</a:t>
              </a:r>
            </a:p>
          </p:txBody>
        </p:sp>
      </p:grpSp>
      <p:grpSp>
        <p:nvGrpSpPr>
          <p:cNvPr id="36" name="Group 35"/>
          <p:cNvGrpSpPr/>
          <p:nvPr/>
        </p:nvGrpSpPr>
        <p:grpSpPr>
          <a:xfrm>
            <a:off x="295277" y="2457448"/>
            <a:ext cx="3895724" cy="1839468"/>
            <a:chOff x="295277" y="2457448"/>
            <a:chExt cx="3895724" cy="1839468"/>
          </a:xfrm>
        </p:grpSpPr>
        <p:sp>
          <p:nvSpPr>
            <p:cNvPr id="31" name="Rectangle 30"/>
            <p:cNvSpPr/>
            <p:nvPr/>
          </p:nvSpPr>
          <p:spPr>
            <a:xfrm>
              <a:off x="971551" y="2457448"/>
              <a:ext cx="156209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14326" y="3181348"/>
              <a:ext cx="200977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695577" y="3562347"/>
              <a:ext cx="149542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3377" y="3733798"/>
              <a:ext cx="933448"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95277" y="4095748"/>
              <a:ext cx="2266948"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14325" y="1885948"/>
            <a:ext cx="3848100" cy="791718"/>
            <a:chOff x="314325" y="1885948"/>
            <a:chExt cx="3848100" cy="791718"/>
          </a:xfrm>
        </p:grpSpPr>
        <p:sp>
          <p:nvSpPr>
            <p:cNvPr id="37" name="Rectangle 36"/>
            <p:cNvSpPr/>
            <p:nvPr/>
          </p:nvSpPr>
          <p:spPr>
            <a:xfrm>
              <a:off x="314325" y="1885948"/>
              <a:ext cx="3305175" cy="39052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14325" y="2276472"/>
              <a:ext cx="3848100"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14325" y="2476498"/>
              <a:ext cx="685800" cy="201168"/>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000"/>
                                        <p:tgtEl>
                                          <p:spTgt spid="40"/>
                                        </p:tgtEl>
                                      </p:cBhvr>
                                    </p:animEffect>
                                  </p:childTnLst>
                                </p:cTn>
                              </p:par>
                              <p:par>
                                <p:cTn id="13" presetID="10" presetClass="exit" presetSubtype="0" fill="hold" nodeType="withEffect">
                                  <p:stCondLst>
                                    <p:cond delay="0"/>
                                  </p:stCondLst>
                                  <p:childTnLst>
                                    <p:animEffect transition="out" filter="fade">
                                      <p:cBhvr>
                                        <p:cTn id="14" dur="2000"/>
                                        <p:tgtEl>
                                          <p:spTgt spid="36"/>
                                        </p:tgtEl>
                                      </p:cBhvr>
                                    </p:animEffect>
                                    <p:set>
                                      <p:cBhvr>
                                        <p:cTn id="15"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3–4: SCR Sample 3</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12</a:t>
            </a:fld>
            <a:endParaRPr lang="en-US" dirty="0"/>
          </a:p>
        </p:txBody>
      </p:sp>
      <p:pic>
        <p:nvPicPr>
          <p:cNvPr id="50" name="Picture 49" descr="3-4 Sample 3.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sentence.</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at most frequently used Tier 1 words or predictable phrases.</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Includes some minimally detailed descriptions of ideas, facts, or both (additional details obscured by errors).</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Meaning is evident, but response contains many errors that often obscure meaning (e.g., missing words; spelling errors: </a:t>
              </a:r>
              <a:r>
                <a:rPr lang="en-US" sz="1000" i="1" dirty="0">
                  <a:solidFill>
                    <a:schemeClr val="tx1"/>
                  </a:solidFill>
                </a:rPr>
                <a:t>horst</a:t>
              </a:r>
              <a:r>
                <a:rPr lang="en-US" sz="1000" dirty="0">
                  <a:solidFill>
                    <a:schemeClr val="tx1"/>
                  </a:solidFill>
                </a:rPr>
                <a:t> for </a:t>
              </a:r>
              <a:r>
                <a:rPr lang="en-US" sz="1000" i="1" dirty="0">
                  <a:solidFill>
                    <a:schemeClr val="tx1"/>
                  </a:solidFill>
                </a:rPr>
                <a:t>horse</a:t>
              </a:r>
              <a:r>
                <a:rPr lang="en-US" sz="1000" dirty="0">
                  <a:solidFill>
                    <a:schemeClr val="tx1"/>
                  </a:solidFill>
                </a:rPr>
                <a:t>, </a:t>
              </a:r>
              <a:r>
                <a:rPr lang="en-US" sz="1000" i="1" dirty="0" err="1">
                  <a:solidFill>
                    <a:schemeClr val="tx1"/>
                  </a:solidFill>
                </a:rPr>
                <a:t>wodr</a:t>
              </a:r>
              <a:r>
                <a:rPr lang="en-US" sz="1000" dirty="0">
                  <a:solidFill>
                    <a:schemeClr val="tx1"/>
                  </a:solidFill>
                </a:rPr>
                <a:t> for </a:t>
              </a:r>
              <a:r>
                <a:rPr lang="en-US" sz="1000" i="1" dirty="0">
                  <a:solidFill>
                    <a:schemeClr val="tx1"/>
                  </a:solidFill>
                </a:rPr>
                <a:t>wood</a:t>
              </a:r>
              <a:r>
                <a:rPr lang="en-US" sz="1000" dirty="0">
                  <a:solidFill>
                    <a:schemeClr val="tx1"/>
                  </a:solidFill>
                </a:rPr>
                <a:t>, </a:t>
              </a:r>
              <a:r>
                <a:rPr lang="en-US" sz="1000" i="1" dirty="0" err="1">
                  <a:solidFill>
                    <a:schemeClr val="tx1"/>
                  </a:solidFill>
                </a:rPr>
                <a:t>frut</a:t>
              </a:r>
              <a:r>
                <a:rPr lang="en-US" sz="1000" dirty="0">
                  <a:solidFill>
                    <a:schemeClr val="tx1"/>
                  </a:solidFill>
                </a:rPr>
                <a:t> for </a:t>
              </a:r>
              <a:r>
                <a:rPr lang="en-US" sz="1000" i="1" dirty="0">
                  <a:solidFill>
                    <a:schemeClr val="tx1"/>
                  </a:solidFill>
                </a:rPr>
                <a:t>front</a:t>
              </a:r>
              <a:r>
                <a:rPr lang="en-US" sz="1000" dirty="0">
                  <a:solidFill>
                    <a:schemeClr val="tx1"/>
                  </a:solidFill>
                </a:rPr>
                <a:t>, </a:t>
              </a:r>
              <a:r>
                <a:rPr lang="en-US" sz="1000" i="1" dirty="0" err="1">
                  <a:solidFill>
                    <a:schemeClr val="tx1"/>
                  </a:solidFill>
                </a:rPr>
                <a:t>suf</a:t>
              </a:r>
              <a:r>
                <a:rPr lang="en-US" sz="1000" dirty="0">
                  <a:solidFill>
                    <a:schemeClr val="tx1"/>
                  </a:solidFill>
                </a:rPr>
                <a:t> for </a:t>
              </a:r>
              <a:r>
                <a:rPr lang="en-US" sz="1000" i="1" dirty="0">
                  <a:solidFill>
                    <a:schemeClr val="tx1"/>
                  </a:solidFill>
                </a:rPr>
                <a:t>soft</a:t>
              </a:r>
              <a:r>
                <a:rPr lang="en-US" sz="1000" dirty="0">
                  <a:solidFill>
                    <a:schemeClr val="tx1"/>
                  </a:solidFill>
                </a:rPr>
                <a:t>; usage error: </a:t>
              </a:r>
              <a:r>
                <a:rPr lang="en-US" sz="1000" i="1" dirty="0">
                  <a:solidFill>
                    <a:schemeClr val="tx1"/>
                  </a:solidFill>
                </a:rPr>
                <a:t>they</a:t>
              </a:r>
              <a:r>
                <a:rPr lang="en-US" sz="1000" dirty="0">
                  <a:solidFill>
                    <a:schemeClr val="tx1"/>
                  </a:solidFill>
                </a:rPr>
                <a:t> for </a:t>
              </a:r>
              <a:r>
                <a:rPr lang="en-US" sz="1000" i="1" dirty="0">
                  <a:solidFill>
                    <a:schemeClr val="tx1"/>
                  </a:solidFill>
                </a:rPr>
                <a:t>there</a:t>
              </a:r>
              <a:r>
                <a:rPr lang="en-US" sz="1000" dirty="0">
                  <a:solidFill>
                    <a:schemeClr val="tx1"/>
                  </a:solidFill>
                </a:rPr>
                <a:t>).</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sentences that provide a limited introduction, development, and/or completion of linked thoughts, ideas, or both (ideas are linked and progression is evident, but additional organization and development are impeded by errors).</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grpSp>
        <p:nvGrpSpPr>
          <p:cNvPr id="38" name="Group 37"/>
          <p:cNvGrpSpPr/>
          <p:nvPr/>
        </p:nvGrpSpPr>
        <p:grpSpPr>
          <a:xfrm>
            <a:off x="285752" y="1895473"/>
            <a:ext cx="3733798" cy="401192"/>
            <a:chOff x="285752" y="1895473"/>
            <a:chExt cx="3733798" cy="401192"/>
          </a:xfrm>
        </p:grpSpPr>
        <p:sp>
          <p:nvSpPr>
            <p:cNvPr id="27" name="Rectangle 26"/>
            <p:cNvSpPr/>
            <p:nvPr/>
          </p:nvSpPr>
          <p:spPr>
            <a:xfrm>
              <a:off x="285752" y="1895473"/>
              <a:ext cx="3733798"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5752" y="2095497"/>
              <a:ext cx="2533648"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114426" y="2276474"/>
            <a:ext cx="3048000" cy="916305"/>
            <a:chOff x="1114426" y="2276474"/>
            <a:chExt cx="3048000" cy="916305"/>
          </a:xfrm>
        </p:grpSpPr>
        <p:sp>
          <p:nvSpPr>
            <p:cNvPr id="33" name="Rectangle 32"/>
            <p:cNvSpPr/>
            <p:nvPr/>
          </p:nvSpPr>
          <p:spPr>
            <a:xfrm>
              <a:off x="1362076" y="2276474"/>
              <a:ext cx="457199" cy="18288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114426" y="2466974"/>
              <a:ext cx="457199" cy="18288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447926" y="2638424"/>
              <a:ext cx="457199" cy="18288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619377" y="2819399"/>
              <a:ext cx="352424" cy="18288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10002" y="3009899"/>
              <a:ext cx="352424" cy="182880"/>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1000"/>
                                        <p:tgtEl>
                                          <p:spTgt spid="39"/>
                                        </p:tgtEl>
                                      </p:cBhvr>
                                    </p:animEffect>
                                  </p:childTnLst>
                                </p:cTn>
                              </p:par>
                              <p:par>
                                <p:cTn id="13" presetID="10" presetClass="exit" presetSubtype="0" fill="hold" nodeType="withEffect">
                                  <p:stCondLst>
                                    <p:cond delay="0"/>
                                  </p:stCondLst>
                                  <p:childTnLst>
                                    <p:animEffect transition="out" filter="fade">
                                      <p:cBhvr>
                                        <p:cTn id="14" dur="2000"/>
                                        <p:tgtEl>
                                          <p:spTgt spid="38"/>
                                        </p:tgtEl>
                                      </p:cBhvr>
                                    </p:animEffect>
                                    <p:set>
                                      <p:cBhvr>
                                        <p:cTn id="15" dur="1" fill="hold">
                                          <p:stCondLst>
                                            <p:cond delay="1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3–4: SCR Sample 4</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13</a:t>
            </a:fld>
            <a:endParaRPr lang="en-US" dirty="0"/>
          </a:p>
        </p:txBody>
      </p:sp>
      <p:pic>
        <p:nvPicPr>
          <p:cNvPr id="50" name="Picture 49" descr="3-4 Sample 4.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508638" y="1391268"/>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sentence (errors obscure sentence structures in much of response; some text is copied</a:t>
              </a:r>
              <a:br>
                <a:rPr lang="en-US" sz="1000" dirty="0">
                  <a:solidFill>
                    <a:schemeClr val="tx1"/>
                  </a:solidFill>
                </a:rPr>
              </a:br>
              <a:r>
                <a:rPr lang="en-US" sz="1000" dirty="0">
                  <a:solidFill>
                    <a:schemeClr val="tx1"/>
                  </a:solidFill>
                </a:rPr>
                <a:t>from passage).</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at most frequently used Tier 1 words or predictable phrases.</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description of an idea or a fact (errors obscure details in much of response).</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Meaning is evident, but response contains many errors that often obscure meaning (spelling errors obscure meaning throughout</a:t>
              </a:r>
              <a:br>
                <a:rPr lang="en-US" sz="1000" dirty="0">
                  <a:solidFill>
                    <a:schemeClr val="tx1"/>
                  </a:solidFill>
                </a:rPr>
              </a:br>
              <a:r>
                <a:rPr lang="en-US" sz="1000" dirty="0">
                  <a:solidFill>
                    <a:schemeClr val="tx1"/>
                  </a:solidFill>
                </a:rPr>
                <a:t>the response).</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to introduce, develop, or complete thoughts or ideas (errors obscure organizational elements in much of response).</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grpSp>
        <p:nvGrpSpPr>
          <p:cNvPr id="45" name="Group 44"/>
          <p:cNvGrpSpPr/>
          <p:nvPr/>
        </p:nvGrpSpPr>
        <p:grpSpPr>
          <a:xfrm>
            <a:off x="266700" y="1885947"/>
            <a:ext cx="3905249" cy="2239519"/>
            <a:chOff x="266700" y="1885947"/>
            <a:chExt cx="3905249" cy="2239519"/>
          </a:xfrm>
        </p:grpSpPr>
        <p:sp>
          <p:nvSpPr>
            <p:cNvPr id="27" name="Rectangle 26"/>
            <p:cNvSpPr/>
            <p:nvPr/>
          </p:nvSpPr>
          <p:spPr>
            <a:xfrm>
              <a:off x="571501" y="1885948"/>
              <a:ext cx="581024"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343026" y="1885948"/>
              <a:ext cx="714374"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838451" y="1885947"/>
              <a:ext cx="657224"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38526" y="2095498"/>
              <a:ext cx="581024"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29000" y="3009897"/>
              <a:ext cx="742949"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76226" y="3190873"/>
              <a:ext cx="542924"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66700" y="3924298"/>
              <a:ext cx="666749"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257175" y="2457447"/>
            <a:ext cx="3962399" cy="1468756"/>
            <a:chOff x="257175" y="2457447"/>
            <a:chExt cx="3962399" cy="1468756"/>
          </a:xfrm>
        </p:grpSpPr>
        <p:sp>
          <p:nvSpPr>
            <p:cNvPr id="38" name="Rectangle 37"/>
            <p:cNvSpPr/>
            <p:nvPr/>
          </p:nvSpPr>
          <p:spPr>
            <a:xfrm>
              <a:off x="304801" y="2457447"/>
              <a:ext cx="3914773"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66702" y="2657474"/>
              <a:ext cx="120967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57175" y="3381374"/>
              <a:ext cx="3705224"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57175" y="3562349"/>
              <a:ext cx="3905250" cy="18097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7175" y="3743323"/>
              <a:ext cx="3486150"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52577" y="3200399"/>
              <a:ext cx="2628898"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1000"/>
                                        <p:tgtEl>
                                          <p:spTgt spid="45"/>
                                        </p:tgtEl>
                                      </p:cBhvr>
                                    </p:animEffect>
                                  </p:childTnLst>
                                </p:cTn>
                              </p:par>
                              <p:par>
                                <p:cTn id="13" presetID="10" presetClass="exit" presetSubtype="0" fill="hold" nodeType="withEffect">
                                  <p:stCondLst>
                                    <p:cond delay="0"/>
                                  </p:stCondLst>
                                  <p:childTnLst>
                                    <p:animEffect transition="out" filter="fade">
                                      <p:cBhvr>
                                        <p:cTn id="14" dur="2000"/>
                                        <p:tgtEl>
                                          <p:spTgt spid="44"/>
                                        </p:tgtEl>
                                      </p:cBhvr>
                                    </p:animEffect>
                                    <p:set>
                                      <p:cBhvr>
                                        <p:cTn id="15"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3–4: SCR Sample 5</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14</a:t>
            </a:fld>
            <a:endParaRPr lang="en-US" dirty="0"/>
          </a:p>
        </p:txBody>
      </p:sp>
      <p:pic>
        <p:nvPicPr>
          <p:cNvPr id="50" name="Picture 49" descr="3-4 Sample 5.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few words or short phrases.</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at most frequently used Tier 1 words or predictable phrases.</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descriptions of ideas or facts.</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numerous errors that totally obscure meaning.</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a clear introduction, or development of a thought or an idea, or completion due to brevity.</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grpSp>
        <p:nvGrpSpPr>
          <p:cNvPr id="34" name="Group 33"/>
          <p:cNvGrpSpPr/>
          <p:nvPr/>
        </p:nvGrpSpPr>
        <p:grpSpPr>
          <a:xfrm>
            <a:off x="247651" y="1895471"/>
            <a:ext cx="3829049" cy="925830"/>
            <a:chOff x="247651" y="1895471"/>
            <a:chExt cx="3829049" cy="925830"/>
          </a:xfrm>
        </p:grpSpPr>
        <p:sp>
          <p:nvSpPr>
            <p:cNvPr id="27" name="Rectangle 26"/>
            <p:cNvSpPr/>
            <p:nvPr/>
          </p:nvSpPr>
          <p:spPr>
            <a:xfrm>
              <a:off x="247651" y="1895471"/>
              <a:ext cx="3829049"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7651" y="2276471"/>
              <a:ext cx="3829049"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66701" y="2638421"/>
              <a:ext cx="857249"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5–6: </a:t>
            </a:r>
            <a:r>
              <a:rPr kumimoji="0" lang="en-US" sz="2800" b="1" i="0" strike="noStrike" kern="0" cap="none" spc="0" normalizeH="0" baseline="0" noProof="0" dirty="0">
                <a:ln>
                  <a:noFill/>
                </a:ln>
                <a:effectLst/>
                <a:uLnTx/>
                <a:uFillTx/>
                <a:latin typeface="+mj-lt"/>
                <a:ea typeface="+mj-ea"/>
                <a:cs typeface="+mj-cs"/>
              </a:rPr>
              <a:t>SCR</a:t>
            </a:r>
            <a:r>
              <a:rPr kumimoji="0" lang="en-US" sz="2800" b="1" i="0" u="none" strike="noStrike" kern="0" cap="none" spc="0" normalizeH="0" baseline="0" noProof="0" dirty="0">
                <a:ln>
                  <a:noFill/>
                </a:ln>
                <a:effectLst/>
                <a:uLnTx/>
                <a:uFillTx/>
                <a:latin typeface="+mj-lt"/>
                <a:ea typeface="+mj-ea"/>
                <a:cs typeface="+mj-cs"/>
              </a:rPr>
              <a:t> Rubric</a:t>
            </a:r>
          </a:p>
        </p:txBody>
      </p:sp>
      <p:sp>
        <p:nvSpPr>
          <p:cNvPr id="5" name="Slide Number Placeholder 4"/>
          <p:cNvSpPr>
            <a:spLocks noGrp="1"/>
          </p:cNvSpPr>
          <p:nvPr>
            <p:ph type="sldNum" sz="quarter" idx="10"/>
          </p:nvPr>
        </p:nvSpPr>
        <p:spPr/>
        <p:txBody>
          <a:bodyPr/>
          <a:lstStyle/>
          <a:p>
            <a:fld id="{C6C20FBB-DA0A-4D64-96F3-1BFC9EBDF0FB}" type="slidenum">
              <a:rPr lang="en-US" smtClean="0"/>
              <a:pPr/>
              <a:t>15</a:t>
            </a:fld>
            <a:endParaRPr lang="en-US" dirty="0"/>
          </a:p>
        </p:txBody>
      </p:sp>
      <p:pic>
        <p:nvPicPr>
          <p:cNvPr id="6" name="Picture 5" descr="5-6-SCR-V2.png"/>
          <p:cNvPicPr>
            <a:picLocks noChangeAspect="1"/>
          </p:cNvPicPr>
          <p:nvPr/>
        </p:nvPicPr>
        <p:blipFill>
          <a:blip r:embed="rId2" cstate="print"/>
          <a:stretch>
            <a:fillRect/>
          </a:stretch>
        </p:blipFill>
        <p:spPr>
          <a:xfrm>
            <a:off x="987552" y="941832"/>
            <a:ext cx="7159562" cy="5339334"/>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defRPr/>
            </a:pPr>
            <a:r>
              <a:rPr kumimoji="0" lang="en-US" sz="2800" b="1" i="0" u="none" strike="noStrike" kern="0" cap="none" spc="0" normalizeH="0" baseline="0" noProof="0" dirty="0">
                <a:ln>
                  <a:noFill/>
                </a:ln>
                <a:effectLst/>
                <a:uLnTx/>
                <a:uFillTx/>
                <a:latin typeface="+mj-lt"/>
                <a:ea typeface="+mj-ea"/>
                <a:cs typeface="+mj-cs"/>
              </a:rPr>
              <a:t>Grades 5–6:</a:t>
            </a:r>
            <a:r>
              <a:rPr lang="en-US" sz="2800" b="1" kern="0" dirty="0">
                <a:latin typeface="+mj-lt"/>
                <a:ea typeface="+mj-ea"/>
                <a:cs typeface="+mj-cs"/>
              </a:rPr>
              <a:t> SCR Prompt</a:t>
            </a:r>
            <a:endParaRPr kumimoji="0" lang="en-US" sz="1200" b="1" i="0" u="none" strike="noStrike" kern="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fld id="{C6C20FBB-DA0A-4D64-96F3-1BFC9EBDF0FB}" type="slidenum">
              <a:rPr lang="en-US" smtClean="0"/>
              <a:pPr/>
              <a:t>16</a:t>
            </a:fld>
            <a:endParaRPr lang="en-US" dirty="0"/>
          </a:p>
        </p:txBody>
      </p:sp>
      <p:pic>
        <p:nvPicPr>
          <p:cNvPr id="9" name="Picture 8" descr="5-6 Passage P1.png"/>
          <p:cNvPicPr>
            <a:picLocks noChangeAspect="1"/>
          </p:cNvPicPr>
          <p:nvPr/>
        </p:nvPicPr>
        <p:blipFill>
          <a:blip r:embed="rId3" cstate="print"/>
          <a:stretch>
            <a:fillRect/>
          </a:stretch>
        </p:blipFill>
        <p:spPr>
          <a:xfrm>
            <a:off x="402336"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pic>
        <p:nvPicPr>
          <p:cNvPr id="10" name="Picture 9" descr="5-6 Passage P2.png"/>
          <p:cNvPicPr>
            <a:picLocks noChangeAspect="1"/>
          </p:cNvPicPr>
          <p:nvPr/>
        </p:nvPicPr>
        <p:blipFill>
          <a:blip r:embed="rId4" cstate="print"/>
          <a:stretch>
            <a:fillRect/>
          </a:stretch>
        </p:blipFill>
        <p:spPr>
          <a:xfrm>
            <a:off x="4754880"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2409825" y="6153150"/>
            <a:ext cx="4305300" cy="307777"/>
          </a:xfrm>
          <a:prstGeom prst="rect">
            <a:avLst/>
          </a:prstGeom>
          <a:noFill/>
        </p:spPr>
        <p:txBody>
          <a:bodyPr wrap="square" rtlCol="0">
            <a:spAutoFit/>
          </a:bodyPr>
          <a:lstStyle/>
          <a:p>
            <a:pPr algn="ctr"/>
            <a:r>
              <a:rPr lang="en-US" sz="1400" b="1" dirty="0"/>
              <a:t>(binder page 56 for prompt and samples)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5–6: SCR Sample 1</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53" name="Slide Number Placeholder 52"/>
          <p:cNvSpPr>
            <a:spLocks noGrp="1"/>
          </p:cNvSpPr>
          <p:nvPr>
            <p:ph type="sldNum" sz="quarter" idx="10"/>
          </p:nvPr>
        </p:nvSpPr>
        <p:spPr/>
        <p:txBody>
          <a:bodyPr/>
          <a:lstStyle/>
          <a:p>
            <a:fld id="{C6C20FBB-DA0A-4D64-96F3-1BFC9EBDF0FB}" type="slidenum">
              <a:rPr lang="en-US" smtClean="0"/>
              <a:pPr/>
              <a:t>17</a:t>
            </a:fld>
            <a:endParaRPr lang="en-US" dirty="0"/>
          </a:p>
        </p:txBody>
      </p:sp>
      <p:pic>
        <p:nvPicPr>
          <p:cNvPr id="17" name="Picture 16" descr="5-6 Sample 01.png"/>
          <p:cNvPicPr>
            <a:picLocks noChangeAspect="1"/>
          </p:cNvPicPr>
          <p:nvPr/>
        </p:nvPicPr>
        <p:blipFill>
          <a:blip r:embed="rId2" cstate="print"/>
          <a:stretch>
            <a:fillRect/>
          </a:stretch>
        </p:blipFill>
        <p:spPr>
          <a:xfrm>
            <a:off x="228981"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variety of expanded and complex sentences.</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many Tier 2 words and phrases (e.g., </a:t>
              </a:r>
              <a:r>
                <a:rPr lang="en-US" sz="1000" i="1" dirty="0">
                  <a:solidFill>
                    <a:schemeClr val="tx1"/>
                  </a:solidFill>
                </a:rPr>
                <a:t>entire</a:t>
              </a:r>
              <a:r>
                <a:rPr lang="en-US" sz="1000" dirty="0">
                  <a:solidFill>
                    <a:schemeClr val="tx1"/>
                  </a:solidFill>
                </a:rPr>
                <a:t> </a:t>
              </a:r>
              <a:r>
                <a:rPr lang="en-US" sz="1000" i="1" dirty="0">
                  <a:solidFill>
                    <a:schemeClr val="tx1"/>
                  </a:solidFill>
                </a:rPr>
                <a:t>universe</a:t>
              </a:r>
              <a:r>
                <a:rPr lang="en-US" sz="1000" dirty="0">
                  <a:solidFill>
                    <a:schemeClr val="tx1"/>
                  </a:solidFill>
                </a:rPr>
                <a:t>, </a:t>
              </a:r>
              <a:r>
                <a:rPr lang="en-US" sz="1000" i="1" dirty="0">
                  <a:solidFill>
                    <a:schemeClr val="tx1"/>
                  </a:solidFill>
                </a:rPr>
                <a:t>create new planets</a:t>
              </a:r>
              <a:r>
                <a:rPr lang="en-US" sz="1000" dirty="0">
                  <a:solidFill>
                    <a:schemeClr val="tx1"/>
                  </a:solidFill>
                </a:rPr>
                <a:t>, </a:t>
              </a:r>
              <a:r>
                <a:rPr lang="en-US" sz="1000" i="1" dirty="0">
                  <a:solidFill>
                    <a:schemeClr val="tx1"/>
                  </a:solidFill>
                </a:rPr>
                <a:t>exist</a:t>
              </a:r>
              <a:r>
                <a:rPr lang="en-US" sz="1000" dirty="0">
                  <a:solidFill>
                    <a:schemeClr val="tx1"/>
                  </a:solidFill>
                </a:rPr>
                <a:t>, </a:t>
              </a:r>
              <a:r>
                <a:rPr lang="en-US" sz="1000" i="1" dirty="0">
                  <a:solidFill>
                    <a:schemeClr val="tx1"/>
                  </a:solidFill>
                </a:rPr>
                <a:t>gravitational</a:t>
              </a:r>
              <a:r>
                <a:rPr lang="en-US" sz="1000" dirty="0">
                  <a:solidFill>
                    <a:schemeClr val="tx1"/>
                  </a:solidFill>
                </a:rPr>
                <a:t> </a:t>
              </a:r>
              <a:r>
                <a:rPr lang="en-US" sz="1000" i="1" dirty="0">
                  <a:solidFill>
                    <a:schemeClr val="tx1"/>
                  </a:solidFill>
                </a:rPr>
                <a:t>force</a:t>
              </a:r>
              <a:r>
                <a:rPr lang="en-US" sz="1000" dirty="0">
                  <a:solidFill>
                    <a:schemeClr val="tx1"/>
                  </a:solidFill>
                </a:rPr>
                <a:t>,</a:t>
              </a:r>
              <a:br>
                <a:rPr lang="en-US" sz="1000" dirty="0">
                  <a:solidFill>
                    <a:schemeClr val="tx1"/>
                  </a:solidFill>
                </a:rPr>
              </a:br>
              <a:r>
                <a:rPr lang="en-US" sz="1000" i="1" dirty="0">
                  <a:solidFill>
                    <a:schemeClr val="tx1"/>
                  </a:solidFill>
                </a:rPr>
                <a:t>objects</a:t>
              </a:r>
              <a:r>
                <a:rPr lang="en-US" sz="1000" dirty="0">
                  <a:solidFill>
                    <a:schemeClr val="tx1"/>
                  </a:solidFill>
                </a:rPr>
                <a:t>, </a:t>
              </a:r>
              <a:r>
                <a:rPr lang="en-US" sz="1000" i="1" dirty="0">
                  <a:solidFill>
                    <a:schemeClr val="tx1"/>
                  </a:solidFill>
                </a:rPr>
                <a:t>mass</a:t>
              </a:r>
              <a:r>
                <a:rPr lang="en-US" sz="1000" dirty="0">
                  <a:solidFill>
                    <a:schemeClr val="tx1"/>
                  </a:solidFill>
                </a:rPr>
                <a:t>)</a:t>
              </a:r>
            </a:p>
          </p:txBody>
        </p:sp>
        <p:sp>
          <p:nvSpPr>
            <p:cNvPr id="26" name="Rectangle 25"/>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many sufficiently and precisely detailed descriptions of ideas, facts, or both.</a:t>
              </a:r>
            </a:p>
          </p:txBody>
        </p:sp>
        <p:sp>
          <p:nvSpPr>
            <p:cNvPr id="27" name="Rectangle 26"/>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has minimal errors that obscure meaning (e.g., </a:t>
              </a:r>
              <a:r>
                <a:rPr lang="en-US" sz="1000" i="1" dirty="0">
                  <a:solidFill>
                    <a:schemeClr val="tx1"/>
                  </a:solidFill>
                </a:rPr>
                <a:t>were not exist </a:t>
              </a:r>
              <a:r>
                <a:rPr lang="en-US" sz="1000" dirty="0">
                  <a:solidFill>
                    <a:schemeClr val="tx1"/>
                  </a:solidFill>
                </a:rPr>
                <a:t>for </a:t>
              </a:r>
              <a:r>
                <a:rPr lang="en-US" sz="1000" i="1" dirty="0">
                  <a:solidFill>
                    <a:schemeClr val="tx1"/>
                  </a:solidFill>
                </a:rPr>
                <a:t>would not exist</a:t>
              </a:r>
              <a:r>
                <a:rPr lang="en-US" sz="1000" dirty="0">
                  <a:solidFill>
                    <a:schemeClr val="tx1"/>
                  </a:solidFill>
                </a:rPr>
                <a:t>).</a:t>
              </a:r>
            </a:p>
          </p:txBody>
        </p:sp>
        <p:sp>
          <p:nvSpPr>
            <p:cNvPr id="28" name="Rectangle 27"/>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words and sentences that provide partial orientation, logical development of ideas, transitions, and closure (has an introduction and organized and connected ideas, but</a:t>
              </a:r>
              <a:br>
                <a:rPr lang="en-US" sz="1000" dirty="0">
                  <a:solidFill>
                    <a:schemeClr val="tx1"/>
                  </a:solidFill>
                </a:rPr>
              </a:br>
              <a:r>
                <a:rPr lang="en-US" sz="1000" dirty="0">
                  <a:solidFill>
                    <a:schemeClr val="tx1"/>
                  </a:solidFill>
                </a:rPr>
                <a:t>lacks a clear conclusion, and at times lacks a smooth flow</a:t>
              </a:r>
              <a:br>
                <a:rPr lang="en-US" sz="1000" dirty="0">
                  <a:solidFill>
                    <a:schemeClr val="tx1"/>
                  </a:solidFill>
                </a:rPr>
              </a:br>
              <a:r>
                <a:rPr lang="en-US" sz="1000" dirty="0">
                  <a:solidFill>
                    <a:schemeClr val="tx1"/>
                  </a:solidFill>
                </a:rPr>
                <a:t>between ideas).</a:t>
              </a:r>
            </a:p>
          </p:txBody>
        </p:sp>
        <p:sp>
          <p:nvSpPr>
            <p:cNvPr id="29" name="Rectangle 28"/>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4: Commanding</a:t>
              </a:r>
            </a:p>
          </p:txBody>
        </p:sp>
      </p:grpSp>
      <p:grpSp>
        <p:nvGrpSpPr>
          <p:cNvPr id="33" name="Group 32"/>
          <p:cNvGrpSpPr/>
          <p:nvPr/>
        </p:nvGrpSpPr>
        <p:grpSpPr>
          <a:xfrm>
            <a:off x="247652" y="1885942"/>
            <a:ext cx="3981448" cy="582168"/>
            <a:chOff x="247652" y="1885942"/>
            <a:chExt cx="3981448" cy="582168"/>
          </a:xfrm>
        </p:grpSpPr>
        <p:sp>
          <p:nvSpPr>
            <p:cNvPr id="30" name="Rectangle 29"/>
            <p:cNvSpPr/>
            <p:nvPr/>
          </p:nvSpPr>
          <p:spPr>
            <a:xfrm>
              <a:off x="514351" y="1885942"/>
              <a:ext cx="37147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5751" y="2076442"/>
              <a:ext cx="39433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7652" y="2266942"/>
              <a:ext cx="50482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85825" y="1885947"/>
            <a:ext cx="3028950" cy="1696592"/>
            <a:chOff x="885825" y="1885947"/>
            <a:chExt cx="3028950" cy="1696592"/>
          </a:xfrm>
        </p:grpSpPr>
        <p:sp>
          <p:nvSpPr>
            <p:cNvPr id="34" name="Rectangle 33"/>
            <p:cNvSpPr/>
            <p:nvPr/>
          </p:nvSpPr>
          <p:spPr>
            <a:xfrm>
              <a:off x="2962275" y="1885947"/>
              <a:ext cx="95250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62150" y="2276473"/>
              <a:ext cx="11620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52575" y="2457447"/>
              <a:ext cx="371475"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57425" y="2838447"/>
              <a:ext cx="12001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85825" y="3381371"/>
              <a:ext cx="476250" cy="201168"/>
            </a:xfrm>
            <a:prstGeom prst="rect">
              <a:avLst/>
            </a:prstGeom>
            <a:solidFill>
              <a:srgbClr val="41FF3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85750" y="2085975"/>
            <a:ext cx="3952875" cy="1677542"/>
            <a:chOff x="285750" y="2085975"/>
            <a:chExt cx="3952875" cy="1677542"/>
          </a:xfrm>
        </p:grpSpPr>
        <p:sp>
          <p:nvSpPr>
            <p:cNvPr id="40" name="Rectangle 39"/>
            <p:cNvSpPr/>
            <p:nvPr/>
          </p:nvSpPr>
          <p:spPr>
            <a:xfrm>
              <a:off x="647700" y="2085975"/>
              <a:ext cx="3590925"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5750" y="2276475"/>
              <a:ext cx="390526"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19375" y="2457449"/>
              <a:ext cx="1609725"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5750" y="2647949"/>
              <a:ext cx="1304925"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95400" y="3000374"/>
              <a:ext cx="2905125"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800225" y="3371849"/>
              <a:ext cx="2400300"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5750" y="3562349"/>
              <a:ext cx="2495550"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1000"/>
                                        <p:tgtEl>
                                          <p:spTgt spid="39"/>
                                        </p:tgtEl>
                                      </p:cBhvr>
                                    </p:animEffect>
                                  </p:childTnLst>
                                </p:cTn>
                              </p:par>
                              <p:par>
                                <p:cTn id="13" presetID="10" presetClass="exit" presetSubtype="0" fill="hold" nodeType="withEffect">
                                  <p:stCondLst>
                                    <p:cond delay="0"/>
                                  </p:stCondLst>
                                  <p:childTnLst>
                                    <p:animEffect transition="out" filter="fade">
                                      <p:cBhvr>
                                        <p:cTn id="14" dur="2000"/>
                                        <p:tgtEl>
                                          <p:spTgt spid="33"/>
                                        </p:tgtEl>
                                      </p:cBhvr>
                                    </p:animEffect>
                                    <p:set>
                                      <p:cBhvr>
                                        <p:cTn id="15" dur="1" fill="hold">
                                          <p:stCondLst>
                                            <p:cond delay="1999"/>
                                          </p:stCondLst>
                                        </p:cTn>
                                        <p:tgtEl>
                                          <p:spTgt spid="3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1000"/>
                                        <p:tgtEl>
                                          <p:spTgt spid="47"/>
                                        </p:tgtEl>
                                      </p:cBhvr>
                                    </p:animEffect>
                                  </p:childTnLst>
                                </p:cTn>
                              </p:par>
                              <p:par>
                                <p:cTn id="21" presetID="10" presetClass="exit" presetSubtype="0" fill="hold" nodeType="withEffect">
                                  <p:stCondLst>
                                    <p:cond delay="0"/>
                                  </p:stCondLst>
                                  <p:childTnLst>
                                    <p:animEffect transition="out" filter="fade">
                                      <p:cBhvr>
                                        <p:cTn id="22" dur="2000"/>
                                        <p:tgtEl>
                                          <p:spTgt spid="39"/>
                                        </p:tgtEl>
                                      </p:cBhvr>
                                    </p:animEffect>
                                    <p:set>
                                      <p:cBhvr>
                                        <p:cTn id="23"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5–6: SCR Sample 2</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18</a:t>
            </a:fld>
            <a:endParaRPr lang="en-US" dirty="0"/>
          </a:p>
        </p:txBody>
      </p:sp>
      <p:pic>
        <p:nvPicPr>
          <p:cNvPr id="17" name="Picture 16" descr="5-6 Sample 02.png"/>
          <p:cNvPicPr>
            <a:picLocks noChangeAspect="1"/>
          </p:cNvPicPr>
          <p:nvPr/>
        </p:nvPicPr>
        <p:blipFill>
          <a:blip r:embed="rId3" cstate="print"/>
          <a:stretch>
            <a:fillRect/>
          </a:stretch>
        </p:blipFill>
        <p:spPr>
          <a:xfrm>
            <a:off x="228600"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simple, expanded, and complex sentences (does not demonstrate sufficient command of a variety of sentence structures).</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some Tier 2 words and phrases</a:t>
              </a:r>
              <a:br>
                <a:rPr lang="en-US" sz="1000" dirty="0">
                  <a:solidFill>
                    <a:schemeClr val="tx1"/>
                  </a:solidFill>
                </a:rPr>
              </a:br>
              <a:r>
                <a:rPr lang="en-US" sz="1000" dirty="0">
                  <a:solidFill>
                    <a:schemeClr val="tx1"/>
                  </a:solidFill>
                </a:rPr>
                <a:t>(e.g., </a:t>
              </a:r>
              <a:r>
                <a:rPr lang="en-US" sz="1000" i="1" dirty="0">
                  <a:solidFill>
                    <a:schemeClr val="tx1"/>
                  </a:solidFill>
                </a:rPr>
                <a:t>floating towards space, mother nature, humanity</a:t>
              </a:r>
              <a:r>
                <a:rPr lang="en-US" sz="1000" dirty="0">
                  <a:solidFill>
                    <a:schemeClr val="tx1"/>
                  </a:solidFill>
                </a:rPr>
                <a:t>).</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some detailed descriptions of ideas, facts, or both (many of the details provided repetitively describe the idea that gravity holds objects down).</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clear and contains few errors that rarely obscure meaning (spelling errors: </a:t>
              </a:r>
              <a:r>
                <a:rPr lang="en-US" sz="1000" i="1" dirty="0">
                  <a:solidFill>
                    <a:schemeClr val="tx1"/>
                  </a:solidFill>
                </a:rPr>
                <a:t>endanger</a:t>
              </a:r>
              <a:r>
                <a:rPr lang="en-US" sz="1000" dirty="0">
                  <a:solidFill>
                    <a:schemeClr val="tx1"/>
                  </a:solidFill>
                </a:rPr>
                <a:t> for </a:t>
              </a:r>
              <a:r>
                <a:rPr lang="en-US" sz="1000" i="1" dirty="0">
                  <a:solidFill>
                    <a:schemeClr val="tx1"/>
                  </a:solidFill>
                </a:rPr>
                <a:t>endangered</a:t>
              </a:r>
              <a:r>
                <a:rPr lang="en-US" sz="1000" dirty="0">
                  <a:solidFill>
                    <a:schemeClr val="tx1"/>
                  </a:solidFill>
                </a:rPr>
                <a:t>, </a:t>
              </a:r>
              <a:r>
                <a:rPr lang="en-US" sz="1000" i="1" dirty="0" err="1">
                  <a:solidFill>
                    <a:schemeClr val="tx1"/>
                  </a:solidFill>
                </a:rPr>
                <a:t>wan’t</a:t>
              </a:r>
              <a:r>
                <a:rPr lang="en-US" sz="1000" dirty="0">
                  <a:solidFill>
                    <a:schemeClr val="tx1"/>
                  </a:solidFill>
                </a:rPr>
                <a:t> for </a:t>
              </a:r>
              <a:r>
                <a:rPr lang="en-US" sz="1000" i="1" dirty="0">
                  <a:solidFill>
                    <a:schemeClr val="tx1"/>
                  </a:solidFill>
                </a:rPr>
                <a:t>weren’t</a:t>
              </a:r>
              <a:r>
                <a:rPr lang="en-US" sz="1000" dirty="0">
                  <a:solidFill>
                    <a:schemeClr val="tx1"/>
                  </a:solidFill>
                </a:rPr>
                <a:t> or </a:t>
              </a:r>
              <a:r>
                <a:rPr lang="en-US" sz="1000" i="1" dirty="0">
                  <a:solidFill>
                    <a:schemeClr val="tx1"/>
                  </a:solidFill>
                </a:rPr>
                <a:t>wasn’t</a:t>
              </a:r>
              <a:r>
                <a:rPr lang="en-US" sz="1000" dirty="0">
                  <a:solidFill>
                    <a:schemeClr val="tx1"/>
                  </a:solidFill>
                </a:rPr>
                <a:t>).</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words and sentences that provide limited orientation, development of ideas, transitions, and/or closure</a:t>
              </a:r>
              <a:br>
                <a:rPr lang="en-US" sz="1000" dirty="0">
                  <a:solidFill>
                    <a:schemeClr val="tx1"/>
                  </a:solidFill>
                </a:rPr>
              </a:br>
              <a:r>
                <a:rPr lang="en-US" sz="1000" dirty="0">
                  <a:solidFill>
                    <a:schemeClr val="tx1"/>
                  </a:solidFill>
                </a:rPr>
                <a:t>(has an introductory and concluding statement and connected ideas, but ideas are often repetitive and lack a clear and logical progression).</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3: Expanding</a:t>
              </a:r>
            </a:p>
          </p:txBody>
        </p:sp>
      </p:grpSp>
      <p:grpSp>
        <p:nvGrpSpPr>
          <p:cNvPr id="39" name="Group 38"/>
          <p:cNvGrpSpPr/>
          <p:nvPr/>
        </p:nvGrpSpPr>
        <p:grpSpPr>
          <a:xfrm>
            <a:off x="304801" y="1885943"/>
            <a:ext cx="3914774" cy="1515618"/>
            <a:chOff x="304801" y="1885943"/>
            <a:chExt cx="3914774" cy="1515618"/>
          </a:xfrm>
        </p:grpSpPr>
        <p:sp>
          <p:nvSpPr>
            <p:cNvPr id="27" name="Rectangle 26"/>
            <p:cNvSpPr/>
            <p:nvPr/>
          </p:nvSpPr>
          <p:spPr>
            <a:xfrm>
              <a:off x="409576" y="1885943"/>
              <a:ext cx="12001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248026" y="2105018"/>
              <a:ext cx="9715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04801" y="2285993"/>
              <a:ext cx="18859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10001" y="2819393"/>
              <a:ext cx="24764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2901" y="3000368"/>
              <a:ext cx="3743324"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42901" y="3200393"/>
              <a:ext cx="1714499" cy="20116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23851" y="3371845"/>
            <a:ext cx="2533648" cy="210693"/>
            <a:chOff x="323851" y="3371845"/>
            <a:chExt cx="2533648" cy="210693"/>
          </a:xfrm>
        </p:grpSpPr>
        <p:sp>
          <p:nvSpPr>
            <p:cNvPr id="37" name="Rectangle 36"/>
            <p:cNvSpPr/>
            <p:nvPr/>
          </p:nvSpPr>
          <p:spPr>
            <a:xfrm>
              <a:off x="2409826" y="3371845"/>
              <a:ext cx="447673"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23851" y="3381370"/>
              <a:ext cx="962023"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352427" y="1885950"/>
            <a:ext cx="3886198" cy="1315591"/>
            <a:chOff x="352427" y="1885950"/>
            <a:chExt cx="3886198" cy="1315591"/>
          </a:xfrm>
        </p:grpSpPr>
        <p:sp>
          <p:nvSpPr>
            <p:cNvPr id="40" name="Rectangle 39"/>
            <p:cNvSpPr/>
            <p:nvPr/>
          </p:nvSpPr>
          <p:spPr>
            <a:xfrm>
              <a:off x="3219450" y="1885950"/>
              <a:ext cx="1019175"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28675" y="2266950"/>
              <a:ext cx="1295400" cy="209550"/>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686051" y="2638425"/>
              <a:ext cx="971550"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52427" y="3000373"/>
              <a:ext cx="3438524"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838575" y="2828923"/>
              <a:ext cx="200025" cy="201168"/>
            </a:xfrm>
            <a:prstGeom prst="rect">
              <a:avLst/>
            </a:prstGeom>
            <a:solidFill>
              <a:srgbClr val="7030A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1000"/>
                                        <p:tgtEl>
                                          <p:spTgt spid="45"/>
                                        </p:tgtEl>
                                      </p:cBhvr>
                                    </p:animEffect>
                                  </p:childTnLst>
                                </p:cTn>
                              </p:par>
                              <p:par>
                                <p:cTn id="13" presetID="10" presetClass="exit" presetSubtype="0" fill="hold" nodeType="withEffect">
                                  <p:stCondLst>
                                    <p:cond delay="0"/>
                                  </p:stCondLst>
                                  <p:childTnLst>
                                    <p:animEffect transition="out" filter="fade">
                                      <p:cBhvr>
                                        <p:cTn id="14" dur="2000"/>
                                        <p:tgtEl>
                                          <p:spTgt spid="39"/>
                                        </p:tgtEl>
                                      </p:cBhvr>
                                    </p:animEffect>
                                    <p:set>
                                      <p:cBhvr>
                                        <p:cTn id="15" dur="1" fill="hold">
                                          <p:stCondLst>
                                            <p:cond delay="1999"/>
                                          </p:stCondLst>
                                        </p:cTn>
                                        <p:tgtEl>
                                          <p:spTgt spid="3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1000"/>
                                        <p:tgtEl>
                                          <p:spTgt spid="46"/>
                                        </p:tgtEl>
                                      </p:cBhvr>
                                    </p:animEffect>
                                  </p:childTnLst>
                                </p:cTn>
                              </p:par>
                              <p:par>
                                <p:cTn id="21" presetID="10" presetClass="exit" presetSubtype="0" fill="hold" nodeType="withEffect">
                                  <p:stCondLst>
                                    <p:cond delay="0"/>
                                  </p:stCondLst>
                                  <p:childTnLst>
                                    <p:animEffect transition="out" filter="fade">
                                      <p:cBhvr>
                                        <p:cTn id="22" dur="2000"/>
                                        <p:tgtEl>
                                          <p:spTgt spid="45"/>
                                        </p:tgtEl>
                                      </p:cBhvr>
                                    </p:animEffect>
                                    <p:set>
                                      <p:cBhvr>
                                        <p:cTn id="23" dur="1" fill="hold">
                                          <p:stCondLst>
                                            <p:cond delay="1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5–6: SCR Sample 3</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19</a:t>
            </a:fld>
            <a:endParaRPr lang="en-US" dirty="0"/>
          </a:p>
        </p:txBody>
      </p:sp>
      <p:pic>
        <p:nvPicPr>
          <p:cNvPr id="17" name="Picture 16" descr="5-6 Sample 03.png"/>
          <p:cNvPicPr>
            <a:picLocks noChangeAspect="1"/>
          </p:cNvPicPr>
          <p:nvPr/>
        </p:nvPicPr>
        <p:blipFill>
          <a:blip r:embed="rId2" cstate="print"/>
          <a:stretch>
            <a:fillRect/>
          </a:stretch>
        </p:blipFill>
        <p:spPr>
          <a:xfrm>
            <a:off x="228600"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expanded or complex sentence (first and last sentences are copied from the passage/prompt).</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 few Tier 2 words and phrases</a:t>
              </a:r>
              <a:br>
                <a:rPr lang="en-US" sz="1000" dirty="0">
                  <a:solidFill>
                    <a:schemeClr val="tx1"/>
                  </a:solidFill>
                </a:rPr>
              </a:br>
              <a:r>
                <a:rPr lang="en-US" sz="1000" dirty="0">
                  <a:solidFill>
                    <a:schemeClr val="tx1"/>
                  </a:solidFill>
                </a:rPr>
                <a:t>(e.g., </a:t>
              </a:r>
              <a:r>
                <a:rPr lang="en-US" sz="1000" i="1" dirty="0">
                  <a:solidFill>
                    <a:schemeClr val="tx1"/>
                  </a:solidFill>
                </a:rPr>
                <a:t>exercise</a:t>
              </a:r>
              <a:r>
                <a:rPr lang="en-US" sz="1000" dirty="0">
                  <a:solidFill>
                    <a:schemeClr val="tx1"/>
                  </a:solidFill>
                </a:rPr>
                <a:t>). </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some detailed descriptions of ideas, facts, or both (relevant details are occasionally present in the response; </a:t>
              </a:r>
              <a:r>
                <a:rPr lang="en-US" sz="1000" i="1" dirty="0">
                  <a:solidFill>
                    <a:schemeClr val="tx1"/>
                  </a:solidFill>
                </a:rPr>
                <a:t>Because no food no drinks</a:t>
              </a:r>
              <a:r>
                <a:rPr lang="en-US" sz="1000" dirty="0">
                  <a:solidFill>
                    <a:schemeClr val="tx1"/>
                  </a:solidFill>
                </a:rPr>
                <a:t> is not clearly tied to central idea of</a:t>
              </a:r>
              <a:br>
                <a:rPr lang="en-US" sz="1000" dirty="0">
                  <a:solidFill>
                    <a:schemeClr val="tx1"/>
                  </a:solidFill>
                </a:rPr>
              </a:br>
              <a:r>
                <a:rPr lang="en-US" sz="1000" dirty="0">
                  <a:solidFill>
                    <a:schemeClr val="tx1"/>
                  </a:solidFill>
                </a:rPr>
                <a:t>the response).</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mostly clear, but contains some errors that occasionally obscure meaning (word choice errors: </a:t>
              </a:r>
              <a:r>
                <a:rPr lang="en-US" sz="1000" i="1" dirty="0">
                  <a:solidFill>
                    <a:schemeClr val="tx1"/>
                  </a:solidFill>
                </a:rPr>
                <a:t>has</a:t>
              </a:r>
              <a:r>
                <a:rPr lang="en-US" sz="1000" dirty="0">
                  <a:solidFill>
                    <a:schemeClr val="tx1"/>
                  </a:solidFill>
                </a:rPr>
                <a:t> for </a:t>
              </a:r>
              <a:r>
                <a:rPr lang="en-US" sz="1000" i="1" dirty="0">
                  <a:solidFill>
                    <a:schemeClr val="tx1"/>
                  </a:solidFill>
                </a:rPr>
                <a:t>have</a:t>
              </a:r>
              <a:r>
                <a:rPr lang="en-US" sz="1000" dirty="0">
                  <a:solidFill>
                    <a:schemeClr val="tx1"/>
                  </a:solidFill>
                </a:rPr>
                <a:t>, </a:t>
              </a:r>
              <a:r>
                <a:rPr lang="en-US" sz="1000" i="1" dirty="0">
                  <a:solidFill>
                    <a:schemeClr val="tx1"/>
                  </a:solidFill>
                </a:rPr>
                <a:t>should</a:t>
              </a:r>
              <a:r>
                <a:rPr lang="en-US" sz="1000" dirty="0">
                  <a:solidFill>
                    <a:schemeClr val="tx1"/>
                  </a:solidFill>
                </a:rPr>
                <a:t> for </a:t>
              </a:r>
              <a:r>
                <a:rPr lang="en-US" sz="1000" i="1" dirty="0">
                  <a:solidFill>
                    <a:schemeClr val="tx1"/>
                  </a:solidFill>
                </a:rPr>
                <a:t>would</a:t>
              </a:r>
              <a:r>
                <a:rPr lang="en-US" sz="1000" dirty="0">
                  <a:solidFill>
                    <a:schemeClr val="tx1"/>
                  </a:solidFill>
                </a:rPr>
                <a:t>; sentence structure error: </a:t>
              </a:r>
              <a:r>
                <a:rPr lang="en-US" sz="1000" i="1" dirty="0">
                  <a:solidFill>
                    <a:schemeClr val="tx1"/>
                  </a:solidFill>
                </a:rPr>
                <a:t>Because, no food, no drinks and our body needs do exercise; walking</a:t>
              </a:r>
              <a:r>
                <a:rPr lang="en-US" sz="1000" dirty="0">
                  <a:solidFill>
                    <a:schemeClr val="tx1"/>
                  </a:solidFill>
                </a:rPr>
                <a:t>).</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000"/>
                </a:lnSpc>
              </a:pPr>
              <a:r>
                <a:rPr lang="en-US" sz="1000" dirty="0">
                  <a:solidFill>
                    <a:schemeClr val="tx1"/>
                  </a:solidFill>
                </a:rPr>
                <a:t>Response includes words and sentences that provide limited orientation, development of ideas, transitions, and/or closure (has an introduction, but only one of the following sentences is clearly connected; other original sentence is not connected well enough to create a logical development of ideas).</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2: Transitioning</a:t>
              </a:r>
            </a:p>
          </p:txBody>
        </p:sp>
      </p:grpSp>
      <p:grpSp>
        <p:nvGrpSpPr>
          <p:cNvPr id="36" name="Group 35"/>
          <p:cNvGrpSpPr/>
          <p:nvPr/>
        </p:nvGrpSpPr>
        <p:grpSpPr>
          <a:xfrm>
            <a:off x="266701" y="1895469"/>
            <a:ext cx="3771899" cy="1304932"/>
            <a:chOff x="266701" y="1895469"/>
            <a:chExt cx="3771899" cy="1304932"/>
          </a:xfrm>
        </p:grpSpPr>
        <p:sp>
          <p:nvSpPr>
            <p:cNvPr id="27" name="Rectangle 26"/>
            <p:cNvSpPr/>
            <p:nvPr/>
          </p:nvSpPr>
          <p:spPr>
            <a:xfrm>
              <a:off x="504826" y="1895469"/>
              <a:ext cx="2381249" cy="190505"/>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66701" y="2838445"/>
              <a:ext cx="3771899" cy="361956"/>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733552" y="2276470"/>
            <a:ext cx="2495548" cy="572643"/>
            <a:chOff x="1733552" y="2276470"/>
            <a:chExt cx="2495548" cy="572643"/>
          </a:xfrm>
        </p:grpSpPr>
        <p:sp>
          <p:nvSpPr>
            <p:cNvPr id="33" name="Rectangle 32"/>
            <p:cNvSpPr/>
            <p:nvPr/>
          </p:nvSpPr>
          <p:spPr>
            <a:xfrm>
              <a:off x="2305052" y="2276471"/>
              <a:ext cx="333374"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29026" y="2276470"/>
              <a:ext cx="561973"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733552" y="2647945"/>
              <a:ext cx="2495548" cy="201168"/>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par>
                                <p:cTn id="13" presetID="10" presetClass="exit" presetSubtype="0" fill="hold" nodeType="withEffect">
                                  <p:stCondLst>
                                    <p:cond delay="0"/>
                                  </p:stCondLst>
                                  <p:childTnLst>
                                    <p:animEffect transition="out" filter="fade">
                                      <p:cBhvr>
                                        <p:cTn id="14" dur="2000"/>
                                        <p:tgtEl>
                                          <p:spTgt spid="36"/>
                                        </p:tgtEl>
                                      </p:cBhvr>
                                    </p:animEffect>
                                    <p:set>
                                      <p:cBhvr>
                                        <p:cTn id="15"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Scoring Training Overview</a:t>
            </a:r>
          </a:p>
        </p:txBody>
      </p:sp>
      <p:sp>
        <p:nvSpPr>
          <p:cNvPr id="3" name="Content Placeholder 2"/>
          <p:cNvSpPr>
            <a:spLocks noGrp="1"/>
          </p:cNvSpPr>
          <p:nvPr>
            <p:ph idx="1"/>
          </p:nvPr>
        </p:nvSpPr>
        <p:spPr/>
        <p:txBody>
          <a:bodyPr/>
          <a:lstStyle/>
          <a:p>
            <a:pPr>
              <a:spcBef>
                <a:spcPts val="1000"/>
              </a:spcBef>
            </a:pPr>
            <a:r>
              <a:rPr lang="en-US" dirty="0"/>
              <a:t>Writing Rubric Overview</a:t>
            </a:r>
          </a:p>
          <a:p>
            <a:pPr>
              <a:spcBef>
                <a:spcPts val="1000"/>
              </a:spcBef>
            </a:pPr>
            <a:r>
              <a:rPr lang="en-US" dirty="0"/>
              <a:t>Grades 3–4, 5–6, and 9–12 Short Constructed Response (SCR)</a:t>
            </a:r>
          </a:p>
          <a:p>
            <a:pPr lvl="1">
              <a:spcBef>
                <a:spcPts val="1000"/>
              </a:spcBef>
            </a:pPr>
            <a:r>
              <a:rPr lang="en-US" dirty="0"/>
              <a:t>Sample student responses</a:t>
            </a:r>
            <a:endParaRPr lang="en-US" dirty="0">
              <a:highlight>
                <a:srgbClr val="FFFF00"/>
              </a:highlight>
            </a:endParaRPr>
          </a:p>
          <a:p>
            <a:pPr>
              <a:spcBef>
                <a:spcPts val="1000"/>
              </a:spcBef>
            </a:pPr>
            <a:r>
              <a:rPr lang="en-US" dirty="0"/>
              <a:t>Grades 1–2 and 7–8 Extended Constructed Response (ECR)</a:t>
            </a:r>
          </a:p>
          <a:p>
            <a:pPr lvl="1">
              <a:spcBef>
                <a:spcPts val="1000"/>
              </a:spcBef>
            </a:pPr>
            <a:r>
              <a:rPr lang="en-US" dirty="0"/>
              <a:t>Sample student responses</a:t>
            </a:r>
            <a:endParaRPr lang="en-US" dirty="0">
              <a:highlight>
                <a:srgbClr val="FFFF00"/>
              </a:highlight>
            </a:endParaRPr>
          </a:p>
          <a:p>
            <a:pPr>
              <a:spcBef>
                <a:spcPts val="1000"/>
              </a:spcBef>
            </a:pPr>
            <a:r>
              <a:rPr lang="en-US" dirty="0"/>
              <a:t>Kindergarten</a:t>
            </a:r>
          </a:p>
        </p:txBody>
      </p:sp>
      <p:sp>
        <p:nvSpPr>
          <p:cNvPr id="4" name="Slide Number Placeholder 3"/>
          <p:cNvSpPr>
            <a:spLocks noGrp="1"/>
          </p:cNvSpPr>
          <p:nvPr>
            <p:ph type="sldNum" sz="quarter" idx="10"/>
          </p:nvPr>
        </p:nvSpPr>
        <p:spPr/>
        <p:txBody>
          <a:bodyPr/>
          <a:lstStyle/>
          <a:p>
            <a:fld id="{C6C20FBB-DA0A-4D64-96F3-1BFC9EBDF0F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5–6: SCR Sample 4</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20</a:t>
            </a:fld>
            <a:endParaRPr lang="en-US" dirty="0"/>
          </a:p>
        </p:txBody>
      </p:sp>
      <p:pic>
        <p:nvPicPr>
          <p:cNvPr id="17" name="Picture 16" descr="5-6 Sample 04.png"/>
          <p:cNvPicPr>
            <a:picLocks noChangeAspect="1"/>
          </p:cNvPicPr>
          <p:nvPr/>
        </p:nvPicPr>
        <p:blipFill>
          <a:blip r:embed="rId2" cstate="print"/>
          <a:stretch>
            <a:fillRect/>
          </a:stretch>
        </p:blipFill>
        <p:spPr>
          <a:xfrm>
            <a:off x="228600"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sentence (majority of response is copied from passage, with one original sentence: </a:t>
              </a:r>
              <a:r>
                <a:rPr lang="en-US" sz="1000" i="1" dirty="0">
                  <a:solidFill>
                    <a:schemeClr val="tx1"/>
                  </a:solidFill>
                </a:rPr>
                <a:t>One ball was </a:t>
              </a:r>
              <a:r>
                <a:rPr lang="en-US" sz="1000" i="1" dirty="0" err="1">
                  <a:solidFill>
                    <a:schemeClr val="tx1"/>
                  </a:solidFill>
                </a:rPr>
                <a:t>mor</a:t>
              </a:r>
              <a:r>
                <a:rPr lang="en-US" sz="1000" i="1" dirty="0">
                  <a:solidFill>
                    <a:schemeClr val="tx1"/>
                  </a:solidFill>
                </a:rPr>
                <a:t> heavy that other boll</a:t>
              </a:r>
              <a:r>
                <a:rPr lang="en-US" sz="1000" dirty="0">
                  <a:solidFill>
                    <a:schemeClr val="tx1"/>
                  </a:solidFill>
                </a:rPr>
                <a:t>; elements that would make original sentence expanded are obscured by errors).</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Tier 1 and common Tier 2 words and short phrases (more advanced Tier 2 vocabulary is only present in copied text).</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at least one description of an idea or a fact (single original sentence compares the two balls).</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is mostly clear, but contains some errors that occasionally obscure meaning (spelling error </a:t>
              </a:r>
              <a:r>
                <a:rPr lang="en-US" sz="1000" i="1" dirty="0">
                  <a:solidFill>
                    <a:schemeClr val="tx1"/>
                  </a:solidFill>
                </a:rPr>
                <a:t>that</a:t>
              </a:r>
              <a:r>
                <a:rPr lang="en-US" sz="1000" dirty="0">
                  <a:solidFill>
                    <a:schemeClr val="tx1"/>
                  </a:solidFill>
                </a:rPr>
                <a:t> for </a:t>
              </a:r>
              <a:r>
                <a:rPr lang="en-US" sz="1000" i="1" dirty="0">
                  <a:solidFill>
                    <a:schemeClr val="tx1"/>
                  </a:solidFill>
                </a:rPr>
                <a:t>than</a:t>
              </a:r>
              <a:r>
                <a:rPr lang="en-US" sz="1000" dirty="0">
                  <a:solidFill>
                    <a:schemeClr val="tx1"/>
                  </a:solidFill>
                </a:rPr>
                <a:t> obscures structure of original sentence).</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includes words and at least one sentence to introduce, develop, transition, or conclude ideas (single original sentence).</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1: Emerging</a:t>
              </a:r>
            </a:p>
          </p:txBody>
        </p:sp>
      </p:grpSp>
      <p:grpSp>
        <p:nvGrpSpPr>
          <p:cNvPr id="33" name="Group 32"/>
          <p:cNvGrpSpPr/>
          <p:nvPr/>
        </p:nvGrpSpPr>
        <p:grpSpPr>
          <a:xfrm>
            <a:off x="285751" y="2276470"/>
            <a:ext cx="3838574" cy="373380"/>
            <a:chOff x="285751" y="2276470"/>
            <a:chExt cx="3838574" cy="373380"/>
          </a:xfrm>
        </p:grpSpPr>
        <p:sp>
          <p:nvSpPr>
            <p:cNvPr id="27" name="Rectangle 26"/>
            <p:cNvSpPr/>
            <p:nvPr/>
          </p:nvSpPr>
          <p:spPr>
            <a:xfrm>
              <a:off x="2238376" y="2276470"/>
              <a:ext cx="1885949"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5751" y="2466970"/>
              <a:ext cx="1962149" cy="18288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5–6: SCR Sample 5</a:t>
            </a:r>
          </a:p>
        </p:txBody>
      </p:sp>
      <p:sp>
        <p:nvSpPr>
          <p:cNvPr id="5" name="TextBox 4"/>
          <p:cNvSpPr txBox="1"/>
          <p:nvPr/>
        </p:nvSpPr>
        <p:spPr>
          <a:xfrm>
            <a:off x="3200400" y="6229350"/>
            <a:ext cx="2743199" cy="246221"/>
          </a:xfrm>
          <a:prstGeom prst="rect">
            <a:avLst/>
          </a:prstGeom>
          <a:noFill/>
        </p:spPr>
        <p:txBody>
          <a:bodyPr wrap="square" rtlCol="0">
            <a:spAutoFit/>
          </a:bodyPr>
          <a:lstStyle/>
          <a:p>
            <a:pPr algn="ctr"/>
            <a:r>
              <a:rPr lang="en-US" sz="1000" dirty="0"/>
              <a:t>*Please see your binder for a full rubric*</a:t>
            </a:r>
          </a:p>
        </p:txBody>
      </p:sp>
      <p:sp>
        <p:nvSpPr>
          <p:cNvPr id="26" name="Slide Number Placeholder 25"/>
          <p:cNvSpPr>
            <a:spLocks noGrp="1"/>
          </p:cNvSpPr>
          <p:nvPr>
            <p:ph type="sldNum" sz="quarter" idx="10"/>
          </p:nvPr>
        </p:nvSpPr>
        <p:spPr/>
        <p:txBody>
          <a:bodyPr/>
          <a:lstStyle/>
          <a:p>
            <a:fld id="{C6C20FBB-DA0A-4D64-96F3-1BFC9EBDF0FB}" type="slidenum">
              <a:rPr lang="en-US" smtClean="0"/>
              <a:pPr/>
              <a:t>21</a:t>
            </a:fld>
            <a:endParaRPr lang="en-US" dirty="0"/>
          </a:p>
        </p:txBody>
      </p:sp>
      <p:pic>
        <p:nvPicPr>
          <p:cNvPr id="17" name="Picture 16" descr="5-6 Sample 05.png"/>
          <p:cNvPicPr>
            <a:picLocks noChangeAspect="1"/>
          </p:cNvPicPr>
          <p:nvPr/>
        </p:nvPicPr>
        <p:blipFill>
          <a:blip r:embed="rId2" cstate="print"/>
          <a:stretch>
            <a:fillRect/>
          </a:stretch>
        </p:blipFill>
        <p:spPr>
          <a:xfrm>
            <a:off x="219456" y="1865376"/>
            <a:ext cx="4023368" cy="3121768"/>
          </a:xfrm>
          <a:prstGeom prst="rect">
            <a:avLst/>
          </a:prstGeom>
          <a:effectLst>
            <a:outerShdw blurRad="50800" dist="38100" dir="2700000" algn="tl" rotWithShape="0">
              <a:prstClr val="black">
                <a:alpha val="40000"/>
              </a:prstClr>
            </a:outerShdw>
          </a:effectLst>
        </p:spPr>
      </p:pic>
      <p:grpSp>
        <p:nvGrpSpPr>
          <p:cNvPr id="18" name="Group 38"/>
          <p:cNvGrpSpPr/>
          <p:nvPr/>
        </p:nvGrpSpPr>
        <p:grpSpPr>
          <a:xfrm>
            <a:off x="4476749" y="1390269"/>
            <a:ext cx="4480560" cy="4075464"/>
            <a:chOff x="4476749" y="1385411"/>
            <a:chExt cx="4480560" cy="4075464"/>
          </a:xfrm>
          <a:effectLst>
            <a:outerShdw blurRad="50800" dist="38100" dir="2700000" algn="tl" rotWithShape="0">
              <a:prstClr val="black">
                <a:alpha val="40000"/>
              </a:prstClr>
            </a:outerShdw>
          </a:effectLst>
        </p:grpSpPr>
        <p:sp>
          <p:nvSpPr>
            <p:cNvPr id="19" name="Rectangle 18"/>
            <p:cNvSpPr/>
            <p:nvPr/>
          </p:nvSpPr>
          <p:spPr>
            <a:xfrm>
              <a:off x="4481511" y="4727450"/>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20" name="Rectangle 19"/>
            <p:cNvSpPr/>
            <p:nvPr/>
          </p:nvSpPr>
          <p:spPr>
            <a:xfrm>
              <a:off x="4481511" y="3969022"/>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DR</a:t>
              </a:r>
            </a:p>
          </p:txBody>
        </p:sp>
        <p:sp>
          <p:nvSpPr>
            <p:cNvPr id="21" name="Rectangle 20"/>
            <p:cNvSpPr/>
            <p:nvPr/>
          </p:nvSpPr>
          <p:spPr>
            <a:xfrm>
              <a:off x="4481511" y="321162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CR</a:t>
              </a:r>
            </a:p>
          </p:txBody>
        </p:sp>
        <p:sp>
          <p:nvSpPr>
            <p:cNvPr id="22" name="Rectangle 21"/>
            <p:cNvSpPr/>
            <p:nvPr/>
          </p:nvSpPr>
          <p:spPr>
            <a:xfrm>
              <a:off x="4481511" y="2455135"/>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QL</a:t>
              </a:r>
            </a:p>
          </p:txBody>
        </p:sp>
        <p:sp>
          <p:nvSpPr>
            <p:cNvPr id="23" name="Rectangle 22"/>
            <p:cNvSpPr/>
            <p:nvPr/>
          </p:nvSpPr>
          <p:spPr>
            <a:xfrm>
              <a:off x="4481511" y="1696149"/>
              <a:ext cx="493776" cy="7334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CL</a:t>
              </a:r>
            </a:p>
          </p:txBody>
        </p:sp>
        <p:sp>
          <p:nvSpPr>
            <p:cNvPr id="24" name="Rectangle 23"/>
            <p:cNvSpPr/>
            <p:nvPr/>
          </p:nvSpPr>
          <p:spPr>
            <a:xfrm>
              <a:off x="5001976" y="1696149"/>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short phrases (most of response is copied from passage; only first line is original).</a:t>
              </a:r>
            </a:p>
          </p:txBody>
        </p:sp>
        <p:sp>
          <p:nvSpPr>
            <p:cNvPr id="25" name="Rectangle 24"/>
            <p:cNvSpPr/>
            <p:nvPr/>
          </p:nvSpPr>
          <p:spPr>
            <a:xfrm>
              <a:off x="5001976" y="245513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at most frequently used Tier 1 words or predictable phrases.</a:t>
              </a:r>
            </a:p>
          </p:txBody>
        </p:sp>
        <p:sp>
          <p:nvSpPr>
            <p:cNvPr id="28" name="Rectangle 27"/>
            <p:cNvSpPr/>
            <p:nvPr/>
          </p:nvSpPr>
          <p:spPr>
            <a:xfrm>
              <a:off x="5001976" y="3969022"/>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descriptions of ideas or facts.</a:t>
              </a:r>
            </a:p>
          </p:txBody>
        </p:sp>
        <p:sp>
          <p:nvSpPr>
            <p:cNvPr id="29" name="Rectangle 28"/>
            <p:cNvSpPr/>
            <p:nvPr/>
          </p:nvSpPr>
          <p:spPr>
            <a:xfrm>
              <a:off x="5001976" y="4727450"/>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contains errors that totally obscure meaning (original text does not clearly express an idea).</a:t>
              </a:r>
            </a:p>
          </p:txBody>
        </p:sp>
        <p:sp>
          <p:nvSpPr>
            <p:cNvPr id="30" name="Rectangle 29"/>
            <p:cNvSpPr/>
            <p:nvPr/>
          </p:nvSpPr>
          <p:spPr>
            <a:xfrm>
              <a:off x="5001976" y="3211625"/>
              <a:ext cx="3952875" cy="733425"/>
            </a:xfrm>
            <a:prstGeom prst="rect">
              <a:avLst/>
            </a:prstGeom>
            <a:solidFill>
              <a:srgbClr val="E1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Response lacks a clear orientation, or development of an idea, or closure due to brevity (original text does not clearly express</a:t>
              </a:r>
              <a:br>
                <a:rPr lang="en-US" sz="1000" dirty="0">
                  <a:solidFill>
                    <a:schemeClr val="tx1"/>
                  </a:solidFill>
                </a:rPr>
              </a:br>
              <a:r>
                <a:rPr lang="en-US" sz="1000" dirty="0">
                  <a:solidFill>
                    <a:schemeClr val="tx1"/>
                  </a:solidFill>
                </a:rPr>
                <a:t>an idea).</a:t>
              </a:r>
            </a:p>
          </p:txBody>
        </p:sp>
        <p:sp>
          <p:nvSpPr>
            <p:cNvPr id="31" name="Rectangle 30"/>
            <p:cNvSpPr/>
            <p:nvPr/>
          </p:nvSpPr>
          <p:spPr>
            <a:xfrm>
              <a:off x="4476749" y="1385411"/>
              <a:ext cx="4480560"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Score 0: Entering</a:t>
              </a:r>
            </a:p>
          </p:txBody>
        </p:sp>
      </p:grpSp>
      <p:sp>
        <p:nvSpPr>
          <p:cNvPr id="27" name="Rectangle 26"/>
          <p:cNvSpPr/>
          <p:nvPr/>
        </p:nvSpPr>
        <p:spPr>
          <a:xfrm>
            <a:off x="295277" y="1885945"/>
            <a:ext cx="3409948" cy="200029"/>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Practice Items</a:t>
            </a:r>
          </a:p>
        </p:txBody>
      </p:sp>
      <p:sp>
        <p:nvSpPr>
          <p:cNvPr id="3" name="Content Placeholder 2"/>
          <p:cNvSpPr>
            <a:spLocks noGrp="1"/>
          </p:cNvSpPr>
          <p:nvPr>
            <p:ph idx="1"/>
          </p:nvPr>
        </p:nvSpPr>
        <p:spPr>
          <a:xfrm>
            <a:off x="155448" y="1072043"/>
            <a:ext cx="8817102" cy="4991100"/>
          </a:xfrm>
        </p:spPr>
        <p:txBody>
          <a:bodyPr/>
          <a:lstStyle/>
          <a:p>
            <a:r>
              <a:rPr lang="en-US" dirty="0"/>
              <a:t>SCR practice items, including scores and justifications, can be found in the Turnkey materials</a:t>
            </a:r>
          </a:p>
          <a:p>
            <a:r>
              <a:rPr lang="en-US" dirty="0"/>
              <a:t>Grades 3–4 start on page 46</a:t>
            </a:r>
          </a:p>
          <a:p>
            <a:r>
              <a:rPr lang="en-US" dirty="0"/>
              <a:t>Grades 5–6 start on page 64</a:t>
            </a:r>
          </a:p>
          <a:p>
            <a:r>
              <a:rPr lang="en-US" dirty="0"/>
              <a:t>Grades 9–12 start on page 73</a:t>
            </a:r>
          </a:p>
          <a:p>
            <a:pPr>
              <a:buNone/>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NYSESLAT Resources</a:t>
            </a:r>
          </a:p>
        </p:txBody>
      </p:sp>
      <p:sp>
        <p:nvSpPr>
          <p:cNvPr id="6" name="Rounded Rectangle 5"/>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Table 7"/>
          <p:cNvGraphicFramePr>
            <a:graphicFrameLocks noGrp="1"/>
          </p:cNvGraphicFramePr>
          <p:nvPr/>
        </p:nvGraphicFramePr>
        <p:xfrm>
          <a:off x="451201" y="1836047"/>
          <a:ext cx="8229600" cy="3243072"/>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Questions regarding testing policies, accommodations, security breaches and</a:t>
                      </a:r>
                      <a:br>
                        <a:rPr lang="en-US" sz="1400" kern="1200" dirty="0">
                          <a:solidFill>
                            <a:schemeClr val="dk1"/>
                          </a:solidFill>
                          <a:latin typeface="+mn-lt"/>
                          <a:ea typeface="+mn-ea"/>
                          <a:cs typeface="+mn-cs"/>
                        </a:rPr>
                      </a:br>
                      <a:r>
                        <a:rPr lang="en-US" sz="1400" kern="1200" dirty="0">
                          <a:solidFill>
                            <a:schemeClr val="dk1"/>
                          </a:solidFill>
                          <a:latin typeface="+mn-lt"/>
                          <a:ea typeface="+mn-ea"/>
                          <a:cs typeface="+mn-cs"/>
                        </a:rPr>
                        <a:t>sensitive student responses</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Office of State Assessment </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2"/>
                        </a:rPr>
                        <a:t>emscassessinfo@nysed.gov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Call:   518-474-5902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14400">
                <a:tc>
                  <a:txBody>
                    <a:bodyPr/>
                    <a:lstStyle/>
                    <a:p>
                      <a:pPr algn="l"/>
                      <a:r>
                        <a:rPr lang="en-US" sz="1400" kern="1200" spc="0" baseline="0" dirty="0">
                          <a:solidFill>
                            <a:schemeClr val="dk1"/>
                          </a:solidFill>
                          <a:latin typeface="+mn-lt"/>
                          <a:ea typeface="+mn-ea"/>
                          <a:cs typeface="+mn-cs"/>
                        </a:rPr>
                        <a:t>Questions regarding the provisions of ELL/MLL services in Bilingual Education and English as a New Language programs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Office of Bilingual Education and World Languages</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3"/>
                        </a:rPr>
                        <a:t>obewl@nysed.gov</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518-474-8775 (Albany office) </a:t>
                      </a:r>
                    </a:p>
                    <a:p>
                      <a:r>
                        <a:rPr lang="en-US" sz="1400" kern="1200" dirty="0">
                          <a:solidFill>
                            <a:schemeClr val="dk1"/>
                          </a:solidFill>
                          <a:latin typeface="+mn-lt"/>
                          <a:ea typeface="+mn-ea"/>
                          <a:cs typeface="+mn-cs"/>
                        </a:rPr>
                        <a:t>Phone:  718-722-2445 (NYC office)</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14400">
                <a:tc>
                  <a:txBody>
                    <a:bodyPr/>
                    <a:lstStyle/>
                    <a:p>
                      <a:pPr algn="l"/>
                      <a:r>
                        <a:rPr lang="en-US" sz="1400" kern="1200" dirty="0">
                          <a:solidFill>
                            <a:schemeClr val="dk1"/>
                          </a:solidFill>
                          <a:latin typeface="+mn-lt"/>
                          <a:ea typeface="+mn-ea"/>
                          <a:cs typeface="+mn-cs"/>
                        </a:rPr>
                        <a:t>Questions regarding scoring of Speaking and Writing constructed-response questions or shipment of materials </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err="1">
                          <a:solidFill>
                            <a:schemeClr val="dk1"/>
                          </a:solidFill>
                          <a:latin typeface="+mn-lt"/>
                          <a:ea typeface="+mn-ea"/>
                          <a:cs typeface="+mn-cs"/>
                        </a:rPr>
                        <a:t>MetriTech</a:t>
                      </a:r>
                      <a:r>
                        <a:rPr lang="en-US" sz="1400" kern="1200" dirty="0">
                          <a:solidFill>
                            <a:schemeClr val="dk1"/>
                          </a:solidFill>
                          <a:latin typeface="+mn-lt"/>
                          <a:ea typeface="+mn-ea"/>
                          <a:cs typeface="+mn-cs"/>
                        </a:rPr>
                        <a:t>, Inc. Customer Service</a:t>
                      </a:r>
                    </a:p>
                    <a:p>
                      <a:r>
                        <a:rPr lang="en-US" sz="1400" kern="1200" dirty="0">
                          <a:solidFill>
                            <a:schemeClr val="dk1"/>
                          </a:solidFill>
                          <a:latin typeface="+mn-lt"/>
                          <a:ea typeface="+mn-ea"/>
                          <a:cs typeface="+mn-cs"/>
                        </a:rPr>
                        <a:t>Email:   </a:t>
                      </a:r>
                      <a:r>
                        <a:rPr lang="en-US" sz="1400" u="sng" kern="1200" dirty="0">
                          <a:solidFill>
                            <a:schemeClr val="dk1"/>
                          </a:solidFill>
                          <a:latin typeface="+mn-lt"/>
                          <a:ea typeface="+mn-ea"/>
                          <a:cs typeface="+mn-cs"/>
                          <a:hlinkClick r:id="rId4"/>
                        </a:rPr>
                        <a:t>nyseslat@metritech.com</a:t>
                      </a:r>
                      <a:r>
                        <a:rPr lang="en-US" sz="1400" kern="1200" dirty="0">
                          <a:solidFill>
                            <a:schemeClr val="dk1"/>
                          </a:solidFill>
                          <a:latin typeface="+mn-lt"/>
                          <a:ea typeface="+mn-ea"/>
                          <a:cs typeface="+mn-cs"/>
                        </a:rPr>
                        <a:t> </a:t>
                      </a:r>
                    </a:p>
                    <a:p>
                      <a:r>
                        <a:rPr lang="en-US" sz="1400" kern="1200" dirty="0">
                          <a:solidFill>
                            <a:schemeClr val="dk1"/>
                          </a:solidFill>
                          <a:latin typeface="+mn-lt"/>
                          <a:ea typeface="+mn-ea"/>
                          <a:cs typeface="+mn-cs"/>
                        </a:rPr>
                        <a:t>Phone:  800-747-4868</a:t>
                      </a:r>
                    </a:p>
                    <a:p>
                      <a:r>
                        <a:rPr lang="en-US" sz="1400" kern="1200" dirty="0">
                          <a:solidFill>
                            <a:schemeClr val="dk1"/>
                          </a:solidFill>
                          <a:latin typeface="+mn-lt"/>
                          <a:ea typeface="+mn-ea"/>
                          <a:cs typeface="+mn-cs"/>
                        </a:rPr>
                        <a:t>Fax:  217-398-5798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9" name="Slide Number Placeholder 3"/>
          <p:cNvSpPr>
            <a:spLocks noGrp="1"/>
          </p:cNvSpPr>
          <p:nvPr>
            <p:ph type="sldNum" sz="quarter" idx="10"/>
          </p:nvPr>
        </p:nvSpPr>
        <p:spPr>
          <a:xfrm>
            <a:off x="8622708" y="6608154"/>
            <a:ext cx="507244" cy="273050"/>
          </a:xfrm>
        </p:spPr>
        <p:txBody>
          <a:bodyPr/>
          <a:lstStyle/>
          <a:p>
            <a:fld id="{C6C20FBB-DA0A-4D64-96F3-1BFC9EBDF0F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1201" y="4232882"/>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51201" y="1843310"/>
            <a:ext cx="8229600" cy="1047750"/>
          </a:xfrm>
          <a:prstGeom prst="round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Table 13"/>
          <p:cNvGraphicFramePr>
            <a:graphicFrameLocks noGrp="1"/>
          </p:cNvGraphicFramePr>
          <p:nvPr/>
        </p:nvGraphicFramePr>
        <p:xfrm>
          <a:off x="451201" y="1836047"/>
          <a:ext cx="8229600" cy="3236976"/>
        </p:xfrm>
        <a:graphic>
          <a:graphicData uri="http://schemas.openxmlformats.org/drawingml/2006/table">
            <a:tbl>
              <a:tblPr firstRow="1" bandRow="1">
                <a:tableStyleId>{5C22544A-7EE6-4342-B048-85BDC9FD1C3A}</a:tableStyleId>
              </a:tblPr>
              <a:tblGrid>
                <a:gridCol w="3967930">
                  <a:extLst>
                    <a:ext uri="{9D8B030D-6E8A-4147-A177-3AD203B41FA5}">
                      <a16:colId xmlns:a16="http://schemas.microsoft.com/office/drawing/2014/main" val="20000"/>
                    </a:ext>
                  </a:extLst>
                </a:gridCol>
                <a:gridCol w="4261670">
                  <a:extLst>
                    <a:ext uri="{9D8B030D-6E8A-4147-A177-3AD203B41FA5}">
                      <a16:colId xmlns:a16="http://schemas.microsoft.com/office/drawing/2014/main" val="20001"/>
                    </a:ext>
                  </a:extLst>
                </a:gridCol>
              </a:tblGrid>
              <a:tr h="411480">
                <a:tc>
                  <a:txBody>
                    <a:bodyPr/>
                    <a:lstStyle/>
                    <a:p>
                      <a:pPr algn="ctr"/>
                      <a:r>
                        <a:rPr lang="en-US" sz="1800" dirty="0">
                          <a:ln>
                            <a:noFill/>
                          </a:ln>
                          <a:solidFill>
                            <a:schemeClr val="tx1"/>
                          </a:solidFill>
                        </a:rPr>
                        <a:t>For Information or Assistance</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800" dirty="0">
                          <a:ln>
                            <a:noFill/>
                          </a:ln>
                          <a:solidFill>
                            <a:schemeClr val="tx1"/>
                          </a:solidFill>
                        </a:rPr>
                        <a:t>Contact</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41832">
                <a:tc>
                  <a:txBody>
                    <a:bodyPr/>
                    <a:lstStyle/>
                    <a:p>
                      <a:pPr algn="l"/>
                      <a:r>
                        <a:rPr lang="en-US" sz="1400" kern="1200" dirty="0">
                          <a:solidFill>
                            <a:schemeClr val="dk1"/>
                          </a:solidFill>
                          <a:latin typeface="+mn-lt"/>
                          <a:ea typeface="+mn-ea"/>
                          <a:cs typeface="+mn-cs"/>
                        </a:rPr>
                        <a:t>For regulatory or</a:t>
                      </a:r>
                      <a:r>
                        <a:rPr lang="en-US" sz="1400" kern="1200" baseline="0" dirty="0">
                          <a:solidFill>
                            <a:schemeClr val="dk1"/>
                          </a:solidFill>
                          <a:latin typeface="+mn-lt"/>
                          <a:ea typeface="+mn-ea"/>
                          <a:cs typeface="+mn-cs"/>
                        </a:rPr>
                        <a:t> </a:t>
                      </a:r>
                      <a:r>
                        <a:rPr lang="en-US" sz="1400" kern="1200" dirty="0">
                          <a:solidFill>
                            <a:schemeClr val="dk1"/>
                          </a:solidFill>
                          <a:latin typeface="+mn-lt"/>
                          <a:ea typeface="+mn-ea"/>
                          <a:cs typeface="+mn-cs"/>
                        </a:rPr>
                        <a:t>training assistance:</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Regional Bilingual Education Resource Networks</a:t>
                      </a:r>
                    </a:p>
                    <a:p>
                      <a:r>
                        <a:rPr lang="en-US" sz="1400" u="sng" kern="1200" dirty="0">
                          <a:solidFill>
                            <a:schemeClr val="dk1"/>
                          </a:solidFill>
                          <a:latin typeface="+mn-lt"/>
                          <a:ea typeface="+mn-ea"/>
                          <a:cs typeface="+mn-cs"/>
                          <a:hlinkClick r:id="rId2"/>
                        </a:rPr>
                        <a:t>http://www.nysed.gov/bilingual-ed/regional-supportrberns</a:t>
                      </a:r>
                      <a:r>
                        <a:rPr lang="en-US" sz="1400" kern="1200" baseline="30000" dirty="0">
                          <a:solidFill>
                            <a:schemeClr val="dk1"/>
                          </a:solidFill>
                          <a:latin typeface="+mn-lt"/>
                          <a:ea typeface="+mn-ea"/>
                          <a:cs typeface="+mn-cs"/>
                        </a:rPr>
                        <a:t> </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1"/>
                  </a:ext>
                </a:extLst>
              </a:tr>
              <a:tr h="941832">
                <a:tc>
                  <a:txBody>
                    <a:bodyPr/>
                    <a:lstStyle/>
                    <a:p>
                      <a:pPr algn="l"/>
                      <a:r>
                        <a:rPr lang="en-US" sz="1400" kern="1200" spc="0" baseline="0" dirty="0">
                          <a:solidFill>
                            <a:schemeClr val="dk1"/>
                          </a:solidFill>
                          <a:latin typeface="+mn-lt"/>
                          <a:ea typeface="+mn-ea"/>
                          <a:cs typeface="+mn-cs"/>
                        </a:rPr>
                        <a:t>Machine-</a:t>
                      </a:r>
                      <a:r>
                        <a:rPr lang="en-US" sz="1400" kern="1200" spc="0" baseline="0" dirty="0" err="1">
                          <a:solidFill>
                            <a:schemeClr val="dk1"/>
                          </a:solidFill>
                          <a:latin typeface="+mn-lt"/>
                          <a:ea typeface="+mn-ea"/>
                          <a:cs typeface="+mn-cs"/>
                        </a:rPr>
                        <a:t>scannable</a:t>
                      </a:r>
                      <a:r>
                        <a:rPr lang="en-US" sz="1400" kern="1200" spc="0" baseline="0" dirty="0">
                          <a:solidFill>
                            <a:schemeClr val="dk1"/>
                          </a:solidFill>
                          <a:latin typeface="+mn-lt"/>
                          <a:ea typeface="+mn-ea"/>
                          <a:cs typeface="+mn-cs"/>
                        </a:rPr>
                        <a:t> answer sheets and local scanning services</a:t>
                      </a:r>
                      <a:endParaRPr lang="en-US" sz="1400" spc="0" baseline="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tc>
                  <a:txBody>
                    <a:bodyPr/>
                    <a:lstStyle/>
                    <a:p>
                      <a:r>
                        <a:rPr lang="en-US" sz="1400" kern="1200" dirty="0">
                          <a:solidFill>
                            <a:schemeClr val="dk1"/>
                          </a:solidFill>
                          <a:latin typeface="+mn-lt"/>
                          <a:ea typeface="+mn-ea"/>
                          <a:cs typeface="+mn-cs"/>
                        </a:rPr>
                        <a:t>RIC or Large-City Scanning Center</a:t>
                      </a:r>
                    </a:p>
                    <a:p>
                      <a:r>
                        <a:rPr lang="en-US" sz="1400" u="sng" kern="1200" dirty="0">
                          <a:solidFill>
                            <a:schemeClr val="dk1"/>
                          </a:solidFill>
                          <a:latin typeface="+mn-lt"/>
                          <a:ea typeface="+mn-ea"/>
                          <a:cs typeface="+mn-cs"/>
                          <a:hlinkClick r:id="rId3"/>
                        </a:rPr>
                        <a:t>http://www.p12.nysed.gov/irs/sirs/ric-big5.html</a:t>
                      </a:r>
                      <a:endParaRPr lang="en-US" sz="1400" b="0" dirty="0">
                        <a:ln>
                          <a:noFill/>
                        </a:ln>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D7D7"/>
                    </a:solidFill>
                  </a:tcPr>
                </a:tc>
                <a:extLst>
                  <a:ext uri="{0D108BD9-81ED-4DB2-BD59-A6C34878D82A}">
                    <a16:rowId xmlns:a16="http://schemas.microsoft.com/office/drawing/2014/main" val="10002"/>
                  </a:ext>
                </a:extLst>
              </a:tr>
              <a:tr h="941832">
                <a:tc>
                  <a:txBody>
                    <a:bodyPr/>
                    <a:lstStyle/>
                    <a:p>
                      <a:pPr algn="l"/>
                      <a:r>
                        <a:rPr lang="en-US" sz="1400" kern="1200" dirty="0">
                          <a:solidFill>
                            <a:schemeClr val="dk1"/>
                          </a:solidFill>
                          <a:latin typeface="+mn-lt"/>
                          <a:ea typeface="+mn-ea"/>
                          <a:cs typeface="+mn-cs"/>
                        </a:rPr>
                        <a:t>Information about the NYSESLAT and regular updates including the turnkey training materials and School Administrators Manual (SAM)</a:t>
                      </a:r>
                      <a:endParaRPr lang="en-US" sz="1400" dirty="0">
                        <a:ln>
                          <a:noFill/>
                        </a:ln>
                        <a:solidFill>
                          <a:schemeClr val="tx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tc>
                  <a:txBody>
                    <a:bodyPr/>
                    <a:lstStyle/>
                    <a:p>
                      <a:r>
                        <a:rPr lang="en-US" sz="1400" kern="1200" dirty="0">
                          <a:solidFill>
                            <a:schemeClr val="dk1"/>
                          </a:solidFill>
                          <a:latin typeface="+mn-lt"/>
                          <a:ea typeface="+mn-ea"/>
                          <a:cs typeface="+mn-cs"/>
                        </a:rPr>
                        <a:t>NYSESLAT Homepage</a:t>
                      </a:r>
                    </a:p>
                    <a:p>
                      <a:r>
                        <a:rPr lang="en-US" sz="1400" u="sng" kern="1200" dirty="0">
                          <a:solidFill>
                            <a:schemeClr val="dk1"/>
                          </a:solidFill>
                          <a:latin typeface="+mn-lt"/>
                          <a:ea typeface="+mn-ea"/>
                          <a:cs typeface="+mn-cs"/>
                          <a:hlinkClick r:id="rId4"/>
                        </a:rPr>
                        <a:t>http://www.p12.nysed.gov/assessment/nyseslat</a:t>
                      </a:r>
                      <a:endParaRPr lang="en-US" sz="1400" kern="1200" dirty="0">
                        <a:solidFill>
                          <a:schemeClr val="dk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2019 NYSESLAT Resources (Continued)</a:t>
            </a:r>
          </a:p>
        </p:txBody>
      </p:sp>
      <p:sp>
        <p:nvSpPr>
          <p:cNvPr id="9" name="Slide Number Placeholder 3"/>
          <p:cNvSpPr>
            <a:spLocks noGrp="1"/>
          </p:cNvSpPr>
          <p:nvPr>
            <p:ph type="sldNum" sz="quarter" idx="10"/>
          </p:nvPr>
        </p:nvSpPr>
        <p:spPr>
          <a:xfrm>
            <a:off x="8622708" y="6608154"/>
            <a:ext cx="507244" cy="273050"/>
          </a:xfrm>
        </p:spPr>
        <p:txBody>
          <a:bodyPr/>
          <a:lstStyle/>
          <a:p>
            <a:fld id="{C6C20FBB-DA0A-4D64-96F3-1BFC9EBDF0FB}" type="slidenum">
              <a:rPr lang="en-US" smtClean="0"/>
              <a:pPr/>
              <a:t>24</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Rubric Overview</a:t>
            </a:r>
          </a:p>
        </p:txBody>
      </p:sp>
      <p:sp>
        <p:nvSpPr>
          <p:cNvPr id="3" name="Content Placeholder 2"/>
          <p:cNvSpPr>
            <a:spLocks noGrp="1"/>
          </p:cNvSpPr>
          <p:nvPr>
            <p:ph idx="1"/>
          </p:nvPr>
        </p:nvSpPr>
        <p:spPr>
          <a:xfrm>
            <a:off x="155448" y="1000125"/>
            <a:ext cx="8988552" cy="5067300"/>
          </a:xfrm>
        </p:spPr>
        <p:txBody>
          <a:bodyPr/>
          <a:lstStyle/>
          <a:p>
            <a:pPr>
              <a:spcBef>
                <a:spcPts val="1000"/>
              </a:spcBef>
            </a:pPr>
            <a:r>
              <a:rPr lang="en-US" dirty="0"/>
              <a:t>Five dimensions of the rubric in the first column</a:t>
            </a:r>
          </a:p>
          <a:p>
            <a:pPr>
              <a:spcBef>
                <a:spcPts val="1000"/>
              </a:spcBef>
            </a:pPr>
            <a:r>
              <a:rPr lang="en-US" dirty="0"/>
              <a:t>Five performance levels across the top</a:t>
            </a:r>
          </a:p>
          <a:p>
            <a:pPr>
              <a:spcBef>
                <a:spcPts val="1000"/>
              </a:spcBef>
            </a:pPr>
            <a:r>
              <a:rPr lang="en-US" dirty="0"/>
              <a:t>Score the response based on the best performance level for the majority of the dimensions</a:t>
            </a:r>
          </a:p>
          <a:p>
            <a:pPr>
              <a:spcBef>
                <a:spcPts val="1000"/>
              </a:spcBef>
            </a:pPr>
            <a:r>
              <a:rPr lang="en-US" dirty="0"/>
              <a:t>Responses that are completely irrelevant to the prompt can score no higher than a 1</a:t>
            </a:r>
          </a:p>
          <a:p>
            <a:pPr>
              <a:spcBef>
                <a:spcPts val="1000"/>
              </a:spcBef>
            </a:pPr>
            <a:r>
              <a:rPr lang="en-US" dirty="0"/>
              <a:t>Degree of Response is split into SCR, ECR Narrative, and ECR Informational</a:t>
            </a:r>
          </a:p>
          <a:p>
            <a:pPr>
              <a:spcBef>
                <a:spcPts val="1000"/>
              </a:spcBef>
            </a:pPr>
            <a:r>
              <a:rPr lang="en-US" dirty="0"/>
              <a:t>Wording comes from Writing Targets of Measurement and Performance Level Descriptions</a:t>
            </a:r>
          </a:p>
          <a:p>
            <a:pPr>
              <a:spcBef>
                <a:spcPts val="1000"/>
              </a:spcBef>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a:t>
            </a:r>
          </a:p>
        </p:txBody>
      </p:sp>
      <p:sp>
        <p:nvSpPr>
          <p:cNvPr id="3" name="Content Placeholder 2"/>
          <p:cNvSpPr>
            <a:spLocks noGrp="1"/>
          </p:cNvSpPr>
          <p:nvPr>
            <p:ph idx="1"/>
          </p:nvPr>
        </p:nvSpPr>
        <p:spPr>
          <a:xfrm>
            <a:off x="155448" y="1000124"/>
            <a:ext cx="8817102" cy="4050341"/>
          </a:xfrm>
        </p:spPr>
        <p:txBody>
          <a:bodyPr/>
          <a:lstStyle/>
          <a:p>
            <a:pPr>
              <a:spcBef>
                <a:spcPts val="1000"/>
              </a:spcBef>
            </a:pPr>
            <a:r>
              <a:rPr lang="en-US" dirty="0"/>
              <a:t>Complexity of Language (CL)</a:t>
            </a:r>
          </a:p>
          <a:p>
            <a:pPr lvl="1">
              <a:spcBef>
                <a:spcPts val="600"/>
              </a:spcBef>
            </a:pPr>
            <a:r>
              <a:rPr lang="en-US" sz="2000" dirty="0"/>
              <a:t>Sentence Types:</a:t>
            </a:r>
          </a:p>
          <a:p>
            <a:pPr lvl="2">
              <a:spcBef>
                <a:spcPts val="600"/>
              </a:spcBef>
              <a:buFont typeface="Wingdings" pitchFamily="2" charset="2"/>
              <a:buChar char="§"/>
            </a:pPr>
            <a:r>
              <a:rPr lang="en-US" sz="1800" dirty="0">
                <a:latin typeface="+mn-lt"/>
              </a:rPr>
              <a:t>Simple: The dog is barking.</a:t>
            </a:r>
          </a:p>
          <a:p>
            <a:pPr lvl="2">
              <a:spcBef>
                <a:spcPts val="600"/>
              </a:spcBef>
              <a:buFont typeface="Wingdings" pitchFamily="2" charset="2"/>
              <a:buChar char="§"/>
            </a:pPr>
            <a:r>
              <a:rPr lang="en-US" sz="1800" dirty="0">
                <a:latin typeface="+mn-lt"/>
              </a:rPr>
              <a:t>Expanded: The dog is barking in the yard.</a:t>
            </a:r>
          </a:p>
          <a:p>
            <a:pPr lvl="2">
              <a:spcBef>
                <a:spcPts val="600"/>
              </a:spcBef>
              <a:buFont typeface="Wingdings" pitchFamily="2" charset="2"/>
              <a:buChar char="§"/>
            </a:pPr>
            <a:r>
              <a:rPr lang="en-US" sz="1800" dirty="0">
                <a:latin typeface="+mn-lt"/>
              </a:rPr>
              <a:t>Compound: The dog is barking and it is making noise.</a:t>
            </a:r>
          </a:p>
          <a:p>
            <a:pPr lvl="2">
              <a:spcBef>
                <a:spcPts val="600"/>
              </a:spcBef>
              <a:buFont typeface="Wingdings" pitchFamily="2" charset="2"/>
              <a:buChar char="§"/>
            </a:pPr>
            <a:r>
              <a:rPr lang="en-US" sz="1800" dirty="0">
                <a:latin typeface="+mn-lt"/>
              </a:rPr>
              <a:t>Complex: The dog is barking because he sees a squirrel.</a:t>
            </a:r>
          </a:p>
        </p:txBody>
      </p:sp>
      <p:sp>
        <p:nvSpPr>
          <p:cNvPr id="4" name="Slide Number Placeholder 3"/>
          <p:cNvSpPr>
            <a:spLocks noGrp="1"/>
          </p:cNvSpPr>
          <p:nvPr>
            <p:ph type="sldNum" sz="quarter" idx="10"/>
          </p:nvPr>
        </p:nvSpPr>
        <p:spPr/>
        <p:txBody>
          <a:bodyPr/>
          <a:lstStyle/>
          <a:p>
            <a:fld id="{C6C20FBB-DA0A-4D64-96F3-1BFC9EBDF0F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 (Continued)</a:t>
            </a:r>
          </a:p>
        </p:txBody>
      </p:sp>
      <p:sp>
        <p:nvSpPr>
          <p:cNvPr id="3" name="Content Placeholder 2"/>
          <p:cNvSpPr>
            <a:spLocks noGrp="1"/>
          </p:cNvSpPr>
          <p:nvPr>
            <p:ph idx="1"/>
          </p:nvPr>
        </p:nvSpPr>
        <p:spPr/>
        <p:txBody>
          <a:bodyPr/>
          <a:lstStyle/>
          <a:p>
            <a:pPr>
              <a:spcBef>
                <a:spcPts val="1000"/>
              </a:spcBef>
            </a:pPr>
            <a:r>
              <a:rPr lang="en-US" dirty="0"/>
              <a:t>Quality of Language (QL)</a:t>
            </a:r>
          </a:p>
          <a:p>
            <a:pPr lvl="1">
              <a:spcBef>
                <a:spcPts val="600"/>
              </a:spcBef>
            </a:pPr>
            <a:r>
              <a:rPr lang="en-US" sz="2200" dirty="0"/>
              <a:t>Grade-level vocabulary:</a:t>
            </a:r>
          </a:p>
          <a:p>
            <a:pPr lvl="2">
              <a:spcBef>
                <a:spcPts val="600"/>
              </a:spcBef>
              <a:buFont typeface="Wingdings" pitchFamily="2" charset="2"/>
              <a:buChar char="§"/>
            </a:pPr>
            <a:r>
              <a:rPr lang="en-US" sz="2000" dirty="0">
                <a:latin typeface="+mn-lt"/>
              </a:rPr>
              <a:t>Tier 1: Basic vocabulary for communicative purposes</a:t>
            </a:r>
          </a:p>
          <a:p>
            <a:pPr lvl="3">
              <a:spcBef>
                <a:spcPts val="600"/>
              </a:spcBef>
              <a:buFont typeface="Wingdings" pitchFamily="2" charset="2"/>
              <a:buChar char="§"/>
            </a:pPr>
            <a:r>
              <a:rPr lang="en-US" sz="1600" dirty="0">
                <a:latin typeface="+mn-lt"/>
              </a:rPr>
              <a:t>picture, drawing</a:t>
            </a:r>
          </a:p>
          <a:p>
            <a:pPr lvl="2">
              <a:spcBef>
                <a:spcPts val="600"/>
              </a:spcBef>
              <a:buFont typeface="Wingdings" pitchFamily="2" charset="2"/>
              <a:buChar char="§"/>
            </a:pPr>
            <a:r>
              <a:rPr lang="en-US" sz="2000" dirty="0">
                <a:latin typeface="+mn-lt"/>
              </a:rPr>
              <a:t>Tier 2: General academic vocabulary</a:t>
            </a:r>
          </a:p>
          <a:p>
            <a:pPr lvl="3">
              <a:spcBef>
                <a:spcPts val="600"/>
              </a:spcBef>
              <a:buFont typeface="Wingdings" pitchFamily="2" charset="2"/>
              <a:buChar char="§"/>
            </a:pPr>
            <a:r>
              <a:rPr lang="en-US" sz="1600" dirty="0">
                <a:latin typeface="+mn-lt"/>
              </a:rPr>
              <a:t>diagram of a cell</a:t>
            </a:r>
          </a:p>
          <a:p>
            <a:pPr lvl="3">
              <a:spcBef>
                <a:spcPts val="600"/>
              </a:spcBef>
              <a:buFont typeface="Wingdings" pitchFamily="2" charset="2"/>
              <a:buChar char="§"/>
            </a:pPr>
            <a:r>
              <a:rPr lang="en-US" sz="1600" dirty="0">
                <a:latin typeface="+mn-lt"/>
              </a:rPr>
              <a:t>Venn diagram</a:t>
            </a:r>
          </a:p>
          <a:p>
            <a:pPr lvl="2">
              <a:spcBef>
                <a:spcPts val="600"/>
              </a:spcBef>
              <a:buFont typeface="Wingdings" pitchFamily="2" charset="2"/>
              <a:buChar char="§"/>
            </a:pPr>
            <a:r>
              <a:rPr lang="en-US" sz="2000" dirty="0">
                <a:latin typeface="+mn-lt"/>
              </a:rPr>
              <a:t>Tier 3: Specific content-area vocabulary</a:t>
            </a:r>
          </a:p>
          <a:p>
            <a:pPr lvl="3">
              <a:spcBef>
                <a:spcPts val="600"/>
              </a:spcBef>
              <a:buFont typeface="Wingdings" pitchFamily="2" charset="2"/>
              <a:buChar char="§"/>
            </a:pPr>
            <a:r>
              <a:rPr lang="en-US" sz="1600" dirty="0">
                <a:latin typeface="+mn-lt"/>
              </a:rPr>
              <a:t>mitochondria (in the cell diagram)</a:t>
            </a:r>
          </a:p>
          <a:p>
            <a:pPr lvl="3">
              <a:spcBef>
                <a:spcPts val="600"/>
              </a:spcBef>
              <a:buFont typeface="Wingdings" pitchFamily="2" charset="2"/>
              <a:buChar char="§"/>
            </a:pPr>
            <a:r>
              <a:rPr lang="en-US" sz="1600" dirty="0">
                <a:latin typeface="+mn-lt"/>
              </a:rPr>
              <a:t>separation of powers (in a social studies Venn diagram)</a:t>
            </a:r>
          </a:p>
          <a:p>
            <a:pPr>
              <a:spcBef>
                <a:spcPts val="600"/>
              </a:spcBef>
            </a:pPr>
            <a:r>
              <a:rPr lang="en-US" dirty="0"/>
              <a:t>Glossary in binder appendix has additional examples</a:t>
            </a:r>
          </a:p>
          <a:p>
            <a:pPr lvl="3">
              <a:spcBef>
                <a:spcPts val="600"/>
              </a:spcBef>
              <a:buNone/>
            </a:pPr>
            <a:endParaRPr lang="en-US" sz="1600" dirty="0">
              <a:latin typeface="+mn-lt"/>
            </a:endParaRPr>
          </a:p>
          <a:p>
            <a:pPr lvl="3">
              <a:spcBef>
                <a:spcPts val="600"/>
              </a:spcBef>
              <a:buFont typeface="Wingdings" pitchFamily="2" charset="2"/>
              <a:buChar char="§"/>
            </a:pPr>
            <a:endParaRPr lang="en-US" sz="1600" dirty="0">
              <a:latin typeface="+mn-lt"/>
            </a:endParaRPr>
          </a:p>
        </p:txBody>
      </p:sp>
      <p:sp>
        <p:nvSpPr>
          <p:cNvPr id="4" name="Slide Number Placeholder 3"/>
          <p:cNvSpPr>
            <a:spLocks noGrp="1"/>
          </p:cNvSpPr>
          <p:nvPr>
            <p:ph type="sldNum" sz="quarter" idx="10"/>
          </p:nvPr>
        </p:nvSpPr>
        <p:spPr/>
        <p:txBody>
          <a:bodyPr/>
          <a:lstStyle/>
          <a:p>
            <a:fld id="{C6C20FBB-DA0A-4D64-96F3-1BFC9EBDF0F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Rubric Dimensions (Continued)</a:t>
            </a:r>
          </a:p>
        </p:txBody>
      </p:sp>
      <p:sp>
        <p:nvSpPr>
          <p:cNvPr id="3" name="Content Placeholder 2"/>
          <p:cNvSpPr>
            <a:spLocks noGrp="1"/>
          </p:cNvSpPr>
          <p:nvPr>
            <p:ph idx="1"/>
          </p:nvPr>
        </p:nvSpPr>
        <p:spPr/>
        <p:txBody>
          <a:bodyPr/>
          <a:lstStyle/>
          <a:p>
            <a:pPr>
              <a:spcBef>
                <a:spcPts val="1000"/>
              </a:spcBef>
            </a:pPr>
            <a:r>
              <a:rPr lang="en-US" dirty="0"/>
              <a:t>Coherence of Response (CR): Level of organization</a:t>
            </a:r>
          </a:p>
          <a:p>
            <a:pPr>
              <a:spcBef>
                <a:spcPts val="1000"/>
              </a:spcBef>
            </a:pPr>
            <a:r>
              <a:rPr lang="en-US" dirty="0"/>
              <a:t>Degree of Response (DR): Level of Detail</a:t>
            </a:r>
          </a:p>
          <a:p>
            <a:pPr>
              <a:spcBef>
                <a:spcPts val="1000"/>
              </a:spcBef>
            </a:pPr>
            <a:r>
              <a:rPr lang="en-US" dirty="0"/>
              <a:t>Mechanics (M): Use of English conventions; same across </a:t>
            </a:r>
            <a:r>
              <a:rPr lang="en-US" i="1" dirty="0"/>
              <a:t>all</a:t>
            </a:r>
            <a:br>
              <a:rPr lang="en-US" dirty="0"/>
            </a:br>
            <a:r>
              <a:rPr lang="en-US" dirty="0"/>
              <a:t>grade levels</a:t>
            </a:r>
          </a:p>
        </p:txBody>
      </p:sp>
      <p:sp>
        <p:nvSpPr>
          <p:cNvPr id="4" name="Slide Number Placeholder 3"/>
          <p:cNvSpPr>
            <a:spLocks noGrp="1"/>
          </p:cNvSpPr>
          <p:nvPr>
            <p:ph type="sldNum" sz="quarter" idx="10"/>
          </p:nvPr>
        </p:nvSpPr>
        <p:spPr/>
        <p:txBody>
          <a:bodyPr/>
          <a:lstStyle/>
          <a:p>
            <a:fld id="{C6C20FBB-DA0A-4D64-96F3-1BFC9EBDF0F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the Holistic Writing Rubrics</a:t>
            </a:r>
          </a:p>
        </p:txBody>
      </p:sp>
      <p:sp>
        <p:nvSpPr>
          <p:cNvPr id="3" name="Content Placeholder 2"/>
          <p:cNvSpPr>
            <a:spLocks noGrp="1"/>
          </p:cNvSpPr>
          <p:nvPr>
            <p:ph idx="1"/>
          </p:nvPr>
        </p:nvSpPr>
        <p:spPr>
          <a:xfrm>
            <a:off x="153988" y="1000125"/>
            <a:ext cx="8837612" cy="5391150"/>
          </a:xfrm>
        </p:spPr>
        <p:txBody>
          <a:bodyPr/>
          <a:lstStyle/>
          <a:p>
            <a:pPr>
              <a:spcBef>
                <a:spcPts val="1000"/>
              </a:spcBef>
            </a:pPr>
            <a:r>
              <a:rPr lang="en-US" sz="2200" dirty="0"/>
              <a:t>Become familiar with the rubric for the particular grade band</a:t>
            </a:r>
          </a:p>
          <a:p>
            <a:pPr>
              <a:spcBef>
                <a:spcPts val="1000"/>
              </a:spcBef>
            </a:pPr>
            <a:r>
              <a:rPr lang="en-US" dirty="0"/>
              <a:t>Become familiar with the passage and prompt</a:t>
            </a:r>
          </a:p>
          <a:p>
            <a:pPr>
              <a:spcBef>
                <a:spcPts val="1000"/>
              </a:spcBef>
            </a:pPr>
            <a:r>
              <a:rPr lang="en-US" sz="2200" dirty="0"/>
              <a:t>Read the response to the prompt</a:t>
            </a:r>
          </a:p>
          <a:p>
            <a:pPr>
              <a:spcBef>
                <a:spcPts val="1000"/>
              </a:spcBef>
            </a:pPr>
            <a:r>
              <a:rPr lang="en-US" dirty="0"/>
              <a:t>Student responses are evaluated for total, overall performance</a:t>
            </a:r>
          </a:p>
          <a:p>
            <a:pPr>
              <a:spcBef>
                <a:spcPts val="1000"/>
              </a:spcBef>
            </a:pPr>
            <a:r>
              <a:rPr lang="en-US" dirty="0"/>
              <a:t>Scores are assigned based on the criteria delineated in the </a:t>
            </a:r>
            <a:r>
              <a:rPr lang="en-US" b="1" dirty="0"/>
              <a:t>rubric</a:t>
            </a:r>
          </a:p>
          <a:p>
            <a:pPr lvl="1">
              <a:spcBef>
                <a:spcPts val="1000"/>
              </a:spcBef>
            </a:pPr>
            <a:r>
              <a:rPr lang="en-US" dirty="0"/>
              <a:t>Match evidence from the response to the language of the rubric</a:t>
            </a:r>
          </a:p>
          <a:p>
            <a:pPr lvl="1">
              <a:spcBef>
                <a:spcPts val="1000"/>
              </a:spcBef>
            </a:pPr>
            <a:r>
              <a:rPr lang="en-US" dirty="0"/>
              <a:t>Look for what is included in the response, not what is missing</a:t>
            </a:r>
          </a:p>
          <a:p>
            <a:pPr>
              <a:spcBef>
                <a:spcPts val="1000"/>
              </a:spcBef>
            </a:pPr>
            <a:r>
              <a:rPr lang="en-US" dirty="0"/>
              <a:t>The highest point on a rubric scale does </a:t>
            </a:r>
            <a:r>
              <a:rPr lang="en-US" i="1" dirty="0"/>
              <a:t>not</a:t>
            </a:r>
            <a:r>
              <a:rPr lang="en-US" dirty="0"/>
              <a:t> measure a “perfect” response</a:t>
            </a:r>
          </a:p>
          <a:p>
            <a:pPr>
              <a:spcBef>
                <a:spcPts val="1000"/>
              </a:spcBef>
            </a:pPr>
            <a:r>
              <a:rPr lang="en-US" dirty="0"/>
              <a:t>On the written tests, handwriting </a:t>
            </a:r>
            <a:r>
              <a:rPr lang="en-US" i="1" dirty="0"/>
              <a:t>does not</a:t>
            </a:r>
            <a:r>
              <a:rPr lang="en-US" b="1" dirty="0"/>
              <a:t> </a:t>
            </a:r>
            <a:r>
              <a:rPr lang="en-US" dirty="0"/>
              <a:t>count</a:t>
            </a:r>
          </a:p>
          <a:p>
            <a:pPr lvl="1">
              <a:spcBef>
                <a:spcPts val="1000"/>
              </a:spcBef>
              <a:buNone/>
            </a:pPr>
            <a:endParaRPr lang="en-US" b="1" dirty="0"/>
          </a:p>
          <a:p>
            <a:pPr lvl="1">
              <a:spcBef>
                <a:spcPts val="1800"/>
              </a:spcBef>
              <a:buNone/>
            </a:pPr>
            <a:r>
              <a:rPr lang="en-US" b="1" dirty="0">
                <a:solidFill>
                  <a:schemeClr val="bg1">
                    <a:lumMod val="50000"/>
                  </a:schemeClr>
                </a:solidFill>
              </a:rPr>
              <a:t>                      </a:t>
            </a:r>
            <a:r>
              <a:rPr lang="en-US" b="1" dirty="0"/>
              <a:t>(binder page 36 for samples and practice)</a:t>
            </a:r>
          </a:p>
          <a:p>
            <a:pPr lvl="1">
              <a:spcBef>
                <a:spcPts val="1800"/>
              </a:spcBef>
            </a:pPr>
            <a:endParaRPr lang="en-US" dirty="0"/>
          </a:p>
        </p:txBody>
      </p:sp>
      <p:sp>
        <p:nvSpPr>
          <p:cNvPr id="4" name="Slide Number Placeholder 3"/>
          <p:cNvSpPr>
            <a:spLocks noGrp="1"/>
          </p:cNvSpPr>
          <p:nvPr>
            <p:ph type="sldNum" sz="quarter" idx="10"/>
          </p:nvPr>
        </p:nvSpPr>
        <p:spPr/>
        <p:txBody>
          <a:bodyPr/>
          <a:lstStyle/>
          <a:p>
            <a:fld id="{C6C20FBB-DA0A-4D64-96F3-1BFC9EBDF0FB}" type="slidenum">
              <a:rPr lang="en-US" smtClean="0"/>
              <a:pPr/>
              <a:t>7</a:t>
            </a:fld>
            <a:endParaRPr lang="en-US" dirty="0"/>
          </a:p>
        </p:txBody>
      </p:sp>
    </p:spTree>
    <p:extLst>
      <p:ext uri="{BB962C8B-B14F-4D97-AF65-F5344CB8AC3E}">
        <p14:creationId xmlns:p14="http://schemas.microsoft.com/office/powerpoint/2010/main" val="311727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3–4: </a:t>
            </a:r>
            <a:r>
              <a:rPr kumimoji="0" lang="en-US" sz="2800" b="1" i="0" strike="noStrike" kern="0" cap="none" spc="0" normalizeH="0" baseline="0" noProof="0" dirty="0">
                <a:ln>
                  <a:noFill/>
                </a:ln>
                <a:effectLst/>
                <a:uLnTx/>
                <a:uFillTx/>
                <a:latin typeface="+mj-lt"/>
                <a:ea typeface="+mj-ea"/>
                <a:cs typeface="+mj-cs"/>
              </a:rPr>
              <a:t>SCR</a:t>
            </a:r>
            <a:r>
              <a:rPr kumimoji="0" lang="en-US" sz="2800" b="1" i="0" u="none" strike="noStrike" kern="0" cap="none" spc="0" normalizeH="0" baseline="0" noProof="0" dirty="0">
                <a:ln>
                  <a:noFill/>
                </a:ln>
                <a:effectLst/>
                <a:uLnTx/>
                <a:uFillTx/>
                <a:latin typeface="+mj-lt"/>
                <a:ea typeface="+mj-ea"/>
                <a:cs typeface="+mj-cs"/>
              </a:rPr>
              <a:t> Rubric</a:t>
            </a:r>
          </a:p>
        </p:txBody>
      </p:sp>
      <p:sp>
        <p:nvSpPr>
          <p:cNvPr id="5" name="Slide Number Placeholder 4"/>
          <p:cNvSpPr>
            <a:spLocks noGrp="1"/>
          </p:cNvSpPr>
          <p:nvPr>
            <p:ph type="sldNum" sz="quarter" idx="10"/>
          </p:nvPr>
        </p:nvSpPr>
        <p:spPr/>
        <p:txBody>
          <a:bodyPr/>
          <a:lstStyle/>
          <a:p>
            <a:fld id="{C6C20FBB-DA0A-4D64-96F3-1BFC9EBDF0FB}" type="slidenum">
              <a:rPr lang="en-US" smtClean="0"/>
              <a:pPr/>
              <a:t>8</a:t>
            </a:fld>
            <a:endParaRPr lang="en-US" dirty="0"/>
          </a:p>
        </p:txBody>
      </p:sp>
      <p:pic>
        <p:nvPicPr>
          <p:cNvPr id="7" name="Picture 6" descr="3-4-SCR-V2.png"/>
          <p:cNvPicPr>
            <a:picLocks noChangeAspect="1"/>
          </p:cNvPicPr>
          <p:nvPr/>
        </p:nvPicPr>
        <p:blipFill>
          <a:blip r:embed="rId3" cstate="print"/>
          <a:stretch>
            <a:fillRect/>
          </a:stretch>
        </p:blipFill>
        <p:spPr>
          <a:xfrm>
            <a:off x="1014984" y="923544"/>
            <a:ext cx="7097649" cy="536657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4325" y="246063"/>
            <a:ext cx="8229600" cy="382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effectLst/>
                <a:uLnTx/>
                <a:uFillTx/>
                <a:latin typeface="+mj-lt"/>
                <a:ea typeface="+mj-ea"/>
                <a:cs typeface="+mj-cs"/>
              </a:rPr>
              <a:t>Grades 3–4: </a:t>
            </a:r>
            <a:r>
              <a:rPr lang="en-US" sz="2800" b="1" kern="0" dirty="0">
                <a:latin typeface="+mj-lt"/>
                <a:ea typeface="+mj-ea"/>
                <a:cs typeface="+mj-cs"/>
              </a:rPr>
              <a:t>SCR Prompt</a:t>
            </a:r>
            <a:endParaRPr kumimoji="0" lang="en-US" sz="1200" b="1" i="0" u="none" strike="noStrike" kern="0" cap="none" spc="0" normalizeH="0" baseline="0" noProof="0" dirty="0">
              <a:ln>
                <a:noFill/>
              </a:ln>
              <a:solidFill>
                <a:srgbClr val="FF0000"/>
              </a:solidFill>
              <a:effectLst/>
              <a:uLnTx/>
              <a:uFillTx/>
              <a:latin typeface="+mj-lt"/>
              <a:ea typeface="+mj-ea"/>
              <a:cs typeface="+mj-cs"/>
            </a:endParaRPr>
          </a:p>
        </p:txBody>
      </p:sp>
      <p:sp>
        <p:nvSpPr>
          <p:cNvPr id="5" name="Slide Number Placeholder 4"/>
          <p:cNvSpPr>
            <a:spLocks noGrp="1"/>
          </p:cNvSpPr>
          <p:nvPr>
            <p:ph type="sldNum" sz="quarter" idx="10"/>
          </p:nvPr>
        </p:nvSpPr>
        <p:spPr/>
        <p:txBody>
          <a:bodyPr/>
          <a:lstStyle/>
          <a:p>
            <a:fld id="{C6C20FBB-DA0A-4D64-96F3-1BFC9EBDF0FB}" type="slidenum">
              <a:rPr lang="en-US" smtClean="0"/>
              <a:pPr/>
              <a:t>9</a:t>
            </a:fld>
            <a:endParaRPr lang="en-US" dirty="0"/>
          </a:p>
        </p:txBody>
      </p:sp>
      <p:pic>
        <p:nvPicPr>
          <p:cNvPr id="6" name="Picture 5" descr="3-4 Passage P1 (replacement).png"/>
          <p:cNvPicPr>
            <a:picLocks noChangeAspect="1"/>
          </p:cNvPicPr>
          <p:nvPr/>
        </p:nvPicPr>
        <p:blipFill>
          <a:blip r:embed="rId3" cstate="print"/>
          <a:stretch>
            <a:fillRect/>
          </a:stretch>
        </p:blipFill>
        <p:spPr>
          <a:xfrm>
            <a:off x="402336" y="1088136"/>
            <a:ext cx="3955812" cy="4901184"/>
          </a:xfrm>
          <a:prstGeom prst="rect">
            <a:avLst/>
          </a:prstGeom>
          <a:ln w="12700">
            <a:solidFill>
              <a:schemeClr val="tx1"/>
            </a:solidFill>
          </a:ln>
          <a:effectLst>
            <a:outerShdw blurRad="50800" dist="38100" dir="2700000" algn="tl" rotWithShape="0">
              <a:prstClr val="black">
                <a:alpha val="40000"/>
              </a:prstClr>
            </a:outerShdw>
          </a:effectLst>
        </p:spPr>
      </p:pic>
      <p:pic>
        <p:nvPicPr>
          <p:cNvPr id="7" name="Picture 6" descr="3-4 Passage P2 (replacement3).png"/>
          <p:cNvPicPr>
            <a:picLocks noChangeAspect="1"/>
          </p:cNvPicPr>
          <p:nvPr/>
        </p:nvPicPr>
        <p:blipFill>
          <a:blip r:embed="rId4" cstate="print"/>
          <a:stretch>
            <a:fillRect/>
          </a:stretch>
        </p:blipFill>
        <p:spPr>
          <a:xfrm>
            <a:off x="4754880" y="1088136"/>
            <a:ext cx="3956312" cy="4901804"/>
          </a:xfrm>
          <a:prstGeom prst="rect">
            <a:avLst/>
          </a:prstGeom>
          <a:ln w="12700">
            <a:solidFill>
              <a:schemeClr val="tx1"/>
            </a:solidFill>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30A0">
            <a:alpha val="29804"/>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8716</TotalTime>
  <Words>2143</Words>
  <Application>Microsoft Office PowerPoint</Application>
  <PresentationFormat>On-screen Show (4:3)</PresentationFormat>
  <Paragraphs>250</Paragraphs>
  <Slides>24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Tahoma</vt:lpstr>
      <vt:lpstr>Wingdings</vt:lpstr>
      <vt:lpstr>Default Design</vt:lpstr>
      <vt:lpstr>PowerPoint Presentation</vt:lpstr>
      <vt:lpstr>Writing Scoring Training Overview</vt:lpstr>
      <vt:lpstr>Writing Rubric Overview</vt:lpstr>
      <vt:lpstr>Five Rubric Dimensions</vt:lpstr>
      <vt:lpstr>Five Rubric Dimensions (Continued)</vt:lpstr>
      <vt:lpstr>Five Rubric Dimensions (Continued)</vt:lpstr>
      <vt:lpstr>Application of the Holistic Writing Rubrics</vt:lpstr>
      <vt:lpstr>PowerPoint Presentation</vt:lpstr>
      <vt:lpstr>PowerPoint Presentation</vt:lpstr>
      <vt:lpstr>Grades 3–4: SCR Sample 1</vt:lpstr>
      <vt:lpstr>Grades 3–4: SCR Sample 2</vt:lpstr>
      <vt:lpstr>Grades 3–4: SCR Sample 3</vt:lpstr>
      <vt:lpstr>Grades 3–4: SCR Sample 4</vt:lpstr>
      <vt:lpstr>Grades 3–4: SCR Sample 5</vt:lpstr>
      <vt:lpstr>PowerPoint Presentation</vt:lpstr>
      <vt:lpstr>PowerPoint Presentation</vt:lpstr>
      <vt:lpstr>Grades 5–6: SCR Sample 1</vt:lpstr>
      <vt:lpstr>Grades 5–6: SCR Sample 2</vt:lpstr>
      <vt:lpstr>Grades 5–6: SCR Sample 3</vt:lpstr>
      <vt:lpstr>Grades 5–6: SCR Sample 4</vt:lpstr>
      <vt:lpstr>Grades 5–6: SCR Sample 5</vt:lpstr>
      <vt:lpstr>Additional Practice Items</vt:lpstr>
      <vt:lpstr>2019 NYSESLAT Resources</vt:lpstr>
      <vt:lpstr>2019 NYSESLAT Resources (Continued)</vt:lpstr>
    </vt:vector>
  </TitlesOfParts>
  <Company>MetriTech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NYSESLAT 2019 Turnkey Training: Writing, Part I</dc:title>
  <dc:creator>New York State Education Department</dc:creator>
  <cp:lastModifiedBy>Kelly Cronkhite</cp:lastModifiedBy>
  <cp:revision>751</cp:revision>
  <cp:lastPrinted>2019-01-23T17:06:54Z</cp:lastPrinted>
  <dcterms:created xsi:type="dcterms:W3CDTF">2015-01-13T15:00:01Z</dcterms:created>
  <dcterms:modified xsi:type="dcterms:W3CDTF">2020-08-10T15:31:41Z</dcterms:modified>
</cp:coreProperties>
</file>