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89" r:id="rId3"/>
    <p:sldId id="372" r:id="rId4"/>
    <p:sldId id="373" r:id="rId5"/>
    <p:sldId id="374" r:id="rId6"/>
    <p:sldId id="375" r:id="rId7"/>
    <p:sldId id="376" r:id="rId8"/>
    <p:sldId id="377" r:id="rId9"/>
    <p:sldId id="378" r:id="rId10"/>
    <p:sldId id="379" r:id="rId11"/>
    <p:sldId id="388" r:id="rId12"/>
    <p:sldId id="380" r:id="rId13"/>
    <p:sldId id="382" r:id="rId14"/>
    <p:sldId id="383" r:id="rId15"/>
    <p:sldId id="384" r:id="rId16"/>
    <p:sldId id="385" r:id="rId17"/>
    <p:sldId id="386" r:id="rId18"/>
    <p:sldId id="396" r:id="rId19"/>
    <p:sldId id="409" r:id="rId20"/>
    <p:sldId id="410" r:id="rId21"/>
    <p:sldId id="412" r:id="rId22"/>
    <p:sldId id="411" r:id="rId23"/>
    <p:sldId id="413" r:id="rId24"/>
    <p:sldId id="414" r:id="rId25"/>
    <p:sldId id="415" r:id="rId26"/>
    <p:sldId id="416" r:id="rId27"/>
    <p:sldId id="418" r:id="rId28"/>
    <p:sldId id="419" r:id="rId2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lingual Ed. and World Lang. - Michele Kinzel-Peles" initials="OBEWL-MKP" lastIdx="8" clrIdx="0"/>
  <p:cmAuthor id="1" name="Peter Swerdzewski" initials="PJS" lastIdx="8" clrIdx="1"/>
  <p:cmAuthor id="2" name="William Hall" initials="" lastIdx="2" clrIdx="2"/>
  <p:cmAuthor id="3" name="Meg Malone" initials="MM" lastIdx="35" clrIdx="3"/>
  <p:cmAuthor id="4" name="Anne Donovan" initials="AD" lastIdx="34" clrIdx="4"/>
  <p:cmAuthor id="5" name="Martha Caswell" initials="MC" lastIdx="27" clrIdx="5"/>
  <p:cmAuthor id="6" name="Meg Montee" initials="MM" lastIdx="5" clrIdx="6"/>
  <p:cmAuthor id="7" name="Jamie Morgan" initials="JM" lastIdx="2" clrIdx="7"/>
  <p:cmAuthor id="8" name="Priscilla Kron" initials="PK" lastIdx="8" clrIdx="8"/>
  <p:cmAuthor id="9" name="Meg Montee" initials="MM [2]" lastIdx="10" clrIdx="9"/>
  <p:cmAuthor id="10" name="Kelly Cronkhite" initials="KC" lastIdx="27" clrIdx="10"/>
  <p:cmAuthor id="11" name="SGH" initials="A" lastIdx="6" clrIdx="11"/>
  <p:cmAuthor id="12" name="OBEWL" initials="OBEWL" lastIdx="19" clrIdx="12">
    <p:extLst>
      <p:ext uri="{19B8F6BF-5375-455C-9EA6-DF929625EA0E}">
        <p15:presenceInfo xmlns:p15="http://schemas.microsoft.com/office/powerpoint/2012/main" userId="OBEWL" providerId="None"/>
      </p:ext>
    </p:extLst>
  </p:cmAuthor>
  <p:cmAuthor id="13" name="Donna Padula" initials="DP" lastIdx="59" clrIdx="13">
    <p:extLst>
      <p:ext uri="{19B8F6BF-5375-455C-9EA6-DF929625EA0E}">
        <p15:presenceInfo xmlns:p15="http://schemas.microsoft.com/office/powerpoint/2012/main" userId="S::Donna.Padula@nysed.gov::2f22e5f7-3ad9-4542-b6ec-0cb559a51d0b" providerId="AD"/>
      </p:ext>
    </p:extLst>
  </p:cmAuthor>
  <p:cmAuthor id="14" name="Office of State Assessment" initials="OSA" lastIdx="70" clrIdx="14">
    <p:extLst>
      <p:ext uri="{19B8F6BF-5375-455C-9EA6-DF929625EA0E}">
        <p15:presenceInfo xmlns:p15="http://schemas.microsoft.com/office/powerpoint/2012/main" userId="Office of State Assessment" providerId="None"/>
      </p:ext>
    </p:extLst>
  </p:cmAuthor>
  <p:cmAuthor id="15" name="Carolyn Nixon" initials="CN" lastIdx="26"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B2B2B2"/>
    <a:srgbClr val="9BB5D8"/>
    <a:srgbClr val="DCDCDC"/>
    <a:srgbClr val="737373"/>
    <a:srgbClr val="D7D7D7"/>
    <a:srgbClr val="DAE2F0"/>
    <a:srgbClr val="324E89"/>
    <a:srgbClr val="326FA6"/>
    <a:srgbClr val="4978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3" autoAdjust="0"/>
    <p:restoredTop sz="91885" autoAdjust="0"/>
  </p:normalViewPr>
  <p:slideViewPr>
    <p:cSldViewPr snapToGrid="0">
      <p:cViewPr varScale="1">
        <p:scale>
          <a:sx n="67" d="100"/>
          <a:sy n="67" d="100"/>
        </p:scale>
        <p:origin x="1092" y="3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64" d="100"/>
          <a:sy n="64" d="100"/>
        </p:scale>
        <p:origin x="-3115" y="-72"/>
      </p:cViewPr>
      <p:guideLst>
        <p:guide orient="horz" pos="2928"/>
        <p:guide pos="2160"/>
      </p:guideLst>
    </p:cSldViewPr>
  </p:notes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7171" name="Rectangle 3"/>
          <p:cNvSpPr>
            <a:spLocks noGrp="1" noChangeArrowheads="1"/>
          </p:cNvSpPr>
          <p:nvPr>
            <p:ph type="dt" sz="quarter" idx="1"/>
          </p:nvPr>
        </p:nvSpPr>
        <p:spPr bwMode="auto">
          <a:xfrm>
            <a:off x="3884613" y="0"/>
            <a:ext cx="297180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7173" name="Rectangle 5"/>
          <p:cNvSpPr>
            <a:spLocks noGrp="1" noChangeArrowheads="1"/>
          </p:cNvSpPr>
          <p:nvPr>
            <p:ph type="sldNum" sz="quarter" idx="3"/>
          </p:nvPr>
        </p:nvSpPr>
        <p:spPr bwMode="auto">
          <a:xfrm>
            <a:off x="3884613" y="8829967"/>
            <a:ext cx="297180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6CDEC085-9834-42D5-82F5-C2FCD94679CE}" type="slidenum">
              <a:rPr lang="en-US"/>
              <a:pPr/>
              <a:t>‹#›</a:t>
            </a:fld>
            <a:endParaRPr lang="en-US"/>
          </a:p>
        </p:txBody>
      </p:sp>
    </p:spTree>
    <p:extLst>
      <p:ext uri="{BB962C8B-B14F-4D97-AF65-F5344CB8AC3E}">
        <p14:creationId xmlns:p14="http://schemas.microsoft.com/office/powerpoint/2010/main" val="1726146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5123" name="Rectangle 3"/>
          <p:cNvSpPr>
            <a:spLocks noGrp="1" noChangeArrowheads="1"/>
          </p:cNvSpPr>
          <p:nvPr>
            <p:ph type="dt" idx="1"/>
          </p:nvPr>
        </p:nvSpPr>
        <p:spPr bwMode="auto">
          <a:xfrm>
            <a:off x="3884613" y="0"/>
            <a:ext cx="297180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512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829967"/>
            <a:ext cx="297180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5127" name="Rectangle 7"/>
          <p:cNvSpPr>
            <a:spLocks noGrp="1" noChangeArrowheads="1"/>
          </p:cNvSpPr>
          <p:nvPr>
            <p:ph type="sldNum" sz="quarter" idx="5"/>
          </p:nvPr>
        </p:nvSpPr>
        <p:spPr bwMode="auto">
          <a:xfrm>
            <a:off x="3884613" y="8829967"/>
            <a:ext cx="297180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04859FF2-E973-4797-94AA-8B31DCB6DC23}" type="slidenum">
              <a:rPr lang="en-US"/>
              <a:pPr/>
              <a:t>‹#›</a:t>
            </a:fld>
            <a:endParaRPr lang="en-US"/>
          </a:p>
        </p:txBody>
      </p:sp>
    </p:spTree>
    <p:extLst>
      <p:ext uri="{BB962C8B-B14F-4D97-AF65-F5344CB8AC3E}">
        <p14:creationId xmlns:p14="http://schemas.microsoft.com/office/powerpoint/2010/main" val="844515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CF304-CC54-4186-BB6C-D10DE0FE29E1}" type="slidenum">
              <a:rPr lang="en-US"/>
              <a:pPr/>
              <a:t>1</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9630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examiner</a:t>
            </a:r>
            <a:r>
              <a:rPr lang="en-US" baseline="0" dirty="0"/>
              <a:t> does not read the text on Commanding level text-based items</a:t>
            </a:r>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 track 69 the examiner adds some of their own words “Let me tell you…”</a:t>
            </a:r>
          </a:p>
          <a:p>
            <a:endParaRPr lang="en-US" baseline="0" dirty="0"/>
          </a:p>
          <a:p>
            <a:r>
              <a:rPr lang="en-US" baseline="0" dirty="0"/>
              <a:t>As you know, the questions are to be read exactly as they are written. </a:t>
            </a:r>
          </a:p>
          <a:p>
            <a:endParaRPr lang="en-US" baseline="0"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After the last practice item, tell participants</a:t>
            </a:r>
            <a:r>
              <a:rPr lang="en-US" baseline="0" dirty="0"/>
              <a:t> that the </a:t>
            </a:r>
            <a:r>
              <a:rPr lang="en-US" dirty="0"/>
              <a:t>transcriptions,</a:t>
            </a:r>
            <a:r>
              <a:rPr lang="en-US" baseline="0" dirty="0"/>
              <a:t> scores, and justifications are in the binder, starting on page 16</a:t>
            </a:r>
            <a:endParaRPr lang="en-US" dirty="0"/>
          </a:p>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Scored</a:t>
            </a:r>
            <a:r>
              <a:rPr lang="en-US" baseline="0" dirty="0"/>
              <a:t> Samples are for you to use in training if you need additional samples. The samples start on page 22 in the binder.  The transcripts, scores, and justifications for the additional samples are in the binder starting on page 30.</a:t>
            </a:r>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859FF2-E973-4797-94AA-8B31DCB6DC23}"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45" name="Picture 5" descr="NYSESLAT Title Nameplate"/>
          <p:cNvPicPr>
            <a:picLocks noChangeAspect="1" noChangeArrowheads="1"/>
          </p:cNvPicPr>
          <p:nvPr userDrawn="1"/>
        </p:nvPicPr>
        <p:blipFill>
          <a:blip r:embed="rId3" cstate="print"/>
          <a:srcRect/>
          <a:stretch>
            <a:fillRect/>
          </a:stretch>
        </p:blipFill>
        <p:spPr bwMode="auto">
          <a:xfrm>
            <a:off x="1547813" y="1408559"/>
            <a:ext cx="6032500" cy="1509713"/>
          </a:xfrm>
          <a:prstGeom prst="rect">
            <a:avLst/>
          </a:prstGeom>
          <a:noFill/>
        </p:spPr>
      </p:pic>
      <p:sp>
        <p:nvSpPr>
          <p:cNvPr id="10258" name="Text Box 18"/>
          <p:cNvSpPr txBox="1">
            <a:spLocks noChangeArrowheads="1"/>
          </p:cNvSpPr>
          <p:nvPr userDrawn="1"/>
        </p:nvSpPr>
        <p:spPr bwMode="auto">
          <a:xfrm>
            <a:off x="1822450" y="3758719"/>
            <a:ext cx="5500688" cy="1224951"/>
          </a:xfrm>
          <a:prstGeom prst="rect">
            <a:avLst/>
          </a:prstGeom>
          <a:noFill/>
          <a:ln w="9525">
            <a:noFill/>
            <a:miter lim="800000"/>
            <a:headEnd/>
            <a:tailEnd/>
          </a:ln>
          <a:effectLst/>
        </p:spPr>
        <p:txBody>
          <a:bodyPr>
            <a:spAutoFit/>
          </a:bodyPr>
          <a:lstStyle/>
          <a:p>
            <a:pPr algn="ctr">
              <a:spcBef>
                <a:spcPct val="30000"/>
              </a:spcBef>
            </a:pPr>
            <a:r>
              <a:rPr lang="en-US" sz="3200" b="1" dirty="0">
                <a:solidFill>
                  <a:schemeClr val="bg2"/>
                </a:solidFill>
                <a:effectLst>
                  <a:outerShdw blurRad="38100" dist="38100" dir="2700000" algn="tl">
                    <a:srgbClr val="C0C0C0"/>
                  </a:outerShdw>
                </a:effectLst>
              </a:rPr>
              <a:t>Turnkey Training</a:t>
            </a:r>
          </a:p>
          <a:p>
            <a:pPr algn="ctr">
              <a:spcBef>
                <a:spcPct val="30000"/>
              </a:spcBef>
            </a:pPr>
            <a:r>
              <a:rPr lang="en-US" sz="3200" b="1" dirty="0">
                <a:solidFill>
                  <a:schemeClr val="bg2"/>
                </a:solidFill>
                <a:effectLst>
                  <a:outerShdw blurRad="38100" dist="38100" dir="2700000" algn="tl">
                    <a:srgbClr val="C0C0C0"/>
                  </a:outerShdw>
                </a:effectLst>
              </a:rPr>
              <a:t>Speaking Practice Items</a:t>
            </a:r>
          </a:p>
        </p:txBody>
      </p:sp>
      <p:sp>
        <p:nvSpPr>
          <p:cNvPr id="10259" name="Line 19"/>
          <p:cNvSpPr>
            <a:spLocks noChangeShapeType="1"/>
          </p:cNvSpPr>
          <p:nvPr userDrawn="1"/>
        </p:nvSpPr>
        <p:spPr bwMode="auto">
          <a:xfrm>
            <a:off x="1924050" y="3399284"/>
            <a:ext cx="5286375" cy="0"/>
          </a:xfrm>
          <a:prstGeom prst="line">
            <a:avLst/>
          </a:prstGeom>
          <a:noFill/>
          <a:ln w="19050">
            <a:solidFill>
              <a:srgbClr val="9BB5D8"/>
            </a:solidFill>
            <a:round/>
            <a:headEnd/>
            <a:tailEnd/>
          </a:ln>
          <a:effectLst/>
        </p:spPr>
        <p:txBody>
          <a:bodyPr/>
          <a:lstStyle/>
          <a:p>
            <a:endParaRPr lang="en-US"/>
          </a:p>
        </p:txBody>
      </p:sp>
      <p:sp>
        <p:nvSpPr>
          <p:cNvPr id="10260" name="Line 20"/>
          <p:cNvSpPr>
            <a:spLocks noChangeShapeType="1"/>
          </p:cNvSpPr>
          <p:nvPr userDrawn="1"/>
        </p:nvSpPr>
        <p:spPr bwMode="auto">
          <a:xfrm>
            <a:off x="1919288" y="5372547"/>
            <a:ext cx="5286375" cy="0"/>
          </a:xfrm>
          <a:prstGeom prst="line">
            <a:avLst/>
          </a:prstGeom>
          <a:noFill/>
          <a:ln w="19050">
            <a:solidFill>
              <a:srgbClr val="9BB5D8"/>
            </a:solidFill>
            <a:round/>
            <a:headEnd/>
            <a:tailEnd/>
          </a:ln>
          <a:effectLst/>
        </p:spPr>
        <p:txBody>
          <a:bodyPr/>
          <a:lstStyle/>
          <a:p>
            <a:endParaRPr lang="en-US"/>
          </a:p>
        </p:txBody>
      </p:sp>
      <p:pic>
        <p:nvPicPr>
          <p:cNvPr id="6" name="Picture 5" descr="NYSED Seal (Inner White).png"/>
          <p:cNvPicPr>
            <a:picLocks noChangeAspect="1"/>
          </p:cNvPicPr>
          <p:nvPr userDrawn="1"/>
        </p:nvPicPr>
        <p:blipFill>
          <a:blip r:embed="rId4" cstate="print"/>
          <a:stretch>
            <a:fillRect/>
          </a:stretch>
        </p:blipFill>
        <p:spPr>
          <a:xfrm>
            <a:off x="1656579" y="1946779"/>
            <a:ext cx="866927" cy="867671"/>
          </a:xfrm>
          <a:prstGeom prst="rect">
            <a:avLst/>
          </a:prstGeom>
        </p:spPr>
      </p:pic>
      <p:sp>
        <p:nvSpPr>
          <p:cNvPr id="7" name="TextBox 6"/>
          <p:cNvSpPr txBox="1"/>
          <p:nvPr userDrawn="1"/>
        </p:nvSpPr>
        <p:spPr>
          <a:xfrm>
            <a:off x="3409949" y="6636667"/>
            <a:ext cx="2352675" cy="246221"/>
          </a:xfrm>
          <a:prstGeom prst="rect">
            <a:avLst/>
          </a:prstGeom>
          <a:noFill/>
        </p:spPr>
        <p:txBody>
          <a:bodyPr wrap="square" rtlCol="0">
            <a:spAutoFit/>
          </a:bodyPr>
          <a:lstStyle/>
          <a:p>
            <a:r>
              <a:rPr lang="en-US" sz="1000" b="1" dirty="0">
                <a:solidFill>
                  <a:schemeClr val="bg1">
                    <a:lumMod val="85000"/>
                  </a:schemeClr>
                </a:solidFill>
              </a:rPr>
              <a:t>2019 NYSESLAT Turnkey Training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0A49CDF7-A94D-4882-8C78-C18C35D564C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4938" y="246063"/>
            <a:ext cx="2058987" cy="5438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6388" y="246063"/>
            <a:ext cx="6026150" cy="5438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D3663C32-FB49-4D58-9E0B-F2CAC09EC71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564" y="246063"/>
            <a:ext cx="8229600" cy="382587"/>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55448" y="1000125"/>
            <a:ext cx="8817102" cy="4525963"/>
          </a:xfrm>
        </p:spPr>
        <p:txBody>
          <a:bodyPr/>
          <a:lstStyle>
            <a:lvl1pPr>
              <a:defRPr sz="2200"/>
            </a:lvl1pPr>
            <a:lvl2pPr>
              <a:defRPr sz="1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622708" y="6608154"/>
            <a:ext cx="507244" cy="273050"/>
          </a:xfrm>
          <a:prstGeom prst="rect">
            <a:avLst/>
          </a:prstGeom>
        </p:spPr>
        <p:txBody>
          <a:bodyPr anchor="ctr" anchorCtr="1"/>
          <a:lstStyle>
            <a:lvl1pPr>
              <a:defRPr sz="1200" b="1">
                <a:solidFill>
                  <a:schemeClr val="bg1">
                    <a:lumMod val="85000"/>
                  </a:schemeClr>
                </a:solidFill>
                <a:latin typeface="Tahoma" pitchFamily="34" charset="0"/>
                <a:cs typeface="Tahoma" pitchFamily="34" charset="0"/>
              </a:defRPr>
            </a:lvl1pPr>
          </a:lstStyle>
          <a:p>
            <a:fld id="{C6C20FBB-DA0A-4D64-96F3-1BFC9EBDF0FB}" type="slidenum">
              <a:rPr lang="en-US" smtClean="0"/>
              <a:pPr/>
              <a:t>‹#›</a:t>
            </a:fld>
            <a:endParaRPr lang="en-US" dirty="0"/>
          </a:p>
        </p:txBody>
      </p:sp>
      <p:sp>
        <p:nvSpPr>
          <p:cNvPr id="11" name="TextBox 10"/>
          <p:cNvSpPr txBox="1"/>
          <p:nvPr userDrawn="1"/>
        </p:nvSpPr>
        <p:spPr>
          <a:xfrm>
            <a:off x="3409949" y="6628421"/>
            <a:ext cx="2352675" cy="246221"/>
          </a:xfrm>
          <a:prstGeom prst="rect">
            <a:avLst/>
          </a:prstGeom>
          <a:noFill/>
        </p:spPr>
        <p:txBody>
          <a:bodyPr wrap="square" rtlCol="0">
            <a:spAutoFit/>
          </a:bodyPr>
          <a:lstStyle/>
          <a:p>
            <a:r>
              <a:rPr lang="en-US" sz="1000" b="1" dirty="0">
                <a:solidFill>
                  <a:schemeClr val="bg1">
                    <a:lumMod val="85000"/>
                  </a:schemeClr>
                </a:solidFill>
              </a:rPr>
              <a:t>2019 NYSESLAT Turnkey Training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9188" y="6616700"/>
            <a:ext cx="365125" cy="273050"/>
          </a:xfrm>
          <a:prstGeom prst="rect">
            <a:avLst/>
          </a:prstGeom>
        </p:spPr>
        <p:txBody>
          <a:bodyPr/>
          <a:lstStyle>
            <a:lvl1pPr>
              <a:defRPr/>
            </a:lvl1pPr>
          </a:lstStyle>
          <a:p>
            <a:fld id="{5347D8F4-0766-423D-8026-6A4A988E71B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6388" y="1158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7388" y="1158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F592B294-9573-4AB6-9B3A-BFE0994942B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9188" y="6616700"/>
            <a:ext cx="365125" cy="273050"/>
          </a:xfrm>
          <a:prstGeom prst="rect">
            <a:avLst/>
          </a:prstGeom>
        </p:spPr>
        <p:txBody>
          <a:bodyPr/>
          <a:lstStyle>
            <a:lvl1pPr>
              <a:defRPr/>
            </a:lvl1pPr>
          </a:lstStyle>
          <a:p>
            <a:fld id="{5CC6772B-8247-4D08-BDBA-561D7E7061A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9188" y="6616700"/>
            <a:ext cx="365125" cy="273050"/>
          </a:xfrm>
          <a:prstGeom prst="rect">
            <a:avLst/>
          </a:prstGeom>
        </p:spPr>
        <p:txBody>
          <a:bodyPr/>
          <a:lstStyle>
            <a:lvl1pPr>
              <a:defRPr/>
            </a:lvl1pPr>
          </a:lstStyle>
          <a:p>
            <a:fld id="{DB8DEA85-F0DC-4A0B-9B4A-DF133A7DAB7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9188" y="6616700"/>
            <a:ext cx="365125" cy="273050"/>
          </a:xfrm>
          <a:prstGeom prst="rect">
            <a:avLst/>
          </a:prstGeom>
        </p:spPr>
        <p:txBody>
          <a:bodyPr/>
          <a:lstStyle>
            <a:lvl1pPr>
              <a:defRPr/>
            </a:lvl1pPr>
          </a:lstStyle>
          <a:p>
            <a:fld id="{7F54A91E-5B73-46C7-908C-13398DDA292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AC503A39-744D-4BCA-8B4D-4E62F92E97F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9188" y="6616700"/>
            <a:ext cx="365125" cy="273050"/>
          </a:xfrm>
          <a:prstGeom prst="rect">
            <a:avLst/>
          </a:prstGeom>
        </p:spPr>
        <p:txBody>
          <a:bodyPr/>
          <a:lstStyle>
            <a:lvl1pPr>
              <a:defRPr/>
            </a:lvl1pPr>
          </a:lstStyle>
          <a:p>
            <a:fld id="{427CD2B8-BE3B-4B9C-B4B5-8DEA1AECDD1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6729" y="246063"/>
            <a:ext cx="82296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55448" y="99669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6" name="Slide Number Placeholder 3"/>
          <p:cNvSpPr>
            <a:spLocks noGrp="1"/>
          </p:cNvSpPr>
          <p:nvPr>
            <p:ph type="sldNum" sz="quarter" idx="4"/>
          </p:nvPr>
        </p:nvSpPr>
        <p:spPr>
          <a:xfrm>
            <a:off x="8622708" y="6608154"/>
            <a:ext cx="507244" cy="273050"/>
          </a:xfrm>
          <a:prstGeom prst="rect">
            <a:avLst/>
          </a:prstGeom>
        </p:spPr>
        <p:txBody>
          <a:bodyPr anchor="ctr" anchorCtr="1"/>
          <a:lstStyle>
            <a:lvl1pPr>
              <a:defRPr sz="1200" b="1">
                <a:solidFill>
                  <a:schemeClr val="bg1"/>
                </a:solidFill>
                <a:latin typeface="Tahoma" pitchFamily="34" charset="0"/>
                <a:cs typeface="Tahoma" pitchFamily="34" charset="0"/>
              </a:defRPr>
            </a:lvl1pPr>
          </a:lstStyle>
          <a:p>
            <a:fld id="{C6C20FBB-DA0A-4D64-96F3-1BFC9EBDF0F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Tahoma" pitchFamily="34" charset="0"/>
        </a:defRPr>
      </a:lvl2pPr>
      <a:lvl3pPr algn="l" rtl="0" fontAlgn="base">
        <a:spcBef>
          <a:spcPct val="0"/>
        </a:spcBef>
        <a:spcAft>
          <a:spcPct val="0"/>
        </a:spcAft>
        <a:defRPr sz="2800" b="1">
          <a:solidFill>
            <a:schemeClr val="bg1"/>
          </a:solidFill>
          <a:latin typeface="Tahoma" pitchFamily="34" charset="0"/>
        </a:defRPr>
      </a:lvl3pPr>
      <a:lvl4pPr algn="l" rtl="0" fontAlgn="base">
        <a:spcBef>
          <a:spcPct val="0"/>
        </a:spcBef>
        <a:spcAft>
          <a:spcPct val="0"/>
        </a:spcAft>
        <a:defRPr sz="2800" b="1">
          <a:solidFill>
            <a:schemeClr val="bg1"/>
          </a:solidFill>
          <a:latin typeface="Tahoma" pitchFamily="34" charset="0"/>
        </a:defRPr>
      </a:lvl4pPr>
      <a:lvl5pPr algn="l" rtl="0" fontAlgn="base">
        <a:spcBef>
          <a:spcPct val="0"/>
        </a:spcBef>
        <a:spcAft>
          <a:spcPct val="0"/>
        </a:spcAft>
        <a:defRPr sz="2800" b="1">
          <a:solidFill>
            <a:schemeClr val="bg1"/>
          </a:solidFill>
          <a:latin typeface="Tahoma" pitchFamily="34" charset="0"/>
        </a:defRPr>
      </a:lvl5pPr>
      <a:lvl6pPr marL="457200" algn="l" rtl="0" fontAlgn="base">
        <a:spcBef>
          <a:spcPct val="0"/>
        </a:spcBef>
        <a:spcAft>
          <a:spcPct val="0"/>
        </a:spcAft>
        <a:defRPr sz="2800" b="1">
          <a:solidFill>
            <a:schemeClr val="bg1"/>
          </a:solidFill>
          <a:latin typeface="Tahoma" pitchFamily="34" charset="0"/>
        </a:defRPr>
      </a:lvl6pPr>
      <a:lvl7pPr marL="914400" algn="l" rtl="0" fontAlgn="base">
        <a:spcBef>
          <a:spcPct val="0"/>
        </a:spcBef>
        <a:spcAft>
          <a:spcPct val="0"/>
        </a:spcAft>
        <a:defRPr sz="2800" b="1">
          <a:solidFill>
            <a:schemeClr val="bg1"/>
          </a:solidFill>
          <a:latin typeface="Tahoma" pitchFamily="34" charset="0"/>
        </a:defRPr>
      </a:lvl7pPr>
      <a:lvl8pPr marL="1371600" algn="l" rtl="0" fontAlgn="base">
        <a:spcBef>
          <a:spcPct val="0"/>
        </a:spcBef>
        <a:spcAft>
          <a:spcPct val="0"/>
        </a:spcAft>
        <a:defRPr sz="2800" b="1">
          <a:solidFill>
            <a:schemeClr val="bg1"/>
          </a:solidFill>
          <a:latin typeface="Tahoma" pitchFamily="34" charset="0"/>
        </a:defRPr>
      </a:lvl8pPr>
      <a:lvl9pPr marL="1828800" algn="l" rtl="0" fontAlgn="base">
        <a:spcBef>
          <a:spcPct val="0"/>
        </a:spcBef>
        <a:spcAft>
          <a:spcPct val="0"/>
        </a:spcAft>
        <a:defRPr sz="2800" b="1">
          <a:solidFill>
            <a:schemeClr val="bg1"/>
          </a:solidFill>
          <a:latin typeface="Tahoma" pitchFamily="34" charset="0"/>
        </a:defRPr>
      </a:lvl9pPr>
    </p:titleStyle>
    <p:bodyStyle>
      <a:lvl1pPr marL="342900" indent="-342900" algn="l" rtl="0" fontAlgn="base">
        <a:spcBef>
          <a:spcPct val="50000"/>
        </a:spcBef>
        <a:spcAft>
          <a:spcPct val="0"/>
        </a:spcAft>
        <a:buSzPct val="90000"/>
        <a:buBlip>
          <a:blip r:embed="rId14"/>
        </a:buBlip>
        <a:defRPr sz="2400">
          <a:solidFill>
            <a:schemeClr val="tx1"/>
          </a:solidFill>
          <a:latin typeface="+mn-lt"/>
          <a:ea typeface="+mn-ea"/>
          <a:cs typeface="+mn-cs"/>
        </a:defRPr>
      </a:lvl1pPr>
      <a:lvl2pPr marL="742950" indent="-285750" algn="l" rtl="0" fontAlgn="base">
        <a:spcBef>
          <a:spcPct val="50000"/>
        </a:spcBef>
        <a:spcAft>
          <a:spcPct val="0"/>
        </a:spcAft>
        <a:buSzPct val="75000"/>
        <a:buBlip>
          <a:blip r:embed="rId15"/>
        </a:buBlip>
        <a:defRPr sz="2000">
          <a:solidFill>
            <a:schemeClr val="tx1"/>
          </a:solidFill>
          <a:latin typeface="+mn-lt"/>
        </a:defRPr>
      </a:lvl2pPr>
      <a:lvl3pPr marL="1143000" indent="-228600" algn="l" rtl="0" fontAlgn="base">
        <a:spcBef>
          <a:spcPct val="20000"/>
        </a:spcBef>
        <a:spcAft>
          <a:spcPct val="0"/>
        </a:spcAft>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2.wav"/><Relationship Id="rId7" Type="http://schemas.openxmlformats.org/officeDocument/2006/relationships/image" Target="../media/image21.png"/><Relationship Id="rId2" Type="http://schemas.openxmlformats.org/officeDocument/2006/relationships/audio" Target="../media/audio1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13.wav"/><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image" Target="../media/image11.png"/><Relationship Id="rId2" Type="http://schemas.openxmlformats.org/officeDocument/2006/relationships/audio" Target="../media/audio14.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2.tiff"/><Relationship Id="rId4" Type="http://schemas.openxmlformats.org/officeDocument/2006/relationships/audio" Target="../media/audio16.wav"/></Relationships>
</file>

<file path=ppt/slides/_rels/slide12.xml.rels><?xml version="1.0" encoding="UTF-8" standalone="yes"?>
<Relationships xmlns="http://schemas.openxmlformats.org/package/2006/relationships"><Relationship Id="rId3" Type="http://schemas.openxmlformats.org/officeDocument/2006/relationships/audio" Target="../media/audio18.wav"/><Relationship Id="rId7" Type="http://schemas.openxmlformats.org/officeDocument/2006/relationships/image" Target="../media/image11.png"/><Relationship Id="rId2" Type="http://schemas.openxmlformats.org/officeDocument/2006/relationships/audio" Target="../media/audio17.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3.tiff"/><Relationship Id="rId4" Type="http://schemas.openxmlformats.org/officeDocument/2006/relationships/audio" Target="../media/audio19.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0.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audio" Target="../media/audio22.wav"/><Relationship Id="rId4" Type="http://schemas.openxmlformats.org/officeDocument/2006/relationships/audio" Target="../media/audio21.wav"/></Relationships>
</file>

<file path=ppt/slides/_rels/slide15.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11.png"/><Relationship Id="rId2" Type="http://schemas.openxmlformats.org/officeDocument/2006/relationships/audio" Target="../media/audio23.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4.tiff"/><Relationship Id="rId4" Type="http://schemas.openxmlformats.org/officeDocument/2006/relationships/audio" Target="../media/audio25.wav"/></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6.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audio" Target="../media/audio28.wav"/><Relationship Id="rId4" Type="http://schemas.openxmlformats.org/officeDocument/2006/relationships/audio" Target="../media/audio27.wav"/></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9.wav"/><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1.png"/><Relationship Id="rId5" Type="http://schemas.openxmlformats.org/officeDocument/2006/relationships/audio" Target="../media/audio31.wav"/><Relationship Id="rId10" Type="http://schemas.openxmlformats.org/officeDocument/2006/relationships/image" Target="../media/image10.png"/><Relationship Id="rId4" Type="http://schemas.openxmlformats.org/officeDocument/2006/relationships/audio" Target="../media/audio30.wav"/><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33.wav"/></Relationships>
</file>

<file path=ppt/slides/_rels/slide2.xml.rels><?xml version="1.0" encoding="UTF-8" standalone="yes"?>
<Relationships xmlns="http://schemas.openxmlformats.org/package/2006/relationships"><Relationship Id="rId3" Type="http://schemas.openxmlformats.org/officeDocument/2006/relationships/hyperlink" Target="http://www.p12.nysed.gov/assessment/nysesla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audio" Target="../media/audio34.wav"/><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audio" Target="../media/audio36.wav"/><Relationship Id="rId4" Type="http://schemas.openxmlformats.org/officeDocument/2006/relationships/audio" Target="../media/audio35.wav"/></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7.wav"/><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audio" Target="../media/audio39.wav"/><Relationship Id="rId4" Type="http://schemas.openxmlformats.org/officeDocument/2006/relationships/audio" Target="../media/audio38.wav"/><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0.wav"/><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audio" Target="../media/audio42.wav"/><Relationship Id="rId10" Type="http://schemas.openxmlformats.org/officeDocument/2006/relationships/image" Target="../media/image34.png"/><Relationship Id="rId4" Type="http://schemas.openxmlformats.org/officeDocument/2006/relationships/audio" Target="../media/audio41.wav"/><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3.wav"/><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44.wav"/><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5.wav"/><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audio" Target="../media/audio47.wav"/><Relationship Id="rId4" Type="http://schemas.openxmlformats.org/officeDocument/2006/relationships/audio" Target="../media/audio46.wav"/><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audio" Target="../media/audio48.wav"/><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audio" Target="../media/audio50.wav"/><Relationship Id="rId4" Type="http://schemas.openxmlformats.org/officeDocument/2006/relationships/audio" Target="../media/audio49.wav"/></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51.wav"/><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4.png"/><Relationship Id="rId5" Type="http://schemas.openxmlformats.org/officeDocument/2006/relationships/audio" Target="../media/audio53.wav"/><Relationship Id="rId10" Type="http://schemas.openxmlformats.org/officeDocument/2006/relationships/image" Target="../media/image43.png"/><Relationship Id="rId4" Type="http://schemas.openxmlformats.org/officeDocument/2006/relationships/audio" Target="../media/audio52.wav"/><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hyperlink" Target="mailto:obewl@nysed.gov" TargetMode="External"/><Relationship Id="rId2" Type="http://schemas.openxmlformats.org/officeDocument/2006/relationships/hyperlink" Target="mailto:emscassessinfo@nysed.gov" TargetMode="External"/><Relationship Id="rId1" Type="http://schemas.openxmlformats.org/officeDocument/2006/relationships/slideLayout" Target="../slideLayouts/slideLayout2.xml"/><Relationship Id="rId4" Type="http://schemas.openxmlformats.org/officeDocument/2006/relationships/hyperlink" Target="mailto:nyseslat@metritech.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p12.nysed.gov/irs/sirs/ric-big5.html" TargetMode="External"/><Relationship Id="rId2" Type="http://schemas.openxmlformats.org/officeDocument/2006/relationships/hyperlink" Target="http://www.nysed.gov/bilingual-ed/regional-supportrberns" TargetMode="External"/><Relationship Id="rId1" Type="http://schemas.openxmlformats.org/officeDocument/2006/relationships/slideLayout" Target="../slideLayouts/slideLayout2.xml"/><Relationship Id="rId4" Type="http://schemas.openxmlformats.org/officeDocument/2006/relationships/hyperlink" Target="http://www.p12.nysed.gov/assessment/nysesla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6.wav"/><Relationship Id="rId7" Type="http://schemas.openxmlformats.org/officeDocument/2006/relationships/image" Target="../media/image15.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7.wav"/><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9.wav"/><Relationship Id="rId7" Type="http://schemas.openxmlformats.org/officeDocument/2006/relationships/image" Target="../media/image18.png"/><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10.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3330_1.png"/>
          <p:cNvPicPr>
            <a:picLocks noChangeAspect="1"/>
          </p:cNvPicPr>
          <p:nvPr/>
        </p:nvPicPr>
        <p:blipFill>
          <a:blip r:embed="rId5" cstate="print"/>
          <a:stretch>
            <a:fillRect/>
          </a:stretch>
        </p:blipFill>
        <p:spPr>
          <a:xfrm>
            <a:off x="744297" y="996416"/>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47" name="Picture 46" descr="3330_2.png"/>
          <p:cNvPicPr>
            <a:picLocks noChangeAspect="1"/>
          </p:cNvPicPr>
          <p:nvPr/>
        </p:nvPicPr>
        <p:blipFill>
          <a:blip r:embed="rId6" cstate="print"/>
          <a:stretch>
            <a:fillRect/>
          </a:stretch>
        </p:blipFill>
        <p:spPr>
          <a:xfrm>
            <a:off x="3535337" y="978193"/>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48" name="Picture 47" descr="3330_3.png"/>
          <p:cNvPicPr>
            <a:picLocks noChangeAspect="1"/>
          </p:cNvPicPr>
          <p:nvPr/>
        </p:nvPicPr>
        <p:blipFill>
          <a:blip r:embed="rId7" cstate="print"/>
          <a:stretch>
            <a:fillRect/>
          </a:stretch>
        </p:blipFill>
        <p:spPr>
          <a:xfrm>
            <a:off x="6326377" y="978193"/>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0"/>
          </p:nvPr>
        </p:nvSpPr>
        <p:spPr/>
        <p:txBody>
          <a:bodyPr/>
          <a:lstStyle/>
          <a:p>
            <a:fld id="{C6C20FBB-DA0A-4D64-96F3-1BFC9EBDF0FB}" type="slidenum">
              <a:rPr lang="en-US" smtClean="0"/>
              <a:pPr/>
              <a:t>10</a:t>
            </a:fld>
            <a:endParaRPr lang="en-US" dirty="0"/>
          </a:p>
        </p:txBody>
      </p:sp>
      <p:sp>
        <p:nvSpPr>
          <p:cNvPr id="23" name="Title 1"/>
          <p:cNvSpPr>
            <a:spLocks noGrp="1"/>
          </p:cNvSpPr>
          <p:nvPr>
            <p:ph type="title"/>
          </p:nvPr>
        </p:nvSpPr>
        <p:spPr>
          <a:xfrm>
            <a:off x="182880" y="246063"/>
            <a:ext cx="8229600" cy="382587"/>
          </a:xfrm>
        </p:spPr>
        <p:txBody>
          <a:bodyPr/>
          <a:lstStyle/>
          <a:p>
            <a:r>
              <a:rPr lang="en-US" sz="2400" dirty="0"/>
              <a:t>Expanding Practice: Grades 1–2 (Text-Based)</a:t>
            </a:r>
          </a:p>
        </p:txBody>
      </p:sp>
      <p:sp>
        <p:nvSpPr>
          <p:cNvPr id="42" name="AutoShape 4"/>
          <p:cNvSpPr>
            <a:spLocks noChangeArrowheads="1"/>
          </p:cNvSpPr>
          <p:nvPr/>
        </p:nvSpPr>
        <p:spPr bwMode="auto">
          <a:xfrm>
            <a:off x="196787" y="2545490"/>
            <a:ext cx="8732838" cy="1515874"/>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latin typeface="+mn-lt"/>
                <a:cs typeface="Arial" pitchFamily="34" charset="0"/>
              </a:rPr>
              <a:t>[</a:t>
            </a:r>
            <a:r>
              <a:rPr lang="en-US" sz="1400" dirty="0">
                <a:latin typeface="+mn-lt"/>
              </a:rPr>
              <a:t>Now let’s talk about clouds.] There are several different kinds of clouds. One kind of cloud is a</a:t>
            </a:r>
            <a:br>
              <a:rPr lang="en-US" sz="1400" dirty="0">
                <a:latin typeface="+mn-lt"/>
              </a:rPr>
            </a:br>
            <a:r>
              <a:rPr lang="en-US" sz="1400" dirty="0">
                <a:latin typeface="+mn-lt"/>
              </a:rPr>
              <a:t>cirrus cloud. These clouds are thin and long and look like white lines on a sunny day. Dark gray clouds in</a:t>
            </a:r>
            <a:br>
              <a:rPr lang="en-US" sz="1400" dirty="0">
                <a:latin typeface="+mn-lt"/>
              </a:rPr>
            </a:br>
            <a:r>
              <a:rPr lang="en-US" sz="1400" dirty="0">
                <a:latin typeface="+mn-lt"/>
              </a:rPr>
              <a:t>the sky are called stratus clouds. They cover the sky like a blanket. Other clouds aren’t in the sky at all!</a:t>
            </a:r>
            <a:br>
              <a:rPr lang="en-US" sz="1400" dirty="0">
                <a:latin typeface="+mn-lt"/>
              </a:rPr>
            </a:br>
            <a:r>
              <a:rPr lang="en-US" sz="1400" dirty="0">
                <a:latin typeface="+mn-lt"/>
              </a:rPr>
              <a:t>Fog is a special kind of cloud that floats close to the ground. Fog can be dangerous because it makes it</a:t>
            </a:r>
            <a:br>
              <a:rPr lang="en-US" sz="1400" dirty="0">
                <a:latin typeface="+mn-lt"/>
              </a:rPr>
            </a:br>
            <a:r>
              <a:rPr lang="en-US" sz="1400" dirty="0">
                <a:latin typeface="+mn-lt"/>
              </a:rPr>
              <a:t>hard for people to see.</a:t>
            </a:r>
            <a:endParaRPr lang="en-US" sz="1400" b="1" dirty="0">
              <a:latin typeface="+mn-lt"/>
              <a:cs typeface="Arial" pitchFamily="34" charset="0"/>
            </a:endParaRPr>
          </a:p>
          <a:p>
            <a:pPr>
              <a:lnSpc>
                <a:spcPct val="150000"/>
              </a:lnSpc>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about different kinds of clouds.</a:t>
            </a:r>
            <a:endParaRPr lang="en-US" sz="1200" i="1" dirty="0">
              <a:latin typeface="Times New Roman" pitchFamily="18" charset="0"/>
              <a:cs typeface="Times New Roman" pitchFamily="18" charset="0"/>
            </a:endParaRPr>
          </a:p>
        </p:txBody>
      </p:sp>
      <p:sp>
        <p:nvSpPr>
          <p:cNvPr id="70" name="TextBox 69"/>
          <p:cNvSpPr txBox="1"/>
          <p:nvPr/>
        </p:nvSpPr>
        <p:spPr>
          <a:xfrm>
            <a:off x="404028" y="99060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71" name="TextBox 70"/>
          <p:cNvSpPr txBox="1"/>
          <p:nvPr/>
        </p:nvSpPr>
        <p:spPr>
          <a:xfrm>
            <a:off x="3179139" y="97997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72" name="TextBox 71"/>
          <p:cNvSpPr txBox="1"/>
          <p:nvPr/>
        </p:nvSpPr>
        <p:spPr>
          <a:xfrm>
            <a:off x="5964872" y="97997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
        <p:nvSpPr>
          <p:cNvPr id="73" name="TextBox 72"/>
          <p:cNvSpPr txBox="1"/>
          <p:nvPr/>
        </p:nvSpPr>
        <p:spPr>
          <a:xfrm>
            <a:off x="1134728" y="2091017"/>
            <a:ext cx="1276539" cy="276999"/>
          </a:xfrm>
          <a:prstGeom prst="rect">
            <a:avLst/>
          </a:prstGeom>
          <a:noFill/>
        </p:spPr>
        <p:txBody>
          <a:bodyPr wrap="square" rtlCol="0" anchor="ctr">
            <a:spAutoFit/>
          </a:bodyPr>
          <a:lstStyle/>
          <a:p>
            <a:pPr algn="ctr"/>
            <a:r>
              <a:rPr lang="en-US" sz="1200" b="1" dirty="0">
                <a:solidFill>
                  <a:schemeClr val="bg1"/>
                </a:solidFill>
              </a:rPr>
              <a:t>Cirrus</a:t>
            </a:r>
          </a:p>
        </p:txBody>
      </p:sp>
      <p:sp>
        <p:nvSpPr>
          <p:cNvPr id="74" name="TextBox 73"/>
          <p:cNvSpPr txBox="1"/>
          <p:nvPr/>
        </p:nvSpPr>
        <p:spPr>
          <a:xfrm>
            <a:off x="3925768" y="2080380"/>
            <a:ext cx="1276539" cy="276999"/>
          </a:xfrm>
          <a:prstGeom prst="rect">
            <a:avLst/>
          </a:prstGeom>
          <a:noFill/>
        </p:spPr>
        <p:txBody>
          <a:bodyPr wrap="square" rtlCol="0" anchor="ctr">
            <a:spAutoFit/>
          </a:bodyPr>
          <a:lstStyle/>
          <a:p>
            <a:pPr algn="ctr"/>
            <a:r>
              <a:rPr lang="en-US" sz="1200" b="1" dirty="0">
                <a:solidFill>
                  <a:schemeClr val="bg1"/>
                </a:solidFill>
              </a:rPr>
              <a:t>Stratus</a:t>
            </a:r>
          </a:p>
        </p:txBody>
      </p:sp>
      <p:sp>
        <p:nvSpPr>
          <p:cNvPr id="75" name="TextBox 74"/>
          <p:cNvSpPr txBox="1"/>
          <p:nvPr/>
        </p:nvSpPr>
        <p:spPr>
          <a:xfrm>
            <a:off x="6716808" y="2080380"/>
            <a:ext cx="1276539" cy="276999"/>
          </a:xfrm>
          <a:prstGeom prst="rect">
            <a:avLst/>
          </a:prstGeom>
          <a:noFill/>
        </p:spPr>
        <p:txBody>
          <a:bodyPr wrap="square" rtlCol="0" anchor="ctr">
            <a:spAutoFit/>
          </a:bodyPr>
          <a:lstStyle/>
          <a:p>
            <a:pPr algn="ctr"/>
            <a:r>
              <a:rPr lang="en-US" sz="1200" b="1" dirty="0">
                <a:solidFill>
                  <a:schemeClr val="bg1"/>
                </a:solidFill>
              </a:rPr>
              <a:t>Fog</a:t>
            </a:r>
          </a:p>
        </p:txBody>
      </p:sp>
      <p:grpSp>
        <p:nvGrpSpPr>
          <p:cNvPr id="38" name="Group 37"/>
          <p:cNvGrpSpPr/>
          <p:nvPr/>
        </p:nvGrpSpPr>
        <p:grpSpPr>
          <a:xfrm>
            <a:off x="804989" y="4267200"/>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8" cstate="print"/>
          <a:stretch>
            <a:fillRect/>
          </a:stretch>
        </p:blipFill>
        <p:spPr>
          <a:xfrm>
            <a:off x="1443029" y="4690872"/>
            <a:ext cx="525780" cy="525780"/>
          </a:xfrm>
          <a:prstGeom prst="rect">
            <a:avLst/>
          </a:prstGeom>
        </p:spPr>
      </p:pic>
      <p:pic>
        <p:nvPicPr>
          <p:cNvPr id="76" name="Picture 75" descr="Play-Button.png"/>
          <p:cNvPicPr>
            <a:picLocks noChangeAspect="1"/>
          </p:cNvPicPr>
          <p:nvPr/>
        </p:nvPicPr>
        <p:blipFill>
          <a:blip r:embed="rId9" cstate="print"/>
          <a:stretch>
            <a:fillRect/>
          </a:stretch>
        </p:blipFill>
        <p:spPr>
          <a:xfrm>
            <a:off x="1443029" y="4690872"/>
            <a:ext cx="525780" cy="525780"/>
          </a:xfrm>
          <a:prstGeom prst="rect">
            <a:avLst/>
          </a:prstGeom>
        </p:spPr>
      </p:pic>
      <p:grpSp>
        <p:nvGrpSpPr>
          <p:cNvPr id="77" name="Group 76"/>
          <p:cNvGrpSpPr/>
          <p:nvPr/>
        </p:nvGrpSpPr>
        <p:grpSpPr>
          <a:xfrm>
            <a:off x="3657602" y="4267200"/>
            <a:ext cx="1801860" cy="1280160"/>
            <a:chOff x="2486027" y="4991100"/>
            <a:chExt cx="1801860" cy="1280160"/>
          </a:xfrm>
        </p:grpSpPr>
        <p:sp>
          <p:nvSpPr>
            <p:cNvPr id="78"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9" name="Rectangle 78"/>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79" descr="Melody-Button-(GI).png"/>
          <p:cNvPicPr>
            <a:picLocks noChangeAspect="1"/>
          </p:cNvPicPr>
          <p:nvPr/>
        </p:nvPicPr>
        <p:blipFill>
          <a:blip r:embed="rId8" cstate="print"/>
          <a:stretch>
            <a:fillRect/>
          </a:stretch>
        </p:blipFill>
        <p:spPr>
          <a:xfrm>
            <a:off x="4295642" y="4690872"/>
            <a:ext cx="525780" cy="525780"/>
          </a:xfrm>
          <a:prstGeom prst="rect">
            <a:avLst/>
          </a:prstGeom>
        </p:spPr>
      </p:pic>
      <p:pic>
        <p:nvPicPr>
          <p:cNvPr id="81" name="Picture 80" descr="Play-Button.png"/>
          <p:cNvPicPr>
            <a:picLocks noChangeAspect="1"/>
          </p:cNvPicPr>
          <p:nvPr/>
        </p:nvPicPr>
        <p:blipFill>
          <a:blip r:embed="rId9" cstate="print"/>
          <a:stretch>
            <a:fillRect/>
          </a:stretch>
        </p:blipFill>
        <p:spPr>
          <a:xfrm>
            <a:off x="4295642" y="4690872"/>
            <a:ext cx="525780" cy="525780"/>
          </a:xfrm>
          <a:prstGeom prst="rect">
            <a:avLst/>
          </a:prstGeom>
        </p:spPr>
      </p:pic>
      <p:grpSp>
        <p:nvGrpSpPr>
          <p:cNvPr id="82" name="Group 81"/>
          <p:cNvGrpSpPr/>
          <p:nvPr/>
        </p:nvGrpSpPr>
        <p:grpSpPr>
          <a:xfrm>
            <a:off x="6515102" y="4267200"/>
            <a:ext cx="1801860" cy="1280160"/>
            <a:chOff x="2486027" y="4991100"/>
            <a:chExt cx="1801860" cy="1280160"/>
          </a:xfrm>
        </p:grpSpPr>
        <p:sp>
          <p:nvSpPr>
            <p:cNvPr id="83"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84" name="Rectangle 83"/>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5" name="Picture 84" descr="Melody-Button-(GI).png"/>
          <p:cNvPicPr>
            <a:picLocks noChangeAspect="1"/>
          </p:cNvPicPr>
          <p:nvPr/>
        </p:nvPicPr>
        <p:blipFill>
          <a:blip r:embed="rId8" cstate="print"/>
          <a:stretch>
            <a:fillRect/>
          </a:stretch>
        </p:blipFill>
        <p:spPr>
          <a:xfrm>
            <a:off x="7153142" y="4690872"/>
            <a:ext cx="525780" cy="525780"/>
          </a:xfrm>
          <a:prstGeom prst="rect">
            <a:avLst/>
          </a:prstGeom>
        </p:spPr>
      </p:pic>
      <p:pic>
        <p:nvPicPr>
          <p:cNvPr id="86" name="Picture 85" descr="Play-Button.png"/>
          <p:cNvPicPr>
            <a:picLocks noChangeAspect="1"/>
          </p:cNvPicPr>
          <p:nvPr/>
        </p:nvPicPr>
        <p:blipFill>
          <a:blip r:embed="rId9" cstate="print"/>
          <a:stretch>
            <a:fillRect/>
          </a:stretch>
        </p:blipFill>
        <p:spPr>
          <a:xfrm>
            <a:off x="7153142" y="4690872"/>
            <a:ext cx="525780" cy="525780"/>
          </a:xfrm>
          <a:prstGeom prst="rect">
            <a:avLst/>
          </a:prstGeom>
        </p:spPr>
      </p:pic>
      <p:sp>
        <p:nvSpPr>
          <p:cNvPr id="87" name="TextBox 86"/>
          <p:cNvSpPr txBox="1"/>
          <p:nvPr/>
        </p:nvSpPr>
        <p:spPr>
          <a:xfrm>
            <a:off x="1129657" y="5285267"/>
            <a:ext cx="1152525" cy="276999"/>
          </a:xfrm>
          <a:prstGeom prst="rect">
            <a:avLst/>
          </a:prstGeom>
          <a:noFill/>
        </p:spPr>
        <p:txBody>
          <a:bodyPr wrap="square" rtlCol="0">
            <a:spAutoFit/>
          </a:bodyPr>
          <a:lstStyle/>
          <a:p>
            <a:pPr algn="ctr"/>
            <a:r>
              <a:rPr lang="en-US" sz="1200" b="1" dirty="0"/>
              <a:t>Practice #1</a:t>
            </a:r>
          </a:p>
        </p:txBody>
      </p:sp>
      <p:sp>
        <p:nvSpPr>
          <p:cNvPr id="88" name="TextBox 87"/>
          <p:cNvSpPr txBox="1"/>
          <p:nvPr/>
        </p:nvSpPr>
        <p:spPr>
          <a:xfrm>
            <a:off x="3982270" y="5285267"/>
            <a:ext cx="1152525" cy="276999"/>
          </a:xfrm>
          <a:prstGeom prst="rect">
            <a:avLst/>
          </a:prstGeom>
          <a:noFill/>
        </p:spPr>
        <p:txBody>
          <a:bodyPr wrap="square" rtlCol="0">
            <a:spAutoFit/>
          </a:bodyPr>
          <a:lstStyle/>
          <a:p>
            <a:pPr algn="ctr"/>
            <a:r>
              <a:rPr lang="en-US" sz="1200" b="1" dirty="0"/>
              <a:t>Practice #2</a:t>
            </a:r>
          </a:p>
        </p:txBody>
      </p:sp>
      <p:sp>
        <p:nvSpPr>
          <p:cNvPr id="89" name="TextBox 88"/>
          <p:cNvSpPr txBox="1"/>
          <p:nvPr/>
        </p:nvSpPr>
        <p:spPr>
          <a:xfrm>
            <a:off x="6839770" y="5285267"/>
            <a:ext cx="1152525" cy="276999"/>
          </a:xfrm>
          <a:prstGeom prst="rect">
            <a:avLst/>
          </a:prstGeom>
          <a:noFill/>
        </p:spPr>
        <p:txBody>
          <a:bodyPr wrap="square" rtlCol="0">
            <a:spAutoFit/>
          </a:bodyPr>
          <a:lstStyle/>
          <a:p>
            <a:pPr algn="ctr"/>
            <a:r>
              <a:rPr lang="en-US" sz="1200" b="1" dirty="0"/>
              <a:t>Practice #3</a:t>
            </a:r>
          </a:p>
        </p:txBody>
      </p:sp>
      <p:sp>
        <p:nvSpPr>
          <p:cNvPr id="90" name="TextBox 89"/>
          <p:cNvSpPr txBox="1"/>
          <p:nvPr/>
        </p:nvSpPr>
        <p:spPr>
          <a:xfrm>
            <a:off x="1096319" y="4317041"/>
            <a:ext cx="1219200" cy="246221"/>
          </a:xfrm>
          <a:prstGeom prst="rect">
            <a:avLst/>
          </a:prstGeom>
          <a:noFill/>
        </p:spPr>
        <p:txBody>
          <a:bodyPr wrap="square" rtlCol="0">
            <a:spAutoFit/>
          </a:bodyPr>
          <a:lstStyle/>
          <a:p>
            <a:pPr algn="ctr"/>
            <a:r>
              <a:rPr lang="en-US" sz="1000" b="1" dirty="0"/>
              <a:t>Track 54</a:t>
            </a:r>
          </a:p>
        </p:txBody>
      </p:sp>
      <p:sp>
        <p:nvSpPr>
          <p:cNvPr id="91" name="TextBox 90"/>
          <p:cNvSpPr txBox="1"/>
          <p:nvPr/>
        </p:nvSpPr>
        <p:spPr>
          <a:xfrm>
            <a:off x="3948932" y="4317041"/>
            <a:ext cx="1219200" cy="246221"/>
          </a:xfrm>
          <a:prstGeom prst="rect">
            <a:avLst/>
          </a:prstGeom>
          <a:noFill/>
        </p:spPr>
        <p:txBody>
          <a:bodyPr wrap="square" rtlCol="0">
            <a:spAutoFit/>
          </a:bodyPr>
          <a:lstStyle/>
          <a:p>
            <a:pPr algn="ctr"/>
            <a:r>
              <a:rPr lang="en-US" sz="1000" b="1" dirty="0"/>
              <a:t>Track 55</a:t>
            </a:r>
          </a:p>
        </p:txBody>
      </p:sp>
      <p:sp>
        <p:nvSpPr>
          <p:cNvPr id="92" name="TextBox 91"/>
          <p:cNvSpPr txBox="1"/>
          <p:nvPr/>
        </p:nvSpPr>
        <p:spPr>
          <a:xfrm>
            <a:off x="6806432" y="4317041"/>
            <a:ext cx="1219200" cy="246221"/>
          </a:xfrm>
          <a:prstGeom prst="rect">
            <a:avLst/>
          </a:prstGeom>
          <a:noFill/>
        </p:spPr>
        <p:txBody>
          <a:bodyPr wrap="square" rtlCol="0">
            <a:spAutoFit/>
          </a:bodyPr>
          <a:lstStyle/>
          <a:p>
            <a:pPr algn="ctr"/>
            <a:r>
              <a:rPr lang="en-US" sz="1000" b="1" dirty="0"/>
              <a:t>Track 56</a:t>
            </a:r>
          </a:p>
        </p:txBody>
      </p:sp>
      <p:sp>
        <p:nvSpPr>
          <p:cNvPr id="93" name="TextBox 92"/>
          <p:cNvSpPr txBox="1"/>
          <p:nvPr/>
        </p:nvSpPr>
        <p:spPr>
          <a:xfrm>
            <a:off x="647963" y="5659933"/>
            <a:ext cx="2116499" cy="738664"/>
          </a:xfrm>
          <a:prstGeom prst="rect">
            <a:avLst/>
          </a:prstGeom>
          <a:noFill/>
        </p:spPr>
        <p:txBody>
          <a:bodyPr wrap="square" rtlCol="0">
            <a:spAutoFit/>
          </a:bodyPr>
          <a:lstStyle/>
          <a:p>
            <a:pPr algn="ctr">
              <a:spcBef>
                <a:spcPts val="600"/>
              </a:spcBef>
            </a:pPr>
            <a:r>
              <a:rPr lang="en-US" sz="1400" dirty="0"/>
              <a:t>“</a:t>
            </a:r>
            <a:r>
              <a:rPr lang="en-US" sz="1400" i="1" dirty="0"/>
              <a:t>There are rainy . . . rainy clouds, thunder clouds, and snowballs.”</a:t>
            </a:r>
            <a:endParaRPr lang="en-US" sz="1200" i="1" dirty="0"/>
          </a:p>
        </p:txBody>
      </p:sp>
      <p:sp>
        <p:nvSpPr>
          <p:cNvPr id="94" name="TextBox 93"/>
          <p:cNvSpPr txBox="1"/>
          <p:nvPr/>
        </p:nvSpPr>
        <p:spPr>
          <a:xfrm>
            <a:off x="3405534" y="5659933"/>
            <a:ext cx="2314790" cy="523220"/>
          </a:xfrm>
          <a:prstGeom prst="rect">
            <a:avLst/>
          </a:prstGeom>
          <a:noFill/>
        </p:spPr>
        <p:txBody>
          <a:bodyPr wrap="square" rtlCol="0">
            <a:spAutoFit/>
          </a:bodyPr>
          <a:lstStyle/>
          <a:p>
            <a:pPr algn="ctr">
              <a:spcBef>
                <a:spcPts val="600"/>
              </a:spcBef>
            </a:pPr>
            <a:r>
              <a:rPr lang="en-US" sz="1400" dirty="0"/>
              <a:t>“</a:t>
            </a:r>
            <a:r>
              <a:rPr lang="en-US" sz="1400" i="1" dirty="0"/>
              <a:t>Different kind of cloud can come on space.”</a:t>
            </a:r>
          </a:p>
        </p:txBody>
      </p:sp>
      <p:sp>
        <p:nvSpPr>
          <p:cNvPr id="95" name="TextBox 94"/>
          <p:cNvSpPr txBox="1"/>
          <p:nvPr/>
        </p:nvSpPr>
        <p:spPr>
          <a:xfrm>
            <a:off x="5800490" y="5659933"/>
            <a:ext cx="3226547" cy="769441"/>
          </a:xfrm>
          <a:prstGeom prst="rect">
            <a:avLst/>
          </a:prstGeom>
          <a:noFill/>
        </p:spPr>
        <p:txBody>
          <a:bodyPr wrap="square" rtlCol="0">
            <a:spAutoFit/>
          </a:bodyPr>
          <a:lstStyle/>
          <a:p>
            <a:pPr algn="ctr">
              <a:spcBef>
                <a:spcPts val="600"/>
              </a:spcBef>
            </a:pPr>
            <a:r>
              <a:rPr lang="en-US" sz="1100" dirty="0"/>
              <a:t>“</a:t>
            </a:r>
            <a:r>
              <a:rPr lang="en-US" sz="1100" i="1" dirty="0"/>
              <a:t>They . . .  Uh . . . frog clouds can m . . . can make people see weird. Gray cloud is cold. Strings clouds . . . what, white lines on a sunny day. There's different kinds of cloud in the sky.”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54.wav"/>
                                        </p:tgtEl>
                                      </p:cMediaNode>
                                    </p:audio>
                                  </p:subTnLst>
                                </p:cTn>
                              </p:par>
                            </p:childTnLst>
                          </p:cTn>
                        </p:par>
                        <p:par>
                          <p:cTn id="10" fill="hold">
                            <p:stCondLst>
                              <p:cond delay="500"/>
                            </p:stCondLst>
                            <p:childTnLst>
                              <p:par>
                                <p:cTn id="11" presetID="1" presetClass="entr" presetSubtype="0" fill="hold" nodeType="afterEffect">
                                  <p:stCondLst>
                                    <p:cond delay="4750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additive="base">
                                        <p:cTn id="17" dur="500" fill="hold"/>
                                        <p:tgtEl>
                                          <p:spTgt spid="93"/>
                                        </p:tgtEl>
                                        <p:attrNameLst>
                                          <p:attrName>ppt_x</p:attrName>
                                        </p:attrNameLst>
                                      </p:cBhvr>
                                      <p:tavLst>
                                        <p:tav tm="0">
                                          <p:val>
                                            <p:strVal val="#ppt_x"/>
                                          </p:val>
                                        </p:tav>
                                        <p:tav tm="100000">
                                          <p:val>
                                            <p:strVal val="#ppt_x"/>
                                          </p:val>
                                        </p:tav>
                                      </p:tavLst>
                                    </p:anim>
                                    <p:anim calcmode="lin" valueType="num">
                                      <p:cBhvr additive="base">
                                        <p:cTn id="1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1"/>
                                        </p:tgtEl>
                                      </p:cBhvr>
                                    </p:animEffect>
                                    <p:set>
                                      <p:cBhvr>
                                        <p:cTn id="23" dur="1" fill="hold">
                                          <p:stCondLst>
                                            <p:cond delay="499"/>
                                          </p:stCondLst>
                                        </p:cTn>
                                        <p:tgtEl>
                                          <p:spTgt spid="81"/>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55.wav"/>
                                        </p:tgtEl>
                                      </p:cMediaNode>
                                    </p:audio>
                                  </p:subTnLst>
                                </p:cTn>
                              </p:par>
                            </p:childTnLst>
                          </p:cTn>
                        </p:par>
                        <p:par>
                          <p:cTn id="26" fill="hold">
                            <p:stCondLst>
                              <p:cond delay="500"/>
                            </p:stCondLst>
                            <p:childTnLst>
                              <p:par>
                                <p:cTn id="27" presetID="1" presetClass="entr" presetSubtype="0" fill="hold" nodeType="afterEffect">
                                  <p:stCondLst>
                                    <p:cond delay="800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anim calcmode="lin" valueType="num">
                                      <p:cBhvr additive="base">
                                        <p:cTn id="33" dur="500" fill="hold"/>
                                        <p:tgtEl>
                                          <p:spTgt spid="94"/>
                                        </p:tgtEl>
                                        <p:attrNameLst>
                                          <p:attrName>ppt_x</p:attrName>
                                        </p:attrNameLst>
                                      </p:cBhvr>
                                      <p:tavLst>
                                        <p:tav tm="0">
                                          <p:val>
                                            <p:strVal val="#ppt_x"/>
                                          </p:val>
                                        </p:tav>
                                        <p:tav tm="100000">
                                          <p:val>
                                            <p:strVal val="#ppt_x"/>
                                          </p:val>
                                        </p:tav>
                                      </p:tavLst>
                                    </p:anim>
                                    <p:anim calcmode="lin" valueType="num">
                                      <p:cBhvr additive="base">
                                        <p:cTn id="3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6"/>
                                        </p:tgtEl>
                                      </p:cBhvr>
                                    </p:animEffect>
                                    <p:set>
                                      <p:cBhvr>
                                        <p:cTn id="39" dur="1" fill="hold">
                                          <p:stCondLst>
                                            <p:cond delay="499"/>
                                          </p:stCondLst>
                                        </p:cTn>
                                        <p:tgtEl>
                                          <p:spTgt spid="86"/>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56.wav"/>
                                        </p:tgtEl>
                                      </p:cMediaNode>
                                    </p:audio>
                                  </p:subTnLst>
                                </p:cTn>
                              </p:par>
                            </p:childTnLst>
                          </p:cTn>
                        </p:par>
                        <p:par>
                          <p:cTn id="42" fill="hold">
                            <p:stCondLst>
                              <p:cond delay="500"/>
                            </p:stCondLst>
                            <p:childTnLst>
                              <p:par>
                                <p:cTn id="43" presetID="1" presetClass="entr" presetSubtype="0" fill="hold" nodeType="afterEffect">
                                  <p:stCondLst>
                                    <p:cond delay="37500"/>
                                  </p:stCondLst>
                                  <p:childTnLst>
                                    <p:set>
                                      <p:cBhvr>
                                        <p:cTn id="44" dur="1" fill="hold">
                                          <p:stCondLst>
                                            <p:cond delay="0"/>
                                          </p:stCondLst>
                                        </p:cTn>
                                        <p:tgtEl>
                                          <p:spTgt spid="8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5"/>
                                        </p:tgtEl>
                                        <p:attrNameLst>
                                          <p:attrName>style.visibility</p:attrName>
                                        </p:attrNameLst>
                                      </p:cBhvr>
                                      <p:to>
                                        <p:strVal val="visible"/>
                                      </p:to>
                                    </p:set>
                                    <p:anim calcmode="lin" valueType="num">
                                      <p:cBhvr additive="base">
                                        <p:cTn id="49" dur="500" fill="hold"/>
                                        <p:tgtEl>
                                          <p:spTgt spid="95"/>
                                        </p:tgtEl>
                                        <p:attrNameLst>
                                          <p:attrName>ppt_x</p:attrName>
                                        </p:attrNameLst>
                                      </p:cBhvr>
                                      <p:tavLst>
                                        <p:tav tm="0">
                                          <p:val>
                                            <p:strVal val="#ppt_x"/>
                                          </p:val>
                                        </p:tav>
                                        <p:tav tm="100000">
                                          <p:val>
                                            <p:strVal val="#ppt_x"/>
                                          </p:val>
                                        </p:tav>
                                      </p:tavLst>
                                    </p:anim>
                                    <p:anim calcmode="lin" valueType="num">
                                      <p:cBhvr additive="base">
                                        <p:cTn id="5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3563.tif"/>
          <p:cNvPicPr>
            <a:picLocks noChangeAspect="1"/>
          </p:cNvPicPr>
          <p:nvPr/>
        </p:nvPicPr>
        <p:blipFill>
          <a:blip r:embed="rId5" cstate="print"/>
          <a:stretch>
            <a:fillRect/>
          </a:stretch>
        </p:blipFill>
        <p:spPr>
          <a:xfrm>
            <a:off x="3530023" y="861580"/>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0"/>
          </p:nvPr>
        </p:nvSpPr>
        <p:spPr/>
        <p:txBody>
          <a:bodyPr/>
          <a:lstStyle/>
          <a:p>
            <a:fld id="{C6C20FBB-DA0A-4D64-96F3-1BFC9EBDF0FB}" type="slidenum">
              <a:rPr lang="en-US" smtClean="0"/>
              <a:pPr/>
              <a:t>11</a:t>
            </a:fld>
            <a:endParaRPr lang="en-US" dirty="0"/>
          </a:p>
        </p:txBody>
      </p:sp>
      <p:sp>
        <p:nvSpPr>
          <p:cNvPr id="23" name="Title 1"/>
          <p:cNvSpPr>
            <a:spLocks noGrp="1"/>
          </p:cNvSpPr>
          <p:nvPr>
            <p:ph type="title"/>
          </p:nvPr>
        </p:nvSpPr>
        <p:spPr>
          <a:xfrm>
            <a:off x="182880" y="246063"/>
            <a:ext cx="8229600" cy="382587"/>
          </a:xfrm>
        </p:spPr>
        <p:txBody>
          <a:bodyPr/>
          <a:lstStyle/>
          <a:p>
            <a:r>
              <a:rPr lang="en-US" sz="2400" dirty="0"/>
              <a:t>Expanding Practice: Grades 3–4 (Text-Based)</a:t>
            </a:r>
          </a:p>
        </p:txBody>
      </p:sp>
      <p:sp>
        <p:nvSpPr>
          <p:cNvPr id="43" name="AutoShape 4"/>
          <p:cNvSpPr>
            <a:spLocks noChangeArrowheads="1"/>
          </p:cNvSpPr>
          <p:nvPr/>
        </p:nvSpPr>
        <p:spPr bwMode="auto">
          <a:xfrm>
            <a:off x="196787" y="2376604"/>
            <a:ext cx="8732838" cy="1482876"/>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latin typeface="+mn-lt"/>
                <a:cs typeface="Arial" pitchFamily="34" charset="0"/>
              </a:rPr>
              <a:t>[</a:t>
            </a:r>
            <a:r>
              <a:rPr lang="en-US" sz="1400" dirty="0">
                <a:latin typeface="+mn-lt"/>
              </a:rPr>
              <a:t>Now let’s talk about the history of writing.] Today many people know how to write. But a long</a:t>
            </a:r>
            <a:br>
              <a:rPr lang="en-US" sz="1400" dirty="0">
                <a:latin typeface="+mn-lt"/>
              </a:rPr>
            </a:br>
            <a:r>
              <a:rPr lang="en-US" sz="1400" dirty="0">
                <a:latin typeface="+mn-lt"/>
              </a:rPr>
              <a:t>time ago, only a few people knew how to write. Writing was their job. These people were called scribes.</a:t>
            </a:r>
            <a:br>
              <a:rPr lang="en-US" sz="1400" dirty="0">
                <a:latin typeface="+mn-lt"/>
              </a:rPr>
            </a:br>
            <a:r>
              <a:rPr lang="en-US" sz="1400" dirty="0">
                <a:latin typeface="+mn-lt"/>
              </a:rPr>
              <a:t>Scribes often came from rich and powerful families. They wore special clothes to show they were important.</a:t>
            </a:r>
            <a:br>
              <a:rPr lang="en-US" sz="1400" dirty="0">
                <a:latin typeface="+mn-lt"/>
              </a:rPr>
            </a:br>
            <a:r>
              <a:rPr lang="en-US" sz="1400" dirty="0">
                <a:latin typeface="+mn-lt"/>
              </a:rPr>
              <a:t>Today, people have found ancient statues of scribes. People have also found their tools, which were</a:t>
            </a:r>
            <a:br>
              <a:rPr lang="en-US" sz="1400" dirty="0">
                <a:latin typeface="+mn-lt"/>
              </a:rPr>
            </a:br>
            <a:r>
              <a:rPr lang="en-US" sz="1400" dirty="0">
                <a:latin typeface="+mn-lt"/>
              </a:rPr>
              <a:t>sometimes made of gold. </a:t>
            </a:r>
            <a:endParaRPr lang="en-US" sz="1400" dirty="0">
              <a:latin typeface="+mn-lt"/>
              <a:cs typeface="Arial" pitchFamily="34" charset="0"/>
            </a:endParaRPr>
          </a:p>
          <a:p>
            <a:pPr>
              <a:lnSpc>
                <a:spcPct val="150000"/>
              </a:lnSpc>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about scribes.</a:t>
            </a:r>
            <a:endParaRPr lang="en-US" sz="1200" i="1" dirty="0">
              <a:latin typeface="Times New Roman" pitchFamily="18" charset="0"/>
              <a:cs typeface="Times New Roman" pitchFamily="18" charset="0"/>
            </a:endParaRPr>
          </a:p>
        </p:txBody>
      </p:sp>
      <p:grpSp>
        <p:nvGrpSpPr>
          <p:cNvPr id="30" name="Group 29"/>
          <p:cNvGrpSpPr/>
          <p:nvPr/>
        </p:nvGrpSpPr>
        <p:grpSpPr>
          <a:xfrm>
            <a:off x="804989" y="4043907"/>
            <a:ext cx="1801860" cy="1280160"/>
            <a:chOff x="2486027" y="4991100"/>
            <a:chExt cx="1801860" cy="1280160"/>
          </a:xfrm>
        </p:grpSpPr>
        <p:sp>
          <p:nvSpPr>
            <p:cNvPr id="31"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2" name="Rectangle 31"/>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Melody-Button-(GI).png"/>
          <p:cNvPicPr>
            <a:picLocks noChangeAspect="1"/>
          </p:cNvPicPr>
          <p:nvPr/>
        </p:nvPicPr>
        <p:blipFill>
          <a:blip r:embed="rId6" cstate="print"/>
          <a:stretch>
            <a:fillRect/>
          </a:stretch>
        </p:blipFill>
        <p:spPr>
          <a:xfrm>
            <a:off x="1443029" y="4467579"/>
            <a:ext cx="525780" cy="525780"/>
          </a:xfrm>
          <a:prstGeom prst="rect">
            <a:avLst/>
          </a:prstGeom>
        </p:spPr>
      </p:pic>
      <p:pic>
        <p:nvPicPr>
          <p:cNvPr id="34" name="Picture 33" descr="Play-Button.png"/>
          <p:cNvPicPr>
            <a:picLocks noChangeAspect="1"/>
          </p:cNvPicPr>
          <p:nvPr/>
        </p:nvPicPr>
        <p:blipFill>
          <a:blip r:embed="rId7" cstate="print"/>
          <a:stretch>
            <a:fillRect/>
          </a:stretch>
        </p:blipFill>
        <p:spPr>
          <a:xfrm>
            <a:off x="1443029" y="4467579"/>
            <a:ext cx="525780" cy="525780"/>
          </a:xfrm>
          <a:prstGeom prst="rect">
            <a:avLst/>
          </a:prstGeom>
        </p:spPr>
      </p:pic>
      <p:grpSp>
        <p:nvGrpSpPr>
          <p:cNvPr id="35" name="Group 34"/>
          <p:cNvGrpSpPr/>
          <p:nvPr/>
        </p:nvGrpSpPr>
        <p:grpSpPr>
          <a:xfrm>
            <a:off x="3657602" y="4043907"/>
            <a:ext cx="1801860" cy="1280160"/>
            <a:chOff x="2486027" y="4991100"/>
            <a:chExt cx="1801860" cy="1280160"/>
          </a:xfrm>
        </p:grpSpPr>
        <p:sp>
          <p:nvSpPr>
            <p:cNvPr id="36"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7" name="Rectangle 36"/>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Melody-Button-(GI).png"/>
          <p:cNvPicPr>
            <a:picLocks noChangeAspect="1"/>
          </p:cNvPicPr>
          <p:nvPr/>
        </p:nvPicPr>
        <p:blipFill>
          <a:blip r:embed="rId6" cstate="print"/>
          <a:stretch>
            <a:fillRect/>
          </a:stretch>
        </p:blipFill>
        <p:spPr>
          <a:xfrm>
            <a:off x="4295642" y="4467579"/>
            <a:ext cx="525780" cy="525780"/>
          </a:xfrm>
          <a:prstGeom prst="rect">
            <a:avLst/>
          </a:prstGeom>
        </p:spPr>
      </p:pic>
      <p:pic>
        <p:nvPicPr>
          <p:cNvPr id="39" name="Picture 38" descr="Play-Button.png"/>
          <p:cNvPicPr>
            <a:picLocks noChangeAspect="1"/>
          </p:cNvPicPr>
          <p:nvPr/>
        </p:nvPicPr>
        <p:blipFill>
          <a:blip r:embed="rId7" cstate="print"/>
          <a:stretch>
            <a:fillRect/>
          </a:stretch>
        </p:blipFill>
        <p:spPr>
          <a:xfrm>
            <a:off x="4295642" y="4467579"/>
            <a:ext cx="525780" cy="525780"/>
          </a:xfrm>
          <a:prstGeom prst="rect">
            <a:avLst/>
          </a:prstGeom>
        </p:spPr>
      </p:pic>
      <p:grpSp>
        <p:nvGrpSpPr>
          <p:cNvPr id="40" name="Group 39"/>
          <p:cNvGrpSpPr/>
          <p:nvPr/>
        </p:nvGrpSpPr>
        <p:grpSpPr>
          <a:xfrm>
            <a:off x="6515102" y="4043907"/>
            <a:ext cx="1801860" cy="1280160"/>
            <a:chOff x="2486027" y="4991100"/>
            <a:chExt cx="1801860" cy="1280160"/>
          </a:xfrm>
        </p:grpSpPr>
        <p:sp>
          <p:nvSpPr>
            <p:cNvPr id="41"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8" name="Rectangle 6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descr="Melody-Button-(GI).png"/>
          <p:cNvPicPr>
            <a:picLocks noChangeAspect="1"/>
          </p:cNvPicPr>
          <p:nvPr/>
        </p:nvPicPr>
        <p:blipFill>
          <a:blip r:embed="rId6" cstate="print"/>
          <a:stretch>
            <a:fillRect/>
          </a:stretch>
        </p:blipFill>
        <p:spPr>
          <a:xfrm>
            <a:off x="7153142" y="4467579"/>
            <a:ext cx="525780" cy="525780"/>
          </a:xfrm>
          <a:prstGeom prst="rect">
            <a:avLst/>
          </a:prstGeom>
        </p:spPr>
      </p:pic>
      <p:pic>
        <p:nvPicPr>
          <p:cNvPr id="70" name="Picture 69" descr="Play-Button.png"/>
          <p:cNvPicPr>
            <a:picLocks noChangeAspect="1"/>
          </p:cNvPicPr>
          <p:nvPr/>
        </p:nvPicPr>
        <p:blipFill>
          <a:blip r:embed="rId7" cstate="print"/>
          <a:stretch>
            <a:fillRect/>
          </a:stretch>
        </p:blipFill>
        <p:spPr>
          <a:xfrm>
            <a:off x="7153142" y="4467579"/>
            <a:ext cx="525780" cy="525780"/>
          </a:xfrm>
          <a:prstGeom prst="rect">
            <a:avLst/>
          </a:prstGeom>
        </p:spPr>
      </p:pic>
      <p:sp>
        <p:nvSpPr>
          <p:cNvPr id="71" name="TextBox 70"/>
          <p:cNvSpPr txBox="1"/>
          <p:nvPr/>
        </p:nvSpPr>
        <p:spPr>
          <a:xfrm>
            <a:off x="1129657" y="5061974"/>
            <a:ext cx="1152525" cy="276999"/>
          </a:xfrm>
          <a:prstGeom prst="rect">
            <a:avLst/>
          </a:prstGeom>
          <a:noFill/>
        </p:spPr>
        <p:txBody>
          <a:bodyPr wrap="square" rtlCol="0">
            <a:spAutoFit/>
          </a:bodyPr>
          <a:lstStyle/>
          <a:p>
            <a:pPr algn="ctr"/>
            <a:r>
              <a:rPr lang="en-US" sz="1200" b="1" dirty="0"/>
              <a:t>Practice #1</a:t>
            </a:r>
          </a:p>
        </p:txBody>
      </p:sp>
      <p:sp>
        <p:nvSpPr>
          <p:cNvPr id="72" name="TextBox 71"/>
          <p:cNvSpPr txBox="1"/>
          <p:nvPr/>
        </p:nvSpPr>
        <p:spPr>
          <a:xfrm>
            <a:off x="3982270" y="5061974"/>
            <a:ext cx="1152525" cy="276999"/>
          </a:xfrm>
          <a:prstGeom prst="rect">
            <a:avLst/>
          </a:prstGeom>
          <a:noFill/>
        </p:spPr>
        <p:txBody>
          <a:bodyPr wrap="square" rtlCol="0">
            <a:spAutoFit/>
          </a:bodyPr>
          <a:lstStyle/>
          <a:p>
            <a:pPr algn="ctr"/>
            <a:r>
              <a:rPr lang="en-US" sz="1200" b="1" dirty="0"/>
              <a:t>Practice #2</a:t>
            </a:r>
          </a:p>
        </p:txBody>
      </p:sp>
      <p:sp>
        <p:nvSpPr>
          <p:cNvPr id="73" name="TextBox 72"/>
          <p:cNvSpPr txBox="1"/>
          <p:nvPr/>
        </p:nvSpPr>
        <p:spPr>
          <a:xfrm>
            <a:off x="6839770" y="5061974"/>
            <a:ext cx="1152525" cy="276999"/>
          </a:xfrm>
          <a:prstGeom prst="rect">
            <a:avLst/>
          </a:prstGeom>
          <a:noFill/>
        </p:spPr>
        <p:txBody>
          <a:bodyPr wrap="square" rtlCol="0">
            <a:spAutoFit/>
          </a:bodyPr>
          <a:lstStyle/>
          <a:p>
            <a:pPr algn="ctr"/>
            <a:r>
              <a:rPr lang="en-US" sz="1200" b="1" dirty="0"/>
              <a:t>Practice #3</a:t>
            </a:r>
          </a:p>
        </p:txBody>
      </p:sp>
      <p:sp>
        <p:nvSpPr>
          <p:cNvPr id="74" name="TextBox 73"/>
          <p:cNvSpPr txBox="1"/>
          <p:nvPr/>
        </p:nvSpPr>
        <p:spPr>
          <a:xfrm>
            <a:off x="1096319" y="4093748"/>
            <a:ext cx="1219200" cy="246221"/>
          </a:xfrm>
          <a:prstGeom prst="rect">
            <a:avLst/>
          </a:prstGeom>
          <a:noFill/>
        </p:spPr>
        <p:txBody>
          <a:bodyPr wrap="square" rtlCol="0">
            <a:spAutoFit/>
          </a:bodyPr>
          <a:lstStyle/>
          <a:p>
            <a:pPr algn="ctr"/>
            <a:r>
              <a:rPr lang="en-US" sz="1000" b="1" dirty="0"/>
              <a:t>Track 57</a:t>
            </a:r>
          </a:p>
        </p:txBody>
      </p:sp>
      <p:sp>
        <p:nvSpPr>
          <p:cNvPr id="75" name="TextBox 74"/>
          <p:cNvSpPr txBox="1"/>
          <p:nvPr/>
        </p:nvSpPr>
        <p:spPr>
          <a:xfrm>
            <a:off x="3948932" y="4093748"/>
            <a:ext cx="1219200" cy="246221"/>
          </a:xfrm>
          <a:prstGeom prst="rect">
            <a:avLst/>
          </a:prstGeom>
          <a:noFill/>
        </p:spPr>
        <p:txBody>
          <a:bodyPr wrap="square" rtlCol="0">
            <a:spAutoFit/>
          </a:bodyPr>
          <a:lstStyle/>
          <a:p>
            <a:pPr algn="ctr"/>
            <a:r>
              <a:rPr lang="en-US" sz="1000" b="1" dirty="0"/>
              <a:t>Track 58</a:t>
            </a:r>
          </a:p>
        </p:txBody>
      </p:sp>
      <p:sp>
        <p:nvSpPr>
          <p:cNvPr id="76" name="TextBox 75"/>
          <p:cNvSpPr txBox="1"/>
          <p:nvPr/>
        </p:nvSpPr>
        <p:spPr>
          <a:xfrm>
            <a:off x="6806432" y="4093748"/>
            <a:ext cx="1219200" cy="246221"/>
          </a:xfrm>
          <a:prstGeom prst="rect">
            <a:avLst/>
          </a:prstGeom>
          <a:noFill/>
        </p:spPr>
        <p:txBody>
          <a:bodyPr wrap="square" rtlCol="0">
            <a:spAutoFit/>
          </a:bodyPr>
          <a:lstStyle/>
          <a:p>
            <a:pPr algn="ctr"/>
            <a:r>
              <a:rPr lang="en-US" sz="1000" b="1" dirty="0"/>
              <a:t>Track 59</a:t>
            </a:r>
          </a:p>
        </p:txBody>
      </p:sp>
      <p:sp>
        <p:nvSpPr>
          <p:cNvPr id="77" name="TextBox 76"/>
          <p:cNvSpPr txBox="1"/>
          <p:nvPr/>
        </p:nvSpPr>
        <p:spPr>
          <a:xfrm>
            <a:off x="360872" y="5436640"/>
            <a:ext cx="2680042" cy="938719"/>
          </a:xfrm>
          <a:prstGeom prst="rect">
            <a:avLst/>
          </a:prstGeom>
          <a:noFill/>
        </p:spPr>
        <p:txBody>
          <a:bodyPr wrap="square" rtlCol="0">
            <a:spAutoFit/>
          </a:bodyPr>
          <a:lstStyle/>
          <a:p>
            <a:pPr algn="ctr">
              <a:spcBef>
                <a:spcPts val="600"/>
              </a:spcBef>
            </a:pPr>
            <a:r>
              <a:rPr lang="en-US" sz="1100" dirty="0"/>
              <a:t>“</a:t>
            </a:r>
            <a:r>
              <a:rPr lang="en-US" sz="1100" i="1" dirty="0"/>
              <a:t>Scribes are the </a:t>
            </a:r>
            <a:r>
              <a:rPr lang="en-US" sz="1100" i="1" dirty="0" err="1"/>
              <a:t>onl</a:t>
            </a:r>
            <a:r>
              <a:rPr lang="en-US" sz="1100" i="1" dirty="0"/>
              <a:t>- the </a:t>
            </a:r>
            <a:r>
              <a:rPr lang="en-US" sz="1100" i="1" dirty="0" err="1"/>
              <a:t>onl</a:t>
            </a:r>
            <a:r>
              <a:rPr lang="en-US" sz="1100" i="1" dirty="0"/>
              <a:t>- the only some people used to write. And then only the rich people knew </a:t>
            </a:r>
            <a:r>
              <a:rPr lang="en-US" sz="1100" i="1" dirty="0" err="1"/>
              <a:t>knew</a:t>
            </a:r>
            <a:r>
              <a:rPr lang="en-US" sz="1100" i="1" dirty="0"/>
              <a:t> how to write. And, and then um uh the gold is there into the write. I think.”</a:t>
            </a:r>
          </a:p>
        </p:txBody>
      </p:sp>
      <p:sp>
        <p:nvSpPr>
          <p:cNvPr id="78" name="TextBox 77"/>
          <p:cNvSpPr txBox="1"/>
          <p:nvPr/>
        </p:nvSpPr>
        <p:spPr>
          <a:xfrm>
            <a:off x="3405534" y="5436640"/>
            <a:ext cx="2314790" cy="523220"/>
          </a:xfrm>
          <a:prstGeom prst="rect">
            <a:avLst/>
          </a:prstGeom>
          <a:noFill/>
        </p:spPr>
        <p:txBody>
          <a:bodyPr wrap="square" rtlCol="0">
            <a:spAutoFit/>
          </a:bodyPr>
          <a:lstStyle/>
          <a:p>
            <a:pPr algn="ctr">
              <a:spcBef>
                <a:spcPts val="600"/>
              </a:spcBef>
            </a:pPr>
            <a:r>
              <a:rPr lang="en-US" sz="1400" dirty="0"/>
              <a:t>“</a:t>
            </a:r>
            <a:r>
              <a:rPr lang="en-US" sz="1400" i="1" dirty="0"/>
              <a:t>They’re rich and</a:t>
            </a:r>
            <a:br>
              <a:rPr lang="en-US" sz="1400" i="1" dirty="0"/>
            </a:br>
            <a:r>
              <a:rPr lang="en-US" sz="1400" i="1" dirty="0"/>
              <a:t>powerful families.”</a:t>
            </a:r>
          </a:p>
        </p:txBody>
      </p:sp>
      <p:sp>
        <p:nvSpPr>
          <p:cNvPr id="79" name="TextBox 78"/>
          <p:cNvSpPr txBox="1"/>
          <p:nvPr/>
        </p:nvSpPr>
        <p:spPr>
          <a:xfrm>
            <a:off x="6336983" y="5436640"/>
            <a:ext cx="2169037" cy="307777"/>
          </a:xfrm>
          <a:prstGeom prst="rect">
            <a:avLst/>
          </a:prstGeom>
          <a:noFill/>
        </p:spPr>
        <p:txBody>
          <a:bodyPr wrap="square" rtlCol="0">
            <a:spAutoFit/>
          </a:bodyPr>
          <a:lstStyle/>
          <a:p>
            <a:pPr algn="ctr">
              <a:spcBef>
                <a:spcPts val="600"/>
              </a:spcBef>
            </a:pPr>
            <a:r>
              <a:rPr lang="en-US" sz="1400" dirty="0"/>
              <a:t>“</a:t>
            </a:r>
            <a:r>
              <a:rPr lang="en-US" sz="1400" i="1" dirty="0"/>
              <a:t>He no happy.”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57.wav"/>
                                        </p:tgtEl>
                                      </p:cMediaNode>
                                    </p:audio>
                                  </p:subTnLst>
                                </p:cTn>
                              </p:par>
                            </p:childTnLst>
                          </p:cTn>
                        </p:par>
                        <p:par>
                          <p:cTn id="10" fill="hold">
                            <p:stCondLst>
                              <p:cond delay="500"/>
                            </p:stCondLst>
                            <p:childTnLst>
                              <p:par>
                                <p:cTn id="11" presetID="1" presetClass="entr" presetSubtype="0" fill="hold" nodeType="afterEffect">
                                  <p:stCondLst>
                                    <p:cond delay="5100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ppt_x"/>
                                          </p:val>
                                        </p:tav>
                                        <p:tav tm="100000">
                                          <p:val>
                                            <p:strVal val="#ppt_x"/>
                                          </p:val>
                                        </p:tav>
                                      </p:tavLst>
                                    </p:anim>
                                    <p:anim calcmode="lin" valueType="num">
                                      <p:cBhvr additive="base">
                                        <p:cTn id="1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58.wav"/>
                                        </p:tgtEl>
                                      </p:cMediaNode>
                                    </p:audio>
                                  </p:subTnLst>
                                </p:cTn>
                              </p:par>
                            </p:childTnLst>
                          </p:cTn>
                        </p:par>
                        <p:par>
                          <p:cTn id="26" fill="hold">
                            <p:stCondLst>
                              <p:cond delay="500"/>
                            </p:stCondLst>
                            <p:childTnLst>
                              <p:par>
                                <p:cTn id="27" presetID="1" presetClass="entr" presetSubtype="0" fill="hold" nodeType="afterEffect">
                                  <p:stCondLst>
                                    <p:cond delay="650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additive="base">
                                        <p:cTn id="33" dur="500" fill="hold"/>
                                        <p:tgtEl>
                                          <p:spTgt spid="78"/>
                                        </p:tgtEl>
                                        <p:attrNameLst>
                                          <p:attrName>ppt_x</p:attrName>
                                        </p:attrNameLst>
                                      </p:cBhvr>
                                      <p:tavLst>
                                        <p:tav tm="0">
                                          <p:val>
                                            <p:strVal val="#ppt_x"/>
                                          </p:val>
                                        </p:tav>
                                        <p:tav tm="100000">
                                          <p:val>
                                            <p:strVal val="#ppt_x"/>
                                          </p:val>
                                        </p:tav>
                                      </p:tavLst>
                                    </p:anim>
                                    <p:anim calcmode="lin" valueType="num">
                                      <p:cBhvr additive="base">
                                        <p:cTn id="3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0"/>
                                        </p:tgtEl>
                                      </p:cBhvr>
                                    </p:animEffect>
                                    <p:set>
                                      <p:cBhvr>
                                        <p:cTn id="39" dur="1" fill="hold">
                                          <p:stCondLst>
                                            <p:cond delay="499"/>
                                          </p:stCondLst>
                                        </p:cTn>
                                        <p:tgtEl>
                                          <p:spTgt spid="7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59.wav"/>
                                        </p:tgtEl>
                                      </p:cMediaNode>
                                    </p:audio>
                                  </p:subTnLst>
                                </p:cTn>
                              </p:par>
                            </p:childTnLst>
                          </p:cTn>
                        </p:par>
                        <p:par>
                          <p:cTn id="42" fill="hold">
                            <p:stCondLst>
                              <p:cond delay="500"/>
                            </p:stCondLst>
                            <p:childTnLst>
                              <p:par>
                                <p:cTn id="43" presetID="1" presetClass="entr" presetSubtype="0" fill="hold" nodeType="afterEffect">
                                  <p:stCondLst>
                                    <p:cond delay="650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additive="base">
                                        <p:cTn id="49" dur="500" fill="hold"/>
                                        <p:tgtEl>
                                          <p:spTgt spid="79"/>
                                        </p:tgtEl>
                                        <p:attrNameLst>
                                          <p:attrName>ppt_x</p:attrName>
                                        </p:attrNameLst>
                                      </p:cBhvr>
                                      <p:tavLst>
                                        <p:tav tm="0">
                                          <p:val>
                                            <p:strVal val="#ppt_x"/>
                                          </p:val>
                                        </p:tav>
                                        <p:tav tm="100000">
                                          <p:val>
                                            <p:strVal val="#ppt_x"/>
                                          </p:val>
                                        </p:tav>
                                      </p:tavLst>
                                    </p:anim>
                                    <p:anim calcmode="lin" valueType="num">
                                      <p:cBhvr additive="base">
                                        <p:cTn id="5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6C20FBB-DA0A-4D64-96F3-1BFC9EBDF0FB}" type="slidenum">
              <a:rPr lang="en-US" smtClean="0"/>
              <a:pPr/>
              <a:t>12</a:t>
            </a:fld>
            <a:endParaRPr lang="en-US" dirty="0"/>
          </a:p>
        </p:txBody>
      </p:sp>
      <p:sp>
        <p:nvSpPr>
          <p:cNvPr id="23" name="Title 1"/>
          <p:cNvSpPr>
            <a:spLocks noGrp="1"/>
          </p:cNvSpPr>
          <p:nvPr>
            <p:ph type="title"/>
          </p:nvPr>
        </p:nvSpPr>
        <p:spPr>
          <a:xfrm>
            <a:off x="182880" y="246063"/>
            <a:ext cx="8229600" cy="382587"/>
          </a:xfrm>
        </p:spPr>
        <p:txBody>
          <a:bodyPr/>
          <a:lstStyle/>
          <a:p>
            <a:r>
              <a:rPr lang="en-US" sz="2400" dirty="0"/>
              <a:t>Expanding Practice: Grades 7–8 (Text-Based)</a:t>
            </a:r>
          </a:p>
        </p:txBody>
      </p:sp>
      <p:sp>
        <p:nvSpPr>
          <p:cNvPr id="25" name="AutoShape 4"/>
          <p:cNvSpPr>
            <a:spLocks noChangeArrowheads="1"/>
          </p:cNvSpPr>
          <p:nvPr/>
        </p:nvSpPr>
        <p:spPr bwMode="auto">
          <a:xfrm>
            <a:off x="1884882" y="838650"/>
            <a:ext cx="7067734" cy="2913958"/>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latin typeface="+mn-lt"/>
                <a:cs typeface="Arial" pitchFamily="34" charset="0"/>
              </a:rPr>
              <a:t>[Now let’s talk about honeybees.] </a:t>
            </a:r>
            <a:r>
              <a:rPr lang="en-US" sz="1400" dirty="0">
                <a:latin typeface="+mn-lt"/>
              </a:rPr>
              <a:t>Honeybees make honey by collecting</a:t>
            </a:r>
            <a:br>
              <a:rPr lang="en-US" sz="1400" dirty="0">
                <a:latin typeface="+mn-lt"/>
              </a:rPr>
            </a:br>
            <a:r>
              <a:rPr lang="en-US" sz="1400" dirty="0">
                <a:latin typeface="+mn-lt"/>
              </a:rPr>
              <a:t>nectar from  flowers. They have special “honey stomachs” that turn the nectar into</a:t>
            </a:r>
            <a:br>
              <a:rPr lang="en-US" sz="1400" dirty="0">
                <a:latin typeface="+mn-lt"/>
              </a:rPr>
            </a:br>
            <a:r>
              <a:rPr lang="en-US" sz="1400" dirty="0">
                <a:latin typeface="+mn-lt"/>
              </a:rPr>
              <a:t>sugar and remove some of the water from it. They carry the nectar back to the hive</a:t>
            </a:r>
            <a:br>
              <a:rPr lang="en-US" sz="1400" dirty="0">
                <a:latin typeface="+mn-lt"/>
              </a:rPr>
            </a:br>
            <a:r>
              <a:rPr lang="en-US" sz="1400" dirty="0">
                <a:latin typeface="+mn-lt"/>
              </a:rPr>
              <a:t>where it is put into cells. Then all the bees  flap their wings to dry even more water</a:t>
            </a:r>
          </a:p>
          <a:p>
            <a:r>
              <a:rPr lang="en-US" sz="1400" dirty="0">
                <a:latin typeface="+mn-lt"/>
              </a:rPr>
              <a:t>out of the nectar. When enough water is evaporated, what  is left is the sweet mixture</a:t>
            </a:r>
            <a:br>
              <a:rPr lang="en-US" sz="1400" dirty="0">
                <a:latin typeface="+mn-lt"/>
              </a:rPr>
            </a:br>
            <a:r>
              <a:rPr lang="en-US" sz="1400" dirty="0">
                <a:latin typeface="+mn-lt"/>
              </a:rPr>
              <a:t>we call honey. Because honeybees build their hives in hollow spaces,  humans can get</a:t>
            </a:r>
            <a:br>
              <a:rPr lang="en-US" sz="1400" dirty="0">
                <a:latin typeface="+mn-lt"/>
              </a:rPr>
            </a:br>
            <a:r>
              <a:rPr lang="en-US" sz="1400" dirty="0">
                <a:latin typeface="+mn-lt"/>
              </a:rPr>
              <a:t>bees to live in boxes the humans have built. This is called beekeeping. Beekeepers </a:t>
            </a:r>
            <a:br>
              <a:rPr lang="en-US" sz="1400" dirty="0">
                <a:latin typeface="+mn-lt"/>
              </a:rPr>
            </a:br>
            <a:r>
              <a:rPr lang="en-US" sz="1400" dirty="0">
                <a:latin typeface="+mn-lt"/>
              </a:rPr>
              <a:t>help the bees stay alive by providing them with places to live. In addition, the</a:t>
            </a:r>
            <a:br>
              <a:rPr lang="en-US" sz="1400" dirty="0">
                <a:latin typeface="+mn-lt"/>
              </a:rPr>
            </a:br>
            <a:r>
              <a:rPr lang="en-US" sz="1400" dirty="0">
                <a:latin typeface="+mn-lt"/>
              </a:rPr>
              <a:t>beekeepers can  collect the wax and honey that the bees make. By beekeeping,</a:t>
            </a:r>
            <a:br>
              <a:rPr lang="en-US" sz="1400" dirty="0">
                <a:latin typeface="+mn-lt"/>
              </a:rPr>
            </a:br>
            <a:r>
              <a:rPr lang="en-US" sz="1400" dirty="0">
                <a:latin typeface="+mn-lt"/>
              </a:rPr>
              <a:t>humans can help ensure that honey  is produced and that there are enough bees to</a:t>
            </a:r>
            <a:br>
              <a:rPr lang="en-US" sz="1400" dirty="0">
                <a:latin typeface="+mn-lt"/>
              </a:rPr>
            </a:br>
            <a:r>
              <a:rPr lang="en-US" sz="1400" dirty="0">
                <a:latin typeface="+mn-lt"/>
              </a:rPr>
              <a:t>pollinate nearby crops and plants.</a:t>
            </a:r>
            <a:r>
              <a:rPr lang="en-US" sz="1400" b="1" dirty="0">
                <a:latin typeface="+mn-lt"/>
              </a:rPr>
              <a:t> </a:t>
            </a:r>
            <a:endParaRPr lang="en-US" sz="1400" dirty="0">
              <a:latin typeface="+mn-lt"/>
              <a:cs typeface="Arial" pitchFamily="34" charset="0"/>
            </a:endParaRPr>
          </a:p>
          <a:p>
            <a:pPr>
              <a:lnSpc>
                <a:spcPct val="150000"/>
              </a:lnSpc>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how honeybees make honey.</a:t>
            </a:r>
            <a:endParaRPr lang="en-US" sz="1200" i="1" dirty="0">
              <a:latin typeface="Times New Roman" pitchFamily="18" charset="0"/>
              <a:cs typeface="Times New Roman" pitchFamily="18" charset="0"/>
            </a:endParaRPr>
          </a:p>
        </p:txBody>
      </p:sp>
      <p:pic>
        <p:nvPicPr>
          <p:cNvPr id="26" name="Picture 25" descr="3432.tif"/>
          <p:cNvPicPr>
            <a:picLocks noChangeAspect="1"/>
          </p:cNvPicPr>
          <p:nvPr/>
        </p:nvPicPr>
        <p:blipFill>
          <a:blip r:embed="rId5" cstate="print"/>
          <a:stretch>
            <a:fillRect/>
          </a:stretch>
        </p:blipFill>
        <p:spPr>
          <a:xfrm>
            <a:off x="138230" y="1495529"/>
            <a:ext cx="1600200" cy="1600200"/>
          </a:xfrm>
          <a:prstGeom prst="rect">
            <a:avLst/>
          </a:prstGeom>
          <a:ln w="12700">
            <a:solidFill>
              <a:schemeClr val="tx1"/>
            </a:solidFill>
          </a:ln>
          <a:effectLst>
            <a:outerShdw blurRad="50800" dist="38100" dir="2700000" algn="tl" rotWithShape="0">
              <a:prstClr val="black">
                <a:alpha val="40000"/>
              </a:prstClr>
            </a:outerShdw>
          </a:effectLst>
        </p:spPr>
      </p:pic>
      <p:grpSp>
        <p:nvGrpSpPr>
          <p:cNvPr id="30" name="Group 29"/>
          <p:cNvGrpSpPr/>
          <p:nvPr/>
        </p:nvGrpSpPr>
        <p:grpSpPr>
          <a:xfrm>
            <a:off x="804989" y="3923066"/>
            <a:ext cx="1801860" cy="1280160"/>
            <a:chOff x="2486027" y="4991100"/>
            <a:chExt cx="1801860" cy="1280160"/>
          </a:xfrm>
        </p:grpSpPr>
        <p:sp>
          <p:nvSpPr>
            <p:cNvPr id="31"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2" name="Rectangle 31"/>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Melody-Button-(GI).png"/>
          <p:cNvPicPr>
            <a:picLocks noChangeAspect="1"/>
          </p:cNvPicPr>
          <p:nvPr/>
        </p:nvPicPr>
        <p:blipFill>
          <a:blip r:embed="rId6" cstate="print"/>
          <a:stretch>
            <a:fillRect/>
          </a:stretch>
        </p:blipFill>
        <p:spPr>
          <a:xfrm>
            <a:off x="1443029" y="4346738"/>
            <a:ext cx="525780" cy="525780"/>
          </a:xfrm>
          <a:prstGeom prst="rect">
            <a:avLst/>
          </a:prstGeom>
        </p:spPr>
      </p:pic>
      <p:pic>
        <p:nvPicPr>
          <p:cNvPr id="34" name="Picture 33" descr="Play-Button.png"/>
          <p:cNvPicPr>
            <a:picLocks noChangeAspect="1"/>
          </p:cNvPicPr>
          <p:nvPr/>
        </p:nvPicPr>
        <p:blipFill>
          <a:blip r:embed="rId7" cstate="print"/>
          <a:stretch>
            <a:fillRect/>
          </a:stretch>
        </p:blipFill>
        <p:spPr>
          <a:xfrm>
            <a:off x="1443029" y="4346738"/>
            <a:ext cx="525780" cy="525780"/>
          </a:xfrm>
          <a:prstGeom prst="rect">
            <a:avLst/>
          </a:prstGeom>
        </p:spPr>
      </p:pic>
      <p:grpSp>
        <p:nvGrpSpPr>
          <p:cNvPr id="35" name="Group 34"/>
          <p:cNvGrpSpPr/>
          <p:nvPr/>
        </p:nvGrpSpPr>
        <p:grpSpPr>
          <a:xfrm>
            <a:off x="3657602" y="3923066"/>
            <a:ext cx="1801860" cy="1280160"/>
            <a:chOff x="2486027" y="4991100"/>
            <a:chExt cx="1801860" cy="1280160"/>
          </a:xfrm>
        </p:grpSpPr>
        <p:sp>
          <p:nvSpPr>
            <p:cNvPr id="36"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7" name="Rectangle 36"/>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Melody-Button-(GI).png"/>
          <p:cNvPicPr>
            <a:picLocks noChangeAspect="1"/>
          </p:cNvPicPr>
          <p:nvPr/>
        </p:nvPicPr>
        <p:blipFill>
          <a:blip r:embed="rId6" cstate="print"/>
          <a:stretch>
            <a:fillRect/>
          </a:stretch>
        </p:blipFill>
        <p:spPr>
          <a:xfrm>
            <a:off x="4295642" y="4346738"/>
            <a:ext cx="525780" cy="525780"/>
          </a:xfrm>
          <a:prstGeom prst="rect">
            <a:avLst/>
          </a:prstGeom>
        </p:spPr>
      </p:pic>
      <p:pic>
        <p:nvPicPr>
          <p:cNvPr id="39" name="Picture 38" descr="Play-Button.png"/>
          <p:cNvPicPr>
            <a:picLocks noChangeAspect="1"/>
          </p:cNvPicPr>
          <p:nvPr/>
        </p:nvPicPr>
        <p:blipFill>
          <a:blip r:embed="rId7" cstate="print"/>
          <a:stretch>
            <a:fillRect/>
          </a:stretch>
        </p:blipFill>
        <p:spPr>
          <a:xfrm>
            <a:off x="4295642" y="4346738"/>
            <a:ext cx="525780" cy="525780"/>
          </a:xfrm>
          <a:prstGeom prst="rect">
            <a:avLst/>
          </a:prstGeom>
        </p:spPr>
      </p:pic>
      <p:grpSp>
        <p:nvGrpSpPr>
          <p:cNvPr id="40" name="Group 39"/>
          <p:cNvGrpSpPr/>
          <p:nvPr/>
        </p:nvGrpSpPr>
        <p:grpSpPr>
          <a:xfrm>
            <a:off x="6515102" y="3923066"/>
            <a:ext cx="1801860" cy="1280160"/>
            <a:chOff x="2486027" y="4991100"/>
            <a:chExt cx="1801860" cy="1280160"/>
          </a:xfrm>
        </p:grpSpPr>
        <p:sp>
          <p:nvSpPr>
            <p:cNvPr id="41"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2" name="Rectangle 41"/>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descr="Melody-Button-(GI).png"/>
          <p:cNvPicPr>
            <a:picLocks noChangeAspect="1"/>
          </p:cNvPicPr>
          <p:nvPr/>
        </p:nvPicPr>
        <p:blipFill>
          <a:blip r:embed="rId6" cstate="print"/>
          <a:stretch>
            <a:fillRect/>
          </a:stretch>
        </p:blipFill>
        <p:spPr>
          <a:xfrm>
            <a:off x="7153142" y="4346738"/>
            <a:ext cx="525780" cy="525780"/>
          </a:xfrm>
          <a:prstGeom prst="rect">
            <a:avLst/>
          </a:prstGeom>
        </p:spPr>
      </p:pic>
      <p:pic>
        <p:nvPicPr>
          <p:cNvPr id="44" name="Picture 43" descr="Play-Button.png"/>
          <p:cNvPicPr>
            <a:picLocks noChangeAspect="1"/>
          </p:cNvPicPr>
          <p:nvPr/>
        </p:nvPicPr>
        <p:blipFill>
          <a:blip r:embed="rId7" cstate="print"/>
          <a:stretch>
            <a:fillRect/>
          </a:stretch>
        </p:blipFill>
        <p:spPr>
          <a:xfrm>
            <a:off x="7153142" y="4346738"/>
            <a:ext cx="525780" cy="525780"/>
          </a:xfrm>
          <a:prstGeom prst="rect">
            <a:avLst/>
          </a:prstGeom>
        </p:spPr>
      </p:pic>
      <p:sp>
        <p:nvSpPr>
          <p:cNvPr id="45" name="TextBox 44"/>
          <p:cNvSpPr txBox="1"/>
          <p:nvPr/>
        </p:nvSpPr>
        <p:spPr>
          <a:xfrm>
            <a:off x="1129657" y="4941133"/>
            <a:ext cx="1152525" cy="276999"/>
          </a:xfrm>
          <a:prstGeom prst="rect">
            <a:avLst/>
          </a:prstGeom>
          <a:noFill/>
        </p:spPr>
        <p:txBody>
          <a:bodyPr wrap="square" rtlCol="0">
            <a:spAutoFit/>
          </a:bodyPr>
          <a:lstStyle/>
          <a:p>
            <a:pPr algn="ctr"/>
            <a:r>
              <a:rPr lang="en-US" sz="1200" b="1" dirty="0"/>
              <a:t>Practice #1</a:t>
            </a:r>
          </a:p>
        </p:txBody>
      </p:sp>
      <p:sp>
        <p:nvSpPr>
          <p:cNvPr id="46" name="TextBox 45"/>
          <p:cNvSpPr txBox="1"/>
          <p:nvPr/>
        </p:nvSpPr>
        <p:spPr>
          <a:xfrm>
            <a:off x="3982270" y="4941133"/>
            <a:ext cx="1152525" cy="276999"/>
          </a:xfrm>
          <a:prstGeom prst="rect">
            <a:avLst/>
          </a:prstGeom>
          <a:noFill/>
        </p:spPr>
        <p:txBody>
          <a:bodyPr wrap="square" rtlCol="0">
            <a:spAutoFit/>
          </a:bodyPr>
          <a:lstStyle/>
          <a:p>
            <a:pPr algn="ctr"/>
            <a:r>
              <a:rPr lang="en-US" sz="1200" b="1" dirty="0"/>
              <a:t>Practice #2</a:t>
            </a:r>
          </a:p>
        </p:txBody>
      </p:sp>
      <p:sp>
        <p:nvSpPr>
          <p:cNvPr id="47" name="TextBox 46"/>
          <p:cNvSpPr txBox="1"/>
          <p:nvPr/>
        </p:nvSpPr>
        <p:spPr>
          <a:xfrm>
            <a:off x="6839770" y="4941133"/>
            <a:ext cx="1152525" cy="276999"/>
          </a:xfrm>
          <a:prstGeom prst="rect">
            <a:avLst/>
          </a:prstGeom>
          <a:noFill/>
        </p:spPr>
        <p:txBody>
          <a:bodyPr wrap="square" rtlCol="0">
            <a:spAutoFit/>
          </a:bodyPr>
          <a:lstStyle/>
          <a:p>
            <a:pPr algn="ctr"/>
            <a:r>
              <a:rPr lang="en-US" sz="1200" b="1" dirty="0"/>
              <a:t>Practice #3</a:t>
            </a:r>
          </a:p>
        </p:txBody>
      </p:sp>
      <p:sp>
        <p:nvSpPr>
          <p:cNvPr id="48" name="TextBox 47"/>
          <p:cNvSpPr txBox="1"/>
          <p:nvPr/>
        </p:nvSpPr>
        <p:spPr>
          <a:xfrm>
            <a:off x="1096319" y="3972907"/>
            <a:ext cx="1219200" cy="246221"/>
          </a:xfrm>
          <a:prstGeom prst="rect">
            <a:avLst/>
          </a:prstGeom>
          <a:noFill/>
        </p:spPr>
        <p:txBody>
          <a:bodyPr wrap="square" rtlCol="0">
            <a:spAutoFit/>
          </a:bodyPr>
          <a:lstStyle/>
          <a:p>
            <a:pPr algn="ctr"/>
            <a:r>
              <a:rPr lang="en-US" sz="1000" b="1" dirty="0"/>
              <a:t>Track 60</a:t>
            </a:r>
          </a:p>
        </p:txBody>
      </p:sp>
      <p:sp>
        <p:nvSpPr>
          <p:cNvPr id="49" name="TextBox 48"/>
          <p:cNvSpPr txBox="1"/>
          <p:nvPr/>
        </p:nvSpPr>
        <p:spPr>
          <a:xfrm>
            <a:off x="3948932" y="3972907"/>
            <a:ext cx="1219200" cy="246221"/>
          </a:xfrm>
          <a:prstGeom prst="rect">
            <a:avLst/>
          </a:prstGeom>
          <a:noFill/>
        </p:spPr>
        <p:txBody>
          <a:bodyPr wrap="square" rtlCol="0">
            <a:spAutoFit/>
          </a:bodyPr>
          <a:lstStyle/>
          <a:p>
            <a:pPr algn="ctr"/>
            <a:r>
              <a:rPr lang="en-US" sz="1000" b="1" dirty="0"/>
              <a:t>Track 61</a:t>
            </a:r>
          </a:p>
        </p:txBody>
      </p:sp>
      <p:sp>
        <p:nvSpPr>
          <p:cNvPr id="50" name="TextBox 49"/>
          <p:cNvSpPr txBox="1"/>
          <p:nvPr/>
        </p:nvSpPr>
        <p:spPr>
          <a:xfrm>
            <a:off x="6806432" y="3972907"/>
            <a:ext cx="1219200" cy="246221"/>
          </a:xfrm>
          <a:prstGeom prst="rect">
            <a:avLst/>
          </a:prstGeom>
          <a:noFill/>
        </p:spPr>
        <p:txBody>
          <a:bodyPr wrap="square" rtlCol="0">
            <a:spAutoFit/>
          </a:bodyPr>
          <a:lstStyle/>
          <a:p>
            <a:pPr algn="ctr"/>
            <a:r>
              <a:rPr lang="en-US" sz="1000" b="1" dirty="0"/>
              <a:t>Track 62</a:t>
            </a:r>
          </a:p>
        </p:txBody>
      </p:sp>
      <p:sp>
        <p:nvSpPr>
          <p:cNvPr id="51" name="TextBox 50"/>
          <p:cNvSpPr txBox="1"/>
          <p:nvPr/>
        </p:nvSpPr>
        <p:spPr>
          <a:xfrm>
            <a:off x="243909" y="5294533"/>
            <a:ext cx="2924588" cy="1107996"/>
          </a:xfrm>
          <a:prstGeom prst="rect">
            <a:avLst/>
          </a:prstGeom>
          <a:noFill/>
        </p:spPr>
        <p:txBody>
          <a:bodyPr wrap="square" rtlCol="0">
            <a:spAutoFit/>
          </a:bodyPr>
          <a:lstStyle/>
          <a:p>
            <a:pPr algn="ctr">
              <a:spcBef>
                <a:spcPts val="600"/>
              </a:spcBef>
            </a:pPr>
            <a:r>
              <a:rPr lang="en-US" sz="1100" dirty="0"/>
              <a:t>“</a:t>
            </a:r>
            <a:r>
              <a:rPr lang="en-US" sz="1100" i="1" dirty="0"/>
              <a:t>The honey bees make [?] honey by collecting, mm, the [?] from the flower, and they put it into their- their, uh, their home, and then they, uh... and then they turn into sugar, and... [?] then they remove the water. And then it just became honey.”</a:t>
            </a:r>
          </a:p>
        </p:txBody>
      </p:sp>
      <p:sp>
        <p:nvSpPr>
          <p:cNvPr id="52" name="TextBox 51"/>
          <p:cNvSpPr txBox="1"/>
          <p:nvPr/>
        </p:nvSpPr>
        <p:spPr>
          <a:xfrm>
            <a:off x="3511864" y="5315799"/>
            <a:ext cx="2102132" cy="738664"/>
          </a:xfrm>
          <a:prstGeom prst="rect">
            <a:avLst/>
          </a:prstGeom>
          <a:noFill/>
        </p:spPr>
        <p:txBody>
          <a:bodyPr wrap="square" rtlCol="0">
            <a:spAutoFit/>
          </a:bodyPr>
          <a:lstStyle/>
          <a:p>
            <a:pPr algn="ctr">
              <a:spcBef>
                <a:spcPts val="600"/>
              </a:spcBef>
            </a:pPr>
            <a:r>
              <a:rPr lang="en-US" sz="1400" dirty="0"/>
              <a:t>“</a:t>
            </a:r>
            <a:r>
              <a:rPr lang="en-US" sz="1400" i="1" dirty="0"/>
              <a:t>Honeybees make honey because the human take a honey.”</a:t>
            </a:r>
          </a:p>
        </p:txBody>
      </p:sp>
      <p:sp>
        <p:nvSpPr>
          <p:cNvPr id="53" name="TextBox 52"/>
          <p:cNvSpPr txBox="1"/>
          <p:nvPr/>
        </p:nvSpPr>
        <p:spPr>
          <a:xfrm>
            <a:off x="6336983" y="5315799"/>
            <a:ext cx="2169037" cy="523220"/>
          </a:xfrm>
          <a:prstGeom prst="rect">
            <a:avLst/>
          </a:prstGeom>
          <a:noFill/>
        </p:spPr>
        <p:txBody>
          <a:bodyPr wrap="square" rtlCol="0">
            <a:spAutoFit/>
          </a:bodyPr>
          <a:lstStyle/>
          <a:p>
            <a:pPr algn="ctr">
              <a:spcBef>
                <a:spcPts val="600"/>
              </a:spcBef>
            </a:pPr>
            <a:r>
              <a:rPr lang="en-US" sz="1400" dirty="0"/>
              <a:t>“</a:t>
            </a:r>
            <a:r>
              <a:rPr lang="en-US" sz="1400" i="1" dirty="0"/>
              <a:t>To take some food to the flower.”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60.wav"/>
                                        </p:tgtEl>
                                      </p:cMediaNode>
                                    </p:audio>
                                  </p:subTnLst>
                                </p:cTn>
                              </p:par>
                            </p:childTnLst>
                          </p:cTn>
                        </p:par>
                        <p:par>
                          <p:cTn id="10" fill="hold">
                            <p:stCondLst>
                              <p:cond delay="500"/>
                            </p:stCondLst>
                            <p:childTnLst>
                              <p:par>
                                <p:cTn id="11" presetID="1" presetClass="entr" presetSubtype="0" fill="hold" nodeType="afterEffect">
                                  <p:stCondLst>
                                    <p:cond delay="7850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61.wav"/>
                                        </p:tgtEl>
                                      </p:cMediaNode>
                                    </p:audio>
                                  </p:subTnLst>
                                </p:cTn>
                              </p:par>
                            </p:childTnLst>
                          </p:cTn>
                        </p:par>
                        <p:par>
                          <p:cTn id="26" fill="hold">
                            <p:stCondLst>
                              <p:cond delay="500"/>
                            </p:stCondLst>
                            <p:childTnLst>
                              <p:par>
                                <p:cTn id="27" presetID="1" presetClass="entr" presetSubtype="0" fill="hold" nodeType="afterEffect">
                                  <p:stCondLst>
                                    <p:cond delay="1100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ppt_x"/>
                                          </p:val>
                                        </p:tav>
                                        <p:tav tm="100000">
                                          <p:val>
                                            <p:strVal val="#ppt_x"/>
                                          </p:val>
                                        </p:tav>
                                      </p:tavLst>
                                    </p:anim>
                                    <p:anim calcmode="lin" valueType="num">
                                      <p:cBhvr additive="base">
                                        <p:cTn id="3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62.wav"/>
                                        </p:tgtEl>
                                      </p:cMediaNode>
                                    </p:audio>
                                  </p:subTnLst>
                                </p:cTn>
                              </p:par>
                            </p:childTnLst>
                          </p:cTn>
                        </p:par>
                        <p:par>
                          <p:cTn id="42" fill="hold">
                            <p:stCondLst>
                              <p:cond delay="500"/>
                            </p:stCondLst>
                            <p:childTnLst>
                              <p:par>
                                <p:cTn id="43" presetID="1" presetClass="entr" presetSubtype="0" fill="hold" nodeType="afterEffect">
                                  <p:stCondLst>
                                    <p:cond delay="750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Commanding Rubric Review</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13</a:t>
            </a:fld>
            <a:endParaRPr lang="en-US" dirty="0"/>
          </a:p>
        </p:txBody>
      </p:sp>
      <p:grpSp>
        <p:nvGrpSpPr>
          <p:cNvPr id="16" name="Group 15"/>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29" name="Rounded Rectangle 28"/>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expanded sentences</a:t>
              </a:r>
            </a:p>
            <a:p>
              <a:pPr>
                <a:spcBef>
                  <a:spcPts val="600"/>
                </a:spcBef>
                <a:buFont typeface="Wingdings" pitchFamily="2" charset="2"/>
                <a:buChar char="§"/>
                <a:tabLst>
                  <a:tab pos="231775" algn="l"/>
                </a:tabLst>
              </a:pPr>
              <a:r>
                <a:rPr lang="en-US" sz="1600" dirty="0">
                  <a:solidFill>
                    <a:schemeClr val="tx1"/>
                  </a:solidFill>
                </a:rPr>
                <a:t>  Generates a fluid response using linking words and phrases to sequence</a:t>
              </a:r>
              <a:br>
                <a:rPr lang="en-US" sz="1600" dirty="0">
                  <a:solidFill>
                    <a:schemeClr val="tx1"/>
                  </a:solidFill>
                </a:rPr>
              </a:br>
              <a:r>
                <a:rPr lang="en-US" sz="1600" dirty="0">
                  <a:solidFill>
                    <a:schemeClr val="tx1"/>
                  </a:solidFill>
                </a:rPr>
                <a:t>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No errors or infrequent errors that do not obscure meaning</a:t>
              </a:r>
            </a:p>
          </p:txBody>
        </p:sp>
        <p:sp>
          <p:nvSpPr>
            <p:cNvPr id="31" name="TextBox 30"/>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32" name="Group 31"/>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33" name="Rounded Rectangle 32"/>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35" name="TextBox 34"/>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36" name="Group 35"/>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37" name="Rounded Rectangle 36"/>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14300" algn="l"/>
                  <a:tab pos="22860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connected phrases or a simple sentence to respond</a:t>
              </a:r>
            </a:p>
            <a:p>
              <a:pPr>
                <a:spcBef>
                  <a:spcPts val="600"/>
                </a:spcBef>
                <a:buFont typeface="Wingdings" pitchFamily="2" charset="2"/>
                <a:buChar char="§"/>
                <a:tabLst>
                  <a:tab pos="114300" algn="l"/>
                  <a:tab pos="228600" algn="l"/>
                </a:tabLst>
              </a:pPr>
              <a:r>
                <a:rPr lang="en-US" sz="1600" dirty="0">
                  <a:solidFill>
                    <a:schemeClr val="tx1"/>
                  </a:solidFill>
                </a:rPr>
                <a:t>  May express complete thoughts and ideas</a:t>
              </a:r>
            </a:p>
            <a:p>
              <a:pPr>
                <a:spcBef>
                  <a:spcPts val="600"/>
                </a:spcBef>
                <a:buFont typeface="Wingdings" pitchFamily="2" charset="2"/>
                <a:buChar char="§"/>
                <a:tabLst>
                  <a:tab pos="171450" algn="l"/>
                </a:tabLst>
              </a:pPr>
              <a:r>
                <a:rPr lang="en-US" sz="1600" dirty="0">
                  <a:solidFill>
                    <a:schemeClr val="tx1"/>
                  </a:solidFill>
                </a:rPr>
                <a:t>  Occasional or frequent errors in words and structures may obscure meaning</a:t>
              </a:r>
            </a:p>
          </p:txBody>
        </p:sp>
        <p:sp>
          <p:nvSpPr>
            <p:cNvPr id="39" name="TextBox 38"/>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516620" cy="382587"/>
          </a:xfrm>
        </p:spPr>
        <p:txBody>
          <a:bodyPr/>
          <a:lstStyle/>
          <a:p>
            <a:r>
              <a:rPr lang="en-US" spc="-80" dirty="0"/>
              <a:t>Commanding Practice: Grades 3–4 (Text-Based)</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14</a:t>
            </a:fld>
            <a:endParaRPr lang="en-US" dirty="0"/>
          </a:p>
        </p:txBody>
      </p:sp>
      <p:pic>
        <p:nvPicPr>
          <p:cNvPr id="24" name="Picture 23" descr="3563.tif"/>
          <p:cNvPicPr>
            <a:picLocks noChangeAspect="1"/>
          </p:cNvPicPr>
          <p:nvPr/>
        </p:nvPicPr>
        <p:blipFill>
          <a:blip r:embed="rId6" cstate="print"/>
          <a:stretch>
            <a:fillRect/>
          </a:stretch>
        </p:blipFill>
        <p:spPr>
          <a:xfrm>
            <a:off x="3530023" y="832165"/>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25" name="AutoShape 4"/>
          <p:cNvSpPr>
            <a:spLocks noChangeArrowheads="1"/>
          </p:cNvSpPr>
          <p:nvPr/>
        </p:nvSpPr>
        <p:spPr bwMode="auto">
          <a:xfrm>
            <a:off x="173037" y="2329649"/>
            <a:ext cx="8732838" cy="1470456"/>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t>You just learned about the history of writing. </a:t>
            </a:r>
            <a:r>
              <a:rPr lang="en-US" sz="1400" i="1" dirty="0"/>
              <a:t>Today many people know how to write. But a long</a:t>
            </a:r>
            <a:br>
              <a:rPr lang="en-US" sz="1400" i="1" dirty="0"/>
            </a:br>
            <a:r>
              <a:rPr lang="en-US" sz="1400" i="1" dirty="0"/>
              <a:t>time ago, only a few people knew how to write. Writing was their job. These people were called scribes.</a:t>
            </a:r>
            <a:br>
              <a:rPr lang="en-US" sz="1400" i="1" dirty="0"/>
            </a:br>
            <a:r>
              <a:rPr lang="en-US" sz="1400" i="1" dirty="0"/>
              <a:t>Scribes often came from rich and powerful families. They wore special clothes to show they were important.</a:t>
            </a:r>
            <a:br>
              <a:rPr lang="en-US" sz="1400" i="1" dirty="0"/>
            </a:br>
            <a:r>
              <a:rPr lang="en-US" sz="1400" i="1" dirty="0"/>
              <a:t>Today, people have found ancient statues of scribes. People have also found their tools, which were</a:t>
            </a:r>
            <a:br>
              <a:rPr lang="en-US" sz="1400" i="1" dirty="0"/>
            </a:br>
            <a:r>
              <a:rPr lang="en-US" sz="1400" i="1" dirty="0"/>
              <a:t>sometimes made of gold. </a:t>
            </a:r>
            <a:endParaRPr lang="en-US" sz="1400" i="1" dirty="0">
              <a:latin typeface="Arial" pitchFamily="34" charset="0"/>
              <a:cs typeface="Arial" pitchFamily="34" charset="0"/>
            </a:endParaRPr>
          </a:p>
          <a:p>
            <a:pPr>
              <a:lnSpc>
                <a:spcPct val="150000"/>
              </a:lnSpc>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why you think scribes were important and respected. </a:t>
            </a:r>
            <a:endParaRPr lang="en-US" sz="1200" i="1" dirty="0">
              <a:latin typeface="Times New Roman" pitchFamily="18" charset="0"/>
              <a:cs typeface="Times New Roman" pitchFamily="18" charset="0"/>
            </a:endParaRPr>
          </a:p>
        </p:txBody>
      </p:sp>
      <p:grpSp>
        <p:nvGrpSpPr>
          <p:cNvPr id="30" name="Group 29"/>
          <p:cNvGrpSpPr/>
          <p:nvPr/>
        </p:nvGrpSpPr>
        <p:grpSpPr>
          <a:xfrm>
            <a:off x="804989" y="3981896"/>
            <a:ext cx="1801860" cy="1280160"/>
            <a:chOff x="2486027" y="4991100"/>
            <a:chExt cx="1801860" cy="1280160"/>
          </a:xfrm>
        </p:grpSpPr>
        <p:sp>
          <p:nvSpPr>
            <p:cNvPr id="3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8" name="Rectangle 3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38" descr="Melody-Button-(GI).png"/>
          <p:cNvPicPr>
            <a:picLocks noChangeAspect="1"/>
          </p:cNvPicPr>
          <p:nvPr/>
        </p:nvPicPr>
        <p:blipFill>
          <a:blip r:embed="rId7" cstate="print"/>
          <a:stretch>
            <a:fillRect/>
          </a:stretch>
        </p:blipFill>
        <p:spPr>
          <a:xfrm>
            <a:off x="1443029" y="4405568"/>
            <a:ext cx="525780" cy="525780"/>
          </a:xfrm>
          <a:prstGeom prst="rect">
            <a:avLst/>
          </a:prstGeom>
        </p:spPr>
      </p:pic>
      <p:pic>
        <p:nvPicPr>
          <p:cNvPr id="40" name="Picture 39" descr="Play-Button.png"/>
          <p:cNvPicPr>
            <a:picLocks noChangeAspect="1"/>
          </p:cNvPicPr>
          <p:nvPr/>
        </p:nvPicPr>
        <p:blipFill>
          <a:blip r:embed="rId8" cstate="print"/>
          <a:stretch>
            <a:fillRect/>
          </a:stretch>
        </p:blipFill>
        <p:spPr>
          <a:xfrm>
            <a:off x="1443029" y="4405568"/>
            <a:ext cx="525780" cy="525780"/>
          </a:xfrm>
          <a:prstGeom prst="rect">
            <a:avLst/>
          </a:prstGeom>
        </p:spPr>
      </p:pic>
      <p:grpSp>
        <p:nvGrpSpPr>
          <p:cNvPr id="41" name="Group 40"/>
          <p:cNvGrpSpPr/>
          <p:nvPr/>
        </p:nvGrpSpPr>
        <p:grpSpPr>
          <a:xfrm>
            <a:off x="3657602" y="3981896"/>
            <a:ext cx="1801860" cy="1280160"/>
            <a:chOff x="2486027" y="4991100"/>
            <a:chExt cx="1801860" cy="1280160"/>
          </a:xfrm>
        </p:grpSpPr>
        <p:sp>
          <p:nvSpPr>
            <p:cNvPr id="4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59" name="Rectangle 58"/>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descr="Melody-Button-(GI).png"/>
          <p:cNvPicPr>
            <a:picLocks noChangeAspect="1"/>
          </p:cNvPicPr>
          <p:nvPr/>
        </p:nvPicPr>
        <p:blipFill>
          <a:blip r:embed="rId7" cstate="print"/>
          <a:stretch>
            <a:fillRect/>
          </a:stretch>
        </p:blipFill>
        <p:spPr>
          <a:xfrm>
            <a:off x="4295642" y="4405568"/>
            <a:ext cx="525780" cy="525780"/>
          </a:xfrm>
          <a:prstGeom prst="rect">
            <a:avLst/>
          </a:prstGeom>
        </p:spPr>
      </p:pic>
      <p:pic>
        <p:nvPicPr>
          <p:cNvPr id="61" name="Picture 60" descr="Play-Button.png"/>
          <p:cNvPicPr>
            <a:picLocks noChangeAspect="1"/>
          </p:cNvPicPr>
          <p:nvPr/>
        </p:nvPicPr>
        <p:blipFill>
          <a:blip r:embed="rId8" cstate="print"/>
          <a:stretch>
            <a:fillRect/>
          </a:stretch>
        </p:blipFill>
        <p:spPr>
          <a:xfrm>
            <a:off x="4295642" y="4405568"/>
            <a:ext cx="525780" cy="525780"/>
          </a:xfrm>
          <a:prstGeom prst="rect">
            <a:avLst/>
          </a:prstGeom>
        </p:spPr>
      </p:pic>
      <p:grpSp>
        <p:nvGrpSpPr>
          <p:cNvPr id="62" name="Group 61"/>
          <p:cNvGrpSpPr/>
          <p:nvPr/>
        </p:nvGrpSpPr>
        <p:grpSpPr>
          <a:xfrm>
            <a:off x="6515102" y="3981896"/>
            <a:ext cx="1801860" cy="1280160"/>
            <a:chOff x="2486027" y="4991100"/>
            <a:chExt cx="1801860" cy="1280160"/>
          </a:xfrm>
        </p:grpSpPr>
        <p:sp>
          <p:nvSpPr>
            <p:cNvPr id="63"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4" name="Rectangle 63"/>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Picture 64" descr="Melody-Button-(GI).png"/>
          <p:cNvPicPr>
            <a:picLocks noChangeAspect="1"/>
          </p:cNvPicPr>
          <p:nvPr/>
        </p:nvPicPr>
        <p:blipFill>
          <a:blip r:embed="rId7" cstate="print"/>
          <a:stretch>
            <a:fillRect/>
          </a:stretch>
        </p:blipFill>
        <p:spPr>
          <a:xfrm>
            <a:off x="7153142" y="4405568"/>
            <a:ext cx="525780" cy="525780"/>
          </a:xfrm>
          <a:prstGeom prst="rect">
            <a:avLst/>
          </a:prstGeom>
        </p:spPr>
      </p:pic>
      <p:pic>
        <p:nvPicPr>
          <p:cNvPr id="66" name="Picture 65" descr="Play-Button.png"/>
          <p:cNvPicPr>
            <a:picLocks noChangeAspect="1"/>
          </p:cNvPicPr>
          <p:nvPr/>
        </p:nvPicPr>
        <p:blipFill>
          <a:blip r:embed="rId8" cstate="print"/>
          <a:stretch>
            <a:fillRect/>
          </a:stretch>
        </p:blipFill>
        <p:spPr>
          <a:xfrm>
            <a:off x="7153142" y="4405568"/>
            <a:ext cx="525780" cy="525780"/>
          </a:xfrm>
          <a:prstGeom prst="rect">
            <a:avLst/>
          </a:prstGeom>
        </p:spPr>
      </p:pic>
      <p:sp>
        <p:nvSpPr>
          <p:cNvPr id="67" name="TextBox 66"/>
          <p:cNvSpPr txBox="1"/>
          <p:nvPr/>
        </p:nvSpPr>
        <p:spPr>
          <a:xfrm>
            <a:off x="1129657" y="4999963"/>
            <a:ext cx="1152525" cy="276999"/>
          </a:xfrm>
          <a:prstGeom prst="rect">
            <a:avLst/>
          </a:prstGeom>
          <a:noFill/>
        </p:spPr>
        <p:txBody>
          <a:bodyPr wrap="square" rtlCol="0">
            <a:spAutoFit/>
          </a:bodyPr>
          <a:lstStyle/>
          <a:p>
            <a:pPr algn="ctr"/>
            <a:r>
              <a:rPr lang="en-US" sz="1200" b="1" dirty="0"/>
              <a:t>Practice #1</a:t>
            </a:r>
          </a:p>
        </p:txBody>
      </p:sp>
      <p:sp>
        <p:nvSpPr>
          <p:cNvPr id="68" name="TextBox 67"/>
          <p:cNvSpPr txBox="1"/>
          <p:nvPr/>
        </p:nvSpPr>
        <p:spPr>
          <a:xfrm>
            <a:off x="3982270" y="4999963"/>
            <a:ext cx="1152525" cy="276999"/>
          </a:xfrm>
          <a:prstGeom prst="rect">
            <a:avLst/>
          </a:prstGeom>
          <a:noFill/>
        </p:spPr>
        <p:txBody>
          <a:bodyPr wrap="square" rtlCol="0">
            <a:spAutoFit/>
          </a:bodyPr>
          <a:lstStyle/>
          <a:p>
            <a:pPr algn="ctr"/>
            <a:r>
              <a:rPr lang="en-US" sz="1200" b="1" dirty="0"/>
              <a:t>Practice #2</a:t>
            </a:r>
          </a:p>
        </p:txBody>
      </p:sp>
      <p:sp>
        <p:nvSpPr>
          <p:cNvPr id="69" name="TextBox 68"/>
          <p:cNvSpPr txBox="1"/>
          <p:nvPr/>
        </p:nvSpPr>
        <p:spPr>
          <a:xfrm>
            <a:off x="6839770" y="4999963"/>
            <a:ext cx="1152525" cy="276999"/>
          </a:xfrm>
          <a:prstGeom prst="rect">
            <a:avLst/>
          </a:prstGeom>
          <a:noFill/>
        </p:spPr>
        <p:txBody>
          <a:bodyPr wrap="square" rtlCol="0">
            <a:spAutoFit/>
          </a:bodyPr>
          <a:lstStyle/>
          <a:p>
            <a:pPr algn="ctr"/>
            <a:r>
              <a:rPr lang="en-US" sz="1200" b="1" dirty="0"/>
              <a:t>Practice #3</a:t>
            </a:r>
          </a:p>
        </p:txBody>
      </p:sp>
      <p:sp>
        <p:nvSpPr>
          <p:cNvPr id="70" name="TextBox 69"/>
          <p:cNvSpPr txBox="1"/>
          <p:nvPr/>
        </p:nvSpPr>
        <p:spPr>
          <a:xfrm>
            <a:off x="1096319" y="4031737"/>
            <a:ext cx="1219200" cy="246221"/>
          </a:xfrm>
          <a:prstGeom prst="rect">
            <a:avLst/>
          </a:prstGeom>
          <a:noFill/>
        </p:spPr>
        <p:txBody>
          <a:bodyPr wrap="square" rtlCol="0">
            <a:spAutoFit/>
          </a:bodyPr>
          <a:lstStyle/>
          <a:p>
            <a:pPr algn="ctr"/>
            <a:r>
              <a:rPr lang="en-US" sz="1000" b="1" dirty="0"/>
              <a:t>Track 63</a:t>
            </a:r>
          </a:p>
        </p:txBody>
      </p:sp>
      <p:sp>
        <p:nvSpPr>
          <p:cNvPr id="71" name="TextBox 70"/>
          <p:cNvSpPr txBox="1"/>
          <p:nvPr/>
        </p:nvSpPr>
        <p:spPr>
          <a:xfrm>
            <a:off x="3948932" y="4031737"/>
            <a:ext cx="1219200" cy="246221"/>
          </a:xfrm>
          <a:prstGeom prst="rect">
            <a:avLst/>
          </a:prstGeom>
          <a:noFill/>
        </p:spPr>
        <p:txBody>
          <a:bodyPr wrap="square" rtlCol="0">
            <a:spAutoFit/>
          </a:bodyPr>
          <a:lstStyle/>
          <a:p>
            <a:pPr algn="ctr"/>
            <a:r>
              <a:rPr lang="en-US" sz="1000" b="1" dirty="0"/>
              <a:t>Track 64</a:t>
            </a:r>
          </a:p>
        </p:txBody>
      </p:sp>
      <p:sp>
        <p:nvSpPr>
          <p:cNvPr id="72" name="TextBox 71"/>
          <p:cNvSpPr txBox="1"/>
          <p:nvPr/>
        </p:nvSpPr>
        <p:spPr>
          <a:xfrm>
            <a:off x="6806432" y="4031737"/>
            <a:ext cx="1219200" cy="246221"/>
          </a:xfrm>
          <a:prstGeom prst="rect">
            <a:avLst/>
          </a:prstGeom>
          <a:noFill/>
        </p:spPr>
        <p:txBody>
          <a:bodyPr wrap="square" rtlCol="0">
            <a:spAutoFit/>
          </a:bodyPr>
          <a:lstStyle/>
          <a:p>
            <a:pPr algn="ctr"/>
            <a:r>
              <a:rPr lang="en-US" sz="1000" b="1" dirty="0"/>
              <a:t>Track 65</a:t>
            </a:r>
          </a:p>
        </p:txBody>
      </p:sp>
      <p:sp>
        <p:nvSpPr>
          <p:cNvPr id="73" name="TextBox 72"/>
          <p:cNvSpPr txBox="1"/>
          <p:nvPr/>
        </p:nvSpPr>
        <p:spPr>
          <a:xfrm>
            <a:off x="243909" y="5353363"/>
            <a:ext cx="2924588" cy="523220"/>
          </a:xfrm>
          <a:prstGeom prst="rect">
            <a:avLst/>
          </a:prstGeom>
          <a:noFill/>
        </p:spPr>
        <p:txBody>
          <a:bodyPr wrap="square" rtlCol="0">
            <a:spAutoFit/>
          </a:bodyPr>
          <a:lstStyle/>
          <a:p>
            <a:pPr algn="ctr">
              <a:spcBef>
                <a:spcPts val="600"/>
              </a:spcBef>
            </a:pPr>
            <a:r>
              <a:rPr lang="en-US" sz="1400" dirty="0"/>
              <a:t>“</a:t>
            </a:r>
            <a:r>
              <a:rPr lang="en-US" sz="1400" i="1" dirty="0"/>
              <a:t>They were important because they gave people other things.”</a:t>
            </a:r>
          </a:p>
        </p:txBody>
      </p:sp>
      <p:sp>
        <p:nvSpPr>
          <p:cNvPr id="74" name="TextBox 73"/>
          <p:cNvSpPr txBox="1"/>
          <p:nvPr/>
        </p:nvSpPr>
        <p:spPr>
          <a:xfrm>
            <a:off x="3203505" y="5374629"/>
            <a:ext cx="2708191" cy="1107996"/>
          </a:xfrm>
          <a:prstGeom prst="rect">
            <a:avLst/>
          </a:prstGeom>
          <a:noFill/>
        </p:spPr>
        <p:txBody>
          <a:bodyPr wrap="square" rtlCol="0">
            <a:spAutoFit/>
          </a:bodyPr>
          <a:lstStyle/>
          <a:p>
            <a:pPr algn="ctr">
              <a:spcBef>
                <a:spcPts val="600"/>
              </a:spcBef>
            </a:pPr>
            <a:r>
              <a:rPr lang="en-US" sz="1100" dirty="0"/>
              <a:t>“</a:t>
            </a:r>
            <a:r>
              <a:rPr lang="en-US" sz="1100" i="1" dirty="0"/>
              <a:t>Scribes were important and respected because they were one of the only ones that knew how to write. So they… a lot of people also wanted to write ‘cause also in the past, it was way um harder and different from now these days.”</a:t>
            </a:r>
          </a:p>
        </p:txBody>
      </p:sp>
      <p:sp>
        <p:nvSpPr>
          <p:cNvPr id="75" name="TextBox 74"/>
          <p:cNvSpPr txBox="1"/>
          <p:nvPr/>
        </p:nvSpPr>
        <p:spPr>
          <a:xfrm>
            <a:off x="6241287" y="5374629"/>
            <a:ext cx="2360450" cy="1107996"/>
          </a:xfrm>
          <a:prstGeom prst="rect">
            <a:avLst/>
          </a:prstGeom>
          <a:noFill/>
        </p:spPr>
        <p:txBody>
          <a:bodyPr wrap="square" rtlCol="0">
            <a:spAutoFit/>
          </a:bodyPr>
          <a:lstStyle/>
          <a:p>
            <a:pPr algn="ctr">
              <a:spcBef>
                <a:spcPts val="600"/>
              </a:spcBef>
            </a:pPr>
            <a:r>
              <a:rPr lang="en-US" sz="1100" dirty="0"/>
              <a:t>“</a:t>
            </a:r>
            <a:r>
              <a:rPr lang="en-US" sz="1100" i="1" dirty="0"/>
              <a:t>Umm… scribes became rich and powerful families… and they </a:t>
            </a:r>
            <a:r>
              <a:rPr lang="en-US" sz="1100" i="1" dirty="0" err="1"/>
              <a:t>they</a:t>
            </a:r>
            <a:r>
              <a:rPr lang="en-US" sz="1100" i="1" dirty="0"/>
              <a:t> w- they wore special </a:t>
            </a:r>
            <a:r>
              <a:rPr lang="en-US" sz="1100" i="1" dirty="0" err="1"/>
              <a:t>clotheses</a:t>
            </a:r>
            <a:r>
              <a:rPr lang="en-US" sz="1100" i="1" dirty="0"/>
              <a:t>… and found ancient statues... And people found tools, which sometimes made of gold.”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63.wav"/>
                                        </p:tgtEl>
                                      </p:cMediaNode>
                                    </p:audio>
                                  </p:subTnLst>
                                </p:cTn>
                              </p:par>
                            </p:childTnLst>
                          </p:cTn>
                        </p:par>
                        <p:par>
                          <p:cTn id="10" fill="hold">
                            <p:stCondLst>
                              <p:cond delay="500"/>
                            </p:stCondLst>
                            <p:childTnLst>
                              <p:par>
                                <p:cTn id="11" presetID="1" presetClass="entr" presetSubtype="0" fill="hold" nodeType="afterEffect">
                                  <p:stCondLst>
                                    <p:cond delay="1150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ppt_x"/>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1"/>
                                        </p:tgtEl>
                                      </p:cBhvr>
                                    </p:animEffect>
                                    <p:set>
                                      <p:cBhvr>
                                        <p:cTn id="23" dur="1" fill="hold">
                                          <p:stCondLst>
                                            <p:cond delay="499"/>
                                          </p:stCondLst>
                                        </p:cTn>
                                        <p:tgtEl>
                                          <p:spTgt spid="61"/>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64.wav"/>
                                        </p:tgtEl>
                                      </p:cMediaNode>
                                    </p:audio>
                                  </p:subTnLst>
                                </p:cTn>
                              </p:par>
                            </p:childTnLst>
                          </p:cTn>
                        </p:par>
                        <p:par>
                          <p:cTn id="26" fill="hold">
                            <p:stCondLst>
                              <p:cond delay="500"/>
                            </p:stCondLst>
                            <p:childTnLst>
                              <p:par>
                                <p:cTn id="27" presetID="1" presetClass="entr" presetSubtype="0" fill="hold" nodeType="afterEffect">
                                  <p:stCondLst>
                                    <p:cond delay="3000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additive="base">
                                        <p:cTn id="33" dur="500" fill="hold"/>
                                        <p:tgtEl>
                                          <p:spTgt spid="74"/>
                                        </p:tgtEl>
                                        <p:attrNameLst>
                                          <p:attrName>ppt_x</p:attrName>
                                        </p:attrNameLst>
                                      </p:cBhvr>
                                      <p:tavLst>
                                        <p:tav tm="0">
                                          <p:val>
                                            <p:strVal val="#ppt_x"/>
                                          </p:val>
                                        </p:tav>
                                        <p:tav tm="100000">
                                          <p:val>
                                            <p:strVal val="#ppt_x"/>
                                          </p:val>
                                        </p:tav>
                                      </p:tavLst>
                                    </p:anim>
                                    <p:anim calcmode="lin" valueType="num">
                                      <p:cBhvr additive="base">
                                        <p:cTn id="3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6"/>
                                        </p:tgtEl>
                                      </p:cBhvr>
                                    </p:animEffect>
                                    <p:set>
                                      <p:cBhvr>
                                        <p:cTn id="39" dur="1" fill="hold">
                                          <p:stCondLst>
                                            <p:cond delay="499"/>
                                          </p:stCondLst>
                                        </p:cTn>
                                        <p:tgtEl>
                                          <p:spTgt spid="66"/>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65.wav"/>
                                        </p:tgtEl>
                                      </p:cMediaNode>
                                    </p:audio>
                                  </p:subTnLst>
                                </p:cTn>
                              </p:par>
                            </p:childTnLst>
                          </p:cTn>
                        </p:par>
                        <p:par>
                          <p:cTn id="42" fill="hold">
                            <p:stCondLst>
                              <p:cond delay="500"/>
                            </p:stCondLst>
                            <p:childTnLst>
                              <p:par>
                                <p:cTn id="43" presetID="1" presetClass="entr" presetSubtype="0" fill="hold" nodeType="afterEffect">
                                  <p:stCondLst>
                                    <p:cond delay="3350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 calcmode="lin" valueType="num">
                                      <p:cBhvr additive="base">
                                        <p:cTn id="49" dur="500" fill="hold"/>
                                        <p:tgtEl>
                                          <p:spTgt spid="75"/>
                                        </p:tgtEl>
                                        <p:attrNameLst>
                                          <p:attrName>ppt_x</p:attrName>
                                        </p:attrNameLst>
                                      </p:cBhvr>
                                      <p:tavLst>
                                        <p:tav tm="0">
                                          <p:val>
                                            <p:strVal val="#ppt_x"/>
                                          </p:val>
                                        </p:tav>
                                        <p:tav tm="100000">
                                          <p:val>
                                            <p:strVal val="#ppt_x"/>
                                          </p:val>
                                        </p:tav>
                                      </p:tavLst>
                                    </p:anim>
                                    <p:anim calcmode="lin" valueType="num">
                                      <p:cBhvr additive="base">
                                        <p:cTn id="5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819050" cy="382587"/>
          </a:xfrm>
        </p:spPr>
        <p:txBody>
          <a:bodyPr/>
          <a:lstStyle/>
          <a:p>
            <a:r>
              <a:rPr lang="en-US" spc="-80" dirty="0"/>
              <a:t>Commanding Practice: Grades 5–6 (Text-Based)</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15</a:t>
            </a:fld>
            <a:endParaRPr lang="en-US" dirty="0"/>
          </a:p>
        </p:txBody>
      </p:sp>
      <p:sp>
        <p:nvSpPr>
          <p:cNvPr id="42" name="AutoShape 4"/>
          <p:cNvSpPr>
            <a:spLocks noChangeArrowheads="1"/>
          </p:cNvSpPr>
          <p:nvPr/>
        </p:nvSpPr>
        <p:spPr bwMode="auto">
          <a:xfrm>
            <a:off x="2544098" y="1014931"/>
            <a:ext cx="6323455" cy="2291787"/>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t"/>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200" dirty="0"/>
              <a:t>You just learned about light pollution. </a:t>
            </a:r>
            <a:r>
              <a:rPr lang="en-US" sz="1200" i="1" dirty="0"/>
              <a:t>Electric light helps us see at night.</a:t>
            </a:r>
            <a:br>
              <a:rPr lang="en-US" sz="1200" i="1" dirty="0"/>
            </a:br>
            <a:r>
              <a:rPr lang="en-US" sz="1200" i="1" dirty="0"/>
              <a:t>But it also can cause a problem called light pollution. Light pollution refers to the electric</a:t>
            </a:r>
            <a:br>
              <a:rPr lang="en-US" sz="1200" i="1" dirty="0"/>
            </a:br>
            <a:r>
              <a:rPr lang="en-US" sz="1200" i="1" dirty="0"/>
              <a:t>light that shines at night around the world. Because of light pollution, the sky never gets</a:t>
            </a:r>
            <a:br>
              <a:rPr lang="en-US" sz="1200" i="1" dirty="0"/>
            </a:br>
            <a:r>
              <a:rPr lang="en-US" sz="1200" i="1" dirty="0"/>
              <a:t>completely dark in many parts of cities.</a:t>
            </a:r>
          </a:p>
          <a:p>
            <a:endParaRPr lang="en-US" sz="1200" i="1" dirty="0"/>
          </a:p>
          <a:p>
            <a:r>
              <a:rPr lang="en-US" sz="1200" i="1" dirty="0"/>
              <a:t>Scientists think that light pollution has dangerous effects on people and wildlife. Animals</a:t>
            </a:r>
            <a:br>
              <a:rPr lang="en-US" sz="1200" i="1" dirty="0"/>
            </a:br>
            <a:r>
              <a:rPr lang="en-US" sz="1200" i="1" dirty="0"/>
              <a:t>who hunt at night can become confused by light pollution. Light pollution can also disrupt</a:t>
            </a:r>
            <a:br>
              <a:rPr lang="en-US" sz="1200" i="1" dirty="0"/>
            </a:br>
            <a:r>
              <a:rPr lang="en-US" sz="1200" i="1" dirty="0"/>
              <a:t>our natural sleep patterns. The human body thinks it doesn’t need to sleep because of</a:t>
            </a:r>
            <a:br>
              <a:rPr lang="en-US" sz="1200" i="1" dirty="0"/>
            </a:br>
            <a:r>
              <a:rPr lang="en-US" sz="1200" i="1" dirty="0"/>
              <a:t>the light.</a:t>
            </a:r>
            <a:endParaRPr lang="en-US" sz="1200" i="1" dirty="0">
              <a:latin typeface="Arial" pitchFamily="34" charset="0"/>
              <a:cs typeface="Arial" pitchFamily="34" charset="0"/>
            </a:endParaRPr>
          </a:p>
          <a:p>
            <a:pPr>
              <a:lnSpc>
                <a:spcPct val="150000"/>
              </a:lnSpc>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200" dirty="0"/>
              <a:t>Tell me why light pollution is bad for people and the environment. </a:t>
            </a:r>
            <a:endParaRPr lang="en-US" sz="1200" i="1" dirty="0">
              <a:latin typeface="Times New Roman" pitchFamily="18" charset="0"/>
              <a:cs typeface="Times New Roman" pitchFamily="18" charset="0"/>
            </a:endParaRPr>
          </a:p>
        </p:txBody>
      </p:sp>
      <p:pic>
        <p:nvPicPr>
          <p:cNvPr id="30" name="Picture 29" descr="3585 (contrast).tif"/>
          <p:cNvPicPr>
            <a:picLocks noChangeAspect="1"/>
          </p:cNvPicPr>
          <p:nvPr/>
        </p:nvPicPr>
        <p:blipFill>
          <a:blip r:embed="rId5" cstate="print"/>
          <a:stretch>
            <a:fillRect/>
          </a:stretch>
        </p:blipFill>
        <p:spPr>
          <a:xfrm>
            <a:off x="106319" y="1387306"/>
            <a:ext cx="2320555" cy="1547036"/>
          </a:xfrm>
          <a:prstGeom prst="rect">
            <a:avLst/>
          </a:prstGeom>
          <a:ln w="12700">
            <a:solidFill>
              <a:schemeClr val="tx1"/>
            </a:solidFill>
          </a:ln>
          <a:effectLst>
            <a:outerShdw blurRad="50800" dist="38100" dir="2700000" algn="tl" rotWithShape="0">
              <a:prstClr val="black">
                <a:alpha val="40000"/>
              </a:prstClr>
            </a:outerShdw>
          </a:effectLst>
        </p:spPr>
      </p:pic>
      <p:grpSp>
        <p:nvGrpSpPr>
          <p:cNvPr id="31" name="Group 30"/>
          <p:cNvGrpSpPr/>
          <p:nvPr/>
        </p:nvGrpSpPr>
        <p:grpSpPr>
          <a:xfrm>
            <a:off x="804989" y="3650486"/>
            <a:ext cx="1801860" cy="1280160"/>
            <a:chOff x="2486027" y="4991100"/>
            <a:chExt cx="1801860" cy="1280160"/>
          </a:xfrm>
        </p:grpSpPr>
        <p:sp>
          <p:nvSpPr>
            <p:cNvPr id="3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3" name="Rectangle 3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Melody-Button-(GI).png"/>
          <p:cNvPicPr>
            <a:picLocks noChangeAspect="1"/>
          </p:cNvPicPr>
          <p:nvPr/>
        </p:nvPicPr>
        <p:blipFill>
          <a:blip r:embed="rId6" cstate="print"/>
          <a:stretch>
            <a:fillRect/>
          </a:stretch>
        </p:blipFill>
        <p:spPr>
          <a:xfrm>
            <a:off x="1443029" y="4074158"/>
            <a:ext cx="525780" cy="525780"/>
          </a:xfrm>
          <a:prstGeom prst="rect">
            <a:avLst/>
          </a:prstGeom>
        </p:spPr>
      </p:pic>
      <p:pic>
        <p:nvPicPr>
          <p:cNvPr id="35" name="Picture 34" descr="Play-Button.png"/>
          <p:cNvPicPr>
            <a:picLocks noChangeAspect="1"/>
          </p:cNvPicPr>
          <p:nvPr/>
        </p:nvPicPr>
        <p:blipFill>
          <a:blip r:embed="rId7" cstate="print"/>
          <a:stretch>
            <a:fillRect/>
          </a:stretch>
        </p:blipFill>
        <p:spPr>
          <a:xfrm>
            <a:off x="1443029" y="4074158"/>
            <a:ext cx="525780" cy="525780"/>
          </a:xfrm>
          <a:prstGeom prst="rect">
            <a:avLst/>
          </a:prstGeom>
        </p:spPr>
      </p:pic>
      <p:grpSp>
        <p:nvGrpSpPr>
          <p:cNvPr id="36" name="Group 35"/>
          <p:cNvGrpSpPr/>
          <p:nvPr/>
        </p:nvGrpSpPr>
        <p:grpSpPr>
          <a:xfrm>
            <a:off x="3657602" y="3650486"/>
            <a:ext cx="1801860" cy="1280160"/>
            <a:chOff x="2486027" y="4991100"/>
            <a:chExt cx="1801860" cy="1280160"/>
          </a:xfrm>
        </p:grpSpPr>
        <p:sp>
          <p:nvSpPr>
            <p:cNvPr id="3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8" name="Rectangle 3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38" descr="Melody-Button-(GI).png"/>
          <p:cNvPicPr>
            <a:picLocks noChangeAspect="1"/>
          </p:cNvPicPr>
          <p:nvPr/>
        </p:nvPicPr>
        <p:blipFill>
          <a:blip r:embed="rId6" cstate="print"/>
          <a:stretch>
            <a:fillRect/>
          </a:stretch>
        </p:blipFill>
        <p:spPr>
          <a:xfrm>
            <a:off x="4295642" y="4074158"/>
            <a:ext cx="525780" cy="525780"/>
          </a:xfrm>
          <a:prstGeom prst="rect">
            <a:avLst/>
          </a:prstGeom>
        </p:spPr>
      </p:pic>
      <p:pic>
        <p:nvPicPr>
          <p:cNvPr id="40" name="Picture 39" descr="Play-Button.png"/>
          <p:cNvPicPr>
            <a:picLocks noChangeAspect="1"/>
          </p:cNvPicPr>
          <p:nvPr/>
        </p:nvPicPr>
        <p:blipFill>
          <a:blip r:embed="rId7" cstate="print"/>
          <a:stretch>
            <a:fillRect/>
          </a:stretch>
        </p:blipFill>
        <p:spPr>
          <a:xfrm>
            <a:off x="4295642" y="4074158"/>
            <a:ext cx="525780" cy="525780"/>
          </a:xfrm>
          <a:prstGeom prst="rect">
            <a:avLst/>
          </a:prstGeom>
        </p:spPr>
      </p:pic>
      <p:grpSp>
        <p:nvGrpSpPr>
          <p:cNvPr id="43" name="Group 42"/>
          <p:cNvGrpSpPr/>
          <p:nvPr/>
        </p:nvGrpSpPr>
        <p:grpSpPr>
          <a:xfrm>
            <a:off x="6515102" y="3650486"/>
            <a:ext cx="1801860" cy="1280160"/>
            <a:chOff x="2486027" y="4991100"/>
            <a:chExt cx="1801860" cy="1280160"/>
          </a:xfrm>
        </p:grpSpPr>
        <p:sp>
          <p:nvSpPr>
            <p:cNvPr id="68"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9" name="Rectangle 68"/>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69" descr="Melody-Button-(GI).png"/>
          <p:cNvPicPr>
            <a:picLocks noChangeAspect="1"/>
          </p:cNvPicPr>
          <p:nvPr/>
        </p:nvPicPr>
        <p:blipFill>
          <a:blip r:embed="rId6" cstate="print"/>
          <a:stretch>
            <a:fillRect/>
          </a:stretch>
        </p:blipFill>
        <p:spPr>
          <a:xfrm>
            <a:off x="7153142" y="4074158"/>
            <a:ext cx="525780" cy="525780"/>
          </a:xfrm>
          <a:prstGeom prst="rect">
            <a:avLst/>
          </a:prstGeom>
        </p:spPr>
      </p:pic>
      <p:pic>
        <p:nvPicPr>
          <p:cNvPr id="71" name="Picture 70" descr="Play-Button.png"/>
          <p:cNvPicPr>
            <a:picLocks noChangeAspect="1"/>
          </p:cNvPicPr>
          <p:nvPr/>
        </p:nvPicPr>
        <p:blipFill>
          <a:blip r:embed="rId7" cstate="print"/>
          <a:stretch>
            <a:fillRect/>
          </a:stretch>
        </p:blipFill>
        <p:spPr>
          <a:xfrm>
            <a:off x="7153142" y="4074158"/>
            <a:ext cx="525780" cy="525780"/>
          </a:xfrm>
          <a:prstGeom prst="rect">
            <a:avLst/>
          </a:prstGeom>
        </p:spPr>
      </p:pic>
      <p:sp>
        <p:nvSpPr>
          <p:cNvPr id="72" name="TextBox 71"/>
          <p:cNvSpPr txBox="1"/>
          <p:nvPr/>
        </p:nvSpPr>
        <p:spPr>
          <a:xfrm>
            <a:off x="1129657" y="4668553"/>
            <a:ext cx="1152525" cy="276999"/>
          </a:xfrm>
          <a:prstGeom prst="rect">
            <a:avLst/>
          </a:prstGeom>
          <a:noFill/>
        </p:spPr>
        <p:txBody>
          <a:bodyPr wrap="square" rtlCol="0">
            <a:spAutoFit/>
          </a:bodyPr>
          <a:lstStyle/>
          <a:p>
            <a:pPr algn="ctr"/>
            <a:r>
              <a:rPr lang="en-US" sz="1200" b="1" dirty="0"/>
              <a:t>Practice #1</a:t>
            </a:r>
          </a:p>
        </p:txBody>
      </p:sp>
      <p:sp>
        <p:nvSpPr>
          <p:cNvPr id="73" name="TextBox 72"/>
          <p:cNvSpPr txBox="1"/>
          <p:nvPr/>
        </p:nvSpPr>
        <p:spPr>
          <a:xfrm>
            <a:off x="3982270" y="4668553"/>
            <a:ext cx="1152525" cy="276999"/>
          </a:xfrm>
          <a:prstGeom prst="rect">
            <a:avLst/>
          </a:prstGeom>
          <a:noFill/>
        </p:spPr>
        <p:txBody>
          <a:bodyPr wrap="square" rtlCol="0">
            <a:spAutoFit/>
          </a:bodyPr>
          <a:lstStyle/>
          <a:p>
            <a:pPr algn="ctr"/>
            <a:r>
              <a:rPr lang="en-US" sz="1200" b="1" dirty="0"/>
              <a:t>Practice #2</a:t>
            </a:r>
          </a:p>
        </p:txBody>
      </p:sp>
      <p:sp>
        <p:nvSpPr>
          <p:cNvPr id="74" name="TextBox 73"/>
          <p:cNvSpPr txBox="1"/>
          <p:nvPr/>
        </p:nvSpPr>
        <p:spPr>
          <a:xfrm>
            <a:off x="6839770" y="4668553"/>
            <a:ext cx="1152525" cy="276999"/>
          </a:xfrm>
          <a:prstGeom prst="rect">
            <a:avLst/>
          </a:prstGeom>
          <a:noFill/>
        </p:spPr>
        <p:txBody>
          <a:bodyPr wrap="square" rtlCol="0">
            <a:spAutoFit/>
          </a:bodyPr>
          <a:lstStyle/>
          <a:p>
            <a:pPr algn="ctr"/>
            <a:r>
              <a:rPr lang="en-US" sz="1200" b="1" dirty="0"/>
              <a:t>Practice #3</a:t>
            </a:r>
          </a:p>
        </p:txBody>
      </p:sp>
      <p:sp>
        <p:nvSpPr>
          <p:cNvPr id="75" name="TextBox 74"/>
          <p:cNvSpPr txBox="1"/>
          <p:nvPr/>
        </p:nvSpPr>
        <p:spPr>
          <a:xfrm>
            <a:off x="1096319" y="3700327"/>
            <a:ext cx="1219200" cy="246221"/>
          </a:xfrm>
          <a:prstGeom prst="rect">
            <a:avLst/>
          </a:prstGeom>
          <a:noFill/>
        </p:spPr>
        <p:txBody>
          <a:bodyPr wrap="square" rtlCol="0">
            <a:spAutoFit/>
          </a:bodyPr>
          <a:lstStyle/>
          <a:p>
            <a:pPr algn="ctr"/>
            <a:r>
              <a:rPr lang="en-US" sz="1000" b="1" dirty="0"/>
              <a:t>Track 66</a:t>
            </a:r>
          </a:p>
        </p:txBody>
      </p:sp>
      <p:sp>
        <p:nvSpPr>
          <p:cNvPr id="76" name="TextBox 75"/>
          <p:cNvSpPr txBox="1"/>
          <p:nvPr/>
        </p:nvSpPr>
        <p:spPr>
          <a:xfrm>
            <a:off x="3948932" y="3700327"/>
            <a:ext cx="1219200" cy="246221"/>
          </a:xfrm>
          <a:prstGeom prst="rect">
            <a:avLst/>
          </a:prstGeom>
          <a:noFill/>
        </p:spPr>
        <p:txBody>
          <a:bodyPr wrap="square" rtlCol="0">
            <a:spAutoFit/>
          </a:bodyPr>
          <a:lstStyle/>
          <a:p>
            <a:pPr algn="ctr"/>
            <a:r>
              <a:rPr lang="en-US" sz="1000" b="1" dirty="0"/>
              <a:t>Track 67</a:t>
            </a:r>
          </a:p>
        </p:txBody>
      </p:sp>
      <p:sp>
        <p:nvSpPr>
          <p:cNvPr id="77" name="TextBox 76"/>
          <p:cNvSpPr txBox="1"/>
          <p:nvPr/>
        </p:nvSpPr>
        <p:spPr>
          <a:xfrm>
            <a:off x="6806432" y="3700327"/>
            <a:ext cx="1219200" cy="246221"/>
          </a:xfrm>
          <a:prstGeom prst="rect">
            <a:avLst/>
          </a:prstGeom>
          <a:noFill/>
        </p:spPr>
        <p:txBody>
          <a:bodyPr wrap="square" rtlCol="0">
            <a:spAutoFit/>
          </a:bodyPr>
          <a:lstStyle/>
          <a:p>
            <a:pPr algn="ctr"/>
            <a:r>
              <a:rPr lang="en-US" sz="1000" b="1" dirty="0"/>
              <a:t>Track 68</a:t>
            </a:r>
          </a:p>
        </p:txBody>
      </p:sp>
      <p:sp>
        <p:nvSpPr>
          <p:cNvPr id="78" name="TextBox 77"/>
          <p:cNvSpPr txBox="1"/>
          <p:nvPr/>
        </p:nvSpPr>
        <p:spPr>
          <a:xfrm>
            <a:off x="318340" y="5021953"/>
            <a:ext cx="2786370" cy="523220"/>
          </a:xfrm>
          <a:prstGeom prst="rect">
            <a:avLst/>
          </a:prstGeom>
          <a:noFill/>
        </p:spPr>
        <p:txBody>
          <a:bodyPr wrap="square" rtlCol="0">
            <a:spAutoFit/>
          </a:bodyPr>
          <a:lstStyle/>
          <a:p>
            <a:pPr algn="ctr">
              <a:spcBef>
                <a:spcPts val="600"/>
              </a:spcBef>
            </a:pPr>
            <a:r>
              <a:rPr lang="en-US" sz="1100" dirty="0"/>
              <a:t>“</a:t>
            </a:r>
            <a:r>
              <a:rPr lang="en-US" sz="1400" i="1" dirty="0"/>
              <a:t>Um . . . Because it can burn your eyes and you cannot see.”</a:t>
            </a:r>
          </a:p>
        </p:txBody>
      </p:sp>
      <p:sp>
        <p:nvSpPr>
          <p:cNvPr id="79" name="TextBox 78"/>
          <p:cNvSpPr txBox="1"/>
          <p:nvPr/>
        </p:nvSpPr>
        <p:spPr>
          <a:xfrm>
            <a:off x="3118442" y="5043219"/>
            <a:ext cx="2878304" cy="1323439"/>
          </a:xfrm>
          <a:prstGeom prst="rect">
            <a:avLst/>
          </a:prstGeom>
          <a:noFill/>
        </p:spPr>
        <p:txBody>
          <a:bodyPr wrap="square" rtlCol="0">
            <a:spAutoFit/>
          </a:bodyPr>
          <a:lstStyle/>
          <a:p>
            <a:pPr algn="ctr">
              <a:spcBef>
                <a:spcPts val="600"/>
              </a:spcBef>
            </a:pPr>
            <a:r>
              <a:rPr lang="en-US" sz="1000" dirty="0"/>
              <a:t>“</a:t>
            </a:r>
            <a:r>
              <a:rPr lang="en-US" sz="1000" i="1" dirty="0"/>
              <a:t>Light pollution is very . . . um . . . bad or dangerous for the people and the environment because . . . um . . . The light pollution to people . . . um . . .the human body does . . . um . . . Thinks that it doesn't need to sleep because of the light. And for the environment, because animals who hunt at night become really confused by the light pollution.</a:t>
            </a:r>
          </a:p>
        </p:txBody>
      </p:sp>
      <p:sp>
        <p:nvSpPr>
          <p:cNvPr id="80" name="TextBox 79"/>
          <p:cNvSpPr txBox="1"/>
          <p:nvPr/>
        </p:nvSpPr>
        <p:spPr>
          <a:xfrm>
            <a:off x="6145589" y="5043219"/>
            <a:ext cx="2541203" cy="1169551"/>
          </a:xfrm>
          <a:prstGeom prst="rect">
            <a:avLst/>
          </a:prstGeom>
          <a:noFill/>
        </p:spPr>
        <p:txBody>
          <a:bodyPr wrap="square" rtlCol="0">
            <a:spAutoFit/>
          </a:bodyPr>
          <a:lstStyle/>
          <a:p>
            <a:pPr algn="ctr">
              <a:spcBef>
                <a:spcPts val="600"/>
              </a:spcBef>
            </a:pPr>
            <a:r>
              <a:rPr lang="en-US" sz="1400" dirty="0"/>
              <a:t>“</a:t>
            </a:r>
            <a:r>
              <a:rPr lang="en-US" sz="1400" i="1" dirty="0"/>
              <a:t>Light pollution is bad for people and the environment cause the human body thinks it doesn't need to sleep because of the light.”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66.wav"/>
                                        </p:tgtEl>
                                      </p:cMediaNode>
                                    </p:audio>
                                  </p:subTnLst>
                                </p:cTn>
                              </p:par>
                            </p:childTnLst>
                          </p:cTn>
                        </p:par>
                        <p:par>
                          <p:cTn id="10" fill="hold">
                            <p:stCondLst>
                              <p:cond delay="500"/>
                            </p:stCondLst>
                            <p:childTnLst>
                              <p:par>
                                <p:cTn id="11" presetID="1" presetClass="entr" presetSubtype="0" fill="hold" nodeType="afterEffect">
                                  <p:stCondLst>
                                    <p:cond delay="1650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500" fill="hold"/>
                                        <p:tgtEl>
                                          <p:spTgt spid="78"/>
                                        </p:tgtEl>
                                        <p:attrNameLst>
                                          <p:attrName>ppt_x</p:attrName>
                                        </p:attrNameLst>
                                      </p:cBhvr>
                                      <p:tavLst>
                                        <p:tav tm="0">
                                          <p:val>
                                            <p:strVal val="#ppt_x"/>
                                          </p:val>
                                        </p:tav>
                                        <p:tav tm="100000">
                                          <p:val>
                                            <p:strVal val="#ppt_x"/>
                                          </p:val>
                                        </p:tav>
                                      </p:tavLst>
                                    </p:anim>
                                    <p:anim calcmode="lin" valueType="num">
                                      <p:cBhvr additive="base">
                                        <p:cTn id="1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67.wav"/>
                                        </p:tgtEl>
                                      </p:cMediaNode>
                                    </p:audio>
                                  </p:subTnLst>
                                </p:cTn>
                              </p:par>
                            </p:childTnLst>
                          </p:cTn>
                        </p:par>
                        <p:par>
                          <p:cTn id="26" fill="hold">
                            <p:stCondLst>
                              <p:cond delay="500"/>
                            </p:stCondLst>
                            <p:childTnLst>
                              <p:par>
                                <p:cTn id="27" presetID="1" presetClass="entr" presetSubtype="0" fill="hold" nodeType="afterEffect">
                                  <p:stCondLst>
                                    <p:cond delay="3250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additive="base">
                                        <p:cTn id="33" dur="500" fill="hold"/>
                                        <p:tgtEl>
                                          <p:spTgt spid="79"/>
                                        </p:tgtEl>
                                        <p:attrNameLst>
                                          <p:attrName>ppt_x</p:attrName>
                                        </p:attrNameLst>
                                      </p:cBhvr>
                                      <p:tavLst>
                                        <p:tav tm="0">
                                          <p:val>
                                            <p:strVal val="#ppt_x"/>
                                          </p:val>
                                        </p:tav>
                                        <p:tav tm="100000">
                                          <p:val>
                                            <p:strVal val="#ppt_x"/>
                                          </p:val>
                                        </p:tav>
                                      </p:tavLst>
                                    </p:anim>
                                    <p:anim calcmode="lin" valueType="num">
                                      <p:cBhvr additive="base">
                                        <p:cTn id="3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1"/>
                                        </p:tgtEl>
                                      </p:cBhvr>
                                    </p:animEffect>
                                    <p:set>
                                      <p:cBhvr>
                                        <p:cTn id="39" dur="1" fill="hold">
                                          <p:stCondLst>
                                            <p:cond delay="499"/>
                                          </p:stCondLst>
                                        </p:cTn>
                                        <p:tgtEl>
                                          <p:spTgt spid="71"/>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68.wav"/>
                                        </p:tgtEl>
                                      </p:cMediaNode>
                                    </p:audio>
                                  </p:subTnLst>
                                </p:cTn>
                              </p:par>
                            </p:childTnLst>
                          </p:cTn>
                        </p:par>
                        <p:par>
                          <p:cTn id="42" fill="hold">
                            <p:stCondLst>
                              <p:cond delay="500"/>
                            </p:stCondLst>
                            <p:childTnLst>
                              <p:par>
                                <p:cTn id="43" presetID="1" presetClass="entr" presetSubtype="0" fill="hold" nodeType="afterEffect">
                                  <p:stCondLst>
                                    <p:cond delay="16000"/>
                                  </p:stCondLst>
                                  <p:childTnLst>
                                    <p:set>
                                      <p:cBhvr>
                                        <p:cTn id="44" dur="1" fill="hold">
                                          <p:stCondLst>
                                            <p:cond delay="0"/>
                                          </p:stCondLst>
                                        </p:cTn>
                                        <p:tgtEl>
                                          <p:spTgt spid="7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additive="base">
                                        <p:cTn id="49" dur="500" fill="hold"/>
                                        <p:tgtEl>
                                          <p:spTgt spid="80"/>
                                        </p:tgtEl>
                                        <p:attrNameLst>
                                          <p:attrName>ppt_x</p:attrName>
                                        </p:attrNameLst>
                                      </p:cBhvr>
                                      <p:tavLst>
                                        <p:tav tm="0">
                                          <p:val>
                                            <p:strVal val="#ppt_x"/>
                                          </p:val>
                                        </p:tav>
                                        <p:tav tm="100000">
                                          <p:val>
                                            <p:strVal val="#ppt_x"/>
                                          </p:val>
                                        </p:tav>
                                      </p:tavLst>
                                    </p:anim>
                                    <p:anim calcmode="lin" valueType="num">
                                      <p:cBhvr additive="base">
                                        <p:cTn id="5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638289" cy="382587"/>
          </a:xfrm>
        </p:spPr>
        <p:txBody>
          <a:bodyPr/>
          <a:lstStyle/>
          <a:p>
            <a:r>
              <a:rPr lang="en-US" spc="-80" dirty="0"/>
              <a:t>Commanding Practice: Grades 7–8 (Text-Based)</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16</a:t>
            </a:fld>
            <a:endParaRPr lang="en-US" dirty="0"/>
          </a:p>
        </p:txBody>
      </p:sp>
      <p:sp>
        <p:nvSpPr>
          <p:cNvPr id="40" name="AutoShape 4"/>
          <p:cNvSpPr>
            <a:spLocks noChangeArrowheads="1"/>
          </p:cNvSpPr>
          <p:nvPr/>
        </p:nvSpPr>
        <p:spPr bwMode="auto">
          <a:xfrm>
            <a:off x="1884882" y="1052400"/>
            <a:ext cx="7067734" cy="2313042"/>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t"/>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200" dirty="0">
                <a:latin typeface="Arial" pitchFamily="34" charset="0"/>
                <a:cs typeface="Arial" pitchFamily="34" charset="0"/>
              </a:rPr>
              <a:t>You just learned about honeybees. </a:t>
            </a:r>
            <a:r>
              <a:rPr lang="en-US" sz="1200" i="1" dirty="0"/>
              <a:t>Honeybees make honey by collecting nectar</a:t>
            </a:r>
            <a:br>
              <a:rPr lang="en-US" sz="1200" i="1" dirty="0"/>
            </a:br>
            <a:r>
              <a:rPr lang="en-US" sz="1200" i="1" dirty="0"/>
              <a:t>from flowers. They have special “honey stomachs” that turn the nectar into sugar and remove some</a:t>
            </a:r>
            <a:br>
              <a:rPr lang="en-US" sz="1200" i="1" dirty="0"/>
            </a:br>
            <a:r>
              <a:rPr lang="en-US" sz="1200" i="1" dirty="0"/>
              <a:t>of the water from it. They carry the nectar back to the hive where it is put into cells. Then all the</a:t>
            </a:r>
            <a:br>
              <a:rPr lang="en-US" sz="1200" i="1" dirty="0"/>
            </a:br>
            <a:r>
              <a:rPr lang="en-US" sz="1200" i="1" dirty="0"/>
              <a:t>bees flap their wings to dry even more water out of the nectar. When enough water is evaporated,</a:t>
            </a:r>
            <a:br>
              <a:rPr lang="en-US" sz="1200" i="1" dirty="0"/>
            </a:br>
            <a:r>
              <a:rPr lang="en-US" sz="1200" i="1" dirty="0"/>
              <a:t>what is left is the sweet mixture we call honey. Because honeybees build their hives in hollow</a:t>
            </a:r>
            <a:br>
              <a:rPr lang="en-US" sz="1200" i="1" dirty="0"/>
            </a:br>
            <a:r>
              <a:rPr lang="en-US" sz="1200" i="1" dirty="0"/>
              <a:t>spaces, humans can get bees to live in boxes the humans have built. This is called beekeeping.</a:t>
            </a:r>
            <a:br>
              <a:rPr lang="en-US" sz="1200" i="1" dirty="0"/>
            </a:br>
            <a:r>
              <a:rPr lang="en-US" sz="1200" i="1" dirty="0"/>
              <a:t>Beekeepers help the bees stay alive by providing them with places to live. In addition, the</a:t>
            </a:r>
            <a:br>
              <a:rPr lang="en-US" sz="1200" i="1" dirty="0"/>
            </a:br>
            <a:r>
              <a:rPr lang="en-US" sz="1200" i="1" dirty="0"/>
              <a:t>beekeepers can collect the wax and honey that the bees make. By beekeeping, humans can help</a:t>
            </a:r>
            <a:br>
              <a:rPr lang="en-US" sz="1200" i="1" dirty="0"/>
            </a:br>
            <a:r>
              <a:rPr lang="en-US" sz="1200" i="1" dirty="0"/>
              <a:t>ensure that honey is produced and that there are enough bees to pollinate nearby crops and plants. </a:t>
            </a:r>
            <a:endParaRPr lang="en-US" sz="1200" i="1" dirty="0">
              <a:latin typeface="Arial" pitchFamily="34" charset="0"/>
              <a:cs typeface="Arial" pitchFamily="34" charset="0"/>
            </a:endParaRPr>
          </a:p>
          <a:p>
            <a:pPr>
              <a:lnSpc>
                <a:spcPct val="150000"/>
              </a:lnSpc>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200" dirty="0"/>
              <a:t>Tell me why bees are important for humans and the environment.</a:t>
            </a:r>
            <a:endParaRPr lang="en-US" sz="1200" i="1" dirty="0">
              <a:latin typeface="Times New Roman" pitchFamily="18" charset="0"/>
              <a:cs typeface="Times New Roman" pitchFamily="18" charset="0"/>
            </a:endParaRPr>
          </a:p>
        </p:txBody>
      </p:sp>
      <p:pic>
        <p:nvPicPr>
          <p:cNvPr id="41" name="Picture 40" descr="3432.tif"/>
          <p:cNvPicPr>
            <a:picLocks noChangeAspect="1"/>
          </p:cNvPicPr>
          <p:nvPr/>
        </p:nvPicPr>
        <p:blipFill>
          <a:blip r:embed="rId6" cstate="print"/>
          <a:stretch>
            <a:fillRect/>
          </a:stretch>
        </p:blipFill>
        <p:spPr>
          <a:xfrm>
            <a:off x="138230" y="1408821"/>
            <a:ext cx="1600200" cy="1600200"/>
          </a:xfrm>
          <a:prstGeom prst="rect">
            <a:avLst/>
          </a:prstGeom>
          <a:ln w="12700">
            <a:solidFill>
              <a:schemeClr val="tx1"/>
            </a:solidFill>
          </a:ln>
          <a:effectLst>
            <a:outerShdw blurRad="50800" dist="38100" dir="2700000" algn="tl" rotWithShape="0">
              <a:prstClr val="black">
                <a:alpha val="40000"/>
              </a:prstClr>
            </a:outerShdw>
          </a:effectLst>
        </p:spPr>
      </p:pic>
      <p:grpSp>
        <p:nvGrpSpPr>
          <p:cNvPr id="30" name="Group 29"/>
          <p:cNvGrpSpPr/>
          <p:nvPr/>
        </p:nvGrpSpPr>
        <p:grpSpPr>
          <a:xfrm>
            <a:off x="804989" y="3703651"/>
            <a:ext cx="1801860" cy="1280160"/>
            <a:chOff x="2486027" y="4991100"/>
            <a:chExt cx="1801860" cy="1280160"/>
          </a:xfrm>
        </p:grpSpPr>
        <p:sp>
          <p:nvSpPr>
            <p:cNvPr id="31"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2" name="Rectangle 31"/>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descr="Melody-Button-(GI).png"/>
          <p:cNvPicPr>
            <a:picLocks noChangeAspect="1"/>
          </p:cNvPicPr>
          <p:nvPr/>
        </p:nvPicPr>
        <p:blipFill>
          <a:blip r:embed="rId7" cstate="print"/>
          <a:stretch>
            <a:fillRect/>
          </a:stretch>
        </p:blipFill>
        <p:spPr>
          <a:xfrm>
            <a:off x="1443029" y="4127323"/>
            <a:ext cx="525780" cy="525780"/>
          </a:xfrm>
          <a:prstGeom prst="rect">
            <a:avLst/>
          </a:prstGeom>
        </p:spPr>
      </p:pic>
      <p:pic>
        <p:nvPicPr>
          <p:cNvPr id="34" name="Picture 33" descr="Play-Button.png"/>
          <p:cNvPicPr>
            <a:picLocks noChangeAspect="1"/>
          </p:cNvPicPr>
          <p:nvPr/>
        </p:nvPicPr>
        <p:blipFill>
          <a:blip r:embed="rId8" cstate="print"/>
          <a:stretch>
            <a:fillRect/>
          </a:stretch>
        </p:blipFill>
        <p:spPr>
          <a:xfrm>
            <a:off x="1443029" y="4127323"/>
            <a:ext cx="525780" cy="525780"/>
          </a:xfrm>
          <a:prstGeom prst="rect">
            <a:avLst/>
          </a:prstGeom>
        </p:spPr>
      </p:pic>
      <p:grpSp>
        <p:nvGrpSpPr>
          <p:cNvPr id="35" name="Group 34"/>
          <p:cNvGrpSpPr/>
          <p:nvPr/>
        </p:nvGrpSpPr>
        <p:grpSpPr>
          <a:xfrm>
            <a:off x="3657602" y="3703651"/>
            <a:ext cx="1801860" cy="1280160"/>
            <a:chOff x="2486027" y="4991100"/>
            <a:chExt cx="1801860" cy="1280160"/>
          </a:xfrm>
        </p:grpSpPr>
        <p:sp>
          <p:nvSpPr>
            <p:cNvPr id="36"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7" name="Rectangle 36"/>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Melody-Button-(GI).png"/>
          <p:cNvPicPr>
            <a:picLocks noChangeAspect="1"/>
          </p:cNvPicPr>
          <p:nvPr/>
        </p:nvPicPr>
        <p:blipFill>
          <a:blip r:embed="rId7" cstate="print"/>
          <a:stretch>
            <a:fillRect/>
          </a:stretch>
        </p:blipFill>
        <p:spPr>
          <a:xfrm>
            <a:off x="4295642" y="4127323"/>
            <a:ext cx="525780" cy="525780"/>
          </a:xfrm>
          <a:prstGeom prst="rect">
            <a:avLst/>
          </a:prstGeom>
        </p:spPr>
      </p:pic>
      <p:pic>
        <p:nvPicPr>
          <p:cNvPr id="39" name="Picture 38" descr="Play-Button.png"/>
          <p:cNvPicPr>
            <a:picLocks noChangeAspect="1"/>
          </p:cNvPicPr>
          <p:nvPr/>
        </p:nvPicPr>
        <p:blipFill>
          <a:blip r:embed="rId8" cstate="print"/>
          <a:stretch>
            <a:fillRect/>
          </a:stretch>
        </p:blipFill>
        <p:spPr>
          <a:xfrm>
            <a:off x="4295642" y="4127323"/>
            <a:ext cx="525780" cy="525780"/>
          </a:xfrm>
          <a:prstGeom prst="rect">
            <a:avLst/>
          </a:prstGeom>
        </p:spPr>
      </p:pic>
      <p:grpSp>
        <p:nvGrpSpPr>
          <p:cNvPr id="66" name="Group 65"/>
          <p:cNvGrpSpPr/>
          <p:nvPr/>
        </p:nvGrpSpPr>
        <p:grpSpPr>
          <a:xfrm>
            <a:off x="6515102" y="3703651"/>
            <a:ext cx="1801860" cy="1280160"/>
            <a:chOff x="2486027" y="4991100"/>
            <a:chExt cx="1801860" cy="1280160"/>
          </a:xfrm>
        </p:grpSpPr>
        <p:sp>
          <p:nvSpPr>
            <p:cNvPr id="6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8" name="Rectangle 6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descr="Melody-Button-(GI).png"/>
          <p:cNvPicPr>
            <a:picLocks noChangeAspect="1"/>
          </p:cNvPicPr>
          <p:nvPr/>
        </p:nvPicPr>
        <p:blipFill>
          <a:blip r:embed="rId7" cstate="print"/>
          <a:stretch>
            <a:fillRect/>
          </a:stretch>
        </p:blipFill>
        <p:spPr>
          <a:xfrm>
            <a:off x="7153142" y="4127323"/>
            <a:ext cx="525780" cy="525780"/>
          </a:xfrm>
          <a:prstGeom prst="rect">
            <a:avLst/>
          </a:prstGeom>
        </p:spPr>
      </p:pic>
      <p:pic>
        <p:nvPicPr>
          <p:cNvPr id="70" name="Picture 69" descr="Play-Button.png"/>
          <p:cNvPicPr>
            <a:picLocks noChangeAspect="1"/>
          </p:cNvPicPr>
          <p:nvPr/>
        </p:nvPicPr>
        <p:blipFill>
          <a:blip r:embed="rId8" cstate="print"/>
          <a:stretch>
            <a:fillRect/>
          </a:stretch>
        </p:blipFill>
        <p:spPr>
          <a:xfrm>
            <a:off x="7153142" y="4127323"/>
            <a:ext cx="525780" cy="525780"/>
          </a:xfrm>
          <a:prstGeom prst="rect">
            <a:avLst/>
          </a:prstGeom>
        </p:spPr>
      </p:pic>
      <p:sp>
        <p:nvSpPr>
          <p:cNvPr id="71" name="TextBox 70"/>
          <p:cNvSpPr txBox="1"/>
          <p:nvPr/>
        </p:nvSpPr>
        <p:spPr>
          <a:xfrm>
            <a:off x="1129657" y="4721718"/>
            <a:ext cx="1152525" cy="276999"/>
          </a:xfrm>
          <a:prstGeom prst="rect">
            <a:avLst/>
          </a:prstGeom>
          <a:noFill/>
        </p:spPr>
        <p:txBody>
          <a:bodyPr wrap="square" rtlCol="0">
            <a:spAutoFit/>
          </a:bodyPr>
          <a:lstStyle/>
          <a:p>
            <a:pPr algn="ctr"/>
            <a:r>
              <a:rPr lang="en-US" sz="1200" b="1" dirty="0"/>
              <a:t>Practice #1</a:t>
            </a:r>
          </a:p>
        </p:txBody>
      </p:sp>
      <p:sp>
        <p:nvSpPr>
          <p:cNvPr id="72" name="TextBox 71"/>
          <p:cNvSpPr txBox="1"/>
          <p:nvPr/>
        </p:nvSpPr>
        <p:spPr>
          <a:xfrm>
            <a:off x="3982270" y="4721718"/>
            <a:ext cx="1152525" cy="276999"/>
          </a:xfrm>
          <a:prstGeom prst="rect">
            <a:avLst/>
          </a:prstGeom>
          <a:noFill/>
        </p:spPr>
        <p:txBody>
          <a:bodyPr wrap="square" rtlCol="0">
            <a:spAutoFit/>
          </a:bodyPr>
          <a:lstStyle/>
          <a:p>
            <a:pPr algn="ctr"/>
            <a:r>
              <a:rPr lang="en-US" sz="1200" b="1" dirty="0"/>
              <a:t>Practice #2</a:t>
            </a:r>
          </a:p>
        </p:txBody>
      </p:sp>
      <p:sp>
        <p:nvSpPr>
          <p:cNvPr id="73" name="TextBox 72"/>
          <p:cNvSpPr txBox="1"/>
          <p:nvPr/>
        </p:nvSpPr>
        <p:spPr>
          <a:xfrm>
            <a:off x="6839770" y="4721718"/>
            <a:ext cx="1152525" cy="276999"/>
          </a:xfrm>
          <a:prstGeom prst="rect">
            <a:avLst/>
          </a:prstGeom>
          <a:noFill/>
        </p:spPr>
        <p:txBody>
          <a:bodyPr wrap="square" rtlCol="0">
            <a:spAutoFit/>
          </a:bodyPr>
          <a:lstStyle/>
          <a:p>
            <a:pPr algn="ctr"/>
            <a:r>
              <a:rPr lang="en-US" sz="1200" b="1" dirty="0"/>
              <a:t>Practice #3</a:t>
            </a:r>
          </a:p>
        </p:txBody>
      </p:sp>
      <p:sp>
        <p:nvSpPr>
          <p:cNvPr id="74" name="TextBox 73"/>
          <p:cNvSpPr txBox="1"/>
          <p:nvPr/>
        </p:nvSpPr>
        <p:spPr>
          <a:xfrm>
            <a:off x="1096319" y="3753492"/>
            <a:ext cx="1219200" cy="246221"/>
          </a:xfrm>
          <a:prstGeom prst="rect">
            <a:avLst/>
          </a:prstGeom>
          <a:noFill/>
        </p:spPr>
        <p:txBody>
          <a:bodyPr wrap="square" rtlCol="0">
            <a:spAutoFit/>
          </a:bodyPr>
          <a:lstStyle/>
          <a:p>
            <a:pPr algn="ctr"/>
            <a:r>
              <a:rPr lang="en-US" sz="1000" b="1" dirty="0"/>
              <a:t>Track 69</a:t>
            </a:r>
          </a:p>
        </p:txBody>
      </p:sp>
      <p:sp>
        <p:nvSpPr>
          <p:cNvPr id="75" name="TextBox 74"/>
          <p:cNvSpPr txBox="1"/>
          <p:nvPr/>
        </p:nvSpPr>
        <p:spPr>
          <a:xfrm>
            <a:off x="3948932" y="3753492"/>
            <a:ext cx="1219200" cy="246221"/>
          </a:xfrm>
          <a:prstGeom prst="rect">
            <a:avLst/>
          </a:prstGeom>
          <a:noFill/>
        </p:spPr>
        <p:txBody>
          <a:bodyPr wrap="square" rtlCol="0">
            <a:spAutoFit/>
          </a:bodyPr>
          <a:lstStyle/>
          <a:p>
            <a:pPr algn="ctr"/>
            <a:r>
              <a:rPr lang="en-US" sz="1000" b="1" dirty="0"/>
              <a:t>Track 70</a:t>
            </a:r>
          </a:p>
        </p:txBody>
      </p:sp>
      <p:sp>
        <p:nvSpPr>
          <p:cNvPr id="76" name="TextBox 75"/>
          <p:cNvSpPr txBox="1"/>
          <p:nvPr/>
        </p:nvSpPr>
        <p:spPr>
          <a:xfrm>
            <a:off x="6806432" y="3753492"/>
            <a:ext cx="1219200" cy="246221"/>
          </a:xfrm>
          <a:prstGeom prst="rect">
            <a:avLst/>
          </a:prstGeom>
          <a:noFill/>
        </p:spPr>
        <p:txBody>
          <a:bodyPr wrap="square" rtlCol="0">
            <a:spAutoFit/>
          </a:bodyPr>
          <a:lstStyle/>
          <a:p>
            <a:pPr algn="ctr"/>
            <a:r>
              <a:rPr lang="en-US" sz="1000" b="1" dirty="0"/>
              <a:t>Track 71</a:t>
            </a:r>
          </a:p>
        </p:txBody>
      </p:sp>
      <p:sp>
        <p:nvSpPr>
          <p:cNvPr id="77" name="TextBox 76"/>
          <p:cNvSpPr txBox="1"/>
          <p:nvPr/>
        </p:nvSpPr>
        <p:spPr>
          <a:xfrm>
            <a:off x="339606" y="5075118"/>
            <a:ext cx="2722575" cy="954107"/>
          </a:xfrm>
          <a:prstGeom prst="rect">
            <a:avLst/>
          </a:prstGeom>
          <a:noFill/>
        </p:spPr>
        <p:txBody>
          <a:bodyPr wrap="square" rtlCol="0">
            <a:spAutoFit/>
          </a:bodyPr>
          <a:lstStyle/>
          <a:p>
            <a:pPr algn="ctr">
              <a:spcBef>
                <a:spcPts val="600"/>
              </a:spcBef>
            </a:pPr>
            <a:r>
              <a:rPr lang="en-US" sz="1400" dirty="0"/>
              <a:t>“</a:t>
            </a:r>
            <a:r>
              <a:rPr lang="en-US" sz="1400" i="1" dirty="0"/>
              <a:t>Well, honeybee, they give us honey, so… [?] but it was honey. And um, they can pollinate crops and plants.”</a:t>
            </a:r>
          </a:p>
        </p:txBody>
      </p:sp>
      <p:sp>
        <p:nvSpPr>
          <p:cNvPr id="78" name="TextBox 77"/>
          <p:cNvSpPr txBox="1"/>
          <p:nvPr/>
        </p:nvSpPr>
        <p:spPr>
          <a:xfrm>
            <a:off x="3341734" y="5096384"/>
            <a:ext cx="2442383" cy="738664"/>
          </a:xfrm>
          <a:prstGeom prst="rect">
            <a:avLst/>
          </a:prstGeom>
          <a:noFill/>
        </p:spPr>
        <p:txBody>
          <a:bodyPr wrap="square" rtlCol="0">
            <a:spAutoFit/>
          </a:bodyPr>
          <a:lstStyle/>
          <a:p>
            <a:pPr algn="ctr">
              <a:spcBef>
                <a:spcPts val="600"/>
              </a:spcBef>
            </a:pPr>
            <a:r>
              <a:rPr lang="en-US" sz="1400" dirty="0"/>
              <a:t>“</a:t>
            </a:r>
            <a:r>
              <a:rPr lang="en-US" sz="1400" i="1" dirty="0"/>
              <a:t>Mm, I- it helps, um, </a:t>
            </a:r>
            <a:r>
              <a:rPr lang="en-US" sz="1400" i="1" dirty="0" err="1"/>
              <a:t>th</a:t>
            </a:r>
            <a:r>
              <a:rPr lang="en-US" sz="1400" i="1" dirty="0"/>
              <a:t>- it helps the bees themselves to grow.”</a:t>
            </a:r>
          </a:p>
        </p:txBody>
      </p:sp>
      <p:sp>
        <p:nvSpPr>
          <p:cNvPr id="79" name="TextBox 78"/>
          <p:cNvSpPr txBox="1"/>
          <p:nvPr/>
        </p:nvSpPr>
        <p:spPr>
          <a:xfrm>
            <a:off x="6049892" y="5096384"/>
            <a:ext cx="2743225" cy="1277273"/>
          </a:xfrm>
          <a:prstGeom prst="rect">
            <a:avLst/>
          </a:prstGeom>
          <a:noFill/>
        </p:spPr>
        <p:txBody>
          <a:bodyPr wrap="square" rtlCol="0">
            <a:spAutoFit/>
          </a:bodyPr>
          <a:lstStyle/>
          <a:p>
            <a:pPr algn="ctr">
              <a:spcBef>
                <a:spcPts val="600"/>
              </a:spcBef>
            </a:pPr>
            <a:r>
              <a:rPr lang="en-US" sz="1100" dirty="0"/>
              <a:t>“</a:t>
            </a:r>
            <a:r>
              <a:rPr lang="en-US" sz="1100" i="1" dirty="0"/>
              <a:t>I think bees are important for the um, the um, bees are important for humans and the environment because it helps humans by providing food, like honey, and it helps the environment by, um, by- for bees to keep on, um, pollinating nearby crops and 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69.wav"/>
                                        </p:tgtEl>
                                      </p:cMediaNode>
                                    </p:audio>
                                  </p:subTnLst>
                                </p:cTn>
                              </p:par>
                            </p:childTnLst>
                          </p:cTn>
                        </p:par>
                        <p:par>
                          <p:cTn id="10" fill="hold">
                            <p:stCondLst>
                              <p:cond delay="500"/>
                            </p:stCondLst>
                            <p:childTnLst>
                              <p:par>
                                <p:cTn id="11" presetID="1" presetClass="entr" presetSubtype="0" fill="hold" nodeType="afterEffect">
                                  <p:stCondLst>
                                    <p:cond delay="2350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ppt_x"/>
                                          </p:val>
                                        </p:tav>
                                        <p:tav tm="100000">
                                          <p:val>
                                            <p:strVal val="#ppt_x"/>
                                          </p:val>
                                        </p:tav>
                                      </p:tavLst>
                                    </p:anim>
                                    <p:anim calcmode="lin" valueType="num">
                                      <p:cBhvr additive="base">
                                        <p:cTn id="1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70.wav"/>
                                        </p:tgtEl>
                                      </p:cMediaNode>
                                    </p:audio>
                                  </p:subTnLst>
                                </p:cTn>
                              </p:par>
                            </p:childTnLst>
                          </p:cTn>
                        </p:par>
                        <p:par>
                          <p:cTn id="26" fill="hold">
                            <p:stCondLst>
                              <p:cond delay="500"/>
                            </p:stCondLst>
                            <p:childTnLst>
                              <p:par>
                                <p:cTn id="27" presetID="1" presetClass="entr" presetSubtype="0" fill="hold" nodeType="afterEffect">
                                  <p:stCondLst>
                                    <p:cond delay="1650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additive="base">
                                        <p:cTn id="33" dur="500" fill="hold"/>
                                        <p:tgtEl>
                                          <p:spTgt spid="78"/>
                                        </p:tgtEl>
                                        <p:attrNameLst>
                                          <p:attrName>ppt_x</p:attrName>
                                        </p:attrNameLst>
                                      </p:cBhvr>
                                      <p:tavLst>
                                        <p:tav tm="0">
                                          <p:val>
                                            <p:strVal val="#ppt_x"/>
                                          </p:val>
                                        </p:tav>
                                        <p:tav tm="100000">
                                          <p:val>
                                            <p:strVal val="#ppt_x"/>
                                          </p:val>
                                        </p:tav>
                                      </p:tavLst>
                                    </p:anim>
                                    <p:anim calcmode="lin" valueType="num">
                                      <p:cBhvr additive="base">
                                        <p:cTn id="3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0"/>
                                        </p:tgtEl>
                                      </p:cBhvr>
                                    </p:animEffect>
                                    <p:set>
                                      <p:cBhvr>
                                        <p:cTn id="39" dur="1" fill="hold">
                                          <p:stCondLst>
                                            <p:cond delay="499"/>
                                          </p:stCondLst>
                                        </p:cTn>
                                        <p:tgtEl>
                                          <p:spTgt spid="7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71.wav"/>
                                        </p:tgtEl>
                                      </p:cMediaNode>
                                    </p:audio>
                                  </p:subTnLst>
                                </p:cTn>
                              </p:par>
                            </p:childTnLst>
                          </p:cTn>
                        </p:par>
                        <p:par>
                          <p:cTn id="42" fill="hold">
                            <p:stCondLst>
                              <p:cond delay="500"/>
                            </p:stCondLst>
                            <p:childTnLst>
                              <p:par>
                                <p:cTn id="43" presetID="1" presetClass="entr" presetSubtype="0" fill="hold" nodeType="afterEffect">
                                  <p:stCondLst>
                                    <p:cond delay="3450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additive="base">
                                        <p:cTn id="49" dur="500" fill="hold"/>
                                        <p:tgtEl>
                                          <p:spTgt spid="79"/>
                                        </p:tgtEl>
                                        <p:attrNameLst>
                                          <p:attrName>ppt_x</p:attrName>
                                        </p:attrNameLst>
                                      </p:cBhvr>
                                      <p:tavLst>
                                        <p:tav tm="0">
                                          <p:val>
                                            <p:strVal val="#ppt_x"/>
                                          </p:val>
                                        </p:tav>
                                        <p:tav tm="100000">
                                          <p:val>
                                            <p:strVal val="#ppt_x"/>
                                          </p:val>
                                        </p:tav>
                                      </p:tavLst>
                                    </p:anim>
                                    <p:anim calcmode="lin" valueType="num">
                                      <p:cBhvr additive="base">
                                        <p:cTn id="5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Commanding Practice: Grades 9–12</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17</a:t>
            </a:fld>
            <a:endParaRPr lang="en-US" dirty="0"/>
          </a:p>
        </p:txBody>
      </p:sp>
      <p:pic>
        <p:nvPicPr>
          <p:cNvPr id="40" name="Picture 39" descr="3622_1.png"/>
          <p:cNvPicPr>
            <a:picLocks noChangeAspect="1"/>
          </p:cNvPicPr>
          <p:nvPr/>
        </p:nvPicPr>
        <p:blipFill>
          <a:blip r:embed="rId6" cstate="print"/>
          <a:stretch>
            <a:fillRect/>
          </a:stretch>
        </p:blipFill>
        <p:spPr>
          <a:xfrm>
            <a:off x="287076" y="962233"/>
            <a:ext cx="1828800" cy="1219200"/>
          </a:xfrm>
          <a:prstGeom prst="rect">
            <a:avLst/>
          </a:prstGeom>
          <a:ln w="12700">
            <a:solidFill>
              <a:schemeClr val="tx1"/>
            </a:solidFill>
          </a:ln>
          <a:effectLst>
            <a:outerShdw blurRad="50800" dist="38100" dir="2700000" algn="tl" rotWithShape="0">
              <a:prstClr val="black">
                <a:alpha val="40000"/>
              </a:prstClr>
            </a:outerShdw>
          </a:effectLst>
        </p:spPr>
      </p:pic>
      <p:pic>
        <p:nvPicPr>
          <p:cNvPr id="41" name="Picture 40" descr="3622_2.png"/>
          <p:cNvPicPr>
            <a:picLocks noChangeAspect="1"/>
          </p:cNvPicPr>
          <p:nvPr/>
        </p:nvPicPr>
        <p:blipFill>
          <a:blip r:embed="rId7" cstate="print"/>
          <a:stretch>
            <a:fillRect/>
          </a:stretch>
        </p:blipFill>
        <p:spPr>
          <a:xfrm>
            <a:off x="2527003" y="962233"/>
            <a:ext cx="1828800" cy="1219200"/>
          </a:xfrm>
          <a:prstGeom prst="rect">
            <a:avLst/>
          </a:prstGeom>
          <a:ln w="12700">
            <a:solidFill>
              <a:schemeClr val="tx1"/>
            </a:solidFill>
          </a:ln>
          <a:effectLst>
            <a:outerShdw blurRad="50800" dist="38100" dir="2700000" algn="tl" rotWithShape="0">
              <a:prstClr val="black">
                <a:alpha val="40000"/>
              </a:prstClr>
            </a:outerShdw>
          </a:effectLst>
        </p:spPr>
      </p:pic>
      <p:pic>
        <p:nvPicPr>
          <p:cNvPr id="42" name="Picture 41" descr="3622_3.png"/>
          <p:cNvPicPr>
            <a:picLocks noChangeAspect="1"/>
          </p:cNvPicPr>
          <p:nvPr/>
        </p:nvPicPr>
        <p:blipFill>
          <a:blip r:embed="rId8" cstate="print"/>
          <a:stretch>
            <a:fillRect/>
          </a:stretch>
        </p:blipFill>
        <p:spPr>
          <a:xfrm>
            <a:off x="4766930" y="962233"/>
            <a:ext cx="1828800" cy="1219200"/>
          </a:xfrm>
          <a:prstGeom prst="rect">
            <a:avLst/>
          </a:prstGeom>
          <a:ln w="12700">
            <a:solidFill>
              <a:schemeClr val="tx1"/>
            </a:solidFill>
          </a:ln>
          <a:effectLst>
            <a:outerShdw blurRad="50800" dist="38100" dir="2700000" algn="tl" rotWithShape="0">
              <a:prstClr val="black">
                <a:alpha val="40000"/>
              </a:prstClr>
            </a:outerShdw>
          </a:effectLst>
        </p:spPr>
      </p:pic>
      <p:pic>
        <p:nvPicPr>
          <p:cNvPr id="43" name="Picture 42" descr="3622_4.png"/>
          <p:cNvPicPr>
            <a:picLocks noChangeAspect="1"/>
          </p:cNvPicPr>
          <p:nvPr/>
        </p:nvPicPr>
        <p:blipFill>
          <a:blip r:embed="rId9" cstate="print"/>
          <a:stretch>
            <a:fillRect/>
          </a:stretch>
        </p:blipFill>
        <p:spPr>
          <a:xfrm>
            <a:off x="7006857" y="962233"/>
            <a:ext cx="1828800" cy="1219200"/>
          </a:xfrm>
          <a:prstGeom prst="rect">
            <a:avLst/>
          </a:prstGeom>
          <a:ln w="12700">
            <a:solidFill>
              <a:schemeClr val="tx1"/>
            </a:solidFill>
          </a:ln>
          <a:effectLst>
            <a:outerShdw blurRad="50800" dist="38100" dir="2700000" algn="tl" rotWithShape="0">
              <a:prstClr val="black">
                <a:alpha val="40000"/>
              </a:prstClr>
            </a:outerShdw>
          </a:effectLst>
        </p:spPr>
      </p:pic>
      <p:sp>
        <p:nvSpPr>
          <p:cNvPr id="44" name="AutoShape 4"/>
          <p:cNvSpPr>
            <a:spLocks noChangeArrowheads="1"/>
          </p:cNvSpPr>
          <p:nvPr/>
        </p:nvSpPr>
        <p:spPr bwMode="auto">
          <a:xfrm>
            <a:off x="173037" y="2510412"/>
            <a:ext cx="8732838" cy="1111564"/>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latin typeface="+mn-lt"/>
              </a:rPr>
              <a:t>These students learned a lot by visiting this Native American historical site. Because of all the</a:t>
            </a:r>
            <a:br>
              <a:rPr lang="en-US" sz="1400" dirty="0">
                <a:latin typeface="+mn-lt"/>
              </a:rPr>
            </a:br>
            <a:r>
              <a:rPr lang="en-US" sz="1400" dirty="0">
                <a:latin typeface="+mn-lt"/>
              </a:rPr>
              <a:t>things they did and saw, they have a lot of information about the lives of Native Americans that they can</a:t>
            </a:r>
            <a:br>
              <a:rPr lang="en-US" sz="1400" dirty="0">
                <a:latin typeface="+mn-lt"/>
              </a:rPr>
            </a:br>
            <a:r>
              <a:rPr lang="en-US" sz="1400" dirty="0">
                <a:latin typeface="+mn-lt"/>
              </a:rPr>
              <a:t>share with other students. </a:t>
            </a:r>
            <a:endParaRPr lang="en-US" sz="1400" i="1" dirty="0">
              <a:latin typeface="+mn-lt"/>
              <a:cs typeface="Arial" pitchFamily="34" charset="0"/>
            </a:endParaRPr>
          </a:p>
          <a:p>
            <a:pPr>
              <a:lnSpc>
                <a:spcPct val="150000"/>
              </a:lnSpc>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Why do you think it was important for the students to visit a historical site? </a:t>
            </a:r>
            <a:endParaRPr lang="en-US" sz="1200" i="1" dirty="0">
              <a:latin typeface="Times New Roman" pitchFamily="18" charset="0"/>
              <a:cs typeface="Times New Roman" pitchFamily="18" charset="0"/>
            </a:endParaRPr>
          </a:p>
        </p:txBody>
      </p:sp>
      <p:sp>
        <p:nvSpPr>
          <p:cNvPr id="69" name="TextBox 68"/>
          <p:cNvSpPr txBox="1"/>
          <p:nvPr/>
        </p:nvSpPr>
        <p:spPr>
          <a:xfrm>
            <a:off x="0" y="94807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70" name="TextBox 69"/>
          <p:cNvSpPr txBox="1"/>
          <p:nvPr/>
        </p:nvSpPr>
        <p:spPr>
          <a:xfrm>
            <a:off x="2243495" y="94807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71" name="TextBox 70"/>
          <p:cNvSpPr txBox="1"/>
          <p:nvPr/>
        </p:nvSpPr>
        <p:spPr>
          <a:xfrm>
            <a:off x="4476330" y="9374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
        <p:nvSpPr>
          <p:cNvPr id="72" name="TextBox 71"/>
          <p:cNvSpPr txBox="1"/>
          <p:nvPr/>
        </p:nvSpPr>
        <p:spPr>
          <a:xfrm>
            <a:off x="6730433" y="94807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4.</a:t>
            </a:r>
          </a:p>
        </p:txBody>
      </p:sp>
      <p:grpSp>
        <p:nvGrpSpPr>
          <p:cNvPr id="37" name="Group 36"/>
          <p:cNvGrpSpPr/>
          <p:nvPr/>
        </p:nvGrpSpPr>
        <p:grpSpPr>
          <a:xfrm>
            <a:off x="804989" y="3926944"/>
            <a:ext cx="1801860" cy="1280160"/>
            <a:chOff x="2486027" y="4991100"/>
            <a:chExt cx="1801860" cy="1280160"/>
          </a:xfrm>
        </p:grpSpPr>
        <p:sp>
          <p:nvSpPr>
            <p:cNvPr id="38"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9" name="Rectangle 38"/>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descr="Melody-Button-(GI).png"/>
          <p:cNvPicPr>
            <a:picLocks noChangeAspect="1"/>
          </p:cNvPicPr>
          <p:nvPr/>
        </p:nvPicPr>
        <p:blipFill>
          <a:blip r:embed="rId10" cstate="print"/>
          <a:stretch>
            <a:fillRect/>
          </a:stretch>
        </p:blipFill>
        <p:spPr>
          <a:xfrm>
            <a:off x="1443029" y="4350616"/>
            <a:ext cx="525780" cy="525780"/>
          </a:xfrm>
          <a:prstGeom prst="rect">
            <a:avLst/>
          </a:prstGeom>
        </p:spPr>
      </p:pic>
      <p:pic>
        <p:nvPicPr>
          <p:cNvPr id="74" name="Picture 73" descr="Play-Button.png"/>
          <p:cNvPicPr>
            <a:picLocks noChangeAspect="1"/>
          </p:cNvPicPr>
          <p:nvPr/>
        </p:nvPicPr>
        <p:blipFill>
          <a:blip r:embed="rId11" cstate="print"/>
          <a:stretch>
            <a:fillRect/>
          </a:stretch>
        </p:blipFill>
        <p:spPr>
          <a:xfrm>
            <a:off x="1443029" y="4350616"/>
            <a:ext cx="525780" cy="525780"/>
          </a:xfrm>
          <a:prstGeom prst="rect">
            <a:avLst/>
          </a:prstGeom>
        </p:spPr>
      </p:pic>
      <p:grpSp>
        <p:nvGrpSpPr>
          <p:cNvPr id="75" name="Group 74"/>
          <p:cNvGrpSpPr/>
          <p:nvPr/>
        </p:nvGrpSpPr>
        <p:grpSpPr>
          <a:xfrm>
            <a:off x="3657602" y="3926944"/>
            <a:ext cx="1801860" cy="1280160"/>
            <a:chOff x="2486027" y="4991100"/>
            <a:chExt cx="1801860" cy="1280160"/>
          </a:xfrm>
        </p:grpSpPr>
        <p:sp>
          <p:nvSpPr>
            <p:cNvPr id="76"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7" name="Rectangle 76"/>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8" name="Picture 77" descr="Melody-Button-(GI).png"/>
          <p:cNvPicPr>
            <a:picLocks noChangeAspect="1"/>
          </p:cNvPicPr>
          <p:nvPr/>
        </p:nvPicPr>
        <p:blipFill>
          <a:blip r:embed="rId10" cstate="print"/>
          <a:stretch>
            <a:fillRect/>
          </a:stretch>
        </p:blipFill>
        <p:spPr>
          <a:xfrm>
            <a:off x="4295642" y="4350616"/>
            <a:ext cx="525780" cy="525780"/>
          </a:xfrm>
          <a:prstGeom prst="rect">
            <a:avLst/>
          </a:prstGeom>
        </p:spPr>
      </p:pic>
      <p:pic>
        <p:nvPicPr>
          <p:cNvPr id="79" name="Picture 78" descr="Play-Button.png"/>
          <p:cNvPicPr>
            <a:picLocks noChangeAspect="1"/>
          </p:cNvPicPr>
          <p:nvPr/>
        </p:nvPicPr>
        <p:blipFill>
          <a:blip r:embed="rId11" cstate="print"/>
          <a:stretch>
            <a:fillRect/>
          </a:stretch>
        </p:blipFill>
        <p:spPr>
          <a:xfrm>
            <a:off x="4295642" y="4350616"/>
            <a:ext cx="525780" cy="525780"/>
          </a:xfrm>
          <a:prstGeom prst="rect">
            <a:avLst/>
          </a:prstGeom>
        </p:spPr>
      </p:pic>
      <p:grpSp>
        <p:nvGrpSpPr>
          <p:cNvPr id="80" name="Group 79"/>
          <p:cNvGrpSpPr/>
          <p:nvPr/>
        </p:nvGrpSpPr>
        <p:grpSpPr>
          <a:xfrm>
            <a:off x="6515102" y="3926944"/>
            <a:ext cx="1801860" cy="1280160"/>
            <a:chOff x="2486027" y="4991100"/>
            <a:chExt cx="1801860" cy="1280160"/>
          </a:xfrm>
        </p:grpSpPr>
        <p:sp>
          <p:nvSpPr>
            <p:cNvPr id="81"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82" name="Rectangle 81"/>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descr="Melody-Button-(GI).png"/>
          <p:cNvPicPr>
            <a:picLocks noChangeAspect="1"/>
          </p:cNvPicPr>
          <p:nvPr/>
        </p:nvPicPr>
        <p:blipFill>
          <a:blip r:embed="rId10" cstate="print"/>
          <a:stretch>
            <a:fillRect/>
          </a:stretch>
        </p:blipFill>
        <p:spPr>
          <a:xfrm>
            <a:off x="7153142" y="4350616"/>
            <a:ext cx="525780" cy="525780"/>
          </a:xfrm>
          <a:prstGeom prst="rect">
            <a:avLst/>
          </a:prstGeom>
        </p:spPr>
      </p:pic>
      <p:pic>
        <p:nvPicPr>
          <p:cNvPr id="84" name="Picture 83" descr="Play-Button.png"/>
          <p:cNvPicPr>
            <a:picLocks noChangeAspect="1"/>
          </p:cNvPicPr>
          <p:nvPr/>
        </p:nvPicPr>
        <p:blipFill>
          <a:blip r:embed="rId11" cstate="print"/>
          <a:stretch>
            <a:fillRect/>
          </a:stretch>
        </p:blipFill>
        <p:spPr>
          <a:xfrm>
            <a:off x="7153142" y="4350616"/>
            <a:ext cx="525780" cy="525780"/>
          </a:xfrm>
          <a:prstGeom prst="rect">
            <a:avLst/>
          </a:prstGeom>
        </p:spPr>
      </p:pic>
      <p:sp>
        <p:nvSpPr>
          <p:cNvPr id="85" name="TextBox 84"/>
          <p:cNvSpPr txBox="1"/>
          <p:nvPr/>
        </p:nvSpPr>
        <p:spPr>
          <a:xfrm>
            <a:off x="1129657" y="4945011"/>
            <a:ext cx="1152525" cy="276999"/>
          </a:xfrm>
          <a:prstGeom prst="rect">
            <a:avLst/>
          </a:prstGeom>
          <a:noFill/>
        </p:spPr>
        <p:txBody>
          <a:bodyPr wrap="square" rtlCol="0">
            <a:spAutoFit/>
          </a:bodyPr>
          <a:lstStyle/>
          <a:p>
            <a:pPr algn="ctr"/>
            <a:r>
              <a:rPr lang="en-US" sz="1200" b="1" dirty="0"/>
              <a:t>Practice #1</a:t>
            </a:r>
          </a:p>
        </p:txBody>
      </p:sp>
      <p:sp>
        <p:nvSpPr>
          <p:cNvPr id="86" name="TextBox 85"/>
          <p:cNvSpPr txBox="1"/>
          <p:nvPr/>
        </p:nvSpPr>
        <p:spPr>
          <a:xfrm>
            <a:off x="3982270" y="4945011"/>
            <a:ext cx="1152525" cy="276999"/>
          </a:xfrm>
          <a:prstGeom prst="rect">
            <a:avLst/>
          </a:prstGeom>
          <a:noFill/>
        </p:spPr>
        <p:txBody>
          <a:bodyPr wrap="square" rtlCol="0">
            <a:spAutoFit/>
          </a:bodyPr>
          <a:lstStyle/>
          <a:p>
            <a:pPr algn="ctr"/>
            <a:r>
              <a:rPr lang="en-US" sz="1200" b="1" dirty="0"/>
              <a:t>Practice #2</a:t>
            </a:r>
          </a:p>
        </p:txBody>
      </p:sp>
      <p:sp>
        <p:nvSpPr>
          <p:cNvPr id="87" name="TextBox 86"/>
          <p:cNvSpPr txBox="1"/>
          <p:nvPr/>
        </p:nvSpPr>
        <p:spPr>
          <a:xfrm>
            <a:off x="6839770" y="4945011"/>
            <a:ext cx="1152525" cy="276999"/>
          </a:xfrm>
          <a:prstGeom prst="rect">
            <a:avLst/>
          </a:prstGeom>
          <a:noFill/>
        </p:spPr>
        <p:txBody>
          <a:bodyPr wrap="square" rtlCol="0">
            <a:spAutoFit/>
          </a:bodyPr>
          <a:lstStyle/>
          <a:p>
            <a:pPr algn="ctr"/>
            <a:r>
              <a:rPr lang="en-US" sz="1200" b="1" dirty="0"/>
              <a:t>Practice #3</a:t>
            </a:r>
          </a:p>
        </p:txBody>
      </p:sp>
      <p:sp>
        <p:nvSpPr>
          <p:cNvPr id="88" name="TextBox 87"/>
          <p:cNvSpPr txBox="1"/>
          <p:nvPr/>
        </p:nvSpPr>
        <p:spPr>
          <a:xfrm>
            <a:off x="1096319" y="3976785"/>
            <a:ext cx="1219200" cy="246221"/>
          </a:xfrm>
          <a:prstGeom prst="rect">
            <a:avLst/>
          </a:prstGeom>
          <a:noFill/>
        </p:spPr>
        <p:txBody>
          <a:bodyPr wrap="square" rtlCol="0">
            <a:spAutoFit/>
          </a:bodyPr>
          <a:lstStyle/>
          <a:p>
            <a:pPr algn="ctr"/>
            <a:r>
              <a:rPr lang="en-US" sz="1000" b="1" dirty="0"/>
              <a:t>Track 72</a:t>
            </a:r>
          </a:p>
        </p:txBody>
      </p:sp>
      <p:sp>
        <p:nvSpPr>
          <p:cNvPr id="89" name="TextBox 88"/>
          <p:cNvSpPr txBox="1"/>
          <p:nvPr/>
        </p:nvSpPr>
        <p:spPr>
          <a:xfrm>
            <a:off x="3948932" y="3976785"/>
            <a:ext cx="1219200" cy="246221"/>
          </a:xfrm>
          <a:prstGeom prst="rect">
            <a:avLst/>
          </a:prstGeom>
          <a:noFill/>
        </p:spPr>
        <p:txBody>
          <a:bodyPr wrap="square" rtlCol="0">
            <a:spAutoFit/>
          </a:bodyPr>
          <a:lstStyle/>
          <a:p>
            <a:pPr algn="ctr"/>
            <a:r>
              <a:rPr lang="en-US" sz="1000" b="1" dirty="0"/>
              <a:t>Track 73</a:t>
            </a:r>
          </a:p>
        </p:txBody>
      </p:sp>
      <p:sp>
        <p:nvSpPr>
          <p:cNvPr id="90" name="TextBox 89"/>
          <p:cNvSpPr txBox="1"/>
          <p:nvPr/>
        </p:nvSpPr>
        <p:spPr>
          <a:xfrm>
            <a:off x="6806432" y="3976785"/>
            <a:ext cx="1219200" cy="246221"/>
          </a:xfrm>
          <a:prstGeom prst="rect">
            <a:avLst/>
          </a:prstGeom>
          <a:noFill/>
        </p:spPr>
        <p:txBody>
          <a:bodyPr wrap="square" rtlCol="0">
            <a:spAutoFit/>
          </a:bodyPr>
          <a:lstStyle/>
          <a:p>
            <a:pPr algn="ctr"/>
            <a:r>
              <a:rPr lang="en-US" sz="1000" b="1" dirty="0"/>
              <a:t>Track 74</a:t>
            </a:r>
          </a:p>
        </p:txBody>
      </p:sp>
      <p:sp>
        <p:nvSpPr>
          <p:cNvPr id="91" name="TextBox 90"/>
          <p:cNvSpPr txBox="1"/>
          <p:nvPr/>
        </p:nvSpPr>
        <p:spPr>
          <a:xfrm>
            <a:off x="477835" y="5319678"/>
            <a:ext cx="2456744" cy="738664"/>
          </a:xfrm>
          <a:prstGeom prst="rect">
            <a:avLst/>
          </a:prstGeom>
          <a:noFill/>
        </p:spPr>
        <p:txBody>
          <a:bodyPr wrap="square" rtlCol="0">
            <a:spAutoFit/>
          </a:bodyPr>
          <a:lstStyle/>
          <a:p>
            <a:pPr algn="ctr">
              <a:spcBef>
                <a:spcPts val="600"/>
              </a:spcBef>
            </a:pPr>
            <a:r>
              <a:rPr lang="en-US" sz="1400" dirty="0"/>
              <a:t>“</a:t>
            </a:r>
            <a:r>
              <a:rPr lang="en-US" sz="1400" i="1" dirty="0"/>
              <a:t>Because they are know how to make or how to produce like corns or to make food.”</a:t>
            </a:r>
          </a:p>
        </p:txBody>
      </p:sp>
      <p:sp>
        <p:nvSpPr>
          <p:cNvPr id="92" name="TextBox 91"/>
          <p:cNvSpPr txBox="1"/>
          <p:nvPr/>
        </p:nvSpPr>
        <p:spPr>
          <a:xfrm>
            <a:off x="3182240" y="5319677"/>
            <a:ext cx="2750719" cy="1015663"/>
          </a:xfrm>
          <a:prstGeom prst="rect">
            <a:avLst/>
          </a:prstGeom>
          <a:noFill/>
        </p:spPr>
        <p:txBody>
          <a:bodyPr wrap="square" rtlCol="0">
            <a:spAutoFit/>
          </a:bodyPr>
          <a:lstStyle/>
          <a:p>
            <a:pPr algn="ctr">
              <a:spcBef>
                <a:spcPts val="600"/>
              </a:spcBef>
            </a:pPr>
            <a:r>
              <a:rPr lang="en-US" sz="1200" dirty="0"/>
              <a:t>“</a:t>
            </a:r>
            <a:r>
              <a:rPr lang="en-US" sz="1200" i="1" dirty="0"/>
              <a:t>The important reason for the students visiting the historical site is for they can know how their like past um work, and how they cooked meals back in- back in those times.”</a:t>
            </a:r>
          </a:p>
        </p:txBody>
      </p:sp>
      <p:sp>
        <p:nvSpPr>
          <p:cNvPr id="93" name="TextBox 92"/>
          <p:cNvSpPr txBox="1"/>
          <p:nvPr/>
        </p:nvSpPr>
        <p:spPr>
          <a:xfrm>
            <a:off x="6098214" y="5319677"/>
            <a:ext cx="2641751" cy="954107"/>
          </a:xfrm>
          <a:prstGeom prst="rect">
            <a:avLst/>
          </a:prstGeom>
          <a:noFill/>
        </p:spPr>
        <p:txBody>
          <a:bodyPr wrap="square" rtlCol="0">
            <a:spAutoFit/>
          </a:bodyPr>
          <a:lstStyle/>
          <a:p>
            <a:pPr algn="ctr">
              <a:spcBef>
                <a:spcPts val="600"/>
              </a:spcBef>
            </a:pPr>
            <a:r>
              <a:rPr lang="en-US" sz="1400" dirty="0"/>
              <a:t>“</a:t>
            </a:r>
            <a:r>
              <a:rPr lang="en-US" sz="1400" i="1" dirty="0"/>
              <a:t>It was </a:t>
            </a:r>
            <a:r>
              <a:rPr lang="en-US" sz="1400" i="1" dirty="0" err="1"/>
              <a:t>im</a:t>
            </a:r>
            <a:r>
              <a:rPr lang="en-US" sz="1400" i="1" dirty="0"/>
              <a:t>- um it was important for the students to visit the historical site because they have a homework.”</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4"/>
                                        </p:tgtEl>
                                      </p:cBhvr>
                                    </p:animEffect>
                                    <p:set>
                                      <p:cBhvr>
                                        <p:cTn id="7" dur="1" fill="hold">
                                          <p:stCondLst>
                                            <p:cond delay="499"/>
                                          </p:stCondLst>
                                        </p:cTn>
                                        <p:tgtEl>
                                          <p:spTgt spid="7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72.wav"/>
                                        </p:tgtEl>
                                      </p:cMediaNode>
                                    </p:audio>
                                  </p:subTnLst>
                                </p:cTn>
                              </p:par>
                            </p:childTnLst>
                          </p:cTn>
                        </p:par>
                        <p:par>
                          <p:cTn id="10" fill="hold">
                            <p:stCondLst>
                              <p:cond delay="500"/>
                            </p:stCondLst>
                            <p:childTnLst>
                              <p:par>
                                <p:cTn id="11" presetID="1" presetClass="entr" presetSubtype="0" fill="hold" nodeType="afterEffect">
                                  <p:stCondLst>
                                    <p:cond delay="3100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additive="base">
                                        <p:cTn id="17" dur="500" fill="hold"/>
                                        <p:tgtEl>
                                          <p:spTgt spid="91"/>
                                        </p:tgtEl>
                                        <p:attrNameLst>
                                          <p:attrName>ppt_x</p:attrName>
                                        </p:attrNameLst>
                                      </p:cBhvr>
                                      <p:tavLst>
                                        <p:tav tm="0">
                                          <p:val>
                                            <p:strVal val="#ppt_x"/>
                                          </p:val>
                                        </p:tav>
                                        <p:tav tm="100000">
                                          <p:val>
                                            <p:strVal val="#ppt_x"/>
                                          </p:val>
                                        </p:tav>
                                      </p:tavLst>
                                    </p:anim>
                                    <p:anim calcmode="lin" valueType="num">
                                      <p:cBhvr additive="base">
                                        <p:cTn id="18"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9"/>
                                        </p:tgtEl>
                                      </p:cBhvr>
                                    </p:animEffect>
                                    <p:set>
                                      <p:cBhvr>
                                        <p:cTn id="23" dur="1" fill="hold">
                                          <p:stCondLst>
                                            <p:cond delay="499"/>
                                          </p:stCondLst>
                                        </p:cTn>
                                        <p:tgtEl>
                                          <p:spTgt spid="79"/>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73.wav"/>
                                        </p:tgtEl>
                                      </p:cMediaNode>
                                    </p:audio>
                                  </p:subTnLst>
                                </p:cTn>
                              </p:par>
                            </p:childTnLst>
                          </p:cTn>
                        </p:par>
                        <p:par>
                          <p:cTn id="26" fill="hold">
                            <p:stCondLst>
                              <p:cond delay="500"/>
                            </p:stCondLst>
                            <p:childTnLst>
                              <p:par>
                                <p:cTn id="27" presetID="1" presetClass="entr" presetSubtype="0" fill="hold" nodeType="afterEffect">
                                  <p:stCondLst>
                                    <p:cond delay="1700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additive="base">
                                        <p:cTn id="33" dur="500" fill="hold"/>
                                        <p:tgtEl>
                                          <p:spTgt spid="92"/>
                                        </p:tgtEl>
                                        <p:attrNameLst>
                                          <p:attrName>ppt_x</p:attrName>
                                        </p:attrNameLst>
                                      </p:cBhvr>
                                      <p:tavLst>
                                        <p:tav tm="0">
                                          <p:val>
                                            <p:strVal val="#ppt_x"/>
                                          </p:val>
                                        </p:tav>
                                        <p:tav tm="100000">
                                          <p:val>
                                            <p:strVal val="#ppt_x"/>
                                          </p:val>
                                        </p:tav>
                                      </p:tavLst>
                                    </p:anim>
                                    <p:anim calcmode="lin" valueType="num">
                                      <p:cBhvr additive="base">
                                        <p:cTn id="3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4"/>
                                        </p:tgtEl>
                                      </p:cBhvr>
                                    </p:animEffect>
                                    <p:set>
                                      <p:cBhvr>
                                        <p:cTn id="39" dur="1" fill="hold">
                                          <p:stCondLst>
                                            <p:cond delay="499"/>
                                          </p:stCondLst>
                                        </p:cTn>
                                        <p:tgtEl>
                                          <p:spTgt spid="84"/>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74.wav"/>
                                        </p:tgtEl>
                                      </p:cMediaNode>
                                    </p:audio>
                                  </p:subTnLst>
                                </p:cTn>
                              </p:par>
                            </p:childTnLst>
                          </p:cTn>
                        </p:par>
                        <p:par>
                          <p:cTn id="42" fill="hold">
                            <p:stCondLst>
                              <p:cond delay="500"/>
                            </p:stCondLst>
                            <p:childTnLst>
                              <p:par>
                                <p:cTn id="43" presetID="1" presetClass="entr" presetSubtype="0" fill="hold" nodeType="afterEffect">
                                  <p:stCondLst>
                                    <p:cond delay="16000"/>
                                  </p:stCondLst>
                                  <p:childTnLst>
                                    <p:set>
                                      <p:cBhvr>
                                        <p:cTn id="44" dur="1" fill="hold">
                                          <p:stCondLst>
                                            <p:cond delay="0"/>
                                          </p:stCondLst>
                                        </p:cTn>
                                        <p:tgtEl>
                                          <p:spTgt spid="8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3"/>
                                        </p:tgtEl>
                                        <p:attrNameLst>
                                          <p:attrName>style.visibility</p:attrName>
                                        </p:attrNameLst>
                                      </p:cBhvr>
                                      <p:to>
                                        <p:strVal val="visible"/>
                                      </p:to>
                                    </p:set>
                                    <p:anim calcmode="lin" valueType="num">
                                      <p:cBhvr additive="base">
                                        <p:cTn id="49" dur="500" fill="hold"/>
                                        <p:tgtEl>
                                          <p:spTgt spid="93"/>
                                        </p:tgtEl>
                                        <p:attrNameLst>
                                          <p:attrName>ppt_x</p:attrName>
                                        </p:attrNameLst>
                                      </p:cBhvr>
                                      <p:tavLst>
                                        <p:tav tm="0">
                                          <p:val>
                                            <p:strVal val="#ppt_x"/>
                                          </p:val>
                                        </p:tav>
                                        <p:tav tm="100000">
                                          <p:val>
                                            <p:strVal val="#ppt_x"/>
                                          </p:val>
                                        </p:tav>
                                      </p:tavLst>
                                    </p:anim>
                                    <p:anim calcmode="lin" valueType="num">
                                      <p:cBhvr additive="base">
                                        <p:cTn id="5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Scored Speaking Samples</a:t>
            </a:r>
          </a:p>
        </p:txBody>
      </p:sp>
      <p:sp>
        <p:nvSpPr>
          <p:cNvPr id="3" name="Content Placeholder 2"/>
          <p:cNvSpPr>
            <a:spLocks noGrp="1"/>
          </p:cNvSpPr>
          <p:nvPr>
            <p:ph idx="1"/>
          </p:nvPr>
        </p:nvSpPr>
        <p:spPr>
          <a:xfrm>
            <a:off x="155448" y="988228"/>
            <a:ext cx="8353552" cy="4117171"/>
          </a:xfrm>
        </p:spPr>
        <p:txBody>
          <a:bodyPr/>
          <a:lstStyle/>
          <a:p>
            <a:r>
              <a:rPr lang="en-US" dirty="0"/>
              <a:t>Scored Speaking Samples – Beginning on Page 22 of the Turnkey materials</a:t>
            </a:r>
          </a:p>
          <a:p>
            <a:pPr lvl="1"/>
            <a:r>
              <a:rPr lang="en-US" dirty="0"/>
              <a:t>Grade K</a:t>
            </a:r>
          </a:p>
          <a:p>
            <a:pPr lvl="1"/>
            <a:r>
              <a:rPr lang="en-US" dirty="0"/>
              <a:t>Grade Bands 5-6</a:t>
            </a:r>
          </a:p>
          <a:p>
            <a:pPr marL="342900" lvl="1" indent="-342900">
              <a:buSzPct val="90000"/>
              <a:buBlip>
                <a:blip r:embed="rId3"/>
              </a:buBlip>
            </a:pPr>
            <a:r>
              <a:rPr lang="en-US" sz="2200" dirty="0">
                <a:ea typeface="+mn-ea"/>
                <a:cs typeface="+mn-cs"/>
              </a:rPr>
              <a:t>The Transcripts, Scores, and Justifications for these items can be found beginning on Page 30 of </a:t>
            </a:r>
            <a:r>
              <a:rPr lang="en-US" sz="2200">
                <a:ea typeface="+mn-ea"/>
                <a:cs typeface="+mn-cs"/>
              </a:rPr>
              <a:t>the Turnkey materials</a:t>
            </a:r>
            <a:endParaRPr lang="en-US" sz="2200" dirty="0">
              <a:ea typeface="+mn-ea"/>
              <a:cs typeface="+mn-cs"/>
            </a:endParaRPr>
          </a:p>
          <a:p>
            <a:pPr lvl="1"/>
            <a:endParaRPr lang="en-US" dirty="0"/>
          </a:p>
        </p:txBody>
      </p:sp>
      <p:sp>
        <p:nvSpPr>
          <p:cNvPr id="4" name="Slide Number Placeholder 3"/>
          <p:cNvSpPr>
            <a:spLocks noGrp="1"/>
          </p:cNvSpPr>
          <p:nvPr>
            <p:ph type="sldNum" sz="quarter" idx="10"/>
          </p:nvPr>
        </p:nvSpPr>
        <p:spPr/>
        <p:txBody>
          <a:bodyPr/>
          <a:lstStyle/>
          <a:p>
            <a:fld id="{C6C20FBB-DA0A-4D64-96F3-1BFC9EBDF0FB}" type="slidenum">
              <a:rPr lang="en-US" smtClean="0"/>
              <a:pPr/>
              <a:t>18</a:t>
            </a:fld>
            <a:endParaRPr lang="en-US" dirty="0"/>
          </a:p>
        </p:txBody>
      </p:sp>
    </p:spTree>
    <p:extLst>
      <p:ext uri="{BB962C8B-B14F-4D97-AF65-F5344CB8AC3E}">
        <p14:creationId xmlns:p14="http://schemas.microsoft.com/office/powerpoint/2010/main" val="9170399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 Kindergarten—Emerging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19</a:t>
            </a:fld>
            <a:endParaRPr lang="en-US" dirty="0"/>
          </a:p>
        </p:txBody>
      </p:sp>
      <p:sp>
        <p:nvSpPr>
          <p:cNvPr id="5" name="AutoShape 4"/>
          <p:cNvSpPr>
            <a:spLocks noChangeArrowheads="1"/>
          </p:cNvSpPr>
          <p:nvPr/>
        </p:nvSpPr>
        <p:spPr bwMode="auto">
          <a:xfrm>
            <a:off x="171341" y="2963291"/>
            <a:ext cx="8788331" cy="1645920"/>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pPr>
              <a:spcBef>
                <a:spcPts val="0"/>
              </a:spcBef>
              <a:spcAft>
                <a:spcPts val="600"/>
              </a:spcAft>
              <a:tabLst>
                <a:tab pos="744538" algn="l"/>
              </a:tabLst>
              <a:defRPr/>
            </a:pPr>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latin typeface="+mn-lt"/>
                <a:cs typeface="Arial" pitchFamily="34" charset="0"/>
              </a:rPr>
              <a:t>These students are in the art classroom.</a:t>
            </a:r>
            <a:endParaRPr lang="en-US" sz="1400" b="1" dirty="0">
              <a:latin typeface="Arial" pitchFamily="34" charset="0"/>
              <a:cs typeface="Arial" pitchFamily="34" charset="0"/>
            </a:endParaRPr>
          </a:p>
          <a:p>
            <a:pPr>
              <a:spcBef>
                <a:spcPts val="0"/>
              </a:spcBef>
              <a:spcAft>
                <a:spcPts val="600"/>
              </a:spcAft>
              <a:tabLst>
                <a:tab pos="744538" algn="l"/>
              </a:tabLst>
              <a:defRPr/>
            </a:pPr>
            <a:r>
              <a:rPr lang="en-US" sz="1400" b="1" dirty="0">
                <a:latin typeface="Arial" pitchFamily="34" charset="0"/>
                <a:cs typeface="Arial" pitchFamily="34" charset="0"/>
              </a:rPr>
              <a:t>Modeling</a:t>
            </a:r>
            <a:r>
              <a:rPr lang="en-US" sz="1400" dirty="0">
                <a:latin typeface="Arial" pitchFamily="34" charset="0"/>
                <a:cs typeface="Arial" pitchFamily="34" charset="0"/>
              </a:rPr>
              <a:t>: </a:t>
            </a:r>
            <a:r>
              <a:rPr lang="en-US" sz="1400" dirty="0"/>
              <a:t>[POINT to BOY WITH SCISSORS] I see a boy cutting with scissors.</a:t>
            </a:r>
            <a:endParaRPr lang="en-US" sz="1200" dirty="0">
              <a:latin typeface="Times New Roman" pitchFamily="18" charset="0"/>
              <a:cs typeface="Times New Roman" pitchFamily="18" charset="0"/>
            </a:endParaRPr>
          </a:p>
          <a:p>
            <a:pPr marL="857250" indent="-857250">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what students do in art class.</a:t>
            </a:r>
            <a:endParaRPr lang="en-US" sz="1200" dirty="0"/>
          </a:p>
          <a:p>
            <a:pPr marL="857250" indent="-857250">
              <a:spcAft>
                <a:spcPts val="800"/>
              </a:spcAft>
              <a:defRPr/>
            </a:pPr>
            <a:r>
              <a:rPr lang="en-US" sz="1400" b="1" dirty="0">
                <a:latin typeface="Arial" pitchFamily="34" charset="0"/>
                <a:cs typeface="Arial" pitchFamily="34" charset="0"/>
              </a:rPr>
              <a:t>Rephrasing</a:t>
            </a:r>
            <a:r>
              <a:rPr lang="en-US" sz="1400" dirty="0">
                <a:latin typeface="Times New Roman" pitchFamily="18" charset="0"/>
                <a:cs typeface="Times New Roman" pitchFamily="18" charset="0"/>
              </a:rPr>
              <a:t>: </a:t>
            </a:r>
            <a:r>
              <a:rPr lang="en-US" sz="1400" dirty="0"/>
              <a:t>You can do a lot of things in art class. [POINT to BOY WITH SCISSORS] He is using scissors.</a:t>
            </a:r>
            <a:br>
              <a:rPr lang="en-US" sz="1400" dirty="0"/>
            </a:br>
            <a:r>
              <a:rPr lang="en-US" sz="1400" dirty="0"/>
              <a:t>What else is happening in art class?</a:t>
            </a:r>
            <a:endParaRPr lang="en-US" sz="1200" dirty="0"/>
          </a:p>
        </p:txBody>
      </p:sp>
      <p:grpSp>
        <p:nvGrpSpPr>
          <p:cNvPr id="3" name="Group 31"/>
          <p:cNvGrpSpPr/>
          <p:nvPr/>
        </p:nvGrpSpPr>
        <p:grpSpPr>
          <a:xfrm>
            <a:off x="2505077" y="4871474"/>
            <a:ext cx="1801860" cy="1280160"/>
            <a:chOff x="2486027" y="4991100"/>
            <a:chExt cx="1801860" cy="1280160"/>
          </a:xfrm>
        </p:grpSpPr>
        <p:sp>
          <p:nvSpPr>
            <p:cNvPr id="33"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4" name="TextBox 33"/>
            <p:cNvSpPr txBox="1"/>
            <p:nvPr/>
          </p:nvSpPr>
          <p:spPr>
            <a:xfrm>
              <a:off x="2781300" y="5019675"/>
              <a:ext cx="1219200" cy="276999"/>
            </a:xfrm>
            <a:prstGeom prst="rect">
              <a:avLst/>
            </a:prstGeom>
            <a:noFill/>
          </p:spPr>
          <p:txBody>
            <a:bodyPr wrap="square" rtlCol="0">
              <a:spAutoFit/>
            </a:bodyPr>
            <a:lstStyle/>
            <a:p>
              <a:r>
                <a:rPr lang="en-US" sz="1200" b="1" dirty="0"/>
                <a:t>Score Point 0</a:t>
              </a:r>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5" cstate="print"/>
          <a:stretch>
            <a:fillRect/>
          </a:stretch>
        </p:blipFill>
        <p:spPr>
          <a:xfrm>
            <a:off x="3143117" y="5295146"/>
            <a:ext cx="525780" cy="525780"/>
          </a:xfrm>
          <a:prstGeom prst="rect">
            <a:avLst/>
          </a:prstGeom>
        </p:spPr>
      </p:pic>
      <p:pic>
        <p:nvPicPr>
          <p:cNvPr id="37" name="Picture 36" descr="Play-Button.png"/>
          <p:cNvPicPr>
            <a:picLocks noChangeAspect="1"/>
          </p:cNvPicPr>
          <p:nvPr/>
        </p:nvPicPr>
        <p:blipFill>
          <a:blip r:embed="rId6" cstate="print"/>
          <a:stretch>
            <a:fillRect/>
          </a:stretch>
        </p:blipFill>
        <p:spPr>
          <a:xfrm>
            <a:off x="3143117" y="5295146"/>
            <a:ext cx="525780" cy="525780"/>
          </a:xfrm>
          <a:prstGeom prst="rect">
            <a:avLst/>
          </a:prstGeom>
        </p:spPr>
      </p:pic>
      <p:grpSp>
        <p:nvGrpSpPr>
          <p:cNvPr id="6" name="Group 37"/>
          <p:cNvGrpSpPr/>
          <p:nvPr/>
        </p:nvGrpSpPr>
        <p:grpSpPr>
          <a:xfrm>
            <a:off x="4819652" y="4871474"/>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TextBox 39"/>
            <p:cNvSpPr txBox="1"/>
            <p:nvPr/>
          </p:nvSpPr>
          <p:spPr>
            <a:xfrm>
              <a:off x="2781300" y="5019675"/>
              <a:ext cx="1219200" cy="276999"/>
            </a:xfrm>
            <a:prstGeom prst="rect">
              <a:avLst/>
            </a:prstGeom>
            <a:noFill/>
          </p:spPr>
          <p:txBody>
            <a:bodyPr wrap="square" rtlCol="0">
              <a:spAutoFit/>
            </a:bodyPr>
            <a:lstStyle/>
            <a:p>
              <a:r>
                <a:rPr lang="en-US" sz="1200" b="1" dirty="0"/>
                <a:t>Score Point 1</a:t>
              </a:r>
            </a:p>
          </p:txBody>
        </p:sp>
        <p:sp>
          <p:nvSpPr>
            <p:cNvPr id="41" name="Rectangle 4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descr="Melody-Button-(GI).png"/>
          <p:cNvPicPr>
            <a:picLocks noChangeAspect="1"/>
          </p:cNvPicPr>
          <p:nvPr/>
        </p:nvPicPr>
        <p:blipFill>
          <a:blip r:embed="rId5" cstate="print"/>
          <a:stretch>
            <a:fillRect/>
          </a:stretch>
        </p:blipFill>
        <p:spPr>
          <a:xfrm>
            <a:off x="5457692" y="5295146"/>
            <a:ext cx="525780" cy="525780"/>
          </a:xfrm>
          <a:prstGeom prst="rect">
            <a:avLst/>
          </a:prstGeom>
        </p:spPr>
      </p:pic>
      <p:pic>
        <p:nvPicPr>
          <p:cNvPr id="43" name="Picture 42" descr="Play-Button.png"/>
          <p:cNvPicPr>
            <a:picLocks noChangeAspect="1"/>
          </p:cNvPicPr>
          <p:nvPr/>
        </p:nvPicPr>
        <p:blipFill>
          <a:blip r:embed="rId6" cstate="print"/>
          <a:stretch>
            <a:fillRect/>
          </a:stretch>
        </p:blipFill>
        <p:spPr>
          <a:xfrm>
            <a:off x="5457692" y="5295146"/>
            <a:ext cx="525780" cy="525780"/>
          </a:xfrm>
          <a:prstGeom prst="rect">
            <a:avLst/>
          </a:prstGeom>
        </p:spPr>
      </p:pic>
      <p:sp>
        <p:nvSpPr>
          <p:cNvPr id="44" name="TextBox 43"/>
          <p:cNvSpPr txBox="1"/>
          <p:nvPr/>
        </p:nvSpPr>
        <p:spPr>
          <a:xfrm>
            <a:off x="2829745" y="5900174"/>
            <a:ext cx="1152525" cy="246221"/>
          </a:xfrm>
          <a:prstGeom prst="rect">
            <a:avLst/>
          </a:prstGeom>
          <a:noFill/>
        </p:spPr>
        <p:txBody>
          <a:bodyPr wrap="square" rtlCol="0">
            <a:spAutoFit/>
          </a:bodyPr>
          <a:lstStyle/>
          <a:p>
            <a:pPr algn="ctr"/>
            <a:r>
              <a:rPr lang="en-US" sz="1000" b="1" dirty="0"/>
              <a:t>Track 22</a:t>
            </a:r>
          </a:p>
        </p:txBody>
      </p:sp>
      <p:sp>
        <p:nvSpPr>
          <p:cNvPr id="45" name="TextBox 44"/>
          <p:cNvSpPr txBox="1"/>
          <p:nvPr/>
        </p:nvSpPr>
        <p:spPr>
          <a:xfrm>
            <a:off x="5144320" y="5900174"/>
            <a:ext cx="1152525" cy="246221"/>
          </a:xfrm>
          <a:prstGeom prst="rect">
            <a:avLst/>
          </a:prstGeom>
          <a:noFill/>
        </p:spPr>
        <p:txBody>
          <a:bodyPr wrap="square" rtlCol="0">
            <a:spAutoFit/>
          </a:bodyPr>
          <a:lstStyle/>
          <a:p>
            <a:pPr algn="ctr"/>
            <a:r>
              <a:rPr lang="en-US" sz="1000" b="1" dirty="0"/>
              <a:t>Track 23</a:t>
            </a:r>
          </a:p>
        </p:txBody>
      </p:sp>
      <p:sp>
        <p:nvSpPr>
          <p:cNvPr id="46" name="TextBox 45"/>
          <p:cNvSpPr txBox="1"/>
          <p:nvPr/>
        </p:nvSpPr>
        <p:spPr>
          <a:xfrm>
            <a:off x="1007174" y="5387657"/>
            <a:ext cx="1371601" cy="307777"/>
          </a:xfrm>
          <a:prstGeom prst="rect">
            <a:avLst/>
          </a:prstGeom>
          <a:noFill/>
        </p:spPr>
        <p:txBody>
          <a:bodyPr wrap="square" rtlCol="0">
            <a:spAutoFit/>
          </a:bodyPr>
          <a:lstStyle/>
          <a:p>
            <a:pPr algn="ctr">
              <a:spcBef>
                <a:spcPts val="600"/>
              </a:spcBef>
            </a:pPr>
            <a:r>
              <a:rPr lang="en-US" sz="1400" i="1" dirty="0"/>
              <a:t>"Draw?"</a:t>
            </a:r>
            <a:endParaRPr lang="en-US" sz="1200" i="1" dirty="0"/>
          </a:p>
        </p:txBody>
      </p:sp>
      <p:sp>
        <p:nvSpPr>
          <p:cNvPr id="47" name="TextBox 46"/>
          <p:cNvSpPr txBox="1"/>
          <p:nvPr/>
        </p:nvSpPr>
        <p:spPr>
          <a:xfrm>
            <a:off x="6769925" y="4851589"/>
            <a:ext cx="2181226" cy="1384995"/>
          </a:xfrm>
          <a:prstGeom prst="rect">
            <a:avLst/>
          </a:prstGeom>
          <a:noFill/>
        </p:spPr>
        <p:txBody>
          <a:bodyPr wrap="square" rtlCol="0">
            <a:spAutoFit/>
          </a:bodyPr>
          <a:lstStyle/>
          <a:p>
            <a:pPr algn="ctr"/>
            <a:r>
              <a:rPr lang="en-US" sz="1400" i="1" dirty="0"/>
              <a:t>“Mm boy paint... Cut in the- in the paper, and then this boy in make in a triangle, in square and then [?] he’s make in the pink house sunny in [?]”</a:t>
            </a:r>
            <a:endParaRPr lang="en-US" sz="1200" i="1" dirty="0"/>
          </a:p>
        </p:txBody>
      </p:sp>
      <p:pic>
        <p:nvPicPr>
          <p:cNvPr id="30" name="Picture 29" descr="3511_Stem.tif"/>
          <p:cNvPicPr>
            <a:picLocks noChangeAspect="1"/>
          </p:cNvPicPr>
          <p:nvPr/>
        </p:nvPicPr>
        <p:blipFill>
          <a:blip r:embed="rId7" cstate="print"/>
          <a:stretch>
            <a:fillRect/>
          </a:stretch>
        </p:blipFill>
        <p:spPr>
          <a:xfrm>
            <a:off x="3645847" y="928055"/>
            <a:ext cx="1828800" cy="1828800"/>
          </a:xfrm>
          <a:prstGeom prst="rect">
            <a:avLst/>
          </a:prstGeom>
          <a:ln w="127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22.wav"/>
                                        </p:tgtEl>
                                      </p:cMediaNode>
                                    </p:audio>
                                  </p:subTnLst>
                                </p:cTn>
                              </p:par>
                            </p:childTnLst>
                          </p:cTn>
                        </p:par>
                        <p:par>
                          <p:cTn id="10" fill="hold">
                            <p:stCondLst>
                              <p:cond delay="500"/>
                            </p:stCondLst>
                            <p:childTnLst>
                              <p:par>
                                <p:cTn id="11" presetID="1" presetClass="entr" presetSubtype="0" fill="hold" nodeType="afterEffect">
                                  <p:stCondLst>
                                    <p:cond delay="130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3"/>
                                        </p:tgtEl>
                                      </p:cBhvr>
                                    </p:animEffect>
                                    <p:set>
                                      <p:cBhvr>
                                        <p:cTn id="23" dur="1" fill="hold">
                                          <p:stCondLst>
                                            <p:cond delay="499"/>
                                          </p:stCondLst>
                                        </p:cTn>
                                        <p:tgtEl>
                                          <p:spTgt spid="4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23.wav"/>
                                        </p:tgtEl>
                                      </p:cMediaNode>
                                    </p:audio>
                                  </p:subTnLst>
                                </p:cTn>
                              </p:par>
                            </p:childTnLst>
                          </p:cTn>
                        </p:par>
                        <p:par>
                          <p:cTn id="26" fill="hold">
                            <p:stCondLst>
                              <p:cond delay="500"/>
                            </p:stCondLst>
                            <p:childTnLst>
                              <p:par>
                                <p:cTn id="27" presetID="1" presetClass="entr" presetSubtype="0" fill="hold" nodeType="afterEffect">
                                  <p:stCondLst>
                                    <p:cond delay="2700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solidFill>
                  <a:schemeClr val="tx1"/>
                </a:solidFill>
              </a:rPr>
              <a:t>Speaking Scoring Practice Directions </a:t>
            </a:r>
          </a:p>
        </p:txBody>
      </p:sp>
      <p:sp>
        <p:nvSpPr>
          <p:cNvPr id="3" name="Content Placeholder 2"/>
          <p:cNvSpPr>
            <a:spLocks noGrp="1"/>
          </p:cNvSpPr>
          <p:nvPr>
            <p:ph idx="1"/>
          </p:nvPr>
        </p:nvSpPr>
        <p:spPr>
          <a:xfrm>
            <a:off x="153988" y="1000125"/>
            <a:ext cx="8837612" cy="5427308"/>
          </a:xfrm>
        </p:spPr>
        <p:txBody>
          <a:bodyPr/>
          <a:lstStyle/>
          <a:p>
            <a:r>
              <a:rPr lang="en-US" sz="2200" dirty="0"/>
              <a:t>The Speaking Practice </a:t>
            </a:r>
            <a:r>
              <a:rPr lang="en-US" dirty="0"/>
              <a:t>Items are self-paced. These include practice items for all grade bands and item levels. </a:t>
            </a:r>
            <a:endParaRPr lang="en-US" sz="2200" dirty="0"/>
          </a:p>
          <a:p>
            <a:r>
              <a:rPr lang="en-US" sz="2200" dirty="0"/>
              <a:t>The Practice Items and scoring materials are found beginning on Page 4 of the Turnkey materials posted on the NYSESLAT web site: </a:t>
            </a:r>
            <a:r>
              <a:rPr lang="en-US" sz="2200" dirty="0">
                <a:hlinkClick r:id="rId3"/>
              </a:rPr>
              <a:t>http://www.p12.nysed.gov/assessment/nyseslat</a:t>
            </a:r>
            <a:endParaRPr lang="en-US" sz="2200" dirty="0"/>
          </a:p>
          <a:p>
            <a:r>
              <a:rPr lang="en-US" sz="2200" dirty="0"/>
              <a:t>Directions for Scoring Practice:</a:t>
            </a:r>
          </a:p>
          <a:p>
            <a:pPr marL="0" indent="0">
              <a:buNone/>
            </a:pPr>
            <a:r>
              <a:rPr lang="en-US" sz="1800" dirty="0"/>
              <a:t>	1) Review the Speaking Rubric carefully</a:t>
            </a:r>
          </a:p>
          <a:p>
            <a:pPr marL="457200" lvl="1" indent="0">
              <a:buNone/>
            </a:pPr>
            <a:r>
              <a:rPr lang="en-US" dirty="0"/>
              <a:t>	2) Listen to the practice audio file*</a:t>
            </a:r>
          </a:p>
          <a:p>
            <a:pPr marL="457200" lvl="1" indent="0">
              <a:buNone/>
            </a:pPr>
            <a:r>
              <a:rPr lang="en-US" dirty="0"/>
              <a:t>	3) Assign a holistic score based on the Rubric for that question</a:t>
            </a:r>
          </a:p>
          <a:p>
            <a:pPr marL="457200" lvl="1" indent="0">
              <a:buNone/>
            </a:pPr>
            <a:r>
              <a:rPr lang="en-US" dirty="0"/>
              <a:t>	4) Once you have completed the practice set, you may check your scores 	using the justification beginning on Page 16 of the Turnkey materials</a:t>
            </a:r>
            <a:endParaRPr lang="en-US" sz="1600" dirty="0"/>
          </a:p>
          <a:p>
            <a:pPr>
              <a:buNone/>
            </a:pPr>
            <a:r>
              <a:rPr lang="en-US" sz="1600" dirty="0"/>
              <a:t>	</a:t>
            </a:r>
          </a:p>
          <a:p>
            <a:pPr>
              <a:buNone/>
            </a:pPr>
            <a:r>
              <a:rPr lang="en-US" dirty="0"/>
              <a:t>		</a:t>
            </a:r>
            <a:r>
              <a:rPr lang="en-US" sz="1500" dirty="0"/>
              <a:t>*Play PowerPoint in presentation/Slide Show mode to hear the audio files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a:t>
            </a:fld>
            <a:endParaRPr lang="en-US" dirty="0"/>
          </a:p>
        </p:txBody>
      </p:sp>
    </p:spTree>
    <p:extLst>
      <p:ext uri="{BB962C8B-B14F-4D97-AF65-F5344CB8AC3E}">
        <p14:creationId xmlns:p14="http://schemas.microsoft.com/office/powerpoint/2010/main" val="3117274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 Kindergarten—Transitioning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20</a:t>
            </a:fld>
            <a:endParaRPr lang="en-US" dirty="0"/>
          </a:p>
        </p:txBody>
      </p:sp>
      <p:sp>
        <p:nvSpPr>
          <p:cNvPr id="22" name="AutoShape 4"/>
          <p:cNvSpPr>
            <a:spLocks noChangeArrowheads="1"/>
          </p:cNvSpPr>
          <p:nvPr/>
        </p:nvSpPr>
        <p:spPr bwMode="auto">
          <a:xfrm>
            <a:off x="200196" y="2951481"/>
            <a:ext cx="8732838" cy="1048153"/>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pPr defTabSz="1031875">
              <a:tabLst>
                <a:tab pos="968375" algn="l"/>
              </a:tabLst>
            </a:pPr>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latin typeface="+mn-lt"/>
              </a:rPr>
              <a:t>There are many different projects students can make in art class.</a:t>
            </a:r>
            <a:endParaRPr lang="en-US" sz="12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latin typeface="+mn-lt"/>
                <a:cs typeface="Arial" pitchFamily="34" charset="0"/>
              </a:rPr>
              <a:t>Tell me how the students’ art projects are different.</a:t>
            </a:r>
            <a:endParaRPr lang="en-US" sz="1200" dirty="0">
              <a:latin typeface="+mn-lt"/>
              <a:cs typeface="Times New Roman" pitchFamily="18" charset="0"/>
            </a:endParaRPr>
          </a:p>
        </p:txBody>
      </p:sp>
      <p:grpSp>
        <p:nvGrpSpPr>
          <p:cNvPr id="3" name="Group 32"/>
          <p:cNvGrpSpPr/>
          <p:nvPr/>
        </p:nvGrpSpPr>
        <p:grpSpPr>
          <a:xfrm>
            <a:off x="804989" y="4235301"/>
            <a:ext cx="1801860" cy="1280160"/>
            <a:chOff x="2486027" y="4991100"/>
            <a:chExt cx="1801860" cy="1280160"/>
          </a:xfrm>
        </p:grpSpPr>
        <p:sp>
          <p:nvSpPr>
            <p:cNvPr id="3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6" cstate="print"/>
          <a:stretch>
            <a:fillRect/>
          </a:stretch>
        </p:blipFill>
        <p:spPr>
          <a:xfrm>
            <a:off x="1443029" y="4658973"/>
            <a:ext cx="525780" cy="525780"/>
          </a:xfrm>
          <a:prstGeom prst="rect">
            <a:avLst/>
          </a:prstGeom>
        </p:spPr>
      </p:pic>
      <p:pic>
        <p:nvPicPr>
          <p:cNvPr id="37" name="Picture 36" descr="Play-Button.png"/>
          <p:cNvPicPr>
            <a:picLocks noChangeAspect="1"/>
          </p:cNvPicPr>
          <p:nvPr/>
        </p:nvPicPr>
        <p:blipFill>
          <a:blip r:embed="rId7" cstate="print"/>
          <a:stretch>
            <a:fillRect/>
          </a:stretch>
        </p:blipFill>
        <p:spPr>
          <a:xfrm>
            <a:off x="1443029" y="4658973"/>
            <a:ext cx="525780" cy="525780"/>
          </a:xfrm>
          <a:prstGeom prst="rect">
            <a:avLst/>
          </a:prstGeom>
        </p:spPr>
      </p:pic>
      <p:grpSp>
        <p:nvGrpSpPr>
          <p:cNvPr id="5" name="Group 37"/>
          <p:cNvGrpSpPr/>
          <p:nvPr/>
        </p:nvGrpSpPr>
        <p:grpSpPr>
          <a:xfrm>
            <a:off x="3657602" y="4235301"/>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6" cstate="print"/>
          <a:stretch>
            <a:fillRect/>
          </a:stretch>
        </p:blipFill>
        <p:spPr>
          <a:xfrm>
            <a:off x="4295642" y="4658973"/>
            <a:ext cx="525780" cy="525780"/>
          </a:xfrm>
          <a:prstGeom prst="rect">
            <a:avLst/>
          </a:prstGeom>
        </p:spPr>
      </p:pic>
      <p:pic>
        <p:nvPicPr>
          <p:cNvPr id="42" name="Picture 41" descr="Play-Button.png"/>
          <p:cNvPicPr>
            <a:picLocks noChangeAspect="1"/>
          </p:cNvPicPr>
          <p:nvPr/>
        </p:nvPicPr>
        <p:blipFill>
          <a:blip r:embed="rId7" cstate="print"/>
          <a:stretch>
            <a:fillRect/>
          </a:stretch>
        </p:blipFill>
        <p:spPr>
          <a:xfrm>
            <a:off x="4295642" y="4658973"/>
            <a:ext cx="525780" cy="525780"/>
          </a:xfrm>
          <a:prstGeom prst="rect">
            <a:avLst/>
          </a:prstGeom>
        </p:spPr>
      </p:pic>
      <p:grpSp>
        <p:nvGrpSpPr>
          <p:cNvPr id="6" name="Group 42"/>
          <p:cNvGrpSpPr/>
          <p:nvPr/>
        </p:nvGrpSpPr>
        <p:grpSpPr>
          <a:xfrm>
            <a:off x="6515102" y="4235301"/>
            <a:ext cx="1801860" cy="1280160"/>
            <a:chOff x="2486027" y="4991100"/>
            <a:chExt cx="1801860" cy="1280160"/>
          </a:xfrm>
        </p:grpSpPr>
        <p:sp>
          <p:nvSpPr>
            <p:cNvPr id="7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1" name="Rectangle 7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descr="Melody-Button-(GI).png"/>
          <p:cNvPicPr>
            <a:picLocks noChangeAspect="1"/>
          </p:cNvPicPr>
          <p:nvPr/>
        </p:nvPicPr>
        <p:blipFill>
          <a:blip r:embed="rId6" cstate="print"/>
          <a:stretch>
            <a:fillRect/>
          </a:stretch>
        </p:blipFill>
        <p:spPr>
          <a:xfrm>
            <a:off x="7153142" y="4658973"/>
            <a:ext cx="525780" cy="525780"/>
          </a:xfrm>
          <a:prstGeom prst="rect">
            <a:avLst/>
          </a:prstGeom>
        </p:spPr>
      </p:pic>
      <p:pic>
        <p:nvPicPr>
          <p:cNvPr id="73" name="Picture 72" descr="Play-Button.png"/>
          <p:cNvPicPr>
            <a:picLocks noChangeAspect="1"/>
          </p:cNvPicPr>
          <p:nvPr/>
        </p:nvPicPr>
        <p:blipFill>
          <a:blip r:embed="rId7" cstate="print"/>
          <a:stretch>
            <a:fillRect/>
          </a:stretch>
        </p:blipFill>
        <p:spPr>
          <a:xfrm>
            <a:off x="7153142" y="4658973"/>
            <a:ext cx="525780" cy="525780"/>
          </a:xfrm>
          <a:prstGeom prst="rect">
            <a:avLst/>
          </a:prstGeom>
        </p:spPr>
      </p:pic>
      <p:sp>
        <p:nvSpPr>
          <p:cNvPr id="74" name="TextBox 73"/>
          <p:cNvSpPr txBox="1"/>
          <p:nvPr/>
        </p:nvSpPr>
        <p:spPr>
          <a:xfrm>
            <a:off x="1129657" y="5264001"/>
            <a:ext cx="1152525" cy="246221"/>
          </a:xfrm>
          <a:prstGeom prst="rect">
            <a:avLst/>
          </a:prstGeom>
          <a:noFill/>
        </p:spPr>
        <p:txBody>
          <a:bodyPr wrap="square" rtlCol="0">
            <a:spAutoFit/>
          </a:bodyPr>
          <a:lstStyle/>
          <a:p>
            <a:pPr algn="ctr"/>
            <a:r>
              <a:rPr lang="en-US" sz="1000" b="1" dirty="0"/>
              <a:t>Track 24</a:t>
            </a:r>
          </a:p>
        </p:txBody>
      </p:sp>
      <p:sp>
        <p:nvSpPr>
          <p:cNvPr id="75" name="TextBox 74"/>
          <p:cNvSpPr txBox="1"/>
          <p:nvPr/>
        </p:nvSpPr>
        <p:spPr>
          <a:xfrm>
            <a:off x="3982270" y="5264001"/>
            <a:ext cx="1152525" cy="246221"/>
          </a:xfrm>
          <a:prstGeom prst="rect">
            <a:avLst/>
          </a:prstGeom>
          <a:noFill/>
        </p:spPr>
        <p:txBody>
          <a:bodyPr wrap="square" rtlCol="0">
            <a:spAutoFit/>
          </a:bodyPr>
          <a:lstStyle/>
          <a:p>
            <a:pPr algn="ctr"/>
            <a:r>
              <a:rPr lang="en-US" sz="1000" b="1" dirty="0"/>
              <a:t>Track 25</a:t>
            </a:r>
          </a:p>
        </p:txBody>
      </p:sp>
      <p:sp>
        <p:nvSpPr>
          <p:cNvPr id="76" name="TextBox 75"/>
          <p:cNvSpPr txBox="1"/>
          <p:nvPr/>
        </p:nvSpPr>
        <p:spPr>
          <a:xfrm>
            <a:off x="6839770" y="5264001"/>
            <a:ext cx="1152525" cy="246221"/>
          </a:xfrm>
          <a:prstGeom prst="rect">
            <a:avLst/>
          </a:prstGeom>
          <a:noFill/>
        </p:spPr>
        <p:txBody>
          <a:bodyPr wrap="square" rtlCol="0">
            <a:spAutoFit/>
          </a:bodyPr>
          <a:lstStyle/>
          <a:p>
            <a:pPr algn="ctr"/>
            <a:r>
              <a:rPr lang="en-US" sz="1000" b="1" dirty="0"/>
              <a:t>Track 26</a:t>
            </a:r>
          </a:p>
        </p:txBody>
      </p:sp>
      <p:sp>
        <p:nvSpPr>
          <p:cNvPr id="77" name="TextBox 76"/>
          <p:cNvSpPr txBox="1"/>
          <p:nvPr/>
        </p:nvSpPr>
        <p:spPr>
          <a:xfrm>
            <a:off x="1096319" y="4263876"/>
            <a:ext cx="1219200" cy="276999"/>
          </a:xfrm>
          <a:prstGeom prst="rect">
            <a:avLst/>
          </a:prstGeom>
          <a:noFill/>
        </p:spPr>
        <p:txBody>
          <a:bodyPr wrap="square" rtlCol="0">
            <a:spAutoFit/>
          </a:bodyPr>
          <a:lstStyle/>
          <a:p>
            <a:r>
              <a:rPr lang="en-US" sz="1200" b="1" dirty="0"/>
              <a:t>Score Point 0</a:t>
            </a:r>
          </a:p>
        </p:txBody>
      </p:sp>
      <p:sp>
        <p:nvSpPr>
          <p:cNvPr id="78" name="TextBox 77"/>
          <p:cNvSpPr txBox="1"/>
          <p:nvPr/>
        </p:nvSpPr>
        <p:spPr>
          <a:xfrm>
            <a:off x="3948932" y="4263876"/>
            <a:ext cx="1219200" cy="276999"/>
          </a:xfrm>
          <a:prstGeom prst="rect">
            <a:avLst/>
          </a:prstGeom>
          <a:noFill/>
        </p:spPr>
        <p:txBody>
          <a:bodyPr wrap="square" rtlCol="0">
            <a:spAutoFit/>
          </a:bodyPr>
          <a:lstStyle/>
          <a:p>
            <a:r>
              <a:rPr lang="en-US" sz="1200" b="1" dirty="0"/>
              <a:t>Score Point 1</a:t>
            </a:r>
          </a:p>
        </p:txBody>
      </p:sp>
      <p:sp>
        <p:nvSpPr>
          <p:cNvPr id="79" name="TextBox 78"/>
          <p:cNvSpPr txBox="1"/>
          <p:nvPr/>
        </p:nvSpPr>
        <p:spPr>
          <a:xfrm>
            <a:off x="6806432" y="4263876"/>
            <a:ext cx="1219200" cy="276999"/>
          </a:xfrm>
          <a:prstGeom prst="rect">
            <a:avLst/>
          </a:prstGeom>
          <a:noFill/>
        </p:spPr>
        <p:txBody>
          <a:bodyPr wrap="square" rtlCol="0">
            <a:spAutoFit/>
          </a:bodyPr>
          <a:lstStyle/>
          <a:p>
            <a:r>
              <a:rPr lang="en-US" sz="1200" b="1" dirty="0"/>
              <a:t>Score Point 2</a:t>
            </a:r>
          </a:p>
        </p:txBody>
      </p:sp>
      <p:sp>
        <p:nvSpPr>
          <p:cNvPr id="80" name="TextBox 79"/>
          <p:cNvSpPr txBox="1"/>
          <p:nvPr/>
        </p:nvSpPr>
        <p:spPr>
          <a:xfrm>
            <a:off x="1020119" y="5628034"/>
            <a:ext cx="1371601" cy="307777"/>
          </a:xfrm>
          <a:prstGeom prst="rect">
            <a:avLst/>
          </a:prstGeom>
          <a:noFill/>
        </p:spPr>
        <p:txBody>
          <a:bodyPr wrap="square" rtlCol="0">
            <a:spAutoFit/>
          </a:bodyPr>
          <a:lstStyle/>
          <a:p>
            <a:pPr algn="ctr">
              <a:spcBef>
                <a:spcPts val="600"/>
              </a:spcBef>
            </a:pPr>
            <a:r>
              <a:rPr lang="en-US" sz="1400" dirty="0"/>
              <a:t>“</a:t>
            </a:r>
            <a:r>
              <a:rPr lang="en-US" sz="1400" i="1" dirty="0"/>
              <a:t>Different.”</a:t>
            </a:r>
            <a:endParaRPr lang="en-US" sz="1200" i="1" dirty="0"/>
          </a:p>
        </p:txBody>
      </p:sp>
      <p:sp>
        <p:nvSpPr>
          <p:cNvPr id="81" name="TextBox 80"/>
          <p:cNvSpPr txBox="1"/>
          <p:nvPr/>
        </p:nvSpPr>
        <p:spPr>
          <a:xfrm>
            <a:off x="2870200" y="5628034"/>
            <a:ext cx="3340100" cy="523220"/>
          </a:xfrm>
          <a:prstGeom prst="rect">
            <a:avLst/>
          </a:prstGeom>
          <a:noFill/>
        </p:spPr>
        <p:txBody>
          <a:bodyPr wrap="square" rtlCol="0">
            <a:spAutoFit/>
          </a:bodyPr>
          <a:lstStyle/>
          <a:p>
            <a:pPr algn="ctr">
              <a:spcBef>
                <a:spcPts val="600"/>
              </a:spcBef>
            </a:pPr>
            <a:r>
              <a:rPr lang="en-US" sz="1400" dirty="0"/>
              <a:t>“</a:t>
            </a:r>
            <a:r>
              <a:rPr lang="en-US" sz="1400" i="1" dirty="0" err="1"/>
              <a:t>Uhh</a:t>
            </a:r>
            <a:r>
              <a:rPr lang="en-US" sz="1400" i="1" dirty="0"/>
              <a:t>, mm, painting</a:t>
            </a:r>
            <a:br>
              <a:rPr lang="en-US" sz="1400" i="1" dirty="0"/>
            </a:br>
            <a:r>
              <a:rPr lang="en-US" sz="1400" i="1" dirty="0"/>
              <a:t>scissors drawing [?] flower.”</a:t>
            </a:r>
          </a:p>
        </p:txBody>
      </p:sp>
      <p:sp>
        <p:nvSpPr>
          <p:cNvPr id="82" name="TextBox 81"/>
          <p:cNvSpPr txBox="1"/>
          <p:nvPr/>
        </p:nvSpPr>
        <p:spPr>
          <a:xfrm>
            <a:off x="5937662" y="5628034"/>
            <a:ext cx="3206338" cy="830997"/>
          </a:xfrm>
          <a:prstGeom prst="rect">
            <a:avLst/>
          </a:prstGeom>
          <a:noFill/>
        </p:spPr>
        <p:txBody>
          <a:bodyPr wrap="square" rtlCol="0">
            <a:spAutoFit/>
          </a:bodyPr>
          <a:lstStyle/>
          <a:p>
            <a:pPr algn="ctr">
              <a:spcBef>
                <a:spcPts val="600"/>
              </a:spcBef>
            </a:pPr>
            <a:r>
              <a:rPr lang="en-US" sz="1200" dirty="0"/>
              <a:t>“</a:t>
            </a:r>
            <a:r>
              <a:rPr lang="en-US" sz="1200" i="1" dirty="0"/>
              <a:t>The girl with a paint um painting a house. Eh... A girl was </a:t>
            </a:r>
            <a:r>
              <a:rPr lang="en-US" sz="1200" i="1" dirty="0" err="1"/>
              <a:t>cuttering</a:t>
            </a:r>
            <a:r>
              <a:rPr lang="en-US" sz="1200" i="1" dirty="0"/>
              <a:t> with the papers. She draw... a tree. A boy was playing a play dough he are making a fan.”</a:t>
            </a:r>
          </a:p>
        </p:txBody>
      </p:sp>
      <p:pic>
        <p:nvPicPr>
          <p:cNvPr id="33" name="Picture 32" descr="3511_Stem.tif"/>
          <p:cNvPicPr>
            <a:picLocks noChangeAspect="1"/>
          </p:cNvPicPr>
          <p:nvPr/>
        </p:nvPicPr>
        <p:blipFill>
          <a:blip r:embed="rId8" cstate="print"/>
          <a:stretch>
            <a:fillRect/>
          </a:stretch>
        </p:blipFill>
        <p:spPr>
          <a:xfrm>
            <a:off x="3645847" y="928055"/>
            <a:ext cx="1828800" cy="1828800"/>
          </a:xfrm>
          <a:prstGeom prst="rect">
            <a:avLst/>
          </a:prstGeom>
          <a:ln w="127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24.wav"/>
                                        </p:tgtEl>
                                      </p:cMediaNode>
                                    </p:audio>
                                  </p:subTnLst>
                                </p:cTn>
                              </p:par>
                            </p:childTnLst>
                          </p:cTn>
                        </p:par>
                        <p:par>
                          <p:cTn id="10" fill="hold">
                            <p:stCondLst>
                              <p:cond delay="500"/>
                            </p:stCondLst>
                            <p:childTnLst>
                              <p:par>
                                <p:cTn id="11" presetID="1" presetClass="entr" presetSubtype="0" fill="hold" nodeType="afterEffect">
                                  <p:stCondLst>
                                    <p:cond delay="105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25.wav"/>
                                        </p:tgtEl>
                                      </p:cMediaNode>
                                    </p:audio>
                                  </p:subTnLst>
                                </p:cTn>
                              </p:par>
                            </p:childTnLst>
                          </p:cTn>
                        </p:par>
                        <p:par>
                          <p:cTn id="26" fill="hold">
                            <p:stCondLst>
                              <p:cond delay="500"/>
                            </p:stCondLst>
                            <p:childTnLst>
                              <p:par>
                                <p:cTn id="27" presetID="1" presetClass="entr" presetSubtype="0" fill="hold" nodeType="afterEffect">
                                  <p:stCondLst>
                                    <p:cond delay="2050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additive="base">
                                        <p:cTn id="33" dur="500" fill="hold"/>
                                        <p:tgtEl>
                                          <p:spTgt spid="81"/>
                                        </p:tgtEl>
                                        <p:attrNameLst>
                                          <p:attrName>ppt_x</p:attrName>
                                        </p:attrNameLst>
                                      </p:cBhvr>
                                      <p:tavLst>
                                        <p:tav tm="0">
                                          <p:val>
                                            <p:strVal val="#ppt_x"/>
                                          </p:val>
                                        </p:tav>
                                        <p:tav tm="100000">
                                          <p:val>
                                            <p:strVal val="#ppt_x"/>
                                          </p:val>
                                        </p:tav>
                                      </p:tavLst>
                                    </p:anim>
                                    <p:anim calcmode="lin" valueType="num">
                                      <p:cBhvr additive="base">
                                        <p:cTn id="3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26.wav"/>
                                        </p:tgtEl>
                                      </p:cMediaNode>
                                    </p:audio>
                                  </p:subTnLst>
                                </p:cTn>
                              </p:par>
                            </p:childTnLst>
                          </p:cTn>
                        </p:par>
                        <p:par>
                          <p:cTn id="42" fill="hold">
                            <p:stCondLst>
                              <p:cond delay="500"/>
                            </p:stCondLst>
                            <p:childTnLst>
                              <p:par>
                                <p:cTn id="43" presetID="1" presetClass="entr" presetSubtype="0" fill="hold" nodeType="afterEffect">
                                  <p:stCondLst>
                                    <p:cond delay="3200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 Kindergarten—Expanding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21</a:t>
            </a:fld>
            <a:endParaRPr lang="en-US" dirty="0"/>
          </a:p>
        </p:txBody>
      </p:sp>
      <p:sp>
        <p:nvSpPr>
          <p:cNvPr id="22" name="AutoShape 4"/>
          <p:cNvSpPr>
            <a:spLocks noChangeArrowheads="1"/>
          </p:cNvSpPr>
          <p:nvPr/>
        </p:nvSpPr>
        <p:spPr bwMode="auto">
          <a:xfrm>
            <a:off x="200196" y="2832731"/>
            <a:ext cx="8732838" cy="1048153"/>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latin typeface="+mn-lt"/>
              </a:rPr>
              <a:t>[POINT to PICTURE 1] These students are playing outside.</a:t>
            </a:r>
          </a:p>
          <a:p>
            <a:r>
              <a:rPr lang="en-US" sz="1400" dirty="0">
                <a:latin typeface="+mn-lt"/>
              </a:rPr>
              <a:t>[POINT to PICTURE 2] Then the teacher calls everyone to line up. It is time to go inside.</a:t>
            </a:r>
            <a:endParaRPr lang="en-US" sz="14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t>Tell me what happens when the teacher says it is time to go inside.</a:t>
            </a:r>
            <a:endParaRPr lang="en-US" sz="1200" dirty="0">
              <a:latin typeface="+mn-lt"/>
              <a:cs typeface="Times New Roman" pitchFamily="18" charset="0"/>
            </a:endParaRPr>
          </a:p>
        </p:txBody>
      </p:sp>
      <p:grpSp>
        <p:nvGrpSpPr>
          <p:cNvPr id="3" name="Group 32"/>
          <p:cNvGrpSpPr/>
          <p:nvPr/>
        </p:nvGrpSpPr>
        <p:grpSpPr>
          <a:xfrm>
            <a:off x="804989" y="4235301"/>
            <a:ext cx="1801860" cy="1280160"/>
            <a:chOff x="2486027" y="4991100"/>
            <a:chExt cx="1801860" cy="1280160"/>
          </a:xfrm>
        </p:grpSpPr>
        <p:sp>
          <p:nvSpPr>
            <p:cNvPr id="3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6" cstate="print"/>
          <a:stretch>
            <a:fillRect/>
          </a:stretch>
        </p:blipFill>
        <p:spPr>
          <a:xfrm>
            <a:off x="1443029" y="4658973"/>
            <a:ext cx="525780" cy="525780"/>
          </a:xfrm>
          <a:prstGeom prst="rect">
            <a:avLst/>
          </a:prstGeom>
        </p:spPr>
      </p:pic>
      <p:pic>
        <p:nvPicPr>
          <p:cNvPr id="37" name="Picture 36" descr="Play-Button.png"/>
          <p:cNvPicPr>
            <a:picLocks noChangeAspect="1"/>
          </p:cNvPicPr>
          <p:nvPr/>
        </p:nvPicPr>
        <p:blipFill>
          <a:blip r:embed="rId7" cstate="print"/>
          <a:stretch>
            <a:fillRect/>
          </a:stretch>
        </p:blipFill>
        <p:spPr>
          <a:xfrm>
            <a:off x="1443029" y="4658973"/>
            <a:ext cx="525780" cy="525780"/>
          </a:xfrm>
          <a:prstGeom prst="rect">
            <a:avLst/>
          </a:prstGeom>
        </p:spPr>
      </p:pic>
      <p:grpSp>
        <p:nvGrpSpPr>
          <p:cNvPr id="5" name="Group 37"/>
          <p:cNvGrpSpPr/>
          <p:nvPr/>
        </p:nvGrpSpPr>
        <p:grpSpPr>
          <a:xfrm>
            <a:off x="3657602" y="4235301"/>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6" cstate="print"/>
          <a:stretch>
            <a:fillRect/>
          </a:stretch>
        </p:blipFill>
        <p:spPr>
          <a:xfrm>
            <a:off x="4295642" y="4658973"/>
            <a:ext cx="525780" cy="525780"/>
          </a:xfrm>
          <a:prstGeom prst="rect">
            <a:avLst/>
          </a:prstGeom>
        </p:spPr>
      </p:pic>
      <p:pic>
        <p:nvPicPr>
          <p:cNvPr id="42" name="Picture 41" descr="Play-Button.png"/>
          <p:cNvPicPr>
            <a:picLocks noChangeAspect="1"/>
          </p:cNvPicPr>
          <p:nvPr/>
        </p:nvPicPr>
        <p:blipFill>
          <a:blip r:embed="rId7" cstate="print"/>
          <a:stretch>
            <a:fillRect/>
          </a:stretch>
        </p:blipFill>
        <p:spPr>
          <a:xfrm>
            <a:off x="4295642" y="4658973"/>
            <a:ext cx="525780" cy="525780"/>
          </a:xfrm>
          <a:prstGeom prst="rect">
            <a:avLst/>
          </a:prstGeom>
        </p:spPr>
      </p:pic>
      <p:grpSp>
        <p:nvGrpSpPr>
          <p:cNvPr id="6" name="Group 42"/>
          <p:cNvGrpSpPr/>
          <p:nvPr/>
        </p:nvGrpSpPr>
        <p:grpSpPr>
          <a:xfrm>
            <a:off x="6515102" y="4235301"/>
            <a:ext cx="1801860" cy="1280160"/>
            <a:chOff x="2486027" y="4991100"/>
            <a:chExt cx="1801860" cy="1280160"/>
          </a:xfrm>
        </p:grpSpPr>
        <p:sp>
          <p:nvSpPr>
            <p:cNvPr id="7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1" name="Rectangle 7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descr="Melody-Button-(GI).png"/>
          <p:cNvPicPr>
            <a:picLocks noChangeAspect="1"/>
          </p:cNvPicPr>
          <p:nvPr/>
        </p:nvPicPr>
        <p:blipFill>
          <a:blip r:embed="rId6" cstate="print"/>
          <a:stretch>
            <a:fillRect/>
          </a:stretch>
        </p:blipFill>
        <p:spPr>
          <a:xfrm>
            <a:off x="7153142" y="4658973"/>
            <a:ext cx="525780" cy="525780"/>
          </a:xfrm>
          <a:prstGeom prst="rect">
            <a:avLst/>
          </a:prstGeom>
        </p:spPr>
      </p:pic>
      <p:pic>
        <p:nvPicPr>
          <p:cNvPr id="73" name="Picture 72" descr="Play-Button.png"/>
          <p:cNvPicPr>
            <a:picLocks noChangeAspect="1"/>
          </p:cNvPicPr>
          <p:nvPr/>
        </p:nvPicPr>
        <p:blipFill>
          <a:blip r:embed="rId7" cstate="print"/>
          <a:stretch>
            <a:fillRect/>
          </a:stretch>
        </p:blipFill>
        <p:spPr>
          <a:xfrm>
            <a:off x="7153142" y="4658973"/>
            <a:ext cx="525780" cy="525780"/>
          </a:xfrm>
          <a:prstGeom prst="rect">
            <a:avLst/>
          </a:prstGeom>
        </p:spPr>
      </p:pic>
      <p:sp>
        <p:nvSpPr>
          <p:cNvPr id="74" name="TextBox 73"/>
          <p:cNvSpPr txBox="1"/>
          <p:nvPr/>
        </p:nvSpPr>
        <p:spPr>
          <a:xfrm>
            <a:off x="1129657" y="5264001"/>
            <a:ext cx="1152525" cy="246221"/>
          </a:xfrm>
          <a:prstGeom prst="rect">
            <a:avLst/>
          </a:prstGeom>
          <a:noFill/>
        </p:spPr>
        <p:txBody>
          <a:bodyPr wrap="square" rtlCol="0">
            <a:spAutoFit/>
          </a:bodyPr>
          <a:lstStyle/>
          <a:p>
            <a:pPr algn="ctr"/>
            <a:r>
              <a:rPr lang="en-US" sz="1000" b="1" dirty="0"/>
              <a:t>Track 27</a:t>
            </a:r>
          </a:p>
        </p:txBody>
      </p:sp>
      <p:sp>
        <p:nvSpPr>
          <p:cNvPr id="75" name="TextBox 74"/>
          <p:cNvSpPr txBox="1"/>
          <p:nvPr/>
        </p:nvSpPr>
        <p:spPr>
          <a:xfrm>
            <a:off x="3982270" y="5264001"/>
            <a:ext cx="1152525" cy="246221"/>
          </a:xfrm>
          <a:prstGeom prst="rect">
            <a:avLst/>
          </a:prstGeom>
          <a:noFill/>
        </p:spPr>
        <p:txBody>
          <a:bodyPr wrap="square" rtlCol="0">
            <a:spAutoFit/>
          </a:bodyPr>
          <a:lstStyle/>
          <a:p>
            <a:pPr algn="ctr"/>
            <a:r>
              <a:rPr lang="en-US" sz="1000" b="1" dirty="0"/>
              <a:t>Track 28</a:t>
            </a:r>
          </a:p>
        </p:txBody>
      </p:sp>
      <p:sp>
        <p:nvSpPr>
          <p:cNvPr id="76" name="TextBox 75"/>
          <p:cNvSpPr txBox="1"/>
          <p:nvPr/>
        </p:nvSpPr>
        <p:spPr>
          <a:xfrm>
            <a:off x="6839770" y="5264001"/>
            <a:ext cx="1152525" cy="246221"/>
          </a:xfrm>
          <a:prstGeom prst="rect">
            <a:avLst/>
          </a:prstGeom>
          <a:noFill/>
        </p:spPr>
        <p:txBody>
          <a:bodyPr wrap="square" rtlCol="0">
            <a:spAutoFit/>
          </a:bodyPr>
          <a:lstStyle/>
          <a:p>
            <a:pPr algn="ctr"/>
            <a:r>
              <a:rPr lang="en-US" sz="1000" b="1" dirty="0"/>
              <a:t>Track 29</a:t>
            </a:r>
          </a:p>
        </p:txBody>
      </p:sp>
      <p:sp>
        <p:nvSpPr>
          <p:cNvPr id="77" name="TextBox 76"/>
          <p:cNvSpPr txBox="1"/>
          <p:nvPr/>
        </p:nvSpPr>
        <p:spPr>
          <a:xfrm>
            <a:off x="1096319" y="4263876"/>
            <a:ext cx="1219200" cy="276999"/>
          </a:xfrm>
          <a:prstGeom prst="rect">
            <a:avLst/>
          </a:prstGeom>
          <a:noFill/>
        </p:spPr>
        <p:txBody>
          <a:bodyPr wrap="square" rtlCol="0">
            <a:spAutoFit/>
          </a:bodyPr>
          <a:lstStyle/>
          <a:p>
            <a:r>
              <a:rPr lang="en-US" sz="1200" b="1" dirty="0"/>
              <a:t>Score Point 0</a:t>
            </a:r>
          </a:p>
        </p:txBody>
      </p:sp>
      <p:sp>
        <p:nvSpPr>
          <p:cNvPr id="78" name="TextBox 77"/>
          <p:cNvSpPr txBox="1"/>
          <p:nvPr/>
        </p:nvSpPr>
        <p:spPr>
          <a:xfrm>
            <a:off x="3948932" y="4263876"/>
            <a:ext cx="1219200" cy="276999"/>
          </a:xfrm>
          <a:prstGeom prst="rect">
            <a:avLst/>
          </a:prstGeom>
          <a:noFill/>
        </p:spPr>
        <p:txBody>
          <a:bodyPr wrap="square" rtlCol="0">
            <a:spAutoFit/>
          </a:bodyPr>
          <a:lstStyle/>
          <a:p>
            <a:r>
              <a:rPr lang="en-US" sz="1200" b="1" dirty="0"/>
              <a:t>Score Point 1</a:t>
            </a:r>
          </a:p>
        </p:txBody>
      </p:sp>
      <p:sp>
        <p:nvSpPr>
          <p:cNvPr id="79" name="TextBox 78"/>
          <p:cNvSpPr txBox="1"/>
          <p:nvPr/>
        </p:nvSpPr>
        <p:spPr>
          <a:xfrm>
            <a:off x="6806432" y="4263876"/>
            <a:ext cx="1219200" cy="276999"/>
          </a:xfrm>
          <a:prstGeom prst="rect">
            <a:avLst/>
          </a:prstGeom>
          <a:noFill/>
        </p:spPr>
        <p:txBody>
          <a:bodyPr wrap="square" rtlCol="0">
            <a:spAutoFit/>
          </a:bodyPr>
          <a:lstStyle/>
          <a:p>
            <a:r>
              <a:rPr lang="en-US" sz="1200" b="1" dirty="0"/>
              <a:t>Score Point 2</a:t>
            </a:r>
          </a:p>
        </p:txBody>
      </p:sp>
      <p:sp>
        <p:nvSpPr>
          <p:cNvPr id="80" name="TextBox 79"/>
          <p:cNvSpPr txBox="1"/>
          <p:nvPr/>
        </p:nvSpPr>
        <p:spPr>
          <a:xfrm>
            <a:off x="901369" y="5628034"/>
            <a:ext cx="1604328" cy="307777"/>
          </a:xfrm>
          <a:prstGeom prst="rect">
            <a:avLst/>
          </a:prstGeom>
          <a:noFill/>
        </p:spPr>
        <p:txBody>
          <a:bodyPr wrap="square" rtlCol="0">
            <a:spAutoFit/>
          </a:bodyPr>
          <a:lstStyle/>
          <a:p>
            <a:pPr algn="ctr">
              <a:spcBef>
                <a:spcPts val="600"/>
              </a:spcBef>
            </a:pPr>
            <a:r>
              <a:rPr lang="en-US" sz="1400" dirty="0"/>
              <a:t>“</a:t>
            </a:r>
            <a:r>
              <a:rPr lang="en-US" sz="1400" i="1" dirty="0"/>
              <a:t>Go... to... listen.”</a:t>
            </a:r>
            <a:endParaRPr lang="en-US" sz="1200" i="1" dirty="0"/>
          </a:p>
        </p:txBody>
      </p:sp>
      <p:sp>
        <p:nvSpPr>
          <p:cNvPr id="81" name="TextBox 80"/>
          <p:cNvSpPr txBox="1"/>
          <p:nvPr/>
        </p:nvSpPr>
        <p:spPr>
          <a:xfrm>
            <a:off x="3131450" y="5628034"/>
            <a:ext cx="2853706" cy="523220"/>
          </a:xfrm>
          <a:prstGeom prst="rect">
            <a:avLst/>
          </a:prstGeom>
          <a:noFill/>
        </p:spPr>
        <p:txBody>
          <a:bodyPr wrap="square" rtlCol="0">
            <a:spAutoFit/>
          </a:bodyPr>
          <a:lstStyle/>
          <a:p>
            <a:pPr algn="ctr">
              <a:spcBef>
                <a:spcPts val="600"/>
              </a:spcBef>
            </a:pPr>
            <a:r>
              <a:rPr lang="en-US" sz="1400" dirty="0"/>
              <a:t>“</a:t>
            </a:r>
            <a:r>
              <a:rPr lang="en-US" sz="1400" i="1" dirty="0"/>
              <a:t>They put the ball</a:t>
            </a:r>
            <a:br>
              <a:rPr lang="en-US" sz="1400" i="1" dirty="0"/>
            </a:br>
            <a:r>
              <a:rPr lang="en-US" sz="1400" i="1" dirty="0"/>
              <a:t>inside the basket."</a:t>
            </a:r>
          </a:p>
        </p:txBody>
      </p:sp>
      <p:sp>
        <p:nvSpPr>
          <p:cNvPr id="82" name="TextBox 81"/>
          <p:cNvSpPr txBox="1"/>
          <p:nvPr/>
        </p:nvSpPr>
        <p:spPr>
          <a:xfrm>
            <a:off x="6148199" y="5628034"/>
            <a:ext cx="2544537" cy="738664"/>
          </a:xfrm>
          <a:prstGeom prst="rect">
            <a:avLst/>
          </a:prstGeom>
          <a:noFill/>
        </p:spPr>
        <p:txBody>
          <a:bodyPr wrap="square" rtlCol="0">
            <a:spAutoFit/>
          </a:bodyPr>
          <a:lstStyle/>
          <a:p>
            <a:pPr algn="ctr">
              <a:spcBef>
                <a:spcPts val="600"/>
              </a:spcBef>
            </a:pPr>
            <a:r>
              <a:rPr lang="en-US" sz="1400" dirty="0"/>
              <a:t>“</a:t>
            </a:r>
            <a:r>
              <a:rPr lang="en-US" sz="1400" i="1" dirty="0"/>
              <a:t>They have to put the </a:t>
            </a:r>
            <a:r>
              <a:rPr lang="en-US" sz="1400" i="1" dirty="0" err="1"/>
              <a:t>the</a:t>
            </a:r>
            <a:r>
              <a:rPr lang="en-US" sz="1400" i="1" dirty="0"/>
              <a:t> </a:t>
            </a:r>
            <a:r>
              <a:rPr lang="en-US" sz="1400" i="1" dirty="0" err="1"/>
              <a:t>the</a:t>
            </a:r>
            <a:r>
              <a:rPr lang="en-US" sz="1400" i="1" dirty="0"/>
              <a:t> ball away... and after that they have to line up.”</a:t>
            </a:r>
          </a:p>
        </p:txBody>
      </p:sp>
      <p:grpSp>
        <p:nvGrpSpPr>
          <p:cNvPr id="43" name="Group 42"/>
          <p:cNvGrpSpPr/>
          <p:nvPr/>
        </p:nvGrpSpPr>
        <p:grpSpPr>
          <a:xfrm>
            <a:off x="2192578" y="867889"/>
            <a:ext cx="4748075" cy="1830775"/>
            <a:chOff x="2047250" y="867889"/>
            <a:chExt cx="4748075" cy="1830775"/>
          </a:xfrm>
        </p:grpSpPr>
        <p:grpSp>
          <p:nvGrpSpPr>
            <p:cNvPr id="33" name="Group 32"/>
            <p:cNvGrpSpPr/>
            <p:nvPr/>
          </p:nvGrpSpPr>
          <p:grpSpPr>
            <a:xfrm>
              <a:off x="2047250" y="869864"/>
              <a:ext cx="2186264" cy="1828800"/>
              <a:chOff x="1869125" y="869864"/>
              <a:chExt cx="2186264" cy="1828800"/>
            </a:xfrm>
          </p:grpSpPr>
          <p:pic>
            <p:nvPicPr>
              <p:cNvPr id="29" name="Picture 28" descr="3514_1.png"/>
              <p:cNvPicPr>
                <a:picLocks noChangeAspect="1"/>
              </p:cNvPicPr>
              <p:nvPr/>
            </p:nvPicPr>
            <p:blipFill>
              <a:blip r:embed="rId8" cstate="print"/>
              <a:stretch>
                <a:fillRect/>
              </a:stretch>
            </p:blipFill>
            <p:spPr>
              <a:xfrm>
                <a:off x="2226589" y="869864"/>
                <a:ext cx="1828800" cy="1828800"/>
              </a:xfrm>
              <a:prstGeom prst="rect">
                <a:avLst/>
              </a:prstGeom>
              <a:ln w="12700">
                <a:solidFill>
                  <a:schemeClr val="tx1"/>
                </a:solidFill>
              </a:ln>
              <a:effectLst>
                <a:outerShdw blurRad="50800" dist="38100" dir="2700000" algn="tl" rotWithShape="0">
                  <a:prstClr val="black">
                    <a:alpha val="40000"/>
                  </a:prstClr>
                </a:outerShdw>
              </a:effectLst>
            </p:spPr>
          </p:pic>
          <p:sp>
            <p:nvSpPr>
              <p:cNvPr id="31" name="TextBox 30"/>
              <p:cNvSpPr txBox="1"/>
              <p:nvPr/>
            </p:nvSpPr>
            <p:spPr>
              <a:xfrm>
                <a:off x="1869125" y="86986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grpSp>
        <p:grpSp>
          <p:nvGrpSpPr>
            <p:cNvPr id="38" name="Group 37"/>
            <p:cNvGrpSpPr/>
            <p:nvPr/>
          </p:nvGrpSpPr>
          <p:grpSpPr>
            <a:xfrm>
              <a:off x="4622150" y="867889"/>
              <a:ext cx="2173175" cy="1830775"/>
              <a:chOff x="4835900" y="867889"/>
              <a:chExt cx="2173175" cy="1830775"/>
            </a:xfrm>
          </p:grpSpPr>
          <p:pic>
            <p:nvPicPr>
              <p:cNvPr id="30" name="Picture 29" descr="3514_2.png"/>
              <p:cNvPicPr>
                <a:picLocks noChangeAspect="1"/>
              </p:cNvPicPr>
              <p:nvPr/>
            </p:nvPicPr>
            <p:blipFill>
              <a:blip r:embed="rId9" cstate="print"/>
              <a:stretch>
                <a:fillRect/>
              </a:stretch>
            </p:blipFill>
            <p:spPr>
              <a:xfrm>
                <a:off x="5180275" y="869864"/>
                <a:ext cx="1828800" cy="1828800"/>
              </a:xfrm>
              <a:prstGeom prst="rect">
                <a:avLst/>
              </a:prstGeom>
              <a:ln w="12700">
                <a:solidFill>
                  <a:schemeClr val="tx1"/>
                </a:solidFill>
              </a:ln>
              <a:effectLst>
                <a:outerShdw blurRad="50800" dist="38100" dir="2700000" algn="tl" rotWithShape="0">
                  <a:prstClr val="black">
                    <a:alpha val="40000"/>
                  </a:prstClr>
                </a:outerShdw>
              </a:effectLst>
            </p:spPr>
          </p:pic>
          <p:sp>
            <p:nvSpPr>
              <p:cNvPr id="32" name="TextBox 31"/>
              <p:cNvSpPr txBox="1"/>
              <p:nvPr/>
            </p:nvSpPr>
            <p:spPr>
              <a:xfrm>
                <a:off x="4835900" y="86788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27.wav"/>
                                        </p:tgtEl>
                                      </p:cMediaNode>
                                    </p:audio>
                                  </p:subTnLst>
                                </p:cTn>
                              </p:par>
                            </p:childTnLst>
                          </p:cTn>
                        </p:par>
                        <p:par>
                          <p:cTn id="10" fill="hold">
                            <p:stCondLst>
                              <p:cond delay="500"/>
                            </p:stCondLst>
                            <p:childTnLst>
                              <p:par>
                                <p:cTn id="11" presetID="1" presetClass="entr" presetSubtype="0" fill="hold" nodeType="afterEffect">
                                  <p:stCondLst>
                                    <p:cond delay="200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28.wav"/>
                                        </p:tgtEl>
                                      </p:cMediaNode>
                                    </p:audio>
                                  </p:subTnLst>
                                </p:cTn>
                              </p:par>
                            </p:childTnLst>
                          </p:cTn>
                        </p:par>
                        <p:par>
                          <p:cTn id="26" fill="hold">
                            <p:stCondLst>
                              <p:cond delay="500"/>
                            </p:stCondLst>
                            <p:childTnLst>
                              <p:par>
                                <p:cTn id="27" presetID="1" presetClass="entr" presetSubtype="0" fill="hold" nodeType="afterEffect">
                                  <p:stCondLst>
                                    <p:cond delay="1050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additive="base">
                                        <p:cTn id="33" dur="500" fill="hold"/>
                                        <p:tgtEl>
                                          <p:spTgt spid="81"/>
                                        </p:tgtEl>
                                        <p:attrNameLst>
                                          <p:attrName>ppt_x</p:attrName>
                                        </p:attrNameLst>
                                      </p:cBhvr>
                                      <p:tavLst>
                                        <p:tav tm="0">
                                          <p:val>
                                            <p:strVal val="#ppt_x"/>
                                          </p:val>
                                        </p:tav>
                                        <p:tav tm="100000">
                                          <p:val>
                                            <p:strVal val="#ppt_x"/>
                                          </p:val>
                                        </p:tav>
                                      </p:tavLst>
                                    </p:anim>
                                    <p:anim calcmode="lin" valueType="num">
                                      <p:cBhvr additive="base">
                                        <p:cTn id="3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29.wav"/>
                                        </p:tgtEl>
                                      </p:cMediaNode>
                                    </p:audio>
                                  </p:subTnLst>
                                </p:cTn>
                              </p:par>
                            </p:childTnLst>
                          </p:cTn>
                        </p:par>
                        <p:par>
                          <p:cTn id="42" fill="hold">
                            <p:stCondLst>
                              <p:cond delay="500"/>
                            </p:stCondLst>
                            <p:childTnLst>
                              <p:par>
                                <p:cTn id="43" presetID="1" presetClass="entr" presetSubtype="0" fill="hold" nodeType="afterEffect">
                                  <p:stCondLst>
                                    <p:cond delay="1350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 Kindergarten—Commanding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22</a:t>
            </a:fld>
            <a:endParaRPr lang="en-US" dirty="0"/>
          </a:p>
        </p:txBody>
      </p:sp>
      <p:sp>
        <p:nvSpPr>
          <p:cNvPr id="22" name="AutoShape 4"/>
          <p:cNvSpPr>
            <a:spLocks noChangeArrowheads="1"/>
          </p:cNvSpPr>
          <p:nvPr/>
        </p:nvSpPr>
        <p:spPr bwMode="auto">
          <a:xfrm>
            <a:off x="200196" y="2832731"/>
            <a:ext cx="8732838" cy="1048153"/>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latin typeface="+mn-lt"/>
              </a:rPr>
              <a:t>It is morning and these students are walking into their classroom. They have coats and backpacks.</a:t>
            </a:r>
            <a:br>
              <a:rPr lang="en-US" sz="1400" dirty="0">
                <a:latin typeface="+mn-lt"/>
              </a:rPr>
            </a:br>
            <a:r>
              <a:rPr lang="en-US" sz="1400" dirty="0">
                <a:latin typeface="+mn-lt"/>
              </a:rPr>
              <a:t>Some students have lunchboxes. There are a lot of things to do to get ready for the day.</a:t>
            </a:r>
            <a:endParaRPr lang="en-US" sz="14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t>How do you get ready for the school day?</a:t>
            </a:r>
            <a:endParaRPr lang="en-US" sz="1200" dirty="0">
              <a:latin typeface="+mn-lt"/>
              <a:cs typeface="Times New Roman" pitchFamily="18" charset="0"/>
            </a:endParaRPr>
          </a:p>
        </p:txBody>
      </p:sp>
      <p:grpSp>
        <p:nvGrpSpPr>
          <p:cNvPr id="3" name="Group 32"/>
          <p:cNvGrpSpPr/>
          <p:nvPr/>
        </p:nvGrpSpPr>
        <p:grpSpPr>
          <a:xfrm>
            <a:off x="804989" y="4235301"/>
            <a:ext cx="1801860" cy="1280160"/>
            <a:chOff x="2486027" y="4991100"/>
            <a:chExt cx="1801860" cy="1280160"/>
          </a:xfrm>
        </p:grpSpPr>
        <p:sp>
          <p:nvSpPr>
            <p:cNvPr id="3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6" cstate="print"/>
          <a:stretch>
            <a:fillRect/>
          </a:stretch>
        </p:blipFill>
        <p:spPr>
          <a:xfrm>
            <a:off x="1443029" y="4658973"/>
            <a:ext cx="525780" cy="525780"/>
          </a:xfrm>
          <a:prstGeom prst="rect">
            <a:avLst/>
          </a:prstGeom>
        </p:spPr>
      </p:pic>
      <p:pic>
        <p:nvPicPr>
          <p:cNvPr id="37" name="Picture 36" descr="Play-Button.png"/>
          <p:cNvPicPr>
            <a:picLocks noChangeAspect="1"/>
          </p:cNvPicPr>
          <p:nvPr/>
        </p:nvPicPr>
        <p:blipFill>
          <a:blip r:embed="rId7" cstate="print"/>
          <a:stretch>
            <a:fillRect/>
          </a:stretch>
        </p:blipFill>
        <p:spPr>
          <a:xfrm>
            <a:off x="1443029" y="4658973"/>
            <a:ext cx="525780" cy="525780"/>
          </a:xfrm>
          <a:prstGeom prst="rect">
            <a:avLst/>
          </a:prstGeom>
        </p:spPr>
      </p:pic>
      <p:grpSp>
        <p:nvGrpSpPr>
          <p:cNvPr id="5" name="Group 37"/>
          <p:cNvGrpSpPr/>
          <p:nvPr/>
        </p:nvGrpSpPr>
        <p:grpSpPr>
          <a:xfrm>
            <a:off x="3657602" y="4235301"/>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6" cstate="print"/>
          <a:stretch>
            <a:fillRect/>
          </a:stretch>
        </p:blipFill>
        <p:spPr>
          <a:xfrm>
            <a:off x="4295642" y="4658973"/>
            <a:ext cx="525780" cy="525780"/>
          </a:xfrm>
          <a:prstGeom prst="rect">
            <a:avLst/>
          </a:prstGeom>
        </p:spPr>
      </p:pic>
      <p:pic>
        <p:nvPicPr>
          <p:cNvPr id="42" name="Picture 41" descr="Play-Button.png"/>
          <p:cNvPicPr>
            <a:picLocks noChangeAspect="1"/>
          </p:cNvPicPr>
          <p:nvPr/>
        </p:nvPicPr>
        <p:blipFill>
          <a:blip r:embed="rId7" cstate="print"/>
          <a:stretch>
            <a:fillRect/>
          </a:stretch>
        </p:blipFill>
        <p:spPr>
          <a:xfrm>
            <a:off x="4295642" y="4658973"/>
            <a:ext cx="525780" cy="525780"/>
          </a:xfrm>
          <a:prstGeom prst="rect">
            <a:avLst/>
          </a:prstGeom>
        </p:spPr>
      </p:pic>
      <p:grpSp>
        <p:nvGrpSpPr>
          <p:cNvPr id="6" name="Group 42"/>
          <p:cNvGrpSpPr/>
          <p:nvPr/>
        </p:nvGrpSpPr>
        <p:grpSpPr>
          <a:xfrm>
            <a:off x="6515102" y="4235301"/>
            <a:ext cx="1801860" cy="1280160"/>
            <a:chOff x="2486027" y="4991100"/>
            <a:chExt cx="1801860" cy="1280160"/>
          </a:xfrm>
        </p:grpSpPr>
        <p:sp>
          <p:nvSpPr>
            <p:cNvPr id="7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1" name="Rectangle 7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descr="Melody-Button-(GI).png"/>
          <p:cNvPicPr>
            <a:picLocks noChangeAspect="1"/>
          </p:cNvPicPr>
          <p:nvPr/>
        </p:nvPicPr>
        <p:blipFill>
          <a:blip r:embed="rId6" cstate="print"/>
          <a:stretch>
            <a:fillRect/>
          </a:stretch>
        </p:blipFill>
        <p:spPr>
          <a:xfrm>
            <a:off x="7153142" y="4658973"/>
            <a:ext cx="525780" cy="525780"/>
          </a:xfrm>
          <a:prstGeom prst="rect">
            <a:avLst/>
          </a:prstGeom>
        </p:spPr>
      </p:pic>
      <p:pic>
        <p:nvPicPr>
          <p:cNvPr id="73" name="Picture 72" descr="Play-Button.png"/>
          <p:cNvPicPr>
            <a:picLocks noChangeAspect="1"/>
          </p:cNvPicPr>
          <p:nvPr/>
        </p:nvPicPr>
        <p:blipFill>
          <a:blip r:embed="rId7" cstate="print"/>
          <a:stretch>
            <a:fillRect/>
          </a:stretch>
        </p:blipFill>
        <p:spPr>
          <a:xfrm>
            <a:off x="7153142" y="4658973"/>
            <a:ext cx="525780" cy="525780"/>
          </a:xfrm>
          <a:prstGeom prst="rect">
            <a:avLst/>
          </a:prstGeom>
        </p:spPr>
      </p:pic>
      <p:sp>
        <p:nvSpPr>
          <p:cNvPr id="74" name="TextBox 73"/>
          <p:cNvSpPr txBox="1"/>
          <p:nvPr/>
        </p:nvSpPr>
        <p:spPr>
          <a:xfrm>
            <a:off x="1129657" y="5264001"/>
            <a:ext cx="1152525" cy="246221"/>
          </a:xfrm>
          <a:prstGeom prst="rect">
            <a:avLst/>
          </a:prstGeom>
          <a:noFill/>
        </p:spPr>
        <p:txBody>
          <a:bodyPr wrap="square" rtlCol="0">
            <a:spAutoFit/>
          </a:bodyPr>
          <a:lstStyle/>
          <a:p>
            <a:pPr algn="ctr"/>
            <a:r>
              <a:rPr lang="en-US" sz="1000" b="1" dirty="0"/>
              <a:t>Track 30</a:t>
            </a:r>
          </a:p>
        </p:txBody>
      </p:sp>
      <p:sp>
        <p:nvSpPr>
          <p:cNvPr id="75" name="TextBox 74"/>
          <p:cNvSpPr txBox="1"/>
          <p:nvPr/>
        </p:nvSpPr>
        <p:spPr>
          <a:xfrm>
            <a:off x="3982270" y="5264001"/>
            <a:ext cx="1152525" cy="246221"/>
          </a:xfrm>
          <a:prstGeom prst="rect">
            <a:avLst/>
          </a:prstGeom>
          <a:noFill/>
        </p:spPr>
        <p:txBody>
          <a:bodyPr wrap="square" rtlCol="0">
            <a:spAutoFit/>
          </a:bodyPr>
          <a:lstStyle/>
          <a:p>
            <a:pPr algn="ctr"/>
            <a:r>
              <a:rPr lang="en-US" sz="1000" b="1" dirty="0"/>
              <a:t>Track 31</a:t>
            </a:r>
          </a:p>
        </p:txBody>
      </p:sp>
      <p:sp>
        <p:nvSpPr>
          <p:cNvPr id="76" name="TextBox 75"/>
          <p:cNvSpPr txBox="1"/>
          <p:nvPr/>
        </p:nvSpPr>
        <p:spPr>
          <a:xfrm>
            <a:off x="6839770" y="5264001"/>
            <a:ext cx="1152525" cy="246221"/>
          </a:xfrm>
          <a:prstGeom prst="rect">
            <a:avLst/>
          </a:prstGeom>
          <a:noFill/>
        </p:spPr>
        <p:txBody>
          <a:bodyPr wrap="square" rtlCol="0">
            <a:spAutoFit/>
          </a:bodyPr>
          <a:lstStyle/>
          <a:p>
            <a:pPr algn="ctr"/>
            <a:r>
              <a:rPr lang="en-US" sz="1000" b="1" dirty="0"/>
              <a:t>Track 32</a:t>
            </a:r>
          </a:p>
        </p:txBody>
      </p:sp>
      <p:sp>
        <p:nvSpPr>
          <p:cNvPr id="77" name="TextBox 76"/>
          <p:cNvSpPr txBox="1"/>
          <p:nvPr/>
        </p:nvSpPr>
        <p:spPr>
          <a:xfrm>
            <a:off x="1096319" y="4263876"/>
            <a:ext cx="1219200" cy="276999"/>
          </a:xfrm>
          <a:prstGeom prst="rect">
            <a:avLst/>
          </a:prstGeom>
          <a:noFill/>
        </p:spPr>
        <p:txBody>
          <a:bodyPr wrap="square" rtlCol="0">
            <a:spAutoFit/>
          </a:bodyPr>
          <a:lstStyle/>
          <a:p>
            <a:r>
              <a:rPr lang="en-US" sz="1200" b="1" dirty="0"/>
              <a:t>Score Point 0</a:t>
            </a:r>
          </a:p>
        </p:txBody>
      </p:sp>
      <p:sp>
        <p:nvSpPr>
          <p:cNvPr id="78" name="TextBox 77"/>
          <p:cNvSpPr txBox="1"/>
          <p:nvPr/>
        </p:nvSpPr>
        <p:spPr>
          <a:xfrm>
            <a:off x="3948932" y="4263876"/>
            <a:ext cx="1219200" cy="276999"/>
          </a:xfrm>
          <a:prstGeom prst="rect">
            <a:avLst/>
          </a:prstGeom>
          <a:noFill/>
        </p:spPr>
        <p:txBody>
          <a:bodyPr wrap="square" rtlCol="0">
            <a:spAutoFit/>
          </a:bodyPr>
          <a:lstStyle/>
          <a:p>
            <a:r>
              <a:rPr lang="en-US" sz="1200" b="1" dirty="0"/>
              <a:t>Score Point 1</a:t>
            </a:r>
          </a:p>
        </p:txBody>
      </p:sp>
      <p:sp>
        <p:nvSpPr>
          <p:cNvPr id="79" name="TextBox 78"/>
          <p:cNvSpPr txBox="1"/>
          <p:nvPr/>
        </p:nvSpPr>
        <p:spPr>
          <a:xfrm>
            <a:off x="6806432" y="4263876"/>
            <a:ext cx="1219200" cy="276999"/>
          </a:xfrm>
          <a:prstGeom prst="rect">
            <a:avLst/>
          </a:prstGeom>
          <a:noFill/>
        </p:spPr>
        <p:txBody>
          <a:bodyPr wrap="square" rtlCol="0">
            <a:spAutoFit/>
          </a:bodyPr>
          <a:lstStyle/>
          <a:p>
            <a:r>
              <a:rPr lang="en-US" sz="1200" b="1" dirty="0"/>
              <a:t>Score Point 2</a:t>
            </a:r>
          </a:p>
        </p:txBody>
      </p:sp>
      <p:sp>
        <p:nvSpPr>
          <p:cNvPr id="80" name="TextBox 79"/>
          <p:cNvSpPr txBox="1"/>
          <p:nvPr/>
        </p:nvSpPr>
        <p:spPr>
          <a:xfrm>
            <a:off x="1020119" y="5592409"/>
            <a:ext cx="1371601" cy="523220"/>
          </a:xfrm>
          <a:prstGeom prst="rect">
            <a:avLst/>
          </a:prstGeom>
          <a:noFill/>
        </p:spPr>
        <p:txBody>
          <a:bodyPr wrap="square" rtlCol="0">
            <a:spAutoFit/>
          </a:bodyPr>
          <a:lstStyle/>
          <a:p>
            <a:pPr algn="ctr">
              <a:spcBef>
                <a:spcPts val="600"/>
              </a:spcBef>
            </a:pPr>
            <a:r>
              <a:rPr lang="en-US" sz="1400" dirty="0"/>
              <a:t>“</a:t>
            </a:r>
            <a:r>
              <a:rPr lang="en-US" sz="1400" i="1" dirty="0"/>
              <a:t>I, I hung up all my stuff.”</a:t>
            </a:r>
            <a:endParaRPr lang="en-US" sz="1200" i="1" dirty="0"/>
          </a:p>
        </p:txBody>
      </p:sp>
      <p:sp>
        <p:nvSpPr>
          <p:cNvPr id="81" name="TextBox 80"/>
          <p:cNvSpPr txBox="1"/>
          <p:nvPr/>
        </p:nvSpPr>
        <p:spPr>
          <a:xfrm>
            <a:off x="3000825" y="5592409"/>
            <a:ext cx="3114964" cy="830997"/>
          </a:xfrm>
          <a:prstGeom prst="rect">
            <a:avLst/>
          </a:prstGeom>
          <a:noFill/>
        </p:spPr>
        <p:txBody>
          <a:bodyPr wrap="square" rtlCol="0">
            <a:spAutoFit/>
          </a:bodyPr>
          <a:lstStyle/>
          <a:p>
            <a:pPr algn="ctr">
              <a:spcBef>
                <a:spcPts val="600"/>
              </a:spcBef>
            </a:pPr>
            <a:r>
              <a:rPr lang="en-US" sz="1200" dirty="0"/>
              <a:t>“</a:t>
            </a:r>
            <a:r>
              <a:rPr lang="en-US" sz="1200" i="1" dirty="0" err="1"/>
              <a:t>Mmm</a:t>
            </a:r>
            <a:r>
              <a:rPr lang="en-US" sz="1200" i="1" dirty="0"/>
              <a:t>, </a:t>
            </a:r>
            <a:r>
              <a:rPr lang="en-US" sz="1200" i="1" dirty="0" err="1"/>
              <a:t>mmm</a:t>
            </a:r>
            <a:r>
              <a:rPr lang="en-US" sz="1200" i="1" dirty="0"/>
              <a:t>, I get ready for school, and then I can unpack my folder and my </a:t>
            </a:r>
            <a:r>
              <a:rPr lang="en-US" sz="1200" i="1" dirty="0" err="1"/>
              <a:t>noteback</a:t>
            </a:r>
            <a:r>
              <a:rPr lang="en-US" sz="1200" i="1" dirty="0"/>
              <a:t> and my backpack and my and my things to give to give thing to teachers.”</a:t>
            </a:r>
          </a:p>
        </p:txBody>
      </p:sp>
      <p:sp>
        <p:nvSpPr>
          <p:cNvPr id="82" name="TextBox 81"/>
          <p:cNvSpPr txBox="1"/>
          <p:nvPr/>
        </p:nvSpPr>
        <p:spPr>
          <a:xfrm>
            <a:off x="6076949" y="5592409"/>
            <a:ext cx="2793920" cy="900246"/>
          </a:xfrm>
          <a:prstGeom prst="rect">
            <a:avLst/>
          </a:prstGeom>
          <a:noFill/>
        </p:spPr>
        <p:txBody>
          <a:bodyPr wrap="square" rtlCol="0">
            <a:spAutoFit/>
          </a:bodyPr>
          <a:lstStyle/>
          <a:p>
            <a:pPr algn="ctr">
              <a:spcBef>
                <a:spcPts val="600"/>
              </a:spcBef>
            </a:pPr>
            <a:r>
              <a:rPr lang="en-US" sz="1050" dirty="0"/>
              <a:t>“</a:t>
            </a:r>
            <a:r>
              <a:rPr lang="en-US" sz="1050" i="1" dirty="0"/>
              <a:t>I put on my jacket and my sweater, and I brush my teeth, I eat snack, and I go to school, and I go inside and take out my homework out and give it to the teacher, and we go like we go sit down on the rug.”</a:t>
            </a:r>
          </a:p>
        </p:txBody>
      </p:sp>
      <p:grpSp>
        <p:nvGrpSpPr>
          <p:cNvPr id="55" name="Group 54"/>
          <p:cNvGrpSpPr/>
          <p:nvPr/>
        </p:nvGrpSpPr>
        <p:grpSpPr>
          <a:xfrm>
            <a:off x="797753" y="937441"/>
            <a:ext cx="7532776" cy="1669508"/>
            <a:chOff x="880878" y="937441"/>
            <a:chExt cx="7532776" cy="1669508"/>
          </a:xfrm>
        </p:grpSpPr>
        <p:grpSp>
          <p:nvGrpSpPr>
            <p:cNvPr id="52" name="Group 51"/>
            <p:cNvGrpSpPr/>
            <p:nvPr/>
          </p:nvGrpSpPr>
          <p:grpSpPr>
            <a:xfrm>
              <a:off x="880878" y="959949"/>
              <a:ext cx="2399529" cy="1647000"/>
              <a:chOff x="1213378" y="959949"/>
              <a:chExt cx="2399529" cy="1647000"/>
            </a:xfrm>
          </p:grpSpPr>
          <p:sp>
            <p:nvSpPr>
              <p:cNvPr id="29" name="TextBox 28"/>
              <p:cNvSpPr txBox="1"/>
              <p:nvPr/>
            </p:nvSpPr>
            <p:spPr>
              <a:xfrm>
                <a:off x="1213378" y="959949"/>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pic>
            <p:nvPicPr>
              <p:cNvPr id="48" name="Picture 47" descr="3515_1.png"/>
              <p:cNvPicPr>
                <a:picLocks noChangeAspect="1"/>
              </p:cNvPicPr>
              <p:nvPr/>
            </p:nvPicPr>
            <p:blipFill>
              <a:blip r:embed="rId8" cstate="print"/>
              <a:stretch>
                <a:fillRect/>
              </a:stretch>
            </p:blipFill>
            <p:spPr>
              <a:xfrm>
                <a:off x="1555507" y="961485"/>
                <a:ext cx="2057400" cy="1645464"/>
              </a:xfrm>
              <a:prstGeom prst="rect">
                <a:avLst/>
              </a:prstGeom>
              <a:ln w="12700">
                <a:solidFill>
                  <a:schemeClr val="tx1"/>
                </a:solidFill>
              </a:ln>
              <a:effectLst>
                <a:outerShdw blurRad="50800" dist="38100" dir="2700000" algn="tl" rotWithShape="0">
                  <a:prstClr val="black">
                    <a:alpha val="40000"/>
                  </a:prstClr>
                </a:outerShdw>
              </a:effectLst>
            </p:spPr>
          </p:pic>
        </p:grpSp>
        <p:grpSp>
          <p:nvGrpSpPr>
            <p:cNvPr id="53" name="Group 52"/>
            <p:cNvGrpSpPr/>
            <p:nvPr/>
          </p:nvGrpSpPr>
          <p:grpSpPr>
            <a:xfrm>
              <a:off x="3443097" y="937441"/>
              <a:ext cx="2401284" cy="1643189"/>
              <a:chOff x="3606059" y="937441"/>
              <a:chExt cx="2401284" cy="1643189"/>
            </a:xfrm>
          </p:grpSpPr>
          <p:sp>
            <p:nvSpPr>
              <p:cNvPr id="30" name="TextBox 29"/>
              <p:cNvSpPr txBox="1"/>
              <p:nvPr/>
            </p:nvSpPr>
            <p:spPr>
              <a:xfrm>
                <a:off x="3606059" y="9374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pic>
            <p:nvPicPr>
              <p:cNvPr id="49" name="Picture 48" descr="3515_2.png"/>
              <p:cNvPicPr>
                <a:picLocks noChangeAspect="1"/>
              </p:cNvPicPr>
              <p:nvPr/>
            </p:nvPicPr>
            <p:blipFill>
              <a:blip r:embed="rId9" cstate="print"/>
              <a:stretch>
                <a:fillRect/>
              </a:stretch>
            </p:blipFill>
            <p:spPr>
              <a:xfrm>
                <a:off x="3949943" y="937441"/>
                <a:ext cx="2057400" cy="1643189"/>
              </a:xfrm>
              <a:prstGeom prst="rect">
                <a:avLst/>
              </a:prstGeom>
              <a:ln w="12700">
                <a:solidFill>
                  <a:schemeClr val="tx1"/>
                </a:solidFill>
              </a:ln>
              <a:effectLst>
                <a:outerShdw blurRad="50800" dist="38100" dir="2700000" algn="tl" rotWithShape="0">
                  <a:prstClr val="black">
                    <a:alpha val="40000"/>
                  </a:prstClr>
                </a:outerShdw>
              </a:effectLst>
            </p:spPr>
          </p:pic>
        </p:grpSp>
        <p:grpSp>
          <p:nvGrpSpPr>
            <p:cNvPr id="54" name="Group 53"/>
            <p:cNvGrpSpPr/>
            <p:nvPr/>
          </p:nvGrpSpPr>
          <p:grpSpPr>
            <a:xfrm>
              <a:off x="6007071" y="937441"/>
              <a:ext cx="2406583" cy="1645464"/>
              <a:chOff x="6007071" y="937441"/>
              <a:chExt cx="2406583" cy="1645464"/>
            </a:xfrm>
          </p:grpSpPr>
          <p:sp>
            <p:nvSpPr>
              <p:cNvPr id="31" name="TextBox 30"/>
              <p:cNvSpPr txBox="1"/>
              <p:nvPr/>
            </p:nvSpPr>
            <p:spPr>
              <a:xfrm>
                <a:off x="6007071" y="9374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pic>
            <p:nvPicPr>
              <p:cNvPr id="50" name="Picture 49" descr="3515_3.png"/>
              <p:cNvPicPr>
                <a:picLocks noChangeAspect="1"/>
              </p:cNvPicPr>
              <p:nvPr/>
            </p:nvPicPr>
            <p:blipFill>
              <a:blip r:embed="rId10" cstate="print"/>
              <a:stretch>
                <a:fillRect/>
              </a:stretch>
            </p:blipFill>
            <p:spPr>
              <a:xfrm>
                <a:off x="6356254" y="937441"/>
                <a:ext cx="2057400" cy="1645464"/>
              </a:xfrm>
              <a:prstGeom prst="rect">
                <a:avLst/>
              </a:prstGeom>
              <a:ln w="12700">
                <a:solidFill>
                  <a:schemeClr val="tx1"/>
                </a:solidFill>
              </a:ln>
              <a:effectLst>
                <a:outerShdw blurRad="50800" dist="38100" dir="2700000" algn="tl" rotWithShape="0">
                  <a:prstClr val="black">
                    <a:alpha val="40000"/>
                  </a:prstClr>
                </a:outerShdw>
              </a:effec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30.wav"/>
                                        </p:tgtEl>
                                      </p:cMediaNode>
                                    </p:audio>
                                  </p:subTnLst>
                                </p:cTn>
                              </p:par>
                            </p:childTnLst>
                          </p:cTn>
                        </p:par>
                        <p:par>
                          <p:cTn id="10" fill="hold">
                            <p:stCondLst>
                              <p:cond delay="500"/>
                            </p:stCondLst>
                            <p:childTnLst>
                              <p:par>
                                <p:cTn id="11" presetID="1" presetClass="entr" presetSubtype="0" fill="hold" nodeType="afterEffect">
                                  <p:stCondLst>
                                    <p:cond delay="225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31.wav"/>
                                        </p:tgtEl>
                                      </p:cMediaNode>
                                    </p:audio>
                                  </p:subTnLst>
                                </p:cTn>
                              </p:par>
                            </p:childTnLst>
                          </p:cTn>
                        </p:par>
                        <p:par>
                          <p:cTn id="26" fill="hold">
                            <p:stCondLst>
                              <p:cond delay="500"/>
                            </p:stCondLst>
                            <p:childTnLst>
                              <p:par>
                                <p:cTn id="27" presetID="1" presetClass="entr" presetSubtype="0" fill="hold" nodeType="afterEffect">
                                  <p:stCondLst>
                                    <p:cond delay="2700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additive="base">
                                        <p:cTn id="33" dur="500" fill="hold"/>
                                        <p:tgtEl>
                                          <p:spTgt spid="81"/>
                                        </p:tgtEl>
                                        <p:attrNameLst>
                                          <p:attrName>ppt_x</p:attrName>
                                        </p:attrNameLst>
                                      </p:cBhvr>
                                      <p:tavLst>
                                        <p:tav tm="0">
                                          <p:val>
                                            <p:strVal val="#ppt_x"/>
                                          </p:val>
                                        </p:tav>
                                        <p:tav tm="100000">
                                          <p:val>
                                            <p:strVal val="#ppt_x"/>
                                          </p:val>
                                        </p:tav>
                                      </p:tavLst>
                                    </p:anim>
                                    <p:anim calcmode="lin" valueType="num">
                                      <p:cBhvr additive="base">
                                        <p:cTn id="3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32.wav"/>
                                        </p:tgtEl>
                                      </p:cMediaNode>
                                    </p:audio>
                                  </p:subTnLst>
                                </p:cTn>
                              </p:par>
                            </p:childTnLst>
                          </p:cTn>
                        </p:par>
                        <p:par>
                          <p:cTn id="42" fill="hold">
                            <p:stCondLst>
                              <p:cond delay="500"/>
                            </p:stCondLst>
                            <p:childTnLst>
                              <p:par>
                                <p:cTn id="43" presetID="1" presetClass="entr" presetSubtype="0" fill="hold" nodeType="afterEffect">
                                  <p:stCondLst>
                                    <p:cond delay="2550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5–6—Emerging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23</a:t>
            </a:fld>
            <a:endParaRPr lang="en-US" dirty="0"/>
          </a:p>
        </p:txBody>
      </p:sp>
      <p:sp>
        <p:nvSpPr>
          <p:cNvPr id="5" name="AutoShape 4"/>
          <p:cNvSpPr>
            <a:spLocks noChangeArrowheads="1"/>
          </p:cNvSpPr>
          <p:nvPr/>
        </p:nvSpPr>
        <p:spPr bwMode="auto">
          <a:xfrm>
            <a:off x="171341" y="2844541"/>
            <a:ext cx="8788331" cy="1554480"/>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t>People write in different ways. Sometimes people write letters, e-mails, or messages to their</a:t>
            </a:r>
            <a:br>
              <a:rPr lang="en-US" sz="1400" dirty="0"/>
            </a:br>
            <a:r>
              <a:rPr lang="en-US" sz="1400" dirty="0"/>
              <a:t>friends. [POINT to PICTURE 1] This person is writing with a pen.</a:t>
            </a:r>
          </a:p>
          <a:p>
            <a:pPr>
              <a:lnSpc>
                <a:spcPct val="150000"/>
              </a:lnSpc>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about how people can write.</a:t>
            </a:r>
          </a:p>
          <a:p>
            <a:pPr>
              <a:lnSpc>
                <a:spcPct val="150000"/>
              </a:lnSpc>
            </a:pPr>
            <a:r>
              <a:rPr lang="en-US" sz="1400" b="1" dirty="0">
                <a:latin typeface="Arial" pitchFamily="34" charset="0"/>
                <a:cs typeface="Arial" pitchFamily="34" charset="0"/>
              </a:rPr>
              <a:t>Rephrasing</a:t>
            </a:r>
            <a:r>
              <a:rPr lang="en-US" sz="1400" dirty="0">
                <a:latin typeface="Times New Roman" pitchFamily="18" charset="0"/>
                <a:cs typeface="Times New Roman" pitchFamily="18" charset="0"/>
              </a:rPr>
              <a:t>: </a:t>
            </a:r>
            <a:r>
              <a:rPr lang="en-US" sz="1400" dirty="0"/>
              <a:t>You can write in many ways. [POINT to PICTURE 1] You can use a pen. What are</a:t>
            </a:r>
          </a:p>
          <a:p>
            <a:pPr>
              <a:lnSpc>
                <a:spcPts val="1300"/>
              </a:lnSpc>
            </a:pPr>
            <a:r>
              <a:rPr lang="en-US" sz="1400" dirty="0"/>
              <a:t>some ways to write?</a:t>
            </a:r>
          </a:p>
        </p:txBody>
      </p:sp>
      <p:grpSp>
        <p:nvGrpSpPr>
          <p:cNvPr id="3" name="Group 31"/>
          <p:cNvGrpSpPr/>
          <p:nvPr/>
        </p:nvGrpSpPr>
        <p:grpSpPr>
          <a:xfrm>
            <a:off x="2505077" y="4871474"/>
            <a:ext cx="1801860" cy="1280160"/>
            <a:chOff x="2486027" y="4991100"/>
            <a:chExt cx="1801860" cy="1280160"/>
          </a:xfrm>
        </p:grpSpPr>
        <p:sp>
          <p:nvSpPr>
            <p:cNvPr id="33"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4" name="TextBox 33"/>
            <p:cNvSpPr txBox="1"/>
            <p:nvPr/>
          </p:nvSpPr>
          <p:spPr>
            <a:xfrm>
              <a:off x="2781300" y="5019675"/>
              <a:ext cx="1219200" cy="276999"/>
            </a:xfrm>
            <a:prstGeom prst="rect">
              <a:avLst/>
            </a:prstGeom>
            <a:noFill/>
          </p:spPr>
          <p:txBody>
            <a:bodyPr wrap="square" rtlCol="0">
              <a:spAutoFit/>
            </a:bodyPr>
            <a:lstStyle/>
            <a:p>
              <a:r>
                <a:rPr lang="en-US" sz="1200" b="1" dirty="0"/>
                <a:t>Score Point 0</a:t>
              </a:r>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5" cstate="print"/>
          <a:stretch>
            <a:fillRect/>
          </a:stretch>
        </p:blipFill>
        <p:spPr>
          <a:xfrm>
            <a:off x="3143117" y="5295146"/>
            <a:ext cx="525780" cy="525780"/>
          </a:xfrm>
          <a:prstGeom prst="rect">
            <a:avLst/>
          </a:prstGeom>
        </p:spPr>
      </p:pic>
      <p:pic>
        <p:nvPicPr>
          <p:cNvPr id="37" name="Picture 36" descr="Play-Button.png"/>
          <p:cNvPicPr>
            <a:picLocks noChangeAspect="1"/>
          </p:cNvPicPr>
          <p:nvPr/>
        </p:nvPicPr>
        <p:blipFill>
          <a:blip r:embed="rId6" cstate="print"/>
          <a:stretch>
            <a:fillRect/>
          </a:stretch>
        </p:blipFill>
        <p:spPr>
          <a:xfrm>
            <a:off x="3143117" y="5295146"/>
            <a:ext cx="525780" cy="525780"/>
          </a:xfrm>
          <a:prstGeom prst="rect">
            <a:avLst/>
          </a:prstGeom>
        </p:spPr>
      </p:pic>
      <p:grpSp>
        <p:nvGrpSpPr>
          <p:cNvPr id="6" name="Group 37"/>
          <p:cNvGrpSpPr/>
          <p:nvPr/>
        </p:nvGrpSpPr>
        <p:grpSpPr>
          <a:xfrm>
            <a:off x="4819652" y="4871474"/>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TextBox 39"/>
            <p:cNvSpPr txBox="1"/>
            <p:nvPr/>
          </p:nvSpPr>
          <p:spPr>
            <a:xfrm>
              <a:off x="2781300" y="5019675"/>
              <a:ext cx="1219200" cy="276999"/>
            </a:xfrm>
            <a:prstGeom prst="rect">
              <a:avLst/>
            </a:prstGeom>
            <a:noFill/>
          </p:spPr>
          <p:txBody>
            <a:bodyPr wrap="square" rtlCol="0">
              <a:spAutoFit/>
            </a:bodyPr>
            <a:lstStyle/>
            <a:p>
              <a:r>
                <a:rPr lang="en-US" sz="1200" b="1" dirty="0"/>
                <a:t>Score Point 1</a:t>
              </a:r>
            </a:p>
          </p:txBody>
        </p:sp>
        <p:sp>
          <p:nvSpPr>
            <p:cNvPr id="41" name="Rectangle 4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descr="Melody-Button-(GI).png"/>
          <p:cNvPicPr>
            <a:picLocks noChangeAspect="1"/>
          </p:cNvPicPr>
          <p:nvPr/>
        </p:nvPicPr>
        <p:blipFill>
          <a:blip r:embed="rId5" cstate="print"/>
          <a:stretch>
            <a:fillRect/>
          </a:stretch>
        </p:blipFill>
        <p:spPr>
          <a:xfrm>
            <a:off x="5457692" y="5295146"/>
            <a:ext cx="525780" cy="525780"/>
          </a:xfrm>
          <a:prstGeom prst="rect">
            <a:avLst/>
          </a:prstGeom>
        </p:spPr>
      </p:pic>
      <p:pic>
        <p:nvPicPr>
          <p:cNvPr id="43" name="Picture 42" descr="Play-Button.png"/>
          <p:cNvPicPr>
            <a:picLocks noChangeAspect="1"/>
          </p:cNvPicPr>
          <p:nvPr/>
        </p:nvPicPr>
        <p:blipFill>
          <a:blip r:embed="rId6" cstate="print"/>
          <a:stretch>
            <a:fillRect/>
          </a:stretch>
        </p:blipFill>
        <p:spPr>
          <a:xfrm>
            <a:off x="5457692" y="5295146"/>
            <a:ext cx="525780" cy="525780"/>
          </a:xfrm>
          <a:prstGeom prst="rect">
            <a:avLst/>
          </a:prstGeom>
        </p:spPr>
      </p:pic>
      <p:sp>
        <p:nvSpPr>
          <p:cNvPr id="44" name="TextBox 43"/>
          <p:cNvSpPr txBox="1"/>
          <p:nvPr/>
        </p:nvSpPr>
        <p:spPr>
          <a:xfrm>
            <a:off x="2829745" y="5900174"/>
            <a:ext cx="1152525" cy="246221"/>
          </a:xfrm>
          <a:prstGeom prst="rect">
            <a:avLst/>
          </a:prstGeom>
          <a:noFill/>
        </p:spPr>
        <p:txBody>
          <a:bodyPr wrap="square" rtlCol="0">
            <a:spAutoFit/>
          </a:bodyPr>
          <a:lstStyle/>
          <a:p>
            <a:pPr algn="ctr"/>
            <a:r>
              <a:rPr lang="en-US" sz="1000" b="1" dirty="0"/>
              <a:t>Track 33</a:t>
            </a:r>
          </a:p>
        </p:txBody>
      </p:sp>
      <p:sp>
        <p:nvSpPr>
          <p:cNvPr id="45" name="TextBox 44"/>
          <p:cNvSpPr txBox="1"/>
          <p:nvPr/>
        </p:nvSpPr>
        <p:spPr>
          <a:xfrm>
            <a:off x="5144320" y="5900174"/>
            <a:ext cx="1152525" cy="246221"/>
          </a:xfrm>
          <a:prstGeom prst="rect">
            <a:avLst/>
          </a:prstGeom>
          <a:noFill/>
        </p:spPr>
        <p:txBody>
          <a:bodyPr wrap="square" rtlCol="0">
            <a:spAutoFit/>
          </a:bodyPr>
          <a:lstStyle/>
          <a:p>
            <a:pPr algn="ctr"/>
            <a:r>
              <a:rPr lang="en-US" sz="1000" b="1" dirty="0"/>
              <a:t>Track 34</a:t>
            </a:r>
          </a:p>
        </p:txBody>
      </p:sp>
      <p:sp>
        <p:nvSpPr>
          <p:cNvPr id="46" name="TextBox 45"/>
          <p:cNvSpPr txBox="1"/>
          <p:nvPr/>
        </p:nvSpPr>
        <p:spPr>
          <a:xfrm>
            <a:off x="0" y="5031407"/>
            <a:ext cx="2343151" cy="892552"/>
          </a:xfrm>
          <a:prstGeom prst="rect">
            <a:avLst/>
          </a:prstGeom>
          <a:noFill/>
        </p:spPr>
        <p:txBody>
          <a:bodyPr wrap="square" rtlCol="0">
            <a:spAutoFit/>
          </a:bodyPr>
          <a:lstStyle/>
          <a:p>
            <a:pPr algn="ctr">
              <a:spcBef>
                <a:spcPts val="600"/>
              </a:spcBef>
            </a:pPr>
            <a:r>
              <a:rPr lang="en-US" sz="1400" i="1" dirty="0"/>
              <a:t>"No."</a:t>
            </a:r>
          </a:p>
          <a:p>
            <a:pPr algn="ctr">
              <a:spcBef>
                <a:spcPts val="600"/>
              </a:spcBef>
            </a:pPr>
            <a:r>
              <a:rPr lang="en-US" sz="1400" dirty="0"/>
              <a:t>[Teacher uses rephrasing.]</a:t>
            </a:r>
          </a:p>
          <a:p>
            <a:pPr algn="ctr">
              <a:spcBef>
                <a:spcPts val="600"/>
              </a:spcBef>
            </a:pPr>
            <a:r>
              <a:rPr lang="en-US" sz="1400" i="1" dirty="0"/>
              <a:t>"No."</a:t>
            </a:r>
            <a:endParaRPr lang="en-US" sz="1200" i="1" dirty="0"/>
          </a:p>
        </p:txBody>
      </p:sp>
      <p:sp>
        <p:nvSpPr>
          <p:cNvPr id="47" name="TextBox 46"/>
          <p:cNvSpPr txBox="1"/>
          <p:nvPr/>
        </p:nvSpPr>
        <p:spPr>
          <a:xfrm>
            <a:off x="6781800" y="5243464"/>
            <a:ext cx="2181226" cy="523220"/>
          </a:xfrm>
          <a:prstGeom prst="rect">
            <a:avLst/>
          </a:prstGeom>
          <a:noFill/>
        </p:spPr>
        <p:txBody>
          <a:bodyPr wrap="square" rtlCol="0">
            <a:spAutoFit/>
          </a:bodyPr>
          <a:lstStyle/>
          <a:p>
            <a:pPr algn="ctr"/>
            <a:r>
              <a:rPr lang="en-US" sz="1400" i="1" dirty="0"/>
              <a:t>“They can write by . . . Uh . . . Uh by the ink.”</a:t>
            </a:r>
            <a:endParaRPr lang="en-US" sz="1200" i="1" dirty="0"/>
          </a:p>
        </p:txBody>
      </p:sp>
      <p:pic>
        <p:nvPicPr>
          <p:cNvPr id="21" name="Picture 20" descr="3576_1.png"/>
          <p:cNvPicPr>
            <a:picLocks noChangeAspect="1"/>
          </p:cNvPicPr>
          <p:nvPr/>
        </p:nvPicPr>
        <p:blipFill>
          <a:blip r:embed="rId7" cstate="print"/>
          <a:stretch>
            <a:fillRect/>
          </a:stretch>
        </p:blipFill>
        <p:spPr>
          <a:xfrm>
            <a:off x="604252" y="953845"/>
            <a:ext cx="2164084" cy="1648971"/>
          </a:xfrm>
          <a:prstGeom prst="rect">
            <a:avLst/>
          </a:prstGeom>
          <a:ln w="12700">
            <a:solidFill>
              <a:schemeClr val="tx1"/>
            </a:solidFill>
          </a:ln>
          <a:effectLst>
            <a:outerShdw blurRad="50800" dist="38100" dir="2700000" algn="tl" rotWithShape="0">
              <a:prstClr val="black">
                <a:alpha val="40000"/>
              </a:prstClr>
            </a:outerShdw>
          </a:effectLst>
        </p:spPr>
      </p:pic>
      <p:pic>
        <p:nvPicPr>
          <p:cNvPr id="23" name="Picture 22" descr="3576_3.png"/>
          <p:cNvPicPr>
            <a:picLocks noChangeAspect="1"/>
          </p:cNvPicPr>
          <p:nvPr/>
        </p:nvPicPr>
        <p:blipFill>
          <a:blip r:embed="rId8" cstate="print"/>
          <a:stretch>
            <a:fillRect/>
          </a:stretch>
        </p:blipFill>
        <p:spPr>
          <a:xfrm>
            <a:off x="6363783" y="953845"/>
            <a:ext cx="2164084" cy="1648971"/>
          </a:xfrm>
          <a:prstGeom prst="rect">
            <a:avLst/>
          </a:prstGeom>
          <a:ln w="12700">
            <a:solidFill>
              <a:schemeClr val="tx1"/>
            </a:solidFill>
          </a:ln>
          <a:effectLst>
            <a:outerShdw blurRad="50800" dist="38100" dir="2700000" algn="tl" rotWithShape="0">
              <a:prstClr val="black">
                <a:alpha val="40000"/>
              </a:prstClr>
            </a:outerShdw>
          </a:effectLst>
        </p:spPr>
      </p:pic>
      <p:sp>
        <p:nvSpPr>
          <p:cNvPr id="24" name="TextBox 23"/>
          <p:cNvSpPr txBox="1"/>
          <p:nvPr/>
        </p:nvSpPr>
        <p:spPr>
          <a:xfrm>
            <a:off x="251503" y="954633"/>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25" name="TextBox 24"/>
          <p:cNvSpPr txBox="1"/>
          <p:nvPr/>
        </p:nvSpPr>
        <p:spPr>
          <a:xfrm>
            <a:off x="3131059" y="954633"/>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26" name="TextBox 25"/>
          <p:cNvSpPr txBox="1"/>
          <p:nvPr/>
        </p:nvSpPr>
        <p:spPr>
          <a:xfrm>
            <a:off x="6018946" y="954633"/>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pic>
        <p:nvPicPr>
          <p:cNvPr id="27" name="Picture 26" descr="3576_2 (Replacement).png"/>
          <p:cNvPicPr>
            <a:picLocks noChangeAspect="1"/>
          </p:cNvPicPr>
          <p:nvPr/>
        </p:nvPicPr>
        <p:blipFill>
          <a:blip r:embed="rId9" cstate="print"/>
          <a:stretch>
            <a:fillRect/>
          </a:stretch>
        </p:blipFill>
        <p:spPr>
          <a:xfrm>
            <a:off x="3483864" y="950976"/>
            <a:ext cx="2164084" cy="1648971"/>
          </a:xfrm>
          <a:prstGeom prst="rect">
            <a:avLst/>
          </a:prstGeom>
          <a:ln w="127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33.wav"/>
                                        </p:tgtEl>
                                      </p:cMediaNode>
                                    </p:audio>
                                  </p:subTnLst>
                                </p:cTn>
                              </p:par>
                            </p:childTnLst>
                          </p:cTn>
                        </p:par>
                        <p:par>
                          <p:cTn id="10" fill="hold">
                            <p:stCondLst>
                              <p:cond delay="500"/>
                            </p:stCondLst>
                            <p:childTnLst>
                              <p:par>
                                <p:cTn id="11" presetID="1" presetClass="entr" presetSubtype="0" fill="hold" nodeType="afterEffect">
                                  <p:stCondLst>
                                    <p:cond delay="230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3"/>
                                        </p:tgtEl>
                                      </p:cBhvr>
                                    </p:animEffect>
                                    <p:set>
                                      <p:cBhvr>
                                        <p:cTn id="23" dur="1" fill="hold">
                                          <p:stCondLst>
                                            <p:cond delay="499"/>
                                          </p:stCondLst>
                                        </p:cTn>
                                        <p:tgtEl>
                                          <p:spTgt spid="4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34.wav"/>
                                        </p:tgtEl>
                                      </p:cMediaNode>
                                    </p:audio>
                                  </p:subTnLst>
                                </p:cTn>
                              </p:par>
                            </p:childTnLst>
                          </p:cTn>
                        </p:par>
                        <p:par>
                          <p:cTn id="26" fill="hold">
                            <p:stCondLst>
                              <p:cond delay="500"/>
                            </p:stCondLst>
                            <p:childTnLst>
                              <p:par>
                                <p:cTn id="27" presetID="1" presetClass="entr" presetSubtype="0" fill="hold" nodeType="afterEffect">
                                  <p:stCondLst>
                                    <p:cond delay="750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5–6—Transitioning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24</a:t>
            </a:fld>
            <a:endParaRPr lang="en-US" dirty="0"/>
          </a:p>
        </p:txBody>
      </p:sp>
      <p:sp>
        <p:nvSpPr>
          <p:cNvPr id="22" name="AutoShape 4"/>
          <p:cNvSpPr>
            <a:spLocks noChangeArrowheads="1"/>
          </p:cNvSpPr>
          <p:nvPr/>
        </p:nvSpPr>
        <p:spPr bwMode="auto">
          <a:xfrm>
            <a:off x="200196" y="2832731"/>
            <a:ext cx="8732838" cy="1048153"/>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t>People who work on ships need to communicate with people on land. They use flags to help</a:t>
            </a:r>
            <a:br>
              <a:rPr lang="en-US" sz="1400" dirty="0"/>
            </a:br>
            <a:r>
              <a:rPr lang="en-US" sz="1400" dirty="0"/>
              <a:t>communicate. In these pictures, the man on the boat used flags to communicate with his co-worker on land.</a:t>
            </a:r>
            <a:endParaRPr lang="en-US" sz="14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t>Tell me why it is important for people on boats to communicate with people on land.</a:t>
            </a:r>
            <a:endParaRPr lang="en-US" sz="1200" dirty="0">
              <a:latin typeface="+mn-lt"/>
              <a:cs typeface="Times New Roman" pitchFamily="18" charset="0"/>
            </a:endParaRPr>
          </a:p>
        </p:txBody>
      </p:sp>
      <p:grpSp>
        <p:nvGrpSpPr>
          <p:cNvPr id="3" name="Group 32"/>
          <p:cNvGrpSpPr/>
          <p:nvPr/>
        </p:nvGrpSpPr>
        <p:grpSpPr>
          <a:xfrm>
            <a:off x="804989" y="4235301"/>
            <a:ext cx="1801860" cy="1280160"/>
            <a:chOff x="2486027" y="4991100"/>
            <a:chExt cx="1801860" cy="1280160"/>
          </a:xfrm>
        </p:grpSpPr>
        <p:sp>
          <p:nvSpPr>
            <p:cNvPr id="3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6" cstate="print"/>
          <a:stretch>
            <a:fillRect/>
          </a:stretch>
        </p:blipFill>
        <p:spPr>
          <a:xfrm>
            <a:off x="1443029" y="4658973"/>
            <a:ext cx="525780" cy="525780"/>
          </a:xfrm>
          <a:prstGeom prst="rect">
            <a:avLst/>
          </a:prstGeom>
        </p:spPr>
      </p:pic>
      <p:pic>
        <p:nvPicPr>
          <p:cNvPr id="37" name="Picture 36" descr="Play-Button.png"/>
          <p:cNvPicPr>
            <a:picLocks noChangeAspect="1"/>
          </p:cNvPicPr>
          <p:nvPr/>
        </p:nvPicPr>
        <p:blipFill>
          <a:blip r:embed="rId7" cstate="print"/>
          <a:stretch>
            <a:fillRect/>
          </a:stretch>
        </p:blipFill>
        <p:spPr>
          <a:xfrm>
            <a:off x="1443029" y="4658973"/>
            <a:ext cx="525780" cy="525780"/>
          </a:xfrm>
          <a:prstGeom prst="rect">
            <a:avLst/>
          </a:prstGeom>
        </p:spPr>
      </p:pic>
      <p:grpSp>
        <p:nvGrpSpPr>
          <p:cNvPr id="5" name="Group 37"/>
          <p:cNvGrpSpPr/>
          <p:nvPr/>
        </p:nvGrpSpPr>
        <p:grpSpPr>
          <a:xfrm>
            <a:off x="3657602" y="4235301"/>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6" cstate="print"/>
          <a:stretch>
            <a:fillRect/>
          </a:stretch>
        </p:blipFill>
        <p:spPr>
          <a:xfrm>
            <a:off x="4295642" y="4658973"/>
            <a:ext cx="525780" cy="525780"/>
          </a:xfrm>
          <a:prstGeom prst="rect">
            <a:avLst/>
          </a:prstGeom>
        </p:spPr>
      </p:pic>
      <p:pic>
        <p:nvPicPr>
          <p:cNvPr id="42" name="Picture 41" descr="Play-Button.png"/>
          <p:cNvPicPr>
            <a:picLocks noChangeAspect="1"/>
          </p:cNvPicPr>
          <p:nvPr/>
        </p:nvPicPr>
        <p:blipFill>
          <a:blip r:embed="rId7" cstate="print"/>
          <a:stretch>
            <a:fillRect/>
          </a:stretch>
        </p:blipFill>
        <p:spPr>
          <a:xfrm>
            <a:off x="4295642" y="4658973"/>
            <a:ext cx="525780" cy="525780"/>
          </a:xfrm>
          <a:prstGeom prst="rect">
            <a:avLst/>
          </a:prstGeom>
        </p:spPr>
      </p:pic>
      <p:grpSp>
        <p:nvGrpSpPr>
          <p:cNvPr id="6" name="Group 42"/>
          <p:cNvGrpSpPr/>
          <p:nvPr/>
        </p:nvGrpSpPr>
        <p:grpSpPr>
          <a:xfrm>
            <a:off x="6515102" y="4235301"/>
            <a:ext cx="1801860" cy="1280160"/>
            <a:chOff x="2486027" y="4991100"/>
            <a:chExt cx="1801860" cy="1280160"/>
          </a:xfrm>
        </p:grpSpPr>
        <p:sp>
          <p:nvSpPr>
            <p:cNvPr id="7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1" name="Rectangle 7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descr="Melody-Button-(GI).png"/>
          <p:cNvPicPr>
            <a:picLocks noChangeAspect="1"/>
          </p:cNvPicPr>
          <p:nvPr/>
        </p:nvPicPr>
        <p:blipFill>
          <a:blip r:embed="rId6" cstate="print"/>
          <a:stretch>
            <a:fillRect/>
          </a:stretch>
        </p:blipFill>
        <p:spPr>
          <a:xfrm>
            <a:off x="7153142" y="4658973"/>
            <a:ext cx="525780" cy="525780"/>
          </a:xfrm>
          <a:prstGeom prst="rect">
            <a:avLst/>
          </a:prstGeom>
        </p:spPr>
      </p:pic>
      <p:pic>
        <p:nvPicPr>
          <p:cNvPr id="73" name="Picture 72" descr="Play-Button.png"/>
          <p:cNvPicPr>
            <a:picLocks noChangeAspect="1"/>
          </p:cNvPicPr>
          <p:nvPr/>
        </p:nvPicPr>
        <p:blipFill>
          <a:blip r:embed="rId7" cstate="print"/>
          <a:stretch>
            <a:fillRect/>
          </a:stretch>
        </p:blipFill>
        <p:spPr>
          <a:xfrm>
            <a:off x="7153142" y="4658973"/>
            <a:ext cx="525780" cy="525780"/>
          </a:xfrm>
          <a:prstGeom prst="rect">
            <a:avLst/>
          </a:prstGeom>
        </p:spPr>
      </p:pic>
      <p:sp>
        <p:nvSpPr>
          <p:cNvPr id="74" name="TextBox 73"/>
          <p:cNvSpPr txBox="1"/>
          <p:nvPr/>
        </p:nvSpPr>
        <p:spPr>
          <a:xfrm>
            <a:off x="1129657" y="5264001"/>
            <a:ext cx="1152525" cy="246221"/>
          </a:xfrm>
          <a:prstGeom prst="rect">
            <a:avLst/>
          </a:prstGeom>
          <a:noFill/>
        </p:spPr>
        <p:txBody>
          <a:bodyPr wrap="square" rtlCol="0">
            <a:spAutoFit/>
          </a:bodyPr>
          <a:lstStyle/>
          <a:p>
            <a:pPr algn="ctr"/>
            <a:r>
              <a:rPr lang="en-US" sz="1000" b="1" dirty="0"/>
              <a:t>Track 35</a:t>
            </a:r>
          </a:p>
        </p:txBody>
      </p:sp>
      <p:sp>
        <p:nvSpPr>
          <p:cNvPr id="75" name="TextBox 74"/>
          <p:cNvSpPr txBox="1"/>
          <p:nvPr/>
        </p:nvSpPr>
        <p:spPr>
          <a:xfrm>
            <a:off x="3982270" y="5264001"/>
            <a:ext cx="1152525" cy="246221"/>
          </a:xfrm>
          <a:prstGeom prst="rect">
            <a:avLst/>
          </a:prstGeom>
          <a:noFill/>
        </p:spPr>
        <p:txBody>
          <a:bodyPr wrap="square" rtlCol="0">
            <a:spAutoFit/>
          </a:bodyPr>
          <a:lstStyle/>
          <a:p>
            <a:pPr algn="ctr"/>
            <a:r>
              <a:rPr lang="en-US" sz="1000" b="1" dirty="0"/>
              <a:t>Track 36</a:t>
            </a:r>
          </a:p>
        </p:txBody>
      </p:sp>
      <p:sp>
        <p:nvSpPr>
          <p:cNvPr id="76" name="TextBox 75"/>
          <p:cNvSpPr txBox="1"/>
          <p:nvPr/>
        </p:nvSpPr>
        <p:spPr>
          <a:xfrm>
            <a:off x="6839770" y="5264001"/>
            <a:ext cx="1152525" cy="246221"/>
          </a:xfrm>
          <a:prstGeom prst="rect">
            <a:avLst/>
          </a:prstGeom>
          <a:noFill/>
        </p:spPr>
        <p:txBody>
          <a:bodyPr wrap="square" rtlCol="0">
            <a:spAutoFit/>
          </a:bodyPr>
          <a:lstStyle/>
          <a:p>
            <a:pPr algn="ctr"/>
            <a:r>
              <a:rPr lang="en-US" sz="1000" b="1" dirty="0"/>
              <a:t>Track 37</a:t>
            </a:r>
          </a:p>
        </p:txBody>
      </p:sp>
      <p:sp>
        <p:nvSpPr>
          <p:cNvPr id="77" name="TextBox 76"/>
          <p:cNvSpPr txBox="1"/>
          <p:nvPr/>
        </p:nvSpPr>
        <p:spPr>
          <a:xfrm>
            <a:off x="1096319" y="4263876"/>
            <a:ext cx="1219200" cy="276999"/>
          </a:xfrm>
          <a:prstGeom prst="rect">
            <a:avLst/>
          </a:prstGeom>
          <a:noFill/>
        </p:spPr>
        <p:txBody>
          <a:bodyPr wrap="square" rtlCol="0">
            <a:spAutoFit/>
          </a:bodyPr>
          <a:lstStyle/>
          <a:p>
            <a:r>
              <a:rPr lang="en-US" sz="1200" b="1" dirty="0"/>
              <a:t>Score Point 0</a:t>
            </a:r>
          </a:p>
        </p:txBody>
      </p:sp>
      <p:sp>
        <p:nvSpPr>
          <p:cNvPr id="78" name="TextBox 77"/>
          <p:cNvSpPr txBox="1"/>
          <p:nvPr/>
        </p:nvSpPr>
        <p:spPr>
          <a:xfrm>
            <a:off x="3948932" y="4263876"/>
            <a:ext cx="1219200" cy="276999"/>
          </a:xfrm>
          <a:prstGeom prst="rect">
            <a:avLst/>
          </a:prstGeom>
          <a:noFill/>
        </p:spPr>
        <p:txBody>
          <a:bodyPr wrap="square" rtlCol="0">
            <a:spAutoFit/>
          </a:bodyPr>
          <a:lstStyle/>
          <a:p>
            <a:r>
              <a:rPr lang="en-US" sz="1200" b="1" dirty="0"/>
              <a:t>Score Point 1</a:t>
            </a:r>
          </a:p>
        </p:txBody>
      </p:sp>
      <p:sp>
        <p:nvSpPr>
          <p:cNvPr id="79" name="TextBox 78"/>
          <p:cNvSpPr txBox="1"/>
          <p:nvPr/>
        </p:nvSpPr>
        <p:spPr>
          <a:xfrm>
            <a:off x="6806432" y="4263876"/>
            <a:ext cx="1219200" cy="276999"/>
          </a:xfrm>
          <a:prstGeom prst="rect">
            <a:avLst/>
          </a:prstGeom>
          <a:noFill/>
        </p:spPr>
        <p:txBody>
          <a:bodyPr wrap="square" rtlCol="0">
            <a:spAutoFit/>
          </a:bodyPr>
          <a:lstStyle/>
          <a:p>
            <a:r>
              <a:rPr lang="en-US" sz="1200" b="1" dirty="0"/>
              <a:t>Score Point 2</a:t>
            </a:r>
          </a:p>
        </p:txBody>
      </p:sp>
      <p:sp>
        <p:nvSpPr>
          <p:cNvPr id="80" name="TextBox 79"/>
          <p:cNvSpPr txBox="1"/>
          <p:nvPr/>
        </p:nvSpPr>
        <p:spPr>
          <a:xfrm>
            <a:off x="498760" y="5628034"/>
            <a:ext cx="2422567" cy="738664"/>
          </a:xfrm>
          <a:prstGeom prst="rect">
            <a:avLst/>
          </a:prstGeom>
          <a:noFill/>
        </p:spPr>
        <p:txBody>
          <a:bodyPr wrap="square" rtlCol="0">
            <a:spAutoFit/>
          </a:bodyPr>
          <a:lstStyle/>
          <a:p>
            <a:pPr algn="ctr">
              <a:spcBef>
                <a:spcPts val="600"/>
              </a:spcBef>
            </a:pPr>
            <a:r>
              <a:rPr lang="en-US" sz="1400" dirty="0"/>
              <a:t>“</a:t>
            </a:r>
            <a:r>
              <a:rPr lang="en-US" sz="1400" i="1" dirty="0" err="1"/>
              <a:t>Hm</a:t>
            </a:r>
            <a:r>
              <a:rPr lang="en-US" sz="1400" i="1" dirty="0"/>
              <a:t> . . . People on boats to communicate with people on land? . . . I don't know.”</a:t>
            </a:r>
            <a:endParaRPr lang="en-US" sz="1200" i="1" dirty="0"/>
          </a:p>
        </p:txBody>
      </p:sp>
      <p:sp>
        <p:nvSpPr>
          <p:cNvPr id="81" name="TextBox 80"/>
          <p:cNvSpPr txBox="1"/>
          <p:nvPr/>
        </p:nvSpPr>
        <p:spPr>
          <a:xfrm>
            <a:off x="3511451" y="5628034"/>
            <a:ext cx="2117442" cy="307777"/>
          </a:xfrm>
          <a:prstGeom prst="rect">
            <a:avLst/>
          </a:prstGeom>
          <a:noFill/>
        </p:spPr>
        <p:txBody>
          <a:bodyPr wrap="square" rtlCol="0">
            <a:spAutoFit/>
          </a:bodyPr>
          <a:lstStyle/>
          <a:p>
            <a:pPr algn="ctr">
              <a:spcBef>
                <a:spcPts val="600"/>
              </a:spcBef>
            </a:pPr>
            <a:r>
              <a:rPr lang="en-US" sz="1400" dirty="0"/>
              <a:t>“</a:t>
            </a:r>
            <a:r>
              <a:rPr lang="en-US" sz="1400" i="1" dirty="0"/>
              <a:t>They cannot lost.”</a:t>
            </a:r>
          </a:p>
        </p:txBody>
      </p:sp>
      <p:sp>
        <p:nvSpPr>
          <p:cNvPr id="82" name="TextBox 81"/>
          <p:cNvSpPr txBox="1"/>
          <p:nvPr/>
        </p:nvSpPr>
        <p:spPr>
          <a:xfrm>
            <a:off x="5898823" y="5628034"/>
            <a:ext cx="3019546" cy="830997"/>
          </a:xfrm>
          <a:prstGeom prst="rect">
            <a:avLst/>
          </a:prstGeom>
          <a:noFill/>
        </p:spPr>
        <p:txBody>
          <a:bodyPr wrap="square" rtlCol="0">
            <a:spAutoFit/>
          </a:bodyPr>
          <a:lstStyle/>
          <a:p>
            <a:pPr algn="ctr">
              <a:spcBef>
                <a:spcPts val="600"/>
              </a:spcBef>
            </a:pPr>
            <a:r>
              <a:rPr lang="en-US" sz="1200" dirty="0"/>
              <a:t>“</a:t>
            </a:r>
            <a:r>
              <a:rPr lang="en-US" sz="1200" i="1" dirty="0"/>
              <a:t>It's important for people to communicate in a boat because if the person . . .</a:t>
            </a:r>
            <a:br>
              <a:rPr lang="en-US" sz="1200" i="1" dirty="0"/>
            </a:br>
            <a:r>
              <a:rPr lang="en-US" sz="1200" i="1" dirty="0"/>
              <a:t>Um . . . They waiting for, it's not the person they wanted them to come . . .”</a:t>
            </a:r>
          </a:p>
        </p:txBody>
      </p:sp>
      <p:pic>
        <p:nvPicPr>
          <p:cNvPr id="29" name="Picture 28" descr="3573_1.png"/>
          <p:cNvPicPr>
            <a:picLocks noChangeAspect="1"/>
          </p:cNvPicPr>
          <p:nvPr/>
        </p:nvPicPr>
        <p:blipFill>
          <a:blip r:embed="rId8" cstate="print"/>
          <a:stretch>
            <a:fillRect/>
          </a:stretch>
        </p:blipFill>
        <p:spPr>
          <a:xfrm>
            <a:off x="1644731" y="938927"/>
            <a:ext cx="2468880" cy="1645920"/>
          </a:xfrm>
          <a:prstGeom prst="rect">
            <a:avLst/>
          </a:prstGeom>
          <a:ln w="12700">
            <a:solidFill>
              <a:schemeClr val="tx1"/>
            </a:solidFill>
          </a:ln>
          <a:effectLst>
            <a:outerShdw blurRad="50800" dist="38100" dir="2700000" algn="tl" rotWithShape="0">
              <a:prstClr val="black">
                <a:alpha val="40000"/>
              </a:prstClr>
            </a:outerShdw>
          </a:effectLst>
        </p:spPr>
      </p:pic>
      <p:pic>
        <p:nvPicPr>
          <p:cNvPr id="30" name="Picture 29" descr="3573_2.png"/>
          <p:cNvPicPr>
            <a:picLocks noChangeAspect="1"/>
          </p:cNvPicPr>
          <p:nvPr/>
        </p:nvPicPr>
        <p:blipFill>
          <a:blip r:embed="rId9" cstate="print"/>
          <a:stretch>
            <a:fillRect/>
          </a:stretch>
        </p:blipFill>
        <p:spPr>
          <a:xfrm>
            <a:off x="5072320" y="938927"/>
            <a:ext cx="2468880" cy="1645920"/>
          </a:xfrm>
          <a:prstGeom prst="rect">
            <a:avLst/>
          </a:prstGeom>
          <a:ln w="12700">
            <a:solidFill>
              <a:schemeClr val="tx1"/>
            </a:solidFill>
          </a:ln>
          <a:effectLst>
            <a:outerShdw blurRad="50800" dist="38100" dir="2700000" algn="tl" rotWithShape="0">
              <a:prstClr val="black">
                <a:alpha val="40000"/>
              </a:prstClr>
            </a:outerShdw>
          </a:effectLst>
        </p:spPr>
      </p:pic>
      <p:sp>
        <p:nvSpPr>
          <p:cNvPr id="31" name="TextBox 30"/>
          <p:cNvSpPr txBox="1"/>
          <p:nvPr/>
        </p:nvSpPr>
        <p:spPr>
          <a:xfrm>
            <a:off x="1290053" y="934190"/>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32" name="TextBox 31"/>
          <p:cNvSpPr txBox="1"/>
          <p:nvPr/>
        </p:nvSpPr>
        <p:spPr>
          <a:xfrm>
            <a:off x="4719978" y="934190"/>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35.wav"/>
                                        </p:tgtEl>
                                      </p:cMediaNode>
                                    </p:audio>
                                  </p:subTnLst>
                                </p:cTn>
                              </p:par>
                            </p:childTnLst>
                          </p:cTn>
                        </p:par>
                        <p:par>
                          <p:cTn id="10" fill="hold">
                            <p:stCondLst>
                              <p:cond delay="500"/>
                            </p:stCondLst>
                            <p:childTnLst>
                              <p:par>
                                <p:cTn id="11" presetID="1" presetClass="entr" presetSubtype="0" fill="hold" nodeType="afterEffect">
                                  <p:stCondLst>
                                    <p:cond delay="330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36.wav"/>
                                        </p:tgtEl>
                                      </p:cMediaNode>
                                    </p:audio>
                                  </p:subTnLst>
                                </p:cTn>
                              </p:par>
                            </p:childTnLst>
                          </p:cTn>
                        </p:par>
                        <p:par>
                          <p:cTn id="26" fill="hold">
                            <p:stCondLst>
                              <p:cond delay="500"/>
                            </p:stCondLst>
                            <p:childTnLst>
                              <p:par>
                                <p:cTn id="27" presetID="1" presetClass="entr" presetSubtype="0" fill="hold" nodeType="afterEffect">
                                  <p:stCondLst>
                                    <p:cond delay="900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additive="base">
                                        <p:cTn id="33" dur="500" fill="hold"/>
                                        <p:tgtEl>
                                          <p:spTgt spid="81"/>
                                        </p:tgtEl>
                                        <p:attrNameLst>
                                          <p:attrName>ppt_x</p:attrName>
                                        </p:attrNameLst>
                                      </p:cBhvr>
                                      <p:tavLst>
                                        <p:tav tm="0">
                                          <p:val>
                                            <p:strVal val="#ppt_x"/>
                                          </p:val>
                                        </p:tav>
                                        <p:tav tm="100000">
                                          <p:val>
                                            <p:strVal val="#ppt_x"/>
                                          </p:val>
                                        </p:tav>
                                      </p:tavLst>
                                    </p:anim>
                                    <p:anim calcmode="lin" valueType="num">
                                      <p:cBhvr additive="base">
                                        <p:cTn id="3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37.wav"/>
                                        </p:tgtEl>
                                      </p:cMediaNode>
                                    </p:audio>
                                  </p:subTnLst>
                                </p:cTn>
                              </p:par>
                            </p:childTnLst>
                          </p:cTn>
                        </p:par>
                        <p:par>
                          <p:cTn id="42" fill="hold">
                            <p:stCondLst>
                              <p:cond delay="500"/>
                            </p:stCondLst>
                            <p:childTnLst>
                              <p:par>
                                <p:cTn id="43" presetID="1" presetClass="entr" presetSubtype="0" fill="hold" nodeType="afterEffect">
                                  <p:stCondLst>
                                    <p:cond delay="1950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5–6—Expanding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25</a:t>
            </a:fld>
            <a:endParaRPr lang="en-US" dirty="0"/>
          </a:p>
        </p:txBody>
      </p:sp>
      <p:sp>
        <p:nvSpPr>
          <p:cNvPr id="22" name="AutoShape 4"/>
          <p:cNvSpPr>
            <a:spLocks noChangeArrowheads="1"/>
          </p:cNvSpPr>
          <p:nvPr/>
        </p:nvSpPr>
        <p:spPr bwMode="auto">
          <a:xfrm>
            <a:off x="200196" y="2844606"/>
            <a:ext cx="8732838" cy="1193004"/>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latin typeface="+mn-lt"/>
              </a:rPr>
              <a:t>This person is reading </a:t>
            </a:r>
            <a:r>
              <a:rPr lang="en-US" sz="1400" dirty="0" err="1">
                <a:latin typeface="+mn-lt"/>
              </a:rPr>
              <a:t>braille</a:t>
            </a:r>
            <a:r>
              <a:rPr lang="en-US" sz="1400" dirty="0">
                <a:latin typeface="+mn-lt"/>
              </a:rPr>
              <a:t> by touching dots on a page. People who are visually impaired may</a:t>
            </a:r>
            <a:br>
              <a:rPr lang="en-US" sz="1400" dirty="0">
                <a:latin typeface="+mn-lt"/>
              </a:rPr>
            </a:br>
            <a:r>
              <a:rPr lang="en-US" sz="1400" dirty="0">
                <a:latin typeface="+mn-lt"/>
              </a:rPr>
              <a:t>read </a:t>
            </a:r>
            <a:r>
              <a:rPr lang="en-US" sz="1400" dirty="0" err="1">
                <a:latin typeface="+mn-lt"/>
              </a:rPr>
              <a:t>braille</a:t>
            </a:r>
            <a:r>
              <a:rPr lang="en-US" sz="1400" dirty="0">
                <a:latin typeface="+mn-lt"/>
              </a:rPr>
              <a:t>. When they touch the dots, they also feel the different shapes. That way, they know what</a:t>
            </a:r>
            <a:br>
              <a:rPr lang="en-US" sz="1400" dirty="0">
                <a:latin typeface="+mn-lt"/>
              </a:rPr>
            </a:br>
            <a:r>
              <a:rPr lang="en-US" sz="1400" dirty="0">
                <a:latin typeface="+mn-lt"/>
              </a:rPr>
              <a:t>the words are.</a:t>
            </a:r>
            <a:endParaRPr lang="en-US" sz="14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t>Tell me how people use </a:t>
            </a:r>
            <a:r>
              <a:rPr lang="en-US" sz="1400" dirty="0" err="1"/>
              <a:t>braille</a:t>
            </a:r>
            <a:r>
              <a:rPr lang="en-US" sz="1400" dirty="0"/>
              <a:t>.</a:t>
            </a:r>
            <a:endParaRPr lang="en-US" sz="1200" dirty="0">
              <a:latin typeface="+mn-lt"/>
              <a:cs typeface="Times New Roman" pitchFamily="18" charset="0"/>
            </a:endParaRPr>
          </a:p>
        </p:txBody>
      </p:sp>
      <p:grpSp>
        <p:nvGrpSpPr>
          <p:cNvPr id="3" name="Group 32"/>
          <p:cNvGrpSpPr/>
          <p:nvPr/>
        </p:nvGrpSpPr>
        <p:grpSpPr>
          <a:xfrm>
            <a:off x="804989" y="4235301"/>
            <a:ext cx="1801860" cy="1280160"/>
            <a:chOff x="2486027" y="4991100"/>
            <a:chExt cx="1801860" cy="1280160"/>
          </a:xfrm>
        </p:grpSpPr>
        <p:sp>
          <p:nvSpPr>
            <p:cNvPr id="3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6" cstate="print"/>
          <a:stretch>
            <a:fillRect/>
          </a:stretch>
        </p:blipFill>
        <p:spPr>
          <a:xfrm>
            <a:off x="1443029" y="4658973"/>
            <a:ext cx="525780" cy="525780"/>
          </a:xfrm>
          <a:prstGeom prst="rect">
            <a:avLst/>
          </a:prstGeom>
        </p:spPr>
      </p:pic>
      <p:pic>
        <p:nvPicPr>
          <p:cNvPr id="37" name="Picture 36" descr="Play-Button.png"/>
          <p:cNvPicPr>
            <a:picLocks noChangeAspect="1"/>
          </p:cNvPicPr>
          <p:nvPr/>
        </p:nvPicPr>
        <p:blipFill>
          <a:blip r:embed="rId7" cstate="print"/>
          <a:stretch>
            <a:fillRect/>
          </a:stretch>
        </p:blipFill>
        <p:spPr>
          <a:xfrm>
            <a:off x="1443029" y="4658973"/>
            <a:ext cx="525780" cy="525780"/>
          </a:xfrm>
          <a:prstGeom prst="rect">
            <a:avLst/>
          </a:prstGeom>
        </p:spPr>
      </p:pic>
      <p:grpSp>
        <p:nvGrpSpPr>
          <p:cNvPr id="5" name="Group 37"/>
          <p:cNvGrpSpPr/>
          <p:nvPr/>
        </p:nvGrpSpPr>
        <p:grpSpPr>
          <a:xfrm>
            <a:off x="3657602" y="4235301"/>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6" cstate="print"/>
          <a:stretch>
            <a:fillRect/>
          </a:stretch>
        </p:blipFill>
        <p:spPr>
          <a:xfrm>
            <a:off x="4295642" y="4658973"/>
            <a:ext cx="525780" cy="525780"/>
          </a:xfrm>
          <a:prstGeom prst="rect">
            <a:avLst/>
          </a:prstGeom>
        </p:spPr>
      </p:pic>
      <p:pic>
        <p:nvPicPr>
          <p:cNvPr id="42" name="Picture 41" descr="Play-Button.png"/>
          <p:cNvPicPr>
            <a:picLocks noChangeAspect="1"/>
          </p:cNvPicPr>
          <p:nvPr/>
        </p:nvPicPr>
        <p:blipFill>
          <a:blip r:embed="rId7" cstate="print"/>
          <a:stretch>
            <a:fillRect/>
          </a:stretch>
        </p:blipFill>
        <p:spPr>
          <a:xfrm>
            <a:off x="4295642" y="4658973"/>
            <a:ext cx="525780" cy="525780"/>
          </a:xfrm>
          <a:prstGeom prst="rect">
            <a:avLst/>
          </a:prstGeom>
        </p:spPr>
      </p:pic>
      <p:grpSp>
        <p:nvGrpSpPr>
          <p:cNvPr id="6" name="Group 42"/>
          <p:cNvGrpSpPr/>
          <p:nvPr/>
        </p:nvGrpSpPr>
        <p:grpSpPr>
          <a:xfrm>
            <a:off x="6515102" y="4235301"/>
            <a:ext cx="1801860" cy="1280160"/>
            <a:chOff x="2486027" y="4991100"/>
            <a:chExt cx="1801860" cy="1280160"/>
          </a:xfrm>
        </p:grpSpPr>
        <p:sp>
          <p:nvSpPr>
            <p:cNvPr id="7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1" name="Rectangle 7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descr="Melody-Button-(GI).png"/>
          <p:cNvPicPr>
            <a:picLocks noChangeAspect="1"/>
          </p:cNvPicPr>
          <p:nvPr/>
        </p:nvPicPr>
        <p:blipFill>
          <a:blip r:embed="rId6" cstate="print"/>
          <a:stretch>
            <a:fillRect/>
          </a:stretch>
        </p:blipFill>
        <p:spPr>
          <a:xfrm>
            <a:off x="7153142" y="4658973"/>
            <a:ext cx="525780" cy="525780"/>
          </a:xfrm>
          <a:prstGeom prst="rect">
            <a:avLst/>
          </a:prstGeom>
        </p:spPr>
      </p:pic>
      <p:pic>
        <p:nvPicPr>
          <p:cNvPr id="73" name="Picture 72" descr="Play-Button.png"/>
          <p:cNvPicPr>
            <a:picLocks noChangeAspect="1"/>
          </p:cNvPicPr>
          <p:nvPr/>
        </p:nvPicPr>
        <p:blipFill>
          <a:blip r:embed="rId7" cstate="print"/>
          <a:stretch>
            <a:fillRect/>
          </a:stretch>
        </p:blipFill>
        <p:spPr>
          <a:xfrm>
            <a:off x="7153142" y="4658973"/>
            <a:ext cx="525780" cy="525780"/>
          </a:xfrm>
          <a:prstGeom prst="rect">
            <a:avLst/>
          </a:prstGeom>
        </p:spPr>
      </p:pic>
      <p:sp>
        <p:nvSpPr>
          <p:cNvPr id="74" name="TextBox 73"/>
          <p:cNvSpPr txBox="1"/>
          <p:nvPr/>
        </p:nvSpPr>
        <p:spPr>
          <a:xfrm>
            <a:off x="1129657" y="5264001"/>
            <a:ext cx="1152525" cy="246221"/>
          </a:xfrm>
          <a:prstGeom prst="rect">
            <a:avLst/>
          </a:prstGeom>
          <a:noFill/>
        </p:spPr>
        <p:txBody>
          <a:bodyPr wrap="square" rtlCol="0">
            <a:spAutoFit/>
          </a:bodyPr>
          <a:lstStyle/>
          <a:p>
            <a:pPr algn="ctr"/>
            <a:r>
              <a:rPr lang="en-US" sz="1000" b="1" dirty="0"/>
              <a:t>Track 38</a:t>
            </a:r>
          </a:p>
        </p:txBody>
      </p:sp>
      <p:sp>
        <p:nvSpPr>
          <p:cNvPr id="75" name="TextBox 74"/>
          <p:cNvSpPr txBox="1"/>
          <p:nvPr/>
        </p:nvSpPr>
        <p:spPr>
          <a:xfrm>
            <a:off x="3982270" y="5264001"/>
            <a:ext cx="1152525" cy="246221"/>
          </a:xfrm>
          <a:prstGeom prst="rect">
            <a:avLst/>
          </a:prstGeom>
          <a:noFill/>
        </p:spPr>
        <p:txBody>
          <a:bodyPr wrap="square" rtlCol="0">
            <a:spAutoFit/>
          </a:bodyPr>
          <a:lstStyle/>
          <a:p>
            <a:pPr algn="ctr"/>
            <a:r>
              <a:rPr lang="en-US" sz="1000" b="1" dirty="0"/>
              <a:t>Track 39</a:t>
            </a:r>
          </a:p>
        </p:txBody>
      </p:sp>
      <p:sp>
        <p:nvSpPr>
          <p:cNvPr id="76" name="TextBox 75"/>
          <p:cNvSpPr txBox="1"/>
          <p:nvPr/>
        </p:nvSpPr>
        <p:spPr>
          <a:xfrm>
            <a:off x="6839770" y="5264001"/>
            <a:ext cx="1152525" cy="246221"/>
          </a:xfrm>
          <a:prstGeom prst="rect">
            <a:avLst/>
          </a:prstGeom>
          <a:noFill/>
        </p:spPr>
        <p:txBody>
          <a:bodyPr wrap="square" rtlCol="0">
            <a:spAutoFit/>
          </a:bodyPr>
          <a:lstStyle/>
          <a:p>
            <a:pPr algn="ctr"/>
            <a:r>
              <a:rPr lang="en-US" sz="1000" b="1" dirty="0"/>
              <a:t>Track 40</a:t>
            </a:r>
          </a:p>
        </p:txBody>
      </p:sp>
      <p:sp>
        <p:nvSpPr>
          <p:cNvPr id="77" name="TextBox 76"/>
          <p:cNvSpPr txBox="1"/>
          <p:nvPr/>
        </p:nvSpPr>
        <p:spPr>
          <a:xfrm>
            <a:off x="1096319" y="4263876"/>
            <a:ext cx="1219200" cy="276999"/>
          </a:xfrm>
          <a:prstGeom prst="rect">
            <a:avLst/>
          </a:prstGeom>
          <a:noFill/>
        </p:spPr>
        <p:txBody>
          <a:bodyPr wrap="square" rtlCol="0">
            <a:spAutoFit/>
          </a:bodyPr>
          <a:lstStyle/>
          <a:p>
            <a:r>
              <a:rPr lang="en-US" sz="1200" b="1" dirty="0"/>
              <a:t>Score Point 0</a:t>
            </a:r>
          </a:p>
        </p:txBody>
      </p:sp>
      <p:sp>
        <p:nvSpPr>
          <p:cNvPr id="78" name="TextBox 77"/>
          <p:cNvSpPr txBox="1"/>
          <p:nvPr/>
        </p:nvSpPr>
        <p:spPr>
          <a:xfrm>
            <a:off x="3948932" y="4263876"/>
            <a:ext cx="1219200" cy="276999"/>
          </a:xfrm>
          <a:prstGeom prst="rect">
            <a:avLst/>
          </a:prstGeom>
          <a:noFill/>
        </p:spPr>
        <p:txBody>
          <a:bodyPr wrap="square" rtlCol="0">
            <a:spAutoFit/>
          </a:bodyPr>
          <a:lstStyle/>
          <a:p>
            <a:r>
              <a:rPr lang="en-US" sz="1200" b="1" dirty="0"/>
              <a:t>Score Point 1</a:t>
            </a:r>
          </a:p>
        </p:txBody>
      </p:sp>
      <p:sp>
        <p:nvSpPr>
          <p:cNvPr id="79" name="TextBox 78"/>
          <p:cNvSpPr txBox="1"/>
          <p:nvPr/>
        </p:nvSpPr>
        <p:spPr>
          <a:xfrm>
            <a:off x="6806432" y="4263876"/>
            <a:ext cx="1219200" cy="276999"/>
          </a:xfrm>
          <a:prstGeom prst="rect">
            <a:avLst/>
          </a:prstGeom>
          <a:noFill/>
        </p:spPr>
        <p:txBody>
          <a:bodyPr wrap="square" rtlCol="0">
            <a:spAutoFit/>
          </a:bodyPr>
          <a:lstStyle/>
          <a:p>
            <a:r>
              <a:rPr lang="en-US" sz="1200" b="1" dirty="0"/>
              <a:t>Score Point 2</a:t>
            </a:r>
          </a:p>
        </p:txBody>
      </p:sp>
      <p:sp>
        <p:nvSpPr>
          <p:cNvPr id="80" name="TextBox 79"/>
          <p:cNvSpPr txBox="1"/>
          <p:nvPr/>
        </p:nvSpPr>
        <p:spPr>
          <a:xfrm>
            <a:off x="865744" y="5628034"/>
            <a:ext cx="1675580" cy="307777"/>
          </a:xfrm>
          <a:prstGeom prst="rect">
            <a:avLst/>
          </a:prstGeom>
          <a:noFill/>
        </p:spPr>
        <p:txBody>
          <a:bodyPr wrap="square" rtlCol="0">
            <a:spAutoFit/>
          </a:bodyPr>
          <a:lstStyle/>
          <a:p>
            <a:pPr algn="ctr">
              <a:spcBef>
                <a:spcPts val="600"/>
              </a:spcBef>
            </a:pPr>
            <a:r>
              <a:rPr lang="en-US" sz="1400" dirty="0"/>
              <a:t>“</a:t>
            </a:r>
            <a:r>
              <a:rPr lang="en-US" sz="1400" i="1" dirty="0"/>
              <a:t>To read…to read”</a:t>
            </a:r>
            <a:endParaRPr lang="en-US" sz="1200" i="1" dirty="0"/>
          </a:p>
        </p:txBody>
      </p:sp>
      <p:sp>
        <p:nvSpPr>
          <p:cNvPr id="81" name="TextBox 80"/>
          <p:cNvSpPr txBox="1"/>
          <p:nvPr/>
        </p:nvSpPr>
        <p:spPr>
          <a:xfrm>
            <a:off x="3095825" y="5628034"/>
            <a:ext cx="2936834" cy="523220"/>
          </a:xfrm>
          <a:prstGeom prst="rect">
            <a:avLst/>
          </a:prstGeom>
          <a:noFill/>
        </p:spPr>
        <p:txBody>
          <a:bodyPr wrap="square" rtlCol="0">
            <a:spAutoFit/>
          </a:bodyPr>
          <a:lstStyle/>
          <a:p>
            <a:pPr algn="ctr">
              <a:spcBef>
                <a:spcPts val="600"/>
              </a:spcBef>
            </a:pPr>
            <a:r>
              <a:rPr lang="en-US" sz="1400" dirty="0"/>
              <a:t>“</a:t>
            </a:r>
            <a:r>
              <a:rPr lang="en-US" sz="1400" i="1" dirty="0"/>
              <a:t>By touching them and they feeling it, um… that’s it.”</a:t>
            </a:r>
          </a:p>
        </p:txBody>
      </p:sp>
      <p:sp>
        <p:nvSpPr>
          <p:cNvPr id="82" name="TextBox 81"/>
          <p:cNvSpPr txBox="1"/>
          <p:nvPr/>
        </p:nvSpPr>
        <p:spPr>
          <a:xfrm>
            <a:off x="5886948" y="5628034"/>
            <a:ext cx="3067052" cy="830997"/>
          </a:xfrm>
          <a:prstGeom prst="rect">
            <a:avLst/>
          </a:prstGeom>
          <a:noFill/>
        </p:spPr>
        <p:txBody>
          <a:bodyPr wrap="square" rtlCol="0">
            <a:spAutoFit/>
          </a:bodyPr>
          <a:lstStyle/>
          <a:p>
            <a:pPr algn="ctr">
              <a:spcBef>
                <a:spcPts val="600"/>
              </a:spcBef>
            </a:pPr>
            <a:r>
              <a:rPr lang="en-US" sz="1200" dirty="0"/>
              <a:t>“</a:t>
            </a:r>
            <a:r>
              <a:rPr lang="en-US" sz="1200" i="1" dirty="0"/>
              <a:t>By they using their hands, and like they can’t see because they have blind eyes, like they use it for like computers something like that and to [?]”</a:t>
            </a:r>
          </a:p>
        </p:txBody>
      </p:sp>
      <p:pic>
        <p:nvPicPr>
          <p:cNvPr id="29" name="Picture 28" descr="3574_Stem.tif"/>
          <p:cNvPicPr>
            <a:picLocks noChangeAspect="1"/>
          </p:cNvPicPr>
          <p:nvPr/>
        </p:nvPicPr>
        <p:blipFill>
          <a:blip r:embed="rId8" cstate="print"/>
          <a:stretch>
            <a:fillRect/>
          </a:stretch>
        </p:blipFill>
        <p:spPr>
          <a:xfrm>
            <a:off x="3188517" y="871847"/>
            <a:ext cx="2743200" cy="1828800"/>
          </a:xfrm>
          <a:prstGeom prst="rect">
            <a:avLst/>
          </a:prstGeom>
          <a:ln w="127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38.wav"/>
                                        </p:tgtEl>
                                      </p:cMediaNode>
                                    </p:audio>
                                  </p:subTnLst>
                                </p:cTn>
                              </p:par>
                            </p:childTnLst>
                          </p:cTn>
                        </p:par>
                        <p:par>
                          <p:cTn id="10" fill="hold">
                            <p:stCondLst>
                              <p:cond delay="500"/>
                            </p:stCondLst>
                            <p:childTnLst>
                              <p:par>
                                <p:cTn id="11" presetID="1" presetClass="entr" presetSubtype="0" fill="hold" nodeType="afterEffect">
                                  <p:stCondLst>
                                    <p:cond delay="255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39.wav"/>
                                        </p:tgtEl>
                                      </p:cMediaNode>
                                    </p:audio>
                                  </p:subTnLst>
                                </p:cTn>
                              </p:par>
                            </p:childTnLst>
                          </p:cTn>
                        </p:par>
                        <p:par>
                          <p:cTn id="26" fill="hold">
                            <p:stCondLst>
                              <p:cond delay="500"/>
                            </p:stCondLst>
                            <p:childTnLst>
                              <p:par>
                                <p:cTn id="27" presetID="1" presetClass="entr" presetSubtype="0" fill="hold" nodeType="afterEffect">
                                  <p:stCondLst>
                                    <p:cond delay="1500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additive="base">
                                        <p:cTn id="33" dur="500" fill="hold"/>
                                        <p:tgtEl>
                                          <p:spTgt spid="81"/>
                                        </p:tgtEl>
                                        <p:attrNameLst>
                                          <p:attrName>ppt_x</p:attrName>
                                        </p:attrNameLst>
                                      </p:cBhvr>
                                      <p:tavLst>
                                        <p:tav tm="0">
                                          <p:val>
                                            <p:strVal val="#ppt_x"/>
                                          </p:val>
                                        </p:tav>
                                        <p:tav tm="100000">
                                          <p:val>
                                            <p:strVal val="#ppt_x"/>
                                          </p:val>
                                        </p:tav>
                                      </p:tavLst>
                                    </p:anim>
                                    <p:anim calcmode="lin" valueType="num">
                                      <p:cBhvr additive="base">
                                        <p:cTn id="3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40.wav"/>
                                        </p:tgtEl>
                                      </p:cMediaNode>
                                    </p:audio>
                                  </p:subTnLst>
                                </p:cTn>
                              </p:par>
                            </p:childTnLst>
                          </p:cTn>
                        </p:par>
                        <p:par>
                          <p:cTn id="42" fill="hold">
                            <p:stCondLst>
                              <p:cond delay="500"/>
                            </p:stCondLst>
                            <p:childTnLst>
                              <p:par>
                                <p:cTn id="43" presetID="1" presetClass="entr" presetSubtype="0" fill="hold" nodeType="afterEffect">
                                  <p:stCondLst>
                                    <p:cond delay="2050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Grades 5–6—Commanding Samples</a:t>
            </a:r>
          </a:p>
        </p:txBody>
      </p:sp>
      <p:sp>
        <p:nvSpPr>
          <p:cNvPr id="4" name="Slide Number Placeholder 3"/>
          <p:cNvSpPr>
            <a:spLocks noGrp="1"/>
          </p:cNvSpPr>
          <p:nvPr>
            <p:ph type="sldNum" sz="quarter" idx="10"/>
          </p:nvPr>
        </p:nvSpPr>
        <p:spPr/>
        <p:txBody>
          <a:bodyPr/>
          <a:lstStyle/>
          <a:p>
            <a:fld id="{C6C20FBB-DA0A-4D64-96F3-1BFC9EBDF0FB}" type="slidenum">
              <a:rPr lang="en-US" smtClean="0"/>
              <a:pPr/>
              <a:t>26</a:t>
            </a:fld>
            <a:endParaRPr lang="en-US" dirty="0"/>
          </a:p>
        </p:txBody>
      </p:sp>
      <p:sp>
        <p:nvSpPr>
          <p:cNvPr id="22" name="AutoShape 4"/>
          <p:cNvSpPr>
            <a:spLocks noChangeArrowheads="1"/>
          </p:cNvSpPr>
          <p:nvPr/>
        </p:nvSpPr>
        <p:spPr bwMode="auto">
          <a:xfrm>
            <a:off x="200196" y="2606284"/>
            <a:ext cx="8732838" cy="1197864"/>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err="1">
                <a:latin typeface="+mn-lt"/>
              </a:rPr>
              <a:t>Marlena</a:t>
            </a:r>
            <a:r>
              <a:rPr lang="en-US" sz="1400" dirty="0">
                <a:latin typeface="+mn-lt"/>
              </a:rPr>
              <a:t> used several steps to write her report on the forest. She came up with ideas, did</a:t>
            </a:r>
            <a:br>
              <a:rPr lang="en-US" sz="1400" dirty="0">
                <a:latin typeface="+mn-lt"/>
              </a:rPr>
            </a:br>
            <a:r>
              <a:rPr lang="en-US" sz="1400" dirty="0">
                <a:latin typeface="+mn-lt"/>
              </a:rPr>
              <a:t>research, and then she wrote a first draft. Finally, she rewrote the draft and typed the final version to give</a:t>
            </a:r>
            <a:br>
              <a:rPr lang="en-US" sz="1400" dirty="0">
                <a:latin typeface="+mn-lt"/>
              </a:rPr>
            </a:br>
            <a:r>
              <a:rPr lang="en-US" sz="1400" dirty="0">
                <a:latin typeface="+mn-lt"/>
              </a:rPr>
              <a:t>to her teacher.</a:t>
            </a:r>
            <a:endParaRPr lang="en-US" sz="1400" dirty="0">
              <a:latin typeface="+mn-lt"/>
              <a:cs typeface="Times New Roman" pitchFamily="18" charset="0"/>
            </a:endParaRPr>
          </a:p>
          <a:p>
            <a:pPr>
              <a:lnSpc>
                <a:spcPct val="150000"/>
              </a:lnSpc>
              <a:spcAft>
                <a:spcPts val="1000"/>
              </a:spcAft>
              <a:tabLst>
                <a:tab pos="968375" algn="l"/>
              </a:tabLst>
              <a:defRPr/>
            </a:pPr>
            <a:r>
              <a:rPr lang="en-US" sz="1400" b="1" dirty="0">
                <a:latin typeface="Arial" pitchFamily="34" charset="0"/>
                <a:cs typeface="Arial" pitchFamily="34" charset="0"/>
              </a:rPr>
              <a:t>Question</a:t>
            </a:r>
            <a:r>
              <a:rPr lang="en-US" sz="1400" dirty="0">
                <a:latin typeface="Arial" pitchFamily="34" charset="0"/>
                <a:cs typeface="Arial" pitchFamily="34" charset="0"/>
              </a:rPr>
              <a:t>:</a:t>
            </a:r>
            <a:r>
              <a:rPr lang="en-US" dirty="0">
                <a:latin typeface="Arial" pitchFamily="34" charset="0"/>
                <a:cs typeface="Arial" pitchFamily="34" charset="0"/>
              </a:rPr>
              <a:t> </a:t>
            </a:r>
            <a:r>
              <a:rPr lang="en-US" sz="1400" dirty="0"/>
              <a:t>Tell me how following these steps helps her to write a good report.</a:t>
            </a:r>
            <a:endParaRPr lang="en-US" sz="1200" dirty="0">
              <a:latin typeface="+mn-lt"/>
              <a:cs typeface="Times New Roman" pitchFamily="18" charset="0"/>
            </a:endParaRPr>
          </a:p>
        </p:txBody>
      </p:sp>
      <p:grpSp>
        <p:nvGrpSpPr>
          <p:cNvPr id="3" name="Group 32"/>
          <p:cNvGrpSpPr/>
          <p:nvPr/>
        </p:nvGrpSpPr>
        <p:grpSpPr>
          <a:xfrm>
            <a:off x="804989" y="4009676"/>
            <a:ext cx="1801860" cy="1280160"/>
            <a:chOff x="2486027" y="4991100"/>
            <a:chExt cx="1801860" cy="1280160"/>
          </a:xfrm>
        </p:grpSpPr>
        <p:sp>
          <p:nvSpPr>
            <p:cNvPr id="3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5" name="Rectangle 3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Melody-Button-(GI).png"/>
          <p:cNvPicPr>
            <a:picLocks noChangeAspect="1"/>
          </p:cNvPicPr>
          <p:nvPr/>
        </p:nvPicPr>
        <p:blipFill>
          <a:blip r:embed="rId6" cstate="print"/>
          <a:stretch>
            <a:fillRect/>
          </a:stretch>
        </p:blipFill>
        <p:spPr>
          <a:xfrm>
            <a:off x="1443029" y="4433348"/>
            <a:ext cx="525780" cy="525780"/>
          </a:xfrm>
          <a:prstGeom prst="rect">
            <a:avLst/>
          </a:prstGeom>
        </p:spPr>
      </p:pic>
      <p:pic>
        <p:nvPicPr>
          <p:cNvPr id="37" name="Picture 36" descr="Play-Button.png"/>
          <p:cNvPicPr>
            <a:picLocks noChangeAspect="1"/>
          </p:cNvPicPr>
          <p:nvPr/>
        </p:nvPicPr>
        <p:blipFill>
          <a:blip r:embed="rId7" cstate="print"/>
          <a:stretch>
            <a:fillRect/>
          </a:stretch>
        </p:blipFill>
        <p:spPr>
          <a:xfrm>
            <a:off x="1443029" y="4433348"/>
            <a:ext cx="525780" cy="525780"/>
          </a:xfrm>
          <a:prstGeom prst="rect">
            <a:avLst/>
          </a:prstGeom>
        </p:spPr>
      </p:pic>
      <p:grpSp>
        <p:nvGrpSpPr>
          <p:cNvPr id="5" name="Group 37"/>
          <p:cNvGrpSpPr/>
          <p:nvPr/>
        </p:nvGrpSpPr>
        <p:grpSpPr>
          <a:xfrm>
            <a:off x="3657602" y="4009676"/>
            <a:ext cx="1801860" cy="1280160"/>
            <a:chOff x="2486027" y="4991100"/>
            <a:chExt cx="1801860" cy="1280160"/>
          </a:xfrm>
        </p:grpSpPr>
        <p:sp>
          <p:nvSpPr>
            <p:cNvPr id="3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40" name="Rectangle 3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Melody-Button-(GI).png"/>
          <p:cNvPicPr>
            <a:picLocks noChangeAspect="1"/>
          </p:cNvPicPr>
          <p:nvPr/>
        </p:nvPicPr>
        <p:blipFill>
          <a:blip r:embed="rId6" cstate="print"/>
          <a:stretch>
            <a:fillRect/>
          </a:stretch>
        </p:blipFill>
        <p:spPr>
          <a:xfrm>
            <a:off x="4295642" y="4433348"/>
            <a:ext cx="525780" cy="525780"/>
          </a:xfrm>
          <a:prstGeom prst="rect">
            <a:avLst/>
          </a:prstGeom>
        </p:spPr>
      </p:pic>
      <p:pic>
        <p:nvPicPr>
          <p:cNvPr id="42" name="Picture 41" descr="Play-Button.png"/>
          <p:cNvPicPr>
            <a:picLocks noChangeAspect="1"/>
          </p:cNvPicPr>
          <p:nvPr/>
        </p:nvPicPr>
        <p:blipFill>
          <a:blip r:embed="rId7" cstate="print"/>
          <a:stretch>
            <a:fillRect/>
          </a:stretch>
        </p:blipFill>
        <p:spPr>
          <a:xfrm>
            <a:off x="4295642" y="4433348"/>
            <a:ext cx="525780" cy="525780"/>
          </a:xfrm>
          <a:prstGeom prst="rect">
            <a:avLst/>
          </a:prstGeom>
        </p:spPr>
      </p:pic>
      <p:grpSp>
        <p:nvGrpSpPr>
          <p:cNvPr id="6" name="Group 42"/>
          <p:cNvGrpSpPr/>
          <p:nvPr/>
        </p:nvGrpSpPr>
        <p:grpSpPr>
          <a:xfrm>
            <a:off x="6515102" y="4009676"/>
            <a:ext cx="1801860" cy="1280160"/>
            <a:chOff x="2486027" y="4991100"/>
            <a:chExt cx="1801860" cy="1280160"/>
          </a:xfrm>
        </p:grpSpPr>
        <p:sp>
          <p:nvSpPr>
            <p:cNvPr id="70"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1" name="Rectangle 70"/>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descr="Melody-Button-(GI).png"/>
          <p:cNvPicPr>
            <a:picLocks noChangeAspect="1"/>
          </p:cNvPicPr>
          <p:nvPr/>
        </p:nvPicPr>
        <p:blipFill>
          <a:blip r:embed="rId6" cstate="print"/>
          <a:stretch>
            <a:fillRect/>
          </a:stretch>
        </p:blipFill>
        <p:spPr>
          <a:xfrm>
            <a:off x="7153142" y="4433348"/>
            <a:ext cx="525780" cy="525780"/>
          </a:xfrm>
          <a:prstGeom prst="rect">
            <a:avLst/>
          </a:prstGeom>
        </p:spPr>
      </p:pic>
      <p:pic>
        <p:nvPicPr>
          <p:cNvPr id="73" name="Picture 72" descr="Play-Button.png"/>
          <p:cNvPicPr>
            <a:picLocks noChangeAspect="1"/>
          </p:cNvPicPr>
          <p:nvPr/>
        </p:nvPicPr>
        <p:blipFill>
          <a:blip r:embed="rId7" cstate="print"/>
          <a:stretch>
            <a:fillRect/>
          </a:stretch>
        </p:blipFill>
        <p:spPr>
          <a:xfrm>
            <a:off x="7153142" y="4433348"/>
            <a:ext cx="525780" cy="525780"/>
          </a:xfrm>
          <a:prstGeom prst="rect">
            <a:avLst/>
          </a:prstGeom>
        </p:spPr>
      </p:pic>
      <p:sp>
        <p:nvSpPr>
          <p:cNvPr id="74" name="TextBox 73"/>
          <p:cNvSpPr txBox="1"/>
          <p:nvPr/>
        </p:nvSpPr>
        <p:spPr>
          <a:xfrm>
            <a:off x="1129657" y="5038376"/>
            <a:ext cx="1152525" cy="246221"/>
          </a:xfrm>
          <a:prstGeom prst="rect">
            <a:avLst/>
          </a:prstGeom>
          <a:noFill/>
        </p:spPr>
        <p:txBody>
          <a:bodyPr wrap="square" rtlCol="0">
            <a:spAutoFit/>
          </a:bodyPr>
          <a:lstStyle/>
          <a:p>
            <a:pPr algn="ctr"/>
            <a:r>
              <a:rPr lang="en-US" sz="1000" b="1" dirty="0"/>
              <a:t>Track 41</a:t>
            </a:r>
          </a:p>
        </p:txBody>
      </p:sp>
      <p:sp>
        <p:nvSpPr>
          <p:cNvPr id="75" name="TextBox 74"/>
          <p:cNvSpPr txBox="1"/>
          <p:nvPr/>
        </p:nvSpPr>
        <p:spPr>
          <a:xfrm>
            <a:off x="3982270" y="5038376"/>
            <a:ext cx="1152525" cy="246221"/>
          </a:xfrm>
          <a:prstGeom prst="rect">
            <a:avLst/>
          </a:prstGeom>
          <a:noFill/>
        </p:spPr>
        <p:txBody>
          <a:bodyPr wrap="square" rtlCol="0">
            <a:spAutoFit/>
          </a:bodyPr>
          <a:lstStyle/>
          <a:p>
            <a:pPr algn="ctr"/>
            <a:r>
              <a:rPr lang="en-US" sz="1000" b="1" dirty="0"/>
              <a:t>Track 42</a:t>
            </a:r>
          </a:p>
        </p:txBody>
      </p:sp>
      <p:sp>
        <p:nvSpPr>
          <p:cNvPr id="76" name="TextBox 75"/>
          <p:cNvSpPr txBox="1"/>
          <p:nvPr/>
        </p:nvSpPr>
        <p:spPr>
          <a:xfrm>
            <a:off x="6839770" y="5038376"/>
            <a:ext cx="1152525" cy="246221"/>
          </a:xfrm>
          <a:prstGeom prst="rect">
            <a:avLst/>
          </a:prstGeom>
          <a:noFill/>
        </p:spPr>
        <p:txBody>
          <a:bodyPr wrap="square" rtlCol="0">
            <a:spAutoFit/>
          </a:bodyPr>
          <a:lstStyle/>
          <a:p>
            <a:pPr algn="ctr"/>
            <a:r>
              <a:rPr lang="en-US" sz="1000" b="1" dirty="0"/>
              <a:t>Track 43</a:t>
            </a:r>
          </a:p>
        </p:txBody>
      </p:sp>
      <p:sp>
        <p:nvSpPr>
          <p:cNvPr id="77" name="TextBox 76"/>
          <p:cNvSpPr txBox="1"/>
          <p:nvPr/>
        </p:nvSpPr>
        <p:spPr>
          <a:xfrm>
            <a:off x="1096319" y="4038251"/>
            <a:ext cx="1219200" cy="276999"/>
          </a:xfrm>
          <a:prstGeom prst="rect">
            <a:avLst/>
          </a:prstGeom>
          <a:noFill/>
        </p:spPr>
        <p:txBody>
          <a:bodyPr wrap="square" rtlCol="0">
            <a:spAutoFit/>
          </a:bodyPr>
          <a:lstStyle/>
          <a:p>
            <a:r>
              <a:rPr lang="en-US" sz="1200" b="1" dirty="0"/>
              <a:t>Score Point 0</a:t>
            </a:r>
          </a:p>
        </p:txBody>
      </p:sp>
      <p:sp>
        <p:nvSpPr>
          <p:cNvPr id="78" name="TextBox 77"/>
          <p:cNvSpPr txBox="1"/>
          <p:nvPr/>
        </p:nvSpPr>
        <p:spPr>
          <a:xfrm>
            <a:off x="3948932" y="4038251"/>
            <a:ext cx="1219200" cy="276999"/>
          </a:xfrm>
          <a:prstGeom prst="rect">
            <a:avLst/>
          </a:prstGeom>
          <a:noFill/>
        </p:spPr>
        <p:txBody>
          <a:bodyPr wrap="square" rtlCol="0">
            <a:spAutoFit/>
          </a:bodyPr>
          <a:lstStyle/>
          <a:p>
            <a:r>
              <a:rPr lang="en-US" sz="1200" b="1" dirty="0"/>
              <a:t>Score Point 1</a:t>
            </a:r>
          </a:p>
        </p:txBody>
      </p:sp>
      <p:sp>
        <p:nvSpPr>
          <p:cNvPr id="79" name="TextBox 78"/>
          <p:cNvSpPr txBox="1"/>
          <p:nvPr/>
        </p:nvSpPr>
        <p:spPr>
          <a:xfrm>
            <a:off x="6806432" y="4038251"/>
            <a:ext cx="1219200" cy="276999"/>
          </a:xfrm>
          <a:prstGeom prst="rect">
            <a:avLst/>
          </a:prstGeom>
          <a:noFill/>
        </p:spPr>
        <p:txBody>
          <a:bodyPr wrap="square" rtlCol="0">
            <a:spAutoFit/>
          </a:bodyPr>
          <a:lstStyle/>
          <a:p>
            <a:r>
              <a:rPr lang="en-US" sz="1200" b="1" dirty="0"/>
              <a:t>Score Point 2</a:t>
            </a:r>
          </a:p>
        </p:txBody>
      </p:sp>
      <p:sp>
        <p:nvSpPr>
          <p:cNvPr id="80" name="TextBox 79"/>
          <p:cNvSpPr txBox="1"/>
          <p:nvPr/>
        </p:nvSpPr>
        <p:spPr>
          <a:xfrm>
            <a:off x="534392" y="5307409"/>
            <a:ext cx="2339439" cy="492443"/>
          </a:xfrm>
          <a:prstGeom prst="rect">
            <a:avLst/>
          </a:prstGeom>
          <a:noFill/>
        </p:spPr>
        <p:txBody>
          <a:bodyPr wrap="square" rtlCol="0">
            <a:spAutoFit/>
          </a:bodyPr>
          <a:lstStyle/>
          <a:p>
            <a:pPr algn="ctr">
              <a:spcBef>
                <a:spcPts val="600"/>
              </a:spcBef>
            </a:pPr>
            <a:r>
              <a:rPr lang="en-US" sz="1300" dirty="0"/>
              <a:t>“</a:t>
            </a:r>
            <a:r>
              <a:rPr lang="en-US" sz="1300" i="1" dirty="0"/>
              <a:t>mm do she don’t</a:t>
            </a:r>
            <a:br>
              <a:rPr lang="en-US" sz="1300" i="1" dirty="0"/>
            </a:br>
            <a:r>
              <a:rPr lang="en-US" sz="1300" i="1" dirty="0"/>
              <a:t>get confused.”</a:t>
            </a:r>
          </a:p>
        </p:txBody>
      </p:sp>
      <p:sp>
        <p:nvSpPr>
          <p:cNvPr id="81" name="TextBox 80"/>
          <p:cNvSpPr txBox="1"/>
          <p:nvPr/>
        </p:nvSpPr>
        <p:spPr>
          <a:xfrm>
            <a:off x="3107700" y="5307409"/>
            <a:ext cx="2901212" cy="1200329"/>
          </a:xfrm>
          <a:prstGeom prst="rect">
            <a:avLst/>
          </a:prstGeom>
          <a:noFill/>
        </p:spPr>
        <p:txBody>
          <a:bodyPr wrap="square" rtlCol="0">
            <a:spAutoFit/>
          </a:bodyPr>
          <a:lstStyle/>
          <a:p>
            <a:pPr algn="ctr">
              <a:spcBef>
                <a:spcPts val="600"/>
              </a:spcBef>
            </a:pPr>
            <a:r>
              <a:rPr lang="en-US" sz="900" dirty="0"/>
              <a:t>“</a:t>
            </a:r>
            <a:r>
              <a:rPr lang="en-US" sz="900" i="1" dirty="0"/>
              <a:t>Oh, she </a:t>
            </a:r>
            <a:r>
              <a:rPr lang="en-US" sz="900" i="1" dirty="0" err="1"/>
              <a:t>she</a:t>
            </a:r>
            <a:r>
              <a:rPr lang="en-US" sz="900" i="1" dirty="0"/>
              <a:t> </a:t>
            </a:r>
            <a:r>
              <a:rPr lang="en-US" sz="900" i="1" dirty="0" err="1"/>
              <a:t>she</a:t>
            </a:r>
            <a:r>
              <a:rPr lang="en-US" sz="900" i="1" dirty="0"/>
              <a:t> </a:t>
            </a:r>
            <a:r>
              <a:rPr lang="en-US" sz="900" i="1" dirty="0" err="1"/>
              <a:t>she</a:t>
            </a:r>
            <a:r>
              <a:rPr lang="en-US" sz="900" i="1" dirty="0"/>
              <a:t> think and </a:t>
            </a:r>
            <a:r>
              <a:rPr lang="en-US" sz="900" i="1" dirty="0" err="1"/>
              <a:t>and</a:t>
            </a:r>
            <a:r>
              <a:rPr lang="en-US" sz="900" i="1" dirty="0"/>
              <a:t> go to the computer and research about the forest how... </a:t>
            </a:r>
            <a:r>
              <a:rPr lang="en-US" sz="900" i="1" dirty="0" err="1"/>
              <a:t>wha</a:t>
            </a:r>
            <a:r>
              <a:rPr lang="en-US" sz="900" i="1" dirty="0"/>
              <a:t>... what the forest, ah, how to say this word. How </a:t>
            </a:r>
            <a:r>
              <a:rPr lang="en-US" sz="900" i="1" dirty="0" err="1"/>
              <a:t>how</a:t>
            </a:r>
            <a:r>
              <a:rPr lang="en-US" sz="900" i="1" dirty="0"/>
              <a:t> is the forest is and think how to put it um in and think and write </a:t>
            </a:r>
            <a:r>
              <a:rPr lang="en-US" sz="900" i="1" dirty="0" err="1"/>
              <a:t>write</a:t>
            </a:r>
            <a:r>
              <a:rPr lang="en-US" sz="900" i="1" dirty="0"/>
              <a:t> what she saw in the in the switch but eh not like just make uh how to say this uh again just make a, make a review about the forest and put it and write it and that’s it.”</a:t>
            </a:r>
          </a:p>
        </p:txBody>
      </p:sp>
      <p:sp>
        <p:nvSpPr>
          <p:cNvPr id="82" name="TextBox 81"/>
          <p:cNvSpPr txBox="1"/>
          <p:nvPr/>
        </p:nvSpPr>
        <p:spPr>
          <a:xfrm>
            <a:off x="6266949" y="5307409"/>
            <a:ext cx="2307036" cy="1092607"/>
          </a:xfrm>
          <a:prstGeom prst="rect">
            <a:avLst/>
          </a:prstGeom>
          <a:noFill/>
        </p:spPr>
        <p:txBody>
          <a:bodyPr wrap="square" rtlCol="0">
            <a:spAutoFit/>
          </a:bodyPr>
          <a:lstStyle/>
          <a:p>
            <a:pPr algn="ctr">
              <a:spcBef>
                <a:spcPts val="600"/>
              </a:spcBef>
            </a:pPr>
            <a:r>
              <a:rPr lang="en-US" sz="1300" dirty="0"/>
              <a:t>“</a:t>
            </a:r>
            <a:r>
              <a:rPr lang="en-US" sz="1300" i="1" dirty="0"/>
              <a:t>Um it helps her because she first like make mistakes in the draft, then she, then in the printing, she could like uh correct it.”</a:t>
            </a:r>
          </a:p>
        </p:txBody>
      </p:sp>
      <p:grpSp>
        <p:nvGrpSpPr>
          <p:cNvPr id="54" name="Group 53"/>
          <p:cNvGrpSpPr/>
          <p:nvPr/>
        </p:nvGrpSpPr>
        <p:grpSpPr>
          <a:xfrm>
            <a:off x="498750" y="949316"/>
            <a:ext cx="8154295" cy="1463040"/>
            <a:chOff x="451250" y="949316"/>
            <a:chExt cx="8154295" cy="1463040"/>
          </a:xfrm>
        </p:grpSpPr>
        <p:grpSp>
          <p:nvGrpSpPr>
            <p:cNvPr id="53" name="Group 52"/>
            <p:cNvGrpSpPr/>
            <p:nvPr/>
          </p:nvGrpSpPr>
          <p:grpSpPr>
            <a:xfrm>
              <a:off x="451250" y="949316"/>
              <a:ext cx="1791898" cy="1463040"/>
              <a:chOff x="380000" y="949316"/>
              <a:chExt cx="1791898" cy="1463040"/>
            </a:xfrm>
          </p:grpSpPr>
          <p:sp>
            <p:nvSpPr>
              <p:cNvPr id="33" name="TextBox 32"/>
              <p:cNvSpPr txBox="1"/>
              <p:nvPr/>
            </p:nvSpPr>
            <p:spPr>
              <a:xfrm>
                <a:off x="380000" y="94931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pic>
            <p:nvPicPr>
              <p:cNvPr id="45" name="Picture 44" descr="3579_1.png"/>
              <p:cNvPicPr>
                <a:picLocks noChangeAspect="1"/>
              </p:cNvPicPr>
              <p:nvPr/>
            </p:nvPicPr>
            <p:blipFill>
              <a:blip r:embed="rId8" cstate="print"/>
              <a:stretch>
                <a:fillRect/>
              </a:stretch>
            </p:blipFill>
            <p:spPr>
              <a:xfrm>
                <a:off x="707201" y="949316"/>
                <a:ext cx="1464697" cy="1463040"/>
              </a:xfrm>
              <a:prstGeom prst="rect">
                <a:avLst/>
              </a:prstGeom>
              <a:ln w="12700">
                <a:solidFill>
                  <a:schemeClr val="tx1"/>
                </a:solidFill>
              </a:ln>
              <a:effectLst>
                <a:outerShdw blurRad="50800" dist="38100" dir="2700000" algn="tl" rotWithShape="0">
                  <a:prstClr val="black">
                    <a:alpha val="40000"/>
                  </a:prstClr>
                </a:outerShdw>
              </a:effectLst>
            </p:spPr>
          </p:pic>
        </p:grpSp>
        <p:grpSp>
          <p:nvGrpSpPr>
            <p:cNvPr id="52" name="Group 51"/>
            <p:cNvGrpSpPr/>
            <p:nvPr/>
          </p:nvGrpSpPr>
          <p:grpSpPr>
            <a:xfrm>
              <a:off x="2571859" y="949316"/>
              <a:ext cx="1800336" cy="1463040"/>
              <a:chOff x="2504745" y="949316"/>
              <a:chExt cx="1800336" cy="1463040"/>
            </a:xfrm>
          </p:grpSpPr>
          <p:sp>
            <p:nvSpPr>
              <p:cNvPr id="38" name="TextBox 37"/>
              <p:cNvSpPr txBox="1"/>
              <p:nvPr/>
            </p:nvSpPr>
            <p:spPr>
              <a:xfrm>
                <a:off x="2504745" y="94931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pic>
            <p:nvPicPr>
              <p:cNvPr id="46" name="Picture 45" descr="3579_2.png"/>
              <p:cNvPicPr>
                <a:picLocks noChangeAspect="1"/>
              </p:cNvPicPr>
              <p:nvPr/>
            </p:nvPicPr>
            <p:blipFill>
              <a:blip r:embed="rId9" cstate="print"/>
              <a:stretch>
                <a:fillRect/>
              </a:stretch>
            </p:blipFill>
            <p:spPr>
              <a:xfrm>
                <a:off x="2840384" y="949316"/>
                <a:ext cx="1464697" cy="1463040"/>
              </a:xfrm>
              <a:prstGeom prst="rect">
                <a:avLst/>
              </a:prstGeom>
              <a:ln w="12700">
                <a:solidFill>
                  <a:schemeClr val="tx1"/>
                </a:solidFill>
              </a:ln>
              <a:effectLst>
                <a:outerShdw blurRad="50800" dist="38100" dir="2700000" algn="tl" rotWithShape="0">
                  <a:prstClr val="black">
                    <a:alpha val="40000"/>
                  </a:prstClr>
                </a:outerShdw>
              </a:effectLst>
            </p:spPr>
          </p:pic>
        </p:grpSp>
        <p:grpSp>
          <p:nvGrpSpPr>
            <p:cNvPr id="51" name="Group 50"/>
            <p:cNvGrpSpPr/>
            <p:nvPr/>
          </p:nvGrpSpPr>
          <p:grpSpPr>
            <a:xfrm>
              <a:off x="4700906" y="949316"/>
              <a:ext cx="1795815" cy="1463040"/>
              <a:chOff x="4618830" y="949316"/>
              <a:chExt cx="1795815" cy="1463040"/>
            </a:xfrm>
          </p:grpSpPr>
          <p:sp>
            <p:nvSpPr>
              <p:cNvPr id="43" name="TextBox 42"/>
              <p:cNvSpPr txBox="1"/>
              <p:nvPr/>
            </p:nvSpPr>
            <p:spPr>
              <a:xfrm>
                <a:off x="4618830" y="94931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pic>
            <p:nvPicPr>
              <p:cNvPr id="47" name="Picture 46" descr="3579_3.png"/>
              <p:cNvPicPr>
                <a:picLocks noChangeAspect="1"/>
              </p:cNvPicPr>
              <p:nvPr/>
            </p:nvPicPr>
            <p:blipFill>
              <a:blip r:embed="rId10" cstate="print"/>
              <a:stretch>
                <a:fillRect/>
              </a:stretch>
            </p:blipFill>
            <p:spPr>
              <a:xfrm>
                <a:off x="4948291" y="949316"/>
                <a:ext cx="1466354" cy="1463040"/>
              </a:xfrm>
              <a:prstGeom prst="rect">
                <a:avLst/>
              </a:prstGeom>
              <a:ln w="12700">
                <a:solidFill>
                  <a:schemeClr val="tx1"/>
                </a:solidFill>
              </a:ln>
              <a:effectLst>
                <a:outerShdw blurRad="50800" dist="38100" dir="2700000" algn="tl" rotWithShape="0">
                  <a:prstClr val="black">
                    <a:alpha val="40000"/>
                  </a:prstClr>
                </a:outerShdw>
              </a:effectLst>
            </p:spPr>
          </p:pic>
        </p:grpSp>
        <p:grpSp>
          <p:nvGrpSpPr>
            <p:cNvPr id="50" name="Group 49"/>
            <p:cNvGrpSpPr/>
            <p:nvPr/>
          </p:nvGrpSpPr>
          <p:grpSpPr>
            <a:xfrm>
              <a:off x="6825433" y="949316"/>
              <a:ext cx="1780112" cy="1463040"/>
              <a:chOff x="6754183" y="949316"/>
              <a:chExt cx="1780112" cy="1463040"/>
            </a:xfrm>
          </p:grpSpPr>
          <p:sp>
            <p:nvSpPr>
              <p:cNvPr id="44" name="TextBox 43"/>
              <p:cNvSpPr txBox="1"/>
              <p:nvPr/>
            </p:nvSpPr>
            <p:spPr>
              <a:xfrm>
                <a:off x="6754183" y="94931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4.</a:t>
                </a:r>
              </a:p>
            </p:txBody>
          </p:sp>
          <p:pic>
            <p:nvPicPr>
              <p:cNvPr id="48" name="Picture 47" descr="3579_4.png"/>
              <p:cNvPicPr>
                <a:picLocks noChangeAspect="1"/>
              </p:cNvPicPr>
              <p:nvPr/>
            </p:nvPicPr>
            <p:blipFill>
              <a:blip r:embed="rId11" cstate="print"/>
              <a:stretch>
                <a:fillRect/>
              </a:stretch>
            </p:blipFill>
            <p:spPr>
              <a:xfrm>
                <a:off x="7069600" y="949316"/>
                <a:ext cx="1464695" cy="1463040"/>
              </a:xfrm>
              <a:prstGeom prst="rect">
                <a:avLst/>
              </a:prstGeom>
              <a:ln w="12700">
                <a:solidFill>
                  <a:schemeClr val="tx1"/>
                </a:solidFill>
              </a:ln>
              <a:effectLst>
                <a:outerShdw blurRad="50800" dist="38100" dir="2700000" algn="tl" rotWithShape="0">
                  <a:prstClr val="black">
                    <a:alpha val="40000"/>
                  </a:prstClr>
                </a:outerShdw>
              </a:effec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rack 41.wav"/>
                                        </p:tgtEl>
                                      </p:cMediaNode>
                                    </p:audio>
                                  </p:subTnLst>
                                </p:cTn>
                              </p:par>
                            </p:childTnLst>
                          </p:cTn>
                        </p:par>
                        <p:par>
                          <p:cTn id="10" fill="hold">
                            <p:stCondLst>
                              <p:cond delay="500"/>
                            </p:stCondLst>
                            <p:childTnLst>
                              <p:par>
                                <p:cTn id="11" presetID="1" presetClass="entr" presetSubtype="0" fill="hold" nodeType="afterEffect">
                                  <p:stCondLst>
                                    <p:cond delay="230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Track 42.wav"/>
                                        </p:tgtEl>
                                      </p:cMediaNode>
                                    </p:audio>
                                  </p:subTnLst>
                                </p:cTn>
                              </p:par>
                            </p:childTnLst>
                          </p:cTn>
                        </p:par>
                        <p:par>
                          <p:cTn id="26" fill="hold">
                            <p:stCondLst>
                              <p:cond delay="500"/>
                            </p:stCondLst>
                            <p:childTnLst>
                              <p:par>
                                <p:cTn id="27" presetID="1" presetClass="entr" presetSubtype="0" fill="hold" nodeType="afterEffect">
                                  <p:stCondLst>
                                    <p:cond delay="5900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 calcmode="lin" valueType="num">
                                      <p:cBhvr additive="base">
                                        <p:cTn id="33" dur="500" fill="hold"/>
                                        <p:tgtEl>
                                          <p:spTgt spid="81"/>
                                        </p:tgtEl>
                                        <p:attrNameLst>
                                          <p:attrName>ppt_x</p:attrName>
                                        </p:attrNameLst>
                                      </p:cBhvr>
                                      <p:tavLst>
                                        <p:tav tm="0">
                                          <p:val>
                                            <p:strVal val="#ppt_x"/>
                                          </p:val>
                                        </p:tav>
                                        <p:tav tm="100000">
                                          <p:val>
                                            <p:strVal val="#ppt_x"/>
                                          </p:val>
                                        </p:tav>
                                      </p:tavLst>
                                    </p:anim>
                                    <p:anim calcmode="lin" valueType="num">
                                      <p:cBhvr additive="base">
                                        <p:cTn id="3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rack 43.wav"/>
                                        </p:tgtEl>
                                      </p:cMediaNode>
                                    </p:audio>
                                  </p:subTnLst>
                                </p:cTn>
                              </p:par>
                            </p:childTnLst>
                          </p:cTn>
                        </p:par>
                        <p:par>
                          <p:cTn id="42" fill="hold">
                            <p:stCondLst>
                              <p:cond delay="500"/>
                            </p:stCondLst>
                            <p:childTnLst>
                              <p:par>
                                <p:cTn id="43" presetID="1" presetClass="entr" presetSubtype="0" fill="hold" nodeType="afterEffect">
                                  <p:stCondLst>
                                    <p:cond delay="1850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NYSESLAT Resources</a:t>
            </a:r>
          </a:p>
        </p:txBody>
      </p:sp>
      <p:sp>
        <p:nvSpPr>
          <p:cNvPr id="6" name="Rounded Rectangle 5"/>
          <p:cNvSpPr/>
          <p:nvPr/>
        </p:nvSpPr>
        <p:spPr>
          <a:xfrm>
            <a:off x="451201" y="4232882"/>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451201" y="1843310"/>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8" name="Table 7"/>
          <p:cNvGraphicFramePr>
            <a:graphicFrameLocks noGrp="1"/>
          </p:cNvGraphicFramePr>
          <p:nvPr/>
        </p:nvGraphicFramePr>
        <p:xfrm>
          <a:off x="451201" y="1836047"/>
          <a:ext cx="8229600" cy="3243072"/>
        </p:xfrm>
        <a:graphic>
          <a:graphicData uri="http://schemas.openxmlformats.org/drawingml/2006/table">
            <a:tbl>
              <a:tblPr firstRow="1" bandRow="1">
                <a:tableStyleId>{5C22544A-7EE6-4342-B048-85BDC9FD1C3A}</a:tableStyleId>
              </a:tblPr>
              <a:tblGrid>
                <a:gridCol w="3967930">
                  <a:extLst>
                    <a:ext uri="{9D8B030D-6E8A-4147-A177-3AD203B41FA5}">
                      <a16:colId xmlns:a16="http://schemas.microsoft.com/office/drawing/2014/main" val="20000"/>
                    </a:ext>
                  </a:extLst>
                </a:gridCol>
                <a:gridCol w="4261670">
                  <a:extLst>
                    <a:ext uri="{9D8B030D-6E8A-4147-A177-3AD203B41FA5}">
                      <a16:colId xmlns:a16="http://schemas.microsoft.com/office/drawing/2014/main" val="20001"/>
                    </a:ext>
                  </a:extLst>
                </a:gridCol>
              </a:tblGrid>
              <a:tr h="411480">
                <a:tc>
                  <a:txBody>
                    <a:bodyPr/>
                    <a:lstStyle/>
                    <a:p>
                      <a:pPr algn="ctr"/>
                      <a:r>
                        <a:rPr lang="en-US" sz="1800" dirty="0">
                          <a:ln>
                            <a:noFill/>
                          </a:ln>
                          <a:solidFill>
                            <a:schemeClr val="tx1"/>
                          </a:solidFill>
                        </a:rPr>
                        <a:t>For Information or Assistance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sz="1800" dirty="0">
                          <a:ln>
                            <a:noFill/>
                          </a:ln>
                          <a:solidFill>
                            <a:schemeClr val="tx1"/>
                          </a:solidFill>
                        </a:rPr>
                        <a:t>Contact</a:t>
                      </a: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41832">
                <a:tc>
                  <a:txBody>
                    <a:bodyPr/>
                    <a:lstStyle/>
                    <a:p>
                      <a:pPr algn="l"/>
                      <a:r>
                        <a:rPr lang="en-US" sz="1400" kern="1200" dirty="0">
                          <a:solidFill>
                            <a:schemeClr val="dk1"/>
                          </a:solidFill>
                          <a:latin typeface="+mn-lt"/>
                          <a:ea typeface="+mn-ea"/>
                          <a:cs typeface="+mn-cs"/>
                        </a:rPr>
                        <a:t>Questions regarding testing policies, accommodations, security breaches and</a:t>
                      </a:r>
                      <a:br>
                        <a:rPr lang="en-US" sz="1400" kern="1200" dirty="0">
                          <a:solidFill>
                            <a:schemeClr val="dk1"/>
                          </a:solidFill>
                          <a:latin typeface="+mn-lt"/>
                          <a:ea typeface="+mn-ea"/>
                          <a:cs typeface="+mn-cs"/>
                        </a:rPr>
                      </a:br>
                      <a:r>
                        <a:rPr lang="en-US" sz="1400" kern="1200" dirty="0">
                          <a:solidFill>
                            <a:schemeClr val="dk1"/>
                          </a:solidFill>
                          <a:latin typeface="+mn-lt"/>
                          <a:ea typeface="+mn-ea"/>
                          <a:cs typeface="+mn-cs"/>
                        </a:rPr>
                        <a:t>sensitive student responses</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Office of State Assessment </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2"/>
                        </a:rPr>
                        <a:t>emscassessinfo@nysed.gov</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Call:   518-474-5902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914400">
                <a:tc>
                  <a:txBody>
                    <a:bodyPr/>
                    <a:lstStyle/>
                    <a:p>
                      <a:pPr algn="l"/>
                      <a:r>
                        <a:rPr lang="en-US" sz="1400" kern="1200" spc="0" baseline="0" dirty="0">
                          <a:solidFill>
                            <a:schemeClr val="dk1"/>
                          </a:solidFill>
                          <a:latin typeface="+mn-lt"/>
                          <a:ea typeface="+mn-ea"/>
                          <a:cs typeface="+mn-cs"/>
                        </a:rPr>
                        <a:t>Questions regarding the provisions of ELL/MLL services in Bilingual Education and English as a New Language programs</a:t>
                      </a:r>
                      <a:endParaRPr lang="en-US" sz="1400" spc="0" baseline="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tc>
                  <a:txBody>
                    <a:bodyPr/>
                    <a:lstStyle/>
                    <a:p>
                      <a:r>
                        <a:rPr lang="en-US" sz="1400" kern="1200" dirty="0">
                          <a:solidFill>
                            <a:schemeClr val="dk1"/>
                          </a:solidFill>
                          <a:latin typeface="+mn-lt"/>
                          <a:ea typeface="+mn-ea"/>
                          <a:cs typeface="+mn-cs"/>
                        </a:rPr>
                        <a:t>Office of Bilingual Education and World Languages</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3"/>
                        </a:rPr>
                        <a:t>obewl@nysed.gov</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Phone:  518-474-8775 (Albany office) </a:t>
                      </a:r>
                    </a:p>
                    <a:p>
                      <a:r>
                        <a:rPr lang="en-US" sz="1400" kern="1200" dirty="0">
                          <a:solidFill>
                            <a:schemeClr val="dk1"/>
                          </a:solidFill>
                          <a:latin typeface="+mn-lt"/>
                          <a:ea typeface="+mn-ea"/>
                          <a:cs typeface="+mn-cs"/>
                        </a:rPr>
                        <a:t>Phone:  718-722-2445 (NYC office)</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extLst>
                  <a:ext uri="{0D108BD9-81ED-4DB2-BD59-A6C34878D82A}">
                    <a16:rowId xmlns:a16="http://schemas.microsoft.com/office/drawing/2014/main" val="10002"/>
                  </a:ext>
                </a:extLst>
              </a:tr>
              <a:tr h="914400">
                <a:tc>
                  <a:txBody>
                    <a:bodyPr/>
                    <a:lstStyle/>
                    <a:p>
                      <a:pPr algn="l"/>
                      <a:r>
                        <a:rPr lang="en-US" sz="1400" kern="1200" dirty="0">
                          <a:solidFill>
                            <a:schemeClr val="dk1"/>
                          </a:solidFill>
                          <a:latin typeface="+mn-lt"/>
                          <a:ea typeface="+mn-ea"/>
                          <a:cs typeface="+mn-cs"/>
                        </a:rPr>
                        <a:t>Questions regarding scoring of Speaking and Writing constructed-response questions or shipment of materials </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err="1">
                          <a:solidFill>
                            <a:schemeClr val="dk1"/>
                          </a:solidFill>
                          <a:latin typeface="+mn-lt"/>
                          <a:ea typeface="+mn-ea"/>
                          <a:cs typeface="+mn-cs"/>
                        </a:rPr>
                        <a:t>MetriTech</a:t>
                      </a:r>
                      <a:r>
                        <a:rPr lang="en-US" sz="1400" kern="1200" dirty="0">
                          <a:solidFill>
                            <a:schemeClr val="dk1"/>
                          </a:solidFill>
                          <a:latin typeface="+mn-lt"/>
                          <a:ea typeface="+mn-ea"/>
                          <a:cs typeface="+mn-cs"/>
                        </a:rPr>
                        <a:t>, Inc. Customer Service</a:t>
                      </a:r>
                    </a:p>
                    <a:p>
                      <a:r>
                        <a:rPr lang="en-US" sz="1400" kern="1200" dirty="0">
                          <a:solidFill>
                            <a:schemeClr val="dk1"/>
                          </a:solidFill>
                          <a:latin typeface="+mn-lt"/>
                          <a:ea typeface="+mn-ea"/>
                          <a:cs typeface="+mn-cs"/>
                        </a:rPr>
                        <a:t>Email:   </a:t>
                      </a:r>
                      <a:r>
                        <a:rPr lang="en-US" sz="1400" u="sng" kern="1200" dirty="0">
                          <a:solidFill>
                            <a:schemeClr val="dk1"/>
                          </a:solidFill>
                          <a:latin typeface="+mn-lt"/>
                          <a:ea typeface="+mn-ea"/>
                          <a:cs typeface="+mn-cs"/>
                          <a:hlinkClick r:id="rId4"/>
                        </a:rPr>
                        <a:t>nyseslat@metritech.com</a:t>
                      </a:r>
                      <a:r>
                        <a:rPr lang="en-US" sz="1400" kern="1200" dirty="0">
                          <a:solidFill>
                            <a:schemeClr val="dk1"/>
                          </a:solidFill>
                          <a:latin typeface="+mn-lt"/>
                          <a:ea typeface="+mn-ea"/>
                          <a:cs typeface="+mn-cs"/>
                        </a:rPr>
                        <a:t> </a:t>
                      </a:r>
                    </a:p>
                    <a:p>
                      <a:r>
                        <a:rPr lang="en-US" sz="1400" kern="1200" dirty="0">
                          <a:solidFill>
                            <a:schemeClr val="dk1"/>
                          </a:solidFill>
                          <a:latin typeface="+mn-lt"/>
                          <a:ea typeface="+mn-ea"/>
                          <a:cs typeface="+mn-cs"/>
                        </a:rPr>
                        <a:t>Phone:  800-747-4868</a:t>
                      </a:r>
                    </a:p>
                    <a:p>
                      <a:r>
                        <a:rPr lang="en-US" sz="1400" kern="1200" dirty="0">
                          <a:solidFill>
                            <a:schemeClr val="dk1"/>
                          </a:solidFill>
                          <a:latin typeface="+mn-lt"/>
                          <a:ea typeface="+mn-ea"/>
                          <a:cs typeface="+mn-cs"/>
                        </a:rPr>
                        <a:t>Fax:  217-398-5798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3"/>
                  </a:ext>
                </a:extLst>
              </a:tr>
            </a:tbl>
          </a:graphicData>
        </a:graphic>
      </p:graphicFrame>
      <p:sp>
        <p:nvSpPr>
          <p:cNvPr id="9" name="Slide Number Placeholder 3"/>
          <p:cNvSpPr>
            <a:spLocks noGrp="1"/>
          </p:cNvSpPr>
          <p:nvPr>
            <p:ph type="sldNum" sz="quarter" idx="10"/>
          </p:nvPr>
        </p:nvSpPr>
        <p:spPr>
          <a:xfrm>
            <a:off x="8622708" y="6608154"/>
            <a:ext cx="507244" cy="273050"/>
          </a:xfrm>
        </p:spPr>
        <p:txBody>
          <a:bodyPr/>
          <a:lstStyle/>
          <a:p>
            <a:fld id="{C6C20FBB-DA0A-4D64-96F3-1BFC9EBDF0FB}"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1201" y="4232882"/>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p:cNvSpPr/>
          <p:nvPr/>
        </p:nvSpPr>
        <p:spPr>
          <a:xfrm>
            <a:off x="451201" y="1843310"/>
            <a:ext cx="8229600" cy="1047750"/>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4" name="Table 13"/>
          <p:cNvGraphicFramePr>
            <a:graphicFrameLocks noGrp="1"/>
          </p:cNvGraphicFramePr>
          <p:nvPr/>
        </p:nvGraphicFramePr>
        <p:xfrm>
          <a:off x="451201" y="1836047"/>
          <a:ext cx="8229600" cy="3236976"/>
        </p:xfrm>
        <a:graphic>
          <a:graphicData uri="http://schemas.openxmlformats.org/drawingml/2006/table">
            <a:tbl>
              <a:tblPr firstRow="1" bandRow="1">
                <a:tableStyleId>{5C22544A-7EE6-4342-B048-85BDC9FD1C3A}</a:tableStyleId>
              </a:tblPr>
              <a:tblGrid>
                <a:gridCol w="3967930">
                  <a:extLst>
                    <a:ext uri="{9D8B030D-6E8A-4147-A177-3AD203B41FA5}">
                      <a16:colId xmlns:a16="http://schemas.microsoft.com/office/drawing/2014/main" val="20000"/>
                    </a:ext>
                  </a:extLst>
                </a:gridCol>
                <a:gridCol w="4261670">
                  <a:extLst>
                    <a:ext uri="{9D8B030D-6E8A-4147-A177-3AD203B41FA5}">
                      <a16:colId xmlns:a16="http://schemas.microsoft.com/office/drawing/2014/main" val="20001"/>
                    </a:ext>
                  </a:extLst>
                </a:gridCol>
              </a:tblGrid>
              <a:tr h="411480">
                <a:tc>
                  <a:txBody>
                    <a:bodyPr/>
                    <a:lstStyle/>
                    <a:p>
                      <a:pPr algn="ctr"/>
                      <a:r>
                        <a:rPr lang="en-US" sz="1800" dirty="0">
                          <a:ln>
                            <a:noFill/>
                          </a:ln>
                          <a:solidFill>
                            <a:schemeClr val="tx1"/>
                          </a:solidFill>
                        </a:rPr>
                        <a:t>For Information or Assistance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sz="1800" dirty="0">
                          <a:ln>
                            <a:noFill/>
                          </a:ln>
                          <a:solidFill>
                            <a:schemeClr val="tx1"/>
                          </a:solidFill>
                        </a:rPr>
                        <a:t>Contact</a:t>
                      </a: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41832">
                <a:tc>
                  <a:txBody>
                    <a:bodyPr/>
                    <a:lstStyle/>
                    <a:p>
                      <a:pPr algn="l"/>
                      <a:r>
                        <a:rPr lang="en-US" sz="1400" kern="1200" dirty="0">
                          <a:solidFill>
                            <a:schemeClr val="dk1"/>
                          </a:solidFill>
                          <a:latin typeface="+mn-lt"/>
                          <a:ea typeface="+mn-ea"/>
                          <a:cs typeface="+mn-cs"/>
                        </a:rPr>
                        <a:t>For regulatory or</a:t>
                      </a:r>
                      <a:r>
                        <a:rPr lang="en-US" sz="1400" kern="1200" baseline="0" dirty="0">
                          <a:solidFill>
                            <a:schemeClr val="dk1"/>
                          </a:solidFill>
                          <a:latin typeface="+mn-lt"/>
                          <a:ea typeface="+mn-ea"/>
                          <a:cs typeface="+mn-cs"/>
                        </a:rPr>
                        <a:t> </a:t>
                      </a:r>
                      <a:r>
                        <a:rPr lang="en-US" sz="1400" kern="1200" dirty="0">
                          <a:solidFill>
                            <a:schemeClr val="dk1"/>
                          </a:solidFill>
                          <a:latin typeface="+mn-lt"/>
                          <a:ea typeface="+mn-ea"/>
                          <a:cs typeface="+mn-cs"/>
                        </a:rPr>
                        <a:t>training assistance:</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Regional Bilingual Education Resource Networks</a:t>
                      </a:r>
                    </a:p>
                    <a:p>
                      <a:r>
                        <a:rPr lang="en-US" sz="1400" u="sng" kern="1200" dirty="0">
                          <a:solidFill>
                            <a:schemeClr val="dk1"/>
                          </a:solidFill>
                          <a:latin typeface="+mn-lt"/>
                          <a:ea typeface="+mn-ea"/>
                          <a:cs typeface="+mn-cs"/>
                          <a:hlinkClick r:id="rId2"/>
                        </a:rPr>
                        <a:t>http://www.nysed.gov/bilingual-ed/regional-supportrberns</a:t>
                      </a:r>
                      <a:r>
                        <a:rPr lang="en-US" sz="1400" kern="1200" baseline="30000" dirty="0">
                          <a:solidFill>
                            <a:schemeClr val="dk1"/>
                          </a:solidFill>
                          <a:latin typeface="+mn-lt"/>
                          <a:ea typeface="+mn-ea"/>
                          <a:cs typeface="+mn-cs"/>
                        </a:rPr>
                        <a:t> </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941832">
                <a:tc>
                  <a:txBody>
                    <a:bodyPr/>
                    <a:lstStyle/>
                    <a:p>
                      <a:pPr algn="l"/>
                      <a:r>
                        <a:rPr lang="en-US" sz="1400" kern="1200" spc="0" baseline="0" dirty="0">
                          <a:solidFill>
                            <a:schemeClr val="dk1"/>
                          </a:solidFill>
                          <a:latin typeface="+mn-lt"/>
                          <a:ea typeface="+mn-ea"/>
                          <a:cs typeface="+mn-cs"/>
                        </a:rPr>
                        <a:t>Machine-</a:t>
                      </a:r>
                      <a:r>
                        <a:rPr lang="en-US" sz="1400" kern="1200" spc="0" baseline="0" dirty="0" err="1">
                          <a:solidFill>
                            <a:schemeClr val="dk1"/>
                          </a:solidFill>
                          <a:latin typeface="+mn-lt"/>
                          <a:ea typeface="+mn-ea"/>
                          <a:cs typeface="+mn-cs"/>
                        </a:rPr>
                        <a:t>scannable</a:t>
                      </a:r>
                      <a:r>
                        <a:rPr lang="en-US" sz="1400" kern="1200" spc="0" baseline="0" dirty="0">
                          <a:solidFill>
                            <a:schemeClr val="dk1"/>
                          </a:solidFill>
                          <a:latin typeface="+mn-lt"/>
                          <a:ea typeface="+mn-ea"/>
                          <a:cs typeface="+mn-cs"/>
                        </a:rPr>
                        <a:t> answer sheets and local scanning services</a:t>
                      </a:r>
                      <a:endParaRPr lang="en-US" sz="1400" spc="0" baseline="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tc>
                  <a:txBody>
                    <a:bodyPr/>
                    <a:lstStyle/>
                    <a:p>
                      <a:r>
                        <a:rPr lang="en-US" sz="1400" kern="1200" dirty="0">
                          <a:solidFill>
                            <a:schemeClr val="dk1"/>
                          </a:solidFill>
                          <a:latin typeface="+mn-lt"/>
                          <a:ea typeface="+mn-ea"/>
                          <a:cs typeface="+mn-cs"/>
                        </a:rPr>
                        <a:t>RIC or Large-City Scanning Center</a:t>
                      </a:r>
                    </a:p>
                    <a:p>
                      <a:r>
                        <a:rPr lang="en-US" sz="1400" u="sng" kern="1200" dirty="0">
                          <a:solidFill>
                            <a:schemeClr val="dk1"/>
                          </a:solidFill>
                          <a:latin typeface="+mn-lt"/>
                          <a:ea typeface="+mn-ea"/>
                          <a:cs typeface="+mn-cs"/>
                          <a:hlinkClick r:id="rId3"/>
                        </a:rPr>
                        <a:t>http://www.p12.nysed.gov/irs/sirs/ric-big5.html</a:t>
                      </a:r>
                      <a:endParaRPr lang="en-US" sz="1400" b="0" dirty="0">
                        <a:ln>
                          <a:noFill/>
                        </a:ln>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7D7D7"/>
                    </a:solidFill>
                  </a:tcPr>
                </a:tc>
                <a:extLst>
                  <a:ext uri="{0D108BD9-81ED-4DB2-BD59-A6C34878D82A}">
                    <a16:rowId xmlns:a16="http://schemas.microsoft.com/office/drawing/2014/main" val="10002"/>
                  </a:ext>
                </a:extLst>
              </a:tr>
              <a:tr h="941832">
                <a:tc>
                  <a:txBody>
                    <a:bodyPr/>
                    <a:lstStyle/>
                    <a:p>
                      <a:pPr algn="l"/>
                      <a:r>
                        <a:rPr lang="en-US" sz="1400" kern="1200" dirty="0">
                          <a:solidFill>
                            <a:schemeClr val="dk1"/>
                          </a:solidFill>
                          <a:latin typeface="+mn-lt"/>
                          <a:ea typeface="+mn-ea"/>
                          <a:cs typeface="+mn-cs"/>
                        </a:rPr>
                        <a:t>Information about the NYSESLAT and regular updates including the turnkey training materials and School Administrators Manual (SAM)</a:t>
                      </a:r>
                      <a:endParaRPr lang="en-US" sz="1400" dirty="0">
                        <a:ln>
                          <a:noFill/>
                        </a:ln>
                        <a:solidFill>
                          <a:schemeClr val="tx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tc>
                  <a:txBody>
                    <a:bodyPr/>
                    <a:lstStyle/>
                    <a:p>
                      <a:r>
                        <a:rPr lang="en-US" sz="1400" kern="1200" dirty="0">
                          <a:solidFill>
                            <a:schemeClr val="dk1"/>
                          </a:solidFill>
                          <a:latin typeface="+mn-lt"/>
                          <a:ea typeface="+mn-ea"/>
                          <a:cs typeface="+mn-cs"/>
                        </a:rPr>
                        <a:t>NYSESLAT Homepage</a:t>
                      </a:r>
                    </a:p>
                    <a:p>
                      <a:r>
                        <a:rPr lang="en-US" sz="1400" u="sng" kern="1200" dirty="0">
                          <a:solidFill>
                            <a:schemeClr val="dk1"/>
                          </a:solidFill>
                          <a:latin typeface="+mn-lt"/>
                          <a:ea typeface="+mn-ea"/>
                          <a:cs typeface="+mn-cs"/>
                          <a:hlinkClick r:id="rId4"/>
                        </a:rPr>
                        <a:t>http://www.p12.nysed.gov/assessment/nyseslat</a:t>
                      </a:r>
                      <a:endParaRPr lang="en-US" sz="1400" kern="1200" dirty="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a:t>2019 NYSESLAT Resources (Continued)</a:t>
            </a:r>
          </a:p>
        </p:txBody>
      </p:sp>
      <p:sp>
        <p:nvSpPr>
          <p:cNvPr id="9" name="Slide Number Placeholder 3"/>
          <p:cNvSpPr>
            <a:spLocks noGrp="1"/>
          </p:cNvSpPr>
          <p:nvPr>
            <p:ph type="sldNum" sz="quarter" idx="10"/>
          </p:nvPr>
        </p:nvSpPr>
        <p:spPr>
          <a:xfrm>
            <a:off x="8622708" y="6608154"/>
            <a:ext cx="507244" cy="273050"/>
          </a:xfrm>
        </p:spPr>
        <p:txBody>
          <a:bodyPr/>
          <a:lstStyle/>
          <a:p>
            <a:fld id="{C6C20FBB-DA0A-4D64-96F3-1BFC9EBDF0FB}" type="slidenum">
              <a:rPr lang="en-US" smtClean="0"/>
              <a:pPr/>
              <a:t>28</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Rubric Review</a:t>
            </a:r>
          </a:p>
        </p:txBody>
      </p:sp>
      <p:sp>
        <p:nvSpPr>
          <p:cNvPr id="4" name="Slide Number Placeholder 3"/>
          <p:cNvSpPr>
            <a:spLocks noGrp="1"/>
          </p:cNvSpPr>
          <p:nvPr>
            <p:ph type="sldNum" sz="quarter" idx="10"/>
          </p:nvPr>
        </p:nvSpPr>
        <p:spPr/>
        <p:txBody>
          <a:bodyPr/>
          <a:lstStyle/>
          <a:p>
            <a:fld id="{C6C20FBB-DA0A-4D64-96F3-1BFC9EBDF0FB}" type="slidenum">
              <a:rPr lang="en-US" smtClean="0"/>
              <a:pPr/>
              <a:t>3</a:t>
            </a:fld>
            <a:endParaRPr lang="en-US" dirty="0"/>
          </a:p>
        </p:txBody>
      </p:sp>
      <p:grpSp>
        <p:nvGrpSpPr>
          <p:cNvPr id="28" name="Group 27"/>
          <p:cNvGrpSpPr/>
          <p:nvPr/>
        </p:nvGrpSpPr>
        <p:grpSpPr>
          <a:xfrm>
            <a:off x="375481" y="4814892"/>
            <a:ext cx="8385527" cy="1464402"/>
            <a:chOff x="552905" y="4644764"/>
            <a:chExt cx="8385527" cy="1464402"/>
          </a:xfrm>
          <a:effectLst>
            <a:outerShdw blurRad="50800" dist="38100" dir="2700000" algn="tl" rotWithShape="0">
              <a:prstClr val="black">
                <a:alpha val="40000"/>
              </a:prstClr>
            </a:outerShdw>
          </a:effectLst>
        </p:grpSpPr>
        <p:sp>
          <p:nvSpPr>
            <p:cNvPr id="29" name="Rounded Rectangle 28"/>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714672" y="4644764"/>
              <a:ext cx="7223760" cy="1463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tabLst>
                  <a:tab pos="171450" algn="l"/>
                </a:tabLst>
              </a:pPr>
              <a:r>
                <a:rPr lang="en-US" sz="5400" dirty="0">
                  <a:solidFill>
                    <a:srgbClr val="DCDCDC"/>
                  </a:solidFill>
                </a:rPr>
                <a:t>N/A</a:t>
              </a:r>
            </a:p>
          </p:txBody>
        </p:sp>
        <p:sp>
          <p:nvSpPr>
            <p:cNvPr id="31" name="TextBox 30"/>
            <p:cNvSpPr txBox="1"/>
            <p:nvPr/>
          </p:nvSpPr>
          <p:spPr>
            <a:xfrm>
              <a:off x="586370" y="5039338"/>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32" name="Group 31"/>
          <p:cNvGrpSpPr/>
          <p:nvPr/>
        </p:nvGrpSpPr>
        <p:grpSpPr>
          <a:xfrm>
            <a:off x="375481" y="3151240"/>
            <a:ext cx="8385527" cy="1464433"/>
            <a:chOff x="552905" y="4638811"/>
            <a:chExt cx="8385527" cy="1464433"/>
          </a:xfrm>
          <a:effectLst>
            <a:outerShdw blurRad="50800" dist="38100" dir="2700000" algn="tl" rotWithShape="0">
              <a:prstClr val="black">
                <a:alpha val="40000"/>
              </a:prstClr>
            </a:outerShdw>
          </a:effectLst>
        </p:grpSpPr>
        <p:sp>
          <p:nvSpPr>
            <p:cNvPr id="33" name="Rounded Rectangle 32"/>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multiple words, short phrases, or sentences to respond</a:t>
              </a:r>
            </a:p>
            <a:p>
              <a:pPr>
                <a:spcBef>
                  <a:spcPts val="600"/>
                </a:spcBef>
                <a:buFont typeface="Wingdings" pitchFamily="2" charset="2"/>
                <a:buChar char="§"/>
                <a:tabLst>
                  <a:tab pos="114300" algn="l"/>
                  <a:tab pos="171450" algn="l"/>
                </a:tabLst>
              </a:pPr>
              <a:r>
                <a:rPr lang="en-US" sz="1600" dirty="0">
                  <a:solidFill>
                    <a:schemeClr val="tx1"/>
                  </a:solidFill>
                </a:rPr>
                <a:t>  Partially expresses thoughts and ideas</a:t>
              </a:r>
            </a:p>
            <a:p>
              <a:pPr>
                <a:spcBef>
                  <a:spcPts val="600"/>
                </a:spcBef>
                <a:buFont typeface="Wingdings" pitchFamily="2" charset="2"/>
                <a:buChar char="§"/>
                <a:tabLst>
                  <a:tab pos="114300" algn="l"/>
                  <a:tab pos="171450" algn="l"/>
                </a:tabLst>
              </a:pPr>
              <a:r>
                <a:rPr lang="en-US" sz="1600" dirty="0">
                  <a:solidFill>
                    <a:schemeClr val="tx1"/>
                  </a:solidFill>
                </a:rPr>
                <a:t>  Frequent errors may obscure meaning</a:t>
              </a:r>
            </a:p>
          </p:txBody>
        </p:sp>
        <p:sp>
          <p:nvSpPr>
            <p:cNvPr id="35" name="TextBox 34"/>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36" name="Group 35"/>
          <p:cNvGrpSpPr/>
          <p:nvPr/>
        </p:nvGrpSpPr>
        <p:grpSpPr>
          <a:xfrm>
            <a:off x="375481" y="943642"/>
            <a:ext cx="8385527" cy="2014332"/>
            <a:chOff x="552905" y="1039339"/>
            <a:chExt cx="8385527" cy="2014332"/>
          </a:xfrm>
          <a:effectLst>
            <a:outerShdw blurRad="50800" dist="38100" dir="2700000" algn="tl" rotWithShape="0">
              <a:prstClr val="black">
                <a:alpha val="40000"/>
              </a:prstClr>
            </a:outerShdw>
          </a:effectLst>
        </p:grpSpPr>
        <p:sp>
          <p:nvSpPr>
            <p:cNvPr id="37" name="Rounded Rectangle 36"/>
            <p:cNvSpPr/>
            <p:nvPr/>
          </p:nvSpPr>
          <p:spPr>
            <a:xfrm>
              <a:off x="552905" y="1041991"/>
              <a:ext cx="1548805" cy="20116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714672" y="1039339"/>
              <a:ext cx="7223760" cy="2011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14300" algn="l"/>
                  <a:tab pos="228600" algn="l"/>
                </a:tabLst>
              </a:pPr>
              <a:r>
                <a:rPr lang="en-US" sz="1600" dirty="0">
                  <a:solidFill>
                    <a:schemeClr val="tx1"/>
                  </a:solidFill>
                </a:rPr>
                <a:t>  No response</a:t>
              </a:r>
            </a:p>
            <a:p>
              <a:pPr>
                <a:spcBef>
                  <a:spcPts val="600"/>
                </a:spcBef>
                <a:buFont typeface="Wingdings" pitchFamily="2" charset="2"/>
                <a:buChar char="§"/>
                <a:tabLst>
                  <a:tab pos="114300" algn="l"/>
                  <a:tab pos="228600" algn="l"/>
                </a:tabLst>
              </a:pPr>
              <a:r>
                <a:rPr lang="en-US" sz="1600" dirty="0">
                  <a:solidFill>
                    <a:schemeClr val="tx1"/>
                  </a:solidFill>
                </a:rPr>
                <a:t>  Responds with “yes,” “no,” or “I don’t know”</a:t>
              </a:r>
            </a:p>
            <a:p>
              <a:pPr>
                <a:spcBef>
                  <a:spcPts val="600"/>
                </a:spcBef>
                <a:buFont typeface="Wingdings" pitchFamily="2" charset="2"/>
                <a:buChar char="§"/>
                <a:tabLst>
                  <a:tab pos="114300" algn="l"/>
                  <a:tab pos="228600" algn="l"/>
                </a:tabLst>
              </a:pPr>
              <a:r>
                <a:rPr lang="en-US" sz="1600" dirty="0">
                  <a:solidFill>
                    <a:schemeClr val="tx1"/>
                  </a:solidFill>
                </a:rPr>
                <a:t>  Responds completely in a language other than English</a:t>
              </a:r>
            </a:p>
            <a:p>
              <a:pPr>
                <a:spcBef>
                  <a:spcPts val="600"/>
                </a:spcBef>
                <a:buFont typeface="Wingdings" pitchFamily="2" charset="2"/>
                <a:buChar char="§"/>
                <a:tabLst>
                  <a:tab pos="114300" algn="l"/>
                  <a:tab pos="228600" algn="l"/>
                </a:tabLst>
              </a:pPr>
              <a:r>
                <a:rPr lang="en-US" sz="1600" dirty="0">
                  <a:solidFill>
                    <a:schemeClr val="tx1"/>
                  </a:solidFill>
                </a:rPr>
                <a:t>  Uses one word to respond</a:t>
              </a:r>
            </a:p>
            <a:p>
              <a:pPr>
                <a:spcBef>
                  <a:spcPts val="600"/>
                </a:spcBef>
                <a:buFont typeface="Wingdings" pitchFamily="2" charset="2"/>
                <a:buChar char="§"/>
                <a:tabLst>
                  <a:tab pos="114300" algn="l"/>
                  <a:tab pos="228600" algn="l"/>
                </a:tabLst>
              </a:pPr>
              <a:r>
                <a:rPr lang="en-US" sz="1600" dirty="0">
                  <a:solidFill>
                    <a:schemeClr val="tx1"/>
                  </a:solidFill>
                </a:rPr>
                <a:t>  Does not express a complete thought or idea</a:t>
              </a:r>
            </a:p>
            <a:p>
              <a:pPr>
                <a:spcBef>
                  <a:spcPts val="600"/>
                </a:spcBef>
                <a:buFont typeface="Wingdings" pitchFamily="2" charset="2"/>
                <a:buChar char="§"/>
                <a:tabLst>
                  <a:tab pos="114300" algn="l"/>
                  <a:tab pos="228600" algn="l"/>
                </a:tabLst>
              </a:pPr>
              <a:r>
                <a:rPr lang="en-US" sz="1600" dirty="0">
                  <a:solidFill>
                    <a:schemeClr val="tx1"/>
                  </a:solidFill>
                </a:rPr>
                <a:t>  Unintelligible</a:t>
              </a:r>
            </a:p>
          </p:txBody>
        </p:sp>
        <p:sp>
          <p:nvSpPr>
            <p:cNvPr id="39" name="TextBox 38"/>
            <p:cNvSpPr txBox="1"/>
            <p:nvPr/>
          </p:nvSpPr>
          <p:spPr>
            <a:xfrm>
              <a:off x="576260" y="1697989"/>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Practice: Grades 3–4</a:t>
            </a:r>
          </a:p>
        </p:txBody>
      </p:sp>
      <p:sp>
        <p:nvSpPr>
          <p:cNvPr id="4" name="Slide Number Placeholder 3"/>
          <p:cNvSpPr>
            <a:spLocks noGrp="1"/>
          </p:cNvSpPr>
          <p:nvPr>
            <p:ph type="sldNum" sz="quarter" idx="10"/>
          </p:nvPr>
        </p:nvSpPr>
        <p:spPr/>
        <p:txBody>
          <a:bodyPr/>
          <a:lstStyle/>
          <a:p>
            <a:fld id="{C6C20FBB-DA0A-4D64-96F3-1BFC9EBDF0FB}" type="slidenum">
              <a:rPr lang="en-US" smtClean="0"/>
              <a:pPr/>
              <a:t>4</a:t>
            </a:fld>
            <a:endParaRPr lang="en-US" dirty="0"/>
          </a:p>
        </p:txBody>
      </p:sp>
      <p:sp>
        <p:nvSpPr>
          <p:cNvPr id="5" name="AutoShape 4"/>
          <p:cNvSpPr>
            <a:spLocks noChangeArrowheads="1"/>
          </p:cNvSpPr>
          <p:nvPr/>
        </p:nvSpPr>
        <p:spPr bwMode="auto">
          <a:xfrm>
            <a:off x="173037" y="2588565"/>
            <a:ext cx="8732838" cy="2217355"/>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pPr>
              <a:spcAft>
                <a:spcPts val="800"/>
              </a:spcAft>
              <a:tabLst>
                <a:tab pos="1147763" algn="l"/>
              </a:tabLst>
              <a:defRPr/>
            </a:pPr>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t>A long time ago, people wrote letters on paper to communicate. These letters took a long time</a:t>
            </a:r>
            <a:br>
              <a:rPr lang="en-US" sz="1400" dirty="0"/>
            </a:br>
            <a:r>
              <a:rPr lang="en-US" sz="1400" dirty="0"/>
              <a:t>to arrive by mail. Today many people use computers to write messages to friends and family. We can send</a:t>
            </a:r>
            <a:br>
              <a:rPr lang="en-US" sz="1400" dirty="0"/>
            </a:br>
            <a:r>
              <a:rPr lang="en-US" sz="1400" dirty="0"/>
              <a:t>emails on the computer. We can also send text messages on our phones. These types of messages get to</a:t>
            </a:r>
            <a:br>
              <a:rPr lang="en-US" sz="1400" dirty="0"/>
            </a:br>
            <a:r>
              <a:rPr lang="en-US" sz="1400" dirty="0"/>
              <a:t>people much faster than writing and mailing letters. </a:t>
            </a:r>
            <a:endParaRPr lang="en-US" sz="1200" i="1" dirty="0">
              <a:latin typeface="Times New Roman" pitchFamily="18" charset="0"/>
              <a:cs typeface="Times New Roman" pitchFamily="18" charset="0"/>
            </a:endParaRPr>
          </a:p>
          <a:p>
            <a:pPr>
              <a:spcAft>
                <a:spcPts val="800"/>
              </a:spcAft>
              <a:defRPr/>
            </a:pPr>
            <a:r>
              <a:rPr lang="en-US" sz="1400" b="1" dirty="0">
                <a:latin typeface="Arial" pitchFamily="34" charset="0"/>
                <a:cs typeface="Arial" pitchFamily="34" charset="0"/>
              </a:rPr>
              <a:t>Modeling</a:t>
            </a:r>
            <a:r>
              <a:rPr lang="en-US" sz="1400" dirty="0">
                <a:latin typeface="Arial" pitchFamily="34" charset="0"/>
                <a:cs typeface="Arial" pitchFamily="34" charset="0"/>
              </a:rPr>
              <a:t>: </a:t>
            </a:r>
            <a:r>
              <a:rPr lang="en-US" sz="1400" dirty="0"/>
              <a:t>[POINT to PICTURE 1] This woman is writing an e-mail. </a:t>
            </a:r>
            <a:endParaRPr lang="en-US" sz="1200" i="1" dirty="0">
              <a:latin typeface="Times New Roman" pitchFamily="18" charset="0"/>
              <a:cs typeface="Times New Roman" pitchFamily="18" charset="0"/>
            </a:endParaRPr>
          </a:p>
          <a:p>
            <a:pPr>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[POINT to PICTURES 2 AND 3] Tell me what other people do to communicate. </a:t>
            </a:r>
            <a:endParaRPr lang="en-US" sz="1200" i="1" dirty="0">
              <a:latin typeface="Times New Roman" pitchFamily="18" charset="0"/>
              <a:cs typeface="Times New Roman" pitchFamily="18" charset="0"/>
            </a:endParaRPr>
          </a:p>
          <a:p>
            <a:r>
              <a:rPr lang="en-US" sz="1400" b="1" dirty="0">
                <a:latin typeface="Arial" pitchFamily="34" charset="0"/>
                <a:cs typeface="Arial" pitchFamily="34" charset="0"/>
              </a:rPr>
              <a:t>Rephrasing</a:t>
            </a:r>
            <a:r>
              <a:rPr lang="en-US" sz="1400" dirty="0">
                <a:latin typeface="Arial" pitchFamily="34" charset="0"/>
                <a:cs typeface="Arial" pitchFamily="34" charset="0"/>
              </a:rPr>
              <a:t>: </a:t>
            </a:r>
            <a:r>
              <a:rPr lang="en-US" sz="1400" dirty="0"/>
              <a:t>[POINT to PICTURE 1] This woman is writing an email. [POINT to PICTURES 2 AND 3]</a:t>
            </a:r>
            <a:br>
              <a:rPr lang="en-US" sz="1400" dirty="0"/>
            </a:br>
            <a:r>
              <a:rPr lang="en-US" sz="1400" dirty="0"/>
              <a:t>How do other people write?</a:t>
            </a:r>
            <a:endParaRPr lang="en-US" sz="1200" i="1" dirty="0">
              <a:latin typeface="Times New Roman" pitchFamily="18" charset="0"/>
              <a:cs typeface="Times New Roman" pitchFamily="18" charset="0"/>
            </a:endParaRPr>
          </a:p>
        </p:txBody>
      </p:sp>
      <p:pic>
        <p:nvPicPr>
          <p:cNvPr id="20" name="Picture 19" descr="3559_1.png"/>
          <p:cNvPicPr>
            <a:picLocks noChangeAspect="1"/>
          </p:cNvPicPr>
          <p:nvPr/>
        </p:nvPicPr>
        <p:blipFill>
          <a:blip r:embed="rId4" cstate="print"/>
          <a:stretch>
            <a:fillRect/>
          </a:stretch>
        </p:blipFill>
        <p:spPr>
          <a:xfrm>
            <a:off x="1120434" y="960003"/>
            <a:ext cx="1728139"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21" name="Picture 20" descr="3559_2.png"/>
          <p:cNvPicPr>
            <a:picLocks noChangeAspect="1"/>
          </p:cNvPicPr>
          <p:nvPr/>
        </p:nvPicPr>
        <p:blipFill>
          <a:blip r:embed="rId5" cstate="print"/>
          <a:stretch>
            <a:fillRect/>
          </a:stretch>
        </p:blipFill>
        <p:spPr>
          <a:xfrm>
            <a:off x="3702717" y="960003"/>
            <a:ext cx="172619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22" name="Picture 21" descr="3559_3.png"/>
          <p:cNvPicPr>
            <a:picLocks noChangeAspect="1"/>
          </p:cNvPicPr>
          <p:nvPr/>
        </p:nvPicPr>
        <p:blipFill>
          <a:blip r:embed="rId6" cstate="print"/>
          <a:stretch>
            <a:fillRect/>
          </a:stretch>
        </p:blipFill>
        <p:spPr>
          <a:xfrm>
            <a:off x="6282402" y="960003"/>
            <a:ext cx="1728139"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23" name="TextBox 22"/>
          <p:cNvSpPr txBox="1"/>
          <p:nvPr/>
        </p:nvSpPr>
        <p:spPr>
          <a:xfrm>
            <a:off x="744284" y="9374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24" name="TextBox 23"/>
          <p:cNvSpPr txBox="1"/>
          <p:nvPr/>
        </p:nvSpPr>
        <p:spPr>
          <a:xfrm>
            <a:off x="3331540" y="9374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25" name="TextBox 24"/>
          <p:cNvSpPr txBox="1"/>
          <p:nvPr/>
        </p:nvSpPr>
        <p:spPr>
          <a:xfrm>
            <a:off x="5915252" y="9374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
        <p:nvSpPr>
          <p:cNvPr id="28" name="AutoShape 2"/>
          <p:cNvSpPr>
            <a:spLocks noChangeArrowheads="1"/>
          </p:cNvSpPr>
          <p:nvPr/>
        </p:nvSpPr>
        <p:spPr bwMode="auto">
          <a:xfrm>
            <a:off x="2505077" y="5095875"/>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29" name="Rectangle 28"/>
          <p:cNvSpPr/>
          <p:nvPr/>
        </p:nvSpPr>
        <p:spPr>
          <a:xfrm>
            <a:off x="2500953" y="5343525"/>
            <a:ext cx="1801368"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Melody-Button-(GI).png"/>
          <p:cNvPicPr>
            <a:picLocks noChangeAspect="1"/>
          </p:cNvPicPr>
          <p:nvPr/>
        </p:nvPicPr>
        <p:blipFill>
          <a:blip r:embed="rId7" cstate="print"/>
          <a:stretch>
            <a:fillRect/>
          </a:stretch>
        </p:blipFill>
        <p:spPr>
          <a:xfrm>
            <a:off x="3147879" y="5441442"/>
            <a:ext cx="525780" cy="525780"/>
          </a:xfrm>
          <a:prstGeom prst="rect">
            <a:avLst/>
          </a:prstGeom>
        </p:spPr>
      </p:pic>
      <p:pic>
        <p:nvPicPr>
          <p:cNvPr id="31" name="Picture 30" descr="Play-Button.png"/>
          <p:cNvPicPr>
            <a:picLocks noChangeAspect="1"/>
          </p:cNvPicPr>
          <p:nvPr/>
        </p:nvPicPr>
        <p:blipFill>
          <a:blip r:embed="rId8" cstate="print"/>
          <a:stretch>
            <a:fillRect/>
          </a:stretch>
        </p:blipFill>
        <p:spPr>
          <a:xfrm>
            <a:off x="3147879" y="5435727"/>
            <a:ext cx="525780" cy="525780"/>
          </a:xfrm>
          <a:prstGeom prst="rect">
            <a:avLst/>
          </a:prstGeom>
        </p:spPr>
      </p:pic>
      <p:sp>
        <p:nvSpPr>
          <p:cNvPr id="32" name="TextBox 31"/>
          <p:cNvSpPr txBox="1"/>
          <p:nvPr/>
        </p:nvSpPr>
        <p:spPr>
          <a:xfrm>
            <a:off x="2800350" y="6068776"/>
            <a:ext cx="1219200" cy="276999"/>
          </a:xfrm>
          <a:prstGeom prst="rect">
            <a:avLst/>
          </a:prstGeom>
          <a:noFill/>
        </p:spPr>
        <p:txBody>
          <a:bodyPr wrap="square" rtlCol="0">
            <a:spAutoFit/>
          </a:bodyPr>
          <a:lstStyle/>
          <a:p>
            <a:pPr algn="ctr"/>
            <a:r>
              <a:rPr lang="en-US" sz="1200" b="1" dirty="0"/>
              <a:t>Practice #1</a:t>
            </a:r>
          </a:p>
        </p:txBody>
      </p:sp>
      <p:sp>
        <p:nvSpPr>
          <p:cNvPr id="33" name="AutoShape 2"/>
          <p:cNvSpPr>
            <a:spLocks noChangeArrowheads="1"/>
          </p:cNvSpPr>
          <p:nvPr/>
        </p:nvSpPr>
        <p:spPr bwMode="auto">
          <a:xfrm>
            <a:off x="4816951" y="5098576"/>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4" name="Rectangle 33"/>
          <p:cNvSpPr/>
          <p:nvPr/>
        </p:nvSpPr>
        <p:spPr>
          <a:xfrm>
            <a:off x="4822351" y="5346226"/>
            <a:ext cx="1801368"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Melody-Button-(GI).png"/>
          <p:cNvPicPr>
            <a:picLocks noChangeAspect="1"/>
          </p:cNvPicPr>
          <p:nvPr/>
        </p:nvPicPr>
        <p:blipFill>
          <a:blip r:embed="rId7" cstate="print"/>
          <a:stretch>
            <a:fillRect/>
          </a:stretch>
        </p:blipFill>
        <p:spPr>
          <a:xfrm>
            <a:off x="5459753" y="5444143"/>
            <a:ext cx="525780" cy="525780"/>
          </a:xfrm>
          <a:prstGeom prst="rect">
            <a:avLst/>
          </a:prstGeom>
        </p:spPr>
      </p:pic>
      <p:pic>
        <p:nvPicPr>
          <p:cNvPr id="48" name="Picture 47" descr="Play-Button.png"/>
          <p:cNvPicPr>
            <a:picLocks noChangeAspect="1"/>
          </p:cNvPicPr>
          <p:nvPr/>
        </p:nvPicPr>
        <p:blipFill>
          <a:blip r:embed="rId8" cstate="print"/>
          <a:stretch>
            <a:fillRect/>
          </a:stretch>
        </p:blipFill>
        <p:spPr>
          <a:xfrm>
            <a:off x="5459753" y="5438428"/>
            <a:ext cx="525780" cy="525780"/>
          </a:xfrm>
          <a:prstGeom prst="rect">
            <a:avLst/>
          </a:prstGeom>
        </p:spPr>
      </p:pic>
      <p:sp>
        <p:nvSpPr>
          <p:cNvPr id="49" name="TextBox 48"/>
          <p:cNvSpPr txBox="1"/>
          <p:nvPr/>
        </p:nvSpPr>
        <p:spPr>
          <a:xfrm>
            <a:off x="5112224" y="6068776"/>
            <a:ext cx="1219200" cy="276999"/>
          </a:xfrm>
          <a:prstGeom prst="rect">
            <a:avLst/>
          </a:prstGeom>
          <a:noFill/>
        </p:spPr>
        <p:txBody>
          <a:bodyPr wrap="square" rtlCol="0">
            <a:spAutoFit/>
          </a:bodyPr>
          <a:lstStyle/>
          <a:p>
            <a:pPr algn="ctr"/>
            <a:r>
              <a:rPr lang="en-US" sz="1200" b="1" dirty="0"/>
              <a:t>Practice #2</a:t>
            </a:r>
          </a:p>
        </p:txBody>
      </p:sp>
      <p:sp>
        <p:nvSpPr>
          <p:cNvPr id="50" name="TextBox 49"/>
          <p:cNvSpPr txBox="1"/>
          <p:nvPr/>
        </p:nvSpPr>
        <p:spPr>
          <a:xfrm>
            <a:off x="2819400" y="5095875"/>
            <a:ext cx="1152525" cy="246221"/>
          </a:xfrm>
          <a:prstGeom prst="rect">
            <a:avLst/>
          </a:prstGeom>
          <a:noFill/>
        </p:spPr>
        <p:txBody>
          <a:bodyPr wrap="square" rtlCol="0">
            <a:spAutoFit/>
          </a:bodyPr>
          <a:lstStyle/>
          <a:p>
            <a:pPr algn="ctr"/>
            <a:r>
              <a:rPr lang="en-US" sz="1000" b="1" dirty="0"/>
              <a:t>Track 44</a:t>
            </a:r>
          </a:p>
        </p:txBody>
      </p:sp>
      <p:sp>
        <p:nvSpPr>
          <p:cNvPr id="51" name="TextBox 50"/>
          <p:cNvSpPr txBox="1"/>
          <p:nvPr/>
        </p:nvSpPr>
        <p:spPr>
          <a:xfrm>
            <a:off x="5153025" y="5095875"/>
            <a:ext cx="1152525" cy="246221"/>
          </a:xfrm>
          <a:prstGeom prst="rect">
            <a:avLst/>
          </a:prstGeom>
          <a:noFill/>
        </p:spPr>
        <p:txBody>
          <a:bodyPr wrap="square" rtlCol="0">
            <a:spAutoFit/>
          </a:bodyPr>
          <a:lstStyle/>
          <a:p>
            <a:pPr algn="ctr"/>
            <a:r>
              <a:rPr lang="en-US" sz="1000" b="1" dirty="0"/>
              <a:t>Track 45</a:t>
            </a:r>
          </a:p>
        </p:txBody>
      </p:sp>
      <p:sp>
        <p:nvSpPr>
          <p:cNvPr id="52" name="TextBox 51"/>
          <p:cNvSpPr txBox="1"/>
          <p:nvPr/>
        </p:nvSpPr>
        <p:spPr>
          <a:xfrm>
            <a:off x="659246" y="5319688"/>
            <a:ext cx="1807538" cy="738664"/>
          </a:xfrm>
          <a:prstGeom prst="rect">
            <a:avLst/>
          </a:prstGeom>
          <a:noFill/>
        </p:spPr>
        <p:txBody>
          <a:bodyPr wrap="square" rtlCol="0">
            <a:spAutoFit/>
          </a:bodyPr>
          <a:lstStyle/>
          <a:p>
            <a:pPr algn="ctr">
              <a:spcBef>
                <a:spcPts val="600"/>
              </a:spcBef>
            </a:pPr>
            <a:r>
              <a:rPr lang="en-US" sz="1400" dirty="0"/>
              <a:t>[No response; rephrasing is read] “</a:t>
            </a:r>
            <a:r>
              <a:rPr lang="en-US" sz="1400" i="1" dirty="0"/>
              <a:t>Draw.”</a:t>
            </a:r>
          </a:p>
        </p:txBody>
      </p:sp>
      <p:sp>
        <p:nvSpPr>
          <p:cNvPr id="53" name="TextBox 52"/>
          <p:cNvSpPr txBox="1"/>
          <p:nvPr/>
        </p:nvSpPr>
        <p:spPr>
          <a:xfrm>
            <a:off x="6733348" y="5110585"/>
            <a:ext cx="2208636" cy="1169551"/>
          </a:xfrm>
          <a:prstGeom prst="rect">
            <a:avLst/>
          </a:prstGeom>
          <a:noFill/>
        </p:spPr>
        <p:txBody>
          <a:bodyPr wrap="square" rtlCol="0">
            <a:spAutoFit/>
          </a:bodyPr>
          <a:lstStyle/>
          <a:p>
            <a:pPr algn="ctr">
              <a:spcBef>
                <a:spcPts val="600"/>
              </a:spcBef>
            </a:pPr>
            <a:r>
              <a:rPr lang="en-US" sz="1400" dirty="0"/>
              <a:t>“</a:t>
            </a:r>
            <a:r>
              <a:rPr lang="en-US" sz="1400" i="1" dirty="0"/>
              <a:t>Call the other people . . .  with the phone . . . Write with </a:t>
            </a:r>
            <a:r>
              <a:rPr lang="en-US" sz="1400" i="1" dirty="0" err="1"/>
              <a:t>with</a:t>
            </a:r>
            <a:r>
              <a:rPr lang="en-US" sz="1400" i="1" dirty="0"/>
              <a:t> </a:t>
            </a:r>
            <a:r>
              <a:rPr lang="en-US" sz="1400" i="1" dirty="0" err="1"/>
              <a:t>with</a:t>
            </a:r>
            <a:r>
              <a:rPr lang="en-US" sz="1400" i="1" dirty="0"/>
              <a:t> paper . . . and use the computer.”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44.wav"/>
                                        </p:tgtEl>
                                      </p:cMediaNode>
                                    </p:audio>
                                  </p:subTnLst>
                                </p:cTn>
                              </p:par>
                            </p:childTnLst>
                          </p:cTn>
                        </p:par>
                        <p:par>
                          <p:cTn id="10" fill="hold">
                            <p:stCondLst>
                              <p:cond delay="500"/>
                            </p:stCondLst>
                            <p:childTnLst>
                              <p:par>
                                <p:cTn id="11" presetID="1" presetClass="entr" presetSubtype="0" fill="hold" nodeType="afterEffect">
                                  <p:stCondLst>
                                    <p:cond delay="4550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ppt_x"/>
                                          </p:val>
                                        </p:tav>
                                        <p:tav tm="100000">
                                          <p:val>
                                            <p:strVal val="#ppt_x"/>
                                          </p:val>
                                        </p:tav>
                                      </p:tavLst>
                                    </p:anim>
                                    <p:anim calcmode="lin" valueType="num">
                                      <p:cBhvr additive="base">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8"/>
                                        </p:tgtEl>
                                      </p:cBhvr>
                                    </p:animEffect>
                                    <p:set>
                                      <p:cBhvr>
                                        <p:cTn id="23" dur="1" fill="hold">
                                          <p:stCondLst>
                                            <p:cond delay="499"/>
                                          </p:stCondLst>
                                        </p:cTn>
                                        <p:tgtEl>
                                          <p:spTgt spid="48"/>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45.wav"/>
                                        </p:tgtEl>
                                      </p:cMediaNode>
                                    </p:audio>
                                  </p:subTnLst>
                                </p:cTn>
                              </p:par>
                            </p:childTnLst>
                          </p:cTn>
                        </p:par>
                        <p:par>
                          <p:cTn id="26" fill="hold">
                            <p:stCondLst>
                              <p:cond delay="500"/>
                            </p:stCondLst>
                            <p:childTnLst>
                              <p:par>
                                <p:cTn id="27" presetID="1" presetClass="entr" presetSubtype="0" fill="hold" nodeType="afterEffect">
                                  <p:stCondLst>
                                    <p:cond delay="2000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Practice: Grades 7–8</a:t>
            </a:r>
          </a:p>
        </p:txBody>
      </p:sp>
      <p:sp>
        <p:nvSpPr>
          <p:cNvPr id="4" name="Slide Number Placeholder 3"/>
          <p:cNvSpPr>
            <a:spLocks noGrp="1"/>
          </p:cNvSpPr>
          <p:nvPr>
            <p:ph type="sldNum" sz="quarter" idx="10"/>
          </p:nvPr>
        </p:nvSpPr>
        <p:spPr/>
        <p:txBody>
          <a:bodyPr/>
          <a:lstStyle/>
          <a:p>
            <a:fld id="{C6C20FBB-DA0A-4D64-96F3-1BFC9EBDF0FB}" type="slidenum">
              <a:rPr lang="en-US" smtClean="0"/>
              <a:pPr/>
              <a:t>5</a:t>
            </a:fld>
            <a:endParaRPr lang="en-US" dirty="0"/>
          </a:p>
        </p:txBody>
      </p:sp>
      <p:pic>
        <p:nvPicPr>
          <p:cNvPr id="20" name="Picture 19" descr="3430_Stem.tif"/>
          <p:cNvPicPr>
            <a:picLocks noChangeAspect="1"/>
          </p:cNvPicPr>
          <p:nvPr/>
        </p:nvPicPr>
        <p:blipFill>
          <a:blip r:embed="rId4" cstate="print"/>
          <a:stretch>
            <a:fillRect/>
          </a:stretch>
        </p:blipFill>
        <p:spPr>
          <a:xfrm>
            <a:off x="3540642" y="869568"/>
            <a:ext cx="2051701" cy="2057400"/>
          </a:xfrm>
          <a:prstGeom prst="rect">
            <a:avLst/>
          </a:prstGeom>
          <a:ln w="12700">
            <a:solidFill>
              <a:schemeClr val="tx1"/>
            </a:solidFill>
          </a:ln>
          <a:effectLst>
            <a:outerShdw blurRad="50800" dist="38100" dir="2700000" algn="tl" rotWithShape="0">
              <a:prstClr val="black">
                <a:alpha val="40000"/>
              </a:prstClr>
            </a:outerShdw>
          </a:effectLst>
        </p:spPr>
      </p:pic>
      <p:sp>
        <p:nvSpPr>
          <p:cNvPr id="18" name="AutoShape 4"/>
          <p:cNvSpPr>
            <a:spLocks noChangeArrowheads="1"/>
          </p:cNvSpPr>
          <p:nvPr/>
        </p:nvSpPr>
        <p:spPr bwMode="auto">
          <a:xfrm>
            <a:off x="173037" y="3173380"/>
            <a:ext cx="8732838" cy="1632561"/>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t"/>
          <a:lstStyle/>
          <a:p>
            <a:pPr>
              <a:spcAft>
                <a:spcPts val="800"/>
              </a:spcAft>
              <a:tabLst>
                <a:tab pos="1147763" algn="l"/>
              </a:tabLst>
              <a:defRPr/>
            </a:pPr>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t>In the summertime, insects do a lot of things outside. </a:t>
            </a:r>
            <a:endParaRPr lang="en-US" sz="1200" i="1" dirty="0">
              <a:latin typeface="Times New Roman" pitchFamily="18" charset="0"/>
              <a:cs typeface="Times New Roman" pitchFamily="18" charset="0"/>
            </a:endParaRPr>
          </a:p>
          <a:p>
            <a:pPr>
              <a:spcAft>
                <a:spcPts val="800"/>
              </a:spcAft>
              <a:defRPr/>
            </a:pPr>
            <a:r>
              <a:rPr lang="en-US" sz="1400" b="1" dirty="0">
                <a:latin typeface="Arial" pitchFamily="34" charset="0"/>
                <a:cs typeface="Arial" pitchFamily="34" charset="0"/>
              </a:rPr>
              <a:t>Modeling</a:t>
            </a:r>
            <a:r>
              <a:rPr lang="en-US" sz="1400" dirty="0">
                <a:latin typeface="Arial" pitchFamily="34" charset="0"/>
                <a:cs typeface="Arial" pitchFamily="34" charset="0"/>
              </a:rPr>
              <a:t>: </a:t>
            </a:r>
            <a:r>
              <a:rPr lang="en-US" sz="1400" dirty="0"/>
              <a:t>[POINT to CATERPILLAR] A caterpillar is crawling in the dirt.</a:t>
            </a:r>
            <a:endParaRPr lang="en-US" sz="1200" i="1" dirty="0">
              <a:latin typeface="Times New Roman" pitchFamily="18" charset="0"/>
              <a:cs typeface="Times New Roman" pitchFamily="18" charset="0"/>
            </a:endParaRPr>
          </a:p>
          <a:p>
            <a:pPr>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some things that insects do in the summertime.</a:t>
            </a:r>
            <a:endParaRPr lang="en-US" sz="1200" i="1" dirty="0">
              <a:latin typeface="Times New Roman" pitchFamily="18" charset="0"/>
              <a:cs typeface="Times New Roman" pitchFamily="18" charset="0"/>
            </a:endParaRPr>
          </a:p>
          <a:p>
            <a:r>
              <a:rPr lang="en-US" sz="1400" b="1" dirty="0">
                <a:latin typeface="Arial" pitchFamily="34" charset="0"/>
                <a:cs typeface="Arial" pitchFamily="34" charset="0"/>
              </a:rPr>
              <a:t>Rephrasing</a:t>
            </a:r>
            <a:r>
              <a:rPr lang="en-US" sz="1400" dirty="0">
                <a:latin typeface="Arial" pitchFamily="34" charset="0"/>
                <a:cs typeface="Arial" pitchFamily="34" charset="0"/>
              </a:rPr>
              <a:t>: </a:t>
            </a:r>
            <a:r>
              <a:rPr lang="en-US" sz="1400" dirty="0"/>
              <a:t>Insects are very active in the summer. [POINT to CATERPILLAR] Here is a caterpillar crawling.</a:t>
            </a:r>
            <a:br>
              <a:rPr lang="en-US" sz="1400" dirty="0"/>
            </a:br>
            <a:r>
              <a:rPr lang="en-US" sz="1400" dirty="0"/>
              <a:t>What else is happening in the picture?</a:t>
            </a:r>
            <a:endParaRPr lang="en-US" sz="1400" i="1" dirty="0">
              <a:latin typeface="Times New Roman" pitchFamily="18" charset="0"/>
              <a:cs typeface="Times New Roman" pitchFamily="18" charset="0"/>
            </a:endParaRPr>
          </a:p>
        </p:txBody>
      </p:sp>
      <p:sp>
        <p:nvSpPr>
          <p:cNvPr id="22" name="AutoShape 2"/>
          <p:cNvSpPr>
            <a:spLocks noChangeArrowheads="1"/>
          </p:cNvSpPr>
          <p:nvPr/>
        </p:nvSpPr>
        <p:spPr bwMode="auto">
          <a:xfrm>
            <a:off x="2505077" y="5095875"/>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23" name="Rectangle 22"/>
          <p:cNvSpPr/>
          <p:nvPr/>
        </p:nvSpPr>
        <p:spPr>
          <a:xfrm>
            <a:off x="2500953" y="5343525"/>
            <a:ext cx="1801368"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Melody-Button-(GI).png"/>
          <p:cNvPicPr>
            <a:picLocks noChangeAspect="1"/>
          </p:cNvPicPr>
          <p:nvPr/>
        </p:nvPicPr>
        <p:blipFill>
          <a:blip r:embed="rId5" cstate="print"/>
          <a:stretch>
            <a:fillRect/>
          </a:stretch>
        </p:blipFill>
        <p:spPr>
          <a:xfrm>
            <a:off x="3147879" y="5438584"/>
            <a:ext cx="525780" cy="525780"/>
          </a:xfrm>
          <a:prstGeom prst="rect">
            <a:avLst/>
          </a:prstGeom>
        </p:spPr>
      </p:pic>
      <p:pic>
        <p:nvPicPr>
          <p:cNvPr id="25" name="Picture 24" descr="Play-Button.png"/>
          <p:cNvPicPr>
            <a:picLocks noChangeAspect="1"/>
          </p:cNvPicPr>
          <p:nvPr/>
        </p:nvPicPr>
        <p:blipFill>
          <a:blip r:embed="rId6" cstate="print"/>
          <a:stretch>
            <a:fillRect/>
          </a:stretch>
        </p:blipFill>
        <p:spPr>
          <a:xfrm>
            <a:off x="3147879" y="5438584"/>
            <a:ext cx="525780" cy="525780"/>
          </a:xfrm>
          <a:prstGeom prst="rect">
            <a:avLst/>
          </a:prstGeom>
        </p:spPr>
      </p:pic>
      <p:sp>
        <p:nvSpPr>
          <p:cNvPr id="26" name="TextBox 25"/>
          <p:cNvSpPr txBox="1"/>
          <p:nvPr/>
        </p:nvSpPr>
        <p:spPr>
          <a:xfrm>
            <a:off x="2800350" y="6068776"/>
            <a:ext cx="1219200" cy="276999"/>
          </a:xfrm>
          <a:prstGeom prst="rect">
            <a:avLst/>
          </a:prstGeom>
          <a:noFill/>
        </p:spPr>
        <p:txBody>
          <a:bodyPr wrap="square" rtlCol="0">
            <a:spAutoFit/>
          </a:bodyPr>
          <a:lstStyle/>
          <a:p>
            <a:pPr algn="ctr"/>
            <a:r>
              <a:rPr lang="en-US" sz="1200" b="1" dirty="0"/>
              <a:t>Practice #1</a:t>
            </a:r>
          </a:p>
        </p:txBody>
      </p:sp>
      <p:sp>
        <p:nvSpPr>
          <p:cNvPr id="27" name="AutoShape 2"/>
          <p:cNvSpPr>
            <a:spLocks noChangeArrowheads="1"/>
          </p:cNvSpPr>
          <p:nvPr/>
        </p:nvSpPr>
        <p:spPr bwMode="auto">
          <a:xfrm>
            <a:off x="4816951" y="5098576"/>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28" name="Rectangle 27"/>
          <p:cNvSpPr/>
          <p:nvPr/>
        </p:nvSpPr>
        <p:spPr>
          <a:xfrm>
            <a:off x="4822351" y="5346226"/>
            <a:ext cx="1801368"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Melody-Button-(GI).png"/>
          <p:cNvPicPr>
            <a:picLocks noChangeAspect="1"/>
          </p:cNvPicPr>
          <p:nvPr/>
        </p:nvPicPr>
        <p:blipFill>
          <a:blip r:embed="rId5" cstate="print"/>
          <a:stretch>
            <a:fillRect/>
          </a:stretch>
        </p:blipFill>
        <p:spPr>
          <a:xfrm>
            <a:off x="5459753" y="5441285"/>
            <a:ext cx="525780" cy="525780"/>
          </a:xfrm>
          <a:prstGeom prst="rect">
            <a:avLst/>
          </a:prstGeom>
        </p:spPr>
      </p:pic>
      <p:pic>
        <p:nvPicPr>
          <p:cNvPr id="30" name="Picture 29" descr="Play-Button.png"/>
          <p:cNvPicPr>
            <a:picLocks noChangeAspect="1"/>
          </p:cNvPicPr>
          <p:nvPr/>
        </p:nvPicPr>
        <p:blipFill>
          <a:blip r:embed="rId6" cstate="print"/>
          <a:stretch>
            <a:fillRect/>
          </a:stretch>
        </p:blipFill>
        <p:spPr>
          <a:xfrm>
            <a:off x="5459753" y="5441285"/>
            <a:ext cx="525780" cy="525780"/>
          </a:xfrm>
          <a:prstGeom prst="rect">
            <a:avLst/>
          </a:prstGeom>
        </p:spPr>
      </p:pic>
      <p:sp>
        <p:nvSpPr>
          <p:cNvPr id="31" name="TextBox 30"/>
          <p:cNvSpPr txBox="1"/>
          <p:nvPr/>
        </p:nvSpPr>
        <p:spPr>
          <a:xfrm>
            <a:off x="5112224" y="6068776"/>
            <a:ext cx="1219200" cy="276999"/>
          </a:xfrm>
          <a:prstGeom prst="rect">
            <a:avLst/>
          </a:prstGeom>
          <a:noFill/>
        </p:spPr>
        <p:txBody>
          <a:bodyPr wrap="square" rtlCol="0">
            <a:spAutoFit/>
          </a:bodyPr>
          <a:lstStyle/>
          <a:p>
            <a:pPr algn="ctr"/>
            <a:r>
              <a:rPr lang="en-US" sz="1200" b="1" dirty="0"/>
              <a:t>Practice #2</a:t>
            </a:r>
          </a:p>
        </p:txBody>
      </p:sp>
      <p:sp>
        <p:nvSpPr>
          <p:cNvPr id="32" name="TextBox 31"/>
          <p:cNvSpPr txBox="1"/>
          <p:nvPr/>
        </p:nvSpPr>
        <p:spPr>
          <a:xfrm>
            <a:off x="2819400" y="5095875"/>
            <a:ext cx="1152525" cy="246221"/>
          </a:xfrm>
          <a:prstGeom prst="rect">
            <a:avLst/>
          </a:prstGeom>
          <a:noFill/>
        </p:spPr>
        <p:txBody>
          <a:bodyPr wrap="square" rtlCol="0">
            <a:spAutoFit/>
          </a:bodyPr>
          <a:lstStyle/>
          <a:p>
            <a:pPr algn="ctr"/>
            <a:r>
              <a:rPr lang="en-US" sz="1000" b="1" dirty="0"/>
              <a:t>Track 46</a:t>
            </a:r>
          </a:p>
        </p:txBody>
      </p:sp>
      <p:sp>
        <p:nvSpPr>
          <p:cNvPr id="33" name="TextBox 32"/>
          <p:cNvSpPr txBox="1"/>
          <p:nvPr/>
        </p:nvSpPr>
        <p:spPr>
          <a:xfrm>
            <a:off x="5153025" y="5095875"/>
            <a:ext cx="1152525" cy="246221"/>
          </a:xfrm>
          <a:prstGeom prst="rect">
            <a:avLst/>
          </a:prstGeom>
          <a:noFill/>
        </p:spPr>
        <p:txBody>
          <a:bodyPr wrap="square" rtlCol="0">
            <a:spAutoFit/>
          </a:bodyPr>
          <a:lstStyle/>
          <a:p>
            <a:pPr algn="ctr"/>
            <a:r>
              <a:rPr lang="en-US" sz="1000" b="1" dirty="0"/>
              <a:t>Track 47</a:t>
            </a:r>
          </a:p>
        </p:txBody>
      </p:sp>
      <p:sp>
        <p:nvSpPr>
          <p:cNvPr id="34" name="TextBox 33"/>
          <p:cNvSpPr txBox="1"/>
          <p:nvPr/>
        </p:nvSpPr>
        <p:spPr>
          <a:xfrm>
            <a:off x="116955" y="5192092"/>
            <a:ext cx="2360428" cy="1015663"/>
          </a:xfrm>
          <a:prstGeom prst="rect">
            <a:avLst/>
          </a:prstGeom>
          <a:noFill/>
        </p:spPr>
        <p:txBody>
          <a:bodyPr wrap="square" rtlCol="0">
            <a:spAutoFit/>
          </a:bodyPr>
          <a:lstStyle/>
          <a:p>
            <a:pPr algn="ctr">
              <a:spcBef>
                <a:spcPts val="600"/>
              </a:spcBef>
            </a:pPr>
            <a:r>
              <a:rPr lang="en-US" sz="1200" dirty="0"/>
              <a:t>“</a:t>
            </a:r>
            <a:r>
              <a:rPr lang="en-US" sz="1200" i="1" dirty="0"/>
              <a:t>In the summertime, insects such as a worm, they . . . They go on their . . . Ladybugs go on leaves. . . . Mm . . . Bees find honey. Butterflies fly.”</a:t>
            </a:r>
          </a:p>
        </p:txBody>
      </p:sp>
      <p:sp>
        <p:nvSpPr>
          <p:cNvPr id="35" name="TextBox 34"/>
          <p:cNvSpPr txBox="1"/>
          <p:nvPr/>
        </p:nvSpPr>
        <p:spPr>
          <a:xfrm>
            <a:off x="6786512" y="5540158"/>
            <a:ext cx="2187366" cy="307777"/>
          </a:xfrm>
          <a:prstGeom prst="rect">
            <a:avLst/>
          </a:prstGeom>
          <a:noFill/>
        </p:spPr>
        <p:txBody>
          <a:bodyPr wrap="square" rtlCol="0">
            <a:spAutoFit/>
          </a:bodyPr>
          <a:lstStyle/>
          <a:p>
            <a:pPr algn="ctr">
              <a:spcBef>
                <a:spcPts val="600"/>
              </a:spcBef>
            </a:pPr>
            <a:r>
              <a:rPr lang="en-US" sz="1400" dirty="0"/>
              <a:t>“</a:t>
            </a:r>
            <a:r>
              <a:rPr lang="en-US" sz="1400" i="1" dirty="0"/>
              <a:t>I don't know.”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46.wav"/>
                                        </p:tgtEl>
                                      </p:cMediaNode>
                                    </p:audio>
                                  </p:subTnLst>
                                </p:cTn>
                              </p:par>
                            </p:childTnLst>
                          </p:cTn>
                        </p:par>
                        <p:par>
                          <p:cTn id="10" fill="hold">
                            <p:stCondLst>
                              <p:cond delay="500"/>
                            </p:stCondLst>
                            <p:childTnLst>
                              <p:par>
                                <p:cTn id="11" presetID="1" presetClass="entr" presetSubtype="0" fill="hold" nodeType="afterEffect">
                                  <p:stCondLst>
                                    <p:cond delay="3200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47.wav"/>
                                        </p:tgtEl>
                                      </p:cMediaNode>
                                    </p:audio>
                                  </p:subTnLst>
                                </p:cTn>
                              </p:par>
                            </p:childTnLst>
                          </p:cTn>
                        </p:par>
                        <p:par>
                          <p:cTn id="26" fill="hold">
                            <p:stCondLst>
                              <p:cond delay="500"/>
                            </p:stCondLst>
                            <p:childTnLst>
                              <p:par>
                                <p:cTn id="27" presetID="1" presetClass="entr" presetSubtype="0" fill="hold" nodeType="afterEffect">
                                  <p:stCondLst>
                                    <p:cond delay="600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Transitioning Rubric Review</a:t>
            </a:r>
          </a:p>
        </p:txBody>
      </p:sp>
      <p:sp>
        <p:nvSpPr>
          <p:cNvPr id="4" name="Slide Number Placeholder 3"/>
          <p:cNvSpPr>
            <a:spLocks noGrp="1"/>
          </p:cNvSpPr>
          <p:nvPr>
            <p:ph type="sldNum" sz="quarter" idx="10"/>
          </p:nvPr>
        </p:nvSpPr>
        <p:spPr/>
        <p:txBody>
          <a:bodyPr/>
          <a:lstStyle/>
          <a:p>
            <a:fld id="{C6C20FBB-DA0A-4D64-96F3-1BFC9EBDF0FB}" type="slidenum">
              <a:rPr lang="en-US" smtClean="0"/>
              <a:pPr/>
              <a:t>6</a:t>
            </a:fld>
            <a:endParaRPr lang="en-US" dirty="0"/>
          </a:p>
        </p:txBody>
      </p:sp>
      <p:grpSp>
        <p:nvGrpSpPr>
          <p:cNvPr id="16" name="Group 15"/>
          <p:cNvGrpSpPr/>
          <p:nvPr/>
        </p:nvGrpSpPr>
        <p:grpSpPr>
          <a:xfrm>
            <a:off x="375481" y="4810332"/>
            <a:ext cx="8385527" cy="1468962"/>
            <a:chOff x="552905" y="4640204"/>
            <a:chExt cx="8385527" cy="1468962"/>
          </a:xfrm>
          <a:effectLst>
            <a:outerShdw blurRad="50800" dist="38100" dir="2700000" algn="tl" rotWithShape="0">
              <a:prstClr val="black">
                <a:alpha val="40000"/>
              </a:prstClr>
            </a:outerShdw>
          </a:effectLst>
        </p:grpSpPr>
        <p:sp>
          <p:nvSpPr>
            <p:cNvPr id="29" name="Rounded Rectangle 28"/>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Uses connected phrases or a simple sentence to respond</a:t>
              </a:r>
            </a:p>
            <a:p>
              <a:pPr>
                <a:spcBef>
                  <a:spcPts val="200"/>
                </a:spcBef>
                <a:buFont typeface="Wingdings" pitchFamily="2" charset="2"/>
                <a:buChar char="§"/>
                <a:tabLst>
                  <a:tab pos="171450" algn="l"/>
                </a:tabLst>
              </a:pPr>
              <a:r>
                <a:rPr lang="en-US" sz="1600" dirty="0">
                  <a:solidFill>
                    <a:schemeClr val="tx1"/>
                  </a:solidFill>
                </a:rPr>
                <a:t>  May use multiple sentences</a:t>
              </a:r>
            </a:p>
            <a:p>
              <a:pPr>
                <a:spcBef>
                  <a:spcPts val="200"/>
                </a:spcBef>
                <a:buFont typeface="Wingdings" pitchFamily="2" charset="2"/>
                <a:buChar char="§"/>
                <a:tabLst>
                  <a:tab pos="171450" algn="l"/>
                </a:tabLst>
              </a:pPr>
              <a:r>
                <a:rPr lang="en-US" sz="1600" dirty="0">
                  <a:solidFill>
                    <a:schemeClr val="tx1"/>
                  </a:solidFill>
                </a:rPr>
                <a:t>  Expresses complete thoughts and ideas relevant to the topic</a:t>
              </a:r>
            </a:p>
            <a:p>
              <a:pPr>
                <a:spcBef>
                  <a:spcPts val="200"/>
                </a:spcBef>
                <a:buFont typeface="Wingdings" pitchFamily="2" charset="2"/>
                <a:buChar char="§"/>
                <a:tabLst>
                  <a:tab pos="171450" algn="l"/>
                </a:tabLst>
              </a:pPr>
              <a:r>
                <a:rPr lang="en-US" sz="1600" dirty="0">
                  <a:solidFill>
                    <a:schemeClr val="tx1"/>
                  </a:solidFill>
                </a:rPr>
                <a:t>  Occasional errors in words and structures may obscure some meaning</a:t>
              </a:r>
            </a:p>
          </p:txBody>
        </p:sp>
        <p:sp>
          <p:nvSpPr>
            <p:cNvPr id="31" name="TextBox 30"/>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32" name="Group 31"/>
          <p:cNvGrpSpPr/>
          <p:nvPr/>
        </p:nvGrpSpPr>
        <p:grpSpPr>
          <a:xfrm>
            <a:off x="375481" y="3151240"/>
            <a:ext cx="8385527" cy="1464433"/>
            <a:chOff x="552905" y="4638811"/>
            <a:chExt cx="8385527" cy="1464433"/>
          </a:xfrm>
          <a:effectLst>
            <a:outerShdw blurRad="50800" dist="38100" dir="2700000" algn="tl" rotWithShape="0">
              <a:prstClr val="black">
                <a:alpha val="40000"/>
              </a:prstClr>
            </a:outerShdw>
          </a:effectLst>
        </p:grpSpPr>
        <p:sp>
          <p:nvSpPr>
            <p:cNvPr id="33" name="Rounded Rectangle 32"/>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Uses multiple words to respond</a:t>
              </a:r>
            </a:p>
            <a:p>
              <a:pPr>
                <a:spcBef>
                  <a:spcPts val="200"/>
                </a:spcBef>
                <a:buFont typeface="Wingdings" pitchFamily="2" charset="2"/>
                <a:buChar char="§"/>
                <a:tabLst>
                  <a:tab pos="171450" algn="l"/>
                </a:tabLst>
              </a:pPr>
              <a:r>
                <a:rPr lang="en-US" sz="1600" dirty="0">
                  <a:solidFill>
                    <a:schemeClr val="tx1"/>
                  </a:solidFill>
                </a:rPr>
                <a:t>  Partially expresses thoughts and ideas</a:t>
              </a:r>
            </a:p>
            <a:p>
              <a:pPr>
                <a:spcBef>
                  <a:spcPts val="200"/>
                </a:spcBef>
                <a:buFont typeface="Wingdings" pitchFamily="2" charset="2"/>
                <a:buChar char="§"/>
                <a:tabLst>
                  <a:tab pos="171450" algn="l"/>
                </a:tabLst>
              </a:pPr>
              <a:r>
                <a:rPr lang="en-US" sz="1600" dirty="0">
                  <a:solidFill>
                    <a:schemeClr val="tx1"/>
                  </a:solidFill>
                </a:rPr>
                <a:t>  Frequent errors may obscure meaning</a:t>
              </a:r>
            </a:p>
          </p:txBody>
        </p:sp>
        <p:sp>
          <p:nvSpPr>
            <p:cNvPr id="35" name="TextBox 34"/>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36" name="Group 35"/>
          <p:cNvGrpSpPr/>
          <p:nvPr/>
        </p:nvGrpSpPr>
        <p:grpSpPr>
          <a:xfrm>
            <a:off x="375481" y="943642"/>
            <a:ext cx="8385527" cy="2014332"/>
            <a:chOff x="552905" y="1039339"/>
            <a:chExt cx="8385527" cy="2014332"/>
          </a:xfrm>
          <a:effectLst>
            <a:outerShdw blurRad="50800" dist="38100" dir="2700000" algn="tl" rotWithShape="0">
              <a:prstClr val="black">
                <a:alpha val="40000"/>
              </a:prstClr>
            </a:outerShdw>
          </a:effectLst>
        </p:grpSpPr>
        <p:sp>
          <p:nvSpPr>
            <p:cNvPr id="37" name="Rounded Rectangle 36"/>
            <p:cNvSpPr/>
            <p:nvPr/>
          </p:nvSpPr>
          <p:spPr>
            <a:xfrm>
              <a:off x="552905" y="1041991"/>
              <a:ext cx="1548805" cy="20116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714672" y="1039339"/>
              <a:ext cx="7223760" cy="2011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buFont typeface="Wingdings" pitchFamily="2" charset="2"/>
                <a:buChar char="§"/>
                <a:tabLst>
                  <a:tab pos="171450" algn="l"/>
                </a:tabLst>
              </a:pPr>
              <a:r>
                <a:rPr lang="en-US" sz="1600" dirty="0">
                  <a:solidFill>
                    <a:schemeClr val="tx1"/>
                  </a:solidFill>
                </a:rPr>
                <a:t>  No response</a:t>
              </a:r>
            </a:p>
            <a:p>
              <a:pPr>
                <a:spcBef>
                  <a:spcPts val="200"/>
                </a:spcBef>
                <a:buFont typeface="Wingdings" pitchFamily="2" charset="2"/>
                <a:buChar char="§"/>
                <a:tabLst>
                  <a:tab pos="171450" algn="l"/>
                </a:tabLst>
              </a:pPr>
              <a:r>
                <a:rPr lang="en-US" sz="1600" dirty="0">
                  <a:solidFill>
                    <a:schemeClr val="tx1"/>
                  </a:solidFill>
                </a:rPr>
                <a:t>  Responds with “yes,” “no,” or “I don’t know</a:t>
              </a:r>
            </a:p>
            <a:p>
              <a:pPr>
                <a:spcBef>
                  <a:spcPts val="200"/>
                </a:spcBef>
                <a:buFont typeface="Wingdings" pitchFamily="2" charset="2"/>
                <a:buChar char="§"/>
                <a:tabLst>
                  <a:tab pos="171450" algn="l"/>
                </a:tabLst>
              </a:pPr>
              <a:r>
                <a:rPr lang="en-US" sz="1600" dirty="0">
                  <a:solidFill>
                    <a:schemeClr val="tx1"/>
                  </a:solidFill>
                </a:rPr>
                <a:t>  Responds completely in a language other than English </a:t>
              </a:r>
            </a:p>
            <a:p>
              <a:pPr>
                <a:spcBef>
                  <a:spcPts val="200"/>
                </a:spcBef>
                <a:buFont typeface="Wingdings" pitchFamily="2" charset="2"/>
                <a:buChar char="§"/>
                <a:tabLst>
                  <a:tab pos="171450" algn="l"/>
                </a:tabLst>
              </a:pPr>
              <a:r>
                <a:rPr lang="en-US" sz="1600" dirty="0">
                  <a:solidFill>
                    <a:schemeClr val="tx1"/>
                  </a:solidFill>
                </a:rPr>
                <a:t>  Uses one word to respond</a:t>
              </a:r>
            </a:p>
            <a:p>
              <a:pPr>
                <a:spcBef>
                  <a:spcPts val="200"/>
                </a:spcBef>
                <a:buFont typeface="Wingdings" pitchFamily="2" charset="2"/>
                <a:buChar char="§"/>
                <a:tabLst>
                  <a:tab pos="171450" algn="l"/>
                </a:tabLst>
              </a:pPr>
              <a:r>
                <a:rPr lang="en-US" sz="1600" dirty="0">
                  <a:solidFill>
                    <a:schemeClr val="tx1"/>
                  </a:solidFill>
                </a:rPr>
                <a:t>  Does not express a complete thought or idea</a:t>
              </a:r>
            </a:p>
            <a:p>
              <a:pPr>
                <a:spcBef>
                  <a:spcPts val="200"/>
                </a:spcBef>
                <a:buFont typeface="Wingdings" pitchFamily="2" charset="2"/>
                <a:buChar char="§"/>
                <a:tabLst>
                  <a:tab pos="171450" algn="l"/>
                </a:tabLst>
              </a:pPr>
              <a:r>
                <a:rPr lang="en-US" sz="1600" dirty="0">
                  <a:solidFill>
                    <a:schemeClr val="tx1"/>
                  </a:solidFill>
                </a:rPr>
                <a:t>  Unintelligible</a:t>
              </a:r>
            </a:p>
            <a:p>
              <a:pPr>
                <a:spcBef>
                  <a:spcPts val="200"/>
                </a:spcBef>
                <a:buFont typeface="Wingdings" pitchFamily="2" charset="2"/>
                <a:buChar char="§"/>
                <a:tabLst>
                  <a:tab pos="171450" algn="l"/>
                </a:tabLst>
              </a:pPr>
              <a:r>
                <a:rPr lang="en-US" sz="1600" dirty="0">
                  <a:solidFill>
                    <a:schemeClr val="tx1"/>
                  </a:solidFill>
                </a:rPr>
                <a:t>  Errors may totally obscure meaning</a:t>
              </a:r>
            </a:p>
          </p:txBody>
        </p:sp>
        <p:sp>
          <p:nvSpPr>
            <p:cNvPr id="39" name="TextBox 38"/>
            <p:cNvSpPr txBox="1"/>
            <p:nvPr/>
          </p:nvSpPr>
          <p:spPr>
            <a:xfrm>
              <a:off x="576260" y="1697989"/>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Transitioning Practice: Grades 3–4</a:t>
            </a:r>
          </a:p>
        </p:txBody>
      </p:sp>
      <p:sp>
        <p:nvSpPr>
          <p:cNvPr id="4" name="Slide Number Placeholder 3"/>
          <p:cNvSpPr>
            <a:spLocks noGrp="1"/>
          </p:cNvSpPr>
          <p:nvPr>
            <p:ph type="sldNum" sz="quarter" idx="10"/>
          </p:nvPr>
        </p:nvSpPr>
        <p:spPr/>
        <p:txBody>
          <a:bodyPr/>
          <a:lstStyle/>
          <a:p>
            <a:fld id="{C6C20FBB-DA0A-4D64-96F3-1BFC9EBDF0FB}" type="slidenum">
              <a:rPr lang="en-US" smtClean="0"/>
              <a:pPr/>
              <a:t>7</a:t>
            </a:fld>
            <a:endParaRPr lang="en-US" dirty="0"/>
          </a:p>
        </p:txBody>
      </p:sp>
      <p:pic>
        <p:nvPicPr>
          <p:cNvPr id="38" name="Picture 37" descr="3560_1.png"/>
          <p:cNvPicPr>
            <a:picLocks noChangeAspect="1"/>
          </p:cNvPicPr>
          <p:nvPr/>
        </p:nvPicPr>
        <p:blipFill>
          <a:blip r:embed="rId5" cstate="print"/>
          <a:stretch>
            <a:fillRect/>
          </a:stretch>
        </p:blipFill>
        <p:spPr>
          <a:xfrm>
            <a:off x="797460" y="988827"/>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9" name="Picture 38" descr="3560_2.png"/>
          <p:cNvPicPr>
            <a:picLocks noChangeAspect="1"/>
          </p:cNvPicPr>
          <p:nvPr/>
        </p:nvPicPr>
        <p:blipFill>
          <a:blip r:embed="rId6" cstate="print"/>
          <a:stretch>
            <a:fillRect/>
          </a:stretch>
        </p:blipFill>
        <p:spPr>
          <a:xfrm>
            <a:off x="3535335" y="988827"/>
            <a:ext cx="20574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40" name="Picture 39" descr="3560_3.png"/>
          <p:cNvPicPr>
            <a:picLocks noChangeAspect="1"/>
          </p:cNvPicPr>
          <p:nvPr/>
        </p:nvPicPr>
        <p:blipFill>
          <a:blip r:embed="rId7" cstate="print"/>
          <a:stretch>
            <a:fillRect/>
          </a:stretch>
        </p:blipFill>
        <p:spPr>
          <a:xfrm>
            <a:off x="6273210" y="988827"/>
            <a:ext cx="20574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41" name="TextBox 40"/>
          <p:cNvSpPr txBox="1"/>
          <p:nvPr/>
        </p:nvSpPr>
        <p:spPr>
          <a:xfrm>
            <a:off x="446560" y="99060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42" name="TextBox 41"/>
          <p:cNvSpPr txBox="1"/>
          <p:nvPr/>
        </p:nvSpPr>
        <p:spPr>
          <a:xfrm>
            <a:off x="3189772" y="97997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43" name="TextBox 42"/>
          <p:cNvSpPr txBox="1"/>
          <p:nvPr/>
        </p:nvSpPr>
        <p:spPr>
          <a:xfrm>
            <a:off x="5922340" y="979976"/>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sp>
        <p:nvSpPr>
          <p:cNvPr id="44" name="AutoShape 4"/>
          <p:cNvSpPr>
            <a:spLocks noChangeArrowheads="1"/>
          </p:cNvSpPr>
          <p:nvPr/>
        </p:nvSpPr>
        <p:spPr bwMode="auto">
          <a:xfrm>
            <a:off x="173037" y="2758695"/>
            <a:ext cx="8732838" cy="1100934"/>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pPr>
              <a:spcAft>
                <a:spcPts val="600"/>
              </a:spcAft>
              <a:tabLst>
                <a:tab pos="1147763" algn="l"/>
              </a:tabLst>
              <a:defRPr/>
            </a:pPr>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t>In the 1860s, there were no phones or computers to communicate with people who were far away.</a:t>
            </a:r>
            <a:br>
              <a:rPr lang="en-US" sz="1400" dirty="0"/>
            </a:br>
            <a:r>
              <a:rPr lang="en-US" sz="1400" dirty="0"/>
              <a:t>People wrote letters to their friends and families, and men rode horses across the United States to deliver</a:t>
            </a:r>
            <a:br>
              <a:rPr lang="en-US" sz="1400" dirty="0"/>
            </a:br>
            <a:r>
              <a:rPr lang="en-US" sz="1400" dirty="0"/>
              <a:t>the letters. This service was called the Pony Express. </a:t>
            </a:r>
            <a:endParaRPr lang="en-US" sz="1200" i="1" dirty="0">
              <a:latin typeface="Times New Roman" pitchFamily="18" charset="0"/>
              <a:cs typeface="Times New Roman" pitchFamily="18" charset="0"/>
            </a:endParaRPr>
          </a:p>
          <a:p>
            <a:pPr>
              <a:spcAft>
                <a:spcPts val="6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[POINT to WOMAN IN PICTURE 1] Tell me how this woman’s letter got delivered to her friend. </a:t>
            </a:r>
            <a:endParaRPr lang="en-US" sz="1200" i="1" dirty="0">
              <a:latin typeface="Times New Roman" pitchFamily="18" charset="0"/>
              <a:cs typeface="Times New Roman" pitchFamily="18" charset="0"/>
            </a:endParaRPr>
          </a:p>
        </p:txBody>
      </p:sp>
      <p:grpSp>
        <p:nvGrpSpPr>
          <p:cNvPr id="35" name="Group 34"/>
          <p:cNvGrpSpPr/>
          <p:nvPr/>
        </p:nvGrpSpPr>
        <p:grpSpPr>
          <a:xfrm>
            <a:off x="804989" y="4267200"/>
            <a:ext cx="1801860" cy="1280160"/>
            <a:chOff x="2486027" y="4991100"/>
            <a:chExt cx="1801860" cy="1280160"/>
          </a:xfrm>
        </p:grpSpPr>
        <p:sp>
          <p:nvSpPr>
            <p:cNvPr id="36"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37" name="Rectangle 36"/>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descr="Melody-Button-(GI).png"/>
          <p:cNvPicPr>
            <a:picLocks noChangeAspect="1"/>
          </p:cNvPicPr>
          <p:nvPr/>
        </p:nvPicPr>
        <p:blipFill>
          <a:blip r:embed="rId8" cstate="print"/>
          <a:stretch>
            <a:fillRect/>
          </a:stretch>
        </p:blipFill>
        <p:spPr>
          <a:xfrm>
            <a:off x="1443029" y="4690872"/>
            <a:ext cx="525780" cy="525780"/>
          </a:xfrm>
          <a:prstGeom prst="rect">
            <a:avLst/>
          </a:prstGeom>
        </p:spPr>
      </p:pic>
      <p:pic>
        <p:nvPicPr>
          <p:cNvPr id="70" name="Picture 69" descr="Play-Button.png"/>
          <p:cNvPicPr>
            <a:picLocks noChangeAspect="1"/>
          </p:cNvPicPr>
          <p:nvPr/>
        </p:nvPicPr>
        <p:blipFill>
          <a:blip r:embed="rId9" cstate="print"/>
          <a:stretch>
            <a:fillRect/>
          </a:stretch>
        </p:blipFill>
        <p:spPr>
          <a:xfrm>
            <a:off x="1443029" y="4690872"/>
            <a:ext cx="525780" cy="525780"/>
          </a:xfrm>
          <a:prstGeom prst="rect">
            <a:avLst/>
          </a:prstGeom>
        </p:spPr>
      </p:pic>
      <p:grpSp>
        <p:nvGrpSpPr>
          <p:cNvPr id="71" name="Group 70"/>
          <p:cNvGrpSpPr/>
          <p:nvPr/>
        </p:nvGrpSpPr>
        <p:grpSpPr>
          <a:xfrm>
            <a:off x="3657602" y="4267200"/>
            <a:ext cx="1801860" cy="1280160"/>
            <a:chOff x="2486027" y="4991100"/>
            <a:chExt cx="1801860" cy="1280160"/>
          </a:xfrm>
        </p:grpSpPr>
        <p:sp>
          <p:nvSpPr>
            <p:cNvPr id="72"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3" name="Rectangle 72"/>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73" descr="Melody-Button-(GI).png"/>
          <p:cNvPicPr>
            <a:picLocks noChangeAspect="1"/>
          </p:cNvPicPr>
          <p:nvPr/>
        </p:nvPicPr>
        <p:blipFill>
          <a:blip r:embed="rId8" cstate="print"/>
          <a:stretch>
            <a:fillRect/>
          </a:stretch>
        </p:blipFill>
        <p:spPr>
          <a:xfrm>
            <a:off x="4295642" y="4690872"/>
            <a:ext cx="525780" cy="525780"/>
          </a:xfrm>
          <a:prstGeom prst="rect">
            <a:avLst/>
          </a:prstGeom>
        </p:spPr>
      </p:pic>
      <p:pic>
        <p:nvPicPr>
          <p:cNvPr id="75" name="Picture 74" descr="Play-Button.png"/>
          <p:cNvPicPr>
            <a:picLocks noChangeAspect="1"/>
          </p:cNvPicPr>
          <p:nvPr/>
        </p:nvPicPr>
        <p:blipFill>
          <a:blip r:embed="rId9" cstate="print"/>
          <a:stretch>
            <a:fillRect/>
          </a:stretch>
        </p:blipFill>
        <p:spPr>
          <a:xfrm>
            <a:off x="4295642" y="4690872"/>
            <a:ext cx="525780" cy="525780"/>
          </a:xfrm>
          <a:prstGeom prst="rect">
            <a:avLst/>
          </a:prstGeom>
        </p:spPr>
      </p:pic>
      <p:grpSp>
        <p:nvGrpSpPr>
          <p:cNvPr id="76" name="Group 75"/>
          <p:cNvGrpSpPr/>
          <p:nvPr/>
        </p:nvGrpSpPr>
        <p:grpSpPr>
          <a:xfrm>
            <a:off x="6515102" y="4267200"/>
            <a:ext cx="1801860" cy="1280160"/>
            <a:chOff x="2486027" y="4991100"/>
            <a:chExt cx="1801860" cy="1280160"/>
          </a:xfrm>
        </p:grpSpPr>
        <p:sp>
          <p:nvSpPr>
            <p:cNvPr id="77"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8" name="Rectangle 77"/>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9" name="Picture 78" descr="Melody-Button-(GI).png"/>
          <p:cNvPicPr>
            <a:picLocks noChangeAspect="1"/>
          </p:cNvPicPr>
          <p:nvPr/>
        </p:nvPicPr>
        <p:blipFill>
          <a:blip r:embed="rId8" cstate="print"/>
          <a:stretch>
            <a:fillRect/>
          </a:stretch>
        </p:blipFill>
        <p:spPr>
          <a:xfrm>
            <a:off x="7153142" y="4690872"/>
            <a:ext cx="525780" cy="525780"/>
          </a:xfrm>
          <a:prstGeom prst="rect">
            <a:avLst/>
          </a:prstGeom>
        </p:spPr>
      </p:pic>
      <p:pic>
        <p:nvPicPr>
          <p:cNvPr id="80" name="Picture 79" descr="Play-Button.png"/>
          <p:cNvPicPr>
            <a:picLocks noChangeAspect="1"/>
          </p:cNvPicPr>
          <p:nvPr/>
        </p:nvPicPr>
        <p:blipFill>
          <a:blip r:embed="rId9" cstate="print"/>
          <a:stretch>
            <a:fillRect/>
          </a:stretch>
        </p:blipFill>
        <p:spPr>
          <a:xfrm>
            <a:off x="7153142" y="4690872"/>
            <a:ext cx="525780" cy="525780"/>
          </a:xfrm>
          <a:prstGeom prst="rect">
            <a:avLst/>
          </a:prstGeom>
        </p:spPr>
      </p:pic>
      <p:sp>
        <p:nvSpPr>
          <p:cNvPr id="81" name="TextBox 80"/>
          <p:cNvSpPr txBox="1"/>
          <p:nvPr/>
        </p:nvSpPr>
        <p:spPr>
          <a:xfrm>
            <a:off x="1129657" y="5285267"/>
            <a:ext cx="1152525" cy="276999"/>
          </a:xfrm>
          <a:prstGeom prst="rect">
            <a:avLst/>
          </a:prstGeom>
          <a:noFill/>
        </p:spPr>
        <p:txBody>
          <a:bodyPr wrap="square" rtlCol="0">
            <a:spAutoFit/>
          </a:bodyPr>
          <a:lstStyle/>
          <a:p>
            <a:pPr algn="ctr"/>
            <a:r>
              <a:rPr lang="en-US" sz="1200" b="1" dirty="0"/>
              <a:t>Practice #1</a:t>
            </a:r>
          </a:p>
        </p:txBody>
      </p:sp>
      <p:sp>
        <p:nvSpPr>
          <p:cNvPr id="82" name="TextBox 81"/>
          <p:cNvSpPr txBox="1"/>
          <p:nvPr/>
        </p:nvSpPr>
        <p:spPr>
          <a:xfrm>
            <a:off x="3982270" y="5285267"/>
            <a:ext cx="1152525" cy="276999"/>
          </a:xfrm>
          <a:prstGeom prst="rect">
            <a:avLst/>
          </a:prstGeom>
          <a:noFill/>
        </p:spPr>
        <p:txBody>
          <a:bodyPr wrap="square" rtlCol="0">
            <a:spAutoFit/>
          </a:bodyPr>
          <a:lstStyle/>
          <a:p>
            <a:pPr algn="ctr"/>
            <a:r>
              <a:rPr lang="en-US" sz="1200" b="1" dirty="0"/>
              <a:t>Practice #2</a:t>
            </a:r>
          </a:p>
        </p:txBody>
      </p:sp>
      <p:sp>
        <p:nvSpPr>
          <p:cNvPr id="83" name="TextBox 82"/>
          <p:cNvSpPr txBox="1"/>
          <p:nvPr/>
        </p:nvSpPr>
        <p:spPr>
          <a:xfrm>
            <a:off x="6839770" y="5285267"/>
            <a:ext cx="1152525" cy="276999"/>
          </a:xfrm>
          <a:prstGeom prst="rect">
            <a:avLst/>
          </a:prstGeom>
          <a:noFill/>
        </p:spPr>
        <p:txBody>
          <a:bodyPr wrap="square" rtlCol="0">
            <a:spAutoFit/>
          </a:bodyPr>
          <a:lstStyle/>
          <a:p>
            <a:pPr algn="ctr"/>
            <a:r>
              <a:rPr lang="en-US" sz="1200" b="1" dirty="0"/>
              <a:t>Practice #3</a:t>
            </a:r>
          </a:p>
        </p:txBody>
      </p:sp>
      <p:sp>
        <p:nvSpPr>
          <p:cNvPr id="84" name="TextBox 83"/>
          <p:cNvSpPr txBox="1"/>
          <p:nvPr/>
        </p:nvSpPr>
        <p:spPr>
          <a:xfrm>
            <a:off x="1096319" y="4317041"/>
            <a:ext cx="1219200" cy="246221"/>
          </a:xfrm>
          <a:prstGeom prst="rect">
            <a:avLst/>
          </a:prstGeom>
          <a:noFill/>
        </p:spPr>
        <p:txBody>
          <a:bodyPr wrap="square" rtlCol="0">
            <a:spAutoFit/>
          </a:bodyPr>
          <a:lstStyle/>
          <a:p>
            <a:pPr algn="ctr"/>
            <a:r>
              <a:rPr lang="en-US" sz="1000" b="1" dirty="0"/>
              <a:t>Track 48</a:t>
            </a:r>
          </a:p>
        </p:txBody>
      </p:sp>
      <p:sp>
        <p:nvSpPr>
          <p:cNvPr id="85" name="TextBox 84"/>
          <p:cNvSpPr txBox="1"/>
          <p:nvPr/>
        </p:nvSpPr>
        <p:spPr>
          <a:xfrm>
            <a:off x="3948932" y="4317041"/>
            <a:ext cx="1219200" cy="246221"/>
          </a:xfrm>
          <a:prstGeom prst="rect">
            <a:avLst/>
          </a:prstGeom>
          <a:noFill/>
        </p:spPr>
        <p:txBody>
          <a:bodyPr wrap="square" rtlCol="0">
            <a:spAutoFit/>
          </a:bodyPr>
          <a:lstStyle/>
          <a:p>
            <a:pPr algn="ctr"/>
            <a:r>
              <a:rPr lang="en-US" sz="1000" b="1" dirty="0"/>
              <a:t>Track 49</a:t>
            </a:r>
          </a:p>
        </p:txBody>
      </p:sp>
      <p:sp>
        <p:nvSpPr>
          <p:cNvPr id="86" name="TextBox 85"/>
          <p:cNvSpPr txBox="1"/>
          <p:nvPr/>
        </p:nvSpPr>
        <p:spPr>
          <a:xfrm>
            <a:off x="6806432" y="4317041"/>
            <a:ext cx="1219200" cy="246221"/>
          </a:xfrm>
          <a:prstGeom prst="rect">
            <a:avLst/>
          </a:prstGeom>
          <a:noFill/>
        </p:spPr>
        <p:txBody>
          <a:bodyPr wrap="square" rtlCol="0">
            <a:spAutoFit/>
          </a:bodyPr>
          <a:lstStyle/>
          <a:p>
            <a:pPr algn="ctr"/>
            <a:r>
              <a:rPr lang="en-US" sz="1000" b="1" dirty="0"/>
              <a:t>Track 50</a:t>
            </a:r>
          </a:p>
        </p:txBody>
      </p:sp>
      <p:sp>
        <p:nvSpPr>
          <p:cNvPr id="87" name="TextBox 86"/>
          <p:cNvSpPr txBox="1"/>
          <p:nvPr/>
        </p:nvSpPr>
        <p:spPr>
          <a:xfrm>
            <a:off x="924422" y="5659933"/>
            <a:ext cx="1574225" cy="523220"/>
          </a:xfrm>
          <a:prstGeom prst="rect">
            <a:avLst/>
          </a:prstGeom>
          <a:noFill/>
        </p:spPr>
        <p:txBody>
          <a:bodyPr wrap="square" rtlCol="0">
            <a:spAutoFit/>
          </a:bodyPr>
          <a:lstStyle/>
          <a:p>
            <a:pPr algn="ctr">
              <a:spcBef>
                <a:spcPts val="600"/>
              </a:spcBef>
            </a:pPr>
            <a:r>
              <a:rPr lang="en-US" sz="1400" dirty="0"/>
              <a:t>“</a:t>
            </a:r>
            <a:r>
              <a:rPr lang="en-US" sz="1400" i="1" dirty="0" err="1"/>
              <a:t>Mmm</a:t>
            </a:r>
            <a:r>
              <a:rPr lang="en-US" sz="1400" i="1" dirty="0"/>
              <a:t> the different people.” </a:t>
            </a:r>
            <a:endParaRPr lang="en-US" sz="1200" i="1" dirty="0"/>
          </a:p>
        </p:txBody>
      </p:sp>
      <p:sp>
        <p:nvSpPr>
          <p:cNvPr id="88" name="TextBox 87"/>
          <p:cNvSpPr txBox="1"/>
          <p:nvPr/>
        </p:nvSpPr>
        <p:spPr>
          <a:xfrm>
            <a:off x="3224772" y="5659933"/>
            <a:ext cx="2676305" cy="523220"/>
          </a:xfrm>
          <a:prstGeom prst="rect">
            <a:avLst/>
          </a:prstGeom>
          <a:noFill/>
        </p:spPr>
        <p:txBody>
          <a:bodyPr wrap="square" rtlCol="0">
            <a:spAutoFit/>
          </a:bodyPr>
          <a:lstStyle/>
          <a:p>
            <a:pPr algn="ctr">
              <a:spcBef>
                <a:spcPts val="600"/>
              </a:spcBef>
            </a:pPr>
            <a:r>
              <a:rPr lang="en-US" sz="1400" dirty="0"/>
              <a:t>“</a:t>
            </a:r>
            <a:r>
              <a:rPr lang="en-US" sz="1400" i="1" dirty="0" err="1"/>
              <a:t>Mmm</a:t>
            </a:r>
            <a:r>
              <a:rPr lang="en-US" sz="1400" i="1" dirty="0"/>
              <a:t>… To be- to b- </a:t>
            </a:r>
            <a:r>
              <a:rPr lang="en-US" sz="1400" i="1" dirty="0" err="1"/>
              <a:t>bu</a:t>
            </a:r>
            <a:r>
              <a:rPr lang="en-US" sz="1400" i="1" dirty="0"/>
              <a:t>- one… </a:t>
            </a:r>
            <a:r>
              <a:rPr lang="en-US" sz="1400" i="1" dirty="0" err="1"/>
              <a:t>mmm</a:t>
            </a:r>
            <a:r>
              <a:rPr lang="en-US" sz="1400" i="1" dirty="0"/>
              <a:t>… one. [?] </a:t>
            </a:r>
            <a:r>
              <a:rPr lang="en-US" sz="1400" i="1" dirty="0" err="1"/>
              <a:t>Mmm</a:t>
            </a:r>
            <a:r>
              <a:rPr lang="en-US" sz="1400" i="1" dirty="0"/>
              <a:t>…”</a:t>
            </a:r>
          </a:p>
        </p:txBody>
      </p:sp>
      <p:sp>
        <p:nvSpPr>
          <p:cNvPr id="89" name="TextBox 88"/>
          <p:cNvSpPr txBox="1"/>
          <p:nvPr/>
        </p:nvSpPr>
        <p:spPr>
          <a:xfrm>
            <a:off x="6119481" y="5659933"/>
            <a:ext cx="2599218" cy="523220"/>
          </a:xfrm>
          <a:prstGeom prst="rect">
            <a:avLst/>
          </a:prstGeom>
          <a:noFill/>
        </p:spPr>
        <p:txBody>
          <a:bodyPr wrap="square" rtlCol="0">
            <a:spAutoFit/>
          </a:bodyPr>
          <a:lstStyle/>
          <a:p>
            <a:pPr algn="ctr">
              <a:spcBef>
                <a:spcPts val="600"/>
              </a:spcBef>
            </a:pPr>
            <a:r>
              <a:rPr lang="en-US" sz="1400" dirty="0"/>
              <a:t>“</a:t>
            </a:r>
            <a:r>
              <a:rPr lang="en-US" sz="1400" i="1" dirty="0"/>
              <a:t>With uh with </a:t>
            </a:r>
            <a:r>
              <a:rPr lang="en-US" sz="1400" i="1" dirty="0" err="1"/>
              <a:t>with</a:t>
            </a:r>
            <a:r>
              <a:rPr lang="en-US" sz="1400" i="1" dirty="0"/>
              <a:t> a person. That’s called Pony Express.”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48.wav"/>
                                        </p:tgtEl>
                                      </p:cMediaNode>
                                    </p:audio>
                                  </p:subTnLst>
                                </p:cTn>
                              </p:par>
                            </p:childTnLst>
                          </p:cTn>
                        </p:par>
                        <p:par>
                          <p:cTn id="10" fill="hold">
                            <p:stCondLst>
                              <p:cond delay="500"/>
                            </p:stCondLst>
                            <p:childTnLst>
                              <p:par>
                                <p:cTn id="11" presetID="1" presetClass="entr" presetSubtype="0" fill="hold" nodeType="afterEffect">
                                  <p:stCondLst>
                                    <p:cond delay="2800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 calcmode="lin" valueType="num">
                                      <p:cBhvr additive="base">
                                        <p:cTn id="17" dur="500" fill="hold"/>
                                        <p:tgtEl>
                                          <p:spTgt spid="87"/>
                                        </p:tgtEl>
                                        <p:attrNameLst>
                                          <p:attrName>ppt_x</p:attrName>
                                        </p:attrNameLst>
                                      </p:cBhvr>
                                      <p:tavLst>
                                        <p:tav tm="0">
                                          <p:val>
                                            <p:strVal val="#ppt_x"/>
                                          </p:val>
                                        </p:tav>
                                        <p:tav tm="100000">
                                          <p:val>
                                            <p:strVal val="#ppt_x"/>
                                          </p:val>
                                        </p:tav>
                                      </p:tavLst>
                                    </p:anim>
                                    <p:anim calcmode="lin" valueType="num">
                                      <p:cBhvr additive="base">
                                        <p:cTn id="1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5"/>
                                        </p:tgtEl>
                                      </p:cBhvr>
                                    </p:animEffect>
                                    <p:set>
                                      <p:cBhvr>
                                        <p:cTn id="23" dur="1" fill="hold">
                                          <p:stCondLst>
                                            <p:cond delay="499"/>
                                          </p:stCondLst>
                                        </p:cTn>
                                        <p:tgtEl>
                                          <p:spTgt spid="7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49.wav"/>
                                        </p:tgtEl>
                                      </p:cMediaNode>
                                    </p:audio>
                                  </p:subTnLst>
                                </p:cTn>
                              </p:par>
                            </p:childTnLst>
                          </p:cTn>
                        </p:par>
                        <p:par>
                          <p:cTn id="26" fill="hold">
                            <p:stCondLst>
                              <p:cond delay="500"/>
                            </p:stCondLst>
                            <p:childTnLst>
                              <p:par>
                                <p:cTn id="27" presetID="1" presetClass="entr" presetSubtype="0" fill="hold" nodeType="afterEffect">
                                  <p:stCondLst>
                                    <p:cond delay="23000"/>
                                  </p:stCondLst>
                                  <p:childTnLst>
                                    <p:set>
                                      <p:cBhvr>
                                        <p:cTn id="28" dur="1" fill="hold">
                                          <p:stCondLst>
                                            <p:cond delay="0"/>
                                          </p:stCondLst>
                                        </p:cTn>
                                        <p:tgtEl>
                                          <p:spTgt spid="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additive="base">
                                        <p:cTn id="33" dur="500" fill="hold"/>
                                        <p:tgtEl>
                                          <p:spTgt spid="88"/>
                                        </p:tgtEl>
                                        <p:attrNameLst>
                                          <p:attrName>ppt_x</p:attrName>
                                        </p:attrNameLst>
                                      </p:cBhvr>
                                      <p:tavLst>
                                        <p:tav tm="0">
                                          <p:val>
                                            <p:strVal val="#ppt_x"/>
                                          </p:val>
                                        </p:tav>
                                        <p:tav tm="100000">
                                          <p:val>
                                            <p:strVal val="#ppt_x"/>
                                          </p:val>
                                        </p:tav>
                                      </p:tavLst>
                                    </p:anim>
                                    <p:anim calcmode="lin" valueType="num">
                                      <p:cBhvr additive="base">
                                        <p:cTn id="3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0"/>
                                        </p:tgtEl>
                                      </p:cBhvr>
                                    </p:animEffect>
                                    <p:set>
                                      <p:cBhvr>
                                        <p:cTn id="39" dur="1" fill="hold">
                                          <p:stCondLst>
                                            <p:cond delay="499"/>
                                          </p:stCondLst>
                                        </p:cTn>
                                        <p:tgtEl>
                                          <p:spTgt spid="8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50.wav"/>
                                        </p:tgtEl>
                                      </p:cMediaNode>
                                    </p:audio>
                                  </p:subTnLst>
                                </p:cTn>
                              </p:par>
                            </p:childTnLst>
                          </p:cTn>
                        </p:par>
                        <p:par>
                          <p:cTn id="42" fill="hold">
                            <p:stCondLst>
                              <p:cond delay="500"/>
                            </p:stCondLst>
                            <p:childTnLst>
                              <p:par>
                                <p:cTn id="43" presetID="1" presetClass="entr" presetSubtype="0" fill="hold" nodeType="afterEffect">
                                  <p:stCondLst>
                                    <p:cond delay="1100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9"/>
                                        </p:tgtEl>
                                        <p:attrNameLst>
                                          <p:attrName>style.visibility</p:attrName>
                                        </p:attrNameLst>
                                      </p:cBhvr>
                                      <p:to>
                                        <p:strVal val="visible"/>
                                      </p:to>
                                    </p:set>
                                    <p:anim calcmode="lin" valueType="num">
                                      <p:cBhvr additive="base">
                                        <p:cTn id="49" dur="500" fill="hold"/>
                                        <p:tgtEl>
                                          <p:spTgt spid="89"/>
                                        </p:tgtEl>
                                        <p:attrNameLst>
                                          <p:attrName>ppt_x</p:attrName>
                                        </p:attrNameLst>
                                      </p:cBhvr>
                                      <p:tavLst>
                                        <p:tav tm="0">
                                          <p:val>
                                            <p:strVal val="#ppt_x"/>
                                          </p:val>
                                        </p:tav>
                                        <p:tav tm="100000">
                                          <p:val>
                                            <p:strVal val="#ppt_x"/>
                                          </p:val>
                                        </p:tav>
                                      </p:tavLst>
                                    </p:anim>
                                    <p:anim calcmode="lin" valueType="num">
                                      <p:cBhvr additive="base">
                                        <p:cTn id="5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Transitioning Practice: Grades 7–8</a:t>
            </a:r>
          </a:p>
        </p:txBody>
      </p:sp>
      <p:sp>
        <p:nvSpPr>
          <p:cNvPr id="4" name="Slide Number Placeholder 3"/>
          <p:cNvSpPr>
            <a:spLocks noGrp="1"/>
          </p:cNvSpPr>
          <p:nvPr>
            <p:ph type="sldNum" sz="quarter" idx="10"/>
          </p:nvPr>
        </p:nvSpPr>
        <p:spPr/>
        <p:txBody>
          <a:bodyPr/>
          <a:lstStyle/>
          <a:p>
            <a:fld id="{C6C20FBB-DA0A-4D64-96F3-1BFC9EBDF0FB}" type="slidenum">
              <a:rPr lang="en-US" smtClean="0"/>
              <a:pPr/>
              <a:t>8</a:t>
            </a:fld>
            <a:endParaRPr lang="en-US" dirty="0"/>
          </a:p>
        </p:txBody>
      </p:sp>
      <p:sp>
        <p:nvSpPr>
          <p:cNvPr id="32" name="TextBox 31"/>
          <p:cNvSpPr txBox="1"/>
          <p:nvPr/>
        </p:nvSpPr>
        <p:spPr>
          <a:xfrm>
            <a:off x="1201503" y="948074"/>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1.</a:t>
            </a:r>
          </a:p>
        </p:txBody>
      </p:sp>
      <p:sp>
        <p:nvSpPr>
          <p:cNvPr id="33" name="TextBox 32"/>
          <p:cNvSpPr txBox="1"/>
          <p:nvPr/>
        </p:nvSpPr>
        <p:spPr>
          <a:xfrm>
            <a:off x="3522934" y="9374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2.</a:t>
            </a:r>
          </a:p>
        </p:txBody>
      </p:sp>
      <p:sp>
        <p:nvSpPr>
          <p:cNvPr id="34" name="TextBox 33"/>
          <p:cNvSpPr txBox="1"/>
          <p:nvPr/>
        </p:nvSpPr>
        <p:spPr>
          <a:xfrm>
            <a:off x="5840821" y="937441"/>
            <a:ext cx="340242" cy="307777"/>
          </a:xfrm>
          <a:prstGeom prst="rect">
            <a:avLst/>
          </a:prstGeom>
          <a:noFill/>
        </p:spPr>
        <p:txBody>
          <a:bodyPr wrap="square" rtlCol="0">
            <a:spAutoFit/>
          </a:bodyPr>
          <a:lstStyle/>
          <a:p>
            <a:pPr algn="ctr"/>
            <a:r>
              <a:rPr lang="en-US" sz="1400" b="1" dirty="0">
                <a:latin typeface="Arial" pitchFamily="34" charset="0"/>
                <a:cs typeface="Arial" pitchFamily="34" charset="0"/>
              </a:rPr>
              <a:t>3.</a:t>
            </a:r>
          </a:p>
        </p:txBody>
      </p:sp>
      <p:pic>
        <p:nvPicPr>
          <p:cNvPr id="35" name="Picture 34" descr="3431_1.png"/>
          <p:cNvPicPr>
            <a:picLocks noChangeAspect="1"/>
          </p:cNvPicPr>
          <p:nvPr/>
        </p:nvPicPr>
        <p:blipFill>
          <a:blip r:embed="rId5" cstate="print"/>
          <a:stretch>
            <a:fillRect/>
          </a:stretch>
        </p:blipFill>
        <p:spPr>
          <a:xfrm>
            <a:off x="1563003" y="940979"/>
            <a:ext cx="13716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6" name="Picture 35" descr="3431_2.png"/>
          <p:cNvPicPr>
            <a:picLocks noChangeAspect="1"/>
          </p:cNvPicPr>
          <p:nvPr/>
        </p:nvPicPr>
        <p:blipFill>
          <a:blip r:embed="rId6" cstate="print"/>
          <a:stretch>
            <a:fillRect/>
          </a:stretch>
        </p:blipFill>
        <p:spPr>
          <a:xfrm>
            <a:off x="3880890" y="940979"/>
            <a:ext cx="1371600" cy="1371600"/>
          </a:xfrm>
          <a:prstGeom prst="rect">
            <a:avLst/>
          </a:prstGeom>
          <a:ln w="12700">
            <a:solidFill>
              <a:schemeClr val="tx1"/>
            </a:solidFill>
          </a:ln>
          <a:effectLst>
            <a:outerShdw blurRad="50800" dist="38100" dir="2700000" algn="tl" rotWithShape="0">
              <a:prstClr val="black">
                <a:alpha val="40000"/>
              </a:prstClr>
            </a:outerShdw>
          </a:effectLst>
        </p:spPr>
      </p:pic>
      <p:pic>
        <p:nvPicPr>
          <p:cNvPr id="37" name="Picture 36" descr="3431_3.png"/>
          <p:cNvPicPr>
            <a:picLocks noChangeAspect="1"/>
          </p:cNvPicPr>
          <p:nvPr/>
        </p:nvPicPr>
        <p:blipFill>
          <a:blip r:embed="rId7" cstate="print"/>
          <a:stretch>
            <a:fillRect/>
          </a:stretch>
        </p:blipFill>
        <p:spPr>
          <a:xfrm>
            <a:off x="6198776" y="940979"/>
            <a:ext cx="1371600" cy="1371600"/>
          </a:xfrm>
          <a:prstGeom prst="rect">
            <a:avLst/>
          </a:prstGeom>
          <a:ln w="12700">
            <a:solidFill>
              <a:schemeClr val="tx1"/>
            </a:solidFill>
          </a:ln>
          <a:effectLst>
            <a:outerShdw blurRad="50800" dist="38100" dir="2700000" algn="tl" rotWithShape="0">
              <a:prstClr val="black">
                <a:alpha val="40000"/>
              </a:prstClr>
            </a:outerShdw>
          </a:effectLst>
        </p:spPr>
      </p:pic>
      <p:sp>
        <p:nvSpPr>
          <p:cNvPr id="38" name="AutoShape 4"/>
          <p:cNvSpPr>
            <a:spLocks noChangeArrowheads="1"/>
          </p:cNvSpPr>
          <p:nvPr/>
        </p:nvSpPr>
        <p:spPr bwMode="auto">
          <a:xfrm>
            <a:off x="173037" y="2639945"/>
            <a:ext cx="8732838" cy="1326418"/>
          </a:xfrm>
          <a:prstGeom prst="roundRect">
            <a:avLst>
              <a:gd name="adj" fmla="val 16667"/>
            </a:avLst>
          </a:prstGeom>
          <a:gradFill flip="none" rotWithShape="1">
            <a:gsLst>
              <a:gs pos="0">
                <a:srgbClr val="EAEAEA"/>
              </a:gs>
              <a:gs pos="100000">
                <a:srgbClr val="EAEAEA">
                  <a:gamma/>
                  <a:shade val="85882"/>
                  <a:invGamma/>
                </a:srgbClr>
              </a:gs>
            </a:gsLst>
            <a:lin ang="18900000" scaled="1"/>
            <a:tileRect/>
          </a:gradFill>
          <a:ln w="25400">
            <a:solidFill>
              <a:srgbClr val="737373"/>
            </a:solidFill>
            <a:round/>
            <a:headEnd/>
            <a:tailEnd/>
          </a:ln>
          <a:effectLst>
            <a:outerShdw dist="107763" dir="2700000" algn="ctr" rotWithShape="0">
              <a:schemeClr val="bg2">
                <a:alpha val="50000"/>
              </a:schemeClr>
            </a:outerShdw>
          </a:effectLst>
        </p:spPr>
        <p:txBody>
          <a:bodyPr wrap="none" anchor="ctr"/>
          <a:lstStyle/>
          <a:p>
            <a:r>
              <a:rPr lang="en-US" sz="1400" b="1" dirty="0">
                <a:latin typeface="Arial" pitchFamily="34" charset="0"/>
                <a:cs typeface="Arial" pitchFamily="34" charset="0"/>
              </a:rPr>
              <a:t>Context</a:t>
            </a:r>
            <a:r>
              <a:rPr lang="en-US" sz="1400" dirty="0">
                <a:latin typeface="Arial" pitchFamily="34" charset="0"/>
                <a:cs typeface="Arial" pitchFamily="34" charset="0"/>
              </a:rPr>
              <a:t>: </a:t>
            </a:r>
            <a:r>
              <a:rPr lang="en-US" sz="1400" dirty="0">
                <a:latin typeface="+mn-lt"/>
              </a:rPr>
              <a:t>Pollination is very important for plants. [POINT to PICTURE 1] In the summertime, honeybees</a:t>
            </a:r>
            <a:br>
              <a:rPr lang="en-US" sz="1400" dirty="0">
                <a:latin typeface="+mn-lt"/>
              </a:rPr>
            </a:br>
            <a:r>
              <a:rPr lang="en-US" sz="1400" dirty="0">
                <a:latin typeface="+mn-lt"/>
              </a:rPr>
              <a:t>drink nectar from flowers. [POINT to PICTURE 2] When they do, pollen gets stuck to their bodies.</a:t>
            </a:r>
            <a:br>
              <a:rPr lang="en-US" sz="1400" dirty="0">
                <a:latin typeface="+mn-lt"/>
              </a:rPr>
            </a:br>
            <a:r>
              <a:rPr lang="en-US" sz="1400" dirty="0">
                <a:latin typeface="+mn-lt"/>
              </a:rPr>
              <a:t>[POINT to PICTURE 3] They carry it to a different flower where the pollen falls off. By doing this,</a:t>
            </a:r>
            <a:br>
              <a:rPr lang="en-US" sz="1400" dirty="0">
                <a:latin typeface="+mn-lt"/>
              </a:rPr>
            </a:br>
            <a:r>
              <a:rPr lang="en-US" sz="1400" dirty="0">
                <a:latin typeface="+mn-lt"/>
              </a:rPr>
              <a:t>honeybees pollinate plants and help them to create seeds.</a:t>
            </a:r>
            <a:endParaRPr lang="en-US" sz="1400" b="1" dirty="0">
              <a:latin typeface="+mn-lt"/>
              <a:cs typeface="Arial" pitchFamily="34" charset="0"/>
            </a:endParaRPr>
          </a:p>
          <a:p>
            <a:pPr>
              <a:lnSpc>
                <a:spcPct val="150000"/>
              </a:lnSpc>
              <a:spcAft>
                <a:spcPts val="800"/>
              </a:spcAft>
              <a:defRPr/>
            </a:pPr>
            <a:r>
              <a:rPr lang="en-US" sz="1400" b="1" dirty="0">
                <a:latin typeface="Arial" pitchFamily="34" charset="0"/>
                <a:cs typeface="Arial" pitchFamily="34" charset="0"/>
              </a:rPr>
              <a:t>Question</a:t>
            </a:r>
            <a:r>
              <a:rPr lang="en-US" sz="1400" dirty="0">
                <a:latin typeface="Arial" pitchFamily="34" charset="0"/>
                <a:cs typeface="Arial" pitchFamily="34" charset="0"/>
              </a:rPr>
              <a:t>: </a:t>
            </a:r>
            <a:r>
              <a:rPr lang="en-US" sz="1400" dirty="0"/>
              <a:t>Tell me how honeybees help plants.</a:t>
            </a:r>
            <a:endParaRPr lang="en-US" sz="1200" i="1" dirty="0">
              <a:latin typeface="Times New Roman" pitchFamily="18" charset="0"/>
              <a:cs typeface="Times New Roman" pitchFamily="18" charset="0"/>
            </a:endParaRPr>
          </a:p>
        </p:txBody>
      </p:sp>
      <p:grpSp>
        <p:nvGrpSpPr>
          <p:cNvPr id="39" name="Group 38"/>
          <p:cNvGrpSpPr/>
          <p:nvPr/>
        </p:nvGrpSpPr>
        <p:grpSpPr>
          <a:xfrm>
            <a:off x="804989" y="4267200"/>
            <a:ext cx="1801860" cy="1280160"/>
            <a:chOff x="2486027" y="4991100"/>
            <a:chExt cx="1801860" cy="1280160"/>
          </a:xfrm>
        </p:grpSpPr>
        <p:sp>
          <p:nvSpPr>
            <p:cNvPr id="6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65" name="Rectangle 6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6" name="Picture 65" descr="Melody-Button-(GI).png"/>
          <p:cNvPicPr>
            <a:picLocks noChangeAspect="1"/>
          </p:cNvPicPr>
          <p:nvPr/>
        </p:nvPicPr>
        <p:blipFill>
          <a:blip r:embed="rId8" cstate="print"/>
          <a:stretch>
            <a:fillRect/>
          </a:stretch>
        </p:blipFill>
        <p:spPr>
          <a:xfrm>
            <a:off x="1443029" y="4690872"/>
            <a:ext cx="525780" cy="525780"/>
          </a:xfrm>
          <a:prstGeom prst="rect">
            <a:avLst/>
          </a:prstGeom>
        </p:spPr>
      </p:pic>
      <p:pic>
        <p:nvPicPr>
          <p:cNvPr id="67" name="Picture 66" descr="Play-Button.png"/>
          <p:cNvPicPr>
            <a:picLocks noChangeAspect="1"/>
          </p:cNvPicPr>
          <p:nvPr/>
        </p:nvPicPr>
        <p:blipFill>
          <a:blip r:embed="rId9" cstate="print"/>
          <a:stretch>
            <a:fillRect/>
          </a:stretch>
        </p:blipFill>
        <p:spPr>
          <a:xfrm>
            <a:off x="1443029" y="4690872"/>
            <a:ext cx="525780" cy="525780"/>
          </a:xfrm>
          <a:prstGeom prst="rect">
            <a:avLst/>
          </a:prstGeom>
        </p:spPr>
      </p:pic>
      <p:grpSp>
        <p:nvGrpSpPr>
          <p:cNvPr id="68" name="Group 67"/>
          <p:cNvGrpSpPr/>
          <p:nvPr/>
        </p:nvGrpSpPr>
        <p:grpSpPr>
          <a:xfrm>
            <a:off x="3657602" y="4267200"/>
            <a:ext cx="1801860" cy="1280160"/>
            <a:chOff x="2486027" y="4991100"/>
            <a:chExt cx="1801860" cy="1280160"/>
          </a:xfrm>
        </p:grpSpPr>
        <p:sp>
          <p:nvSpPr>
            <p:cNvPr id="69"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0" name="Rectangle 69"/>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descr="Melody-Button-(GI).png"/>
          <p:cNvPicPr>
            <a:picLocks noChangeAspect="1"/>
          </p:cNvPicPr>
          <p:nvPr/>
        </p:nvPicPr>
        <p:blipFill>
          <a:blip r:embed="rId8" cstate="print"/>
          <a:stretch>
            <a:fillRect/>
          </a:stretch>
        </p:blipFill>
        <p:spPr>
          <a:xfrm>
            <a:off x="4295642" y="4690872"/>
            <a:ext cx="525780" cy="525780"/>
          </a:xfrm>
          <a:prstGeom prst="rect">
            <a:avLst/>
          </a:prstGeom>
        </p:spPr>
      </p:pic>
      <p:pic>
        <p:nvPicPr>
          <p:cNvPr id="72" name="Picture 71" descr="Play-Button.png"/>
          <p:cNvPicPr>
            <a:picLocks noChangeAspect="1"/>
          </p:cNvPicPr>
          <p:nvPr/>
        </p:nvPicPr>
        <p:blipFill>
          <a:blip r:embed="rId9" cstate="print"/>
          <a:stretch>
            <a:fillRect/>
          </a:stretch>
        </p:blipFill>
        <p:spPr>
          <a:xfrm>
            <a:off x="4295642" y="4690872"/>
            <a:ext cx="525780" cy="525780"/>
          </a:xfrm>
          <a:prstGeom prst="rect">
            <a:avLst/>
          </a:prstGeom>
        </p:spPr>
      </p:pic>
      <p:grpSp>
        <p:nvGrpSpPr>
          <p:cNvPr id="73" name="Group 72"/>
          <p:cNvGrpSpPr/>
          <p:nvPr/>
        </p:nvGrpSpPr>
        <p:grpSpPr>
          <a:xfrm>
            <a:off x="6515102" y="4267200"/>
            <a:ext cx="1801860" cy="1280160"/>
            <a:chOff x="2486027" y="4991100"/>
            <a:chExt cx="1801860" cy="1280160"/>
          </a:xfrm>
        </p:grpSpPr>
        <p:sp>
          <p:nvSpPr>
            <p:cNvPr id="74" name="AutoShape 2"/>
            <p:cNvSpPr>
              <a:spLocks noChangeArrowheads="1"/>
            </p:cNvSpPr>
            <p:nvPr/>
          </p:nvSpPr>
          <p:spPr bwMode="auto">
            <a:xfrm>
              <a:off x="2486027" y="4991100"/>
              <a:ext cx="1800224" cy="1280160"/>
            </a:xfrm>
            <a:prstGeom prst="roundRect">
              <a:avLst>
                <a:gd name="adj" fmla="val 16667"/>
              </a:avLst>
            </a:prstGeom>
            <a:solidFill>
              <a:srgbClr val="B2B2B2"/>
            </a:solidFill>
            <a:ln w="28575">
              <a:solidFill>
                <a:srgbClr val="FFFFFF"/>
              </a:solidFill>
              <a:round/>
              <a:headEnd/>
              <a:tailEnd/>
            </a:ln>
            <a:effectLst/>
          </p:spPr>
          <p:txBody>
            <a:bodyPr wrap="none" anchor="ctr"/>
            <a:lstStyle/>
            <a:p>
              <a:endParaRPr lang="en-US"/>
            </a:p>
          </p:txBody>
        </p:sp>
        <p:sp>
          <p:nvSpPr>
            <p:cNvPr id="75" name="Rectangle 74"/>
            <p:cNvSpPr/>
            <p:nvPr/>
          </p:nvSpPr>
          <p:spPr>
            <a:xfrm>
              <a:off x="2495551" y="5324475"/>
              <a:ext cx="1792336" cy="691242"/>
            </a:xfrm>
            <a:prstGeom prst="rect">
              <a:avLst/>
            </a:prstGeom>
            <a:solidFill>
              <a:srgbClr val="EBEBE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descr="Melody-Button-(GI).png"/>
          <p:cNvPicPr>
            <a:picLocks noChangeAspect="1"/>
          </p:cNvPicPr>
          <p:nvPr/>
        </p:nvPicPr>
        <p:blipFill>
          <a:blip r:embed="rId8" cstate="print"/>
          <a:stretch>
            <a:fillRect/>
          </a:stretch>
        </p:blipFill>
        <p:spPr>
          <a:xfrm>
            <a:off x="7153142" y="4690872"/>
            <a:ext cx="525780" cy="525780"/>
          </a:xfrm>
          <a:prstGeom prst="rect">
            <a:avLst/>
          </a:prstGeom>
        </p:spPr>
      </p:pic>
      <p:pic>
        <p:nvPicPr>
          <p:cNvPr id="77" name="Picture 76" descr="Play-Button.png"/>
          <p:cNvPicPr>
            <a:picLocks noChangeAspect="1"/>
          </p:cNvPicPr>
          <p:nvPr/>
        </p:nvPicPr>
        <p:blipFill>
          <a:blip r:embed="rId9" cstate="print"/>
          <a:stretch>
            <a:fillRect/>
          </a:stretch>
        </p:blipFill>
        <p:spPr>
          <a:xfrm>
            <a:off x="7153142" y="4690872"/>
            <a:ext cx="525780" cy="525780"/>
          </a:xfrm>
          <a:prstGeom prst="rect">
            <a:avLst/>
          </a:prstGeom>
        </p:spPr>
      </p:pic>
      <p:sp>
        <p:nvSpPr>
          <p:cNvPr id="78" name="TextBox 77"/>
          <p:cNvSpPr txBox="1"/>
          <p:nvPr/>
        </p:nvSpPr>
        <p:spPr>
          <a:xfrm>
            <a:off x="1129657" y="5285267"/>
            <a:ext cx="1152525" cy="276999"/>
          </a:xfrm>
          <a:prstGeom prst="rect">
            <a:avLst/>
          </a:prstGeom>
          <a:noFill/>
        </p:spPr>
        <p:txBody>
          <a:bodyPr wrap="square" rtlCol="0">
            <a:spAutoFit/>
          </a:bodyPr>
          <a:lstStyle/>
          <a:p>
            <a:pPr algn="ctr"/>
            <a:r>
              <a:rPr lang="en-US" sz="1200" b="1" dirty="0"/>
              <a:t>Practice #1</a:t>
            </a:r>
          </a:p>
        </p:txBody>
      </p:sp>
      <p:sp>
        <p:nvSpPr>
          <p:cNvPr id="79" name="TextBox 78"/>
          <p:cNvSpPr txBox="1"/>
          <p:nvPr/>
        </p:nvSpPr>
        <p:spPr>
          <a:xfrm>
            <a:off x="3982270" y="5285267"/>
            <a:ext cx="1152525" cy="276999"/>
          </a:xfrm>
          <a:prstGeom prst="rect">
            <a:avLst/>
          </a:prstGeom>
          <a:noFill/>
        </p:spPr>
        <p:txBody>
          <a:bodyPr wrap="square" rtlCol="0">
            <a:spAutoFit/>
          </a:bodyPr>
          <a:lstStyle/>
          <a:p>
            <a:pPr algn="ctr"/>
            <a:r>
              <a:rPr lang="en-US" sz="1200" b="1" dirty="0"/>
              <a:t>Practice #2</a:t>
            </a:r>
          </a:p>
        </p:txBody>
      </p:sp>
      <p:sp>
        <p:nvSpPr>
          <p:cNvPr id="80" name="TextBox 79"/>
          <p:cNvSpPr txBox="1"/>
          <p:nvPr/>
        </p:nvSpPr>
        <p:spPr>
          <a:xfrm>
            <a:off x="6839770" y="5285267"/>
            <a:ext cx="1152525" cy="276999"/>
          </a:xfrm>
          <a:prstGeom prst="rect">
            <a:avLst/>
          </a:prstGeom>
          <a:noFill/>
        </p:spPr>
        <p:txBody>
          <a:bodyPr wrap="square" rtlCol="0">
            <a:spAutoFit/>
          </a:bodyPr>
          <a:lstStyle/>
          <a:p>
            <a:pPr algn="ctr"/>
            <a:r>
              <a:rPr lang="en-US" sz="1200" b="1" dirty="0"/>
              <a:t>Practice #3</a:t>
            </a:r>
          </a:p>
        </p:txBody>
      </p:sp>
      <p:sp>
        <p:nvSpPr>
          <p:cNvPr id="81" name="TextBox 80"/>
          <p:cNvSpPr txBox="1"/>
          <p:nvPr/>
        </p:nvSpPr>
        <p:spPr>
          <a:xfrm>
            <a:off x="1096319" y="4317041"/>
            <a:ext cx="1219200" cy="246221"/>
          </a:xfrm>
          <a:prstGeom prst="rect">
            <a:avLst/>
          </a:prstGeom>
          <a:noFill/>
        </p:spPr>
        <p:txBody>
          <a:bodyPr wrap="square" rtlCol="0">
            <a:spAutoFit/>
          </a:bodyPr>
          <a:lstStyle/>
          <a:p>
            <a:pPr algn="ctr"/>
            <a:r>
              <a:rPr lang="en-US" sz="1000" b="1" dirty="0"/>
              <a:t>Track 51</a:t>
            </a:r>
          </a:p>
        </p:txBody>
      </p:sp>
      <p:sp>
        <p:nvSpPr>
          <p:cNvPr id="82" name="TextBox 81"/>
          <p:cNvSpPr txBox="1"/>
          <p:nvPr/>
        </p:nvSpPr>
        <p:spPr>
          <a:xfrm>
            <a:off x="3948932" y="4317041"/>
            <a:ext cx="1219200" cy="246221"/>
          </a:xfrm>
          <a:prstGeom prst="rect">
            <a:avLst/>
          </a:prstGeom>
          <a:noFill/>
        </p:spPr>
        <p:txBody>
          <a:bodyPr wrap="square" rtlCol="0">
            <a:spAutoFit/>
          </a:bodyPr>
          <a:lstStyle/>
          <a:p>
            <a:pPr algn="ctr"/>
            <a:r>
              <a:rPr lang="en-US" sz="1000" b="1" dirty="0"/>
              <a:t>Track 52</a:t>
            </a:r>
          </a:p>
        </p:txBody>
      </p:sp>
      <p:sp>
        <p:nvSpPr>
          <p:cNvPr id="83" name="TextBox 82"/>
          <p:cNvSpPr txBox="1"/>
          <p:nvPr/>
        </p:nvSpPr>
        <p:spPr>
          <a:xfrm>
            <a:off x="6806432" y="4317041"/>
            <a:ext cx="1219200" cy="246221"/>
          </a:xfrm>
          <a:prstGeom prst="rect">
            <a:avLst/>
          </a:prstGeom>
          <a:noFill/>
        </p:spPr>
        <p:txBody>
          <a:bodyPr wrap="square" rtlCol="0">
            <a:spAutoFit/>
          </a:bodyPr>
          <a:lstStyle/>
          <a:p>
            <a:pPr algn="ctr"/>
            <a:r>
              <a:rPr lang="en-US" sz="1000" b="1" dirty="0"/>
              <a:t>Track 53</a:t>
            </a:r>
          </a:p>
        </p:txBody>
      </p:sp>
      <p:sp>
        <p:nvSpPr>
          <p:cNvPr id="84" name="TextBox 83"/>
          <p:cNvSpPr txBox="1"/>
          <p:nvPr/>
        </p:nvSpPr>
        <p:spPr>
          <a:xfrm>
            <a:off x="733027" y="5659933"/>
            <a:ext cx="1946369" cy="307777"/>
          </a:xfrm>
          <a:prstGeom prst="rect">
            <a:avLst/>
          </a:prstGeom>
          <a:noFill/>
        </p:spPr>
        <p:txBody>
          <a:bodyPr wrap="square" rtlCol="0">
            <a:spAutoFit/>
          </a:bodyPr>
          <a:lstStyle/>
          <a:p>
            <a:pPr algn="ctr">
              <a:spcBef>
                <a:spcPts val="600"/>
              </a:spcBef>
            </a:pPr>
            <a:r>
              <a:rPr lang="en-US" sz="1400" dirty="0"/>
              <a:t>“</a:t>
            </a:r>
            <a:r>
              <a:rPr lang="en-US" sz="1400" i="1" dirty="0"/>
              <a:t>They . . . They . . .” </a:t>
            </a:r>
            <a:endParaRPr lang="en-US" sz="1200" i="1" dirty="0"/>
          </a:p>
        </p:txBody>
      </p:sp>
      <p:sp>
        <p:nvSpPr>
          <p:cNvPr id="85" name="TextBox 84"/>
          <p:cNvSpPr txBox="1"/>
          <p:nvPr/>
        </p:nvSpPr>
        <p:spPr>
          <a:xfrm>
            <a:off x="3224772" y="5659933"/>
            <a:ext cx="2676305" cy="738664"/>
          </a:xfrm>
          <a:prstGeom prst="rect">
            <a:avLst/>
          </a:prstGeom>
          <a:noFill/>
        </p:spPr>
        <p:txBody>
          <a:bodyPr wrap="square" rtlCol="0">
            <a:spAutoFit/>
          </a:bodyPr>
          <a:lstStyle/>
          <a:p>
            <a:pPr algn="ctr">
              <a:spcBef>
                <a:spcPts val="600"/>
              </a:spcBef>
            </a:pPr>
            <a:r>
              <a:rPr lang="en-US" sz="1400" dirty="0"/>
              <a:t>“</a:t>
            </a:r>
            <a:r>
              <a:rPr lang="en-US" sz="1400" i="1" dirty="0"/>
              <a:t>Cause they put more, . . . more plants inside . . . the flowers once they drop it.”</a:t>
            </a:r>
          </a:p>
        </p:txBody>
      </p:sp>
      <p:sp>
        <p:nvSpPr>
          <p:cNvPr id="86" name="TextBox 85"/>
          <p:cNvSpPr txBox="1"/>
          <p:nvPr/>
        </p:nvSpPr>
        <p:spPr>
          <a:xfrm>
            <a:off x="5917453" y="5659933"/>
            <a:ext cx="3024519" cy="738664"/>
          </a:xfrm>
          <a:prstGeom prst="rect">
            <a:avLst/>
          </a:prstGeom>
          <a:noFill/>
        </p:spPr>
        <p:txBody>
          <a:bodyPr wrap="square" rtlCol="0">
            <a:spAutoFit/>
          </a:bodyPr>
          <a:lstStyle/>
          <a:p>
            <a:pPr algn="ctr">
              <a:spcBef>
                <a:spcPts val="600"/>
              </a:spcBef>
            </a:pPr>
            <a:r>
              <a:rPr lang="en-US" sz="1400" dirty="0"/>
              <a:t>“</a:t>
            </a:r>
            <a:r>
              <a:rPr lang="en-US" sz="1400" i="1" dirty="0"/>
              <a:t>Um . . . After they drink from the flower, and then something's . . . Um . . . What's stuck on their body.”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7"/>
                                        </p:tgtEl>
                                      </p:cBhvr>
                                    </p:animEffect>
                                    <p:set>
                                      <p:cBhvr>
                                        <p:cTn id="7" dur="1" fill="hold">
                                          <p:stCondLst>
                                            <p:cond delay="499"/>
                                          </p:stCondLst>
                                        </p:cTn>
                                        <p:tgtEl>
                                          <p:spTgt spid="6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Track 51.wav"/>
                                        </p:tgtEl>
                                      </p:cMediaNode>
                                    </p:audio>
                                  </p:subTnLst>
                                </p:cTn>
                              </p:par>
                            </p:childTnLst>
                          </p:cTn>
                        </p:par>
                        <p:par>
                          <p:cTn id="10" fill="hold">
                            <p:stCondLst>
                              <p:cond delay="500"/>
                            </p:stCondLst>
                            <p:childTnLst>
                              <p:par>
                                <p:cTn id="11" presetID="1" presetClass="entr" presetSubtype="0" fill="hold" nodeType="afterEffect">
                                  <p:stCondLst>
                                    <p:cond delay="2250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4"/>
                                        </p:tgtEl>
                                        <p:attrNameLst>
                                          <p:attrName>style.visibility</p:attrName>
                                        </p:attrNameLst>
                                      </p:cBhvr>
                                      <p:to>
                                        <p:strVal val="visible"/>
                                      </p:to>
                                    </p:set>
                                    <p:anim calcmode="lin" valueType="num">
                                      <p:cBhvr additive="base">
                                        <p:cTn id="17" dur="500" fill="hold"/>
                                        <p:tgtEl>
                                          <p:spTgt spid="84"/>
                                        </p:tgtEl>
                                        <p:attrNameLst>
                                          <p:attrName>ppt_x</p:attrName>
                                        </p:attrNameLst>
                                      </p:cBhvr>
                                      <p:tavLst>
                                        <p:tav tm="0">
                                          <p:val>
                                            <p:strVal val="#ppt_x"/>
                                          </p:val>
                                        </p:tav>
                                        <p:tav tm="100000">
                                          <p:val>
                                            <p:strVal val="#ppt_x"/>
                                          </p:val>
                                        </p:tav>
                                      </p:tavLst>
                                    </p:anim>
                                    <p:anim calcmode="lin" valueType="num">
                                      <p:cBhvr additive="base">
                                        <p:cTn id="1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2"/>
                                        </p:tgtEl>
                                      </p:cBhvr>
                                    </p:animEffect>
                                    <p:set>
                                      <p:cBhvr>
                                        <p:cTn id="23" dur="1" fill="hold">
                                          <p:stCondLst>
                                            <p:cond delay="499"/>
                                          </p:stCondLst>
                                        </p:cTn>
                                        <p:tgtEl>
                                          <p:spTgt spid="7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Track 52.wav"/>
                                        </p:tgtEl>
                                      </p:cMediaNode>
                                    </p:audio>
                                  </p:subTnLst>
                                </p:cTn>
                              </p:par>
                            </p:childTnLst>
                          </p:cTn>
                        </p:par>
                        <p:par>
                          <p:cTn id="26" fill="hold">
                            <p:stCondLst>
                              <p:cond delay="500"/>
                            </p:stCondLst>
                            <p:childTnLst>
                              <p:par>
                                <p:cTn id="27" presetID="1" presetClass="entr" presetSubtype="0" fill="hold" nodeType="afterEffect">
                                  <p:stCondLst>
                                    <p:cond delay="1300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cBhvr additive="base">
                                        <p:cTn id="33" dur="500" fill="hold"/>
                                        <p:tgtEl>
                                          <p:spTgt spid="85"/>
                                        </p:tgtEl>
                                        <p:attrNameLst>
                                          <p:attrName>ppt_x</p:attrName>
                                        </p:attrNameLst>
                                      </p:cBhvr>
                                      <p:tavLst>
                                        <p:tav tm="0">
                                          <p:val>
                                            <p:strVal val="#ppt_x"/>
                                          </p:val>
                                        </p:tav>
                                        <p:tav tm="100000">
                                          <p:val>
                                            <p:strVal val="#ppt_x"/>
                                          </p:val>
                                        </p:tav>
                                      </p:tavLst>
                                    </p:anim>
                                    <p:anim calcmode="lin" valueType="num">
                                      <p:cBhvr additive="base">
                                        <p:cTn id="34"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Track 53.wav"/>
                                        </p:tgtEl>
                                      </p:cMediaNode>
                                    </p:audio>
                                  </p:subTnLst>
                                </p:cTn>
                              </p:par>
                            </p:childTnLst>
                          </p:cTn>
                        </p:par>
                        <p:par>
                          <p:cTn id="42" fill="hold">
                            <p:stCondLst>
                              <p:cond delay="500"/>
                            </p:stCondLst>
                            <p:childTnLst>
                              <p:par>
                                <p:cTn id="43" presetID="1" presetClass="entr" presetSubtype="0" fill="hold" nodeType="afterEffect">
                                  <p:stCondLst>
                                    <p:cond delay="1200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 calcmode="lin" valueType="num">
                                      <p:cBhvr additive="base">
                                        <p:cTn id="49" dur="500" fill="hold"/>
                                        <p:tgtEl>
                                          <p:spTgt spid="86"/>
                                        </p:tgtEl>
                                        <p:attrNameLst>
                                          <p:attrName>ppt_x</p:attrName>
                                        </p:attrNameLst>
                                      </p:cBhvr>
                                      <p:tavLst>
                                        <p:tav tm="0">
                                          <p:val>
                                            <p:strVal val="#ppt_x"/>
                                          </p:val>
                                        </p:tav>
                                        <p:tav tm="100000">
                                          <p:val>
                                            <p:strVal val="#ppt_x"/>
                                          </p:val>
                                        </p:tav>
                                      </p:tavLst>
                                    </p:anim>
                                    <p:anim calcmode="lin" valueType="num">
                                      <p:cBhvr additive="base">
                                        <p:cTn id="5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46063"/>
            <a:ext cx="8229600" cy="382587"/>
          </a:xfrm>
        </p:spPr>
        <p:txBody>
          <a:bodyPr/>
          <a:lstStyle/>
          <a:p>
            <a:r>
              <a:rPr lang="en-US" dirty="0"/>
              <a:t>Expanding Rubric Review</a:t>
            </a:r>
          </a:p>
        </p:txBody>
      </p:sp>
      <p:sp>
        <p:nvSpPr>
          <p:cNvPr id="4" name="Slide Number Placeholder 3"/>
          <p:cNvSpPr>
            <a:spLocks noGrp="1"/>
          </p:cNvSpPr>
          <p:nvPr>
            <p:ph type="sldNum" sz="quarter" idx="10"/>
          </p:nvPr>
        </p:nvSpPr>
        <p:spPr/>
        <p:txBody>
          <a:bodyPr/>
          <a:lstStyle/>
          <a:p>
            <a:fld id="{C6C20FBB-DA0A-4D64-96F3-1BFC9EBDF0FB}" type="slidenum">
              <a:rPr lang="en-US" smtClean="0"/>
              <a:pPr/>
              <a:t>9</a:t>
            </a:fld>
            <a:endParaRPr lang="en-US" dirty="0"/>
          </a:p>
        </p:txBody>
      </p:sp>
      <p:grpSp>
        <p:nvGrpSpPr>
          <p:cNvPr id="16" name="Group 15"/>
          <p:cNvGrpSpPr/>
          <p:nvPr/>
        </p:nvGrpSpPr>
        <p:grpSpPr>
          <a:xfrm>
            <a:off x="375481" y="4523724"/>
            <a:ext cx="8385527" cy="1468962"/>
            <a:chOff x="552905" y="4640204"/>
            <a:chExt cx="8385527" cy="1468962"/>
          </a:xfrm>
          <a:effectLst>
            <a:outerShdw blurRad="50800" dist="38100" dir="2700000" algn="tl" rotWithShape="0">
              <a:prstClr val="black">
                <a:alpha val="40000"/>
              </a:prstClr>
            </a:outerShdw>
          </a:effectLst>
        </p:grpSpPr>
        <p:sp>
          <p:nvSpPr>
            <p:cNvPr id="29" name="Rounded Rectangle 28"/>
            <p:cNvSpPr/>
            <p:nvPr/>
          </p:nvSpPr>
          <p:spPr>
            <a:xfrm>
              <a:off x="552905" y="4646126"/>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simple sentences to respond</a:t>
              </a:r>
            </a:p>
            <a:p>
              <a:pPr>
                <a:spcBef>
                  <a:spcPts val="600"/>
                </a:spcBef>
                <a:buFont typeface="Wingdings" pitchFamily="2" charset="2"/>
                <a:buChar char="§"/>
                <a:tabLst>
                  <a:tab pos="171450" algn="l"/>
                </a:tabLst>
              </a:pPr>
              <a:r>
                <a:rPr lang="en-US" sz="1600" dirty="0">
                  <a:solidFill>
                    <a:schemeClr val="tx1"/>
                  </a:solidFill>
                </a:rPr>
                <a:t>  May use limited expanded sentences</a:t>
              </a:r>
            </a:p>
            <a:p>
              <a:pPr>
                <a:spcBef>
                  <a:spcPts val="600"/>
                </a:spcBef>
                <a:buFont typeface="Wingdings" pitchFamily="2" charset="2"/>
                <a:buChar char="§"/>
                <a:tabLst>
                  <a:tab pos="171450" algn="l"/>
                </a:tabLst>
              </a:pPr>
              <a:r>
                <a:rPr lang="en-US" sz="1600" dirty="0">
                  <a:solidFill>
                    <a:schemeClr val="tx1"/>
                  </a:solidFill>
                </a:rPr>
                <a:t>  Expresses connected and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Infrequent errors in words and structure may obscure some meaning</a:t>
              </a:r>
            </a:p>
          </p:txBody>
        </p:sp>
        <p:sp>
          <p:nvSpPr>
            <p:cNvPr id="31" name="TextBox 30"/>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2</a:t>
              </a:r>
            </a:p>
          </p:txBody>
        </p:sp>
      </p:grpSp>
      <p:grpSp>
        <p:nvGrpSpPr>
          <p:cNvPr id="32" name="Group 31"/>
          <p:cNvGrpSpPr/>
          <p:nvPr/>
        </p:nvGrpSpPr>
        <p:grpSpPr>
          <a:xfrm>
            <a:off x="375481" y="2869626"/>
            <a:ext cx="8385527" cy="1464433"/>
            <a:chOff x="552905" y="4638811"/>
            <a:chExt cx="8385527" cy="1464433"/>
          </a:xfrm>
          <a:effectLst>
            <a:outerShdw blurRad="50800" dist="38100" dir="2700000" algn="tl" rotWithShape="0">
              <a:prstClr val="black">
                <a:alpha val="40000"/>
              </a:prstClr>
            </a:outerShdw>
          </a:effectLst>
        </p:grpSpPr>
        <p:sp>
          <p:nvSpPr>
            <p:cNvPr id="33" name="Rounded Rectangle 32"/>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Uses connected phrases or a simple sentence to respond</a:t>
              </a:r>
            </a:p>
            <a:p>
              <a:pPr>
                <a:spcBef>
                  <a:spcPts val="600"/>
                </a:spcBef>
                <a:buFont typeface="Wingdings" pitchFamily="2" charset="2"/>
                <a:buChar char="§"/>
                <a:tabLst>
                  <a:tab pos="171450" algn="l"/>
                </a:tabLst>
              </a:pPr>
              <a:r>
                <a:rPr lang="en-US" sz="1600" dirty="0">
                  <a:solidFill>
                    <a:schemeClr val="tx1"/>
                  </a:solidFill>
                </a:rPr>
                <a:t>  Expresses complete thoughts and ideas relevant to the topic</a:t>
              </a:r>
            </a:p>
            <a:p>
              <a:pPr>
                <a:spcBef>
                  <a:spcPts val="600"/>
                </a:spcBef>
                <a:buFont typeface="Wingdings" pitchFamily="2" charset="2"/>
                <a:buChar char="§"/>
                <a:tabLst>
                  <a:tab pos="171450" algn="l"/>
                </a:tabLst>
              </a:pPr>
              <a:r>
                <a:rPr lang="en-US" sz="1600" dirty="0">
                  <a:solidFill>
                    <a:schemeClr val="tx1"/>
                  </a:solidFill>
                </a:rPr>
                <a:t>  Occasional errors in words and structures may obscure some meaning</a:t>
              </a:r>
            </a:p>
          </p:txBody>
        </p:sp>
        <p:sp>
          <p:nvSpPr>
            <p:cNvPr id="35" name="TextBox 34"/>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1</a:t>
              </a:r>
            </a:p>
          </p:txBody>
        </p:sp>
      </p:grpSp>
      <p:grpSp>
        <p:nvGrpSpPr>
          <p:cNvPr id="36" name="Group 35"/>
          <p:cNvGrpSpPr/>
          <p:nvPr/>
        </p:nvGrpSpPr>
        <p:grpSpPr>
          <a:xfrm>
            <a:off x="375481" y="1215528"/>
            <a:ext cx="8385527" cy="1464433"/>
            <a:chOff x="552905" y="4638811"/>
            <a:chExt cx="8385527" cy="1464433"/>
          </a:xfrm>
          <a:effectLst>
            <a:outerShdw blurRad="50800" dist="38100" dir="2700000" algn="tl" rotWithShape="0">
              <a:prstClr val="black">
                <a:alpha val="40000"/>
              </a:prstClr>
            </a:outerShdw>
          </a:effectLst>
        </p:grpSpPr>
        <p:sp>
          <p:nvSpPr>
            <p:cNvPr id="37" name="Rounded Rectangle 36"/>
            <p:cNvSpPr/>
            <p:nvPr/>
          </p:nvSpPr>
          <p:spPr>
            <a:xfrm>
              <a:off x="552905" y="4638811"/>
              <a:ext cx="1548805" cy="1463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714672" y="4640204"/>
              <a:ext cx="7223760" cy="1463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Font typeface="Wingdings" pitchFamily="2" charset="2"/>
                <a:buChar char="§"/>
                <a:tabLst>
                  <a:tab pos="171450" algn="l"/>
                </a:tabLst>
              </a:pPr>
              <a:r>
                <a:rPr lang="en-US" sz="1600" dirty="0">
                  <a:solidFill>
                    <a:schemeClr val="tx1"/>
                  </a:solidFill>
                </a:rPr>
                <a:t>  Responds with “yes,” “no,” or “I don’t know”</a:t>
              </a:r>
            </a:p>
            <a:p>
              <a:pPr>
                <a:spcBef>
                  <a:spcPts val="600"/>
                </a:spcBef>
                <a:buFont typeface="Wingdings" pitchFamily="2" charset="2"/>
                <a:buChar char="§"/>
                <a:tabLst>
                  <a:tab pos="171450" algn="l"/>
                </a:tabLst>
              </a:pPr>
              <a:r>
                <a:rPr lang="en-US" sz="1600" dirty="0">
                  <a:solidFill>
                    <a:schemeClr val="tx1"/>
                  </a:solidFill>
                </a:rPr>
                <a:t>  Uses at most multiple words to respond</a:t>
              </a:r>
            </a:p>
            <a:p>
              <a:pPr>
                <a:spcBef>
                  <a:spcPts val="600"/>
                </a:spcBef>
                <a:buFont typeface="Wingdings" pitchFamily="2" charset="2"/>
                <a:buChar char="§"/>
                <a:tabLst>
                  <a:tab pos="171450" algn="l"/>
                </a:tabLst>
              </a:pPr>
              <a:r>
                <a:rPr lang="en-US" sz="1600" dirty="0">
                  <a:solidFill>
                    <a:schemeClr val="tx1"/>
                  </a:solidFill>
                </a:rPr>
                <a:t>  Does not express complete thoughts and ideas</a:t>
              </a:r>
            </a:p>
            <a:p>
              <a:pPr>
                <a:spcBef>
                  <a:spcPts val="600"/>
                </a:spcBef>
                <a:buFont typeface="Wingdings" pitchFamily="2" charset="2"/>
                <a:buChar char="§"/>
                <a:tabLst>
                  <a:tab pos="171450" algn="l"/>
                </a:tabLst>
              </a:pPr>
              <a:r>
                <a:rPr lang="en-US" sz="1600" dirty="0">
                  <a:solidFill>
                    <a:schemeClr val="tx1"/>
                  </a:solidFill>
                </a:rPr>
                <a:t>  Frequent errors may obscure meaning</a:t>
              </a:r>
            </a:p>
          </p:txBody>
        </p:sp>
        <p:sp>
          <p:nvSpPr>
            <p:cNvPr id="39" name="TextBox 38"/>
            <p:cNvSpPr txBox="1"/>
            <p:nvPr/>
          </p:nvSpPr>
          <p:spPr>
            <a:xfrm>
              <a:off x="572722" y="5012042"/>
              <a:ext cx="1105455" cy="707886"/>
            </a:xfrm>
            <a:prstGeom prst="rect">
              <a:avLst/>
            </a:prstGeom>
            <a:noFill/>
          </p:spPr>
          <p:txBody>
            <a:bodyPr wrap="square" rtlCol="0">
              <a:spAutoFit/>
            </a:bodyPr>
            <a:lstStyle/>
            <a:p>
              <a:pPr algn="ctr"/>
              <a:r>
                <a:rPr lang="en-US" sz="2000" b="1" dirty="0"/>
                <a:t>Score </a:t>
              </a:r>
            </a:p>
            <a:p>
              <a:pPr algn="ctr"/>
              <a:r>
                <a:rPr lang="en-US" sz="2000" b="1" dirty="0"/>
                <a:t>0</a:t>
              </a:r>
            </a:p>
          </p:txBody>
        </p:sp>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12330</TotalTime>
  <Words>4449</Words>
  <Application>Microsoft Office PowerPoint</Application>
  <PresentationFormat>On-screen Show (4:3)</PresentationFormat>
  <Paragraphs>427</Paragraphs>
  <Slides>28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Tahoma</vt:lpstr>
      <vt:lpstr>Times New Roman</vt:lpstr>
      <vt:lpstr>Wingdings</vt:lpstr>
      <vt:lpstr>Default Design</vt:lpstr>
      <vt:lpstr>PowerPoint Presentation</vt:lpstr>
      <vt:lpstr>Speaking Scoring Practice Directions </vt:lpstr>
      <vt:lpstr>Emerging Rubric Review</vt:lpstr>
      <vt:lpstr>Emerging Practice: Grades 3–4</vt:lpstr>
      <vt:lpstr>Emerging Practice: Grades 7–8</vt:lpstr>
      <vt:lpstr>Transitioning Rubric Review</vt:lpstr>
      <vt:lpstr>Transitioning Practice: Grades 3–4</vt:lpstr>
      <vt:lpstr>Transitioning Practice: Grades 7–8</vt:lpstr>
      <vt:lpstr>Expanding Rubric Review</vt:lpstr>
      <vt:lpstr>Expanding Practice: Grades 1–2 (Text-Based)</vt:lpstr>
      <vt:lpstr>Expanding Practice: Grades 3–4 (Text-Based)</vt:lpstr>
      <vt:lpstr>Expanding Practice: Grades 7–8 (Text-Based)</vt:lpstr>
      <vt:lpstr>Commanding Rubric Review</vt:lpstr>
      <vt:lpstr>Commanding Practice: Grades 3–4 (Text-Based)</vt:lpstr>
      <vt:lpstr>Commanding Practice: Grades 5–6 (Text-Based)</vt:lpstr>
      <vt:lpstr>Commanding Practice: Grades 7–8 (Text-Based)</vt:lpstr>
      <vt:lpstr>Commanding Practice: Grades 9–12</vt:lpstr>
      <vt:lpstr>Additional Scored Speaking Samples</vt:lpstr>
      <vt:lpstr>Grade Kindergarten—Emerging Samples</vt:lpstr>
      <vt:lpstr>Grade Kindergarten—Transitioning Samples</vt:lpstr>
      <vt:lpstr>Grade Kindergarten—Expanding Samples</vt:lpstr>
      <vt:lpstr>Grade Kindergarten—Commanding Samples</vt:lpstr>
      <vt:lpstr>Grades 5–6—Emerging Samples</vt:lpstr>
      <vt:lpstr>Grades 5–6—Transitioning Samples</vt:lpstr>
      <vt:lpstr>Grades 5–6—Expanding Samples</vt:lpstr>
      <vt:lpstr>Grades 5–6—Commanding Samples</vt:lpstr>
      <vt:lpstr>2019 NYSESLAT Resources</vt:lpstr>
      <vt:lpstr>2019 NYSESLAT Resources (Continued)</vt:lpstr>
    </vt:vector>
  </TitlesOfParts>
  <Company>MetriTech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NYSESLAT Turnkey Training, Speaking Part 2, Practice Items</dc:title>
  <dc:creator>New York State Education Department</dc:creator>
  <cp:lastModifiedBy>Kelly Cronkhite</cp:lastModifiedBy>
  <cp:revision>881</cp:revision>
  <cp:lastPrinted>2019-03-26T13:55:22Z</cp:lastPrinted>
  <dcterms:created xsi:type="dcterms:W3CDTF">2015-01-13T15:00:01Z</dcterms:created>
  <dcterms:modified xsi:type="dcterms:W3CDTF">2020-08-05T13:49:47Z</dcterms:modified>
</cp:coreProperties>
</file>