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89" r:id="rId3"/>
    <p:sldId id="291" r:id="rId4"/>
    <p:sldId id="417" r:id="rId5"/>
    <p:sldId id="294" r:id="rId6"/>
    <p:sldId id="297" r:id="rId7"/>
    <p:sldId id="298" r:id="rId8"/>
    <p:sldId id="389" r:id="rId9"/>
    <p:sldId id="348" r:id="rId10"/>
    <p:sldId id="300" r:id="rId11"/>
    <p:sldId id="301" r:id="rId12"/>
    <p:sldId id="302" r:id="rId13"/>
    <p:sldId id="343" r:id="rId14"/>
    <p:sldId id="303" r:id="rId15"/>
    <p:sldId id="345" r:id="rId16"/>
    <p:sldId id="306" r:id="rId17"/>
    <p:sldId id="307" r:id="rId18"/>
    <p:sldId id="391" r:id="rId19"/>
    <p:sldId id="309" r:id="rId20"/>
    <p:sldId id="310" r:id="rId21"/>
    <p:sldId id="390" r:id="rId22"/>
    <p:sldId id="312" r:id="rId23"/>
    <p:sldId id="313" r:id="rId24"/>
    <p:sldId id="314" r:id="rId25"/>
    <p:sldId id="315" r:id="rId26"/>
    <p:sldId id="349" r:id="rId27"/>
    <p:sldId id="350" r:id="rId28"/>
    <p:sldId id="351" r:id="rId29"/>
    <p:sldId id="392" r:id="rId30"/>
    <p:sldId id="353" r:id="rId31"/>
    <p:sldId id="316" r:id="rId32"/>
    <p:sldId id="393" r:id="rId33"/>
    <p:sldId id="318" r:id="rId34"/>
    <p:sldId id="354" r:id="rId35"/>
    <p:sldId id="355" r:id="rId36"/>
    <p:sldId id="356" r:id="rId37"/>
    <p:sldId id="325" r:id="rId38"/>
    <p:sldId id="420" r:id="rId39"/>
    <p:sldId id="418" r:id="rId40"/>
    <p:sldId id="419"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lingual Ed. and World Lang. - Michele Kinzel-Peles" initials="OBEWL-MKP" lastIdx="8" clrIdx="0"/>
  <p:cmAuthor id="1" name="Peter Swerdzewski" initials="PJS" lastIdx="8" clrIdx="1"/>
  <p:cmAuthor id="2" name="William Hall" initials="" lastIdx="2" clrIdx="2"/>
  <p:cmAuthor id="3" name="Meg Malone" initials="MM" lastIdx="35" clrIdx="3"/>
  <p:cmAuthor id="4" name="Anne Donovan" initials="AD" lastIdx="34" clrIdx="4"/>
  <p:cmAuthor id="5" name="Martha Caswell" initials="MC" lastIdx="27" clrIdx="5"/>
  <p:cmAuthor id="6" name="Meg Montee" initials="MM" lastIdx="5" clrIdx="6"/>
  <p:cmAuthor id="7" name="Jamie Morgan" initials="JM" lastIdx="2" clrIdx="7"/>
  <p:cmAuthor id="8" name="Priscilla Kron" initials="PK" lastIdx="8" clrIdx="8"/>
  <p:cmAuthor id="9" name="Meg Montee" initials="MM [2]" lastIdx="10" clrIdx="9"/>
  <p:cmAuthor id="10" name="Kelly Cronkhite" initials="KC" lastIdx="25" clrIdx="10"/>
  <p:cmAuthor id="11" name="SGH" initials="A" lastIdx="6" clrIdx="11"/>
  <p:cmAuthor id="12" name="OBEWL" initials="OBEWL" lastIdx="19" clrIdx="12">
    <p:extLst>
      <p:ext uri="{19B8F6BF-5375-455C-9EA6-DF929625EA0E}">
        <p15:presenceInfo xmlns:p15="http://schemas.microsoft.com/office/powerpoint/2012/main" userId="OBEWL" providerId="None"/>
      </p:ext>
    </p:extLst>
  </p:cmAuthor>
  <p:cmAuthor id="13" name="Donna Padula" initials="DP" lastIdx="59" clrIdx="13">
    <p:extLst>
      <p:ext uri="{19B8F6BF-5375-455C-9EA6-DF929625EA0E}">
        <p15:presenceInfo xmlns:p15="http://schemas.microsoft.com/office/powerpoint/2012/main" userId="S::Donna.Padula@nysed.gov::2f22e5f7-3ad9-4542-b6ec-0cb559a51d0b" providerId="AD"/>
      </p:ext>
    </p:extLst>
  </p:cmAuthor>
  <p:cmAuthor id="14" name="Office of State Assessment" initials="OSA" lastIdx="70" clrIdx="14">
    <p:extLst>
      <p:ext uri="{19B8F6BF-5375-455C-9EA6-DF929625EA0E}">
        <p15:presenceInfo xmlns:p15="http://schemas.microsoft.com/office/powerpoint/2012/main" userId="Office of State Assessment" providerId="None"/>
      </p:ext>
    </p:extLst>
  </p:cmAuthor>
  <p:cmAuthor id="15" name="Carolyn Nixon" initials="CN" lastIdx="26"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B2B2B2"/>
    <a:srgbClr val="9BB5D8"/>
    <a:srgbClr val="DCDCDC"/>
    <a:srgbClr val="737373"/>
    <a:srgbClr val="D7D7D7"/>
    <a:srgbClr val="DAE2F0"/>
    <a:srgbClr val="324E89"/>
    <a:srgbClr val="326FA6"/>
    <a:srgbClr val="497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7" autoAdjust="0"/>
    <p:restoredTop sz="91885" autoAdjust="0"/>
  </p:normalViewPr>
  <p:slideViewPr>
    <p:cSldViewPr snapToGrid="0">
      <p:cViewPr varScale="1">
        <p:scale>
          <a:sx n="61" d="100"/>
          <a:sy n="61" d="100"/>
        </p:scale>
        <p:origin x="1552" y="56"/>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7171"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717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7173"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6CDEC085-9834-42D5-82F5-C2FCD94679CE}" type="slidenum">
              <a:rPr lang="en-US"/>
              <a:pPr/>
              <a:t>‹#›</a:t>
            </a:fld>
            <a:endParaRPr lang="en-US"/>
          </a:p>
        </p:txBody>
      </p:sp>
    </p:spTree>
    <p:extLst>
      <p:ext uri="{BB962C8B-B14F-4D97-AF65-F5344CB8AC3E}">
        <p14:creationId xmlns:p14="http://schemas.microsoft.com/office/powerpoint/2010/main" val="1726146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51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4859FF2-E973-4797-94AA-8B31DCB6DC23}" type="slidenum">
              <a:rPr lang="en-US"/>
              <a:pPr/>
              <a:t>‹#›</a:t>
            </a:fld>
            <a:endParaRPr lang="en-US"/>
          </a:p>
        </p:txBody>
      </p:sp>
    </p:spTree>
    <p:extLst>
      <p:ext uri="{BB962C8B-B14F-4D97-AF65-F5344CB8AC3E}">
        <p14:creationId xmlns:p14="http://schemas.microsoft.com/office/powerpoint/2010/main" val="844515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CF304-CC54-4186-BB6C-D10DE0FE29E1}"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630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baseline="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04859FF2-E973-4797-94AA-8B31DCB6DC23}"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9FF2-E973-4797-94AA-8B31DCB6DC23}" type="slidenum">
              <a:rPr lang="en-US" smtClean="0"/>
              <a:pPr/>
              <a:t>40</a:t>
            </a:fld>
            <a:endParaRPr lang="en-US"/>
          </a:p>
        </p:txBody>
      </p:sp>
    </p:spTree>
    <p:extLst>
      <p:ext uri="{BB962C8B-B14F-4D97-AF65-F5344CB8AC3E}">
        <p14:creationId xmlns:p14="http://schemas.microsoft.com/office/powerpoint/2010/main" val="66991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a:t>
            </a:fld>
            <a:endParaRPr lang="en-US"/>
          </a:p>
        </p:txBody>
      </p:sp>
    </p:spTree>
    <p:extLst>
      <p:ext uri="{BB962C8B-B14F-4D97-AF65-F5344CB8AC3E}">
        <p14:creationId xmlns:p14="http://schemas.microsoft.com/office/powerpoint/2010/main" val="312271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9</a:t>
            </a:fld>
            <a:endParaRPr lang="en-US" dirty="0"/>
          </a:p>
        </p:txBody>
      </p:sp>
    </p:spTree>
    <p:extLst>
      <p:ext uri="{BB962C8B-B14F-4D97-AF65-F5344CB8AC3E}">
        <p14:creationId xmlns:p14="http://schemas.microsoft.com/office/powerpoint/2010/main" val="209173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5" name="Picture 5" descr="NYSESLAT Title Nameplate"/>
          <p:cNvPicPr>
            <a:picLocks noChangeAspect="1" noChangeArrowheads="1"/>
          </p:cNvPicPr>
          <p:nvPr userDrawn="1"/>
        </p:nvPicPr>
        <p:blipFill>
          <a:blip r:embed="rId3" cstate="print"/>
          <a:srcRect/>
          <a:stretch>
            <a:fillRect/>
          </a:stretch>
        </p:blipFill>
        <p:spPr bwMode="auto">
          <a:xfrm>
            <a:off x="1547813" y="1408559"/>
            <a:ext cx="6032500" cy="1509713"/>
          </a:xfrm>
          <a:prstGeom prst="rect">
            <a:avLst/>
          </a:prstGeom>
          <a:noFill/>
        </p:spPr>
      </p:pic>
      <p:sp>
        <p:nvSpPr>
          <p:cNvPr id="10258" name="Text Box 18"/>
          <p:cNvSpPr txBox="1">
            <a:spLocks noChangeArrowheads="1"/>
          </p:cNvSpPr>
          <p:nvPr userDrawn="1"/>
        </p:nvSpPr>
        <p:spPr bwMode="auto">
          <a:xfrm>
            <a:off x="1822450" y="3758719"/>
            <a:ext cx="5500688" cy="1224951"/>
          </a:xfrm>
          <a:prstGeom prst="rect">
            <a:avLst/>
          </a:prstGeom>
          <a:noFill/>
          <a:ln w="9525">
            <a:noFill/>
            <a:miter lim="800000"/>
            <a:headEnd/>
            <a:tailEnd/>
          </a:ln>
          <a:effectLst/>
        </p:spPr>
        <p:txBody>
          <a:bodyPr>
            <a:spAutoFit/>
          </a:bodyPr>
          <a:lstStyle/>
          <a:p>
            <a:pPr algn="ctr">
              <a:spcBef>
                <a:spcPct val="30000"/>
              </a:spcBef>
            </a:pPr>
            <a:r>
              <a:rPr lang="en-US" sz="3200" b="1" dirty="0">
                <a:solidFill>
                  <a:schemeClr val="bg2"/>
                </a:solidFill>
                <a:effectLst>
                  <a:outerShdw blurRad="38100" dist="38100" dir="2700000" algn="tl">
                    <a:srgbClr val="C0C0C0"/>
                  </a:outerShdw>
                </a:effectLst>
              </a:rPr>
              <a:t>Turnkey Training</a:t>
            </a:r>
          </a:p>
          <a:p>
            <a:pPr algn="ctr">
              <a:spcBef>
                <a:spcPct val="30000"/>
              </a:spcBef>
            </a:pPr>
            <a:r>
              <a:rPr lang="en-US" sz="3200" b="1" dirty="0">
                <a:solidFill>
                  <a:schemeClr val="bg2"/>
                </a:solidFill>
                <a:effectLst>
                  <a:outerShdw blurRad="38100" dist="38100" dir="2700000" algn="tl">
                    <a:srgbClr val="C0C0C0"/>
                  </a:outerShdw>
                </a:effectLst>
              </a:rPr>
              <a:t>for</a:t>
            </a:r>
            <a:r>
              <a:rPr lang="en-US" sz="3200" b="1" baseline="0" dirty="0">
                <a:solidFill>
                  <a:schemeClr val="bg2"/>
                </a:solidFill>
                <a:effectLst>
                  <a:outerShdw blurRad="38100" dist="38100" dir="2700000" algn="tl">
                    <a:srgbClr val="C0C0C0"/>
                  </a:outerShdw>
                </a:effectLst>
              </a:rPr>
              <a:t> </a:t>
            </a:r>
            <a:r>
              <a:rPr lang="en-US" sz="3200" b="1" dirty="0">
                <a:solidFill>
                  <a:schemeClr val="bg2"/>
                </a:solidFill>
                <a:effectLst>
                  <a:outerShdw blurRad="38100" dist="38100" dir="2700000" algn="tl">
                    <a:srgbClr val="C0C0C0"/>
                  </a:outerShdw>
                </a:effectLst>
              </a:rPr>
              <a:t>Speaking</a:t>
            </a:r>
          </a:p>
        </p:txBody>
      </p:sp>
      <p:sp>
        <p:nvSpPr>
          <p:cNvPr id="10259" name="Line 19"/>
          <p:cNvSpPr>
            <a:spLocks noChangeShapeType="1"/>
          </p:cNvSpPr>
          <p:nvPr userDrawn="1"/>
        </p:nvSpPr>
        <p:spPr bwMode="auto">
          <a:xfrm>
            <a:off x="1924050" y="3399284"/>
            <a:ext cx="5286375" cy="0"/>
          </a:xfrm>
          <a:prstGeom prst="line">
            <a:avLst/>
          </a:prstGeom>
          <a:noFill/>
          <a:ln w="19050">
            <a:solidFill>
              <a:srgbClr val="9BB5D8"/>
            </a:solidFill>
            <a:round/>
            <a:headEnd/>
            <a:tailEnd/>
          </a:ln>
          <a:effectLst/>
        </p:spPr>
        <p:txBody>
          <a:bodyPr/>
          <a:lstStyle/>
          <a:p>
            <a:endParaRPr lang="en-US"/>
          </a:p>
        </p:txBody>
      </p:sp>
      <p:sp>
        <p:nvSpPr>
          <p:cNvPr id="10260" name="Line 20"/>
          <p:cNvSpPr>
            <a:spLocks noChangeShapeType="1"/>
          </p:cNvSpPr>
          <p:nvPr userDrawn="1"/>
        </p:nvSpPr>
        <p:spPr bwMode="auto">
          <a:xfrm>
            <a:off x="1919288" y="5372547"/>
            <a:ext cx="5286375" cy="0"/>
          </a:xfrm>
          <a:prstGeom prst="line">
            <a:avLst/>
          </a:prstGeom>
          <a:noFill/>
          <a:ln w="19050">
            <a:solidFill>
              <a:srgbClr val="9BB5D8"/>
            </a:solidFill>
            <a:round/>
            <a:headEnd/>
            <a:tailEnd/>
          </a:ln>
          <a:effectLst/>
        </p:spPr>
        <p:txBody>
          <a:bodyPr/>
          <a:lstStyle/>
          <a:p>
            <a:endParaRPr lang="en-US"/>
          </a:p>
        </p:txBody>
      </p:sp>
      <p:pic>
        <p:nvPicPr>
          <p:cNvPr id="6" name="Picture 5" descr="NYSED Seal (Inner White).png"/>
          <p:cNvPicPr>
            <a:picLocks noChangeAspect="1"/>
          </p:cNvPicPr>
          <p:nvPr userDrawn="1"/>
        </p:nvPicPr>
        <p:blipFill>
          <a:blip r:embed="rId4" cstate="print"/>
          <a:stretch>
            <a:fillRect/>
          </a:stretch>
        </p:blipFill>
        <p:spPr>
          <a:xfrm>
            <a:off x="1656579" y="1946779"/>
            <a:ext cx="866927" cy="867671"/>
          </a:xfrm>
          <a:prstGeom prst="rect">
            <a:avLst/>
          </a:prstGeom>
        </p:spPr>
      </p:pic>
      <p:sp>
        <p:nvSpPr>
          <p:cNvPr id="7" name="TextBox 6"/>
          <p:cNvSpPr txBox="1"/>
          <p:nvPr userDrawn="1"/>
        </p:nvSpPr>
        <p:spPr>
          <a:xfrm>
            <a:off x="3409949" y="6636667"/>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0A49CDF7-A94D-4882-8C78-C18C35D564C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4938" y="246063"/>
            <a:ext cx="2058987"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6388" y="246063"/>
            <a:ext cx="6026150"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D3663C32-FB49-4D58-9E0B-F2CAC09EC71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564" y="246063"/>
            <a:ext cx="8229600" cy="38258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5448" y="1000125"/>
            <a:ext cx="8817102" cy="4525963"/>
          </a:xfrm>
        </p:spPr>
        <p:txBody>
          <a:bodyPr/>
          <a:lstStyle>
            <a:lvl1pPr>
              <a:defRPr sz="22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622708" y="6608154"/>
            <a:ext cx="507244" cy="273050"/>
          </a:xfrm>
          <a:prstGeom prst="rect">
            <a:avLst/>
          </a:prstGeom>
        </p:spPr>
        <p:txBody>
          <a:bodyPr anchor="ctr" anchorCtr="1"/>
          <a:lstStyle>
            <a:lvl1pPr>
              <a:defRPr sz="1200" b="1">
                <a:solidFill>
                  <a:schemeClr val="bg1">
                    <a:lumMod val="85000"/>
                  </a:schemeClr>
                </a:solidFill>
                <a:latin typeface="Tahoma" pitchFamily="34" charset="0"/>
                <a:cs typeface="Tahoma" pitchFamily="34" charset="0"/>
              </a:defRPr>
            </a:lvl1pPr>
          </a:lstStyle>
          <a:p>
            <a:fld id="{C6C20FBB-DA0A-4D64-96F3-1BFC9EBDF0FB}" type="slidenum">
              <a:rPr lang="en-US" smtClean="0"/>
              <a:pPr/>
              <a:t>‹#›</a:t>
            </a:fld>
            <a:endParaRPr lang="en-US" dirty="0"/>
          </a:p>
        </p:txBody>
      </p:sp>
      <p:sp>
        <p:nvSpPr>
          <p:cNvPr id="11" name="TextBox 10"/>
          <p:cNvSpPr txBox="1"/>
          <p:nvPr userDrawn="1"/>
        </p:nvSpPr>
        <p:spPr>
          <a:xfrm>
            <a:off x="3409949" y="6628421"/>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5347D8F4-0766-423D-8026-6A4A988E71B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6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7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F592B294-9573-4AB6-9B3A-BFE0994942B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9188" y="6616700"/>
            <a:ext cx="365125" cy="273050"/>
          </a:xfrm>
          <a:prstGeom prst="rect">
            <a:avLst/>
          </a:prstGeom>
        </p:spPr>
        <p:txBody>
          <a:bodyPr/>
          <a:lstStyle>
            <a:lvl1pPr>
              <a:defRPr/>
            </a:lvl1pPr>
          </a:lstStyle>
          <a:p>
            <a:fld id="{5CC6772B-8247-4D08-BDBA-561D7E7061A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9188" y="6616700"/>
            <a:ext cx="365125" cy="273050"/>
          </a:xfrm>
          <a:prstGeom prst="rect">
            <a:avLst/>
          </a:prstGeom>
        </p:spPr>
        <p:txBody>
          <a:bodyPr/>
          <a:lstStyle>
            <a:lvl1pPr>
              <a:defRPr/>
            </a:lvl1pPr>
          </a:lstStyle>
          <a:p>
            <a:fld id="{DB8DEA85-F0DC-4A0B-9B4A-DF133A7DAB7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9188" y="6616700"/>
            <a:ext cx="365125" cy="273050"/>
          </a:xfrm>
          <a:prstGeom prst="rect">
            <a:avLst/>
          </a:prstGeom>
        </p:spPr>
        <p:txBody>
          <a:bodyPr/>
          <a:lstStyle>
            <a:lvl1pPr>
              <a:defRPr/>
            </a:lvl1pPr>
          </a:lstStyle>
          <a:p>
            <a:fld id="{7F54A91E-5B73-46C7-908C-13398DDA292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AC503A39-744D-4BCA-8B4D-4E62F92E97F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427CD2B8-BE3B-4B9C-B4B5-8DEA1AECDD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6729"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55448" y="99669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6" name="Slide Number Placeholder 3"/>
          <p:cNvSpPr>
            <a:spLocks noGrp="1"/>
          </p:cNvSpPr>
          <p:nvPr>
            <p:ph type="sldNum" sz="quarter" idx="4"/>
          </p:nvPr>
        </p:nvSpPr>
        <p:spPr>
          <a:xfrm>
            <a:off x="8622708" y="6608154"/>
            <a:ext cx="507244" cy="273050"/>
          </a:xfrm>
          <a:prstGeom prst="rect">
            <a:avLst/>
          </a:prstGeom>
        </p:spPr>
        <p:txBody>
          <a:bodyPr anchor="ctr" anchorCtr="1"/>
          <a:lstStyle>
            <a:lvl1pPr>
              <a:defRPr sz="1200" b="1">
                <a:solidFill>
                  <a:schemeClr val="bg1"/>
                </a:solidFill>
                <a:latin typeface="Tahoma" pitchFamily="34" charset="0"/>
                <a:cs typeface="Tahoma" pitchFamily="34" charset="0"/>
              </a:defRPr>
            </a:lvl1pPr>
          </a:lstStyle>
          <a:p>
            <a:fld id="{C6C20FBB-DA0A-4D64-96F3-1BFC9EBDF0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Tahoma" pitchFamily="34" charset="0"/>
        </a:defRPr>
      </a:lvl2pPr>
      <a:lvl3pPr algn="l" rtl="0" fontAlgn="base">
        <a:spcBef>
          <a:spcPct val="0"/>
        </a:spcBef>
        <a:spcAft>
          <a:spcPct val="0"/>
        </a:spcAft>
        <a:defRPr sz="2800" b="1">
          <a:solidFill>
            <a:schemeClr val="bg1"/>
          </a:solidFill>
          <a:latin typeface="Tahoma" pitchFamily="34" charset="0"/>
        </a:defRPr>
      </a:lvl3pPr>
      <a:lvl4pPr algn="l" rtl="0" fontAlgn="base">
        <a:spcBef>
          <a:spcPct val="0"/>
        </a:spcBef>
        <a:spcAft>
          <a:spcPct val="0"/>
        </a:spcAft>
        <a:defRPr sz="2800" b="1">
          <a:solidFill>
            <a:schemeClr val="bg1"/>
          </a:solidFill>
          <a:latin typeface="Tahoma" pitchFamily="34" charset="0"/>
        </a:defRPr>
      </a:lvl4pPr>
      <a:lvl5pPr algn="l" rtl="0" fontAlgn="base">
        <a:spcBef>
          <a:spcPct val="0"/>
        </a:spcBef>
        <a:spcAft>
          <a:spcPct val="0"/>
        </a:spcAft>
        <a:defRPr sz="2800" b="1">
          <a:solidFill>
            <a:schemeClr val="bg1"/>
          </a:solidFill>
          <a:latin typeface="Tahoma" pitchFamily="34" charset="0"/>
        </a:defRPr>
      </a:lvl5pPr>
      <a:lvl6pPr marL="457200" algn="l" rtl="0" fontAlgn="base">
        <a:spcBef>
          <a:spcPct val="0"/>
        </a:spcBef>
        <a:spcAft>
          <a:spcPct val="0"/>
        </a:spcAft>
        <a:defRPr sz="2800" b="1">
          <a:solidFill>
            <a:schemeClr val="bg1"/>
          </a:solidFill>
          <a:latin typeface="Tahoma" pitchFamily="34" charset="0"/>
        </a:defRPr>
      </a:lvl6pPr>
      <a:lvl7pPr marL="914400" algn="l" rtl="0" fontAlgn="base">
        <a:spcBef>
          <a:spcPct val="0"/>
        </a:spcBef>
        <a:spcAft>
          <a:spcPct val="0"/>
        </a:spcAft>
        <a:defRPr sz="2800" b="1">
          <a:solidFill>
            <a:schemeClr val="bg1"/>
          </a:solidFill>
          <a:latin typeface="Tahoma" pitchFamily="34" charset="0"/>
        </a:defRPr>
      </a:lvl7pPr>
      <a:lvl8pPr marL="1371600" algn="l" rtl="0" fontAlgn="base">
        <a:spcBef>
          <a:spcPct val="0"/>
        </a:spcBef>
        <a:spcAft>
          <a:spcPct val="0"/>
        </a:spcAft>
        <a:defRPr sz="2800" b="1">
          <a:solidFill>
            <a:schemeClr val="bg1"/>
          </a:solidFill>
          <a:latin typeface="Tahoma" pitchFamily="34" charset="0"/>
        </a:defRPr>
      </a:lvl8pPr>
      <a:lvl9pPr marL="1828800" algn="l" rtl="0" fontAlgn="base">
        <a:spcBef>
          <a:spcPct val="0"/>
        </a:spcBef>
        <a:spcAft>
          <a:spcPct val="0"/>
        </a:spcAft>
        <a:defRPr sz="2800" b="1">
          <a:solidFill>
            <a:schemeClr val="bg1"/>
          </a:solidFill>
          <a:latin typeface="Tahoma" pitchFamily="34" charset="0"/>
        </a:defRPr>
      </a:lvl9pPr>
    </p:titleStyle>
    <p:bodyStyle>
      <a:lvl1pPr marL="342900" indent="-342900" algn="l" rtl="0" fontAlgn="base">
        <a:spcBef>
          <a:spcPct val="50000"/>
        </a:spcBef>
        <a:spcAft>
          <a:spcPct val="0"/>
        </a:spcAft>
        <a:buSzPct val="90000"/>
        <a:buBlip>
          <a:blip r:embed="rId14"/>
        </a:buBlip>
        <a:defRPr sz="2400">
          <a:solidFill>
            <a:schemeClr val="tx1"/>
          </a:solidFill>
          <a:latin typeface="+mn-lt"/>
          <a:ea typeface="+mn-ea"/>
          <a:cs typeface="+mn-cs"/>
        </a:defRPr>
      </a:lvl1pPr>
      <a:lvl2pPr marL="742950" indent="-285750" algn="l" rtl="0" fontAlgn="base">
        <a:spcBef>
          <a:spcPct val="50000"/>
        </a:spcBef>
        <a:spcAft>
          <a:spcPct val="0"/>
        </a:spcAft>
        <a:buSzPct val="75000"/>
        <a:buBlip>
          <a:blip r:embed="rId15"/>
        </a:buBlip>
        <a:defRPr sz="2000">
          <a:solidFill>
            <a:schemeClr val="tx1"/>
          </a:solidFill>
          <a:latin typeface="+mn-lt"/>
        </a:defRPr>
      </a:lvl2pPr>
      <a:lvl3pPr marL="1143000" indent="-228600" algn="l" rtl="0" fontAlgn="base">
        <a:spcBef>
          <a:spcPct val="20000"/>
        </a:spcBef>
        <a:spcAft>
          <a:spcPct val="0"/>
        </a:spcAft>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audio" Target="../media/audio4.wav"/><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6.wav"/><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7.wav"/><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1.wav"/><Relationship Id="rId7" Type="http://schemas.openxmlformats.org/officeDocument/2006/relationships/image" Target="../media/image1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2.wav"/><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8.png"/><Relationship Id="rId2" Type="http://schemas.openxmlformats.org/officeDocument/2006/relationships/audio" Target="../media/audio13.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tiff"/><Relationship Id="rId4" Type="http://schemas.openxmlformats.org/officeDocument/2006/relationships/audio" Target="../media/audio15.wav"/></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7.wav"/><Relationship Id="rId7" Type="http://schemas.openxmlformats.org/officeDocument/2006/relationships/image" Target="../media/image26.pn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8.wav"/><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8.png"/><Relationship Id="rId2"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audio" Target="../media/audio21.wa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p12.nysed.gov/assessment/nysesla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obewl@nysed.gov" TargetMode="External"/><Relationship Id="rId2" Type="http://schemas.openxmlformats.org/officeDocument/2006/relationships/hyperlink" Target="mailto:emscassessinfo@nysed.gov" TargetMode="External"/><Relationship Id="rId1" Type="http://schemas.openxmlformats.org/officeDocument/2006/relationships/slideLayout" Target="../slideLayouts/slideLayout2.xml"/><Relationship Id="rId4" Type="http://schemas.openxmlformats.org/officeDocument/2006/relationships/hyperlink" Target="mailto:nyseslat@metritech.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nysed.gov/bilingual-ed/regional-supportrber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p12.nysed.gov/assessment/nyseslat" TargetMode="External"/><Relationship Id="rId4" Type="http://schemas.openxmlformats.org/officeDocument/2006/relationships/hyperlink" Target="http://www.p12.nysed.gov/irs/sirs/ric-big5.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Skipping Rules in Practice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10</a:t>
            </a:fld>
            <a:endParaRPr lang="en-US" dirty="0"/>
          </a:p>
        </p:txBody>
      </p:sp>
      <p:sp>
        <p:nvSpPr>
          <p:cNvPr id="6" name="Rounded Rectangle 5"/>
          <p:cNvSpPr/>
          <p:nvPr/>
        </p:nvSpPr>
        <p:spPr>
          <a:xfrm>
            <a:off x="5310144" y="1206962"/>
            <a:ext cx="3400426" cy="1905000"/>
          </a:xfrm>
          <a:prstGeom prst="roundRect">
            <a:avLst/>
          </a:prstGeom>
          <a:solidFill>
            <a:srgbClr val="DCDCDC"/>
          </a:solid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 any items that are skipped, write the letter “S” on the Speaking Score Sheet, instead of a score for that item. This is also described on the Score Sheet.</a:t>
            </a:r>
          </a:p>
        </p:txBody>
      </p:sp>
      <p:sp>
        <p:nvSpPr>
          <p:cNvPr id="7" name="U-Turn Arrow 6"/>
          <p:cNvSpPr/>
          <p:nvPr/>
        </p:nvSpPr>
        <p:spPr>
          <a:xfrm rot="5400000">
            <a:off x="3918582" y="361302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U-Turn Arrow 7"/>
          <p:cNvSpPr/>
          <p:nvPr/>
        </p:nvSpPr>
        <p:spPr>
          <a:xfrm rot="5400000">
            <a:off x="3918582" y="195567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U-Turn Arrow 8"/>
          <p:cNvSpPr/>
          <p:nvPr/>
        </p:nvSpPr>
        <p:spPr>
          <a:xfrm rot="5400000">
            <a:off x="3918582" y="528942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p:cNvGraphicFramePr>
            <a:graphicFrameLocks noGrp="1"/>
          </p:cNvGraphicFramePr>
          <p:nvPr/>
        </p:nvGraphicFramePr>
        <p:xfrm>
          <a:off x="514960" y="914399"/>
          <a:ext cx="3624966" cy="5364480"/>
        </p:xfrm>
        <a:graphic>
          <a:graphicData uri="http://schemas.openxmlformats.org/drawingml/2006/table">
            <a:tbl>
              <a:tblPr firstRow="1" bandRow="1">
                <a:tableStyleId>{5C22544A-7EE6-4342-B048-85BDC9FD1C3A}</a:tableStyleId>
              </a:tblPr>
              <a:tblGrid>
                <a:gridCol w="1415166">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331470">
                <a:tc rowSpan="5">
                  <a:txBody>
                    <a:bodyPr/>
                    <a:lstStyle/>
                    <a:p>
                      <a:pPr algn="ctr"/>
                      <a:r>
                        <a:rPr lang="en-US" sz="1600" b="1" dirty="0">
                          <a:solidFill>
                            <a:schemeClr val="tx1"/>
                          </a:solidFill>
                        </a:rPr>
                        <a:t>Theme 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31470">
                <a:tc vMerge="1">
                  <a:txBody>
                    <a:bodyPr/>
                    <a:lstStyle/>
                    <a:p>
                      <a:endParaRPr lang="en-US" dirty="0"/>
                    </a:p>
                  </a:txBody>
                  <a:tcPr anchor="ct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31470">
                <a:tc rowSpan="5">
                  <a:txBody>
                    <a:bodyPr/>
                    <a:lstStyle/>
                    <a:p>
                      <a:pPr algn="ctr"/>
                      <a:r>
                        <a:rPr lang="en-US" sz="1600" b="1" dirty="0">
                          <a:solidFill>
                            <a:schemeClr val="tx1"/>
                          </a:solidFill>
                        </a:rPr>
                        <a:t>Theme 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31470">
                <a:tc vMerge="1">
                  <a:txBody>
                    <a:bodyPr/>
                    <a:lstStyle/>
                    <a:p>
                      <a:endParaRPr lang="en-US"/>
                    </a:p>
                  </a:txBody>
                  <a:tcP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31470">
                <a:tc rowSpan="5">
                  <a:txBody>
                    <a:bodyPr/>
                    <a:lstStyle/>
                    <a:p>
                      <a:pPr algn="ctr"/>
                      <a:r>
                        <a:rPr lang="en-US" sz="1600" b="1" dirty="0">
                          <a:solidFill>
                            <a:schemeClr val="tx1"/>
                          </a:solidFill>
                        </a:rPr>
                        <a:t>Theme 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31470">
                <a:tc vMerge="1">
                  <a:txBody>
                    <a:bodyPr/>
                    <a:lstStyle/>
                    <a:p>
                      <a:endParaRPr lang="en-US" dirty="0"/>
                    </a:p>
                  </a:txBody>
                  <a:tcP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331470">
                <a:tc gridSpan="2">
                  <a:txBody>
                    <a:bodyPr/>
                    <a:lstStyle/>
                    <a:p>
                      <a:pPr algn="ctr"/>
                      <a:r>
                        <a:rPr lang="en-US" sz="1600" b="1" dirty="0">
                          <a:solidFill>
                            <a:schemeClr val="bg1">
                              <a:lumMod val="50000"/>
                            </a:schemeClr>
                          </a:solidFill>
                        </a:rPr>
                        <a:t>END</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600" dirty="0"/>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bl>
          </a:graphicData>
        </a:graphic>
      </p:graphicFrame>
      <p:grpSp>
        <p:nvGrpSpPr>
          <p:cNvPr id="18" name="Group 17"/>
          <p:cNvGrpSpPr/>
          <p:nvPr/>
        </p:nvGrpSpPr>
        <p:grpSpPr>
          <a:xfrm>
            <a:off x="6110247" y="3538813"/>
            <a:ext cx="1801860" cy="1280160"/>
            <a:chOff x="2486027" y="4991100"/>
            <a:chExt cx="1801860" cy="1280160"/>
          </a:xfrm>
        </p:grpSpPr>
        <p:sp>
          <p:nvSpPr>
            <p:cNvPr id="1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20" name="TextBox 19"/>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21" name="Rectangle 2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Melody-Button-(GI).png"/>
          <p:cNvPicPr>
            <a:picLocks noChangeAspect="1"/>
          </p:cNvPicPr>
          <p:nvPr/>
        </p:nvPicPr>
        <p:blipFill>
          <a:blip r:embed="rId4" cstate="print"/>
          <a:stretch>
            <a:fillRect/>
          </a:stretch>
        </p:blipFill>
        <p:spPr>
          <a:xfrm>
            <a:off x="6760421" y="3962485"/>
            <a:ext cx="525780" cy="525780"/>
          </a:xfrm>
          <a:prstGeom prst="rect">
            <a:avLst/>
          </a:prstGeom>
        </p:spPr>
      </p:pic>
      <p:pic>
        <p:nvPicPr>
          <p:cNvPr id="23" name="Picture 22" descr="Play-Button.png"/>
          <p:cNvPicPr>
            <a:picLocks noChangeAspect="1"/>
          </p:cNvPicPr>
          <p:nvPr/>
        </p:nvPicPr>
        <p:blipFill>
          <a:blip r:embed="rId5" cstate="print"/>
          <a:stretch>
            <a:fillRect/>
          </a:stretch>
        </p:blipFill>
        <p:spPr>
          <a:xfrm>
            <a:off x="6760421" y="3962485"/>
            <a:ext cx="525780" cy="525780"/>
          </a:xfrm>
          <a:prstGeom prst="rect">
            <a:avLst/>
          </a:prstGeom>
        </p:spPr>
      </p:pic>
      <p:sp>
        <p:nvSpPr>
          <p:cNvPr id="24" name="TextBox 23"/>
          <p:cNvSpPr txBox="1"/>
          <p:nvPr/>
        </p:nvSpPr>
        <p:spPr>
          <a:xfrm>
            <a:off x="6434095" y="4567513"/>
            <a:ext cx="1152525" cy="246221"/>
          </a:xfrm>
          <a:prstGeom prst="rect">
            <a:avLst/>
          </a:prstGeom>
          <a:noFill/>
        </p:spPr>
        <p:txBody>
          <a:bodyPr wrap="square" rtlCol="0">
            <a:spAutoFit/>
          </a:bodyPr>
          <a:lstStyle/>
          <a:p>
            <a:pPr algn="ctr"/>
            <a:r>
              <a:rPr lang="en-US" sz="1000" b="1" dirty="0"/>
              <a:t>Track 01</a:t>
            </a:r>
          </a:p>
        </p:txBody>
      </p:sp>
      <p:sp>
        <p:nvSpPr>
          <p:cNvPr id="25" name="TextBox 24"/>
          <p:cNvSpPr txBox="1"/>
          <p:nvPr/>
        </p:nvSpPr>
        <p:spPr>
          <a:xfrm>
            <a:off x="5193896" y="4794623"/>
            <a:ext cx="3652391" cy="1754326"/>
          </a:xfrm>
          <a:prstGeom prst="rect">
            <a:avLst/>
          </a:prstGeom>
          <a:noFill/>
        </p:spPr>
        <p:txBody>
          <a:bodyPr wrap="square" rtlCol="0">
            <a:spAutoFit/>
          </a:bodyPr>
          <a:lstStyle/>
          <a:p>
            <a:pPr marL="404813" indent="-404813" algn="ctr">
              <a:lnSpc>
                <a:spcPct val="150000"/>
              </a:lnSpc>
            </a:pPr>
            <a:r>
              <a:rPr lang="en-US" dirty="0"/>
              <a:t>Q1: Student says “No.”</a:t>
            </a:r>
            <a:r>
              <a:rPr lang="en-US" i="1" dirty="0"/>
              <a:t> </a:t>
            </a:r>
          </a:p>
          <a:p>
            <a:pPr marL="404813" indent="-404813" algn="ctr">
              <a:lnSpc>
                <a:spcPct val="150000"/>
              </a:lnSpc>
            </a:pPr>
            <a:r>
              <a:rPr lang="en-US" i="1" dirty="0"/>
              <a:t>[Teacher uses rephrasing.]</a:t>
            </a:r>
          </a:p>
          <a:p>
            <a:pPr marL="404813" indent="-404813" algn="ctr">
              <a:lnSpc>
                <a:spcPct val="150000"/>
              </a:lnSpc>
            </a:pPr>
            <a:r>
              <a:rPr lang="en-US" dirty="0"/>
              <a:t>Student says “No.”</a:t>
            </a:r>
          </a:p>
          <a:p>
            <a:pPr marL="404813" indent="-404813" algn="ctr">
              <a:lnSpc>
                <a:spcPct val="150000"/>
              </a:lnSpc>
            </a:pPr>
            <a:r>
              <a:rPr lang="en-US" dirty="0"/>
              <a:t>Q2: Student says “No.”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1.wav"/>
                                        </p:tgtEl>
                                      </p:cMediaNode>
                                    </p:audio>
                                  </p:subTnLst>
                                </p:cTn>
                              </p:par>
                            </p:childTnLst>
                          </p:cTn>
                        </p:par>
                        <p:par>
                          <p:cTn id="10" fill="hold">
                            <p:stCondLst>
                              <p:cond delay="500"/>
                            </p:stCondLst>
                            <p:childTnLst>
                              <p:par>
                                <p:cTn id="11" presetID="1" presetClass="entr" presetSubtype="0" fill="hold" nodeType="afterEffect">
                                  <p:stCondLst>
                                    <p:cond delay="4050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95157" y="3540642"/>
            <a:ext cx="6943061" cy="2775098"/>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246063"/>
            <a:ext cx="8229600" cy="382587"/>
          </a:xfrm>
        </p:spPr>
        <p:txBody>
          <a:bodyPr/>
          <a:lstStyle/>
          <a:p>
            <a:r>
              <a:rPr lang="en-US" dirty="0"/>
              <a:t>Pointing</a:t>
            </a:r>
          </a:p>
        </p:txBody>
      </p:sp>
      <p:sp>
        <p:nvSpPr>
          <p:cNvPr id="3" name="Content Placeholder 2"/>
          <p:cNvSpPr>
            <a:spLocks noGrp="1"/>
          </p:cNvSpPr>
          <p:nvPr>
            <p:ph idx="1"/>
          </p:nvPr>
        </p:nvSpPr>
        <p:spPr>
          <a:xfrm>
            <a:off x="163449" y="942933"/>
            <a:ext cx="8817102" cy="5419148"/>
          </a:xfrm>
        </p:spPr>
        <p:txBody>
          <a:bodyPr/>
          <a:lstStyle/>
          <a:p>
            <a:r>
              <a:rPr lang="en-US" dirty="0"/>
              <a:t>Pointing directions are provided for Speaking questions. These pointing directions should be used as scripted.</a:t>
            </a:r>
          </a:p>
          <a:p>
            <a:r>
              <a:rPr lang="en-US" dirty="0"/>
              <a:t>Practice pointing when reading through the DFA.</a:t>
            </a:r>
          </a:p>
          <a:p>
            <a:r>
              <a:rPr lang="en-US" dirty="0"/>
              <a:t>Pointing directions are usually at the beginning of a sentence or a clause, however, the placement of directions can vary.</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11</a:t>
            </a:fld>
            <a:endParaRPr lang="en-US" dirty="0"/>
          </a:p>
        </p:txBody>
      </p:sp>
      <p:pic>
        <p:nvPicPr>
          <p:cNvPr id="5" name="Picture 4" descr="Pointing Extract.jpg"/>
          <p:cNvPicPr>
            <a:picLocks noChangeAspect="1"/>
          </p:cNvPicPr>
          <p:nvPr/>
        </p:nvPicPr>
        <p:blipFill>
          <a:blip r:embed="rId3" cstate="print"/>
          <a:stretch>
            <a:fillRect/>
          </a:stretch>
        </p:blipFill>
        <p:spPr>
          <a:xfrm>
            <a:off x="1187979" y="5204577"/>
            <a:ext cx="6757416" cy="1024128"/>
          </a:xfrm>
          <a:prstGeom prst="rect">
            <a:avLst/>
          </a:prstGeom>
          <a:effectLst>
            <a:softEdge rad="31750"/>
          </a:effectLst>
        </p:spPr>
      </p:pic>
      <p:pic>
        <p:nvPicPr>
          <p:cNvPr id="6" name="Picture 5" descr="3281.jpg"/>
          <p:cNvPicPr>
            <a:picLocks noChangeAspect="1"/>
          </p:cNvPicPr>
          <p:nvPr/>
        </p:nvPicPr>
        <p:blipFill>
          <a:blip r:embed="rId4" cstate="print"/>
          <a:stretch>
            <a:fillRect/>
          </a:stretch>
        </p:blipFill>
        <p:spPr>
          <a:xfrm>
            <a:off x="3465251" y="3652507"/>
            <a:ext cx="2202873" cy="1468582"/>
          </a:xfrm>
          <a:prstGeom prst="rect">
            <a:avLst/>
          </a:prstGeom>
          <a:ln w="1905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Rephrasing (Emerging Level Only)</a:t>
            </a:r>
          </a:p>
        </p:txBody>
      </p:sp>
      <p:sp>
        <p:nvSpPr>
          <p:cNvPr id="3" name="Content Placeholder 2"/>
          <p:cNvSpPr>
            <a:spLocks noGrp="1"/>
          </p:cNvSpPr>
          <p:nvPr>
            <p:ph idx="1"/>
          </p:nvPr>
        </p:nvSpPr>
        <p:spPr>
          <a:xfrm>
            <a:off x="155448" y="1000125"/>
            <a:ext cx="8798052" cy="5274066"/>
          </a:xfrm>
        </p:spPr>
        <p:txBody>
          <a:bodyPr/>
          <a:lstStyle/>
          <a:p>
            <a:pPr lvl="1"/>
            <a:r>
              <a:rPr lang="en-US" dirty="0"/>
              <a:t>Rephrasing text is provided to use when a student:</a:t>
            </a:r>
          </a:p>
          <a:p>
            <a:pPr marL="1257300" lvl="2" indent="-342900">
              <a:buFont typeface="Arial" panose="020B0604020202020204" pitchFamily="34" charset="0"/>
              <a:buChar char="•"/>
            </a:pPr>
            <a:r>
              <a:rPr lang="en-US" sz="1800" b="1" dirty="0"/>
              <a:t>does not respond to the question</a:t>
            </a:r>
            <a:r>
              <a:rPr lang="en-US" sz="1800" dirty="0"/>
              <a:t>, </a:t>
            </a:r>
          </a:p>
          <a:p>
            <a:pPr marL="1257300" lvl="2" indent="-342900">
              <a:buFont typeface="Arial" panose="020B0604020202020204" pitchFamily="34" charset="0"/>
              <a:buChar char="•"/>
            </a:pPr>
            <a:r>
              <a:rPr lang="en-US" sz="1800" b="1" dirty="0"/>
              <a:t>does not respond to the question in English</a:t>
            </a:r>
            <a:r>
              <a:rPr lang="en-US" sz="1800" dirty="0"/>
              <a:t>, or </a:t>
            </a:r>
          </a:p>
          <a:p>
            <a:pPr marL="1257300" lvl="2" indent="-342900">
              <a:buFont typeface="Arial" panose="020B0604020202020204" pitchFamily="34" charset="0"/>
              <a:buChar char="•"/>
            </a:pPr>
            <a:r>
              <a:rPr lang="en-US" sz="1800" b="1" dirty="0"/>
              <a:t>does not understand the question</a:t>
            </a:r>
            <a:r>
              <a:rPr lang="en-US" sz="1800" dirty="0"/>
              <a:t>. </a:t>
            </a:r>
          </a:p>
          <a:p>
            <a:pPr lvl="1"/>
            <a:r>
              <a:rPr lang="en-US" dirty="0"/>
              <a:t>Rephrasing may only be used once per question and must be read as written. </a:t>
            </a:r>
          </a:p>
          <a:p>
            <a:pPr lvl="1"/>
            <a:r>
              <a:rPr lang="en-US" dirty="0"/>
              <a:t>In the specific questions where it appears, rephrasing text is marked with a </a:t>
            </a:r>
            <a:r>
              <a:rPr lang="en-US" b="1" i="1" dirty="0"/>
              <a:t>[REPHRASING] </a:t>
            </a:r>
            <a:r>
              <a:rPr lang="en-US" dirty="0"/>
              <a:t>bracket, and the text to be read out loud to the examinee is printed in </a:t>
            </a:r>
            <a:r>
              <a:rPr lang="en-US" b="1" i="1" dirty="0"/>
              <a:t>bold italic text</a:t>
            </a:r>
            <a:r>
              <a:rPr lang="en-US" dirty="0"/>
              <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12</a:t>
            </a:fld>
            <a:endParaRPr lang="en-US" dirty="0"/>
          </a:p>
        </p:txBody>
      </p:sp>
      <p:pic>
        <p:nvPicPr>
          <p:cNvPr id="5" name="Picture 4" descr="Rephrasing Extract.jpg"/>
          <p:cNvPicPr>
            <a:picLocks noChangeAspect="1"/>
          </p:cNvPicPr>
          <p:nvPr/>
        </p:nvPicPr>
        <p:blipFill>
          <a:blip r:embed="rId2" cstate="print"/>
          <a:stretch>
            <a:fillRect/>
          </a:stretch>
        </p:blipFill>
        <p:spPr>
          <a:xfrm>
            <a:off x="855421" y="3985252"/>
            <a:ext cx="7433158" cy="2082089"/>
          </a:xfrm>
          <a:prstGeom prst="rect">
            <a:avLst/>
          </a:prstGeom>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Rephrasing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13</a:t>
            </a:fld>
            <a:endParaRPr lang="en-US" dirty="0"/>
          </a:p>
        </p:txBody>
      </p:sp>
      <p:grpSp>
        <p:nvGrpSpPr>
          <p:cNvPr id="29" name="Group 28"/>
          <p:cNvGrpSpPr/>
          <p:nvPr/>
        </p:nvGrpSpPr>
        <p:grpSpPr>
          <a:xfrm>
            <a:off x="686239" y="1785400"/>
            <a:ext cx="1801860" cy="1280160"/>
            <a:chOff x="2486027" y="4991100"/>
            <a:chExt cx="1801860" cy="1280160"/>
          </a:xfrm>
        </p:grpSpPr>
        <p:sp>
          <p:nvSpPr>
            <p:cNvPr id="3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1" name="Rectangle 3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Melody-Button-(GI).png"/>
          <p:cNvPicPr>
            <a:picLocks noChangeAspect="1"/>
          </p:cNvPicPr>
          <p:nvPr/>
        </p:nvPicPr>
        <p:blipFill>
          <a:blip r:embed="rId6" cstate="print"/>
          <a:stretch>
            <a:fillRect/>
          </a:stretch>
        </p:blipFill>
        <p:spPr>
          <a:xfrm>
            <a:off x="1324279" y="2209072"/>
            <a:ext cx="525780" cy="525780"/>
          </a:xfrm>
          <a:prstGeom prst="rect">
            <a:avLst/>
          </a:prstGeom>
        </p:spPr>
      </p:pic>
      <p:pic>
        <p:nvPicPr>
          <p:cNvPr id="33" name="Picture 32" descr="Play-Button.png"/>
          <p:cNvPicPr>
            <a:picLocks noChangeAspect="1"/>
          </p:cNvPicPr>
          <p:nvPr/>
        </p:nvPicPr>
        <p:blipFill>
          <a:blip r:embed="rId7" cstate="print"/>
          <a:stretch>
            <a:fillRect/>
          </a:stretch>
        </p:blipFill>
        <p:spPr>
          <a:xfrm>
            <a:off x="1324279" y="2209072"/>
            <a:ext cx="525780" cy="525780"/>
          </a:xfrm>
          <a:prstGeom prst="rect">
            <a:avLst/>
          </a:prstGeom>
        </p:spPr>
      </p:pic>
      <p:grpSp>
        <p:nvGrpSpPr>
          <p:cNvPr id="34" name="Group 33"/>
          <p:cNvGrpSpPr/>
          <p:nvPr/>
        </p:nvGrpSpPr>
        <p:grpSpPr>
          <a:xfrm>
            <a:off x="3657602" y="1785400"/>
            <a:ext cx="1801860" cy="1280160"/>
            <a:chOff x="2486027" y="4991100"/>
            <a:chExt cx="1801860" cy="1280160"/>
          </a:xfrm>
        </p:grpSpPr>
        <p:sp>
          <p:nvSpPr>
            <p:cNvPr id="35"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6" name="Rectangle 35"/>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descr="Melody-Button-(GI).png"/>
          <p:cNvPicPr>
            <a:picLocks noChangeAspect="1"/>
          </p:cNvPicPr>
          <p:nvPr/>
        </p:nvPicPr>
        <p:blipFill>
          <a:blip r:embed="rId6" cstate="print"/>
          <a:stretch>
            <a:fillRect/>
          </a:stretch>
        </p:blipFill>
        <p:spPr>
          <a:xfrm>
            <a:off x="4295642" y="2209072"/>
            <a:ext cx="525780" cy="525780"/>
          </a:xfrm>
          <a:prstGeom prst="rect">
            <a:avLst/>
          </a:prstGeom>
        </p:spPr>
      </p:pic>
      <p:pic>
        <p:nvPicPr>
          <p:cNvPr id="38" name="Picture 37" descr="Play-Button.png"/>
          <p:cNvPicPr>
            <a:picLocks noChangeAspect="1"/>
          </p:cNvPicPr>
          <p:nvPr/>
        </p:nvPicPr>
        <p:blipFill>
          <a:blip r:embed="rId7" cstate="print"/>
          <a:stretch>
            <a:fillRect/>
          </a:stretch>
        </p:blipFill>
        <p:spPr>
          <a:xfrm>
            <a:off x="4295642" y="2209072"/>
            <a:ext cx="525780" cy="525780"/>
          </a:xfrm>
          <a:prstGeom prst="rect">
            <a:avLst/>
          </a:prstGeom>
        </p:spPr>
      </p:pic>
      <p:grpSp>
        <p:nvGrpSpPr>
          <p:cNvPr id="39" name="Group 38"/>
          <p:cNvGrpSpPr/>
          <p:nvPr/>
        </p:nvGrpSpPr>
        <p:grpSpPr>
          <a:xfrm>
            <a:off x="6621977" y="1785400"/>
            <a:ext cx="1801860" cy="1280160"/>
            <a:chOff x="2486027" y="4991100"/>
            <a:chExt cx="1801860" cy="1280160"/>
          </a:xfrm>
        </p:grpSpPr>
        <p:sp>
          <p:nvSpPr>
            <p:cNvPr id="4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6" cstate="print"/>
          <a:stretch>
            <a:fillRect/>
          </a:stretch>
        </p:blipFill>
        <p:spPr>
          <a:xfrm>
            <a:off x="7260017" y="2209072"/>
            <a:ext cx="525780" cy="525780"/>
          </a:xfrm>
          <a:prstGeom prst="rect">
            <a:avLst/>
          </a:prstGeom>
        </p:spPr>
      </p:pic>
      <p:pic>
        <p:nvPicPr>
          <p:cNvPr id="43" name="Picture 42" descr="Play-Button.png"/>
          <p:cNvPicPr>
            <a:picLocks noChangeAspect="1"/>
          </p:cNvPicPr>
          <p:nvPr/>
        </p:nvPicPr>
        <p:blipFill>
          <a:blip r:embed="rId7" cstate="print"/>
          <a:stretch>
            <a:fillRect/>
          </a:stretch>
        </p:blipFill>
        <p:spPr>
          <a:xfrm>
            <a:off x="7260017" y="2209072"/>
            <a:ext cx="525780" cy="525780"/>
          </a:xfrm>
          <a:prstGeom prst="rect">
            <a:avLst/>
          </a:prstGeom>
        </p:spPr>
      </p:pic>
      <p:sp>
        <p:nvSpPr>
          <p:cNvPr id="44" name="TextBox 43"/>
          <p:cNvSpPr txBox="1"/>
          <p:nvPr/>
        </p:nvSpPr>
        <p:spPr>
          <a:xfrm>
            <a:off x="1010907" y="2814100"/>
            <a:ext cx="1152525" cy="246221"/>
          </a:xfrm>
          <a:prstGeom prst="rect">
            <a:avLst/>
          </a:prstGeom>
          <a:noFill/>
        </p:spPr>
        <p:txBody>
          <a:bodyPr wrap="square" rtlCol="0">
            <a:spAutoFit/>
          </a:bodyPr>
          <a:lstStyle/>
          <a:p>
            <a:pPr algn="ctr"/>
            <a:r>
              <a:rPr lang="en-US" sz="1000" b="1" dirty="0"/>
              <a:t>Track 02</a:t>
            </a:r>
          </a:p>
        </p:txBody>
      </p:sp>
      <p:sp>
        <p:nvSpPr>
          <p:cNvPr id="45" name="TextBox 44"/>
          <p:cNvSpPr txBox="1"/>
          <p:nvPr/>
        </p:nvSpPr>
        <p:spPr>
          <a:xfrm>
            <a:off x="3982270" y="2814100"/>
            <a:ext cx="1152525" cy="246221"/>
          </a:xfrm>
          <a:prstGeom prst="rect">
            <a:avLst/>
          </a:prstGeom>
          <a:noFill/>
        </p:spPr>
        <p:txBody>
          <a:bodyPr wrap="square" rtlCol="0">
            <a:spAutoFit/>
          </a:bodyPr>
          <a:lstStyle/>
          <a:p>
            <a:pPr algn="ctr"/>
            <a:r>
              <a:rPr lang="en-US" sz="1000" b="1" dirty="0"/>
              <a:t>Track 03</a:t>
            </a:r>
          </a:p>
        </p:txBody>
      </p:sp>
      <p:sp>
        <p:nvSpPr>
          <p:cNvPr id="46" name="TextBox 45"/>
          <p:cNvSpPr txBox="1"/>
          <p:nvPr/>
        </p:nvSpPr>
        <p:spPr>
          <a:xfrm>
            <a:off x="6946645" y="2814100"/>
            <a:ext cx="1152525" cy="246221"/>
          </a:xfrm>
          <a:prstGeom prst="rect">
            <a:avLst/>
          </a:prstGeom>
          <a:noFill/>
        </p:spPr>
        <p:txBody>
          <a:bodyPr wrap="square" rtlCol="0">
            <a:spAutoFit/>
          </a:bodyPr>
          <a:lstStyle/>
          <a:p>
            <a:pPr algn="ctr"/>
            <a:r>
              <a:rPr lang="en-US" sz="1000" b="1" dirty="0"/>
              <a:t>Track 04</a:t>
            </a:r>
          </a:p>
        </p:txBody>
      </p:sp>
      <p:sp>
        <p:nvSpPr>
          <p:cNvPr id="47" name="TextBox 46"/>
          <p:cNvSpPr txBox="1"/>
          <p:nvPr/>
        </p:nvSpPr>
        <p:spPr>
          <a:xfrm>
            <a:off x="481323" y="3267490"/>
            <a:ext cx="2416255" cy="1461939"/>
          </a:xfrm>
          <a:prstGeom prst="rect">
            <a:avLst/>
          </a:prstGeom>
          <a:noFill/>
        </p:spPr>
        <p:txBody>
          <a:bodyPr wrap="square" rtlCol="0">
            <a:spAutoFit/>
          </a:bodyPr>
          <a:lstStyle/>
          <a:p>
            <a:pPr algn="ctr">
              <a:spcAft>
                <a:spcPts val="600"/>
              </a:spcAft>
            </a:pPr>
            <a:r>
              <a:rPr lang="en-US" sz="1400" b="1" dirty="0"/>
              <a:t>“Racing? Um… I don’t understand.”</a:t>
            </a:r>
          </a:p>
          <a:p>
            <a:pPr algn="ctr">
              <a:spcAft>
                <a:spcPts val="600"/>
              </a:spcAft>
            </a:pPr>
            <a:br>
              <a:rPr lang="en-US" sz="1400" dirty="0"/>
            </a:br>
            <a:r>
              <a:rPr lang="en-US" sz="1400" b="1" i="1" u="sng" dirty="0">
                <a:solidFill>
                  <a:schemeClr val="bg2"/>
                </a:solidFill>
              </a:rPr>
              <a:t>Note</a:t>
            </a:r>
            <a:r>
              <a:rPr lang="en-US" sz="1400" b="1" i="1" dirty="0">
                <a:solidFill>
                  <a:schemeClr val="bg2"/>
                </a:solidFill>
              </a:rPr>
              <a:t>: Teacher should have used rephrasing, but did not.</a:t>
            </a:r>
            <a:endParaRPr lang="en-US" sz="1200" dirty="0"/>
          </a:p>
        </p:txBody>
      </p:sp>
      <p:sp>
        <p:nvSpPr>
          <p:cNvPr id="48" name="TextBox 47"/>
          <p:cNvSpPr txBox="1"/>
          <p:nvPr/>
        </p:nvSpPr>
        <p:spPr>
          <a:xfrm>
            <a:off x="3040528" y="3267490"/>
            <a:ext cx="3063394" cy="2402902"/>
          </a:xfrm>
          <a:prstGeom prst="rect">
            <a:avLst/>
          </a:prstGeom>
          <a:noFill/>
        </p:spPr>
        <p:txBody>
          <a:bodyPr wrap="square" rtlCol="0">
            <a:spAutoFit/>
          </a:bodyPr>
          <a:lstStyle/>
          <a:p>
            <a:pPr algn="ctr">
              <a:spcAft>
                <a:spcPts val="600"/>
              </a:spcAft>
            </a:pPr>
            <a:r>
              <a:rPr lang="en-US" sz="1400" i="1" dirty="0"/>
              <a:t>Tell me ways to do</a:t>
            </a:r>
            <a:br>
              <a:rPr lang="en-US" sz="1400" i="1" dirty="0"/>
            </a:br>
            <a:r>
              <a:rPr lang="en-US" sz="1400" i="1" dirty="0"/>
              <a:t>research at the library.</a:t>
            </a:r>
          </a:p>
          <a:p>
            <a:pPr algn="ctr">
              <a:lnSpc>
                <a:spcPct val="150000"/>
              </a:lnSpc>
              <a:spcAft>
                <a:spcPts val="600"/>
              </a:spcAft>
            </a:pPr>
            <a:r>
              <a:rPr lang="en-US" sz="1400" b="1" dirty="0"/>
              <a:t>(Student does not respond)</a:t>
            </a:r>
          </a:p>
          <a:p>
            <a:pPr algn="ctr">
              <a:lnSpc>
                <a:spcPct val="150000"/>
              </a:lnSpc>
              <a:spcAft>
                <a:spcPts val="600"/>
              </a:spcAft>
            </a:pPr>
            <a:r>
              <a:rPr lang="en-US" sz="1400" b="1" i="1" dirty="0">
                <a:solidFill>
                  <a:schemeClr val="bg2"/>
                </a:solidFill>
              </a:rPr>
              <a:t>[Teacher uses rephrasing.]</a:t>
            </a:r>
          </a:p>
          <a:p>
            <a:pPr algn="ctr">
              <a:spcAft>
                <a:spcPts val="600"/>
              </a:spcAft>
            </a:pPr>
            <a:r>
              <a:rPr lang="en-US" sz="1400" i="1" dirty="0"/>
              <a:t>Gregory uses different things to do research. He can use books. What can Gregory use at the library?</a:t>
            </a:r>
          </a:p>
          <a:p>
            <a:pPr algn="ctr">
              <a:lnSpc>
                <a:spcPct val="150000"/>
              </a:lnSpc>
              <a:spcAft>
                <a:spcPts val="600"/>
              </a:spcAft>
            </a:pPr>
            <a:r>
              <a:rPr lang="en-US" sz="1400" b="1" dirty="0"/>
              <a:t>"Information"</a:t>
            </a:r>
          </a:p>
        </p:txBody>
      </p:sp>
      <p:sp>
        <p:nvSpPr>
          <p:cNvPr id="25" name="TextBox 24"/>
          <p:cNvSpPr txBox="1"/>
          <p:nvPr/>
        </p:nvSpPr>
        <p:spPr>
          <a:xfrm>
            <a:off x="5985606" y="3265515"/>
            <a:ext cx="3063394" cy="2446824"/>
          </a:xfrm>
          <a:prstGeom prst="rect">
            <a:avLst/>
          </a:prstGeom>
          <a:noFill/>
        </p:spPr>
        <p:txBody>
          <a:bodyPr wrap="square" rtlCol="0">
            <a:spAutoFit/>
          </a:bodyPr>
          <a:lstStyle/>
          <a:p>
            <a:pPr algn="ctr">
              <a:spcAft>
                <a:spcPts val="600"/>
              </a:spcAft>
            </a:pPr>
            <a:r>
              <a:rPr lang="en-US" sz="1400" i="1" dirty="0"/>
              <a:t>Tell me ways to do</a:t>
            </a:r>
            <a:br>
              <a:rPr lang="en-US" sz="1400" i="1" dirty="0"/>
            </a:br>
            <a:r>
              <a:rPr lang="en-US" sz="1400" i="1" dirty="0"/>
              <a:t>research at the library.</a:t>
            </a:r>
          </a:p>
          <a:p>
            <a:pPr algn="ctr">
              <a:lnSpc>
                <a:spcPct val="150000"/>
              </a:lnSpc>
              <a:spcAft>
                <a:spcPts val="600"/>
              </a:spcAft>
            </a:pPr>
            <a:r>
              <a:rPr lang="en-US" sz="1400" b="1" dirty="0"/>
              <a:t>“mm…can you repeat please?”</a:t>
            </a:r>
          </a:p>
          <a:p>
            <a:pPr algn="ctr">
              <a:lnSpc>
                <a:spcPct val="150000"/>
              </a:lnSpc>
              <a:spcAft>
                <a:spcPts val="600"/>
              </a:spcAft>
            </a:pPr>
            <a:r>
              <a:rPr lang="en-US" sz="1400" b="1" i="1" dirty="0">
                <a:solidFill>
                  <a:schemeClr val="bg2"/>
                </a:solidFill>
              </a:rPr>
              <a:t>[Teacher uses rephrasing.]</a:t>
            </a:r>
          </a:p>
          <a:p>
            <a:pPr algn="ctr">
              <a:spcAft>
                <a:spcPts val="600"/>
              </a:spcAft>
            </a:pPr>
            <a:r>
              <a:rPr lang="en-US" sz="1400" i="1" dirty="0"/>
              <a:t>Gregory uses different things to do research. He can use books. What can Gregory use at the library?</a:t>
            </a:r>
          </a:p>
          <a:p>
            <a:pPr algn="ctr">
              <a:lnSpc>
                <a:spcPct val="150000"/>
              </a:lnSpc>
              <a:spcAft>
                <a:spcPts val="600"/>
              </a:spcAft>
            </a:pPr>
            <a:r>
              <a:rPr lang="en-US" sz="1400" b="1" dirty="0"/>
              <a:t>“I don’t know."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2 - 20007891.wav"/>
                                        </p:tgtEl>
                                      </p:cMediaNode>
                                    </p:audio>
                                  </p:subTnLst>
                                </p:cTn>
                              </p:par>
                              <p:par>
                                <p:cTn id="10" presetID="2" presetClass="entr" presetSubtype="4"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3100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8"/>
                                        </p:tgtEl>
                                      </p:cBhvr>
                                    </p:animEffect>
                                    <p:set>
                                      <p:cBhvr>
                                        <p:cTn id="21" dur="1" fill="hold">
                                          <p:stCondLst>
                                            <p:cond delay="499"/>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Track 03.wav"/>
                                        </p:tgtEl>
                                      </p:cMediaNode>
                                    </p:audio>
                                  </p:subTnLst>
                                </p:cTn>
                              </p:par>
                              <p:par>
                                <p:cTn id="24" presetID="2" presetClass="entr" presetSubtype="4"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 presetClass="entr" presetSubtype="0" fill="hold" nodeType="afterEffect">
                                  <p:stCondLst>
                                    <p:cond delay="4700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Track 04.wav"/>
                                        </p:tgtEl>
                                      </p:cMediaNode>
                                    </p:audio>
                                  </p:subTnLst>
                                </p:cTn>
                              </p:par>
                            </p:childTnLst>
                          </p:cTn>
                        </p:par>
                        <p:par>
                          <p:cTn id="38" fill="hold">
                            <p:stCondLst>
                              <p:cond delay="500"/>
                            </p:stCondLst>
                            <p:childTnLst>
                              <p:par>
                                <p:cTn id="39" presetID="1" presetClass="entr" presetSubtype="0" fill="hold" nodeType="afterEffect">
                                  <p:stCondLst>
                                    <p:cond delay="45000"/>
                                  </p:stCondLst>
                                  <p:childTnLst>
                                    <p:set>
                                      <p:cBhvr>
                                        <p:cTn id="40" dur="1" fill="hold">
                                          <p:stCondLst>
                                            <p:cond delay="0"/>
                                          </p:stCondLst>
                                        </p:cTn>
                                        <p:tgtEl>
                                          <p:spTgt spid="43"/>
                                        </p:tgtEl>
                                        <p:attrNameLst>
                                          <p:attrName>style.visibility</p:attrName>
                                        </p:attrNameLst>
                                      </p:cBhvr>
                                      <p:to>
                                        <p:strVal val="visible"/>
                                      </p:to>
                                    </p:set>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ephrasing Extract.jpg"/>
          <p:cNvPicPr>
            <a:picLocks noChangeAspect="1"/>
          </p:cNvPicPr>
          <p:nvPr/>
        </p:nvPicPr>
        <p:blipFill>
          <a:blip r:embed="rId2" cstate="print"/>
          <a:stretch>
            <a:fillRect/>
          </a:stretch>
        </p:blipFill>
        <p:spPr>
          <a:xfrm>
            <a:off x="847733" y="4154090"/>
            <a:ext cx="7433158" cy="2082089"/>
          </a:xfrm>
          <a:prstGeom prst="rect">
            <a:avLst/>
          </a:prstGeom>
          <a:ln w="1905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82880" y="246063"/>
            <a:ext cx="8229600" cy="382587"/>
          </a:xfrm>
        </p:spPr>
        <p:txBody>
          <a:bodyPr/>
          <a:lstStyle/>
          <a:p>
            <a:r>
              <a:rPr lang="en-US" dirty="0"/>
              <a:t>Modeling</a:t>
            </a:r>
          </a:p>
        </p:txBody>
      </p:sp>
      <p:sp>
        <p:nvSpPr>
          <p:cNvPr id="3" name="Content Placeholder 2"/>
          <p:cNvSpPr>
            <a:spLocks noGrp="1"/>
          </p:cNvSpPr>
          <p:nvPr>
            <p:ph idx="1"/>
          </p:nvPr>
        </p:nvSpPr>
        <p:spPr>
          <a:xfrm>
            <a:off x="155448" y="895350"/>
            <a:ext cx="8817102" cy="5640361"/>
          </a:xfrm>
        </p:spPr>
        <p:txBody>
          <a:bodyPr/>
          <a:lstStyle/>
          <a:p>
            <a:r>
              <a:rPr lang="en-US" dirty="0"/>
              <a:t>In the DFA, all </a:t>
            </a:r>
            <a:r>
              <a:rPr lang="en-US" b="1" dirty="0"/>
              <a:t>Emerging </a:t>
            </a:r>
            <a:r>
              <a:rPr lang="en-US" dirty="0"/>
              <a:t>items include a model of the expected response.</a:t>
            </a:r>
          </a:p>
          <a:p>
            <a:r>
              <a:rPr lang="en-US" dirty="0"/>
              <a:t>The purpose of modeling is to provide students with an example of what their response should sound like.</a:t>
            </a:r>
          </a:p>
          <a:p>
            <a:pPr>
              <a:lnSpc>
                <a:spcPct val="150000"/>
              </a:lnSpc>
            </a:pPr>
            <a:r>
              <a:rPr lang="en-US" dirty="0"/>
              <a:t>The Modeling text is NOT printed in the student test booklet.</a:t>
            </a:r>
          </a:p>
          <a:p>
            <a:r>
              <a:rPr lang="en-US" dirty="0"/>
              <a:t>Please emphasize in your local training that Modeling provides additional support to students.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14</a:t>
            </a:fld>
            <a:endParaRPr lang="en-US" dirty="0"/>
          </a:p>
        </p:txBody>
      </p:sp>
      <p:sp>
        <p:nvSpPr>
          <p:cNvPr id="6" name="Rectangle 5"/>
          <p:cNvSpPr/>
          <p:nvPr/>
        </p:nvSpPr>
        <p:spPr>
          <a:xfrm>
            <a:off x="4742436" y="4566106"/>
            <a:ext cx="1764689" cy="298764"/>
          </a:xfrm>
          <a:prstGeom prst="rect">
            <a:avLst/>
          </a:prstGeom>
          <a:solidFill>
            <a:srgbClr val="9BB5D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70756" y="4535787"/>
            <a:ext cx="1674891" cy="697117"/>
          </a:xfrm>
          <a:prstGeom prst="rect">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Modeling text</a:t>
            </a:r>
          </a:p>
        </p:txBody>
      </p:sp>
      <p:cxnSp>
        <p:nvCxnSpPr>
          <p:cNvPr id="13" name="Straight Connector 12"/>
          <p:cNvCxnSpPr>
            <a:stCxn id="10" idx="1"/>
            <a:endCxn id="6" idx="3"/>
          </p:cNvCxnSpPr>
          <p:nvPr/>
        </p:nvCxnSpPr>
        <p:spPr>
          <a:xfrm flipH="1" flipV="1">
            <a:off x="6507125" y="4715488"/>
            <a:ext cx="563631" cy="16885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15</a:t>
            </a:fld>
            <a:endParaRPr lang="en-US" dirty="0"/>
          </a:p>
        </p:txBody>
      </p:sp>
      <p:sp>
        <p:nvSpPr>
          <p:cNvPr id="5" name="Rounded Rectangle 4"/>
          <p:cNvSpPr/>
          <p:nvPr/>
        </p:nvSpPr>
        <p:spPr>
          <a:xfrm>
            <a:off x="445649" y="5150259"/>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452200" y="1044319"/>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02348967"/>
              </p:ext>
            </p:extLst>
          </p:nvPr>
        </p:nvGraphicFramePr>
        <p:xfrm>
          <a:off x="445648" y="1044319"/>
          <a:ext cx="8229602" cy="4851400"/>
        </p:xfrm>
        <a:graphic>
          <a:graphicData uri="http://schemas.openxmlformats.org/drawingml/2006/table">
            <a:tbl>
              <a:tblPr firstRow="1" bandRow="1">
                <a:tableStyleId>{5C22544A-7EE6-4342-B048-85BDC9FD1C3A}</a:tableStyleId>
              </a:tblPr>
              <a:tblGrid>
                <a:gridCol w="3743580">
                  <a:extLst>
                    <a:ext uri="{9D8B030D-6E8A-4147-A177-3AD203B41FA5}">
                      <a16:colId xmlns:a16="http://schemas.microsoft.com/office/drawing/2014/main" val="20000"/>
                    </a:ext>
                  </a:extLst>
                </a:gridCol>
                <a:gridCol w="4486022">
                  <a:extLst>
                    <a:ext uri="{9D8B030D-6E8A-4147-A177-3AD203B41FA5}">
                      <a16:colId xmlns:a16="http://schemas.microsoft.com/office/drawing/2014/main" val="20001"/>
                    </a:ext>
                  </a:extLst>
                </a:gridCol>
              </a:tblGrid>
              <a:tr h="352306">
                <a:tc>
                  <a:txBody>
                    <a:bodyPr/>
                    <a:lstStyle/>
                    <a:p>
                      <a:pPr algn="ctr"/>
                      <a:r>
                        <a:rPr lang="en-US" sz="2000" b="1" dirty="0">
                          <a:ln>
                            <a:noFill/>
                          </a:ln>
                          <a:solidFill>
                            <a:schemeClr val="tx1"/>
                          </a:solidFill>
                        </a:rPr>
                        <a:t>Scenario</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ln>
                            <a:noFill/>
                          </a:ln>
                          <a:solidFill>
                            <a:schemeClr val="tx1"/>
                          </a:solidFill>
                        </a:rPr>
                        <a:t>Response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Student does not understand initial directions</a:t>
                      </a:r>
                      <a:r>
                        <a:rPr lang="en-US" sz="1600" baseline="0" dirty="0"/>
                        <a:t> </a:t>
                      </a:r>
                      <a:r>
                        <a:rPr lang="en-US" sz="1600" dirty="0"/>
                        <a:t>(</a:t>
                      </a:r>
                      <a:r>
                        <a:rPr lang="en-US" sz="1600" i="1" u="sng" dirty="0"/>
                        <a:t>before</a:t>
                      </a:r>
                      <a:r>
                        <a:rPr lang="en-US" sz="1600" i="0" u="none" baseline="0" dirty="0"/>
                        <a:t> </a:t>
                      </a:r>
                      <a:r>
                        <a:rPr lang="en-US" sz="1600" dirty="0"/>
                        <a:t>the test items are presented).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All </a:t>
                      </a:r>
                      <a:r>
                        <a:rPr lang="en-US" sz="1600" b="0" i="0" u="sng" strike="noStrike" kern="1200" baseline="0" dirty="0">
                          <a:solidFill>
                            <a:schemeClr val="dk1"/>
                          </a:solidFill>
                          <a:latin typeface="+mn-lt"/>
                          <a:ea typeface="+mn-ea"/>
                          <a:cs typeface="+mn-cs"/>
                        </a:rPr>
                        <a:t>directions and sample questions </a:t>
                      </a:r>
                      <a:r>
                        <a:rPr lang="en-US" sz="1600" b="0" i="0" u="none" strike="noStrike" kern="1200" baseline="0" dirty="0">
                          <a:solidFill>
                            <a:schemeClr val="dk1"/>
                          </a:solidFill>
                          <a:latin typeface="+mn-lt"/>
                          <a:ea typeface="+mn-ea"/>
                          <a:cs typeface="+mn-cs"/>
                        </a:rPr>
                        <a:t>may be repeated to students as necessary. </a:t>
                      </a:r>
                      <a:r>
                        <a:rPr lang="en-US" sz="1600" b="1" i="1" u="none" strike="noStrike" kern="1200" baseline="0" dirty="0">
                          <a:solidFill>
                            <a:schemeClr val="dk1"/>
                          </a:solidFill>
                          <a:latin typeface="+mn-lt"/>
                          <a:ea typeface="+mn-ea"/>
                          <a:cs typeface="+mn-cs"/>
                        </a:rPr>
                        <a:t>You may </a:t>
                      </a:r>
                      <a:r>
                        <a:rPr lang="en-US" sz="1600" b="1" i="1" u="sng" strike="noStrike" kern="1200" baseline="0" dirty="0">
                          <a:solidFill>
                            <a:schemeClr val="dk1"/>
                          </a:solidFill>
                          <a:latin typeface="+mn-lt"/>
                          <a:ea typeface="+mn-ea"/>
                          <a:cs typeface="+mn-cs"/>
                        </a:rPr>
                        <a:t>supplement only the directions </a:t>
                      </a:r>
                      <a:r>
                        <a:rPr lang="en-US" sz="1600" b="1" i="1" u="none" strike="noStrike" kern="1200" baseline="0" dirty="0">
                          <a:solidFill>
                            <a:schemeClr val="dk1"/>
                          </a:solidFill>
                          <a:latin typeface="+mn-lt"/>
                          <a:ea typeface="+mn-ea"/>
                          <a:cs typeface="+mn-cs"/>
                        </a:rPr>
                        <a:t>with your own explanations </a:t>
                      </a:r>
                      <a:r>
                        <a:rPr lang="en-US" sz="1600" b="1" i="1" u="sng" strike="noStrike" kern="1200" baseline="0" dirty="0">
                          <a:solidFill>
                            <a:schemeClr val="dk1"/>
                          </a:solidFill>
                          <a:latin typeface="+mn-lt"/>
                          <a:ea typeface="+mn-ea"/>
                          <a:cs typeface="+mn-cs"/>
                        </a:rPr>
                        <a:t>in English </a:t>
                      </a:r>
                      <a:r>
                        <a:rPr lang="en-US" sz="1600" b="1" i="1" u="none" strike="noStrike" kern="1200" baseline="0" dirty="0">
                          <a:solidFill>
                            <a:schemeClr val="dk1"/>
                          </a:solidFill>
                          <a:latin typeface="+mn-lt"/>
                          <a:ea typeface="+mn-ea"/>
                          <a:cs typeface="+mn-cs"/>
                        </a:rPr>
                        <a:t>to assist the students with test-taking procedures. </a:t>
                      </a:r>
                      <a:endParaRPr lang="en-US" sz="1600" b="1" i="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1"/>
                  </a:ext>
                </a:extLst>
              </a:tr>
              <a:tr h="164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Examiner</a:t>
                      </a:r>
                      <a:r>
                        <a:rPr lang="en-US" sz="1600" baseline="0" dirty="0"/>
                        <a:t> cannot hear the student response because of student volume</a:t>
                      </a:r>
                      <a:br>
                        <a:rPr lang="en-US" sz="1600" baseline="0" dirty="0"/>
                      </a:br>
                      <a:r>
                        <a:rPr lang="en-US" sz="1600" baseline="0" dirty="0"/>
                        <a:t>or an interruption.</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D7D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If, during testing, a student response is inaudible because of the volume of a student’s voice, or an interruption, such as the bell, ask that student, “Please repeat that so that I can hear you.” </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10002"/>
                  </a:ext>
                </a:extLst>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Student asks for repetition of a prompt.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marL="182880" indent="-182880">
                        <a:spcBef>
                          <a:spcPts val="600"/>
                        </a:spcBef>
                        <a:buAutoNum type="arabicPeriod"/>
                      </a:pPr>
                      <a:r>
                        <a:rPr lang="en-US" sz="1600" b="0" i="0" u="none" strike="noStrike" kern="1200" baseline="0" dirty="0">
                          <a:solidFill>
                            <a:schemeClr val="dk1"/>
                          </a:solidFill>
                          <a:latin typeface="+mn-lt"/>
                          <a:ea typeface="+mn-ea"/>
                          <a:cs typeface="+mn-cs"/>
                        </a:rPr>
                        <a:t> Do not repeat the prompt. </a:t>
                      </a:r>
                    </a:p>
                    <a:p>
                      <a:pPr marL="182880" marR="0" indent="-182880" algn="l" defTabSz="914400" rtl="0" eaLnBrk="1" fontAlgn="auto" latinLnBrk="0" hangingPunct="1">
                        <a:lnSpc>
                          <a:spcPct val="100000"/>
                        </a:lnSpc>
                        <a:spcBef>
                          <a:spcPts val="1000"/>
                        </a:spcBef>
                        <a:spcAft>
                          <a:spcPts val="0"/>
                        </a:spcAft>
                        <a:buClrTx/>
                        <a:buSzTx/>
                        <a:buFontTx/>
                        <a:buAutoNum type="arabicPeriod"/>
                        <a:tabLst/>
                        <a:defRPr/>
                      </a:pPr>
                      <a:r>
                        <a:rPr lang="en-US" sz="1600" b="0" i="0" u="none" strike="noStrike" kern="1200" baseline="0" dirty="0">
                          <a:solidFill>
                            <a:schemeClr val="dk1"/>
                          </a:solidFill>
                          <a:latin typeface="+mn-lt"/>
                          <a:ea typeface="+mn-ea"/>
                          <a:cs typeface="+mn-cs"/>
                        </a:rPr>
                        <a:t> If a student asks about a specific test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item (“Is this right?”), give a neutral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response, such as “You should simply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say what you think is right.” </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3"/>
                  </a:ext>
                </a:extLst>
              </a:tr>
            </a:tbl>
          </a:graphicData>
        </a:graphic>
      </p:graphicFrame>
      <p:sp>
        <p:nvSpPr>
          <p:cNvPr id="8" name="Title 1"/>
          <p:cNvSpPr txBox="1">
            <a:spLocks/>
          </p:cNvSpPr>
          <p:nvPr/>
        </p:nvSpPr>
        <p:spPr bwMode="auto">
          <a:xfrm>
            <a:off x="182880"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2800" b="1" dirty="0"/>
              <a:t>Repetition</a:t>
            </a:r>
            <a:endParaRPr kumimoji="0" lang="en-US" sz="28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Application of the </a:t>
            </a:r>
            <a:r>
              <a:rPr lang="en-US"/>
              <a:t>Holistic Speaking </a:t>
            </a:r>
            <a:r>
              <a:rPr lang="en-US" dirty="0"/>
              <a:t>Rubric</a:t>
            </a:r>
          </a:p>
        </p:txBody>
      </p:sp>
      <p:sp>
        <p:nvSpPr>
          <p:cNvPr id="3" name="Content Placeholder 2"/>
          <p:cNvSpPr>
            <a:spLocks noGrp="1"/>
          </p:cNvSpPr>
          <p:nvPr>
            <p:ph idx="1"/>
          </p:nvPr>
        </p:nvSpPr>
        <p:spPr>
          <a:xfrm>
            <a:off x="155448" y="946960"/>
            <a:ext cx="8817102" cy="4876800"/>
          </a:xfrm>
        </p:spPr>
        <p:txBody>
          <a:bodyPr/>
          <a:lstStyle/>
          <a:p>
            <a:r>
              <a:rPr lang="en-US" dirty="0"/>
              <a:t>Review the rubric, the Speaking Scoring Guide, the test questions, and practice applying the rubric using the </a:t>
            </a:r>
            <a:r>
              <a:rPr lang="en-US"/>
              <a:t>Speaking Exemplars CD. </a:t>
            </a:r>
            <a:endParaRPr lang="en-US" dirty="0"/>
          </a:p>
          <a:p>
            <a:r>
              <a:rPr lang="en-US" dirty="0"/>
              <a:t>Student responses are evaluated for total, overall performance.</a:t>
            </a:r>
          </a:p>
          <a:p>
            <a:r>
              <a:rPr lang="en-US" dirty="0"/>
              <a:t>Scores are assigned based on the criteria delineated in the rubric.</a:t>
            </a:r>
          </a:p>
          <a:p>
            <a:pPr lvl="1"/>
            <a:r>
              <a:rPr lang="en-US" dirty="0"/>
              <a:t>Look at </a:t>
            </a:r>
            <a:r>
              <a:rPr lang="en-US" b="1" dirty="0"/>
              <a:t>all</a:t>
            </a:r>
            <a:r>
              <a:rPr lang="en-US" dirty="0"/>
              <a:t> aspects of the rubric.</a:t>
            </a:r>
          </a:p>
          <a:p>
            <a:pPr lvl="1"/>
            <a:r>
              <a:rPr lang="en-US" dirty="0"/>
              <a:t>Response does not have to include </a:t>
            </a:r>
            <a:r>
              <a:rPr lang="en-US" b="1" dirty="0"/>
              <a:t>all</a:t>
            </a:r>
            <a:r>
              <a:rPr lang="en-US" dirty="0"/>
              <a:t> aspects of the rubric to merit a rating at that level.</a:t>
            </a:r>
          </a:p>
          <a:p>
            <a:pPr lvl="1"/>
            <a:r>
              <a:rPr lang="en-US" dirty="0"/>
              <a:t>Conversely, response should include </a:t>
            </a:r>
            <a:r>
              <a:rPr lang="en-US" b="1" dirty="0"/>
              <a:t>most</a:t>
            </a:r>
            <a:r>
              <a:rPr lang="en-US" dirty="0"/>
              <a:t> aspects of the rubric to merit a rating at that level.</a:t>
            </a:r>
          </a:p>
          <a:p>
            <a:pPr lvl="1"/>
            <a:r>
              <a:rPr lang="en-US" dirty="0"/>
              <a:t>Listen carefully and judge which rubric level </a:t>
            </a:r>
            <a:r>
              <a:rPr lang="en-US" b="1" dirty="0"/>
              <a:t>best </a:t>
            </a:r>
            <a:r>
              <a:rPr lang="en-US" dirty="0"/>
              <a:t>matches </a:t>
            </a:r>
            <a:r>
              <a:rPr lang="en-US" b="1" dirty="0"/>
              <a:t>all</a:t>
            </a:r>
            <a:r>
              <a:rPr lang="en-US" dirty="0"/>
              <a:t> aspects of the response.</a:t>
            </a:r>
          </a:p>
          <a:p>
            <a:pPr lvl="1"/>
            <a:r>
              <a:rPr lang="en-US" dirty="0"/>
              <a:t>The NYSESLAT is a test of </a:t>
            </a:r>
            <a:r>
              <a:rPr lang="en-US" b="1" dirty="0"/>
              <a:t>language</a:t>
            </a:r>
            <a:r>
              <a:rPr lang="en-US" dirty="0"/>
              <a:t>.</a:t>
            </a:r>
            <a:endParaRPr lang="en-US" b="1" dirty="0"/>
          </a:p>
          <a:p>
            <a:pPr lvl="1"/>
            <a:r>
              <a:rPr lang="en-US" dirty="0"/>
              <a:t>Do </a:t>
            </a:r>
            <a:r>
              <a:rPr lang="en-US" b="1" dirty="0"/>
              <a:t>not</a:t>
            </a:r>
            <a:r>
              <a:rPr lang="en-US" dirty="0"/>
              <a:t> penalize students for response with incorrect content</a:t>
            </a:r>
            <a:br>
              <a:rPr lang="en-US" dirty="0"/>
            </a:br>
            <a:r>
              <a:rPr lang="en-US" dirty="0"/>
              <a:t>(e.g., New York City is the capital of New York). Rate the </a:t>
            </a:r>
            <a:r>
              <a:rPr lang="en-US" b="1" dirty="0"/>
              <a:t>language</a:t>
            </a:r>
            <a:r>
              <a:rPr lang="en-US" dirty="0"/>
              <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Emerging Level Items</a:t>
            </a:r>
            <a:endParaRPr lang="en-US" sz="2000" dirty="0"/>
          </a:p>
        </p:txBody>
      </p:sp>
      <p:sp>
        <p:nvSpPr>
          <p:cNvPr id="3" name="Content Placeholder 2"/>
          <p:cNvSpPr>
            <a:spLocks noGrp="1"/>
          </p:cNvSpPr>
          <p:nvPr>
            <p:ph idx="1"/>
          </p:nvPr>
        </p:nvSpPr>
        <p:spPr>
          <a:xfrm>
            <a:off x="164973" y="2733677"/>
            <a:ext cx="8817102" cy="3748604"/>
          </a:xfrm>
        </p:spPr>
        <p:txBody>
          <a:bodyPr/>
          <a:lstStyle/>
          <a:p>
            <a:pPr>
              <a:spcBef>
                <a:spcPts val="800"/>
              </a:spcBef>
            </a:pPr>
            <a:r>
              <a:rPr lang="en-US" sz="1400" b="1" dirty="0"/>
              <a:t>Always</a:t>
            </a:r>
            <a:r>
              <a:rPr lang="en-US" sz="1400" dirty="0"/>
              <a:t> accompanied by a </a:t>
            </a:r>
            <a:r>
              <a:rPr lang="en-US" sz="1400" b="1" dirty="0"/>
              <a:t>graphic</a:t>
            </a:r>
          </a:p>
          <a:p>
            <a:pPr>
              <a:spcBef>
                <a:spcPts val="600"/>
              </a:spcBef>
            </a:pPr>
            <a:r>
              <a:rPr lang="en-US" sz="1400" dirty="0"/>
              <a:t>Examiner gives </a:t>
            </a:r>
            <a:r>
              <a:rPr lang="en-US" sz="1400" b="1" dirty="0"/>
              <a:t>context</a:t>
            </a:r>
          </a:p>
          <a:p>
            <a:pPr lvl="1">
              <a:spcBef>
                <a:spcPts val="600"/>
              </a:spcBef>
            </a:pPr>
            <a:r>
              <a:rPr lang="en-US" sz="1400" i="1" dirty="0"/>
              <a:t>People use things made of wood to play sports. These pictures show children using wooden equipment to play sports.</a:t>
            </a:r>
          </a:p>
          <a:p>
            <a:pPr>
              <a:spcBef>
                <a:spcPts val="800"/>
              </a:spcBef>
            </a:pPr>
            <a:r>
              <a:rPr lang="en-US" sz="1400" dirty="0"/>
              <a:t>Examiner </a:t>
            </a:r>
            <a:r>
              <a:rPr lang="en-US" sz="1400" b="1" dirty="0"/>
              <a:t>models</a:t>
            </a:r>
            <a:r>
              <a:rPr lang="en-US" sz="1400" dirty="0"/>
              <a:t> a sample response</a:t>
            </a:r>
          </a:p>
          <a:p>
            <a:pPr lvl="1">
              <a:spcBef>
                <a:spcPts val="800"/>
              </a:spcBef>
            </a:pPr>
            <a:r>
              <a:rPr lang="en-US" sz="1400" dirty="0"/>
              <a:t>[POINT to PICTURE 1] </a:t>
            </a:r>
            <a:r>
              <a:rPr lang="en-US" sz="1400" i="1" dirty="0"/>
              <a:t>These children are using wooden hockey sticks to play hockey.</a:t>
            </a:r>
          </a:p>
          <a:p>
            <a:pPr>
              <a:spcBef>
                <a:spcPts val="600"/>
              </a:spcBef>
            </a:pPr>
            <a:r>
              <a:rPr lang="en-US" sz="1400" dirty="0"/>
              <a:t>Examiner </a:t>
            </a:r>
            <a:r>
              <a:rPr lang="en-US" sz="1400" b="1" dirty="0"/>
              <a:t>asks</a:t>
            </a:r>
            <a:r>
              <a:rPr lang="en-US" sz="1400" dirty="0"/>
              <a:t> question</a:t>
            </a:r>
          </a:p>
          <a:p>
            <a:pPr lvl="1">
              <a:spcBef>
                <a:spcPts val="600"/>
              </a:spcBef>
            </a:pPr>
            <a:r>
              <a:rPr lang="en-US" sz="1400" i="1" dirty="0"/>
              <a:t>Tell me other ways children can use wooden equipment.</a:t>
            </a:r>
          </a:p>
          <a:p>
            <a:pPr>
              <a:spcBef>
                <a:spcPts val="600"/>
              </a:spcBef>
            </a:pPr>
            <a:r>
              <a:rPr lang="en-US" sz="1400" dirty="0"/>
              <a:t>Examiner </a:t>
            </a:r>
            <a:r>
              <a:rPr lang="en-US" sz="1400" b="1" dirty="0"/>
              <a:t>rephrases</a:t>
            </a:r>
            <a:r>
              <a:rPr lang="en-US" sz="1400" dirty="0"/>
              <a:t> if examinee does not respond</a:t>
            </a:r>
          </a:p>
          <a:p>
            <a:pPr lvl="1">
              <a:spcBef>
                <a:spcPts val="600"/>
              </a:spcBef>
            </a:pPr>
            <a:r>
              <a:rPr lang="en-US" sz="1400" i="1" dirty="0"/>
              <a:t>Wood is used for some sports. </a:t>
            </a:r>
            <a:r>
              <a:rPr lang="en-US" sz="1400" dirty="0"/>
              <a:t>[POINT to PICTURE 1] </a:t>
            </a:r>
            <a:r>
              <a:rPr lang="en-US" sz="1400" i="1" dirty="0"/>
              <a:t>These children are playing hockey with wooden sticks.</a:t>
            </a:r>
          </a:p>
          <a:p>
            <a:pPr marL="457200" lvl="1" indent="0">
              <a:spcBef>
                <a:spcPts val="600"/>
              </a:spcBef>
              <a:buNone/>
            </a:pPr>
            <a:r>
              <a:rPr lang="en-US" sz="1400" i="1" dirty="0"/>
              <a:t>     </a:t>
            </a:r>
            <a:r>
              <a:rPr lang="en-US" sz="1400" dirty="0"/>
              <a:t>[POINT to PICTURES 2 AND 3] </a:t>
            </a:r>
            <a:r>
              <a:rPr lang="en-US" sz="1400" i="1" dirty="0"/>
              <a:t>What are the other children doing with things made of wood?</a:t>
            </a:r>
            <a:br>
              <a:rPr lang="en-US" sz="1400" dirty="0"/>
            </a:br>
            <a:endParaRPr lang="en-US" sz="1400" i="1"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17</a:t>
            </a:fld>
            <a:endParaRPr lang="en-US" dirty="0"/>
          </a:p>
        </p:txBody>
      </p:sp>
      <p:pic>
        <p:nvPicPr>
          <p:cNvPr id="6" name="Picture 5" descr="3348_1.png"/>
          <p:cNvPicPr>
            <a:picLocks noChangeAspect="1"/>
          </p:cNvPicPr>
          <p:nvPr/>
        </p:nvPicPr>
        <p:blipFill>
          <a:blip r:embed="rId3" cstate="print"/>
          <a:stretch>
            <a:fillRect/>
          </a:stretch>
        </p:blipFill>
        <p:spPr>
          <a:xfrm>
            <a:off x="1543588"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3348_2.png"/>
          <p:cNvPicPr>
            <a:picLocks noChangeAspect="1"/>
          </p:cNvPicPr>
          <p:nvPr/>
        </p:nvPicPr>
        <p:blipFill>
          <a:blip r:embed="rId4" cstate="print"/>
          <a:stretch>
            <a:fillRect/>
          </a:stretch>
        </p:blipFill>
        <p:spPr>
          <a:xfrm>
            <a:off x="3775267"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descr="3348_3.png"/>
          <p:cNvPicPr>
            <a:picLocks noChangeAspect="1"/>
          </p:cNvPicPr>
          <p:nvPr/>
        </p:nvPicPr>
        <p:blipFill>
          <a:blip r:embed="rId5" cstate="print"/>
          <a:stretch>
            <a:fillRect/>
          </a:stretch>
        </p:blipFill>
        <p:spPr>
          <a:xfrm>
            <a:off x="6006946"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1190852" y="9587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11" name="TextBox 10"/>
          <p:cNvSpPr txBox="1"/>
          <p:nvPr/>
        </p:nvSpPr>
        <p:spPr>
          <a:xfrm>
            <a:off x="3423689" y="96933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12" name="TextBox 11"/>
          <p:cNvSpPr txBox="1"/>
          <p:nvPr/>
        </p:nvSpPr>
        <p:spPr>
          <a:xfrm>
            <a:off x="5656526" y="969338"/>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Emerging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18</a:t>
            </a:fld>
            <a:endParaRPr lang="en-US" dirty="0"/>
          </a:p>
        </p:txBody>
      </p:sp>
      <p:grpSp>
        <p:nvGrpSpPr>
          <p:cNvPr id="16" name="Group 15"/>
          <p:cNvGrpSpPr/>
          <p:nvPr/>
        </p:nvGrpSpPr>
        <p:grpSpPr>
          <a:xfrm>
            <a:off x="375481" y="4814892"/>
            <a:ext cx="8385527" cy="1464402"/>
            <a:chOff x="552905" y="4644764"/>
            <a:chExt cx="8385527" cy="1464402"/>
          </a:xfrm>
          <a:effectLst>
            <a:outerShdw blurRad="50800" dist="38100" dir="2700000" algn="tl" rotWithShape="0">
              <a:prstClr val="black">
                <a:alpha val="40000"/>
              </a:prstClr>
            </a:outerShdw>
          </a:effectLst>
        </p:grpSpPr>
        <p:sp>
          <p:nvSpPr>
            <p:cNvPr id="17" name="Rounded Rectangle 16"/>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14672" y="4644764"/>
              <a:ext cx="7223760" cy="1463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tabLst>
                  <a:tab pos="171450" algn="l"/>
                </a:tabLst>
              </a:pPr>
              <a:r>
                <a:rPr lang="en-US" sz="5400" dirty="0">
                  <a:solidFill>
                    <a:srgbClr val="DCDCDC"/>
                  </a:solidFill>
                </a:rPr>
                <a:t>N/A</a:t>
              </a:r>
            </a:p>
          </p:txBody>
        </p:sp>
        <p:sp>
          <p:nvSpPr>
            <p:cNvPr id="19" name="TextBox 18"/>
            <p:cNvSpPr txBox="1"/>
            <p:nvPr/>
          </p:nvSpPr>
          <p:spPr>
            <a:xfrm>
              <a:off x="586370" y="5039338"/>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0" name="Group 19"/>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21" name="Rounded Rectangle 20"/>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multiple words, short phrases, or sentences to respond</a:t>
              </a:r>
            </a:p>
            <a:p>
              <a:pPr>
                <a:spcBef>
                  <a:spcPts val="600"/>
                </a:spcBef>
                <a:buFont typeface="Wingdings" pitchFamily="2" charset="2"/>
                <a:buChar char="§"/>
                <a:tabLst>
                  <a:tab pos="114300" algn="l"/>
                  <a:tab pos="171450" algn="l"/>
                </a:tabLst>
              </a:pPr>
              <a:r>
                <a:rPr lang="en-US" sz="1600" dirty="0">
                  <a:solidFill>
                    <a:schemeClr val="tx1"/>
                  </a:solidFill>
                </a:rPr>
                <a:t>  Partially expresses thoughts and ideas</a:t>
              </a:r>
            </a:p>
            <a:p>
              <a:pPr>
                <a:spcBef>
                  <a:spcPts val="600"/>
                </a:spcBef>
                <a:buFont typeface="Wingdings" pitchFamily="2" charset="2"/>
                <a:buChar char="§"/>
                <a:tabLst>
                  <a:tab pos="114300" algn="l"/>
                  <a:tab pos="171450" algn="l"/>
                </a:tabLst>
              </a:pPr>
              <a:r>
                <a:rPr lang="en-US" sz="1600" dirty="0">
                  <a:solidFill>
                    <a:schemeClr val="tx1"/>
                  </a:solidFill>
                </a:rPr>
                <a:t>  Frequent errors may obscure meaning</a:t>
              </a:r>
            </a:p>
          </p:txBody>
        </p:sp>
        <p:sp>
          <p:nvSpPr>
            <p:cNvPr id="23" name="TextBox 22"/>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4" name="Group 23"/>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25" name="Rounded Rectangle 24"/>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No response</a:t>
              </a:r>
            </a:p>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14300" algn="l"/>
                  <a:tab pos="228600" algn="l"/>
                </a:tabLst>
              </a:pPr>
              <a:r>
                <a:rPr lang="en-US" sz="1600" dirty="0">
                  <a:solidFill>
                    <a:schemeClr val="tx1"/>
                  </a:solidFill>
                </a:rPr>
                <a:t>  Responds completely in a language other than English</a:t>
              </a:r>
            </a:p>
            <a:p>
              <a:pPr>
                <a:spcBef>
                  <a:spcPts val="600"/>
                </a:spcBef>
                <a:buFont typeface="Wingdings" pitchFamily="2" charset="2"/>
                <a:buChar char="§"/>
                <a:tabLst>
                  <a:tab pos="114300" algn="l"/>
                  <a:tab pos="228600" algn="l"/>
                </a:tabLst>
              </a:pPr>
              <a:r>
                <a:rPr lang="en-US" sz="1600" dirty="0">
                  <a:solidFill>
                    <a:schemeClr val="tx1"/>
                  </a:solidFill>
                </a:rPr>
                <a:t>  Uses one word to respond</a:t>
              </a:r>
            </a:p>
            <a:p>
              <a:pPr>
                <a:spcBef>
                  <a:spcPts val="600"/>
                </a:spcBef>
                <a:buFont typeface="Wingdings" pitchFamily="2" charset="2"/>
                <a:buChar char="§"/>
                <a:tabLst>
                  <a:tab pos="114300" algn="l"/>
                  <a:tab pos="228600" algn="l"/>
                </a:tabLst>
              </a:pPr>
              <a:r>
                <a:rPr lang="en-US" sz="1600" dirty="0">
                  <a:solidFill>
                    <a:schemeClr val="tx1"/>
                  </a:solidFill>
                </a:rPr>
                <a:t>  Does not express a complete thought or idea</a:t>
              </a:r>
            </a:p>
            <a:p>
              <a:pPr>
                <a:spcBef>
                  <a:spcPts val="600"/>
                </a:spcBef>
                <a:buFont typeface="Wingdings" pitchFamily="2" charset="2"/>
                <a:buChar char="§"/>
                <a:tabLst>
                  <a:tab pos="114300" algn="l"/>
                  <a:tab pos="228600" algn="l"/>
                </a:tabLst>
              </a:pPr>
              <a:r>
                <a:rPr lang="en-US" sz="1600" dirty="0">
                  <a:solidFill>
                    <a:schemeClr val="tx1"/>
                  </a:solidFill>
                </a:rPr>
                <a:t>  Unintelligible</a:t>
              </a:r>
            </a:p>
          </p:txBody>
        </p:sp>
        <p:sp>
          <p:nvSpPr>
            <p:cNvPr id="27" name="TextBox 26"/>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1–2 Emerging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19</a:t>
            </a:fld>
            <a:endParaRPr lang="en-US" dirty="0"/>
          </a:p>
        </p:txBody>
      </p:sp>
      <p:sp>
        <p:nvSpPr>
          <p:cNvPr id="5" name="AutoShape 4"/>
          <p:cNvSpPr>
            <a:spLocks noChangeArrowheads="1"/>
          </p:cNvSpPr>
          <p:nvPr/>
        </p:nvSpPr>
        <p:spPr bwMode="auto">
          <a:xfrm>
            <a:off x="171341" y="2654541"/>
            <a:ext cx="8788331" cy="1874929"/>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t"/>
          <a:lstStyle/>
          <a:p>
            <a:pPr>
              <a:spcBef>
                <a:spcPts val="0"/>
              </a:spcBef>
              <a:spcAft>
                <a:spcPts val="600"/>
              </a:spcAft>
              <a:tabLst>
                <a:tab pos="744538"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People use things made of wood to play sports. These pictures show children using wooden</a:t>
            </a:r>
            <a:br>
              <a:rPr lang="en-US" sz="1400" dirty="0">
                <a:latin typeface="+mn-lt"/>
                <a:cs typeface="Arial" pitchFamily="34" charset="0"/>
              </a:rPr>
            </a:br>
            <a:r>
              <a:rPr lang="en-US" sz="1400" dirty="0">
                <a:latin typeface="+mn-lt"/>
                <a:cs typeface="Arial" pitchFamily="34" charset="0"/>
              </a:rPr>
              <a:t>equipment to play sports.</a:t>
            </a:r>
            <a:endParaRPr lang="en-US" sz="1400" b="1" dirty="0">
              <a:latin typeface="Arial" pitchFamily="34" charset="0"/>
              <a:cs typeface="Arial" pitchFamily="34" charset="0"/>
            </a:endParaRPr>
          </a:p>
          <a:p>
            <a:pPr marL="857250" indent="-857250">
              <a:spcAft>
                <a:spcPts val="800"/>
              </a:spcAft>
              <a:defRPr/>
            </a:pPr>
            <a:r>
              <a:rPr lang="en-US" sz="1400" b="1" dirty="0">
                <a:latin typeface="Arial" pitchFamily="34" charset="0"/>
                <a:cs typeface="Arial" pitchFamily="34" charset="0"/>
              </a:rPr>
              <a:t>Modeling</a:t>
            </a:r>
            <a:r>
              <a:rPr lang="en-US" sz="1400" dirty="0">
                <a:latin typeface="Arial" pitchFamily="34" charset="0"/>
                <a:cs typeface="Arial" pitchFamily="34" charset="0"/>
              </a:rPr>
              <a:t>: </a:t>
            </a:r>
            <a:r>
              <a:rPr lang="en-US" sz="1400" dirty="0"/>
              <a:t>[POINT to PICTURE 1] These children are using wooden hockey sticks to play hockey.</a:t>
            </a:r>
            <a:endParaRPr lang="en-US" sz="1200"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other ways children can use wooden equipment.</a:t>
            </a:r>
            <a:endParaRPr lang="en-US" sz="1200" dirty="0">
              <a:latin typeface="Times New Roman" pitchFamily="18" charset="0"/>
              <a:cs typeface="Times New Roman" pitchFamily="18" charset="0"/>
            </a:endParaRPr>
          </a:p>
          <a:p>
            <a:pPr>
              <a:spcBef>
                <a:spcPts val="0"/>
              </a:spcBef>
              <a:tabLst>
                <a:tab pos="2055813" algn="l"/>
              </a:tabLst>
            </a:pPr>
            <a:r>
              <a:rPr lang="en-US" sz="1400" b="1" dirty="0">
                <a:latin typeface="Arial" pitchFamily="34" charset="0"/>
                <a:cs typeface="Arial" pitchFamily="34" charset="0"/>
              </a:rPr>
              <a:t>Rephrasing</a:t>
            </a:r>
            <a:r>
              <a:rPr lang="en-US" sz="1400" dirty="0">
                <a:latin typeface="Times New Roman" pitchFamily="18" charset="0"/>
                <a:cs typeface="Times New Roman" pitchFamily="18" charset="0"/>
              </a:rPr>
              <a:t>: </a:t>
            </a:r>
            <a:r>
              <a:rPr lang="en-US" sz="1400" dirty="0">
                <a:latin typeface="+mj-lt"/>
              </a:rPr>
              <a:t>Wood is used for some sports. [POINT to PICTURE 1] These children are playing </a:t>
            </a:r>
            <a:r>
              <a:rPr lang="en-US" sz="1400" dirty="0">
                <a:latin typeface="+mj-lt"/>
                <a:ea typeface="Tahoma" panose="020B0604030504040204" pitchFamily="34" charset="0"/>
                <a:cs typeface="Tahoma" panose="020B0604030504040204" pitchFamily="34" charset="0"/>
              </a:rPr>
              <a:t>hockey with</a:t>
            </a:r>
            <a:br>
              <a:rPr lang="en-US" sz="1400" dirty="0">
                <a:latin typeface="+mj-lt"/>
                <a:ea typeface="Tahoma" panose="020B0604030504040204" pitchFamily="34" charset="0"/>
                <a:cs typeface="Tahoma" panose="020B0604030504040204" pitchFamily="34" charset="0"/>
              </a:rPr>
            </a:br>
            <a:r>
              <a:rPr lang="en-US" sz="1400" dirty="0">
                <a:latin typeface="+mj-lt"/>
                <a:ea typeface="Tahoma" panose="020B0604030504040204" pitchFamily="34" charset="0"/>
                <a:cs typeface="Tahoma" panose="020B0604030504040204" pitchFamily="34" charset="0"/>
              </a:rPr>
              <a:t>wooden sticks. [POINT to PICTURES 2 AND 3] What are the other children doing with things made of wood?</a:t>
            </a:r>
            <a:endParaRPr lang="en-US" sz="1200" dirty="0">
              <a:latin typeface="+mj-lt"/>
              <a:cs typeface="Times New Roman" pitchFamily="18" charset="0"/>
            </a:endParaRPr>
          </a:p>
        </p:txBody>
      </p:sp>
      <p:pic>
        <p:nvPicPr>
          <p:cNvPr id="24" name="Picture 23" descr="3348_1.png"/>
          <p:cNvPicPr>
            <a:picLocks noChangeAspect="1"/>
          </p:cNvPicPr>
          <p:nvPr/>
        </p:nvPicPr>
        <p:blipFill>
          <a:blip r:embed="rId5" cstate="print"/>
          <a:stretch>
            <a:fillRect/>
          </a:stretch>
        </p:blipFill>
        <p:spPr>
          <a:xfrm>
            <a:off x="1543588"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25" name="Picture 24" descr="3348_2.png"/>
          <p:cNvPicPr>
            <a:picLocks noChangeAspect="1"/>
          </p:cNvPicPr>
          <p:nvPr/>
        </p:nvPicPr>
        <p:blipFill>
          <a:blip r:embed="rId6" cstate="print"/>
          <a:stretch>
            <a:fillRect/>
          </a:stretch>
        </p:blipFill>
        <p:spPr>
          <a:xfrm>
            <a:off x="3775267"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26" name="Picture 25" descr="3348_3.png"/>
          <p:cNvPicPr>
            <a:picLocks noChangeAspect="1"/>
          </p:cNvPicPr>
          <p:nvPr/>
        </p:nvPicPr>
        <p:blipFill>
          <a:blip r:embed="rId7" cstate="print"/>
          <a:stretch>
            <a:fillRect/>
          </a:stretch>
        </p:blipFill>
        <p:spPr>
          <a:xfrm>
            <a:off x="6006946"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27" name="TextBox 26"/>
          <p:cNvSpPr txBox="1"/>
          <p:nvPr/>
        </p:nvSpPr>
        <p:spPr>
          <a:xfrm>
            <a:off x="1190852" y="86300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28" name="TextBox 27"/>
          <p:cNvSpPr txBox="1"/>
          <p:nvPr/>
        </p:nvSpPr>
        <p:spPr>
          <a:xfrm>
            <a:off x="3423689" y="873642"/>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29" name="TextBox 28"/>
          <p:cNvSpPr txBox="1"/>
          <p:nvPr/>
        </p:nvSpPr>
        <p:spPr>
          <a:xfrm>
            <a:off x="5656526" y="8736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grpSp>
        <p:nvGrpSpPr>
          <p:cNvPr id="32" name="Group 31"/>
          <p:cNvGrpSpPr/>
          <p:nvPr/>
        </p:nvGrpSpPr>
        <p:grpSpPr>
          <a:xfrm>
            <a:off x="2505077" y="4871474"/>
            <a:ext cx="1801860" cy="1280160"/>
            <a:chOff x="2486027" y="4991100"/>
            <a:chExt cx="1801860" cy="1280160"/>
          </a:xfrm>
        </p:grpSpPr>
        <p:sp>
          <p:nvSpPr>
            <p:cNvPr id="3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4" name="TextBox 33"/>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8" cstate="print"/>
          <a:stretch>
            <a:fillRect/>
          </a:stretch>
        </p:blipFill>
        <p:spPr>
          <a:xfrm>
            <a:off x="3143117" y="5295146"/>
            <a:ext cx="525780" cy="525780"/>
          </a:xfrm>
          <a:prstGeom prst="rect">
            <a:avLst/>
          </a:prstGeom>
        </p:spPr>
      </p:pic>
      <p:pic>
        <p:nvPicPr>
          <p:cNvPr id="37" name="Picture 36" descr="Play-Button.png"/>
          <p:cNvPicPr>
            <a:picLocks noChangeAspect="1"/>
          </p:cNvPicPr>
          <p:nvPr/>
        </p:nvPicPr>
        <p:blipFill>
          <a:blip r:embed="rId9" cstate="print"/>
          <a:stretch>
            <a:fillRect/>
          </a:stretch>
        </p:blipFill>
        <p:spPr>
          <a:xfrm>
            <a:off x="3143117" y="5295146"/>
            <a:ext cx="525780" cy="525780"/>
          </a:xfrm>
          <a:prstGeom prst="rect">
            <a:avLst/>
          </a:prstGeom>
        </p:spPr>
      </p:pic>
      <p:grpSp>
        <p:nvGrpSpPr>
          <p:cNvPr id="38" name="Group 37"/>
          <p:cNvGrpSpPr/>
          <p:nvPr/>
        </p:nvGrpSpPr>
        <p:grpSpPr>
          <a:xfrm>
            <a:off x="4819652" y="4871474"/>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TextBox 39"/>
            <p:cNvSpPr txBox="1"/>
            <p:nvPr/>
          </p:nvSpPr>
          <p:spPr>
            <a:xfrm>
              <a:off x="2781300" y="5019675"/>
              <a:ext cx="1219200" cy="276999"/>
            </a:xfrm>
            <a:prstGeom prst="rect">
              <a:avLst/>
            </a:prstGeom>
            <a:noFill/>
          </p:spPr>
          <p:txBody>
            <a:bodyPr wrap="square" rtlCol="0">
              <a:spAutoFit/>
            </a:bodyPr>
            <a:lstStyle/>
            <a:p>
              <a:r>
                <a:rPr lang="en-US" sz="1200" b="1" dirty="0"/>
                <a:t>Score Point 1</a:t>
              </a:r>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8" cstate="print"/>
          <a:stretch>
            <a:fillRect/>
          </a:stretch>
        </p:blipFill>
        <p:spPr>
          <a:xfrm>
            <a:off x="5457692" y="5295146"/>
            <a:ext cx="525780" cy="525780"/>
          </a:xfrm>
          <a:prstGeom prst="rect">
            <a:avLst/>
          </a:prstGeom>
        </p:spPr>
      </p:pic>
      <p:pic>
        <p:nvPicPr>
          <p:cNvPr id="43" name="Picture 42" descr="Play-Button.png"/>
          <p:cNvPicPr>
            <a:picLocks noChangeAspect="1"/>
          </p:cNvPicPr>
          <p:nvPr/>
        </p:nvPicPr>
        <p:blipFill>
          <a:blip r:embed="rId9" cstate="print"/>
          <a:stretch>
            <a:fillRect/>
          </a:stretch>
        </p:blipFill>
        <p:spPr>
          <a:xfrm>
            <a:off x="5457692" y="5295146"/>
            <a:ext cx="525780" cy="525780"/>
          </a:xfrm>
          <a:prstGeom prst="rect">
            <a:avLst/>
          </a:prstGeom>
        </p:spPr>
      </p:pic>
      <p:sp>
        <p:nvSpPr>
          <p:cNvPr id="44" name="TextBox 43"/>
          <p:cNvSpPr txBox="1"/>
          <p:nvPr/>
        </p:nvSpPr>
        <p:spPr>
          <a:xfrm>
            <a:off x="2829745" y="5900174"/>
            <a:ext cx="1152525" cy="246221"/>
          </a:xfrm>
          <a:prstGeom prst="rect">
            <a:avLst/>
          </a:prstGeom>
          <a:noFill/>
        </p:spPr>
        <p:txBody>
          <a:bodyPr wrap="square" rtlCol="0">
            <a:spAutoFit/>
          </a:bodyPr>
          <a:lstStyle/>
          <a:p>
            <a:pPr algn="ctr"/>
            <a:r>
              <a:rPr lang="en-US" sz="1000" b="1" dirty="0"/>
              <a:t>Track 05</a:t>
            </a:r>
          </a:p>
        </p:txBody>
      </p:sp>
      <p:sp>
        <p:nvSpPr>
          <p:cNvPr id="45" name="TextBox 44"/>
          <p:cNvSpPr txBox="1"/>
          <p:nvPr/>
        </p:nvSpPr>
        <p:spPr>
          <a:xfrm>
            <a:off x="5144320" y="5900174"/>
            <a:ext cx="1152525" cy="246221"/>
          </a:xfrm>
          <a:prstGeom prst="rect">
            <a:avLst/>
          </a:prstGeom>
          <a:noFill/>
        </p:spPr>
        <p:txBody>
          <a:bodyPr wrap="square" rtlCol="0">
            <a:spAutoFit/>
          </a:bodyPr>
          <a:lstStyle/>
          <a:p>
            <a:pPr algn="ctr"/>
            <a:r>
              <a:rPr lang="en-US" sz="1000" b="1" dirty="0"/>
              <a:t>Track 06</a:t>
            </a:r>
          </a:p>
        </p:txBody>
      </p:sp>
      <p:sp>
        <p:nvSpPr>
          <p:cNvPr id="46" name="TextBox 45"/>
          <p:cNvSpPr txBox="1"/>
          <p:nvPr/>
        </p:nvSpPr>
        <p:spPr>
          <a:xfrm>
            <a:off x="971549" y="5292657"/>
            <a:ext cx="1371601" cy="523220"/>
          </a:xfrm>
          <a:prstGeom prst="rect">
            <a:avLst/>
          </a:prstGeom>
          <a:noFill/>
        </p:spPr>
        <p:txBody>
          <a:bodyPr wrap="square" rtlCol="0">
            <a:spAutoFit/>
          </a:bodyPr>
          <a:lstStyle/>
          <a:p>
            <a:pPr algn="ctr">
              <a:spcBef>
                <a:spcPts val="600"/>
              </a:spcBef>
            </a:pPr>
            <a:r>
              <a:rPr lang="en-US" sz="1400" dirty="0"/>
              <a:t>“</a:t>
            </a:r>
            <a:r>
              <a:rPr lang="en-US" sz="1400" i="1" dirty="0"/>
              <a:t>Skating . . .</a:t>
            </a:r>
            <a:br>
              <a:rPr lang="en-US" sz="1400" i="1" dirty="0"/>
            </a:br>
            <a:r>
              <a:rPr lang="en-US" sz="1400" i="1" dirty="0"/>
              <a:t>I don’t know.”</a:t>
            </a:r>
            <a:endParaRPr lang="en-US" sz="1200" i="1" dirty="0"/>
          </a:p>
        </p:txBody>
      </p:sp>
      <p:sp>
        <p:nvSpPr>
          <p:cNvPr id="47" name="TextBox 46"/>
          <p:cNvSpPr txBox="1"/>
          <p:nvPr/>
        </p:nvSpPr>
        <p:spPr>
          <a:xfrm>
            <a:off x="6781800" y="5077214"/>
            <a:ext cx="2181226" cy="954107"/>
          </a:xfrm>
          <a:prstGeom prst="rect">
            <a:avLst/>
          </a:prstGeom>
          <a:noFill/>
        </p:spPr>
        <p:txBody>
          <a:bodyPr wrap="square" rtlCol="0">
            <a:spAutoFit/>
          </a:bodyPr>
          <a:lstStyle/>
          <a:p>
            <a:pPr algn="ctr"/>
            <a:r>
              <a:rPr lang="en-US" sz="1400" dirty="0"/>
              <a:t>“</a:t>
            </a:r>
            <a:r>
              <a:rPr lang="en-US" sz="1400" i="1" dirty="0"/>
              <a:t>Other children could use</a:t>
            </a:r>
            <a:br>
              <a:rPr lang="en-US" sz="1400" i="1" dirty="0"/>
            </a:br>
            <a:r>
              <a:rPr lang="en-US" sz="1400" i="1" dirty="0"/>
              <a:t>. . . um . . . To play . . . um . . . baseball because it's a wood . . .”</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5.wav"/>
                                        </p:tgtEl>
                                      </p:cMediaNode>
                                    </p:audio>
                                  </p:subTnLst>
                                </p:cTn>
                              </p:par>
                            </p:childTnLst>
                          </p:cTn>
                        </p:par>
                        <p:par>
                          <p:cTn id="10" fill="hold">
                            <p:stCondLst>
                              <p:cond delay="500"/>
                            </p:stCondLst>
                            <p:childTnLst>
                              <p:par>
                                <p:cTn id="11" presetID="1" presetClass="entr" presetSubtype="0" fill="hold" nodeType="afterEffect">
                                  <p:stCondLst>
                                    <p:cond delay="215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06.wav"/>
                                        </p:tgtEl>
                                      </p:cMediaNode>
                                    </p:audio>
                                  </p:subTnLst>
                                </p:cTn>
                              </p:par>
                            </p:childTnLst>
                          </p:cTn>
                        </p:par>
                        <p:par>
                          <p:cTn id="26" fill="hold">
                            <p:stCondLst>
                              <p:cond delay="500"/>
                            </p:stCondLst>
                            <p:childTnLst>
                              <p:par>
                                <p:cTn id="27" presetID="1" presetClass="entr" presetSubtype="0" fill="hold" nodeType="afterEffect">
                                  <p:stCondLst>
                                    <p:cond delay="115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solidFill>
                  <a:schemeClr val="tx1"/>
                </a:solidFill>
              </a:rPr>
              <a:t>Outcomes for Participants</a:t>
            </a:r>
          </a:p>
        </p:txBody>
      </p:sp>
      <p:sp>
        <p:nvSpPr>
          <p:cNvPr id="3" name="Content Placeholder 2"/>
          <p:cNvSpPr>
            <a:spLocks noGrp="1"/>
          </p:cNvSpPr>
          <p:nvPr>
            <p:ph idx="1"/>
          </p:nvPr>
        </p:nvSpPr>
        <p:spPr>
          <a:xfrm>
            <a:off x="153988" y="1000125"/>
            <a:ext cx="8837612" cy="2141427"/>
          </a:xfrm>
        </p:spPr>
        <p:txBody>
          <a:bodyPr/>
          <a:lstStyle/>
          <a:p>
            <a:pPr>
              <a:lnSpc>
                <a:spcPct val="150000"/>
              </a:lnSpc>
            </a:pPr>
            <a:r>
              <a:rPr lang="en-US" sz="2200" dirty="0"/>
              <a:t>Understand how to administer the NYSESLAT Speaking test</a:t>
            </a:r>
          </a:p>
          <a:p>
            <a:pPr>
              <a:lnSpc>
                <a:spcPct val="150000"/>
              </a:lnSpc>
            </a:pPr>
            <a:r>
              <a:rPr lang="en-US" sz="2200" dirty="0"/>
              <a:t>Gain experience in scoring the NYSESLAT Speaking test</a:t>
            </a:r>
          </a:p>
          <a:p>
            <a:r>
              <a:rPr lang="en-US" sz="2200" dirty="0"/>
              <a:t>Develop skills in providing local training in NYSESLAT administration and scoring</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a:t>
            </a:fld>
            <a:endParaRPr lang="en-US" dirty="0"/>
          </a:p>
        </p:txBody>
      </p:sp>
    </p:spTree>
    <p:extLst>
      <p:ext uri="{BB962C8B-B14F-4D97-AF65-F5344CB8AC3E}">
        <p14:creationId xmlns:p14="http://schemas.microsoft.com/office/powerpoint/2010/main" val="311727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440420" cy="382587"/>
          </a:xfrm>
        </p:spPr>
        <p:txBody>
          <a:bodyPr/>
          <a:lstStyle/>
          <a:p>
            <a:r>
              <a:rPr lang="en-US" dirty="0"/>
              <a:t>Transitioning Level Items</a:t>
            </a:r>
            <a:endParaRPr lang="en-US" sz="1800"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20</a:t>
            </a:fld>
            <a:endParaRPr lang="en-US" dirty="0"/>
          </a:p>
        </p:txBody>
      </p:sp>
      <p:sp>
        <p:nvSpPr>
          <p:cNvPr id="9" name="Content Placeholder 2"/>
          <p:cNvSpPr txBox="1">
            <a:spLocks/>
          </p:cNvSpPr>
          <p:nvPr/>
        </p:nvSpPr>
        <p:spPr bwMode="auto">
          <a:xfrm>
            <a:off x="155920" y="2720807"/>
            <a:ext cx="8817102" cy="37129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3"/>
              </a:buBlip>
              <a:tabLst/>
              <a:defRPr/>
            </a:pPr>
            <a:r>
              <a:rPr kumimoji="0" lang="en-US" sz="1800" b="1" i="0" u="none" strike="noStrike" kern="0" cap="none" spc="0" normalizeH="0" baseline="0" noProof="0" dirty="0">
                <a:ln>
                  <a:noFill/>
                </a:ln>
                <a:solidFill>
                  <a:schemeClr val="tx1"/>
                </a:solidFill>
                <a:effectLst/>
                <a:uLnTx/>
                <a:uFillTx/>
                <a:latin typeface="+mn-lt"/>
                <a:ea typeface="+mn-ea"/>
                <a:cs typeface="+mn-cs"/>
              </a:rPr>
              <a:t>Always</a:t>
            </a:r>
            <a:r>
              <a:rPr kumimoji="0" lang="en-US" sz="1800" b="0" i="0" u="none" strike="noStrike" kern="0" cap="none" spc="0" normalizeH="0" baseline="0" noProof="0" dirty="0">
                <a:ln>
                  <a:noFill/>
                </a:ln>
                <a:solidFill>
                  <a:schemeClr val="tx1"/>
                </a:solidFill>
                <a:effectLst/>
                <a:uLnTx/>
                <a:uFillTx/>
                <a:latin typeface="+mn-lt"/>
                <a:ea typeface="+mn-ea"/>
                <a:cs typeface="+mn-cs"/>
              </a:rPr>
              <a:t> accompanied by a </a:t>
            </a:r>
            <a:r>
              <a:rPr kumimoji="0" lang="en-US" sz="1800" b="1" i="0" u="none" strike="noStrike" kern="0" cap="none" spc="0" normalizeH="0" baseline="0" noProof="0" dirty="0">
                <a:ln>
                  <a:noFill/>
                </a:ln>
                <a:solidFill>
                  <a:schemeClr val="tx1"/>
                </a:solidFill>
                <a:effectLst/>
                <a:uLnTx/>
                <a:uFillTx/>
                <a:latin typeface="+mn-lt"/>
                <a:ea typeface="+mn-ea"/>
                <a:cs typeface="+mn-cs"/>
              </a:rPr>
              <a:t>graphic</a:t>
            </a: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gives </a:t>
            </a:r>
            <a:r>
              <a:rPr kumimoji="0" lang="en-US" sz="1800" b="1" i="0" u="none" strike="noStrike" kern="0" cap="none" spc="0" normalizeH="0" baseline="0" noProof="0" dirty="0">
                <a:ln>
                  <a:noFill/>
                </a:ln>
                <a:solidFill>
                  <a:schemeClr val="tx1"/>
                </a:solidFill>
                <a:effectLst/>
                <a:uLnTx/>
                <a:uFillTx/>
                <a:latin typeface="+mn-lt"/>
                <a:ea typeface="+mn-ea"/>
                <a:cs typeface="+mn-cs"/>
              </a:rPr>
              <a:t>context</a:t>
            </a:r>
          </a:p>
          <a:p>
            <a:pPr marL="742950" marR="0" lvl="1" indent="-285750" algn="l" defTabSz="914400" rtl="0" eaLnBrk="1" fontAlgn="base" latinLnBrk="0" hangingPunct="1">
              <a:lnSpc>
                <a:spcPct val="100000"/>
              </a:lnSpc>
              <a:spcBef>
                <a:spcPts val="600"/>
              </a:spcBef>
              <a:spcAft>
                <a:spcPct val="0"/>
              </a:spcAft>
              <a:buClrTx/>
              <a:buSzPct val="75000"/>
              <a:buFontTx/>
              <a:buBlip>
                <a:blip r:embed="rId4"/>
              </a:buBlip>
              <a:tabLst/>
              <a:defRPr/>
            </a:pPr>
            <a:r>
              <a:rPr kumimoji="0" lang="en-US" sz="1600" b="0" i="1" u="none" strike="noStrike" kern="0" cap="none" spc="0" normalizeH="0" baseline="0" noProof="0" dirty="0">
                <a:ln>
                  <a:noFill/>
                </a:ln>
                <a:solidFill>
                  <a:schemeClr val="tx1"/>
                </a:solidFill>
                <a:effectLst/>
                <a:uLnTx/>
                <a:uFillTx/>
                <a:latin typeface="+mn-lt"/>
              </a:rPr>
              <a:t>Visitors to some</a:t>
            </a:r>
            <a:r>
              <a:rPr kumimoji="0" lang="en-US" sz="1600" b="0" i="1" u="none" strike="noStrike" kern="0" cap="none" spc="0" normalizeH="0" noProof="0" dirty="0">
                <a:ln>
                  <a:noFill/>
                </a:ln>
                <a:solidFill>
                  <a:schemeClr val="tx1"/>
                </a:solidFill>
                <a:effectLst/>
                <a:uLnTx/>
                <a:uFillTx/>
                <a:latin typeface="+mn-lt"/>
              </a:rPr>
              <a:t> historical sites can experience how people lived long ago. These students are preparing food </a:t>
            </a:r>
            <a:r>
              <a:rPr lang="en-US" sz="1600" i="1" kern="0" dirty="0">
                <a:latin typeface="+mn-lt"/>
              </a:rPr>
              <a:t>the same way the Seneca people did long ago when they lived at this site.</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8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does not model</a:t>
            </a:r>
            <a:r>
              <a:rPr kumimoji="0" lang="en-US" sz="1800" b="0" i="0" u="none" strike="noStrike" kern="0" cap="none" spc="0" normalizeH="0" baseline="0" noProof="0" dirty="0">
                <a:ln>
                  <a:noFill/>
                </a:ln>
                <a:solidFill>
                  <a:schemeClr val="tx1"/>
                </a:solidFill>
                <a:effectLst/>
                <a:uLnTx/>
                <a:uFillTx/>
                <a:latin typeface="+mn-lt"/>
                <a:ea typeface="+mn-ea"/>
                <a:cs typeface="+mn-cs"/>
              </a:rPr>
              <a:t> a sample response</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asks</a:t>
            </a:r>
            <a:r>
              <a:rPr kumimoji="0" lang="en-US" sz="1800" b="0" i="0" u="none" strike="noStrike" kern="0" cap="none" spc="0" normalizeH="0" baseline="0" noProof="0" dirty="0">
                <a:ln>
                  <a:noFill/>
                </a:ln>
                <a:solidFill>
                  <a:schemeClr val="tx1"/>
                </a:solidFill>
                <a:effectLst/>
                <a:uLnTx/>
                <a:uFillTx/>
                <a:latin typeface="+mn-lt"/>
                <a:ea typeface="+mn-ea"/>
                <a:cs typeface="+mn-cs"/>
              </a:rPr>
              <a:t> question</a:t>
            </a:r>
          </a:p>
          <a:p>
            <a:pPr marL="742950" marR="0" lvl="1" indent="-285750" algn="l" defTabSz="914400" rtl="0" eaLnBrk="1" fontAlgn="base" latinLnBrk="0" hangingPunct="1">
              <a:lnSpc>
                <a:spcPct val="100000"/>
              </a:lnSpc>
              <a:spcBef>
                <a:spcPts val="600"/>
              </a:spcBef>
              <a:spcAft>
                <a:spcPct val="0"/>
              </a:spcAft>
              <a:buClrTx/>
              <a:buSzPct val="75000"/>
              <a:buFontTx/>
              <a:buBlip>
                <a:blip r:embed="rId4"/>
              </a:buBlip>
              <a:tabLst/>
              <a:defRPr/>
            </a:pPr>
            <a:r>
              <a:rPr kumimoji="0" lang="en-US" sz="1600" b="0" i="1" u="none" strike="noStrike" kern="0" cap="none" spc="0" normalizeH="0" baseline="0" noProof="0" dirty="0">
                <a:ln>
                  <a:noFill/>
                </a:ln>
                <a:solidFill>
                  <a:schemeClr val="tx1"/>
                </a:solidFill>
                <a:effectLst/>
                <a:uLnTx/>
                <a:uFillTx/>
                <a:latin typeface="+mn-lt"/>
              </a:rPr>
              <a:t>Tell me how they are preparing food. </a:t>
            </a: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does not rephrase or repeat </a:t>
            </a:r>
            <a:r>
              <a:rPr kumimoji="0" lang="en-US" sz="1800" i="0" strike="noStrike" kern="0" cap="none" spc="0" normalizeH="0" baseline="0" noProof="0" dirty="0">
                <a:ln>
                  <a:noFill/>
                </a:ln>
                <a:solidFill>
                  <a:schemeClr val="tx1"/>
                </a:solidFill>
                <a:effectLst/>
                <a:uLnTx/>
                <a:uFillTx/>
                <a:latin typeface="+mn-lt"/>
                <a:ea typeface="+mn-ea"/>
                <a:cs typeface="+mn-cs"/>
              </a:rPr>
              <a:t>if examinee does not respond</a:t>
            </a:r>
          </a:p>
          <a:p>
            <a:pPr marL="342900" lvl="0" indent="-342900">
              <a:spcBef>
                <a:spcPts val="600"/>
              </a:spcBef>
              <a:buSzPct val="90000"/>
              <a:buBlip>
                <a:blip r:embed="rId3"/>
              </a:buBlip>
              <a:defRPr/>
            </a:pPr>
            <a:r>
              <a:rPr lang="en-US" kern="0" dirty="0">
                <a:latin typeface="+mn-lt"/>
              </a:rPr>
              <a:t>Examiner may use follow-up when more language is needed “</a:t>
            </a:r>
            <a:r>
              <a:rPr lang="en-US" i="1" kern="0" dirty="0">
                <a:latin typeface="+mn-lt"/>
              </a:rPr>
              <a:t>Tell me more.”</a:t>
            </a:r>
            <a:endParaRPr kumimoji="0" lang="en-US" b="0" i="1" u="none" strike="noStrike" kern="0" cap="none" spc="0" normalizeH="0" baseline="0" noProof="0" dirty="0">
              <a:ln>
                <a:noFill/>
              </a:ln>
              <a:solidFill>
                <a:schemeClr val="tx1"/>
              </a:solidFill>
              <a:effectLst/>
              <a:uLnTx/>
              <a:uFillTx/>
              <a:latin typeface="+mn-lt"/>
            </a:endParaRPr>
          </a:p>
        </p:txBody>
      </p:sp>
      <p:pic>
        <p:nvPicPr>
          <p:cNvPr id="6" name="Picture 5" descr="3619_1.png"/>
          <p:cNvPicPr>
            <a:picLocks noChangeAspect="1"/>
          </p:cNvPicPr>
          <p:nvPr/>
        </p:nvPicPr>
        <p:blipFill>
          <a:blip r:embed="rId5" cstate="print"/>
          <a:stretch>
            <a:fillRect/>
          </a:stretch>
        </p:blipFill>
        <p:spPr>
          <a:xfrm>
            <a:off x="1836773" y="868680"/>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3619_2.png"/>
          <p:cNvPicPr>
            <a:picLocks noChangeAspect="1"/>
          </p:cNvPicPr>
          <p:nvPr/>
        </p:nvPicPr>
        <p:blipFill>
          <a:blip r:embed="rId6" cstate="print"/>
          <a:stretch>
            <a:fillRect/>
          </a:stretch>
        </p:blipFill>
        <p:spPr>
          <a:xfrm>
            <a:off x="4871802" y="868680"/>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1477943" y="86300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10" name="TextBox 9"/>
          <p:cNvSpPr txBox="1"/>
          <p:nvPr/>
        </p:nvSpPr>
        <p:spPr>
          <a:xfrm>
            <a:off x="4533032" y="85592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Transitioning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21</a:t>
            </a:fld>
            <a:endParaRPr lang="en-US" dirty="0"/>
          </a:p>
        </p:txBody>
      </p:sp>
      <p:grpSp>
        <p:nvGrpSpPr>
          <p:cNvPr id="29" name="Group 28"/>
          <p:cNvGrpSpPr/>
          <p:nvPr/>
        </p:nvGrpSpPr>
        <p:grpSpPr>
          <a:xfrm>
            <a:off x="375481" y="4810332"/>
            <a:ext cx="8385527" cy="1468962"/>
            <a:chOff x="552905" y="4640204"/>
            <a:chExt cx="8385527" cy="1468962"/>
          </a:xfrm>
          <a:effectLst>
            <a:outerShdw blurRad="50800" dist="38100" dir="2700000" algn="tl" rotWithShape="0">
              <a:prstClr val="black">
                <a:alpha val="40000"/>
              </a:prstClr>
            </a:outerShdw>
          </a:effectLst>
        </p:grpSpPr>
        <p:sp>
          <p:nvSpPr>
            <p:cNvPr id="27" name="Rounded Rectangle 26"/>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200"/>
                </a:spcBef>
                <a:buFont typeface="Wingdings" pitchFamily="2" charset="2"/>
                <a:buChar char="§"/>
                <a:tabLst>
                  <a:tab pos="171450" algn="l"/>
                </a:tabLst>
              </a:pPr>
              <a:r>
                <a:rPr lang="en-US" sz="1600" dirty="0">
                  <a:solidFill>
                    <a:schemeClr val="tx1"/>
                  </a:solidFill>
                </a:rPr>
                <a:t>  May use multiple sentences</a:t>
              </a:r>
            </a:p>
            <a:p>
              <a:pPr>
                <a:spcBef>
                  <a:spcPts val="2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2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multiple words to respond</a:t>
              </a:r>
            </a:p>
            <a:p>
              <a:pPr>
                <a:spcBef>
                  <a:spcPts val="200"/>
                </a:spcBef>
                <a:buFont typeface="Wingdings" pitchFamily="2" charset="2"/>
                <a:buChar char="§"/>
                <a:tabLst>
                  <a:tab pos="171450" algn="l"/>
                </a:tabLst>
              </a:pPr>
              <a:r>
                <a:rPr lang="en-US" sz="1600" dirty="0">
                  <a:solidFill>
                    <a:schemeClr val="tx1"/>
                  </a:solidFill>
                </a:rPr>
                <a:t>  Partially expresses thoughts and ideas</a:t>
              </a:r>
            </a:p>
            <a:p>
              <a:pPr>
                <a:spcBef>
                  <a:spcPts val="200"/>
                </a:spcBef>
                <a:buFont typeface="Wingdings" pitchFamily="2" charset="2"/>
                <a:buChar char="§"/>
                <a:tabLst>
                  <a:tab pos="171450" algn="l"/>
                </a:tabLst>
              </a:pPr>
              <a:r>
                <a:rPr lang="en-US" sz="1600" dirty="0">
                  <a:solidFill>
                    <a:schemeClr val="tx1"/>
                  </a:solidFill>
                </a:rPr>
                <a:t>  Frequent errors may obscure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8" name="Group 37"/>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36" name="Rounded Rectangle 35"/>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No response</a:t>
              </a:r>
            </a:p>
            <a:p>
              <a:pPr>
                <a:spcBef>
                  <a:spcPts val="200"/>
                </a:spcBef>
                <a:buFont typeface="Wingdings" pitchFamily="2" charset="2"/>
                <a:buChar char="§"/>
                <a:tabLst>
                  <a:tab pos="171450" algn="l"/>
                </a:tabLst>
              </a:pPr>
              <a:r>
                <a:rPr lang="en-US" sz="1600" dirty="0">
                  <a:solidFill>
                    <a:schemeClr val="tx1"/>
                  </a:solidFill>
                </a:rPr>
                <a:t>  Responds with “yes,” “no,” or “I don’t know</a:t>
              </a:r>
            </a:p>
            <a:p>
              <a:pPr>
                <a:spcBef>
                  <a:spcPts val="200"/>
                </a:spcBef>
                <a:buFont typeface="Wingdings" pitchFamily="2" charset="2"/>
                <a:buChar char="§"/>
                <a:tabLst>
                  <a:tab pos="171450" algn="l"/>
                </a:tabLst>
              </a:pPr>
              <a:r>
                <a:rPr lang="en-US" sz="1600" dirty="0">
                  <a:solidFill>
                    <a:schemeClr val="tx1"/>
                  </a:solidFill>
                </a:rPr>
                <a:t>  Responds completely in a language other than English </a:t>
              </a:r>
            </a:p>
            <a:p>
              <a:pPr>
                <a:spcBef>
                  <a:spcPts val="200"/>
                </a:spcBef>
                <a:buFont typeface="Wingdings" pitchFamily="2" charset="2"/>
                <a:buChar char="§"/>
                <a:tabLst>
                  <a:tab pos="171450" algn="l"/>
                </a:tabLst>
              </a:pPr>
              <a:r>
                <a:rPr lang="en-US" sz="1600" dirty="0">
                  <a:solidFill>
                    <a:schemeClr val="tx1"/>
                  </a:solidFill>
                </a:rPr>
                <a:t>  Uses one word to respond</a:t>
              </a:r>
            </a:p>
            <a:p>
              <a:pPr>
                <a:spcBef>
                  <a:spcPts val="200"/>
                </a:spcBef>
                <a:buFont typeface="Wingdings" pitchFamily="2" charset="2"/>
                <a:buChar char="§"/>
                <a:tabLst>
                  <a:tab pos="171450" algn="l"/>
                </a:tabLst>
              </a:pPr>
              <a:r>
                <a:rPr lang="en-US" sz="1600" dirty="0">
                  <a:solidFill>
                    <a:schemeClr val="tx1"/>
                  </a:solidFill>
                </a:rPr>
                <a:t>  Does not express a complete thought or idea</a:t>
              </a:r>
            </a:p>
            <a:p>
              <a:pPr>
                <a:spcBef>
                  <a:spcPts val="200"/>
                </a:spcBef>
                <a:buFont typeface="Wingdings" pitchFamily="2" charset="2"/>
                <a:buChar char="§"/>
                <a:tabLst>
                  <a:tab pos="171450" algn="l"/>
                </a:tabLst>
              </a:pPr>
              <a:r>
                <a:rPr lang="en-US" sz="1600" dirty="0">
                  <a:solidFill>
                    <a:schemeClr val="tx1"/>
                  </a:solidFill>
                </a:rPr>
                <a:t>  Unintelligible</a:t>
              </a:r>
            </a:p>
            <a:p>
              <a:pPr>
                <a:spcBef>
                  <a:spcPts val="200"/>
                </a:spcBef>
                <a:buFont typeface="Wingdings" pitchFamily="2" charset="2"/>
                <a:buChar char="§"/>
                <a:tabLst>
                  <a:tab pos="171450" algn="l"/>
                </a:tabLst>
              </a:pPr>
              <a:r>
                <a:rPr lang="en-US" sz="1600" dirty="0">
                  <a:solidFill>
                    <a:schemeClr val="tx1"/>
                  </a:solidFill>
                </a:rPr>
                <a:t>  Errors may totally obscure meaning</a:t>
              </a:r>
            </a:p>
          </p:txBody>
        </p:sp>
        <p:sp>
          <p:nvSpPr>
            <p:cNvPr id="37" name="TextBox 36"/>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9–12 Transitioning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22</a:t>
            </a:fld>
            <a:endParaRPr lang="en-US" dirty="0"/>
          </a:p>
        </p:txBody>
      </p:sp>
      <p:sp>
        <p:nvSpPr>
          <p:cNvPr id="22" name="AutoShape 4"/>
          <p:cNvSpPr>
            <a:spLocks noChangeArrowheads="1"/>
          </p:cNvSpPr>
          <p:nvPr/>
        </p:nvSpPr>
        <p:spPr bwMode="auto">
          <a:xfrm>
            <a:off x="200196" y="283273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defTabSz="1031875">
              <a:tabLst>
                <a:tab pos="968375" algn="l"/>
              </a:tabLst>
            </a:pPr>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Visitors to some historical sites can experience how people lived long ago. These students are</a:t>
            </a:r>
            <a:br>
              <a:rPr lang="en-US" sz="1400" dirty="0">
                <a:latin typeface="+mn-lt"/>
              </a:rPr>
            </a:br>
            <a:r>
              <a:rPr lang="en-US" sz="1400" dirty="0">
                <a:latin typeface="+mn-lt"/>
              </a:rPr>
              <a:t>preparing food the same way the Seneca people did long ago when they lived at this site.</a:t>
            </a:r>
            <a:endParaRPr lang="en-US" sz="12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Tell me how they are preparing food.</a:t>
            </a:r>
            <a:endParaRPr lang="en-US" sz="1200" dirty="0">
              <a:latin typeface="+mn-lt"/>
              <a:cs typeface="Times New Roman" pitchFamily="18" charset="0"/>
            </a:endParaRPr>
          </a:p>
        </p:txBody>
      </p:sp>
      <p:pic>
        <p:nvPicPr>
          <p:cNvPr id="44" name="Picture 43" descr="3619_1.png"/>
          <p:cNvPicPr>
            <a:picLocks noChangeAspect="1"/>
          </p:cNvPicPr>
          <p:nvPr/>
        </p:nvPicPr>
        <p:blipFill>
          <a:blip r:embed="rId6" cstate="print"/>
          <a:stretch>
            <a:fillRect/>
          </a:stretch>
        </p:blipFill>
        <p:spPr>
          <a:xfrm>
            <a:off x="1730443" y="953744"/>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45" name="Picture 44" descr="3619_2.png"/>
          <p:cNvPicPr>
            <a:picLocks noChangeAspect="1"/>
          </p:cNvPicPr>
          <p:nvPr/>
        </p:nvPicPr>
        <p:blipFill>
          <a:blip r:embed="rId7" cstate="print"/>
          <a:stretch>
            <a:fillRect/>
          </a:stretch>
        </p:blipFill>
        <p:spPr>
          <a:xfrm>
            <a:off x="4978132" y="953744"/>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31" name="TextBox 30"/>
          <p:cNvSpPr txBox="1"/>
          <p:nvPr/>
        </p:nvSpPr>
        <p:spPr>
          <a:xfrm>
            <a:off x="1382250" y="94806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2" name="TextBox 31"/>
          <p:cNvSpPr txBox="1"/>
          <p:nvPr/>
        </p:nvSpPr>
        <p:spPr>
          <a:xfrm>
            <a:off x="4628725" y="951613"/>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grpSp>
        <p:nvGrpSpPr>
          <p:cNvPr id="3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8"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9" cstate="print"/>
          <a:stretch>
            <a:fillRect/>
          </a:stretch>
        </p:blipFill>
        <p:spPr>
          <a:xfrm>
            <a:off x="1443029" y="4658973"/>
            <a:ext cx="525780" cy="525780"/>
          </a:xfrm>
          <a:prstGeom prst="rect">
            <a:avLst/>
          </a:prstGeom>
        </p:spPr>
      </p:pic>
      <p:grpSp>
        <p:nvGrpSpPr>
          <p:cNvPr id="38"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8"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9" cstate="print"/>
          <a:stretch>
            <a:fillRect/>
          </a:stretch>
        </p:blipFill>
        <p:spPr>
          <a:xfrm>
            <a:off x="4295642" y="4658973"/>
            <a:ext cx="525780" cy="525780"/>
          </a:xfrm>
          <a:prstGeom prst="rect">
            <a:avLst/>
          </a:prstGeom>
        </p:spPr>
      </p:pic>
      <p:grpSp>
        <p:nvGrpSpPr>
          <p:cNvPr id="43"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8"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9"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07</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08</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09</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1020119" y="5628034"/>
            <a:ext cx="1371601" cy="523220"/>
          </a:xfrm>
          <a:prstGeom prst="rect">
            <a:avLst/>
          </a:prstGeom>
          <a:noFill/>
        </p:spPr>
        <p:txBody>
          <a:bodyPr wrap="square" rtlCol="0">
            <a:spAutoFit/>
          </a:bodyPr>
          <a:lstStyle/>
          <a:p>
            <a:pPr algn="ctr">
              <a:spcBef>
                <a:spcPts val="600"/>
              </a:spcBef>
            </a:pPr>
            <a:r>
              <a:rPr lang="en-US" sz="1400" dirty="0"/>
              <a:t>“</a:t>
            </a:r>
            <a:r>
              <a:rPr lang="en-US" sz="1400" i="1" dirty="0"/>
              <a:t>Can’t, sorry</a:t>
            </a:r>
            <a:br>
              <a:rPr lang="en-US" sz="1400" i="1" dirty="0"/>
            </a:br>
            <a:r>
              <a:rPr lang="en-US" sz="1400" i="1" dirty="0"/>
              <a:t>I don’t know.”</a:t>
            </a:r>
            <a:endParaRPr lang="en-US" sz="1200" i="1" dirty="0"/>
          </a:p>
        </p:txBody>
      </p:sp>
      <p:sp>
        <p:nvSpPr>
          <p:cNvPr id="81" name="TextBox 80"/>
          <p:cNvSpPr txBox="1"/>
          <p:nvPr/>
        </p:nvSpPr>
        <p:spPr>
          <a:xfrm>
            <a:off x="2870200" y="5628034"/>
            <a:ext cx="3340100" cy="738664"/>
          </a:xfrm>
          <a:prstGeom prst="rect">
            <a:avLst/>
          </a:prstGeom>
          <a:noFill/>
        </p:spPr>
        <p:txBody>
          <a:bodyPr wrap="square" rtlCol="0">
            <a:spAutoFit/>
          </a:bodyPr>
          <a:lstStyle/>
          <a:p>
            <a:pPr algn="ctr">
              <a:spcBef>
                <a:spcPts val="600"/>
              </a:spcBef>
            </a:pPr>
            <a:r>
              <a:rPr lang="en-US" sz="1400" dirty="0"/>
              <a:t>“</a:t>
            </a:r>
            <a:r>
              <a:rPr lang="en-US" sz="1400" i="1" dirty="0"/>
              <a:t>They prepare food like Seneca people did long…long ago when they lived in this . . . Mm . . . lived at this site.”</a:t>
            </a:r>
          </a:p>
        </p:txBody>
      </p:sp>
      <p:sp>
        <p:nvSpPr>
          <p:cNvPr id="82" name="TextBox 81"/>
          <p:cNvSpPr txBox="1"/>
          <p:nvPr/>
        </p:nvSpPr>
        <p:spPr>
          <a:xfrm>
            <a:off x="6076949" y="5628034"/>
            <a:ext cx="2676526" cy="738664"/>
          </a:xfrm>
          <a:prstGeom prst="rect">
            <a:avLst/>
          </a:prstGeom>
          <a:noFill/>
        </p:spPr>
        <p:txBody>
          <a:bodyPr wrap="square" rtlCol="0">
            <a:spAutoFit/>
          </a:bodyPr>
          <a:lstStyle/>
          <a:p>
            <a:pPr algn="ctr">
              <a:spcBef>
                <a:spcPts val="600"/>
              </a:spcBef>
            </a:pPr>
            <a:r>
              <a:rPr lang="en-US" sz="1400" dirty="0"/>
              <a:t>“</a:t>
            </a:r>
            <a:r>
              <a:rPr lang="en-US" sz="1400" i="1" dirty="0"/>
              <a:t>It is student? . . . The students are preparing</a:t>
            </a:r>
            <a:br>
              <a:rPr lang="en-US" sz="1400" i="1" dirty="0"/>
            </a:br>
            <a:r>
              <a:rPr lang="en-US" sz="1400" i="1" dirty="0"/>
              <a:t>soup, to the corn.”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7.wav"/>
                                        </p:tgtEl>
                                      </p:cMediaNode>
                                    </p:audio>
                                  </p:subTnLst>
                                </p:cTn>
                              </p:par>
                            </p:childTnLst>
                          </p:cTn>
                        </p:par>
                        <p:par>
                          <p:cTn id="10" fill="hold">
                            <p:stCondLst>
                              <p:cond delay="500"/>
                            </p:stCondLst>
                            <p:childTnLst>
                              <p:par>
                                <p:cTn id="11" presetID="1" presetClass="entr" presetSubtype="0" fill="hold" nodeType="afterEffect">
                                  <p:stCondLst>
                                    <p:cond delay="24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08.wav"/>
                                        </p:tgtEl>
                                      </p:cMediaNode>
                                    </p:audio>
                                  </p:subTnLst>
                                </p:cTn>
                              </p:par>
                            </p:childTnLst>
                          </p:cTn>
                        </p:par>
                        <p:par>
                          <p:cTn id="26" fill="hold">
                            <p:stCondLst>
                              <p:cond delay="500"/>
                            </p:stCondLst>
                            <p:childTnLst>
                              <p:par>
                                <p:cTn id="27" presetID="1" presetClass="entr" presetSubtype="0" fill="hold" nodeType="afterEffect">
                                  <p:stCondLst>
                                    <p:cond delay="135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09.wav"/>
                                        </p:tgtEl>
                                      </p:cMediaNode>
                                    </p:audio>
                                  </p:subTnLst>
                                </p:cTn>
                              </p:par>
                            </p:childTnLst>
                          </p:cTn>
                        </p:par>
                        <p:par>
                          <p:cTn id="42" fill="hold">
                            <p:stCondLst>
                              <p:cond delay="500"/>
                            </p:stCondLst>
                            <p:childTnLst>
                              <p:par>
                                <p:cTn id="43" presetID="1" presetClass="entr" presetSubtype="0" fill="hold" nodeType="afterEffect">
                                  <p:stCondLst>
                                    <p:cond delay="120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Expanding Level Items</a:t>
            </a:r>
            <a:endParaRPr lang="en-US" sz="2000" dirty="0"/>
          </a:p>
        </p:txBody>
      </p:sp>
      <p:sp>
        <p:nvSpPr>
          <p:cNvPr id="3" name="Content Placeholder 2"/>
          <p:cNvSpPr>
            <a:spLocks noGrp="1"/>
          </p:cNvSpPr>
          <p:nvPr>
            <p:ph idx="1"/>
          </p:nvPr>
        </p:nvSpPr>
        <p:spPr>
          <a:xfrm>
            <a:off x="158047" y="2670302"/>
            <a:ext cx="8817102" cy="3616198"/>
          </a:xfrm>
        </p:spPr>
        <p:txBody>
          <a:bodyPr/>
          <a:lstStyle/>
          <a:p>
            <a:pPr>
              <a:spcBef>
                <a:spcPts val="800"/>
              </a:spcBef>
            </a:pPr>
            <a:r>
              <a:rPr lang="en-US" sz="1800" dirty="0"/>
              <a:t>Accompanied by a </a:t>
            </a:r>
            <a:r>
              <a:rPr lang="en-US" sz="1800" b="1" dirty="0"/>
              <a:t>graphic </a:t>
            </a:r>
            <a:r>
              <a:rPr lang="en-US" sz="1800" dirty="0"/>
              <a:t>or by a </a:t>
            </a:r>
            <a:r>
              <a:rPr lang="en-US" sz="1800" b="1" dirty="0"/>
              <a:t>passage and graphic</a:t>
            </a:r>
          </a:p>
          <a:p>
            <a:pPr>
              <a:spcBef>
                <a:spcPts val="600"/>
              </a:spcBef>
            </a:pPr>
            <a:r>
              <a:rPr lang="en-US" sz="1800" dirty="0"/>
              <a:t>Examiner gives </a:t>
            </a:r>
            <a:r>
              <a:rPr lang="en-US" sz="1800" b="1" dirty="0"/>
              <a:t>context</a:t>
            </a:r>
          </a:p>
          <a:p>
            <a:pPr lvl="1">
              <a:spcBef>
                <a:spcPts val="600"/>
              </a:spcBef>
            </a:pPr>
            <a:r>
              <a:rPr lang="en-US" sz="1400" i="1" dirty="0"/>
              <a:t>Drum music is thousands of years old and is played all over the world. Almost every culture        has its own kind of drum. </a:t>
            </a:r>
            <a:r>
              <a:rPr lang="en-US" sz="1400" dirty="0"/>
              <a:t>[POINT to PICTURE 1] </a:t>
            </a:r>
            <a:r>
              <a:rPr lang="en-US" sz="1400" i="1" dirty="0"/>
              <a:t>For example, in Ireland, people play                    a </a:t>
            </a:r>
            <a:r>
              <a:rPr lang="en-US" sz="1400" i="1" dirty="0" err="1"/>
              <a:t>bodhrán</a:t>
            </a:r>
            <a:r>
              <a:rPr lang="en-US" sz="1400" i="1" dirty="0"/>
              <a:t> [</a:t>
            </a:r>
            <a:r>
              <a:rPr lang="en-US" sz="1400" i="1" dirty="0" err="1"/>
              <a:t>bau-rawn</a:t>
            </a:r>
            <a:r>
              <a:rPr lang="en-US" sz="1400" i="1" dirty="0"/>
              <a:t>] drum, which is made of wood and animal skin.</a:t>
            </a:r>
            <a:br>
              <a:rPr lang="en-US" sz="1400" i="1" dirty="0"/>
            </a:br>
            <a:r>
              <a:rPr lang="en-US" sz="1400" dirty="0"/>
              <a:t>[POINT to PICTURE 2] </a:t>
            </a:r>
            <a:r>
              <a:rPr lang="en-US" sz="1400" i="1" dirty="0"/>
              <a:t>In parts of West Africa, women play an </a:t>
            </a:r>
            <a:r>
              <a:rPr lang="en-US" sz="1400" i="1" dirty="0" err="1"/>
              <a:t>udu</a:t>
            </a:r>
            <a:r>
              <a:rPr lang="en-US" sz="1400" i="1" dirty="0"/>
              <a:t> drum, which is made of clay.</a:t>
            </a:r>
            <a:br>
              <a:rPr lang="en-US" sz="1400" i="1" dirty="0"/>
            </a:br>
            <a:r>
              <a:rPr lang="en-US" sz="1400" dirty="0"/>
              <a:t>[POINT to PICTURE 3] </a:t>
            </a:r>
            <a:r>
              <a:rPr lang="en-US" sz="1400" i="1" dirty="0"/>
              <a:t>In  the Caribbean, people play steel drums, which are made of metal.</a:t>
            </a:r>
          </a:p>
          <a:p>
            <a:pPr>
              <a:spcBef>
                <a:spcPts val="800"/>
              </a:spcBef>
            </a:pPr>
            <a:r>
              <a:rPr lang="en-US" sz="1800" dirty="0"/>
              <a:t>Examiner </a:t>
            </a:r>
            <a:r>
              <a:rPr lang="en-US" sz="1800" b="1" dirty="0"/>
              <a:t>asks question</a:t>
            </a:r>
            <a:endParaRPr lang="en-US" sz="1800" dirty="0"/>
          </a:p>
          <a:p>
            <a:pPr lvl="1">
              <a:spcBef>
                <a:spcPts val="800"/>
              </a:spcBef>
            </a:pPr>
            <a:r>
              <a:rPr lang="en-US" sz="1600" i="1" dirty="0"/>
              <a:t>Tell me about how drums around the world are made of different things.</a:t>
            </a:r>
          </a:p>
          <a:p>
            <a:pPr>
              <a:spcBef>
                <a:spcPts val="600"/>
              </a:spcBef>
            </a:pPr>
            <a:r>
              <a:rPr lang="en-US" sz="1800" dirty="0"/>
              <a:t>No modeling, rephrasing, or repeating</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23</a:t>
            </a:fld>
            <a:endParaRPr lang="en-US" dirty="0"/>
          </a:p>
        </p:txBody>
      </p:sp>
      <p:pic>
        <p:nvPicPr>
          <p:cNvPr id="10" name="Picture 9" descr="3536_1.png"/>
          <p:cNvPicPr>
            <a:picLocks noChangeAspect="1"/>
          </p:cNvPicPr>
          <p:nvPr/>
        </p:nvPicPr>
        <p:blipFill>
          <a:blip r:embed="rId3" cstate="print"/>
          <a:stretch>
            <a:fillRect/>
          </a:stretch>
        </p:blipFill>
        <p:spPr>
          <a:xfrm>
            <a:off x="888471"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descr="3536_2.png"/>
          <p:cNvPicPr>
            <a:picLocks noChangeAspect="1"/>
          </p:cNvPicPr>
          <p:nvPr/>
        </p:nvPicPr>
        <p:blipFill>
          <a:blip r:embed="rId4" cstate="print"/>
          <a:stretch>
            <a:fillRect/>
          </a:stretch>
        </p:blipFill>
        <p:spPr>
          <a:xfrm>
            <a:off x="3536610"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descr="3536_3.png"/>
          <p:cNvPicPr>
            <a:picLocks noChangeAspect="1"/>
          </p:cNvPicPr>
          <p:nvPr/>
        </p:nvPicPr>
        <p:blipFill>
          <a:blip r:embed="rId5" cstate="print"/>
          <a:stretch>
            <a:fillRect/>
          </a:stretch>
        </p:blipFill>
        <p:spPr>
          <a:xfrm>
            <a:off x="6184750"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51503" y="109552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9" name="TextBox 8"/>
          <p:cNvSpPr txBox="1"/>
          <p:nvPr/>
        </p:nvSpPr>
        <p:spPr>
          <a:xfrm>
            <a:off x="3199010" y="109553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13" name="TextBox 12"/>
          <p:cNvSpPr txBox="1"/>
          <p:nvPr/>
        </p:nvSpPr>
        <p:spPr>
          <a:xfrm>
            <a:off x="5835884" y="111679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Expanding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24</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May use limited expanded sentences</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6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9" name="Group 28"/>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30" name="Rounded Rectangle 29"/>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multiple words to respond</a:t>
              </a:r>
            </a:p>
            <a:p>
              <a:pPr>
                <a:spcBef>
                  <a:spcPts val="600"/>
                </a:spcBef>
                <a:buFont typeface="Wingdings" pitchFamily="2" charset="2"/>
                <a:buChar char="§"/>
                <a:tabLst>
                  <a:tab pos="171450" algn="l"/>
                </a:tabLst>
              </a:pPr>
              <a:r>
                <a:rPr lang="en-US" sz="1600" dirty="0">
                  <a:solidFill>
                    <a:schemeClr val="tx1"/>
                  </a:solidFill>
                </a:rPr>
                <a:t>  Does not express complete thoughts and ideas</a:t>
              </a:r>
            </a:p>
            <a:p>
              <a:pPr>
                <a:spcBef>
                  <a:spcPts val="600"/>
                </a:spcBef>
                <a:buFont typeface="Wingdings" pitchFamily="2" charset="2"/>
                <a:buChar char="§"/>
                <a:tabLst>
                  <a:tab pos="171450" algn="l"/>
                </a:tabLst>
              </a:pPr>
              <a:r>
                <a:rPr lang="en-US" sz="1600" dirty="0">
                  <a:solidFill>
                    <a:schemeClr val="tx1"/>
                  </a:solidFill>
                </a:rPr>
                <a:t>  Frequent errors may obscure meaning</a:t>
              </a:r>
            </a:p>
          </p:txBody>
        </p:sp>
        <p:sp>
          <p:nvSpPr>
            <p:cNvPr id="32" name="TextBox 31"/>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3–4 Expanding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25</a:t>
            </a:fld>
            <a:endParaRPr lang="en-US" dirty="0"/>
          </a:p>
        </p:txBody>
      </p:sp>
      <p:sp>
        <p:nvSpPr>
          <p:cNvPr id="11" name="AutoShape 4"/>
          <p:cNvSpPr>
            <a:spLocks noChangeArrowheads="1"/>
          </p:cNvSpPr>
          <p:nvPr/>
        </p:nvSpPr>
        <p:spPr bwMode="auto">
          <a:xfrm>
            <a:off x="173037" y="2426546"/>
            <a:ext cx="8784532" cy="158731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dirty="0">
                <a:latin typeface="Arial" pitchFamily="34" charset="0"/>
                <a:cs typeface="Arial" pitchFamily="34" charset="0"/>
              </a:rPr>
              <a:t>: </a:t>
            </a:r>
            <a:r>
              <a:rPr lang="en-US" sz="1400" dirty="0">
                <a:latin typeface="+mn-lt"/>
              </a:rPr>
              <a:t>Drum music is thousands of years old and is played all over the world. Almost every culture has</a:t>
            </a:r>
            <a:br>
              <a:rPr lang="en-US" sz="1400" dirty="0">
                <a:latin typeface="+mn-lt"/>
              </a:rPr>
            </a:br>
            <a:r>
              <a:rPr lang="en-US" sz="1400" dirty="0">
                <a:latin typeface="+mn-lt"/>
                <a:cs typeface="Times New Roman" pitchFamily="18" charset="0"/>
              </a:rPr>
              <a:t>its own kind of drum. [POINT to PICTURE 1] For example, in Ireland, people play a </a:t>
            </a:r>
            <a:r>
              <a:rPr lang="en-US" sz="1400" dirty="0" err="1">
                <a:latin typeface="+mn-lt"/>
                <a:cs typeface="Times New Roman" pitchFamily="18" charset="0"/>
              </a:rPr>
              <a:t>bodhr</a:t>
            </a:r>
            <a:r>
              <a:rPr lang="en-US" sz="1400" dirty="0" err="1">
                <a:latin typeface="+mn-lt"/>
              </a:rPr>
              <a:t>án</a:t>
            </a:r>
            <a:r>
              <a:rPr lang="en-US" sz="1400" dirty="0">
                <a:latin typeface="+mn-lt"/>
              </a:rPr>
              <a:t> </a:t>
            </a:r>
            <a:r>
              <a:rPr lang="en-US" sz="1400" dirty="0">
                <a:latin typeface="+mn-lt"/>
                <a:cs typeface="Times New Roman" pitchFamily="18" charset="0"/>
              </a:rPr>
              <a:t>[</a:t>
            </a:r>
            <a:r>
              <a:rPr lang="en-US" sz="1400" dirty="0" err="1">
                <a:latin typeface="+mn-lt"/>
                <a:cs typeface="Times New Roman" pitchFamily="18" charset="0"/>
              </a:rPr>
              <a:t>bau-rawn</a:t>
            </a:r>
            <a:r>
              <a:rPr lang="en-US" sz="1400" dirty="0">
                <a:latin typeface="+mn-lt"/>
                <a:cs typeface="Times New Roman" pitchFamily="18" charset="0"/>
              </a:rPr>
              <a:t>]</a:t>
            </a:r>
            <a:br>
              <a:rPr lang="en-US" sz="1400" dirty="0">
                <a:latin typeface="+mn-lt"/>
                <a:cs typeface="Times New Roman" pitchFamily="18" charset="0"/>
              </a:rPr>
            </a:br>
            <a:r>
              <a:rPr lang="en-US" sz="1400" dirty="0">
                <a:latin typeface="+mn-lt"/>
                <a:cs typeface="Times New Roman" pitchFamily="18" charset="0"/>
              </a:rPr>
              <a:t>drum, which is made of wood and animal skin. [POINT to PICTURE 2] In parts of West Africa, women play</a:t>
            </a:r>
            <a:br>
              <a:rPr lang="en-US" sz="1400" dirty="0">
                <a:latin typeface="+mn-lt"/>
                <a:cs typeface="Times New Roman" pitchFamily="18" charset="0"/>
              </a:rPr>
            </a:br>
            <a:r>
              <a:rPr lang="en-US" sz="1400" dirty="0">
                <a:latin typeface="+mn-lt"/>
                <a:cs typeface="Times New Roman" pitchFamily="18" charset="0"/>
              </a:rPr>
              <a:t>an </a:t>
            </a:r>
            <a:r>
              <a:rPr lang="en-US" sz="1400" dirty="0" err="1">
                <a:latin typeface="+mn-lt"/>
                <a:cs typeface="Times New Roman" pitchFamily="18" charset="0"/>
              </a:rPr>
              <a:t>udu</a:t>
            </a:r>
            <a:r>
              <a:rPr lang="en-US" sz="1400" dirty="0">
                <a:latin typeface="+mn-lt"/>
                <a:cs typeface="Times New Roman" pitchFamily="18" charset="0"/>
              </a:rPr>
              <a:t> drum, which is made of clay. [POINT to PICTURE 3] In the Caribbean, people play steel drums,</a:t>
            </a:r>
            <a:br>
              <a:rPr lang="en-US" sz="1400" dirty="0">
                <a:latin typeface="+mn-lt"/>
                <a:cs typeface="Times New Roman" pitchFamily="18" charset="0"/>
              </a:rPr>
            </a:br>
            <a:r>
              <a:rPr lang="en-US" sz="1400" dirty="0">
                <a:latin typeface="+mn-lt"/>
                <a:cs typeface="Times New Roman" pitchFamily="18" charset="0"/>
              </a:rPr>
              <a:t>which are made of metal.</a:t>
            </a:r>
            <a:endParaRPr lang="en-US" sz="1200" dirty="0">
              <a:latin typeface="+mn-lt"/>
              <a:cs typeface="Times New Roman" pitchFamily="18" charset="0"/>
            </a:endParaRPr>
          </a:p>
          <a:p>
            <a:pPr defTabSz="796925">
              <a:lnSpc>
                <a:spcPct val="150000"/>
              </a:lnSpc>
              <a:spcAft>
                <a:spcPts val="1000"/>
              </a:spcAft>
              <a:defRPr/>
            </a:pPr>
            <a:r>
              <a:rPr lang="en-US" sz="1400" b="1" dirty="0">
                <a:latin typeface="Arial" pitchFamily="34" charset="0"/>
                <a:cs typeface="Arial" pitchFamily="34" charset="0"/>
              </a:rPr>
              <a:t>Question</a:t>
            </a:r>
            <a:r>
              <a:rPr lang="en-US" dirty="0">
                <a:latin typeface="Arial" pitchFamily="34" charset="0"/>
                <a:cs typeface="Arial" pitchFamily="34" charset="0"/>
              </a:rPr>
              <a:t>: </a:t>
            </a:r>
            <a:r>
              <a:rPr lang="en-US" sz="1400" dirty="0"/>
              <a:t>Tell me about how drums around the world are made of different things.</a:t>
            </a:r>
            <a:endParaRPr lang="en-US" sz="1200" dirty="0">
              <a:latin typeface="Times New Roman" pitchFamily="18" charset="0"/>
              <a:cs typeface="Times New Roman" pitchFamily="18" charset="0"/>
            </a:endParaRPr>
          </a:p>
        </p:txBody>
      </p:sp>
      <p:pic>
        <p:nvPicPr>
          <p:cNvPr id="32" name="Picture 31" descr="3536_1.png"/>
          <p:cNvPicPr>
            <a:picLocks noChangeAspect="1"/>
          </p:cNvPicPr>
          <p:nvPr/>
        </p:nvPicPr>
        <p:blipFill>
          <a:blip r:embed="rId5" cstate="print"/>
          <a:stretch>
            <a:fillRect/>
          </a:stretch>
        </p:blipFill>
        <p:spPr>
          <a:xfrm>
            <a:off x="879234"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3" name="Picture 32" descr="3536_2.png"/>
          <p:cNvPicPr>
            <a:picLocks noChangeAspect="1"/>
          </p:cNvPicPr>
          <p:nvPr/>
        </p:nvPicPr>
        <p:blipFill>
          <a:blip r:embed="rId6" cstate="print"/>
          <a:stretch>
            <a:fillRect/>
          </a:stretch>
        </p:blipFill>
        <p:spPr>
          <a:xfrm>
            <a:off x="3527373"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4" name="Picture 33" descr="3536_3.png"/>
          <p:cNvPicPr>
            <a:picLocks noChangeAspect="1"/>
          </p:cNvPicPr>
          <p:nvPr/>
        </p:nvPicPr>
        <p:blipFill>
          <a:blip r:embed="rId7" cstate="print"/>
          <a:stretch>
            <a:fillRect/>
          </a:stretch>
        </p:blipFill>
        <p:spPr>
          <a:xfrm>
            <a:off x="6175513"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35" name="TextBox 34"/>
          <p:cNvSpPr txBox="1"/>
          <p:nvPr/>
        </p:nvSpPr>
        <p:spPr>
          <a:xfrm>
            <a:off x="542266" y="89807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6" name="TextBox 35"/>
          <p:cNvSpPr txBox="1"/>
          <p:nvPr/>
        </p:nvSpPr>
        <p:spPr>
          <a:xfrm>
            <a:off x="3189773" y="89808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64" name="TextBox 63"/>
          <p:cNvSpPr txBox="1"/>
          <p:nvPr/>
        </p:nvSpPr>
        <p:spPr>
          <a:xfrm>
            <a:off x="5826647" y="91934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grpSp>
        <p:nvGrpSpPr>
          <p:cNvPr id="86" name="Group 85"/>
          <p:cNvGrpSpPr/>
          <p:nvPr/>
        </p:nvGrpSpPr>
        <p:grpSpPr>
          <a:xfrm>
            <a:off x="804989" y="4167593"/>
            <a:ext cx="1801860" cy="1280160"/>
            <a:chOff x="2486027" y="4991100"/>
            <a:chExt cx="1801860" cy="1280160"/>
          </a:xfrm>
        </p:grpSpPr>
        <p:sp>
          <p:nvSpPr>
            <p:cNvPr id="8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8" name="Rectangle 8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9" name="Picture 88" descr="Melody-Button-(GI).png"/>
          <p:cNvPicPr>
            <a:picLocks noChangeAspect="1"/>
          </p:cNvPicPr>
          <p:nvPr/>
        </p:nvPicPr>
        <p:blipFill>
          <a:blip r:embed="rId8" cstate="print"/>
          <a:stretch>
            <a:fillRect/>
          </a:stretch>
        </p:blipFill>
        <p:spPr>
          <a:xfrm>
            <a:off x="1447647" y="4586646"/>
            <a:ext cx="525780" cy="525780"/>
          </a:xfrm>
          <a:prstGeom prst="rect">
            <a:avLst/>
          </a:prstGeom>
        </p:spPr>
      </p:pic>
      <p:pic>
        <p:nvPicPr>
          <p:cNvPr id="90" name="Picture 89" descr="Play-Button.png"/>
          <p:cNvPicPr>
            <a:picLocks noChangeAspect="1"/>
          </p:cNvPicPr>
          <p:nvPr/>
        </p:nvPicPr>
        <p:blipFill>
          <a:blip r:embed="rId9" cstate="print"/>
          <a:stretch>
            <a:fillRect/>
          </a:stretch>
        </p:blipFill>
        <p:spPr>
          <a:xfrm>
            <a:off x="1447647" y="4586646"/>
            <a:ext cx="525780" cy="525780"/>
          </a:xfrm>
          <a:prstGeom prst="rect">
            <a:avLst/>
          </a:prstGeom>
        </p:spPr>
      </p:pic>
      <p:grpSp>
        <p:nvGrpSpPr>
          <p:cNvPr id="91" name="Group 90"/>
          <p:cNvGrpSpPr/>
          <p:nvPr/>
        </p:nvGrpSpPr>
        <p:grpSpPr>
          <a:xfrm>
            <a:off x="3657602" y="4167593"/>
            <a:ext cx="1801860" cy="1280160"/>
            <a:chOff x="2486027" y="4991100"/>
            <a:chExt cx="1801860" cy="1280160"/>
          </a:xfrm>
        </p:grpSpPr>
        <p:sp>
          <p:nvSpPr>
            <p:cNvPr id="9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93" name="Rectangle 9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4" name="Picture 93" descr="Melody-Button-(GI).png"/>
          <p:cNvPicPr>
            <a:picLocks noChangeAspect="1"/>
          </p:cNvPicPr>
          <p:nvPr/>
        </p:nvPicPr>
        <p:blipFill>
          <a:blip r:embed="rId8" cstate="print"/>
          <a:stretch>
            <a:fillRect/>
          </a:stretch>
        </p:blipFill>
        <p:spPr>
          <a:xfrm>
            <a:off x="4295642" y="4586646"/>
            <a:ext cx="525780" cy="525780"/>
          </a:xfrm>
          <a:prstGeom prst="rect">
            <a:avLst/>
          </a:prstGeom>
        </p:spPr>
      </p:pic>
      <p:pic>
        <p:nvPicPr>
          <p:cNvPr id="95" name="Picture 94" descr="Play-Button.png"/>
          <p:cNvPicPr>
            <a:picLocks noChangeAspect="1"/>
          </p:cNvPicPr>
          <p:nvPr/>
        </p:nvPicPr>
        <p:blipFill>
          <a:blip r:embed="rId9" cstate="print"/>
          <a:stretch>
            <a:fillRect/>
          </a:stretch>
        </p:blipFill>
        <p:spPr>
          <a:xfrm>
            <a:off x="4295642" y="4586646"/>
            <a:ext cx="525780" cy="525780"/>
          </a:xfrm>
          <a:prstGeom prst="rect">
            <a:avLst/>
          </a:prstGeom>
        </p:spPr>
      </p:pic>
      <p:grpSp>
        <p:nvGrpSpPr>
          <p:cNvPr id="96" name="Group 95"/>
          <p:cNvGrpSpPr/>
          <p:nvPr/>
        </p:nvGrpSpPr>
        <p:grpSpPr>
          <a:xfrm>
            <a:off x="6515102" y="4167593"/>
            <a:ext cx="1801860" cy="1280160"/>
            <a:chOff x="2486027" y="4991100"/>
            <a:chExt cx="1801860" cy="1280160"/>
          </a:xfrm>
        </p:grpSpPr>
        <p:sp>
          <p:nvSpPr>
            <p:cNvPr id="9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98" name="Rectangle 9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 name="Picture 98" descr="Melody-Button-(GI).png"/>
          <p:cNvPicPr>
            <a:picLocks noChangeAspect="1"/>
          </p:cNvPicPr>
          <p:nvPr/>
        </p:nvPicPr>
        <p:blipFill>
          <a:blip r:embed="rId8" cstate="print"/>
          <a:stretch>
            <a:fillRect/>
          </a:stretch>
        </p:blipFill>
        <p:spPr>
          <a:xfrm>
            <a:off x="7153142" y="4586646"/>
            <a:ext cx="525780" cy="525780"/>
          </a:xfrm>
          <a:prstGeom prst="rect">
            <a:avLst/>
          </a:prstGeom>
        </p:spPr>
      </p:pic>
      <p:pic>
        <p:nvPicPr>
          <p:cNvPr id="100" name="Picture 99" descr="Play-Button.png"/>
          <p:cNvPicPr>
            <a:picLocks noChangeAspect="1"/>
          </p:cNvPicPr>
          <p:nvPr/>
        </p:nvPicPr>
        <p:blipFill>
          <a:blip r:embed="rId9" cstate="print"/>
          <a:stretch>
            <a:fillRect/>
          </a:stretch>
        </p:blipFill>
        <p:spPr>
          <a:xfrm>
            <a:off x="7153142" y="4586646"/>
            <a:ext cx="525780" cy="525780"/>
          </a:xfrm>
          <a:prstGeom prst="rect">
            <a:avLst/>
          </a:prstGeom>
        </p:spPr>
      </p:pic>
      <p:sp>
        <p:nvSpPr>
          <p:cNvPr id="101" name="TextBox 100"/>
          <p:cNvSpPr txBox="1"/>
          <p:nvPr/>
        </p:nvSpPr>
        <p:spPr>
          <a:xfrm>
            <a:off x="1129657" y="5196293"/>
            <a:ext cx="1152525" cy="246221"/>
          </a:xfrm>
          <a:prstGeom prst="rect">
            <a:avLst/>
          </a:prstGeom>
          <a:noFill/>
        </p:spPr>
        <p:txBody>
          <a:bodyPr wrap="square" rtlCol="0">
            <a:spAutoFit/>
          </a:bodyPr>
          <a:lstStyle/>
          <a:p>
            <a:pPr algn="ctr"/>
            <a:r>
              <a:rPr lang="en-US" sz="1000" b="1" dirty="0"/>
              <a:t>Track 10</a:t>
            </a:r>
          </a:p>
        </p:txBody>
      </p:sp>
      <p:sp>
        <p:nvSpPr>
          <p:cNvPr id="102" name="TextBox 101"/>
          <p:cNvSpPr txBox="1"/>
          <p:nvPr/>
        </p:nvSpPr>
        <p:spPr>
          <a:xfrm>
            <a:off x="3982270" y="5196293"/>
            <a:ext cx="1152525" cy="246221"/>
          </a:xfrm>
          <a:prstGeom prst="rect">
            <a:avLst/>
          </a:prstGeom>
          <a:noFill/>
        </p:spPr>
        <p:txBody>
          <a:bodyPr wrap="square" rtlCol="0">
            <a:spAutoFit/>
          </a:bodyPr>
          <a:lstStyle/>
          <a:p>
            <a:pPr algn="ctr"/>
            <a:r>
              <a:rPr lang="en-US" sz="1000" b="1" dirty="0"/>
              <a:t>Track 11</a:t>
            </a:r>
          </a:p>
        </p:txBody>
      </p:sp>
      <p:sp>
        <p:nvSpPr>
          <p:cNvPr id="103" name="TextBox 102"/>
          <p:cNvSpPr txBox="1"/>
          <p:nvPr/>
        </p:nvSpPr>
        <p:spPr>
          <a:xfrm>
            <a:off x="6839770" y="5196293"/>
            <a:ext cx="1152525" cy="246221"/>
          </a:xfrm>
          <a:prstGeom prst="rect">
            <a:avLst/>
          </a:prstGeom>
          <a:noFill/>
        </p:spPr>
        <p:txBody>
          <a:bodyPr wrap="square" rtlCol="0">
            <a:spAutoFit/>
          </a:bodyPr>
          <a:lstStyle/>
          <a:p>
            <a:pPr algn="ctr"/>
            <a:r>
              <a:rPr lang="en-US" sz="1000" b="1" dirty="0"/>
              <a:t>Track 12</a:t>
            </a:r>
          </a:p>
        </p:txBody>
      </p:sp>
      <p:sp>
        <p:nvSpPr>
          <p:cNvPr id="104" name="TextBox 103"/>
          <p:cNvSpPr txBox="1"/>
          <p:nvPr/>
        </p:nvSpPr>
        <p:spPr>
          <a:xfrm>
            <a:off x="1096319" y="4196168"/>
            <a:ext cx="1219200" cy="276999"/>
          </a:xfrm>
          <a:prstGeom prst="rect">
            <a:avLst/>
          </a:prstGeom>
          <a:noFill/>
        </p:spPr>
        <p:txBody>
          <a:bodyPr wrap="square" rtlCol="0">
            <a:spAutoFit/>
          </a:bodyPr>
          <a:lstStyle/>
          <a:p>
            <a:r>
              <a:rPr lang="en-US" sz="1200" b="1" dirty="0"/>
              <a:t>Score Point 0</a:t>
            </a:r>
          </a:p>
        </p:txBody>
      </p:sp>
      <p:sp>
        <p:nvSpPr>
          <p:cNvPr id="105" name="TextBox 104"/>
          <p:cNvSpPr txBox="1"/>
          <p:nvPr/>
        </p:nvSpPr>
        <p:spPr>
          <a:xfrm>
            <a:off x="3948932" y="4196168"/>
            <a:ext cx="1219200" cy="276999"/>
          </a:xfrm>
          <a:prstGeom prst="rect">
            <a:avLst/>
          </a:prstGeom>
          <a:noFill/>
        </p:spPr>
        <p:txBody>
          <a:bodyPr wrap="square" rtlCol="0">
            <a:spAutoFit/>
          </a:bodyPr>
          <a:lstStyle/>
          <a:p>
            <a:r>
              <a:rPr lang="en-US" sz="1200" b="1" dirty="0"/>
              <a:t>Score Point 1</a:t>
            </a:r>
          </a:p>
        </p:txBody>
      </p:sp>
      <p:sp>
        <p:nvSpPr>
          <p:cNvPr id="106" name="TextBox 105"/>
          <p:cNvSpPr txBox="1"/>
          <p:nvPr/>
        </p:nvSpPr>
        <p:spPr>
          <a:xfrm>
            <a:off x="6806432" y="4196168"/>
            <a:ext cx="1219200" cy="276999"/>
          </a:xfrm>
          <a:prstGeom prst="rect">
            <a:avLst/>
          </a:prstGeom>
          <a:noFill/>
        </p:spPr>
        <p:txBody>
          <a:bodyPr wrap="square" rtlCol="0">
            <a:spAutoFit/>
          </a:bodyPr>
          <a:lstStyle/>
          <a:p>
            <a:r>
              <a:rPr lang="en-US" sz="1200" b="1" dirty="0"/>
              <a:t>Score Point 2</a:t>
            </a:r>
          </a:p>
        </p:txBody>
      </p:sp>
      <p:sp>
        <p:nvSpPr>
          <p:cNvPr id="107" name="TextBox 106"/>
          <p:cNvSpPr txBox="1"/>
          <p:nvPr/>
        </p:nvSpPr>
        <p:spPr>
          <a:xfrm>
            <a:off x="171738" y="5468530"/>
            <a:ext cx="2990850" cy="646331"/>
          </a:xfrm>
          <a:prstGeom prst="rect">
            <a:avLst/>
          </a:prstGeom>
          <a:noFill/>
        </p:spPr>
        <p:txBody>
          <a:bodyPr wrap="square" rtlCol="0">
            <a:spAutoFit/>
          </a:bodyPr>
          <a:lstStyle/>
          <a:p>
            <a:pPr algn="ctr">
              <a:spcBef>
                <a:spcPts val="600"/>
              </a:spcBef>
            </a:pPr>
            <a:r>
              <a:rPr lang="en-US" sz="1200" i="1" dirty="0"/>
              <a:t>“</a:t>
            </a:r>
            <a:r>
              <a:rPr lang="en-US" sz="1200" i="1" dirty="0" err="1"/>
              <a:t>Em</a:t>
            </a:r>
            <a:r>
              <a:rPr lang="en-US" sz="1200" i="1" dirty="0"/>
              <a:t> I eh... oh mm the drum eh and all the world is have like um some </a:t>
            </a:r>
            <a:r>
              <a:rPr lang="en-US" sz="1200" i="1" dirty="0" err="1"/>
              <a:t>brr</a:t>
            </a:r>
            <a:r>
              <a:rPr lang="en-US" sz="1200" i="1" dirty="0"/>
              <a:t>- mm </a:t>
            </a:r>
            <a:r>
              <a:rPr lang="en-US" sz="1200" i="1" dirty="0" err="1"/>
              <a:t>mm</a:t>
            </a:r>
            <a:r>
              <a:rPr lang="en-US" sz="1200" i="1" dirty="0"/>
              <a:t> </a:t>
            </a:r>
            <a:r>
              <a:rPr lang="en-US" sz="1200" i="1" dirty="0" err="1"/>
              <a:t>mm</a:t>
            </a:r>
            <a:r>
              <a:rPr lang="en-US" sz="1200" i="1" dirty="0"/>
              <a:t> </a:t>
            </a:r>
            <a:r>
              <a:rPr lang="en-US" sz="1200" i="1" dirty="0" err="1"/>
              <a:t>bo</a:t>
            </a:r>
            <a:r>
              <a:rPr lang="en-US" sz="1200" i="1" dirty="0"/>
              <a:t>- some </a:t>
            </a:r>
            <a:r>
              <a:rPr lang="en-US" sz="1200" i="1" dirty="0" err="1"/>
              <a:t>br</a:t>
            </a:r>
            <a:r>
              <a:rPr lang="en-US" sz="1200" i="1" dirty="0"/>
              <a:t>- </a:t>
            </a:r>
            <a:r>
              <a:rPr lang="en-US" sz="1200" i="1" dirty="0" err="1"/>
              <a:t>bo</a:t>
            </a:r>
            <a:r>
              <a:rPr lang="en-US" sz="1200" i="1" dirty="0"/>
              <a:t>- mm”</a:t>
            </a:r>
          </a:p>
        </p:txBody>
      </p:sp>
      <p:sp>
        <p:nvSpPr>
          <p:cNvPr id="108" name="TextBox 107"/>
          <p:cNvSpPr txBox="1"/>
          <p:nvPr/>
        </p:nvSpPr>
        <p:spPr>
          <a:xfrm>
            <a:off x="3180081" y="5468530"/>
            <a:ext cx="2743645" cy="646331"/>
          </a:xfrm>
          <a:prstGeom prst="rect">
            <a:avLst/>
          </a:prstGeom>
          <a:noFill/>
        </p:spPr>
        <p:txBody>
          <a:bodyPr wrap="square" rtlCol="0">
            <a:spAutoFit/>
          </a:bodyPr>
          <a:lstStyle/>
          <a:p>
            <a:pPr algn="ctr">
              <a:spcBef>
                <a:spcPts val="600"/>
              </a:spcBef>
            </a:pPr>
            <a:r>
              <a:rPr lang="en-US" sz="1200" dirty="0"/>
              <a:t>“</a:t>
            </a:r>
            <a:r>
              <a:rPr lang="en-US" sz="1200" i="1" dirty="0"/>
              <a:t>They can be made it- build it </a:t>
            </a:r>
            <a:r>
              <a:rPr lang="en-US" sz="1200" i="1" dirty="0" err="1"/>
              <a:t>fr</a:t>
            </a:r>
            <a:r>
              <a:rPr lang="en-US" sz="1200" i="1" dirty="0"/>
              <a:t>- from the trees… earth, um and me- and metal”</a:t>
            </a:r>
          </a:p>
        </p:txBody>
      </p:sp>
      <p:sp>
        <p:nvSpPr>
          <p:cNvPr id="109" name="TextBox 108"/>
          <p:cNvSpPr txBox="1"/>
          <p:nvPr/>
        </p:nvSpPr>
        <p:spPr>
          <a:xfrm>
            <a:off x="5855051" y="5468530"/>
            <a:ext cx="3067051" cy="1015663"/>
          </a:xfrm>
          <a:prstGeom prst="rect">
            <a:avLst/>
          </a:prstGeom>
          <a:noFill/>
        </p:spPr>
        <p:txBody>
          <a:bodyPr wrap="square" rtlCol="0">
            <a:spAutoFit/>
          </a:bodyPr>
          <a:lstStyle/>
          <a:p>
            <a:pPr algn="ctr">
              <a:spcBef>
                <a:spcPts val="600"/>
              </a:spcBef>
            </a:pPr>
            <a:r>
              <a:rPr lang="en-US" sz="1000" dirty="0"/>
              <a:t>“</a:t>
            </a:r>
            <a:r>
              <a:rPr lang="en-US" sz="1000" i="1" dirty="0"/>
              <a:t>Um in in uh inland, I don’t know how to say this word, in this place you </a:t>
            </a:r>
            <a:r>
              <a:rPr lang="en-US" sz="1000" i="1" dirty="0" err="1"/>
              <a:t>gotta</a:t>
            </a:r>
            <a:r>
              <a:rPr lang="en-US" sz="1000" i="1" dirty="0"/>
              <a:t> get skin from animals, then put it in a wood, and then you make a drum. In West Africa, you g- you </a:t>
            </a:r>
            <a:r>
              <a:rPr lang="en-US" sz="1000" i="1" dirty="0" err="1"/>
              <a:t>gotta</a:t>
            </a:r>
            <a:r>
              <a:rPr lang="en-US" sz="1000" i="1" dirty="0"/>
              <a:t> get clay and then make it to a drum, and in </a:t>
            </a:r>
            <a:r>
              <a:rPr lang="en-US" sz="1000" i="1" dirty="0" err="1"/>
              <a:t>Cariddean</a:t>
            </a:r>
            <a:r>
              <a:rPr lang="en-US" sz="1000" i="1" dirty="0"/>
              <a:t>, you </a:t>
            </a:r>
            <a:r>
              <a:rPr lang="en-US" sz="1000" i="1" dirty="0" err="1"/>
              <a:t>gotta</a:t>
            </a:r>
            <a:r>
              <a:rPr lang="en-US" sz="1000" i="1" dirty="0"/>
              <a:t> get metal and built it with your hands.”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0.wav"/>
                                        </p:tgtEl>
                                      </p:cMediaNode>
                                    </p:audio>
                                  </p:subTnLst>
                                </p:cTn>
                              </p:par>
                            </p:childTnLst>
                          </p:cTn>
                        </p:par>
                        <p:par>
                          <p:cTn id="10" fill="hold">
                            <p:stCondLst>
                              <p:cond delay="500"/>
                            </p:stCondLst>
                            <p:childTnLst>
                              <p:par>
                                <p:cTn id="11" presetID="1" presetClass="entr" presetSubtype="0" fill="hold" nodeType="afterEffect">
                                  <p:stCondLst>
                                    <p:cond delay="8200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anim calcmode="lin" valueType="num">
                                      <p:cBhvr additive="base">
                                        <p:cTn id="17" dur="500" fill="hold"/>
                                        <p:tgtEl>
                                          <p:spTgt spid="107"/>
                                        </p:tgtEl>
                                        <p:attrNameLst>
                                          <p:attrName>ppt_x</p:attrName>
                                        </p:attrNameLst>
                                      </p:cBhvr>
                                      <p:tavLst>
                                        <p:tav tm="0">
                                          <p:val>
                                            <p:strVal val="#ppt_x"/>
                                          </p:val>
                                        </p:tav>
                                        <p:tav tm="100000">
                                          <p:val>
                                            <p:strVal val="#ppt_x"/>
                                          </p:val>
                                        </p:tav>
                                      </p:tavLst>
                                    </p:anim>
                                    <p:anim calcmode="lin" valueType="num">
                                      <p:cBhvr additive="base">
                                        <p:cTn id="1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5"/>
                                        </p:tgtEl>
                                      </p:cBhvr>
                                    </p:animEffect>
                                    <p:set>
                                      <p:cBhvr>
                                        <p:cTn id="23" dur="1" fill="hold">
                                          <p:stCondLst>
                                            <p:cond delay="499"/>
                                          </p:stCondLst>
                                        </p:cTn>
                                        <p:tgtEl>
                                          <p:spTgt spid="9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1.wav"/>
                                        </p:tgtEl>
                                      </p:cMediaNode>
                                    </p:audio>
                                  </p:subTnLst>
                                </p:cTn>
                              </p:par>
                            </p:childTnLst>
                          </p:cTn>
                        </p:par>
                        <p:par>
                          <p:cTn id="26" fill="hold">
                            <p:stCondLst>
                              <p:cond delay="500"/>
                            </p:stCondLst>
                            <p:childTnLst>
                              <p:par>
                                <p:cTn id="27" presetID="1" presetClass="entr" presetSubtype="0" fill="hold" nodeType="afterEffect">
                                  <p:stCondLst>
                                    <p:cond delay="2100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cBhvr additive="base">
                                        <p:cTn id="33" dur="500" fill="hold"/>
                                        <p:tgtEl>
                                          <p:spTgt spid="108"/>
                                        </p:tgtEl>
                                        <p:attrNameLst>
                                          <p:attrName>ppt_x</p:attrName>
                                        </p:attrNameLst>
                                      </p:cBhvr>
                                      <p:tavLst>
                                        <p:tav tm="0">
                                          <p:val>
                                            <p:strVal val="#ppt_x"/>
                                          </p:val>
                                        </p:tav>
                                        <p:tav tm="100000">
                                          <p:val>
                                            <p:strVal val="#ppt_x"/>
                                          </p:val>
                                        </p:tav>
                                      </p:tavLst>
                                    </p:anim>
                                    <p:anim calcmode="lin" valueType="num">
                                      <p:cBhvr additive="base">
                                        <p:cTn id="3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00"/>
                                        </p:tgtEl>
                                      </p:cBhvr>
                                    </p:animEffect>
                                    <p:set>
                                      <p:cBhvr>
                                        <p:cTn id="39" dur="1" fill="hold">
                                          <p:stCondLst>
                                            <p:cond delay="499"/>
                                          </p:stCondLst>
                                        </p:cTn>
                                        <p:tgtEl>
                                          <p:spTgt spid="10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2.wav"/>
                                        </p:tgtEl>
                                      </p:cMediaNode>
                                    </p:audio>
                                  </p:subTnLst>
                                </p:cTn>
                              </p:par>
                            </p:childTnLst>
                          </p:cTn>
                        </p:par>
                        <p:par>
                          <p:cTn id="42" fill="hold">
                            <p:stCondLst>
                              <p:cond delay="500"/>
                            </p:stCondLst>
                            <p:childTnLst>
                              <p:par>
                                <p:cTn id="43" presetID="1" presetClass="entr" presetSubtype="0" fill="hold" nodeType="afterEffect">
                                  <p:stCondLst>
                                    <p:cond delay="4200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9"/>
                                        </p:tgtEl>
                                        <p:attrNameLst>
                                          <p:attrName>style.visibility</p:attrName>
                                        </p:attrNameLst>
                                      </p:cBhvr>
                                      <p:to>
                                        <p:strVal val="visible"/>
                                      </p:to>
                                    </p:set>
                                    <p:anim calcmode="lin" valueType="num">
                                      <p:cBhvr additive="base">
                                        <p:cTn id="49" dur="500" fill="hold"/>
                                        <p:tgtEl>
                                          <p:spTgt spid="109"/>
                                        </p:tgtEl>
                                        <p:attrNameLst>
                                          <p:attrName>ppt_x</p:attrName>
                                        </p:attrNameLst>
                                      </p:cBhvr>
                                      <p:tavLst>
                                        <p:tav tm="0">
                                          <p:val>
                                            <p:strVal val="#ppt_x"/>
                                          </p:val>
                                        </p:tav>
                                        <p:tav tm="100000">
                                          <p:val>
                                            <p:strVal val="#ppt_x"/>
                                          </p:val>
                                        </p:tav>
                                      </p:tavLst>
                                    </p:anim>
                                    <p:anim calcmode="lin" valueType="num">
                                      <p:cBhvr additive="base">
                                        <p:cTn id="5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Special Focus: Text-Based Items</a:t>
            </a:r>
          </a:p>
        </p:txBody>
      </p:sp>
      <p:sp>
        <p:nvSpPr>
          <p:cNvPr id="3" name="Content Placeholder 2"/>
          <p:cNvSpPr>
            <a:spLocks noGrp="1"/>
          </p:cNvSpPr>
          <p:nvPr>
            <p:ph idx="1"/>
          </p:nvPr>
        </p:nvSpPr>
        <p:spPr>
          <a:xfrm>
            <a:off x="155448" y="1000125"/>
            <a:ext cx="8594852" cy="4525963"/>
          </a:xfrm>
        </p:spPr>
        <p:txBody>
          <a:bodyPr/>
          <a:lstStyle/>
          <a:p>
            <a:r>
              <a:rPr lang="en-US" dirty="0"/>
              <a:t>Text-based items (Grades 1–12) include both a graphic and text with the focus on the text.</a:t>
            </a:r>
          </a:p>
          <a:p>
            <a:pPr>
              <a:lnSpc>
                <a:spcPct val="150000"/>
              </a:lnSpc>
            </a:pPr>
            <a:r>
              <a:rPr lang="en-US" dirty="0"/>
              <a:t>Text is read out loud </a:t>
            </a:r>
            <a:r>
              <a:rPr lang="en-US" b="1" dirty="0"/>
              <a:t>once</a:t>
            </a:r>
            <a:r>
              <a:rPr lang="en-US" dirty="0"/>
              <a:t> by the Examiner</a:t>
            </a:r>
          </a:p>
          <a:p>
            <a:r>
              <a:rPr lang="en-US" dirty="0"/>
              <a:t>Consecutive Expanding and Commanding items use the same text, read once for the Expanding item only</a:t>
            </a:r>
          </a:p>
          <a:p>
            <a:pPr>
              <a:lnSpc>
                <a:spcPct val="150000"/>
              </a:lnSpc>
            </a:pPr>
            <a:r>
              <a:rPr lang="en-US" dirty="0"/>
              <a:t>Student can read along in test booklet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Tips for Scoring Text-Based Items</a:t>
            </a:r>
          </a:p>
        </p:txBody>
      </p:sp>
      <p:sp>
        <p:nvSpPr>
          <p:cNvPr id="3" name="Content Placeholder 2"/>
          <p:cNvSpPr>
            <a:spLocks noGrp="1"/>
          </p:cNvSpPr>
          <p:nvPr>
            <p:ph idx="1"/>
          </p:nvPr>
        </p:nvSpPr>
        <p:spPr>
          <a:xfrm>
            <a:off x="155448" y="996696"/>
            <a:ext cx="8817102" cy="3152775"/>
          </a:xfrm>
        </p:spPr>
        <p:txBody>
          <a:bodyPr/>
          <a:lstStyle/>
          <a:p>
            <a:r>
              <a:rPr lang="en-US" dirty="0"/>
              <a:t>In some cases, students may read or repeat language directly from the text. It is important to listen for the student’s </a:t>
            </a:r>
            <a:r>
              <a:rPr lang="en-US" b="1" dirty="0"/>
              <a:t>authentic</a:t>
            </a:r>
            <a:r>
              <a:rPr lang="en-US" dirty="0"/>
              <a:t> language.</a:t>
            </a:r>
            <a:endParaRPr lang="en-US" dirty="0">
              <a:highlight>
                <a:srgbClr val="EBEBEB"/>
              </a:highlight>
            </a:endParaRPr>
          </a:p>
          <a:p>
            <a:r>
              <a:rPr lang="en-US" dirty="0">
                <a:highlight>
                  <a:srgbClr val="EBEBEB"/>
                </a:highlight>
              </a:rPr>
              <a:t>Sometimes students respond with only language from the text. If they do not create any new language on their own, the response is scored zero.</a:t>
            </a:r>
          </a:p>
          <a:p>
            <a:r>
              <a:rPr lang="en-US" dirty="0"/>
              <a:t>Some students respond with a combination of their own words and language from the text. Rate the students’ </a:t>
            </a:r>
            <a:r>
              <a:rPr lang="en-US" b="1" dirty="0"/>
              <a:t>own</a:t>
            </a:r>
            <a:r>
              <a:rPr lang="en-US" dirty="0"/>
              <a:t> language.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2880"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kern="0" dirty="0">
                <a:latin typeface="+mj-lt"/>
                <a:ea typeface="+mj-ea"/>
                <a:cs typeface="+mj-cs"/>
              </a:rPr>
              <a:t>Expanding Level Text-Based Items</a:t>
            </a:r>
            <a:endParaRPr kumimoji="0" lang="en-US" sz="2800" b="1" i="0" u="none" strike="noStrike" kern="0" cap="none" spc="0" normalizeH="0" baseline="0" noProof="0" dirty="0">
              <a:ln>
                <a:noFill/>
              </a:ln>
              <a:effectLst/>
              <a:uLnTx/>
              <a:uFillTx/>
              <a:latin typeface="+mj-lt"/>
              <a:ea typeface="+mj-ea"/>
              <a:cs typeface="+mj-cs"/>
            </a:endParaRPr>
          </a:p>
        </p:txBody>
      </p:sp>
      <p:pic>
        <p:nvPicPr>
          <p:cNvPr id="7" name="Picture 6" descr="3415.tif"/>
          <p:cNvPicPr>
            <a:picLocks noChangeAspect="1"/>
          </p:cNvPicPr>
          <p:nvPr/>
        </p:nvPicPr>
        <p:blipFill>
          <a:blip r:embed="rId3" cstate="print"/>
          <a:stretch>
            <a:fillRect/>
          </a:stretch>
        </p:blipFill>
        <p:spPr>
          <a:xfrm>
            <a:off x="3465182" y="803113"/>
            <a:ext cx="2202180" cy="1466850"/>
          </a:xfrm>
          <a:prstGeom prst="rect">
            <a:avLst/>
          </a:prstGeom>
          <a:ln w="12700">
            <a:solidFill>
              <a:schemeClr val="tx1"/>
            </a:solidFill>
          </a:ln>
          <a:effectLst>
            <a:outerShdw blurRad="50800" dist="38100" dir="2700000" algn="tl" rotWithShape="0">
              <a:prstClr val="black">
                <a:alpha val="40000"/>
              </a:prstClr>
            </a:outerShdw>
          </a:effectLst>
        </p:spPr>
      </p:pic>
      <p:sp>
        <p:nvSpPr>
          <p:cNvPr id="9" name="Content Placeholder 2"/>
          <p:cNvSpPr txBox="1">
            <a:spLocks/>
          </p:cNvSpPr>
          <p:nvPr/>
        </p:nvSpPr>
        <p:spPr>
          <a:xfrm>
            <a:off x="152400" y="2360362"/>
            <a:ext cx="8817102" cy="3893945"/>
          </a:xfrm>
          <a:prstGeom prst="rect">
            <a:avLst/>
          </a:prstGeom>
        </p:spPr>
        <p:txBody>
          <a:bodyPr/>
          <a:lstStyle/>
          <a:p>
            <a:pPr marL="342900" lvl="0" indent="-342900">
              <a:spcBef>
                <a:spcPts val="800"/>
              </a:spcBef>
              <a:buSzPct val="90000"/>
              <a:buBlip>
                <a:blip r:embed="rId4"/>
              </a:buBlip>
              <a:defRPr/>
            </a:pPr>
            <a:r>
              <a:rPr kumimoji="0" lang="en-US" sz="1800" b="0" i="0" u="none" strike="noStrike" kern="0" cap="none" spc="0" normalizeH="0" baseline="0" noProof="0">
                <a:ln>
                  <a:noFill/>
                </a:ln>
                <a:effectLst/>
                <a:uLnTx/>
                <a:uFillTx/>
                <a:latin typeface="+mn-lt"/>
                <a:ea typeface="+mn-ea"/>
                <a:cs typeface="+mn-cs"/>
              </a:rPr>
              <a:t>Accompanied </a:t>
            </a:r>
            <a:r>
              <a:rPr kumimoji="0" lang="en-US" sz="1800" b="0" i="0" u="none" strike="noStrike" kern="0" cap="none" spc="0" normalizeH="0" baseline="0" noProof="0" dirty="0">
                <a:ln>
                  <a:noFill/>
                </a:ln>
                <a:effectLst/>
                <a:uLnTx/>
                <a:uFillTx/>
                <a:latin typeface="+mn-lt"/>
                <a:ea typeface="+mn-ea"/>
                <a:cs typeface="+mn-cs"/>
              </a:rPr>
              <a:t>by </a:t>
            </a:r>
            <a:r>
              <a:rPr kumimoji="0" lang="en-US" sz="1800" b="1" i="0" u="none" strike="noStrike" kern="0" cap="none" spc="0" normalizeH="0" baseline="0" noProof="0" dirty="0">
                <a:ln>
                  <a:noFill/>
                </a:ln>
                <a:effectLst/>
                <a:uLnTx/>
                <a:uFillTx/>
                <a:latin typeface="+mn-lt"/>
                <a:ea typeface="+mn-ea"/>
                <a:cs typeface="+mn-cs"/>
              </a:rPr>
              <a:t>graphic </a:t>
            </a:r>
            <a:r>
              <a:rPr kumimoji="0" lang="en-US" sz="1800" b="0" i="0" u="none" strike="noStrike" kern="0" cap="none" spc="0" normalizeH="0" baseline="0" noProof="0" dirty="0">
                <a:ln>
                  <a:noFill/>
                </a:ln>
                <a:effectLst/>
                <a:uLnTx/>
                <a:uFillTx/>
                <a:latin typeface="+mn-lt"/>
                <a:ea typeface="+mn-ea"/>
                <a:cs typeface="+mn-cs"/>
              </a:rPr>
              <a:t>or by</a:t>
            </a:r>
            <a:r>
              <a:rPr kumimoji="0" lang="en-US" sz="1800" b="0" i="0" u="none" strike="noStrike" kern="0" cap="none" spc="0" normalizeH="0" noProof="0" dirty="0">
                <a:ln>
                  <a:noFill/>
                </a:ln>
                <a:effectLst/>
                <a:uLnTx/>
                <a:uFillTx/>
                <a:latin typeface="+mn-lt"/>
                <a:ea typeface="+mn-ea"/>
                <a:cs typeface="+mn-cs"/>
              </a:rPr>
              <a:t> a </a:t>
            </a:r>
            <a:r>
              <a:rPr kumimoji="0" lang="en-US" sz="1800" b="1" i="0" u="none" strike="noStrike" kern="0" cap="none" spc="0" normalizeH="0" noProof="0" dirty="0">
                <a:ln>
                  <a:noFill/>
                </a:ln>
                <a:effectLst/>
                <a:uLnTx/>
                <a:uFillTx/>
                <a:latin typeface="+mn-lt"/>
                <a:ea typeface="+mn-ea"/>
                <a:cs typeface="+mn-cs"/>
              </a:rPr>
              <a:t>passage and graphic</a:t>
            </a:r>
            <a:endParaRPr kumimoji="0" lang="en-US" sz="1800" b="1"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gives </a:t>
            </a:r>
            <a:r>
              <a:rPr kumimoji="0" lang="en-US" sz="1800" b="1" i="0" u="none" strike="noStrike" kern="0" cap="none" spc="0" normalizeH="0" baseline="0" noProof="0" dirty="0">
                <a:ln>
                  <a:noFill/>
                </a:ln>
                <a:effectLst/>
                <a:uLnTx/>
                <a:uFillTx/>
                <a:latin typeface="+mn-lt"/>
                <a:ea typeface="+mn-ea"/>
                <a:cs typeface="+mn-cs"/>
              </a:rPr>
              <a:t>context</a:t>
            </a:r>
          </a:p>
          <a:p>
            <a:pPr marL="742950" lvl="1" indent="-285750">
              <a:spcBef>
                <a:spcPts val="600"/>
              </a:spcBef>
              <a:buSzPct val="120000"/>
              <a:buBlip>
                <a:blip r:embed="rId5"/>
              </a:buBlip>
              <a:defRPr/>
            </a:pPr>
            <a:r>
              <a:rPr lang="en-US" sz="1000" i="1" dirty="0"/>
              <a:t>It is very difficult for many countries to produce all the goods their populations need. Therefore, trade between countries is </a:t>
            </a:r>
            <a:br>
              <a:rPr lang="en-US" sz="1000" i="1" dirty="0"/>
            </a:br>
            <a:r>
              <a:rPr lang="en-US" sz="1000" i="1" dirty="0"/>
              <a:t>extremely important.</a:t>
            </a:r>
            <a:br>
              <a:rPr lang="en-US" sz="1000" i="1" dirty="0"/>
            </a:br>
            <a:br>
              <a:rPr lang="en-US" sz="1000" i="1" dirty="0"/>
            </a:br>
            <a:r>
              <a:rPr lang="en-US" sz="1000" i="1" dirty="0"/>
              <a:t>Trade is the exchange of one thing for another thing. Trade can include the following: exchanging goods, like salt, for other goods; exchanging goods for services, like engineering; or selling goods for money. Usually, countries trade goods that they have too much of in return for goods and services that they do not have enough of. For example, Saudi Arabia has a lot of oil. However, because Saudi Arabia is mostly desert, it does not have enough water to grow enough food for all its people. Therefore, Saudi Arabia sells oil to other countries and uses the money to buy food such as chicken, rice, and milk from other countries.</a:t>
            </a:r>
          </a:p>
          <a:p>
            <a:pPr marL="742950" lvl="1" indent="-285750">
              <a:spcBef>
                <a:spcPts val="600"/>
              </a:spcBef>
              <a:buSzPct val="120000"/>
              <a:defRPr/>
            </a:pPr>
            <a:r>
              <a:rPr lang="en-US" sz="1000" i="1" dirty="0"/>
              <a:t>	Countries do well when they are able to trade goods with other countries in order to have enough goods for their people. In this way, countries also become interdependent, which means that they depend on each other for some of their needs.</a:t>
            </a:r>
          </a:p>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a:t>
            </a:r>
            <a:r>
              <a:rPr kumimoji="0" lang="en-US" sz="1800" b="1" i="0" u="none" strike="noStrike" kern="0" cap="none" spc="0" normalizeH="0" baseline="0" noProof="0" dirty="0">
                <a:ln>
                  <a:noFill/>
                </a:ln>
                <a:effectLst/>
                <a:uLnTx/>
                <a:uFillTx/>
                <a:latin typeface="+mn-lt"/>
                <a:ea typeface="+mn-ea"/>
                <a:cs typeface="+mn-cs"/>
              </a:rPr>
              <a:t>asks question</a:t>
            </a:r>
            <a:endParaRPr kumimoji="0" lang="en-US" sz="1800" b="0" i="0" u="none" strike="noStrike" kern="0" cap="none" spc="0" normalizeH="0" baseline="0" noProof="0" dirty="0">
              <a:ln>
                <a:noFill/>
              </a:ln>
              <a:effectLst/>
              <a:uLnTx/>
              <a:uFillTx/>
              <a:latin typeface="+mn-lt"/>
              <a:ea typeface="+mn-ea"/>
              <a:cs typeface="+mn-cs"/>
            </a:endParaRPr>
          </a:p>
          <a:p>
            <a:pPr marL="742950" lvl="1" indent="-285750">
              <a:spcBef>
                <a:spcPts val="800"/>
              </a:spcBef>
              <a:buSzPct val="75000"/>
              <a:buBlip>
                <a:blip r:embed="rId5"/>
              </a:buBlip>
              <a:defRPr/>
            </a:pPr>
            <a:r>
              <a:rPr lang="en-US" sz="1600" i="1" dirty="0"/>
              <a:t>Tell me about how countries trade with other countries</a:t>
            </a:r>
            <a:r>
              <a:rPr lang="en-US" sz="1600" dirty="0"/>
              <a:t>.</a:t>
            </a:r>
            <a:endParaRPr kumimoji="0" lang="en-US" sz="1600" b="0" i="1" u="none" strike="noStrike" kern="0" cap="none" spc="0" normalizeH="0" baseline="0" noProof="0" dirty="0">
              <a:ln>
                <a:noFill/>
              </a:ln>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No modeling, rephrasing, or repeating</a:t>
            </a:r>
          </a:p>
        </p:txBody>
      </p:sp>
      <p:sp>
        <p:nvSpPr>
          <p:cNvPr id="10"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solidFill>
                  <a:schemeClr val="bg1">
                    <a:lumMod val="85000"/>
                  </a:schemeClr>
                </a:solidFill>
              </a:rPr>
              <a:pPr/>
              <a:t>28</a:t>
            </a:fld>
            <a:endParaRPr lang="en-US" dirty="0">
              <a:solidFill>
                <a:schemeClr val="bg1">
                  <a:lumMod val="8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29</a:t>
            </a:fld>
            <a:endParaRPr lang="en-US" dirty="0"/>
          </a:p>
        </p:txBody>
      </p:sp>
      <p:sp>
        <p:nvSpPr>
          <p:cNvPr id="5" name="Title 4"/>
          <p:cNvSpPr>
            <a:spLocks noGrp="1"/>
          </p:cNvSpPr>
          <p:nvPr>
            <p:ph type="title"/>
          </p:nvPr>
        </p:nvSpPr>
        <p:spPr>
          <a:xfrm>
            <a:off x="182880" y="246063"/>
            <a:ext cx="8229600" cy="382587"/>
          </a:xfrm>
        </p:spPr>
        <p:txBody>
          <a:bodyPr/>
          <a:lstStyle/>
          <a:p>
            <a:r>
              <a:rPr lang="en-US" dirty="0"/>
              <a:t>Expanding Level Item Rubric</a:t>
            </a:r>
          </a:p>
        </p:txBody>
      </p:sp>
      <p:grpSp>
        <p:nvGrpSpPr>
          <p:cNvPr id="18" name="Group 17"/>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9" name="Rounded Rectangle 1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May use limited expanded sentences</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1" name="TextBox 20"/>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2" name="Group 21"/>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3" name="Rounded Rectangle 2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6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5" name="TextBox 2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6" name="Group 25"/>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7" name="Rounded Rectangle 26"/>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multiple words to respond</a:t>
              </a:r>
            </a:p>
            <a:p>
              <a:pPr>
                <a:spcBef>
                  <a:spcPts val="600"/>
                </a:spcBef>
                <a:buFont typeface="Wingdings" pitchFamily="2" charset="2"/>
                <a:buChar char="§"/>
                <a:tabLst>
                  <a:tab pos="171450" algn="l"/>
                </a:tabLst>
              </a:pPr>
              <a:r>
                <a:rPr lang="en-US" sz="1600" dirty="0">
                  <a:solidFill>
                    <a:schemeClr val="tx1"/>
                  </a:solidFill>
                </a:rPr>
                <a:t>  Does not express complete thoughts and ideas</a:t>
              </a:r>
            </a:p>
            <a:p>
              <a:pPr>
                <a:spcBef>
                  <a:spcPts val="600"/>
                </a:spcBef>
                <a:buFont typeface="Wingdings" pitchFamily="2" charset="2"/>
                <a:buChar char="§"/>
                <a:tabLst>
                  <a:tab pos="171450" algn="l"/>
                </a:tabLst>
              </a:pPr>
              <a:r>
                <a:rPr lang="en-US" sz="1600" dirty="0">
                  <a:solidFill>
                    <a:schemeClr val="tx1"/>
                  </a:solidFill>
                </a:rPr>
                <a:t>  Frequent errors may obscure meaning</a:t>
              </a:r>
            </a:p>
          </p:txBody>
        </p:sp>
        <p:sp>
          <p:nvSpPr>
            <p:cNvPr id="29" name="TextBox 28"/>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778654" y="846000"/>
            <a:ext cx="3562792" cy="485775"/>
          </a:xfrm>
          <a:prstGeom prst="roundRect">
            <a:avLst/>
          </a:prstGeom>
          <a:solidFill>
            <a:srgbClr val="B2B2B2"/>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12 Items*</a:t>
            </a:r>
            <a:endParaRPr lang="en-US" sz="2200" b="1" strike="sngStrike" dirty="0">
              <a:solidFill>
                <a:schemeClr val="tx1"/>
              </a:solidFill>
            </a:endParaRPr>
          </a:p>
        </p:txBody>
      </p:sp>
      <p:sp>
        <p:nvSpPr>
          <p:cNvPr id="2" name="Title 1"/>
          <p:cNvSpPr>
            <a:spLocks noGrp="1"/>
          </p:cNvSpPr>
          <p:nvPr>
            <p:ph type="title"/>
          </p:nvPr>
        </p:nvSpPr>
        <p:spPr>
          <a:xfrm>
            <a:off x="182880" y="246063"/>
            <a:ext cx="8229600" cy="382587"/>
          </a:xfrm>
        </p:spPr>
        <p:txBody>
          <a:bodyPr/>
          <a:lstStyle/>
          <a:p>
            <a:r>
              <a:rPr lang="en-US" dirty="0"/>
              <a:t>Speaking Test Format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a:t>
            </a:fld>
            <a:endParaRPr lang="en-US" dirty="0"/>
          </a:p>
        </p:txBody>
      </p:sp>
      <p:graphicFrame>
        <p:nvGraphicFramePr>
          <p:cNvPr id="7" name="Table 6"/>
          <p:cNvGraphicFramePr>
            <a:graphicFrameLocks noGrp="1"/>
          </p:cNvGraphicFramePr>
          <p:nvPr/>
        </p:nvGraphicFramePr>
        <p:xfrm>
          <a:off x="2446647" y="1460549"/>
          <a:ext cx="4220853" cy="41096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15166">
                  <a:extLst>
                    <a:ext uri="{9D8B030D-6E8A-4147-A177-3AD203B41FA5}">
                      <a16:colId xmlns:a16="http://schemas.microsoft.com/office/drawing/2014/main" val="20000"/>
                    </a:ext>
                  </a:extLst>
                </a:gridCol>
                <a:gridCol w="595887">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342469">
                <a:tc rowSpan="4">
                  <a:txBody>
                    <a:bodyPr/>
                    <a:lstStyle/>
                    <a:p>
                      <a:pPr algn="ctr"/>
                      <a:r>
                        <a:rPr lang="en-US" b="1" dirty="0">
                          <a:solidFill>
                            <a:schemeClr val="tx1"/>
                          </a:solidFill>
                        </a:rPr>
                        <a:t>Theme 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b="0" dirty="0">
                          <a:solidFill>
                            <a:schemeClr val="tx1"/>
                          </a:solidFill>
                        </a:rPr>
                        <a:t>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42469">
                <a:tc vMerge="1">
                  <a:txBody>
                    <a:bodyPr/>
                    <a:lstStyle/>
                    <a:p>
                      <a:endParaRPr lang="en-US" dirty="0"/>
                    </a:p>
                  </a:txBody>
                  <a:tcPr anchor="ctr">
                    <a:solidFill>
                      <a:srgbClr val="B2B2B2"/>
                    </a:solidFill>
                  </a:tcPr>
                </a:tc>
                <a:tc>
                  <a:txBody>
                    <a:bodyPr/>
                    <a:lstStyle/>
                    <a:p>
                      <a:pPr algn="ctr"/>
                      <a:r>
                        <a:rPr lang="en-US" sz="1600" dirty="0"/>
                        <a:t>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42469">
                <a:tc vMerge="1">
                  <a:txBody>
                    <a:bodyPr/>
                    <a:lstStyle/>
                    <a:p>
                      <a:endParaRPr lang="en-US" dirty="0"/>
                    </a:p>
                  </a:txBody>
                  <a:tcPr>
                    <a:solidFill>
                      <a:srgbClr val="B2B2B2"/>
                    </a:solidFill>
                  </a:tcPr>
                </a:tc>
                <a:tc>
                  <a:txBody>
                    <a:bodyPr/>
                    <a:lstStyle/>
                    <a:p>
                      <a:pPr algn="ctr"/>
                      <a:r>
                        <a:rPr lang="en-US" sz="1600" dirty="0"/>
                        <a:t>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2469">
                <a:tc vMerge="1">
                  <a:txBody>
                    <a:bodyPr/>
                    <a:lstStyle/>
                    <a:p>
                      <a:endParaRPr lang="en-US" dirty="0"/>
                    </a:p>
                  </a:txBody>
                  <a:tcPr>
                    <a:solidFill>
                      <a:srgbClr val="B2B2B2"/>
                    </a:solidFill>
                  </a:tcPr>
                </a:tc>
                <a:tc>
                  <a:txBody>
                    <a:bodyPr/>
                    <a:lstStyle/>
                    <a:p>
                      <a:pPr algn="ctr"/>
                      <a:r>
                        <a:rPr lang="en-US" sz="1600" dirty="0"/>
                        <a:t>4</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2469">
                <a:tc rowSpan="4">
                  <a:txBody>
                    <a:bodyPr/>
                    <a:lstStyle/>
                    <a:p>
                      <a:pPr algn="ctr"/>
                      <a:r>
                        <a:rPr lang="en-US" b="1" dirty="0">
                          <a:solidFill>
                            <a:schemeClr val="tx1"/>
                          </a:solidFill>
                        </a:rPr>
                        <a:t>Theme 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dirty="0"/>
                        <a:t>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b="0" dirty="0">
                          <a:solidFill>
                            <a:schemeClr val="tx1"/>
                          </a:solidFill>
                        </a:rPr>
                        <a:t>Emerging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4"/>
                  </a:ext>
                </a:extLst>
              </a:tr>
              <a:tr h="342469">
                <a:tc vMerge="1">
                  <a:txBody>
                    <a:bodyPr/>
                    <a:lstStyle/>
                    <a:p>
                      <a:endParaRPr lang="en-US"/>
                    </a:p>
                  </a:txBody>
                  <a:tcPr>
                    <a:solidFill>
                      <a:srgbClr val="B2B2B2"/>
                    </a:solidFill>
                  </a:tcPr>
                </a:tc>
                <a:tc>
                  <a:txBody>
                    <a:bodyPr/>
                    <a:lstStyle/>
                    <a:p>
                      <a:pPr algn="ctr"/>
                      <a:r>
                        <a:rPr lang="en-US" sz="1600" dirty="0"/>
                        <a:t>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Transitioning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5"/>
                  </a:ext>
                </a:extLst>
              </a:tr>
              <a:tr h="342469">
                <a:tc vMerge="1">
                  <a:txBody>
                    <a:bodyPr/>
                    <a:lstStyle/>
                    <a:p>
                      <a:endParaRPr lang="en-US" dirty="0"/>
                    </a:p>
                  </a:txBody>
                  <a:tcPr>
                    <a:solidFill>
                      <a:srgbClr val="B2B2B2"/>
                    </a:solidFill>
                  </a:tcPr>
                </a:tc>
                <a:tc>
                  <a:txBody>
                    <a:bodyPr/>
                    <a:lstStyle/>
                    <a:p>
                      <a:pPr algn="ctr"/>
                      <a:r>
                        <a:rPr lang="en-US" sz="1600" dirty="0"/>
                        <a:t>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Expanding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6"/>
                  </a:ext>
                </a:extLst>
              </a:tr>
              <a:tr h="342469">
                <a:tc vMerge="1">
                  <a:txBody>
                    <a:bodyPr/>
                    <a:lstStyle/>
                    <a:p>
                      <a:endParaRPr lang="en-US" dirty="0"/>
                    </a:p>
                  </a:txBody>
                  <a:tcPr>
                    <a:solidFill>
                      <a:srgbClr val="B2B2B2"/>
                    </a:solidFill>
                  </a:tcPr>
                </a:tc>
                <a:tc>
                  <a:txBody>
                    <a:bodyPr/>
                    <a:lstStyle/>
                    <a:p>
                      <a:pPr algn="ctr"/>
                      <a:r>
                        <a:rPr lang="en-US" sz="1600" dirty="0"/>
                        <a:t>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Commanding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7"/>
                  </a:ext>
                </a:extLst>
              </a:tr>
              <a:tr h="342469">
                <a:tc rowSpan="4">
                  <a:txBody>
                    <a:bodyPr/>
                    <a:lstStyle/>
                    <a:p>
                      <a:pPr algn="ctr"/>
                      <a:r>
                        <a:rPr lang="en-US" b="1" dirty="0">
                          <a:solidFill>
                            <a:schemeClr val="tx1"/>
                          </a:solidFill>
                        </a:rPr>
                        <a:t>Theme 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dirty="0"/>
                        <a:t>9</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42469">
                <a:tc vMerge="1">
                  <a:txBody>
                    <a:bodyPr/>
                    <a:lstStyle/>
                    <a:p>
                      <a:endParaRPr lang="en-US" dirty="0"/>
                    </a:p>
                  </a:txBody>
                  <a:tcPr>
                    <a:solidFill>
                      <a:srgbClr val="B2B2B2"/>
                    </a:solidFill>
                  </a:tcPr>
                </a:tc>
                <a:tc>
                  <a:txBody>
                    <a:bodyPr/>
                    <a:lstStyle/>
                    <a:p>
                      <a:pPr algn="ctr"/>
                      <a:r>
                        <a:rPr lang="en-US" sz="1600" dirty="0"/>
                        <a:t>10</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42469">
                <a:tc vMerge="1">
                  <a:txBody>
                    <a:bodyPr/>
                    <a:lstStyle/>
                    <a:p>
                      <a:endParaRPr lang="en-US" dirty="0"/>
                    </a:p>
                  </a:txBody>
                  <a:tcPr>
                    <a:solidFill>
                      <a:srgbClr val="B2B2B2"/>
                    </a:solidFill>
                  </a:tcPr>
                </a:tc>
                <a:tc>
                  <a:txBody>
                    <a:bodyPr/>
                    <a:lstStyle/>
                    <a:p>
                      <a:pPr algn="ctr"/>
                      <a:r>
                        <a:rPr lang="en-US" sz="1600" dirty="0"/>
                        <a:t>11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42469">
                <a:tc vMerge="1">
                  <a:txBody>
                    <a:bodyPr/>
                    <a:lstStyle/>
                    <a:p>
                      <a:endParaRPr lang="en-US" dirty="0"/>
                    </a:p>
                  </a:txBody>
                  <a:tcPr>
                    <a:solidFill>
                      <a:srgbClr val="B2B2B2"/>
                    </a:solidFill>
                  </a:tcPr>
                </a:tc>
                <a:tc>
                  <a:txBody>
                    <a:bodyPr/>
                    <a:lstStyle/>
                    <a:p>
                      <a:pPr algn="ctr"/>
                      <a:r>
                        <a:rPr lang="en-US" sz="1600" dirty="0"/>
                        <a:t>12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sp>
        <p:nvSpPr>
          <p:cNvPr id="6" name="TextBox 5"/>
          <p:cNvSpPr txBox="1"/>
          <p:nvPr/>
        </p:nvSpPr>
        <p:spPr>
          <a:xfrm>
            <a:off x="265814" y="5756515"/>
            <a:ext cx="8644269" cy="553998"/>
          </a:xfrm>
          <a:prstGeom prst="rect">
            <a:avLst/>
          </a:prstGeom>
          <a:noFill/>
        </p:spPr>
        <p:txBody>
          <a:bodyPr wrap="square" rtlCol="0">
            <a:spAutoFit/>
          </a:bodyPr>
          <a:lstStyle/>
          <a:p>
            <a:pPr algn="ctr">
              <a:spcBef>
                <a:spcPts val="600"/>
              </a:spcBef>
            </a:pPr>
            <a:r>
              <a:rPr lang="en-US" sz="1500" dirty="0"/>
              <a:t>*The Speaking test does not include items targeted to the Entering level. Instead, a score of Entering is determined based on student performance on Emerging-level Speaking questions.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30</a:t>
            </a:fld>
            <a:endParaRPr lang="en-US" dirty="0"/>
          </a:p>
        </p:txBody>
      </p:sp>
      <p:sp>
        <p:nvSpPr>
          <p:cNvPr id="27" name="Title 26"/>
          <p:cNvSpPr>
            <a:spLocks noGrp="1"/>
          </p:cNvSpPr>
          <p:nvPr>
            <p:ph type="title"/>
          </p:nvPr>
        </p:nvSpPr>
        <p:spPr>
          <a:xfrm>
            <a:off x="182880" y="246063"/>
            <a:ext cx="8229600" cy="382587"/>
          </a:xfrm>
        </p:spPr>
        <p:txBody>
          <a:bodyPr/>
          <a:lstStyle/>
          <a:p>
            <a:r>
              <a:rPr lang="en-US" dirty="0"/>
              <a:t>Grades 7–8 Expanding Text-Based Samples</a:t>
            </a:r>
          </a:p>
        </p:txBody>
      </p:sp>
      <p:pic>
        <p:nvPicPr>
          <p:cNvPr id="55" name="Picture 54" descr="3415.tif"/>
          <p:cNvPicPr>
            <a:picLocks noChangeAspect="1"/>
          </p:cNvPicPr>
          <p:nvPr/>
        </p:nvPicPr>
        <p:blipFill>
          <a:blip r:embed="rId5" cstate="print"/>
          <a:stretch>
            <a:fillRect/>
          </a:stretch>
        </p:blipFill>
        <p:spPr>
          <a:xfrm>
            <a:off x="3667212" y="847418"/>
            <a:ext cx="1816799" cy="1210151"/>
          </a:xfrm>
          <a:prstGeom prst="rect">
            <a:avLst/>
          </a:prstGeom>
          <a:ln w="12700">
            <a:solidFill>
              <a:schemeClr val="tx1"/>
            </a:solidFill>
          </a:ln>
          <a:effectLst>
            <a:outerShdw blurRad="50800" dist="38100" dir="2700000" algn="tl" rotWithShape="0">
              <a:prstClr val="black">
                <a:alpha val="40000"/>
              </a:prstClr>
            </a:outerShdw>
          </a:effectLst>
        </p:spPr>
      </p:pic>
      <p:sp>
        <p:nvSpPr>
          <p:cNvPr id="56" name="AutoShape 4"/>
          <p:cNvSpPr>
            <a:spLocks noChangeArrowheads="1"/>
          </p:cNvSpPr>
          <p:nvPr/>
        </p:nvSpPr>
        <p:spPr bwMode="auto">
          <a:xfrm>
            <a:off x="200196" y="2179678"/>
            <a:ext cx="8732838" cy="2083979"/>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tIns="27432" bIns="18288" anchor="ctr"/>
          <a:lstStyle/>
          <a:p>
            <a:pPr>
              <a:lnSpc>
                <a:spcPts val="1200"/>
              </a:lnSpc>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100" dirty="0">
                <a:latin typeface="+mn-lt"/>
              </a:rPr>
              <a:t>It is very difficult for many countries to produce all the goods their populations need. Therefore, trade between</a:t>
            </a:r>
            <a:br>
              <a:rPr lang="en-US" sz="1100" dirty="0">
                <a:latin typeface="+mn-lt"/>
              </a:rPr>
            </a:br>
            <a:r>
              <a:rPr lang="en-US" sz="1100" dirty="0">
                <a:latin typeface="+mn-lt"/>
              </a:rPr>
              <a:t>countries is extremely important.</a:t>
            </a:r>
          </a:p>
          <a:p>
            <a:pPr>
              <a:lnSpc>
                <a:spcPts val="600"/>
              </a:lnSpc>
            </a:pPr>
            <a:endParaRPr lang="en-US" sz="1100" dirty="0">
              <a:latin typeface="+mn-lt"/>
              <a:cs typeface="Times New Roman" pitchFamily="18" charset="0"/>
            </a:endParaRPr>
          </a:p>
          <a:p>
            <a:pPr>
              <a:lnSpc>
                <a:spcPts val="1200"/>
              </a:lnSpc>
            </a:pPr>
            <a:r>
              <a:rPr lang="en-US" sz="1100" dirty="0">
                <a:latin typeface="+mn-lt"/>
              </a:rPr>
              <a:t>Trade is the exchange of one thing for another thing. Trade can include the following: exchanging goods, like salt, for other goods;</a:t>
            </a:r>
            <a:br>
              <a:rPr lang="en-US" sz="1100" dirty="0">
                <a:latin typeface="+mn-lt"/>
              </a:rPr>
            </a:br>
            <a:r>
              <a:rPr lang="en-US" sz="1100" dirty="0">
                <a:latin typeface="+mn-lt"/>
              </a:rPr>
              <a:t>exchanging goods for services, like engineering; or selling goods for money. Usually, countries trade goods that they have too much of</a:t>
            </a:r>
            <a:br>
              <a:rPr lang="en-US" sz="1100" dirty="0">
                <a:latin typeface="+mn-lt"/>
              </a:rPr>
            </a:br>
            <a:r>
              <a:rPr lang="en-US" sz="1100" dirty="0">
                <a:latin typeface="+mn-lt"/>
              </a:rPr>
              <a:t>in return for goods and services that they do not have enough of. For example, Saudi Arabia has a lot of oil. However, because Saudi</a:t>
            </a:r>
            <a:br>
              <a:rPr lang="en-US" sz="1100" dirty="0">
                <a:latin typeface="+mn-lt"/>
              </a:rPr>
            </a:br>
            <a:r>
              <a:rPr lang="en-US" sz="1100" dirty="0">
                <a:latin typeface="+mn-lt"/>
              </a:rPr>
              <a:t>Arabia is mostly desert, it does not have enough water to grow enough food for all its people. Therefore, Saudi Arabia sells oil to other </a:t>
            </a:r>
            <a:br>
              <a:rPr lang="en-US" sz="1100" dirty="0">
                <a:latin typeface="+mn-lt"/>
              </a:rPr>
            </a:br>
            <a:r>
              <a:rPr lang="en-US" sz="1100" dirty="0">
                <a:latin typeface="+mn-lt"/>
              </a:rPr>
              <a:t>countries and uses the money to buy food such as chicken, rice, and milk from other countries.</a:t>
            </a:r>
          </a:p>
          <a:p>
            <a:pPr>
              <a:lnSpc>
                <a:spcPts val="600"/>
              </a:lnSpc>
            </a:pPr>
            <a:endParaRPr lang="en-US" sz="1100" dirty="0">
              <a:latin typeface="+mn-lt"/>
              <a:cs typeface="Times New Roman" pitchFamily="18" charset="0"/>
            </a:endParaRPr>
          </a:p>
          <a:p>
            <a:pPr>
              <a:lnSpc>
                <a:spcPts val="1200"/>
              </a:lnSpc>
            </a:pPr>
            <a:r>
              <a:rPr lang="en-US" sz="1100" dirty="0">
                <a:latin typeface="+mn-lt"/>
              </a:rPr>
              <a:t>Countries do well when they are able to trade goods with other countries in order to have enough goods for their people.</a:t>
            </a:r>
            <a:br>
              <a:rPr lang="en-US" sz="1100" dirty="0">
                <a:latin typeface="+mn-lt"/>
              </a:rPr>
            </a:br>
            <a:r>
              <a:rPr lang="en-US" sz="1100" dirty="0">
                <a:latin typeface="+mn-lt"/>
              </a:rPr>
              <a:t>In this way, countries also become interdependent, which means that they depend on each other for some of their needs.</a:t>
            </a:r>
            <a:endParaRPr lang="en-US" sz="11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200" dirty="0"/>
              <a:t>Tell me about how countries trade with other countries.</a:t>
            </a:r>
            <a:endParaRPr lang="en-US" sz="1200" dirty="0">
              <a:latin typeface="Times New Roman" pitchFamily="18" charset="0"/>
              <a:cs typeface="Times New Roman" pitchFamily="18" charset="0"/>
            </a:endParaRPr>
          </a:p>
        </p:txBody>
      </p:sp>
      <p:grpSp>
        <p:nvGrpSpPr>
          <p:cNvPr id="30" name="Group 29"/>
          <p:cNvGrpSpPr/>
          <p:nvPr/>
        </p:nvGrpSpPr>
        <p:grpSpPr>
          <a:xfrm>
            <a:off x="795753" y="4442114"/>
            <a:ext cx="1801860" cy="1280160"/>
            <a:chOff x="2486027" y="4991100"/>
            <a:chExt cx="1801860" cy="1280160"/>
          </a:xfrm>
        </p:grpSpPr>
        <p:sp>
          <p:nvSpPr>
            <p:cNvPr id="5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58" name="Rectangle 5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Picture 58" descr="Melody-Button-(GI).png"/>
          <p:cNvPicPr>
            <a:picLocks noChangeAspect="1"/>
          </p:cNvPicPr>
          <p:nvPr/>
        </p:nvPicPr>
        <p:blipFill>
          <a:blip r:embed="rId6" cstate="print"/>
          <a:stretch>
            <a:fillRect/>
          </a:stretch>
        </p:blipFill>
        <p:spPr>
          <a:xfrm>
            <a:off x="1433793" y="4863881"/>
            <a:ext cx="525780" cy="525780"/>
          </a:xfrm>
          <a:prstGeom prst="rect">
            <a:avLst/>
          </a:prstGeom>
        </p:spPr>
      </p:pic>
      <p:pic>
        <p:nvPicPr>
          <p:cNvPr id="60" name="Picture 59" descr="Play-Button.png"/>
          <p:cNvPicPr>
            <a:picLocks noChangeAspect="1"/>
          </p:cNvPicPr>
          <p:nvPr/>
        </p:nvPicPr>
        <p:blipFill>
          <a:blip r:embed="rId7" cstate="print"/>
          <a:stretch>
            <a:fillRect/>
          </a:stretch>
        </p:blipFill>
        <p:spPr>
          <a:xfrm>
            <a:off x="1433793" y="4863881"/>
            <a:ext cx="525780" cy="525780"/>
          </a:xfrm>
          <a:prstGeom prst="rect">
            <a:avLst/>
          </a:prstGeom>
        </p:spPr>
      </p:pic>
      <p:grpSp>
        <p:nvGrpSpPr>
          <p:cNvPr id="61" name="Group 60"/>
          <p:cNvGrpSpPr/>
          <p:nvPr/>
        </p:nvGrpSpPr>
        <p:grpSpPr>
          <a:xfrm>
            <a:off x="3648366" y="4442114"/>
            <a:ext cx="1801860" cy="1280160"/>
            <a:chOff x="2486027" y="4991100"/>
            <a:chExt cx="1801860" cy="1280160"/>
          </a:xfrm>
        </p:grpSpPr>
        <p:sp>
          <p:nvSpPr>
            <p:cNvPr id="6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3" name="Rectangle 6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descr="Melody-Button-(GI).png"/>
          <p:cNvPicPr>
            <a:picLocks noChangeAspect="1"/>
          </p:cNvPicPr>
          <p:nvPr/>
        </p:nvPicPr>
        <p:blipFill>
          <a:blip r:embed="rId6" cstate="print"/>
          <a:stretch>
            <a:fillRect/>
          </a:stretch>
        </p:blipFill>
        <p:spPr>
          <a:xfrm>
            <a:off x="4286406" y="4863881"/>
            <a:ext cx="525780" cy="525780"/>
          </a:xfrm>
          <a:prstGeom prst="rect">
            <a:avLst/>
          </a:prstGeom>
        </p:spPr>
      </p:pic>
      <p:pic>
        <p:nvPicPr>
          <p:cNvPr id="65" name="Picture 64" descr="Play-Button.png"/>
          <p:cNvPicPr>
            <a:picLocks noChangeAspect="1"/>
          </p:cNvPicPr>
          <p:nvPr/>
        </p:nvPicPr>
        <p:blipFill>
          <a:blip r:embed="rId7" cstate="print"/>
          <a:stretch>
            <a:fillRect/>
          </a:stretch>
        </p:blipFill>
        <p:spPr>
          <a:xfrm>
            <a:off x="4286406" y="4863881"/>
            <a:ext cx="525780" cy="525780"/>
          </a:xfrm>
          <a:prstGeom prst="rect">
            <a:avLst/>
          </a:prstGeom>
        </p:spPr>
      </p:pic>
      <p:grpSp>
        <p:nvGrpSpPr>
          <p:cNvPr id="66" name="Group 65"/>
          <p:cNvGrpSpPr/>
          <p:nvPr/>
        </p:nvGrpSpPr>
        <p:grpSpPr>
          <a:xfrm>
            <a:off x="6505866" y="4442114"/>
            <a:ext cx="1801860" cy="1280160"/>
            <a:chOff x="2486027" y="4991100"/>
            <a:chExt cx="1801860" cy="1280160"/>
          </a:xfrm>
        </p:grpSpPr>
        <p:sp>
          <p:nvSpPr>
            <p:cNvPr id="6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8" name="Rectangle 6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Melody-Button-(GI).png"/>
          <p:cNvPicPr>
            <a:picLocks noChangeAspect="1"/>
          </p:cNvPicPr>
          <p:nvPr/>
        </p:nvPicPr>
        <p:blipFill>
          <a:blip r:embed="rId6" cstate="print"/>
          <a:stretch>
            <a:fillRect/>
          </a:stretch>
        </p:blipFill>
        <p:spPr>
          <a:xfrm>
            <a:off x="7148524" y="4863881"/>
            <a:ext cx="525780" cy="525780"/>
          </a:xfrm>
          <a:prstGeom prst="rect">
            <a:avLst/>
          </a:prstGeom>
        </p:spPr>
      </p:pic>
      <p:pic>
        <p:nvPicPr>
          <p:cNvPr id="70" name="Picture 69" descr="Play-Button.png"/>
          <p:cNvPicPr>
            <a:picLocks noChangeAspect="1"/>
          </p:cNvPicPr>
          <p:nvPr/>
        </p:nvPicPr>
        <p:blipFill>
          <a:blip r:embed="rId7" cstate="print"/>
          <a:stretch>
            <a:fillRect/>
          </a:stretch>
        </p:blipFill>
        <p:spPr>
          <a:xfrm>
            <a:off x="7148524" y="4863881"/>
            <a:ext cx="525780" cy="525780"/>
          </a:xfrm>
          <a:prstGeom prst="rect">
            <a:avLst/>
          </a:prstGeom>
        </p:spPr>
      </p:pic>
      <p:sp>
        <p:nvSpPr>
          <p:cNvPr id="71" name="TextBox 70"/>
          <p:cNvSpPr txBox="1"/>
          <p:nvPr/>
        </p:nvSpPr>
        <p:spPr>
          <a:xfrm>
            <a:off x="1120421" y="5470814"/>
            <a:ext cx="1152525" cy="246221"/>
          </a:xfrm>
          <a:prstGeom prst="rect">
            <a:avLst/>
          </a:prstGeom>
          <a:noFill/>
        </p:spPr>
        <p:txBody>
          <a:bodyPr wrap="square" rtlCol="0">
            <a:spAutoFit/>
          </a:bodyPr>
          <a:lstStyle/>
          <a:p>
            <a:pPr algn="ctr"/>
            <a:r>
              <a:rPr lang="en-US" sz="1000" b="1" dirty="0"/>
              <a:t>Track 13</a:t>
            </a:r>
          </a:p>
        </p:txBody>
      </p:sp>
      <p:sp>
        <p:nvSpPr>
          <p:cNvPr id="72" name="TextBox 71"/>
          <p:cNvSpPr txBox="1"/>
          <p:nvPr/>
        </p:nvSpPr>
        <p:spPr>
          <a:xfrm>
            <a:off x="3973034" y="5470814"/>
            <a:ext cx="1152525" cy="246221"/>
          </a:xfrm>
          <a:prstGeom prst="rect">
            <a:avLst/>
          </a:prstGeom>
          <a:noFill/>
        </p:spPr>
        <p:txBody>
          <a:bodyPr wrap="square" rtlCol="0">
            <a:spAutoFit/>
          </a:bodyPr>
          <a:lstStyle/>
          <a:p>
            <a:pPr algn="ctr"/>
            <a:r>
              <a:rPr lang="en-US" sz="1000" b="1" dirty="0"/>
              <a:t>Track 14</a:t>
            </a:r>
          </a:p>
        </p:txBody>
      </p:sp>
      <p:sp>
        <p:nvSpPr>
          <p:cNvPr id="73" name="TextBox 72"/>
          <p:cNvSpPr txBox="1"/>
          <p:nvPr/>
        </p:nvSpPr>
        <p:spPr>
          <a:xfrm>
            <a:off x="6830534" y="5470814"/>
            <a:ext cx="1152525" cy="246221"/>
          </a:xfrm>
          <a:prstGeom prst="rect">
            <a:avLst/>
          </a:prstGeom>
          <a:noFill/>
        </p:spPr>
        <p:txBody>
          <a:bodyPr wrap="square" rtlCol="0">
            <a:spAutoFit/>
          </a:bodyPr>
          <a:lstStyle/>
          <a:p>
            <a:pPr algn="ctr"/>
            <a:r>
              <a:rPr lang="en-US" sz="1000" b="1" dirty="0"/>
              <a:t>Track 15</a:t>
            </a:r>
          </a:p>
        </p:txBody>
      </p:sp>
      <p:sp>
        <p:nvSpPr>
          <p:cNvPr id="74" name="TextBox 73"/>
          <p:cNvSpPr txBox="1"/>
          <p:nvPr/>
        </p:nvSpPr>
        <p:spPr>
          <a:xfrm>
            <a:off x="1087083" y="4470689"/>
            <a:ext cx="1219200" cy="276999"/>
          </a:xfrm>
          <a:prstGeom prst="rect">
            <a:avLst/>
          </a:prstGeom>
          <a:noFill/>
        </p:spPr>
        <p:txBody>
          <a:bodyPr wrap="square" rtlCol="0">
            <a:spAutoFit/>
          </a:bodyPr>
          <a:lstStyle/>
          <a:p>
            <a:r>
              <a:rPr lang="en-US" sz="1200" b="1" dirty="0"/>
              <a:t>Score Point 0</a:t>
            </a:r>
          </a:p>
        </p:txBody>
      </p:sp>
      <p:sp>
        <p:nvSpPr>
          <p:cNvPr id="75" name="TextBox 74"/>
          <p:cNvSpPr txBox="1"/>
          <p:nvPr/>
        </p:nvSpPr>
        <p:spPr>
          <a:xfrm>
            <a:off x="3939696" y="4470689"/>
            <a:ext cx="1219200" cy="276999"/>
          </a:xfrm>
          <a:prstGeom prst="rect">
            <a:avLst/>
          </a:prstGeom>
          <a:noFill/>
        </p:spPr>
        <p:txBody>
          <a:bodyPr wrap="square" rtlCol="0">
            <a:spAutoFit/>
          </a:bodyPr>
          <a:lstStyle/>
          <a:p>
            <a:r>
              <a:rPr lang="en-US" sz="1200" b="1" dirty="0"/>
              <a:t>Score Point 1</a:t>
            </a:r>
          </a:p>
        </p:txBody>
      </p:sp>
      <p:sp>
        <p:nvSpPr>
          <p:cNvPr id="76" name="TextBox 75"/>
          <p:cNvSpPr txBox="1"/>
          <p:nvPr/>
        </p:nvSpPr>
        <p:spPr>
          <a:xfrm>
            <a:off x="6797196" y="4470689"/>
            <a:ext cx="1219200" cy="276999"/>
          </a:xfrm>
          <a:prstGeom prst="rect">
            <a:avLst/>
          </a:prstGeom>
          <a:noFill/>
        </p:spPr>
        <p:txBody>
          <a:bodyPr wrap="square" rtlCol="0">
            <a:spAutoFit/>
          </a:bodyPr>
          <a:lstStyle/>
          <a:p>
            <a:r>
              <a:rPr lang="en-US" sz="1200" b="1" dirty="0"/>
              <a:t>Score Point 2</a:t>
            </a:r>
          </a:p>
        </p:txBody>
      </p:sp>
      <p:sp>
        <p:nvSpPr>
          <p:cNvPr id="77" name="TextBox 76"/>
          <p:cNvSpPr txBox="1"/>
          <p:nvPr/>
        </p:nvSpPr>
        <p:spPr>
          <a:xfrm>
            <a:off x="180976" y="5712176"/>
            <a:ext cx="2990850" cy="707886"/>
          </a:xfrm>
          <a:prstGeom prst="rect">
            <a:avLst/>
          </a:prstGeom>
          <a:noFill/>
        </p:spPr>
        <p:txBody>
          <a:bodyPr wrap="square" rtlCol="0">
            <a:spAutoFit/>
          </a:bodyPr>
          <a:lstStyle/>
          <a:p>
            <a:pPr algn="ctr">
              <a:spcBef>
                <a:spcPts val="600"/>
              </a:spcBef>
            </a:pPr>
            <a:r>
              <a:rPr lang="en-US" sz="1000" i="1" dirty="0"/>
              <a:t>“</a:t>
            </a:r>
            <a:r>
              <a:rPr lang="en-US" sz="1000" i="1" dirty="0" err="1"/>
              <a:t>Coun</a:t>
            </a:r>
            <a:r>
              <a:rPr lang="en-US" sz="1000" i="1" dirty="0"/>
              <a:t> . . . The countries . . . In order to have a lot of the goods for their people. In this way, countries also became independent, which means they depend on for some of their needs.”</a:t>
            </a:r>
          </a:p>
        </p:txBody>
      </p:sp>
      <p:sp>
        <p:nvSpPr>
          <p:cNvPr id="78" name="TextBox 77"/>
          <p:cNvSpPr txBox="1"/>
          <p:nvPr/>
        </p:nvSpPr>
        <p:spPr>
          <a:xfrm>
            <a:off x="3295649" y="5769326"/>
            <a:ext cx="2543177" cy="461665"/>
          </a:xfrm>
          <a:prstGeom prst="rect">
            <a:avLst/>
          </a:prstGeom>
          <a:noFill/>
        </p:spPr>
        <p:txBody>
          <a:bodyPr wrap="square" rtlCol="0">
            <a:spAutoFit/>
          </a:bodyPr>
          <a:lstStyle/>
          <a:p>
            <a:pPr algn="ctr">
              <a:spcBef>
                <a:spcPts val="600"/>
              </a:spcBef>
            </a:pPr>
            <a:r>
              <a:rPr lang="en-US" sz="1200" dirty="0"/>
              <a:t>“</a:t>
            </a:r>
            <a:r>
              <a:rPr lang="en-US" sz="1200" i="1" dirty="0"/>
              <a:t>They trade with other countries by changing one thing by another.”</a:t>
            </a:r>
          </a:p>
        </p:txBody>
      </p:sp>
      <p:sp>
        <p:nvSpPr>
          <p:cNvPr id="79" name="TextBox 78"/>
          <p:cNvSpPr txBox="1"/>
          <p:nvPr/>
        </p:nvSpPr>
        <p:spPr>
          <a:xfrm>
            <a:off x="6076950" y="5788376"/>
            <a:ext cx="2676526" cy="646331"/>
          </a:xfrm>
          <a:prstGeom prst="rect">
            <a:avLst/>
          </a:prstGeom>
          <a:noFill/>
        </p:spPr>
        <p:txBody>
          <a:bodyPr wrap="square" rtlCol="0">
            <a:spAutoFit/>
          </a:bodyPr>
          <a:lstStyle/>
          <a:p>
            <a:pPr algn="ctr">
              <a:spcBef>
                <a:spcPts val="600"/>
              </a:spcBef>
            </a:pPr>
            <a:r>
              <a:rPr lang="en-US" sz="1200" i="1" dirty="0"/>
              <a:t>“Mm they produce . . . Mm . . . food and they send to the other countries.”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3.wav"/>
                                        </p:tgtEl>
                                      </p:cMediaNode>
                                    </p:audio>
                                  </p:subTnLst>
                                </p:cTn>
                              </p:par>
                            </p:childTnLst>
                          </p:cTn>
                        </p:par>
                        <p:par>
                          <p:cTn id="10" fill="hold">
                            <p:stCondLst>
                              <p:cond delay="500"/>
                            </p:stCondLst>
                            <p:childTnLst>
                              <p:par>
                                <p:cTn id="11" presetID="1" presetClass="entr" presetSubtype="0" fill="hold" nodeType="afterEffect">
                                  <p:stCondLst>
                                    <p:cond delay="10600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5"/>
                                        </p:tgtEl>
                                      </p:cBhvr>
                                    </p:animEffect>
                                    <p:set>
                                      <p:cBhvr>
                                        <p:cTn id="23" dur="1" fill="hold">
                                          <p:stCondLst>
                                            <p:cond delay="499"/>
                                          </p:stCondLst>
                                        </p:cTn>
                                        <p:tgtEl>
                                          <p:spTgt spid="6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4.wav"/>
                                        </p:tgtEl>
                                      </p:cMediaNode>
                                    </p:audio>
                                  </p:subTnLst>
                                </p:cTn>
                              </p:par>
                            </p:childTnLst>
                          </p:cTn>
                        </p:par>
                        <p:par>
                          <p:cTn id="26" fill="hold">
                            <p:stCondLst>
                              <p:cond delay="500"/>
                            </p:stCondLst>
                            <p:childTnLst>
                              <p:par>
                                <p:cTn id="27" presetID="1" presetClass="entr" presetSubtype="0" fill="hold" nodeType="afterEffect">
                                  <p:stCondLst>
                                    <p:cond delay="1100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5.wav"/>
                                        </p:tgtEl>
                                      </p:cMediaNode>
                                    </p:audio>
                                  </p:subTnLst>
                                </p:cTn>
                              </p:par>
                            </p:childTnLst>
                          </p:cTn>
                        </p:par>
                        <p:par>
                          <p:cTn id="42" fill="hold">
                            <p:stCondLst>
                              <p:cond delay="500"/>
                            </p:stCondLst>
                            <p:childTnLst>
                              <p:par>
                                <p:cTn id="43" presetID="1" presetClass="entr" presetSubtype="0" fill="hold" nodeType="afterEffect">
                                  <p:stCondLst>
                                    <p:cond delay="105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500" fill="hold"/>
                                        <p:tgtEl>
                                          <p:spTgt spid="79"/>
                                        </p:tgtEl>
                                        <p:attrNameLst>
                                          <p:attrName>ppt_x</p:attrName>
                                        </p:attrNameLst>
                                      </p:cBhvr>
                                      <p:tavLst>
                                        <p:tav tm="0">
                                          <p:val>
                                            <p:strVal val="#ppt_x"/>
                                          </p:val>
                                        </p:tav>
                                        <p:tav tm="100000">
                                          <p:val>
                                            <p:strVal val="#ppt_x"/>
                                          </p:val>
                                        </p:tav>
                                      </p:tavLst>
                                    </p:anim>
                                    <p:anim calcmode="lin" valueType="num">
                                      <p:cBhvr additive="base">
                                        <p:cTn id="5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330_3.png"/>
          <p:cNvPicPr>
            <a:picLocks noChangeAspect="1"/>
          </p:cNvPicPr>
          <p:nvPr/>
        </p:nvPicPr>
        <p:blipFill>
          <a:blip r:embed="rId3" cstate="print"/>
          <a:stretch>
            <a:fillRect/>
          </a:stretch>
        </p:blipFill>
        <p:spPr>
          <a:xfrm>
            <a:off x="6011496"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82880" y="246063"/>
            <a:ext cx="8229600" cy="382587"/>
          </a:xfrm>
        </p:spPr>
        <p:txBody>
          <a:bodyPr/>
          <a:lstStyle/>
          <a:p>
            <a:r>
              <a:rPr lang="en-US" dirty="0"/>
              <a:t>Commanding Level Text-Based Items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31</a:t>
            </a:fld>
            <a:endParaRPr lang="en-US" dirty="0"/>
          </a:p>
        </p:txBody>
      </p:sp>
      <p:sp>
        <p:nvSpPr>
          <p:cNvPr id="9" name="Content Placeholder 2"/>
          <p:cNvSpPr txBox="1">
            <a:spLocks/>
          </p:cNvSpPr>
          <p:nvPr/>
        </p:nvSpPr>
        <p:spPr bwMode="auto">
          <a:xfrm>
            <a:off x="155357" y="2903682"/>
            <a:ext cx="8817102" cy="34186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lang="en-US" kern="0" noProof="0" dirty="0">
                <a:latin typeface="+mn-lt"/>
              </a:rPr>
              <a:t>A</a:t>
            </a:r>
            <a:r>
              <a:rPr kumimoji="0" lang="en-US" sz="1800" b="0" i="0" u="none" strike="noStrike" kern="0" cap="none" spc="0" normalizeH="0" baseline="0" noProof="0" dirty="0">
                <a:ln>
                  <a:noFill/>
                </a:ln>
                <a:solidFill>
                  <a:schemeClr val="tx1"/>
                </a:solidFill>
                <a:effectLst/>
                <a:uLnTx/>
                <a:uFillTx/>
                <a:latin typeface="+mn-lt"/>
                <a:ea typeface="+mn-ea"/>
                <a:cs typeface="+mn-cs"/>
              </a:rPr>
              <a:t>ccompanied</a:t>
            </a:r>
            <a:r>
              <a:rPr lang="en-US" kern="0" dirty="0">
                <a:latin typeface="+mn-lt"/>
              </a:rPr>
              <a:t> </a:t>
            </a:r>
            <a:r>
              <a:rPr kumimoji="0" lang="en-US" sz="1800" b="0" i="0" u="none" strike="noStrike" kern="0" cap="none" spc="0" normalizeH="0" baseline="0" noProof="0" dirty="0">
                <a:ln>
                  <a:noFill/>
                </a:ln>
                <a:solidFill>
                  <a:schemeClr val="tx1"/>
                </a:solidFill>
                <a:effectLst/>
                <a:uLnTx/>
                <a:uFillTx/>
                <a:latin typeface="+mn-lt"/>
                <a:ea typeface="+mn-ea"/>
                <a:cs typeface="+mn-cs"/>
              </a:rPr>
              <a:t>by a </a:t>
            </a:r>
            <a:r>
              <a:rPr kumimoji="0" lang="en-US" sz="1800" b="1" i="0" u="none" strike="noStrike" kern="0" cap="none" spc="0" normalizeH="0" baseline="0" noProof="0" dirty="0">
                <a:ln>
                  <a:noFill/>
                </a:ln>
                <a:solidFill>
                  <a:schemeClr val="tx1"/>
                </a:solidFill>
                <a:effectLst/>
                <a:uLnTx/>
                <a:uFillTx/>
                <a:latin typeface="+mn-lt"/>
                <a:ea typeface="+mn-ea"/>
                <a:cs typeface="+mn-cs"/>
              </a:rPr>
              <a:t>graphic </a:t>
            </a:r>
            <a:r>
              <a:rPr kumimoji="0" lang="en-US" sz="1800" i="0" u="none" strike="noStrike" kern="0" cap="none" spc="0" normalizeH="0" baseline="0" noProof="0" dirty="0">
                <a:ln>
                  <a:noFill/>
                </a:ln>
                <a:solidFill>
                  <a:schemeClr val="tx1"/>
                </a:solidFill>
                <a:effectLst/>
                <a:uLnTx/>
                <a:uFillTx/>
                <a:latin typeface="+mn-lt"/>
                <a:ea typeface="+mn-ea"/>
                <a:cs typeface="+mn-cs"/>
              </a:rPr>
              <a:t>or by a </a:t>
            </a:r>
            <a:r>
              <a:rPr kumimoji="0" lang="en-US" sz="1800" b="1" i="0" u="none" strike="noStrike" kern="0" cap="none" spc="0" normalizeH="0" baseline="0" noProof="0" dirty="0">
                <a:ln>
                  <a:noFill/>
                </a:ln>
                <a:solidFill>
                  <a:schemeClr val="tx1"/>
                </a:solidFill>
                <a:effectLst/>
                <a:uLnTx/>
                <a:uFillTx/>
                <a:latin typeface="+mn-lt"/>
                <a:ea typeface="+mn-ea"/>
                <a:cs typeface="+mn-cs"/>
              </a:rPr>
              <a:t>passage and graphic</a:t>
            </a: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gives </a:t>
            </a:r>
            <a:r>
              <a:rPr kumimoji="0" lang="en-US" sz="1800" b="1" i="0" u="none" strike="noStrike" kern="0" cap="none" spc="0" normalizeH="0" baseline="0" noProof="0" dirty="0">
                <a:ln>
                  <a:noFill/>
                </a:ln>
                <a:solidFill>
                  <a:schemeClr val="tx1"/>
                </a:solidFill>
                <a:effectLst/>
                <a:uLnTx/>
                <a:uFillTx/>
                <a:latin typeface="+mn-lt"/>
                <a:ea typeface="+mn-ea"/>
                <a:cs typeface="+mn-cs"/>
              </a:rPr>
              <a:t>context</a:t>
            </a:r>
          </a:p>
          <a:p>
            <a:pPr marL="742950" marR="0" lvl="1" indent="-285750" algn="l" defTabSz="914400" rtl="0" eaLnBrk="1" fontAlgn="base" latinLnBrk="0" hangingPunct="1">
              <a:lnSpc>
                <a:spcPct val="100000"/>
              </a:lnSpc>
              <a:spcBef>
                <a:spcPts val="600"/>
              </a:spcBef>
              <a:spcAft>
                <a:spcPct val="0"/>
              </a:spcAft>
              <a:buClrTx/>
              <a:buSzPct val="75000"/>
              <a:buFontTx/>
              <a:buBlip>
                <a:blip r:embed="rId5"/>
              </a:buBlip>
              <a:tabLst/>
              <a:defRPr/>
            </a:pPr>
            <a:r>
              <a:rPr lang="en-US" sz="1600" i="1" kern="0" noProof="0" dirty="0">
                <a:latin typeface="+mn-lt"/>
              </a:rPr>
              <a:t>You just learned about clouds. There are several different kinds of clouds. One kind of cloud is a cirrus cloud. These clouds are thin and long and look like white lines on a sunny day. Dark gray clouds </a:t>
            </a:r>
            <a:r>
              <a:rPr lang="en-US" sz="1600" i="1" kern="0" dirty="0">
                <a:latin typeface="+mn-lt"/>
              </a:rPr>
              <a:t>in the sky are called stratus clouds. They cover the sky like a blanket. Other clouds aren’t in the sky at all! Fog is a special kind of cloud that floats close to the ground. Fog can be dangerous because it makes it hard for people to see. </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asks</a:t>
            </a:r>
            <a:r>
              <a:rPr kumimoji="0" lang="en-US" sz="1800" b="0" i="0" u="none" strike="noStrike" kern="0" cap="none" spc="0" normalizeH="0" baseline="0" noProof="0" dirty="0">
                <a:ln>
                  <a:noFill/>
                </a:ln>
                <a:solidFill>
                  <a:schemeClr val="tx1"/>
                </a:solidFill>
                <a:effectLst/>
                <a:uLnTx/>
                <a:uFillTx/>
                <a:latin typeface="+mn-lt"/>
                <a:ea typeface="+mn-ea"/>
                <a:cs typeface="+mn-cs"/>
              </a:rPr>
              <a:t> question</a:t>
            </a:r>
          </a:p>
          <a:p>
            <a:pPr marL="742950" marR="0" lvl="1" indent="-285750" algn="l" defTabSz="914400" rtl="0" eaLnBrk="1" fontAlgn="base" latinLnBrk="0" hangingPunct="1">
              <a:lnSpc>
                <a:spcPct val="100000"/>
              </a:lnSpc>
              <a:spcBef>
                <a:spcPts val="600"/>
              </a:spcBef>
              <a:spcAft>
                <a:spcPct val="0"/>
              </a:spcAft>
              <a:buClrTx/>
              <a:buSzPct val="75000"/>
              <a:buFontTx/>
              <a:buBlip>
                <a:blip r:embed="rId5"/>
              </a:buBlip>
              <a:tabLst/>
              <a:defRPr/>
            </a:pPr>
            <a:r>
              <a:rPr kumimoji="0" lang="en-US" sz="1600" b="0" i="1" u="none" strike="noStrike" kern="0" cap="none" spc="0" normalizeH="0" baseline="0" noProof="0" dirty="0">
                <a:ln>
                  <a:noFill/>
                </a:ln>
                <a:solidFill>
                  <a:schemeClr val="tx1"/>
                </a:solidFill>
                <a:effectLst/>
                <a:uLnTx/>
                <a:uFillTx/>
                <a:latin typeface="+mn-lt"/>
              </a:rPr>
              <a:t>Tell me how fog is different from other clouds.</a:t>
            </a: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No modeling, rephrasing, or repeating</a:t>
            </a:r>
          </a:p>
        </p:txBody>
      </p:sp>
      <p:pic>
        <p:nvPicPr>
          <p:cNvPr id="6" name="Picture 5" descr="3330_1.png"/>
          <p:cNvPicPr>
            <a:picLocks noChangeAspect="1"/>
          </p:cNvPicPr>
          <p:nvPr/>
        </p:nvPicPr>
        <p:blipFill>
          <a:blip r:embed="rId6" cstate="print"/>
          <a:stretch>
            <a:fillRect/>
          </a:stretch>
        </p:blipFill>
        <p:spPr>
          <a:xfrm>
            <a:off x="719750"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3330_2.png"/>
          <p:cNvPicPr>
            <a:picLocks noChangeAspect="1"/>
          </p:cNvPicPr>
          <p:nvPr/>
        </p:nvPicPr>
        <p:blipFill>
          <a:blip r:embed="rId7" cstate="print"/>
          <a:stretch>
            <a:fillRect/>
          </a:stretch>
        </p:blipFill>
        <p:spPr>
          <a:xfrm>
            <a:off x="3365623"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281631" y="2171321"/>
            <a:ext cx="1276539" cy="307777"/>
          </a:xfrm>
          <a:prstGeom prst="rect">
            <a:avLst/>
          </a:prstGeom>
          <a:noFill/>
        </p:spPr>
        <p:txBody>
          <a:bodyPr wrap="square" rtlCol="0" anchor="ctr">
            <a:spAutoFit/>
          </a:bodyPr>
          <a:lstStyle/>
          <a:p>
            <a:pPr algn="ctr"/>
            <a:r>
              <a:rPr lang="en-US" sz="1400" b="1" dirty="0">
                <a:solidFill>
                  <a:schemeClr val="bg1"/>
                </a:solidFill>
              </a:rPr>
              <a:t>Cirrus</a:t>
            </a:r>
          </a:p>
        </p:txBody>
      </p:sp>
      <p:sp>
        <p:nvSpPr>
          <p:cNvPr id="15" name="TextBox 14"/>
          <p:cNvSpPr txBox="1"/>
          <p:nvPr/>
        </p:nvSpPr>
        <p:spPr>
          <a:xfrm>
            <a:off x="3927504" y="2171321"/>
            <a:ext cx="1276539" cy="307777"/>
          </a:xfrm>
          <a:prstGeom prst="rect">
            <a:avLst/>
          </a:prstGeom>
          <a:noFill/>
        </p:spPr>
        <p:txBody>
          <a:bodyPr wrap="square" rtlCol="0" anchor="ctr">
            <a:spAutoFit/>
          </a:bodyPr>
          <a:lstStyle/>
          <a:p>
            <a:pPr algn="ctr"/>
            <a:r>
              <a:rPr lang="en-US" sz="1400" b="1" dirty="0">
                <a:solidFill>
                  <a:schemeClr val="bg1"/>
                </a:solidFill>
              </a:rPr>
              <a:t>Stratus</a:t>
            </a:r>
          </a:p>
        </p:txBody>
      </p:sp>
      <p:sp>
        <p:nvSpPr>
          <p:cNvPr id="16" name="TextBox 15"/>
          <p:cNvSpPr txBox="1"/>
          <p:nvPr/>
        </p:nvSpPr>
        <p:spPr>
          <a:xfrm>
            <a:off x="6573377" y="2171321"/>
            <a:ext cx="1276539" cy="307777"/>
          </a:xfrm>
          <a:prstGeom prst="rect">
            <a:avLst/>
          </a:prstGeom>
          <a:noFill/>
        </p:spPr>
        <p:txBody>
          <a:bodyPr wrap="square" rtlCol="0" anchor="ctr">
            <a:spAutoFit/>
          </a:bodyPr>
          <a:lstStyle/>
          <a:p>
            <a:pPr algn="ctr"/>
            <a:r>
              <a:rPr lang="en-US" sz="1400" b="1" dirty="0">
                <a:solidFill>
                  <a:schemeClr val="bg1"/>
                </a:solidFill>
              </a:rPr>
              <a:t>Fog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32</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expanded sentences</a:t>
              </a:r>
            </a:p>
            <a:p>
              <a:pPr>
                <a:spcBef>
                  <a:spcPts val="600"/>
                </a:spcBef>
                <a:buFont typeface="Wingdings" pitchFamily="2" charset="2"/>
                <a:buChar char="§"/>
                <a:tabLst>
                  <a:tab pos="231775" algn="l"/>
                </a:tabLst>
              </a:pPr>
              <a:r>
                <a:rPr lang="en-US" sz="1600" dirty="0">
                  <a:solidFill>
                    <a:schemeClr val="tx1"/>
                  </a:solidFill>
                </a:rPr>
                <a:t>  Generates a fluid response using linking words and phrases to sequence</a:t>
              </a:r>
              <a:br>
                <a:rPr lang="en-US" sz="1600" dirty="0">
                  <a:solidFill>
                    <a:schemeClr val="tx1"/>
                  </a:solidFill>
                </a:rPr>
              </a:br>
              <a:r>
                <a:rPr lang="en-US" sz="1600" dirty="0">
                  <a:solidFill>
                    <a:schemeClr val="tx1"/>
                  </a:solidFill>
                </a:rPr>
                <a:t>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No errors or infrequent errors that do not obscure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5" name="Group 24"/>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6" name="Rounded Rectangle 25"/>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connected phrases or a simple sentence to respond</a:t>
              </a:r>
            </a:p>
            <a:p>
              <a:pPr>
                <a:spcBef>
                  <a:spcPts val="600"/>
                </a:spcBef>
                <a:buFont typeface="Wingdings" pitchFamily="2" charset="2"/>
                <a:buChar char="§"/>
                <a:tabLst>
                  <a:tab pos="114300" algn="l"/>
                  <a:tab pos="228600" algn="l"/>
                </a:tabLst>
              </a:pPr>
              <a:r>
                <a:rPr lang="en-US" sz="1600" dirty="0">
                  <a:solidFill>
                    <a:schemeClr val="tx1"/>
                  </a:solidFill>
                </a:rPr>
                <a:t>  May express complete thoughts and ideas</a:t>
              </a:r>
            </a:p>
            <a:p>
              <a:pPr>
                <a:spcBef>
                  <a:spcPts val="600"/>
                </a:spcBef>
                <a:buFont typeface="Wingdings" pitchFamily="2" charset="2"/>
                <a:buChar char="§"/>
                <a:tabLst>
                  <a:tab pos="171450" algn="l"/>
                </a:tabLst>
              </a:pPr>
              <a:r>
                <a:rPr lang="en-US" sz="1600" dirty="0">
                  <a:solidFill>
                    <a:schemeClr val="tx1"/>
                  </a:solidFill>
                </a:rPr>
                <a:t>  Occasional or frequent errors in words and structures may obscure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465820" cy="382587"/>
          </a:xfrm>
        </p:spPr>
        <p:txBody>
          <a:bodyPr/>
          <a:lstStyle/>
          <a:p>
            <a:r>
              <a:rPr lang="en-US" dirty="0"/>
              <a:t>Grades 1–2 Commanding Text-Based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33</a:t>
            </a:fld>
            <a:endParaRPr lang="en-US" dirty="0"/>
          </a:p>
        </p:txBody>
      </p:sp>
      <p:sp>
        <p:nvSpPr>
          <p:cNvPr id="22" name="AutoShape 4"/>
          <p:cNvSpPr>
            <a:spLocks noChangeArrowheads="1"/>
          </p:cNvSpPr>
          <p:nvPr/>
        </p:nvSpPr>
        <p:spPr bwMode="auto">
          <a:xfrm>
            <a:off x="200196" y="2531543"/>
            <a:ext cx="8732838" cy="156544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600" dirty="0">
                <a:latin typeface="+mn-lt"/>
                <a:cs typeface="Arial" pitchFamily="34" charset="0"/>
              </a:rPr>
              <a:t>[</a:t>
            </a:r>
            <a:r>
              <a:rPr lang="en-US" sz="1400" dirty="0">
                <a:latin typeface="+mn-lt"/>
              </a:rPr>
              <a:t>You just learned about clouds. There are several different kinds of clouds. One kind of cloud is </a:t>
            </a:r>
            <a:r>
              <a:rPr lang="en-US" sz="1400" dirty="0">
                <a:latin typeface="+mn-lt"/>
                <a:cs typeface="Times New Roman" pitchFamily="18" charset="0"/>
              </a:rPr>
              <a:t>a</a:t>
            </a:r>
            <a:br>
              <a:rPr lang="en-US" sz="1400" dirty="0">
                <a:latin typeface="+mn-lt"/>
                <a:cs typeface="Times New Roman" pitchFamily="18" charset="0"/>
              </a:rPr>
            </a:br>
            <a:r>
              <a:rPr lang="en-US" sz="1400" dirty="0">
                <a:latin typeface="+mn-lt"/>
                <a:cs typeface="Times New Roman" pitchFamily="18" charset="0"/>
              </a:rPr>
              <a:t>cirrus cloud. These clouds are thin and long and look like white lines on a sunny day. Dark gray clouds in</a:t>
            </a:r>
            <a:br>
              <a:rPr lang="en-US" sz="1400" dirty="0">
                <a:latin typeface="+mn-lt"/>
                <a:cs typeface="Times New Roman" pitchFamily="18" charset="0"/>
              </a:rPr>
            </a:br>
            <a:r>
              <a:rPr lang="en-US" sz="1400" dirty="0">
                <a:latin typeface="+mn-lt"/>
                <a:cs typeface="Times New Roman" pitchFamily="18" charset="0"/>
              </a:rPr>
              <a:t>the sky are called stratus clouds. They cover the sky like a blanket. Other clouds aren’t in the sky at all!</a:t>
            </a:r>
            <a:br>
              <a:rPr lang="en-US" sz="1400" dirty="0">
                <a:latin typeface="+mn-lt"/>
                <a:cs typeface="Times New Roman" pitchFamily="18" charset="0"/>
              </a:rPr>
            </a:br>
            <a:r>
              <a:rPr lang="en-US" sz="1400" dirty="0">
                <a:latin typeface="+mn-lt"/>
                <a:cs typeface="Times New Roman" pitchFamily="18" charset="0"/>
              </a:rPr>
              <a:t>Fog is a special kind of cloud that floats close to the ground. Fog can be dangerous because it makes it</a:t>
            </a:r>
            <a:br>
              <a:rPr lang="en-US" sz="1400" dirty="0">
                <a:latin typeface="+mn-lt"/>
                <a:cs typeface="Times New Roman" pitchFamily="18" charset="0"/>
              </a:rPr>
            </a:br>
            <a:r>
              <a:rPr lang="en-US" sz="1400" dirty="0">
                <a:latin typeface="+mn-lt"/>
                <a:cs typeface="Times New Roman" pitchFamily="18" charset="0"/>
              </a:rPr>
              <a:t>hard for people to see.]</a:t>
            </a:r>
            <a:endParaRPr lang="en-US" sz="12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how fog is different from other clouds.</a:t>
            </a:r>
            <a:endParaRPr lang="en-US" sz="1200" dirty="0">
              <a:latin typeface="Times New Roman" pitchFamily="18" charset="0"/>
              <a:cs typeface="Times New Roman" pitchFamily="18" charset="0"/>
            </a:endParaRPr>
          </a:p>
        </p:txBody>
      </p:sp>
      <p:pic>
        <p:nvPicPr>
          <p:cNvPr id="35" name="Picture 34" descr="3330_1.png"/>
          <p:cNvPicPr>
            <a:picLocks noChangeAspect="1"/>
          </p:cNvPicPr>
          <p:nvPr/>
        </p:nvPicPr>
        <p:blipFill>
          <a:blip r:embed="rId5" cstate="print"/>
          <a:stretch>
            <a:fillRect/>
          </a:stretch>
        </p:blipFill>
        <p:spPr>
          <a:xfrm>
            <a:off x="744297" y="996416"/>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6" name="Picture 35" descr="3330_2.png"/>
          <p:cNvPicPr>
            <a:picLocks noChangeAspect="1"/>
          </p:cNvPicPr>
          <p:nvPr/>
        </p:nvPicPr>
        <p:blipFill>
          <a:blip r:embed="rId6" cstate="print"/>
          <a:stretch>
            <a:fillRect/>
          </a:stretch>
        </p:blipFill>
        <p:spPr>
          <a:xfrm>
            <a:off x="353533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7" name="Picture 36" descr="3330_3.png"/>
          <p:cNvPicPr>
            <a:picLocks noChangeAspect="1"/>
          </p:cNvPicPr>
          <p:nvPr/>
        </p:nvPicPr>
        <p:blipFill>
          <a:blip r:embed="rId7" cstate="print"/>
          <a:stretch>
            <a:fillRect/>
          </a:stretch>
        </p:blipFill>
        <p:spPr>
          <a:xfrm>
            <a:off x="632637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38" name="TextBox 37"/>
          <p:cNvSpPr txBox="1"/>
          <p:nvPr/>
        </p:nvSpPr>
        <p:spPr>
          <a:xfrm>
            <a:off x="404028" y="9906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9" name="TextBox 38"/>
          <p:cNvSpPr txBox="1"/>
          <p:nvPr/>
        </p:nvSpPr>
        <p:spPr>
          <a:xfrm>
            <a:off x="3179139"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40" name="TextBox 39"/>
          <p:cNvSpPr txBox="1"/>
          <p:nvPr/>
        </p:nvSpPr>
        <p:spPr>
          <a:xfrm>
            <a:off x="5964872"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41" name="TextBox 40"/>
          <p:cNvSpPr txBox="1"/>
          <p:nvPr/>
        </p:nvSpPr>
        <p:spPr>
          <a:xfrm>
            <a:off x="1134728" y="2091017"/>
            <a:ext cx="1276539" cy="276999"/>
          </a:xfrm>
          <a:prstGeom prst="rect">
            <a:avLst/>
          </a:prstGeom>
          <a:noFill/>
        </p:spPr>
        <p:txBody>
          <a:bodyPr wrap="square" rtlCol="0" anchor="ctr">
            <a:spAutoFit/>
          </a:bodyPr>
          <a:lstStyle/>
          <a:p>
            <a:pPr algn="ctr"/>
            <a:r>
              <a:rPr lang="en-US" sz="1200" b="1" dirty="0">
                <a:solidFill>
                  <a:schemeClr val="bg1"/>
                </a:solidFill>
              </a:rPr>
              <a:t>Cirrus</a:t>
            </a:r>
          </a:p>
        </p:txBody>
      </p:sp>
      <p:sp>
        <p:nvSpPr>
          <p:cNvPr id="72" name="TextBox 71"/>
          <p:cNvSpPr txBox="1"/>
          <p:nvPr/>
        </p:nvSpPr>
        <p:spPr>
          <a:xfrm>
            <a:off x="3925768" y="2080380"/>
            <a:ext cx="1276539" cy="276999"/>
          </a:xfrm>
          <a:prstGeom prst="rect">
            <a:avLst/>
          </a:prstGeom>
          <a:noFill/>
        </p:spPr>
        <p:txBody>
          <a:bodyPr wrap="square" rtlCol="0" anchor="ctr">
            <a:spAutoFit/>
          </a:bodyPr>
          <a:lstStyle/>
          <a:p>
            <a:pPr algn="ctr"/>
            <a:r>
              <a:rPr lang="en-US" sz="1200" b="1" dirty="0">
                <a:solidFill>
                  <a:schemeClr val="bg1"/>
                </a:solidFill>
              </a:rPr>
              <a:t>Stratus</a:t>
            </a:r>
          </a:p>
        </p:txBody>
      </p:sp>
      <p:sp>
        <p:nvSpPr>
          <p:cNvPr id="73" name="TextBox 72"/>
          <p:cNvSpPr txBox="1"/>
          <p:nvPr/>
        </p:nvSpPr>
        <p:spPr>
          <a:xfrm>
            <a:off x="6716808" y="2080380"/>
            <a:ext cx="1276539" cy="276999"/>
          </a:xfrm>
          <a:prstGeom prst="rect">
            <a:avLst/>
          </a:prstGeom>
          <a:noFill/>
        </p:spPr>
        <p:txBody>
          <a:bodyPr wrap="square" rtlCol="0" anchor="ctr">
            <a:spAutoFit/>
          </a:bodyPr>
          <a:lstStyle/>
          <a:p>
            <a:pPr algn="ctr"/>
            <a:r>
              <a:rPr lang="en-US" sz="1200" b="1" dirty="0">
                <a:solidFill>
                  <a:schemeClr val="bg1"/>
                </a:solidFill>
              </a:rPr>
              <a:t>Fog</a:t>
            </a:r>
          </a:p>
        </p:txBody>
      </p:sp>
      <p:grpSp>
        <p:nvGrpSpPr>
          <p:cNvPr id="42" name="Group 41"/>
          <p:cNvGrpSpPr/>
          <p:nvPr/>
        </p:nvGrpSpPr>
        <p:grpSpPr>
          <a:xfrm>
            <a:off x="804989" y="4287125"/>
            <a:ext cx="1801860" cy="1280160"/>
            <a:chOff x="2486027" y="4991100"/>
            <a:chExt cx="1801860" cy="1280160"/>
          </a:xfrm>
        </p:grpSpPr>
        <p:sp>
          <p:nvSpPr>
            <p:cNvPr id="4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4" name="Rectangle 43"/>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Melody-Button-(GI).png"/>
          <p:cNvPicPr>
            <a:picLocks noChangeAspect="1"/>
          </p:cNvPicPr>
          <p:nvPr/>
        </p:nvPicPr>
        <p:blipFill>
          <a:blip r:embed="rId8" cstate="print"/>
          <a:stretch>
            <a:fillRect/>
          </a:stretch>
        </p:blipFill>
        <p:spPr>
          <a:xfrm>
            <a:off x="1443029" y="4710797"/>
            <a:ext cx="525780" cy="525780"/>
          </a:xfrm>
          <a:prstGeom prst="rect">
            <a:avLst/>
          </a:prstGeom>
        </p:spPr>
      </p:pic>
      <p:pic>
        <p:nvPicPr>
          <p:cNvPr id="46" name="Picture 45" descr="Play-Button.png"/>
          <p:cNvPicPr>
            <a:picLocks noChangeAspect="1"/>
          </p:cNvPicPr>
          <p:nvPr/>
        </p:nvPicPr>
        <p:blipFill>
          <a:blip r:embed="rId9" cstate="print"/>
          <a:stretch>
            <a:fillRect/>
          </a:stretch>
        </p:blipFill>
        <p:spPr>
          <a:xfrm>
            <a:off x="1443029" y="4710797"/>
            <a:ext cx="525780" cy="525780"/>
          </a:xfrm>
          <a:prstGeom prst="rect">
            <a:avLst/>
          </a:prstGeom>
        </p:spPr>
      </p:pic>
      <p:grpSp>
        <p:nvGrpSpPr>
          <p:cNvPr id="47" name="Group 46"/>
          <p:cNvGrpSpPr/>
          <p:nvPr/>
        </p:nvGrpSpPr>
        <p:grpSpPr>
          <a:xfrm>
            <a:off x="3657602" y="4287125"/>
            <a:ext cx="1801860" cy="1280160"/>
            <a:chOff x="2486027" y="4991100"/>
            <a:chExt cx="1801860" cy="1280160"/>
          </a:xfrm>
        </p:grpSpPr>
        <p:sp>
          <p:nvSpPr>
            <p:cNvPr id="7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5" name="Rectangle 7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descr="Melody-Button-(GI).png"/>
          <p:cNvPicPr>
            <a:picLocks noChangeAspect="1"/>
          </p:cNvPicPr>
          <p:nvPr/>
        </p:nvPicPr>
        <p:blipFill>
          <a:blip r:embed="rId8" cstate="print"/>
          <a:stretch>
            <a:fillRect/>
          </a:stretch>
        </p:blipFill>
        <p:spPr>
          <a:xfrm>
            <a:off x="4295642" y="4710797"/>
            <a:ext cx="525780" cy="525780"/>
          </a:xfrm>
          <a:prstGeom prst="rect">
            <a:avLst/>
          </a:prstGeom>
        </p:spPr>
      </p:pic>
      <p:pic>
        <p:nvPicPr>
          <p:cNvPr id="77" name="Picture 76" descr="Play-Button.png"/>
          <p:cNvPicPr>
            <a:picLocks noChangeAspect="1"/>
          </p:cNvPicPr>
          <p:nvPr/>
        </p:nvPicPr>
        <p:blipFill>
          <a:blip r:embed="rId9" cstate="print"/>
          <a:stretch>
            <a:fillRect/>
          </a:stretch>
        </p:blipFill>
        <p:spPr>
          <a:xfrm>
            <a:off x="4295642" y="4710797"/>
            <a:ext cx="525780" cy="525780"/>
          </a:xfrm>
          <a:prstGeom prst="rect">
            <a:avLst/>
          </a:prstGeom>
        </p:spPr>
      </p:pic>
      <p:grpSp>
        <p:nvGrpSpPr>
          <p:cNvPr id="78" name="Group 77"/>
          <p:cNvGrpSpPr/>
          <p:nvPr/>
        </p:nvGrpSpPr>
        <p:grpSpPr>
          <a:xfrm>
            <a:off x="6515102" y="4287125"/>
            <a:ext cx="1801860" cy="1280160"/>
            <a:chOff x="2486027" y="4991100"/>
            <a:chExt cx="1801860" cy="1280160"/>
          </a:xfrm>
        </p:grpSpPr>
        <p:sp>
          <p:nvSpPr>
            <p:cNvPr id="7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0" name="Rectangle 7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 name="Picture 80" descr="Melody-Button-(GI).png"/>
          <p:cNvPicPr>
            <a:picLocks noChangeAspect="1"/>
          </p:cNvPicPr>
          <p:nvPr/>
        </p:nvPicPr>
        <p:blipFill>
          <a:blip r:embed="rId8" cstate="print"/>
          <a:stretch>
            <a:fillRect/>
          </a:stretch>
        </p:blipFill>
        <p:spPr>
          <a:xfrm>
            <a:off x="7153142" y="4710797"/>
            <a:ext cx="525780" cy="525780"/>
          </a:xfrm>
          <a:prstGeom prst="rect">
            <a:avLst/>
          </a:prstGeom>
        </p:spPr>
      </p:pic>
      <p:pic>
        <p:nvPicPr>
          <p:cNvPr id="82" name="Picture 81" descr="Play-Button.png"/>
          <p:cNvPicPr>
            <a:picLocks noChangeAspect="1"/>
          </p:cNvPicPr>
          <p:nvPr/>
        </p:nvPicPr>
        <p:blipFill>
          <a:blip r:embed="rId9" cstate="print"/>
          <a:stretch>
            <a:fillRect/>
          </a:stretch>
        </p:blipFill>
        <p:spPr>
          <a:xfrm>
            <a:off x="7153142" y="4710797"/>
            <a:ext cx="525780" cy="525780"/>
          </a:xfrm>
          <a:prstGeom prst="rect">
            <a:avLst/>
          </a:prstGeom>
        </p:spPr>
      </p:pic>
      <p:sp>
        <p:nvSpPr>
          <p:cNvPr id="83" name="TextBox 82"/>
          <p:cNvSpPr txBox="1"/>
          <p:nvPr/>
        </p:nvSpPr>
        <p:spPr>
          <a:xfrm>
            <a:off x="1129657" y="5315825"/>
            <a:ext cx="1152525" cy="246221"/>
          </a:xfrm>
          <a:prstGeom prst="rect">
            <a:avLst/>
          </a:prstGeom>
          <a:noFill/>
        </p:spPr>
        <p:txBody>
          <a:bodyPr wrap="square" rtlCol="0">
            <a:spAutoFit/>
          </a:bodyPr>
          <a:lstStyle/>
          <a:p>
            <a:pPr algn="ctr"/>
            <a:r>
              <a:rPr lang="en-US" sz="1000" b="1" dirty="0"/>
              <a:t>Track 16</a:t>
            </a:r>
          </a:p>
        </p:txBody>
      </p:sp>
      <p:sp>
        <p:nvSpPr>
          <p:cNvPr id="84" name="TextBox 83"/>
          <p:cNvSpPr txBox="1"/>
          <p:nvPr/>
        </p:nvSpPr>
        <p:spPr>
          <a:xfrm>
            <a:off x="3982270" y="5315825"/>
            <a:ext cx="1152525" cy="246221"/>
          </a:xfrm>
          <a:prstGeom prst="rect">
            <a:avLst/>
          </a:prstGeom>
          <a:noFill/>
        </p:spPr>
        <p:txBody>
          <a:bodyPr wrap="square" rtlCol="0">
            <a:spAutoFit/>
          </a:bodyPr>
          <a:lstStyle/>
          <a:p>
            <a:pPr algn="ctr"/>
            <a:r>
              <a:rPr lang="en-US" sz="1000" b="1" dirty="0"/>
              <a:t>Track 17</a:t>
            </a:r>
          </a:p>
        </p:txBody>
      </p:sp>
      <p:sp>
        <p:nvSpPr>
          <p:cNvPr id="85" name="TextBox 84"/>
          <p:cNvSpPr txBox="1"/>
          <p:nvPr/>
        </p:nvSpPr>
        <p:spPr>
          <a:xfrm>
            <a:off x="6839770" y="5315825"/>
            <a:ext cx="1152525" cy="246221"/>
          </a:xfrm>
          <a:prstGeom prst="rect">
            <a:avLst/>
          </a:prstGeom>
          <a:noFill/>
        </p:spPr>
        <p:txBody>
          <a:bodyPr wrap="square" rtlCol="0">
            <a:spAutoFit/>
          </a:bodyPr>
          <a:lstStyle/>
          <a:p>
            <a:pPr algn="ctr"/>
            <a:r>
              <a:rPr lang="en-US" sz="1000" b="1" dirty="0"/>
              <a:t>Track 18</a:t>
            </a:r>
          </a:p>
        </p:txBody>
      </p:sp>
      <p:sp>
        <p:nvSpPr>
          <p:cNvPr id="86" name="TextBox 85"/>
          <p:cNvSpPr txBox="1"/>
          <p:nvPr/>
        </p:nvSpPr>
        <p:spPr>
          <a:xfrm>
            <a:off x="1096319" y="4315700"/>
            <a:ext cx="1219200" cy="276999"/>
          </a:xfrm>
          <a:prstGeom prst="rect">
            <a:avLst/>
          </a:prstGeom>
          <a:noFill/>
        </p:spPr>
        <p:txBody>
          <a:bodyPr wrap="square" rtlCol="0">
            <a:spAutoFit/>
          </a:bodyPr>
          <a:lstStyle/>
          <a:p>
            <a:r>
              <a:rPr lang="en-US" sz="1200" b="1" dirty="0"/>
              <a:t>Score Point 0</a:t>
            </a:r>
          </a:p>
        </p:txBody>
      </p:sp>
      <p:sp>
        <p:nvSpPr>
          <p:cNvPr id="87" name="TextBox 86"/>
          <p:cNvSpPr txBox="1"/>
          <p:nvPr/>
        </p:nvSpPr>
        <p:spPr>
          <a:xfrm>
            <a:off x="3948932" y="4315700"/>
            <a:ext cx="1219200" cy="276999"/>
          </a:xfrm>
          <a:prstGeom prst="rect">
            <a:avLst/>
          </a:prstGeom>
          <a:noFill/>
        </p:spPr>
        <p:txBody>
          <a:bodyPr wrap="square" rtlCol="0">
            <a:spAutoFit/>
          </a:bodyPr>
          <a:lstStyle/>
          <a:p>
            <a:r>
              <a:rPr lang="en-US" sz="1200" b="1" dirty="0"/>
              <a:t>Score Point 1</a:t>
            </a:r>
          </a:p>
        </p:txBody>
      </p:sp>
      <p:sp>
        <p:nvSpPr>
          <p:cNvPr id="88" name="TextBox 87"/>
          <p:cNvSpPr txBox="1"/>
          <p:nvPr/>
        </p:nvSpPr>
        <p:spPr>
          <a:xfrm>
            <a:off x="6806432" y="4315700"/>
            <a:ext cx="1219200" cy="276999"/>
          </a:xfrm>
          <a:prstGeom prst="rect">
            <a:avLst/>
          </a:prstGeom>
          <a:noFill/>
        </p:spPr>
        <p:txBody>
          <a:bodyPr wrap="square" rtlCol="0">
            <a:spAutoFit/>
          </a:bodyPr>
          <a:lstStyle/>
          <a:p>
            <a:r>
              <a:rPr lang="en-US" sz="1200" b="1" dirty="0"/>
              <a:t>Score Point 2</a:t>
            </a:r>
          </a:p>
        </p:txBody>
      </p:sp>
      <p:sp>
        <p:nvSpPr>
          <p:cNvPr id="89" name="TextBox 88"/>
          <p:cNvSpPr txBox="1"/>
          <p:nvPr/>
        </p:nvSpPr>
        <p:spPr>
          <a:xfrm>
            <a:off x="3433878" y="5651283"/>
            <a:ext cx="2265179" cy="738664"/>
          </a:xfrm>
          <a:prstGeom prst="rect">
            <a:avLst/>
          </a:prstGeom>
          <a:noFill/>
        </p:spPr>
        <p:txBody>
          <a:bodyPr wrap="square" rtlCol="0">
            <a:spAutoFit/>
          </a:bodyPr>
          <a:lstStyle/>
          <a:p>
            <a:pPr algn="ctr">
              <a:spcBef>
                <a:spcPts val="600"/>
              </a:spcBef>
            </a:pPr>
            <a:r>
              <a:rPr lang="en-US" sz="1400" dirty="0"/>
              <a:t>“</a:t>
            </a:r>
            <a:r>
              <a:rPr lang="en-US" sz="1400" i="1" dirty="0"/>
              <a:t>Because they're floating on the ground. They're dangerous.”</a:t>
            </a:r>
          </a:p>
        </p:txBody>
      </p:sp>
      <p:sp>
        <p:nvSpPr>
          <p:cNvPr id="90" name="TextBox 89"/>
          <p:cNvSpPr txBox="1"/>
          <p:nvPr/>
        </p:nvSpPr>
        <p:spPr>
          <a:xfrm>
            <a:off x="6268343" y="5651283"/>
            <a:ext cx="2312139" cy="738664"/>
          </a:xfrm>
          <a:prstGeom prst="rect">
            <a:avLst/>
          </a:prstGeom>
          <a:noFill/>
        </p:spPr>
        <p:txBody>
          <a:bodyPr wrap="square" rtlCol="0">
            <a:spAutoFit/>
          </a:bodyPr>
          <a:lstStyle/>
          <a:p>
            <a:pPr algn="ctr">
              <a:spcBef>
                <a:spcPts val="600"/>
              </a:spcBef>
            </a:pPr>
            <a:r>
              <a:rPr lang="en-US" sz="1400" dirty="0"/>
              <a:t>“</a:t>
            </a:r>
            <a:r>
              <a:rPr lang="en-US" sz="1400" i="1" dirty="0"/>
              <a:t>Because they are close to ground and some people do not see it.”</a:t>
            </a:r>
          </a:p>
        </p:txBody>
      </p:sp>
      <p:sp>
        <p:nvSpPr>
          <p:cNvPr id="91" name="TextBox 90"/>
          <p:cNvSpPr txBox="1"/>
          <p:nvPr/>
        </p:nvSpPr>
        <p:spPr>
          <a:xfrm>
            <a:off x="322070" y="5651283"/>
            <a:ext cx="2740102" cy="646331"/>
          </a:xfrm>
          <a:prstGeom prst="rect">
            <a:avLst/>
          </a:prstGeom>
          <a:noFill/>
        </p:spPr>
        <p:txBody>
          <a:bodyPr wrap="square" rtlCol="0">
            <a:spAutoFit/>
          </a:bodyPr>
          <a:lstStyle/>
          <a:p>
            <a:pPr algn="ctr">
              <a:spcBef>
                <a:spcPts val="0"/>
              </a:spcBef>
            </a:pPr>
            <a:r>
              <a:rPr lang="en-US" sz="1200" dirty="0"/>
              <a:t>“</a:t>
            </a:r>
            <a:r>
              <a:rPr lang="en-US" sz="1200" i="1" dirty="0"/>
              <a:t>I think fog are different from other clouds because . . . I don't get it . . . I don't know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6.wav"/>
                                        </p:tgtEl>
                                      </p:cMediaNode>
                                    </p:audio>
                                  </p:subTnLst>
                                </p:cTn>
                              </p:par>
                            </p:childTnLst>
                          </p:cTn>
                        </p:par>
                        <p:par>
                          <p:cTn id="10" fill="hold">
                            <p:stCondLst>
                              <p:cond delay="500"/>
                            </p:stCondLst>
                            <p:childTnLst>
                              <p:par>
                                <p:cTn id="11" presetID="1" presetClass="entr" presetSubtype="0" fill="hold" nodeType="afterEffect">
                                  <p:stCondLst>
                                    <p:cond delay="3100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7"/>
                                        </p:tgtEl>
                                      </p:cBhvr>
                                    </p:animEffect>
                                    <p:set>
                                      <p:cBhvr>
                                        <p:cTn id="23" dur="1" fill="hold">
                                          <p:stCondLst>
                                            <p:cond delay="499"/>
                                          </p:stCondLst>
                                        </p:cTn>
                                        <p:tgtEl>
                                          <p:spTgt spid="7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7.wav"/>
                                        </p:tgtEl>
                                      </p:cMediaNode>
                                    </p:audio>
                                  </p:subTnLst>
                                </p:cTn>
                              </p:par>
                            </p:childTnLst>
                          </p:cTn>
                        </p:par>
                        <p:par>
                          <p:cTn id="26" fill="hold">
                            <p:stCondLst>
                              <p:cond delay="500"/>
                            </p:stCondLst>
                            <p:childTnLst>
                              <p:par>
                                <p:cTn id="27" presetID="1" presetClass="entr" presetSubtype="0" fill="hold" nodeType="afterEffect">
                                  <p:stCondLst>
                                    <p:cond delay="1100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 calcmode="lin" valueType="num">
                                      <p:cBhvr additive="base">
                                        <p:cTn id="33" dur="500" fill="hold"/>
                                        <p:tgtEl>
                                          <p:spTgt spid="89"/>
                                        </p:tgtEl>
                                        <p:attrNameLst>
                                          <p:attrName>ppt_x</p:attrName>
                                        </p:attrNameLst>
                                      </p:cBhvr>
                                      <p:tavLst>
                                        <p:tav tm="0">
                                          <p:val>
                                            <p:strVal val="#ppt_x"/>
                                          </p:val>
                                        </p:tav>
                                        <p:tav tm="100000">
                                          <p:val>
                                            <p:strVal val="#ppt_x"/>
                                          </p:val>
                                        </p:tav>
                                      </p:tavLst>
                                    </p:anim>
                                    <p:anim calcmode="lin" valueType="num">
                                      <p:cBhvr additive="base">
                                        <p:cTn id="3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2"/>
                                        </p:tgtEl>
                                      </p:cBhvr>
                                    </p:animEffect>
                                    <p:set>
                                      <p:cBhvr>
                                        <p:cTn id="39" dur="1" fill="hold">
                                          <p:stCondLst>
                                            <p:cond delay="499"/>
                                          </p:stCondLst>
                                        </p:cTn>
                                        <p:tgtEl>
                                          <p:spTgt spid="82"/>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8.wav"/>
                                        </p:tgtEl>
                                      </p:cMediaNode>
                                    </p:audio>
                                  </p:subTnLst>
                                </p:cTn>
                              </p:par>
                            </p:childTnLst>
                          </p:cTn>
                        </p:par>
                        <p:par>
                          <p:cTn id="42" fill="hold">
                            <p:stCondLst>
                              <p:cond delay="500"/>
                            </p:stCondLst>
                            <p:childTnLst>
                              <p:par>
                                <p:cTn id="43" presetID="1" presetClass="entr" presetSubtype="0" fill="hold" nodeType="afterEffect">
                                  <p:stCondLst>
                                    <p:cond delay="1700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additive="base">
                                        <p:cTn id="49" dur="500" fill="hold"/>
                                        <p:tgtEl>
                                          <p:spTgt spid="90"/>
                                        </p:tgtEl>
                                        <p:attrNameLst>
                                          <p:attrName>ppt_x</p:attrName>
                                        </p:attrNameLst>
                                      </p:cBhvr>
                                      <p:tavLst>
                                        <p:tav tm="0">
                                          <p:val>
                                            <p:strVal val="#ppt_x"/>
                                          </p:val>
                                        </p:tav>
                                        <p:tav tm="100000">
                                          <p:val>
                                            <p:strVal val="#ppt_x"/>
                                          </p:val>
                                        </p:tav>
                                      </p:tavLst>
                                    </p:anim>
                                    <p:anim calcmode="lin" valueType="num">
                                      <p:cBhvr additive="base">
                                        <p:cTn id="5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34</a:t>
            </a:fld>
            <a:endParaRPr lang="en-US" dirty="0"/>
          </a:p>
        </p:txBody>
      </p:sp>
      <p:pic>
        <p:nvPicPr>
          <p:cNvPr id="6" name="Picture 5" descr="3547.png"/>
          <p:cNvPicPr>
            <a:picLocks noChangeAspect="1"/>
          </p:cNvPicPr>
          <p:nvPr/>
        </p:nvPicPr>
        <p:blipFill>
          <a:blip r:embed="rId3" cstate="print"/>
          <a:stretch>
            <a:fillRect/>
          </a:stretch>
        </p:blipFill>
        <p:spPr>
          <a:xfrm>
            <a:off x="3200400" y="914862"/>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7" name="Content Placeholder 2"/>
          <p:cNvSpPr txBox="1">
            <a:spLocks/>
          </p:cNvSpPr>
          <p:nvPr/>
        </p:nvSpPr>
        <p:spPr>
          <a:xfrm>
            <a:off x="174208" y="2678383"/>
            <a:ext cx="8817102" cy="3491508"/>
          </a:xfrm>
          <a:prstGeom prst="rect">
            <a:avLst/>
          </a:prstGeom>
        </p:spPr>
        <p:txBody>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Accompanied by a </a:t>
            </a:r>
            <a:r>
              <a:rPr kumimoji="0" lang="en-US" sz="1800" b="1" i="0" u="none" strike="noStrike" kern="0" cap="none" spc="0" normalizeH="0" baseline="0" noProof="0" dirty="0">
                <a:ln>
                  <a:noFill/>
                </a:ln>
                <a:effectLst/>
                <a:uLnTx/>
                <a:uFillTx/>
                <a:latin typeface="+mn-lt"/>
                <a:ea typeface="+mn-ea"/>
                <a:cs typeface="+mn-cs"/>
              </a:rPr>
              <a:t>graphic </a:t>
            </a:r>
            <a:r>
              <a:rPr kumimoji="0" lang="en-US" sz="1800" b="0" i="0" u="none" strike="noStrike" kern="0" cap="none" spc="0" normalizeH="0" baseline="0" noProof="0" dirty="0">
                <a:ln>
                  <a:noFill/>
                </a:ln>
                <a:effectLst/>
                <a:uLnTx/>
                <a:uFillTx/>
                <a:latin typeface="+mn-lt"/>
                <a:ea typeface="+mn-ea"/>
                <a:cs typeface="+mn-cs"/>
              </a:rPr>
              <a:t>or by a </a:t>
            </a:r>
            <a:r>
              <a:rPr kumimoji="0" lang="en-US" sz="1800" b="1" i="0" u="none" strike="noStrike" kern="0" cap="none" spc="0" normalizeH="0" baseline="0" noProof="0" dirty="0">
                <a:ln>
                  <a:noFill/>
                </a:ln>
                <a:effectLst/>
                <a:uLnTx/>
                <a:uFillTx/>
                <a:latin typeface="+mn-lt"/>
                <a:ea typeface="+mn-ea"/>
                <a:cs typeface="+mn-cs"/>
              </a:rPr>
              <a:t>passage and</a:t>
            </a:r>
            <a:r>
              <a:rPr kumimoji="0" lang="en-US" sz="1800" b="1" i="0" u="none" strike="noStrike" kern="0" cap="none" spc="0" normalizeH="0" noProof="0" dirty="0">
                <a:ln>
                  <a:noFill/>
                </a:ln>
                <a:effectLst/>
                <a:uLnTx/>
                <a:uFillTx/>
                <a:latin typeface="+mn-lt"/>
                <a:ea typeface="+mn-ea"/>
                <a:cs typeface="+mn-cs"/>
              </a:rPr>
              <a:t> graphic</a:t>
            </a:r>
            <a:endParaRPr kumimoji="0" lang="en-US" sz="1800" b="1"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gives </a:t>
            </a:r>
            <a:r>
              <a:rPr kumimoji="0" lang="en-US" sz="1800" b="1" i="0" u="none" strike="noStrike" kern="0" cap="none" spc="0" normalizeH="0" baseline="0" noProof="0" dirty="0">
                <a:ln>
                  <a:noFill/>
                </a:ln>
                <a:effectLst/>
                <a:uLnTx/>
                <a:uFillTx/>
                <a:latin typeface="+mn-lt"/>
                <a:ea typeface="+mn-ea"/>
                <a:cs typeface="+mn-cs"/>
              </a:rPr>
              <a:t>context</a:t>
            </a:r>
          </a:p>
          <a:p>
            <a:pPr marL="742950" lvl="1" indent="-285750">
              <a:spcBef>
                <a:spcPts val="600"/>
              </a:spcBef>
              <a:buSzPct val="75000"/>
              <a:buBlip>
                <a:blip r:embed="rId5"/>
              </a:buBlip>
              <a:defRPr/>
            </a:pPr>
            <a:r>
              <a:rPr lang="en-US" sz="1400" i="1" dirty="0"/>
              <a:t>A Gamelan [</a:t>
            </a:r>
            <a:r>
              <a:rPr lang="en-US" sz="1400" i="1" dirty="0" err="1"/>
              <a:t>gah-meh-lahn</a:t>
            </a:r>
            <a:r>
              <a:rPr lang="en-US" sz="1400" i="1" dirty="0"/>
              <a:t>] music group is made up mostly of people who play drum instruments. These instruments are made out of wood, metal, or iron. Musicians play the instruments with their hands or with a stick called a mallet. [POINT to GONG] Some instruments, like the gong, only make one note. Larger instruments make lower notes. [POINT to SMALLER INSTRUMENTS] Smaller instruments make higher notes. Together, the group plays a melody using</a:t>
            </a:r>
            <a:br>
              <a:rPr lang="en-US" sz="1400" i="1" dirty="0"/>
            </a:br>
            <a:r>
              <a:rPr lang="en-US" sz="1400" i="1" dirty="0"/>
              <a:t>these different notes.</a:t>
            </a:r>
            <a:r>
              <a:rPr lang="en-US" sz="1400" dirty="0"/>
              <a:t> </a:t>
            </a:r>
          </a:p>
          <a:p>
            <a:pPr marL="342900" lvl="0" indent="-342900">
              <a:spcBef>
                <a:spcPts val="600"/>
              </a:spcBef>
              <a:buSzPct val="90000"/>
              <a:buBlip>
                <a:blip r:embed="rId4"/>
              </a:buBlip>
              <a:defRPr/>
            </a:pPr>
            <a:r>
              <a:rPr lang="en-US" kern="0" dirty="0"/>
              <a:t>Examiner </a:t>
            </a:r>
            <a:r>
              <a:rPr lang="en-US" b="1" kern="0" dirty="0"/>
              <a:t>asks</a:t>
            </a:r>
            <a:r>
              <a:rPr lang="en-US" kern="0" dirty="0"/>
              <a:t> question</a:t>
            </a:r>
            <a:endParaRPr lang="en-US" b="1" kern="0" dirty="0"/>
          </a:p>
          <a:p>
            <a:pPr marL="742950" marR="0" lvl="1" indent="-285750" algn="l" defTabSz="914400" rtl="0" eaLnBrk="1" fontAlgn="base" latinLnBrk="0" hangingPunct="1">
              <a:lnSpc>
                <a:spcPct val="100000"/>
              </a:lnSpc>
              <a:spcBef>
                <a:spcPts val="800"/>
              </a:spcBef>
              <a:spcAft>
                <a:spcPct val="0"/>
              </a:spcAft>
              <a:buClrTx/>
              <a:buSzPct val="75000"/>
              <a:buFontTx/>
              <a:buBlip>
                <a:blip r:embed="rId5"/>
              </a:buBlip>
              <a:tabLst/>
              <a:defRPr/>
            </a:pPr>
            <a:r>
              <a:rPr kumimoji="0" lang="en-US" sz="1600" b="0" i="1" u="none" strike="noStrike" kern="0" cap="none" spc="0" normalizeH="0" baseline="0" noProof="0" dirty="0">
                <a:ln>
                  <a:noFill/>
                </a:ln>
                <a:effectLst/>
                <a:uLnTx/>
                <a:uFillTx/>
                <a:latin typeface="+mn-lt"/>
              </a:rPr>
              <a:t>Why does a Gamelan group use instruments that are different sizes?</a:t>
            </a:r>
            <a:endParaRPr kumimoji="0" lang="en-US" sz="1600" b="0" i="1" u="none" strike="noStrike" kern="0" cap="none" spc="0" normalizeH="0" baseline="0" noProof="0" dirty="0">
              <a:ln>
                <a:noFill/>
              </a:ln>
              <a:solidFill>
                <a:srgbClr val="C00000"/>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No modeling, rephrasing, or repeating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35</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expanded sentences</a:t>
              </a:r>
            </a:p>
            <a:p>
              <a:pPr>
                <a:spcBef>
                  <a:spcPts val="600"/>
                </a:spcBef>
                <a:buFont typeface="Wingdings" pitchFamily="2" charset="2"/>
                <a:buChar char="§"/>
                <a:tabLst>
                  <a:tab pos="231775" algn="l"/>
                </a:tabLst>
              </a:pPr>
              <a:r>
                <a:rPr lang="en-US" sz="1600" dirty="0">
                  <a:solidFill>
                    <a:schemeClr val="tx1"/>
                  </a:solidFill>
                </a:rPr>
                <a:t>  Generates a fluid response using linking words and phrases to sequence</a:t>
              </a:r>
              <a:br>
                <a:rPr lang="en-US" sz="1600" dirty="0">
                  <a:solidFill>
                    <a:schemeClr val="tx1"/>
                  </a:solidFill>
                </a:rPr>
              </a:br>
              <a:r>
                <a:rPr lang="en-US" sz="1600" dirty="0">
                  <a:solidFill>
                    <a:schemeClr val="tx1"/>
                  </a:solidFill>
                </a:rPr>
                <a:t>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No errors or infrequent errors that do not obscure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a:t>
              </a:r>
            </a:p>
            <a:p>
              <a:pPr algn="ctr"/>
              <a:r>
                <a:rPr lang="en-US" sz="2000" b="1" dirty="0"/>
                <a:t>1</a:t>
              </a:r>
            </a:p>
          </p:txBody>
        </p:sp>
      </p:grpSp>
      <p:grpSp>
        <p:nvGrpSpPr>
          <p:cNvPr id="25" name="Group 24"/>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6" name="Rounded Rectangle 25"/>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connected phrases or a simple sentence to respond</a:t>
              </a:r>
            </a:p>
            <a:p>
              <a:pPr>
                <a:spcBef>
                  <a:spcPts val="600"/>
                </a:spcBef>
                <a:buFont typeface="Wingdings" pitchFamily="2" charset="2"/>
                <a:buChar char="§"/>
                <a:tabLst>
                  <a:tab pos="114300" algn="l"/>
                  <a:tab pos="228600" algn="l"/>
                </a:tabLst>
              </a:pPr>
              <a:r>
                <a:rPr lang="en-US" sz="1600" dirty="0">
                  <a:solidFill>
                    <a:schemeClr val="tx1"/>
                  </a:solidFill>
                </a:rPr>
                <a:t>  May express complete thoughts and ideas</a:t>
              </a:r>
            </a:p>
            <a:p>
              <a:pPr>
                <a:spcBef>
                  <a:spcPts val="600"/>
                </a:spcBef>
                <a:buFont typeface="Wingdings" pitchFamily="2" charset="2"/>
                <a:buChar char="§"/>
                <a:tabLst>
                  <a:tab pos="171450" algn="l"/>
                </a:tabLst>
              </a:pPr>
              <a:r>
                <a:rPr lang="en-US" sz="1600" dirty="0">
                  <a:solidFill>
                    <a:schemeClr val="tx1"/>
                  </a:solidFill>
                </a:rPr>
                <a:t>  Occasional or frequent errors in words and structures may obscure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a:t>
              </a:r>
            </a:p>
            <a:p>
              <a:pPr algn="ctr"/>
              <a:r>
                <a:rPr lang="en-US" sz="2000" b="1" dirty="0"/>
                <a:t>0</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36</a:t>
            </a:fld>
            <a:endParaRPr lang="en-US" dirty="0"/>
          </a:p>
        </p:txBody>
      </p:sp>
      <p:pic>
        <p:nvPicPr>
          <p:cNvPr id="27" name="Picture 26" descr="3547.png"/>
          <p:cNvPicPr>
            <a:picLocks noChangeAspect="1"/>
          </p:cNvPicPr>
          <p:nvPr/>
        </p:nvPicPr>
        <p:blipFill>
          <a:blip r:embed="rId5" cstate="print"/>
          <a:stretch>
            <a:fillRect/>
          </a:stretch>
        </p:blipFill>
        <p:spPr>
          <a:xfrm>
            <a:off x="3532658" y="836387"/>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29" name="Title 1"/>
          <p:cNvSpPr>
            <a:spLocks noGrp="1"/>
          </p:cNvSpPr>
          <p:nvPr>
            <p:ph type="title"/>
          </p:nvPr>
        </p:nvSpPr>
        <p:spPr>
          <a:xfrm>
            <a:off x="182880" y="246063"/>
            <a:ext cx="8229600" cy="382587"/>
          </a:xfrm>
        </p:spPr>
        <p:txBody>
          <a:bodyPr/>
          <a:lstStyle/>
          <a:p>
            <a:r>
              <a:rPr lang="en-US" dirty="0"/>
              <a:t>Grades 3–4 Commanding Samples</a:t>
            </a:r>
          </a:p>
        </p:txBody>
      </p:sp>
      <p:sp>
        <p:nvSpPr>
          <p:cNvPr id="30" name="AutoShape 4"/>
          <p:cNvSpPr>
            <a:spLocks noChangeArrowheads="1"/>
          </p:cNvSpPr>
          <p:nvPr/>
        </p:nvSpPr>
        <p:spPr bwMode="auto">
          <a:xfrm>
            <a:off x="202010" y="2324887"/>
            <a:ext cx="8718697" cy="1584251"/>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a:tabLst>
                <a:tab pos="966788" algn="l"/>
              </a:tabLst>
            </a:pPr>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sz="1400" dirty="0">
                <a:solidFill>
                  <a:srgbClr val="C00000"/>
                </a:solidFill>
                <a:latin typeface="Arial" pitchFamily="34" charset="0"/>
                <a:cs typeface="Arial" pitchFamily="34" charset="0"/>
              </a:rPr>
              <a:t> </a:t>
            </a:r>
            <a:r>
              <a:rPr lang="en-US" sz="1400" dirty="0"/>
              <a:t>A Gamelan [</a:t>
            </a:r>
            <a:r>
              <a:rPr lang="en-US" sz="1400" dirty="0" err="1"/>
              <a:t>gah-meh-lahn</a:t>
            </a:r>
            <a:r>
              <a:rPr lang="en-US" sz="1400" dirty="0"/>
              <a:t>] music group is made up mostly of people who play drum instruments.</a:t>
            </a:r>
            <a:br>
              <a:rPr lang="en-US" sz="1400" dirty="0"/>
            </a:br>
            <a:r>
              <a:rPr lang="en-US" sz="1400" dirty="0"/>
              <a:t>These instruments are made out of wood, metal, or iron. Musicians play the instruments with their hands</a:t>
            </a:r>
            <a:br>
              <a:rPr lang="en-US" sz="1400" dirty="0"/>
            </a:br>
            <a:r>
              <a:rPr lang="en-US" sz="1400" dirty="0"/>
              <a:t>or with a stick called a mallet. [POINT to GONG] Some instruments, like the gong, only make one note.</a:t>
            </a:r>
            <a:br>
              <a:rPr lang="en-US" sz="1400" dirty="0"/>
            </a:br>
            <a:r>
              <a:rPr lang="en-US" sz="1400" dirty="0"/>
              <a:t>Larger instruments make lower notes. [POINT to SMALLER INSTRUMENTS] Smaller instruments make</a:t>
            </a:r>
            <a:br>
              <a:rPr lang="en-US" sz="1400" dirty="0"/>
            </a:br>
            <a:r>
              <a:rPr lang="en-US" sz="1400" dirty="0"/>
              <a:t>higher notes. Together, the group plays a melody using these different notes.</a:t>
            </a:r>
          </a:p>
          <a:p>
            <a:pPr>
              <a:lnSpc>
                <a:spcPct val="150000"/>
              </a:lnSpc>
              <a:spcAft>
                <a:spcPts val="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sz="1400" b="1" dirty="0">
                <a:latin typeface="Arial" pitchFamily="34" charset="0"/>
                <a:cs typeface="Arial" pitchFamily="34" charset="0"/>
              </a:rPr>
              <a:t> </a:t>
            </a:r>
            <a:r>
              <a:rPr lang="en-US" sz="1400" dirty="0"/>
              <a:t>Why does a Gamelan group use instruments that are different sizes? </a:t>
            </a:r>
            <a:endParaRPr lang="en-US" sz="1200" i="1" dirty="0">
              <a:solidFill>
                <a:srgbClr val="C00000"/>
              </a:solidFill>
              <a:latin typeface="Times New Roman" pitchFamily="18" charset="0"/>
              <a:cs typeface="Times New Roman" pitchFamily="18" charset="0"/>
            </a:endParaRPr>
          </a:p>
        </p:txBody>
      </p:sp>
      <p:grpSp>
        <p:nvGrpSpPr>
          <p:cNvPr id="31" name="Group 30"/>
          <p:cNvGrpSpPr/>
          <p:nvPr/>
        </p:nvGrpSpPr>
        <p:grpSpPr>
          <a:xfrm>
            <a:off x="795752" y="4046691"/>
            <a:ext cx="1801860" cy="1280160"/>
            <a:chOff x="2486027" y="4991100"/>
            <a:chExt cx="1801860" cy="1280160"/>
          </a:xfrm>
        </p:grpSpPr>
        <p:sp>
          <p:nvSpPr>
            <p:cNvPr id="3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3" name="Rectangle 3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Melody-Button-(GI).png"/>
          <p:cNvPicPr>
            <a:picLocks noChangeAspect="1"/>
          </p:cNvPicPr>
          <p:nvPr/>
        </p:nvPicPr>
        <p:blipFill>
          <a:blip r:embed="rId6" cstate="print"/>
          <a:stretch>
            <a:fillRect/>
          </a:stretch>
        </p:blipFill>
        <p:spPr>
          <a:xfrm>
            <a:off x="1433792" y="4467569"/>
            <a:ext cx="525780" cy="525780"/>
          </a:xfrm>
          <a:prstGeom prst="rect">
            <a:avLst/>
          </a:prstGeom>
        </p:spPr>
      </p:pic>
      <p:pic>
        <p:nvPicPr>
          <p:cNvPr id="35" name="Picture 34" descr="Play-Button.png"/>
          <p:cNvPicPr>
            <a:picLocks noChangeAspect="1"/>
          </p:cNvPicPr>
          <p:nvPr/>
        </p:nvPicPr>
        <p:blipFill>
          <a:blip r:embed="rId7" cstate="print"/>
          <a:stretch>
            <a:fillRect/>
          </a:stretch>
        </p:blipFill>
        <p:spPr>
          <a:xfrm>
            <a:off x="1433792" y="4467569"/>
            <a:ext cx="525780" cy="525780"/>
          </a:xfrm>
          <a:prstGeom prst="rect">
            <a:avLst/>
          </a:prstGeom>
        </p:spPr>
      </p:pic>
      <p:grpSp>
        <p:nvGrpSpPr>
          <p:cNvPr id="36" name="Group 35"/>
          <p:cNvGrpSpPr/>
          <p:nvPr/>
        </p:nvGrpSpPr>
        <p:grpSpPr>
          <a:xfrm>
            <a:off x="3648365" y="4046691"/>
            <a:ext cx="1801860" cy="1280160"/>
            <a:chOff x="2486027" y="4991100"/>
            <a:chExt cx="1801860" cy="1280160"/>
          </a:xfrm>
        </p:grpSpPr>
        <p:sp>
          <p:nvSpPr>
            <p:cNvPr id="3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8" name="Rectangle 3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descr="Melody-Button-(GI).png"/>
          <p:cNvPicPr>
            <a:picLocks noChangeAspect="1"/>
          </p:cNvPicPr>
          <p:nvPr/>
        </p:nvPicPr>
        <p:blipFill>
          <a:blip r:embed="rId6" cstate="print"/>
          <a:stretch>
            <a:fillRect/>
          </a:stretch>
        </p:blipFill>
        <p:spPr>
          <a:xfrm>
            <a:off x="4281787" y="4467569"/>
            <a:ext cx="525780" cy="525780"/>
          </a:xfrm>
          <a:prstGeom prst="rect">
            <a:avLst/>
          </a:prstGeom>
        </p:spPr>
      </p:pic>
      <p:pic>
        <p:nvPicPr>
          <p:cNvPr id="40" name="Picture 39" descr="Play-Button.png"/>
          <p:cNvPicPr>
            <a:picLocks noChangeAspect="1"/>
          </p:cNvPicPr>
          <p:nvPr/>
        </p:nvPicPr>
        <p:blipFill>
          <a:blip r:embed="rId7" cstate="print"/>
          <a:stretch>
            <a:fillRect/>
          </a:stretch>
        </p:blipFill>
        <p:spPr>
          <a:xfrm>
            <a:off x="4281787" y="4467569"/>
            <a:ext cx="525780" cy="525780"/>
          </a:xfrm>
          <a:prstGeom prst="rect">
            <a:avLst/>
          </a:prstGeom>
        </p:spPr>
      </p:pic>
      <p:grpSp>
        <p:nvGrpSpPr>
          <p:cNvPr id="41" name="Group 40"/>
          <p:cNvGrpSpPr/>
          <p:nvPr/>
        </p:nvGrpSpPr>
        <p:grpSpPr>
          <a:xfrm>
            <a:off x="6505865" y="4046691"/>
            <a:ext cx="1801860" cy="1280160"/>
            <a:chOff x="2486027" y="4991100"/>
            <a:chExt cx="1801860" cy="1280160"/>
          </a:xfrm>
        </p:grpSpPr>
        <p:sp>
          <p:nvSpPr>
            <p:cNvPr id="4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3" name="Rectangle 4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Melody-Button-(GI).png"/>
          <p:cNvPicPr>
            <a:picLocks noChangeAspect="1"/>
          </p:cNvPicPr>
          <p:nvPr/>
        </p:nvPicPr>
        <p:blipFill>
          <a:blip r:embed="rId6" cstate="print"/>
          <a:stretch>
            <a:fillRect/>
          </a:stretch>
        </p:blipFill>
        <p:spPr>
          <a:xfrm>
            <a:off x="7143905" y="4467569"/>
            <a:ext cx="525780" cy="525780"/>
          </a:xfrm>
          <a:prstGeom prst="rect">
            <a:avLst/>
          </a:prstGeom>
        </p:spPr>
      </p:pic>
      <p:pic>
        <p:nvPicPr>
          <p:cNvPr id="45" name="Picture 44" descr="Play-Button.png"/>
          <p:cNvPicPr>
            <a:picLocks noChangeAspect="1"/>
          </p:cNvPicPr>
          <p:nvPr/>
        </p:nvPicPr>
        <p:blipFill>
          <a:blip r:embed="rId7" cstate="print"/>
          <a:stretch>
            <a:fillRect/>
          </a:stretch>
        </p:blipFill>
        <p:spPr>
          <a:xfrm>
            <a:off x="7143905" y="4467569"/>
            <a:ext cx="525780" cy="525780"/>
          </a:xfrm>
          <a:prstGeom prst="rect">
            <a:avLst/>
          </a:prstGeom>
        </p:spPr>
      </p:pic>
      <p:sp>
        <p:nvSpPr>
          <p:cNvPr id="46" name="TextBox 45"/>
          <p:cNvSpPr txBox="1"/>
          <p:nvPr/>
        </p:nvSpPr>
        <p:spPr>
          <a:xfrm>
            <a:off x="1120420" y="5075391"/>
            <a:ext cx="1152525" cy="246221"/>
          </a:xfrm>
          <a:prstGeom prst="rect">
            <a:avLst/>
          </a:prstGeom>
          <a:noFill/>
        </p:spPr>
        <p:txBody>
          <a:bodyPr wrap="square" rtlCol="0">
            <a:spAutoFit/>
          </a:bodyPr>
          <a:lstStyle/>
          <a:p>
            <a:pPr algn="ctr"/>
            <a:r>
              <a:rPr lang="en-US" sz="1000" b="1" dirty="0"/>
              <a:t>Track 19</a:t>
            </a:r>
          </a:p>
        </p:txBody>
      </p:sp>
      <p:sp>
        <p:nvSpPr>
          <p:cNvPr id="47" name="TextBox 46"/>
          <p:cNvSpPr txBox="1"/>
          <p:nvPr/>
        </p:nvSpPr>
        <p:spPr>
          <a:xfrm>
            <a:off x="3973033" y="5075391"/>
            <a:ext cx="1152525" cy="246221"/>
          </a:xfrm>
          <a:prstGeom prst="rect">
            <a:avLst/>
          </a:prstGeom>
          <a:noFill/>
        </p:spPr>
        <p:txBody>
          <a:bodyPr wrap="square" rtlCol="0">
            <a:spAutoFit/>
          </a:bodyPr>
          <a:lstStyle/>
          <a:p>
            <a:pPr algn="ctr"/>
            <a:r>
              <a:rPr lang="en-US" sz="1000" b="1" dirty="0"/>
              <a:t>Track 20</a:t>
            </a:r>
          </a:p>
        </p:txBody>
      </p:sp>
      <p:sp>
        <p:nvSpPr>
          <p:cNvPr id="48" name="TextBox 47"/>
          <p:cNvSpPr txBox="1"/>
          <p:nvPr/>
        </p:nvSpPr>
        <p:spPr>
          <a:xfrm>
            <a:off x="6830533" y="5075391"/>
            <a:ext cx="1152525" cy="246221"/>
          </a:xfrm>
          <a:prstGeom prst="rect">
            <a:avLst/>
          </a:prstGeom>
          <a:noFill/>
        </p:spPr>
        <p:txBody>
          <a:bodyPr wrap="square" rtlCol="0">
            <a:spAutoFit/>
          </a:bodyPr>
          <a:lstStyle/>
          <a:p>
            <a:pPr algn="ctr"/>
            <a:r>
              <a:rPr lang="en-US" sz="1000" b="1" dirty="0"/>
              <a:t>Track 21</a:t>
            </a:r>
          </a:p>
        </p:txBody>
      </p:sp>
      <p:sp>
        <p:nvSpPr>
          <p:cNvPr id="49" name="TextBox 48"/>
          <p:cNvSpPr txBox="1"/>
          <p:nvPr/>
        </p:nvSpPr>
        <p:spPr>
          <a:xfrm>
            <a:off x="1087082" y="4075266"/>
            <a:ext cx="1219200" cy="276999"/>
          </a:xfrm>
          <a:prstGeom prst="rect">
            <a:avLst/>
          </a:prstGeom>
          <a:noFill/>
        </p:spPr>
        <p:txBody>
          <a:bodyPr wrap="square" rtlCol="0">
            <a:spAutoFit/>
          </a:bodyPr>
          <a:lstStyle/>
          <a:p>
            <a:r>
              <a:rPr lang="en-US" sz="1200" b="1" dirty="0"/>
              <a:t>Score Point 0</a:t>
            </a:r>
          </a:p>
        </p:txBody>
      </p:sp>
      <p:sp>
        <p:nvSpPr>
          <p:cNvPr id="50" name="TextBox 49"/>
          <p:cNvSpPr txBox="1"/>
          <p:nvPr/>
        </p:nvSpPr>
        <p:spPr>
          <a:xfrm>
            <a:off x="3939695" y="4075266"/>
            <a:ext cx="1219200" cy="276999"/>
          </a:xfrm>
          <a:prstGeom prst="rect">
            <a:avLst/>
          </a:prstGeom>
          <a:noFill/>
        </p:spPr>
        <p:txBody>
          <a:bodyPr wrap="square" rtlCol="0">
            <a:spAutoFit/>
          </a:bodyPr>
          <a:lstStyle/>
          <a:p>
            <a:r>
              <a:rPr lang="en-US" sz="1200" b="1" dirty="0"/>
              <a:t>Score Point 1</a:t>
            </a:r>
          </a:p>
        </p:txBody>
      </p:sp>
      <p:sp>
        <p:nvSpPr>
          <p:cNvPr id="51" name="TextBox 50"/>
          <p:cNvSpPr txBox="1"/>
          <p:nvPr/>
        </p:nvSpPr>
        <p:spPr>
          <a:xfrm>
            <a:off x="6797195" y="4075266"/>
            <a:ext cx="1219200" cy="276999"/>
          </a:xfrm>
          <a:prstGeom prst="rect">
            <a:avLst/>
          </a:prstGeom>
          <a:noFill/>
        </p:spPr>
        <p:txBody>
          <a:bodyPr wrap="square" rtlCol="0">
            <a:spAutoFit/>
          </a:bodyPr>
          <a:lstStyle/>
          <a:p>
            <a:r>
              <a:rPr lang="en-US" sz="1200" b="1" dirty="0"/>
              <a:t>Score Point 2</a:t>
            </a:r>
          </a:p>
        </p:txBody>
      </p:sp>
      <p:sp>
        <p:nvSpPr>
          <p:cNvPr id="73" name="TextBox 72"/>
          <p:cNvSpPr txBox="1"/>
          <p:nvPr/>
        </p:nvSpPr>
        <p:spPr>
          <a:xfrm>
            <a:off x="3304885" y="5368065"/>
            <a:ext cx="2669217" cy="738664"/>
          </a:xfrm>
          <a:prstGeom prst="rect">
            <a:avLst/>
          </a:prstGeom>
          <a:noFill/>
        </p:spPr>
        <p:txBody>
          <a:bodyPr wrap="square" rtlCol="0">
            <a:spAutoFit/>
          </a:bodyPr>
          <a:lstStyle/>
          <a:p>
            <a:pPr algn="ctr">
              <a:spcBef>
                <a:spcPts val="600"/>
              </a:spcBef>
            </a:pPr>
            <a:r>
              <a:rPr lang="en-US" sz="1400" dirty="0"/>
              <a:t>“</a:t>
            </a:r>
            <a:r>
              <a:rPr lang="en-US" sz="1400" i="1" dirty="0"/>
              <a:t>Because if </a:t>
            </a:r>
            <a:r>
              <a:rPr lang="en-US" sz="1400" i="1" dirty="0" err="1"/>
              <a:t>if</a:t>
            </a:r>
            <a:r>
              <a:rPr lang="en-US" sz="1400" i="1" dirty="0"/>
              <a:t> the big sizes make the low noise, and the little ones made loud noise”</a:t>
            </a:r>
          </a:p>
        </p:txBody>
      </p:sp>
      <p:sp>
        <p:nvSpPr>
          <p:cNvPr id="74" name="TextBox 73"/>
          <p:cNvSpPr txBox="1"/>
          <p:nvPr/>
        </p:nvSpPr>
        <p:spPr>
          <a:xfrm>
            <a:off x="6139350" y="5368065"/>
            <a:ext cx="2886295" cy="1015663"/>
          </a:xfrm>
          <a:prstGeom prst="rect">
            <a:avLst/>
          </a:prstGeom>
          <a:noFill/>
        </p:spPr>
        <p:txBody>
          <a:bodyPr wrap="square" rtlCol="0">
            <a:spAutoFit/>
          </a:bodyPr>
          <a:lstStyle/>
          <a:p>
            <a:pPr algn="ctr">
              <a:spcBef>
                <a:spcPts val="600"/>
              </a:spcBef>
            </a:pPr>
            <a:r>
              <a:rPr lang="en-US" sz="1000" dirty="0"/>
              <a:t>“</a:t>
            </a:r>
            <a:r>
              <a:rPr lang="en-US" sz="1000" i="1" dirty="0"/>
              <a:t>Because these Gamelan use eh different size of instrument because they make uh the more sound uh and they make like more notes. Like large instruments make lower notes, small instruments make higher notes, and together they make one song, good song.”</a:t>
            </a:r>
          </a:p>
        </p:txBody>
      </p:sp>
      <p:sp>
        <p:nvSpPr>
          <p:cNvPr id="78" name="TextBox 77"/>
          <p:cNvSpPr txBox="1"/>
          <p:nvPr/>
        </p:nvSpPr>
        <p:spPr>
          <a:xfrm>
            <a:off x="246243" y="5368065"/>
            <a:ext cx="2942120" cy="307777"/>
          </a:xfrm>
          <a:prstGeom prst="rect">
            <a:avLst/>
          </a:prstGeom>
          <a:noFill/>
        </p:spPr>
        <p:txBody>
          <a:bodyPr wrap="square" rtlCol="0">
            <a:spAutoFit/>
          </a:bodyPr>
          <a:lstStyle/>
          <a:p>
            <a:pPr algn="ctr">
              <a:spcBef>
                <a:spcPts val="0"/>
              </a:spcBef>
            </a:pPr>
            <a:r>
              <a:rPr lang="en-US" sz="1400" dirty="0"/>
              <a:t>“</a:t>
            </a:r>
            <a:r>
              <a:rPr lang="en-US" sz="1400" i="1" dirty="0"/>
              <a:t>To make special sounds.”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9.wav"/>
                                        </p:tgtEl>
                                      </p:cMediaNode>
                                    </p:audio>
                                  </p:subTnLst>
                                </p:cTn>
                              </p:par>
                            </p:childTnLst>
                          </p:cTn>
                        </p:par>
                        <p:par>
                          <p:cTn id="10" fill="hold">
                            <p:stCondLst>
                              <p:cond delay="500"/>
                            </p:stCondLst>
                            <p:childTnLst>
                              <p:par>
                                <p:cTn id="11" presetID="1" presetClass="entr" presetSubtype="0" fill="hold" nodeType="afterEffect">
                                  <p:stCondLst>
                                    <p:cond delay="3450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ppt_x"/>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20.wav"/>
                                        </p:tgtEl>
                                      </p:cMediaNode>
                                    </p:audio>
                                  </p:subTnLst>
                                </p:cTn>
                              </p:par>
                            </p:childTnLst>
                          </p:cTn>
                        </p:par>
                        <p:par>
                          <p:cTn id="26" fill="hold">
                            <p:stCondLst>
                              <p:cond delay="500"/>
                            </p:stCondLst>
                            <p:childTnLst>
                              <p:par>
                                <p:cTn id="27" presetID="1" presetClass="entr" presetSubtype="0" fill="hold" nodeType="afterEffect">
                                  <p:stCondLst>
                                    <p:cond delay="140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5"/>
                                        </p:tgtEl>
                                      </p:cBhvr>
                                    </p:animEffect>
                                    <p:set>
                                      <p:cBhvr>
                                        <p:cTn id="39" dur="1" fill="hold">
                                          <p:stCondLst>
                                            <p:cond delay="499"/>
                                          </p:stCondLst>
                                        </p:cTn>
                                        <p:tgtEl>
                                          <p:spTgt spid="45"/>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21.wav"/>
                                        </p:tgtEl>
                                      </p:cMediaNode>
                                    </p:audio>
                                  </p:subTnLst>
                                </p:cTn>
                              </p:par>
                            </p:childTnLst>
                          </p:cTn>
                        </p:par>
                        <p:par>
                          <p:cTn id="42" fill="hold">
                            <p:stCondLst>
                              <p:cond delay="500"/>
                            </p:stCondLst>
                            <p:childTnLst>
                              <p:par>
                                <p:cTn id="43" presetID="1" presetClass="entr" presetSubtype="0" fill="hold" nodeType="afterEffect">
                                  <p:stCondLst>
                                    <p:cond delay="2950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Recap</a:t>
            </a:r>
          </a:p>
        </p:txBody>
      </p:sp>
      <p:sp>
        <p:nvSpPr>
          <p:cNvPr id="3" name="Content Placeholder 2"/>
          <p:cNvSpPr>
            <a:spLocks noGrp="1"/>
          </p:cNvSpPr>
          <p:nvPr>
            <p:ph idx="1"/>
          </p:nvPr>
        </p:nvSpPr>
        <p:spPr>
          <a:xfrm>
            <a:off x="155448" y="1000125"/>
            <a:ext cx="8817102" cy="4991100"/>
          </a:xfrm>
        </p:spPr>
        <p:txBody>
          <a:bodyPr/>
          <a:lstStyle/>
          <a:p>
            <a:r>
              <a:rPr lang="en-US" dirty="0"/>
              <a:t>NYSESLAT is a language test, not a content test. Students may demonstrate language competence without content accuracy.</a:t>
            </a:r>
          </a:p>
          <a:p>
            <a:r>
              <a:rPr lang="en-US" dirty="0"/>
              <a:t>Emerging means that student fluency is still emerging. Only a “yes,” “no,” “I don’t know,” non-English, single word, or blank response is scored “0.”</a:t>
            </a:r>
          </a:p>
          <a:p>
            <a:r>
              <a:rPr lang="en-US" dirty="0"/>
              <a:t>Commanding reflects a high level of proficiency with grade-level language. Students can produce a full simple sentence with a complete thought and still be rated “0.”</a:t>
            </a:r>
          </a:p>
          <a:p>
            <a:r>
              <a:rPr lang="en-US" dirty="0"/>
              <a:t>Rubrics are tailored for the difficulty of specific items. Remember to adjust your expectations when evaluating responses.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Practice Items</a:t>
            </a:r>
          </a:p>
        </p:txBody>
      </p:sp>
      <p:sp>
        <p:nvSpPr>
          <p:cNvPr id="3" name="Content Placeholder 2"/>
          <p:cNvSpPr>
            <a:spLocks noGrp="1"/>
          </p:cNvSpPr>
          <p:nvPr>
            <p:ph idx="1"/>
          </p:nvPr>
        </p:nvSpPr>
        <p:spPr>
          <a:xfrm>
            <a:off x="155448" y="1000125"/>
            <a:ext cx="8817102" cy="4991100"/>
          </a:xfrm>
        </p:spPr>
        <p:txBody>
          <a:bodyPr/>
          <a:lstStyle/>
          <a:p>
            <a:r>
              <a:rPr lang="en-US" dirty="0"/>
              <a:t>Additional Speaking practice items can be found in the Turnkey Training Practice Items PowerPoint.</a:t>
            </a:r>
          </a:p>
          <a:p>
            <a:r>
              <a:rPr lang="en-US" dirty="0"/>
              <a:t>The PowerPoint is designed to be a self-paced module.  </a:t>
            </a:r>
          </a:p>
          <a:p>
            <a:r>
              <a:rPr lang="en-US" dirty="0"/>
              <a:t>Slides contain embedded audio of student responses.</a:t>
            </a:r>
          </a:p>
          <a:p>
            <a:r>
              <a:rPr lang="en-US" dirty="0"/>
              <a:t>Practice Items can be found starting on Page 4; Transcripts, Scores, and Justifications can be found starting on Page 16 in the Turnkey materials. </a:t>
            </a:r>
          </a:p>
          <a:p>
            <a:r>
              <a:rPr lang="en-US" dirty="0"/>
              <a:t>The Practice Items PowerPoint and scoring information can be found on the NYSESLAT web site:  </a:t>
            </a:r>
          </a:p>
          <a:p>
            <a:pPr>
              <a:buNone/>
            </a:pPr>
            <a:r>
              <a:rPr lang="en-US" dirty="0"/>
              <a:t>		</a:t>
            </a:r>
            <a:r>
              <a:rPr lang="en-US" sz="2400" u="sng" kern="1200" dirty="0">
                <a:solidFill>
                  <a:schemeClr val="dk1"/>
                </a:solidFill>
                <a:hlinkClick r:id="rId2"/>
              </a:rPr>
              <a:t> http://www.p12.nysed.gov/assessment/nyseslat</a:t>
            </a:r>
            <a:endParaRPr lang="en-US" sz="2400" kern="1200" dirty="0">
              <a:solidFill>
                <a:schemeClr val="dk1"/>
              </a:solidFill>
            </a:endParaRPr>
          </a:p>
          <a:p>
            <a:pPr>
              <a:buNone/>
            </a:pPr>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NYSESLAT Resources</a:t>
            </a:r>
          </a:p>
        </p:txBody>
      </p:sp>
      <p:sp>
        <p:nvSpPr>
          <p:cNvPr id="6" name="Rounded Rectangle 5"/>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Table 7"/>
          <p:cNvGraphicFramePr>
            <a:graphicFrameLocks noGrp="1"/>
          </p:cNvGraphicFramePr>
          <p:nvPr/>
        </p:nvGraphicFramePr>
        <p:xfrm>
          <a:off x="451201" y="1836047"/>
          <a:ext cx="8229600" cy="3243072"/>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Questions regarding testing policies, accommodations, security breaches and</a:t>
                      </a:r>
                      <a:br>
                        <a:rPr lang="en-US" sz="1400" kern="1200" dirty="0">
                          <a:solidFill>
                            <a:schemeClr val="dk1"/>
                          </a:solidFill>
                          <a:latin typeface="+mn-lt"/>
                          <a:ea typeface="+mn-ea"/>
                          <a:cs typeface="+mn-cs"/>
                        </a:rPr>
                      </a:br>
                      <a:r>
                        <a:rPr lang="en-US" sz="1400" kern="1200" dirty="0">
                          <a:solidFill>
                            <a:schemeClr val="dk1"/>
                          </a:solidFill>
                          <a:latin typeface="+mn-lt"/>
                          <a:ea typeface="+mn-ea"/>
                          <a:cs typeface="+mn-cs"/>
                        </a:rPr>
                        <a:t>sensitive student responses</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Office of State Assessment </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2"/>
                        </a:rPr>
                        <a:t>emscassessinfo@nysed.gov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Call:   518-474-5902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14400">
                <a:tc>
                  <a:txBody>
                    <a:bodyPr/>
                    <a:lstStyle/>
                    <a:p>
                      <a:pPr algn="l"/>
                      <a:r>
                        <a:rPr lang="en-US" sz="1400" kern="1200" spc="0" baseline="0" dirty="0">
                          <a:solidFill>
                            <a:schemeClr val="dk1"/>
                          </a:solidFill>
                          <a:latin typeface="+mn-lt"/>
                          <a:ea typeface="+mn-ea"/>
                          <a:cs typeface="+mn-cs"/>
                        </a:rPr>
                        <a:t>Questions regarding the provisions of ELL/MLL services in Bilingual Education and English as a New Language programs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Office of Bilingual Education and World Languages</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3"/>
                        </a:rPr>
                        <a:t>obewl@nysed.gov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518-474-8775 (Albany office) </a:t>
                      </a:r>
                    </a:p>
                    <a:p>
                      <a:r>
                        <a:rPr lang="en-US" sz="1400" kern="1200" dirty="0">
                          <a:solidFill>
                            <a:schemeClr val="dk1"/>
                          </a:solidFill>
                          <a:latin typeface="+mn-lt"/>
                          <a:ea typeface="+mn-ea"/>
                          <a:cs typeface="+mn-cs"/>
                        </a:rPr>
                        <a:t>Phone:  718-722-2445 (NYC office)</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14400">
                <a:tc>
                  <a:txBody>
                    <a:bodyPr/>
                    <a:lstStyle/>
                    <a:p>
                      <a:pPr algn="l"/>
                      <a:r>
                        <a:rPr lang="en-US" sz="1400" kern="1200" dirty="0">
                          <a:solidFill>
                            <a:schemeClr val="dk1"/>
                          </a:solidFill>
                          <a:latin typeface="+mn-lt"/>
                          <a:ea typeface="+mn-ea"/>
                          <a:cs typeface="+mn-cs"/>
                        </a:rPr>
                        <a:t>Questions regarding scoring of Speaking and Writing constructed-response questions or shipment of materials </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err="1">
                          <a:solidFill>
                            <a:schemeClr val="dk1"/>
                          </a:solidFill>
                          <a:latin typeface="+mn-lt"/>
                          <a:ea typeface="+mn-ea"/>
                          <a:cs typeface="+mn-cs"/>
                        </a:rPr>
                        <a:t>MetriTech</a:t>
                      </a:r>
                      <a:r>
                        <a:rPr lang="en-US" sz="1400" kern="1200" dirty="0">
                          <a:solidFill>
                            <a:schemeClr val="dk1"/>
                          </a:solidFill>
                          <a:latin typeface="+mn-lt"/>
                          <a:ea typeface="+mn-ea"/>
                          <a:cs typeface="+mn-cs"/>
                        </a:rPr>
                        <a:t>, Inc. Customer Service</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4"/>
                        </a:rPr>
                        <a:t>nyseslat@metritech.com</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800-747-4868</a:t>
                      </a:r>
                    </a:p>
                    <a:p>
                      <a:r>
                        <a:rPr lang="en-US" sz="1400" kern="1200" dirty="0">
                          <a:solidFill>
                            <a:schemeClr val="dk1"/>
                          </a:solidFill>
                          <a:latin typeface="+mn-lt"/>
                          <a:ea typeface="+mn-ea"/>
                          <a:cs typeface="+mn-cs"/>
                        </a:rPr>
                        <a:t>Fax:  217-398-5798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4</a:t>
            </a:fld>
            <a:endParaRPr lang="en-US" dirty="0"/>
          </a:p>
        </p:txBody>
      </p:sp>
      <p:sp>
        <p:nvSpPr>
          <p:cNvPr id="5" name="Content Placeholder 2"/>
          <p:cNvSpPr txBox="1">
            <a:spLocks/>
          </p:cNvSpPr>
          <p:nvPr/>
        </p:nvSpPr>
        <p:spPr bwMode="auto">
          <a:xfrm>
            <a:off x="153988" y="1000125"/>
            <a:ext cx="8528285" cy="3997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ts val="3000"/>
              </a:lnSpc>
              <a:spcBef>
                <a:spcPct val="50000"/>
              </a:spcBef>
              <a:buSzPct val="90000"/>
              <a:buBlip>
                <a:blip r:embed="rId2"/>
              </a:buBlip>
            </a:pPr>
            <a:r>
              <a:rPr lang="en-US" sz="2200" dirty="0"/>
              <a:t>Scoring rubric is aligned to item level </a:t>
            </a:r>
          </a:p>
          <a:p>
            <a:pPr marL="342900" indent="-342900">
              <a:lnSpc>
                <a:spcPts val="3000"/>
              </a:lnSpc>
              <a:spcBef>
                <a:spcPct val="50000"/>
              </a:spcBef>
              <a:buSzPct val="90000"/>
              <a:buBlip>
                <a:blip r:embed="rId2"/>
              </a:buBlip>
            </a:pPr>
            <a:r>
              <a:rPr lang="en-US" sz="2200" dirty="0"/>
              <a:t>Two-point rubric for Emerging items</a:t>
            </a:r>
          </a:p>
          <a:p>
            <a:pPr marL="342900" indent="-342900">
              <a:lnSpc>
                <a:spcPts val="3000"/>
              </a:lnSpc>
              <a:spcBef>
                <a:spcPct val="50000"/>
              </a:spcBef>
              <a:buSzPct val="90000"/>
              <a:buBlip>
                <a:blip r:embed="rId2"/>
              </a:buBlip>
            </a:pPr>
            <a:r>
              <a:rPr lang="en-US" sz="2200" dirty="0"/>
              <a:t>Three-point rubric for Transitioning, Expanding, and</a:t>
            </a:r>
            <a:br>
              <a:rPr lang="en-US" sz="2200" dirty="0"/>
            </a:br>
            <a:r>
              <a:rPr lang="en-US" sz="2200" dirty="0"/>
              <a:t>Commanding items</a:t>
            </a:r>
          </a:p>
          <a:p>
            <a:pPr marL="342900" indent="-342900">
              <a:lnSpc>
                <a:spcPts val="3000"/>
              </a:lnSpc>
              <a:spcBef>
                <a:spcPct val="50000"/>
              </a:spcBef>
              <a:buSzPct val="90000"/>
              <a:buBlip>
                <a:blip r:embed="rId2"/>
              </a:buBlip>
            </a:pPr>
            <a:endParaRPr lang="en-US" sz="22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4" name="Table 13"/>
          <p:cNvGraphicFramePr>
            <a:graphicFrameLocks noGrp="1"/>
          </p:cNvGraphicFramePr>
          <p:nvPr/>
        </p:nvGraphicFramePr>
        <p:xfrm>
          <a:off x="451201" y="1836047"/>
          <a:ext cx="8229600" cy="3236976"/>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For regulatory or</a:t>
                      </a:r>
                      <a:r>
                        <a:rPr lang="en-US" sz="1400" kern="1200" baseline="0" dirty="0">
                          <a:solidFill>
                            <a:schemeClr val="dk1"/>
                          </a:solidFill>
                          <a:latin typeface="+mn-lt"/>
                          <a:ea typeface="+mn-ea"/>
                          <a:cs typeface="+mn-cs"/>
                        </a:rPr>
                        <a:t> </a:t>
                      </a:r>
                      <a:r>
                        <a:rPr lang="en-US" sz="1400" kern="1200" dirty="0">
                          <a:solidFill>
                            <a:schemeClr val="dk1"/>
                          </a:solidFill>
                          <a:latin typeface="+mn-lt"/>
                          <a:ea typeface="+mn-ea"/>
                          <a:cs typeface="+mn-cs"/>
                        </a:rPr>
                        <a:t>training assistance:</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Regional Bilingual Education Resource Networks</a:t>
                      </a:r>
                    </a:p>
                    <a:p>
                      <a:r>
                        <a:rPr lang="en-US" sz="1400" u="sng" kern="1200" dirty="0">
                          <a:solidFill>
                            <a:schemeClr val="dk1"/>
                          </a:solidFill>
                          <a:latin typeface="+mn-lt"/>
                          <a:ea typeface="+mn-ea"/>
                          <a:cs typeface="+mn-cs"/>
                          <a:hlinkClick r:id="rId3"/>
                        </a:rPr>
                        <a:t>http://www.nysed.gov/bilingual-ed/regional-supportrberns</a:t>
                      </a:r>
                      <a:r>
                        <a:rPr lang="en-US" sz="1400" kern="1200" baseline="30000" dirty="0">
                          <a:solidFill>
                            <a:schemeClr val="dk1"/>
                          </a:solidFill>
                          <a:latin typeface="+mn-lt"/>
                          <a:ea typeface="+mn-ea"/>
                          <a:cs typeface="+mn-cs"/>
                        </a:rPr>
                        <a:t> </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41832">
                <a:tc>
                  <a:txBody>
                    <a:bodyPr/>
                    <a:lstStyle/>
                    <a:p>
                      <a:pPr algn="l"/>
                      <a:r>
                        <a:rPr lang="en-US" sz="1400" kern="1200" spc="0" baseline="0" dirty="0">
                          <a:solidFill>
                            <a:schemeClr val="dk1"/>
                          </a:solidFill>
                          <a:latin typeface="+mn-lt"/>
                          <a:ea typeface="+mn-ea"/>
                          <a:cs typeface="+mn-cs"/>
                        </a:rPr>
                        <a:t>Machine-</a:t>
                      </a:r>
                      <a:r>
                        <a:rPr lang="en-US" sz="1400" kern="1200" spc="0" baseline="0" dirty="0" err="1">
                          <a:solidFill>
                            <a:schemeClr val="dk1"/>
                          </a:solidFill>
                          <a:latin typeface="+mn-lt"/>
                          <a:ea typeface="+mn-ea"/>
                          <a:cs typeface="+mn-cs"/>
                        </a:rPr>
                        <a:t>scannable</a:t>
                      </a:r>
                      <a:r>
                        <a:rPr lang="en-US" sz="1400" kern="1200" spc="0" baseline="0" dirty="0">
                          <a:solidFill>
                            <a:schemeClr val="dk1"/>
                          </a:solidFill>
                          <a:latin typeface="+mn-lt"/>
                          <a:ea typeface="+mn-ea"/>
                          <a:cs typeface="+mn-cs"/>
                        </a:rPr>
                        <a:t> answer sheets and local scanning services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RIC or Large-City Scanning Center</a:t>
                      </a:r>
                    </a:p>
                    <a:p>
                      <a:r>
                        <a:rPr lang="en-US" sz="1400" u="sng" kern="1200" dirty="0">
                          <a:solidFill>
                            <a:schemeClr val="dk1"/>
                          </a:solidFill>
                          <a:latin typeface="+mn-lt"/>
                          <a:ea typeface="+mn-ea"/>
                          <a:cs typeface="+mn-cs"/>
                          <a:hlinkClick r:id="rId4"/>
                        </a:rPr>
                        <a:t>http://www.p12.nysed.gov/irs/sirs/ric-big5.html</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41832">
                <a:tc>
                  <a:txBody>
                    <a:bodyPr/>
                    <a:lstStyle/>
                    <a:p>
                      <a:pPr algn="l"/>
                      <a:r>
                        <a:rPr lang="en-US" sz="1400" kern="1200" dirty="0">
                          <a:solidFill>
                            <a:schemeClr val="dk1"/>
                          </a:solidFill>
                          <a:latin typeface="+mn-lt"/>
                          <a:ea typeface="+mn-ea"/>
                          <a:cs typeface="+mn-cs"/>
                        </a:rPr>
                        <a:t>Information about the NYSESLAT and regular updates including the turnkey training materials and School Administrators Manual (SAM)</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NYSESLAT Homepage</a:t>
                      </a:r>
                    </a:p>
                    <a:p>
                      <a:r>
                        <a:rPr lang="en-US" sz="1400" u="sng" kern="1200" dirty="0">
                          <a:solidFill>
                            <a:schemeClr val="dk1"/>
                          </a:solidFill>
                          <a:latin typeface="+mn-lt"/>
                          <a:ea typeface="+mn-ea"/>
                          <a:cs typeface="+mn-cs"/>
                          <a:hlinkClick r:id="rId5"/>
                        </a:rPr>
                        <a:t>http://www.p12.nysed.gov/assessment/nyseslat</a:t>
                      </a:r>
                      <a:endParaRPr lang="en-US" sz="1400" kern="120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2019 NYSESLAT Resources (Continued)</a:t>
            </a:r>
          </a:p>
        </p:txBody>
      </p:sp>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40</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Educator Review</a:t>
            </a:r>
          </a:p>
        </p:txBody>
      </p:sp>
      <p:sp>
        <p:nvSpPr>
          <p:cNvPr id="3" name="Content Placeholder 2"/>
          <p:cNvSpPr>
            <a:spLocks noGrp="1"/>
          </p:cNvSpPr>
          <p:nvPr>
            <p:ph idx="1"/>
          </p:nvPr>
        </p:nvSpPr>
        <p:spPr>
          <a:xfrm>
            <a:off x="155449" y="1000125"/>
            <a:ext cx="8637678" cy="5400675"/>
          </a:xfrm>
        </p:spPr>
        <p:txBody>
          <a:bodyPr/>
          <a:lstStyle/>
          <a:p>
            <a:endParaRPr lang="en-US" dirty="0"/>
          </a:p>
          <a:p>
            <a:r>
              <a:rPr lang="en-US" dirty="0"/>
              <a:t>NYS teachers reviewed and provided extensive feedback on all field test items.</a:t>
            </a:r>
          </a:p>
          <a:p>
            <a:r>
              <a:rPr lang="en-US" dirty="0"/>
              <a:t>Examples of how recent educator feedback has shaped the Speaking test:</a:t>
            </a:r>
            <a:endParaRPr lang="en-US" dirty="0">
              <a:highlight>
                <a:srgbClr val="FFFF00"/>
              </a:highlight>
            </a:endParaRPr>
          </a:p>
          <a:p>
            <a:pPr lvl="1"/>
            <a:r>
              <a:rPr lang="en-US" dirty="0"/>
              <a:t>Page number in the Directions for Administration (DFA) is given for examiner if Skipping Rule is used</a:t>
            </a:r>
          </a:p>
          <a:p>
            <a:pPr lvl="1"/>
            <a:r>
              <a:rPr lang="en-US" dirty="0"/>
              <a:t>Changes to pointing directions to facilitate administration</a:t>
            </a:r>
          </a:p>
          <a:p>
            <a:pPr lvl="1"/>
            <a:r>
              <a:rPr lang="en-US" dirty="0"/>
              <a:t>Updated warm-up questions</a:t>
            </a:r>
          </a:p>
          <a:p>
            <a:pPr lvl="1"/>
            <a:r>
              <a:rPr lang="en-US" dirty="0"/>
              <a:t>Test question numbers in the DFA are now next to the prompt rather than the introduction to the question</a:t>
            </a:r>
          </a:p>
          <a:p>
            <a:pPr>
              <a:buNone/>
            </a:pPr>
            <a:r>
              <a:rPr lang="en-US" dirty="0"/>
              <a:t> </a:t>
            </a:r>
          </a:p>
          <a:p>
            <a:pPr lvl="1">
              <a:buNone/>
            </a:pPr>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a:t>
            </a:r>
          </a:p>
        </p:txBody>
      </p:sp>
      <p:sp>
        <p:nvSpPr>
          <p:cNvPr id="3" name="Content Placeholder 2"/>
          <p:cNvSpPr>
            <a:spLocks noGrp="1"/>
          </p:cNvSpPr>
          <p:nvPr>
            <p:ph idx="1"/>
          </p:nvPr>
        </p:nvSpPr>
        <p:spPr>
          <a:xfrm>
            <a:off x="155448" y="1000126"/>
            <a:ext cx="8817102" cy="4948002"/>
          </a:xfrm>
        </p:spPr>
        <p:txBody>
          <a:bodyPr/>
          <a:lstStyle/>
          <a:p>
            <a:r>
              <a:rPr lang="en-US" dirty="0"/>
              <a:t>Test starts with </a:t>
            </a:r>
            <a:r>
              <a:rPr lang="en-US" b="1" dirty="0"/>
              <a:t>warm-up and sample questions</a:t>
            </a:r>
            <a:endParaRPr lang="en-US" dirty="0"/>
          </a:p>
          <a:p>
            <a:r>
              <a:rPr lang="en-US" dirty="0"/>
              <a:t>Provides an opportunity for the examiner to remind students to respond in English using their own words and to speak loudly enough so the examiner can hear</a:t>
            </a:r>
          </a:p>
          <a:p>
            <a:r>
              <a:rPr lang="en-US" dirty="0"/>
              <a:t>Allows the examiner to practice working with the student so that the scored portion goes smoothly</a:t>
            </a:r>
          </a:p>
          <a:p>
            <a:r>
              <a:rPr lang="en-US" dirty="0"/>
              <a:t>Script provides modeling and rephrasing support at the</a:t>
            </a:r>
            <a:br>
              <a:rPr lang="en-US" dirty="0"/>
            </a:br>
            <a:r>
              <a:rPr lang="en-US" dirty="0"/>
              <a:t>Emerging level</a:t>
            </a:r>
          </a:p>
          <a:p>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 (Continued)</a:t>
            </a:r>
          </a:p>
        </p:txBody>
      </p:sp>
      <p:sp>
        <p:nvSpPr>
          <p:cNvPr id="3" name="Content Placeholder 2"/>
          <p:cNvSpPr>
            <a:spLocks noGrp="1"/>
          </p:cNvSpPr>
          <p:nvPr>
            <p:ph idx="1"/>
          </p:nvPr>
        </p:nvSpPr>
        <p:spPr>
          <a:xfrm>
            <a:off x="155448" y="996696"/>
            <a:ext cx="8817102" cy="5213620"/>
          </a:xfrm>
        </p:spPr>
        <p:txBody>
          <a:bodyPr/>
          <a:lstStyle/>
          <a:p>
            <a:r>
              <a:rPr lang="en-US" dirty="0"/>
              <a:t>Remember to read slowly, but naturally, and exactly as written in the Directions for Administration</a:t>
            </a:r>
          </a:p>
          <a:p>
            <a:pPr lvl="1"/>
            <a:r>
              <a:rPr lang="en-US" dirty="0"/>
              <a:t>Read over the </a:t>
            </a:r>
            <a:r>
              <a:rPr lang="en-US"/>
              <a:t>whole DFA </a:t>
            </a:r>
            <a:r>
              <a:rPr lang="en-US" dirty="0"/>
              <a:t>and Test Booklet before administration</a:t>
            </a:r>
          </a:p>
          <a:p>
            <a:pPr lvl="1"/>
            <a:r>
              <a:rPr lang="en-US" dirty="0"/>
              <a:t>Practice administering with pointing, page turns, etc.</a:t>
            </a:r>
          </a:p>
          <a:p>
            <a:pPr lvl="1"/>
            <a:r>
              <a:rPr lang="en-US" dirty="0"/>
              <a:t>Remind your colleagues to do the same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 (Continued)</a:t>
            </a:r>
          </a:p>
        </p:txBody>
      </p:sp>
      <p:sp>
        <p:nvSpPr>
          <p:cNvPr id="3" name="Content Placeholder 2"/>
          <p:cNvSpPr>
            <a:spLocks noGrp="1"/>
          </p:cNvSpPr>
          <p:nvPr>
            <p:ph idx="1"/>
          </p:nvPr>
        </p:nvSpPr>
        <p:spPr>
          <a:xfrm>
            <a:off x="155448" y="889821"/>
            <a:ext cx="8817102" cy="5213620"/>
          </a:xfrm>
        </p:spPr>
        <p:txBody>
          <a:bodyPr/>
          <a:lstStyle/>
          <a:p>
            <a:pPr>
              <a:lnSpc>
                <a:spcPct val="150000"/>
              </a:lnSpc>
            </a:pPr>
            <a:r>
              <a:rPr lang="en-US" dirty="0"/>
              <a:t>Wait a minimum of 5 seconds for response</a:t>
            </a:r>
          </a:p>
          <a:p>
            <a:pPr lvl="1">
              <a:spcBef>
                <a:spcPts val="600"/>
              </a:spcBef>
            </a:pPr>
            <a:r>
              <a:rPr lang="en-US" dirty="0"/>
              <a:t>After every question before going on to the next question</a:t>
            </a:r>
          </a:p>
          <a:p>
            <a:pPr lvl="1"/>
            <a:r>
              <a:rPr lang="en-US" dirty="0"/>
              <a:t>Offer rephrasing </a:t>
            </a:r>
            <a:r>
              <a:rPr lang="en-US" b="1" dirty="0"/>
              <a:t>after</a:t>
            </a:r>
            <a:r>
              <a:rPr lang="en-US" dirty="0"/>
              <a:t> 5 seconds </a:t>
            </a:r>
            <a:r>
              <a:rPr lang="en-US" b="1" dirty="0"/>
              <a:t>only</a:t>
            </a:r>
            <a:r>
              <a:rPr lang="en-US" dirty="0"/>
              <a:t> </a:t>
            </a:r>
            <a:r>
              <a:rPr lang="en-US" b="1" dirty="0"/>
              <a:t>if</a:t>
            </a:r>
            <a:r>
              <a:rPr lang="en-US" dirty="0"/>
              <a:t> it is an </a:t>
            </a:r>
            <a:r>
              <a:rPr lang="en-US" b="1" dirty="0"/>
              <a:t>Emerging question </a:t>
            </a:r>
            <a:r>
              <a:rPr lang="en-US" dirty="0"/>
              <a:t>and the DFA includes rephrasing</a:t>
            </a:r>
          </a:p>
          <a:p>
            <a:pPr lvl="1"/>
            <a:r>
              <a:rPr lang="en-US" dirty="0"/>
              <a:t>Move on to the next question </a:t>
            </a:r>
            <a:r>
              <a:rPr lang="en-US" b="1" dirty="0"/>
              <a:t>5 seconds after rephrasing </a:t>
            </a:r>
            <a:r>
              <a:rPr lang="en-US" dirty="0"/>
              <a:t>so that the student is at ease</a:t>
            </a:r>
          </a:p>
          <a:p>
            <a:pPr lvl="1"/>
            <a:r>
              <a:rPr lang="en-US" dirty="0"/>
              <a:t>The</a:t>
            </a:r>
            <a:r>
              <a:rPr lang="en-US" b="1" dirty="0"/>
              <a:t> examiner can provide additional wait time </a:t>
            </a:r>
            <a:r>
              <a:rPr lang="en-US" dirty="0"/>
              <a:t>if it appears that the student is still thinking about how to answer.</a:t>
            </a:r>
          </a:p>
        </p:txBody>
      </p:sp>
      <p:sp>
        <p:nvSpPr>
          <p:cNvPr id="4" name="Slide Number Placeholder 3"/>
          <p:cNvSpPr>
            <a:spLocks noGrp="1"/>
          </p:cNvSpPr>
          <p:nvPr>
            <p:ph type="sldNum" sz="quarter" idx="10"/>
          </p:nvPr>
        </p:nvSpPr>
        <p:spPr/>
        <p:txBody>
          <a:bodyPr/>
          <a:lstStyle/>
          <a:p>
            <a:fld id="{C6C20FBB-DA0A-4D64-96F3-1BFC9EBDF0F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Skipping Rules</a:t>
            </a:r>
          </a:p>
        </p:txBody>
      </p:sp>
      <p:sp>
        <p:nvSpPr>
          <p:cNvPr id="3" name="Content Placeholder 2"/>
          <p:cNvSpPr>
            <a:spLocks noGrp="1"/>
          </p:cNvSpPr>
          <p:nvPr>
            <p:ph idx="1"/>
          </p:nvPr>
        </p:nvSpPr>
        <p:spPr>
          <a:xfrm>
            <a:off x="182880" y="879420"/>
            <a:ext cx="8817102" cy="5561137"/>
          </a:xfrm>
        </p:spPr>
        <p:txBody>
          <a:bodyPr/>
          <a:lstStyle/>
          <a:p>
            <a:pPr>
              <a:spcBef>
                <a:spcPts val="1320"/>
              </a:spcBef>
            </a:pPr>
            <a:r>
              <a:rPr lang="en-US" b="1" dirty="0"/>
              <a:t>Follow the Skipping Rule in the DFA instructions precisely</a:t>
            </a:r>
            <a:r>
              <a:rPr lang="en-US" dirty="0"/>
              <a:t>. In general, the Skipping Rule applies if the student provides:</a:t>
            </a:r>
          </a:p>
          <a:p>
            <a:pPr lvl="1">
              <a:spcBef>
                <a:spcPts val="1080"/>
              </a:spcBef>
            </a:pPr>
            <a:r>
              <a:rPr lang="en-US" dirty="0"/>
              <a:t>no response</a:t>
            </a:r>
          </a:p>
          <a:p>
            <a:pPr lvl="1">
              <a:spcBef>
                <a:spcPts val="1080"/>
              </a:spcBef>
            </a:pPr>
            <a:r>
              <a:rPr lang="en-US" dirty="0"/>
              <a:t>only “yes,” “no,” or “I don’t know” to the two previous questions</a:t>
            </a:r>
          </a:p>
          <a:p>
            <a:pPr lvl="1">
              <a:spcBef>
                <a:spcPts val="1080"/>
              </a:spcBef>
            </a:pPr>
            <a:r>
              <a:rPr lang="en-US" dirty="0"/>
              <a:t>a response completely in a language other than English</a:t>
            </a:r>
          </a:p>
          <a:p>
            <a:pPr>
              <a:spcBef>
                <a:spcPts val="1800"/>
              </a:spcBef>
            </a:pPr>
            <a:r>
              <a:rPr lang="en-US" dirty="0"/>
              <a:t>If the student gives no response to previous items, </a:t>
            </a:r>
            <a:r>
              <a:rPr lang="en-US" b="1" dirty="0"/>
              <a:t>Skipping Rule </a:t>
            </a:r>
            <a:r>
              <a:rPr lang="en-US" dirty="0"/>
              <a:t>applies to items:</a:t>
            </a:r>
          </a:p>
          <a:p>
            <a:pPr lvl="1">
              <a:spcBef>
                <a:spcPts val="1080"/>
              </a:spcBef>
            </a:pPr>
            <a:r>
              <a:rPr lang="en-US" dirty="0"/>
              <a:t>3 and 4</a:t>
            </a:r>
          </a:p>
          <a:p>
            <a:pPr lvl="1">
              <a:spcBef>
                <a:spcPts val="1080"/>
              </a:spcBef>
            </a:pPr>
            <a:r>
              <a:rPr lang="en-US" dirty="0"/>
              <a:t>7 and 8</a:t>
            </a:r>
          </a:p>
          <a:p>
            <a:pPr lvl="1">
              <a:spcBef>
                <a:spcPts val="1080"/>
              </a:spcBef>
            </a:pPr>
            <a:r>
              <a:rPr lang="en-US" dirty="0"/>
              <a:t>11 and 12</a:t>
            </a:r>
          </a:p>
          <a:p>
            <a:pPr>
              <a:spcBef>
                <a:spcPts val="1800"/>
              </a:spcBef>
            </a:pPr>
            <a:r>
              <a:rPr lang="en-US" dirty="0"/>
              <a:t>For questions where the skipping rule is allowed, the text is marked with a </a:t>
            </a:r>
            <a:r>
              <a:rPr lang="en-US" b="1" i="1" dirty="0"/>
              <a:t>[SKIPPING RULE] </a:t>
            </a:r>
            <a:r>
              <a:rPr lang="en-US" dirty="0"/>
              <a:t>bracket. </a:t>
            </a:r>
          </a:p>
        </p:txBody>
      </p:sp>
      <p:sp>
        <p:nvSpPr>
          <p:cNvPr id="4" name="Slide Number Placeholder 3"/>
          <p:cNvSpPr>
            <a:spLocks noGrp="1"/>
          </p:cNvSpPr>
          <p:nvPr>
            <p:ph type="sldNum" sz="quarter" idx="10"/>
          </p:nvPr>
        </p:nvSpPr>
        <p:spPr/>
        <p:txBody>
          <a:bodyPr/>
          <a:lstStyle/>
          <a:p>
            <a:fld id="{C6C20FBB-DA0A-4D64-96F3-1BFC9EBDF0FB}" type="slidenum">
              <a:rPr lang="en-US" smtClean="0"/>
              <a:pPr/>
              <a:t>9</a:t>
            </a:fld>
            <a:endParaRPr lang="en-US" dirty="0"/>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12545</TotalTime>
  <Words>4651</Words>
  <Application>Microsoft Office PowerPoint</Application>
  <PresentationFormat>On-screen Show (4:3)</PresentationFormat>
  <Paragraphs>522</Paragraphs>
  <Slides>40</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Tahoma</vt:lpstr>
      <vt:lpstr>Times New Roman</vt:lpstr>
      <vt:lpstr>Wingdings</vt:lpstr>
      <vt:lpstr>Default Design</vt:lpstr>
      <vt:lpstr>PowerPoint Presentation</vt:lpstr>
      <vt:lpstr>Outcomes for Participants</vt:lpstr>
      <vt:lpstr>Speaking Test Format</vt:lpstr>
      <vt:lpstr>Rubric</vt:lpstr>
      <vt:lpstr>Educator Review</vt:lpstr>
      <vt:lpstr>Administration—Tips</vt:lpstr>
      <vt:lpstr>Administration—Tips (Continued)</vt:lpstr>
      <vt:lpstr>Administration—Tips (Continued)</vt:lpstr>
      <vt:lpstr>Skipping Rules</vt:lpstr>
      <vt:lpstr>Skipping Rules in Practice</vt:lpstr>
      <vt:lpstr>Pointing</vt:lpstr>
      <vt:lpstr>Rephrasing (Emerging Level Only)</vt:lpstr>
      <vt:lpstr>Rephrasing Samples</vt:lpstr>
      <vt:lpstr>Modeling</vt:lpstr>
      <vt:lpstr>PowerPoint Presentation</vt:lpstr>
      <vt:lpstr>Application of the Holistic Speaking Rubric</vt:lpstr>
      <vt:lpstr>Emerging Level Items</vt:lpstr>
      <vt:lpstr>Emerging Level Item Rubric</vt:lpstr>
      <vt:lpstr>Grades 1–2 Emerging Samples</vt:lpstr>
      <vt:lpstr>Transitioning Level Items</vt:lpstr>
      <vt:lpstr>Transitioning Level Item Rubric</vt:lpstr>
      <vt:lpstr>Grades 9–12 Transitioning Samples</vt:lpstr>
      <vt:lpstr>Expanding Level Items</vt:lpstr>
      <vt:lpstr>Expanding Level Item Rubric</vt:lpstr>
      <vt:lpstr>Grades 3–4 Expanding Samples</vt:lpstr>
      <vt:lpstr>Special Focus: Text-Based Items</vt:lpstr>
      <vt:lpstr>Tips for Scoring Text-Based Items</vt:lpstr>
      <vt:lpstr>PowerPoint Presentation</vt:lpstr>
      <vt:lpstr>Expanding Level Item Rubric</vt:lpstr>
      <vt:lpstr>Grades 7–8 Expanding Text-Based Samples</vt:lpstr>
      <vt:lpstr>Commanding Level Text-Based Items</vt:lpstr>
      <vt:lpstr>Commanding Level Item Rubric</vt:lpstr>
      <vt:lpstr>Grades 1–2 Commanding Text-Based Samples</vt:lpstr>
      <vt:lpstr>Commanding Level Items</vt:lpstr>
      <vt:lpstr>Commanding Level Item Rubric</vt:lpstr>
      <vt:lpstr>Grades 3–4 Commanding Samples</vt:lpstr>
      <vt:lpstr>Scoring Recap</vt:lpstr>
      <vt:lpstr>Additional Practice Items</vt:lpstr>
      <vt:lpstr>2019 NYSESLAT Resources</vt:lpstr>
      <vt:lpstr>2019 NYSESLAT Resources (Continued)</vt:lpstr>
    </vt:vector>
  </TitlesOfParts>
  <Company>MetriTech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NYSESLAT 2019 Turnkey Training-Speaking Part I</dc:title>
  <dc:creator>New York State Education Department</dc:creator>
  <cp:lastModifiedBy>Kelly Cronkhite</cp:lastModifiedBy>
  <cp:revision>881</cp:revision>
  <cp:lastPrinted>2019-01-17T17:35:08Z</cp:lastPrinted>
  <dcterms:created xsi:type="dcterms:W3CDTF">2015-01-13T15:00:01Z</dcterms:created>
  <dcterms:modified xsi:type="dcterms:W3CDTF">2020-08-05T13:47:44Z</dcterms:modified>
</cp:coreProperties>
</file>