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44" r:id="rId3"/>
    <p:sldId id="345" r:id="rId4"/>
    <p:sldId id="346" r:id="rId5"/>
    <p:sldId id="357" r:id="rId6"/>
    <p:sldId id="371" r:id="rId7"/>
    <p:sldId id="373" r:id="rId8"/>
    <p:sldId id="374" r:id="rId9"/>
    <p:sldId id="384" r:id="rId10"/>
    <p:sldId id="347" r:id="rId11"/>
    <p:sldId id="376" r:id="rId12"/>
    <p:sldId id="382" r:id="rId13"/>
    <p:sldId id="383" r:id="rId14"/>
    <p:sldId id="392" r:id="rId15"/>
    <p:sldId id="386" r:id="rId16"/>
    <p:sldId id="369" r:id="rId17"/>
    <p:sldId id="385" r:id="rId18"/>
    <p:sldId id="391" r:id="rId19"/>
    <p:sldId id="388" r:id="rId20"/>
    <p:sldId id="361" r:id="rId21"/>
    <p:sldId id="380" r:id="rId22"/>
    <p:sldId id="379" r:id="rId23"/>
    <p:sldId id="389" r:id="rId24"/>
    <p:sldId id="390" r:id="rId25"/>
    <p:sldId id="367" r:id="rId2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ilingual Ed. and World Lang. - Michele Kinzel-Peles" initials="OBEWL-MKP" lastIdx="8" clrIdx="0"/>
  <p:cmAuthor id="1" name="Peter Swerdzewski" initials="PJS" lastIdx="8" clrIdx="1"/>
  <p:cmAuthor id="2" name="William Hall" initials="" lastIdx="2" clrIdx="2"/>
  <p:cmAuthor id="3" name="Meg Malone" initials="MM" lastIdx="25" clrIdx="3"/>
  <p:cmAuthor id="4" name="Anne Donovan" initials="AD" lastIdx="25" clrIdx="4"/>
  <p:cmAuthor id="5" name="Martha Caswell" initials="MC" lastIdx="66" clrIdx="5"/>
  <p:cmAuthor id="6" name="Priscilla Kron" initials="PK" lastIdx="8" clrIdx="6"/>
  <p:cmAuthor id="7" name="Carolyn Nixon" initials="CN" lastIdx="4" clrIdx="7"/>
  <p:cmAuthor id="8" name="Kelly Cronkhite" initials="KC" lastIdx="21" clrIdx="8"/>
  <p:cmAuthor id="9" name="SGH" initials="A" lastIdx="3" clrIdx="9"/>
  <p:cmAuthor id="10" name="OBEWL" initials="OBEWL" lastIdx="11" clrIdx="10">
    <p:extLst>
      <p:ext uri="{19B8F6BF-5375-455C-9EA6-DF929625EA0E}">
        <p15:presenceInfo xmlns:p15="http://schemas.microsoft.com/office/powerpoint/2012/main" userId="OBEWL" providerId="None"/>
      </p:ext>
    </p:extLst>
  </p:cmAuthor>
  <p:cmAuthor id="11" name="Donna Padula" initials="DP" lastIdx="21" clrIdx="11">
    <p:extLst>
      <p:ext uri="{19B8F6BF-5375-455C-9EA6-DF929625EA0E}">
        <p15:presenceInfo xmlns:p15="http://schemas.microsoft.com/office/powerpoint/2012/main" userId="S::Donna.Padula@nysed.gov::2f22e5f7-3ad9-4542-b6ec-0cb559a51d0b" providerId="AD"/>
      </p:ext>
    </p:extLst>
  </p:cmAuthor>
  <p:cmAuthor id="12" name="Office of State Assessment" initials="OSA" lastIdx="34" clrIdx="12">
    <p:extLst>
      <p:ext uri="{19B8F6BF-5375-455C-9EA6-DF929625EA0E}">
        <p15:presenceInfo xmlns:p15="http://schemas.microsoft.com/office/powerpoint/2012/main" userId="Office of State Assessment" providerId="None"/>
      </p:ext>
    </p:extLst>
  </p:cmAuthor>
  <p:cmAuthor id="13" name="Jason Heath" initials="JH" lastIdx="1" clrIdx="1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78BC"/>
    <a:srgbClr val="E6E6E6"/>
    <a:srgbClr val="D7D7D7"/>
    <a:srgbClr val="EBEBEB"/>
    <a:srgbClr val="E4E4E4"/>
    <a:srgbClr val="EAEAEA"/>
    <a:srgbClr val="DEDEDE"/>
    <a:srgbClr val="DCDCDC"/>
    <a:srgbClr val="324E8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6953" autoAdjust="0"/>
  </p:normalViewPr>
  <p:slideViewPr>
    <p:cSldViewPr snapToGrid="0">
      <p:cViewPr varScale="1">
        <p:scale>
          <a:sx n="67" d="100"/>
          <a:sy n="67" d="100"/>
        </p:scale>
        <p:origin x="109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CDEC085-9834-42D5-82F5-C2FCD94679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146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5790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4859FF2-E973-4797-94AA-8B31DCB6DC2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1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7CF304-CC54-4186-BB6C-D10DE0FE29E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06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59FF2-E973-4797-94AA-8B31DCB6DC23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NYSESLAT Title Nameplat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1408559"/>
            <a:ext cx="6032500" cy="1509713"/>
          </a:xfrm>
          <a:prstGeom prst="rect">
            <a:avLst/>
          </a:prstGeom>
          <a:noFill/>
        </p:spPr>
      </p:pic>
      <p:sp>
        <p:nvSpPr>
          <p:cNvPr id="10259" name="Line 19"/>
          <p:cNvSpPr>
            <a:spLocks noChangeShapeType="1"/>
          </p:cNvSpPr>
          <p:nvPr userDrawn="1"/>
        </p:nvSpPr>
        <p:spPr bwMode="auto">
          <a:xfrm>
            <a:off x="1924050" y="3399284"/>
            <a:ext cx="5286375" cy="0"/>
          </a:xfrm>
          <a:prstGeom prst="line">
            <a:avLst/>
          </a:prstGeom>
          <a:noFill/>
          <a:ln w="19050">
            <a:solidFill>
              <a:srgbClr val="9BB5D8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0260" name="Line 20"/>
          <p:cNvSpPr>
            <a:spLocks noChangeShapeType="1"/>
          </p:cNvSpPr>
          <p:nvPr userDrawn="1"/>
        </p:nvSpPr>
        <p:spPr bwMode="auto">
          <a:xfrm>
            <a:off x="1919288" y="5372547"/>
            <a:ext cx="5286375" cy="0"/>
          </a:xfrm>
          <a:prstGeom prst="line">
            <a:avLst/>
          </a:prstGeom>
          <a:noFill/>
          <a:ln w="19050">
            <a:solidFill>
              <a:srgbClr val="9BB5D8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" name="Text Box 18"/>
          <p:cNvSpPr txBox="1">
            <a:spLocks noChangeArrowheads="1"/>
          </p:cNvSpPr>
          <p:nvPr userDrawn="1"/>
        </p:nvSpPr>
        <p:spPr bwMode="auto">
          <a:xfrm>
            <a:off x="1822450" y="3530119"/>
            <a:ext cx="5500688" cy="16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30000"/>
              </a:spcBef>
            </a:pP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Turnkey Training</a:t>
            </a:r>
          </a:p>
          <a:p>
            <a:pPr algn="ctr">
              <a:spcBef>
                <a:spcPct val="30000"/>
              </a:spcBef>
            </a:pP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lang="en-US" sz="3200" b="1" baseline="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Speaking and Writ</a:t>
            </a: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ing</a:t>
            </a:r>
          </a:p>
          <a:p>
            <a:pPr algn="ctr">
              <a:spcBef>
                <a:spcPts val="1200"/>
              </a:spcBef>
            </a:pPr>
            <a:r>
              <a:rPr lang="en-US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Introduction and Overview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3409949" y="6636667"/>
            <a:ext cx="23526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2019 NYSESLAT Turnkey Training</a:t>
            </a:r>
          </a:p>
        </p:txBody>
      </p:sp>
      <p:pic>
        <p:nvPicPr>
          <p:cNvPr id="8" name="Picture 7" descr="NYSED Seal (Inner White)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656579" y="1946779"/>
            <a:ext cx="866927" cy="86767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A49CDF7-A94D-4882-8C78-C18C35D564C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4938" y="246063"/>
            <a:ext cx="2058987" cy="5438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6388" y="246063"/>
            <a:ext cx="6026150" cy="5438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3663C32-FB49-4D58-9E0B-F2CAC09EC71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17102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22708" y="6608154"/>
            <a:ext cx="507244" cy="273050"/>
          </a:xfrm>
          <a:prstGeom prst="rect">
            <a:avLst/>
          </a:prstGeom>
        </p:spPr>
        <p:txBody>
          <a:bodyPr anchor="ctr" anchorCtr="1"/>
          <a:lstStyle>
            <a:lvl1pPr>
              <a:defRPr sz="12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C6C20FBB-DA0A-4D64-96F3-1BFC9EBDF0F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409949" y="6628421"/>
            <a:ext cx="23526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85000"/>
                  </a:schemeClr>
                </a:solidFill>
              </a:rPr>
              <a:t>2019 NYSESLAT Turnkey Training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47D8F4-0766-423D-8026-6A4A988E71B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6388" y="1158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7388" y="1158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592B294-9573-4AB6-9B3A-BFE0994942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CC6772B-8247-4D08-BDBA-561D7E7061A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B8DEA85-F0DC-4A0B-9B4A-DF133A7DAB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F54A91E-5B73-46C7-908C-13398DDA292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C503A39-744D-4BCA-8B4D-4E62F92E97F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39188" y="6616700"/>
            <a:ext cx="365125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7CD2B8-BE3B-4B9C-B4B5-8DEA1AECDD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4325" y="246063"/>
            <a:ext cx="822960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448" y="99669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22708" y="6608154"/>
            <a:ext cx="507244" cy="273050"/>
          </a:xfrm>
          <a:prstGeom prst="rect">
            <a:avLst/>
          </a:prstGeom>
        </p:spPr>
        <p:txBody>
          <a:bodyPr anchor="ctr" anchorCtr="1"/>
          <a:lstStyle>
            <a:lvl1pPr>
              <a:defRPr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C6C20FBB-DA0A-4D64-96F3-1BFC9EBDF0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SzPct val="90000"/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50000"/>
        </a:spcBef>
        <a:spcAft>
          <a:spcPct val="0"/>
        </a:spcAft>
        <a:buSzPct val="75000"/>
        <a:buBlip>
          <a:blip r:embed="rId15"/>
        </a:buBlip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12.nysed.gov/assessment/manual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ngageny.org/resource/new-york-state-english-a-second-language-achievement-test-nyseslat-resources" TargetMode="External"/><Relationship Id="rId4" Type="http://schemas.openxmlformats.org/officeDocument/2006/relationships/hyperlink" Target="https://www.engageny.org/resource/new-york-state-english-a-second-language-achievement-test-nyseslat-resources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obewl@nysed.gov" TargetMode="External"/><Relationship Id="rId2" Type="http://schemas.openxmlformats.org/officeDocument/2006/relationships/hyperlink" Target="mailto:emscassessinfo@nysed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yseslat@metritech.com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12.nysed.gov/irs/sirs/ric-big5.html" TargetMode="External"/><Relationship Id="rId2" Type="http://schemas.openxmlformats.org/officeDocument/2006/relationships/hyperlink" Target="http://www.nysed.gov/bilingual-ed/regional-supportrber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12.nysed.gov/assessment/nyseslat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NYSESLAT Test Structure: Grades 1–12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86856" y="914400"/>
            <a:ext cx="7942997" cy="788717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sz="1800" dirty="0"/>
              <a:t>Testing times are estimates and for planning purposes only</a:t>
            </a:r>
          </a:p>
          <a:p>
            <a:pPr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sz="1800" dirty="0"/>
              <a:t>Additional time is allowable for a student to complete the untimed tests 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23549" y="5083629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23563" y="1847582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3564" y="1847582"/>
          <a:ext cx="8686799" cy="4037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9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3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98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8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Session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Grade Band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Number of </a:t>
                      </a:r>
                    </a:p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Items/Tasks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Number of Items/Tasks</a:t>
                      </a:r>
                      <a:endParaRPr lang="en-US" sz="16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Estimated Testing Time (minutes)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9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Speaking</a:t>
                      </a:r>
                    </a:p>
                  </a:txBody>
                  <a:tcPr marL="45720" marR="45720" marT="27432" marB="27432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1–12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 questions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15/student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sng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Session 1</a:t>
                      </a:r>
                      <a:endParaRPr lang="en-US" sz="1600" b="0" u="sng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Listening/</a:t>
                      </a:r>
                      <a:b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/Writing</a:t>
                      </a:r>
                    </a:p>
                  </a:txBody>
                  <a:tcPr marL="45720" marR="45720" marT="27432" marB="27432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1–12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Listening: 8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35–55/session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91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Reading: 8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208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Writing: 1 S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CR</a:t>
                      </a:r>
                      <a:endParaRPr lang="en-US" sz="16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91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sng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Session 2</a:t>
                      </a:r>
                      <a:endParaRPr lang="en-US" sz="1600" b="0" u="sng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Listening/</a:t>
                      </a:r>
                      <a:b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/Writing</a:t>
                      </a:r>
                    </a:p>
                  </a:txBody>
                  <a:tcPr marL="45720" marR="45720" marT="27432" marB="27432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1–12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Listening: 8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35–55/session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91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Reading: 8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208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Writing: 1 S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CR</a:t>
                      </a:r>
                      <a:endParaRPr lang="en-US" sz="16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91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sng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Session 3</a:t>
                      </a:r>
                      <a:endParaRPr lang="en-US" sz="1600" b="0" u="sng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Listening/</a:t>
                      </a:r>
                      <a:b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/Writing</a:t>
                      </a:r>
                    </a:p>
                  </a:txBody>
                  <a:tcPr marL="45720" marR="45720" marT="27432" marB="27432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1–12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Listening: 8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35–55/session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91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Reading: 11</a:t>
                      </a: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208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Writing: 1</a:t>
                      </a:r>
                      <a:r>
                        <a:rPr lang="en-US" sz="16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ECR</a:t>
                      </a:r>
                      <a:endParaRPr lang="en-US" sz="16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 anchorCtr="1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896" y="246063"/>
            <a:ext cx="8839200" cy="382587"/>
          </a:xfrm>
        </p:spPr>
        <p:txBody>
          <a:bodyPr/>
          <a:lstStyle/>
          <a:p>
            <a:r>
              <a:rPr lang="en-US" dirty="0"/>
              <a:t>Sequencing of Test Sessions: Grades 1–12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0012" cy="567562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/>
              <a:t>Grades 1–12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Administer in grade bands: 1–2, 3–4, 5–6, 7–8, 9–12 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Administer Speaking and L/R/W sessions in testing windows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Speaking is administered individually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Three L/R/W Sessions, each </a:t>
            </a:r>
            <a:r>
              <a:rPr lang="en-US" dirty="0"/>
              <a:t>session </a:t>
            </a:r>
            <a:r>
              <a:rPr lang="en-US" sz="2000" dirty="0"/>
              <a:t>group administered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Administer L/R/W sessions in numerical sequence (1, 2, then 3)</a:t>
            </a:r>
          </a:p>
          <a:p>
            <a:pPr lvl="1">
              <a:spcBef>
                <a:spcPts val="1200"/>
              </a:spcBef>
            </a:pPr>
            <a:r>
              <a:rPr lang="en-US" u="sng" dirty="0"/>
              <a:t>Do not</a:t>
            </a:r>
            <a:r>
              <a:rPr lang="en-US" dirty="0"/>
              <a:t> break up L/R/W session by modality</a:t>
            </a:r>
            <a:endParaRPr lang="en-US" sz="2000" dirty="0"/>
          </a:p>
          <a:p>
            <a:pPr lvl="1">
              <a:spcBef>
                <a:spcPts val="1200"/>
              </a:spcBef>
            </a:pPr>
            <a:r>
              <a:rPr lang="en-US" sz="2000" dirty="0"/>
              <a:t>Except for make-up testing, only one session should be administered per day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Not required to administer sessions on consecutive days</a:t>
            </a:r>
          </a:p>
          <a:p>
            <a:pPr lvl="1">
              <a:spcBef>
                <a:spcPts val="1200"/>
              </a:spcBef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74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Test Enhancements: Grades 1–12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17102" cy="2196935"/>
          </a:xfrm>
        </p:spPr>
        <p:txBody>
          <a:bodyPr/>
          <a:lstStyle/>
          <a:p>
            <a:r>
              <a:rPr lang="en-US" sz="2400" dirty="0"/>
              <a:t>Listening</a:t>
            </a:r>
          </a:p>
          <a:p>
            <a:pPr lvl="1">
              <a:spcBef>
                <a:spcPts val="1200"/>
              </a:spcBef>
            </a:pPr>
            <a:r>
              <a:rPr lang="en-CA" sz="2000" dirty="0"/>
              <a:t>Passage excerpt with question preview–Question is given to the student before the excerpt is read and then repeated after the excerpt so that students hear it twice.</a:t>
            </a:r>
          </a:p>
          <a:p>
            <a:pPr lvl="1">
              <a:spcBef>
                <a:spcPts val="1200"/>
              </a:spcBef>
            </a:pPr>
            <a:r>
              <a:rPr lang="en-CA" sz="2000" dirty="0"/>
              <a:t>Grades 5–6 Sample NYSESLAT question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0013" y="3004460"/>
            <a:ext cx="7612082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b="1" dirty="0"/>
              <a:t>Listen to these sentences from the passage again. Then I will ask you, “Which words tell about the actions of the fox?”</a:t>
            </a:r>
          </a:p>
          <a:p>
            <a:pPr>
              <a:spcAft>
                <a:spcPts val="1000"/>
              </a:spcAft>
            </a:pPr>
            <a:r>
              <a:rPr lang="en-US" dirty="0"/>
              <a:t>“One hot summer’s day, a fox was walking through a vineyard. He came to a bunch of grapes growing on a vine.”</a:t>
            </a:r>
          </a:p>
          <a:p>
            <a:pPr>
              <a:spcAft>
                <a:spcPts val="1000"/>
              </a:spcAft>
            </a:pPr>
            <a:r>
              <a:rPr lang="en-US" b="1" dirty="0"/>
              <a:t>Which words tell about the actions of the fox? </a:t>
            </a:r>
            <a:r>
              <a:rPr lang="en-US" dirty="0"/>
              <a:t>Fill in the correct circle on your answer sheet.</a:t>
            </a:r>
          </a:p>
          <a:p>
            <a:r>
              <a:rPr lang="en-US" dirty="0"/>
              <a:t>A	One hot summer’s day</a:t>
            </a:r>
          </a:p>
          <a:p>
            <a:r>
              <a:rPr lang="en-US" dirty="0"/>
              <a:t>B	Walking through a vineyard</a:t>
            </a:r>
          </a:p>
          <a:p>
            <a:r>
              <a:rPr lang="en-US" dirty="0"/>
              <a:t>C	A bunch of grapes</a:t>
            </a:r>
          </a:p>
          <a:p>
            <a:r>
              <a:rPr lang="en-US" dirty="0"/>
              <a:t>D	Growing on a vine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Test Enhancement: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17102" cy="452596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SzPct val="75000"/>
            </a:pPr>
            <a:r>
              <a:rPr lang="en-US" sz="2400" dirty="0"/>
              <a:t>Speaking – Kindergarten and Grades 1–12 </a:t>
            </a:r>
          </a:p>
          <a:p>
            <a:pPr lvl="1">
              <a:spcBef>
                <a:spcPts val="1200"/>
              </a:spcBef>
            </a:pPr>
            <a:r>
              <a:rPr lang="en-CA" sz="2000" dirty="0"/>
              <a:t>Warm-up questions have been replaced with questions more easily answered by students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Pointing directions have been changed to facilitate administration</a:t>
            </a:r>
            <a:endParaRPr lang="en-CA" sz="2000" dirty="0"/>
          </a:p>
          <a:p>
            <a:pPr lvl="1">
              <a:spcBef>
                <a:spcPts val="1200"/>
              </a:spcBef>
            </a:pPr>
            <a:r>
              <a:rPr lang="en-CA" sz="2000" dirty="0"/>
              <a:t>Skipping Rule directions include the page number the examiner will turn to in the DFA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Statewide Scoring Rules for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17102" cy="5133975"/>
          </a:xfrm>
        </p:spPr>
        <p:txBody>
          <a:bodyPr/>
          <a:lstStyle/>
          <a:p>
            <a:pPr lvl="0"/>
            <a:r>
              <a:rPr lang="en-US" dirty="0"/>
              <a:t>Three administration options:</a:t>
            </a:r>
          </a:p>
          <a:p>
            <a:pPr lvl="1"/>
            <a:r>
              <a:rPr lang="en-US" dirty="0"/>
              <a:t>An educator other than the student’s teacher administers and simultaneously scores the student’s responses,</a:t>
            </a:r>
          </a:p>
          <a:p>
            <a:pPr lvl="1"/>
            <a:r>
              <a:rPr lang="en-US" dirty="0"/>
              <a:t>The student’s teacher administers the test; another, disinterested teacher present in the room scores the student’s responses, or</a:t>
            </a:r>
          </a:p>
          <a:p>
            <a:pPr lvl="1"/>
            <a:r>
              <a:rPr lang="en-US" dirty="0"/>
              <a:t>The student’s teacher administers the test and records the student’s responses; this audio recording is subsequently scored by a disinterested teacher.</a:t>
            </a:r>
          </a:p>
          <a:p>
            <a:pPr lvl="2">
              <a:buFont typeface="Wingdings" pitchFamily="2" charset="2"/>
              <a:buChar char="§"/>
            </a:pPr>
            <a:r>
              <a:rPr lang="en-US" sz="1700" dirty="0">
                <a:latin typeface="+mn-lt"/>
              </a:rPr>
              <a:t>The recording device cannot have internet access, or the internet access must be disabled until after scoring.</a:t>
            </a:r>
          </a:p>
          <a:p>
            <a:pPr lvl="2">
              <a:buFont typeface="Wingdings" pitchFamily="2" charset="2"/>
              <a:buChar char="§"/>
            </a:pPr>
            <a:r>
              <a:rPr lang="en-US" sz="1700" dirty="0">
                <a:latin typeface="+mn-lt"/>
              </a:rPr>
              <a:t>Once the recorded student responses are scored, the audio recordings must be destroyed.</a:t>
            </a:r>
          </a:p>
          <a:p>
            <a:pPr lvl="1">
              <a:buNone/>
            </a:pPr>
            <a:endParaRPr lang="en-US" sz="13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Statewide Scoring Rules for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Speaking must be scored during administration by a teacher who is not the student’s teacher of:</a:t>
            </a:r>
          </a:p>
          <a:p>
            <a:pPr lvl="1"/>
            <a:r>
              <a:rPr lang="en-US" dirty="0"/>
              <a:t>English as a New Language</a:t>
            </a:r>
          </a:p>
          <a:p>
            <a:pPr lvl="1"/>
            <a:r>
              <a:rPr lang="en-US" dirty="0"/>
              <a:t>Bilingual Education, or</a:t>
            </a:r>
          </a:p>
          <a:p>
            <a:pPr lvl="1"/>
            <a:r>
              <a:rPr lang="en-US" dirty="0"/>
              <a:t>English Language Arts</a:t>
            </a:r>
          </a:p>
          <a:p>
            <a:pPr marL="342900" lvl="1" indent="-342900">
              <a:buSzPct val="90000"/>
              <a:buBlip>
                <a:blip r:embed="rId2"/>
              </a:buBlip>
            </a:pPr>
            <a:r>
              <a:rPr lang="en-US" sz="2400" dirty="0"/>
              <a:t>The principal is responsible for making the final determination as to whether or not a teacher may administer or score the NYSESLAT.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896" y="246063"/>
            <a:ext cx="8229600" cy="382587"/>
          </a:xfrm>
        </p:spPr>
        <p:txBody>
          <a:bodyPr/>
          <a:lstStyle/>
          <a:p>
            <a:r>
              <a:rPr lang="en-US" dirty="0"/>
              <a:t>Administering the NYSESLAT: Grades 1–12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6519" y="4936675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26519" y="1121475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7472" y="1145225"/>
          <a:ext cx="8686800" cy="455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0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Administration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Information</a:t>
                      </a:r>
                    </a:p>
                  </a:txBody>
                  <a:tcPr marT="27432" marB="2743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marT="27432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2">
                <a:tc rowSpan="5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Highlights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Four testing sessions: Speaking and three L/R/W sessions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2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Three L/R/W test booklets, each containing a Listening, Reading, Writing subtest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Braille checklists available for Grades 1-2;</a:t>
                      </a:r>
                      <a:b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Braille tests for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Grades 3–12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752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student identification labels – one for each L/R/W test booklet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 player needed for Listening for each of the Grades 3–12 L/R/W testing sessions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 rowSpan="4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Materials Needed</a:t>
                      </a:r>
                      <a:b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by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Examiners</a:t>
                      </a:r>
                      <a:endParaRPr lang="en-US" sz="18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DFA for Speaking and L/R/W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Sessions 1, 2, and 3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test booklets for Speaking and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L/R/W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Session 1, 2, and 3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spc="-4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Grades 1</a:t>
                      </a:r>
                      <a:r>
                        <a:rPr lang="en-US" sz="1400" kern="1200" spc="-4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–2, student answers marked in test booklet are transcribed by examiner or aide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Grades 3–12, 1 multiple choice answer sheet per student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Pre-recorded Listening CD (and CD player), 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Grades 3–12</a:t>
                      </a:r>
                      <a:endParaRPr lang="en-U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52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Materials Needed</a:t>
                      </a:r>
                      <a:b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by Students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Speaking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 booklet and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L/R/W test booklets for Sessions 1, 2, and 3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52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Grades 3-12 NYSESLAT Answer Sheets for Sessions 1, 2, and 3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752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No. 2 pencils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spc="-100" dirty="0"/>
              <a:t>Selecting Teachers for Scoring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Committees of teachers must score the student responses to the Writing prompts</a:t>
            </a:r>
          </a:p>
          <a:p>
            <a:r>
              <a:rPr lang="en-US" dirty="0"/>
              <a:t>A student’s English as a New Language, Bilingual Education, or English Language Arts teacher may NOT score any of that student’s constructed-responses </a:t>
            </a:r>
          </a:p>
          <a:p>
            <a:r>
              <a:rPr lang="en-US" dirty="0"/>
              <a:t>The principal is responsible for making the final determination about whether or not a teacher may score specific students’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7AB87-2944-4399-94E6-32E620D4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Teachers for Scoring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4FC8C-190D-4843-AC91-3637D7BA0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8817102" cy="5105400"/>
          </a:xfrm>
        </p:spPr>
        <p:txBody>
          <a:bodyPr/>
          <a:lstStyle/>
          <a:p>
            <a:r>
              <a:rPr lang="en-US" dirty="0"/>
              <a:t>Kindergarten</a:t>
            </a:r>
          </a:p>
          <a:p>
            <a:pPr lvl="1"/>
            <a:r>
              <a:rPr lang="en-US" dirty="0"/>
              <a:t>Includes eight short constructed-response writing tasks</a:t>
            </a:r>
          </a:p>
          <a:p>
            <a:pPr lvl="1"/>
            <a:r>
              <a:rPr lang="en-US" dirty="0"/>
              <a:t>The task of scoring student responses must be divided among a minimum of three scorers, so that no one teacher scores more than three tasks per student.</a:t>
            </a:r>
          </a:p>
          <a:p>
            <a:r>
              <a:rPr lang="en-US" dirty="0"/>
              <a:t>Grades 1-12</a:t>
            </a:r>
          </a:p>
          <a:p>
            <a:pPr lvl="1"/>
            <a:r>
              <a:rPr lang="en-US" dirty="0"/>
              <a:t>There are three L/R/W test sessions</a:t>
            </a:r>
          </a:p>
          <a:p>
            <a:pPr lvl="1"/>
            <a:r>
              <a:rPr lang="en-US" dirty="0"/>
              <a:t>Each session contains one constructed-response writing task.</a:t>
            </a:r>
          </a:p>
          <a:p>
            <a:pPr lvl="1"/>
            <a:r>
              <a:rPr lang="en-US" dirty="0"/>
              <a:t>Student responses to the three writing tasks on the test must be divided among three scorers, so no one teacher scores more than one constructed-response task per student.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9B9A8-BE82-4AC5-A040-DFFCA4BAEF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912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Administration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Writing - Kindergarten and Grades 1–12</a:t>
            </a:r>
          </a:p>
          <a:p>
            <a:pPr lvl="1"/>
            <a:r>
              <a:rPr lang="en-US" dirty="0"/>
              <a:t>Writing Machine-Scannable Answer Sheets</a:t>
            </a:r>
          </a:p>
          <a:p>
            <a:pPr lvl="1"/>
            <a:r>
              <a:rPr lang="en-US" dirty="0"/>
              <a:t>Student Writing Score Marked by Scorer</a:t>
            </a:r>
          </a:p>
          <a:p>
            <a:pPr lvl="1"/>
            <a:r>
              <a:rPr lang="en-US" dirty="0"/>
              <a:t>“A” circle denotes student provided “No Response” to Writing Prompt</a:t>
            </a:r>
          </a:p>
          <a:p>
            <a:pPr lvl="1"/>
            <a:r>
              <a:rPr lang="en-US" dirty="0"/>
              <a:t>Marking of the “A” circle differentiates between “No Response” and a score of “0”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2019 NYSESLAT Turnkey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348716" cy="4762500"/>
          </a:xfrm>
        </p:spPr>
        <p:txBody>
          <a:bodyPr/>
          <a:lstStyle/>
          <a:p>
            <a:r>
              <a:rPr lang="en-US" sz="2400" dirty="0"/>
              <a:t>One Day Training of Trainers—Activities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Introduction and Overview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Speaking Scoring Training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Writing Scoring Training</a:t>
            </a:r>
          </a:p>
          <a:p>
            <a:pPr lvl="2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Grades 1–12 Short Constructed-Response (SCR) Rubric Review</a:t>
            </a:r>
          </a:p>
          <a:p>
            <a:pPr lvl="2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Grades 1–12 Annotated Student SCR Responses Review</a:t>
            </a:r>
            <a:endParaRPr lang="en-US" sz="1800" dirty="0">
              <a:highlight>
                <a:srgbClr val="FFFF00"/>
              </a:highlight>
              <a:latin typeface="+mn-lt"/>
            </a:endParaRPr>
          </a:p>
          <a:p>
            <a:pPr lvl="2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Grades 1–12 Extended Constructed-Response (ECR) Rubric Review</a:t>
            </a:r>
          </a:p>
          <a:p>
            <a:pPr lvl="2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Grades 1–12 Annotated Student ECR Responses Review </a:t>
            </a:r>
            <a:endParaRPr lang="en-US" sz="1800" dirty="0">
              <a:highlight>
                <a:srgbClr val="FFFF00"/>
              </a:highlight>
              <a:latin typeface="+mn-lt"/>
            </a:endParaRPr>
          </a:p>
          <a:p>
            <a:pPr lvl="2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Kindergarten Writing Rubrics and Sample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74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47675" y="5187900"/>
            <a:ext cx="82296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47675" y="1050725"/>
            <a:ext cx="82296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677786"/>
              </p:ext>
            </p:extLst>
          </p:nvPr>
        </p:nvGraphicFramePr>
        <p:xfrm>
          <a:off x="447675" y="1050725"/>
          <a:ext cx="8229601" cy="494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2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7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5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2019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Dates</a:t>
                      </a:r>
                      <a:endParaRPr lang="en-US" sz="18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Beginning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Ending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Speaking materials delivered to schools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Mon, April 1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Thurs, April 4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Speaking administration period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Mon, April 8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Fri, May 17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L/R/W materials delivered to schools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Mon, April 29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Thurs,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May 2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L/R/W administration period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Mon, May 6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Fri, May 17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Writing</a:t>
                      </a:r>
                      <a:r>
                        <a:rPr lang="en-US" sz="18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scoring materials delivered to schools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Tue, May 14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Fri, May 17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Scoring of Writing responses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Mon, May 20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Thurs, May 30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Deadline to submit answer sheets to scanning centers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Thurs, May 30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Deadline to return secure materials</a:t>
                      </a:r>
                      <a:r>
                        <a:rPr lang="en-US" sz="18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to MetriTech, Inc.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Fri, June 14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Scoring Materials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30" y="1127060"/>
            <a:ext cx="8601736" cy="452596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CA" dirty="0"/>
              <a:t>Speaking Scoring Guide and CD with Exemplars</a:t>
            </a:r>
          </a:p>
          <a:p>
            <a:pPr>
              <a:spcBef>
                <a:spcPts val="1200"/>
              </a:spcBef>
            </a:pPr>
            <a:r>
              <a:rPr lang="en-CA" dirty="0"/>
              <a:t>Writing Scoring Guide (K–12) and Training Sets (K, 1–2,    3– 4, 5–6, 7–8, and 9–12) </a:t>
            </a:r>
          </a:p>
          <a:p>
            <a:pPr>
              <a:spcBef>
                <a:spcPts val="1200"/>
              </a:spcBef>
            </a:pPr>
            <a:r>
              <a:rPr lang="en-CA" dirty="0"/>
              <a:t>Prior to scoring the operational NYSESLAT, scorers must train to score the NYSESLAT using the operational scoring materials</a:t>
            </a:r>
          </a:p>
          <a:p>
            <a:pPr>
              <a:spcBef>
                <a:spcPts val="1200"/>
              </a:spcBef>
            </a:pPr>
            <a:r>
              <a:rPr lang="en-US" dirty="0"/>
              <a:t>Security Reminder: All test materials must be stored in a secure location at all times  </a:t>
            </a:r>
          </a:p>
          <a:p>
            <a:pPr lvl="1">
              <a:spcBef>
                <a:spcPts val="1200"/>
              </a:spcBef>
              <a:buNone/>
            </a:pPr>
            <a:endParaRPr lang="en-C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996696"/>
            <a:ext cx="8817102" cy="4775454"/>
          </a:xfrm>
        </p:spPr>
        <p:txBody>
          <a:bodyPr/>
          <a:lstStyle/>
          <a:p>
            <a:r>
              <a:rPr lang="en-US" dirty="0"/>
              <a:t>Details regarding Spring 2019 NYSESLAT will be found in:</a:t>
            </a:r>
          </a:p>
          <a:p>
            <a:pPr lvl="1"/>
            <a:r>
              <a:rPr lang="en-US" dirty="0"/>
              <a:t>School Administrator’s Manual (SAM): Contains general information about administering the NYSESLAT, Speaking and Writing Rubrics, and Speaking Score Sheet for Individual Administration. It will be posted at the following URL: </a:t>
            </a:r>
            <a:r>
              <a:rPr lang="en-US" dirty="0">
                <a:hlinkClick r:id="rId3"/>
              </a:rPr>
              <a:t>http://www.p12.nysed.gov/assessment/manuals/</a:t>
            </a:r>
            <a:endParaRPr lang="en-US" dirty="0"/>
          </a:p>
          <a:p>
            <a:pPr lvl="1"/>
            <a:r>
              <a:rPr lang="en-US" dirty="0"/>
              <a:t>Directions for Administration (DFA): Contains secure information and instructions for administering each session of the NYSESLAT. It will arrive with the Operational Test, and must be returned to MetriTech by 6/14/19. </a:t>
            </a:r>
          </a:p>
          <a:p>
            <a:pPr>
              <a:spcBef>
                <a:spcPts val="1800"/>
              </a:spcBef>
            </a:pPr>
            <a:r>
              <a:rPr lang="en-US" sz="2200" dirty="0"/>
              <a:t>Materials available on the </a:t>
            </a:r>
            <a:r>
              <a:rPr lang="en-US" sz="2200" dirty="0">
                <a:hlinkClick r:id="rId4"/>
              </a:rPr>
              <a:t>engage</a:t>
            </a:r>
            <a:r>
              <a:rPr lang="en-US" baseline="40000" dirty="0">
                <a:hlinkClick r:id="rId4"/>
              </a:rPr>
              <a:t>ny</a:t>
            </a:r>
            <a:r>
              <a:rPr lang="en-US" sz="2200" dirty="0"/>
              <a:t> web site:</a:t>
            </a:r>
          </a:p>
          <a:p>
            <a:pPr algn="ctr">
              <a:spcBef>
                <a:spcPts val="1800"/>
              </a:spcBef>
              <a:buNone/>
            </a:pPr>
            <a:r>
              <a:rPr lang="en-US" sz="1300" u="sng" dirty="0">
                <a:hlinkClick r:id="rId5"/>
              </a:rPr>
              <a:t>www.engageny.org/resource/new-york-state-english-a-second-language-achievement-test-nyseslat-resources</a:t>
            </a:r>
            <a:endParaRPr lang="en-US" sz="13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NYSESLAT Resources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1201" y="4232882"/>
            <a:ext cx="82296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1201" y="1843310"/>
            <a:ext cx="82296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1201" y="1836047"/>
          <a:ext cx="8229600" cy="3243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7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1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For Information or Assistance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Contact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832"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Questions regarding testing policies, accommodations, security breaches and</a:t>
                      </a:r>
                      <a:b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sensitive student responses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Office of State Assessment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Email:  </a:t>
                      </a:r>
                      <a:r>
                        <a:rPr lang="en-US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emscassessinfo@nysed.gov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Call:   518-474-5902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spc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Questions regarding the provisions of ELL/MLL services in Bilingual Education and English as a New Language programs</a:t>
                      </a:r>
                      <a:endParaRPr lang="en-US" sz="1400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Office of Bilingual Education and World Languages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US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obewl@nysed.gov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Phone:  518-474-8775 (Albany office)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Phone:  718-722-2445 (NYC office)</a:t>
                      </a:r>
                      <a:endParaRPr lang="en-U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Questions regarding scoring of Speaking and Writing constructed-response questions or shipment of materials 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MetriTech, Inc. Customer Service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Email:   </a:t>
                      </a:r>
                      <a:r>
                        <a:rPr lang="en-US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nyseslat@metritech.com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Phone:  800-747-4868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Fax:  217-398-5798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22708" y="6608154"/>
            <a:ext cx="507244" cy="273050"/>
          </a:xfrm>
        </p:spPr>
        <p:txBody>
          <a:bodyPr/>
          <a:lstStyle/>
          <a:p>
            <a:fld id="{C6C20FBB-DA0A-4D64-96F3-1BFC9EBDF0F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51201" y="4232882"/>
            <a:ext cx="82296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51201" y="1843310"/>
            <a:ext cx="82296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51201" y="1836047"/>
          <a:ext cx="8229600" cy="323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7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1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For Information or Assistance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Contact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832"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regulatory or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training assistance: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 Bilingual Education Resource Networks</a:t>
                      </a:r>
                    </a:p>
                    <a:p>
                      <a:r>
                        <a:rPr lang="en-US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http://www.nysed.gov/bilingual-ed/regional-supportrberns</a:t>
                      </a:r>
                      <a:r>
                        <a:rPr lang="en-US" sz="14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832"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spc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Machine-scannable answer sheets and local scanning services</a:t>
                      </a:r>
                      <a:endParaRPr lang="en-US" sz="1400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RIC or Large-City Scanning Center</a:t>
                      </a:r>
                    </a:p>
                    <a:p>
                      <a:r>
                        <a:rPr lang="en-US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http://www.p12.nysed.gov/irs/sirs/ric-big5.html</a:t>
                      </a:r>
                      <a:endParaRPr lang="en-U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1832"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Information about the NYSESLAT and regular updates including the turnkey training materials and School Administrators Manual (SAM)</a:t>
                      </a:r>
                      <a:endParaRPr lang="en-U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NYSESLAT Homepage</a:t>
                      </a:r>
                    </a:p>
                    <a:p>
                      <a:r>
                        <a:rPr lang="en-US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http://www.p12.nysed.gov/assessment/nyseslat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NYSESLAT Resources (Continued)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22708" y="6608154"/>
            <a:ext cx="507244" cy="273050"/>
          </a:xfrm>
        </p:spPr>
        <p:txBody>
          <a:bodyPr/>
          <a:lstStyle/>
          <a:p>
            <a:fld id="{C6C20FBB-DA0A-4D64-96F3-1BFC9EBDF0F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556033" y="6608154"/>
            <a:ext cx="507244" cy="273050"/>
          </a:xfrm>
        </p:spPr>
        <p:txBody>
          <a:bodyPr/>
          <a:lstStyle/>
          <a:p>
            <a:fld id="{C6C20FBB-DA0A-4D64-96F3-1BFC9EBDF0F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17140" y="6708495"/>
            <a:ext cx="4297680" cy="146304"/>
          </a:xfrm>
          <a:prstGeom prst="rect">
            <a:avLst/>
          </a:prstGeom>
          <a:solidFill>
            <a:srgbClr val="DAE2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32843" y="2977127"/>
            <a:ext cx="4667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Training Binder and Purposes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37612" cy="5172075"/>
          </a:xfrm>
        </p:spPr>
        <p:txBody>
          <a:bodyPr/>
          <a:lstStyle/>
          <a:p>
            <a:r>
              <a:rPr lang="en-US" sz="2400" dirty="0"/>
              <a:t>Review of Training Binder Materials</a:t>
            </a:r>
          </a:p>
          <a:p>
            <a:pPr lvl="1"/>
            <a:r>
              <a:rPr lang="en-US" dirty="0"/>
              <a:t>The Turnkey Binder materials can be found on the website for the Office of State Assessment: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4978BC"/>
                </a:solidFill>
              </a:rPr>
              <a:t>http://www.p12.nysed.gov/assessment/nyseslat/</a:t>
            </a:r>
            <a:endParaRPr lang="en-US" sz="2000" dirty="0">
              <a:solidFill>
                <a:srgbClr val="4978B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/>
              <a:t>Training Purposes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To provide an overview of the 2019 NYSESLAT</a:t>
            </a:r>
            <a:endParaRPr lang="en-US" sz="2000" strike="sngStrike" dirty="0"/>
          </a:p>
          <a:p>
            <a:pPr lvl="1">
              <a:spcBef>
                <a:spcPts val="1800"/>
              </a:spcBef>
            </a:pPr>
            <a:r>
              <a:rPr lang="en-US" sz="2000" dirty="0"/>
              <a:t>To explain and highlight the dimensions and content of the Speaking and Writing Scoring Rubrics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To demonstrate the application of the Speaking and Writing Scoring Rubrics to audio and written student responses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7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Is the NYSESLAT?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0012" cy="615315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/>
              <a:t>NYSESLAT annually assesses English language proficiency</a:t>
            </a:r>
            <a:br>
              <a:rPr lang="en-US" sz="2400" dirty="0"/>
            </a:br>
            <a:r>
              <a:rPr lang="en-US" sz="2400" dirty="0"/>
              <a:t>of NYS English Language Learners/Multilingual Learners (ELLs/MLLs) in Grades K–12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Kindergarten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Grade Bands 1–2, 3–4, 5–6, 7–8, and 9–12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Provides information about English language development</a:t>
            </a:r>
            <a:br>
              <a:rPr lang="en-US" sz="2400" dirty="0"/>
            </a:br>
            <a:r>
              <a:rPr lang="en-US" sz="2400" dirty="0"/>
              <a:t>of ELLs/MLLs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NYSESLAT results help determine the level of language education services provided to ELLs/MLLs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7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Key NYSESLAT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56662" cy="5753100"/>
          </a:xfrm>
        </p:spPr>
        <p:txBody>
          <a:bodyPr/>
          <a:lstStyle/>
          <a:p>
            <a:pPr marL="342900" lvl="1" indent="-342900">
              <a:spcBef>
                <a:spcPts val="1800"/>
              </a:spcBef>
              <a:buSzPct val="90000"/>
              <a:buBlip>
                <a:blip r:embed="rId3"/>
              </a:buBlip>
            </a:pPr>
            <a:r>
              <a:rPr lang="en-US" sz="2400" dirty="0"/>
              <a:t>Targets of Measurement 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Designated as the standards to be measured by NYSESLAT and aligned to the Linguistic Demands of grade-level instruction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Five Performance Levels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Entering, Emerging, Transitioning, Expanding, and Commanding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Integrated Approach to Modalities – Thematic Approach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A cohesive assessment experience similar to classroom instruction</a:t>
            </a:r>
            <a:endParaRPr lang="en-US" sz="2000" dirty="0">
              <a:highlight>
                <a:srgbClr val="FFFF00"/>
              </a:highlight>
            </a:endParaRPr>
          </a:p>
          <a:p>
            <a:pPr lvl="1">
              <a:spcBef>
                <a:spcPts val="1800"/>
              </a:spcBef>
            </a:pPr>
            <a:r>
              <a:rPr lang="en-US" sz="2000" dirty="0"/>
              <a:t>Designed to measure language and language structures that are embedded in content, not content knowledge itself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Test questions do not require prior knowledge or personal experience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74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NYSESLAT Test Structure: Kindergarten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7802" y="914400"/>
            <a:ext cx="7874757" cy="688017"/>
          </a:xfrm>
        </p:spPr>
        <p:txBody>
          <a:bodyPr/>
          <a:lstStyle/>
          <a:p>
            <a:pPr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sz="1800" dirty="0"/>
              <a:t>Testing times are estimates and are for planning purposes only</a:t>
            </a:r>
          </a:p>
          <a:p>
            <a:pPr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sz="1800" dirty="0"/>
              <a:t>Additional time is allowable for a student to complete the untimed tests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1157" y="4802594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31157" y="2070010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1157" y="2070010"/>
          <a:ext cx="8686800" cy="3514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3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9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562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Session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Grade Band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Number of </a:t>
                      </a:r>
                    </a:p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Items/Tasks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Number of Items/Tasks</a:t>
                      </a:r>
                      <a:endParaRPr lang="en-US" sz="18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Estimated Testing Time (minutes)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Speaking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 questions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Listening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19 questions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35–40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Reading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18 questions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35–40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Writing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Constructed</a:t>
                      </a:r>
                      <a:b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  Response questions</a:t>
                      </a:r>
                      <a:endParaRPr lang="en-US" sz="18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35-40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896" y="246063"/>
            <a:ext cx="8839200" cy="382587"/>
          </a:xfrm>
        </p:spPr>
        <p:txBody>
          <a:bodyPr/>
          <a:lstStyle/>
          <a:p>
            <a:r>
              <a:rPr lang="en-US" dirty="0"/>
              <a:t>Sequencing of Test Sessions: Kindergarten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0012" cy="556602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Each test booklet tests one modality (Speaking, Listening, Reading, or Writing), each of which will be administered in a separate session.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Speaking is </a:t>
            </a:r>
            <a:r>
              <a:rPr lang="en-US" dirty="0"/>
              <a:t>individually administered; </a:t>
            </a:r>
            <a:r>
              <a:rPr lang="en-US" sz="2400" dirty="0"/>
              <a:t>L/R/W is group administered 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Except for make-up testing, only one modality should be administered per day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No requirement to administer modalities on consecutive 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7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2971" y="1358341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32871" y="4738891"/>
            <a:ext cx="8686800" cy="1047750"/>
          </a:xfrm>
          <a:prstGeom prst="round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2971" y="1358341"/>
          <a:ext cx="8686800" cy="4168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1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7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Administration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Information</a:t>
                      </a:r>
                    </a:p>
                  </a:txBody>
                  <a:tcPr marT="27432" marB="2743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marT="27432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rowSpan="4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Highlights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Test by modality, one modality per day except for make-up testing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Students circle answers in test booklets; Examiner or aide transcribes </a:t>
                      </a:r>
                      <a:b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responses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onto answer sheets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Braille Checklist available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set of student identification labels – for Writing only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Materials Needed</a:t>
                      </a:r>
                      <a:b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by</a:t>
                      </a:r>
                      <a:r>
                        <a:rPr lang="en-US" sz="1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Examiners</a:t>
                      </a:r>
                      <a:endParaRPr lang="en-US" sz="18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Directions for Administration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(DFA)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each modality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test booklets for each modality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multiple choice answer sheets,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per student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Listening and Reading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(responses transcribed by examiner or aide)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Materials Needed</a:t>
                      </a:r>
                      <a:b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by Students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Test booklets for each modality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No. 2 pencils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Administering the NYSESLAT: Kindergarten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50" dirty="0"/>
              <a:t>2019 Kindergarten Test Administration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Listening/Reading Machine-Scannable Answer Sheets</a:t>
            </a:r>
          </a:p>
          <a:p>
            <a:pPr lvl="1"/>
            <a:r>
              <a:rPr lang="en-US" dirty="0"/>
              <a:t>“U” for a student “Unable to Respond” </a:t>
            </a:r>
          </a:p>
          <a:p>
            <a:pPr lvl="1"/>
            <a:r>
              <a:rPr lang="en-US" dirty="0"/>
              <a:t>Student was administered the test, but did not respond to any multiple choice questions in the session</a:t>
            </a:r>
          </a:p>
          <a:p>
            <a:pPr lvl="1"/>
            <a:r>
              <a:rPr lang="en-US" dirty="0"/>
              <a:t>Examiner or aide fills in the “U” circle</a:t>
            </a:r>
          </a:p>
          <a:p>
            <a:r>
              <a:rPr lang="en-US" dirty="0"/>
              <a:t>This is for Kindergarten only</a:t>
            </a:r>
          </a:p>
          <a:p>
            <a:pPr lvl="1"/>
            <a:endParaRPr lang="en-US" dirty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20FBB-DA0A-4D64-96F3-1BFC9EBDF0F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11462</TotalTime>
  <Words>1936</Words>
  <Application>Microsoft Office PowerPoint</Application>
  <PresentationFormat>On-screen Show (4:3)</PresentationFormat>
  <Paragraphs>304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Tahoma</vt:lpstr>
      <vt:lpstr>Wingdings</vt:lpstr>
      <vt:lpstr>Default Design</vt:lpstr>
      <vt:lpstr>PowerPoint Presentation</vt:lpstr>
      <vt:lpstr>2019 NYSESLAT Turnkey Training</vt:lpstr>
      <vt:lpstr>Training Binder and Purposes</vt:lpstr>
      <vt:lpstr>What Is the NYSESLAT?</vt:lpstr>
      <vt:lpstr>Key NYSESLAT Characteristics</vt:lpstr>
      <vt:lpstr>NYSESLAT Test Structure: Kindergarten</vt:lpstr>
      <vt:lpstr>Sequencing of Test Sessions: Kindergarten </vt:lpstr>
      <vt:lpstr>Administering the NYSESLAT: Kindergarten</vt:lpstr>
      <vt:lpstr>2019 Kindergarten Test Administration Reminder</vt:lpstr>
      <vt:lpstr>NYSESLAT Test Structure: Grades 1–12</vt:lpstr>
      <vt:lpstr>Sequencing of Test Sessions: Grades 1–12</vt:lpstr>
      <vt:lpstr>2019 Test Enhancements: Grades 1–12</vt:lpstr>
      <vt:lpstr>2019 Test Enhancement: Speaking</vt:lpstr>
      <vt:lpstr>Statewide Scoring Rules for Speaking</vt:lpstr>
      <vt:lpstr>Statewide Scoring Rules for Speaking</vt:lpstr>
      <vt:lpstr>Administering the NYSESLAT: Grades 1–12 </vt:lpstr>
      <vt:lpstr>Selecting Teachers for Scoring Writing</vt:lpstr>
      <vt:lpstr>Selecting Teachers for Scoring Writing</vt:lpstr>
      <vt:lpstr>2019 Administration Reminders</vt:lpstr>
      <vt:lpstr>Important Dates</vt:lpstr>
      <vt:lpstr>Operational Scoring Materials </vt:lpstr>
      <vt:lpstr>Additional Information</vt:lpstr>
      <vt:lpstr>2019 NYSESLAT Resources</vt:lpstr>
      <vt:lpstr>2019 NYSESLAT Resources (Continued)</vt:lpstr>
      <vt:lpstr>PowerPoint Presentation</vt:lpstr>
    </vt:vector>
  </TitlesOfParts>
  <Company>MetriTech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NYSESLAT 2019 Turnkey Training-Introduction and Overview Webinar</dc:title>
  <dc:creator>New York State Education Department</dc:creator>
  <cp:lastModifiedBy>Kelly Cronkhite</cp:lastModifiedBy>
  <cp:revision>946</cp:revision>
  <cp:lastPrinted>2019-01-23T15:40:35Z</cp:lastPrinted>
  <dcterms:created xsi:type="dcterms:W3CDTF">2015-01-13T15:00:01Z</dcterms:created>
  <dcterms:modified xsi:type="dcterms:W3CDTF">2020-07-29T15:17:13Z</dcterms:modified>
</cp:coreProperties>
</file>