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xml" ContentType="application/vnd.openxmlformats-officedocument.presentationml.tags+xml"/>
  <Override PartName="/ppt/notesSlides/notesSlide3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8" r:id="rId5"/>
    <p:sldMasterId id="2147483668" r:id="rId6"/>
    <p:sldMasterId id="2147483679" r:id="rId7"/>
    <p:sldMasterId id="2147483692" r:id="rId8"/>
  </p:sldMasterIdLst>
  <p:notesMasterIdLst>
    <p:notesMasterId r:id="rId53"/>
  </p:notesMasterIdLst>
  <p:handoutMasterIdLst>
    <p:handoutMasterId r:id="rId54"/>
  </p:handoutMasterIdLst>
  <p:sldIdLst>
    <p:sldId id="256" r:id="rId9"/>
    <p:sldId id="587" r:id="rId10"/>
    <p:sldId id="609" r:id="rId11"/>
    <p:sldId id="588" r:id="rId12"/>
    <p:sldId id="589" r:id="rId13"/>
    <p:sldId id="590" r:id="rId14"/>
    <p:sldId id="591" r:id="rId15"/>
    <p:sldId id="592" r:id="rId16"/>
    <p:sldId id="593" r:id="rId17"/>
    <p:sldId id="594" r:id="rId18"/>
    <p:sldId id="595" r:id="rId19"/>
    <p:sldId id="596" r:id="rId20"/>
    <p:sldId id="597" r:id="rId21"/>
    <p:sldId id="598" r:id="rId22"/>
    <p:sldId id="599" r:id="rId23"/>
    <p:sldId id="600" r:id="rId24"/>
    <p:sldId id="605" r:id="rId25"/>
    <p:sldId id="608" r:id="rId26"/>
    <p:sldId id="603" r:id="rId27"/>
    <p:sldId id="607" r:id="rId28"/>
    <p:sldId id="265" r:id="rId29"/>
    <p:sldId id="305" r:id="rId30"/>
    <p:sldId id="307" r:id="rId31"/>
    <p:sldId id="308" r:id="rId32"/>
    <p:sldId id="310" r:id="rId33"/>
    <p:sldId id="309" r:id="rId34"/>
    <p:sldId id="264" r:id="rId35"/>
    <p:sldId id="285" r:id="rId36"/>
    <p:sldId id="318" r:id="rId37"/>
    <p:sldId id="268" r:id="rId38"/>
    <p:sldId id="316" r:id="rId39"/>
    <p:sldId id="270" r:id="rId40"/>
    <p:sldId id="271" r:id="rId41"/>
    <p:sldId id="273" r:id="rId42"/>
    <p:sldId id="286" r:id="rId43"/>
    <p:sldId id="292" r:id="rId44"/>
    <p:sldId id="313" r:id="rId45"/>
    <p:sldId id="576" r:id="rId46"/>
    <p:sldId id="314" r:id="rId47"/>
    <p:sldId id="301" r:id="rId48"/>
    <p:sldId id="302" r:id="rId49"/>
    <p:sldId id="303" r:id="rId50"/>
    <p:sldId id="581" r:id="rId51"/>
    <p:sldId id="582" r:id="rId52"/>
  </p:sldIdLst>
  <p:sldSz cx="12192000" cy="6858000"/>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9.1 &amp; 10.1: Introduction" id="{0CD14322-98C2-4CFE-8664-A5963ACA6F8E}">
          <p14:sldIdLst>
            <p14:sldId id="256"/>
            <p14:sldId id="587"/>
            <p14:sldId id="609"/>
          </p14:sldIdLst>
        </p14:section>
        <p14:section name="Module 9.2: How the Indicator Works" id="{87DE00E8-4C1A-4555-B936-D536CC38B8A7}">
          <p14:sldIdLst>
            <p14:sldId id="588"/>
            <p14:sldId id="589"/>
            <p14:sldId id="590"/>
            <p14:sldId id="591"/>
            <p14:sldId id="592"/>
            <p14:sldId id="593"/>
            <p14:sldId id="594"/>
            <p14:sldId id="595"/>
            <p14:sldId id="596"/>
            <p14:sldId id="597"/>
          </p14:sldIdLst>
        </p14:section>
        <p14:section name="Module 9.3: Data in New York State Trends and Comparisons" id="{B318A55A-52EE-4406-879B-40EEAF84979D}">
          <p14:sldIdLst>
            <p14:sldId id="598"/>
            <p14:sldId id="599"/>
            <p14:sldId id="600"/>
            <p14:sldId id="605"/>
            <p14:sldId id="608"/>
            <p14:sldId id="603"/>
          </p14:sldIdLst>
        </p14:section>
        <p14:section name="Module 10.2: How the Measurement Works" id="{01254CE5-4F57-4475-B8FE-A88033B7C607}">
          <p14:sldIdLst>
            <p14:sldId id="607"/>
            <p14:sldId id="265"/>
            <p14:sldId id="305"/>
            <p14:sldId id="307"/>
            <p14:sldId id="308"/>
            <p14:sldId id="310"/>
            <p14:sldId id="309"/>
            <p14:sldId id="264"/>
            <p14:sldId id="285"/>
            <p14:sldId id="318"/>
          </p14:sldIdLst>
        </p14:section>
        <p14:section name="Module 10.3: Data in New York State Trends and Comparisons" id="{9BD9BD09-CAB2-45E7-AD1C-D67D80A6CE58}">
          <p14:sldIdLst>
            <p14:sldId id="268"/>
            <p14:sldId id="316"/>
            <p14:sldId id="270"/>
            <p14:sldId id="271"/>
            <p14:sldId id="273"/>
            <p14:sldId id="286"/>
          </p14:sldIdLst>
        </p14:section>
        <p14:section name="Module 9.4 &amp; 10.4: Improvement Activities" id="{636E1892-8627-4110-A8FC-74813AFD17D8}">
          <p14:sldIdLst>
            <p14:sldId id="292"/>
            <p14:sldId id="313"/>
            <p14:sldId id="576"/>
            <p14:sldId id="314"/>
            <p14:sldId id="301"/>
            <p14:sldId id="302"/>
          </p14:sldIdLst>
        </p14:section>
        <p14:section name="Module 9.5 &amp; 10.5: Next Steps and Closing" id="{289F95D0-4821-4345-A802-F9851EE2602A}">
          <p14:sldIdLst>
            <p14:sldId id="303"/>
            <p14:sldId id="581"/>
            <p14:sldId id="5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Morat" initials="EM" lastIdx="9" clrIdx="0">
    <p:extLst>
      <p:ext uri="{19B8F6BF-5375-455C-9EA6-DF929625EA0E}">
        <p15:presenceInfo xmlns:p15="http://schemas.microsoft.com/office/powerpoint/2012/main" userId="S::Erica.Morat@nysed.gov::c11fa2b4-a6ea-449e-a1f6-6482085ed4cc" providerId="AD"/>
      </p:ext>
    </p:extLst>
  </p:cmAuthor>
  <p:cmAuthor id="2" name="Kaitlin O'Shea" initials="KO" lastIdx="17" clrIdx="1">
    <p:extLst>
      <p:ext uri="{19B8F6BF-5375-455C-9EA6-DF929625EA0E}">
        <p15:presenceInfo xmlns:p15="http://schemas.microsoft.com/office/powerpoint/2012/main" userId="S::Kaitlin.Oshea@nysed.gov::21573219-ac29-444b-b8d7-8691ea2e8de5" providerId="AD"/>
      </p:ext>
    </p:extLst>
  </p:cmAuthor>
  <p:cmAuthor id="3" name="Karen Volpi" initials="KV" lastIdx="20" clrIdx="2">
    <p:extLst>
      <p:ext uri="{19B8F6BF-5375-455C-9EA6-DF929625EA0E}">
        <p15:presenceInfo xmlns:p15="http://schemas.microsoft.com/office/powerpoint/2012/main" userId="S::Karen.Volpi@nysed.gov::0c19890d-6204-44ce-a031-f07fc8f76288" providerId="AD"/>
      </p:ext>
    </p:extLst>
  </p:cmAuthor>
  <p:cmAuthor id="4" name="nancy o'hara" initials="no" lastIdx="10" clrIdx="3">
    <p:extLst>
      <p:ext uri="{19B8F6BF-5375-455C-9EA6-DF929625EA0E}">
        <p15:presenceInfo xmlns:p15="http://schemas.microsoft.com/office/powerpoint/2012/main" userId="d0b5002abe320746" providerId="Windows Live"/>
      </p:ext>
    </p:extLst>
  </p:cmAuthor>
  <p:cmAuthor id="5" name="Silvia DeRuvo" initials="SD" lastIdx="6" clrIdx="4">
    <p:extLst>
      <p:ext uri="{19B8F6BF-5375-455C-9EA6-DF929625EA0E}">
        <p15:presenceInfo xmlns:p15="http://schemas.microsoft.com/office/powerpoint/2012/main" userId="Silvia DeRu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28F"/>
    <a:srgbClr val="A5F3B8"/>
    <a:srgbClr val="39E37B"/>
    <a:srgbClr val="99FF99"/>
    <a:srgbClr val="09213B"/>
    <a:srgbClr val="E3EAF6"/>
    <a:srgbClr val="BECE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68691" autoAdjust="0"/>
  </p:normalViewPr>
  <p:slideViewPr>
    <p:cSldViewPr snapToGrid="0">
      <p:cViewPr varScale="1">
        <p:scale>
          <a:sx n="87" d="100"/>
          <a:sy n="87" d="100"/>
        </p:scale>
        <p:origin x="1602" y="9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873165019706402E-2"/>
          <c:y val="3.2194413267870772E-2"/>
          <c:w val="0.94705903352944532"/>
          <c:h val="0.76377214841477425"/>
        </c:manualLayout>
      </c:layout>
      <c:barChart>
        <c:barDir val="col"/>
        <c:grouping val="clustered"/>
        <c:varyColors val="0"/>
        <c:ser>
          <c:idx val="0"/>
          <c:order val="0"/>
          <c:tx>
            <c:strRef>
              <c:f>Sheet1!$B$1</c:f>
              <c:strCache>
                <c:ptCount val="1"/>
                <c:pt idx="0">
                  <c:v>Number of districts notifed for disproportionate representation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FFY 2015</c:v>
                </c:pt>
                <c:pt idx="1">
                  <c:v>FFY 2016</c:v>
                </c:pt>
                <c:pt idx="2">
                  <c:v>FFY 2017</c:v>
                </c:pt>
                <c:pt idx="3">
                  <c:v>FFY 2018</c:v>
                </c:pt>
                <c:pt idx="4">
                  <c:v>FFY 2019</c:v>
                </c:pt>
              </c:strCache>
            </c:strRef>
          </c:cat>
          <c:val>
            <c:numRef>
              <c:f>Sheet1!$B$2:$B$6</c:f>
              <c:numCache>
                <c:formatCode>General</c:formatCode>
                <c:ptCount val="5"/>
                <c:pt idx="0">
                  <c:v>8</c:v>
                </c:pt>
                <c:pt idx="1">
                  <c:v>8</c:v>
                </c:pt>
                <c:pt idx="2">
                  <c:v>6</c:v>
                </c:pt>
                <c:pt idx="3">
                  <c:v>23</c:v>
                </c:pt>
                <c:pt idx="4">
                  <c:v>19</c:v>
                </c:pt>
              </c:numCache>
            </c:numRef>
          </c:val>
          <c:extLst>
            <c:ext xmlns:c16="http://schemas.microsoft.com/office/drawing/2014/chart" uri="{C3380CC4-5D6E-409C-BE32-E72D297353CC}">
              <c16:uniqueId val="{00000000-A222-4C54-93F2-184DDCFF0371}"/>
            </c:ext>
          </c:extLst>
        </c:ser>
        <c:ser>
          <c:idx val="1"/>
          <c:order val="1"/>
          <c:tx>
            <c:strRef>
              <c:f>Sheet1!$C$1</c:f>
              <c:strCache>
                <c:ptCount val="1"/>
                <c:pt idx="0">
                  <c:v>Number of districts that reported disproportionate representation due to inappropriate identification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FFY 2015</c:v>
                </c:pt>
                <c:pt idx="1">
                  <c:v>FFY 2016</c:v>
                </c:pt>
                <c:pt idx="2">
                  <c:v>FFY 2017</c:v>
                </c:pt>
                <c:pt idx="3">
                  <c:v>FFY 2018</c:v>
                </c:pt>
                <c:pt idx="4">
                  <c:v>FFY 2019</c:v>
                </c:pt>
              </c:strCache>
            </c:strRef>
          </c:cat>
          <c:val>
            <c:numRef>
              <c:f>Sheet1!$C$2:$C$6</c:f>
              <c:numCache>
                <c:formatCode>General</c:formatCode>
                <c:ptCount val="5"/>
                <c:pt idx="0">
                  <c:v>4</c:v>
                </c:pt>
                <c:pt idx="1">
                  <c:v>1</c:v>
                </c:pt>
                <c:pt idx="2">
                  <c:v>3</c:v>
                </c:pt>
                <c:pt idx="3">
                  <c:v>6</c:v>
                </c:pt>
                <c:pt idx="4">
                  <c:v>2</c:v>
                </c:pt>
              </c:numCache>
            </c:numRef>
          </c:val>
          <c:extLst>
            <c:ext xmlns:c16="http://schemas.microsoft.com/office/drawing/2014/chart" uri="{C3380CC4-5D6E-409C-BE32-E72D297353CC}">
              <c16:uniqueId val="{00000001-A222-4C54-93F2-184DDCFF0371}"/>
            </c:ext>
          </c:extLst>
        </c:ser>
        <c:dLbls>
          <c:showLegendKey val="0"/>
          <c:showVal val="0"/>
          <c:showCatName val="0"/>
          <c:showSerName val="0"/>
          <c:showPercent val="0"/>
          <c:showBubbleSize val="0"/>
        </c:dLbls>
        <c:gapWidth val="219"/>
        <c:overlap val="-27"/>
        <c:axId val="485655792"/>
        <c:axId val="485650544"/>
      </c:barChart>
      <c:catAx>
        <c:axId val="485655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5650544"/>
        <c:crosses val="autoZero"/>
        <c:auto val="1"/>
        <c:lblAlgn val="ctr"/>
        <c:lblOffset val="100"/>
        <c:noMultiLvlLbl val="0"/>
      </c:catAx>
      <c:valAx>
        <c:axId val="485650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5655792"/>
        <c:crosses val="autoZero"/>
        <c:crossBetween val="between"/>
      </c:valAx>
      <c:spPr>
        <a:noFill/>
        <a:ln>
          <a:noFill/>
        </a:ln>
        <a:effectLst/>
      </c:spPr>
    </c:plotArea>
    <c:legend>
      <c:legendPos val="b"/>
      <c:layout>
        <c:manualLayout>
          <c:xMode val="edge"/>
          <c:yMode val="edge"/>
          <c:x val="0.15355388456862154"/>
          <c:y val="0.87539851931042345"/>
          <c:w val="0.70404636920384966"/>
          <c:h val="0.1081124066944890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1600"/>
              <a:t>Number of States Reporting </a:t>
            </a:r>
            <a:r>
              <a:rPr lang="en-US" sz="1600" baseline="0"/>
              <a:t> </a:t>
            </a:r>
            <a:r>
              <a:rPr lang="en-US" sz="1600"/>
              <a:t>Percentages of Districts with Disproportionate Representation That Was the Result of Inappropriate Identification for 2017–18 &amp; </a:t>
            </a:r>
            <a:r>
              <a:rPr lang="en-US" sz="1600" b="1"/>
              <a:t>2018–19</a:t>
            </a:r>
          </a:p>
        </c:rich>
      </c:tx>
      <c:layout>
        <c:manualLayout>
          <c:xMode val="edge"/>
          <c:yMode val="edge"/>
          <c:x val="6.3663831155302886E-2"/>
          <c:y val="2.1118438410651821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2017-18</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AB2-4826-B059-D6B475D7049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B2-4826-B059-D6B475D70494}"/>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AB2-4826-B059-D6B475D70494}"/>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AB2-4826-B059-D6B475D70494}"/>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AB2-4826-B059-D6B475D7049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Sheet1!$A$2:$A$7</c:f>
              <c:strCache>
                <c:ptCount val="5"/>
                <c:pt idx="0">
                  <c:v>0%</c:v>
                </c:pt>
                <c:pt idx="1">
                  <c:v>0.1-4.9%</c:v>
                </c:pt>
                <c:pt idx="2">
                  <c:v>5.0-9.9%</c:v>
                </c:pt>
                <c:pt idx="3">
                  <c:v>10% or greater</c:v>
                </c:pt>
                <c:pt idx="4">
                  <c:v>Not reported </c:v>
                </c:pt>
              </c:strCache>
            </c:strRef>
          </c:cat>
          <c:val>
            <c:numRef>
              <c:f>Sheet1!$B$2:$B$7</c:f>
              <c:numCache>
                <c:formatCode>General</c:formatCode>
                <c:ptCount val="6"/>
                <c:pt idx="0">
                  <c:v>47</c:v>
                </c:pt>
                <c:pt idx="1">
                  <c:v>4</c:v>
                </c:pt>
                <c:pt idx="2">
                  <c:v>0</c:v>
                </c:pt>
                <c:pt idx="3">
                  <c:v>0</c:v>
                </c:pt>
                <c:pt idx="4">
                  <c:v>1</c:v>
                </c:pt>
              </c:numCache>
            </c:numRef>
          </c:val>
          <c:extLst>
            <c:ext xmlns:c16="http://schemas.microsoft.com/office/drawing/2014/chart" uri="{C3380CC4-5D6E-409C-BE32-E72D297353CC}">
              <c16:uniqueId val="{00000005-5AB2-4826-B059-D6B475D70494}"/>
            </c:ext>
          </c:extLst>
        </c:ser>
        <c:ser>
          <c:idx val="1"/>
          <c:order val="1"/>
          <c:tx>
            <c:strRef>
              <c:f>Sheet1!$C$1</c:f>
              <c:strCache>
                <c:ptCount val="1"/>
                <c:pt idx="0">
                  <c:v>2018-19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Sheet1!$A$2:$A$7</c:f>
              <c:strCache>
                <c:ptCount val="5"/>
                <c:pt idx="0">
                  <c:v>0%</c:v>
                </c:pt>
                <c:pt idx="1">
                  <c:v>0.1-4.9%</c:v>
                </c:pt>
                <c:pt idx="2">
                  <c:v>5.0-9.9%</c:v>
                </c:pt>
                <c:pt idx="3">
                  <c:v>10% or greater</c:v>
                </c:pt>
                <c:pt idx="4">
                  <c:v>Not reported </c:v>
                </c:pt>
              </c:strCache>
            </c:strRef>
          </c:cat>
          <c:val>
            <c:numRef>
              <c:f>Sheet1!$C$2:$C$7</c:f>
              <c:numCache>
                <c:formatCode>General</c:formatCode>
                <c:ptCount val="6"/>
                <c:pt idx="0">
                  <c:v>43</c:v>
                </c:pt>
                <c:pt idx="1">
                  <c:v>5</c:v>
                </c:pt>
                <c:pt idx="2">
                  <c:v>1</c:v>
                </c:pt>
                <c:pt idx="3">
                  <c:v>0</c:v>
                </c:pt>
                <c:pt idx="4">
                  <c:v>0</c:v>
                </c:pt>
              </c:numCache>
            </c:numRef>
          </c:val>
          <c:extLst>
            <c:ext xmlns:c16="http://schemas.microsoft.com/office/drawing/2014/chart" uri="{C3380CC4-5D6E-409C-BE32-E72D297353CC}">
              <c16:uniqueId val="{00000006-5AB2-4826-B059-D6B475D70494}"/>
            </c:ext>
          </c:extLst>
        </c:ser>
        <c:dLbls>
          <c:showLegendKey val="0"/>
          <c:showVal val="0"/>
          <c:showCatName val="0"/>
          <c:showSerName val="0"/>
          <c:showPercent val="0"/>
          <c:showBubbleSize val="0"/>
        </c:dLbls>
        <c:gapWidth val="100"/>
        <c:axId val="643293928"/>
        <c:axId val="643300160"/>
      </c:barChart>
      <c:catAx>
        <c:axId val="643293928"/>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n-US" sz="1400" dirty="0"/>
                  <a:t>Percentage of districts with disproportionate representation due to inappropriate identification</a:t>
                </a:r>
              </a:p>
            </c:rich>
          </c:tx>
          <c:layout>
            <c:manualLayout>
              <c:xMode val="edge"/>
              <c:yMode val="edge"/>
              <c:x val="0.1940099948682586"/>
              <c:y val="0.8767148436861499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643300160"/>
        <c:crosses val="autoZero"/>
        <c:auto val="1"/>
        <c:lblAlgn val="ctr"/>
        <c:lblOffset val="100"/>
        <c:noMultiLvlLbl val="0"/>
      </c:catAx>
      <c:valAx>
        <c:axId val="64330016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Number of States </a:t>
                </a:r>
              </a:p>
            </c:rich>
          </c:tx>
          <c:layout>
            <c:manualLayout>
              <c:xMode val="edge"/>
              <c:yMode val="edge"/>
              <c:x val="3.8187372708757637E-3"/>
              <c:y val="0.31628253822579983"/>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643293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Comparison of New York to PAK</a:t>
            </a:r>
            <a:r>
              <a:rPr lang="en-US" baseline="0"/>
              <a:t> 7 States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'PAC 7 '!$B$1</c:f>
              <c:strCache>
                <c:ptCount val="1"/>
                <c:pt idx="0">
                  <c:v>2014</c:v>
                </c:pt>
              </c:strCache>
            </c:strRef>
          </c:tx>
          <c:spPr>
            <a:solidFill>
              <a:schemeClr val="accent1"/>
            </a:solidFill>
            <a:ln>
              <a:noFill/>
            </a:ln>
            <a:effectLst/>
            <a:sp3d/>
          </c:spPr>
          <c:invertIfNegative val="0"/>
          <c:cat>
            <c:strRef>
              <c:f>'PAC 7 '!$A$2:$A$9</c:f>
              <c:strCache>
                <c:ptCount val="7"/>
                <c:pt idx="0">
                  <c:v>New York </c:v>
                </c:pt>
                <c:pt idx="1">
                  <c:v>California</c:v>
                </c:pt>
                <c:pt idx="2">
                  <c:v>Florida</c:v>
                </c:pt>
                <c:pt idx="3">
                  <c:v>Illinois</c:v>
                </c:pt>
                <c:pt idx="4">
                  <c:v>Ohio</c:v>
                </c:pt>
                <c:pt idx="5">
                  <c:v>Pennsylvania</c:v>
                </c:pt>
                <c:pt idx="6">
                  <c:v>Texas</c:v>
                </c:pt>
              </c:strCache>
              <c:extLst/>
            </c:strRef>
          </c:cat>
          <c:val>
            <c:numRef>
              <c:f>'PAC 7 '!$B$2:$B$9</c:f>
              <c:numCache>
                <c:formatCode>0.00%</c:formatCode>
                <c:ptCount val="7"/>
                <c:pt idx="0">
                  <c:v>1.5E-3</c:v>
                </c:pt>
                <c:pt idx="1">
                  <c:v>1E-3</c:v>
                </c:pt>
                <c:pt idx="2" formatCode="0%">
                  <c:v>0</c:v>
                </c:pt>
                <c:pt idx="3" formatCode="0%">
                  <c:v>0</c:v>
                </c:pt>
                <c:pt idx="4" formatCode="0%">
                  <c:v>0</c:v>
                </c:pt>
                <c:pt idx="5" formatCode="0%">
                  <c:v>0</c:v>
                </c:pt>
                <c:pt idx="6" formatCode="0%">
                  <c:v>0</c:v>
                </c:pt>
              </c:numCache>
              <c:extLst/>
            </c:numRef>
          </c:val>
          <c:extLst>
            <c:ext xmlns:c16="http://schemas.microsoft.com/office/drawing/2014/chart" uri="{C3380CC4-5D6E-409C-BE32-E72D297353CC}">
              <c16:uniqueId val="{00000000-C7F6-46BE-A2C6-77605E5EEC3B}"/>
            </c:ext>
          </c:extLst>
        </c:ser>
        <c:ser>
          <c:idx val="2"/>
          <c:order val="1"/>
          <c:tx>
            <c:strRef>
              <c:f>'PAC 7 '!$D$1</c:f>
              <c:strCache>
                <c:ptCount val="1"/>
                <c:pt idx="0">
                  <c:v>2016</c:v>
                </c:pt>
              </c:strCache>
            </c:strRef>
          </c:tx>
          <c:spPr>
            <a:solidFill>
              <a:schemeClr val="accent3"/>
            </a:solidFill>
            <a:ln>
              <a:noFill/>
            </a:ln>
            <a:effectLst/>
            <a:sp3d/>
          </c:spPr>
          <c:invertIfNegative val="0"/>
          <c:cat>
            <c:strRef>
              <c:f>'PAC 7 '!$A$2:$A$9</c:f>
              <c:strCache>
                <c:ptCount val="7"/>
                <c:pt idx="0">
                  <c:v>New York </c:v>
                </c:pt>
                <c:pt idx="1">
                  <c:v>California</c:v>
                </c:pt>
                <c:pt idx="2">
                  <c:v>Florida</c:v>
                </c:pt>
                <c:pt idx="3">
                  <c:v>Illinois</c:v>
                </c:pt>
                <c:pt idx="4">
                  <c:v>Ohio</c:v>
                </c:pt>
                <c:pt idx="5">
                  <c:v>Pennsylvania</c:v>
                </c:pt>
                <c:pt idx="6">
                  <c:v>Texas</c:v>
                </c:pt>
              </c:strCache>
              <c:extLst/>
            </c:strRef>
          </c:cat>
          <c:val>
            <c:numRef>
              <c:f>'PAC 7 '!$D$2:$D$9</c:f>
              <c:numCache>
                <c:formatCode>0.00%</c:formatCode>
                <c:ptCount val="7"/>
                <c:pt idx="0">
                  <c:v>1.8E-3</c:v>
                </c:pt>
                <c:pt idx="1">
                  <c:v>2.5700000000000001E-2</c:v>
                </c:pt>
                <c:pt idx="2" formatCode="0%">
                  <c:v>0</c:v>
                </c:pt>
                <c:pt idx="3" formatCode="0%">
                  <c:v>0</c:v>
                </c:pt>
                <c:pt idx="4" formatCode="0%">
                  <c:v>0</c:v>
                </c:pt>
                <c:pt idx="5" formatCode="0%">
                  <c:v>0</c:v>
                </c:pt>
                <c:pt idx="6" formatCode="0%">
                  <c:v>0</c:v>
                </c:pt>
              </c:numCache>
              <c:extLst/>
            </c:numRef>
          </c:val>
          <c:extLst>
            <c:ext xmlns:c16="http://schemas.microsoft.com/office/drawing/2014/chart" uri="{C3380CC4-5D6E-409C-BE32-E72D297353CC}">
              <c16:uniqueId val="{00000001-C7F6-46BE-A2C6-77605E5EEC3B}"/>
            </c:ext>
          </c:extLst>
        </c:ser>
        <c:ser>
          <c:idx val="3"/>
          <c:order val="2"/>
          <c:tx>
            <c:strRef>
              <c:f>'PAC 7 '!$E$1</c:f>
              <c:strCache>
                <c:ptCount val="1"/>
                <c:pt idx="0">
                  <c:v>2017</c:v>
                </c:pt>
              </c:strCache>
            </c:strRef>
          </c:tx>
          <c:spPr>
            <a:solidFill>
              <a:schemeClr val="accent4"/>
            </a:solidFill>
            <a:ln>
              <a:noFill/>
            </a:ln>
            <a:effectLst/>
            <a:sp3d/>
          </c:spPr>
          <c:invertIfNegative val="0"/>
          <c:cat>
            <c:strRef>
              <c:f>'PAC 7 '!$A$2:$A$9</c:f>
              <c:strCache>
                <c:ptCount val="7"/>
                <c:pt idx="0">
                  <c:v>New York </c:v>
                </c:pt>
                <c:pt idx="1">
                  <c:v>California</c:v>
                </c:pt>
                <c:pt idx="2">
                  <c:v>Florida</c:v>
                </c:pt>
                <c:pt idx="3">
                  <c:v>Illinois</c:v>
                </c:pt>
                <c:pt idx="4">
                  <c:v>Ohio</c:v>
                </c:pt>
                <c:pt idx="5">
                  <c:v>Pennsylvania</c:v>
                </c:pt>
                <c:pt idx="6">
                  <c:v>Texas</c:v>
                </c:pt>
              </c:strCache>
              <c:extLst/>
            </c:strRef>
          </c:cat>
          <c:val>
            <c:numRef>
              <c:f>'PAC 7 '!$E$2:$E$9</c:f>
              <c:numCache>
                <c:formatCode>0.00%</c:formatCode>
                <c:ptCount val="7"/>
                <c:pt idx="0">
                  <c:v>5.3E-3</c:v>
                </c:pt>
                <c:pt idx="1">
                  <c:v>8.8000000000000005E-3</c:v>
                </c:pt>
                <c:pt idx="2" formatCode="0%">
                  <c:v>0</c:v>
                </c:pt>
                <c:pt idx="3" formatCode="0%">
                  <c:v>0</c:v>
                </c:pt>
                <c:pt idx="4" formatCode="0%">
                  <c:v>0</c:v>
                </c:pt>
                <c:pt idx="5" formatCode="0%">
                  <c:v>0</c:v>
                </c:pt>
                <c:pt idx="6" formatCode="0%">
                  <c:v>0</c:v>
                </c:pt>
              </c:numCache>
              <c:extLst/>
            </c:numRef>
          </c:val>
          <c:extLst>
            <c:ext xmlns:c16="http://schemas.microsoft.com/office/drawing/2014/chart" uri="{C3380CC4-5D6E-409C-BE32-E72D297353CC}">
              <c16:uniqueId val="{00000002-C7F6-46BE-A2C6-77605E5EEC3B}"/>
            </c:ext>
          </c:extLst>
        </c:ser>
        <c:ser>
          <c:idx val="4"/>
          <c:order val="3"/>
          <c:tx>
            <c:strRef>
              <c:f>'PAC 7 '!$F$1</c:f>
              <c:strCache>
                <c:ptCount val="1"/>
                <c:pt idx="0">
                  <c:v>2018</c:v>
                </c:pt>
              </c:strCache>
            </c:strRef>
          </c:tx>
          <c:spPr>
            <a:solidFill>
              <a:schemeClr val="accent5"/>
            </a:solidFill>
            <a:ln>
              <a:noFill/>
            </a:ln>
            <a:effectLst/>
            <a:sp3d/>
          </c:spPr>
          <c:invertIfNegative val="0"/>
          <c:cat>
            <c:strRef>
              <c:f>'PAC 7 '!$A$2:$A$9</c:f>
              <c:strCache>
                <c:ptCount val="7"/>
                <c:pt idx="0">
                  <c:v>New York </c:v>
                </c:pt>
                <c:pt idx="1">
                  <c:v>California</c:v>
                </c:pt>
                <c:pt idx="2">
                  <c:v>Florida</c:v>
                </c:pt>
                <c:pt idx="3">
                  <c:v>Illinois</c:v>
                </c:pt>
                <c:pt idx="4">
                  <c:v>Ohio</c:v>
                </c:pt>
                <c:pt idx="5">
                  <c:v>Pennsylvania</c:v>
                </c:pt>
                <c:pt idx="6">
                  <c:v>Texas</c:v>
                </c:pt>
              </c:strCache>
              <c:extLst/>
            </c:strRef>
          </c:cat>
          <c:val>
            <c:numRef>
              <c:f>'PAC 7 '!$F$2:$F$9</c:f>
              <c:numCache>
                <c:formatCode>0.00%</c:formatCode>
                <c:ptCount val="7"/>
                <c:pt idx="0">
                  <c:v>8.9999999999999993E-3</c:v>
                </c:pt>
                <c:pt idx="1">
                  <c:v>1.6E-2</c:v>
                </c:pt>
                <c:pt idx="2" formatCode="0%">
                  <c:v>0</c:v>
                </c:pt>
                <c:pt idx="3" formatCode="0%">
                  <c:v>0</c:v>
                </c:pt>
                <c:pt idx="4">
                  <c:v>2.3E-3</c:v>
                </c:pt>
                <c:pt idx="5" formatCode="0%">
                  <c:v>0</c:v>
                </c:pt>
                <c:pt idx="6" formatCode="0%">
                  <c:v>0</c:v>
                </c:pt>
              </c:numCache>
              <c:extLst/>
            </c:numRef>
          </c:val>
          <c:extLst>
            <c:ext xmlns:c16="http://schemas.microsoft.com/office/drawing/2014/chart" uri="{C3380CC4-5D6E-409C-BE32-E72D297353CC}">
              <c16:uniqueId val="{00000003-C7F6-46BE-A2C6-77605E5EEC3B}"/>
            </c:ext>
          </c:extLst>
        </c:ser>
        <c:dLbls>
          <c:showLegendKey val="0"/>
          <c:showVal val="0"/>
          <c:showCatName val="0"/>
          <c:showSerName val="0"/>
          <c:showPercent val="0"/>
          <c:showBubbleSize val="0"/>
        </c:dLbls>
        <c:gapWidth val="150"/>
        <c:shape val="box"/>
        <c:axId val="703215128"/>
        <c:axId val="703217752"/>
        <c:axId val="0"/>
      </c:bar3DChart>
      <c:catAx>
        <c:axId val="7032151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3217752"/>
        <c:crosses val="autoZero"/>
        <c:auto val="1"/>
        <c:lblAlgn val="ctr"/>
        <c:lblOffset val="100"/>
        <c:noMultiLvlLbl val="0"/>
      </c:catAx>
      <c:valAx>
        <c:axId val="70321775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03215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9554914808087E-2"/>
          <c:y val="3.2830098639042328E-2"/>
          <c:w val="0.94416789939535972"/>
          <c:h val="0.78513415238879214"/>
        </c:manualLayout>
      </c:layout>
      <c:barChart>
        <c:barDir val="col"/>
        <c:grouping val="clustered"/>
        <c:varyColors val="0"/>
        <c:ser>
          <c:idx val="0"/>
          <c:order val="0"/>
          <c:tx>
            <c:strRef>
              <c:f>Sheet1!$B$1</c:f>
              <c:strCache>
                <c:ptCount val="1"/>
                <c:pt idx="0">
                  <c:v># of Districts in the State</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General</c:formatCode>
                <c:ptCount val="4"/>
              </c:numCache>
            </c:numRef>
          </c:val>
          <c:extLst>
            <c:ext xmlns:c16="http://schemas.microsoft.com/office/drawing/2014/chart" uri="{C3380CC4-5D6E-409C-BE32-E72D297353CC}">
              <c16:uniqueId val="{00000000-C69C-4C49-B1FA-77EE83F54DE3}"/>
            </c:ext>
          </c:extLst>
        </c:ser>
        <c:ser>
          <c:idx val="1"/>
          <c:order val="1"/>
          <c:tx>
            <c:strRef>
              <c:f>Sheet1!$C$1</c:f>
              <c:strCache>
                <c:ptCount val="1"/>
                <c:pt idx="0">
                  <c:v># of Districts with disproportionate representation of racial and ethnic groups in specific disability categories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Sheet1!$A$2:$A$5</c:f>
              <c:numCache>
                <c:formatCode>General</c:formatCode>
                <c:ptCount val="4"/>
                <c:pt idx="0">
                  <c:v>2016</c:v>
                </c:pt>
                <c:pt idx="1">
                  <c:v>2017</c:v>
                </c:pt>
                <c:pt idx="2">
                  <c:v>2018</c:v>
                </c:pt>
                <c:pt idx="3">
                  <c:v>2019</c:v>
                </c:pt>
              </c:numCache>
            </c:numRef>
          </c:cat>
          <c:val>
            <c:numRef>
              <c:f>Sheet1!$C$2:$C$5</c:f>
              <c:numCache>
                <c:formatCode>General</c:formatCode>
                <c:ptCount val="4"/>
                <c:pt idx="0">
                  <c:v>16</c:v>
                </c:pt>
                <c:pt idx="1">
                  <c:v>13</c:v>
                </c:pt>
                <c:pt idx="2">
                  <c:v>29</c:v>
                </c:pt>
                <c:pt idx="3">
                  <c:v>28</c:v>
                </c:pt>
              </c:numCache>
            </c:numRef>
          </c:val>
          <c:extLst>
            <c:ext xmlns:c16="http://schemas.microsoft.com/office/drawing/2014/chart" uri="{C3380CC4-5D6E-409C-BE32-E72D297353CC}">
              <c16:uniqueId val="{00000001-C69C-4C49-B1FA-77EE83F54DE3}"/>
            </c:ext>
          </c:extLst>
        </c:ser>
        <c:ser>
          <c:idx val="2"/>
          <c:order val="2"/>
          <c:tx>
            <c:strRef>
              <c:f>Sheet1!$D$1</c:f>
              <c:strCache>
                <c:ptCount val="1"/>
                <c:pt idx="0">
                  <c:v># of Districts with disproportionate representation of racial and ethnic groups in specific disability categories that is the result of inappropriate identification</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Sheet1!$A$2:$A$5</c:f>
              <c:numCache>
                <c:formatCode>General</c:formatCode>
                <c:ptCount val="4"/>
                <c:pt idx="0">
                  <c:v>2016</c:v>
                </c:pt>
                <c:pt idx="1">
                  <c:v>2017</c:v>
                </c:pt>
                <c:pt idx="2">
                  <c:v>2018</c:v>
                </c:pt>
                <c:pt idx="3">
                  <c:v>2019</c:v>
                </c:pt>
              </c:numCache>
            </c:numRef>
          </c:cat>
          <c:val>
            <c:numRef>
              <c:f>Sheet1!$D$2:$D$5</c:f>
              <c:numCache>
                <c:formatCode>General</c:formatCode>
                <c:ptCount val="4"/>
                <c:pt idx="0">
                  <c:v>4</c:v>
                </c:pt>
                <c:pt idx="1">
                  <c:v>7</c:v>
                </c:pt>
                <c:pt idx="2">
                  <c:v>6</c:v>
                </c:pt>
                <c:pt idx="3">
                  <c:v>3</c:v>
                </c:pt>
              </c:numCache>
            </c:numRef>
          </c:val>
          <c:extLst>
            <c:ext xmlns:c16="http://schemas.microsoft.com/office/drawing/2014/chart" uri="{C3380CC4-5D6E-409C-BE32-E72D297353CC}">
              <c16:uniqueId val="{00000002-C69C-4C49-B1FA-77EE83F54DE3}"/>
            </c:ext>
          </c:extLst>
        </c:ser>
        <c:dLbls>
          <c:showLegendKey val="0"/>
          <c:showVal val="0"/>
          <c:showCatName val="0"/>
          <c:showSerName val="0"/>
          <c:showPercent val="0"/>
          <c:showBubbleSize val="0"/>
        </c:dLbls>
        <c:gapWidth val="102"/>
        <c:axId val="1235700800"/>
        <c:axId val="1235701128"/>
      </c:barChart>
      <c:catAx>
        <c:axId val="123570080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235701128"/>
        <c:crosses val="autoZero"/>
        <c:auto val="1"/>
        <c:lblAlgn val="ctr"/>
        <c:lblOffset val="100"/>
        <c:noMultiLvlLbl val="0"/>
      </c:catAx>
      <c:valAx>
        <c:axId val="1235701128"/>
        <c:scaling>
          <c:orientation val="minMax"/>
          <c:max val="30"/>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1235700800"/>
        <c:crosses val="autoZero"/>
        <c:crossBetween val="between"/>
      </c:valAx>
      <c:spPr>
        <a:noFill/>
        <a:ln>
          <a:noFill/>
        </a:ln>
        <a:effectLst>
          <a:outerShdw blurRad="50800" dist="38100" algn="ctr" rotWithShape="0">
            <a:srgbClr val="000000">
              <a:alpha val="43137"/>
            </a:srgbClr>
          </a:outerShdw>
        </a:effectLst>
      </c:spPr>
    </c:plotArea>
    <c:legend>
      <c:legendPos val="r"/>
      <c:legendEntry>
        <c:idx val="0"/>
        <c:delete val="1"/>
      </c:legendEntry>
      <c:legendEntry>
        <c:idx val="2"/>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legendEntry>
      <c:layout>
        <c:manualLayout>
          <c:xMode val="edge"/>
          <c:yMode val="edge"/>
          <c:x val="2.5062704742529703E-2"/>
          <c:y val="0.89270355433213122"/>
          <c:w val="0.97167289340426266"/>
          <c:h val="9.6004666083406243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baseline="0">
                <a:solidFill>
                  <a:schemeClr val="tx1">
                    <a:lumMod val="65000"/>
                    <a:lumOff val="35000"/>
                  </a:schemeClr>
                </a:solidFill>
                <a:latin typeface="+mn-lt"/>
                <a:ea typeface="+mn-ea"/>
                <a:cs typeface="+mn-cs"/>
              </a:defRPr>
            </a:pPr>
            <a:r>
              <a:rPr lang="en-US"/>
              <a:t>% of Districts with disproportionate representation of racial and ethnic groups </a:t>
            </a:r>
          </a:p>
          <a:p>
            <a:pPr>
              <a:defRPr/>
            </a:pPr>
            <a:r>
              <a:rPr lang="en-US"/>
              <a:t>in specific disability categories that is the result of inappropriate identification  </a:t>
            </a:r>
          </a:p>
          <a:p>
            <a:pPr>
              <a:defRPr/>
            </a:pPr>
            <a:r>
              <a:rPr lang="en-US"/>
              <a:t> </a:t>
            </a:r>
          </a:p>
        </c:rich>
      </c:tx>
      <c:layout>
        <c:manualLayout>
          <c:xMode val="edge"/>
          <c:yMode val="edge"/>
          <c:x val="0.18410855520108918"/>
          <c:y val="7.3479353458833245E-3"/>
        </c:manualLayout>
      </c:layout>
      <c:overlay val="0"/>
      <c:spPr>
        <a:noFill/>
        <a:ln>
          <a:noFill/>
        </a:ln>
        <a:effectLst/>
      </c:spPr>
      <c:txPr>
        <a:bodyPr rot="0" spcFirstLastPara="1" vertOverflow="ellipsis" vert="horz" wrap="square" anchor="ctr" anchorCtr="1"/>
        <a:lstStyle/>
        <a:p>
          <a:pPr>
            <a:defRPr sz="144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312448476000705"/>
          <c:y val="0.11116251042581413"/>
          <c:w val="0.85255805641117288"/>
          <c:h val="0.72484792268049036"/>
        </c:manualLayout>
      </c:layout>
      <c:lineChart>
        <c:grouping val="standard"/>
        <c:varyColors val="0"/>
        <c:ser>
          <c:idx val="0"/>
          <c:order val="0"/>
          <c:tx>
            <c:strRef>
              <c:f>Sheet1!$B$1</c:f>
              <c:strCache>
                <c:ptCount val="1"/>
                <c:pt idx="0">
                  <c:v>Target</c:v>
                </c:pt>
              </c:strCache>
            </c:strRef>
          </c:tx>
          <c:spPr>
            <a:ln w="76200" cap="rnd">
              <a:solidFill>
                <a:schemeClr val="accent3">
                  <a:lumMod val="60000"/>
                  <a:lumOff val="40000"/>
                </a:schemeClr>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c:v>
                </c:pt>
                <c:pt idx="1">
                  <c:v>0</c:v>
                </c:pt>
                <c:pt idx="2">
                  <c:v>0</c:v>
                </c:pt>
                <c:pt idx="3">
                  <c:v>0</c:v>
                </c:pt>
                <c:pt idx="4">
                  <c:v>0</c:v>
                </c:pt>
                <c:pt idx="5">
                  <c:v>0</c:v>
                </c:pt>
              </c:numCache>
            </c:numRef>
          </c:val>
          <c:smooth val="0"/>
          <c:extLst>
            <c:ext xmlns:c16="http://schemas.microsoft.com/office/drawing/2014/chart" uri="{C3380CC4-5D6E-409C-BE32-E72D297353CC}">
              <c16:uniqueId val="{00000000-CF19-4F62-B466-E132C2AED5AA}"/>
            </c:ext>
          </c:extLst>
        </c:ser>
        <c:ser>
          <c:idx val="1"/>
          <c:order val="1"/>
          <c:tx>
            <c:strRef>
              <c:f>Sheet1!$C$1</c:f>
              <c:strCache>
                <c:ptCount val="1"/>
                <c:pt idx="0">
                  <c:v>Results </c:v>
                </c:pt>
              </c:strCache>
            </c:strRef>
          </c:tx>
          <c:spPr>
            <a:ln w="57150" cap="rnd">
              <a:solidFill>
                <a:schemeClr val="accent6"/>
              </a:solidFill>
              <a:round/>
            </a:ln>
            <a:effectLst>
              <a:outerShdw blurRad="57150" dist="19050" dir="5400000" algn="ctr" rotWithShape="0">
                <a:srgbClr val="000000">
                  <a:alpha val="63000"/>
                </a:srgbClr>
              </a:outerShdw>
            </a:effectLst>
          </c:spPr>
          <c:marker>
            <c:symbol val="none"/>
          </c:marker>
          <c:dLbls>
            <c:dLbl>
              <c:idx val="2"/>
              <c:layout>
                <c:manualLayout>
                  <c:x val="-3.9583360006828439E-2"/>
                  <c:y val="-6.5420702313440215E-2"/>
                </c:manualLayout>
              </c:layout>
              <c:tx>
                <c:rich>
                  <a:bodyPr/>
                  <a:lstStyle/>
                  <a:p>
                    <a:fld id="{46980B92-D079-4CB3-A782-2843E21CA573}" type="VALUE">
                      <a:rPr lang="en-US"/>
                      <a:pPr/>
                      <a:t>[VALUE]</a:t>
                    </a:fld>
                    <a:endParaRPr lang="en-US"/>
                  </a:p>
                  <a:p>
                    <a:r>
                      <a:rPr lang="en-US"/>
                      <a:t>(Baseline)</a:t>
                    </a:r>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8FF-4B2B-8E0E-0A05968D8983}"/>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Sheet1!$C$2:$C$7</c:f>
              <c:numCache>
                <c:formatCode>0.00%</c:formatCode>
                <c:ptCount val="6"/>
                <c:pt idx="0">
                  <c:v>1.18E-2</c:v>
                </c:pt>
                <c:pt idx="1">
                  <c:v>4.4000000000000003E-3</c:v>
                </c:pt>
                <c:pt idx="2">
                  <c:v>7.1000000000000004E-3</c:v>
                </c:pt>
                <c:pt idx="3">
                  <c:v>1.24E-2</c:v>
                </c:pt>
                <c:pt idx="4">
                  <c:v>9.1999999999999998E-3</c:v>
                </c:pt>
                <c:pt idx="5">
                  <c:v>4.4999999999999997E-3</c:v>
                </c:pt>
              </c:numCache>
            </c:numRef>
          </c:val>
          <c:smooth val="0"/>
          <c:extLst>
            <c:ext xmlns:c16="http://schemas.microsoft.com/office/drawing/2014/chart" uri="{C3380CC4-5D6E-409C-BE32-E72D297353CC}">
              <c16:uniqueId val="{00000001-CF19-4F62-B466-E132C2AED5AA}"/>
            </c:ext>
          </c:extLst>
        </c:ser>
        <c:dLbls>
          <c:dLblPos val="t"/>
          <c:showLegendKey val="0"/>
          <c:showVal val="1"/>
          <c:showCatName val="0"/>
          <c:showSerName val="0"/>
          <c:showPercent val="0"/>
          <c:showBubbleSize val="0"/>
        </c:dLbls>
        <c:smooth val="0"/>
        <c:axId val="643272608"/>
        <c:axId val="643273264"/>
      </c:lineChart>
      <c:catAx>
        <c:axId val="6432726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43273264"/>
        <c:crosses val="autoZero"/>
        <c:auto val="1"/>
        <c:lblAlgn val="ctr"/>
        <c:lblOffset val="100"/>
        <c:noMultiLvlLbl val="0"/>
      </c:catAx>
      <c:valAx>
        <c:axId val="643273264"/>
        <c:scaling>
          <c:orientation val="minMax"/>
          <c:max val="2.0000000000000004E-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43272608"/>
        <c:crosses val="autoZero"/>
        <c:crossBetween val="between"/>
        <c:majorUnit val="5.000000000000001E-3"/>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sz="1600"/>
              <a:t>Number of States Reporting Various Percentages of Districts with Disproportionate Representation That Was the Result of Inappropriate Identification for 2017–18 &amp; </a:t>
            </a:r>
            <a:r>
              <a:rPr lang="en-US" sz="1600" b="1"/>
              <a:t>2018–19</a:t>
            </a:r>
          </a:p>
        </c:rich>
      </c:tx>
      <c:layout>
        <c:manualLayout>
          <c:xMode val="edge"/>
          <c:yMode val="edge"/>
          <c:x val="0.13147591689786231"/>
          <c:y val="1.0126303711768718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2017-18</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044-4324-A55C-004ECDCEE3BA}"/>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044-4324-A55C-004ECDCEE3BA}"/>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044-4324-A55C-004ECDCEE3BA}"/>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044-4324-A55C-004ECDCEE3BA}"/>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044-4324-A55C-004ECDCEE3B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Sheet1!$A$2:$A$7</c:f>
              <c:strCache>
                <c:ptCount val="5"/>
                <c:pt idx="0">
                  <c:v>0%</c:v>
                </c:pt>
                <c:pt idx="1">
                  <c:v>0.1-4.9%</c:v>
                </c:pt>
                <c:pt idx="2">
                  <c:v>5.0-9.9%</c:v>
                </c:pt>
                <c:pt idx="3">
                  <c:v>10% or greater</c:v>
                </c:pt>
                <c:pt idx="4">
                  <c:v>Not reported </c:v>
                </c:pt>
              </c:strCache>
            </c:strRef>
          </c:cat>
          <c:val>
            <c:numRef>
              <c:f>Sheet1!$B$2:$B$7</c:f>
              <c:numCache>
                <c:formatCode>General</c:formatCode>
                <c:ptCount val="6"/>
                <c:pt idx="0">
                  <c:v>39</c:v>
                </c:pt>
                <c:pt idx="1">
                  <c:v>7</c:v>
                </c:pt>
                <c:pt idx="2">
                  <c:v>3</c:v>
                </c:pt>
                <c:pt idx="3">
                  <c:v>1</c:v>
                </c:pt>
                <c:pt idx="4">
                  <c:v>2</c:v>
                </c:pt>
              </c:numCache>
            </c:numRef>
          </c:val>
          <c:extLst>
            <c:ext xmlns:c16="http://schemas.microsoft.com/office/drawing/2014/chart" uri="{C3380CC4-5D6E-409C-BE32-E72D297353CC}">
              <c16:uniqueId val="{00000000-0044-4324-A55C-004ECDCEE3BA}"/>
            </c:ext>
          </c:extLst>
        </c:ser>
        <c:ser>
          <c:idx val="1"/>
          <c:order val="1"/>
          <c:tx>
            <c:strRef>
              <c:f>Sheet1!$C$1</c:f>
              <c:strCache>
                <c:ptCount val="1"/>
                <c:pt idx="0">
                  <c:v>2018-19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Sheet1!$A$2:$A$7</c:f>
              <c:strCache>
                <c:ptCount val="5"/>
                <c:pt idx="0">
                  <c:v>0%</c:v>
                </c:pt>
                <c:pt idx="1">
                  <c:v>0.1-4.9%</c:v>
                </c:pt>
                <c:pt idx="2">
                  <c:v>5.0-9.9%</c:v>
                </c:pt>
                <c:pt idx="3">
                  <c:v>10% or greater</c:v>
                </c:pt>
                <c:pt idx="4">
                  <c:v>Not reported </c:v>
                </c:pt>
              </c:strCache>
            </c:strRef>
          </c:cat>
          <c:val>
            <c:numRef>
              <c:f>Sheet1!$C$2:$C$7</c:f>
              <c:numCache>
                <c:formatCode>General</c:formatCode>
                <c:ptCount val="6"/>
                <c:pt idx="0">
                  <c:v>38</c:v>
                </c:pt>
                <c:pt idx="1">
                  <c:v>7</c:v>
                </c:pt>
                <c:pt idx="2">
                  <c:v>3</c:v>
                </c:pt>
                <c:pt idx="3">
                  <c:v>0</c:v>
                </c:pt>
                <c:pt idx="4">
                  <c:v>1</c:v>
                </c:pt>
              </c:numCache>
            </c:numRef>
          </c:val>
          <c:extLst>
            <c:ext xmlns:c16="http://schemas.microsoft.com/office/drawing/2014/chart" uri="{C3380CC4-5D6E-409C-BE32-E72D297353CC}">
              <c16:uniqueId val="{00000001-0044-4324-A55C-004ECDCEE3BA}"/>
            </c:ext>
          </c:extLst>
        </c:ser>
        <c:dLbls>
          <c:showLegendKey val="0"/>
          <c:showVal val="0"/>
          <c:showCatName val="0"/>
          <c:showSerName val="0"/>
          <c:showPercent val="0"/>
          <c:showBubbleSize val="0"/>
        </c:dLbls>
        <c:gapWidth val="100"/>
        <c:axId val="643293928"/>
        <c:axId val="643300160"/>
      </c:barChart>
      <c:catAx>
        <c:axId val="643293928"/>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n-US" sz="1400"/>
                  <a:t>Percentage of districts with disproportionate representation due to inappropriate identification</a:t>
                </a:r>
              </a:p>
            </c:rich>
          </c:tx>
          <c:layout>
            <c:manualLayout>
              <c:xMode val="edge"/>
              <c:yMode val="edge"/>
              <c:x val="0.1940099948682586"/>
              <c:y val="0.8767148436861499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643300160"/>
        <c:crosses val="autoZero"/>
        <c:auto val="1"/>
        <c:lblAlgn val="ctr"/>
        <c:lblOffset val="100"/>
        <c:noMultiLvlLbl val="0"/>
      </c:catAx>
      <c:valAx>
        <c:axId val="64330016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Number of States </a:t>
                </a:r>
              </a:p>
            </c:rich>
          </c:tx>
          <c:layout>
            <c:manualLayout>
              <c:xMode val="edge"/>
              <c:yMode val="edge"/>
              <c:x val="3.8187372708757637E-3"/>
              <c:y val="0.31628253822579983"/>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643293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10.xml.rels><?xml version="1.0" encoding="UTF-8" standalone="yes"?>
<Relationships xmlns="http://schemas.openxmlformats.org/package/2006/relationships"><Relationship Id="rId2" Type="http://schemas.openxmlformats.org/officeDocument/2006/relationships/hyperlink" Target="http://www.p12.nysed.gov/specialed/RTI/guidance-oct10.pdf" TargetMode="External"/><Relationship Id="rId1" Type="http://schemas.openxmlformats.org/officeDocument/2006/relationships/hyperlink" Target="http://www.nysed.gov/common/nysed/files/programs/crs/culturally-responsive-sustaining-education-framework.pdf"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0.xml.rels><?xml version="1.0" encoding="UTF-8" standalone="yes"?>
<Relationships xmlns="http://schemas.openxmlformats.org/package/2006/relationships"><Relationship Id="rId2" Type="http://schemas.openxmlformats.org/officeDocument/2006/relationships/hyperlink" Target="http://www.p12.nysed.gov/specialed/RTI/guidance-oct10.pdf" TargetMode="External"/><Relationship Id="rId1" Type="http://schemas.openxmlformats.org/officeDocument/2006/relationships/hyperlink" Target="http://www.nysed.gov/common/nysed/files/programs/crs/culturally-responsive-sustaining-education-framework.pdf"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222ED7-FDD8-473E-B59D-F62C6D1AB5C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89F9E6E-FC91-4FCB-BE7D-1DB561D6AEA4}">
      <dgm:prSet/>
      <dgm:spPr/>
      <dgm:t>
        <a:bodyPr/>
        <a:lstStyle/>
        <a:p>
          <a:pPr>
            <a:lnSpc>
              <a:spcPct val="100000"/>
            </a:lnSpc>
          </a:pPr>
          <a:r>
            <a:rPr lang="en-US" dirty="0"/>
            <a:t>Districts receive </a:t>
          </a:r>
          <a:r>
            <a:rPr lang="en-US" dirty="0">
              <a:latin typeface="Corbel" panose="020B0503020204020204"/>
            </a:rPr>
            <a:t>a notification informing them of the disproportionate identification  </a:t>
          </a:r>
          <a:endParaRPr lang="en-US" dirty="0"/>
        </a:p>
      </dgm:t>
    </dgm:pt>
    <dgm:pt modelId="{1F52484F-E4C8-4220-BEB1-9E578489971C}" type="parTrans" cxnId="{19298C02-14D9-4D74-86AF-B1DAAE2B461D}">
      <dgm:prSet/>
      <dgm:spPr/>
      <dgm:t>
        <a:bodyPr/>
        <a:lstStyle/>
        <a:p>
          <a:endParaRPr lang="en-US"/>
        </a:p>
      </dgm:t>
    </dgm:pt>
    <dgm:pt modelId="{399C70C6-CEBB-4139-A09E-70694E25E8BB}" type="sibTrans" cxnId="{19298C02-14D9-4D74-86AF-B1DAAE2B461D}">
      <dgm:prSet/>
      <dgm:spPr/>
      <dgm:t>
        <a:bodyPr/>
        <a:lstStyle/>
        <a:p>
          <a:endParaRPr lang="en-US"/>
        </a:p>
      </dgm:t>
    </dgm:pt>
    <dgm:pt modelId="{7459BC2A-2E8C-489F-9629-E146B9B4D2F5}">
      <dgm:prSet/>
      <dgm:spPr/>
      <dgm:t>
        <a:bodyPr/>
        <a:lstStyle/>
        <a:p>
          <a:pPr>
            <a:lnSpc>
              <a:spcPct val="100000"/>
            </a:lnSpc>
          </a:pPr>
          <a:r>
            <a:rPr lang="en-US"/>
            <a:t>District </a:t>
          </a:r>
          <a:r>
            <a:rPr lang="en-US">
              <a:latin typeface="Corbel" panose="020B0503020204020204"/>
            </a:rPr>
            <a:t>must complete a monitoring</a:t>
          </a:r>
          <a:r>
            <a:rPr lang="en-US"/>
            <a:t> protocol </a:t>
          </a:r>
          <a:r>
            <a:rPr lang="en-US">
              <a:latin typeface="Corbel" panose="020B0503020204020204"/>
            </a:rPr>
            <a:t>within</a:t>
          </a:r>
          <a:r>
            <a:rPr lang="en-US"/>
            <a:t> </a:t>
          </a:r>
          <a:r>
            <a:rPr lang="en-US">
              <a:latin typeface="Corbel" panose="020B0503020204020204"/>
            </a:rPr>
            <a:t>a specified time period</a:t>
          </a:r>
          <a:endParaRPr lang="en-US"/>
        </a:p>
      </dgm:t>
    </dgm:pt>
    <dgm:pt modelId="{F2962A3F-3310-4008-BCE0-967F87416DB0}" type="parTrans" cxnId="{15D23686-EF31-432B-BEFA-D79CA56EC875}">
      <dgm:prSet/>
      <dgm:spPr/>
      <dgm:t>
        <a:bodyPr/>
        <a:lstStyle/>
        <a:p>
          <a:endParaRPr lang="en-US"/>
        </a:p>
      </dgm:t>
    </dgm:pt>
    <dgm:pt modelId="{857C3834-F2AC-499C-9DE3-CC44607E1C5E}" type="sibTrans" cxnId="{15D23686-EF31-432B-BEFA-D79CA56EC875}">
      <dgm:prSet/>
      <dgm:spPr/>
      <dgm:t>
        <a:bodyPr/>
        <a:lstStyle/>
        <a:p>
          <a:endParaRPr lang="en-US"/>
        </a:p>
      </dgm:t>
    </dgm:pt>
    <dgm:pt modelId="{6F7BEC9E-F3E6-4A31-8B31-F2F290156D94}">
      <dgm:prSet/>
      <dgm:spPr/>
      <dgm:t>
        <a:bodyPr/>
        <a:lstStyle/>
        <a:p>
          <a:pPr>
            <a:lnSpc>
              <a:spcPct val="100000"/>
            </a:lnSpc>
          </a:pPr>
          <a:r>
            <a:rPr lang="en-US" dirty="0"/>
            <a:t>Districts that report noncompliance are determined to have disproportionate representation due to inappropriate identification.</a:t>
          </a:r>
        </a:p>
      </dgm:t>
    </dgm:pt>
    <dgm:pt modelId="{41B64818-07D2-48DB-A8B1-FAB81CCEA79F}" type="parTrans" cxnId="{B8108016-3CD2-44A4-A37A-E01D76EA84F6}">
      <dgm:prSet/>
      <dgm:spPr/>
      <dgm:t>
        <a:bodyPr/>
        <a:lstStyle/>
        <a:p>
          <a:endParaRPr lang="en-US"/>
        </a:p>
      </dgm:t>
    </dgm:pt>
    <dgm:pt modelId="{8AEF4088-0B09-4F91-B0F7-766CF4E6E9F0}" type="sibTrans" cxnId="{B8108016-3CD2-44A4-A37A-E01D76EA84F6}">
      <dgm:prSet/>
      <dgm:spPr/>
      <dgm:t>
        <a:bodyPr/>
        <a:lstStyle/>
        <a:p>
          <a:endParaRPr lang="en-US"/>
        </a:p>
      </dgm:t>
    </dgm:pt>
    <dgm:pt modelId="{E22CA0E9-26BF-44D4-AE7F-1C76570B7E55}" type="pres">
      <dgm:prSet presAssocID="{91222ED7-FDD8-473E-B59D-F62C6D1AB5CF}" presName="root" presStyleCnt="0">
        <dgm:presLayoutVars>
          <dgm:dir/>
          <dgm:resizeHandles val="exact"/>
        </dgm:presLayoutVars>
      </dgm:prSet>
      <dgm:spPr/>
    </dgm:pt>
    <dgm:pt modelId="{23C874A7-E39C-46B2-BFA1-B0EDC620469F}" type="pres">
      <dgm:prSet presAssocID="{289F9E6E-FC91-4FCB-BE7D-1DB561D6AEA4}" presName="compNode" presStyleCnt="0"/>
      <dgm:spPr/>
    </dgm:pt>
    <dgm:pt modelId="{A73FF61A-0E53-4C34-9B75-A492C140E685}" type="pres">
      <dgm:prSet presAssocID="{289F9E6E-FC91-4FCB-BE7D-1DB561D6AEA4}" presName="bgRect" presStyleLbl="bgShp" presStyleIdx="0" presStyleCnt="3"/>
      <dgm:spPr/>
    </dgm:pt>
    <dgm:pt modelId="{2B60CFC4-93BC-4B5B-8825-B81184B80925}" type="pres">
      <dgm:prSet presAssocID="{289F9E6E-FC91-4FCB-BE7D-1DB561D6AEA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2AA87517-BE74-491E-B5C3-BC412BCF6CF9}" type="pres">
      <dgm:prSet presAssocID="{289F9E6E-FC91-4FCB-BE7D-1DB561D6AEA4}" presName="spaceRect" presStyleCnt="0"/>
      <dgm:spPr/>
    </dgm:pt>
    <dgm:pt modelId="{64F57CA6-4675-4D25-A801-66D420584F7F}" type="pres">
      <dgm:prSet presAssocID="{289F9E6E-FC91-4FCB-BE7D-1DB561D6AEA4}" presName="parTx" presStyleLbl="revTx" presStyleIdx="0" presStyleCnt="3">
        <dgm:presLayoutVars>
          <dgm:chMax val="0"/>
          <dgm:chPref val="0"/>
        </dgm:presLayoutVars>
      </dgm:prSet>
      <dgm:spPr/>
    </dgm:pt>
    <dgm:pt modelId="{CB665FD9-3E1C-4041-9600-365D3ADB8AC6}" type="pres">
      <dgm:prSet presAssocID="{399C70C6-CEBB-4139-A09E-70694E25E8BB}" presName="sibTrans" presStyleCnt="0"/>
      <dgm:spPr/>
    </dgm:pt>
    <dgm:pt modelId="{5E9B9799-1A76-44A8-AB91-BAA53AF82850}" type="pres">
      <dgm:prSet presAssocID="{7459BC2A-2E8C-489F-9629-E146B9B4D2F5}" presName="compNode" presStyleCnt="0"/>
      <dgm:spPr/>
    </dgm:pt>
    <dgm:pt modelId="{5F5F5ACF-AB23-434A-9E76-37DAE9DD237A}" type="pres">
      <dgm:prSet presAssocID="{7459BC2A-2E8C-489F-9629-E146B9B4D2F5}" presName="bgRect" presStyleLbl="bgShp" presStyleIdx="1" presStyleCnt="3"/>
      <dgm:spPr/>
    </dgm:pt>
    <dgm:pt modelId="{995F5F4D-1E45-4B1F-80F1-877F256F4CF7}" type="pres">
      <dgm:prSet presAssocID="{7459BC2A-2E8C-489F-9629-E146B9B4D2F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8186ECB9-9B11-481B-91F7-F72C5F929F7C}" type="pres">
      <dgm:prSet presAssocID="{7459BC2A-2E8C-489F-9629-E146B9B4D2F5}" presName="spaceRect" presStyleCnt="0"/>
      <dgm:spPr/>
    </dgm:pt>
    <dgm:pt modelId="{D443B297-EAA6-4545-808D-91810B282FEA}" type="pres">
      <dgm:prSet presAssocID="{7459BC2A-2E8C-489F-9629-E146B9B4D2F5}" presName="parTx" presStyleLbl="revTx" presStyleIdx="1" presStyleCnt="3">
        <dgm:presLayoutVars>
          <dgm:chMax val="0"/>
          <dgm:chPref val="0"/>
        </dgm:presLayoutVars>
      </dgm:prSet>
      <dgm:spPr/>
    </dgm:pt>
    <dgm:pt modelId="{85207411-CD09-4465-970D-CC230AB2F7AE}" type="pres">
      <dgm:prSet presAssocID="{857C3834-F2AC-499C-9DE3-CC44607E1C5E}" presName="sibTrans" presStyleCnt="0"/>
      <dgm:spPr/>
    </dgm:pt>
    <dgm:pt modelId="{D0CB2816-E872-4413-B625-366502AE40FD}" type="pres">
      <dgm:prSet presAssocID="{6F7BEC9E-F3E6-4A31-8B31-F2F290156D94}" presName="compNode" presStyleCnt="0"/>
      <dgm:spPr/>
    </dgm:pt>
    <dgm:pt modelId="{D1A6A133-70FC-4569-8326-8A8AEB487061}" type="pres">
      <dgm:prSet presAssocID="{6F7BEC9E-F3E6-4A31-8B31-F2F290156D94}" presName="bgRect" presStyleLbl="bgShp" presStyleIdx="2" presStyleCnt="3"/>
      <dgm:spPr/>
    </dgm:pt>
    <dgm:pt modelId="{4C2613E2-527C-49B2-8BB0-3F16676FFC2A}" type="pres">
      <dgm:prSet presAssocID="{6F7BEC9E-F3E6-4A31-8B31-F2F290156D9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5749FA7E-DA3D-4EE9-B88B-248EFF648C04}" type="pres">
      <dgm:prSet presAssocID="{6F7BEC9E-F3E6-4A31-8B31-F2F290156D94}" presName="spaceRect" presStyleCnt="0"/>
      <dgm:spPr/>
    </dgm:pt>
    <dgm:pt modelId="{AFAA6F0A-B0A0-4407-B7DE-DF776D331AE1}" type="pres">
      <dgm:prSet presAssocID="{6F7BEC9E-F3E6-4A31-8B31-F2F290156D94}" presName="parTx" presStyleLbl="revTx" presStyleIdx="2" presStyleCnt="3">
        <dgm:presLayoutVars>
          <dgm:chMax val="0"/>
          <dgm:chPref val="0"/>
        </dgm:presLayoutVars>
      </dgm:prSet>
      <dgm:spPr/>
    </dgm:pt>
  </dgm:ptLst>
  <dgm:cxnLst>
    <dgm:cxn modelId="{19298C02-14D9-4D74-86AF-B1DAAE2B461D}" srcId="{91222ED7-FDD8-473E-B59D-F62C6D1AB5CF}" destId="{289F9E6E-FC91-4FCB-BE7D-1DB561D6AEA4}" srcOrd="0" destOrd="0" parTransId="{1F52484F-E4C8-4220-BEB1-9E578489971C}" sibTransId="{399C70C6-CEBB-4139-A09E-70694E25E8BB}"/>
    <dgm:cxn modelId="{F3951B12-C943-4DE3-BAB5-E8B4E8DC250A}" type="presOf" srcId="{6F7BEC9E-F3E6-4A31-8B31-F2F290156D94}" destId="{AFAA6F0A-B0A0-4407-B7DE-DF776D331AE1}" srcOrd="0" destOrd="0" presId="urn:microsoft.com/office/officeart/2018/2/layout/IconVerticalSolidList"/>
    <dgm:cxn modelId="{B8108016-3CD2-44A4-A37A-E01D76EA84F6}" srcId="{91222ED7-FDD8-473E-B59D-F62C6D1AB5CF}" destId="{6F7BEC9E-F3E6-4A31-8B31-F2F290156D94}" srcOrd="2" destOrd="0" parTransId="{41B64818-07D2-48DB-A8B1-FAB81CCEA79F}" sibTransId="{8AEF4088-0B09-4F91-B0F7-766CF4E6E9F0}"/>
    <dgm:cxn modelId="{2B111627-4742-4E1F-A2EF-94524C3DCEAC}" type="presOf" srcId="{91222ED7-FDD8-473E-B59D-F62C6D1AB5CF}" destId="{E22CA0E9-26BF-44D4-AE7F-1C76570B7E55}" srcOrd="0" destOrd="0" presId="urn:microsoft.com/office/officeart/2018/2/layout/IconVerticalSolidList"/>
    <dgm:cxn modelId="{BFBCA53A-5087-4082-AE02-2B0D5BBC4DFD}" type="presOf" srcId="{7459BC2A-2E8C-489F-9629-E146B9B4D2F5}" destId="{D443B297-EAA6-4545-808D-91810B282FEA}" srcOrd="0" destOrd="0" presId="urn:microsoft.com/office/officeart/2018/2/layout/IconVerticalSolidList"/>
    <dgm:cxn modelId="{15D23686-EF31-432B-BEFA-D79CA56EC875}" srcId="{91222ED7-FDD8-473E-B59D-F62C6D1AB5CF}" destId="{7459BC2A-2E8C-489F-9629-E146B9B4D2F5}" srcOrd="1" destOrd="0" parTransId="{F2962A3F-3310-4008-BCE0-967F87416DB0}" sibTransId="{857C3834-F2AC-499C-9DE3-CC44607E1C5E}"/>
    <dgm:cxn modelId="{D55C7E88-6915-4D44-9952-C739A110A411}" type="presOf" srcId="{289F9E6E-FC91-4FCB-BE7D-1DB561D6AEA4}" destId="{64F57CA6-4675-4D25-A801-66D420584F7F}" srcOrd="0" destOrd="0" presId="urn:microsoft.com/office/officeart/2018/2/layout/IconVerticalSolidList"/>
    <dgm:cxn modelId="{21751280-7499-497B-8F22-18FE35B6059F}" type="presParOf" srcId="{E22CA0E9-26BF-44D4-AE7F-1C76570B7E55}" destId="{23C874A7-E39C-46B2-BFA1-B0EDC620469F}" srcOrd="0" destOrd="0" presId="urn:microsoft.com/office/officeart/2018/2/layout/IconVerticalSolidList"/>
    <dgm:cxn modelId="{E03ECFE4-0E08-445E-928C-58162C75B882}" type="presParOf" srcId="{23C874A7-E39C-46B2-BFA1-B0EDC620469F}" destId="{A73FF61A-0E53-4C34-9B75-A492C140E685}" srcOrd="0" destOrd="0" presId="urn:microsoft.com/office/officeart/2018/2/layout/IconVerticalSolidList"/>
    <dgm:cxn modelId="{578C4F64-5E0D-480E-B1D8-CEF07653BB95}" type="presParOf" srcId="{23C874A7-E39C-46B2-BFA1-B0EDC620469F}" destId="{2B60CFC4-93BC-4B5B-8825-B81184B80925}" srcOrd="1" destOrd="0" presId="urn:microsoft.com/office/officeart/2018/2/layout/IconVerticalSolidList"/>
    <dgm:cxn modelId="{ED7D068B-8720-49CF-B3FA-1BB9041C8C4C}" type="presParOf" srcId="{23C874A7-E39C-46B2-BFA1-B0EDC620469F}" destId="{2AA87517-BE74-491E-B5C3-BC412BCF6CF9}" srcOrd="2" destOrd="0" presId="urn:microsoft.com/office/officeart/2018/2/layout/IconVerticalSolidList"/>
    <dgm:cxn modelId="{D9F6CC67-CD05-45B4-82F8-B4B7929682E6}" type="presParOf" srcId="{23C874A7-E39C-46B2-BFA1-B0EDC620469F}" destId="{64F57CA6-4675-4D25-A801-66D420584F7F}" srcOrd="3" destOrd="0" presId="urn:microsoft.com/office/officeart/2018/2/layout/IconVerticalSolidList"/>
    <dgm:cxn modelId="{63CA3906-3761-4F0E-92E4-30B918E88F7F}" type="presParOf" srcId="{E22CA0E9-26BF-44D4-AE7F-1C76570B7E55}" destId="{CB665FD9-3E1C-4041-9600-365D3ADB8AC6}" srcOrd="1" destOrd="0" presId="urn:microsoft.com/office/officeart/2018/2/layout/IconVerticalSolidList"/>
    <dgm:cxn modelId="{17535238-E739-48C9-B7BA-271EE8359141}" type="presParOf" srcId="{E22CA0E9-26BF-44D4-AE7F-1C76570B7E55}" destId="{5E9B9799-1A76-44A8-AB91-BAA53AF82850}" srcOrd="2" destOrd="0" presId="urn:microsoft.com/office/officeart/2018/2/layout/IconVerticalSolidList"/>
    <dgm:cxn modelId="{43D841C8-4471-4731-A686-1125E4A4E3DF}" type="presParOf" srcId="{5E9B9799-1A76-44A8-AB91-BAA53AF82850}" destId="{5F5F5ACF-AB23-434A-9E76-37DAE9DD237A}" srcOrd="0" destOrd="0" presId="urn:microsoft.com/office/officeart/2018/2/layout/IconVerticalSolidList"/>
    <dgm:cxn modelId="{1C16C778-C678-44BE-99CE-B81610C903C4}" type="presParOf" srcId="{5E9B9799-1A76-44A8-AB91-BAA53AF82850}" destId="{995F5F4D-1E45-4B1F-80F1-877F256F4CF7}" srcOrd="1" destOrd="0" presId="urn:microsoft.com/office/officeart/2018/2/layout/IconVerticalSolidList"/>
    <dgm:cxn modelId="{9D66E185-8CAC-4197-B54A-0988B0C44F72}" type="presParOf" srcId="{5E9B9799-1A76-44A8-AB91-BAA53AF82850}" destId="{8186ECB9-9B11-481B-91F7-F72C5F929F7C}" srcOrd="2" destOrd="0" presId="urn:microsoft.com/office/officeart/2018/2/layout/IconVerticalSolidList"/>
    <dgm:cxn modelId="{C8E0AAC1-4E29-42DB-89EA-B73C65F6CEAA}" type="presParOf" srcId="{5E9B9799-1A76-44A8-AB91-BAA53AF82850}" destId="{D443B297-EAA6-4545-808D-91810B282FEA}" srcOrd="3" destOrd="0" presId="urn:microsoft.com/office/officeart/2018/2/layout/IconVerticalSolidList"/>
    <dgm:cxn modelId="{2FA5DC1E-BFFD-406B-BCE0-99DA87341699}" type="presParOf" srcId="{E22CA0E9-26BF-44D4-AE7F-1C76570B7E55}" destId="{85207411-CD09-4465-970D-CC230AB2F7AE}" srcOrd="3" destOrd="0" presId="urn:microsoft.com/office/officeart/2018/2/layout/IconVerticalSolidList"/>
    <dgm:cxn modelId="{373E9EB1-AA52-4012-B0D7-3C763CBAC3E9}" type="presParOf" srcId="{E22CA0E9-26BF-44D4-AE7F-1C76570B7E55}" destId="{D0CB2816-E872-4413-B625-366502AE40FD}" srcOrd="4" destOrd="0" presId="urn:microsoft.com/office/officeart/2018/2/layout/IconVerticalSolidList"/>
    <dgm:cxn modelId="{C8FE4F29-AB84-4DD5-8B6C-AD38817FCFE9}" type="presParOf" srcId="{D0CB2816-E872-4413-B625-366502AE40FD}" destId="{D1A6A133-70FC-4569-8326-8A8AEB487061}" srcOrd="0" destOrd="0" presId="urn:microsoft.com/office/officeart/2018/2/layout/IconVerticalSolidList"/>
    <dgm:cxn modelId="{72A25555-DD24-413C-B87B-0E4A448BB25D}" type="presParOf" srcId="{D0CB2816-E872-4413-B625-366502AE40FD}" destId="{4C2613E2-527C-49B2-8BB0-3F16676FFC2A}" srcOrd="1" destOrd="0" presId="urn:microsoft.com/office/officeart/2018/2/layout/IconVerticalSolidList"/>
    <dgm:cxn modelId="{80DBE471-F913-4929-BF6F-41DB9970BA15}" type="presParOf" srcId="{D0CB2816-E872-4413-B625-366502AE40FD}" destId="{5749FA7E-DA3D-4EE9-B88B-248EFF648C04}" srcOrd="2" destOrd="0" presId="urn:microsoft.com/office/officeart/2018/2/layout/IconVerticalSolidList"/>
    <dgm:cxn modelId="{48579D19-7C60-4397-A9C1-F1BCDA06A39C}" type="presParOf" srcId="{D0CB2816-E872-4413-B625-366502AE40FD}" destId="{AFAA6F0A-B0A0-4407-B7DE-DF776D331AE1}"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03BBEE0-535B-44DF-A4E1-71F1C9F8CBD2}" type="doc">
      <dgm:prSet loTypeId="urn:microsoft.com/office/officeart/2016/7/layout/VerticalHollowActionList" loCatId="List" qsTypeId="urn:microsoft.com/office/officeart/2005/8/quickstyle/simple5" qsCatId="simple" csTypeId="urn:microsoft.com/office/officeart/2005/8/colors/accent1_1" csCatId="accent1" phldr="1"/>
      <dgm:spPr/>
      <dgm:t>
        <a:bodyPr/>
        <a:lstStyle/>
        <a:p>
          <a:endParaRPr lang="en-US"/>
        </a:p>
      </dgm:t>
    </dgm:pt>
    <dgm:pt modelId="{58507DCB-E8BA-476F-ACB0-AEA92848C0FB}">
      <dgm:prSet>
        <dgm:style>
          <a:lnRef idx="1">
            <a:schemeClr val="accent1"/>
          </a:lnRef>
          <a:fillRef idx="2">
            <a:schemeClr val="accent1"/>
          </a:fillRef>
          <a:effectRef idx="1">
            <a:schemeClr val="accent1"/>
          </a:effectRef>
          <a:fontRef idx="minor">
            <a:schemeClr val="dk1"/>
          </a:fontRef>
        </dgm:style>
      </dgm:prSet>
      <dgm:spPr/>
      <dgm:t>
        <a:bodyPr/>
        <a:lstStyle/>
        <a:p>
          <a:r>
            <a:rPr lang="en-US" b="1"/>
            <a:t>Evaluate</a:t>
          </a:r>
        </a:p>
      </dgm:t>
    </dgm:pt>
    <dgm:pt modelId="{0B693F0B-9D00-431D-94A8-F242552955F2}" type="parTrans" cxnId="{14965699-F3A7-41AE-B499-418CEDD82D88}">
      <dgm:prSet/>
      <dgm:spPr/>
      <dgm:t>
        <a:bodyPr/>
        <a:lstStyle/>
        <a:p>
          <a:endParaRPr lang="en-US"/>
        </a:p>
      </dgm:t>
    </dgm:pt>
    <dgm:pt modelId="{7D249635-319C-4369-90BF-864292BD97AB}" type="sibTrans" cxnId="{14965699-F3A7-41AE-B499-418CEDD82D88}">
      <dgm:prSet/>
      <dgm:spPr/>
      <dgm:t>
        <a:bodyPr/>
        <a:lstStyle/>
        <a:p>
          <a:endParaRPr lang="en-US"/>
        </a:p>
      </dgm:t>
    </dgm:pt>
    <dgm:pt modelId="{E0F64C4B-DC14-4824-B221-80B09926C2A4}">
      <dgm:prSet>
        <dgm:style>
          <a:lnRef idx="1">
            <a:schemeClr val="accent1"/>
          </a:lnRef>
          <a:fillRef idx="2">
            <a:schemeClr val="accent1"/>
          </a:fillRef>
          <a:effectRef idx="1">
            <a:schemeClr val="accent1"/>
          </a:effectRef>
          <a:fontRef idx="minor">
            <a:schemeClr val="dk1"/>
          </a:fontRef>
        </dgm:style>
      </dgm:prSet>
      <dgm:spPr/>
      <dgm:t>
        <a:bodyPr/>
        <a:lstStyle/>
        <a:p>
          <a:r>
            <a:rPr lang="en-US" b="1"/>
            <a:t>Offer</a:t>
          </a:r>
        </a:p>
      </dgm:t>
    </dgm:pt>
    <dgm:pt modelId="{60365EF4-B269-4AB6-97BA-12C4A2783F26}" type="sibTrans" cxnId="{3634B157-4165-425D-AD53-865AF434F24F}">
      <dgm:prSet/>
      <dgm:spPr/>
      <dgm:t>
        <a:bodyPr/>
        <a:lstStyle/>
        <a:p>
          <a:endParaRPr lang="en-US"/>
        </a:p>
      </dgm:t>
    </dgm:pt>
    <dgm:pt modelId="{2D3BDF08-F92D-4ADC-9451-D90AB4A8AE6C}" type="parTrans" cxnId="{3634B157-4165-425D-AD53-865AF434F24F}">
      <dgm:prSet/>
      <dgm:spPr/>
      <dgm:t>
        <a:bodyPr/>
        <a:lstStyle/>
        <a:p>
          <a:endParaRPr lang="en-US"/>
        </a:p>
      </dgm:t>
    </dgm:pt>
    <dgm:pt modelId="{BCBD3CE9-8D63-4A50-9FA5-3F1E5191C270}">
      <dgm:prSet custT="1"/>
      <dgm:spPr/>
      <dgm:t>
        <a:bodyPr/>
        <a:lstStyle/>
        <a:p>
          <a:r>
            <a:rPr lang="en-US" sz="2000"/>
            <a:t>Enhanced Trainings on the Referral, Evaluation and Eligibility Processes for Special Education </a:t>
          </a:r>
        </a:p>
      </dgm:t>
    </dgm:pt>
    <dgm:pt modelId="{826EEC4B-A5CF-4BBC-91EF-6C17CAF77B03}" type="sibTrans" cxnId="{C07AF484-D229-45AE-A7F6-69E3FC90DD2D}">
      <dgm:prSet/>
      <dgm:spPr/>
      <dgm:t>
        <a:bodyPr/>
        <a:lstStyle/>
        <a:p>
          <a:endParaRPr lang="en-US"/>
        </a:p>
      </dgm:t>
    </dgm:pt>
    <dgm:pt modelId="{6BB37B45-25F7-40C4-B859-9C0CFEA5916F}" type="parTrans" cxnId="{C07AF484-D229-45AE-A7F6-69E3FC90DD2D}">
      <dgm:prSet/>
      <dgm:spPr/>
      <dgm:t>
        <a:bodyPr/>
        <a:lstStyle/>
        <a:p>
          <a:endParaRPr lang="en-US"/>
        </a:p>
      </dgm:t>
    </dgm:pt>
    <dgm:pt modelId="{4B73736D-77C1-40B7-8EFC-FFB1B476D365}">
      <dgm:prSet>
        <dgm:style>
          <a:lnRef idx="1">
            <a:schemeClr val="accent1"/>
          </a:lnRef>
          <a:fillRef idx="2">
            <a:schemeClr val="accent1"/>
          </a:fillRef>
          <a:effectRef idx="1">
            <a:schemeClr val="accent1"/>
          </a:effectRef>
          <a:fontRef idx="minor">
            <a:schemeClr val="dk1"/>
          </a:fontRef>
        </dgm:style>
      </dgm:prSet>
      <dgm:spPr/>
      <dgm:t>
        <a:bodyPr/>
        <a:lstStyle/>
        <a:p>
          <a:r>
            <a:rPr lang="en-US" b="1"/>
            <a:t>Support</a:t>
          </a:r>
        </a:p>
      </dgm:t>
    </dgm:pt>
    <dgm:pt modelId="{547F8F04-89E7-473F-B9F8-327CF23CE1B3}" type="sibTrans" cxnId="{6BC9CE8A-EC26-47CC-A2F6-DE91C07A2207}">
      <dgm:prSet/>
      <dgm:spPr/>
      <dgm:t>
        <a:bodyPr/>
        <a:lstStyle/>
        <a:p>
          <a:endParaRPr lang="en-US"/>
        </a:p>
      </dgm:t>
    </dgm:pt>
    <dgm:pt modelId="{4137D768-7E9E-4A8F-9DC4-D9B5EF1110C1}" type="parTrans" cxnId="{6BC9CE8A-EC26-47CC-A2F6-DE91C07A2207}">
      <dgm:prSet/>
      <dgm:spPr/>
      <dgm:t>
        <a:bodyPr/>
        <a:lstStyle/>
        <a:p>
          <a:endParaRPr lang="en-US"/>
        </a:p>
      </dgm:t>
    </dgm:pt>
    <dgm:pt modelId="{E0380695-FAC1-4AEE-A005-F54DA6A6CD51}">
      <dgm:prSet custT="1"/>
      <dgm:spPr/>
      <dgm:t>
        <a:bodyPr/>
        <a:lstStyle/>
        <a:p>
          <a:r>
            <a:rPr lang="en-US" sz="2000"/>
            <a:t>District understanding and analysis of State data reporting and the verification process </a:t>
          </a:r>
        </a:p>
      </dgm:t>
    </dgm:pt>
    <dgm:pt modelId="{5BBC61F5-DEA0-42CC-8101-306F5008B1C6}" type="sibTrans" cxnId="{48EDF3C4-3571-40EA-BA1F-D42C91BE0E99}">
      <dgm:prSet/>
      <dgm:spPr/>
      <dgm:t>
        <a:bodyPr/>
        <a:lstStyle/>
        <a:p>
          <a:endParaRPr lang="en-US"/>
        </a:p>
      </dgm:t>
    </dgm:pt>
    <dgm:pt modelId="{46040DE3-23A0-4D21-805F-5C3F9469F388}" type="parTrans" cxnId="{48EDF3C4-3571-40EA-BA1F-D42C91BE0E99}">
      <dgm:prSet/>
      <dgm:spPr/>
      <dgm:t>
        <a:bodyPr/>
        <a:lstStyle/>
        <a:p>
          <a:endParaRPr lang="en-US"/>
        </a:p>
      </dgm:t>
    </dgm:pt>
    <dgm:pt modelId="{C11910B6-4B06-4A97-9604-22D53BFA69CF}">
      <dgm:prSet>
        <dgm:style>
          <a:lnRef idx="1">
            <a:schemeClr val="accent1"/>
          </a:lnRef>
          <a:fillRef idx="2">
            <a:schemeClr val="accent1"/>
          </a:fillRef>
          <a:effectRef idx="1">
            <a:schemeClr val="accent1"/>
          </a:effectRef>
          <a:fontRef idx="minor">
            <a:schemeClr val="dk1"/>
          </a:fontRef>
        </dgm:style>
      </dgm:prSet>
      <dgm:spPr/>
      <dgm:t>
        <a:bodyPr/>
        <a:lstStyle/>
        <a:p>
          <a:r>
            <a:rPr lang="en-US" b="1"/>
            <a:t>Strengthen</a:t>
          </a:r>
        </a:p>
      </dgm:t>
    </dgm:pt>
    <dgm:pt modelId="{B532B407-9A14-4808-AB9D-64B156228F4B}" type="sibTrans" cxnId="{1EE74940-EC49-4FA7-9D4C-F0D317856957}">
      <dgm:prSet/>
      <dgm:spPr/>
      <dgm:t>
        <a:bodyPr/>
        <a:lstStyle/>
        <a:p>
          <a:endParaRPr lang="en-US"/>
        </a:p>
      </dgm:t>
    </dgm:pt>
    <dgm:pt modelId="{DDD2D3DE-84EB-4F5A-A6A4-77A21C2D56DF}" type="parTrans" cxnId="{1EE74940-EC49-4FA7-9D4C-F0D317856957}">
      <dgm:prSet/>
      <dgm:spPr/>
      <dgm:t>
        <a:bodyPr/>
        <a:lstStyle/>
        <a:p>
          <a:endParaRPr lang="en-US"/>
        </a:p>
      </dgm:t>
    </dgm:pt>
    <dgm:pt modelId="{C79F308C-BA6F-4041-BE4C-3B27B95444E1}">
      <dgm:prSet custT="1"/>
      <dgm:spPr/>
      <dgm:t>
        <a:bodyPr/>
        <a:lstStyle/>
        <a:p>
          <a:r>
            <a:rPr lang="en-US" sz="2000"/>
            <a:t>District understanding and implementation of the </a:t>
          </a:r>
          <a:r>
            <a:rPr lang="en-US" sz="2000">
              <a:hlinkClick xmlns:r="http://schemas.openxmlformats.org/officeDocument/2006/relationships" r:id="rId1"/>
            </a:rPr>
            <a:t>Culturally-Responsive and Sustaining Education Framework</a:t>
          </a:r>
          <a:r>
            <a:rPr lang="en-US" sz="2000"/>
            <a:t>, </a:t>
          </a:r>
          <a:r>
            <a:rPr lang="en-US" sz="2000">
              <a:hlinkClick xmlns:r="http://schemas.openxmlformats.org/officeDocument/2006/relationships" r:id="rId2"/>
            </a:rPr>
            <a:t>Response to Intervention </a:t>
          </a:r>
          <a:r>
            <a:rPr lang="en-US" sz="2000"/>
            <a:t>(RtI), and multi-tiered systems of supports </a:t>
          </a:r>
        </a:p>
      </dgm:t>
    </dgm:pt>
    <dgm:pt modelId="{81E54608-D744-4A61-A30A-003D973F3EA6}" type="parTrans" cxnId="{34D9A378-FBF3-43F7-8DC5-89B54A3F0CF3}">
      <dgm:prSet/>
      <dgm:spPr/>
      <dgm:t>
        <a:bodyPr/>
        <a:lstStyle/>
        <a:p>
          <a:endParaRPr lang="en-US"/>
        </a:p>
      </dgm:t>
    </dgm:pt>
    <dgm:pt modelId="{9CD15229-6450-4E3B-A74B-83B4C0C050C5}" type="sibTrans" cxnId="{34D9A378-FBF3-43F7-8DC5-89B54A3F0CF3}">
      <dgm:prSet/>
      <dgm:spPr/>
      <dgm:t>
        <a:bodyPr/>
        <a:lstStyle/>
        <a:p>
          <a:endParaRPr lang="en-US"/>
        </a:p>
      </dgm:t>
    </dgm:pt>
    <dgm:pt modelId="{947565E8-871D-41CE-ABD1-36223386BF26}">
      <dgm:prSet custT="1"/>
      <dgm:spPr/>
      <dgm:t>
        <a:bodyPr/>
        <a:lstStyle/>
        <a:p>
          <a:r>
            <a:rPr lang="en-US" sz="2000" b="0"/>
            <a:t>Monitoring activities and protocol to better align with regulations and federal reporting requirements</a:t>
          </a:r>
        </a:p>
      </dgm:t>
    </dgm:pt>
    <dgm:pt modelId="{E9C13547-EBE9-49BC-8A75-D668BE0A7336}" type="parTrans" cxnId="{DDC173DB-88E7-4C49-B85B-D39BE85B7BE3}">
      <dgm:prSet/>
      <dgm:spPr/>
      <dgm:t>
        <a:bodyPr/>
        <a:lstStyle/>
        <a:p>
          <a:endParaRPr lang="en-US"/>
        </a:p>
      </dgm:t>
    </dgm:pt>
    <dgm:pt modelId="{C893592F-8048-4E80-95DF-5026FF013327}" type="sibTrans" cxnId="{DDC173DB-88E7-4C49-B85B-D39BE85B7BE3}">
      <dgm:prSet/>
      <dgm:spPr/>
      <dgm:t>
        <a:bodyPr/>
        <a:lstStyle/>
        <a:p>
          <a:endParaRPr lang="en-US"/>
        </a:p>
      </dgm:t>
    </dgm:pt>
    <dgm:pt modelId="{D3890CFF-E051-4DC0-A9FA-C8DD222BCC3A}">
      <dgm:prSet custT="1">
        <dgm:style>
          <a:lnRef idx="1">
            <a:schemeClr val="accent1"/>
          </a:lnRef>
          <a:fillRef idx="2">
            <a:schemeClr val="accent1"/>
          </a:fillRef>
          <a:effectRef idx="1">
            <a:schemeClr val="accent1"/>
          </a:effectRef>
          <a:fontRef idx="minor">
            <a:schemeClr val="dk1"/>
          </a:fontRef>
        </dgm:style>
      </dgm:prSet>
      <dgm:spPr/>
      <dgm:t>
        <a:bodyPr/>
        <a:lstStyle/>
        <a:p>
          <a:r>
            <a:rPr lang="en-US" sz="2800" b="1"/>
            <a:t>Collaborate</a:t>
          </a:r>
        </a:p>
      </dgm:t>
    </dgm:pt>
    <dgm:pt modelId="{2B505A00-7E21-4C05-A602-D1E60C936324}" type="parTrans" cxnId="{9BC70A6D-61C2-4987-8206-E6B5330BD56E}">
      <dgm:prSet/>
      <dgm:spPr/>
      <dgm:t>
        <a:bodyPr/>
        <a:lstStyle/>
        <a:p>
          <a:endParaRPr lang="en-US"/>
        </a:p>
      </dgm:t>
    </dgm:pt>
    <dgm:pt modelId="{D230C236-7AC1-439D-AD68-7DFEBAE6ED6C}" type="sibTrans" cxnId="{9BC70A6D-61C2-4987-8206-E6B5330BD56E}">
      <dgm:prSet/>
      <dgm:spPr/>
      <dgm:t>
        <a:bodyPr/>
        <a:lstStyle/>
        <a:p>
          <a:endParaRPr lang="en-US"/>
        </a:p>
      </dgm:t>
    </dgm:pt>
    <dgm:pt modelId="{EEA714B2-85C8-47FD-9EAB-DB7BBEF2506F}">
      <dgm:prSet custT="1"/>
      <dgm:spPr/>
      <dgm:t>
        <a:bodyPr/>
        <a:lstStyle/>
        <a:p>
          <a:r>
            <a:rPr lang="en-US" sz="2000" b="0"/>
            <a:t>A</a:t>
          </a:r>
          <a:r>
            <a:rPr lang="en-US" sz="2000" b="0" i="0"/>
            <a:t>mong regional</a:t>
          </a:r>
          <a:r>
            <a:rPr lang="en-US" sz="2400" b="0" i="0"/>
            <a:t> </a:t>
          </a:r>
          <a:r>
            <a:rPr lang="en-US" sz="2000" b="0" i="0"/>
            <a:t>information centers (RICs), general and special education stakeholders, and parents to ensure understanding and implementation of culturally responsive district practices, policies and procedures</a:t>
          </a:r>
          <a:endParaRPr lang="en-US" sz="2400" b="0"/>
        </a:p>
      </dgm:t>
    </dgm:pt>
    <dgm:pt modelId="{611CD61F-9BD4-48A2-B5C0-2BB955E5ED91}" type="parTrans" cxnId="{C8533323-FEA6-4169-A043-80CB11730B01}">
      <dgm:prSet/>
      <dgm:spPr/>
      <dgm:t>
        <a:bodyPr/>
        <a:lstStyle/>
        <a:p>
          <a:endParaRPr lang="en-US"/>
        </a:p>
      </dgm:t>
    </dgm:pt>
    <dgm:pt modelId="{A2034EF1-29D3-4705-AA52-816FB05F421D}" type="sibTrans" cxnId="{C8533323-FEA6-4169-A043-80CB11730B01}">
      <dgm:prSet/>
      <dgm:spPr/>
      <dgm:t>
        <a:bodyPr/>
        <a:lstStyle/>
        <a:p>
          <a:endParaRPr lang="en-US"/>
        </a:p>
      </dgm:t>
    </dgm:pt>
    <dgm:pt modelId="{F8AD7845-10DA-4F03-93B8-101563935246}" type="pres">
      <dgm:prSet presAssocID="{A03BBEE0-535B-44DF-A4E1-71F1C9F8CBD2}" presName="Name0" presStyleCnt="0">
        <dgm:presLayoutVars>
          <dgm:dir/>
          <dgm:animLvl val="lvl"/>
          <dgm:resizeHandles val="exact"/>
        </dgm:presLayoutVars>
      </dgm:prSet>
      <dgm:spPr/>
    </dgm:pt>
    <dgm:pt modelId="{F962F04A-94F5-44AE-BDA3-7189C1A83F8E}" type="pres">
      <dgm:prSet presAssocID="{E0F64C4B-DC14-4824-B221-80B09926C2A4}" presName="linNode" presStyleCnt="0"/>
      <dgm:spPr/>
    </dgm:pt>
    <dgm:pt modelId="{2A131F71-EA72-4CC2-A713-AFFD990E5D83}" type="pres">
      <dgm:prSet presAssocID="{E0F64C4B-DC14-4824-B221-80B09926C2A4}" presName="parentText" presStyleLbl="solidFgAcc1" presStyleIdx="0" presStyleCnt="5">
        <dgm:presLayoutVars>
          <dgm:chMax val="1"/>
          <dgm:bulletEnabled/>
        </dgm:presLayoutVars>
      </dgm:prSet>
      <dgm:spPr/>
    </dgm:pt>
    <dgm:pt modelId="{056B1A25-9045-4CF3-B852-370FEA5AC28C}" type="pres">
      <dgm:prSet presAssocID="{E0F64C4B-DC14-4824-B221-80B09926C2A4}" presName="descendantText" presStyleLbl="alignNode1" presStyleIdx="0" presStyleCnt="5">
        <dgm:presLayoutVars>
          <dgm:bulletEnabled/>
        </dgm:presLayoutVars>
      </dgm:prSet>
      <dgm:spPr/>
    </dgm:pt>
    <dgm:pt modelId="{CC713DE9-ECFE-4FD5-B046-4D3130561519}" type="pres">
      <dgm:prSet presAssocID="{60365EF4-B269-4AB6-97BA-12C4A2783F26}" presName="sp" presStyleCnt="0"/>
      <dgm:spPr/>
    </dgm:pt>
    <dgm:pt modelId="{5C60248D-63F1-4E4F-8992-8613A79183C2}" type="pres">
      <dgm:prSet presAssocID="{4B73736D-77C1-40B7-8EFC-FFB1B476D365}" presName="linNode" presStyleCnt="0"/>
      <dgm:spPr/>
    </dgm:pt>
    <dgm:pt modelId="{785FFB54-488F-48B0-AFB3-706548F38115}" type="pres">
      <dgm:prSet presAssocID="{4B73736D-77C1-40B7-8EFC-FFB1B476D365}" presName="parentText" presStyleLbl="solidFgAcc1" presStyleIdx="1" presStyleCnt="5">
        <dgm:presLayoutVars>
          <dgm:chMax val="1"/>
          <dgm:bulletEnabled/>
        </dgm:presLayoutVars>
      </dgm:prSet>
      <dgm:spPr/>
    </dgm:pt>
    <dgm:pt modelId="{E87032AD-7CF9-4251-851D-791E4E0C043A}" type="pres">
      <dgm:prSet presAssocID="{4B73736D-77C1-40B7-8EFC-FFB1B476D365}" presName="descendantText" presStyleLbl="alignNode1" presStyleIdx="1" presStyleCnt="5">
        <dgm:presLayoutVars>
          <dgm:bulletEnabled/>
        </dgm:presLayoutVars>
      </dgm:prSet>
      <dgm:spPr/>
    </dgm:pt>
    <dgm:pt modelId="{B2D65DA5-BDE7-4120-A4CD-FC964D776D87}" type="pres">
      <dgm:prSet presAssocID="{547F8F04-89E7-473F-B9F8-327CF23CE1B3}" presName="sp" presStyleCnt="0"/>
      <dgm:spPr/>
    </dgm:pt>
    <dgm:pt modelId="{F04F2306-4E3F-45BD-9690-F28703B7298B}" type="pres">
      <dgm:prSet presAssocID="{C11910B6-4B06-4A97-9604-22D53BFA69CF}" presName="linNode" presStyleCnt="0"/>
      <dgm:spPr/>
    </dgm:pt>
    <dgm:pt modelId="{A10E9872-065A-4052-A177-0AEA3420296C}" type="pres">
      <dgm:prSet presAssocID="{C11910B6-4B06-4A97-9604-22D53BFA69CF}" presName="parentText" presStyleLbl="solidFgAcc1" presStyleIdx="2" presStyleCnt="5">
        <dgm:presLayoutVars>
          <dgm:chMax val="1"/>
          <dgm:bulletEnabled/>
        </dgm:presLayoutVars>
      </dgm:prSet>
      <dgm:spPr/>
    </dgm:pt>
    <dgm:pt modelId="{98423443-8EA1-43B8-BD3E-F51275AC2E99}" type="pres">
      <dgm:prSet presAssocID="{C11910B6-4B06-4A97-9604-22D53BFA69CF}" presName="descendantText" presStyleLbl="alignNode1" presStyleIdx="2" presStyleCnt="5">
        <dgm:presLayoutVars>
          <dgm:bulletEnabled/>
        </dgm:presLayoutVars>
      </dgm:prSet>
      <dgm:spPr/>
    </dgm:pt>
    <dgm:pt modelId="{6F45414D-013A-47C0-9AC0-9C07B035A2EE}" type="pres">
      <dgm:prSet presAssocID="{B532B407-9A14-4808-AB9D-64B156228F4B}" presName="sp" presStyleCnt="0"/>
      <dgm:spPr/>
    </dgm:pt>
    <dgm:pt modelId="{9C05E09F-D192-4AC6-8740-022C7A601160}" type="pres">
      <dgm:prSet presAssocID="{58507DCB-E8BA-476F-ACB0-AEA92848C0FB}" presName="linNode" presStyleCnt="0"/>
      <dgm:spPr/>
    </dgm:pt>
    <dgm:pt modelId="{91F51104-DDA6-4466-A109-D9735E90FC71}" type="pres">
      <dgm:prSet presAssocID="{58507DCB-E8BA-476F-ACB0-AEA92848C0FB}" presName="parentText" presStyleLbl="solidFgAcc1" presStyleIdx="3" presStyleCnt="5">
        <dgm:presLayoutVars>
          <dgm:chMax val="1"/>
          <dgm:bulletEnabled/>
        </dgm:presLayoutVars>
      </dgm:prSet>
      <dgm:spPr/>
    </dgm:pt>
    <dgm:pt modelId="{70BEAB6A-42D4-402E-B4F5-C3F6D045FA9A}" type="pres">
      <dgm:prSet presAssocID="{58507DCB-E8BA-476F-ACB0-AEA92848C0FB}" presName="descendantText" presStyleLbl="alignNode1" presStyleIdx="3" presStyleCnt="5">
        <dgm:presLayoutVars>
          <dgm:bulletEnabled/>
        </dgm:presLayoutVars>
      </dgm:prSet>
      <dgm:spPr/>
    </dgm:pt>
    <dgm:pt modelId="{F2753399-B6B5-460C-88DF-1A5873890365}" type="pres">
      <dgm:prSet presAssocID="{7D249635-319C-4369-90BF-864292BD97AB}" presName="sp" presStyleCnt="0"/>
      <dgm:spPr/>
    </dgm:pt>
    <dgm:pt modelId="{DE30FBED-A615-41FD-BCCE-F31EDE71F8AD}" type="pres">
      <dgm:prSet presAssocID="{D3890CFF-E051-4DC0-A9FA-C8DD222BCC3A}" presName="linNode" presStyleCnt="0"/>
      <dgm:spPr/>
    </dgm:pt>
    <dgm:pt modelId="{4B9BED3D-454C-471E-B519-2E4EB0470CB9}" type="pres">
      <dgm:prSet presAssocID="{D3890CFF-E051-4DC0-A9FA-C8DD222BCC3A}" presName="parentText" presStyleLbl="solidFgAcc1" presStyleIdx="4" presStyleCnt="5">
        <dgm:presLayoutVars>
          <dgm:chMax val="1"/>
          <dgm:bulletEnabled/>
        </dgm:presLayoutVars>
      </dgm:prSet>
      <dgm:spPr/>
    </dgm:pt>
    <dgm:pt modelId="{6E6421AD-00E6-4CF5-83F5-564858335A14}" type="pres">
      <dgm:prSet presAssocID="{D3890CFF-E051-4DC0-A9FA-C8DD222BCC3A}" presName="descendantText" presStyleLbl="alignNode1" presStyleIdx="4" presStyleCnt="5">
        <dgm:presLayoutVars>
          <dgm:bulletEnabled/>
        </dgm:presLayoutVars>
      </dgm:prSet>
      <dgm:spPr/>
    </dgm:pt>
  </dgm:ptLst>
  <dgm:cxnLst>
    <dgm:cxn modelId="{FBEC5303-166D-4C58-B127-E725A93C8813}" type="presOf" srcId="{D3890CFF-E051-4DC0-A9FA-C8DD222BCC3A}" destId="{4B9BED3D-454C-471E-B519-2E4EB0470CB9}" srcOrd="0" destOrd="0" presId="urn:microsoft.com/office/officeart/2016/7/layout/VerticalHollowActionList"/>
    <dgm:cxn modelId="{2ED29C04-752D-4BC7-A9B3-CACA4F1A4EEC}" type="presOf" srcId="{58507DCB-E8BA-476F-ACB0-AEA92848C0FB}" destId="{91F51104-DDA6-4466-A109-D9735E90FC71}" srcOrd="0" destOrd="0" presId="urn:microsoft.com/office/officeart/2016/7/layout/VerticalHollowActionList"/>
    <dgm:cxn modelId="{EAC0691A-48A4-4B2B-97AB-E41A452DFA53}" type="presOf" srcId="{947565E8-871D-41CE-ABD1-36223386BF26}" destId="{70BEAB6A-42D4-402E-B4F5-C3F6D045FA9A}" srcOrd="0" destOrd="0" presId="urn:microsoft.com/office/officeart/2016/7/layout/VerticalHollowActionList"/>
    <dgm:cxn modelId="{C8533323-FEA6-4169-A043-80CB11730B01}" srcId="{D3890CFF-E051-4DC0-A9FA-C8DD222BCC3A}" destId="{EEA714B2-85C8-47FD-9EAB-DB7BBEF2506F}" srcOrd="0" destOrd="0" parTransId="{611CD61F-9BD4-48A2-B5C0-2BB955E5ED91}" sibTransId="{A2034EF1-29D3-4705-AA52-816FB05F421D}"/>
    <dgm:cxn modelId="{CD5A0B2C-B55D-4E12-A44A-669D1C035E12}" type="presOf" srcId="{4B73736D-77C1-40B7-8EFC-FFB1B476D365}" destId="{785FFB54-488F-48B0-AFB3-706548F38115}" srcOrd="0" destOrd="0" presId="urn:microsoft.com/office/officeart/2016/7/layout/VerticalHollowActionList"/>
    <dgm:cxn modelId="{CFCB3B36-1522-421D-8421-7453643E65E3}" type="presOf" srcId="{E0F64C4B-DC14-4824-B221-80B09926C2A4}" destId="{2A131F71-EA72-4CC2-A713-AFFD990E5D83}" srcOrd="0" destOrd="0" presId="urn:microsoft.com/office/officeart/2016/7/layout/VerticalHollowActionList"/>
    <dgm:cxn modelId="{C0E0CA3A-D0E2-4B35-86F7-80B64BCBDD77}" type="presOf" srcId="{BCBD3CE9-8D63-4A50-9FA5-3F1E5191C270}" destId="{056B1A25-9045-4CF3-B852-370FEA5AC28C}" srcOrd="0" destOrd="0" presId="urn:microsoft.com/office/officeart/2016/7/layout/VerticalHollowActionList"/>
    <dgm:cxn modelId="{1EE74940-EC49-4FA7-9D4C-F0D317856957}" srcId="{A03BBEE0-535B-44DF-A4E1-71F1C9F8CBD2}" destId="{C11910B6-4B06-4A97-9604-22D53BFA69CF}" srcOrd="2" destOrd="0" parTransId="{DDD2D3DE-84EB-4F5A-A6A4-77A21C2D56DF}" sibTransId="{B532B407-9A14-4808-AB9D-64B156228F4B}"/>
    <dgm:cxn modelId="{9BC70A6D-61C2-4987-8206-E6B5330BD56E}" srcId="{A03BBEE0-535B-44DF-A4E1-71F1C9F8CBD2}" destId="{D3890CFF-E051-4DC0-A9FA-C8DD222BCC3A}" srcOrd="4" destOrd="0" parTransId="{2B505A00-7E21-4C05-A602-D1E60C936324}" sibTransId="{D230C236-7AC1-439D-AD68-7DFEBAE6ED6C}"/>
    <dgm:cxn modelId="{3634B157-4165-425D-AD53-865AF434F24F}" srcId="{A03BBEE0-535B-44DF-A4E1-71F1C9F8CBD2}" destId="{E0F64C4B-DC14-4824-B221-80B09926C2A4}" srcOrd="0" destOrd="0" parTransId="{2D3BDF08-F92D-4ADC-9451-D90AB4A8AE6C}" sibTransId="{60365EF4-B269-4AB6-97BA-12C4A2783F26}"/>
    <dgm:cxn modelId="{34D9A378-FBF3-43F7-8DC5-89B54A3F0CF3}" srcId="{C11910B6-4B06-4A97-9604-22D53BFA69CF}" destId="{C79F308C-BA6F-4041-BE4C-3B27B95444E1}" srcOrd="0" destOrd="0" parTransId="{81E54608-D744-4A61-A30A-003D973F3EA6}" sibTransId="{9CD15229-6450-4E3B-A74B-83B4C0C050C5}"/>
    <dgm:cxn modelId="{C07AF484-D229-45AE-A7F6-69E3FC90DD2D}" srcId="{E0F64C4B-DC14-4824-B221-80B09926C2A4}" destId="{BCBD3CE9-8D63-4A50-9FA5-3F1E5191C270}" srcOrd="0" destOrd="0" parTransId="{6BB37B45-25F7-40C4-B859-9C0CFEA5916F}" sibTransId="{826EEC4B-A5CF-4BBC-91EF-6C17CAF77B03}"/>
    <dgm:cxn modelId="{6BC9CE8A-EC26-47CC-A2F6-DE91C07A2207}" srcId="{A03BBEE0-535B-44DF-A4E1-71F1C9F8CBD2}" destId="{4B73736D-77C1-40B7-8EFC-FFB1B476D365}" srcOrd="1" destOrd="0" parTransId="{4137D768-7E9E-4A8F-9DC4-D9B5EF1110C1}" sibTransId="{547F8F04-89E7-473F-B9F8-327CF23CE1B3}"/>
    <dgm:cxn modelId="{14965699-F3A7-41AE-B499-418CEDD82D88}" srcId="{A03BBEE0-535B-44DF-A4E1-71F1C9F8CBD2}" destId="{58507DCB-E8BA-476F-ACB0-AEA92848C0FB}" srcOrd="3" destOrd="0" parTransId="{0B693F0B-9D00-431D-94A8-F242552955F2}" sibTransId="{7D249635-319C-4369-90BF-864292BD97AB}"/>
    <dgm:cxn modelId="{649ACDC4-9CEB-4BDC-8E3E-F920E29C8F8D}" type="presOf" srcId="{C79F308C-BA6F-4041-BE4C-3B27B95444E1}" destId="{98423443-8EA1-43B8-BD3E-F51275AC2E99}" srcOrd="0" destOrd="0" presId="urn:microsoft.com/office/officeart/2016/7/layout/VerticalHollowActionList"/>
    <dgm:cxn modelId="{48EDF3C4-3571-40EA-BA1F-D42C91BE0E99}" srcId="{4B73736D-77C1-40B7-8EFC-FFB1B476D365}" destId="{E0380695-FAC1-4AEE-A005-F54DA6A6CD51}" srcOrd="0" destOrd="0" parTransId="{46040DE3-23A0-4D21-805F-5C3F9469F388}" sibTransId="{5BBC61F5-DEA0-42CC-8101-306F5008B1C6}"/>
    <dgm:cxn modelId="{553E10D5-6E0E-48FA-905F-3D6B1DACEB47}" type="presOf" srcId="{E0380695-FAC1-4AEE-A005-F54DA6A6CD51}" destId="{E87032AD-7CF9-4251-851D-791E4E0C043A}" srcOrd="0" destOrd="0" presId="urn:microsoft.com/office/officeart/2016/7/layout/VerticalHollowActionList"/>
    <dgm:cxn modelId="{DDC173DB-88E7-4C49-B85B-D39BE85B7BE3}" srcId="{58507DCB-E8BA-476F-ACB0-AEA92848C0FB}" destId="{947565E8-871D-41CE-ABD1-36223386BF26}" srcOrd="0" destOrd="0" parTransId="{E9C13547-EBE9-49BC-8A75-D668BE0A7336}" sibTransId="{C893592F-8048-4E80-95DF-5026FF013327}"/>
    <dgm:cxn modelId="{D169ECEF-D027-4753-A879-50392FBBEDD2}" type="presOf" srcId="{EEA714B2-85C8-47FD-9EAB-DB7BBEF2506F}" destId="{6E6421AD-00E6-4CF5-83F5-564858335A14}" srcOrd="0" destOrd="0" presId="urn:microsoft.com/office/officeart/2016/7/layout/VerticalHollowActionList"/>
    <dgm:cxn modelId="{2925ABF8-7DC7-4B6B-833F-11466117290A}" type="presOf" srcId="{C11910B6-4B06-4A97-9604-22D53BFA69CF}" destId="{A10E9872-065A-4052-A177-0AEA3420296C}" srcOrd="0" destOrd="0" presId="urn:microsoft.com/office/officeart/2016/7/layout/VerticalHollowActionList"/>
    <dgm:cxn modelId="{092479FD-6453-44A2-B54D-0C08C5D081B2}" type="presOf" srcId="{A03BBEE0-535B-44DF-A4E1-71F1C9F8CBD2}" destId="{F8AD7845-10DA-4F03-93B8-101563935246}" srcOrd="0" destOrd="0" presId="urn:microsoft.com/office/officeart/2016/7/layout/VerticalHollowActionList"/>
    <dgm:cxn modelId="{EE3B511B-DDCB-4A09-B67E-1D8DC5DF93EE}" type="presParOf" srcId="{F8AD7845-10DA-4F03-93B8-101563935246}" destId="{F962F04A-94F5-44AE-BDA3-7189C1A83F8E}" srcOrd="0" destOrd="0" presId="urn:microsoft.com/office/officeart/2016/7/layout/VerticalHollowActionList"/>
    <dgm:cxn modelId="{88E5B644-5FDA-4E49-B336-3F6455FA33D0}" type="presParOf" srcId="{F962F04A-94F5-44AE-BDA3-7189C1A83F8E}" destId="{2A131F71-EA72-4CC2-A713-AFFD990E5D83}" srcOrd="0" destOrd="0" presId="urn:microsoft.com/office/officeart/2016/7/layout/VerticalHollowActionList"/>
    <dgm:cxn modelId="{AF82B0AD-F845-4DC2-B62F-A5DACCDE16B0}" type="presParOf" srcId="{F962F04A-94F5-44AE-BDA3-7189C1A83F8E}" destId="{056B1A25-9045-4CF3-B852-370FEA5AC28C}" srcOrd="1" destOrd="0" presId="urn:microsoft.com/office/officeart/2016/7/layout/VerticalHollowActionList"/>
    <dgm:cxn modelId="{486B48C8-4B85-43C7-95D5-876E30B7D2D3}" type="presParOf" srcId="{F8AD7845-10DA-4F03-93B8-101563935246}" destId="{CC713DE9-ECFE-4FD5-B046-4D3130561519}" srcOrd="1" destOrd="0" presId="urn:microsoft.com/office/officeart/2016/7/layout/VerticalHollowActionList"/>
    <dgm:cxn modelId="{BFD22CD0-C158-44FB-872E-2D0F7F9CF3A7}" type="presParOf" srcId="{F8AD7845-10DA-4F03-93B8-101563935246}" destId="{5C60248D-63F1-4E4F-8992-8613A79183C2}" srcOrd="2" destOrd="0" presId="urn:microsoft.com/office/officeart/2016/7/layout/VerticalHollowActionList"/>
    <dgm:cxn modelId="{65D2C742-4511-4B82-BAC3-A30DBC4A6269}" type="presParOf" srcId="{5C60248D-63F1-4E4F-8992-8613A79183C2}" destId="{785FFB54-488F-48B0-AFB3-706548F38115}" srcOrd="0" destOrd="0" presId="urn:microsoft.com/office/officeart/2016/7/layout/VerticalHollowActionList"/>
    <dgm:cxn modelId="{DBF291B2-E4DD-4820-BA91-4A6064F4FE15}" type="presParOf" srcId="{5C60248D-63F1-4E4F-8992-8613A79183C2}" destId="{E87032AD-7CF9-4251-851D-791E4E0C043A}" srcOrd="1" destOrd="0" presId="urn:microsoft.com/office/officeart/2016/7/layout/VerticalHollowActionList"/>
    <dgm:cxn modelId="{DBE91F1C-A05B-4B41-AD7C-81B027153A61}" type="presParOf" srcId="{F8AD7845-10DA-4F03-93B8-101563935246}" destId="{B2D65DA5-BDE7-4120-A4CD-FC964D776D87}" srcOrd="3" destOrd="0" presId="urn:microsoft.com/office/officeart/2016/7/layout/VerticalHollowActionList"/>
    <dgm:cxn modelId="{B9356C3D-79D3-420B-B93C-04D8F79B45F1}" type="presParOf" srcId="{F8AD7845-10DA-4F03-93B8-101563935246}" destId="{F04F2306-4E3F-45BD-9690-F28703B7298B}" srcOrd="4" destOrd="0" presId="urn:microsoft.com/office/officeart/2016/7/layout/VerticalHollowActionList"/>
    <dgm:cxn modelId="{1B97EF6B-B1DD-4C73-B455-11B5593EB1BE}" type="presParOf" srcId="{F04F2306-4E3F-45BD-9690-F28703B7298B}" destId="{A10E9872-065A-4052-A177-0AEA3420296C}" srcOrd="0" destOrd="0" presId="urn:microsoft.com/office/officeart/2016/7/layout/VerticalHollowActionList"/>
    <dgm:cxn modelId="{D7EBD595-E2D8-47B9-9ABD-7B2E8610CDAD}" type="presParOf" srcId="{F04F2306-4E3F-45BD-9690-F28703B7298B}" destId="{98423443-8EA1-43B8-BD3E-F51275AC2E99}" srcOrd="1" destOrd="0" presId="urn:microsoft.com/office/officeart/2016/7/layout/VerticalHollowActionList"/>
    <dgm:cxn modelId="{FABA2FB4-C41B-4904-80BA-DE5D9F2F78A3}" type="presParOf" srcId="{F8AD7845-10DA-4F03-93B8-101563935246}" destId="{6F45414D-013A-47C0-9AC0-9C07B035A2EE}" srcOrd="5" destOrd="0" presId="urn:microsoft.com/office/officeart/2016/7/layout/VerticalHollowActionList"/>
    <dgm:cxn modelId="{3A853AFC-6F06-4F4D-8D0B-533FCD9A3D8A}" type="presParOf" srcId="{F8AD7845-10DA-4F03-93B8-101563935246}" destId="{9C05E09F-D192-4AC6-8740-022C7A601160}" srcOrd="6" destOrd="0" presId="urn:microsoft.com/office/officeart/2016/7/layout/VerticalHollowActionList"/>
    <dgm:cxn modelId="{DCCA99F8-09BE-4F90-934D-25F4B225D332}" type="presParOf" srcId="{9C05E09F-D192-4AC6-8740-022C7A601160}" destId="{91F51104-DDA6-4466-A109-D9735E90FC71}" srcOrd="0" destOrd="0" presId="urn:microsoft.com/office/officeart/2016/7/layout/VerticalHollowActionList"/>
    <dgm:cxn modelId="{716433BD-6B92-486A-A5F4-BC585B1D22EC}" type="presParOf" srcId="{9C05E09F-D192-4AC6-8740-022C7A601160}" destId="{70BEAB6A-42D4-402E-B4F5-C3F6D045FA9A}" srcOrd="1" destOrd="0" presId="urn:microsoft.com/office/officeart/2016/7/layout/VerticalHollowActionList"/>
    <dgm:cxn modelId="{130E1A00-F5A4-4219-A797-E87F7776459B}" type="presParOf" srcId="{F8AD7845-10DA-4F03-93B8-101563935246}" destId="{F2753399-B6B5-460C-88DF-1A5873890365}" srcOrd="7" destOrd="0" presId="urn:microsoft.com/office/officeart/2016/7/layout/VerticalHollowActionList"/>
    <dgm:cxn modelId="{18AABEBA-E18C-4818-AD40-22856B6B70D3}" type="presParOf" srcId="{F8AD7845-10DA-4F03-93B8-101563935246}" destId="{DE30FBED-A615-41FD-BCCE-F31EDE71F8AD}" srcOrd="8" destOrd="0" presId="urn:microsoft.com/office/officeart/2016/7/layout/VerticalHollowActionList"/>
    <dgm:cxn modelId="{33EAB737-FE2B-407B-851A-7DF9E53F92C4}" type="presParOf" srcId="{DE30FBED-A615-41FD-BCCE-F31EDE71F8AD}" destId="{4B9BED3D-454C-471E-B519-2E4EB0470CB9}" srcOrd="0" destOrd="0" presId="urn:microsoft.com/office/officeart/2016/7/layout/VerticalHollowActionList"/>
    <dgm:cxn modelId="{BDFCF779-FA14-4561-9C2D-2965CC0C85FA}" type="presParOf" srcId="{DE30FBED-A615-41FD-BCCE-F31EDE71F8AD}" destId="{6E6421AD-00E6-4CF5-83F5-564858335A14}"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74F90D5-20B7-4071-988A-C3FE15EEE40D}" type="doc">
      <dgm:prSet loTypeId="urn:microsoft.com/office/officeart/2005/8/layout/hList3" loCatId="list" qsTypeId="urn:microsoft.com/office/officeart/2005/8/quickstyle/simple2" qsCatId="simple" csTypeId="urn:microsoft.com/office/officeart/2005/8/colors/accent1_2" csCatId="accent1" phldr="1"/>
      <dgm:spPr/>
      <dgm:t>
        <a:bodyPr/>
        <a:lstStyle/>
        <a:p>
          <a:endParaRPr lang="en-US"/>
        </a:p>
      </dgm:t>
    </dgm:pt>
    <dgm:pt modelId="{855E5AF3-406B-4165-9075-FF1C00FF3C43}">
      <dgm:prSet phldrT="[Text]" custT="1"/>
      <dgm:spPr/>
      <dgm:t>
        <a:bodyPr/>
        <a:lstStyle/>
        <a:p>
          <a:pPr>
            <a:buFont typeface="Arial" panose="020B0604020202020204" pitchFamily="34" charset="0"/>
            <a:buChar char="•"/>
          </a:pPr>
          <a:r>
            <a:rPr lang="en-US" sz="2400"/>
            <a:t>Each SPP Indicator has an online survey to collect input on NYS’s target-setting and/or improvement activities</a:t>
          </a:r>
        </a:p>
      </dgm:t>
    </dgm:pt>
    <dgm:pt modelId="{4C2D56E2-2815-4624-B1D3-84E87E9FF9EC}" type="parTrans" cxnId="{B886B000-D6D0-4451-8404-06A345C2FF83}">
      <dgm:prSet/>
      <dgm:spPr/>
      <dgm:t>
        <a:bodyPr/>
        <a:lstStyle/>
        <a:p>
          <a:endParaRPr lang="en-US"/>
        </a:p>
      </dgm:t>
    </dgm:pt>
    <dgm:pt modelId="{D1488006-CC14-4DCE-92A9-7262750B76CE}" type="sibTrans" cxnId="{B886B000-D6D0-4451-8404-06A345C2FF83}">
      <dgm:prSet/>
      <dgm:spPr/>
      <dgm:t>
        <a:bodyPr/>
        <a:lstStyle/>
        <a:p>
          <a:endParaRPr lang="en-US"/>
        </a:p>
      </dgm:t>
    </dgm:pt>
    <dgm:pt modelId="{1CE8A9D0-7D30-4A0F-A49B-990F12B89CEC}">
      <dgm:prSet phldrT="[Text]" custT="1"/>
      <dgm:spPr/>
      <dgm:t>
        <a:bodyPr/>
        <a:lstStyle/>
        <a:p>
          <a:endParaRPr lang="en-US"/>
        </a:p>
      </dgm:t>
    </dgm:pt>
    <dgm:pt modelId="{7D091595-5E77-4AD5-8325-B6561FA32ADE}" type="parTrans" cxnId="{F31C2544-01C8-4345-A2D8-CD20686EBE83}">
      <dgm:prSet/>
      <dgm:spPr/>
      <dgm:t>
        <a:bodyPr/>
        <a:lstStyle/>
        <a:p>
          <a:endParaRPr lang="en-US"/>
        </a:p>
      </dgm:t>
    </dgm:pt>
    <dgm:pt modelId="{8E099092-E339-4264-A234-38624D22E9CF}" type="sibTrans" cxnId="{F31C2544-01C8-4345-A2D8-CD20686EBE83}">
      <dgm:prSet/>
      <dgm:spPr/>
      <dgm:t>
        <a:bodyPr/>
        <a:lstStyle/>
        <a:p>
          <a:endParaRPr lang="en-US"/>
        </a:p>
      </dgm:t>
    </dgm:pt>
    <dgm:pt modelId="{ACF3BC59-3668-41F3-9401-38083B9CB8EA}">
      <dgm:prSet phldrT="[Text]" custT="1"/>
      <dgm:spPr/>
      <dgm:t>
        <a:bodyPr/>
        <a:lstStyle/>
        <a:p>
          <a:pPr>
            <a:buFont typeface="Arial" panose="020B0604020202020204" pitchFamily="34" charset="0"/>
            <a:buChar char="•"/>
          </a:pPr>
          <a:r>
            <a:rPr lang="en-US" sz="2600"/>
            <a:t>The online surveys are intended to collect feedback from interested stakeholders.  They are available for those who are not attending a virtual meeting or for those who have additional information to share                                     beyond the virtual meetings</a:t>
          </a:r>
        </a:p>
      </dgm:t>
    </dgm:pt>
    <dgm:pt modelId="{D7A38B69-0A13-4792-9305-F7879E20E5FF}" type="parTrans" cxnId="{74D8F625-8EAB-45F9-963F-9FFD0198E55A}">
      <dgm:prSet/>
      <dgm:spPr/>
      <dgm:t>
        <a:bodyPr/>
        <a:lstStyle/>
        <a:p>
          <a:endParaRPr lang="en-US"/>
        </a:p>
      </dgm:t>
    </dgm:pt>
    <dgm:pt modelId="{795AE19C-0978-48D6-ACF8-28E88A54D975}" type="sibTrans" cxnId="{74D8F625-8EAB-45F9-963F-9FFD0198E55A}">
      <dgm:prSet/>
      <dgm:spPr/>
      <dgm:t>
        <a:bodyPr/>
        <a:lstStyle/>
        <a:p>
          <a:endParaRPr lang="en-US"/>
        </a:p>
      </dgm:t>
    </dgm:pt>
    <dgm:pt modelId="{81131737-DAFB-4179-8E26-822F1CFFDBE9}">
      <dgm:prSet/>
      <dgm:spPr/>
      <dgm:t>
        <a:bodyPr/>
        <a:lstStyle/>
        <a:p>
          <a:endParaRPr lang="en-US"/>
        </a:p>
      </dgm:t>
    </dgm:pt>
    <dgm:pt modelId="{29F99932-7665-4534-BE69-3780EA81BB98}" type="parTrans" cxnId="{F3D6491D-C069-4835-A757-AC9E1E9DE1CE}">
      <dgm:prSet/>
      <dgm:spPr/>
      <dgm:t>
        <a:bodyPr/>
        <a:lstStyle/>
        <a:p>
          <a:endParaRPr lang="en-US"/>
        </a:p>
      </dgm:t>
    </dgm:pt>
    <dgm:pt modelId="{11260E54-8953-4511-AC8B-93D6F2B95B13}" type="sibTrans" cxnId="{F3D6491D-C069-4835-A757-AC9E1E9DE1CE}">
      <dgm:prSet/>
      <dgm:spPr/>
      <dgm:t>
        <a:bodyPr/>
        <a:lstStyle/>
        <a:p>
          <a:endParaRPr lang="en-US"/>
        </a:p>
      </dgm:t>
    </dgm:pt>
    <dgm:pt modelId="{7675B844-1EDA-4A1B-81A8-816F8CEB4122}" type="pres">
      <dgm:prSet presAssocID="{874F90D5-20B7-4071-988A-C3FE15EEE40D}" presName="composite" presStyleCnt="0">
        <dgm:presLayoutVars>
          <dgm:chMax val="1"/>
          <dgm:dir/>
          <dgm:resizeHandles val="exact"/>
        </dgm:presLayoutVars>
      </dgm:prSet>
      <dgm:spPr/>
    </dgm:pt>
    <dgm:pt modelId="{07F647A0-B2CC-4590-AF3E-F823CE23D891}" type="pres">
      <dgm:prSet presAssocID="{855E5AF3-406B-4165-9075-FF1C00FF3C43}" presName="roof" presStyleLbl="dkBgShp" presStyleIdx="0" presStyleCnt="2"/>
      <dgm:spPr/>
    </dgm:pt>
    <dgm:pt modelId="{73EDDBFE-5421-4326-AF0D-FDA1DBCCD566}" type="pres">
      <dgm:prSet presAssocID="{855E5AF3-406B-4165-9075-FF1C00FF3C43}" presName="pillars" presStyleCnt="0"/>
      <dgm:spPr/>
    </dgm:pt>
    <dgm:pt modelId="{0AF612C6-5EDD-4D36-BF37-DE27139B54A0}" type="pres">
      <dgm:prSet presAssocID="{855E5AF3-406B-4165-9075-FF1C00FF3C43}" presName="pillar1" presStyleLbl="node1" presStyleIdx="0" presStyleCnt="1" custScaleY="96166">
        <dgm:presLayoutVars>
          <dgm:bulletEnabled val="1"/>
        </dgm:presLayoutVars>
      </dgm:prSet>
      <dgm:spPr/>
    </dgm:pt>
    <dgm:pt modelId="{0A1A6F76-6A9B-4814-8207-5FCC2A1D6B85}" type="pres">
      <dgm:prSet presAssocID="{855E5AF3-406B-4165-9075-FF1C00FF3C43}" presName="base" presStyleLbl="dkBgShp" presStyleIdx="1" presStyleCnt="2"/>
      <dgm:spPr/>
    </dgm:pt>
  </dgm:ptLst>
  <dgm:cxnLst>
    <dgm:cxn modelId="{B886B000-D6D0-4451-8404-06A345C2FF83}" srcId="{874F90D5-20B7-4071-988A-C3FE15EEE40D}" destId="{855E5AF3-406B-4165-9075-FF1C00FF3C43}" srcOrd="0" destOrd="0" parTransId="{4C2D56E2-2815-4624-B1D3-84E87E9FF9EC}" sibTransId="{D1488006-CC14-4DCE-92A9-7262750B76CE}"/>
    <dgm:cxn modelId="{F3D6491D-C069-4835-A757-AC9E1E9DE1CE}" srcId="{874F90D5-20B7-4071-988A-C3FE15EEE40D}" destId="{81131737-DAFB-4179-8E26-822F1CFFDBE9}" srcOrd="2" destOrd="0" parTransId="{29F99932-7665-4534-BE69-3780EA81BB98}" sibTransId="{11260E54-8953-4511-AC8B-93D6F2B95B13}"/>
    <dgm:cxn modelId="{74D8F625-8EAB-45F9-963F-9FFD0198E55A}" srcId="{855E5AF3-406B-4165-9075-FF1C00FF3C43}" destId="{ACF3BC59-3668-41F3-9401-38083B9CB8EA}" srcOrd="0" destOrd="0" parTransId="{D7A38B69-0A13-4792-9305-F7879E20E5FF}" sibTransId="{795AE19C-0978-48D6-ACF8-28E88A54D975}"/>
    <dgm:cxn modelId="{F31C2544-01C8-4345-A2D8-CD20686EBE83}" srcId="{874F90D5-20B7-4071-988A-C3FE15EEE40D}" destId="{1CE8A9D0-7D30-4A0F-A49B-990F12B89CEC}" srcOrd="1" destOrd="0" parTransId="{7D091595-5E77-4AD5-8325-B6561FA32ADE}" sibTransId="{8E099092-E339-4264-A234-38624D22E9CF}"/>
    <dgm:cxn modelId="{CEDE9E57-B739-4F8C-8BD5-44D12260B871}" type="presOf" srcId="{ACF3BC59-3668-41F3-9401-38083B9CB8EA}" destId="{0AF612C6-5EDD-4D36-BF37-DE27139B54A0}" srcOrd="0" destOrd="0" presId="urn:microsoft.com/office/officeart/2005/8/layout/hList3"/>
    <dgm:cxn modelId="{B8D115AB-C11F-40FC-ABA8-BA5069DB2E16}" type="presOf" srcId="{874F90D5-20B7-4071-988A-C3FE15EEE40D}" destId="{7675B844-1EDA-4A1B-81A8-816F8CEB4122}" srcOrd="0" destOrd="0" presId="urn:microsoft.com/office/officeart/2005/8/layout/hList3"/>
    <dgm:cxn modelId="{E26408BF-7A2B-40AE-86BA-90C7EB3C36A9}" type="presOf" srcId="{855E5AF3-406B-4165-9075-FF1C00FF3C43}" destId="{07F647A0-B2CC-4590-AF3E-F823CE23D891}" srcOrd="0" destOrd="0" presId="urn:microsoft.com/office/officeart/2005/8/layout/hList3"/>
    <dgm:cxn modelId="{DDA19CC0-CDF0-4124-8A57-1AA40530C53D}" type="presParOf" srcId="{7675B844-1EDA-4A1B-81A8-816F8CEB4122}" destId="{07F647A0-B2CC-4590-AF3E-F823CE23D891}" srcOrd="0" destOrd="0" presId="urn:microsoft.com/office/officeart/2005/8/layout/hList3"/>
    <dgm:cxn modelId="{11EF8528-44F6-4EB3-8365-5AB33F7869E6}" type="presParOf" srcId="{7675B844-1EDA-4A1B-81A8-816F8CEB4122}" destId="{73EDDBFE-5421-4326-AF0D-FDA1DBCCD566}" srcOrd="1" destOrd="0" presId="urn:microsoft.com/office/officeart/2005/8/layout/hList3"/>
    <dgm:cxn modelId="{FE5FFE27-B1EF-4489-812D-A75DB7DC93A5}" type="presParOf" srcId="{73EDDBFE-5421-4326-AF0D-FDA1DBCCD566}" destId="{0AF612C6-5EDD-4D36-BF37-DE27139B54A0}" srcOrd="0" destOrd="0" presId="urn:microsoft.com/office/officeart/2005/8/layout/hList3"/>
    <dgm:cxn modelId="{AED5753F-8F14-43BC-AEC0-76428E8E856E}" type="presParOf" srcId="{7675B844-1EDA-4A1B-81A8-816F8CEB4122}" destId="{0A1A6F76-6A9B-4814-8207-5FCC2A1D6B85}"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763642-4263-4D9B-924A-6A3AEDC8E65A}"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109C048F-D1E0-4D2A-A9F7-02D910DA94A7}">
      <dgm:prSet phldrT="[Text]"/>
      <dgm:spPr/>
      <dgm:t>
        <a:bodyPr/>
        <a:lstStyle/>
        <a:p>
          <a:r>
            <a:rPr lang="en-US"/>
            <a:t>Emotional Disturbance</a:t>
          </a:r>
        </a:p>
      </dgm:t>
    </dgm:pt>
    <dgm:pt modelId="{066218A1-76C4-4E9E-946A-35C63C5E770E}" type="parTrans" cxnId="{910E1925-21A4-4151-9D8D-6B119EC24D47}">
      <dgm:prSet/>
      <dgm:spPr/>
      <dgm:t>
        <a:bodyPr/>
        <a:lstStyle/>
        <a:p>
          <a:endParaRPr lang="en-US"/>
        </a:p>
      </dgm:t>
    </dgm:pt>
    <dgm:pt modelId="{C669DC77-CB95-4870-ACD5-8C0FF8776B05}" type="sibTrans" cxnId="{910E1925-21A4-4151-9D8D-6B119EC24D47}">
      <dgm:prSet/>
      <dgm:spPr/>
      <dgm:t>
        <a:bodyPr/>
        <a:lstStyle/>
        <a:p>
          <a:endParaRPr lang="en-US"/>
        </a:p>
      </dgm:t>
    </dgm:pt>
    <dgm:pt modelId="{424F65AB-4C54-4F5E-BFB0-10031BF0D66F}">
      <dgm:prSet/>
      <dgm:spPr/>
      <dgm:t>
        <a:bodyPr/>
        <a:lstStyle/>
        <a:p>
          <a:r>
            <a:rPr lang="en-US"/>
            <a:t>Intellectual Disability</a:t>
          </a:r>
        </a:p>
      </dgm:t>
    </dgm:pt>
    <dgm:pt modelId="{B9EE0136-4876-496A-9D34-C33F937115B7}" type="parTrans" cxnId="{4B40F78F-81E6-4AF5-8BDA-684875D3FCA9}">
      <dgm:prSet/>
      <dgm:spPr/>
      <dgm:t>
        <a:bodyPr/>
        <a:lstStyle/>
        <a:p>
          <a:endParaRPr lang="en-US"/>
        </a:p>
      </dgm:t>
    </dgm:pt>
    <dgm:pt modelId="{865DCED6-2D91-424F-805C-C09C0041BC22}" type="sibTrans" cxnId="{4B40F78F-81E6-4AF5-8BDA-684875D3FCA9}">
      <dgm:prSet/>
      <dgm:spPr/>
      <dgm:t>
        <a:bodyPr/>
        <a:lstStyle/>
        <a:p>
          <a:endParaRPr lang="en-US"/>
        </a:p>
      </dgm:t>
    </dgm:pt>
    <dgm:pt modelId="{6ABDDAF5-48B6-4AD9-B5E5-3F0FA80DD95A}">
      <dgm:prSet/>
      <dgm:spPr/>
      <dgm:t>
        <a:bodyPr/>
        <a:lstStyle/>
        <a:p>
          <a:r>
            <a:rPr lang="en-US"/>
            <a:t>Learning Disability</a:t>
          </a:r>
        </a:p>
      </dgm:t>
    </dgm:pt>
    <dgm:pt modelId="{19C9C62A-FA46-4DF5-B0D7-FB21C57D6FFB}" type="parTrans" cxnId="{778B5E1A-13C2-44A9-822A-0FB9BC136D56}">
      <dgm:prSet/>
      <dgm:spPr/>
      <dgm:t>
        <a:bodyPr/>
        <a:lstStyle/>
        <a:p>
          <a:endParaRPr lang="en-US"/>
        </a:p>
      </dgm:t>
    </dgm:pt>
    <dgm:pt modelId="{B71B4DFD-FC28-4C0B-BEE2-5F39D311BDEA}" type="sibTrans" cxnId="{778B5E1A-13C2-44A9-822A-0FB9BC136D56}">
      <dgm:prSet/>
      <dgm:spPr/>
      <dgm:t>
        <a:bodyPr/>
        <a:lstStyle/>
        <a:p>
          <a:endParaRPr lang="en-US"/>
        </a:p>
      </dgm:t>
    </dgm:pt>
    <dgm:pt modelId="{D753AD2F-5710-47AD-A36D-56A6DFEA8E56}">
      <dgm:prSet/>
      <dgm:spPr/>
      <dgm:t>
        <a:bodyPr/>
        <a:lstStyle/>
        <a:p>
          <a:r>
            <a:rPr lang="en-US"/>
            <a:t>Other Health Impairment</a:t>
          </a:r>
        </a:p>
      </dgm:t>
    </dgm:pt>
    <dgm:pt modelId="{2B37C075-99EE-43A9-B126-88B60279DD41}" type="parTrans" cxnId="{34C618AE-B98F-4521-8967-D90F055CEEF4}">
      <dgm:prSet/>
      <dgm:spPr/>
      <dgm:t>
        <a:bodyPr/>
        <a:lstStyle/>
        <a:p>
          <a:endParaRPr lang="en-US"/>
        </a:p>
      </dgm:t>
    </dgm:pt>
    <dgm:pt modelId="{1E70F131-B712-4A02-8918-C1BED811760D}" type="sibTrans" cxnId="{34C618AE-B98F-4521-8967-D90F055CEEF4}">
      <dgm:prSet/>
      <dgm:spPr/>
      <dgm:t>
        <a:bodyPr/>
        <a:lstStyle/>
        <a:p>
          <a:endParaRPr lang="en-US"/>
        </a:p>
      </dgm:t>
    </dgm:pt>
    <dgm:pt modelId="{782DF95F-AECB-423C-AEBC-5866208C5E26}">
      <dgm:prSet/>
      <dgm:spPr/>
      <dgm:t>
        <a:bodyPr/>
        <a:lstStyle/>
        <a:p>
          <a:r>
            <a:rPr lang="en-US"/>
            <a:t>Speech or Language Impairment </a:t>
          </a:r>
        </a:p>
      </dgm:t>
    </dgm:pt>
    <dgm:pt modelId="{A09142E3-E4C2-456A-9870-22C3763DD1F5}" type="parTrans" cxnId="{4C4CABAA-3F78-4BEF-B064-70ED6C4FD58E}">
      <dgm:prSet/>
      <dgm:spPr/>
      <dgm:t>
        <a:bodyPr/>
        <a:lstStyle/>
        <a:p>
          <a:endParaRPr lang="en-US"/>
        </a:p>
      </dgm:t>
    </dgm:pt>
    <dgm:pt modelId="{155FAA7A-BAD5-40E9-9F71-1471CCCB7CE9}" type="sibTrans" cxnId="{4C4CABAA-3F78-4BEF-B064-70ED6C4FD58E}">
      <dgm:prSet/>
      <dgm:spPr/>
      <dgm:t>
        <a:bodyPr/>
        <a:lstStyle/>
        <a:p>
          <a:endParaRPr lang="en-US"/>
        </a:p>
      </dgm:t>
    </dgm:pt>
    <dgm:pt modelId="{6F67CDCF-17FA-4550-A965-24CC7D7845E9}">
      <dgm:prSet phldrT="[Text]"/>
      <dgm:spPr/>
      <dgm:t>
        <a:bodyPr/>
        <a:lstStyle/>
        <a:p>
          <a:r>
            <a:rPr lang="en-US"/>
            <a:t>Autism </a:t>
          </a:r>
        </a:p>
      </dgm:t>
    </dgm:pt>
    <dgm:pt modelId="{D3945A3E-39A0-40F9-8264-CF74CB122C16}" type="parTrans" cxnId="{002AB8CF-241C-499B-AFA8-974429400FDA}">
      <dgm:prSet/>
      <dgm:spPr/>
      <dgm:t>
        <a:bodyPr/>
        <a:lstStyle/>
        <a:p>
          <a:endParaRPr lang="en-US"/>
        </a:p>
      </dgm:t>
    </dgm:pt>
    <dgm:pt modelId="{BDDEA002-2EDE-4AF1-ADF8-438A6B72678D}" type="sibTrans" cxnId="{002AB8CF-241C-499B-AFA8-974429400FDA}">
      <dgm:prSet/>
      <dgm:spPr/>
      <dgm:t>
        <a:bodyPr/>
        <a:lstStyle/>
        <a:p>
          <a:endParaRPr lang="en-US"/>
        </a:p>
      </dgm:t>
    </dgm:pt>
    <dgm:pt modelId="{7D229AB1-1621-4FCE-A5A6-634E474D42BE}" type="pres">
      <dgm:prSet presAssocID="{4A763642-4263-4D9B-924A-6A3AEDC8E65A}" presName="diagram" presStyleCnt="0">
        <dgm:presLayoutVars>
          <dgm:dir/>
          <dgm:resizeHandles val="exact"/>
        </dgm:presLayoutVars>
      </dgm:prSet>
      <dgm:spPr/>
    </dgm:pt>
    <dgm:pt modelId="{E35AB908-B234-4DC2-896D-55995C03F455}" type="pres">
      <dgm:prSet presAssocID="{6F67CDCF-17FA-4550-A965-24CC7D7845E9}" presName="node" presStyleLbl="node1" presStyleIdx="0" presStyleCnt="6">
        <dgm:presLayoutVars>
          <dgm:bulletEnabled val="1"/>
        </dgm:presLayoutVars>
      </dgm:prSet>
      <dgm:spPr/>
    </dgm:pt>
    <dgm:pt modelId="{E8274BD5-A91A-4D85-8F03-5AB956AE61F4}" type="pres">
      <dgm:prSet presAssocID="{BDDEA002-2EDE-4AF1-ADF8-438A6B72678D}" presName="sibTrans" presStyleCnt="0"/>
      <dgm:spPr/>
    </dgm:pt>
    <dgm:pt modelId="{9B43579D-BB44-4C32-8199-5C93448C78F7}" type="pres">
      <dgm:prSet presAssocID="{109C048F-D1E0-4D2A-A9F7-02D910DA94A7}" presName="node" presStyleLbl="node1" presStyleIdx="1" presStyleCnt="6">
        <dgm:presLayoutVars>
          <dgm:bulletEnabled val="1"/>
        </dgm:presLayoutVars>
      </dgm:prSet>
      <dgm:spPr/>
    </dgm:pt>
    <dgm:pt modelId="{11AC3EF1-1DC8-4E4D-B6A0-5BD53A203E13}" type="pres">
      <dgm:prSet presAssocID="{C669DC77-CB95-4870-ACD5-8C0FF8776B05}" presName="sibTrans" presStyleCnt="0"/>
      <dgm:spPr/>
    </dgm:pt>
    <dgm:pt modelId="{A84C72B8-328A-47EE-B5C4-CAA45AD86091}" type="pres">
      <dgm:prSet presAssocID="{424F65AB-4C54-4F5E-BFB0-10031BF0D66F}" presName="node" presStyleLbl="node1" presStyleIdx="2" presStyleCnt="6">
        <dgm:presLayoutVars>
          <dgm:bulletEnabled val="1"/>
        </dgm:presLayoutVars>
      </dgm:prSet>
      <dgm:spPr/>
    </dgm:pt>
    <dgm:pt modelId="{B77B08C7-57CE-495B-9741-99075B100751}" type="pres">
      <dgm:prSet presAssocID="{865DCED6-2D91-424F-805C-C09C0041BC22}" presName="sibTrans" presStyleCnt="0"/>
      <dgm:spPr/>
    </dgm:pt>
    <dgm:pt modelId="{1E8BDCDF-B414-41C3-82D8-AD22144E1A1D}" type="pres">
      <dgm:prSet presAssocID="{6ABDDAF5-48B6-4AD9-B5E5-3F0FA80DD95A}" presName="node" presStyleLbl="node1" presStyleIdx="3" presStyleCnt="6">
        <dgm:presLayoutVars>
          <dgm:bulletEnabled val="1"/>
        </dgm:presLayoutVars>
      </dgm:prSet>
      <dgm:spPr/>
    </dgm:pt>
    <dgm:pt modelId="{040BC8E7-1C74-4256-8412-D236D257B750}" type="pres">
      <dgm:prSet presAssocID="{B71B4DFD-FC28-4C0B-BEE2-5F39D311BDEA}" presName="sibTrans" presStyleCnt="0"/>
      <dgm:spPr/>
    </dgm:pt>
    <dgm:pt modelId="{2046ACA1-636C-4E1D-8180-A4C7B867ADD9}" type="pres">
      <dgm:prSet presAssocID="{D753AD2F-5710-47AD-A36D-56A6DFEA8E56}" presName="node" presStyleLbl="node1" presStyleIdx="4" presStyleCnt="6">
        <dgm:presLayoutVars>
          <dgm:bulletEnabled val="1"/>
        </dgm:presLayoutVars>
      </dgm:prSet>
      <dgm:spPr/>
    </dgm:pt>
    <dgm:pt modelId="{F61DC427-D3D8-4439-A973-A1FD3464FF06}" type="pres">
      <dgm:prSet presAssocID="{1E70F131-B712-4A02-8918-C1BED811760D}" presName="sibTrans" presStyleCnt="0"/>
      <dgm:spPr/>
    </dgm:pt>
    <dgm:pt modelId="{1D7100BF-2233-4ECF-BF36-F40041D780BB}" type="pres">
      <dgm:prSet presAssocID="{782DF95F-AECB-423C-AEBC-5866208C5E26}" presName="node" presStyleLbl="node1" presStyleIdx="5" presStyleCnt="6">
        <dgm:presLayoutVars>
          <dgm:bulletEnabled val="1"/>
        </dgm:presLayoutVars>
      </dgm:prSet>
      <dgm:spPr/>
    </dgm:pt>
  </dgm:ptLst>
  <dgm:cxnLst>
    <dgm:cxn modelId="{D4F3EF0C-9D81-4E36-8520-351E36924153}" type="presOf" srcId="{D753AD2F-5710-47AD-A36D-56A6DFEA8E56}" destId="{2046ACA1-636C-4E1D-8180-A4C7B867ADD9}" srcOrd="0" destOrd="0" presId="urn:microsoft.com/office/officeart/2005/8/layout/default"/>
    <dgm:cxn modelId="{D5224518-F3C8-4286-B55D-43E2DDAF0600}" type="presOf" srcId="{6F67CDCF-17FA-4550-A965-24CC7D7845E9}" destId="{E35AB908-B234-4DC2-896D-55995C03F455}" srcOrd="0" destOrd="0" presId="urn:microsoft.com/office/officeart/2005/8/layout/default"/>
    <dgm:cxn modelId="{778B5E1A-13C2-44A9-822A-0FB9BC136D56}" srcId="{4A763642-4263-4D9B-924A-6A3AEDC8E65A}" destId="{6ABDDAF5-48B6-4AD9-B5E5-3F0FA80DD95A}" srcOrd="3" destOrd="0" parTransId="{19C9C62A-FA46-4DF5-B0D7-FB21C57D6FFB}" sibTransId="{B71B4DFD-FC28-4C0B-BEE2-5F39D311BDEA}"/>
    <dgm:cxn modelId="{910E1925-21A4-4151-9D8D-6B119EC24D47}" srcId="{4A763642-4263-4D9B-924A-6A3AEDC8E65A}" destId="{109C048F-D1E0-4D2A-A9F7-02D910DA94A7}" srcOrd="1" destOrd="0" parTransId="{066218A1-76C4-4E9E-946A-35C63C5E770E}" sibTransId="{C669DC77-CB95-4870-ACD5-8C0FF8776B05}"/>
    <dgm:cxn modelId="{35515831-93BB-4895-85D2-80097227F58E}" type="presOf" srcId="{424F65AB-4C54-4F5E-BFB0-10031BF0D66F}" destId="{A84C72B8-328A-47EE-B5C4-CAA45AD86091}" srcOrd="0" destOrd="0" presId="urn:microsoft.com/office/officeart/2005/8/layout/default"/>
    <dgm:cxn modelId="{CAC80A3B-D3F4-487B-ADC8-61CAC74484F1}" type="presOf" srcId="{782DF95F-AECB-423C-AEBC-5866208C5E26}" destId="{1D7100BF-2233-4ECF-BF36-F40041D780BB}" srcOrd="0" destOrd="0" presId="urn:microsoft.com/office/officeart/2005/8/layout/default"/>
    <dgm:cxn modelId="{FF988E83-3A04-4752-A84E-F3E5E8F5CF12}" type="presOf" srcId="{109C048F-D1E0-4D2A-A9F7-02D910DA94A7}" destId="{9B43579D-BB44-4C32-8199-5C93448C78F7}" srcOrd="0" destOrd="0" presId="urn:microsoft.com/office/officeart/2005/8/layout/default"/>
    <dgm:cxn modelId="{4B40F78F-81E6-4AF5-8BDA-684875D3FCA9}" srcId="{4A763642-4263-4D9B-924A-6A3AEDC8E65A}" destId="{424F65AB-4C54-4F5E-BFB0-10031BF0D66F}" srcOrd="2" destOrd="0" parTransId="{B9EE0136-4876-496A-9D34-C33F937115B7}" sibTransId="{865DCED6-2D91-424F-805C-C09C0041BC22}"/>
    <dgm:cxn modelId="{4C4CABAA-3F78-4BEF-B064-70ED6C4FD58E}" srcId="{4A763642-4263-4D9B-924A-6A3AEDC8E65A}" destId="{782DF95F-AECB-423C-AEBC-5866208C5E26}" srcOrd="5" destOrd="0" parTransId="{A09142E3-E4C2-456A-9870-22C3763DD1F5}" sibTransId="{155FAA7A-BAD5-40E9-9F71-1471CCCB7CE9}"/>
    <dgm:cxn modelId="{34C618AE-B98F-4521-8967-D90F055CEEF4}" srcId="{4A763642-4263-4D9B-924A-6A3AEDC8E65A}" destId="{D753AD2F-5710-47AD-A36D-56A6DFEA8E56}" srcOrd="4" destOrd="0" parTransId="{2B37C075-99EE-43A9-B126-88B60279DD41}" sibTransId="{1E70F131-B712-4A02-8918-C1BED811760D}"/>
    <dgm:cxn modelId="{002AB8CF-241C-499B-AFA8-974429400FDA}" srcId="{4A763642-4263-4D9B-924A-6A3AEDC8E65A}" destId="{6F67CDCF-17FA-4550-A965-24CC7D7845E9}" srcOrd="0" destOrd="0" parTransId="{D3945A3E-39A0-40F9-8264-CF74CB122C16}" sibTransId="{BDDEA002-2EDE-4AF1-ADF8-438A6B72678D}"/>
    <dgm:cxn modelId="{C65994DC-7A46-49E6-A5E9-03508D3FCAA2}" type="presOf" srcId="{4A763642-4263-4D9B-924A-6A3AEDC8E65A}" destId="{7D229AB1-1621-4FCE-A5A6-634E474D42BE}" srcOrd="0" destOrd="0" presId="urn:microsoft.com/office/officeart/2005/8/layout/default"/>
    <dgm:cxn modelId="{35AB49EC-0992-4CE7-85EF-439105BA6696}" type="presOf" srcId="{6ABDDAF5-48B6-4AD9-B5E5-3F0FA80DD95A}" destId="{1E8BDCDF-B414-41C3-82D8-AD22144E1A1D}" srcOrd="0" destOrd="0" presId="urn:microsoft.com/office/officeart/2005/8/layout/default"/>
    <dgm:cxn modelId="{3381946F-D635-46EE-9FD0-919B2E400086}" type="presParOf" srcId="{7D229AB1-1621-4FCE-A5A6-634E474D42BE}" destId="{E35AB908-B234-4DC2-896D-55995C03F455}" srcOrd="0" destOrd="0" presId="urn:microsoft.com/office/officeart/2005/8/layout/default"/>
    <dgm:cxn modelId="{CAC0859A-283A-4177-B85C-EE531FA06540}" type="presParOf" srcId="{7D229AB1-1621-4FCE-A5A6-634E474D42BE}" destId="{E8274BD5-A91A-4D85-8F03-5AB956AE61F4}" srcOrd="1" destOrd="0" presId="urn:microsoft.com/office/officeart/2005/8/layout/default"/>
    <dgm:cxn modelId="{CB80A7B2-BE6F-428A-AB7E-F3476D82E152}" type="presParOf" srcId="{7D229AB1-1621-4FCE-A5A6-634E474D42BE}" destId="{9B43579D-BB44-4C32-8199-5C93448C78F7}" srcOrd="2" destOrd="0" presId="urn:microsoft.com/office/officeart/2005/8/layout/default"/>
    <dgm:cxn modelId="{4AE8824E-D7F5-469B-AD85-A12FE25501FD}" type="presParOf" srcId="{7D229AB1-1621-4FCE-A5A6-634E474D42BE}" destId="{11AC3EF1-1DC8-4E4D-B6A0-5BD53A203E13}" srcOrd="3" destOrd="0" presId="urn:microsoft.com/office/officeart/2005/8/layout/default"/>
    <dgm:cxn modelId="{08953A9B-C174-4BEA-841F-6CBD628FCB34}" type="presParOf" srcId="{7D229AB1-1621-4FCE-A5A6-634E474D42BE}" destId="{A84C72B8-328A-47EE-B5C4-CAA45AD86091}" srcOrd="4" destOrd="0" presId="urn:microsoft.com/office/officeart/2005/8/layout/default"/>
    <dgm:cxn modelId="{11BF91CF-8467-4DB3-A112-8819B3642CBB}" type="presParOf" srcId="{7D229AB1-1621-4FCE-A5A6-634E474D42BE}" destId="{B77B08C7-57CE-495B-9741-99075B100751}" srcOrd="5" destOrd="0" presId="urn:microsoft.com/office/officeart/2005/8/layout/default"/>
    <dgm:cxn modelId="{1D6F6EA9-BA60-4CBD-82EE-0A94020481A5}" type="presParOf" srcId="{7D229AB1-1621-4FCE-A5A6-634E474D42BE}" destId="{1E8BDCDF-B414-41C3-82D8-AD22144E1A1D}" srcOrd="6" destOrd="0" presId="urn:microsoft.com/office/officeart/2005/8/layout/default"/>
    <dgm:cxn modelId="{A142671B-4413-4F61-AA0F-672358265954}" type="presParOf" srcId="{7D229AB1-1621-4FCE-A5A6-634E474D42BE}" destId="{040BC8E7-1C74-4256-8412-D236D257B750}" srcOrd="7" destOrd="0" presId="urn:microsoft.com/office/officeart/2005/8/layout/default"/>
    <dgm:cxn modelId="{3BD7FEC0-F264-47A0-9A61-96704993C1D0}" type="presParOf" srcId="{7D229AB1-1621-4FCE-A5A6-634E474D42BE}" destId="{2046ACA1-636C-4E1D-8180-A4C7B867ADD9}" srcOrd="8" destOrd="0" presId="urn:microsoft.com/office/officeart/2005/8/layout/default"/>
    <dgm:cxn modelId="{D967285F-DAD2-474F-B186-AD943BF6DBFF}" type="presParOf" srcId="{7D229AB1-1621-4FCE-A5A6-634E474D42BE}" destId="{F61DC427-D3D8-4439-A973-A1FD3464FF06}" srcOrd="9" destOrd="0" presId="urn:microsoft.com/office/officeart/2005/8/layout/default"/>
    <dgm:cxn modelId="{AD4F61D7-0834-4624-89BF-EB796FCD6107}" type="presParOf" srcId="{7D229AB1-1621-4FCE-A5A6-634E474D42BE}" destId="{1D7100BF-2233-4ECF-BF36-F40041D780BB}"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17F51D-DF3A-4DF2-AD49-1D97CDD17172}"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563A9C88-8367-4551-9732-FF6F07E93DE1}">
      <dgm:prSet phldrT="[Text]" custT="1"/>
      <dgm:spPr/>
      <dgm:t>
        <a:bodyPr/>
        <a:lstStyle/>
        <a:p>
          <a:r>
            <a:rPr lang="en-US" sz="4000"/>
            <a:t>Cell Size</a:t>
          </a:r>
        </a:p>
      </dgm:t>
    </dgm:pt>
    <dgm:pt modelId="{7BBE5D27-8C28-4A18-9D31-10742B4FBFBA}" type="parTrans" cxnId="{82C5C8D0-2A92-4B5B-A439-33CCD793B56C}">
      <dgm:prSet/>
      <dgm:spPr/>
      <dgm:t>
        <a:bodyPr/>
        <a:lstStyle/>
        <a:p>
          <a:endParaRPr lang="en-US"/>
        </a:p>
      </dgm:t>
    </dgm:pt>
    <dgm:pt modelId="{17FF6A01-02DB-4C4C-B50B-8F28EAF00FD2}" type="sibTrans" cxnId="{82C5C8D0-2A92-4B5B-A439-33CCD793B56C}">
      <dgm:prSet/>
      <dgm:spPr/>
      <dgm:t>
        <a:bodyPr/>
        <a:lstStyle/>
        <a:p>
          <a:endParaRPr lang="en-US"/>
        </a:p>
      </dgm:t>
    </dgm:pt>
    <dgm:pt modelId="{2246E20C-93DB-4904-AEC5-85ECA3CAF884}">
      <dgm:prSet phldrT="[Text]" custT="1"/>
      <dgm:spPr/>
      <dgm:t>
        <a:bodyPr/>
        <a:lstStyle/>
        <a:p>
          <a:r>
            <a:rPr lang="en-US" sz="2200">
              <a:effectLst/>
              <a:latin typeface="+mn-lt"/>
              <a:ea typeface="+mn-ea"/>
              <a:cs typeface="+mn-cs"/>
            </a:rPr>
            <a:t>Have at least 10 students with the specific disability of the race and ethnicity enrolled in the district</a:t>
          </a:r>
          <a:endParaRPr lang="en-US" sz="2200"/>
        </a:p>
      </dgm:t>
    </dgm:pt>
    <dgm:pt modelId="{17950B0A-47AC-42EA-AAD5-178DA1C5730A}" type="parTrans" cxnId="{EB972E2B-6BB6-475D-848C-6ACB4825F8B9}">
      <dgm:prSet/>
      <dgm:spPr/>
      <dgm:t>
        <a:bodyPr/>
        <a:lstStyle/>
        <a:p>
          <a:endParaRPr lang="en-US"/>
        </a:p>
      </dgm:t>
    </dgm:pt>
    <dgm:pt modelId="{78850A4D-F45E-4F67-BD97-38FF2A5F7A50}" type="sibTrans" cxnId="{EB972E2B-6BB6-475D-848C-6ACB4825F8B9}">
      <dgm:prSet/>
      <dgm:spPr/>
      <dgm:t>
        <a:bodyPr/>
        <a:lstStyle/>
        <a:p>
          <a:endParaRPr lang="en-US"/>
        </a:p>
      </dgm:t>
    </dgm:pt>
    <dgm:pt modelId="{C4718130-6AA3-44D0-974C-E5536E3276C0}">
      <dgm:prSet phldrT="[Text]" custT="1"/>
      <dgm:spPr/>
      <dgm:t>
        <a:bodyPr/>
        <a:lstStyle/>
        <a:p>
          <a:r>
            <a:rPr lang="en-US" sz="4000"/>
            <a:t>N Size</a:t>
          </a:r>
        </a:p>
      </dgm:t>
    </dgm:pt>
    <dgm:pt modelId="{B4796C13-56C9-4500-ABB6-BACE8C1AD803}" type="parTrans" cxnId="{DBF161EB-6242-4AAB-927A-8C9CF8E328AC}">
      <dgm:prSet/>
      <dgm:spPr/>
      <dgm:t>
        <a:bodyPr/>
        <a:lstStyle/>
        <a:p>
          <a:endParaRPr lang="en-US"/>
        </a:p>
      </dgm:t>
    </dgm:pt>
    <dgm:pt modelId="{DEFCECBD-7822-4304-A6EB-15099C8723F8}" type="sibTrans" cxnId="{DBF161EB-6242-4AAB-927A-8C9CF8E328AC}">
      <dgm:prSet/>
      <dgm:spPr/>
      <dgm:t>
        <a:bodyPr/>
        <a:lstStyle/>
        <a:p>
          <a:endParaRPr lang="en-US"/>
        </a:p>
      </dgm:t>
    </dgm:pt>
    <dgm:pt modelId="{A48AE0D1-35B4-45FD-97BD-B02154D16A99}">
      <dgm:prSet phldrT="[Text]" custT="1"/>
      <dgm:spPr/>
      <dgm:t>
        <a:bodyPr/>
        <a:lstStyle/>
        <a:p>
          <a:r>
            <a:rPr lang="en-US" sz="2200">
              <a:effectLst/>
              <a:latin typeface="+mn-lt"/>
              <a:ea typeface="+mn-ea"/>
              <a:cs typeface="+mn-cs"/>
            </a:rPr>
            <a:t>Have at least 30 students of the race and ethnicity enrolled in the district</a:t>
          </a:r>
          <a:endParaRPr lang="en-US" sz="2200"/>
        </a:p>
      </dgm:t>
    </dgm:pt>
    <dgm:pt modelId="{270FBFA8-F769-4DB9-8288-83FF28FBFC55}" type="parTrans" cxnId="{D71041FD-349F-48E9-9345-E319727D1BB9}">
      <dgm:prSet/>
      <dgm:spPr/>
      <dgm:t>
        <a:bodyPr/>
        <a:lstStyle/>
        <a:p>
          <a:endParaRPr lang="en-US"/>
        </a:p>
      </dgm:t>
    </dgm:pt>
    <dgm:pt modelId="{0662F6B5-2F1D-4DE5-A777-482955014CED}" type="sibTrans" cxnId="{D71041FD-349F-48E9-9345-E319727D1BB9}">
      <dgm:prSet/>
      <dgm:spPr/>
      <dgm:t>
        <a:bodyPr/>
        <a:lstStyle/>
        <a:p>
          <a:endParaRPr lang="en-US"/>
        </a:p>
      </dgm:t>
    </dgm:pt>
    <dgm:pt modelId="{9FCEC039-7693-4753-974B-D3C0EDDD247C}">
      <dgm:prSet phldrT="[Text]"/>
      <dgm:spPr/>
      <dgm:t>
        <a:bodyPr/>
        <a:lstStyle/>
        <a:p>
          <a:r>
            <a:rPr lang="en-US"/>
            <a:t>Risk Ratio</a:t>
          </a:r>
        </a:p>
      </dgm:t>
    </dgm:pt>
    <dgm:pt modelId="{F88694CA-3E2C-4073-8C10-00F379DE5796}" type="parTrans" cxnId="{7633F43D-8A81-4A0D-B2CA-42F5EEA14988}">
      <dgm:prSet/>
      <dgm:spPr/>
      <dgm:t>
        <a:bodyPr/>
        <a:lstStyle/>
        <a:p>
          <a:endParaRPr lang="en-US"/>
        </a:p>
      </dgm:t>
    </dgm:pt>
    <dgm:pt modelId="{4241290B-C581-43E8-8EA0-11C0D2BF11B5}" type="sibTrans" cxnId="{7633F43D-8A81-4A0D-B2CA-42F5EEA14988}">
      <dgm:prSet/>
      <dgm:spPr/>
      <dgm:t>
        <a:bodyPr/>
        <a:lstStyle/>
        <a:p>
          <a:endParaRPr lang="en-US"/>
        </a:p>
      </dgm:t>
    </dgm:pt>
    <dgm:pt modelId="{14B28E2A-2C8C-405A-8EF1-205009BD22F7}">
      <dgm:prSet phldrT="[Text]" custT="1"/>
      <dgm:spPr/>
      <dgm:t>
        <a:bodyPr/>
        <a:lstStyle/>
        <a:p>
          <a:r>
            <a:rPr lang="en-US" sz="2200">
              <a:effectLst/>
              <a:latin typeface="+mn-lt"/>
              <a:ea typeface="+mn-ea"/>
              <a:cs typeface="+mn-cs"/>
            </a:rPr>
            <a:t>Have a relative risk ratio for any race and ethnicity of 4.0 or higher</a:t>
          </a:r>
          <a:endParaRPr lang="en-US" sz="2200"/>
        </a:p>
      </dgm:t>
    </dgm:pt>
    <dgm:pt modelId="{3E5444A3-7095-4F4A-932F-F5331906753B}" type="parTrans" cxnId="{C3F16A54-5616-4760-AFA2-DC73EE49E3B6}">
      <dgm:prSet/>
      <dgm:spPr/>
      <dgm:t>
        <a:bodyPr/>
        <a:lstStyle/>
        <a:p>
          <a:endParaRPr lang="en-US"/>
        </a:p>
      </dgm:t>
    </dgm:pt>
    <dgm:pt modelId="{65EDD650-5B83-421F-B3E9-15B1FC7D3DF7}" type="sibTrans" cxnId="{C3F16A54-5616-4760-AFA2-DC73EE49E3B6}">
      <dgm:prSet/>
      <dgm:spPr/>
      <dgm:t>
        <a:bodyPr/>
        <a:lstStyle/>
        <a:p>
          <a:endParaRPr lang="en-US"/>
        </a:p>
      </dgm:t>
    </dgm:pt>
    <dgm:pt modelId="{ADB2F024-5897-4A21-B17C-A4A781CFD111}" type="pres">
      <dgm:prSet presAssocID="{4917F51D-DF3A-4DF2-AD49-1D97CDD17172}" presName="Name0" presStyleCnt="0">
        <dgm:presLayoutVars>
          <dgm:dir/>
          <dgm:animLvl val="lvl"/>
          <dgm:resizeHandles val="exact"/>
        </dgm:presLayoutVars>
      </dgm:prSet>
      <dgm:spPr/>
    </dgm:pt>
    <dgm:pt modelId="{0797E59E-A603-43C9-8EA4-9C09C56518CC}" type="pres">
      <dgm:prSet presAssocID="{4917F51D-DF3A-4DF2-AD49-1D97CDD17172}" presName="tSp" presStyleCnt="0"/>
      <dgm:spPr/>
    </dgm:pt>
    <dgm:pt modelId="{4D3D9883-98BB-4B8D-A049-2D0CEAA1F7B2}" type="pres">
      <dgm:prSet presAssocID="{4917F51D-DF3A-4DF2-AD49-1D97CDD17172}" presName="bSp" presStyleCnt="0"/>
      <dgm:spPr/>
    </dgm:pt>
    <dgm:pt modelId="{66AEAA51-F05F-4FEA-8562-6DEA64EC631E}" type="pres">
      <dgm:prSet presAssocID="{4917F51D-DF3A-4DF2-AD49-1D97CDD17172}" presName="process" presStyleCnt="0"/>
      <dgm:spPr/>
    </dgm:pt>
    <dgm:pt modelId="{27DD3A21-1223-4DEB-93F6-65352E02C63D}" type="pres">
      <dgm:prSet presAssocID="{563A9C88-8367-4551-9732-FF6F07E93DE1}" presName="composite1" presStyleCnt="0"/>
      <dgm:spPr/>
    </dgm:pt>
    <dgm:pt modelId="{750E52C8-9A53-4658-A365-F26BD9196DBC}" type="pres">
      <dgm:prSet presAssocID="{563A9C88-8367-4551-9732-FF6F07E93DE1}" presName="dummyNode1" presStyleLbl="node1" presStyleIdx="0" presStyleCnt="3"/>
      <dgm:spPr/>
    </dgm:pt>
    <dgm:pt modelId="{EB4E3C9C-77A8-4B35-AAAF-B69F66CB052B}" type="pres">
      <dgm:prSet presAssocID="{563A9C88-8367-4551-9732-FF6F07E93DE1}" presName="childNode1" presStyleLbl="bgAcc1" presStyleIdx="0" presStyleCnt="3" custScaleX="132239" custScaleY="119239">
        <dgm:presLayoutVars>
          <dgm:bulletEnabled val="1"/>
        </dgm:presLayoutVars>
      </dgm:prSet>
      <dgm:spPr/>
    </dgm:pt>
    <dgm:pt modelId="{681E7867-3535-44E1-BA4C-89942BF7D3F2}" type="pres">
      <dgm:prSet presAssocID="{563A9C88-8367-4551-9732-FF6F07E93DE1}" presName="childNode1tx" presStyleLbl="bgAcc1" presStyleIdx="0" presStyleCnt="3">
        <dgm:presLayoutVars>
          <dgm:bulletEnabled val="1"/>
        </dgm:presLayoutVars>
      </dgm:prSet>
      <dgm:spPr/>
    </dgm:pt>
    <dgm:pt modelId="{238A2554-E907-4610-8DAD-36B3EE524AB2}" type="pres">
      <dgm:prSet presAssocID="{563A9C88-8367-4551-9732-FF6F07E93DE1}" presName="parentNode1" presStyleLbl="node1" presStyleIdx="0" presStyleCnt="3" custScaleX="96185" custScaleY="67469">
        <dgm:presLayoutVars>
          <dgm:chMax val="1"/>
          <dgm:bulletEnabled val="1"/>
        </dgm:presLayoutVars>
      </dgm:prSet>
      <dgm:spPr/>
    </dgm:pt>
    <dgm:pt modelId="{7D66F455-1480-4B2D-AB2F-8F5CB9E4CD09}" type="pres">
      <dgm:prSet presAssocID="{563A9C88-8367-4551-9732-FF6F07E93DE1}" presName="connSite1" presStyleCnt="0"/>
      <dgm:spPr/>
    </dgm:pt>
    <dgm:pt modelId="{18B19F43-ABFE-4EA4-ABAA-E2FE90167648}" type="pres">
      <dgm:prSet presAssocID="{17FF6A01-02DB-4C4C-B50B-8F28EAF00FD2}" presName="Name9" presStyleLbl="sibTrans2D1" presStyleIdx="0" presStyleCnt="2" custLinFactNeighborX="-717" custLinFactNeighborY="-4947"/>
      <dgm:spPr/>
    </dgm:pt>
    <dgm:pt modelId="{C1AA56A2-F7A3-419F-A2AB-59BEAEEB4313}" type="pres">
      <dgm:prSet presAssocID="{C4718130-6AA3-44D0-974C-E5536E3276C0}" presName="composite2" presStyleCnt="0"/>
      <dgm:spPr/>
    </dgm:pt>
    <dgm:pt modelId="{60413A6E-2756-49EF-BE0A-829CEB0C060E}" type="pres">
      <dgm:prSet presAssocID="{C4718130-6AA3-44D0-974C-E5536E3276C0}" presName="dummyNode2" presStyleLbl="node1" presStyleIdx="0" presStyleCnt="3"/>
      <dgm:spPr/>
    </dgm:pt>
    <dgm:pt modelId="{A88D73F7-F1D1-467D-97EF-895AF7CE5D0D}" type="pres">
      <dgm:prSet presAssocID="{C4718130-6AA3-44D0-974C-E5536E3276C0}" presName="childNode2" presStyleLbl="bgAcc1" presStyleIdx="1" presStyleCnt="3" custScaleX="138302" custScaleY="113506">
        <dgm:presLayoutVars>
          <dgm:bulletEnabled val="1"/>
        </dgm:presLayoutVars>
      </dgm:prSet>
      <dgm:spPr/>
    </dgm:pt>
    <dgm:pt modelId="{0E7EFEC2-885D-488C-885E-C20E9B080DE9}" type="pres">
      <dgm:prSet presAssocID="{C4718130-6AA3-44D0-974C-E5536E3276C0}" presName="childNode2tx" presStyleLbl="bgAcc1" presStyleIdx="1" presStyleCnt="3">
        <dgm:presLayoutVars>
          <dgm:bulletEnabled val="1"/>
        </dgm:presLayoutVars>
      </dgm:prSet>
      <dgm:spPr/>
    </dgm:pt>
    <dgm:pt modelId="{6F7FFA16-BCAF-4248-8C8D-C71DFBE6D225}" type="pres">
      <dgm:prSet presAssocID="{C4718130-6AA3-44D0-974C-E5536E3276C0}" presName="parentNode2" presStyleLbl="node1" presStyleIdx="1" presStyleCnt="3" custScaleX="72064" custScaleY="67695">
        <dgm:presLayoutVars>
          <dgm:chMax val="0"/>
          <dgm:bulletEnabled val="1"/>
        </dgm:presLayoutVars>
      </dgm:prSet>
      <dgm:spPr/>
    </dgm:pt>
    <dgm:pt modelId="{872FE086-8E51-4491-8BD0-DE12D11F8D77}" type="pres">
      <dgm:prSet presAssocID="{C4718130-6AA3-44D0-974C-E5536E3276C0}" presName="connSite2" presStyleCnt="0"/>
      <dgm:spPr/>
    </dgm:pt>
    <dgm:pt modelId="{CB3B180C-0F5E-451E-8832-104C8212D5DA}" type="pres">
      <dgm:prSet presAssocID="{DEFCECBD-7822-4304-A6EB-15099C8723F8}" presName="Name18" presStyleLbl="sibTrans2D1" presStyleIdx="1" presStyleCnt="2" custLinFactNeighborX="4796" custLinFactNeighborY="9893"/>
      <dgm:spPr/>
    </dgm:pt>
    <dgm:pt modelId="{A4890D9C-2BF4-49CB-8F59-7E81E632E98B}" type="pres">
      <dgm:prSet presAssocID="{9FCEC039-7693-4753-974B-D3C0EDDD247C}" presName="composite1" presStyleCnt="0"/>
      <dgm:spPr/>
    </dgm:pt>
    <dgm:pt modelId="{3EEFE426-C38A-4383-8047-5DC8B14A3EFF}" type="pres">
      <dgm:prSet presAssocID="{9FCEC039-7693-4753-974B-D3C0EDDD247C}" presName="dummyNode1" presStyleLbl="node1" presStyleIdx="1" presStyleCnt="3"/>
      <dgm:spPr/>
    </dgm:pt>
    <dgm:pt modelId="{31EEA49C-2A96-4F87-AE56-E869304004B6}" type="pres">
      <dgm:prSet presAssocID="{9FCEC039-7693-4753-974B-D3C0EDDD247C}" presName="childNode1" presStyleLbl="bgAcc1" presStyleIdx="2" presStyleCnt="3" custScaleX="123882">
        <dgm:presLayoutVars>
          <dgm:bulletEnabled val="1"/>
        </dgm:presLayoutVars>
      </dgm:prSet>
      <dgm:spPr/>
    </dgm:pt>
    <dgm:pt modelId="{8B3E1D75-8A76-41B3-BEC9-4A38E547988D}" type="pres">
      <dgm:prSet presAssocID="{9FCEC039-7693-4753-974B-D3C0EDDD247C}" presName="childNode1tx" presStyleLbl="bgAcc1" presStyleIdx="2" presStyleCnt="3">
        <dgm:presLayoutVars>
          <dgm:bulletEnabled val="1"/>
        </dgm:presLayoutVars>
      </dgm:prSet>
      <dgm:spPr/>
    </dgm:pt>
    <dgm:pt modelId="{84B0243D-9F30-420B-B33B-FC021198DBF7}" type="pres">
      <dgm:prSet presAssocID="{9FCEC039-7693-4753-974B-D3C0EDDD247C}" presName="parentNode1" presStyleLbl="node1" presStyleIdx="2" presStyleCnt="3" custScaleX="92580" custScaleY="78707">
        <dgm:presLayoutVars>
          <dgm:chMax val="1"/>
          <dgm:bulletEnabled val="1"/>
        </dgm:presLayoutVars>
      </dgm:prSet>
      <dgm:spPr/>
    </dgm:pt>
    <dgm:pt modelId="{BB7A254E-6C82-4AAC-BDAB-13C4EC727905}" type="pres">
      <dgm:prSet presAssocID="{9FCEC039-7693-4753-974B-D3C0EDDD247C}" presName="connSite1" presStyleCnt="0"/>
      <dgm:spPr/>
    </dgm:pt>
  </dgm:ptLst>
  <dgm:cxnLst>
    <dgm:cxn modelId="{10823C05-04B6-4BAD-BF36-F64EC5CF4065}" type="presOf" srcId="{14B28E2A-2C8C-405A-8EF1-205009BD22F7}" destId="{31EEA49C-2A96-4F87-AE56-E869304004B6}" srcOrd="0" destOrd="0" presId="urn:microsoft.com/office/officeart/2005/8/layout/hProcess4"/>
    <dgm:cxn modelId="{52838205-7E11-4A9A-A186-45D0C2BF977E}" type="presOf" srcId="{2246E20C-93DB-4904-AEC5-85ECA3CAF884}" destId="{EB4E3C9C-77A8-4B35-AAAF-B69F66CB052B}" srcOrd="0" destOrd="0" presId="urn:microsoft.com/office/officeart/2005/8/layout/hProcess4"/>
    <dgm:cxn modelId="{D98A7B22-FC66-4F4C-9E9D-0F53D467E3CF}" type="presOf" srcId="{17FF6A01-02DB-4C4C-B50B-8F28EAF00FD2}" destId="{18B19F43-ABFE-4EA4-ABAA-E2FE90167648}" srcOrd="0" destOrd="0" presId="urn:microsoft.com/office/officeart/2005/8/layout/hProcess4"/>
    <dgm:cxn modelId="{EB972E2B-6BB6-475D-848C-6ACB4825F8B9}" srcId="{563A9C88-8367-4551-9732-FF6F07E93DE1}" destId="{2246E20C-93DB-4904-AEC5-85ECA3CAF884}" srcOrd="0" destOrd="0" parTransId="{17950B0A-47AC-42EA-AAD5-178DA1C5730A}" sibTransId="{78850A4D-F45E-4F67-BD97-38FF2A5F7A50}"/>
    <dgm:cxn modelId="{1AD11B33-5071-43D2-862E-35BEFB28089A}" type="presOf" srcId="{A48AE0D1-35B4-45FD-97BD-B02154D16A99}" destId="{A88D73F7-F1D1-467D-97EF-895AF7CE5D0D}" srcOrd="0" destOrd="0" presId="urn:microsoft.com/office/officeart/2005/8/layout/hProcess4"/>
    <dgm:cxn modelId="{7633F43D-8A81-4A0D-B2CA-42F5EEA14988}" srcId="{4917F51D-DF3A-4DF2-AD49-1D97CDD17172}" destId="{9FCEC039-7693-4753-974B-D3C0EDDD247C}" srcOrd="2" destOrd="0" parTransId="{F88694CA-3E2C-4073-8C10-00F379DE5796}" sibTransId="{4241290B-C581-43E8-8EA0-11C0D2BF11B5}"/>
    <dgm:cxn modelId="{109F2E6F-250C-4D1E-9920-35FE29FD9B52}" type="presOf" srcId="{4917F51D-DF3A-4DF2-AD49-1D97CDD17172}" destId="{ADB2F024-5897-4A21-B17C-A4A781CFD111}" srcOrd="0" destOrd="0" presId="urn:microsoft.com/office/officeart/2005/8/layout/hProcess4"/>
    <dgm:cxn modelId="{C3F16A54-5616-4760-AFA2-DC73EE49E3B6}" srcId="{9FCEC039-7693-4753-974B-D3C0EDDD247C}" destId="{14B28E2A-2C8C-405A-8EF1-205009BD22F7}" srcOrd="0" destOrd="0" parTransId="{3E5444A3-7095-4F4A-932F-F5331906753B}" sibTransId="{65EDD650-5B83-421F-B3E9-15B1FC7D3DF7}"/>
    <dgm:cxn modelId="{57A87976-2FAC-4DA5-B519-5ABA230F8906}" type="presOf" srcId="{A48AE0D1-35B4-45FD-97BD-B02154D16A99}" destId="{0E7EFEC2-885D-488C-885E-C20E9B080DE9}" srcOrd="1" destOrd="0" presId="urn:microsoft.com/office/officeart/2005/8/layout/hProcess4"/>
    <dgm:cxn modelId="{80517579-3C56-4303-B030-82780C2451F2}" type="presOf" srcId="{DEFCECBD-7822-4304-A6EB-15099C8723F8}" destId="{CB3B180C-0F5E-451E-8832-104C8212D5DA}" srcOrd="0" destOrd="0" presId="urn:microsoft.com/office/officeart/2005/8/layout/hProcess4"/>
    <dgm:cxn modelId="{88898686-E62D-44F5-A779-B3D6F263A38D}" type="presOf" srcId="{9FCEC039-7693-4753-974B-D3C0EDDD247C}" destId="{84B0243D-9F30-420B-B33B-FC021198DBF7}" srcOrd="0" destOrd="0" presId="urn:microsoft.com/office/officeart/2005/8/layout/hProcess4"/>
    <dgm:cxn modelId="{8EDD5F90-431B-4D49-8404-616322177333}" type="presOf" srcId="{14B28E2A-2C8C-405A-8EF1-205009BD22F7}" destId="{8B3E1D75-8A76-41B3-BEC9-4A38E547988D}" srcOrd="1" destOrd="0" presId="urn:microsoft.com/office/officeart/2005/8/layout/hProcess4"/>
    <dgm:cxn modelId="{21B93BA7-9F4F-4409-9C60-4E21D44EECFF}" type="presOf" srcId="{2246E20C-93DB-4904-AEC5-85ECA3CAF884}" destId="{681E7867-3535-44E1-BA4C-89942BF7D3F2}" srcOrd="1" destOrd="0" presId="urn:microsoft.com/office/officeart/2005/8/layout/hProcess4"/>
    <dgm:cxn modelId="{82C5C8D0-2A92-4B5B-A439-33CCD793B56C}" srcId="{4917F51D-DF3A-4DF2-AD49-1D97CDD17172}" destId="{563A9C88-8367-4551-9732-FF6F07E93DE1}" srcOrd="0" destOrd="0" parTransId="{7BBE5D27-8C28-4A18-9D31-10742B4FBFBA}" sibTransId="{17FF6A01-02DB-4C4C-B50B-8F28EAF00FD2}"/>
    <dgm:cxn modelId="{3B595CD5-6A15-4609-BA4C-D9EFD549FDF6}" type="presOf" srcId="{563A9C88-8367-4551-9732-FF6F07E93DE1}" destId="{238A2554-E907-4610-8DAD-36B3EE524AB2}" srcOrd="0" destOrd="0" presId="urn:microsoft.com/office/officeart/2005/8/layout/hProcess4"/>
    <dgm:cxn modelId="{C4EFA1E6-FF2D-4EA8-AF40-28EA9E37758C}" type="presOf" srcId="{C4718130-6AA3-44D0-974C-E5536E3276C0}" destId="{6F7FFA16-BCAF-4248-8C8D-C71DFBE6D225}" srcOrd="0" destOrd="0" presId="urn:microsoft.com/office/officeart/2005/8/layout/hProcess4"/>
    <dgm:cxn modelId="{DBF161EB-6242-4AAB-927A-8C9CF8E328AC}" srcId="{4917F51D-DF3A-4DF2-AD49-1D97CDD17172}" destId="{C4718130-6AA3-44D0-974C-E5536E3276C0}" srcOrd="1" destOrd="0" parTransId="{B4796C13-56C9-4500-ABB6-BACE8C1AD803}" sibTransId="{DEFCECBD-7822-4304-A6EB-15099C8723F8}"/>
    <dgm:cxn modelId="{D71041FD-349F-48E9-9345-E319727D1BB9}" srcId="{C4718130-6AA3-44D0-974C-E5536E3276C0}" destId="{A48AE0D1-35B4-45FD-97BD-B02154D16A99}" srcOrd="0" destOrd="0" parTransId="{270FBFA8-F769-4DB9-8288-83FF28FBFC55}" sibTransId="{0662F6B5-2F1D-4DE5-A777-482955014CED}"/>
    <dgm:cxn modelId="{D3FAF27C-063A-4168-9B5D-AC165809B187}" type="presParOf" srcId="{ADB2F024-5897-4A21-B17C-A4A781CFD111}" destId="{0797E59E-A603-43C9-8EA4-9C09C56518CC}" srcOrd="0" destOrd="0" presId="urn:microsoft.com/office/officeart/2005/8/layout/hProcess4"/>
    <dgm:cxn modelId="{1A05FDFE-3CC3-4345-92A5-4C7D61B4BD2E}" type="presParOf" srcId="{ADB2F024-5897-4A21-B17C-A4A781CFD111}" destId="{4D3D9883-98BB-4B8D-A049-2D0CEAA1F7B2}" srcOrd="1" destOrd="0" presId="urn:microsoft.com/office/officeart/2005/8/layout/hProcess4"/>
    <dgm:cxn modelId="{B3B7278B-D6D2-4DA5-B61F-FE3268AFF6BB}" type="presParOf" srcId="{ADB2F024-5897-4A21-B17C-A4A781CFD111}" destId="{66AEAA51-F05F-4FEA-8562-6DEA64EC631E}" srcOrd="2" destOrd="0" presId="urn:microsoft.com/office/officeart/2005/8/layout/hProcess4"/>
    <dgm:cxn modelId="{8AD711F5-9604-44C3-A59D-CAAFFECAC09E}" type="presParOf" srcId="{66AEAA51-F05F-4FEA-8562-6DEA64EC631E}" destId="{27DD3A21-1223-4DEB-93F6-65352E02C63D}" srcOrd="0" destOrd="0" presId="urn:microsoft.com/office/officeart/2005/8/layout/hProcess4"/>
    <dgm:cxn modelId="{03431237-A3B1-4A6D-951C-1A9637497AE9}" type="presParOf" srcId="{27DD3A21-1223-4DEB-93F6-65352E02C63D}" destId="{750E52C8-9A53-4658-A365-F26BD9196DBC}" srcOrd="0" destOrd="0" presId="urn:microsoft.com/office/officeart/2005/8/layout/hProcess4"/>
    <dgm:cxn modelId="{57B0E6AF-F841-4CA2-82F9-A7A628E26980}" type="presParOf" srcId="{27DD3A21-1223-4DEB-93F6-65352E02C63D}" destId="{EB4E3C9C-77A8-4B35-AAAF-B69F66CB052B}" srcOrd="1" destOrd="0" presId="urn:microsoft.com/office/officeart/2005/8/layout/hProcess4"/>
    <dgm:cxn modelId="{1F15C2B1-D921-4B1F-A572-E3D5C7FA56F9}" type="presParOf" srcId="{27DD3A21-1223-4DEB-93F6-65352E02C63D}" destId="{681E7867-3535-44E1-BA4C-89942BF7D3F2}" srcOrd="2" destOrd="0" presId="urn:microsoft.com/office/officeart/2005/8/layout/hProcess4"/>
    <dgm:cxn modelId="{CD49352E-F01B-4867-8FA6-7AA27670968B}" type="presParOf" srcId="{27DD3A21-1223-4DEB-93F6-65352E02C63D}" destId="{238A2554-E907-4610-8DAD-36B3EE524AB2}" srcOrd="3" destOrd="0" presId="urn:microsoft.com/office/officeart/2005/8/layout/hProcess4"/>
    <dgm:cxn modelId="{3DD482FD-BB84-41EB-8781-05BA2CCC1198}" type="presParOf" srcId="{27DD3A21-1223-4DEB-93F6-65352E02C63D}" destId="{7D66F455-1480-4B2D-AB2F-8F5CB9E4CD09}" srcOrd="4" destOrd="0" presId="urn:microsoft.com/office/officeart/2005/8/layout/hProcess4"/>
    <dgm:cxn modelId="{9BEB199F-E146-4458-9DC3-644A719A47F2}" type="presParOf" srcId="{66AEAA51-F05F-4FEA-8562-6DEA64EC631E}" destId="{18B19F43-ABFE-4EA4-ABAA-E2FE90167648}" srcOrd="1" destOrd="0" presId="urn:microsoft.com/office/officeart/2005/8/layout/hProcess4"/>
    <dgm:cxn modelId="{9E911941-9B35-417F-8A06-E616E43A9D6C}" type="presParOf" srcId="{66AEAA51-F05F-4FEA-8562-6DEA64EC631E}" destId="{C1AA56A2-F7A3-419F-A2AB-59BEAEEB4313}" srcOrd="2" destOrd="0" presId="urn:microsoft.com/office/officeart/2005/8/layout/hProcess4"/>
    <dgm:cxn modelId="{3B4E3C5A-E015-48AF-B40D-2A1B609A95EA}" type="presParOf" srcId="{C1AA56A2-F7A3-419F-A2AB-59BEAEEB4313}" destId="{60413A6E-2756-49EF-BE0A-829CEB0C060E}" srcOrd="0" destOrd="0" presId="urn:microsoft.com/office/officeart/2005/8/layout/hProcess4"/>
    <dgm:cxn modelId="{D67BA333-B550-4617-A3B5-E85D93A920B5}" type="presParOf" srcId="{C1AA56A2-F7A3-419F-A2AB-59BEAEEB4313}" destId="{A88D73F7-F1D1-467D-97EF-895AF7CE5D0D}" srcOrd="1" destOrd="0" presId="urn:microsoft.com/office/officeart/2005/8/layout/hProcess4"/>
    <dgm:cxn modelId="{E2CF0DE3-721F-437E-81A0-C890BE98FFC6}" type="presParOf" srcId="{C1AA56A2-F7A3-419F-A2AB-59BEAEEB4313}" destId="{0E7EFEC2-885D-488C-885E-C20E9B080DE9}" srcOrd="2" destOrd="0" presId="urn:microsoft.com/office/officeart/2005/8/layout/hProcess4"/>
    <dgm:cxn modelId="{9B502555-FB24-4A7B-B844-AAFAAB115AE9}" type="presParOf" srcId="{C1AA56A2-F7A3-419F-A2AB-59BEAEEB4313}" destId="{6F7FFA16-BCAF-4248-8C8D-C71DFBE6D225}" srcOrd="3" destOrd="0" presId="urn:microsoft.com/office/officeart/2005/8/layout/hProcess4"/>
    <dgm:cxn modelId="{96741F88-6D4E-4711-9623-CD82A9AD905C}" type="presParOf" srcId="{C1AA56A2-F7A3-419F-A2AB-59BEAEEB4313}" destId="{872FE086-8E51-4491-8BD0-DE12D11F8D77}" srcOrd="4" destOrd="0" presId="urn:microsoft.com/office/officeart/2005/8/layout/hProcess4"/>
    <dgm:cxn modelId="{723BB9E7-C82D-4AA5-949C-3BCAB39EE3A6}" type="presParOf" srcId="{66AEAA51-F05F-4FEA-8562-6DEA64EC631E}" destId="{CB3B180C-0F5E-451E-8832-104C8212D5DA}" srcOrd="3" destOrd="0" presId="urn:microsoft.com/office/officeart/2005/8/layout/hProcess4"/>
    <dgm:cxn modelId="{632937E4-39AC-4B47-864E-25D932C35AD9}" type="presParOf" srcId="{66AEAA51-F05F-4FEA-8562-6DEA64EC631E}" destId="{A4890D9C-2BF4-49CB-8F59-7E81E632E98B}" srcOrd="4" destOrd="0" presId="urn:microsoft.com/office/officeart/2005/8/layout/hProcess4"/>
    <dgm:cxn modelId="{4E6FE8FC-2A78-4AC1-B6F1-70ECD204DAF7}" type="presParOf" srcId="{A4890D9C-2BF4-49CB-8F59-7E81E632E98B}" destId="{3EEFE426-C38A-4383-8047-5DC8B14A3EFF}" srcOrd="0" destOrd="0" presId="urn:microsoft.com/office/officeart/2005/8/layout/hProcess4"/>
    <dgm:cxn modelId="{CD2E0521-6C17-4D52-BED4-6B1DEAF0CEE7}" type="presParOf" srcId="{A4890D9C-2BF4-49CB-8F59-7E81E632E98B}" destId="{31EEA49C-2A96-4F87-AE56-E869304004B6}" srcOrd="1" destOrd="0" presId="urn:microsoft.com/office/officeart/2005/8/layout/hProcess4"/>
    <dgm:cxn modelId="{4F8D1C16-5AFF-4FBE-ADD8-4CF507A0CC22}" type="presParOf" srcId="{A4890D9C-2BF4-49CB-8F59-7E81E632E98B}" destId="{8B3E1D75-8A76-41B3-BEC9-4A38E547988D}" srcOrd="2" destOrd="0" presId="urn:microsoft.com/office/officeart/2005/8/layout/hProcess4"/>
    <dgm:cxn modelId="{4A8C7E84-FFE6-4041-AB8C-7BFF6232AD89}" type="presParOf" srcId="{A4890D9C-2BF4-49CB-8F59-7E81E632E98B}" destId="{84B0243D-9F30-420B-B33B-FC021198DBF7}" srcOrd="3" destOrd="0" presId="urn:microsoft.com/office/officeart/2005/8/layout/hProcess4"/>
    <dgm:cxn modelId="{0F87B9DF-B965-478F-B1B7-23990CCB157A}" type="presParOf" srcId="{A4890D9C-2BF4-49CB-8F59-7E81E632E98B}" destId="{BB7A254E-6C82-4AAC-BDAB-13C4EC727905}" srcOrd="4" destOrd="0" presId="urn:microsoft.com/office/officeart/2005/8/layout/h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291AC9-A550-49E3-9936-034D874BF134}"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A54EBF56-2E52-41AF-8BBE-952DF4D596C0}">
      <dgm:prSet/>
      <dgm:spPr/>
      <dgm:t>
        <a:bodyPr/>
        <a:lstStyle/>
        <a:p>
          <a:pPr algn="just"/>
          <a:r>
            <a:rPr lang="en-US"/>
            <a:t>The risk ratio is the comparison of the risk of each race to be identified by specific disabilities compared to the risk of all other races combined to be identified by specific disabilities. </a:t>
          </a:r>
        </a:p>
      </dgm:t>
    </dgm:pt>
    <dgm:pt modelId="{AF2734F4-BC33-4520-9EC7-ECB7A4CCA440}" type="parTrans" cxnId="{33EBBF68-0148-4054-A436-78CC47739D65}">
      <dgm:prSet/>
      <dgm:spPr/>
      <dgm:t>
        <a:bodyPr/>
        <a:lstStyle/>
        <a:p>
          <a:endParaRPr lang="en-US"/>
        </a:p>
      </dgm:t>
    </dgm:pt>
    <dgm:pt modelId="{CD34F328-5BB3-4604-AAD3-C6F71F95AF96}" type="sibTrans" cxnId="{33EBBF68-0148-4054-A436-78CC47739D65}">
      <dgm:prSet/>
      <dgm:spPr/>
      <dgm:t>
        <a:bodyPr/>
        <a:lstStyle/>
        <a:p>
          <a:endParaRPr lang="en-US"/>
        </a:p>
      </dgm:t>
    </dgm:pt>
    <dgm:pt modelId="{2030A374-A101-443E-B292-4E2F1B8B24A6}">
      <dgm:prSet/>
      <dgm:spPr/>
      <dgm:t>
        <a:bodyPr/>
        <a:lstStyle/>
        <a:p>
          <a:pPr algn="just"/>
          <a:r>
            <a:rPr lang="en-US"/>
            <a:t>The ratio indicates how much more likely each race and  ethnicity is to be identified by specific disabilities compared to all other race and ethnicities combined.</a:t>
          </a:r>
        </a:p>
      </dgm:t>
    </dgm:pt>
    <dgm:pt modelId="{2F859C4B-2877-4B96-BEDE-45D080D37979}" type="parTrans" cxnId="{CF81CCCA-CEA1-42CA-B77A-62872B8A33D8}">
      <dgm:prSet/>
      <dgm:spPr/>
      <dgm:t>
        <a:bodyPr/>
        <a:lstStyle/>
        <a:p>
          <a:endParaRPr lang="en-US"/>
        </a:p>
      </dgm:t>
    </dgm:pt>
    <dgm:pt modelId="{ED6FE9BB-6E2B-41E9-9B18-314B44E16E4D}" type="sibTrans" cxnId="{CF81CCCA-CEA1-42CA-B77A-62872B8A33D8}">
      <dgm:prSet/>
      <dgm:spPr/>
      <dgm:t>
        <a:bodyPr/>
        <a:lstStyle/>
        <a:p>
          <a:endParaRPr lang="en-US"/>
        </a:p>
      </dgm:t>
    </dgm:pt>
    <dgm:pt modelId="{52A3F703-831A-4EE2-A86F-FF477BEC122A}">
      <dgm:prSet/>
      <dgm:spPr/>
      <dgm:t>
        <a:bodyPr/>
        <a:lstStyle/>
        <a:p>
          <a:pPr algn="just"/>
          <a:r>
            <a:rPr lang="en-US"/>
            <a:t>Six risk ratios are calculated for each race and ethnicity.</a:t>
          </a:r>
        </a:p>
      </dgm:t>
      <dgm:extLst>
        <a:ext uri="{E40237B7-FDA0-4F09-8148-C483321AD2D9}">
          <dgm14:cNvPr xmlns:dgm14="http://schemas.microsoft.com/office/drawing/2010/diagram" id="0" name="" descr="Table that describes the risk ratio for indicator 10:&#10;•The risk ratio is the comparison of the risk of each race to be identified by specific disabilities compared to the risk of all other races combined to be identified by specific disabilities. &#10;•The ratio indicates how much more likely each race and  ethnicity is to be identified by specific disabilities compared to all other race and ethnicities combined.&#10;•Six risk ratios are calculated for each race and ethnicity."/>
        </a:ext>
      </dgm:extLst>
    </dgm:pt>
    <dgm:pt modelId="{6DBE6991-F2F8-44B5-B83A-EC1D8C28EBEE}" type="parTrans" cxnId="{C3E48171-8593-4400-96DD-39233E01F92A}">
      <dgm:prSet/>
      <dgm:spPr/>
      <dgm:t>
        <a:bodyPr/>
        <a:lstStyle/>
        <a:p>
          <a:endParaRPr lang="en-US"/>
        </a:p>
      </dgm:t>
    </dgm:pt>
    <dgm:pt modelId="{3ADC9EAB-0C0B-4B93-A571-B7EA95E8D4FF}" type="sibTrans" cxnId="{C3E48171-8593-4400-96DD-39233E01F92A}">
      <dgm:prSet/>
      <dgm:spPr/>
      <dgm:t>
        <a:bodyPr/>
        <a:lstStyle/>
        <a:p>
          <a:endParaRPr lang="en-US"/>
        </a:p>
      </dgm:t>
    </dgm:pt>
    <dgm:pt modelId="{94273A9C-94ED-4F31-9908-FF24431A6CB8}" type="pres">
      <dgm:prSet presAssocID="{1E291AC9-A550-49E3-9936-034D874BF134}" presName="vert0" presStyleCnt="0">
        <dgm:presLayoutVars>
          <dgm:dir/>
          <dgm:animOne val="branch"/>
          <dgm:animLvl val="lvl"/>
        </dgm:presLayoutVars>
      </dgm:prSet>
      <dgm:spPr/>
    </dgm:pt>
    <dgm:pt modelId="{1CA5B5A7-0F19-460E-88F4-55A868F93C54}" type="pres">
      <dgm:prSet presAssocID="{A54EBF56-2E52-41AF-8BBE-952DF4D596C0}" presName="thickLine" presStyleLbl="alignNode1" presStyleIdx="0" presStyleCnt="3"/>
      <dgm:spPr/>
    </dgm:pt>
    <dgm:pt modelId="{FFDF7E36-4CE6-4ACE-B522-99B8EACE1772}" type="pres">
      <dgm:prSet presAssocID="{A54EBF56-2E52-41AF-8BBE-952DF4D596C0}" presName="horz1" presStyleCnt="0"/>
      <dgm:spPr/>
    </dgm:pt>
    <dgm:pt modelId="{7843AAF6-1895-4F3E-A69E-808E576E088C}" type="pres">
      <dgm:prSet presAssocID="{A54EBF56-2E52-41AF-8BBE-952DF4D596C0}" presName="tx1" presStyleLbl="revTx" presStyleIdx="0" presStyleCnt="3"/>
      <dgm:spPr/>
    </dgm:pt>
    <dgm:pt modelId="{AC5DF579-9F0F-4040-8DA1-5EF055CF3205}" type="pres">
      <dgm:prSet presAssocID="{A54EBF56-2E52-41AF-8BBE-952DF4D596C0}" presName="vert1" presStyleCnt="0"/>
      <dgm:spPr/>
    </dgm:pt>
    <dgm:pt modelId="{290F59E9-2ED5-4D25-8184-76847C23D760}" type="pres">
      <dgm:prSet presAssocID="{2030A374-A101-443E-B292-4E2F1B8B24A6}" presName="thickLine" presStyleLbl="alignNode1" presStyleIdx="1" presStyleCnt="3"/>
      <dgm:spPr/>
    </dgm:pt>
    <dgm:pt modelId="{0B347584-4DA3-4E9C-ACB2-1DE5727F9384}" type="pres">
      <dgm:prSet presAssocID="{2030A374-A101-443E-B292-4E2F1B8B24A6}" presName="horz1" presStyleCnt="0"/>
      <dgm:spPr/>
    </dgm:pt>
    <dgm:pt modelId="{C073A261-8DE2-4780-A1B2-03DA6FDD60B0}" type="pres">
      <dgm:prSet presAssocID="{2030A374-A101-443E-B292-4E2F1B8B24A6}" presName="tx1" presStyleLbl="revTx" presStyleIdx="1" presStyleCnt="3"/>
      <dgm:spPr/>
    </dgm:pt>
    <dgm:pt modelId="{E9EECB56-53F3-4EB1-A4B3-5E89A58A4EC4}" type="pres">
      <dgm:prSet presAssocID="{2030A374-A101-443E-B292-4E2F1B8B24A6}" presName="vert1" presStyleCnt="0"/>
      <dgm:spPr/>
    </dgm:pt>
    <dgm:pt modelId="{49D09BCA-6541-492C-BE06-72D70BBD0183}" type="pres">
      <dgm:prSet presAssocID="{52A3F703-831A-4EE2-A86F-FF477BEC122A}" presName="thickLine" presStyleLbl="alignNode1" presStyleIdx="2" presStyleCnt="3"/>
      <dgm:spPr/>
    </dgm:pt>
    <dgm:pt modelId="{9DDD7648-443C-4555-8330-38C7B5F44F45}" type="pres">
      <dgm:prSet presAssocID="{52A3F703-831A-4EE2-A86F-FF477BEC122A}" presName="horz1" presStyleCnt="0"/>
      <dgm:spPr/>
    </dgm:pt>
    <dgm:pt modelId="{B3B3231D-8149-4C78-A5CC-129CFE2E078F}" type="pres">
      <dgm:prSet presAssocID="{52A3F703-831A-4EE2-A86F-FF477BEC122A}" presName="tx1" presStyleLbl="revTx" presStyleIdx="2" presStyleCnt="3"/>
      <dgm:spPr/>
    </dgm:pt>
    <dgm:pt modelId="{82629469-CE03-4BA1-A0E5-CA1D5C5CA5E4}" type="pres">
      <dgm:prSet presAssocID="{52A3F703-831A-4EE2-A86F-FF477BEC122A}" presName="vert1" presStyleCnt="0"/>
      <dgm:spPr/>
    </dgm:pt>
  </dgm:ptLst>
  <dgm:cxnLst>
    <dgm:cxn modelId="{33EBBF68-0148-4054-A436-78CC47739D65}" srcId="{1E291AC9-A550-49E3-9936-034D874BF134}" destId="{A54EBF56-2E52-41AF-8BBE-952DF4D596C0}" srcOrd="0" destOrd="0" parTransId="{AF2734F4-BC33-4520-9EC7-ECB7A4CCA440}" sibTransId="{CD34F328-5BB3-4604-AAD3-C6F71F95AF96}"/>
    <dgm:cxn modelId="{C3E48171-8593-4400-96DD-39233E01F92A}" srcId="{1E291AC9-A550-49E3-9936-034D874BF134}" destId="{52A3F703-831A-4EE2-A86F-FF477BEC122A}" srcOrd="2" destOrd="0" parTransId="{6DBE6991-F2F8-44B5-B83A-EC1D8C28EBEE}" sibTransId="{3ADC9EAB-0C0B-4B93-A571-B7EA95E8D4FF}"/>
    <dgm:cxn modelId="{C16AD88F-C362-4F1A-96A9-4D5533E8C9BC}" type="presOf" srcId="{A54EBF56-2E52-41AF-8BBE-952DF4D596C0}" destId="{7843AAF6-1895-4F3E-A69E-808E576E088C}" srcOrd="0" destOrd="0" presId="urn:microsoft.com/office/officeart/2008/layout/LinedList"/>
    <dgm:cxn modelId="{C8017192-E60D-45AF-B93E-8CC81A8A01FD}" type="presOf" srcId="{2030A374-A101-443E-B292-4E2F1B8B24A6}" destId="{C073A261-8DE2-4780-A1B2-03DA6FDD60B0}" srcOrd="0" destOrd="0" presId="urn:microsoft.com/office/officeart/2008/layout/LinedList"/>
    <dgm:cxn modelId="{CF81CCCA-CEA1-42CA-B77A-62872B8A33D8}" srcId="{1E291AC9-A550-49E3-9936-034D874BF134}" destId="{2030A374-A101-443E-B292-4E2F1B8B24A6}" srcOrd="1" destOrd="0" parTransId="{2F859C4B-2877-4B96-BEDE-45D080D37979}" sibTransId="{ED6FE9BB-6E2B-41E9-9B18-314B44E16E4D}"/>
    <dgm:cxn modelId="{985E9FD1-0CA8-4C17-818A-F1C76BEFB4A5}" type="presOf" srcId="{52A3F703-831A-4EE2-A86F-FF477BEC122A}" destId="{B3B3231D-8149-4C78-A5CC-129CFE2E078F}" srcOrd="0" destOrd="0" presId="urn:microsoft.com/office/officeart/2008/layout/LinedList"/>
    <dgm:cxn modelId="{536E17DA-6E71-474A-A011-6E7E942DC8AF}" type="presOf" srcId="{1E291AC9-A550-49E3-9936-034D874BF134}" destId="{94273A9C-94ED-4F31-9908-FF24431A6CB8}" srcOrd="0" destOrd="0" presId="urn:microsoft.com/office/officeart/2008/layout/LinedList"/>
    <dgm:cxn modelId="{E2AB9A57-16DF-4BE3-9F6E-662DBC6FB4AA}" type="presParOf" srcId="{94273A9C-94ED-4F31-9908-FF24431A6CB8}" destId="{1CA5B5A7-0F19-460E-88F4-55A868F93C54}" srcOrd="0" destOrd="0" presId="urn:microsoft.com/office/officeart/2008/layout/LinedList"/>
    <dgm:cxn modelId="{21D3C86C-B5E6-44AB-B7B9-41C691B05B05}" type="presParOf" srcId="{94273A9C-94ED-4F31-9908-FF24431A6CB8}" destId="{FFDF7E36-4CE6-4ACE-B522-99B8EACE1772}" srcOrd="1" destOrd="0" presId="urn:microsoft.com/office/officeart/2008/layout/LinedList"/>
    <dgm:cxn modelId="{6C9AAF6C-D800-4AD9-8954-7D51039B4B34}" type="presParOf" srcId="{FFDF7E36-4CE6-4ACE-B522-99B8EACE1772}" destId="{7843AAF6-1895-4F3E-A69E-808E576E088C}" srcOrd="0" destOrd="0" presId="urn:microsoft.com/office/officeart/2008/layout/LinedList"/>
    <dgm:cxn modelId="{C7614B35-66E8-4FD0-A1A1-A3325DD9E555}" type="presParOf" srcId="{FFDF7E36-4CE6-4ACE-B522-99B8EACE1772}" destId="{AC5DF579-9F0F-4040-8DA1-5EF055CF3205}" srcOrd="1" destOrd="0" presId="urn:microsoft.com/office/officeart/2008/layout/LinedList"/>
    <dgm:cxn modelId="{3410A946-A280-471C-B06F-D92659FE273F}" type="presParOf" srcId="{94273A9C-94ED-4F31-9908-FF24431A6CB8}" destId="{290F59E9-2ED5-4D25-8184-76847C23D760}" srcOrd="2" destOrd="0" presId="urn:microsoft.com/office/officeart/2008/layout/LinedList"/>
    <dgm:cxn modelId="{E584C9BA-78D5-4250-A412-56917CE8BB65}" type="presParOf" srcId="{94273A9C-94ED-4F31-9908-FF24431A6CB8}" destId="{0B347584-4DA3-4E9C-ACB2-1DE5727F9384}" srcOrd="3" destOrd="0" presId="urn:microsoft.com/office/officeart/2008/layout/LinedList"/>
    <dgm:cxn modelId="{E47DC653-C359-4964-BFE5-7FFA9B14B74A}" type="presParOf" srcId="{0B347584-4DA3-4E9C-ACB2-1DE5727F9384}" destId="{C073A261-8DE2-4780-A1B2-03DA6FDD60B0}" srcOrd="0" destOrd="0" presId="urn:microsoft.com/office/officeart/2008/layout/LinedList"/>
    <dgm:cxn modelId="{3C76808D-E32B-4610-8C7E-522E96100719}" type="presParOf" srcId="{0B347584-4DA3-4E9C-ACB2-1DE5727F9384}" destId="{E9EECB56-53F3-4EB1-A4B3-5E89A58A4EC4}" srcOrd="1" destOrd="0" presId="urn:microsoft.com/office/officeart/2008/layout/LinedList"/>
    <dgm:cxn modelId="{A074ADD4-B770-4173-B066-B3916F28F4D4}" type="presParOf" srcId="{94273A9C-94ED-4F31-9908-FF24431A6CB8}" destId="{49D09BCA-6541-492C-BE06-72D70BBD0183}" srcOrd="4" destOrd="0" presId="urn:microsoft.com/office/officeart/2008/layout/LinedList"/>
    <dgm:cxn modelId="{E0D4E55C-4F56-4D14-A6FA-E79E58476008}" type="presParOf" srcId="{94273A9C-94ED-4F31-9908-FF24431A6CB8}" destId="{9DDD7648-443C-4555-8330-38C7B5F44F45}" srcOrd="5" destOrd="0" presId="urn:microsoft.com/office/officeart/2008/layout/LinedList"/>
    <dgm:cxn modelId="{7AC30857-96AC-43AA-AFFA-E504E863DA85}" type="presParOf" srcId="{9DDD7648-443C-4555-8330-38C7B5F44F45}" destId="{B3B3231D-8149-4C78-A5CC-129CFE2E078F}" srcOrd="0" destOrd="0" presId="urn:microsoft.com/office/officeart/2008/layout/LinedList"/>
    <dgm:cxn modelId="{39C4E1F8-D697-4CF2-8BBF-D7149FA29888}" type="presParOf" srcId="{9DDD7648-443C-4555-8330-38C7B5F44F45}" destId="{82629469-CE03-4BA1-A0E5-CA1D5C5CA5E4}"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C1678E-88DA-4142-BB8E-0CB3ACB5A24D}" type="doc">
      <dgm:prSet loTypeId="urn:microsoft.com/office/officeart/2008/layout/PictureStrips" loCatId="picture" qsTypeId="urn:microsoft.com/office/officeart/2005/8/quickstyle/simple4" qsCatId="simple" csTypeId="urn:microsoft.com/office/officeart/2005/8/colors/colorful5" csCatId="colorful" phldr="1"/>
      <dgm:spPr/>
      <dgm:t>
        <a:bodyPr/>
        <a:lstStyle/>
        <a:p>
          <a:endParaRPr lang="en-US"/>
        </a:p>
      </dgm:t>
    </dgm:pt>
    <dgm:pt modelId="{F5FF0C52-7A49-47BB-94B0-25C4582ABC12}">
      <dgm:prSet phldrT="[Text]"/>
      <dgm:spPr/>
      <dgm:t>
        <a:bodyPr/>
        <a:lstStyle/>
        <a:p>
          <a:r>
            <a:rPr lang="en-US"/>
            <a:t>Policies</a:t>
          </a:r>
        </a:p>
      </dgm:t>
    </dgm:pt>
    <dgm:pt modelId="{E4ACBE0A-0831-4A4A-94EC-C5D3C4ABAFEB}" type="parTrans" cxnId="{63D36806-9415-4C80-B219-440A411D3240}">
      <dgm:prSet/>
      <dgm:spPr/>
      <dgm:t>
        <a:bodyPr/>
        <a:lstStyle/>
        <a:p>
          <a:endParaRPr lang="en-US"/>
        </a:p>
      </dgm:t>
    </dgm:pt>
    <dgm:pt modelId="{4F48BD26-C697-4A27-BFE5-F5DC931B62FA}" type="sibTrans" cxnId="{63D36806-9415-4C80-B219-440A411D3240}">
      <dgm:prSet/>
      <dgm:spPr/>
      <dgm:t>
        <a:bodyPr/>
        <a:lstStyle/>
        <a:p>
          <a:endParaRPr lang="en-US"/>
        </a:p>
      </dgm:t>
    </dgm:pt>
    <dgm:pt modelId="{316DA104-9CF9-4434-A232-0A9DC9B5F0C8}">
      <dgm:prSet phldrT="[Text]"/>
      <dgm:spPr/>
      <dgm:t>
        <a:bodyPr/>
        <a:lstStyle/>
        <a:p>
          <a:r>
            <a:rPr lang="en-US"/>
            <a:t>Procedures</a:t>
          </a:r>
        </a:p>
      </dgm:t>
    </dgm:pt>
    <dgm:pt modelId="{D5EB5306-69B6-443F-B921-D0648FA1C310}" type="parTrans" cxnId="{E6EB873B-FA1C-4D34-BBF6-06A889E38557}">
      <dgm:prSet/>
      <dgm:spPr/>
      <dgm:t>
        <a:bodyPr/>
        <a:lstStyle/>
        <a:p>
          <a:endParaRPr lang="en-US"/>
        </a:p>
      </dgm:t>
    </dgm:pt>
    <dgm:pt modelId="{C3884378-7BB1-4866-B491-C3528B600776}" type="sibTrans" cxnId="{E6EB873B-FA1C-4D34-BBF6-06A889E38557}">
      <dgm:prSet/>
      <dgm:spPr/>
      <dgm:t>
        <a:bodyPr/>
        <a:lstStyle/>
        <a:p>
          <a:endParaRPr lang="en-US"/>
        </a:p>
      </dgm:t>
    </dgm:pt>
    <dgm:pt modelId="{ECB970CE-7C1A-4C99-8DF5-C0065373931A}">
      <dgm:prSet phldrT="[Text]"/>
      <dgm:spPr/>
      <dgm:t>
        <a:bodyPr/>
        <a:lstStyle/>
        <a:p>
          <a:r>
            <a:rPr lang="en-US"/>
            <a:t>Practices</a:t>
          </a:r>
        </a:p>
      </dgm:t>
    </dgm:pt>
    <dgm:pt modelId="{E22E0381-FBF3-40F0-9A1C-08014571D63F}" type="parTrans" cxnId="{092C5329-A0B5-4D9C-8C45-D9D2453E15BC}">
      <dgm:prSet/>
      <dgm:spPr/>
      <dgm:t>
        <a:bodyPr/>
        <a:lstStyle/>
        <a:p>
          <a:endParaRPr lang="en-US"/>
        </a:p>
      </dgm:t>
    </dgm:pt>
    <dgm:pt modelId="{CBB079E5-47B4-4FEF-B8B7-BDC0CD62A5C6}" type="sibTrans" cxnId="{092C5329-A0B5-4D9C-8C45-D9D2453E15BC}">
      <dgm:prSet/>
      <dgm:spPr/>
      <dgm:t>
        <a:bodyPr/>
        <a:lstStyle/>
        <a:p>
          <a:endParaRPr lang="en-US"/>
        </a:p>
      </dgm:t>
    </dgm:pt>
    <dgm:pt modelId="{6C58EB49-8E1E-4D81-AF8B-9E2EA1C02BB9}" type="pres">
      <dgm:prSet presAssocID="{54C1678E-88DA-4142-BB8E-0CB3ACB5A24D}" presName="Name0" presStyleCnt="0">
        <dgm:presLayoutVars>
          <dgm:dir/>
          <dgm:resizeHandles val="exact"/>
        </dgm:presLayoutVars>
      </dgm:prSet>
      <dgm:spPr/>
    </dgm:pt>
    <dgm:pt modelId="{AACEBB61-D828-4228-B6F4-E2F5E6B7216D}" type="pres">
      <dgm:prSet presAssocID="{F5FF0C52-7A49-47BB-94B0-25C4582ABC12}" presName="composite" presStyleCnt="0"/>
      <dgm:spPr/>
    </dgm:pt>
    <dgm:pt modelId="{0B6294A8-936B-46DB-AF63-698C9DE10983}" type="pres">
      <dgm:prSet presAssocID="{F5FF0C52-7A49-47BB-94B0-25C4582ABC12}" presName="rect1" presStyleLbl="trAlignAcc1" presStyleIdx="0" presStyleCnt="3">
        <dgm:presLayoutVars>
          <dgm:bulletEnabled val="1"/>
        </dgm:presLayoutVars>
      </dgm:prSet>
      <dgm:spPr/>
    </dgm:pt>
    <dgm:pt modelId="{B17FCD53-0E29-4948-B635-97AD7AC85118}" type="pres">
      <dgm:prSet presAssocID="{F5FF0C52-7A49-47BB-94B0-25C4582ABC12}"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Closed book"/>
        </a:ext>
      </dgm:extLst>
    </dgm:pt>
    <dgm:pt modelId="{44718E3D-0B5D-4111-982A-F7D7FA4C9E2A}" type="pres">
      <dgm:prSet presAssocID="{4F48BD26-C697-4A27-BFE5-F5DC931B62FA}" presName="sibTrans" presStyleCnt="0"/>
      <dgm:spPr/>
    </dgm:pt>
    <dgm:pt modelId="{33DD1761-DEC9-48EA-99AB-7626E8A81AE6}" type="pres">
      <dgm:prSet presAssocID="{316DA104-9CF9-4434-A232-0A9DC9B5F0C8}" presName="composite" presStyleCnt="0"/>
      <dgm:spPr/>
    </dgm:pt>
    <dgm:pt modelId="{2880B3F1-CFAA-4283-B7D3-4C9D0FD58934}" type="pres">
      <dgm:prSet presAssocID="{316DA104-9CF9-4434-A232-0A9DC9B5F0C8}" presName="rect1" presStyleLbl="trAlignAcc1" presStyleIdx="1" presStyleCnt="3">
        <dgm:presLayoutVars>
          <dgm:bulletEnabled val="1"/>
        </dgm:presLayoutVars>
      </dgm:prSet>
      <dgm:spPr/>
    </dgm:pt>
    <dgm:pt modelId="{81E11D94-FFE9-409E-902A-F9B0CBC50C89}" type="pres">
      <dgm:prSet presAssocID="{316DA104-9CF9-4434-A232-0A9DC9B5F0C8}" presName="rect2"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Open book"/>
        </a:ext>
      </dgm:extLst>
    </dgm:pt>
    <dgm:pt modelId="{77F2A0EB-CD4C-45B5-BE24-FDFDA1A34BAE}" type="pres">
      <dgm:prSet presAssocID="{C3884378-7BB1-4866-B491-C3528B600776}" presName="sibTrans" presStyleCnt="0"/>
      <dgm:spPr/>
    </dgm:pt>
    <dgm:pt modelId="{F6ABC335-1A10-481C-8824-7A6B647AB987}" type="pres">
      <dgm:prSet presAssocID="{ECB970CE-7C1A-4C99-8DF5-C0065373931A}" presName="composite" presStyleCnt="0"/>
      <dgm:spPr/>
    </dgm:pt>
    <dgm:pt modelId="{7EA0CD29-6240-45A7-9692-F6E66A6F30AA}" type="pres">
      <dgm:prSet presAssocID="{ECB970CE-7C1A-4C99-8DF5-C0065373931A}" presName="rect1" presStyleLbl="trAlignAcc1" presStyleIdx="2" presStyleCnt="3">
        <dgm:presLayoutVars>
          <dgm:bulletEnabled val="1"/>
        </dgm:presLayoutVars>
      </dgm:prSet>
      <dgm:spPr/>
    </dgm:pt>
    <dgm:pt modelId="{4A5E1AC9-CC9D-4949-8409-7C6C6B6E8F72}" type="pres">
      <dgm:prSet presAssocID="{ECB970CE-7C1A-4C99-8DF5-C0065373931A}" presName="rect2" presStyleLbl="fgImgPlace1" presStyleIdx="2" presStyleCnt="3" custLinFactNeighborY="-98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Checklist RTL"/>
        </a:ext>
      </dgm:extLst>
    </dgm:pt>
  </dgm:ptLst>
  <dgm:cxnLst>
    <dgm:cxn modelId="{63D36806-9415-4C80-B219-440A411D3240}" srcId="{54C1678E-88DA-4142-BB8E-0CB3ACB5A24D}" destId="{F5FF0C52-7A49-47BB-94B0-25C4582ABC12}" srcOrd="0" destOrd="0" parTransId="{E4ACBE0A-0831-4A4A-94EC-C5D3C4ABAFEB}" sibTransId="{4F48BD26-C697-4A27-BFE5-F5DC931B62FA}"/>
    <dgm:cxn modelId="{092C5329-A0B5-4D9C-8C45-D9D2453E15BC}" srcId="{54C1678E-88DA-4142-BB8E-0CB3ACB5A24D}" destId="{ECB970CE-7C1A-4C99-8DF5-C0065373931A}" srcOrd="2" destOrd="0" parTransId="{E22E0381-FBF3-40F0-9A1C-08014571D63F}" sibTransId="{CBB079E5-47B4-4FEF-B8B7-BDC0CD62A5C6}"/>
    <dgm:cxn modelId="{E6EB873B-FA1C-4D34-BBF6-06A889E38557}" srcId="{54C1678E-88DA-4142-BB8E-0CB3ACB5A24D}" destId="{316DA104-9CF9-4434-A232-0A9DC9B5F0C8}" srcOrd="1" destOrd="0" parTransId="{D5EB5306-69B6-443F-B921-D0648FA1C310}" sibTransId="{C3884378-7BB1-4866-B491-C3528B600776}"/>
    <dgm:cxn modelId="{E7973353-AECE-455C-B945-38D029877F4A}" type="presOf" srcId="{ECB970CE-7C1A-4C99-8DF5-C0065373931A}" destId="{7EA0CD29-6240-45A7-9692-F6E66A6F30AA}" srcOrd="0" destOrd="0" presId="urn:microsoft.com/office/officeart/2008/layout/PictureStrips"/>
    <dgm:cxn modelId="{08101E59-8959-4893-99D7-E3C355B4429E}" type="presOf" srcId="{F5FF0C52-7A49-47BB-94B0-25C4582ABC12}" destId="{0B6294A8-936B-46DB-AF63-698C9DE10983}" srcOrd="0" destOrd="0" presId="urn:microsoft.com/office/officeart/2008/layout/PictureStrips"/>
    <dgm:cxn modelId="{9B795AA0-EF7B-4248-BB58-82FFD5668DD9}" type="presOf" srcId="{316DA104-9CF9-4434-A232-0A9DC9B5F0C8}" destId="{2880B3F1-CFAA-4283-B7D3-4C9D0FD58934}" srcOrd="0" destOrd="0" presId="urn:microsoft.com/office/officeart/2008/layout/PictureStrips"/>
    <dgm:cxn modelId="{8E062FCF-35D9-4E3D-866D-2EE30575C452}" type="presOf" srcId="{54C1678E-88DA-4142-BB8E-0CB3ACB5A24D}" destId="{6C58EB49-8E1E-4D81-AF8B-9E2EA1C02BB9}" srcOrd="0" destOrd="0" presId="urn:microsoft.com/office/officeart/2008/layout/PictureStrips"/>
    <dgm:cxn modelId="{CB496920-165C-4529-940B-FFAA82EF24C7}" type="presParOf" srcId="{6C58EB49-8E1E-4D81-AF8B-9E2EA1C02BB9}" destId="{AACEBB61-D828-4228-B6F4-E2F5E6B7216D}" srcOrd="0" destOrd="0" presId="urn:microsoft.com/office/officeart/2008/layout/PictureStrips"/>
    <dgm:cxn modelId="{78FA43F5-9D52-4CEC-92AD-1576A1EC2B85}" type="presParOf" srcId="{AACEBB61-D828-4228-B6F4-E2F5E6B7216D}" destId="{0B6294A8-936B-46DB-AF63-698C9DE10983}" srcOrd="0" destOrd="0" presId="urn:microsoft.com/office/officeart/2008/layout/PictureStrips"/>
    <dgm:cxn modelId="{AFB910C6-B97E-4766-8282-9B4104905D1F}" type="presParOf" srcId="{AACEBB61-D828-4228-B6F4-E2F5E6B7216D}" destId="{B17FCD53-0E29-4948-B635-97AD7AC85118}" srcOrd="1" destOrd="0" presId="urn:microsoft.com/office/officeart/2008/layout/PictureStrips"/>
    <dgm:cxn modelId="{85913638-4A7D-4A52-BCBC-DC59EF6CA28F}" type="presParOf" srcId="{6C58EB49-8E1E-4D81-AF8B-9E2EA1C02BB9}" destId="{44718E3D-0B5D-4111-982A-F7D7FA4C9E2A}" srcOrd="1" destOrd="0" presId="urn:microsoft.com/office/officeart/2008/layout/PictureStrips"/>
    <dgm:cxn modelId="{9463050A-8740-4B9E-8E27-BD7C175F47D6}" type="presParOf" srcId="{6C58EB49-8E1E-4D81-AF8B-9E2EA1C02BB9}" destId="{33DD1761-DEC9-48EA-99AB-7626E8A81AE6}" srcOrd="2" destOrd="0" presId="urn:microsoft.com/office/officeart/2008/layout/PictureStrips"/>
    <dgm:cxn modelId="{1E626973-B441-4D97-A778-943DE4CB6103}" type="presParOf" srcId="{33DD1761-DEC9-48EA-99AB-7626E8A81AE6}" destId="{2880B3F1-CFAA-4283-B7D3-4C9D0FD58934}" srcOrd="0" destOrd="0" presId="urn:microsoft.com/office/officeart/2008/layout/PictureStrips"/>
    <dgm:cxn modelId="{3102372B-CF3D-4E79-AA3C-5FBB96D932A3}" type="presParOf" srcId="{33DD1761-DEC9-48EA-99AB-7626E8A81AE6}" destId="{81E11D94-FFE9-409E-902A-F9B0CBC50C89}" srcOrd="1" destOrd="0" presId="urn:microsoft.com/office/officeart/2008/layout/PictureStrips"/>
    <dgm:cxn modelId="{3DEA0553-AD73-41E1-B108-BA908FD8D73B}" type="presParOf" srcId="{6C58EB49-8E1E-4D81-AF8B-9E2EA1C02BB9}" destId="{77F2A0EB-CD4C-45B5-BE24-FDFDA1A34BAE}" srcOrd="3" destOrd="0" presId="urn:microsoft.com/office/officeart/2008/layout/PictureStrips"/>
    <dgm:cxn modelId="{CF8FDCD0-CF59-4C60-B3E3-102AF66C12D8}" type="presParOf" srcId="{6C58EB49-8E1E-4D81-AF8B-9E2EA1C02BB9}" destId="{F6ABC335-1A10-481C-8824-7A6B647AB987}" srcOrd="4" destOrd="0" presId="urn:microsoft.com/office/officeart/2008/layout/PictureStrips"/>
    <dgm:cxn modelId="{2A0B4FB6-E4F1-4591-87C1-BEB06616B7F9}" type="presParOf" srcId="{F6ABC335-1A10-481C-8824-7A6B647AB987}" destId="{7EA0CD29-6240-45A7-9692-F6E66A6F30AA}" srcOrd="0" destOrd="0" presId="urn:microsoft.com/office/officeart/2008/layout/PictureStrips"/>
    <dgm:cxn modelId="{F8F55F1C-6639-47B6-9EA1-F2B8F03863A5}" type="presParOf" srcId="{F6ABC335-1A10-481C-8824-7A6B647AB987}" destId="{4A5E1AC9-CC9D-4949-8409-7C6C6B6E8F72}"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B50849-06A6-4A4E-826C-4C529FFB709E}" type="doc">
      <dgm:prSet loTypeId="urn:microsoft.com/office/officeart/2005/8/layout/bList2" loCatId="list" qsTypeId="urn:microsoft.com/office/officeart/2005/8/quickstyle/simple1" qsCatId="simple" csTypeId="urn:microsoft.com/office/officeart/2005/8/colors/accent1_2" csCatId="accent1" phldr="1"/>
      <dgm:spPr/>
    </dgm:pt>
    <dgm:pt modelId="{DD93F47A-20E4-41E9-8109-0E4972980620}">
      <dgm:prSet phldrT="[Text]"/>
      <dgm:spPr/>
      <dgm:t>
        <a:bodyPr/>
        <a:lstStyle/>
        <a:p>
          <a:r>
            <a:rPr lang="en-US"/>
            <a:t>District Notification</a:t>
          </a:r>
        </a:p>
      </dgm:t>
    </dgm:pt>
    <dgm:pt modelId="{8820E66B-473C-42F9-8A3B-3578847C8F14}" type="parTrans" cxnId="{11558798-F9BB-424A-8B5B-BAA9CA383FA2}">
      <dgm:prSet/>
      <dgm:spPr/>
      <dgm:t>
        <a:bodyPr/>
        <a:lstStyle/>
        <a:p>
          <a:endParaRPr lang="en-US"/>
        </a:p>
      </dgm:t>
    </dgm:pt>
    <dgm:pt modelId="{C09627B7-7510-4816-A9FF-F19571923465}" type="sibTrans" cxnId="{11558798-F9BB-424A-8B5B-BAA9CA383FA2}">
      <dgm:prSet/>
      <dgm:spPr/>
      <dgm:t>
        <a:bodyPr/>
        <a:lstStyle/>
        <a:p>
          <a:endParaRPr lang="en-US"/>
        </a:p>
      </dgm:t>
    </dgm:pt>
    <dgm:pt modelId="{0BE0278B-F4FB-4971-9408-9B0D2D283599}">
      <dgm:prSet phldrT="[Text]"/>
      <dgm:spPr/>
      <dgm:t>
        <a:bodyPr/>
        <a:lstStyle/>
        <a:p>
          <a:r>
            <a:rPr lang="en-US"/>
            <a:t>Resolution of Noncompliance </a:t>
          </a:r>
        </a:p>
      </dgm:t>
    </dgm:pt>
    <dgm:pt modelId="{0F573854-7C2E-4442-AD8A-C64E8B236999}" type="parTrans" cxnId="{C8102261-1C24-4981-B398-3FF3CB30C084}">
      <dgm:prSet/>
      <dgm:spPr/>
      <dgm:t>
        <a:bodyPr/>
        <a:lstStyle/>
        <a:p>
          <a:endParaRPr lang="en-US"/>
        </a:p>
      </dgm:t>
    </dgm:pt>
    <dgm:pt modelId="{29DA24D0-4FAD-4702-9A44-14598DE08E09}" type="sibTrans" cxnId="{C8102261-1C24-4981-B398-3FF3CB30C084}">
      <dgm:prSet/>
      <dgm:spPr/>
      <dgm:t>
        <a:bodyPr/>
        <a:lstStyle/>
        <a:p>
          <a:endParaRPr lang="en-US"/>
        </a:p>
      </dgm:t>
    </dgm:pt>
    <dgm:pt modelId="{D495AAA5-20BF-43BB-9BF2-C5C42E5406F3}">
      <dgm:prSet phldrT="[Text]"/>
      <dgm:spPr/>
      <dgm:t>
        <a:bodyPr/>
        <a:lstStyle/>
        <a:p>
          <a:pPr algn="l"/>
          <a:r>
            <a:rPr lang="en-US"/>
            <a:t>Districts notified for Indicators 9 or 10 are required to complete a State developed monitoring protocol. </a:t>
          </a:r>
        </a:p>
      </dgm:t>
    </dgm:pt>
    <dgm:pt modelId="{544F849B-101D-4DFF-8B8A-7250298BEA2E}" type="parTrans" cxnId="{755EF900-9704-4E73-A893-5389C0FDD9C8}">
      <dgm:prSet/>
      <dgm:spPr/>
      <dgm:t>
        <a:bodyPr/>
        <a:lstStyle/>
        <a:p>
          <a:endParaRPr lang="en-US"/>
        </a:p>
      </dgm:t>
    </dgm:pt>
    <dgm:pt modelId="{3660CB19-A00F-4C1B-9ABD-108C48BCE521}" type="sibTrans" cxnId="{755EF900-9704-4E73-A893-5389C0FDD9C8}">
      <dgm:prSet/>
      <dgm:spPr/>
      <dgm:t>
        <a:bodyPr/>
        <a:lstStyle/>
        <a:p>
          <a:endParaRPr lang="en-US"/>
        </a:p>
      </dgm:t>
    </dgm:pt>
    <dgm:pt modelId="{ABCF442C-23C1-4FC0-BC31-D257FDEDCB0E}">
      <dgm:prSet phldrT="[Text]"/>
      <dgm:spPr/>
      <dgm:t>
        <a:bodyPr/>
        <a:lstStyle/>
        <a:p>
          <a:r>
            <a:rPr lang="en-US"/>
            <a:t>Districts are required to correct all issues of noncompliance identified in their policies, practices and procedures. </a:t>
          </a:r>
        </a:p>
      </dgm:t>
    </dgm:pt>
    <dgm:pt modelId="{562BA130-7CA3-4039-A890-7C2D2216E27D}" type="parTrans" cxnId="{9D751652-5872-44C8-B361-9BD3D4945BAE}">
      <dgm:prSet/>
      <dgm:spPr/>
      <dgm:t>
        <a:bodyPr/>
        <a:lstStyle/>
        <a:p>
          <a:endParaRPr lang="en-US"/>
        </a:p>
      </dgm:t>
    </dgm:pt>
    <dgm:pt modelId="{9FAE16A3-19C0-4F3D-AB39-FA694849070D}" type="sibTrans" cxnId="{9D751652-5872-44C8-B361-9BD3D4945BAE}">
      <dgm:prSet/>
      <dgm:spPr/>
      <dgm:t>
        <a:bodyPr/>
        <a:lstStyle/>
        <a:p>
          <a:endParaRPr lang="en-US"/>
        </a:p>
      </dgm:t>
    </dgm:pt>
    <dgm:pt modelId="{AB8A8F2B-09E1-45D4-8E51-0FA8AEA589AD}">
      <dgm:prSet phldrT="[Text]"/>
      <dgm:spPr/>
      <dgm:t>
        <a:bodyPr/>
        <a:lstStyle/>
        <a:p>
          <a:pPr algn="l"/>
          <a:r>
            <a:rPr lang="en-US"/>
            <a:t>District Review</a:t>
          </a:r>
        </a:p>
      </dgm:t>
    </dgm:pt>
    <dgm:pt modelId="{22F66E3D-3FC2-414B-89DC-009270F174E7}" type="parTrans" cxnId="{1D5F6D68-6611-4163-8270-0FEE69E07744}">
      <dgm:prSet/>
      <dgm:spPr/>
      <dgm:t>
        <a:bodyPr/>
        <a:lstStyle/>
        <a:p>
          <a:endParaRPr lang="en-US"/>
        </a:p>
      </dgm:t>
    </dgm:pt>
    <dgm:pt modelId="{5F0B1B61-172A-426C-ACF9-DB0BDC99C974}" type="sibTrans" cxnId="{1D5F6D68-6611-4163-8270-0FEE69E07744}">
      <dgm:prSet/>
      <dgm:spPr/>
      <dgm:t>
        <a:bodyPr/>
        <a:lstStyle/>
        <a:p>
          <a:endParaRPr lang="en-US"/>
        </a:p>
      </dgm:t>
    </dgm:pt>
    <dgm:pt modelId="{5D701B4C-562C-4494-866D-6C49938920EC}">
      <dgm:prSet phldrT="[Text]"/>
      <dgm:spPr/>
      <dgm:t>
        <a:bodyPr/>
        <a:lstStyle/>
        <a:p>
          <a:pPr algn="l"/>
          <a:r>
            <a:rPr lang="en-US" dirty="0"/>
            <a:t>If any noncompliance is identified, the district’s disproportionality in identification or classification by race and ethnicity is a result of inappropriate identification.  </a:t>
          </a:r>
        </a:p>
      </dgm:t>
    </dgm:pt>
    <dgm:pt modelId="{EA1E0F30-01E9-4B17-BFDA-145E5CFA7664}" type="parTrans" cxnId="{528CD2E5-C03C-4BB7-9471-797FB8DAD5A7}">
      <dgm:prSet/>
      <dgm:spPr/>
      <dgm:t>
        <a:bodyPr/>
        <a:lstStyle/>
        <a:p>
          <a:endParaRPr lang="en-US"/>
        </a:p>
      </dgm:t>
    </dgm:pt>
    <dgm:pt modelId="{FE0EABD7-6DF6-489F-BEDA-D5224FEC5EDE}" type="sibTrans" cxnId="{528CD2E5-C03C-4BB7-9471-797FB8DAD5A7}">
      <dgm:prSet/>
      <dgm:spPr/>
      <dgm:t>
        <a:bodyPr/>
        <a:lstStyle/>
        <a:p>
          <a:endParaRPr lang="en-US"/>
        </a:p>
      </dgm:t>
    </dgm:pt>
    <dgm:pt modelId="{AE3D1413-B3E5-4775-9B15-A3881B78100A}" type="pres">
      <dgm:prSet presAssocID="{93B50849-06A6-4A4E-826C-4C529FFB709E}" presName="diagram" presStyleCnt="0">
        <dgm:presLayoutVars>
          <dgm:dir/>
          <dgm:animLvl val="lvl"/>
          <dgm:resizeHandles val="exact"/>
        </dgm:presLayoutVars>
      </dgm:prSet>
      <dgm:spPr/>
    </dgm:pt>
    <dgm:pt modelId="{1582C1F9-B8ED-4BF8-AFDF-08576CF5B07A}" type="pres">
      <dgm:prSet presAssocID="{DD93F47A-20E4-41E9-8109-0E4972980620}" presName="compNode" presStyleCnt="0"/>
      <dgm:spPr/>
    </dgm:pt>
    <dgm:pt modelId="{F3FCC3AE-D8B6-44C4-BD39-86CCED4CB8BC}" type="pres">
      <dgm:prSet presAssocID="{DD93F47A-20E4-41E9-8109-0E4972980620}" presName="childRect" presStyleLbl="bgAcc1" presStyleIdx="0" presStyleCnt="3" custScaleX="99076">
        <dgm:presLayoutVars>
          <dgm:bulletEnabled val="1"/>
        </dgm:presLayoutVars>
      </dgm:prSet>
      <dgm:spPr/>
    </dgm:pt>
    <dgm:pt modelId="{A2A6C233-D2F6-4C5C-BC84-EDF03B08A848}" type="pres">
      <dgm:prSet presAssocID="{DD93F47A-20E4-41E9-8109-0E4972980620}" presName="parentText" presStyleLbl="node1" presStyleIdx="0" presStyleCnt="0">
        <dgm:presLayoutVars>
          <dgm:chMax val="0"/>
          <dgm:bulletEnabled val="1"/>
        </dgm:presLayoutVars>
      </dgm:prSet>
      <dgm:spPr/>
    </dgm:pt>
    <dgm:pt modelId="{FE58B82F-1454-4633-A2BD-DC8800BCB2F6}" type="pres">
      <dgm:prSet presAssocID="{DD93F47A-20E4-41E9-8109-0E4972980620}" presName="parentRect" presStyleLbl="alignNode1" presStyleIdx="0" presStyleCnt="3" custScaleX="99228" custLinFactNeighborX="-1317" custLinFactNeighborY="-2691"/>
      <dgm:spPr/>
    </dgm:pt>
    <dgm:pt modelId="{094A4838-C27C-4EC6-AB6E-15A1B04DEFCE}" type="pres">
      <dgm:prSet presAssocID="{DD93F47A-20E4-41E9-8109-0E4972980620}"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nvelope"/>
        </a:ext>
      </dgm:extLst>
    </dgm:pt>
    <dgm:pt modelId="{585C4692-29CD-4420-9BD1-D82E489757E9}" type="pres">
      <dgm:prSet presAssocID="{C09627B7-7510-4816-A9FF-F19571923465}" presName="sibTrans" presStyleLbl="sibTrans2D1" presStyleIdx="0" presStyleCnt="0"/>
      <dgm:spPr/>
    </dgm:pt>
    <dgm:pt modelId="{E491E9A2-06DB-41AF-9829-FC3A7B8FE01F}" type="pres">
      <dgm:prSet presAssocID="{AB8A8F2B-09E1-45D4-8E51-0FA8AEA589AD}" presName="compNode" presStyleCnt="0"/>
      <dgm:spPr/>
    </dgm:pt>
    <dgm:pt modelId="{C93458E7-B69D-4501-89D1-919B89CD82BD}" type="pres">
      <dgm:prSet presAssocID="{AB8A8F2B-09E1-45D4-8E51-0FA8AEA589AD}" presName="childRect" presStyleLbl="bgAcc1" presStyleIdx="1" presStyleCnt="3">
        <dgm:presLayoutVars>
          <dgm:bulletEnabled val="1"/>
        </dgm:presLayoutVars>
      </dgm:prSet>
      <dgm:spPr/>
    </dgm:pt>
    <dgm:pt modelId="{2C994EEB-98EA-46DF-9C27-3F1A850AFAE2}" type="pres">
      <dgm:prSet presAssocID="{AB8A8F2B-09E1-45D4-8E51-0FA8AEA589AD}" presName="parentText" presStyleLbl="node1" presStyleIdx="0" presStyleCnt="0">
        <dgm:presLayoutVars>
          <dgm:chMax val="0"/>
          <dgm:bulletEnabled val="1"/>
        </dgm:presLayoutVars>
      </dgm:prSet>
      <dgm:spPr/>
    </dgm:pt>
    <dgm:pt modelId="{8AD31538-A121-45F7-A5D8-4F61D8D1429E}" type="pres">
      <dgm:prSet presAssocID="{AB8A8F2B-09E1-45D4-8E51-0FA8AEA589AD}" presName="parentRect" presStyleLbl="alignNode1" presStyleIdx="1" presStyleCnt="3"/>
      <dgm:spPr/>
    </dgm:pt>
    <dgm:pt modelId="{36643FAB-1507-47A4-84A4-D8F24E3F393C}" type="pres">
      <dgm:prSet presAssocID="{AB8A8F2B-09E1-45D4-8E51-0FA8AEA589AD}"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list RTL"/>
        </a:ext>
      </dgm:extLst>
    </dgm:pt>
    <dgm:pt modelId="{A1F43F1A-F693-4FFC-A209-17FEECDB8EE2}" type="pres">
      <dgm:prSet presAssocID="{5F0B1B61-172A-426C-ACF9-DB0BDC99C974}" presName="sibTrans" presStyleLbl="sibTrans2D1" presStyleIdx="0" presStyleCnt="0"/>
      <dgm:spPr/>
    </dgm:pt>
    <dgm:pt modelId="{71E8EE8D-777E-461D-8DC3-62319CF6A114}" type="pres">
      <dgm:prSet presAssocID="{0BE0278B-F4FB-4971-9408-9B0D2D283599}" presName="compNode" presStyleCnt="0"/>
      <dgm:spPr/>
    </dgm:pt>
    <dgm:pt modelId="{0D26A60C-589D-47DB-BFCA-2404F1DB169C}" type="pres">
      <dgm:prSet presAssocID="{0BE0278B-F4FB-4971-9408-9B0D2D283599}" presName="childRect" presStyleLbl="bgAcc1" presStyleIdx="2" presStyleCnt="3">
        <dgm:presLayoutVars>
          <dgm:bulletEnabled val="1"/>
        </dgm:presLayoutVars>
      </dgm:prSet>
      <dgm:spPr/>
    </dgm:pt>
    <dgm:pt modelId="{C71E1FE2-2C9E-43E5-89B0-F28F31C5453F}" type="pres">
      <dgm:prSet presAssocID="{0BE0278B-F4FB-4971-9408-9B0D2D283599}" presName="parentText" presStyleLbl="node1" presStyleIdx="0" presStyleCnt="0">
        <dgm:presLayoutVars>
          <dgm:chMax val="0"/>
          <dgm:bulletEnabled val="1"/>
        </dgm:presLayoutVars>
      </dgm:prSet>
      <dgm:spPr/>
    </dgm:pt>
    <dgm:pt modelId="{BD10C98F-DE91-4AF6-AC55-4653AB24CE43}" type="pres">
      <dgm:prSet presAssocID="{0BE0278B-F4FB-4971-9408-9B0D2D283599}" presName="parentRect" presStyleLbl="alignNode1" presStyleIdx="2" presStyleCnt="3"/>
      <dgm:spPr/>
    </dgm:pt>
    <dgm:pt modelId="{76EB6FC1-3566-4F32-B28D-1764BC2A4A95}" type="pres">
      <dgm:prSet presAssocID="{0BE0278B-F4FB-4971-9408-9B0D2D283599}"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aily calendar"/>
        </a:ext>
      </dgm:extLst>
    </dgm:pt>
  </dgm:ptLst>
  <dgm:cxnLst>
    <dgm:cxn modelId="{755EF900-9704-4E73-A893-5389C0FDD9C8}" srcId="{DD93F47A-20E4-41E9-8109-0E4972980620}" destId="{D495AAA5-20BF-43BB-9BF2-C5C42E5406F3}" srcOrd="0" destOrd="0" parTransId="{544F849B-101D-4DFF-8B8A-7250298BEA2E}" sibTransId="{3660CB19-A00F-4C1B-9ABD-108C48BCE521}"/>
    <dgm:cxn modelId="{A4CCF61C-117F-458E-88A8-16F6268FB458}" type="presOf" srcId="{DD93F47A-20E4-41E9-8109-0E4972980620}" destId="{FE58B82F-1454-4633-A2BD-DC8800BCB2F6}" srcOrd="1" destOrd="0" presId="urn:microsoft.com/office/officeart/2005/8/layout/bList2"/>
    <dgm:cxn modelId="{55C63A24-8138-4FEE-8952-35C7076602FC}" type="presOf" srcId="{DD93F47A-20E4-41E9-8109-0E4972980620}" destId="{A2A6C233-D2F6-4C5C-BC84-EDF03B08A848}" srcOrd="0" destOrd="0" presId="urn:microsoft.com/office/officeart/2005/8/layout/bList2"/>
    <dgm:cxn modelId="{4F9A3A26-A4AC-4BC4-B8C4-D7D7ECF82B3A}" type="presOf" srcId="{AB8A8F2B-09E1-45D4-8E51-0FA8AEA589AD}" destId="{2C994EEB-98EA-46DF-9C27-3F1A850AFAE2}" srcOrd="0" destOrd="0" presId="urn:microsoft.com/office/officeart/2005/8/layout/bList2"/>
    <dgm:cxn modelId="{C1362736-094E-4CA2-987A-ECA7F78A26C2}" type="presOf" srcId="{5F0B1B61-172A-426C-ACF9-DB0BDC99C974}" destId="{A1F43F1A-F693-4FFC-A209-17FEECDB8EE2}" srcOrd="0" destOrd="0" presId="urn:microsoft.com/office/officeart/2005/8/layout/bList2"/>
    <dgm:cxn modelId="{2ED5913F-7490-434D-9125-1955D856BA5E}" type="presOf" srcId="{0BE0278B-F4FB-4971-9408-9B0D2D283599}" destId="{C71E1FE2-2C9E-43E5-89B0-F28F31C5453F}" srcOrd="0" destOrd="0" presId="urn:microsoft.com/office/officeart/2005/8/layout/bList2"/>
    <dgm:cxn modelId="{C8102261-1C24-4981-B398-3FF3CB30C084}" srcId="{93B50849-06A6-4A4E-826C-4C529FFB709E}" destId="{0BE0278B-F4FB-4971-9408-9B0D2D283599}" srcOrd="2" destOrd="0" parTransId="{0F573854-7C2E-4442-AD8A-C64E8B236999}" sibTransId="{29DA24D0-4FAD-4702-9A44-14598DE08E09}"/>
    <dgm:cxn modelId="{1D5F6D68-6611-4163-8270-0FEE69E07744}" srcId="{93B50849-06A6-4A4E-826C-4C529FFB709E}" destId="{AB8A8F2B-09E1-45D4-8E51-0FA8AEA589AD}" srcOrd="1" destOrd="0" parTransId="{22F66E3D-3FC2-414B-89DC-009270F174E7}" sibTransId="{5F0B1B61-172A-426C-ACF9-DB0BDC99C974}"/>
    <dgm:cxn modelId="{9D751652-5872-44C8-B361-9BD3D4945BAE}" srcId="{0BE0278B-F4FB-4971-9408-9B0D2D283599}" destId="{ABCF442C-23C1-4FC0-BC31-D257FDEDCB0E}" srcOrd="0" destOrd="0" parTransId="{562BA130-7CA3-4039-A890-7C2D2216E27D}" sibTransId="{9FAE16A3-19C0-4F3D-AB39-FA694849070D}"/>
    <dgm:cxn modelId="{FF0AA353-87F7-4FFC-A4E5-78F50232B53C}" type="presOf" srcId="{C09627B7-7510-4816-A9FF-F19571923465}" destId="{585C4692-29CD-4420-9BD1-D82E489757E9}" srcOrd="0" destOrd="0" presId="urn:microsoft.com/office/officeart/2005/8/layout/bList2"/>
    <dgm:cxn modelId="{6DC98F76-754E-4DAD-8C4B-0E634B8318A5}" type="presOf" srcId="{0BE0278B-F4FB-4971-9408-9B0D2D283599}" destId="{BD10C98F-DE91-4AF6-AC55-4653AB24CE43}" srcOrd="1" destOrd="0" presId="urn:microsoft.com/office/officeart/2005/8/layout/bList2"/>
    <dgm:cxn modelId="{308B0258-6323-43F7-85A0-3C1E1BCA6174}" type="presOf" srcId="{D495AAA5-20BF-43BB-9BF2-C5C42E5406F3}" destId="{F3FCC3AE-D8B6-44C4-BD39-86CCED4CB8BC}" srcOrd="0" destOrd="0" presId="urn:microsoft.com/office/officeart/2005/8/layout/bList2"/>
    <dgm:cxn modelId="{70C29791-81DF-4FD4-912F-2B07335487A5}" type="presOf" srcId="{AB8A8F2B-09E1-45D4-8E51-0FA8AEA589AD}" destId="{8AD31538-A121-45F7-A5D8-4F61D8D1429E}" srcOrd="1" destOrd="0" presId="urn:microsoft.com/office/officeart/2005/8/layout/bList2"/>
    <dgm:cxn modelId="{11558798-F9BB-424A-8B5B-BAA9CA383FA2}" srcId="{93B50849-06A6-4A4E-826C-4C529FFB709E}" destId="{DD93F47A-20E4-41E9-8109-0E4972980620}" srcOrd="0" destOrd="0" parTransId="{8820E66B-473C-42F9-8A3B-3578847C8F14}" sibTransId="{C09627B7-7510-4816-A9FF-F19571923465}"/>
    <dgm:cxn modelId="{CFBFBD9F-E080-4E47-901B-4226DE9F0D78}" type="presOf" srcId="{ABCF442C-23C1-4FC0-BC31-D257FDEDCB0E}" destId="{0D26A60C-589D-47DB-BFCA-2404F1DB169C}" srcOrd="0" destOrd="0" presId="urn:microsoft.com/office/officeart/2005/8/layout/bList2"/>
    <dgm:cxn modelId="{BD1261A9-9A04-4999-9C6E-A055F6A82653}" type="presOf" srcId="{5D701B4C-562C-4494-866D-6C49938920EC}" destId="{C93458E7-B69D-4501-89D1-919B89CD82BD}" srcOrd="0" destOrd="0" presId="urn:microsoft.com/office/officeart/2005/8/layout/bList2"/>
    <dgm:cxn modelId="{DDF13BD9-F67D-43D9-A19B-51E9F2D8176B}" type="presOf" srcId="{93B50849-06A6-4A4E-826C-4C529FFB709E}" destId="{AE3D1413-B3E5-4775-9B15-A3881B78100A}" srcOrd="0" destOrd="0" presId="urn:microsoft.com/office/officeart/2005/8/layout/bList2"/>
    <dgm:cxn modelId="{528CD2E5-C03C-4BB7-9471-797FB8DAD5A7}" srcId="{AB8A8F2B-09E1-45D4-8E51-0FA8AEA589AD}" destId="{5D701B4C-562C-4494-866D-6C49938920EC}" srcOrd="0" destOrd="0" parTransId="{EA1E0F30-01E9-4B17-BFDA-145E5CFA7664}" sibTransId="{FE0EABD7-6DF6-489F-BEDA-D5224FEC5EDE}"/>
    <dgm:cxn modelId="{8C3BDF73-E7B1-4E57-984C-181B2146E37A}" type="presParOf" srcId="{AE3D1413-B3E5-4775-9B15-A3881B78100A}" destId="{1582C1F9-B8ED-4BF8-AFDF-08576CF5B07A}" srcOrd="0" destOrd="0" presId="urn:microsoft.com/office/officeart/2005/8/layout/bList2"/>
    <dgm:cxn modelId="{5189B649-6229-4FD4-A4B8-4DF7BE2E055C}" type="presParOf" srcId="{1582C1F9-B8ED-4BF8-AFDF-08576CF5B07A}" destId="{F3FCC3AE-D8B6-44C4-BD39-86CCED4CB8BC}" srcOrd="0" destOrd="0" presId="urn:microsoft.com/office/officeart/2005/8/layout/bList2"/>
    <dgm:cxn modelId="{5721EF36-FEDC-45EB-838B-2E1F99A81B2B}" type="presParOf" srcId="{1582C1F9-B8ED-4BF8-AFDF-08576CF5B07A}" destId="{A2A6C233-D2F6-4C5C-BC84-EDF03B08A848}" srcOrd="1" destOrd="0" presId="urn:microsoft.com/office/officeart/2005/8/layout/bList2"/>
    <dgm:cxn modelId="{01BAF97A-B87A-4308-A0D5-2D40E11B251D}" type="presParOf" srcId="{1582C1F9-B8ED-4BF8-AFDF-08576CF5B07A}" destId="{FE58B82F-1454-4633-A2BD-DC8800BCB2F6}" srcOrd="2" destOrd="0" presId="urn:microsoft.com/office/officeart/2005/8/layout/bList2"/>
    <dgm:cxn modelId="{2631D8B2-EDD0-4F34-A1E2-D0B021278E5D}" type="presParOf" srcId="{1582C1F9-B8ED-4BF8-AFDF-08576CF5B07A}" destId="{094A4838-C27C-4EC6-AB6E-15A1B04DEFCE}" srcOrd="3" destOrd="0" presId="urn:microsoft.com/office/officeart/2005/8/layout/bList2"/>
    <dgm:cxn modelId="{1286AD36-2FD1-4432-AECF-09166DD1F6AA}" type="presParOf" srcId="{AE3D1413-B3E5-4775-9B15-A3881B78100A}" destId="{585C4692-29CD-4420-9BD1-D82E489757E9}" srcOrd="1" destOrd="0" presId="urn:microsoft.com/office/officeart/2005/8/layout/bList2"/>
    <dgm:cxn modelId="{05DD2FE9-0609-46BD-BF69-0831CF670A55}" type="presParOf" srcId="{AE3D1413-B3E5-4775-9B15-A3881B78100A}" destId="{E491E9A2-06DB-41AF-9829-FC3A7B8FE01F}" srcOrd="2" destOrd="0" presId="urn:microsoft.com/office/officeart/2005/8/layout/bList2"/>
    <dgm:cxn modelId="{D0279675-960E-4491-8F0A-8AB54850A425}" type="presParOf" srcId="{E491E9A2-06DB-41AF-9829-FC3A7B8FE01F}" destId="{C93458E7-B69D-4501-89D1-919B89CD82BD}" srcOrd="0" destOrd="0" presId="urn:microsoft.com/office/officeart/2005/8/layout/bList2"/>
    <dgm:cxn modelId="{1294D880-1230-4745-BE22-EFCC092274CD}" type="presParOf" srcId="{E491E9A2-06DB-41AF-9829-FC3A7B8FE01F}" destId="{2C994EEB-98EA-46DF-9C27-3F1A850AFAE2}" srcOrd="1" destOrd="0" presId="urn:microsoft.com/office/officeart/2005/8/layout/bList2"/>
    <dgm:cxn modelId="{49B26278-2758-4BDF-BE30-FF2DCE0A1BFB}" type="presParOf" srcId="{E491E9A2-06DB-41AF-9829-FC3A7B8FE01F}" destId="{8AD31538-A121-45F7-A5D8-4F61D8D1429E}" srcOrd="2" destOrd="0" presId="urn:microsoft.com/office/officeart/2005/8/layout/bList2"/>
    <dgm:cxn modelId="{D15D86AC-1C6E-458A-B848-9186390C3DF4}" type="presParOf" srcId="{E491E9A2-06DB-41AF-9829-FC3A7B8FE01F}" destId="{36643FAB-1507-47A4-84A4-D8F24E3F393C}" srcOrd="3" destOrd="0" presId="urn:microsoft.com/office/officeart/2005/8/layout/bList2"/>
    <dgm:cxn modelId="{BC0DCEC7-D965-4454-B7FC-22F5144855B6}" type="presParOf" srcId="{AE3D1413-B3E5-4775-9B15-A3881B78100A}" destId="{A1F43F1A-F693-4FFC-A209-17FEECDB8EE2}" srcOrd="3" destOrd="0" presId="urn:microsoft.com/office/officeart/2005/8/layout/bList2"/>
    <dgm:cxn modelId="{E61EB79A-DB3B-4BC7-8FBA-411607A9FA40}" type="presParOf" srcId="{AE3D1413-B3E5-4775-9B15-A3881B78100A}" destId="{71E8EE8D-777E-461D-8DC3-62319CF6A114}" srcOrd="4" destOrd="0" presId="urn:microsoft.com/office/officeart/2005/8/layout/bList2"/>
    <dgm:cxn modelId="{772D9C53-7894-4570-A5A3-7EB90741DBC6}" type="presParOf" srcId="{71E8EE8D-777E-461D-8DC3-62319CF6A114}" destId="{0D26A60C-589D-47DB-BFCA-2404F1DB169C}" srcOrd="0" destOrd="0" presId="urn:microsoft.com/office/officeart/2005/8/layout/bList2"/>
    <dgm:cxn modelId="{57C01F37-C9BA-4C13-94F8-3F4B404DAD51}" type="presParOf" srcId="{71E8EE8D-777E-461D-8DC3-62319CF6A114}" destId="{C71E1FE2-2C9E-43E5-89B0-F28F31C5453F}" srcOrd="1" destOrd="0" presId="urn:microsoft.com/office/officeart/2005/8/layout/bList2"/>
    <dgm:cxn modelId="{8D042CA3-184A-4E3D-B063-424522F710D0}" type="presParOf" srcId="{71E8EE8D-777E-461D-8DC3-62319CF6A114}" destId="{BD10C98F-DE91-4AF6-AC55-4653AB24CE43}" srcOrd="2" destOrd="0" presId="urn:microsoft.com/office/officeart/2005/8/layout/bList2"/>
    <dgm:cxn modelId="{12026DF8-5BDE-41AB-A91D-229D25D452FF}" type="presParOf" srcId="{71E8EE8D-777E-461D-8DC3-62319CF6A114}" destId="{76EB6FC1-3566-4F32-B28D-1764BC2A4A95}" srcOrd="3" destOrd="0" presId="urn:microsoft.com/office/officeart/2005/8/layout/b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BD75C5-3A92-4F58-8DE3-67FF30F2B014}" type="doc">
      <dgm:prSet loTypeId="urn:diagrams.loki3.com/VaryingWidthList" loCatId="list" qsTypeId="urn:microsoft.com/office/officeart/2005/8/quickstyle/simple1" qsCatId="simple" csTypeId="urn:microsoft.com/office/officeart/2005/8/colors/accent5_1" csCatId="accent5" phldr="1"/>
      <dgm:spPr/>
    </dgm:pt>
    <dgm:pt modelId="{18A2E101-E050-4234-9537-D775A2FF6C64}">
      <dgm:prSet phldrT="[Text]" custT="1"/>
      <dgm:spPr/>
      <dgm:t>
        <a:bodyPr/>
        <a:lstStyle/>
        <a:p>
          <a:r>
            <a:rPr lang="en-US" sz="2000"/>
            <a:t>12 Regional                Partnership Centers</a:t>
          </a:r>
        </a:p>
      </dgm:t>
    </dgm:pt>
    <dgm:pt modelId="{04BAD232-D1F8-4E84-8D5E-E71215B249DA}" type="parTrans" cxnId="{7949BAA2-371E-4AC2-9E78-37A71665EB6E}">
      <dgm:prSet/>
      <dgm:spPr/>
      <dgm:t>
        <a:bodyPr/>
        <a:lstStyle/>
        <a:p>
          <a:endParaRPr lang="en-US" sz="2000"/>
        </a:p>
      </dgm:t>
    </dgm:pt>
    <dgm:pt modelId="{BF9E20EA-5410-47DA-A24C-472D2E094A64}" type="sibTrans" cxnId="{7949BAA2-371E-4AC2-9E78-37A71665EB6E}">
      <dgm:prSet/>
      <dgm:spPr/>
      <dgm:t>
        <a:bodyPr/>
        <a:lstStyle/>
        <a:p>
          <a:endParaRPr lang="en-US" sz="2000"/>
        </a:p>
      </dgm:t>
    </dgm:pt>
    <dgm:pt modelId="{B607122C-2BB3-4C2C-9662-A64EC9817588}">
      <dgm:prSet phldrT="[Text]" custT="1"/>
      <dgm:spPr/>
      <dgm:t>
        <a:bodyPr/>
        <a:lstStyle/>
        <a:p>
          <a:r>
            <a:rPr lang="en-US" sz="2000"/>
            <a:t>14 School-Age Family and Community Engagement Centers</a:t>
          </a:r>
        </a:p>
      </dgm:t>
    </dgm:pt>
    <dgm:pt modelId="{6772F098-6AAD-4796-8DA2-B0FCDC63D0C9}" type="parTrans" cxnId="{6ADC0548-A274-4050-BD8E-D1C6C123310B}">
      <dgm:prSet/>
      <dgm:spPr/>
      <dgm:t>
        <a:bodyPr/>
        <a:lstStyle/>
        <a:p>
          <a:endParaRPr lang="en-US" sz="2000"/>
        </a:p>
      </dgm:t>
    </dgm:pt>
    <dgm:pt modelId="{CB12D106-A244-4FF8-A704-897954E07A36}" type="sibTrans" cxnId="{6ADC0548-A274-4050-BD8E-D1C6C123310B}">
      <dgm:prSet/>
      <dgm:spPr/>
      <dgm:t>
        <a:bodyPr/>
        <a:lstStyle/>
        <a:p>
          <a:endParaRPr lang="en-US" sz="2000"/>
        </a:p>
      </dgm:t>
    </dgm:pt>
    <dgm:pt modelId="{9D541428-6B0D-4C0E-AA96-F752A9401F38}">
      <dgm:prSet phldrT="[Text]" custT="1"/>
      <dgm:spPr/>
      <dgm:t>
        <a:bodyPr/>
        <a:lstStyle/>
        <a:p>
          <a:r>
            <a:rPr lang="en-US" sz="2000"/>
            <a:t>14 Early Childhood Family and Community Engagement Centers</a:t>
          </a:r>
        </a:p>
      </dgm:t>
    </dgm:pt>
    <dgm:pt modelId="{DA8B2C4E-49C7-4886-9732-D2022C999332}" type="parTrans" cxnId="{E179F60A-A768-40A2-9979-A6209BF09DFE}">
      <dgm:prSet/>
      <dgm:spPr/>
      <dgm:t>
        <a:bodyPr/>
        <a:lstStyle/>
        <a:p>
          <a:endParaRPr lang="en-US" sz="2000"/>
        </a:p>
      </dgm:t>
    </dgm:pt>
    <dgm:pt modelId="{57AFB624-2DEF-4364-9E19-4B1432DEA0A2}" type="sibTrans" cxnId="{E179F60A-A768-40A2-9979-A6209BF09DFE}">
      <dgm:prSet/>
      <dgm:spPr/>
      <dgm:t>
        <a:bodyPr/>
        <a:lstStyle/>
        <a:p>
          <a:endParaRPr lang="en-US" sz="2000"/>
        </a:p>
      </dgm:t>
    </dgm:pt>
    <dgm:pt modelId="{0884E014-6279-45FC-8E66-44226F5468CA}" type="pres">
      <dgm:prSet presAssocID="{4DBD75C5-3A92-4F58-8DE3-67FF30F2B014}" presName="Name0" presStyleCnt="0">
        <dgm:presLayoutVars>
          <dgm:resizeHandles/>
        </dgm:presLayoutVars>
      </dgm:prSet>
      <dgm:spPr/>
    </dgm:pt>
    <dgm:pt modelId="{C8D5398C-A3AC-4537-88D1-F8AE75AF582D}" type="pres">
      <dgm:prSet presAssocID="{18A2E101-E050-4234-9537-D775A2FF6C64}" presName="text" presStyleLbl="node1" presStyleIdx="0" presStyleCnt="3" custScaleX="206644" custScaleY="84179">
        <dgm:presLayoutVars>
          <dgm:bulletEnabled val="1"/>
        </dgm:presLayoutVars>
      </dgm:prSet>
      <dgm:spPr/>
    </dgm:pt>
    <dgm:pt modelId="{03B43D1A-1ECB-439A-AB70-66B1C1C3A294}" type="pres">
      <dgm:prSet presAssocID="{BF9E20EA-5410-47DA-A24C-472D2E094A64}" presName="space" presStyleCnt="0"/>
      <dgm:spPr/>
    </dgm:pt>
    <dgm:pt modelId="{72665B3F-F325-440F-BCA9-C4535B31A4E0}" type="pres">
      <dgm:prSet presAssocID="{B607122C-2BB3-4C2C-9662-A64EC9817588}" presName="text" presStyleLbl="node1" presStyleIdx="1" presStyleCnt="3" custScaleX="169333" custScaleY="84179">
        <dgm:presLayoutVars>
          <dgm:bulletEnabled val="1"/>
        </dgm:presLayoutVars>
      </dgm:prSet>
      <dgm:spPr/>
    </dgm:pt>
    <dgm:pt modelId="{4C4AA012-0E40-4478-B069-9E9F58274B47}" type="pres">
      <dgm:prSet presAssocID="{CB12D106-A244-4FF8-A704-897954E07A36}" presName="space" presStyleCnt="0"/>
      <dgm:spPr/>
    </dgm:pt>
    <dgm:pt modelId="{692F3BB9-0B04-47E3-B2A3-8F8C3B4C4B60}" type="pres">
      <dgm:prSet presAssocID="{9D541428-6B0D-4C0E-AA96-F752A9401F38}" presName="text" presStyleLbl="node1" presStyleIdx="2" presStyleCnt="3" custScaleX="139725" custScaleY="84179">
        <dgm:presLayoutVars>
          <dgm:bulletEnabled val="1"/>
        </dgm:presLayoutVars>
      </dgm:prSet>
      <dgm:spPr/>
    </dgm:pt>
  </dgm:ptLst>
  <dgm:cxnLst>
    <dgm:cxn modelId="{21667A01-F8EB-4EF0-9A7C-FE93FE34529D}" type="presOf" srcId="{4DBD75C5-3A92-4F58-8DE3-67FF30F2B014}" destId="{0884E014-6279-45FC-8E66-44226F5468CA}" srcOrd="0" destOrd="0" presId="urn:diagrams.loki3.com/VaryingWidthList"/>
    <dgm:cxn modelId="{E179F60A-A768-40A2-9979-A6209BF09DFE}" srcId="{4DBD75C5-3A92-4F58-8DE3-67FF30F2B014}" destId="{9D541428-6B0D-4C0E-AA96-F752A9401F38}" srcOrd="2" destOrd="0" parTransId="{DA8B2C4E-49C7-4886-9732-D2022C999332}" sibTransId="{57AFB624-2DEF-4364-9E19-4B1432DEA0A2}"/>
    <dgm:cxn modelId="{6ADC0548-A274-4050-BD8E-D1C6C123310B}" srcId="{4DBD75C5-3A92-4F58-8DE3-67FF30F2B014}" destId="{B607122C-2BB3-4C2C-9662-A64EC9817588}" srcOrd="1" destOrd="0" parTransId="{6772F098-6AAD-4796-8DA2-B0FCDC63D0C9}" sibTransId="{CB12D106-A244-4FF8-A704-897954E07A36}"/>
    <dgm:cxn modelId="{955DC56C-7E3F-4F6C-8D4E-0497B2517A88}" type="presOf" srcId="{B607122C-2BB3-4C2C-9662-A64EC9817588}" destId="{72665B3F-F325-440F-BCA9-C4535B31A4E0}" srcOrd="0" destOrd="0" presId="urn:diagrams.loki3.com/VaryingWidthList"/>
    <dgm:cxn modelId="{14942156-28F4-49B2-8716-1B27E4DF78DB}" type="presOf" srcId="{18A2E101-E050-4234-9537-D775A2FF6C64}" destId="{C8D5398C-A3AC-4537-88D1-F8AE75AF582D}" srcOrd="0" destOrd="0" presId="urn:diagrams.loki3.com/VaryingWidthList"/>
    <dgm:cxn modelId="{7949BAA2-371E-4AC2-9E78-37A71665EB6E}" srcId="{4DBD75C5-3A92-4F58-8DE3-67FF30F2B014}" destId="{18A2E101-E050-4234-9537-D775A2FF6C64}" srcOrd="0" destOrd="0" parTransId="{04BAD232-D1F8-4E84-8D5E-E71215B249DA}" sibTransId="{BF9E20EA-5410-47DA-A24C-472D2E094A64}"/>
    <dgm:cxn modelId="{CB2B29D2-7B84-4241-93F2-5A23F7DAAAD6}" type="presOf" srcId="{9D541428-6B0D-4C0E-AA96-F752A9401F38}" destId="{692F3BB9-0B04-47E3-B2A3-8F8C3B4C4B60}" srcOrd="0" destOrd="0" presId="urn:diagrams.loki3.com/VaryingWidthList"/>
    <dgm:cxn modelId="{0FFF6564-E745-4201-AC6B-1A47DA560D41}" type="presParOf" srcId="{0884E014-6279-45FC-8E66-44226F5468CA}" destId="{C8D5398C-A3AC-4537-88D1-F8AE75AF582D}" srcOrd="0" destOrd="0" presId="urn:diagrams.loki3.com/VaryingWidthList"/>
    <dgm:cxn modelId="{407E2BBC-5EC3-4AD7-9F59-566C99458FF5}" type="presParOf" srcId="{0884E014-6279-45FC-8E66-44226F5468CA}" destId="{03B43D1A-1ECB-439A-AB70-66B1C1C3A294}" srcOrd="1" destOrd="0" presId="urn:diagrams.loki3.com/VaryingWidthList"/>
    <dgm:cxn modelId="{E51F6560-4854-4BC5-BB50-4E86267A9A76}" type="presParOf" srcId="{0884E014-6279-45FC-8E66-44226F5468CA}" destId="{72665B3F-F325-440F-BCA9-C4535B31A4E0}" srcOrd="2" destOrd="0" presId="urn:diagrams.loki3.com/VaryingWidthList"/>
    <dgm:cxn modelId="{19F3E207-9612-43B6-8A1F-A242D05A2CFF}" type="presParOf" srcId="{0884E014-6279-45FC-8E66-44226F5468CA}" destId="{4C4AA012-0E40-4478-B069-9E9F58274B47}" srcOrd="3" destOrd="0" presId="urn:diagrams.loki3.com/VaryingWidthList"/>
    <dgm:cxn modelId="{042792DE-E0A5-4466-BDE2-1D09B4C4472C}" type="presParOf" srcId="{0884E014-6279-45FC-8E66-44226F5468CA}" destId="{692F3BB9-0B04-47E3-B2A3-8F8C3B4C4B60}" srcOrd="4" destOrd="0" presId="urn:diagrams.loki3.com/VaryingWidth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F4E6E9-A126-4C00-BFC6-F3F2EDF779B7}"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EE664D0B-277E-4F88-BAEF-E0E0D9F73CDA}">
      <dgm:prSet phldrT="[Text]" custT="1"/>
      <dgm:spPr>
        <a:solidFill>
          <a:schemeClr val="accent2">
            <a:lumMod val="75000"/>
          </a:schemeClr>
        </a:solidFill>
      </dgm:spPr>
      <dgm:t>
        <a:bodyPr/>
        <a:lstStyle/>
        <a:p>
          <a:r>
            <a:rPr lang="en-US" sz="2400" b="1"/>
            <a:t>Regional Learning</a:t>
          </a:r>
          <a:endParaRPr lang="en-US" sz="2400"/>
        </a:p>
      </dgm:t>
    </dgm:pt>
    <dgm:pt modelId="{79251788-8846-45D0-84B6-3735F2E66E59}" type="parTrans" cxnId="{3395DF60-8241-4AAB-BEFD-ACF193282134}">
      <dgm:prSet/>
      <dgm:spPr/>
      <dgm:t>
        <a:bodyPr/>
        <a:lstStyle/>
        <a:p>
          <a:endParaRPr lang="en-US" sz="1400"/>
        </a:p>
      </dgm:t>
    </dgm:pt>
    <dgm:pt modelId="{548E8B94-0B91-4E51-A007-63CF6DFB73E3}" type="sibTrans" cxnId="{3395DF60-8241-4AAB-BEFD-ACF193282134}">
      <dgm:prSet/>
      <dgm:spPr/>
      <dgm:t>
        <a:bodyPr/>
        <a:lstStyle/>
        <a:p>
          <a:endParaRPr lang="en-US" sz="1400"/>
        </a:p>
      </dgm:t>
    </dgm:pt>
    <dgm:pt modelId="{8C229F49-6895-4A34-A85F-E162715BFD67}">
      <dgm:prSet phldrT="[Text]" custT="1"/>
      <dgm:spPr>
        <a:solidFill>
          <a:schemeClr val="accent6">
            <a:lumMod val="75000"/>
          </a:schemeClr>
        </a:solidFill>
      </dgm:spPr>
      <dgm:t>
        <a:bodyPr/>
        <a:lstStyle/>
        <a:p>
          <a:r>
            <a:rPr lang="en-US" sz="2400" b="1"/>
            <a:t>Targeted Skills/Support Groups</a:t>
          </a:r>
          <a:endParaRPr lang="en-US" sz="2400"/>
        </a:p>
      </dgm:t>
    </dgm:pt>
    <dgm:pt modelId="{6D1203EB-09A0-483D-9B84-458947682562}" type="parTrans" cxnId="{9B4F2557-4E46-4F74-8F61-0B593B376CE5}">
      <dgm:prSet/>
      <dgm:spPr/>
      <dgm:t>
        <a:bodyPr/>
        <a:lstStyle/>
        <a:p>
          <a:endParaRPr lang="en-US" sz="1400"/>
        </a:p>
      </dgm:t>
    </dgm:pt>
    <dgm:pt modelId="{AD454628-47D8-42EA-831A-41F8DC8309DF}" type="sibTrans" cxnId="{9B4F2557-4E46-4F74-8F61-0B593B376CE5}">
      <dgm:prSet/>
      <dgm:spPr/>
      <dgm:t>
        <a:bodyPr/>
        <a:lstStyle/>
        <a:p>
          <a:endParaRPr lang="en-US" sz="1400"/>
        </a:p>
      </dgm:t>
    </dgm:pt>
    <dgm:pt modelId="{0CE9C8F4-DD7A-4DB6-8930-14B8D09503F3}">
      <dgm:prSet phldrT="[Text]" custT="1"/>
      <dgm:spPr>
        <a:solidFill>
          <a:schemeClr val="accent3">
            <a:lumMod val="75000"/>
          </a:schemeClr>
        </a:solidFill>
      </dgm:spPr>
      <dgm:t>
        <a:bodyPr/>
        <a:lstStyle/>
        <a:p>
          <a:r>
            <a:rPr lang="en-US" sz="2400" b="1"/>
            <a:t>Support Plans </a:t>
          </a:r>
          <a:endParaRPr lang="en-US" sz="2400"/>
        </a:p>
      </dgm:t>
    </dgm:pt>
    <dgm:pt modelId="{03BE7D42-31D6-4888-A74E-53429F595708}" type="parTrans" cxnId="{D34A980A-4FC3-4E76-B87C-655EDE7DE9AF}">
      <dgm:prSet/>
      <dgm:spPr/>
      <dgm:t>
        <a:bodyPr/>
        <a:lstStyle/>
        <a:p>
          <a:endParaRPr lang="en-US" sz="1400"/>
        </a:p>
      </dgm:t>
    </dgm:pt>
    <dgm:pt modelId="{F0599700-FFF7-4174-81E0-0CEFBED1B4B3}" type="sibTrans" cxnId="{D34A980A-4FC3-4E76-B87C-655EDE7DE9AF}">
      <dgm:prSet/>
      <dgm:spPr/>
      <dgm:t>
        <a:bodyPr/>
        <a:lstStyle/>
        <a:p>
          <a:endParaRPr lang="en-US" sz="1400"/>
        </a:p>
      </dgm:t>
    </dgm:pt>
    <dgm:pt modelId="{1061D0BF-7132-4EC0-B9FC-B5230DC42F8C}" type="pres">
      <dgm:prSet presAssocID="{8DF4E6E9-A126-4C00-BFC6-F3F2EDF779B7}" presName="Name0" presStyleCnt="0">
        <dgm:presLayoutVars>
          <dgm:chMax val="7"/>
          <dgm:chPref val="7"/>
          <dgm:dir/>
        </dgm:presLayoutVars>
      </dgm:prSet>
      <dgm:spPr/>
    </dgm:pt>
    <dgm:pt modelId="{DDB74783-6664-4DA9-99B8-B27F048681B6}" type="pres">
      <dgm:prSet presAssocID="{8DF4E6E9-A126-4C00-BFC6-F3F2EDF779B7}" presName="Name1" presStyleCnt="0"/>
      <dgm:spPr/>
    </dgm:pt>
    <dgm:pt modelId="{F72DFFDF-B4F7-48F8-9AC0-96FA34DF30B8}" type="pres">
      <dgm:prSet presAssocID="{8DF4E6E9-A126-4C00-BFC6-F3F2EDF779B7}" presName="cycle" presStyleCnt="0"/>
      <dgm:spPr/>
    </dgm:pt>
    <dgm:pt modelId="{1FCD95AE-1C91-4607-A29A-C7CA064F802E}" type="pres">
      <dgm:prSet presAssocID="{8DF4E6E9-A126-4C00-BFC6-F3F2EDF779B7}" presName="srcNode" presStyleLbl="node1" presStyleIdx="0" presStyleCnt="3"/>
      <dgm:spPr/>
    </dgm:pt>
    <dgm:pt modelId="{7A9F7C20-49A4-4550-B3C1-70C34F718F71}" type="pres">
      <dgm:prSet presAssocID="{8DF4E6E9-A126-4C00-BFC6-F3F2EDF779B7}" presName="conn" presStyleLbl="parChTrans1D2" presStyleIdx="0" presStyleCnt="1" custFlipVert="0" custFlipHor="1" custScaleX="7231" custScaleY="66080" custLinFactNeighborX="50586" custLinFactNeighborY="973"/>
      <dgm:spPr/>
    </dgm:pt>
    <dgm:pt modelId="{1A9B351E-A3C2-46F1-A36E-2CDF0724FA30}" type="pres">
      <dgm:prSet presAssocID="{8DF4E6E9-A126-4C00-BFC6-F3F2EDF779B7}" presName="extraNode" presStyleLbl="node1" presStyleIdx="0" presStyleCnt="3"/>
      <dgm:spPr/>
    </dgm:pt>
    <dgm:pt modelId="{246864D2-7068-47E5-8100-300B69392A52}" type="pres">
      <dgm:prSet presAssocID="{8DF4E6E9-A126-4C00-BFC6-F3F2EDF779B7}" presName="dstNode" presStyleLbl="node1" presStyleIdx="0" presStyleCnt="3"/>
      <dgm:spPr/>
    </dgm:pt>
    <dgm:pt modelId="{8FB4DD1F-D5F8-4E9A-B0DF-EB59D0654FDD}" type="pres">
      <dgm:prSet presAssocID="{EE664D0B-277E-4F88-BAEF-E0E0D9F73CDA}" presName="text_1" presStyleLbl="node1" presStyleIdx="0" presStyleCnt="3">
        <dgm:presLayoutVars>
          <dgm:bulletEnabled val="1"/>
        </dgm:presLayoutVars>
      </dgm:prSet>
      <dgm:spPr/>
    </dgm:pt>
    <dgm:pt modelId="{B65987EE-63B6-4C00-8E37-FCDC81AF6814}" type="pres">
      <dgm:prSet presAssocID="{EE664D0B-277E-4F88-BAEF-E0E0D9F73CDA}" presName="accent_1" presStyleCnt="0"/>
      <dgm:spPr/>
    </dgm:pt>
    <dgm:pt modelId="{AE8CDDE3-1383-4284-ABAA-1DC19B91C4B4}" type="pres">
      <dgm:prSet presAssocID="{EE664D0B-277E-4F88-BAEF-E0E0D9F73CDA}" presName="accentRepeatNode" presStyleLbl="solidFgAcc1" presStyleIdx="0" presStyleCnt="3"/>
      <dgm:spPr/>
    </dgm:pt>
    <dgm:pt modelId="{D4570DDA-D2DF-47A5-98A0-982BFB5E4EC2}" type="pres">
      <dgm:prSet presAssocID="{8C229F49-6895-4A34-A85F-E162715BFD67}" presName="text_2" presStyleLbl="node1" presStyleIdx="1" presStyleCnt="3">
        <dgm:presLayoutVars>
          <dgm:bulletEnabled val="1"/>
        </dgm:presLayoutVars>
      </dgm:prSet>
      <dgm:spPr/>
    </dgm:pt>
    <dgm:pt modelId="{B2EB3DD2-629E-4DEA-B330-7C4B2EFB6A4E}" type="pres">
      <dgm:prSet presAssocID="{8C229F49-6895-4A34-A85F-E162715BFD67}" presName="accent_2" presStyleCnt="0"/>
      <dgm:spPr/>
    </dgm:pt>
    <dgm:pt modelId="{5E800F7C-E559-4BF9-8D95-1AA4F764BC4E}" type="pres">
      <dgm:prSet presAssocID="{8C229F49-6895-4A34-A85F-E162715BFD67}" presName="accentRepeatNode" presStyleLbl="solidFgAcc1" presStyleIdx="1" presStyleCnt="3"/>
      <dgm:spPr/>
    </dgm:pt>
    <dgm:pt modelId="{75D98347-D1A8-48A2-93B5-F5A0918E322D}" type="pres">
      <dgm:prSet presAssocID="{0CE9C8F4-DD7A-4DB6-8930-14B8D09503F3}" presName="text_3" presStyleLbl="node1" presStyleIdx="2" presStyleCnt="3" custScaleX="87651" custLinFactNeighborX="6003" custLinFactNeighborY="-877">
        <dgm:presLayoutVars>
          <dgm:bulletEnabled val="1"/>
        </dgm:presLayoutVars>
      </dgm:prSet>
      <dgm:spPr/>
    </dgm:pt>
    <dgm:pt modelId="{C208898D-CC63-4404-AD2B-831474929E6A}" type="pres">
      <dgm:prSet presAssocID="{0CE9C8F4-DD7A-4DB6-8930-14B8D09503F3}" presName="accent_3" presStyleCnt="0"/>
      <dgm:spPr/>
    </dgm:pt>
    <dgm:pt modelId="{5D2CE53C-0B08-4F59-A423-F5C65E36CCFB}" type="pres">
      <dgm:prSet presAssocID="{0CE9C8F4-DD7A-4DB6-8930-14B8D09503F3}" presName="accentRepeatNode" presStyleLbl="solidFgAcc1" presStyleIdx="2" presStyleCnt="3" custLinFactNeighborX="62992" custLinFactNeighborY="-157"/>
      <dgm:spPr/>
    </dgm:pt>
  </dgm:ptLst>
  <dgm:cxnLst>
    <dgm:cxn modelId="{D34A980A-4FC3-4E76-B87C-655EDE7DE9AF}" srcId="{8DF4E6E9-A126-4C00-BFC6-F3F2EDF779B7}" destId="{0CE9C8F4-DD7A-4DB6-8930-14B8D09503F3}" srcOrd="2" destOrd="0" parTransId="{03BE7D42-31D6-4888-A74E-53429F595708}" sibTransId="{F0599700-FFF7-4174-81E0-0CEFBED1B4B3}"/>
    <dgm:cxn modelId="{2ADD7D2E-0F2C-430A-A820-1B43D216C692}" type="presOf" srcId="{8DF4E6E9-A126-4C00-BFC6-F3F2EDF779B7}" destId="{1061D0BF-7132-4EC0-B9FC-B5230DC42F8C}" srcOrd="0" destOrd="0" presId="urn:microsoft.com/office/officeart/2008/layout/VerticalCurvedList"/>
    <dgm:cxn modelId="{E40C2A3F-1980-4F37-A8EA-BE25224A536E}" type="presOf" srcId="{548E8B94-0B91-4E51-A007-63CF6DFB73E3}" destId="{7A9F7C20-49A4-4550-B3C1-70C34F718F71}" srcOrd="0" destOrd="0" presId="urn:microsoft.com/office/officeart/2008/layout/VerticalCurvedList"/>
    <dgm:cxn modelId="{3395DF60-8241-4AAB-BEFD-ACF193282134}" srcId="{8DF4E6E9-A126-4C00-BFC6-F3F2EDF779B7}" destId="{EE664D0B-277E-4F88-BAEF-E0E0D9F73CDA}" srcOrd="0" destOrd="0" parTransId="{79251788-8846-45D0-84B6-3735F2E66E59}" sibTransId="{548E8B94-0B91-4E51-A007-63CF6DFB73E3}"/>
    <dgm:cxn modelId="{8A329962-1092-4352-8F00-9318B6653E59}" type="presOf" srcId="{EE664D0B-277E-4F88-BAEF-E0E0D9F73CDA}" destId="{8FB4DD1F-D5F8-4E9A-B0DF-EB59D0654FDD}" srcOrd="0" destOrd="0" presId="urn:microsoft.com/office/officeart/2008/layout/VerticalCurvedList"/>
    <dgm:cxn modelId="{9B4F2557-4E46-4F74-8F61-0B593B376CE5}" srcId="{8DF4E6E9-A126-4C00-BFC6-F3F2EDF779B7}" destId="{8C229F49-6895-4A34-A85F-E162715BFD67}" srcOrd="1" destOrd="0" parTransId="{6D1203EB-09A0-483D-9B84-458947682562}" sibTransId="{AD454628-47D8-42EA-831A-41F8DC8309DF}"/>
    <dgm:cxn modelId="{9CA6DA98-5766-488B-9CFB-80074DB8AE9B}" type="presOf" srcId="{8C229F49-6895-4A34-A85F-E162715BFD67}" destId="{D4570DDA-D2DF-47A5-98A0-982BFB5E4EC2}" srcOrd="0" destOrd="0" presId="urn:microsoft.com/office/officeart/2008/layout/VerticalCurvedList"/>
    <dgm:cxn modelId="{848821CF-F9D1-4F59-8085-99A1D7DB6BE4}" type="presOf" srcId="{0CE9C8F4-DD7A-4DB6-8930-14B8D09503F3}" destId="{75D98347-D1A8-48A2-93B5-F5A0918E322D}" srcOrd="0" destOrd="0" presId="urn:microsoft.com/office/officeart/2008/layout/VerticalCurvedList"/>
    <dgm:cxn modelId="{15D854EE-E6D0-4AEB-B1B8-C69B4B84639E}" type="presParOf" srcId="{1061D0BF-7132-4EC0-B9FC-B5230DC42F8C}" destId="{DDB74783-6664-4DA9-99B8-B27F048681B6}" srcOrd="0" destOrd="0" presId="urn:microsoft.com/office/officeart/2008/layout/VerticalCurvedList"/>
    <dgm:cxn modelId="{9D2B69C3-C1B9-4D87-A37C-3D4D2165901F}" type="presParOf" srcId="{DDB74783-6664-4DA9-99B8-B27F048681B6}" destId="{F72DFFDF-B4F7-48F8-9AC0-96FA34DF30B8}" srcOrd="0" destOrd="0" presId="urn:microsoft.com/office/officeart/2008/layout/VerticalCurvedList"/>
    <dgm:cxn modelId="{6B36AEC7-3F4C-4A6B-AF1A-20166B122952}" type="presParOf" srcId="{F72DFFDF-B4F7-48F8-9AC0-96FA34DF30B8}" destId="{1FCD95AE-1C91-4607-A29A-C7CA064F802E}" srcOrd="0" destOrd="0" presId="urn:microsoft.com/office/officeart/2008/layout/VerticalCurvedList"/>
    <dgm:cxn modelId="{2ED89B08-6CB6-450F-A0DD-1961AEBED1A7}" type="presParOf" srcId="{F72DFFDF-B4F7-48F8-9AC0-96FA34DF30B8}" destId="{7A9F7C20-49A4-4550-B3C1-70C34F718F71}" srcOrd="1" destOrd="0" presId="urn:microsoft.com/office/officeart/2008/layout/VerticalCurvedList"/>
    <dgm:cxn modelId="{001F88B8-2C62-4C75-A026-83AC248FD455}" type="presParOf" srcId="{F72DFFDF-B4F7-48F8-9AC0-96FA34DF30B8}" destId="{1A9B351E-A3C2-46F1-A36E-2CDF0724FA30}" srcOrd="2" destOrd="0" presId="urn:microsoft.com/office/officeart/2008/layout/VerticalCurvedList"/>
    <dgm:cxn modelId="{2B60DC3F-33F9-472B-91F6-43AFC7A321C1}" type="presParOf" srcId="{F72DFFDF-B4F7-48F8-9AC0-96FA34DF30B8}" destId="{246864D2-7068-47E5-8100-300B69392A52}" srcOrd="3" destOrd="0" presId="urn:microsoft.com/office/officeart/2008/layout/VerticalCurvedList"/>
    <dgm:cxn modelId="{77089B6C-09A6-43DC-97FF-43B53FBED48C}" type="presParOf" srcId="{DDB74783-6664-4DA9-99B8-B27F048681B6}" destId="{8FB4DD1F-D5F8-4E9A-B0DF-EB59D0654FDD}" srcOrd="1" destOrd="0" presId="urn:microsoft.com/office/officeart/2008/layout/VerticalCurvedList"/>
    <dgm:cxn modelId="{4CF88D86-CC94-4F84-A19E-24DDA7259AD6}" type="presParOf" srcId="{DDB74783-6664-4DA9-99B8-B27F048681B6}" destId="{B65987EE-63B6-4C00-8E37-FCDC81AF6814}" srcOrd="2" destOrd="0" presId="urn:microsoft.com/office/officeart/2008/layout/VerticalCurvedList"/>
    <dgm:cxn modelId="{E924BDC7-4CBA-4713-A15C-587E5D8B9C01}" type="presParOf" srcId="{B65987EE-63B6-4C00-8E37-FCDC81AF6814}" destId="{AE8CDDE3-1383-4284-ABAA-1DC19B91C4B4}" srcOrd="0" destOrd="0" presId="urn:microsoft.com/office/officeart/2008/layout/VerticalCurvedList"/>
    <dgm:cxn modelId="{830FD644-4486-4FB8-A52A-48E5E96235EC}" type="presParOf" srcId="{DDB74783-6664-4DA9-99B8-B27F048681B6}" destId="{D4570DDA-D2DF-47A5-98A0-982BFB5E4EC2}" srcOrd="3" destOrd="0" presId="urn:microsoft.com/office/officeart/2008/layout/VerticalCurvedList"/>
    <dgm:cxn modelId="{81A079C0-AF61-42A9-BFF0-C69A2CE4459B}" type="presParOf" srcId="{DDB74783-6664-4DA9-99B8-B27F048681B6}" destId="{B2EB3DD2-629E-4DEA-B330-7C4B2EFB6A4E}" srcOrd="4" destOrd="0" presId="urn:microsoft.com/office/officeart/2008/layout/VerticalCurvedList"/>
    <dgm:cxn modelId="{D3D02B85-7690-4800-8C0B-5D49FD009EB9}" type="presParOf" srcId="{B2EB3DD2-629E-4DEA-B330-7C4B2EFB6A4E}" destId="{5E800F7C-E559-4BF9-8D95-1AA4F764BC4E}" srcOrd="0" destOrd="0" presId="urn:microsoft.com/office/officeart/2008/layout/VerticalCurvedList"/>
    <dgm:cxn modelId="{10383B54-E1B9-4BCB-B292-E184AEF70CF5}" type="presParOf" srcId="{DDB74783-6664-4DA9-99B8-B27F048681B6}" destId="{75D98347-D1A8-48A2-93B5-F5A0918E322D}" srcOrd="5" destOrd="0" presId="urn:microsoft.com/office/officeart/2008/layout/VerticalCurvedList"/>
    <dgm:cxn modelId="{5887EEF0-BF27-423C-8C0F-42FC0FA2ED86}" type="presParOf" srcId="{DDB74783-6664-4DA9-99B8-B27F048681B6}" destId="{C208898D-CC63-4404-AD2B-831474929E6A}" srcOrd="6" destOrd="0" presId="urn:microsoft.com/office/officeart/2008/layout/VerticalCurvedList"/>
    <dgm:cxn modelId="{8C935607-AFDD-4C98-B3A5-DA50B2385095}" type="presParOf" srcId="{C208898D-CC63-4404-AD2B-831474929E6A}" destId="{5D2CE53C-0B08-4F59-A423-F5C65E36CCFB}"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37B460-DC8F-441B-80C2-74038C0963C2}" type="doc">
      <dgm:prSet loTypeId="urn:microsoft.com/office/officeart/2005/8/layout/process4" loCatId="process" qsTypeId="urn:microsoft.com/office/officeart/2005/8/quickstyle/3d1" qsCatId="3D" csTypeId="urn:microsoft.com/office/officeart/2005/8/colors/colorful5" csCatId="colorful" phldr="1"/>
      <dgm:spPr/>
      <dgm:t>
        <a:bodyPr/>
        <a:lstStyle/>
        <a:p>
          <a:endParaRPr lang="en-US"/>
        </a:p>
      </dgm:t>
    </dgm:pt>
    <dgm:pt modelId="{CB554B88-9942-4666-8C99-83618AD96881}">
      <dgm:prSet phldrT="[Text]"/>
      <dgm:spPr/>
      <dgm:t>
        <a:bodyPr/>
        <a:lstStyle/>
        <a:p>
          <a:r>
            <a:rPr lang="en-US"/>
            <a:t>Any district that receives a notification regarding disproportionality in classification by race and ethnicity is required to participate in a TSG. </a:t>
          </a:r>
        </a:p>
      </dgm:t>
      <dgm:extLst>
        <a:ext uri="{E40237B7-FDA0-4F09-8148-C483321AD2D9}">
          <dgm14:cNvPr xmlns:dgm14="http://schemas.microsoft.com/office/drawing/2010/diagram" id="0" name="" descr="A flow chart that describes the OSE Educational Partnership Targeted Skills Group: A TSG is professional development and technical assistance provided to a small group to build awareness, learn or develop new skills and problem solve to improve outcomes for students with disabilities."/>
        </a:ext>
      </dgm:extLst>
    </dgm:pt>
    <dgm:pt modelId="{120902BA-E6AC-43D7-8618-EE5F37EFA161}" type="parTrans" cxnId="{35691A1D-30EC-4844-B962-51794384000C}">
      <dgm:prSet/>
      <dgm:spPr/>
      <dgm:t>
        <a:bodyPr/>
        <a:lstStyle/>
        <a:p>
          <a:endParaRPr lang="en-US"/>
        </a:p>
      </dgm:t>
    </dgm:pt>
    <dgm:pt modelId="{FBBF445B-5E99-4972-ACC6-07A45E4ECFDB}" type="sibTrans" cxnId="{35691A1D-30EC-4844-B962-51794384000C}">
      <dgm:prSet/>
      <dgm:spPr/>
      <dgm:t>
        <a:bodyPr/>
        <a:lstStyle/>
        <a:p>
          <a:endParaRPr lang="en-US"/>
        </a:p>
      </dgm:t>
    </dgm:pt>
    <dgm:pt modelId="{3F191169-651F-4272-B767-3037494BE79D}">
      <dgm:prSet phldrT="[Text]"/>
      <dgm:spPr/>
      <dgm:t>
        <a:bodyPr/>
        <a:lstStyle/>
        <a:p>
          <a:r>
            <a:rPr lang="en-US"/>
            <a:t>A TSG is professional development and technical assistance provided to a small group to build awareness, learn or develop new skills and problem solve to improve outcomes for students with disabilities. </a:t>
          </a:r>
        </a:p>
      </dgm:t>
    </dgm:pt>
    <dgm:pt modelId="{5C64C510-8A7E-4C25-AAB4-F27387B8D17F}" type="parTrans" cxnId="{B7509241-24F0-4BB0-9130-C1A42EAEEBEA}">
      <dgm:prSet/>
      <dgm:spPr/>
      <dgm:t>
        <a:bodyPr/>
        <a:lstStyle/>
        <a:p>
          <a:endParaRPr lang="en-US"/>
        </a:p>
      </dgm:t>
    </dgm:pt>
    <dgm:pt modelId="{0552DFC2-5D3A-46E9-AB0E-8AEA4A970ABD}" type="sibTrans" cxnId="{B7509241-24F0-4BB0-9130-C1A42EAEEBEA}">
      <dgm:prSet/>
      <dgm:spPr/>
      <dgm:t>
        <a:bodyPr/>
        <a:lstStyle/>
        <a:p>
          <a:endParaRPr lang="en-US"/>
        </a:p>
      </dgm:t>
    </dgm:pt>
    <dgm:pt modelId="{E2A42170-C029-49B9-BF2D-87C2AF2EBEF4}" type="pres">
      <dgm:prSet presAssocID="{2937B460-DC8F-441B-80C2-74038C0963C2}" presName="Name0" presStyleCnt="0">
        <dgm:presLayoutVars>
          <dgm:dir/>
          <dgm:animLvl val="lvl"/>
          <dgm:resizeHandles val="exact"/>
        </dgm:presLayoutVars>
      </dgm:prSet>
      <dgm:spPr/>
    </dgm:pt>
    <dgm:pt modelId="{28A9130D-12B8-4EC7-ADF1-0AB4CC1255EC}" type="pres">
      <dgm:prSet presAssocID="{CB554B88-9942-4666-8C99-83618AD96881}" presName="boxAndChildren" presStyleCnt="0"/>
      <dgm:spPr/>
    </dgm:pt>
    <dgm:pt modelId="{6DF84FBA-2B7D-4010-8278-DEA541F6F09C}" type="pres">
      <dgm:prSet presAssocID="{CB554B88-9942-4666-8C99-83618AD96881}" presName="parentTextBox" presStyleLbl="node1" presStyleIdx="0" presStyleCnt="2"/>
      <dgm:spPr/>
    </dgm:pt>
    <dgm:pt modelId="{94C794E8-E2CE-4C9B-8CC6-054473DBCB07}" type="pres">
      <dgm:prSet presAssocID="{0552DFC2-5D3A-46E9-AB0E-8AEA4A970ABD}" presName="sp" presStyleCnt="0"/>
      <dgm:spPr/>
    </dgm:pt>
    <dgm:pt modelId="{DBE9C82F-9209-4F84-A2CD-5C2B706EC8DF}" type="pres">
      <dgm:prSet presAssocID="{3F191169-651F-4272-B767-3037494BE79D}" presName="arrowAndChildren" presStyleCnt="0"/>
      <dgm:spPr/>
    </dgm:pt>
    <dgm:pt modelId="{7412FDB5-B848-49F9-94D7-634B4BBF038D}" type="pres">
      <dgm:prSet presAssocID="{3F191169-651F-4272-B767-3037494BE79D}" presName="parentTextArrow" presStyleLbl="node1" presStyleIdx="1" presStyleCnt="2" custLinFactNeighborX="-1199" custLinFactNeighborY="633"/>
      <dgm:spPr/>
    </dgm:pt>
  </dgm:ptLst>
  <dgm:cxnLst>
    <dgm:cxn modelId="{35691A1D-30EC-4844-B962-51794384000C}" srcId="{2937B460-DC8F-441B-80C2-74038C0963C2}" destId="{CB554B88-9942-4666-8C99-83618AD96881}" srcOrd="1" destOrd="0" parTransId="{120902BA-E6AC-43D7-8618-EE5F37EFA161}" sibTransId="{FBBF445B-5E99-4972-ACC6-07A45E4ECFDB}"/>
    <dgm:cxn modelId="{B7509241-24F0-4BB0-9130-C1A42EAEEBEA}" srcId="{2937B460-DC8F-441B-80C2-74038C0963C2}" destId="{3F191169-651F-4272-B767-3037494BE79D}" srcOrd="0" destOrd="0" parTransId="{5C64C510-8A7E-4C25-AAB4-F27387B8D17F}" sibTransId="{0552DFC2-5D3A-46E9-AB0E-8AEA4A970ABD}"/>
    <dgm:cxn modelId="{8DE1A4C6-0AD1-451A-AAB2-B0745EC60F0B}" type="presOf" srcId="{3F191169-651F-4272-B767-3037494BE79D}" destId="{7412FDB5-B848-49F9-94D7-634B4BBF038D}" srcOrd="0" destOrd="0" presId="urn:microsoft.com/office/officeart/2005/8/layout/process4"/>
    <dgm:cxn modelId="{A4DAC9CD-920A-4EED-B5DE-1322AFDCB378}" type="presOf" srcId="{2937B460-DC8F-441B-80C2-74038C0963C2}" destId="{E2A42170-C029-49B9-BF2D-87C2AF2EBEF4}" srcOrd="0" destOrd="0" presId="urn:microsoft.com/office/officeart/2005/8/layout/process4"/>
    <dgm:cxn modelId="{D226B5DE-7042-440A-9C5A-5881558C9618}" type="presOf" srcId="{CB554B88-9942-4666-8C99-83618AD96881}" destId="{6DF84FBA-2B7D-4010-8278-DEA541F6F09C}" srcOrd="0" destOrd="0" presId="urn:microsoft.com/office/officeart/2005/8/layout/process4"/>
    <dgm:cxn modelId="{54FEB690-71BD-49D0-B09E-62E82D4A4577}" type="presParOf" srcId="{E2A42170-C029-49B9-BF2D-87C2AF2EBEF4}" destId="{28A9130D-12B8-4EC7-ADF1-0AB4CC1255EC}" srcOrd="0" destOrd="0" presId="urn:microsoft.com/office/officeart/2005/8/layout/process4"/>
    <dgm:cxn modelId="{F22E0381-F94C-447A-8D0D-BC44303B004B}" type="presParOf" srcId="{28A9130D-12B8-4EC7-ADF1-0AB4CC1255EC}" destId="{6DF84FBA-2B7D-4010-8278-DEA541F6F09C}" srcOrd="0" destOrd="0" presId="urn:microsoft.com/office/officeart/2005/8/layout/process4"/>
    <dgm:cxn modelId="{256DBACD-D6AA-4F05-9945-884D0C5010FD}" type="presParOf" srcId="{E2A42170-C029-49B9-BF2D-87C2AF2EBEF4}" destId="{94C794E8-E2CE-4C9B-8CC6-054473DBCB07}" srcOrd="1" destOrd="0" presId="urn:microsoft.com/office/officeart/2005/8/layout/process4"/>
    <dgm:cxn modelId="{EF83999F-0AC0-48EE-B66D-2EC97F1A125E}" type="presParOf" srcId="{E2A42170-C029-49B9-BF2D-87C2AF2EBEF4}" destId="{DBE9C82F-9209-4F84-A2CD-5C2B706EC8DF}" srcOrd="2" destOrd="0" presId="urn:microsoft.com/office/officeart/2005/8/layout/process4"/>
    <dgm:cxn modelId="{138D28D0-1309-49DA-BF3A-4B43656B20C1}" type="presParOf" srcId="{DBE9C82F-9209-4F84-A2CD-5C2B706EC8DF}" destId="{7412FDB5-B848-49F9-94D7-634B4BBF038D}"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FF61A-0E53-4C34-9B75-A492C140E685}">
      <dsp:nvSpPr>
        <dsp:cNvPr id="0" name=""/>
        <dsp:cNvSpPr/>
      </dsp:nvSpPr>
      <dsp:spPr>
        <a:xfrm>
          <a:off x="0" y="564"/>
          <a:ext cx="9372600" cy="13200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60CFC4-93BC-4B5B-8825-B81184B80925}">
      <dsp:nvSpPr>
        <dsp:cNvPr id="0" name=""/>
        <dsp:cNvSpPr/>
      </dsp:nvSpPr>
      <dsp:spPr>
        <a:xfrm>
          <a:off x="399307" y="297569"/>
          <a:ext cx="726013" cy="7260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F57CA6-4675-4D25-A801-66D420584F7F}">
      <dsp:nvSpPr>
        <dsp:cNvPr id="0" name=""/>
        <dsp:cNvSpPr/>
      </dsp:nvSpPr>
      <dsp:spPr>
        <a:xfrm>
          <a:off x="1524627" y="564"/>
          <a:ext cx="7847972" cy="1320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3" tIns="139703" rIns="139703" bIns="139703" numCol="1" spcCol="1270" anchor="ctr" anchorCtr="0">
          <a:noAutofit/>
        </a:bodyPr>
        <a:lstStyle/>
        <a:p>
          <a:pPr marL="0" lvl="0" indent="0" algn="l" defTabSz="977900">
            <a:lnSpc>
              <a:spcPct val="100000"/>
            </a:lnSpc>
            <a:spcBef>
              <a:spcPct val="0"/>
            </a:spcBef>
            <a:spcAft>
              <a:spcPct val="35000"/>
            </a:spcAft>
            <a:buNone/>
          </a:pPr>
          <a:r>
            <a:rPr lang="en-US" sz="2200" kern="1200" dirty="0"/>
            <a:t>Districts receive </a:t>
          </a:r>
          <a:r>
            <a:rPr lang="en-US" sz="2200" kern="1200" dirty="0">
              <a:latin typeface="Corbel" panose="020B0503020204020204"/>
            </a:rPr>
            <a:t>a notification informing them of the disproportionate identification  </a:t>
          </a:r>
          <a:endParaRPr lang="en-US" sz="2200" kern="1200" dirty="0"/>
        </a:p>
      </dsp:txBody>
      <dsp:txXfrm>
        <a:off x="1524627" y="564"/>
        <a:ext cx="7847972" cy="1320024"/>
      </dsp:txXfrm>
    </dsp:sp>
    <dsp:sp modelId="{5F5F5ACF-AB23-434A-9E76-37DAE9DD237A}">
      <dsp:nvSpPr>
        <dsp:cNvPr id="0" name=""/>
        <dsp:cNvSpPr/>
      </dsp:nvSpPr>
      <dsp:spPr>
        <a:xfrm>
          <a:off x="0" y="1650594"/>
          <a:ext cx="9372600" cy="13200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5F5F4D-1E45-4B1F-80F1-877F256F4CF7}">
      <dsp:nvSpPr>
        <dsp:cNvPr id="0" name=""/>
        <dsp:cNvSpPr/>
      </dsp:nvSpPr>
      <dsp:spPr>
        <a:xfrm>
          <a:off x="399307" y="1947599"/>
          <a:ext cx="726013" cy="7260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43B297-EAA6-4545-808D-91810B282FEA}">
      <dsp:nvSpPr>
        <dsp:cNvPr id="0" name=""/>
        <dsp:cNvSpPr/>
      </dsp:nvSpPr>
      <dsp:spPr>
        <a:xfrm>
          <a:off x="1524627" y="1650594"/>
          <a:ext cx="7847972" cy="1320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3" tIns="139703" rIns="139703" bIns="139703" numCol="1" spcCol="1270" anchor="ctr" anchorCtr="0">
          <a:noAutofit/>
        </a:bodyPr>
        <a:lstStyle/>
        <a:p>
          <a:pPr marL="0" lvl="0" indent="0" algn="l" defTabSz="977900">
            <a:lnSpc>
              <a:spcPct val="100000"/>
            </a:lnSpc>
            <a:spcBef>
              <a:spcPct val="0"/>
            </a:spcBef>
            <a:spcAft>
              <a:spcPct val="35000"/>
            </a:spcAft>
            <a:buNone/>
          </a:pPr>
          <a:r>
            <a:rPr lang="en-US" sz="2200" kern="1200"/>
            <a:t>District </a:t>
          </a:r>
          <a:r>
            <a:rPr lang="en-US" sz="2200" kern="1200">
              <a:latin typeface="Corbel" panose="020B0503020204020204"/>
            </a:rPr>
            <a:t>must complete a monitoring</a:t>
          </a:r>
          <a:r>
            <a:rPr lang="en-US" sz="2200" kern="1200"/>
            <a:t> protocol </a:t>
          </a:r>
          <a:r>
            <a:rPr lang="en-US" sz="2200" kern="1200">
              <a:latin typeface="Corbel" panose="020B0503020204020204"/>
            </a:rPr>
            <a:t>within</a:t>
          </a:r>
          <a:r>
            <a:rPr lang="en-US" sz="2200" kern="1200"/>
            <a:t> </a:t>
          </a:r>
          <a:r>
            <a:rPr lang="en-US" sz="2200" kern="1200">
              <a:latin typeface="Corbel" panose="020B0503020204020204"/>
            </a:rPr>
            <a:t>a specified time period</a:t>
          </a:r>
          <a:endParaRPr lang="en-US" sz="2200" kern="1200"/>
        </a:p>
      </dsp:txBody>
      <dsp:txXfrm>
        <a:off x="1524627" y="1650594"/>
        <a:ext cx="7847972" cy="1320024"/>
      </dsp:txXfrm>
    </dsp:sp>
    <dsp:sp modelId="{D1A6A133-70FC-4569-8326-8A8AEB487061}">
      <dsp:nvSpPr>
        <dsp:cNvPr id="0" name=""/>
        <dsp:cNvSpPr/>
      </dsp:nvSpPr>
      <dsp:spPr>
        <a:xfrm>
          <a:off x="0" y="3300624"/>
          <a:ext cx="9372600" cy="13200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2613E2-527C-49B2-8BB0-3F16676FFC2A}">
      <dsp:nvSpPr>
        <dsp:cNvPr id="0" name=""/>
        <dsp:cNvSpPr/>
      </dsp:nvSpPr>
      <dsp:spPr>
        <a:xfrm>
          <a:off x="399307" y="3597630"/>
          <a:ext cx="726013" cy="7260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AA6F0A-B0A0-4407-B7DE-DF776D331AE1}">
      <dsp:nvSpPr>
        <dsp:cNvPr id="0" name=""/>
        <dsp:cNvSpPr/>
      </dsp:nvSpPr>
      <dsp:spPr>
        <a:xfrm>
          <a:off x="1524627" y="3300624"/>
          <a:ext cx="7847972" cy="1320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3" tIns="139703" rIns="139703" bIns="139703" numCol="1" spcCol="1270" anchor="ctr" anchorCtr="0">
          <a:noAutofit/>
        </a:bodyPr>
        <a:lstStyle/>
        <a:p>
          <a:pPr marL="0" lvl="0" indent="0" algn="l" defTabSz="977900">
            <a:lnSpc>
              <a:spcPct val="100000"/>
            </a:lnSpc>
            <a:spcBef>
              <a:spcPct val="0"/>
            </a:spcBef>
            <a:spcAft>
              <a:spcPct val="35000"/>
            </a:spcAft>
            <a:buNone/>
          </a:pPr>
          <a:r>
            <a:rPr lang="en-US" sz="2200" kern="1200" dirty="0"/>
            <a:t>Districts that report noncompliance are determined to have disproportionate representation due to inappropriate identification.</a:t>
          </a:r>
        </a:p>
      </dsp:txBody>
      <dsp:txXfrm>
        <a:off x="1524627" y="3300624"/>
        <a:ext cx="7847972" cy="13200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B1A25-9045-4CF3-B852-370FEA5AC28C}">
      <dsp:nvSpPr>
        <dsp:cNvPr id="0" name=""/>
        <dsp:cNvSpPr/>
      </dsp:nvSpPr>
      <dsp:spPr>
        <a:xfrm>
          <a:off x="2132808" y="2162"/>
          <a:ext cx="8531233" cy="94874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65530" tIns="240982" rIns="165530" bIns="240982" numCol="1" spcCol="1270" anchor="ctr" anchorCtr="0">
          <a:noAutofit/>
        </a:bodyPr>
        <a:lstStyle/>
        <a:p>
          <a:pPr marL="0" lvl="0" indent="0" algn="l" defTabSz="889000">
            <a:lnSpc>
              <a:spcPct val="90000"/>
            </a:lnSpc>
            <a:spcBef>
              <a:spcPct val="0"/>
            </a:spcBef>
            <a:spcAft>
              <a:spcPct val="35000"/>
            </a:spcAft>
            <a:buNone/>
          </a:pPr>
          <a:r>
            <a:rPr lang="en-US" sz="2000" kern="1200"/>
            <a:t>Enhanced Trainings on the Referral, Evaluation and Eligibility Processes for Special Education </a:t>
          </a:r>
        </a:p>
      </dsp:txBody>
      <dsp:txXfrm>
        <a:off x="2132808" y="2162"/>
        <a:ext cx="8531233" cy="948747"/>
      </dsp:txXfrm>
    </dsp:sp>
    <dsp:sp modelId="{2A131F71-EA72-4CC2-A713-AFFD990E5D83}">
      <dsp:nvSpPr>
        <dsp:cNvPr id="0" name=""/>
        <dsp:cNvSpPr/>
      </dsp:nvSpPr>
      <dsp:spPr>
        <a:xfrm>
          <a:off x="0" y="2162"/>
          <a:ext cx="2132808" cy="948747"/>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2861" tIns="93715" rIns="112861" bIns="93715" numCol="1" spcCol="1270" anchor="ctr" anchorCtr="0">
          <a:noAutofit/>
        </a:bodyPr>
        <a:lstStyle/>
        <a:p>
          <a:pPr marL="0" lvl="0" indent="0" algn="ctr" defTabSz="1244600">
            <a:lnSpc>
              <a:spcPct val="90000"/>
            </a:lnSpc>
            <a:spcBef>
              <a:spcPct val="0"/>
            </a:spcBef>
            <a:spcAft>
              <a:spcPct val="35000"/>
            </a:spcAft>
            <a:buNone/>
          </a:pPr>
          <a:r>
            <a:rPr lang="en-US" sz="2800" b="1" kern="1200"/>
            <a:t>Offer</a:t>
          </a:r>
        </a:p>
      </dsp:txBody>
      <dsp:txXfrm>
        <a:off x="0" y="2162"/>
        <a:ext cx="2132808" cy="948747"/>
      </dsp:txXfrm>
    </dsp:sp>
    <dsp:sp modelId="{E87032AD-7CF9-4251-851D-791E4E0C043A}">
      <dsp:nvSpPr>
        <dsp:cNvPr id="0" name=""/>
        <dsp:cNvSpPr/>
      </dsp:nvSpPr>
      <dsp:spPr>
        <a:xfrm>
          <a:off x="2132808" y="1007834"/>
          <a:ext cx="8531233" cy="94874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65530" tIns="240982" rIns="165530" bIns="240982" numCol="1" spcCol="1270" anchor="ctr" anchorCtr="0">
          <a:noAutofit/>
        </a:bodyPr>
        <a:lstStyle/>
        <a:p>
          <a:pPr marL="0" lvl="0" indent="0" algn="l" defTabSz="889000">
            <a:lnSpc>
              <a:spcPct val="90000"/>
            </a:lnSpc>
            <a:spcBef>
              <a:spcPct val="0"/>
            </a:spcBef>
            <a:spcAft>
              <a:spcPct val="35000"/>
            </a:spcAft>
            <a:buNone/>
          </a:pPr>
          <a:r>
            <a:rPr lang="en-US" sz="2000" kern="1200"/>
            <a:t>District understanding and analysis of State data reporting and the verification process </a:t>
          </a:r>
        </a:p>
      </dsp:txBody>
      <dsp:txXfrm>
        <a:off x="2132808" y="1007834"/>
        <a:ext cx="8531233" cy="948747"/>
      </dsp:txXfrm>
    </dsp:sp>
    <dsp:sp modelId="{785FFB54-488F-48B0-AFB3-706548F38115}">
      <dsp:nvSpPr>
        <dsp:cNvPr id="0" name=""/>
        <dsp:cNvSpPr/>
      </dsp:nvSpPr>
      <dsp:spPr>
        <a:xfrm>
          <a:off x="0" y="1007834"/>
          <a:ext cx="2132808" cy="948747"/>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2861" tIns="93715" rIns="112861" bIns="93715" numCol="1" spcCol="1270" anchor="ctr" anchorCtr="0">
          <a:noAutofit/>
        </a:bodyPr>
        <a:lstStyle/>
        <a:p>
          <a:pPr marL="0" lvl="0" indent="0" algn="ctr" defTabSz="1244600">
            <a:lnSpc>
              <a:spcPct val="90000"/>
            </a:lnSpc>
            <a:spcBef>
              <a:spcPct val="0"/>
            </a:spcBef>
            <a:spcAft>
              <a:spcPct val="35000"/>
            </a:spcAft>
            <a:buNone/>
          </a:pPr>
          <a:r>
            <a:rPr lang="en-US" sz="2800" b="1" kern="1200"/>
            <a:t>Support</a:t>
          </a:r>
        </a:p>
      </dsp:txBody>
      <dsp:txXfrm>
        <a:off x="0" y="1007834"/>
        <a:ext cx="2132808" cy="948747"/>
      </dsp:txXfrm>
    </dsp:sp>
    <dsp:sp modelId="{98423443-8EA1-43B8-BD3E-F51275AC2E99}">
      <dsp:nvSpPr>
        <dsp:cNvPr id="0" name=""/>
        <dsp:cNvSpPr/>
      </dsp:nvSpPr>
      <dsp:spPr>
        <a:xfrm>
          <a:off x="2132808" y="2013506"/>
          <a:ext cx="8531233" cy="94874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65530" tIns="240982" rIns="165530" bIns="240982" numCol="1" spcCol="1270" anchor="ctr" anchorCtr="0">
          <a:noAutofit/>
        </a:bodyPr>
        <a:lstStyle/>
        <a:p>
          <a:pPr marL="0" lvl="0" indent="0" algn="l" defTabSz="889000">
            <a:lnSpc>
              <a:spcPct val="90000"/>
            </a:lnSpc>
            <a:spcBef>
              <a:spcPct val="0"/>
            </a:spcBef>
            <a:spcAft>
              <a:spcPct val="35000"/>
            </a:spcAft>
            <a:buNone/>
          </a:pPr>
          <a:r>
            <a:rPr lang="en-US" sz="2000" kern="1200"/>
            <a:t>District understanding and implementation of the </a:t>
          </a:r>
          <a:r>
            <a:rPr lang="en-US" sz="2000" kern="1200">
              <a:hlinkClick xmlns:r="http://schemas.openxmlformats.org/officeDocument/2006/relationships" r:id="rId1"/>
            </a:rPr>
            <a:t>Culturally-Responsive and Sustaining Education Framework</a:t>
          </a:r>
          <a:r>
            <a:rPr lang="en-US" sz="2000" kern="1200"/>
            <a:t>, </a:t>
          </a:r>
          <a:r>
            <a:rPr lang="en-US" sz="2000" kern="1200">
              <a:hlinkClick xmlns:r="http://schemas.openxmlformats.org/officeDocument/2006/relationships" r:id="rId2"/>
            </a:rPr>
            <a:t>Response to Intervention </a:t>
          </a:r>
          <a:r>
            <a:rPr lang="en-US" sz="2000" kern="1200"/>
            <a:t>(RtI), and multi-tiered systems of supports </a:t>
          </a:r>
        </a:p>
      </dsp:txBody>
      <dsp:txXfrm>
        <a:off x="2132808" y="2013506"/>
        <a:ext cx="8531233" cy="948747"/>
      </dsp:txXfrm>
    </dsp:sp>
    <dsp:sp modelId="{A10E9872-065A-4052-A177-0AEA3420296C}">
      <dsp:nvSpPr>
        <dsp:cNvPr id="0" name=""/>
        <dsp:cNvSpPr/>
      </dsp:nvSpPr>
      <dsp:spPr>
        <a:xfrm>
          <a:off x="0" y="2013506"/>
          <a:ext cx="2132808" cy="948747"/>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2861" tIns="93715" rIns="112861" bIns="93715" numCol="1" spcCol="1270" anchor="ctr" anchorCtr="0">
          <a:noAutofit/>
        </a:bodyPr>
        <a:lstStyle/>
        <a:p>
          <a:pPr marL="0" lvl="0" indent="0" algn="ctr" defTabSz="1244600">
            <a:lnSpc>
              <a:spcPct val="90000"/>
            </a:lnSpc>
            <a:spcBef>
              <a:spcPct val="0"/>
            </a:spcBef>
            <a:spcAft>
              <a:spcPct val="35000"/>
            </a:spcAft>
            <a:buNone/>
          </a:pPr>
          <a:r>
            <a:rPr lang="en-US" sz="2800" b="1" kern="1200"/>
            <a:t>Strengthen</a:t>
          </a:r>
        </a:p>
      </dsp:txBody>
      <dsp:txXfrm>
        <a:off x="0" y="2013506"/>
        <a:ext cx="2132808" cy="948747"/>
      </dsp:txXfrm>
    </dsp:sp>
    <dsp:sp modelId="{70BEAB6A-42D4-402E-B4F5-C3F6D045FA9A}">
      <dsp:nvSpPr>
        <dsp:cNvPr id="0" name=""/>
        <dsp:cNvSpPr/>
      </dsp:nvSpPr>
      <dsp:spPr>
        <a:xfrm>
          <a:off x="2132808" y="3019179"/>
          <a:ext cx="8531233" cy="94874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65530" tIns="240982" rIns="165530" bIns="240982" numCol="1" spcCol="1270" anchor="ctr" anchorCtr="0">
          <a:noAutofit/>
        </a:bodyPr>
        <a:lstStyle/>
        <a:p>
          <a:pPr marL="0" lvl="0" indent="0" algn="l" defTabSz="889000">
            <a:lnSpc>
              <a:spcPct val="90000"/>
            </a:lnSpc>
            <a:spcBef>
              <a:spcPct val="0"/>
            </a:spcBef>
            <a:spcAft>
              <a:spcPct val="35000"/>
            </a:spcAft>
            <a:buNone/>
          </a:pPr>
          <a:r>
            <a:rPr lang="en-US" sz="2000" b="0" kern="1200"/>
            <a:t>Monitoring activities and protocol to better align with regulations and federal reporting requirements</a:t>
          </a:r>
        </a:p>
      </dsp:txBody>
      <dsp:txXfrm>
        <a:off x="2132808" y="3019179"/>
        <a:ext cx="8531233" cy="948747"/>
      </dsp:txXfrm>
    </dsp:sp>
    <dsp:sp modelId="{91F51104-DDA6-4466-A109-D9735E90FC71}">
      <dsp:nvSpPr>
        <dsp:cNvPr id="0" name=""/>
        <dsp:cNvSpPr/>
      </dsp:nvSpPr>
      <dsp:spPr>
        <a:xfrm>
          <a:off x="0" y="3019179"/>
          <a:ext cx="2132808" cy="948747"/>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2861" tIns="93715" rIns="112861" bIns="93715" numCol="1" spcCol="1270" anchor="ctr" anchorCtr="0">
          <a:noAutofit/>
        </a:bodyPr>
        <a:lstStyle/>
        <a:p>
          <a:pPr marL="0" lvl="0" indent="0" algn="ctr" defTabSz="1244600">
            <a:lnSpc>
              <a:spcPct val="90000"/>
            </a:lnSpc>
            <a:spcBef>
              <a:spcPct val="0"/>
            </a:spcBef>
            <a:spcAft>
              <a:spcPct val="35000"/>
            </a:spcAft>
            <a:buNone/>
          </a:pPr>
          <a:r>
            <a:rPr lang="en-US" sz="2800" b="1" kern="1200"/>
            <a:t>Evaluate</a:t>
          </a:r>
        </a:p>
      </dsp:txBody>
      <dsp:txXfrm>
        <a:off x="0" y="3019179"/>
        <a:ext cx="2132808" cy="948747"/>
      </dsp:txXfrm>
    </dsp:sp>
    <dsp:sp modelId="{6E6421AD-00E6-4CF5-83F5-564858335A14}">
      <dsp:nvSpPr>
        <dsp:cNvPr id="0" name=""/>
        <dsp:cNvSpPr/>
      </dsp:nvSpPr>
      <dsp:spPr>
        <a:xfrm>
          <a:off x="2132808" y="4024851"/>
          <a:ext cx="8531233" cy="94874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65530" tIns="240982" rIns="165530" bIns="240982" numCol="1" spcCol="1270" anchor="ctr" anchorCtr="0">
          <a:noAutofit/>
        </a:bodyPr>
        <a:lstStyle/>
        <a:p>
          <a:pPr marL="0" lvl="0" indent="0" algn="l" defTabSz="889000">
            <a:lnSpc>
              <a:spcPct val="90000"/>
            </a:lnSpc>
            <a:spcBef>
              <a:spcPct val="0"/>
            </a:spcBef>
            <a:spcAft>
              <a:spcPct val="35000"/>
            </a:spcAft>
            <a:buNone/>
          </a:pPr>
          <a:r>
            <a:rPr lang="en-US" sz="2000" b="0" kern="1200"/>
            <a:t>A</a:t>
          </a:r>
          <a:r>
            <a:rPr lang="en-US" sz="2000" b="0" i="0" kern="1200"/>
            <a:t>mong regional</a:t>
          </a:r>
          <a:r>
            <a:rPr lang="en-US" sz="2400" b="0" i="0" kern="1200"/>
            <a:t> </a:t>
          </a:r>
          <a:r>
            <a:rPr lang="en-US" sz="2000" b="0" i="0" kern="1200"/>
            <a:t>information centers (RICs), general and special education stakeholders, and parents to ensure understanding and implementation of culturally responsive district practices, policies and procedures</a:t>
          </a:r>
          <a:endParaRPr lang="en-US" sz="2400" b="0" kern="1200"/>
        </a:p>
      </dsp:txBody>
      <dsp:txXfrm>
        <a:off x="2132808" y="4024851"/>
        <a:ext cx="8531233" cy="948747"/>
      </dsp:txXfrm>
    </dsp:sp>
    <dsp:sp modelId="{4B9BED3D-454C-471E-B519-2E4EB0470CB9}">
      <dsp:nvSpPr>
        <dsp:cNvPr id="0" name=""/>
        <dsp:cNvSpPr/>
      </dsp:nvSpPr>
      <dsp:spPr>
        <a:xfrm>
          <a:off x="0" y="4024851"/>
          <a:ext cx="2132808" cy="948747"/>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2861" tIns="93715" rIns="112861" bIns="93715" numCol="1" spcCol="1270" anchor="ctr" anchorCtr="0">
          <a:noAutofit/>
        </a:bodyPr>
        <a:lstStyle/>
        <a:p>
          <a:pPr marL="0" lvl="0" indent="0" algn="ctr" defTabSz="1244600">
            <a:lnSpc>
              <a:spcPct val="90000"/>
            </a:lnSpc>
            <a:spcBef>
              <a:spcPct val="0"/>
            </a:spcBef>
            <a:spcAft>
              <a:spcPct val="35000"/>
            </a:spcAft>
            <a:buNone/>
          </a:pPr>
          <a:r>
            <a:rPr lang="en-US" sz="2800" b="1" kern="1200"/>
            <a:t>Collaborate</a:t>
          </a:r>
        </a:p>
      </dsp:txBody>
      <dsp:txXfrm>
        <a:off x="0" y="4024851"/>
        <a:ext cx="2132808" cy="94874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647A0-B2CC-4590-AF3E-F823CE23D891}">
      <dsp:nvSpPr>
        <dsp:cNvPr id="0" name=""/>
        <dsp:cNvSpPr/>
      </dsp:nvSpPr>
      <dsp:spPr>
        <a:xfrm>
          <a:off x="0" y="0"/>
          <a:ext cx="7800072" cy="131309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a:t>Each SPP Indicator has an online survey to collect input on NYS’s target-setting and/or improvement activities</a:t>
          </a:r>
        </a:p>
      </dsp:txBody>
      <dsp:txXfrm>
        <a:off x="0" y="0"/>
        <a:ext cx="7800072" cy="1313090"/>
      </dsp:txXfrm>
    </dsp:sp>
    <dsp:sp modelId="{0AF612C6-5EDD-4D36-BF37-DE27139B54A0}">
      <dsp:nvSpPr>
        <dsp:cNvPr id="0" name=""/>
        <dsp:cNvSpPr/>
      </dsp:nvSpPr>
      <dsp:spPr>
        <a:xfrm>
          <a:off x="0" y="1365951"/>
          <a:ext cx="7800072" cy="26517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US" sz="2600" kern="1200"/>
            <a:t>The online surveys are intended to collect feedback from interested stakeholders.  They are available for those who are not attending a virtual meeting or for those who have additional information to share                                     beyond the virtual meetings</a:t>
          </a:r>
        </a:p>
      </dsp:txBody>
      <dsp:txXfrm>
        <a:off x="0" y="1365951"/>
        <a:ext cx="7800072" cy="2651767"/>
      </dsp:txXfrm>
    </dsp:sp>
    <dsp:sp modelId="{0A1A6F76-6A9B-4814-8207-5FCC2A1D6B85}">
      <dsp:nvSpPr>
        <dsp:cNvPr id="0" name=""/>
        <dsp:cNvSpPr/>
      </dsp:nvSpPr>
      <dsp:spPr>
        <a:xfrm>
          <a:off x="0" y="4070580"/>
          <a:ext cx="7800072" cy="30638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AB908-B234-4DC2-896D-55995C03F455}">
      <dsp:nvSpPr>
        <dsp:cNvPr id="0" name=""/>
        <dsp:cNvSpPr/>
      </dsp:nvSpPr>
      <dsp:spPr>
        <a:xfrm>
          <a:off x="562" y="115591"/>
          <a:ext cx="2194749" cy="131684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Autism </a:t>
          </a:r>
        </a:p>
      </dsp:txBody>
      <dsp:txXfrm>
        <a:off x="562" y="115591"/>
        <a:ext cx="2194749" cy="1316849"/>
      </dsp:txXfrm>
    </dsp:sp>
    <dsp:sp modelId="{9B43579D-BB44-4C32-8199-5C93448C78F7}">
      <dsp:nvSpPr>
        <dsp:cNvPr id="0" name=""/>
        <dsp:cNvSpPr/>
      </dsp:nvSpPr>
      <dsp:spPr>
        <a:xfrm>
          <a:off x="2414786" y="115591"/>
          <a:ext cx="2194749" cy="131684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Emotional Disturbance</a:t>
          </a:r>
        </a:p>
      </dsp:txBody>
      <dsp:txXfrm>
        <a:off x="2414786" y="115591"/>
        <a:ext cx="2194749" cy="1316849"/>
      </dsp:txXfrm>
    </dsp:sp>
    <dsp:sp modelId="{A84C72B8-328A-47EE-B5C4-CAA45AD86091}">
      <dsp:nvSpPr>
        <dsp:cNvPr id="0" name=""/>
        <dsp:cNvSpPr/>
      </dsp:nvSpPr>
      <dsp:spPr>
        <a:xfrm>
          <a:off x="562" y="1651916"/>
          <a:ext cx="2194749" cy="131684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Intellectual Disability</a:t>
          </a:r>
        </a:p>
      </dsp:txBody>
      <dsp:txXfrm>
        <a:off x="562" y="1651916"/>
        <a:ext cx="2194749" cy="1316849"/>
      </dsp:txXfrm>
    </dsp:sp>
    <dsp:sp modelId="{1E8BDCDF-B414-41C3-82D8-AD22144E1A1D}">
      <dsp:nvSpPr>
        <dsp:cNvPr id="0" name=""/>
        <dsp:cNvSpPr/>
      </dsp:nvSpPr>
      <dsp:spPr>
        <a:xfrm>
          <a:off x="2414786" y="1651916"/>
          <a:ext cx="2194749" cy="131684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Learning Disability</a:t>
          </a:r>
        </a:p>
      </dsp:txBody>
      <dsp:txXfrm>
        <a:off x="2414786" y="1651916"/>
        <a:ext cx="2194749" cy="1316849"/>
      </dsp:txXfrm>
    </dsp:sp>
    <dsp:sp modelId="{2046ACA1-636C-4E1D-8180-A4C7B867ADD9}">
      <dsp:nvSpPr>
        <dsp:cNvPr id="0" name=""/>
        <dsp:cNvSpPr/>
      </dsp:nvSpPr>
      <dsp:spPr>
        <a:xfrm>
          <a:off x="562" y="3188240"/>
          <a:ext cx="2194749" cy="1316849"/>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Other Health Impairment</a:t>
          </a:r>
        </a:p>
      </dsp:txBody>
      <dsp:txXfrm>
        <a:off x="562" y="3188240"/>
        <a:ext cx="2194749" cy="1316849"/>
      </dsp:txXfrm>
    </dsp:sp>
    <dsp:sp modelId="{1D7100BF-2233-4ECF-BF36-F40041D780BB}">
      <dsp:nvSpPr>
        <dsp:cNvPr id="0" name=""/>
        <dsp:cNvSpPr/>
      </dsp:nvSpPr>
      <dsp:spPr>
        <a:xfrm>
          <a:off x="2414786" y="3188240"/>
          <a:ext cx="2194749" cy="131684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Speech or Language Impairment </a:t>
          </a:r>
        </a:p>
      </dsp:txBody>
      <dsp:txXfrm>
        <a:off x="2414786" y="3188240"/>
        <a:ext cx="2194749" cy="13168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E3C9C-77A8-4B35-AAAF-B69F66CB052B}">
      <dsp:nvSpPr>
        <dsp:cNvPr id="0" name=""/>
        <dsp:cNvSpPr/>
      </dsp:nvSpPr>
      <dsp:spPr>
        <a:xfrm>
          <a:off x="1874" y="1306223"/>
          <a:ext cx="3530306" cy="26255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90000"/>
            </a:lnSpc>
            <a:spcBef>
              <a:spcPct val="0"/>
            </a:spcBef>
            <a:spcAft>
              <a:spcPct val="15000"/>
            </a:spcAft>
            <a:buChar char="•"/>
          </a:pPr>
          <a:r>
            <a:rPr lang="en-US" sz="2200" kern="1200">
              <a:effectLst/>
              <a:latin typeface="+mn-lt"/>
              <a:ea typeface="+mn-ea"/>
              <a:cs typeface="+mn-cs"/>
            </a:rPr>
            <a:t>Have at least 10 students with the specific disability of the race and ethnicity enrolled in the district</a:t>
          </a:r>
          <a:endParaRPr lang="en-US" sz="2200" kern="1200"/>
        </a:p>
      </dsp:txBody>
      <dsp:txXfrm>
        <a:off x="62294" y="1366643"/>
        <a:ext cx="3409466" cy="1942067"/>
      </dsp:txXfrm>
    </dsp:sp>
    <dsp:sp modelId="{18B19F43-ABFE-4EA4-ABAA-E2FE90167648}">
      <dsp:nvSpPr>
        <dsp:cNvPr id="0" name=""/>
        <dsp:cNvSpPr/>
      </dsp:nvSpPr>
      <dsp:spPr>
        <a:xfrm>
          <a:off x="1882488" y="1165762"/>
          <a:ext cx="3774167" cy="3774167"/>
        </a:xfrm>
        <a:prstGeom prst="leftCircularArrow">
          <a:avLst>
            <a:gd name="adj1" fmla="val 2752"/>
            <a:gd name="adj2" fmla="val 335449"/>
            <a:gd name="adj3" fmla="val 2281503"/>
            <a:gd name="adj4" fmla="val 9195033"/>
            <a:gd name="adj5" fmla="val 32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8A2554-E907-4610-8DAD-36B3EE524AB2}">
      <dsp:nvSpPr>
        <dsp:cNvPr id="0" name=""/>
        <dsp:cNvSpPr/>
      </dsp:nvSpPr>
      <dsp:spPr>
        <a:xfrm>
          <a:off x="1070725" y="3401588"/>
          <a:ext cx="2282483" cy="6366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kern="1200"/>
            <a:t>Cell Size</a:t>
          </a:r>
        </a:p>
      </dsp:txBody>
      <dsp:txXfrm>
        <a:off x="1089373" y="3420236"/>
        <a:ext cx="2245187" cy="599388"/>
      </dsp:txXfrm>
    </dsp:sp>
    <dsp:sp modelId="{A88D73F7-F1D1-467D-97EF-895AF7CE5D0D}">
      <dsp:nvSpPr>
        <dsp:cNvPr id="0" name=""/>
        <dsp:cNvSpPr/>
      </dsp:nvSpPr>
      <dsp:spPr>
        <a:xfrm>
          <a:off x="4026726" y="1366766"/>
          <a:ext cx="3692166" cy="24992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90000"/>
            </a:lnSpc>
            <a:spcBef>
              <a:spcPct val="0"/>
            </a:spcBef>
            <a:spcAft>
              <a:spcPct val="15000"/>
            </a:spcAft>
            <a:buChar char="•"/>
          </a:pPr>
          <a:r>
            <a:rPr lang="en-US" sz="2200" kern="1200">
              <a:effectLst/>
              <a:latin typeface="+mn-lt"/>
              <a:ea typeface="+mn-ea"/>
              <a:cs typeface="+mn-cs"/>
            </a:rPr>
            <a:t>Have at least 30 students of the race and ethnicity enrolled in the district</a:t>
          </a:r>
          <a:endParaRPr lang="en-US" sz="2200" kern="1200"/>
        </a:p>
      </dsp:txBody>
      <dsp:txXfrm>
        <a:off x="4084241" y="1959841"/>
        <a:ext cx="3577136" cy="1848692"/>
      </dsp:txXfrm>
    </dsp:sp>
    <dsp:sp modelId="{CB3B180C-0F5E-451E-8832-104C8212D5DA}">
      <dsp:nvSpPr>
        <dsp:cNvPr id="0" name=""/>
        <dsp:cNvSpPr/>
      </dsp:nvSpPr>
      <dsp:spPr>
        <a:xfrm>
          <a:off x="6192343" y="449227"/>
          <a:ext cx="3986668" cy="3986668"/>
        </a:xfrm>
        <a:prstGeom prst="circularArrow">
          <a:avLst>
            <a:gd name="adj1" fmla="val 2605"/>
            <a:gd name="adj2" fmla="val 316485"/>
            <a:gd name="adj3" fmla="val 19348867"/>
            <a:gd name="adj4" fmla="val 12416374"/>
            <a:gd name="adj5" fmla="val 30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7FFA16-BCAF-4248-8C8D-C71DFBE6D225}">
      <dsp:nvSpPr>
        <dsp:cNvPr id="0" name=""/>
        <dsp:cNvSpPr/>
      </dsp:nvSpPr>
      <dsp:spPr>
        <a:xfrm>
          <a:off x="5462705" y="1196051"/>
          <a:ext cx="1710088" cy="6388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kern="1200"/>
            <a:t>N Size</a:t>
          </a:r>
        </a:p>
      </dsp:txBody>
      <dsp:txXfrm>
        <a:off x="5481415" y="1214761"/>
        <a:ext cx="1672668" cy="601397"/>
      </dsp:txXfrm>
    </dsp:sp>
    <dsp:sp modelId="{31EEA49C-2A96-4F87-AE56-E869304004B6}">
      <dsp:nvSpPr>
        <dsp:cNvPr id="0" name=""/>
        <dsp:cNvSpPr/>
      </dsp:nvSpPr>
      <dsp:spPr>
        <a:xfrm>
          <a:off x="8213438" y="1516522"/>
          <a:ext cx="3307204" cy="22018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90000"/>
            </a:lnSpc>
            <a:spcBef>
              <a:spcPct val="0"/>
            </a:spcBef>
            <a:spcAft>
              <a:spcPct val="15000"/>
            </a:spcAft>
            <a:buChar char="•"/>
          </a:pPr>
          <a:r>
            <a:rPr lang="en-US" sz="2200" kern="1200">
              <a:effectLst/>
              <a:latin typeface="+mn-lt"/>
              <a:ea typeface="+mn-ea"/>
              <a:cs typeface="+mn-cs"/>
            </a:rPr>
            <a:t>Have a relative risk ratio for any race and ethnicity of 4.0 or higher</a:t>
          </a:r>
          <a:endParaRPr lang="en-US" sz="2200" kern="1200"/>
        </a:p>
      </dsp:txBody>
      <dsp:txXfrm>
        <a:off x="8264110" y="1567194"/>
        <a:ext cx="3205860" cy="1628716"/>
      </dsp:txXfrm>
    </dsp:sp>
    <dsp:sp modelId="{84B0243D-9F30-420B-B33B-FC021198DBF7}">
      <dsp:nvSpPr>
        <dsp:cNvPr id="0" name=""/>
        <dsp:cNvSpPr/>
      </dsp:nvSpPr>
      <dsp:spPr>
        <a:xfrm>
          <a:off x="9213513" y="3347050"/>
          <a:ext cx="2196936" cy="7427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n-US" sz="3800" kern="1200"/>
            <a:t>Risk Ratio</a:t>
          </a:r>
        </a:p>
      </dsp:txBody>
      <dsp:txXfrm>
        <a:off x="9235267" y="3368804"/>
        <a:ext cx="2153428" cy="6992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5B5A7-0F19-460E-88F4-55A868F93C54}">
      <dsp:nvSpPr>
        <dsp:cNvPr id="0" name=""/>
        <dsp:cNvSpPr/>
      </dsp:nvSpPr>
      <dsp:spPr>
        <a:xfrm>
          <a:off x="0" y="2256"/>
          <a:ext cx="9371948"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843AAF6-1895-4F3E-A69E-808E576E088C}">
      <dsp:nvSpPr>
        <dsp:cNvPr id="0" name=""/>
        <dsp:cNvSpPr/>
      </dsp:nvSpPr>
      <dsp:spPr>
        <a:xfrm>
          <a:off x="0" y="2256"/>
          <a:ext cx="9371948" cy="153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just" defTabSz="1289050">
            <a:lnSpc>
              <a:spcPct val="90000"/>
            </a:lnSpc>
            <a:spcBef>
              <a:spcPct val="0"/>
            </a:spcBef>
            <a:spcAft>
              <a:spcPct val="35000"/>
            </a:spcAft>
            <a:buNone/>
          </a:pPr>
          <a:r>
            <a:rPr lang="en-US" sz="2900" kern="1200"/>
            <a:t>The risk ratio is the comparison of the risk of each race to be identified by specific disabilities compared to the risk of all other races combined to be identified by specific disabilities. </a:t>
          </a:r>
        </a:p>
      </dsp:txBody>
      <dsp:txXfrm>
        <a:off x="0" y="2256"/>
        <a:ext cx="9371948" cy="1538723"/>
      </dsp:txXfrm>
    </dsp:sp>
    <dsp:sp modelId="{290F59E9-2ED5-4D25-8184-76847C23D760}">
      <dsp:nvSpPr>
        <dsp:cNvPr id="0" name=""/>
        <dsp:cNvSpPr/>
      </dsp:nvSpPr>
      <dsp:spPr>
        <a:xfrm>
          <a:off x="0" y="1540979"/>
          <a:ext cx="9371948"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073A261-8DE2-4780-A1B2-03DA6FDD60B0}">
      <dsp:nvSpPr>
        <dsp:cNvPr id="0" name=""/>
        <dsp:cNvSpPr/>
      </dsp:nvSpPr>
      <dsp:spPr>
        <a:xfrm>
          <a:off x="0" y="1540979"/>
          <a:ext cx="9371948" cy="153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just" defTabSz="1289050">
            <a:lnSpc>
              <a:spcPct val="90000"/>
            </a:lnSpc>
            <a:spcBef>
              <a:spcPct val="0"/>
            </a:spcBef>
            <a:spcAft>
              <a:spcPct val="35000"/>
            </a:spcAft>
            <a:buNone/>
          </a:pPr>
          <a:r>
            <a:rPr lang="en-US" sz="2900" kern="1200"/>
            <a:t>The ratio indicates how much more likely each race and  ethnicity is to be identified by specific disabilities compared to all other race and ethnicities combined.</a:t>
          </a:r>
        </a:p>
      </dsp:txBody>
      <dsp:txXfrm>
        <a:off x="0" y="1540979"/>
        <a:ext cx="9371948" cy="1538723"/>
      </dsp:txXfrm>
    </dsp:sp>
    <dsp:sp modelId="{49D09BCA-6541-492C-BE06-72D70BBD0183}">
      <dsp:nvSpPr>
        <dsp:cNvPr id="0" name=""/>
        <dsp:cNvSpPr/>
      </dsp:nvSpPr>
      <dsp:spPr>
        <a:xfrm>
          <a:off x="0" y="3079702"/>
          <a:ext cx="9371948"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3B3231D-8149-4C78-A5CC-129CFE2E078F}">
      <dsp:nvSpPr>
        <dsp:cNvPr id="0" name=""/>
        <dsp:cNvSpPr/>
      </dsp:nvSpPr>
      <dsp:spPr>
        <a:xfrm>
          <a:off x="0" y="3079702"/>
          <a:ext cx="9371948" cy="1538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just" defTabSz="1289050">
            <a:lnSpc>
              <a:spcPct val="90000"/>
            </a:lnSpc>
            <a:spcBef>
              <a:spcPct val="0"/>
            </a:spcBef>
            <a:spcAft>
              <a:spcPct val="35000"/>
            </a:spcAft>
            <a:buNone/>
          </a:pPr>
          <a:r>
            <a:rPr lang="en-US" sz="2900" kern="1200"/>
            <a:t>Six risk ratios are calculated for each race and ethnicity.</a:t>
          </a:r>
        </a:p>
      </dsp:txBody>
      <dsp:txXfrm>
        <a:off x="0" y="3079702"/>
        <a:ext cx="9371948" cy="15387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294A8-936B-46DB-AF63-698C9DE10983}">
      <dsp:nvSpPr>
        <dsp:cNvPr id="0" name=""/>
        <dsp:cNvSpPr/>
      </dsp:nvSpPr>
      <dsp:spPr>
        <a:xfrm>
          <a:off x="846398" y="262938"/>
          <a:ext cx="2826772" cy="883366"/>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8334"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Policies</a:t>
          </a:r>
        </a:p>
      </dsp:txBody>
      <dsp:txXfrm>
        <a:off x="846398" y="262938"/>
        <a:ext cx="2826772" cy="883366"/>
      </dsp:txXfrm>
    </dsp:sp>
    <dsp:sp modelId="{B17FCD53-0E29-4948-B635-97AD7AC85118}">
      <dsp:nvSpPr>
        <dsp:cNvPr id="0" name=""/>
        <dsp:cNvSpPr/>
      </dsp:nvSpPr>
      <dsp:spPr>
        <a:xfrm>
          <a:off x="728616" y="135341"/>
          <a:ext cx="618356" cy="9275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2880B3F1-CFAA-4283-B7D3-4C9D0FD58934}">
      <dsp:nvSpPr>
        <dsp:cNvPr id="0" name=""/>
        <dsp:cNvSpPr/>
      </dsp:nvSpPr>
      <dsp:spPr>
        <a:xfrm>
          <a:off x="846398" y="1374998"/>
          <a:ext cx="2826772" cy="883366"/>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8334"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Procedures</a:t>
          </a:r>
        </a:p>
      </dsp:txBody>
      <dsp:txXfrm>
        <a:off x="846398" y="1374998"/>
        <a:ext cx="2826772" cy="883366"/>
      </dsp:txXfrm>
    </dsp:sp>
    <dsp:sp modelId="{81E11D94-FFE9-409E-902A-F9B0CBC50C89}">
      <dsp:nvSpPr>
        <dsp:cNvPr id="0" name=""/>
        <dsp:cNvSpPr/>
      </dsp:nvSpPr>
      <dsp:spPr>
        <a:xfrm>
          <a:off x="728616" y="1247401"/>
          <a:ext cx="618356" cy="9275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7EA0CD29-6240-45A7-9692-F6E66A6F30AA}">
      <dsp:nvSpPr>
        <dsp:cNvPr id="0" name=""/>
        <dsp:cNvSpPr/>
      </dsp:nvSpPr>
      <dsp:spPr>
        <a:xfrm>
          <a:off x="846398" y="2487059"/>
          <a:ext cx="2826772" cy="883366"/>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8334"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Practices</a:t>
          </a:r>
        </a:p>
      </dsp:txBody>
      <dsp:txXfrm>
        <a:off x="846398" y="2487059"/>
        <a:ext cx="2826772" cy="883366"/>
      </dsp:txXfrm>
    </dsp:sp>
    <dsp:sp modelId="{4A5E1AC9-CC9D-4949-8409-7C6C6B6E8F72}">
      <dsp:nvSpPr>
        <dsp:cNvPr id="0" name=""/>
        <dsp:cNvSpPr/>
      </dsp:nvSpPr>
      <dsp:spPr>
        <a:xfrm>
          <a:off x="728616" y="2350362"/>
          <a:ext cx="618356" cy="9275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CC3AE-D8B6-44C4-BD39-86CCED4CB8BC}">
      <dsp:nvSpPr>
        <dsp:cNvPr id="0" name=""/>
        <dsp:cNvSpPr/>
      </dsp:nvSpPr>
      <dsp:spPr>
        <a:xfrm>
          <a:off x="7824" y="770242"/>
          <a:ext cx="3276316" cy="246851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Districts notified for Indicators 9 or 10 are required to complete a State developed monitoring protocol. </a:t>
          </a:r>
        </a:p>
      </dsp:txBody>
      <dsp:txXfrm>
        <a:off x="65664" y="828082"/>
        <a:ext cx="3160636" cy="2410670"/>
      </dsp:txXfrm>
    </dsp:sp>
    <dsp:sp modelId="{FE58B82F-1454-4633-A2BD-DC8800BCB2F6}">
      <dsp:nvSpPr>
        <dsp:cNvPr id="0" name=""/>
        <dsp:cNvSpPr/>
      </dsp:nvSpPr>
      <dsp:spPr>
        <a:xfrm>
          <a:off x="0" y="3210189"/>
          <a:ext cx="3281343" cy="10614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marL="0" lvl="0" indent="0" algn="l" defTabSz="1155700">
            <a:lnSpc>
              <a:spcPct val="90000"/>
            </a:lnSpc>
            <a:spcBef>
              <a:spcPct val="0"/>
            </a:spcBef>
            <a:spcAft>
              <a:spcPct val="35000"/>
            </a:spcAft>
            <a:buNone/>
          </a:pPr>
          <a:r>
            <a:rPr lang="en-US" sz="2600" kern="1200"/>
            <a:t>District Notification</a:t>
          </a:r>
        </a:p>
      </dsp:txBody>
      <dsp:txXfrm>
        <a:off x="0" y="3210189"/>
        <a:ext cx="2310805" cy="1061459"/>
      </dsp:txXfrm>
    </dsp:sp>
    <dsp:sp modelId="{094A4838-C27C-4EC6-AB6E-15A1B04DEFCE}">
      <dsp:nvSpPr>
        <dsp:cNvPr id="0" name=""/>
        <dsp:cNvSpPr/>
      </dsp:nvSpPr>
      <dsp:spPr>
        <a:xfrm>
          <a:off x="2414876" y="3407356"/>
          <a:ext cx="1157405" cy="115740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458E7-B69D-4501-89D1-919B89CD82BD}">
      <dsp:nvSpPr>
        <dsp:cNvPr id="0" name=""/>
        <dsp:cNvSpPr/>
      </dsp:nvSpPr>
      <dsp:spPr>
        <a:xfrm>
          <a:off x="3859021" y="770242"/>
          <a:ext cx="3306872" cy="246851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If any noncompliance is identified, the district’s disproportionality in identification or classification by race and ethnicity is a result of inappropriate identification.  </a:t>
          </a:r>
        </a:p>
      </dsp:txBody>
      <dsp:txXfrm>
        <a:off x="3916861" y="828082"/>
        <a:ext cx="3191192" cy="2410670"/>
      </dsp:txXfrm>
    </dsp:sp>
    <dsp:sp modelId="{8AD31538-A121-45F7-A5D8-4F61D8D1429E}">
      <dsp:nvSpPr>
        <dsp:cNvPr id="0" name=""/>
        <dsp:cNvSpPr/>
      </dsp:nvSpPr>
      <dsp:spPr>
        <a:xfrm>
          <a:off x="3859021" y="3238752"/>
          <a:ext cx="3306872" cy="10614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marL="0" lvl="0" indent="0" algn="l" defTabSz="1155700">
            <a:lnSpc>
              <a:spcPct val="90000"/>
            </a:lnSpc>
            <a:spcBef>
              <a:spcPct val="0"/>
            </a:spcBef>
            <a:spcAft>
              <a:spcPct val="35000"/>
            </a:spcAft>
            <a:buNone/>
          </a:pPr>
          <a:r>
            <a:rPr lang="en-US" sz="2600" kern="1200"/>
            <a:t>District Review</a:t>
          </a:r>
        </a:p>
      </dsp:txBody>
      <dsp:txXfrm>
        <a:off x="3859021" y="3238752"/>
        <a:ext cx="2328783" cy="1061459"/>
      </dsp:txXfrm>
    </dsp:sp>
    <dsp:sp modelId="{36643FAB-1507-47A4-84A4-D8F24E3F393C}">
      <dsp:nvSpPr>
        <dsp:cNvPr id="0" name=""/>
        <dsp:cNvSpPr/>
      </dsp:nvSpPr>
      <dsp:spPr>
        <a:xfrm>
          <a:off x="6281350" y="3407356"/>
          <a:ext cx="1157405" cy="115740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26A60C-589D-47DB-BFCA-2404F1DB169C}">
      <dsp:nvSpPr>
        <dsp:cNvPr id="0" name=""/>
        <dsp:cNvSpPr/>
      </dsp:nvSpPr>
      <dsp:spPr>
        <a:xfrm>
          <a:off x="7725495" y="770242"/>
          <a:ext cx="3306872" cy="246851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Districts are required to correct all issues of noncompliance identified in their policies, practices and procedures. </a:t>
          </a:r>
        </a:p>
      </dsp:txBody>
      <dsp:txXfrm>
        <a:off x="7783335" y="828082"/>
        <a:ext cx="3191192" cy="2410670"/>
      </dsp:txXfrm>
    </dsp:sp>
    <dsp:sp modelId="{BD10C98F-DE91-4AF6-AC55-4653AB24CE43}">
      <dsp:nvSpPr>
        <dsp:cNvPr id="0" name=""/>
        <dsp:cNvSpPr/>
      </dsp:nvSpPr>
      <dsp:spPr>
        <a:xfrm>
          <a:off x="7725495" y="3238752"/>
          <a:ext cx="3306872" cy="10614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marL="0" lvl="0" indent="0" algn="l" defTabSz="1155700">
            <a:lnSpc>
              <a:spcPct val="90000"/>
            </a:lnSpc>
            <a:spcBef>
              <a:spcPct val="0"/>
            </a:spcBef>
            <a:spcAft>
              <a:spcPct val="35000"/>
            </a:spcAft>
            <a:buNone/>
          </a:pPr>
          <a:r>
            <a:rPr lang="en-US" sz="2600" kern="1200"/>
            <a:t>Resolution of Noncompliance </a:t>
          </a:r>
        </a:p>
      </dsp:txBody>
      <dsp:txXfrm>
        <a:off x="7725495" y="3238752"/>
        <a:ext cx="2328783" cy="1061459"/>
      </dsp:txXfrm>
    </dsp:sp>
    <dsp:sp modelId="{76EB6FC1-3566-4F32-B28D-1764BC2A4A95}">
      <dsp:nvSpPr>
        <dsp:cNvPr id="0" name=""/>
        <dsp:cNvSpPr/>
      </dsp:nvSpPr>
      <dsp:spPr>
        <a:xfrm>
          <a:off x="10147825" y="3407356"/>
          <a:ext cx="1157405" cy="115740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5398C-A3AC-4537-88D1-F8AE75AF582D}">
      <dsp:nvSpPr>
        <dsp:cNvPr id="0" name=""/>
        <dsp:cNvSpPr/>
      </dsp:nvSpPr>
      <dsp:spPr>
        <a:xfrm>
          <a:off x="190071" y="243"/>
          <a:ext cx="2743199"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12 Regional                Partnership Centers</a:t>
          </a:r>
        </a:p>
      </dsp:txBody>
      <dsp:txXfrm>
        <a:off x="190071" y="243"/>
        <a:ext cx="2743199" cy="1510656"/>
      </dsp:txXfrm>
    </dsp:sp>
    <dsp:sp modelId="{72665B3F-F325-440F-BCA9-C4535B31A4E0}">
      <dsp:nvSpPr>
        <dsp:cNvPr id="0" name=""/>
        <dsp:cNvSpPr/>
      </dsp:nvSpPr>
      <dsp:spPr>
        <a:xfrm>
          <a:off x="190074" y="1600628"/>
          <a:ext cx="2743194"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School-Age Family and Community Engagement Centers</a:t>
          </a:r>
        </a:p>
      </dsp:txBody>
      <dsp:txXfrm>
        <a:off x="190074" y="1600628"/>
        <a:ext cx="2743194" cy="1510656"/>
      </dsp:txXfrm>
    </dsp:sp>
    <dsp:sp modelId="{692F3BB9-0B04-47E3-B2A3-8F8C3B4C4B60}">
      <dsp:nvSpPr>
        <dsp:cNvPr id="0" name=""/>
        <dsp:cNvSpPr/>
      </dsp:nvSpPr>
      <dsp:spPr>
        <a:xfrm>
          <a:off x="202298" y="3201013"/>
          <a:ext cx="2718746"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Early Childhood Family and Community Engagement Centers</a:t>
          </a:r>
        </a:p>
      </dsp:txBody>
      <dsp:txXfrm>
        <a:off x="202298" y="3201013"/>
        <a:ext cx="2718746" cy="15106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F7C20-49A4-4550-B3C1-70C34F718F71}">
      <dsp:nvSpPr>
        <dsp:cNvPr id="0" name=""/>
        <dsp:cNvSpPr/>
      </dsp:nvSpPr>
      <dsp:spPr>
        <a:xfrm flipH="1">
          <a:off x="677652" y="262967"/>
          <a:ext cx="375935" cy="3435462"/>
        </a:xfrm>
        <a:prstGeom prst="blockArc">
          <a:avLst>
            <a:gd name="adj1" fmla="val 18900000"/>
            <a:gd name="adj2" fmla="val 2700000"/>
            <a:gd name="adj3" fmla="val 41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B4DD1F-D5F8-4E9A-B0DF-EB59D0654FDD}">
      <dsp:nvSpPr>
        <dsp:cNvPr id="0" name=""/>
        <dsp:cNvSpPr/>
      </dsp:nvSpPr>
      <dsp:spPr>
        <a:xfrm>
          <a:off x="537102" y="386022"/>
          <a:ext cx="8220831" cy="77204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Regional Learning</a:t>
          </a:r>
          <a:endParaRPr lang="en-US" sz="2400" kern="1200"/>
        </a:p>
      </dsp:txBody>
      <dsp:txXfrm>
        <a:off x="537102" y="386022"/>
        <a:ext cx="8220831" cy="772045"/>
      </dsp:txXfrm>
    </dsp:sp>
    <dsp:sp modelId="{AE8CDDE3-1383-4284-ABAA-1DC19B91C4B4}">
      <dsp:nvSpPr>
        <dsp:cNvPr id="0" name=""/>
        <dsp:cNvSpPr/>
      </dsp:nvSpPr>
      <dsp:spPr>
        <a:xfrm>
          <a:off x="54574" y="289517"/>
          <a:ext cx="965056" cy="96505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70DDA-D2DF-47A5-98A0-982BFB5E4EC2}">
      <dsp:nvSpPr>
        <dsp:cNvPr id="0" name=""/>
        <dsp:cNvSpPr/>
      </dsp:nvSpPr>
      <dsp:spPr>
        <a:xfrm>
          <a:off x="817740" y="1544090"/>
          <a:ext cx="7940192" cy="77204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Targeted Skills/Support Groups</a:t>
          </a:r>
          <a:endParaRPr lang="en-US" sz="2400" kern="1200"/>
        </a:p>
      </dsp:txBody>
      <dsp:txXfrm>
        <a:off x="817740" y="1544090"/>
        <a:ext cx="7940192" cy="772045"/>
      </dsp:txXfrm>
    </dsp:sp>
    <dsp:sp modelId="{5E800F7C-E559-4BF9-8D95-1AA4F764BC4E}">
      <dsp:nvSpPr>
        <dsp:cNvPr id="0" name=""/>
        <dsp:cNvSpPr/>
      </dsp:nvSpPr>
      <dsp:spPr>
        <a:xfrm>
          <a:off x="335212" y="1447585"/>
          <a:ext cx="965056" cy="96505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98347-D1A8-48A2-93B5-F5A0918E322D}">
      <dsp:nvSpPr>
        <dsp:cNvPr id="0" name=""/>
        <dsp:cNvSpPr/>
      </dsp:nvSpPr>
      <dsp:spPr>
        <a:xfrm>
          <a:off x="1538194" y="2695388"/>
          <a:ext cx="7205640" cy="772045"/>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Support Plans </a:t>
          </a:r>
          <a:endParaRPr lang="en-US" sz="2400" kern="1200"/>
        </a:p>
      </dsp:txBody>
      <dsp:txXfrm>
        <a:off x="1538194" y="2695388"/>
        <a:ext cx="7205640" cy="772045"/>
      </dsp:txXfrm>
    </dsp:sp>
    <dsp:sp modelId="{5D2CE53C-0B08-4F59-A423-F5C65E36CCFB}">
      <dsp:nvSpPr>
        <dsp:cNvPr id="0" name=""/>
        <dsp:cNvSpPr/>
      </dsp:nvSpPr>
      <dsp:spPr>
        <a:xfrm>
          <a:off x="662482" y="2604138"/>
          <a:ext cx="965056" cy="96505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84FBA-2B7D-4010-8278-DEA541F6F09C}">
      <dsp:nvSpPr>
        <dsp:cNvPr id="0" name=""/>
        <dsp:cNvSpPr/>
      </dsp:nvSpPr>
      <dsp:spPr>
        <a:xfrm>
          <a:off x="0" y="2589710"/>
          <a:ext cx="7169779" cy="169913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Any district that receives a notification regarding disproportionality in classification by race and ethnicity is required to participate in a TSG. </a:t>
          </a:r>
        </a:p>
      </dsp:txBody>
      <dsp:txXfrm>
        <a:off x="0" y="2589710"/>
        <a:ext cx="7169779" cy="1699130"/>
      </dsp:txXfrm>
    </dsp:sp>
    <dsp:sp modelId="{7412FDB5-B848-49F9-94D7-634B4BBF038D}">
      <dsp:nvSpPr>
        <dsp:cNvPr id="0" name=""/>
        <dsp:cNvSpPr/>
      </dsp:nvSpPr>
      <dsp:spPr>
        <a:xfrm rot="10800000">
          <a:off x="0" y="18476"/>
          <a:ext cx="7169779" cy="2613262"/>
        </a:xfrm>
        <a:prstGeom prst="upArrowCallout">
          <a:avLst/>
        </a:prstGeom>
        <a:gradFill rotWithShape="0">
          <a:gsLst>
            <a:gs pos="0">
              <a:schemeClr val="accent5">
                <a:hueOff val="7288675"/>
                <a:satOff val="-28638"/>
                <a:lumOff val="-26274"/>
                <a:alphaOff val="0"/>
                <a:satMod val="103000"/>
                <a:lumMod val="102000"/>
                <a:tint val="94000"/>
              </a:schemeClr>
            </a:gs>
            <a:gs pos="50000">
              <a:schemeClr val="accent5">
                <a:hueOff val="7288675"/>
                <a:satOff val="-28638"/>
                <a:lumOff val="-26274"/>
                <a:alphaOff val="0"/>
                <a:satMod val="110000"/>
                <a:lumMod val="100000"/>
                <a:shade val="100000"/>
              </a:schemeClr>
            </a:gs>
            <a:gs pos="100000">
              <a:schemeClr val="accent5">
                <a:hueOff val="7288675"/>
                <a:satOff val="-28638"/>
                <a:lumOff val="-2627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A TSG is professional development and technical assistance provided to a small group to build awareness, learn or develop new skills and problem solve to improve outcomes for students with disabilities. </a:t>
          </a:r>
        </a:p>
      </dsp:txBody>
      <dsp:txXfrm rot="10800000">
        <a:off x="0" y="18476"/>
        <a:ext cx="7169779" cy="16980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7"/>
          </a:xfrm>
          <a:prstGeom prst="rect">
            <a:avLst/>
          </a:prstGeom>
        </p:spPr>
        <p:txBody>
          <a:bodyPr vert="horz" lIns="94044" tIns="47022" rIns="94044" bIns="47022" rtlCol="0"/>
          <a:lstStyle>
            <a:lvl1pPr algn="l">
              <a:defRPr sz="1200"/>
            </a:lvl1pPr>
          </a:lstStyle>
          <a:p>
            <a:endParaRPr/>
          </a:p>
        </p:txBody>
      </p:sp>
      <p:sp>
        <p:nvSpPr>
          <p:cNvPr id="3" name="Date Placeholder 2"/>
          <p:cNvSpPr>
            <a:spLocks noGrp="1"/>
          </p:cNvSpPr>
          <p:nvPr>
            <p:ph type="dt" sz="quarter" idx="1"/>
          </p:nvPr>
        </p:nvSpPr>
        <p:spPr>
          <a:xfrm>
            <a:off x="4014100" y="0"/>
            <a:ext cx="3070860" cy="470257"/>
          </a:xfrm>
          <a:prstGeom prst="rect">
            <a:avLst/>
          </a:prstGeom>
        </p:spPr>
        <p:txBody>
          <a:bodyPr vert="horz" lIns="94044" tIns="47022" rIns="94044" bIns="47022" rtlCol="0"/>
          <a:lstStyle>
            <a:lvl1pPr algn="r">
              <a:defRPr sz="1200"/>
            </a:lvl1pPr>
          </a:lstStyle>
          <a:p>
            <a:fld id="{30E08F2E-5F06-4CE2-A139-452A1382A6F0}" type="datetimeFigureOut">
              <a:rPr lang="en-US"/>
              <a:t>9/29/2021</a:t>
            </a:fld>
            <a:endParaRPr/>
          </a:p>
        </p:txBody>
      </p:sp>
      <p:sp>
        <p:nvSpPr>
          <p:cNvPr id="4" name="Footer Placeholder 3"/>
          <p:cNvSpPr>
            <a:spLocks noGrp="1"/>
          </p:cNvSpPr>
          <p:nvPr>
            <p:ph type="ftr" sz="quarter" idx="2"/>
          </p:nvPr>
        </p:nvSpPr>
        <p:spPr>
          <a:xfrm>
            <a:off x="0" y="8902344"/>
            <a:ext cx="3070860" cy="470256"/>
          </a:xfrm>
          <a:prstGeom prst="rect">
            <a:avLst/>
          </a:prstGeom>
        </p:spPr>
        <p:txBody>
          <a:bodyPr vert="horz" lIns="94044" tIns="47022" rIns="94044" bIns="47022" rtlCol="0" anchor="b"/>
          <a:lstStyle>
            <a:lvl1pPr algn="l">
              <a:defRPr sz="1200"/>
            </a:lvl1pPr>
          </a:lstStyle>
          <a:p>
            <a:endParaRPr/>
          </a:p>
        </p:txBody>
      </p:sp>
      <p:sp>
        <p:nvSpPr>
          <p:cNvPr id="5" name="Slide Number Placeholder 4"/>
          <p:cNvSpPr>
            <a:spLocks noGrp="1"/>
          </p:cNvSpPr>
          <p:nvPr>
            <p:ph type="sldNum" sz="quarter" idx="3"/>
          </p:nvPr>
        </p:nvSpPr>
        <p:spPr>
          <a:xfrm>
            <a:off x="4014100" y="8902344"/>
            <a:ext cx="3070860" cy="470256"/>
          </a:xfrm>
          <a:prstGeom prst="rect">
            <a:avLst/>
          </a:prstGeom>
        </p:spPr>
        <p:txBody>
          <a:bodyPr vert="horz" lIns="94044" tIns="47022" rIns="94044" bIns="47022"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7"/>
          </a:xfrm>
          <a:prstGeom prst="rect">
            <a:avLst/>
          </a:prstGeom>
        </p:spPr>
        <p:txBody>
          <a:bodyPr vert="horz" lIns="94044" tIns="47022" rIns="94044" bIns="47022" rtlCol="0"/>
          <a:lstStyle>
            <a:lvl1pPr algn="l">
              <a:defRPr sz="1200"/>
            </a:lvl1pPr>
          </a:lstStyle>
          <a:p>
            <a:endParaRPr/>
          </a:p>
        </p:txBody>
      </p:sp>
      <p:sp>
        <p:nvSpPr>
          <p:cNvPr id="3" name="Date Placeholder 2"/>
          <p:cNvSpPr>
            <a:spLocks noGrp="1"/>
          </p:cNvSpPr>
          <p:nvPr>
            <p:ph type="dt" idx="1"/>
          </p:nvPr>
        </p:nvSpPr>
        <p:spPr>
          <a:xfrm>
            <a:off x="4014100" y="0"/>
            <a:ext cx="3070860" cy="470257"/>
          </a:xfrm>
          <a:prstGeom prst="rect">
            <a:avLst/>
          </a:prstGeom>
        </p:spPr>
        <p:txBody>
          <a:bodyPr vert="horz" lIns="94044" tIns="47022" rIns="94044" bIns="47022" rtlCol="0"/>
          <a:lstStyle>
            <a:lvl1pPr algn="r">
              <a:defRPr sz="1200"/>
            </a:lvl1pPr>
          </a:lstStyle>
          <a:p>
            <a:fld id="{1A4C5DC6-1594-414D-9341-ABA08739246C}" type="datetimeFigureOut">
              <a:rPr lang="en-US"/>
              <a:t>9/29/2021</a:t>
            </a:fld>
            <a:endParaRPr/>
          </a:p>
        </p:txBody>
      </p:sp>
      <p:sp>
        <p:nvSpPr>
          <p:cNvPr id="4" name="Slide Image Placeholder 3"/>
          <p:cNvSpPr>
            <a:spLocks noGrp="1" noRot="1" noChangeAspect="1"/>
          </p:cNvSpPr>
          <p:nvPr>
            <p:ph type="sldImg" idx="2"/>
          </p:nvPr>
        </p:nvSpPr>
        <p:spPr>
          <a:xfrm>
            <a:off x="731838" y="1171575"/>
            <a:ext cx="5622925" cy="3162300"/>
          </a:xfrm>
          <a:prstGeom prst="rect">
            <a:avLst/>
          </a:prstGeom>
          <a:noFill/>
          <a:ln w="12700">
            <a:solidFill>
              <a:prstClr val="black"/>
            </a:solidFill>
          </a:ln>
        </p:spPr>
        <p:txBody>
          <a:bodyPr vert="horz" lIns="94044" tIns="47022" rIns="94044" bIns="47022" rtlCol="0" anchor="ctr"/>
          <a:lstStyle/>
          <a:p>
            <a:endParaRPr/>
          </a:p>
        </p:txBody>
      </p:sp>
      <p:sp>
        <p:nvSpPr>
          <p:cNvPr id="5" name="Notes Placeholder 4"/>
          <p:cNvSpPr>
            <a:spLocks noGrp="1"/>
          </p:cNvSpPr>
          <p:nvPr>
            <p:ph type="body" sz="quarter" idx="3"/>
          </p:nvPr>
        </p:nvSpPr>
        <p:spPr>
          <a:xfrm>
            <a:off x="708660" y="4510563"/>
            <a:ext cx="5669280" cy="3690462"/>
          </a:xfrm>
          <a:prstGeom prst="rect">
            <a:avLst/>
          </a:prstGeom>
        </p:spPr>
        <p:txBody>
          <a:bodyPr vert="horz" lIns="94044" tIns="47022" rIns="94044" bIns="47022"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902344"/>
            <a:ext cx="3070860" cy="470256"/>
          </a:xfrm>
          <a:prstGeom prst="rect">
            <a:avLst/>
          </a:prstGeom>
        </p:spPr>
        <p:txBody>
          <a:bodyPr vert="horz" lIns="94044" tIns="47022" rIns="94044" bIns="47022" rtlCol="0" anchor="b"/>
          <a:lstStyle>
            <a:lvl1pPr algn="l">
              <a:defRPr sz="1200"/>
            </a:lvl1pPr>
          </a:lstStyle>
          <a:p>
            <a:endParaRPr/>
          </a:p>
        </p:txBody>
      </p:sp>
      <p:sp>
        <p:nvSpPr>
          <p:cNvPr id="7" name="Slide Number Placeholder 6"/>
          <p:cNvSpPr>
            <a:spLocks noGrp="1"/>
          </p:cNvSpPr>
          <p:nvPr>
            <p:ph type="sldNum" sz="quarter" idx="5"/>
          </p:nvPr>
        </p:nvSpPr>
        <p:spPr>
          <a:xfrm>
            <a:off x="4014100" y="8902344"/>
            <a:ext cx="3070860" cy="470256"/>
          </a:xfrm>
          <a:prstGeom prst="rect">
            <a:avLst/>
          </a:prstGeom>
        </p:spPr>
        <p:txBody>
          <a:bodyPr vert="horz" lIns="94044" tIns="47022" rIns="94044" bIns="47022"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p12.nysed.gov/specialed/spp/"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dirty="0"/>
              <a:t>Welcome and thank you for joining the stakeholder engagement session on Indicators 9 and 10 in New York State’s State Performance Plan/Annual Performance Report for the Individuals with Disabilities Education Act or IDEA.  </a:t>
            </a:r>
          </a:p>
        </p:txBody>
      </p:sp>
      <p:sp>
        <p:nvSpPr>
          <p:cNvPr id="4" name="Slide Number Placeholder 3"/>
          <p:cNvSpPr>
            <a:spLocks noGrp="1"/>
          </p:cNvSpPr>
          <p:nvPr>
            <p:ph type="sldNum" sz="quarter" idx="5"/>
          </p:nvPr>
        </p:nvSpPr>
        <p:spPr/>
        <p:txBody>
          <a:bodyPr/>
          <a:lstStyle/>
          <a:p>
            <a:pPr defTabSz="922904">
              <a:defRPr/>
            </a:pPr>
            <a:fld id="{77542409-6A04-4DC6-AC3A-D3758287A8F2}" type="slidenum">
              <a:rPr lang="en-US">
                <a:solidFill>
                  <a:srgbClr val="4D3E2F"/>
                </a:solidFill>
                <a:latin typeface="Corbel" panose="020B0503020204020204"/>
              </a:rPr>
              <a:pPr defTabSz="922904">
                <a:defRPr/>
              </a:pPr>
              <a:t>1</a:t>
            </a:fld>
            <a:endParaRPr lang="en-US">
              <a:solidFill>
                <a:srgbClr val="4D3E2F"/>
              </a:solidFill>
              <a:latin typeface="Corbel" panose="020B0503020204020204"/>
            </a:endParaRPr>
          </a:p>
        </p:txBody>
      </p:sp>
    </p:spTree>
    <p:extLst>
      <p:ext uri="{BB962C8B-B14F-4D97-AF65-F5344CB8AC3E}">
        <p14:creationId xmlns:p14="http://schemas.microsoft.com/office/powerpoint/2010/main" val="1534703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8863"/>
            <a:ext cx="5486400" cy="3696046"/>
          </a:xfrm>
        </p:spPr>
        <p:txBody>
          <a:bodyPr/>
          <a:lstStyle/>
          <a:p>
            <a:r>
              <a:rPr lang="en-US" dirty="0">
                <a:latin typeface="Calibri"/>
                <a:cs typeface="Calibri"/>
              </a:rPr>
              <a:t>Now what happens when a District's relative risk ratio exceeds the 2.5 threshold?  </a:t>
            </a:r>
            <a:endParaRPr lang="en-US" dirty="0"/>
          </a:p>
          <a:p>
            <a:endParaRPr lang="en-US" dirty="0">
              <a:latin typeface="Calibri"/>
              <a:cs typeface="Calibri"/>
            </a:endParaRPr>
          </a:p>
          <a:p>
            <a:r>
              <a:rPr lang="en-US" dirty="0">
                <a:latin typeface="Calibri"/>
                <a:cs typeface="Calibri"/>
              </a:rPr>
              <a:t>First, the District receives a notification from the New York State Education Department identifying the district of its disproportionality for a particular race and ethnicity in the identification of students with special education and related services.  </a:t>
            </a:r>
          </a:p>
          <a:p>
            <a:endParaRPr lang="en-US" dirty="0">
              <a:latin typeface="Calibri"/>
              <a:cs typeface="Calibri"/>
            </a:endParaRPr>
          </a:p>
          <a:p>
            <a:r>
              <a:rPr lang="en-US" dirty="0">
                <a:latin typeface="Calibri"/>
                <a:cs typeface="Calibri"/>
              </a:rPr>
              <a:t>Second, districts that were notified are required to complete a monitoring self-review protocol which </a:t>
            </a:r>
            <a:r>
              <a:rPr lang="en-US" dirty="0"/>
              <a:t>includes a review of policies, procedures, and practices to determine whether the disproportionate representation was the result of inappropriate identification. As you may remember from an earlier slide, inappropriate identification indicates the district's policies, procedures, and practices are not being implemented or are inappropriate.  We’ll take a look at some areas that would be considered inappropriate identification in the next slide. </a:t>
            </a:r>
          </a:p>
          <a:p>
            <a:endParaRPr lang="en-US" dirty="0"/>
          </a:p>
          <a:p>
            <a:r>
              <a:rPr lang="en-US" dirty="0"/>
              <a:t>Lastly, Districts submit to the State a report of the results of this review.  School districts that identify issues of noncompliance are notified that they must correct all issues of noncompliance immediately.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2403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gives some examples of inappropriate identification. </a:t>
            </a:r>
          </a:p>
          <a:p>
            <a:endParaRPr lang="en-US" dirty="0"/>
          </a:p>
          <a:p>
            <a:r>
              <a:rPr lang="en-US" dirty="0"/>
              <a:t>During the district review, the district team looks at the evaluation process used to determine each student's eligibility for special education programs and services to ensure they were provided in the student's native language,  administered by trained and knowledgeable personnel and  were selected so as not to be discriminatory on a racial or cultural basis.  If these processes were not followed, it is determined to be inappropriate identification. </a:t>
            </a:r>
          </a:p>
          <a:p>
            <a:endParaRPr lang="en-US" dirty="0"/>
          </a:p>
          <a:p>
            <a:r>
              <a:rPr lang="en-US" dirty="0"/>
              <a:t>Additionally, the district team must make sure that each student in the review sample was not determined to be eligible for special education if the determinant factor was lack of appropriate instruction in reading or math, or the student having limited English proficiency.</a:t>
            </a:r>
          </a:p>
          <a:p>
            <a:endParaRPr lang="en-US" dirty="0"/>
          </a:p>
          <a:p>
            <a:r>
              <a:rPr lang="en-US" dirty="0"/>
              <a:t>Again, these are just some examples, a district may find other areas that would be considered inappropriate identification.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666391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Once districts have submitted the results of the monitoring protocol, the State uses the formula in this slide to calculate the percentage of districts with disproportionate representation of racial or ethnic groups in special education and related services that is a result of inappropriate identification.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New York State is required by OSEP to report on Indicator 9 in the Annual Performance Report or APR. </a:t>
            </a:r>
          </a:p>
          <a:p>
            <a:pPr>
              <a:defRPr/>
            </a:pPr>
            <a:endParaRPr lang="en-US" dirty="0"/>
          </a:p>
          <a:p>
            <a:pPr>
              <a:defRPr/>
            </a:pPr>
            <a:r>
              <a:rPr lang="en-US" dirty="0"/>
              <a:t>OSEP has set the target for Indicator 9 at zero.  It is the federal and State expectation that NO district should be disproportionate in their identification of students with disabilities of a particular race or ethnicity due to inappropriate policies, practices, and procedures.  This means </a:t>
            </a:r>
            <a:r>
              <a:rPr lang="en-US" u="sng" dirty="0"/>
              <a:t>even if one </a:t>
            </a:r>
            <a:r>
              <a:rPr lang="en-US" dirty="0"/>
              <a:t>district in all of NYS identifies noncompliance on their self review, NYS does not meet the target of zero.</a:t>
            </a:r>
          </a:p>
          <a:p>
            <a:pPr>
              <a:defRPr/>
            </a:pPr>
            <a:endParaRPr lang="en-US" dirty="0"/>
          </a:p>
          <a:p>
            <a:pPr>
              <a:defRPr/>
            </a:pPr>
            <a:r>
              <a:rPr lang="en-US" dirty="0"/>
              <a:t>If a State has not met the federal target of zero, the state is not compliant for this indicator. </a:t>
            </a:r>
          </a:p>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913523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You were just presented a lot of information on this Indicator.  Let’s pause here for a moment for any questions or comments about the  definition and measurement for Indicator 9.  </a:t>
            </a:r>
          </a:p>
          <a:p>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441446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t>
            </a:r>
            <a:r>
              <a:rPr lang="en-US" sz="1200" kern="1200">
                <a:solidFill>
                  <a:schemeClr val="tx1"/>
                </a:solidFill>
                <a:effectLst/>
                <a:latin typeface="+mn-lt"/>
                <a:ea typeface="+mn-ea"/>
                <a:cs typeface="+mn-cs"/>
              </a:rPr>
              <a:t>Indicator 9 measurement data is based on the number of students with disabilities receiving special education by race an ethnicity as reported by the district on the first Wednesday of October each year </a:t>
            </a:r>
            <a:r>
              <a:rPr lang="en-US"/>
              <a:t> </a:t>
            </a:r>
            <a:r>
              <a:rPr lang="en-US" sz="1200" kern="1200">
                <a:solidFill>
                  <a:schemeClr val="tx1"/>
                </a:solidFill>
                <a:effectLst/>
                <a:latin typeface="+mn-lt"/>
                <a:ea typeface="+mn-ea"/>
                <a:cs typeface="+mn-cs"/>
              </a:rPr>
              <a:t>as well as the total enrollment of all students, with and without disabilities, by race and ethnicity, enrolled in the district, including out-of-district placements.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Let’s take a look now at trend data for New York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569922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28110"/>
          </a:xfrm>
        </p:spPr>
        <p:txBody>
          <a:bodyPr/>
          <a:lstStyle/>
          <a:p>
            <a:r>
              <a:rPr lang="en-US" dirty="0"/>
              <a:t>This chart represents New York State data over a five-year period of time, starting with the Federal Fiscal Year or FFY 2015 and going to FFY 2019.      </a:t>
            </a:r>
          </a:p>
          <a:p>
            <a:endParaRPr lang="en-US" dirty="0"/>
          </a:p>
          <a:p>
            <a:r>
              <a:rPr lang="en-US" dirty="0"/>
              <a:t>The blue columns represent the number of districts identified by the state for disproportionate representation from the data calculation. </a:t>
            </a:r>
          </a:p>
          <a:p>
            <a:r>
              <a:rPr lang="en-US" dirty="0"/>
              <a:t>The green columns represents the number of districts who were identified and reported noncompliance through the monitoring protocol.</a:t>
            </a:r>
          </a:p>
          <a:p>
            <a:r>
              <a:rPr lang="en-US" dirty="0"/>
              <a:t> </a:t>
            </a:r>
          </a:p>
          <a:p>
            <a:r>
              <a:rPr lang="en-US" dirty="0"/>
              <a:t>You may notice in the chart that starting in FFY 2018, there were many more Districts notified for disproportionate identification of students by race and ethnicity for special education and related services.   This is because minimum n and cell sizes were changed resulting in many more districts being included in the calculation.</a:t>
            </a:r>
            <a:endParaRPr lang="en-US" dirty="0">
              <a:highlight>
                <a:srgbClr val="FFFF00"/>
              </a:highlight>
            </a:endParaRPr>
          </a:p>
          <a:p>
            <a:endParaRPr lang="en-US" dirty="0"/>
          </a:p>
          <a:p>
            <a:r>
              <a:rPr lang="en-US" dirty="0"/>
              <a:t>It must be noted that New York State has not met the federal and state target of zero in any of the years on this chart.  In 2019, even though more districts were notified, the number that were identified for disproportionate representation due to inappropriate identification was actually less  than 2018, 2017 and 2015.</a:t>
            </a:r>
          </a:p>
          <a:p>
            <a:pPr marR="0" lvl="0">
              <a:spcBef>
                <a:spcPts val="0"/>
              </a:spcBef>
              <a:spcAft>
                <a:spcPts val="0"/>
              </a:spcAft>
            </a:pP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491361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represents what has been reported in New York state's APR to OSEP over the past five years.  As a reminder, the State’s target is 0%, it is a federal and State expectation that there not be any districts that are disproportionate in the identification of students with disabilities by race and ethnicity due to inappropriate policies, procedures and practices.</a:t>
            </a:r>
          </a:p>
          <a:p>
            <a:endParaRPr lang="en-US" dirty="0"/>
          </a:p>
          <a:p>
            <a:r>
              <a:rPr lang="en-US" dirty="0"/>
              <a:t>As you can see from the chart, the data has trended up and down and the State did not meet the Federal target of 0% any year between 2015 through 2019.  </a:t>
            </a:r>
          </a:p>
          <a:p>
            <a:endParaRPr lang="en-US" dirty="0"/>
          </a:p>
          <a:p>
            <a:r>
              <a:rPr lang="en-US" dirty="0"/>
              <a:t>Now let’s look at how New York compares nationally.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157483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compared  nationally, New York State data fell into the 0.1 to 4.9 percent columns for the percentage of districts with disproportionate representation due to inappropriate identification, which is the second bar graph from the left.  You can see that 47 states and 43 respectively, met the target of 0% in 2017-18 and 2018-19.  </a:t>
            </a:r>
          </a:p>
          <a:p>
            <a:endParaRPr lang="en-US" dirty="0"/>
          </a:p>
          <a:p>
            <a:r>
              <a:rPr lang="en-US" dirty="0"/>
              <a:t>The next slide depicts how New York State compares to states similar in demographics. </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1089539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we have a graph that compares New York state to the 7-PAK states.  California, Florida, Illinois, New York, Ohio, Pennsylvania and Texas are known as the 7-PAK States.  7-PAK States is a consortium of the seven largest States that the National Association of State Directors of Special Education, Inc. (NASDSE) determined to have both similar demographics (e.g., general population, diversity, significant rural and inter-city populations) and issues in the delivery of special education programs to its students with disabilities. (NASDSE Representative, personal communication, January 11, 2019).</a:t>
            </a:r>
          </a:p>
          <a:p>
            <a:endParaRPr lang="en-US"/>
          </a:p>
          <a:p>
            <a:r>
              <a:rPr lang="en-US"/>
              <a:t>At first look, it would seem that someone forgot to fill in all the data on this graph.  However, this is an accurate graph!  As you remember the target is zero.  Five of the PAK states, with no bars, met the target of zero for all five years.  New York, however, did not meet the target for any of the five years.  </a:t>
            </a:r>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1429066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moment here and get your feedback. After reviewing the charts and graphs for Indicator 9, what does the Indicator data tell us?</a:t>
            </a:r>
          </a:p>
          <a:p>
            <a:endParaRPr lang="en-US"/>
          </a:p>
          <a:p>
            <a:r>
              <a:rPr lang="en-US"/>
              <a:t>Later in this presentation we are going to be discussing improvement activities, such as professional development or technical assistance that are provided to support districts. At that point we are going to again be asking for any feedback you may have on how to strengthen our current activities or other suggestions on how to improve outcomes for this Indicator.</a:t>
            </a:r>
          </a:p>
          <a:p>
            <a:endParaRPr lang="en-US"/>
          </a:p>
        </p:txBody>
      </p:sp>
      <p:sp>
        <p:nvSpPr>
          <p:cNvPr id="4" name="Slide Number Placeholder 3"/>
          <p:cNvSpPr>
            <a:spLocks noGrp="1"/>
          </p:cNvSpPr>
          <p:nvPr>
            <p:ph type="sldNum" sz="quarter" idx="5"/>
          </p:nvPr>
        </p:nvSpPr>
        <p:spPr/>
        <p:txBody>
          <a:bodyPr/>
          <a:lstStyle/>
          <a:p>
            <a:pPr marL="0" marR="0" lvl="0" indent="0" algn="r" defTabSz="940439"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a:ln>
                  <a:noFill/>
                </a:ln>
                <a:solidFill>
                  <a:srgbClr val="4D3E2F"/>
                </a:solidFill>
                <a:effectLst/>
                <a:uLnTx/>
                <a:uFillTx/>
                <a:latin typeface="Corbel" panose="020B0503020204020204"/>
                <a:ea typeface="+mn-ea"/>
                <a:cs typeface="+mn-cs"/>
              </a:rPr>
              <a:pPr marL="0" marR="0" lvl="0" indent="0" algn="r" defTabSz="94043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60011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we will provide an explanation of the process by which districts in New York State are identified for Indicator 9, Disproportionality in Special Education by Race and Ethnicity and Indicator 10, Disproportionality in Classification by Race and Ethnicity .  </a:t>
            </a:r>
          </a:p>
          <a:p>
            <a:endParaRPr lang="en-US"/>
          </a:p>
          <a:p>
            <a:r>
              <a:rPr lang="en-US"/>
              <a:t>The presentation is organized to present information and collect stakeholder feedback.  We will cover:</a:t>
            </a:r>
          </a:p>
          <a:p>
            <a:pPr marL="176333" indent="-176333">
              <a:buFontTx/>
              <a:buChar char="-"/>
            </a:pPr>
            <a:r>
              <a:rPr lang="en-US"/>
              <a:t>Terms used throughout the presentation to offer a description of the acronyms and words and phrases that frequently appear.</a:t>
            </a:r>
          </a:p>
          <a:p>
            <a:pPr marL="176333" indent="-176333">
              <a:buFontTx/>
              <a:buChar char="-"/>
            </a:pPr>
            <a:r>
              <a:rPr lang="en-US"/>
              <a:t>A detailed description of what Indicator 9 Disproportionality in Special Education by Race and Ethnicity is and how the measurement works as part of the State Performance Plan requirements. </a:t>
            </a:r>
          </a:p>
          <a:p>
            <a:pPr marL="176333" marR="0" lvl="0" indent="-176333" algn="l" defTabSz="914400" rtl="0" eaLnBrk="1" fontAlgn="auto" latinLnBrk="0" hangingPunct="1">
              <a:lnSpc>
                <a:spcPct val="100000"/>
              </a:lnSpc>
              <a:spcBef>
                <a:spcPts val="0"/>
              </a:spcBef>
              <a:spcAft>
                <a:spcPts val="0"/>
              </a:spcAft>
              <a:buClrTx/>
              <a:buSzTx/>
              <a:buFontTx/>
              <a:buChar char="-"/>
              <a:tabLst/>
              <a:defRPr/>
            </a:pPr>
            <a:r>
              <a:rPr lang="en-US"/>
              <a:t>A description of how the State collects data for Indicator 9 and a presentation of recent data trends and comparison analysis. </a:t>
            </a:r>
          </a:p>
          <a:p>
            <a:pPr marL="176333" marR="0" lvl="0" indent="-176333" algn="l" defTabSz="914400" rtl="0" eaLnBrk="1" fontAlgn="auto" latinLnBrk="0" hangingPunct="1">
              <a:lnSpc>
                <a:spcPct val="100000"/>
              </a:lnSpc>
              <a:spcBef>
                <a:spcPts val="0"/>
              </a:spcBef>
              <a:spcAft>
                <a:spcPts val="0"/>
              </a:spcAft>
              <a:buClrTx/>
              <a:buSzTx/>
              <a:buFontTx/>
              <a:buChar char="-"/>
              <a:tabLst/>
              <a:defRPr/>
            </a:pPr>
            <a:r>
              <a:rPr lang="en-US"/>
              <a:t>A detailed description of what Indicator 10 Disproportionality in Classification by Race and Ethnicity is and how the measurement works as part of the State Performance Plan requirements. </a:t>
            </a:r>
          </a:p>
          <a:p>
            <a:pPr marL="176333" marR="0" lvl="0" indent="-176333" algn="l" defTabSz="914400" rtl="0" eaLnBrk="1" fontAlgn="auto" latinLnBrk="0" hangingPunct="1">
              <a:lnSpc>
                <a:spcPct val="100000"/>
              </a:lnSpc>
              <a:spcBef>
                <a:spcPts val="0"/>
              </a:spcBef>
              <a:spcAft>
                <a:spcPts val="0"/>
              </a:spcAft>
              <a:buClrTx/>
              <a:buSzTx/>
              <a:buFontTx/>
              <a:buChar char="-"/>
              <a:tabLst/>
              <a:defRPr/>
            </a:pPr>
            <a:r>
              <a:rPr lang="en-US"/>
              <a:t>A description of how the State collects data for Indicator 10 and a presentation of recent data trends and comparison analysis. </a:t>
            </a:r>
          </a:p>
          <a:p>
            <a:pPr marL="176333" indent="-176333">
              <a:buFontTx/>
              <a:buChar char="-"/>
            </a:pPr>
            <a:r>
              <a:rPr lang="en-US"/>
              <a:t>A summary of existing Improvement Activities and potential new activities that could be taken to improve </a:t>
            </a:r>
            <a:r>
              <a:rPr lang="en-US" b="0">
                <a:highlight>
                  <a:srgbClr val="FFFF00"/>
                </a:highlight>
              </a:rPr>
              <a:t>Disproportionality in Special Education</a:t>
            </a:r>
            <a:r>
              <a:rPr lang="en-US">
                <a:highlight>
                  <a:srgbClr val="FFFF00"/>
                </a:highlight>
              </a:rPr>
              <a:t> </a:t>
            </a:r>
            <a:r>
              <a:rPr lang="en-US"/>
              <a:t>and Classification by Race and Ethnicity in the State. </a:t>
            </a:r>
          </a:p>
          <a:p>
            <a:pPr marL="176333" indent="-176333">
              <a:buFontTx/>
              <a:buChar char="-"/>
            </a:pPr>
            <a:r>
              <a:rPr lang="en-US"/>
              <a:t>And finally, next steps for how the discussion and dialogue in today’s stakeholder meeting will be used to inform our recommendation and improvement strategies for decreasing disproportionality in special education and classification by race and ethnicity.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95904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Now that we have concluded the Indicator 9 measurement portion of this presentation, we will transition to Indicator 10 which is disproportionality in classification by race and ethnicity.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34703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39">
              <a:defRPr/>
            </a:pPr>
            <a:r>
              <a:rPr lang="en-US" dirty="0"/>
              <a:t>Indicator 10 is very similar to Indicator 9, except the measurement takes it one step further and considers the percent of districts with disproportionate representation of racial and ethnic groups in </a:t>
            </a:r>
            <a:r>
              <a:rPr lang="en-US" b="1" dirty="0"/>
              <a:t>specific disability categories </a:t>
            </a:r>
            <a:r>
              <a:rPr lang="en-US" dirty="0"/>
              <a:t>that is the result of inappropriate identification.  Like in Indicator 9, please keep in mind the language; specifically, the measurement reported is the ‘percent of districts’ due to ‘the result of inappropriate identification.’  In the next slide, we will identify the students that are involved in the Indicator 10 measurement.  </a:t>
            </a:r>
          </a:p>
        </p:txBody>
      </p:sp>
      <p:sp>
        <p:nvSpPr>
          <p:cNvPr id="4" name="Slide Number Placeholder 3"/>
          <p:cNvSpPr>
            <a:spLocks noGrp="1"/>
          </p:cNvSpPr>
          <p:nvPr>
            <p:ph type="sldNum" sz="quarter" idx="5"/>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824953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students are included in the Indicator 10 measurement?  Indicator 10 - Disproportionality in Classification by Race and Ethnicity includes students with disabilities aged 5, enrolled in kindergarten, through age 21 of various race and ethnicities who have individualized education programs, referred to as IEPs, and are identified as having a disability in any of the following 6 categories:</a:t>
            </a:r>
          </a:p>
          <a:p>
            <a:pPr marL="692178" lvl="1" indent="-230726">
              <a:buFont typeface="+mj-lt"/>
              <a:buAutoNum type="arabicPeriod"/>
            </a:pPr>
            <a:r>
              <a:rPr lang="en-US"/>
              <a:t>Autism</a:t>
            </a:r>
          </a:p>
          <a:p>
            <a:pPr marL="692178" lvl="1" indent="-230726">
              <a:buFont typeface="+mj-lt"/>
              <a:buAutoNum type="arabicPeriod"/>
            </a:pPr>
            <a:r>
              <a:rPr lang="en-US"/>
              <a:t>Emotional Disturbance</a:t>
            </a:r>
          </a:p>
          <a:p>
            <a:pPr marL="692178" lvl="1" indent="-230726">
              <a:buFont typeface="+mj-lt"/>
              <a:buAutoNum type="arabicPeriod"/>
            </a:pPr>
            <a:r>
              <a:rPr lang="en-US"/>
              <a:t>Intellectual Disability</a:t>
            </a:r>
          </a:p>
          <a:p>
            <a:pPr marL="692178" lvl="1" indent="-230726">
              <a:buFont typeface="+mj-lt"/>
              <a:buAutoNum type="arabicPeriod"/>
            </a:pPr>
            <a:r>
              <a:rPr lang="en-US"/>
              <a:t>Learning Disability</a:t>
            </a:r>
          </a:p>
          <a:p>
            <a:pPr marL="692178" lvl="1" indent="-230726">
              <a:buFont typeface="+mj-lt"/>
              <a:buAutoNum type="arabicPeriod"/>
            </a:pPr>
            <a:r>
              <a:rPr lang="en-US"/>
              <a:t>Other Health Impairment </a:t>
            </a:r>
          </a:p>
          <a:p>
            <a:pPr marL="692178" lvl="1" indent="-230726">
              <a:buFont typeface="+mj-lt"/>
              <a:buAutoNum type="arabicPeriod"/>
            </a:pPr>
            <a:r>
              <a:rPr lang="en-US"/>
              <a:t>Speech or Language Impairment</a:t>
            </a:r>
          </a:p>
          <a:p>
            <a:pPr marL="230726" indent="-230726">
              <a:buFont typeface="+mj-lt"/>
              <a:buAutoNum type="arabicPeriod"/>
            </a:pPr>
            <a:endParaRPr lang="en-US"/>
          </a:p>
          <a:p>
            <a:r>
              <a:rPr lang="en-US"/>
              <a:t>These disability classifications are educational classifications are determined by OSEP.</a:t>
            </a:r>
          </a:p>
          <a:p>
            <a:endParaRPr lang="en-US"/>
          </a:p>
          <a:p>
            <a:r>
              <a:rPr lang="en-US"/>
              <a:t>In the upcoming slide, we will discuss the criteria established by New York State that is used to determine what districts would be notified of having disproportionality in classification by race and ethnicity.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3853695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660" y="4510564"/>
            <a:ext cx="5646103" cy="3852386"/>
          </a:xfrm>
        </p:spPr>
        <p:txBody>
          <a:bodyPr/>
          <a:lstStyle/>
          <a:p>
            <a:r>
              <a:rPr lang="en-US"/>
              <a:t>Let’s examine the District Notification Criteria under Indicator 10.</a:t>
            </a:r>
          </a:p>
          <a:p>
            <a:endParaRPr lang="en-US"/>
          </a:p>
          <a:p>
            <a:r>
              <a:rPr lang="en-US"/>
              <a:t>In order to determine which districts will be included in the Indicator 10 measurement, the State sets a cell size and n size. If districts meet the cell and n size requirements, risk ratios are then calculated to determine if the district has disproportionality in a classification category by race and ethnicity. If the relative risk ratio is met, then the district will receive notification and an explanation of the data used. </a:t>
            </a:r>
          </a:p>
          <a:p>
            <a:pPr defTabSz="940439">
              <a:defRPr/>
            </a:pPr>
            <a:endParaRPr lang="en-US"/>
          </a:p>
          <a:p>
            <a:pPr defTabSz="922904">
              <a:defRPr/>
            </a:pPr>
            <a:r>
              <a:rPr lang="en-US"/>
              <a:t>New York State has set the target for these criteria as follows: </a:t>
            </a:r>
          </a:p>
          <a:p>
            <a:pPr defTabSz="922904">
              <a:defRPr/>
            </a:pPr>
            <a:r>
              <a:rPr lang="en-US"/>
              <a:t>1.  a cell size of at least 10 students with the </a:t>
            </a:r>
            <a:r>
              <a:rPr lang="en-US" u="sng"/>
              <a:t>specific disability </a:t>
            </a:r>
            <a:r>
              <a:rPr lang="en-US"/>
              <a:t>of the race and ethnicity enrolled in the district;  </a:t>
            </a:r>
          </a:p>
          <a:p>
            <a:pPr marL="0" indent="0" defTabSz="940439">
              <a:buFontTx/>
              <a:buNone/>
              <a:defRPr/>
            </a:pPr>
            <a:r>
              <a:rPr lang="en-US"/>
              <a:t>2.  a n size, of at least 30 students of the race and ethnicity enrolled in the district; and </a:t>
            </a:r>
          </a:p>
          <a:p>
            <a:pPr marL="0" indent="0" defTabSz="940439">
              <a:buFontTx/>
              <a:buNone/>
              <a:defRPr/>
            </a:pPr>
            <a:r>
              <a:rPr lang="en-US"/>
              <a:t>3.  a relative risk ratio for any race and ethnicity in a specific disability category of 4.0 or higher. </a:t>
            </a:r>
          </a:p>
          <a:p>
            <a:pPr defTabSz="940439">
              <a:defRPr/>
            </a:pPr>
            <a:endParaRPr lang="en-US"/>
          </a:p>
          <a:p>
            <a:r>
              <a:rPr lang="en-US"/>
              <a:t>If these three criteria are met, a district would be included in the calculation and would be notified as being disproportionate.  </a:t>
            </a:r>
          </a:p>
          <a:p>
            <a:endParaRPr lang="en-US"/>
          </a:p>
          <a:p>
            <a:r>
              <a:rPr lang="en-US"/>
              <a:t>In the next few slides, we will provide more detail about the risk ratio.</a:t>
            </a:r>
            <a:br>
              <a:rPr lang="en-US"/>
            </a:b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23</a:t>
            </a:fld>
            <a:endParaRPr lang="en-US"/>
          </a:p>
        </p:txBody>
      </p:sp>
    </p:spTree>
    <p:extLst>
      <p:ext uri="{BB962C8B-B14F-4D97-AF65-F5344CB8AC3E}">
        <p14:creationId xmlns:p14="http://schemas.microsoft.com/office/powerpoint/2010/main" val="448939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Indicator 10, the risk ratio is the comparison of the risk of each race to be identified by specific disabilities compared to the risk of all other races combined to be identified by specific disabilities. The ratio indicates how much more likely each race and ethnicity is to be identified by specific disabilities compared to all other race and ethnicities combined.  A risk ratio for each race and ethnicity is calculated for each specific disability category, resulting in six risk ratio calculations completed for each public school district in the State.  </a:t>
            </a:r>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449431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660" y="4510563"/>
            <a:ext cx="5669280" cy="4785837"/>
          </a:xfrm>
        </p:spPr>
        <p:txBody>
          <a:bodyPr/>
          <a:lstStyle/>
          <a:p>
            <a:pPr defTabSz="940439">
              <a:defRPr/>
            </a:pPr>
            <a:r>
              <a:rPr lang="en-US"/>
              <a:t>This slide should look familiar, but it is slightly different for Indicator 10.  T</a:t>
            </a:r>
            <a:r>
              <a:rPr lang="en-US" sz="1100"/>
              <a:t>o calculate risk ratio, there are formulas for the focus group and the comparison group. These calculated risk ratios are then used to determine the relative risk ratio.  </a:t>
            </a:r>
          </a:p>
          <a:p>
            <a:pPr defTabSz="940439">
              <a:defRPr/>
            </a:pPr>
            <a:endParaRPr lang="en-US" sz="1100"/>
          </a:p>
          <a:p>
            <a:pPr defTabSz="940439">
              <a:defRPr/>
            </a:pPr>
            <a:r>
              <a:rPr lang="en-US" sz="1100"/>
              <a:t>The focus group is the race and ethnicity or race and ethnicity and disability combination being evaluated. For the focus group, the count of students with disabilities of a specific race and ethnicity in a specific disability category are divided by the total count of the specific race and ethnicity. For example, if a district has 13 black students classified with autism and a total of 59 black students with and without disabilities enrolled in the district the calculation would be 13 divided by 59, giving us a risk ratio of 0.2203 for the focus group.</a:t>
            </a:r>
          </a:p>
          <a:p>
            <a:pPr defTabSz="940439">
              <a:defRPr/>
            </a:pPr>
            <a:r>
              <a:rPr lang="en-US" sz="1100"/>
              <a:t> </a:t>
            </a:r>
          </a:p>
          <a:p>
            <a:pPr defTabSz="940439">
              <a:defRPr/>
            </a:pPr>
            <a:r>
              <a:rPr lang="en-US" sz="1100"/>
              <a:t>The comparison group is all other race and ethnicities or all other race and ethnicity and disability combinations other than the focus group. For the comparison group, the count of students with disabilities of all other race and ethnicities in a specific disability category are divided by the total count of students of all other race and ethnicities.  For example, if a district has 25 non-black students classified with Autism and 217 non-black students with and without disabilities enrolled in the district the calculation would be 25 divided by 217 with the risk ratio being 0.1152.  </a:t>
            </a:r>
          </a:p>
          <a:p>
            <a:endParaRPr lang="en-US" sz="1100"/>
          </a:p>
          <a:p>
            <a:r>
              <a:rPr lang="en-US" sz="1100"/>
              <a:t>The focus group risk ratio is divided by the comparison group risk ratio to get the relative risk ratio. In our examples above this would mean dividing 0.2203 by 0.1152 and getting a relative risk ratio of 1.9123. In order for a district to receive a notification indicating disproportionality in classification by race and ethnicity, the district must have a risk ratio for any race and ethnicity of 4.0 or higher, so in our example, this district would not be notified for black students classified with autism.</a:t>
            </a:r>
          </a:p>
          <a:p>
            <a:pPr defTabSz="940439">
              <a:defRPr/>
            </a:pPr>
            <a:endParaRPr lang="en-US" sz="1100"/>
          </a:p>
          <a:p>
            <a:pPr defTabSz="940439">
              <a:defRPr/>
            </a:pPr>
            <a:r>
              <a:rPr lang="en-US" sz="1100"/>
              <a:t>On the next slide, we will discuss what happens if a district meets the notification criteria (n and cell size) and has a relative risk ratio of 4.0 or higher.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442921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districts have met the State’s notification criteria and are identified as having disproportionality in classification by race and ethnicity, the State requires those districts to participate in a self-review monitoring activity.  Through this monitoring activity, it will be determined if the disproportionality in classification by race and ethnicity is a result of inappropriate identification.   </a:t>
            </a:r>
          </a:p>
          <a:p>
            <a:endParaRPr lang="en-US" dirty="0"/>
          </a:p>
          <a:p>
            <a:r>
              <a:rPr lang="en-US" dirty="0"/>
              <a:t>The monitoring activity reviews a district’s policies, procedures, and practices as it relates to the identification and eligibility of students with disabilities. If noncompliance with a regulation is identified in the review, the disproportionate overrepresentation of the racial and ethnic group by specific disability category is a result of inappropriate identification.  It is both federal and State expectation that no district have disproportionate representation of racial and ethnic groups in specific disability categories that is the result of inappropriate identification. </a:t>
            </a:r>
          </a:p>
          <a:p>
            <a:endParaRPr lang="en-US" dirty="0"/>
          </a:p>
          <a:p>
            <a:r>
              <a:rPr lang="en-US" dirty="0"/>
              <a:t>In the upcoming slide, we will review the Indicator 10 measurement that is used in the APR.   </a:t>
            </a:r>
          </a:p>
        </p:txBody>
      </p:sp>
      <p:sp>
        <p:nvSpPr>
          <p:cNvPr id="4" name="Slide Number Placeholder 3"/>
          <p:cNvSpPr>
            <a:spLocks noGrp="1"/>
          </p:cNvSpPr>
          <p:nvPr>
            <p:ph type="sldNum" sz="quarter" idx="5"/>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3979313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660" y="4510563"/>
            <a:ext cx="5669280" cy="4906668"/>
          </a:xfrm>
        </p:spPr>
        <p:txBody>
          <a:bodyPr/>
          <a:lstStyle/>
          <a:p>
            <a:pPr defTabSz="940439">
              <a:defRPr/>
            </a:pPr>
            <a:r>
              <a:rPr lang="en-US"/>
              <a:t>Going back to our definition, Indicator 10 is the </a:t>
            </a:r>
            <a:r>
              <a:rPr lang="en-US" b="1"/>
              <a:t>percentage of districts </a:t>
            </a:r>
            <a:r>
              <a:rPr lang="en-US"/>
              <a:t>with disproportionate representation of racial and ethnic groups in specific disability categories that is </a:t>
            </a:r>
            <a:r>
              <a:rPr lang="en-US" b="1"/>
              <a:t>a result of inappropriate identification</a:t>
            </a:r>
            <a:r>
              <a:rPr lang="en-US"/>
              <a:t>.  Those districts that reported noncompliance in the earlier described monitoring activity are used in our overall calculation for reporting.  To generate the percentage, this following calculation is used: </a:t>
            </a:r>
          </a:p>
          <a:p>
            <a:pPr defTabSz="940439">
              <a:defRPr/>
            </a:pPr>
            <a:endParaRPr lang="en-US"/>
          </a:p>
          <a:p>
            <a:pPr defTabSz="940439">
              <a:defRPr/>
            </a:pPr>
            <a:r>
              <a:rPr lang="en-US"/>
              <a:t>Number of districts with disproportionate representation of racial and ethnic groups in a specific disability category that is the result of inappropriate identification is divided by the number of districts in the State. That number is then multiplied by 100.  This generates the percentage of districts with disproportionate representation of racial and ethnic groups in specific disability categories that is the result of the inappropriate identification.  </a:t>
            </a:r>
          </a:p>
          <a:p>
            <a:pPr defTabSz="940439">
              <a:defRPr/>
            </a:pPr>
            <a:endParaRPr lang="en-US"/>
          </a:p>
          <a:p>
            <a:pPr defTabSz="940439">
              <a:defRPr/>
            </a:pPr>
            <a:r>
              <a:rPr lang="en-US"/>
              <a:t>This percentage is what the State is required by OSEP to report in the APR for Indicator 10. </a:t>
            </a:r>
          </a:p>
          <a:p>
            <a:pPr defTabSz="940439">
              <a:defRPr/>
            </a:pPr>
            <a:endParaRPr lang="en-US"/>
          </a:p>
          <a:p>
            <a:pPr>
              <a:defRPr/>
            </a:pPr>
            <a:r>
              <a:rPr lang="en-US"/>
              <a:t>Indicator 10’s target is set by OSEP at 0%, so it is both the federal and State expectation that NO district have disproportionate representation of racial and ethnic groups in specific disability categories that is the result of the inappropriate identification.  </a:t>
            </a:r>
          </a:p>
          <a:p>
            <a:pPr>
              <a:defRPr/>
            </a:pPr>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913523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finished the review of the measurement and calculations used in Indicator 10.  </a:t>
            </a:r>
          </a:p>
          <a:p>
            <a:r>
              <a:rPr lang="en-US"/>
              <a:t>We will now pause to check to ensure the information we presented regarding the measurement was clear and understandable.  </a:t>
            </a:r>
          </a:p>
        </p:txBody>
      </p:sp>
      <p:sp>
        <p:nvSpPr>
          <p:cNvPr id="4" name="Slide Number Placeholder 3"/>
          <p:cNvSpPr>
            <a:spLocks noGrp="1"/>
          </p:cNvSpPr>
          <p:nvPr>
            <p:ph type="sldNum" sz="quarter" idx="5"/>
          </p:nvPr>
        </p:nvSpPr>
        <p:spPr/>
        <p:txBody>
          <a:bodyPr/>
          <a:lstStyle/>
          <a:p>
            <a:pPr defTabSz="940439">
              <a:defRPr/>
            </a:pPr>
            <a:fld id="{77542409-6A04-4DC6-AC3A-D3758287A8F2}" type="slidenum">
              <a:rPr lang="en-US">
                <a:solidFill>
                  <a:srgbClr val="4D3E2F"/>
                </a:solidFill>
                <a:latin typeface="Corbel" panose="020B0503020204020204"/>
              </a:rPr>
              <a:pPr defTabSz="940439">
                <a:defRPr/>
              </a:pPr>
              <a:t>28</a:t>
            </a:fld>
            <a:endParaRPr lang="en-US">
              <a:solidFill>
                <a:srgbClr val="4D3E2F"/>
              </a:solidFill>
              <a:latin typeface="Corbel" panose="020B0503020204020204"/>
            </a:endParaRPr>
          </a:p>
        </p:txBody>
      </p:sp>
    </p:spTree>
    <p:extLst>
      <p:ext uri="{BB962C8B-B14F-4D97-AF65-F5344CB8AC3E}">
        <p14:creationId xmlns:p14="http://schemas.microsoft.com/office/powerpoint/2010/main" val="1633986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have already seen Indicator 9 data and we will now be looking at Indicator 10 trend data for New York State, national data, and then a comparison to the PAK-7.  In looking at this data, please consider the following questions as we will be looking for your input: </a:t>
            </a:r>
          </a:p>
          <a:p>
            <a:pPr marL="235109" indent="-235109">
              <a:buAutoNum type="arabicParenR"/>
            </a:pPr>
            <a:r>
              <a:rPr lang="en-US"/>
              <a:t>What did the indicator data tell us?</a:t>
            </a:r>
          </a:p>
          <a:p>
            <a:pPr marL="235109" indent="-235109">
              <a:buAutoNum type="arabicParenR"/>
            </a:pPr>
            <a:r>
              <a:rPr lang="en-US"/>
              <a:t>How should we use the data to inform our improvement activities?</a:t>
            </a:r>
          </a:p>
          <a:p>
            <a:pPr marL="0" indent="0">
              <a:buNone/>
            </a:pPr>
            <a:endParaRPr lang="en-US"/>
          </a:p>
        </p:txBody>
      </p:sp>
      <p:sp>
        <p:nvSpPr>
          <p:cNvPr id="4" name="Slide Number Placeholder 3"/>
          <p:cNvSpPr>
            <a:spLocks noGrp="1"/>
          </p:cNvSpPr>
          <p:nvPr>
            <p:ph type="sldNum" sz="quarter" idx="5"/>
          </p:nvPr>
        </p:nvSpPr>
        <p:spPr/>
        <p:txBody>
          <a:bodyPr/>
          <a:lstStyle/>
          <a:p>
            <a:pPr defTabSz="940439">
              <a:defRPr/>
            </a:pPr>
            <a:fld id="{77542409-6A04-4DC6-AC3A-D3758287A8F2}" type="slidenum">
              <a:rPr lang="en-US">
                <a:solidFill>
                  <a:srgbClr val="4D3E2F"/>
                </a:solidFill>
                <a:latin typeface="Corbel" panose="020B0503020204020204"/>
              </a:rPr>
              <a:pPr defTabSz="940439">
                <a:defRPr/>
              </a:pPr>
              <a:t>29</a:t>
            </a:fld>
            <a:endParaRPr lang="en-US">
              <a:solidFill>
                <a:srgbClr val="4D3E2F"/>
              </a:solidFill>
              <a:latin typeface="Corbel" panose="020B0503020204020204"/>
            </a:endParaRPr>
          </a:p>
        </p:txBody>
      </p:sp>
    </p:spTree>
    <p:extLst>
      <p:ext uri="{BB962C8B-B14F-4D97-AF65-F5344CB8AC3E}">
        <p14:creationId xmlns:p14="http://schemas.microsoft.com/office/powerpoint/2010/main" val="166001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begin with the presentation, we wanted to clarify and explain the following language and terms that will be used throughout the presentation:</a:t>
            </a:r>
          </a:p>
          <a:p>
            <a:pPr marL="175895" indent="-175895">
              <a:buFontTx/>
              <a:buChar char="-"/>
            </a:pPr>
            <a:r>
              <a:rPr lang="en-US"/>
              <a:t>Annual Performance Report or APR is the data reported by states to the United States Department of Education Office of Special Education.</a:t>
            </a:r>
          </a:p>
          <a:p>
            <a:pPr marL="175895" indent="-175895">
              <a:buFontTx/>
              <a:buChar char="-"/>
            </a:pPr>
            <a:r>
              <a:rPr lang="en-US"/>
              <a:t>Baseline is a starting point for us to use to measure our improvement over time.</a:t>
            </a:r>
          </a:p>
          <a:p>
            <a:pPr marL="175895" indent="-175895" defTabSz="940439">
              <a:buFontTx/>
              <a:buChar char="-"/>
              <a:defRPr/>
            </a:pPr>
            <a:r>
              <a:rPr lang="en-US"/>
              <a:t>The Comparison Group is the students of all other race and ethnicities or all other race and ethnicity/disability combinations other than the focus group.</a:t>
            </a:r>
          </a:p>
          <a:p>
            <a:pPr marL="175895" indent="-175895" defTabSz="940439">
              <a:buFontTx/>
              <a:buChar char="-"/>
              <a:defRPr/>
            </a:pPr>
            <a:r>
              <a:rPr lang="en-US"/>
              <a:t>A Federal Fiscal Year or FFY is the time period of October 1st to September 30th</a:t>
            </a:r>
          </a:p>
          <a:p>
            <a:pPr marL="175895" indent="-175895" defTabSz="940439">
              <a:buFontTx/>
              <a:buChar char="-"/>
              <a:defRPr/>
            </a:pPr>
            <a:r>
              <a:rPr lang="en-US"/>
              <a:t>The Focus Group is the students of a specific race and ethnicity, or race and ethnicity disability combination being evaluated</a:t>
            </a:r>
          </a:p>
          <a:p>
            <a:pPr marL="175895" indent="-175895">
              <a:buFontTx/>
              <a:buChar char="-"/>
            </a:pPr>
            <a:r>
              <a:rPr lang="en-US"/>
              <a:t>OSEP is the acronym for the United States Department of Education Office of Special Education Programs</a:t>
            </a:r>
          </a:p>
          <a:p>
            <a:pPr marL="175895" indent="-175895">
              <a:buFontTx/>
              <a:buChar char="-"/>
            </a:pPr>
            <a:r>
              <a:rPr lang="en-US"/>
              <a:t>Risk Ratio is a comparison of the risk of each race to be identified by specific disabilities compared to the risk of all other races combined to be identified by specific disabilities. </a:t>
            </a:r>
          </a:p>
          <a:p>
            <a:pPr marL="175895" indent="-175895">
              <a:buFontTx/>
              <a:buChar char="-"/>
            </a:pPr>
            <a:r>
              <a:rPr lang="en-US"/>
              <a:t>State Performance Plan or SPP is used to describe the plan each state submits to the United States Department of Education containing our efforts to implement the Individuals with Disabilities Education Act (IDEA).</a:t>
            </a:r>
          </a:p>
          <a:p>
            <a:pPr marL="175895" indent="-175895">
              <a:buFontTx/>
              <a:buChar char="-"/>
            </a:pPr>
            <a:r>
              <a:rPr lang="en-US"/>
              <a:t>Target is our performance objective. </a:t>
            </a:r>
          </a:p>
          <a:p>
            <a:pPr marL="176333" indent="-176333">
              <a:buFontTx/>
              <a:buChar char="-"/>
            </a:pPr>
            <a:endParaRPr lang="en-US"/>
          </a:p>
          <a:p>
            <a:r>
              <a:rPr lang="en-US"/>
              <a:t>Now that we have reviewed some of the terms you will hear in this presentation, we will begin the discussion on Indicator 9.  </a:t>
            </a:r>
          </a:p>
          <a:p>
            <a:pPr marL="176333" indent="-176333">
              <a:buFontTx/>
              <a:buChar char="-"/>
            </a:pPr>
            <a:endParaRPr lang="en-US"/>
          </a:p>
        </p:txBody>
      </p:sp>
      <p:sp>
        <p:nvSpPr>
          <p:cNvPr id="4" name="Slide Number Placeholder 3"/>
          <p:cNvSpPr>
            <a:spLocks noGrp="1"/>
          </p:cNvSpPr>
          <p:nvPr>
            <p:ph type="sldNum" sz="quarter" idx="5"/>
          </p:nvPr>
        </p:nvSpPr>
        <p:spPr/>
        <p:txBody>
          <a:bodyPr/>
          <a:lstStyle/>
          <a:p>
            <a:pPr defTabSz="940439">
              <a:defRPr/>
            </a:pPr>
            <a:fld id="{77542409-6A04-4DC6-AC3A-D3758287A8F2}" type="slidenum">
              <a:rPr lang="en-US">
                <a:solidFill>
                  <a:srgbClr val="4D3E2F"/>
                </a:solidFill>
                <a:latin typeface="Corbel" panose="020B0503020204020204"/>
              </a:rPr>
              <a:pPr defTabSz="940439">
                <a:defRPr/>
              </a:pPr>
              <a:t>3</a:t>
            </a:fld>
            <a:endParaRPr lang="en-US">
              <a:solidFill>
                <a:srgbClr val="4D3E2F"/>
              </a:solidFill>
              <a:latin typeface="Corbel" panose="020B0503020204020204"/>
            </a:endParaRPr>
          </a:p>
        </p:txBody>
      </p:sp>
    </p:spTree>
    <p:extLst>
      <p:ext uri="{BB962C8B-B14F-4D97-AF65-F5344CB8AC3E}">
        <p14:creationId xmlns:p14="http://schemas.microsoft.com/office/powerpoint/2010/main" val="1525176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39">
              <a:defRPr/>
            </a:pPr>
            <a:r>
              <a:rPr lang="en-US"/>
              <a:t>We previously identified the students that were involved in the Indicator 10 measurement.  </a:t>
            </a:r>
          </a:p>
          <a:p>
            <a:pPr marL="0" marR="0" lvl="0" indent="0" algn="l" defTabSz="940439" rtl="0" eaLnBrk="1" fontAlgn="auto" latinLnBrk="0" hangingPunct="1">
              <a:lnSpc>
                <a:spcPct val="100000"/>
              </a:lnSpc>
              <a:spcBef>
                <a:spcPts val="0"/>
              </a:spcBef>
              <a:spcAft>
                <a:spcPts val="0"/>
              </a:spcAft>
              <a:buClrTx/>
              <a:buSzTx/>
              <a:buFontTx/>
              <a:buNone/>
              <a:tabLst/>
              <a:defRPr/>
            </a:pPr>
            <a:r>
              <a:rPr lang="en-US"/>
              <a:t>The </a:t>
            </a:r>
            <a:r>
              <a:rPr lang="en-US" sz="1200" kern="1200">
                <a:solidFill>
                  <a:schemeClr val="tx1"/>
                </a:solidFill>
                <a:effectLst/>
                <a:latin typeface="+mn-lt"/>
                <a:ea typeface="+mn-ea"/>
                <a:cs typeface="+mn-cs"/>
              </a:rPr>
              <a:t>Indicator 10 measurement data is based on the number of students with disabilities receiving special education by race an ethnicity and specific disability category as reported by the district on the first Wednesday of October each year </a:t>
            </a:r>
            <a:r>
              <a:rPr lang="en-US"/>
              <a:t> </a:t>
            </a:r>
            <a:r>
              <a:rPr lang="en-US" sz="1200" kern="1200">
                <a:solidFill>
                  <a:schemeClr val="tx1"/>
                </a:solidFill>
                <a:effectLst/>
                <a:latin typeface="+mn-lt"/>
                <a:ea typeface="+mn-ea"/>
                <a:cs typeface="+mn-cs"/>
              </a:rPr>
              <a:t>as well as the total enrollment of all students, with and without disabilities, by race and ethnicity, enrolled in the district, including out-of-district placements.</a:t>
            </a:r>
          </a:p>
          <a:p>
            <a:pPr defTabSz="940439">
              <a:defRPr/>
            </a:pPr>
            <a:endParaRPr lang="en-US"/>
          </a:p>
          <a:p>
            <a:pPr defTabSz="940439">
              <a:defRPr/>
            </a:pPr>
            <a:endParaRPr lang="en-US"/>
          </a:p>
          <a:p>
            <a:pPr defTabSz="940439">
              <a:defRPr/>
            </a:pPr>
            <a:r>
              <a:rPr lang="en-US"/>
              <a:t>In the next slide, we will analyze the Indicator 10 trend data for New York State for the past few years.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30</a:t>
            </a:fld>
            <a:endParaRPr lang="en-US"/>
          </a:p>
        </p:txBody>
      </p:sp>
    </p:spTree>
    <p:extLst>
      <p:ext uri="{BB962C8B-B14F-4D97-AF65-F5344CB8AC3E}">
        <p14:creationId xmlns:p14="http://schemas.microsoft.com/office/powerpoint/2010/main" val="2106280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The following data can be found in the State’s APRs .  </a:t>
            </a:r>
          </a:p>
          <a:p>
            <a:pPr algn="l"/>
            <a:endParaRPr lang="en-US"/>
          </a:p>
          <a:p>
            <a:pPr algn="l"/>
            <a:r>
              <a:rPr lang="en-US"/>
              <a:t>In this graph, the green bar represents the number of districts identified with disproportionate representation of racial and ethnic groups in specific disability categories. These districts would have met the n and cell size and had a risk ratio of 4.0 or higher and would have been required to participate in a monitoring activity. </a:t>
            </a:r>
          </a:p>
          <a:p>
            <a:pPr algn="l"/>
            <a:endParaRPr lang="en-US"/>
          </a:p>
          <a:p>
            <a:pPr algn="l"/>
            <a:r>
              <a:rPr lang="en-US"/>
              <a:t>The purple bar represents the number of districts with disproportionate representation of racial and ethnic groups in specific disability categories that is the result of inappropriate identification as identified through their completion of the self-review process.  These are the districts that drive our work because if you remember OSEP’s target for this Indicator is 0% and to achieve that, we can not have any districts identifying noncompliance in their self-review. </a:t>
            </a:r>
          </a:p>
          <a:p>
            <a:pPr algn="l"/>
            <a:endParaRPr lang="en-US"/>
          </a:p>
          <a:p>
            <a:pPr algn="l"/>
            <a:r>
              <a:rPr lang="en-US"/>
              <a:t>In the next slide, the percentages for the above years will be displayed.  </a:t>
            </a:r>
          </a:p>
        </p:txBody>
      </p:sp>
      <p:sp>
        <p:nvSpPr>
          <p:cNvPr id="4" name="Slide Number Placeholder 3"/>
          <p:cNvSpPr>
            <a:spLocks noGrp="1"/>
          </p:cNvSpPr>
          <p:nvPr>
            <p:ph type="sldNum" sz="quarter" idx="5"/>
          </p:nvPr>
        </p:nvSpPr>
        <p:spPr/>
        <p:txBody>
          <a:bodyPr/>
          <a:lstStyle/>
          <a:p>
            <a:fld id="{77542409-6A04-4DC6-AC3A-D3758287A8F2}" type="slidenum">
              <a:rPr lang="en-US" smtClean="0"/>
              <a:t>31</a:t>
            </a:fld>
            <a:endParaRPr lang="en-US"/>
          </a:p>
        </p:txBody>
      </p:sp>
    </p:spTree>
    <p:extLst>
      <p:ext uri="{BB962C8B-B14F-4D97-AF65-F5344CB8AC3E}">
        <p14:creationId xmlns:p14="http://schemas.microsoft.com/office/powerpoint/2010/main" val="2228981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represents the State’s Indicator 10 Trend Data for the past few years.  The State’s percent of districts with disproportionate representation of racial and ethnic groups in specific disability categories that is the result of inappropriate identification is measured against OSEP’s established target of 0%.  Historically, the State has consistently not met the target.  </a:t>
            </a:r>
          </a:p>
          <a:p>
            <a:endParaRPr lang="en-US"/>
          </a:p>
          <a:p>
            <a:r>
              <a:rPr lang="en-US"/>
              <a:t>The percentage is impacted by the number of districts that through monitoring establish that their disproportionality in classification by race and ethnicity is a result of inappropriate identification.  Our work focuses on how to reach the 0% target.  </a:t>
            </a:r>
          </a:p>
          <a:p>
            <a:endParaRPr lang="en-US"/>
          </a:p>
          <a:p>
            <a:r>
              <a:rPr lang="en-US"/>
              <a:t>In the next slide, we will look at a national comparison of data.  </a:t>
            </a:r>
          </a:p>
        </p:txBody>
      </p:sp>
      <p:sp>
        <p:nvSpPr>
          <p:cNvPr id="4" name="Slide Number Placeholder 3"/>
          <p:cNvSpPr>
            <a:spLocks noGrp="1"/>
          </p:cNvSpPr>
          <p:nvPr>
            <p:ph type="sldNum" sz="quarter" idx="5"/>
          </p:nvPr>
        </p:nvSpPr>
        <p:spPr/>
        <p:txBody>
          <a:bodyPr/>
          <a:lstStyle/>
          <a:p>
            <a:fld id="{77542409-6A04-4DC6-AC3A-D3758287A8F2}" type="slidenum">
              <a:rPr lang="en-US" smtClean="0"/>
              <a:t>32</a:t>
            </a:fld>
            <a:endParaRPr lang="en-US"/>
          </a:p>
        </p:txBody>
      </p:sp>
    </p:spTree>
    <p:extLst>
      <p:ext uri="{BB962C8B-B14F-4D97-AF65-F5344CB8AC3E}">
        <p14:creationId xmlns:p14="http://schemas.microsoft.com/office/powerpoint/2010/main" val="3778217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represents Indicator 10 National Data.  In comparison to national data, the State falls within the 0.1-4.9% range.  There are seven other states that also fit into this percentage.  However, between 38 and 39 states are able to meet the 0% target set by OSEP.    </a:t>
            </a:r>
          </a:p>
          <a:p>
            <a:endParaRPr lang="en-US"/>
          </a:p>
          <a:p>
            <a:r>
              <a:rPr lang="en-US"/>
              <a:t>Next we will look at Indicator 10 data for New York State compared to other states that are similar in size and demographics.  </a:t>
            </a:r>
          </a:p>
        </p:txBody>
      </p:sp>
      <p:sp>
        <p:nvSpPr>
          <p:cNvPr id="4" name="Slide Number Placeholder 3"/>
          <p:cNvSpPr>
            <a:spLocks noGrp="1"/>
          </p:cNvSpPr>
          <p:nvPr>
            <p:ph type="sldNum" sz="quarter" idx="5"/>
          </p:nvPr>
        </p:nvSpPr>
        <p:spPr/>
        <p:txBody>
          <a:bodyPr/>
          <a:lstStyle/>
          <a:p>
            <a:fld id="{77542409-6A04-4DC6-AC3A-D3758287A8F2}" type="slidenum">
              <a:rPr lang="en-US" smtClean="0"/>
              <a:t>33</a:t>
            </a:fld>
            <a:endParaRPr lang="en-US"/>
          </a:p>
        </p:txBody>
      </p:sp>
    </p:spTree>
    <p:extLst>
      <p:ext uri="{BB962C8B-B14F-4D97-AF65-F5344CB8AC3E}">
        <p14:creationId xmlns:p14="http://schemas.microsoft.com/office/powerpoint/2010/main" val="1773992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a:t>As you previously saw with Indicator 9, the chart represents Indicator 10 data from the 7-PAK States as reported through the APR.  Florida, Illinois, Pennsylvania and Texas have consistently met the 0% Target. California, New York and Ohio have not met the target. </a:t>
            </a:r>
          </a:p>
          <a:p>
            <a:endParaRPr lang="en-US"/>
          </a:p>
          <a:p>
            <a:r>
              <a:rPr lang="en-US"/>
              <a:t>This concludes the section on New York State Indicator 10 data trends and comparisons.  </a:t>
            </a:r>
          </a:p>
        </p:txBody>
      </p:sp>
      <p:sp>
        <p:nvSpPr>
          <p:cNvPr id="4" name="Slide Number Placeholder 3"/>
          <p:cNvSpPr>
            <a:spLocks noGrp="1"/>
          </p:cNvSpPr>
          <p:nvPr>
            <p:ph type="sldNum" sz="quarter" idx="5"/>
          </p:nvPr>
        </p:nvSpPr>
        <p:spPr/>
        <p:txBody>
          <a:bodyPr/>
          <a:lstStyle/>
          <a:p>
            <a:fld id="{77542409-6A04-4DC6-AC3A-D3758287A8F2}" type="slidenum">
              <a:rPr lang="en-US" smtClean="0"/>
              <a:t>34</a:t>
            </a:fld>
            <a:endParaRPr lang="en-US"/>
          </a:p>
        </p:txBody>
      </p:sp>
    </p:spTree>
    <p:extLst>
      <p:ext uri="{BB962C8B-B14F-4D97-AF65-F5344CB8AC3E}">
        <p14:creationId xmlns:p14="http://schemas.microsoft.com/office/powerpoint/2010/main" val="486334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moment here and get your feedback. After reviewing the charts and graphs for Indicator 10, what does the Indicator data tell us?</a:t>
            </a:r>
          </a:p>
          <a:p>
            <a:pPr marL="0" indent="0">
              <a:buNone/>
            </a:pPr>
            <a:endParaRPr lang="en-US"/>
          </a:p>
          <a:p>
            <a:pPr marL="0" indent="0">
              <a:buNone/>
            </a:pPr>
            <a:r>
              <a:rPr lang="en-US"/>
              <a:t>Next, we are going to begin discussing New York State’s current Improvement Strategies. Keep in mind that we will be asking for your feedback on how to strengthen our current activities or any other suggestions you may have on how to improve outcomes for Indicators 9 and 10.</a:t>
            </a:r>
          </a:p>
          <a:p>
            <a:pPr marL="0" indent="0">
              <a:buNone/>
            </a:pPr>
            <a:endParaRPr lang="en-US"/>
          </a:p>
        </p:txBody>
      </p:sp>
      <p:sp>
        <p:nvSpPr>
          <p:cNvPr id="4" name="Slide Number Placeholder 3"/>
          <p:cNvSpPr>
            <a:spLocks noGrp="1"/>
          </p:cNvSpPr>
          <p:nvPr>
            <p:ph type="sldNum" sz="quarter" idx="5"/>
          </p:nvPr>
        </p:nvSpPr>
        <p:spPr/>
        <p:txBody>
          <a:bodyPr/>
          <a:lstStyle/>
          <a:p>
            <a:pPr defTabSz="940439">
              <a:defRPr/>
            </a:pPr>
            <a:fld id="{77542409-6A04-4DC6-AC3A-D3758287A8F2}" type="slidenum">
              <a:rPr lang="en-US">
                <a:solidFill>
                  <a:srgbClr val="4D3E2F"/>
                </a:solidFill>
                <a:latin typeface="Corbel" panose="020B0503020204020204"/>
              </a:rPr>
              <a:pPr defTabSz="940439">
                <a:defRPr/>
              </a:pPr>
              <a:t>35</a:t>
            </a:fld>
            <a:endParaRPr lang="en-US">
              <a:solidFill>
                <a:srgbClr val="4D3E2F"/>
              </a:solidFill>
              <a:latin typeface="Corbel" panose="020B0503020204020204"/>
            </a:endParaRPr>
          </a:p>
        </p:txBody>
      </p:sp>
    </p:spTree>
    <p:extLst>
      <p:ext uri="{BB962C8B-B14F-4D97-AF65-F5344CB8AC3E}">
        <p14:creationId xmlns:p14="http://schemas.microsoft.com/office/powerpoint/2010/main" val="1846393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was quite a bit of information and data analysis.  We are now going to provide an overview of our existing Improvement Strategies and potential new improvement activities for discussion.  Please keep in mind that the improvement activities and strategies are to support New York State in reaching OSEP’s target of 0% for Indicators 9 and 10.  </a:t>
            </a:r>
          </a:p>
        </p:txBody>
      </p:sp>
      <p:sp>
        <p:nvSpPr>
          <p:cNvPr id="4" name="Slide Number Placeholder 3"/>
          <p:cNvSpPr>
            <a:spLocks noGrp="1"/>
          </p:cNvSpPr>
          <p:nvPr>
            <p:ph type="sldNum" sz="quarter" idx="10"/>
          </p:nvPr>
        </p:nvSpPr>
        <p:spPr/>
        <p:txBody>
          <a:bodyPr/>
          <a:lstStyle/>
          <a:p>
            <a:pPr defTabSz="940439">
              <a:defRPr/>
            </a:pPr>
            <a:fld id="{77542409-6A04-4DC6-AC3A-D3758287A8F2}" type="slidenum">
              <a:rPr lang="en-US">
                <a:solidFill>
                  <a:srgbClr val="4D3E2F"/>
                </a:solidFill>
                <a:latin typeface="Corbel" panose="020B0503020204020204"/>
              </a:rPr>
              <a:pPr defTabSz="940439">
                <a:defRPr/>
              </a:pPr>
              <a:t>36</a:t>
            </a:fld>
            <a:endParaRPr lang="en-US">
              <a:solidFill>
                <a:srgbClr val="4D3E2F"/>
              </a:solidFill>
              <a:latin typeface="Corbel" panose="020B0503020204020204"/>
            </a:endParaRPr>
          </a:p>
        </p:txBody>
      </p:sp>
    </p:spTree>
    <p:extLst>
      <p:ext uri="{BB962C8B-B14F-4D97-AF65-F5344CB8AC3E}">
        <p14:creationId xmlns:p14="http://schemas.microsoft.com/office/powerpoint/2010/main" val="1636813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8660" y="4510562"/>
            <a:ext cx="5669280" cy="4792188"/>
          </a:xfrm>
        </p:spPr>
        <p:txBody>
          <a:bodyPr/>
          <a:lstStyle/>
          <a:p>
            <a:pPr defTabSz="922904">
              <a:defRPr/>
            </a:pPr>
            <a:r>
              <a:rPr lang="en-US" dirty="0"/>
              <a:t>NYSED’s Special Education Quality Assurance, or SEQA, office provides ongoing technical assistance to parents, school personnel and others.  SEQA assists in providing State and federal resources and updates in education to ensure the State’s laws and regulations related to the education of students with disabilities are being implemented. SEQA is responsible for ensuring districts notified for disproportionality in identification and classification by race and ethnicity complete the monitoring process and receive professional development through the State’s Office of Special Education Educational Partnership, referred to as the OSE Educational Partnership.</a:t>
            </a:r>
          </a:p>
          <a:p>
            <a:endParaRPr lang="en-US" dirty="0"/>
          </a:p>
          <a:p>
            <a:r>
              <a:rPr lang="en-US" dirty="0"/>
              <a:t>Any district that meets the State’s criteria of n size, cell size, and risk ratio for Indicators 9 and 10 are notified as having disproportionality in identification of students for special education by race and ethnicity or disproportionality in classification by race and ethnicity.  Those districts are required to complete a State developed monitoring protocol that reviews the district’s policies, practices, and procedures against special education regulations.  If any noncompliance is identified through the monitoring protocol, the district’s disproportionality in identification and classification by race and ethnicity is a result of inappropriate identification.  The district must correct all issues of noncompliance immediately.  </a:t>
            </a:r>
          </a:p>
          <a:p>
            <a:endParaRPr lang="en-US" dirty="0"/>
          </a:p>
          <a:p>
            <a:r>
              <a:rPr lang="en-US" dirty="0"/>
              <a:t>Ultimately, the goal of improvement strategies and activities would aid districts in this monitoring process so noncompliance would not be identified meaning that the district’s disproportionality in identification for special education or classification by race and ethnicity is </a:t>
            </a:r>
            <a:r>
              <a:rPr lang="en-US" b="1" dirty="0"/>
              <a:t>not</a:t>
            </a:r>
            <a:r>
              <a:rPr lang="en-US" b="0" dirty="0"/>
              <a:t> due to inappropriate identification.  This would limit the number of districts in the purple bar on the slide we previously covered.  </a:t>
            </a:r>
          </a:p>
          <a:p>
            <a:endParaRPr lang="en-US" b="0" dirty="0"/>
          </a:p>
          <a:p>
            <a:r>
              <a:rPr lang="en-US" b="0" dirty="0"/>
              <a:t>In the next slide, we will discuss how districts will receive professional development and support.  </a:t>
            </a:r>
          </a:p>
          <a:p>
            <a:endParaRPr lang="en-US" b="0"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37</a:t>
            </a:fld>
            <a:endParaRPr lang="en-US"/>
          </a:p>
        </p:txBody>
      </p:sp>
    </p:spTree>
    <p:extLst>
      <p:ext uri="{BB962C8B-B14F-4D97-AF65-F5344CB8AC3E}">
        <p14:creationId xmlns:p14="http://schemas.microsoft.com/office/powerpoint/2010/main" val="645172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7138" y="4510563"/>
            <a:ext cx="6316458" cy="4391780"/>
          </a:xfrm>
        </p:spPr>
        <p:txBody>
          <a:bodyPr/>
          <a:lstStyle/>
          <a:p>
            <a:r>
              <a:rPr lang="en-US" sz="1100" dirty="0"/>
              <a:t>The OSE Educational Partnership is a special education professional development network located in Regional Teams across the State.  Regional Teams are comprised of a </a:t>
            </a:r>
            <a:r>
              <a:rPr lang="en-US" sz="1100" b="1" dirty="0"/>
              <a:t>Regional Partnership Center </a:t>
            </a:r>
            <a:r>
              <a:rPr lang="en-US" sz="1100" dirty="0"/>
              <a:t>that has specialists who provide professional development in a range of disciplines including behavior, transition, culturally responsive education, literacy and specially designed instruction, a </a:t>
            </a:r>
            <a:r>
              <a:rPr lang="en-US" sz="1100" b="1" dirty="0"/>
              <a:t>school aged Family and Community Engagement Center</a:t>
            </a:r>
            <a:r>
              <a:rPr lang="en-US" sz="1100" dirty="0"/>
              <a:t> that has specialists with expertise supporting parents and families of school-aged students with disabilities and an </a:t>
            </a:r>
            <a:r>
              <a:rPr lang="en-US" sz="1100" b="1" dirty="0"/>
              <a:t>early childhood Family and Community Engagement Center </a:t>
            </a:r>
            <a:r>
              <a:rPr lang="en-US" sz="1100" dirty="0"/>
              <a:t>that supports families and parents of preschool students with disabilities. </a:t>
            </a:r>
          </a:p>
          <a:p>
            <a:r>
              <a:rPr lang="en-US" sz="1100" dirty="0"/>
              <a:t> </a:t>
            </a:r>
          </a:p>
          <a:p>
            <a:r>
              <a:rPr lang="en-US" sz="1100" dirty="0"/>
              <a:t>These Regional Teams provide professional development to stakeholders including parents and families as well as schools, including preschools, that serve students with disabilities.   </a:t>
            </a:r>
          </a:p>
          <a:p>
            <a:r>
              <a:rPr lang="en-US" sz="1100" dirty="0"/>
              <a:t> </a:t>
            </a:r>
          </a:p>
          <a:p>
            <a:r>
              <a:rPr lang="en-US" sz="1100" dirty="0"/>
              <a:t>The Regional Teams offer three tiers of support:</a:t>
            </a:r>
          </a:p>
          <a:p>
            <a:r>
              <a:rPr lang="en-US" sz="1100" b="1" dirty="0"/>
              <a:t> </a:t>
            </a:r>
            <a:endParaRPr lang="en-US" sz="1100" dirty="0"/>
          </a:p>
          <a:p>
            <a:r>
              <a:rPr lang="en-US" sz="1100" b="1" dirty="0"/>
              <a:t>Regional Learnings </a:t>
            </a:r>
            <a:r>
              <a:rPr lang="en-US" sz="1100" dirty="0"/>
              <a:t>are offered to all educational organizations and/or parents and families of students with disabilities in a region.  The training may be offered in-person and/or virtually and there are training topics in all areas of special education.</a:t>
            </a:r>
          </a:p>
          <a:p>
            <a:r>
              <a:rPr lang="en-US" sz="1100" b="1" dirty="0"/>
              <a:t> </a:t>
            </a:r>
            <a:endParaRPr lang="en-US" sz="1100" dirty="0"/>
          </a:p>
          <a:p>
            <a:r>
              <a:rPr lang="en-US" sz="1100" b="1" dirty="0"/>
              <a:t>Targeted Skills Groups </a:t>
            </a:r>
            <a:r>
              <a:rPr lang="en-US" sz="1100" dirty="0"/>
              <a:t>are provided to groups of schools that have a similar performance or compliance issue that requires more intensive professional development and targeted assistance.</a:t>
            </a:r>
          </a:p>
          <a:p>
            <a:r>
              <a:rPr lang="en-US" sz="1100" b="1" dirty="0"/>
              <a:t> </a:t>
            </a:r>
            <a:endParaRPr lang="en-US" sz="1100" dirty="0"/>
          </a:p>
          <a:p>
            <a:r>
              <a:rPr lang="en-US" sz="1100" b="1" dirty="0"/>
              <a:t>Support Plans </a:t>
            </a:r>
            <a:r>
              <a:rPr lang="en-US" sz="1100" dirty="0"/>
              <a:t>are the most intensive level of support that includes embedded support from one or more specialists from the Regional Team provided directly into the identified schools.</a:t>
            </a:r>
          </a:p>
          <a:p>
            <a:r>
              <a:rPr lang="en-US" sz="1100" dirty="0"/>
              <a:t> </a:t>
            </a:r>
          </a:p>
          <a:p>
            <a:r>
              <a:rPr lang="en-US" sz="1100" dirty="0"/>
              <a:t>In the upcoming slide, we will take a closer look at targeted skills groups.  </a:t>
            </a:r>
          </a:p>
        </p:txBody>
      </p:sp>
      <p:sp>
        <p:nvSpPr>
          <p:cNvPr id="4" name="Slide Number Placeholder 3"/>
          <p:cNvSpPr>
            <a:spLocks noGrp="1"/>
          </p:cNvSpPr>
          <p:nvPr>
            <p:ph type="sldNum" sz="quarter" idx="5"/>
          </p:nvPr>
        </p:nvSpPr>
        <p:spPr/>
        <p:txBody>
          <a:bodyPr/>
          <a:lstStyle/>
          <a:p>
            <a:pPr defTabSz="940439">
              <a:defRPr/>
            </a:pPr>
            <a:fld id="{77542409-6A04-4DC6-AC3A-D3758287A8F2}" type="slidenum">
              <a:rPr lang="en-US">
                <a:solidFill>
                  <a:srgbClr val="4D3E2F"/>
                </a:solidFill>
                <a:latin typeface="Corbel" panose="020B0503020204020204"/>
              </a:rPr>
              <a:pPr defTabSz="940439">
                <a:defRPr/>
              </a:pPr>
              <a:t>38</a:t>
            </a:fld>
            <a:endParaRPr lang="en-US">
              <a:solidFill>
                <a:srgbClr val="4D3E2F"/>
              </a:solidFill>
              <a:latin typeface="Corbel" panose="020B0503020204020204"/>
            </a:endParaRPr>
          </a:p>
        </p:txBody>
      </p:sp>
    </p:spTree>
    <p:extLst>
      <p:ext uri="{BB962C8B-B14F-4D97-AF65-F5344CB8AC3E}">
        <p14:creationId xmlns:p14="http://schemas.microsoft.com/office/powerpoint/2010/main" val="1896232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targeted skills group is professional development and technical assistance provided to a small group to build awareness, learn or develop new skills and problem solve to improve outcomes for students with disabilities.  A TSG is comprised of districts with similar needs related to a given special education priority area.  Within the TSG, the districts go through a root cause analysis to determine the underlying issue and review policies, procedures and practices to ensure systemic change to improve outcomes for students with disabilities.  </a:t>
            </a:r>
          </a:p>
          <a:p>
            <a:endParaRPr lang="en-US"/>
          </a:p>
          <a:p>
            <a:r>
              <a:rPr lang="en-US"/>
              <a:t>Any district that receives a notification for Indicator 9 – disproportionality in special education by race and ethnicity or Indicator 10 – disproportionality in classification by race and ethnicity is required to participate in a TSG.  </a:t>
            </a:r>
          </a:p>
          <a:p>
            <a:endParaRPr lang="en-US"/>
          </a:p>
          <a:p>
            <a:r>
              <a:rPr lang="en-US"/>
              <a:t>Beyond targeted skills groups, regional learnings are also available to all districts.  The upcoming slide identifies regional learnings that directly relate to Indicators 9 and 10.  </a:t>
            </a:r>
          </a:p>
        </p:txBody>
      </p:sp>
      <p:sp>
        <p:nvSpPr>
          <p:cNvPr id="4" name="Slide Number Placeholder 3"/>
          <p:cNvSpPr>
            <a:spLocks noGrp="1"/>
          </p:cNvSpPr>
          <p:nvPr>
            <p:ph type="sldNum" sz="quarter" idx="5"/>
          </p:nvPr>
        </p:nvSpPr>
        <p:spPr/>
        <p:txBody>
          <a:bodyPr/>
          <a:lstStyle/>
          <a:p>
            <a:fld id="{77542409-6A04-4DC6-AC3A-D3758287A8F2}" type="slidenum">
              <a:rPr lang="en-US" smtClean="0"/>
              <a:t>39</a:t>
            </a:fld>
            <a:endParaRPr lang="en-US"/>
          </a:p>
        </p:txBody>
      </p:sp>
    </p:spTree>
    <p:extLst>
      <p:ext uri="{BB962C8B-B14F-4D97-AF65-F5344CB8AC3E}">
        <p14:creationId xmlns:p14="http://schemas.microsoft.com/office/powerpoint/2010/main" val="282519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Indicator 9 is the percent of districts with disproportionate representation of racial and ethnic groups in special education and related services that is the result of inappropriate identification.  </a:t>
            </a:r>
          </a:p>
          <a:p>
            <a:endParaRPr lang="en-US" dirty="0"/>
          </a:p>
          <a:p>
            <a:r>
              <a:rPr lang="en-US" dirty="0"/>
              <a:t>For Indicator 9, the term </a:t>
            </a:r>
            <a:r>
              <a:rPr lang="en-US" b="1" dirty="0"/>
              <a:t>disproportionate representation</a:t>
            </a:r>
            <a:r>
              <a:rPr lang="en-US" dirty="0"/>
              <a:t> means that students of a particular race and ethnicity are being identified for special education services more than students of other races and ethnicities.</a:t>
            </a:r>
          </a:p>
          <a:p>
            <a:endParaRPr lang="en-US" dirty="0"/>
          </a:p>
          <a:p>
            <a:r>
              <a:rPr lang="en-US" dirty="0"/>
              <a:t>Inappropriate identification is the result of a district either not having or not implementing appropriate policies, procedures, and/or practices when identifying students for special education.</a:t>
            </a:r>
          </a:p>
          <a:p>
            <a:endParaRPr lang="en-US" dirty="0"/>
          </a:p>
          <a:p>
            <a:r>
              <a:rPr lang="en-US" dirty="0"/>
              <a:t>The basic premise of </a:t>
            </a:r>
            <a:r>
              <a:rPr lang="en-US" b="1" dirty="0"/>
              <a:t>disproportionate</a:t>
            </a:r>
            <a:r>
              <a:rPr lang="en-US" dirty="0"/>
              <a:t> representation is that all other things being similar, students from different groups should be </a:t>
            </a:r>
            <a:r>
              <a:rPr lang="en-US" b="1" dirty="0"/>
              <a:t>identified</a:t>
            </a:r>
            <a:r>
              <a:rPr lang="en-US" dirty="0"/>
              <a:t> for special education services at the same rate as children from all other groups.</a:t>
            </a:r>
          </a:p>
          <a:p>
            <a:endParaRPr lang="en-US" dirty="0"/>
          </a:p>
          <a:p>
            <a:r>
              <a:rPr lang="en-US" b="1" dirty="0"/>
              <a:t>Disproportionate</a:t>
            </a:r>
            <a:r>
              <a:rPr lang="en-US" dirty="0"/>
              <a:t> representation is important because, in some cases, it may signal the presence of racial and ethnic bias in the identification of students with disabilities.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081439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OSE Educational Partnership offers numerous regional learnings covering the OSE priority area of disproportionality.  Any educational organization is welcome to attend regional learnings.  The following regional learnings have components related to issues of disproportionality and are available to districts.</a:t>
            </a:r>
          </a:p>
        </p:txBody>
      </p:sp>
      <p:sp>
        <p:nvSpPr>
          <p:cNvPr id="4" name="Slide Number Placeholder 3"/>
          <p:cNvSpPr>
            <a:spLocks noGrp="1"/>
          </p:cNvSpPr>
          <p:nvPr>
            <p:ph type="sldNum" sz="quarter" idx="5"/>
          </p:nvPr>
        </p:nvSpPr>
        <p:spPr/>
        <p:txBody>
          <a:bodyPr/>
          <a:lstStyle/>
          <a:p>
            <a:pPr defTabSz="940439">
              <a:defRPr/>
            </a:pPr>
            <a:fld id="{77542409-6A04-4DC6-AC3A-D3758287A8F2}" type="slidenum">
              <a:rPr lang="en-US">
                <a:solidFill>
                  <a:srgbClr val="4D3E2F"/>
                </a:solidFill>
                <a:latin typeface="Corbel" panose="020B0503020204020204"/>
              </a:rPr>
              <a:pPr defTabSz="940439">
                <a:defRPr/>
              </a:pPr>
              <a:t>40</a:t>
            </a:fld>
            <a:endParaRPr lang="en-US">
              <a:solidFill>
                <a:srgbClr val="4D3E2F"/>
              </a:solidFill>
              <a:latin typeface="Corbel" panose="020B0503020204020204"/>
            </a:endParaRPr>
          </a:p>
        </p:txBody>
      </p:sp>
    </p:spTree>
    <p:extLst>
      <p:ext uri="{BB962C8B-B14F-4D97-AF65-F5344CB8AC3E}">
        <p14:creationId xmlns:p14="http://schemas.microsoft.com/office/powerpoint/2010/main" val="21008979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having discussed monitoring activities and professional development and support, let’s now identify potential additional improvement activities for Indicators 9 and 10.  We are considering the following: </a:t>
            </a:r>
          </a:p>
          <a:p>
            <a:endParaRPr lang="en-US" dirty="0"/>
          </a:p>
          <a:p>
            <a:pPr marL="0" indent="0">
              <a:buNone/>
            </a:pPr>
            <a:r>
              <a:rPr lang="en-US" dirty="0"/>
              <a:t>1.  Offer enhanced trainings on the referral, evaluation and eligibility processes for special education – in the monitoring activity, districts find that their referral process may not include all the necessary components, evaluations may not take into consideration racial biases and/or students are determined eligible for reasons outside of a disability and based on a lack of appropriate instruction. The enhanced trainings would take districts into an analysis of their current policies, procedures and practices in regard to the Committee on Special Education (CSE) process to better align with regulations.  </a:t>
            </a:r>
          </a:p>
          <a:p>
            <a:pPr marL="0" indent="0">
              <a:buNone/>
            </a:pPr>
            <a:endParaRPr lang="en-US" dirty="0"/>
          </a:p>
          <a:p>
            <a:r>
              <a:rPr lang="en-US" dirty="0"/>
              <a:t>2. Support district understanding and analysis of State data reporting and verification processes – districts need to have a better understanding of when, where, what and how their data reporting system works. They need to understand how to analyze and examine their reporting data before it is verified.  Understanding the data and ensuring its accuracy would allow districts to see any trends and conduct a root cause analysis with fidelity.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Strengthen district understanding and implementation of the Culturally-Responsive and Sustaining Education Framework, Response to Intervention, and multi-tiered systems of support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egoe UI" panose="020B0502040204020203" pitchFamily="34" charset="0"/>
              </a:rPr>
              <a:t>The </a:t>
            </a:r>
            <a:r>
              <a:rPr lang="en-US" dirty="0"/>
              <a:t>Culturally-Responsive and Sustaining Education or </a:t>
            </a:r>
            <a:r>
              <a:rPr lang="en-US" b="0" i="0" dirty="0">
                <a:effectLst/>
                <a:latin typeface="Segoe UI" panose="020B0502040204020203" pitchFamily="34" charset="0"/>
              </a:rPr>
              <a:t>CR-S framework is an initiative by NYSED that establishes culturally responsive-sustaining guidelines for education stakeholders including families and community members. This framework aligns closely with other NYSED policies, specifically:</a:t>
            </a:r>
            <a:br>
              <a:rPr lang="en-US" b="0" i="0" dirty="0">
                <a:effectLst/>
                <a:latin typeface="Segoe UI" panose="020B0502040204020203" pitchFamily="34" charset="0"/>
              </a:rPr>
            </a:br>
            <a:r>
              <a:rPr lang="en-US" b="0" i="0" dirty="0">
                <a:effectLst/>
                <a:latin typeface="Segoe UI" panose="020B0502040204020203" pitchFamily="34" charset="0"/>
              </a:rPr>
              <a:t>• Recognizes the effect of school environment on student academic performance and support efforts to improve the climate of all schools.</a:t>
            </a:r>
            <a:br>
              <a:rPr lang="en-US" b="0" i="0" dirty="0">
                <a:effectLst/>
                <a:latin typeface="Segoe UI" panose="020B0502040204020203" pitchFamily="34" charset="0"/>
              </a:rPr>
            </a:br>
            <a:r>
              <a:rPr lang="en-US" b="0" i="0" dirty="0">
                <a:effectLst/>
                <a:latin typeface="Segoe UI" panose="020B0502040204020203" pitchFamily="34" charset="0"/>
              </a:rPr>
              <a:t>• Promotes a relationship of trust and respect between schools and families, recognizing that student achievement and school improvement are shared responsibilities.</a:t>
            </a:r>
            <a:br>
              <a:rPr lang="en-US" b="0" i="0" dirty="0">
                <a:effectLst/>
                <a:latin typeface="Segoe UI" panose="020B0502040204020203" pitchFamily="34" charset="0"/>
              </a:rPr>
            </a:br>
            <a:r>
              <a:rPr lang="en-US" b="0" i="0" dirty="0">
                <a:effectLst/>
                <a:latin typeface="Segoe UI" panose="020B0502040204020203" pitchFamily="34" charset="0"/>
              </a:rPr>
              <a:t>• Provides educators with opportunities for continual professional learning in the areas of equity, anti-bias, multicultural, and culturally responsive-sustaining pedagogies.</a:t>
            </a:r>
            <a:br>
              <a:rPr lang="en-US" b="0" i="0" dirty="0">
                <a:effectLst/>
                <a:latin typeface="Segoe UI" panose="020B0502040204020203" pitchFamily="34" charset="0"/>
              </a:rPr>
            </a:br>
            <a:r>
              <a:rPr lang="en-US" b="0" i="0" dirty="0">
                <a:effectLst/>
                <a:latin typeface="Segoe UI" panose="020B0502040204020203" pitchFamily="34" charset="0"/>
              </a:rPr>
              <a:t>• Supports districts and their communities in engaging in critical conversations about culturally responsive sustaining educational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Segoe UI" panose="020B0502040204020203" pitchFamily="34" charset="0"/>
            </a:endParaRPr>
          </a:p>
          <a:p>
            <a:pPr algn="l"/>
            <a:r>
              <a:rPr lang="en-US" b="0" i="0" dirty="0">
                <a:solidFill>
                  <a:srgbClr val="000000"/>
                </a:solidFill>
                <a:effectLst/>
                <a:latin typeface="Verdana" panose="020B0604030504040204" pitchFamily="34" charset="0"/>
              </a:rPr>
              <a:t>Response to Intervention or </a:t>
            </a:r>
            <a:r>
              <a:rPr lang="en-US" b="0" i="0" dirty="0" err="1">
                <a:solidFill>
                  <a:srgbClr val="000000"/>
                </a:solidFill>
                <a:effectLst/>
                <a:latin typeface="Verdana" panose="020B0604030504040204" pitchFamily="34" charset="0"/>
              </a:rPr>
              <a:t>RtI</a:t>
            </a:r>
            <a:r>
              <a:rPr lang="en-US" b="0" i="0" dirty="0">
                <a:solidFill>
                  <a:srgbClr val="000000"/>
                </a:solidFill>
                <a:effectLst/>
                <a:latin typeface="Verdana" panose="020B0604030504040204" pitchFamily="34" charset="0"/>
              </a:rPr>
              <a:t> is a school process used to determine if a student is responding to classroom instruction and progressing as expected. In an </a:t>
            </a:r>
            <a:r>
              <a:rPr lang="en-US" b="0" i="0" dirty="0" err="1">
                <a:solidFill>
                  <a:srgbClr val="000000"/>
                </a:solidFill>
                <a:effectLst/>
                <a:latin typeface="Verdana" panose="020B0604030504040204" pitchFamily="34" charset="0"/>
              </a:rPr>
              <a:t>RtI</a:t>
            </a:r>
            <a:r>
              <a:rPr lang="en-US" b="0" i="0" dirty="0">
                <a:solidFill>
                  <a:srgbClr val="000000"/>
                </a:solidFill>
                <a:effectLst/>
                <a:latin typeface="Verdana" panose="020B0604030504040204" pitchFamily="34" charset="0"/>
              </a:rPr>
              <a:t> process, a student who is struggling receives additional instructional support provided by matching instruction to a student’s individual needs through a multi-tiered instructional model. Each level, also known as a tier, provides instruction with increased intensity such as smaller groups or instructional time focused on specific areas.</a:t>
            </a:r>
          </a:p>
          <a:p>
            <a:pPr algn="l"/>
            <a:r>
              <a:rPr lang="en-US" b="0" i="0" dirty="0" err="1">
                <a:solidFill>
                  <a:srgbClr val="000000"/>
                </a:solidFill>
                <a:effectLst/>
                <a:latin typeface="Verdana" panose="020B0604030504040204" pitchFamily="34" charset="0"/>
              </a:rPr>
              <a:t>RtI</a:t>
            </a:r>
            <a:r>
              <a:rPr lang="en-US" b="0" i="0" dirty="0">
                <a:solidFill>
                  <a:srgbClr val="000000"/>
                </a:solidFill>
                <a:effectLst/>
                <a:latin typeface="Verdana" panose="020B0604030504040204" pitchFamily="34" charset="0"/>
              </a:rPr>
              <a:t> focuses on the early prevention of academic difficulty, particularly in the areas of reading and math by:</a:t>
            </a:r>
          </a:p>
          <a:p>
            <a:pPr lvl="0" algn="l">
              <a:buFont typeface="Arial" panose="020B0604020202020204" pitchFamily="34" charset="0"/>
              <a:buChar char="•"/>
            </a:pPr>
            <a:r>
              <a:rPr lang="en-US" b="0" i="0" dirty="0">
                <a:solidFill>
                  <a:srgbClr val="000000"/>
                </a:solidFill>
                <a:effectLst/>
                <a:latin typeface="Verdana" panose="020B0604030504040204" pitchFamily="34" charset="0"/>
              </a:rPr>
              <a:t> ensuring appropriate instruction for all students;</a:t>
            </a:r>
          </a:p>
          <a:p>
            <a:pPr lvl="0" algn="l">
              <a:buFont typeface="Arial" panose="020B0604020202020204" pitchFamily="34" charset="0"/>
              <a:buChar char="•"/>
            </a:pPr>
            <a:r>
              <a:rPr lang="en-US" b="0" i="0" dirty="0">
                <a:solidFill>
                  <a:srgbClr val="000000"/>
                </a:solidFill>
                <a:effectLst/>
                <a:latin typeface="Verdana" panose="020B0604030504040204" pitchFamily="34" charset="0"/>
              </a:rPr>
              <a:t> monitoring students’ progress; and</a:t>
            </a:r>
          </a:p>
          <a:p>
            <a:pPr lvl="0" algn="l">
              <a:buFont typeface="Arial" panose="020B0604020202020204" pitchFamily="34" charset="0"/>
              <a:buChar char="•"/>
            </a:pPr>
            <a:r>
              <a:rPr lang="en-US" b="0" i="0" dirty="0">
                <a:solidFill>
                  <a:srgbClr val="000000"/>
                </a:solidFill>
                <a:effectLst/>
                <a:latin typeface="Verdana" panose="020B0604030504040204" pitchFamily="34" charset="0"/>
              </a:rPr>
              <a:t> providing additional levels of instructional assistance (intervention) for students who require support.</a:t>
            </a:r>
          </a:p>
          <a:p>
            <a:pPr algn="l">
              <a:buFont typeface="Arial" panose="020B0604020202020204" pitchFamily="34" charset="0"/>
              <a:buChar char="•"/>
            </a:pPr>
            <a:endParaRPr lang="en-US" b="0" i="0" dirty="0">
              <a:solidFill>
                <a:srgbClr val="000000"/>
              </a:solidFill>
              <a:effectLst/>
              <a:latin typeface="Verdana" panose="020B0604030504040204" pitchFamily="34" charset="0"/>
            </a:endParaRPr>
          </a:p>
          <a:p>
            <a:pPr algn="l">
              <a:buFont typeface="Arial" panose="020B0604020202020204" pitchFamily="34" charset="0"/>
              <a:buNone/>
            </a:pPr>
            <a:r>
              <a:rPr lang="en-US" b="0" i="0" dirty="0">
                <a:solidFill>
                  <a:srgbClr val="000000"/>
                </a:solidFill>
                <a:effectLst/>
                <a:latin typeface="Verdana" panose="020B0604030504040204" pitchFamily="34" charset="0"/>
              </a:rPr>
              <a:t>Multi-tiered systems of supports (MTSS) is a framework </a:t>
            </a:r>
            <a:r>
              <a:rPr lang="en-US" b="0" i="0" dirty="0">
                <a:solidFill>
                  <a:srgbClr val="000000"/>
                </a:solidFill>
                <a:effectLst/>
                <a:latin typeface="Open Sans" panose="020B0606030504020204" pitchFamily="34" charset="0"/>
              </a:rPr>
              <a:t>for both academic and behavioral instruction. MTSS is grounded in the belief that </a:t>
            </a:r>
            <a:r>
              <a:rPr lang="en-US" b="0" i="1" dirty="0">
                <a:solidFill>
                  <a:srgbClr val="000000"/>
                </a:solidFill>
                <a:effectLst/>
                <a:latin typeface="Open Sans" panose="020B0606030504020204" pitchFamily="34" charset="0"/>
              </a:rPr>
              <a:t>all</a:t>
            </a:r>
            <a:r>
              <a:rPr lang="en-US" b="0" i="0" dirty="0">
                <a:solidFill>
                  <a:srgbClr val="000000"/>
                </a:solidFill>
                <a:effectLst/>
                <a:latin typeface="Open Sans" panose="020B0606030504020204" pitchFamily="34" charset="0"/>
              </a:rPr>
              <a:t> students can learn and </a:t>
            </a:r>
            <a:r>
              <a:rPr lang="en-US" b="0" i="1" dirty="0">
                <a:solidFill>
                  <a:srgbClr val="000000"/>
                </a:solidFill>
                <a:effectLst/>
                <a:latin typeface="Open Sans" panose="020B0606030504020204" pitchFamily="34" charset="0"/>
              </a:rPr>
              <a:t>all</a:t>
            </a:r>
            <a:r>
              <a:rPr lang="en-US" b="0" i="0" dirty="0">
                <a:solidFill>
                  <a:srgbClr val="000000"/>
                </a:solidFill>
                <a:effectLst/>
                <a:latin typeface="Open Sans" panose="020B0606030504020204" pitchFamily="34" charset="0"/>
              </a:rPr>
              <a:t> school professionals are responsive to the academic and behavioral needs of </a:t>
            </a:r>
            <a:r>
              <a:rPr lang="en-US" b="0" i="1" dirty="0">
                <a:solidFill>
                  <a:srgbClr val="000000"/>
                </a:solidFill>
                <a:effectLst/>
                <a:latin typeface="Open Sans" panose="020B0606030504020204" pitchFamily="34" charset="0"/>
              </a:rPr>
              <a:t>all</a:t>
            </a:r>
            <a:r>
              <a:rPr lang="en-US" b="0" i="0" dirty="0">
                <a:solidFill>
                  <a:srgbClr val="000000"/>
                </a:solidFill>
                <a:effectLst/>
                <a:latin typeface="Open Sans" panose="020B0606030504020204" pitchFamily="34" charset="0"/>
              </a:rPr>
              <a:t> students. MTSS focuses on evidence-based practices, relies on student progress data to inform instructional decisions and ensures that each student, based on their unique needs, receives the level and type of support necessary to be successful.</a:t>
            </a:r>
            <a:endParaRPr lang="en-US" b="0" i="0" dirty="0">
              <a:solidFill>
                <a:srgbClr val="000000"/>
              </a:solidFill>
              <a:effectLst/>
              <a:latin typeface="Verdana" panose="020B0604030504040204" pitchFamily="34" charset="0"/>
            </a:endParaRPr>
          </a:p>
          <a:p>
            <a:endParaRPr lang="en-US" dirty="0"/>
          </a:p>
          <a:p>
            <a:r>
              <a:rPr lang="en-US" dirty="0"/>
              <a:t>4. Evaluate monitoring activities and protocols to align with regulations and federal reporting requirements – conduct an analysis of current regulations in the monitoring activities and protocols to identify trends with regulatory citations and evidence of implementation</a:t>
            </a:r>
          </a:p>
          <a:p>
            <a:endParaRPr lang="en-US" dirty="0"/>
          </a:p>
          <a:p>
            <a:r>
              <a:rPr lang="en-US" dirty="0"/>
              <a:t>5. Collaborate among regional information centers (RICs), general and special education stakeholders, and parents to ensure understanding and implementation of culturally responsive district practices, policies and procedures – this collaboration would increase stakeholders’ understanding of culturally responsive practices by recognizing the importance of accurate data entry and collection, reviewing and analyzing the data, and using the data to inform district decisions to make any changes to practices, policies, and procedures to improve outcomes in Indicators 9 and 10. </a:t>
            </a:r>
          </a:p>
          <a:p>
            <a:endParaRPr lang="en-US" dirty="0"/>
          </a:p>
          <a:p>
            <a:r>
              <a:rPr lang="en-US" dirty="0"/>
              <a:t>Please feel free to offer any other activities for consideration.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41</a:t>
            </a:fld>
            <a:endParaRPr lang="en-US"/>
          </a:p>
        </p:txBody>
      </p:sp>
    </p:spTree>
    <p:extLst>
      <p:ext uri="{BB962C8B-B14F-4D97-AF65-F5344CB8AC3E}">
        <p14:creationId xmlns:p14="http://schemas.microsoft.com/office/powerpoint/2010/main" val="287454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pause now to have discussion and feedback from stakeholders.  Please consider:  </a:t>
            </a:r>
          </a:p>
          <a:p>
            <a:endParaRPr lang="en-US"/>
          </a:p>
          <a:p>
            <a:r>
              <a:rPr lang="en-US"/>
              <a:t>1.) What activities could be considered, maintained, or strengthened to address improvements in Disproportionality in</a:t>
            </a:r>
            <a:r>
              <a:rPr lang="en-US" baseline="0"/>
              <a:t> Special Education by Race and Ethnicity and Disproportionality in </a:t>
            </a:r>
            <a:r>
              <a:rPr lang="en-US"/>
              <a:t>Classification by Race and Ethnicity? </a:t>
            </a:r>
          </a:p>
        </p:txBody>
      </p:sp>
      <p:sp>
        <p:nvSpPr>
          <p:cNvPr id="4" name="Slide Number Placeholder 3"/>
          <p:cNvSpPr>
            <a:spLocks noGrp="1"/>
          </p:cNvSpPr>
          <p:nvPr>
            <p:ph type="sldNum" sz="quarter" idx="5"/>
          </p:nvPr>
        </p:nvSpPr>
        <p:spPr/>
        <p:txBody>
          <a:bodyPr/>
          <a:lstStyle/>
          <a:p>
            <a:fld id="{77542409-6A04-4DC6-AC3A-D3758287A8F2}" type="slidenum">
              <a:rPr lang="en-US" smtClean="0"/>
              <a:t>42</a:t>
            </a:fld>
            <a:endParaRPr lang="en-US"/>
          </a:p>
        </p:txBody>
      </p:sp>
    </p:spTree>
    <p:extLst>
      <p:ext uri="{BB962C8B-B14F-4D97-AF65-F5344CB8AC3E}">
        <p14:creationId xmlns:p14="http://schemas.microsoft.com/office/powerpoint/2010/main" val="1480335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concludes our presentation on Indicators 9 and 10.  We greatly appreciate your feedback and ask that you visit our </a:t>
            </a:r>
            <a:r>
              <a:rPr lang="en-US">
                <a:cs typeface="Arial" panose="020B0604020202020204" pitchFamily="34" charset="0"/>
                <a:hlinkClick r:id="rId3">
                  <a:extLst>
                    <a:ext uri="{A12FA001-AC4F-418D-AE19-62706E023703}">
                      <ahyp:hlinkClr xmlns:ahyp="http://schemas.microsoft.com/office/drawing/2018/hyperlinkcolor" val="tx"/>
                    </a:ext>
                  </a:extLst>
                </a:hlinkClick>
              </a:rPr>
              <a:t>SPP/APR webpage</a:t>
            </a:r>
            <a:r>
              <a:rPr lang="en-US">
                <a:cs typeface="Arial" panose="020B0604020202020204" pitchFamily="34" charset="0"/>
              </a:rPr>
              <a:t> (link provided in the slide). </a:t>
            </a:r>
          </a:p>
          <a:p>
            <a:endParaRPr lang="en-US">
              <a:cs typeface="Arial" panose="020B0604020202020204" pitchFamily="34" charset="0"/>
            </a:endParaRPr>
          </a:p>
          <a:p>
            <a:r>
              <a:rPr lang="en-US">
                <a:cs typeface="Arial" panose="020B0604020202020204" pitchFamily="34" charset="0"/>
              </a:rPr>
              <a:t>We will use the survey information to collect input from those who have not attended a virtual meeting or for those who have additional information to share. </a:t>
            </a:r>
          </a:p>
          <a:p>
            <a:endParaRPr lang="en-US">
              <a:cs typeface="Arial" panose="020B0604020202020204" pitchFamily="34" charset="0"/>
            </a:endParaRPr>
          </a:p>
          <a:p>
            <a:r>
              <a:rPr lang="en-US">
                <a:cs typeface="Arial" panose="020B0604020202020204" pitchFamily="34" charset="0"/>
              </a:rPr>
              <a:t>Each individual SPP Indicator will have its own survey and we encourage you to access all surveys that are of interest to you so that we can achieve our objective of meaningful stakeholder engagement. It is important to us t</a:t>
            </a:r>
            <a:r>
              <a:rPr lang="en-US"/>
              <a:t>o ensure that voices from diverse backgrounds are included in conversations about our students and we value multiple perspectives and viewpoints to inform our efforts.    </a:t>
            </a:r>
          </a:p>
          <a:p>
            <a:endParaRPr lang="en-US"/>
          </a:p>
          <a:p>
            <a:endParaRPr lang="en-US"/>
          </a:p>
        </p:txBody>
      </p:sp>
      <p:sp>
        <p:nvSpPr>
          <p:cNvPr id="4" name="Slide Number Placeholder 3"/>
          <p:cNvSpPr>
            <a:spLocks noGrp="1"/>
          </p:cNvSpPr>
          <p:nvPr>
            <p:ph type="sldNum" sz="quarter" idx="5"/>
          </p:nvPr>
        </p:nvSpPr>
        <p:spPr/>
        <p:txBody>
          <a:bodyPr/>
          <a:lstStyle/>
          <a:p>
            <a:pPr defTabSz="940439">
              <a:defRPr/>
            </a:pPr>
            <a:fld id="{77542409-6A04-4DC6-AC3A-D3758287A8F2}" type="slidenum">
              <a:rPr lang="en-US">
                <a:solidFill>
                  <a:srgbClr val="4D3E2F"/>
                </a:solidFill>
                <a:latin typeface="Corbel" panose="020B0503020204020204"/>
              </a:rPr>
              <a:pPr defTabSz="940439">
                <a:defRPr/>
              </a:pPr>
              <a:t>43</a:t>
            </a:fld>
            <a:endParaRPr lang="en-US">
              <a:solidFill>
                <a:srgbClr val="4D3E2F"/>
              </a:solidFill>
              <a:latin typeface="Corbel" panose="020B0503020204020204"/>
            </a:endParaRPr>
          </a:p>
        </p:txBody>
      </p:sp>
    </p:spTree>
    <p:extLst>
      <p:ext uri="{BB962C8B-B14F-4D97-AF65-F5344CB8AC3E}">
        <p14:creationId xmlns:p14="http://schemas.microsoft.com/office/powerpoint/2010/main" val="34121933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participation and contribution today on SPP Indicators 9 and 10.  We greatly value your voice and input on our efforts to improve outcomes for students with disabilities in New York State. </a:t>
            </a:r>
          </a:p>
        </p:txBody>
      </p:sp>
      <p:sp>
        <p:nvSpPr>
          <p:cNvPr id="4" name="Slide Number Placeholder 3"/>
          <p:cNvSpPr>
            <a:spLocks noGrp="1"/>
          </p:cNvSpPr>
          <p:nvPr>
            <p:ph type="sldNum" sz="quarter" idx="5"/>
          </p:nvPr>
        </p:nvSpPr>
        <p:spPr/>
        <p:txBody>
          <a:bodyPr/>
          <a:lstStyle/>
          <a:p>
            <a:pPr defTabSz="940439">
              <a:defRPr/>
            </a:pPr>
            <a:fld id="{77542409-6A04-4DC6-AC3A-D3758287A8F2}" type="slidenum">
              <a:rPr lang="en-US">
                <a:solidFill>
                  <a:srgbClr val="4D3E2F"/>
                </a:solidFill>
                <a:latin typeface="Corbel" panose="020B0503020204020204"/>
              </a:rPr>
              <a:pPr defTabSz="940439">
                <a:defRPr/>
              </a:pPr>
              <a:t>44</a:t>
            </a:fld>
            <a:endParaRPr lang="en-US">
              <a:solidFill>
                <a:srgbClr val="4D3E2F"/>
              </a:solidFill>
              <a:latin typeface="Corbel" panose="020B0503020204020204"/>
            </a:endParaRPr>
          </a:p>
        </p:txBody>
      </p:sp>
    </p:spTree>
    <p:extLst>
      <p:ext uri="{BB962C8B-B14F-4D97-AF65-F5344CB8AC3E}">
        <p14:creationId xmlns:p14="http://schemas.microsoft.com/office/powerpoint/2010/main" val="979829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Students included in this indicator are children five-years old enrolled in kindergarten, to age 21, who are identified for special education and related services for each race and ethnicity.</a:t>
            </a:r>
          </a:p>
          <a:p>
            <a:endParaRPr lang="en-US" dirty="0"/>
          </a:p>
          <a:p>
            <a:r>
              <a:rPr lang="en-US" dirty="0"/>
              <a:t>States are required to use seven racial and ethnic categories as per the United States Department of Education Office of Special Education Programs or “OSEP”: </a:t>
            </a:r>
          </a:p>
          <a:p>
            <a:r>
              <a:rPr lang="en-US" dirty="0"/>
              <a:t>Those 7 categories are:</a:t>
            </a:r>
          </a:p>
          <a:p>
            <a:pPr marL="171450" indent="-171450">
              <a:buFont typeface="Arial"/>
              <a:buChar char="•"/>
            </a:pPr>
            <a:r>
              <a:rPr lang="en-US" dirty="0"/>
              <a:t>American Indian or Alaska Native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t>Hispanic/Latino </a:t>
            </a:r>
          </a:p>
          <a:p>
            <a:pPr marL="171450" indent="-171450">
              <a:buFont typeface="Arial"/>
              <a:buChar char="•"/>
            </a:pPr>
            <a:r>
              <a:rPr lang="en-US" dirty="0"/>
              <a:t>Asian</a:t>
            </a:r>
          </a:p>
          <a:p>
            <a:pPr marL="171450" indent="-171450">
              <a:buFont typeface="Arial"/>
              <a:buChar char="•"/>
            </a:pPr>
            <a:r>
              <a:rPr lang="en-US" dirty="0"/>
              <a:t>Black or African American </a:t>
            </a:r>
          </a:p>
          <a:p>
            <a:pPr marL="171450" indent="-171450">
              <a:buFont typeface="Arial"/>
              <a:buChar char="•"/>
            </a:pPr>
            <a:r>
              <a:rPr lang="en-US" dirty="0"/>
              <a:t>Native Hawaiian or Other Pacific Islander </a:t>
            </a:r>
          </a:p>
          <a:p>
            <a:pPr marL="171450" indent="-171450">
              <a:buFont typeface="Arial"/>
              <a:buChar char="•"/>
            </a:pPr>
            <a:r>
              <a:rPr lang="en-US" dirty="0"/>
              <a:t>White and </a:t>
            </a:r>
          </a:p>
          <a:p>
            <a:pPr marL="171450" indent="-171450">
              <a:buFont typeface="Arial"/>
              <a:buChar char="•"/>
            </a:pPr>
            <a:r>
              <a:rPr lang="en-US" dirty="0"/>
              <a:t>Two or more races. </a:t>
            </a:r>
          </a:p>
          <a:p>
            <a:endParaRPr lang="en-US" dirty="0"/>
          </a:p>
          <a:p>
            <a:r>
              <a:rPr lang="en-US" dirty="0"/>
              <a:t>Now that we have shared what Indicator 9 is, we will get into the criteria for notification.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59703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4003" y="4467052"/>
            <a:ext cx="5486400" cy="4061806"/>
          </a:xfrm>
        </p:spPr>
        <p:txBody>
          <a:bodyPr/>
          <a:lstStyle/>
          <a:p>
            <a:r>
              <a:rPr lang="en-US"/>
              <a:t>In order to determine which districts will be included in the Indicator 9 measurement, the State sets a cell size and n size. If districts meet the cell and n size requirements, risk ratios are then calculated to determine if the district has disproportionality by race and ethnicity. If the relative risk ratio is met, then the district will receive notification with an explanation of the data used. </a:t>
            </a:r>
          </a:p>
          <a:p>
            <a:pPr defTabSz="922904">
              <a:defRPr/>
            </a:pPr>
            <a:endParaRPr lang="en-US"/>
          </a:p>
          <a:p>
            <a:pPr defTabSz="922904">
              <a:defRPr/>
            </a:pPr>
            <a:r>
              <a:rPr lang="en-US"/>
              <a:t>To determine if districts have disproportionate representation of racial and ethnic groups they must meet the following criteria: </a:t>
            </a:r>
          </a:p>
          <a:p>
            <a:pPr marL="230726" indent="-230726" defTabSz="922904">
              <a:buFontTx/>
              <a:buAutoNum type="arabicPeriod"/>
              <a:defRPr/>
            </a:pPr>
            <a:r>
              <a:rPr lang="en-US"/>
              <a:t>the cell size, or the numerator or top of the equation, is at least 10 students with disabilities of a particular race and ethnicity enrolled in the district;  </a:t>
            </a:r>
          </a:p>
          <a:p>
            <a:pPr marL="235109" indent="-235109" defTabSz="940439">
              <a:buFontTx/>
              <a:buAutoNum type="arabicPeriod"/>
              <a:defRPr/>
            </a:pPr>
            <a:r>
              <a:rPr lang="en-US"/>
              <a:t>the n size,  the denominator or the bottom of the equation is at least 30 students with and without disabilities of the particular race and ethnicity enrolled in the district,  and </a:t>
            </a:r>
          </a:p>
          <a:p>
            <a:pPr defTabSz="940439">
              <a:defRPr/>
            </a:pPr>
            <a:r>
              <a:rPr lang="en-US"/>
              <a:t>3.   there is a relative risk ratio of 2.5 or higher. </a:t>
            </a:r>
          </a:p>
          <a:p>
            <a:pPr defTabSz="940439">
              <a:defRPr/>
            </a:pPr>
            <a:endParaRPr lang="en-US"/>
          </a:p>
          <a:p>
            <a:r>
              <a:rPr lang="en-US"/>
              <a:t>If these three criteria are met, a district would be included in the calculation and the district would be notified as being disproportionate.  </a:t>
            </a:r>
          </a:p>
          <a:p>
            <a:endParaRPr lang="en-US"/>
          </a:p>
          <a:p>
            <a:r>
              <a:rPr lang="en-US"/>
              <a:t>In the next few slides, we will provide more detail about this calculation.</a:t>
            </a:r>
          </a:p>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5225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96493"/>
          </a:xfrm>
        </p:spPr>
        <p:txBody>
          <a:bodyPr/>
          <a:lstStyle/>
          <a:p>
            <a:pPr>
              <a:defRPr/>
            </a:pPr>
            <a:r>
              <a:rPr lang="en-US" dirty="0"/>
              <a:t>Let’s take a minute to review this slide for the calculation of relative risk ratio.</a:t>
            </a:r>
          </a:p>
          <a:p>
            <a:pPr>
              <a:defRPr/>
            </a:pPr>
            <a:r>
              <a:rPr lang="en-US" dirty="0"/>
              <a:t>Relative risk ratios are a comparison of the risk of each race and ethnicity category to be identified for special education services compared to the risk of all other race and ethnicity categories combined to be identified for special education services.  The ratios indicate how much more or less likely each race and ethnicity is to be identified for special education services compared to all other race and ethnicities combined.  </a:t>
            </a:r>
          </a:p>
          <a:p>
            <a:pPr>
              <a:defRPr/>
            </a:pPr>
            <a:r>
              <a:rPr lang="en-US" dirty="0"/>
              <a:t>In order to determine a District's relative risk ratio,  a focus group risk ratio and a comparison group risk ratio must be determined.  </a:t>
            </a:r>
          </a:p>
          <a:p>
            <a:pPr algn="just">
              <a:defRPr/>
            </a:pPr>
            <a:r>
              <a:rPr lang="en-US" dirty="0"/>
              <a:t>To calculate the risk ratio for a racial and ethnic group, also known as the focus group risk ratio, each  district's  number of  students with disabilities of a particular race and ethnicity is divided by all students with and without disabilities of the particular race and ethnicity.</a:t>
            </a:r>
          </a:p>
          <a:p>
            <a:pPr algn="just">
              <a:defRPr/>
            </a:pPr>
            <a:endParaRPr lang="en-US" dirty="0"/>
          </a:p>
          <a:p>
            <a:pPr algn="just">
              <a:defRPr/>
            </a:pPr>
            <a:r>
              <a:rPr lang="en-US" dirty="0"/>
              <a:t>To calculate the risk ratio for the comparison group, the total number of students with disabilities of all other races and ethnicities is divided by the total count of students with and without disabilities of all other races and ethnicities.</a:t>
            </a:r>
          </a:p>
          <a:p>
            <a:pPr algn="just">
              <a:defRPr/>
            </a:pPr>
            <a:endParaRPr lang="en-US" dirty="0"/>
          </a:p>
          <a:p>
            <a:pPr algn="just">
              <a:defRPr/>
            </a:pPr>
            <a:r>
              <a:rPr lang="en-US" dirty="0"/>
              <a:t>The final step is to calculate the relative risk ratio which is the focus group risk ratio divided by the comparison group risk ratio.</a:t>
            </a:r>
          </a:p>
          <a:p>
            <a:pPr marL="0" marR="0" lvl="0" indent="0" algn="just" defTabSz="914400">
              <a:lnSpc>
                <a:spcPct val="100000"/>
              </a:lnSpc>
              <a:spcBef>
                <a:spcPts val="0"/>
              </a:spcBef>
              <a:spcAft>
                <a:spcPts val="0"/>
              </a:spcAft>
              <a:buClrTx/>
              <a:buSzTx/>
              <a:buFontTx/>
              <a:buNone/>
              <a:tabLst/>
              <a:defRPr/>
            </a:pPr>
            <a:endParaRPr lang="en-US" sz="1200" kern="1200" dirty="0">
              <a:solidFill>
                <a:schemeClr val="tx1"/>
              </a:solidFill>
              <a:effectLst/>
              <a:latin typeface="+mn-lt"/>
            </a:endParaRPr>
          </a:p>
          <a:p>
            <a:pPr algn="just">
              <a:defRPr/>
            </a:pPr>
            <a:r>
              <a:rPr lang="en-US" dirty="0"/>
              <a:t>This calculation is</a:t>
            </a:r>
            <a:r>
              <a:rPr lang="en-US" baseline="0" dirty="0"/>
              <a:t> run for</a:t>
            </a:r>
            <a:r>
              <a:rPr lang="en-US" dirty="0"/>
              <a:t> districts that</a:t>
            </a:r>
            <a:r>
              <a:rPr lang="en-US" baseline="0" dirty="0"/>
              <a:t> meet the criteria</a:t>
            </a:r>
            <a:r>
              <a:rPr lang="en-US" dirty="0"/>
              <a:t> of</a:t>
            </a:r>
            <a:r>
              <a:rPr lang="en-US" baseline="0" dirty="0"/>
              <a:t> the n and cell size of</a:t>
            </a:r>
            <a:r>
              <a:rPr lang="en-US" dirty="0"/>
              <a:t> the seven race and ethnicity categories identified in Slide 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42921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72890"/>
          </a:xfrm>
        </p:spPr>
        <p:txBody>
          <a:bodyPr/>
          <a:lstStyle/>
          <a:p>
            <a:r>
              <a:rPr lang="en-US">
                <a:latin typeface="Calibri"/>
                <a:cs typeface="Calibri"/>
              </a:rPr>
              <a:t>In order to better understand the relative risk ratio calculation, it may be helpful to walk through an example.</a:t>
            </a:r>
          </a:p>
          <a:p>
            <a:endParaRPr lang="en-US">
              <a:latin typeface="Calibri"/>
              <a:cs typeface="Calibri"/>
            </a:endParaRPr>
          </a:p>
          <a:p>
            <a:r>
              <a:rPr lang="en-US">
                <a:latin typeface="Calibri"/>
                <a:cs typeface="Calibri"/>
              </a:rPr>
              <a:t>As mentioned in the previous slide, the first step to determine if there is disproportionate representation is to calculate the focus group risk ratio. </a:t>
            </a:r>
          </a:p>
          <a:p>
            <a:endParaRPr lang="en-US">
              <a:latin typeface="Calibri"/>
              <a:cs typeface="Calibri"/>
            </a:endParaRPr>
          </a:p>
          <a:p>
            <a:r>
              <a:rPr lang="en-US">
                <a:latin typeface="Calibri"/>
                <a:cs typeface="Calibri"/>
              </a:rPr>
              <a:t>In this example, the district has 20 Hispanic students with disabilities which will be divided by the total number of  Hispanic students with and without disabilities, which is 75.  20 divided by 75  equals 0.2666.</a:t>
            </a:r>
            <a:endParaRPr lang="en-US"/>
          </a:p>
          <a:p>
            <a:endParaRPr lang="en-US">
              <a:latin typeface="Calibri"/>
              <a:cs typeface="Calibri"/>
            </a:endParaRPr>
          </a:p>
          <a:p>
            <a:r>
              <a:rPr lang="en-US">
                <a:latin typeface="Calibri"/>
                <a:cs typeface="Calibri"/>
              </a:rPr>
              <a:t>The next step is to calculate the comparison group which is the total students with disabilities that are non-Hispanic, in this case, the district has 59 non-Hispanic students with disabilities divided by the total of all non-Hispanic students with and without disabilities, a count of 400 for this district, which equals  0.1475. </a:t>
            </a:r>
          </a:p>
          <a:p>
            <a:endParaRPr lang="en-US">
              <a:latin typeface="Calibri"/>
              <a:cs typeface="Calibri"/>
            </a:endParaRPr>
          </a:p>
          <a:p>
            <a:r>
              <a:rPr lang="en-US">
                <a:latin typeface="Calibri"/>
                <a:cs typeface="Calibri"/>
              </a:rPr>
              <a:t>Lastly the focus group ratio of 0.2666 is divided by the comparison group ratio, 0.1475 to obtain the relative risk ratio of 1.807.</a:t>
            </a:r>
          </a:p>
          <a:p>
            <a:endParaRPr lang="en-US">
              <a:latin typeface="Calibri"/>
              <a:cs typeface="Calibri"/>
            </a:endParaRPr>
          </a:p>
          <a:p>
            <a:r>
              <a:rPr lang="en-US">
                <a:latin typeface="Calibri"/>
                <a:cs typeface="Calibri"/>
              </a:rPr>
              <a:t>In this example, the district would NOT be identified for disproportionate  representation as their relative risk ratio is less than the state threshold of 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89883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Now look at another example where a district WOULD be identified for disproportionate representation of students with disabilities by race or ethnicity.</a:t>
            </a:r>
          </a:p>
          <a:p>
            <a:endParaRPr lang="en-US">
              <a:latin typeface="Calibri"/>
              <a:cs typeface="Calibri"/>
            </a:endParaRPr>
          </a:p>
          <a:p>
            <a:r>
              <a:rPr lang="en-US">
                <a:latin typeface="Calibri"/>
                <a:cs typeface="Calibri"/>
              </a:rPr>
              <a:t>In this example, the focus group has a count of 20 black students with disabilities that will be  divided by the total number of black students with and without disabilities, which is 45.    20 divided by 45 is 0.444.</a:t>
            </a:r>
          </a:p>
          <a:p>
            <a:endParaRPr lang="en-US">
              <a:latin typeface="Calibri"/>
              <a:cs typeface="Calibri"/>
            </a:endParaRPr>
          </a:p>
          <a:p>
            <a:r>
              <a:rPr lang="en-US">
                <a:latin typeface="Calibri"/>
                <a:cs typeface="Calibri"/>
              </a:rPr>
              <a:t>The comparison group has a count of 35 non-black students with disabilities divided by a count of 200 non-black students with and without disabilities which equals 0.175.   </a:t>
            </a:r>
          </a:p>
          <a:p>
            <a:endParaRPr lang="en-US">
              <a:latin typeface="Calibri"/>
              <a:cs typeface="Calibri"/>
            </a:endParaRPr>
          </a:p>
          <a:p>
            <a:r>
              <a:rPr lang="en-US">
                <a:latin typeface="Calibri"/>
                <a:cs typeface="Calibri"/>
              </a:rPr>
              <a:t>When we divide the focus group risk ratio of 0.444 by the comparison group risk ratio of 0.175, we get a relative risk ratio of 2.537.</a:t>
            </a:r>
          </a:p>
          <a:p>
            <a:endParaRPr lang="en-US">
              <a:latin typeface="Calibri"/>
              <a:cs typeface="Calibri"/>
            </a:endParaRPr>
          </a:p>
          <a:p>
            <a:r>
              <a:rPr lang="en-US">
                <a:latin typeface="Calibri"/>
                <a:cs typeface="Calibri"/>
              </a:rPr>
              <a:t>This district would be identified for disproportionate representation of black students with disabilities because they exceed the State threshold of 2.5.  This means that the district is 2.5 times more likely to identify a black student as a student with a disability.</a:t>
            </a:r>
            <a:endParaRPr lang="en-US"/>
          </a:p>
          <a:p>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8653187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101802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EEA5753-3C0F-47C0-8C3D-9690A7357A96}" type="datetime1">
              <a:rPr lang="en-US" smtClean="0"/>
              <a:t>9/29/2021</a:t>
            </a:fld>
            <a:endParaRPr lang="en-US"/>
          </a:p>
        </p:txBody>
      </p:sp>
      <p:sp>
        <p:nvSpPr>
          <p:cNvPr id="5" name="Footer Placeholder 4"/>
          <p:cNvSpPr>
            <a:spLocks noGrp="1"/>
          </p:cNvSpPr>
          <p:nvPr>
            <p:ph type="ftr" sz="quarter" idx="11"/>
          </p:nvPr>
        </p:nvSpPr>
        <p:spPr/>
        <p:txBody>
          <a:bodyPr/>
          <a:lstStyle>
            <a:lvl1pPr>
              <a:defRPr/>
            </a:lvl1pPr>
          </a:lstStyle>
          <a:p>
            <a:r>
              <a:rPr lang="en-US"/>
              <a:t>Indicator 10 District Notification Criteria</a:t>
            </a:r>
          </a:p>
        </p:txBody>
      </p:sp>
    </p:spTree>
    <p:extLst>
      <p:ext uri="{BB962C8B-B14F-4D97-AF65-F5344CB8AC3E}">
        <p14:creationId xmlns:p14="http://schemas.microsoft.com/office/powerpoint/2010/main" val="120362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228280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AA30A021-710D-46D7-AE94-8E46377AD43F}" type="datetime1">
              <a:rPr lang="en-US" smtClean="0"/>
              <a:t>9/29/2021</a:t>
            </a:fld>
            <a:endParaRPr lang="en-US"/>
          </a:p>
        </p:txBody>
      </p:sp>
      <p:sp>
        <p:nvSpPr>
          <p:cNvPr id="6" name="Footer Placeholder 5"/>
          <p:cNvSpPr>
            <a:spLocks noGrp="1"/>
          </p:cNvSpPr>
          <p:nvPr>
            <p:ph type="ftr" sz="quarter" idx="11"/>
          </p:nvPr>
        </p:nvSpPr>
        <p:spPr/>
        <p:txBody>
          <a:bodyPr/>
          <a:lstStyle>
            <a:lvl1pPr>
              <a:defRPr/>
            </a:lvl1pPr>
          </a:lstStyle>
          <a:p>
            <a:r>
              <a:rPr lang="en-US"/>
              <a:t>Indicator 10 District Notification Criteria</a:t>
            </a:r>
          </a:p>
        </p:txBody>
      </p:sp>
    </p:spTree>
    <p:extLst>
      <p:ext uri="{BB962C8B-B14F-4D97-AF65-F5344CB8AC3E}">
        <p14:creationId xmlns:p14="http://schemas.microsoft.com/office/powerpoint/2010/main" val="10083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fld id="{C212CA3A-37EE-475A-A62A-EA5AFF1192BB}" type="datetime1">
              <a:rPr lang="en-US" smtClean="0"/>
              <a:t>9/29/2021</a:t>
            </a:fld>
            <a:endParaRPr lang="en-US"/>
          </a:p>
        </p:txBody>
      </p:sp>
      <p:sp>
        <p:nvSpPr>
          <p:cNvPr id="8" name="Footer Placeholder 7"/>
          <p:cNvSpPr>
            <a:spLocks noGrp="1"/>
          </p:cNvSpPr>
          <p:nvPr>
            <p:ph type="ftr" sz="quarter" idx="11"/>
          </p:nvPr>
        </p:nvSpPr>
        <p:spPr/>
        <p:txBody>
          <a:bodyPr/>
          <a:lstStyle>
            <a:lvl1pPr>
              <a:defRPr/>
            </a:lvl1pPr>
          </a:lstStyle>
          <a:p>
            <a:r>
              <a:rPr lang="en-US"/>
              <a:t>Indicator 10 District Notification Criteria</a:t>
            </a:r>
          </a:p>
        </p:txBody>
      </p:sp>
    </p:spTree>
    <p:extLst>
      <p:ext uri="{BB962C8B-B14F-4D97-AF65-F5344CB8AC3E}">
        <p14:creationId xmlns:p14="http://schemas.microsoft.com/office/powerpoint/2010/main" val="309670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C9F64742-81E6-4313-AFE0-FA9A8BE1F198}" type="datetime1">
              <a:rPr lang="en-US" smtClean="0"/>
              <a:t>9/29/2021</a:t>
            </a:fld>
            <a:endParaRPr lang="en-US"/>
          </a:p>
        </p:txBody>
      </p:sp>
      <p:sp>
        <p:nvSpPr>
          <p:cNvPr id="4" name="Footer Placeholder 3"/>
          <p:cNvSpPr>
            <a:spLocks noGrp="1"/>
          </p:cNvSpPr>
          <p:nvPr>
            <p:ph type="ftr" sz="quarter" idx="11"/>
          </p:nvPr>
        </p:nvSpPr>
        <p:spPr/>
        <p:txBody>
          <a:bodyPr/>
          <a:lstStyle>
            <a:lvl1pPr>
              <a:defRPr/>
            </a:lvl1pPr>
          </a:lstStyle>
          <a:p>
            <a:r>
              <a:rPr lang="en-US"/>
              <a:t>Indicator 10 District Notification Criteria</a:t>
            </a:r>
          </a:p>
        </p:txBody>
      </p:sp>
    </p:spTree>
    <p:extLst>
      <p:ext uri="{BB962C8B-B14F-4D97-AF65-F5344CB8AC3E}">
        <p14:creationId xmlns:p14="http://schemas.microsoft.com/office/powerpoint/2010/main" val="121841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E0756E3-A6CF-44C3-B9B4-D08D665F5F8F}" type="datetime1">
              <a:rPr lang="en-US" smtClean="0"/>
              <a:t>9/29/2021</a:t>
            </a:fld>
            <a:endParaRPr lang="en-US"/>
          </a:p>
        </p:txBody>
      </p:sp>
      <p:sp>
        <p:nvSpPr>
          <p:cNvPr id="3" name="Footer Placeholder 2"/>
          <p:cNvSpPr>
            <a:spLocks noGrp="1"/>
          </p:cNvSpPr>
          <p:nvPr>
            <p:ph type="ftr" sz="quarter" idx="11"/>
          </p:nvPr>
        </p:nvSpPr>
        <p:spPr/>
        <p:txBody>
          <a:bodyPr/>
          <a:lstStyle>
            <a:lvl1pPr>
              <a:defRPr/>
            </a:lvl1pPr>
          </a:lstStyle>
          <a:p>
            <a:r>
              <a:rPr lang="en-US"/>
              <a:t>Indicator 10 District Notification Criteria</a:t>
            </a:r>
          </a:p>
        </p:txBody>
      </p:sp>
    </p:spTree>
    <p:extLst>
      <p:ext uri="{BB962C8B-B14F-4D97-AF65-F5344CB8AC3E}">
        <p14:creationId xmlns:p14="http://schemas.microsoft.com/office/powerpoint/2010/main" val="181836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6A581A61-47E1-4D8E-9385-AF8EABFEF9F0}" type="datetime1">
              <a:rPr lang="en-US" smtClean="0"/>
              <a:t>9/29/2021</a:t>
            </a:fld>
            <a:endParaRPr lang="en-US"/>
          </a:p>
        </p:txBody>
      </p:sp>
      <p:sp>
        <p:nvSpPr>
          <p:cNvPr id="6" name="Footer Placeholder 5"/>
          <p:cNvSpPr>
            <a:spLocks noGrp="1"/>
          </p:cNvSpPr>
          <p:nvPr>
            <p:ph type="ftr" sz="quarter" idx="11"/>
          </p:nvPr>
        </p:nvSpPr>
        <p:spPr/>
        <p:txBody>
          <a:bodyPr/>
          <a:lstStyle>
            <a:lvl1pPr>
              <a:defRPr/>
            </a:lvl1pPr>
          </a:lstStyle>
          <a:p>
            <a:r>
              <a:rPr lang="en-US"/>
              <a:t>Indicator 10 District Notification Criteria</a:t>
            </a:r>
          </a:p>
        </p:txBody>
      </p:sp>
    </p:spTree>
    <p:extLst>
      <p:ext uri="{BB962C8B-B14F-4D97-AF65-F5344CB8AC3E}">
        <p14:creationId xmlns:p14="http://schemas.microsoft.com/office/powerpoint/2010/main" val="247313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8EC695EA-BF14-466F-8B5E-7F2D6E38955C}" type="datetime1">
              <a:rPr lang="en-US" smtClean="0"/>
              <a:t>9/29/2021</a:t>
            </a:fld>
            <a:endParaRPr lang="en-US"/>
          </a:p>
        </p:txBody>
      </p:sp>
      <p:sp>
        <p:nvSpPr>
          <p:cNvPr id="6" name="Footer Placeholder 5"/>
          <p:cNvSpPr>
            <a:spLocks noGrp="1"/>
          </p:cNvSpPr>
          <p:nvPr>
            <p:ph type="ftr" sz="quarter" idx="11"/>
          </p:nvPr>
        </p:nvSpPr>
        <p:spPr/>
        <p:txBody>
          <a:bodyPr/>
          <a:lstStyle>
            <a:lvl1pPr>
              <a:defRPr/>
            </a:lvl1pPr>
          </a:lstStyle>
          <a:p>
            <a:r>
              <a:rPr lang="en-US"/>
              <a:t>Indicator 10 District Notification Criteria</a:t>
            </a:r>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364793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314531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E5AF5C9B-0F45-487E-BE96-A1D99AF62BD0}" type="datetime1">
              <a:rPr lang="en-US" smtClean="0"/>
              <a:t>9/29/2021</a:t>
            </a:fld>
            <a:endParaRPr lang="en-US"/>
          </a:p>
        </p:txBody>
      </p:sp>
      <p:sp>
        <p:nvSpPr>
          <p:cNvPr id="5" name="Footer Placeholder 4"/>
          <p:cNvSpPr>
            <a:spLocks noGrp="1"/>
          </p:cNvSpPr>
          <p:nvPr>
            <p:ph type="ftr" sz="quarter" idx="11"/>
          </p:nvPr>
        </p:nvSpPr>
        <p:spPr/>
        <p:txBody>
          <a:bodyPr/>
          <a:lstStyle>
            <a:lvl1pPr>
              <a:defRPr/>
            </a:lvl1pPr>
          </a:lstStyle>
          <a:p>
            <a:r>
              <a:rPr lang="en-US"/>
              <a:t>Indicator 10 District Notification Criteria</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19228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171743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9/29/2021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67568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fld id="{94C81B4D-F060-418E-A958-B2BDC1A258F8}" type="datetime1">
              <a:rPr lang="en-US" smtClean="0"/>
              <a:pPr/>
              <a:t>9/29/2021</a:t>
            </a:fld>
            <a:endParaRPr lang="en-US"/>
          </a:p>
        </p:txBody>
      </p:sp>
      <p:sp>
        <p:nvSpPr>
          <p:cNvPr id="8" name="Footer Placeholder 7"/>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427675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9/29/2021</a:t>
            </a:fld>
            <a:endParaRPr lang="en-US"/>
          </a:p>
        </p:txBody>
      </p:sp>
      <p:sp>
        <p:nvSpPr>
          <p:cNvPr id="4" name="Footer Placeholder 3"/>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27031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9/29/2021</a:t>
            </a:fld>
            <a:endParaRPr lang="en-US"/>
          </a:p>
        </p:txBody>
      </p:sp>
      <p:sp>
        <p:nvSpPr>
          <p:cNvPr id="3" name="Footer Placeholder 2"/>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31855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9/29/2021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62931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9/29/2021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229348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6E47D2BB-415D-4079-B52B-C3C35D36F369}"/>
              </a:ext>
            </a:extLst>
          </p:cNvPr>
          <p:cNvSpPr>
            <a:spLocks noGrp="1"/>
          </p:cNvSpPr>
          <p:nvPr>
            <p:ph type="pic" sz="quarter" idx="28" hasCustomPrompt="1"/>
          </p:nvPr>
        </p:nvSpPr>
        <p:spPr>
          <a:xfrm>
            <a:off x="4448450" y="4321945"/>
            <a:ext cx="4208017" cy="2375332"/>
          </a:xfrm>
          <a:custGeom>
            <a:avLst/>
            <a:gdLst>
              <a:gd name="connsiteX0" fmla="*/ 2414723 w 4208017"/>
              <a:gd name="connsiteY0" fmla="*/ 0 h 2375332"/>
              <a:gd name="connsiteX1" fmla="*/ 3618021 w 4208017"/>
              <a:gd name="connsiteY1" fmla="*/ 0 h 2375332"/>
              <a:gd name="connsiteX2" fmla="*/ 3618021 w 4208017"/>
              <a:gd name="connsiteY2" fmla="*/ 1026017 h 2375332"/>
              <a:gd name="connsiteX3" fmla="*/ 4208017 w 4208017"/>
              <a:gd name="connsiteY3" fmla="*/ 1026017 h 2375332"/>
              <a:gd name="connsiteX4" fmla="*/ 4208017 w 4208017"/>
              <a:gd name="connsiteY4" fmla="*/ 2375332 h 2375332"/>
              <a:gd name="connsiteX5" fmla="*/ 0 w 4208017"/>
              <a:gd name="connsiteY5" fmla="*/ 2375332 h 2375332"/>
              <a:gd name="connsiteX6" fmla="*/ 0 w 4208017"/>
              <a:gd name="connsiteY6" fmla="*/ 152629 h 2375332"/>
              <a:gd name="connsiteX7" fmla="*/ 113020 w 4208017"/>
              <a:gd name="connsiteY7" fmla="*/ 255349 h 2375332"/>
              <a:gd name="connsiteX8" fmla="*/ 1140778 w 4208017"/>
              <a:gd name="connsiteY8" fmla="*/ 624304 h 2375332"/>
              <a:gd name="connsiteX9" fmla="*/ 2387559 w 4208017"/>
              <a:gd name="connsiteY9" fmla="*/ 36326 h 23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017" h="2375332">
                <a:moveTo>
                  <a:pt x="2414723" y="0"/>
                </a:moveTo>
                <a:lnTo>
                  <a:pt x="3618021" y="0"/>
                </a:lnTo>
                <a:lnTo>
                  <a:pt x="3618021" y="1026017"/>
                </a:lnTo>
                <a:lnTo>
                  <a:pt x="4208017" y="1026017"/>
                </a:lnTo>
                <a:lnTo>
                  <a:pt x="4208017" y="2375332"/>
                </a:lnTo>
                <a:lnTo>
                  <a:pt x="0" y="2375332"/>
                </a:lnTo>
                <a:lnTo>
                  <a:pt x="0" y="152629"/>
                </a:lnTo>
                <a:lnTo>
                  <a:pt x="113020" y="255349"/>
                </a:lnTo>
                <a:cubicBezTo>
                  <a:pt x="392315" y="485843"/>
                  <a:pt x="750377" y="624304"/>
                  <a:pt x="1140778" y="624304"/>
                </a:cubicBezTo>
                <a:cubicBezTo>
                  <a:pt x="1642723" y="624304"/>
                  <a:pt x="2091209" y="395419"/>
                  <a:pt x="2387559" y="36326"/>
                </a:cubicBezTo>
                <a:close/>
              </a:path>
            </a:pathLst>
          </a:custGeom>
          <a:solidFill>
            <a:schemeClr val="accent6">
              <a:lumMod val="40000"/>
              <a:lumOff val="60000"/>
            </a:schemeClr>
          </a:solidFill>
        </p:spPr>
        <p:txBody>
          <a:bodyPr wrap="square">
            <a:noAutofit/>
          </a:bodyPr>
          <a:lstStyle>
            <a:lvl1pPr algn="ctr">
              <a:buFontTx/>
              <a:buNone/>
              <a:defRPr sz="2000">
                <a:solidFill>
                  <a:schemeClr val="accent6">
                    <a:lumMod val="40000"/>
                    <a:lumOff val="60000"/>
                  </a:schemeClr>
                </a:solidFill>
              </a:defRPr>
            </a:lvl1pPr>
          </a:lstStyle>
          <a:p>
            <a:r>
              <a:rPr lang="en-US"/>
              <a:t>picture</a:t>
            </a:r>
          </a:p>
        </p:txBody>
      </p:sp>
      <p:sp>
        <p:nvSpPr>
          <p:cNvPr id="48" name="Picture Placeholder 47">
            <a:extLst>
              <a:ext uri="{FF2B5EF4-FFF2-40B4-BE49-F238E27FC236}">
                <a16:creationId xmlns:a16="http://schemas.microsoft.com/office/drawing/2014/main" id="{5FE1F749-6235-4ED4-9205-2DEBFB359391}"/>
              </a:ext>
            </a:extLst>
          </p:cNvPr>
          <p:cNvSpPr>
            <a:spLocks noGrp="1"/>
          </p:cNvSpPr>
          <p:nvPr>
            <p:ph type="pic" sz="quarter" idx="29" hasCustomPrompt="1"/>
          </p:nvPr>
        </p:nvSpPr>
        <p:spPr>
          <a:xfrm>
            <a:off x="4874582" y="736014"/>
            <a:ext cx="3780401" cy="3478367"/>
          </a:xfrm>
          <a:custGeom>
            <a:avLst/>
            <a:gdLst>
              <a:gd name="connsiteX0" fmla="*/ 0 w 3780401"/>
              <a:gd name="connsiteY0" fmla="*/ 0 h 3478367"/>
              <a:gd name="connsiteX1" fmla="*/ 3780401 w 3780401"/>
              <a:gd name="connsiteY1" fmla="*/ 0 h 3478367"/>
              <a:gd name="connsiteX2" fmla="*/ 3780401 w 3780401"/>
              <a:gd name="connsiteY2" fmla="*/ 2069606 h 3478367"/>
              <a:gd name="connsiteX3" fmla="*/ 3191889 w 3780401"/>
              <a:gd name="connsiteY3" fmla="*/ 2069606 h 3478367"/>
              <a:gd name="connsiteX4" fmla="*/ 3191889 w 3780401"/>
              <a:gd name="connsiteY4" fmla="*/ 3478367 h 3478367"/>
              <a:gd name="connsiteX5" fmla="*/ 2066290 w 3780401"/>
              <a:gd name="connsiteY5" fmla="*/ 3478367 h 3478367"/>
              <a:gd name="connsiteX6" fmla="*/ 2135372 w 3780401"/>
              <a:gd name="connsiteY6" fmla="*/ 3364655 h 3478367"/>
              <a:gd name="connsiteX7" fmla="*/ 2330382 w 3780401"/>
              <a:gd name="connsiteY7" fmla="*/ 2594499 h 3478367"/>
              <a:gd name="connsiteX8" fmla="*/ 714646 w 3780401"/>
              <a:gd name="connsiteY8" fmla="*/ 978763 h 3478367"/>
              <a:gd name="connsiteX9" fmla="*/ 85729 w 3780401"/>
              <a:gd name="connsiteY9" fmla="*/ 1105736 h 3478367"/>
              <a:gd name="connsiteX10" fmla="*/ 0 w 3780401"/>
              <a:gd name="connsiteY10" fmla="*/ 1147033 h 34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0401" h="3478367">
                <a:moveTo>
                  <a:pt x="0" y="0"/>
                </a:moveTo>
                <a:lnTo>
                  <a:pt x="3780401" y="0"/>
                </a:lnTo>
                <a:lnTo>
                  <a:pt x="3780401" y="2069606"/>
                </a:lnTo>
                <a:lnTo>
                  <a:pt x="3191889" y="2069606"/>
                </a:lnTo>
                <a:lnTo>
                  <a:pt x="3191889" y="3478367"/>
                </a:lnTo>
                <a:lnTo>
                  <a:pt x="2066290" y="3478367"/>
                </a:lnTo>
                <a:lnTo>
                  <a:pt x="2135372" y="3364655"/>
                </a:lnTo>
                <a:cubicBezTo>
                  <a:pt x="2259739" y="3135716"/>
                  <a:pt x="2330382" y="2873357"/>
                  <a:pt x="2330382" y="2594499"/>
                </a:cubicBezTo>
                <a:cubicBezTo>
                  <a:pt x="2330382" y="1702153"/>
                  <a:pt x="1606992" y="978763"/>
                  <a:pt x="714646" y="978763"/>
                </a:cubicBezTo>
                <a:cubicBezTo>
                  <a:pt x="491560" y="978763"/>
                  <a:pt x="279033" y="1023975"/>
                  <a:pt x="85729" y="1105736"/>
                </a:cubicBezTo>
                <a:lnTo>
                  <a:pt x="0" y="1147033"/>
                </a:lnTo>
                <a:close/>
              </a:path>
            </a:pathLst>
          </a:custGeom>
          <a:solidFill>
            <a:schemeClr val="accent2"/>
          </a:solidFill>
        </p:spPr>
        <p:txBody>
          <a:bodyPr wrap="square">
            <a:noAutofit/>
          </a:bodyPr>
          <a:lstStyle>
            <a:lvl1pPr algn="r">
              <a:buFontTx/>
              <a:buNone/>
              <a:defRPr sz="2000">
                <a:solidFill>
                  <a:schemeClr val="accent2"/>
                </a:solidFill>
              </a:defRPr>
            </a:lvl1pPr>
          </a:lstStyle>
          <a:p>
            <a:r>
              <a:rPr lang="en-US"/>
              <a:t>picture</a:t>
            </a:r>
          </a:p>
        </p:txBody>
      </p:sp>
      <p:sp>
        <p:nvSpPr>
          <p:cNvPr id="38" name="Picture Placeholder 37">
            <a:extLst>
              <a:ext uri="{FF2B5EF4-FFF2-40B4-BE49-F238E27FC236}">
                <a16:creationId xmlns:a16="http://schemas.microsoft.com/office/drawing/2014/main" id="{83422ECC-7B1E-4F28-AFEB-5532505DDF56}"/>
              </a:ext>
            </a:extLst>
          </p:cNvPr>
          <p:cNvSpPr>
            <a:spLocks noGrp="1"/>
          </p:cNvSpPr>
          <p:nvPr>
            <p:ph type="pic" sz="quarter" idx="21" hasCustomPrompt="1"/>
          </p:nvPr>
        </p:nvSpPr>
        <p:spPr>
          <a:xfrm>
            <a:off x="1117838" y="3346510"/>
            <a:ext cx="3231471" cy="2397525"/>
          </a:xfrm>
          <a:custGeom>
            <a:avLst/>
            <a:gdLst>
              <a:gd name="connsiteX0" fmla="*/ 1946992 w 3231471"/>
              <a:gd name="connsiteY0" fmla="*/ 0 h 2397525"/>
              <a:gd name="connsiteX1" fmla="*/ 2856462 w 3231471"/>
              <a:gd name="connsiteY1" fmla="*/ 0 h 2397525"/>
              <a:gd name="connsiteX2" fmla="*/ 2863996 w 3231471"/>
              <a:gd name="connsiteY2" fmla="*/ 149203 h 2397525"/>
              <a:gd name="connsiteX3" fmla="*/ 3224610 w 3231471"/>
              <a:gd name="connsiteY3" fmla="*/ 1011761 h 2397525"/>
              <a:gd name="connsiteX4" fmla="*/ 3231471 w 3231471"/>
              <a:gd name="connsiteY4" fmla="*/ 1019311 h 2397525"/>
              <a:gd name="connsiteX5" fmla="*/ 3231471 w 3231471"/>
              <a:gd name="connsiteY5" fmla="*/ 2397525 h 2397525"/>
              <a:gd name="connsiteX6" fmla="*/ 0 w 3231471"/>
              <a:gd name="connsiteY6" fmla="*/ 2397525 h 2397525"/>
              <a:gd name="connsiteX7" fmla="*/ 0 w 3231471"/>
              <a:gd name="connsiteY7" fmla="*/ 984960 h 2397525"/>
              <a:gd name="connsiteX8" fmla="*/ 1946992 w 3231471"/>
              <a:gd name="connsiteY8" fmla="*/ 984960 h 23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471" h="2397525">
                <a:moveTo>
                  <a:pt x="1946992" y="0"/>
                </a:moveTo>
                <a:lnTo>
                  <a:pt x="2856462" y="0"/>
                </a:lnTo>
                <a:lnTo>
                  <a:pt x="2863996" y="149203"/>
                </a:lnTo>
                <a:cubicBezTo>
                  <a:pt x="2897093" y="475100"/>
                  <a:pt x="3027043" y="772366"/>
                  <a:pt x="3224610" y="1011761"/>
                </a:cubicBezTo>
                <a:lnTo>
                  <a:pt x="3231471" y="1019311"/>
                </a:lnTo>
                <a:lnTo>
                  <a:pt x="3231471" y="2397525"/>
                </a:lnTo>
                <a:lnTo>
                  <a:pt x="0" y="2397525"/>
                </a:lnTo>
                <a:lnTo>
                  <a:pt x="0" y="984960"/>
                </a:lnTo>
                <a:lnTo>
                  <a:pt x="1946992" y="984960"/>
                </a:lnTo>
                <a:close/>
              </a:path>
            </a:pathLst>
          </a:custGeom>
          <a:solidFill>
            <a:schemeClr val="accent1">
              <a:lumMod val="75000"/>
            </a:schemeClr>
          </a:solidFill>
        </p:spPr>
        <p:txBody>
          <a:bodyPr wrap="square">
            <a:noAutofit/>
          </a:bodyPr>
          <a:lstStyle>
            <a:lvl1pPr algn="ctr">
              <a:buFontTx/>
              <a:buNone/>
              <a:defRPr sz="2000">
                <a:solidFill>
                  <a:schemeClr val="accent1">
                    <a:lumMod val="75000"/>
                  </a:schemeClr>
                </a:solidFill>
              </a:defRPr>
            </a:lvl1pPr>
          </a:lstStyle>
          <a:p>
            <a:r>
              <a:rPr lang="en-US"/>
              <a:t>picture</a:t>
            </a:r>
          </a:p>
        </p:txBody>
      </p:sp>
      <p:sp>
        <p:nvSpPr>
          <p:cNvPr id="40" name="Picture Placeholder 39">
            <a:extLst>
              <a:ext uri="{FF2B5EF4-FFF2-40B4-BE49-F238E27FC236}">
                <a16:creationId xmlns:a16="http://schemas.microsoft.com/office/drawing/2014/main" id="{0F36A301-8DE6-4070-89B9-CAEDEEBAFF39}"/>
              </a:ext>
            </a:extLst>
          </p:cNvPr>
          <p:cNvSpPr>
            <a:spLocks noGrp="1"/>
          </p:cNvSpPr>
          <p:nvPr>
            <p:ph type="pic" sz="quarter" idx="10" hasCustomPrompt="1"/>
          </p:nvPr>
        </p:nvSpPr>
        <p:spPr>
          <a:xfrm>
            <a:off x="1013719" y="284365"/>
            <a:ext cx="3778414" cy="2985113"/>
          </a:xfrm>
          <a:custGeom>
            <a:avLst/>
            <a:gdLst>
              <a:gd name="connsiteX0" fmla="*/ 0 w 3778414"/>
              <a:gd name="connsiteY0" fmla="*/ 0 h 2985113"/>
              <a:gd name="connsiteX1" fmla="*/ 3778414 w 3778414"/>
              <a:gd name="connsiteY1" fmla="*/ 0 h 2985113"/>
              <a:gd name="connsiteX2" fmla="*/ 3778414 w 3778414"/>
              <a:gd name="connsiteY2" fmla="*/ 1641789 h 2985113"/>
              <a:gd name="connsiteX3" fmla="*/ 3672136 w 3778414"/>
              <a:gd name="connsiteY3" fmla="*/ 1706355 h 2985113"/>
              <a:gd name="connsiteX4" fmla="*/ 2968115 w 3778414"/>
              <a:gd name="connsiteY4" fmla="*/ 2880949 h 2985113"/>
              <a:gd name="connsiteX5" fmla="*/ 2962855 w 3778414"/>
              <a:gd name="connsiteY5" fmla="*/ 2985113 h 2985113"/>
              <a:gd name="connsiteX6" fmla="*/ 2051111 w 3778414"/>
              <a:gd name="connsiteY6" fmla="*/ 2985113 h 2985113"/>
              <a:gd name="connsiteX7" fmla="*/ 2051111 w 3778414"/>
              <a:gd name="connsiteY7" fmla="*/ 2050462 h 2985113"/>
              <a:gd name="connsiteX8" fmla="*/ 0 w 3778414"/>
              <a:gd name="connsiteY8" fmla="*/ 2050462 h 29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414" h="2985113">
                <a:moveTo>
                  <a:pt x="0" y="0"/>
                </a:moveTo>
                <a:lnTo>
                  <a:pt x="3778414" y="0"/>
                </a:lnTo>
                <a:lnTo>
                  <a:pt x="3778414" y="1641789"/>
                </a:lnTo>
                <a:lnTo>
                  <a:pt x="3672136" y="1706355"/>
                </a:lnTo>
                <a:cubicBezTo>
                  <a:pt x="3285326" y="1967678"/>
                  <a:pt x="3017760" y="2392102"/>
                  <a:pt x="2968115" y="2880949"/>
                </a:cubicBezTo>
                <a:lnTo>
                  <a:pt x="2962855" y="2985113"/>
                </a:lnTo>
                <a:lnTo>
                  <a:pt x="2051111" y="2985113"/>
                </a:lnTo>
                <a:lnTo>
                  <a:pt x="2051111" y="2050462"/>
                </a:lnTo>
                <a:lnTo>
                  <a:pt x="0" y="2050462"/>
                </a:lnTo>
                <a:close/>
              </a:path>
            </a:pathLst>
          </a:custGeom>
          <a:solidFill>
            <a:schemeClr val="tx2"/>
          </a:solidFill>
          <a:ln w="76200">
            <a:noFill/>
          </a:ln>
        </p:spPr>
        <p:txBody>
          <a:bodyPr wrap="square">
            <a:noAutofit/>
          </a:bodyPr>
          <a:lstStyle>
            <a:lvl1pPr algn="ctr">
              <a:buFontTx/>
              <a:buNone/>
              <a:defRPr sz="2000">
                <a:solidFill>
                  <a:schemeClr val="tx2"/>
                </a:solidFill>
              </a:defRPr>
            </a:lvl1pPr>
          </a:lstStyle>
          <a:p>
            <a:r>
              <a:rPr lang="en-US"/>
              <a:t>picture</a:t>
            </a:r>
          </a:p>
        </p:txBody>
      </p:sp>
      <p:sp>
        <p:nvSpPr>
          <p:cNvPr id="34" name="Text Placeholder 55">
            <a:extLst>
              <a:ext uri="{FF2B5EF4-FFF2-40B4-BE49-F238E27FC236}">
                <a16:creationId xmlns:a16="http://schemas.microsoft.com/office/drawing/2014/main" id="{A094AAC4-B5ED-47F4-8258-99D53CFD5ECB}"/>
              </a:ext>
            </a:extLst>
          </p:cNvPr>
          <p:cNvSpPr>
            <a:spLocks noGrp="1"/>
          </p:cNvSpPr>
          <p:nvPr>
            <p:ph type="body" sz="quarter" idx="27" hasCustomPrompt="1"/>
          </p:nvPr>
        </p:nvSpPr>
        <p:spPr>
          <a:xfrm>
            <a:off x="8889236" y="1212967"/>
            <a:ext cx="2943225" cy="460375"/>
          </a:xfrm>
        </p:spPr>
        <p:txBody>
          <a:bodyPr>
            <a:normAutofit/>
          </a:bodyPr>
          <a:lstStyle>
            <a:lvl1pPr marL="0" indent="0" algn="ctr">
              <a:buNone/>
              <a:defRPr sz="1600" spc="300">
                <a:solidFill>
                  <a:schemeClr val="tx2"/>
                </a:solidFill>
              </a:defRPr>
            </a:lvl1pPr>
          </a:lstStyle>
          <a:p>
            <a:pPr lvl="0"/>
            <a:r>
              <a:rPr lang="en-US"/>
              <a:t>Add Subtitle</a:t>
            </a:r>
          </a:p>
        </p:txBody>
      </p:sp>
      <p:cxnSp>
        <p:nvCxnSpPr>
          <p:cNvPr id="36" name="Straight Connector 35">
            <a:extLst>
              <a:ext uri="{FF2B5EF4-FFF2-40B4-BE49-F238E27FC236}">
                <a16:creationId xmlns:a16="http://schemas.microsoft.com/office/drawing/2014/main" id="{C3DAD4DA-9BF0-49DF-B3A0-AD4373B7AB97}"/>
              </a:ext>
            </a:extLst>
          </p:cNvPr>
          <p:cNvCxnSpPr>
            <a:cxnSpLocks/>
          </p:cNvCxnSpPr>
          <p:nvPr userDrawn="1"/>
        </p:nvCxnSpPr>
        <p:spPr>
          <a:xfrm>
            <a:off x="9355907" y="1113989"/>
            <a:ext cx="19885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654188-189F-4C45-84FE-46196D57E725}"/>
              </a:ext>
            </a:extLst>
          </p:cNvPr>
          <p:cNvSpPr>
            <a:spLocks noGrp="1"/>
          </p:cNvSpPr>
          <p:nvPr>
            <p:ph type="title" hasCustomPrompt="1"/>
          </p:nvPr>
        </p:nvSpPr>
        <p:spPr>
          <a:xfrm>
            <a:off x="8889236" y="638380"/>
            <a:ext cx="2943960" cy="475585"/>
          </a:xfrm>
        </p:spPr>
        <p:txBody>
          <a:bodyPr vert="horz" lIns="91440" tIns="45720" rIns="91440" bIns="45720" rtlCol="0">
            <a:normAutofit/>
          </a:bodyPr>
          <a:lstStyle>
            <a:lvl1pPr algn="ctr">
              <a:defRPr lang="en-US" sz="2800" b="1" cap="all" spc="300" baseline="0">
                <a:solidFill>
                  <a:schemeClr val="tx2"/>
                </a:solidFill>
                <a:ea typeface="+mn-ea"/>
                <a:cs typeface="+mn-cs"/>
              </a:defRPr>
            </a:lvl1pPr>
          </a:lstStyle>
          <a:p>
            <a:pPr marL="0" lvl="0" indent="0" algn="ctr">
              <a:spcBef>
                <a:spcPts val="1000"/>
              </a:spcBef>
              <a:buFont typeface="Arial" panose="020B0604020202020204" pitchFamily="34" charset="0"/>
            </a:pPr>
            <a:r>
              <a:rPr lang="en-US"/>
              <a:t>Add Title</a:t>
            </a:r>
          </a:p>
        </p:txBody>
      </p:sp>
      <p:sp>
        <p:nvSpPr>
          <p:cNvPr id="21" name="Picture Placeholder 73">
            <a:extLst>
              <a:ext uri="{FF2B5EF4-FFF2-40B4-BE49-F238E27FC236}">
                <a16:creationId xmlns:a16="http://schemas.microsoft.com/office/drawing/2014/main" id="{E2592FC4-8899-4307-8C15-58CDB76E20D7}"/>
              </a:ext>
            </a:extLst>
          </p:cNvPr>
          <p:cNvSpPr>
            <a:spLocks noGrp="1"/>
          </p:cNvSpPr>
          <p:nvPr>
            <p:ph type="pic" sz="quarter" idx="22" hasCustomPrompt="1"/>
          </p:nvPr>
        </p:nvSpPr>
        <p:spPr>
          <a:xfrm>
            <a:off x="8914350" y="4156229"/>
            <a:ext cx="2184926" cy="2184926"/>
          </a:xfrm>
          <a:prstGeom prst="ellipse">
            <a:avLst/>
          </a:prstGeom>
          <a:solidFill>
            <a:schemeClr val="accent1"/>
          </a:solidFill>
          <a:ln w="76200">
            <a:solidFill>
              <a:schemeClr val="bg1"/>
            </a:solidFill>
          </a:ln>
        </p:spPr>
        <p:txBody>
          <a:bodyPr>
            <a:normAutofit/>
          </a:bodyPr>
          <a:lstStyle>
            <a:lvl1pPr algn="ctr">
              <a:buFontTx/>
              <a:buNone/>
              <a:defRPr sz="2000">
                <a:solidFill>
                  <a:schemeClr val="accent1"/>
                </a:solidFill>
              </a:defRPr>
            </a:lvl1pPr>
          </a:lstStyle>
          <a:p>
            <a:r>
              <a:rPr lang="en-US"/>
              <a:t>picture</a:t>
            </a:r>
          </a:p>
        </p:txBody>
      </p:sp>
      <p:sp>
        <p:nvSpPr>
          <p:cNvPr id="37" name="Picture Placeholder 73">
            <a:extLst>
              <a:ext uri="{FF2B5EF4-FFF2-40B4-BE49-F238E27FC236}">
                <a16:creationId xmlns:a16="http://schemas.microsoft.com/office/drawing/2014/main" id="{D7F536AA-2C67-4EE9-BA44-3CD14A662A4A}"/>
              </a:ext>
            </a:extLst>
          </p:cNvPr>
          <p:cNvSpPr>
            <a:spLocks noGrp="1"/>
          </p:cNvSpPr>
          <p:nvPr>
            <p:ph type="pic" sz="quarter" idx="30" hasCustomPrompt="1"/>
          </p:nvPr>
        </p:nvSpPr>
        <p:spPr>
          <a:xfrm>
            <a:off x="3973492" y="1714777"/>
            <a:ext cx="3231471" cy="3231472"/>
          </a:xfrm>
          <a:prstGeom prst="ellipse">
            <a:avLst/>
          </a:prstGeom>
          <a:solidFill>
            <a:schemeClr val="accent1">
              <a:lumMod val="40000"/>
              <a:lumOff val="60000"/>
            </a:schemeClr>
          </a:solidFill>
          <a:ln w="76200">
            <a:solidFill>
              <a:schemeClr val="bg1"/>
            </a:solidFill>
          </a:ln>
        </p:spPr>
        <p:txBody>
          <a:bodyPr>
            <a:normAutofit/>
          </a:bodyPr>
          <a:lstStyle>
            <a:lvl1pPr algn="ctr">
              <a:buFontTx/>
              <a:buNone/>
              <a:defRPr sz="2000">
                <a:solidFill>
                  <a:schemeClr val="accent1">
                    <a:lumMod val="40000"/>
                    <a:lumOff val="60000"/>
                  </a:schemeClr>
                </a:solidFill>
              </a:defRPr>
            </a:lvl1pPr>
          </a:lstStyle>
          <a:p>
            <a:r>
              <a:rPr lang="en-US"/>
              <a:t>picture</a:t>
            </a:r>
          </a:p>
        </p:txBody>
      </p:sp>
      <p:sp>
        <p:nvSpPr>
          <p:cNvPr id="45" name="Picture Placeholder 76">
            <a:extLst>
              <a:ext uri="{FF2B5EF4-FFF2-40B4-BE49-F238E27FC236}">
                <a16:creationId xmlns:a16="http://schemas.microsoft.com/office/drawing/2014/main" id="{612A5F8A-A926-4147-B50C-7CE357925765}"/>
              </a:ext>
            </a:extLst>
          </p:cNvPr>
          <p:cNvSpPr>
            <a:spLocks noGrp="1"/>
          </p:cNvSpPr>
          <p:nvPr>
            <p:ph type="pic" sz="quarter" idx="23" hasCustomPrompt="1"/>
          </p:nvPr>
        </p:nvSpPr>
        <p:spPr>
          <a:xfrm>
            <a:off x="568720" y="2334827"/>
            <a:ext cx="2496110" cy="1996643"/>
          </a:xfrm>
          <a:solidFill>
            <a:schemeClr val="accent6"/>
          </a:solidFill>
          <a:ln w="76200" cap="sq">
            <a:solidFill>
              <a:schemeClr val="bg1"/>
            </a:solidFill>
            <a:miter lim="800000"/>
          </a:ln>
        </p:spPr>
        <p:txBody>
          <a:bodyPr>
            <a:normAutofit/>
          </a:bodyPr>
          <a:lstStyle>
            <a:lvl1pPr algn="ctr">
              <a:buFontTx/>
              <a:buNone/>
              <a:defRPr sz="2000">
                <a:solidFill>
                  <a:schemeClr val="accent6"/>
                </a:solidFill>
              </a:defRPr>
            </a:lvl1pPr>
          </a:lstStyle>
          <a:p>
            <a:r>
              <a:rPr lang="en-US"/>
              <a:t>picture</a:t>
            </a:r>
          </a:p>
        </p:txBody>
      </p:sp>
      <p:sp>
        <p:nvSpPr>
          <p:cNvPr id="49" name="Picture Placeholder 48">
            <a:extLst>
              <a:ext uri="{FF2B5EF4-FFF2-40B4-BE49-F238E27FC236}">
                <a16:creationId xmlns:a16="http://schemas.microsoft.com/office/drawing/2014/main" id="{702D7850-E2F0-4CF9-AE7D-387BB2740649}"/>
              </a:ext>
            </a:extLst>
          </p:cNvPr>
          <p:cNvSpPr>
            <a:spLocks noGrp="1"/>
          </p:cNvSpPr>
          <p:nvPr>
            <p:ph type="pic" sz="quarter" idx="24" hasCustomPrompt="1"/>
          </p:nvPr>
        </p:nvSpPr>
        <p:spPr>
          <a:xfrm>
            <a:off x="8066471" y="2805620"/>
            <a:ext cx="3555325" cy="2542342"/>
          </a:xfrm>
          <a:custGeom>
            <a:avLst/>
            <a:gdLst>
              <a:gd name="connsiteX0" fmla="*/ 0 w 3555325"/>
              <a:gd name="connsiteY0" fmla="*/ 0 h 2542342"/>
              <a:gd name="connsiteX1" fmla="*/ 3555325 w 3555325"/>
              <a:gd name="connsiteY1" fmla="*/ 0 h 2542342"/>
              <a:gd name="connsiteX2" fmla="*/ 3555325 w 3555325"/>
              <a:gd name="connsiteY2" fmla="*/ 2542342 h 2542342"/>
              <a:gd name="connsiteX3" fmla="*/ 3027792 w 3555325"/>
              <a:gd name="connsiteY3" fmla="*/ 2542342 h 2542342"/>
              <a:gd name="connsiteX4" fmla="*/ 3032805 w 3555325"/>
              <a:gd name="connsiteY4" fmla="*/ 2443072 h 2542342"/>
              <a:gd name="connsiteX5" fmla="*/ 1940342 w 3555325"/>
              <a:gd name="connsiteY5" fmla="*/ 1350609 h 2542342"/>
              <a:gd name="connsiteX6" fmla="*/ 847879 w 3555325"/>
              <a:gd name="connsiteY6" fmla="*/ 2443072 h 2542342"/>
              <a:gd name="connsiteX7" fmla="*/ 852892 w 3555325"/>
              <a:gd name="connsiteY7" fmla="*/ 2542342 h 2542342"/>
              <a:gd name="connsiteX8" fmla="*/ 0 w 3555325"/>
              <a:gd name="connsiteY8" fmla="*/ 2542342 h 254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25" h="2542342">
                <a:moveTo>
                  <a:pt x="0" y="0"/>
                </a:moveTo>
                <a:lnTo>
                  <a:pt x="3555325" y="0"/>
                </a:lnTo>
                <a:lnTo>
                  <a:pt x="3555325" y="2542342"/>
                </a:lnTo>
                <a:lnTo>
                  <a:pt x="3027792" y="2542342"/>
                </a:lnTo>
                <a:lnTo>
                  <a:pt x="3032805" y="2443072"/>
                </a:lnTo>
                <a:cubicBezTo>
                  <a:pt x="3032805" y="1839721"/>
                  <a:pt x="2543693" y="1350609"/>
                  <a:pt x="1940342" y="1350609"/>
                </a:cubicBezTo>
                <a:cubicBezTo>
                  <a:pt x="1336991" y="1350609"/>
                  <a:pt x="847879" y="1839721"/>
                  <a:pt x="847879" y="2443072"/>
                </a:cubicBezTo>
                <a:lnTo>
                  <a:pt x="852892" y="2542342"/>
                </a:lnTo>
                <a:lnTo>
                  <a:pt x="0" y="2542342"/>
                </a:lnTo>
                <a:close/>
              </a:path>
            </a:pathLst>
          </a:custGeom>
          <a:solidFill>
            <a:schemeClr val="accent2">
              <a:lumMod val="75000"/>
            </a:schemeClr>
          </a:solidFill>
          <a:ln w="76200">
            <a:solidFill>
              <a:schemeClr val="bg1"/>
            </a:solidFill>
            <a:miter lim="800000"/>
          </a:ln>
        </p:spPr>
        <p:txBody>
          <a:bodyPr wrap="square">
            <a:noAutofit/>
          </a:bodyPr>
          <a:lstStyle>
            <a:lvl1pPr algn="ctr">
              <a:buFontTx/>
              <a:buNone/>
              <a:defRPr sz="2000">
                <a:solidFill>
                  <a:schemeClr val="accent2">
                    <a:lumMod val="75000"/>
                  </a:schemeClr>
                </a:solidFill>
              </a:defRPr>
            </a:lvl1pPr>
          </a:lstStyle>
          <a:p>
            <a:r>
              <a:rPr lang="en-US"/>
              <a:t>picture</a:t>
            </a:r>
          </a:p>
        </p:txBody>
      </p:sp>
    </p:spTree>
    <p:extLst>
      <p:ext uri="{BB962C8B-B14F-4D97-AF65-F5344CB8AC3E}">
        <p14:creationId xmlns:p14="http://schemas.microsoft.com/office/powerpoint/2010/main" val="3749595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FA0F-5787-4552-BEDE-A75FF21C28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263AD-0C4A-4416-A710-B2F70C5E1B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32E230-1961-4A23-9E6E-BB178435212E}"/>
              </a:ext>
            </a:extLst>
          </p:cNvPr>
          <p:cNvSpPr>
            <a:spLocks noGrp="1"/>
          </p:cNvSpPr>
          <p:nvPr>
            <p:ph type="dt" sz="half" idx="10"/>
          </p:nvPr>
        </p:nvSpPr>
        <p:spPr/>
        <p:txBody>
          <a:bodyPr/>
          <a:lstStyle/>
          <a:p>
            <a:fld id="{AF31679B-2CB1-4879-A0F5-726909728636}" type="datetimeFigureOut">
              <a:rPr lang="en-US" smtClean="0"/>
              <a:t>9/29/2021</a:t>
            </a:fld>
            <a:endParaRPr lang="en-US"/>
          </a:p>
        </p:txBody>
      </p:sp>
      <p:sp>
        <p:nvSpPr>
          <p:cNvPr id="5" name="Footer Placeholder 4">
            <a:extLst>
              <a:ext uri="{FF2B5EF4-FFF2-40B4-BE49-F238E27FC236}">
                <a16:creationId xmlns:a16="http://schemas.microsoft.com/office/drawing/2014/main" id="{B071EB5E-FF1A-4689-9728-ED4FD1603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65BC2-33CF-43F7-BEFB-8DBE62DFD3C1}"/>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2356387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F5282-B9BF-45AA-B437-45C559B0F9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1E24CE-E535-4C42-BA06-807F0AA18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7915A-D6ED-457D-A12A-A16F9612A8B9}"/>
              </a:ext>
            </a:extLst>
          </p:cNvPr>
          <p:cNvSpPr>
            <a:spLocks noGrp="1"/>
          </p:cNvSpPr>
          <p:nvPr>
            <p:ph type="dt" sz="half" idx="10"/>
          </p:nvPr>
        </p:nvSpPr>
        <p:spPr/>
        <p:txBody>
          <a:bodyPr/>
          <a:lstStyle/>
          <a:p>
            <a:fld id="{AF31679B-2CB1-4879-A0F5-726909728636}" type="datetimeFigureOut">
              <a:rPr lang="en-US" smtClean="0"/>
              <a:t>9/29/2021</a:t>
            </a:fld>
            <a:endParaRPr lang="en-US"/>
          </a:p>
        </p:txBody>
      </p:sp>
      <p:sp>
        <p:nvSpPr>
          <p:cNvPr id="5" name="Footer Placeholder 4">
            <a:extLst>
              <a:ext uri="{FF2B5EF4-FFF2-40B4-BE49-F238E27FC236}">
                <a16:creationId xmlns:a16="http://schemas.microsoft.com/office/drawing/2014/main" id="{01CF8C7D-893D-454E-A5BB-680927544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75C2D-377B-49FB-AA9A-FF25F26182E3}"/>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208236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61E7-2FC2-4C1B-8EE4-9F275F1F84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A20CFD-1098-418C-9633-7059ED59B8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3525FD-DC76-4FFD-AC80-6A8FFE8C44FC}"/>
              </a:ext>
            </a:extLst>
          </p:cNvPr>
          <p:cNvSpPr>
            <a:spLocks noGrp="1"/>
          </p:cNvSpPr>
          <p:nvPr>
            <p:ph type="dt" sz="half" idx="10"/>
          </p:nvPr>
        </p:nvSpPr>
        <p:spPr/>
        <p:txBody>
          <a:bodyPr/>
          <a:lstStyle/>
          <a:p>
            <a:fld id="{AF31679B-2CB1-4879-A0F5-726909728636}" type="datetimeFigureOut">
              <a:rPr lang="en-US" smtClean="0"/>
              <a:t>9/29/2021</a:t>
            </a:fld>
            <a:endParaRPr lang="en-US"/>
          </a:p>
        </p:txBody>
      </p:sp>
      <p:sp>
        <p:nvSpPr>
          <p:cNvPr id="5" name="Footer Placeholder 4">
            <a:extLst>
              <a:ext uri="{FF2B5EF4-FFF2-40B4-BE49-F238E27FC236}">
                <a16:creationId xmlns:a16="http://schemas.microsoft.com/office/drawing/2014/main" id="{6A4FC0CF-B5AA-4B56-ACB1-5F9270E94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2706F-27A1-4146-B39C-6DBD3C5AF133}"/>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3744649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E8BE-EC2B-4446-9C99-C2928295D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97A0-0995-45DB-BA2D-26C22062D2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2A95B0-56C2-4EA3-80D4-DF77D2270E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C8A98A-517C-469C-820D-63727C8B8A43}"/>
              </a:ext>
            </a:extLst>
          </p:cNvPr>
          <p:cNvSpPr>
            <a:spLocks noGrp="1"/>
          </p:cNvSpPr>
          <p:nvPr>
            <p:ph type="dt" sz="half" idx="10"/>
          </p:nvPr>
        </p:nvSpPr>
        <p:spPr/>
        <p:txBody>
          <a:bodyPr/>
          <a:lstStyle/>
          <a:p>
            <a:fld id="{AF31679B-2CB1-4879-A0F5-726909728636}" type="datetimeFigureOut">
              <a:rPr lang="en-US" smtClean="0"/>
              <a:t>9/29/2021</a:t>
            </a:fld>
            <a:endParaRPr lang="en-US"/>
          </a:p>
        </p:txBody>
      </p:sp>
      <p:sp>
        <p:nvSpPr>
          <p:cNvPr id="6" name="Footer Placeholder 5">
            <a:extLst>
              <a:ext uri="{FF2B5EF4-FFF2-40B4-BE49-F238E27FC236}">
                <a16:creationId xmlns:a16="http://schemas.microsoft.com/office/drawing/2014/main" id="{A344BEAF-652C-404F-A867-CAC8EE9E95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2F461F-CD1B-4DA6-85AB-2A8F0B602C16}"/>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355721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EBC3D-25DE-4E06-8EFC-E490F6FB46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942957-BCFD-4696-8E26-ABF2BCFCB2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1334C6-AE02-4559-932E-E6D8F40474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4E1CA7-9AA4-47B2-9BD8-5F6B3FBC05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4DC4FE-03CB-494A-99AC-092AB2496D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C69AEA-0370-4834-8C5E-1D46C11BF64C}"/>
              </a:ext>
            </a:extLst>
          </p:cNvPr>
          <p:cNvSpPr>
            <a:spLocks noGrp="1"/>
          </p:cNvSpPr>
          <p:nvPr>
            <p:ph type="dt" sz="half" idx="10"/>
          </p:nvPr>
        </p:nvSpPr>
        <p:spPr/>
        <p:txBody>
          <a:bodyPr/>
          <a:lstStyle/>
          <a:p>
            <a:fld id="{AF31679B-2CB1-4879-A0F5-726909728636}" type="datetimeFigureOut">
              <a:rPr lang="en-US" smtClean="0"/>
              <a:t>9/29/2021</a:t>
            </a:fld>
            <a:endParaRPr lang="en-US"/>
          </a:p>
        </p:txBody>
      </p:sp>
      <p:sp>
        <p:nvSpPr>
          <p:cNvPr id="8" name="Footer Placeholder 7">
            <a:extLst>
              <a:ext uri="{FF2B5EF4-FFF2-40B4-BE49-F238E27FC236}">
                <a16:creationId xmlns:a16="http://schemas.microsoft.com/office/drawing/2014/main" id="{212C5ED6-D42A-4FD2-8DAA-E5242E8C5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0496C9-95D9-48E5-B200-8B5A4BFD070D}"/>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908218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6B3F7-D1B2-4C81-9224-78B4F5E7A7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B3FB96-FAF4-432E-B5AC-6F4588A01085}"/>
              </a:ext>
            </a:extLst>
          </p:cNvPr>
          <p:cNvSpPr>
            <a:spLocks noGrp="1"/>
          </p:cNvSpPr>
          <p:nvPr>
            <p:ph type="dt" sz="half" idx="10"/>
          </p:nvPr>
        </p:nvSpPr>
        <p:spPr/>
        <p:txBody>
          <a:bodyPr/>
          <a:lstStyle/>
          <a:p>
            <a:fld id="{AF31679B-2CB1-4879-A0F5-726909728636}" type="datetimeFigureOut">
              <a:rPr lang="en-US" smtClean="0"/>
              <a:t>9/29/2021</a:t>
            </a:fld>
            <a:endParaRPr lang="en-US"/>
          </a:p>
        </p:txBody>
      </p:sp>
      <p:sp>
        <p:nvSpPr>
          <p:cNvPr id="4" name="Footer Placeholder 3">
            <a:extLst>
              <a:ext uri="{FF2B5EF4-FFF2-40B4-BE49-F238E27FC236}">
                <a16:creationId xmlns:a16="http://schemas.microsoft.com/office/drawing/2014/main" id="{8B28B538-11DD-4B51-A7C0-E86CE332FD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B6DCE7-C92B-4C09-AA7F-7AE9E292635A}"/>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4115567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87A959-C584-47B8-8091-50BDB54FE219}"/>
              </a:ext>
            </a:extLst>
          </p:cNvPr>
          <p:cNvSpPr>
            <a:spLocks noGrp="1"/>
          </p:cNvSpPr>
          <p:nvPr>
            <p:ph type="dt" sz="half" idx="10"/>
          </p:nvPr>
        </p:nvSpPr>
        <p:spPr/>
        <p:txBody>
          <a:bodyPr/>
          <a:lstStyle/>
          <a:p>
            <a:fld id="{AF31679B-2CB1-4879-A0F5-726909728636}" type="datetimeFigureOut">
              <a:rPr lang="en-US" smtClean="0"/>
              <a:t>9/29/2021</a:t>
            </a:fld>
            <a:endParaRPr lang="en-US"/>
          </a:p>
        </p:txBody>
      </p:sp>
      <p:sp>
        <p:nvSpPr>
          <p:cNvPr id="3" name="Footer Placeholder 2">
            <a:extLst>
              <a:ext uri="{FF2B5EF4-FFF2-40B4-BE49-F238E27FC236}">
                <a16:creationId xmlns:a16="http://schemas.microsoft.com/office/drawing/2014/main" id="{1E9FF1FF-BC28-4A35-B18E-723366745F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FC1188-A657-4613-845E-25865168B8E8}"/>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1937585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0CDE6-E619-463B-9A51-6D03FDC954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51D84D-0124-4183-ACD2-06B5C15BA9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6C0A1C-592A-4D1E-AF80-68E4AC7F3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80F925-8AE1-4972-BFBF-845DC6E5FCC0}"/>
              </a:ext>
            </a:extLst>
          </p:cNvPr>
          <p:cNvSpPr>
            <a:spLocks noGrp="1"/>
          </p:cNvSpPr>
          <p:nvPr>
            <p:ph type="dt" sz="half" idx="10"/>
          </p:nvPr>
        </p:nvSpPr>
        <p:spPr/>
        <p:txBody>
          <a:bodyPr/>
          <a:lstStyle/>
          <a:p>
            <a:fld id="{AF31679B-2CB1-4879-A0F5-726909728636}" type="datetimeFigureOut">
              <a:rPr lang="en-US" smtClean="0"/>
              <a:t>9/29/2021</a:t>
            </a:fld>
            <a:endParaRPr lang="en-US"/>
          </a:p>
        </p:txBody>
      </p:sp>
      <p:sp>
        <p:nvSpPr>
          <p:cNvPr id="6" name="Footer Placeholder 5">
            <a:extLst>
              <a:ext uri="{FF2B5EF4-FFF2-40B4-BE49-F238E27FC236}">
                <a16:creationId xmlns:a16="http://schemas.microsoft.com/office/drawing/2014/main" id="{DB9A99D2-99A8-429C-B1C3-CECC36131E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958728-3ADA-4D64-A407-A802E19960BA}"/>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2048740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AD52F-4036-44DE-880B-CBC5EA5E1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CA00C9-3C7F-4ACA-8E6B-EFB59B28F0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538CEA-069C-4CE3-83C6-23E9EC4E9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5FD8B9-ABC5-4373-9DB2-3782988BDD87}"/>
              </a:ext>
            </a:extLst>
          </p:cNvPr>
          <p:cNvSpPr>
            <a:spLocks noGrp="1"/>
          </p:cNvSpPr>
          <p:nvPr>
            <p:ph type="dt" sz="half" idx="10"/>
          </p:nvPr>
        </p:nvSpPr>
        <p:spPr/>
        <p:txBody>
          <a:bodyPr/>
          <a:lstStyle/>
          <a:p>
            <a:fld id="{AF31679B-2CB1-4879-A0F5-726909728636}" type="datetimeFigureOut">
              <a:rPr lang="en-US" smtClean="0"/>
              <a:t>9/29/2021</a:t>
            </a:fld>
            <a:endParaRPr lang="en-US"/>
          </a:p>
        </p:txBody>
      </p:sp>
      <p:sp>
        <p:nvSpPr>
          <p:cNvPr id="6" name="Footer Placeholder 5">
            <a:extLst>
              <a:ext uri="{FF2B5EF4-FFF2-40B4-BE49-F238E27FC236}">
                <a16:creationId xmlns:a16="http://schemas.microsoft.com/office/drawing/2014/main" id="{7BA2946A-E388-4940-84D4-B319538AEA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840D46-E0A1-4530-B976-4FD8D4D46870}"/>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2688191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B25B-95B6-492A-A11A-3A24A72673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E9725C-094D-4572-8CE0-CA020B1A22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55EE36-B730-42A6-9C70-0D0C1ACF3FF2}"/>
              </a:ext>
            </a:extLst>
          </p:cNvPr>
          <p:cNvSpPr>
            <a:spLocks noGrp="1"/>
          </p:cNvSpPr>
          <p:nvPr>
            <p:ph type="dt" sz="half" idx="10"/>
          </p:nvPr>
        </p:nvSpPr>
        <p:spPr/>
        <p:txBody>
          <a:bodyPr/>
          <a:lstStyle/>
          <a:p>
            <a:fld id="{AF31679B-2CB1-4879-A0F5-726909728636}" type="datetimeFigureOut">
              <a:rPr lang="en-US" smtClean="0"/>
              <a:t>9/29/2021</a:t>
            </a:fld>
            <a:endParaRPr lang="en-US"/>
          </a:p>
        </p:txBody>
      </p:sp>
      <p:sp>
        <p:nvSpPr>
          <p:cNvPr id="5" name="Footer Placeholder 4">
            <a:extLst>
              <a:ext uri="{FF2B5EF4-FFF2-40B4-BE49-F238E27FC236}">
                <a16:creationId xmlns:a16="http://schemas.microsoft.com/office/drawing/2014/main" id="{D729976D-4E74-4B86-8A80-EE13771741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813F0-7822-4238-9414-C4328A196F33}"/>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21565896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4233FB-AD57-41BB-A7C1-25C27D759B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627780-ED9F-46EB-8850-34883E71A0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840E3-FBB1-4CD8-9220-609FA5869703}"/>
              </a:ext>
            </a:extLst>
          </p:cNvPr>
          <p:cNvSpPr>
            <a:spLocks noGrp="1"/>
          </p:cNvSpPr>
          <p:nvPr>
            <p:ph type="dt" sz="half" idx="10"/>
          </p:nvPr>
        </p:nvSpPr>
        <p:spPr/>
        <p:txBody>
          <a:bodyPr/>
          <a:lstStyle/>
          <a:p>
            <a:fld id="{AF31679B-2CB1-4879-A0F5-726909728636}" type="datetimeFigureOut">
              <a:rPr lang="en-US" smtClean="0"/>
              <a:t>9/29/2021</a:t>
            </a:fld>
            <a:endParaRPr lang="en-US"/>
          </a:p>
        </p:txBody>
      </p:sp>
      <p:sp>
        <p:nvSpPr>
          <p:cNvPr id="5" name="Footer Placeholder 4">
            <a:extLst>
              <a:ext uri="{FF2B5EF4-FFF2-40B4-BE49-F238E27FC236}">
                <a16:creationId xmlns:a16="http://schemas.microsoft.com/office/drawing/2014/main" id="{7040B752-3FD3-40EA-9956-143A2EE65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C7653-284A-4D84-9689-7A1D7775E219}"/>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2724407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11A0F93B-77D8-4C92-8A58-F363E8056927}" type="datetime1">
              <a:rPr lang="en-US" smtClean="0"/>
              <a:t>9/29/2021</a:t>
            </a:fld>
            <a:endParaRPr lang="en-US"/>
          </a:p>
        </p:txBody>
      </p:sp>
      <p:sp>
        <p:nvSpPr>
          <p:cNvPr id="6" name="Footer Placeholder 5"/>
          <p:cNvSpPr>
            <a:spLocks noGrp="1"/>
          </p:cNvSpPr>
          <p:nvPr>
            <p:ph type="ftr" sz="quarter" idx="11"/>
          </p:nvPr>
        </p:nvSpPr>
        <p:spPr/>
        <p:txBody>
          <a:bodyPr/>
          <a:lstStyle>
            <a:lvl1pPr>
              <a:defRPr/>
            </a:lvl1pPr>
          </a:lstStyle>
          <a:p>
            <a:r>
              <a:rPr lang="en-US"/>
              <a:t>Indicator 10 District Notification Criteria</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94781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r>
              <a:rPr lang="en-US"/>
              <a:t>SPP Indicator 9</a:t>
            </a:r>
          </a:p>
        </p:txBody>
      </p:sp>
    </p:spTree>
    <p:extLst>
      <p:ext uri="{BB962C8B-B14F-4D97-AF65-F5344CB8AC3E}">
        <p14:creationId xmlns:p14="http://schemas.microsoft.com/office/powerpoint/2010/main" val="10297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70459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lvl1pPr>
          </a:lstStyle>
          <a:p>
            <a:r>
              <a:rPr lang="en-US"/>
              <a:t>SPP Indicator 9</a:t>
            </a:r>
          </a:p>
        </p:txBody>
      </p:sp>
    </p:spTree>
    <p:extLst>
      <p:ext uri="{BB962C8B-B14F-4D97-AF65-F5344CB8AC3E}">
        <p14:creationId xmlns:p14="http://schemas.microsoft.com/office/powerpoint/2010/main" val="107246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lvl1pPr>
          </a:lstStyle>
          <a:p>
            <a:r>
              <a:rPr lang="en-US"/>
              <a:t>SPP Indicator 9</a:t>
            </a:r>
          </a:p>
        </p:txBody>
      </p:sp>
    </p:spTree>
    <p:extLst>
      <p:ext uri="{BB962C8B-B14F-4D97-AF65-F5344CB8AC3E}">
        <p14:creationId xmlns:p14="http://schemas.microsoft.com/office/powerpoint/2010/main" val="42359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lvl1pPr>
              <a:defRPr/>
            </a:lvl1pPr>
          </a:lstStyle>
          <a:p>
            <a:r>
              <a:rPr lang="en-US"/>
              <a:t>SPP Indicator 9</a:t>
            </a:r>
          </a:p>
        </p:txBody>
      </p:sp>
    </p:spTree>
    <p:extLst>
      <p:ext uri="{BB962C8B-B14F-4D97-AF65-F5344CB8AC3E}">
        <p14:creationId xmlns:p14="http://schemas.microsoft.com/office/powerpoint/2010/main" val="416076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lvl1pPr>
              <a:defRPr/>
            </a:lvl1pPr>
          </a:lstStyle>
          <a:p>
            <a:r>
              <a:rPr lang="en-US"/>
              <a:t>SPP Indicator 9</a:t>
            </a:r>
          </a:p>
        </p:txBody>
      </p:sp>
    </p:spTree>
    <p:extLst>
      <p:ext uri="{BB962C8B-B14F-4D97-AF65-F5344CB8AC3E}">
        <p14:creationId xmlns:p14="http://schemas.microsoft.com/office/powerpoint/2010/main" val="279373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lvl1pPr>
          </a:lstStyle>
          <a:p>
            <a:r>
              <a:rPr lang="en-US"/>
              <a:t>SPP Indicator 9</a:t>
            </a:r>
          </a:p>
        </p:txBody>
      </p:sp>
    </p:spTree>
    <p:extLst>
      <p:ext uri="{BB962C8B-B14F-4D97-AF65-F5344CB8AC3E}">
        <p14:creationId xmlns:p14="http://schemas.microsoft.com/office/powerpoint/2010/main" val="398589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lvl1pPr>
              <a:defRPr/>
            </a:lvl1pPr>
          </a:lstStyle>
          <a:p>
            <a:r>
              <a:rPr lang="en-US"/>
              <a:t>SPP Indicator 9</a:t>
            </a:r>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371562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fld id="{BA374C34-18B3-403A-9EBC-E550A9C741A6}" type="datetime1">
              <a:rPr lang="en-US" smtClean="0"/>
              <a:t>9/29/2021</a:t>
            </a:fld>
            <a:endParaRPr lang="en-US"/>
          </a:p>
        </p:txBody>
      </p:sp>
      <p:sp>
        <p:nvSpPr>
          <p:cNvPr id="8" name="Footer Placeholder 7"/>
          <p:cNvSpPr>
            <a:spLocks noGrp="1"/>
          </p:cNvSpPr>
          <p:nvPr>
            <p:ph type="ftr" sz="quarter" idx="11"/>
          </p:nvPr>
        </p:nvSpPr>
        <p:spPr/>
        <p:txBody>
          <a:bodyPr/>
          <a:lstStyle>
            <a:lvl1pPr>
              <a:defRPr/>
            </a:lvl1pPr>
          </a:lstStyle>
          <a:p>
            <a:r>
              <a:rPr lang="en-US"/>
              <a:t>Indicator 10 District Notification Criteria</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4A707805-1BF1-4728-867E-00061E3B9B54}" type="datetime1">
              <a:rPr lang="en-US" smtClean="0"/>
              <a:t>9/29/2021</a:t>
            </a:fld>
            <a:endParaRPr lang="en-US"/>
          </a:p>
        </p:txBody>
      </p:sp>
      <p:sp>
        <p:nvSpPr>
          <p:cNvPr id="4" name="Footer Placeholder 3"/>
          <p:cNvSpPr>
            <a:spLocks noGrp="1"/>
          </p:cNvSpPr>
          <p:nvPr>
            <p:ph type="ftr" sz="quarter" idx="11"/>
          </p:nvPr>
        </p:nvSpPr>
        <p:spPr/>
        <p:txBody>
          <a:bodyPr/>
          <a:lstStyle>
            <a:lvl1pPr>
              <a:defRPr/>
            </a:lvl1pPr>
          </a:lstStyle>
          <a:p>
            <a:r>
              <a:rPr lang="en-US"/>
              <a:t>Indicator 10 District Notification Criteria</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DC5836F3-8EAC-4B5F-93F3-0BCB8B7C7777}" type="datetime1">
              <a:rPr lang="en-US" smtClean="0"/>
              <a:t>9/29/2021</a:t>
            </a:fld>
            <a:endParaRPr lang="en-US"/>
          </a:p>
        </p:txBody>
      </p:sp>
      <p:sp>
        <p:nvSpPr>
          <p:cNvPr id="3" name="Footer Placeholder 2"/>
          <p:cNvSpPr>
            <a:spLocks noGrp="1"/>
          </p:cNvSpPr>
          <p:nvPr>
            <p:ph type="ftr" sz="quarter" idx="11"/>
          </p:nvPr>
        </p:nvSpPr>
        <p:spPr/>
        <p:txBody>
          <a:bodyPr/>
          <a:lstStyle>
            <a:lvl1pPr>
              <a:defRPr/>
            </a:lvl1pPr>
          </a:lstStyle>
          <a:p>
            <a:r>
              <a:rPr lang="en-US"/>
              <a:t>Indicator 10 District Notification Criteria</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1F141C5-0781-4C65-B218-7F89463422AB}" type="datetime1">
              <a:rPr lang="en-US" smtClean="0"/>
              <a:t>9/29/2021</a:t>
            </a:fld>
            <a:endParaRPr lang="en-US"/>
          </a:p>
        </p:txBody>
      </p:sp>
      <p:sp>
        <p:nvSpPr>
          <p:cNvPr id="6" name="Footer Placeholder 5"/>
          <p:cNvSpPr>
            <a:spLocks noGrp="1"/>
          </p:cNvSpPr>
          <p:nvPr>
            <p:ph type="ftr" sz="quarter" idx="11"/>
          </p:nvPr>
        </p:nvSpPr>
        <p:spPr/>
        <p:txBody>
          <a:bodyPr/>
          <a:lstStyle>
            <a:lvl1pPr>
              <a:defRPr/>
            </a:lvl1pPr>
          </a:lstStyle>
          <a:p>
            <a:r>
              <a:rPr lang="en-US"/>
              <a:t>Indicator 10 District Notification Criteria</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5DA4923F-F690-43D4-8DB0-F1D81A85AE17}" type="datetime1">
              <a:rPr lang="en-US" smtClean="0"/>
              <a:t>9/29/2021</a:t>
            </a:fld>
            <a:endParaRPr lang="en-US"/>
          </a:p>
        </p:txBody>
      </p:sp>
      <p:sp>
        <p:nvSpPr>
          <p:cNvPr id="6" name="Footer Placeholder 5"/>
          <p:cNvSpPr>
            <a:spLocks noGrp="1"/>
          </p:cNvSpPr>
          <p:nvPr>
            <p:ph type="ftr" sz="quarter" idx="11"/>
          </p:nvPr>
        </p:nvSpPr>
        <p:spPr/>
        <p:txBody>
          <a:bodyPr/>
          <a:lstStyle>
            <a:lvl1pPr>
              <a:defRPr/>
            </a:lvl1pPr>
          </a:lstStyle>
          <a:p>
            <a:r>
              <a:rPr lang="en-US"/>
              <a:t>Indicator 10 District Notification Criteria</a:t>
            </a:r>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1.png"/><Relationship Id="rId5" Type="http://schemas.openxmlformats.org/officeDocument/2006/relationships/slideLayout" Target="../slideLayouts/slideLayout44.xml"/><Relationship Id="rId10"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48DDF34-5B24-409D-ACBC-65B06A9540F9}" type="datetime1">
              <a:rPr lang="en-US" smtClean="0"/>
              <a:t>9/29/2021</a:t>
            </a:fld>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Indicator 10 District Notification Criteria</a:t>
            </a:r>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D9E3030-5B3B-426D-B5CD-CD5DAE8CAA60}" type="datetime1">
              <a:rPr lang="en-US" smtClean="0"/>
              <a:t>9/29/2021</a:t>
            </a:fld>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Indicator 10 District Notification Criteria</a:t>
            </a:r>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187215442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9/29/2021</a:t>
            </a:fld>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1953086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C36549-93CF-4E44-A9C9-5527B70B33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415B33-9B30-40F9-B160-767AD83A42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87306-F087-40B6-8486-340E49B1EC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1679B-2CB1-4879-A0F5-726909728636}" type="datetimeFigureOut">
              <a:rPr lang="en-US" smtClean="0"/>
              <a:t>9/29/2021</a:t>
            </a:fld>
            <a:endParaRPr lang="en-US"/>
          </a:p>
        </p:txBody>
      </p:sp>
      <p:sp>
        <p:nvSpPr>
          <p:cNvPr id="5" name="Footer Placeholder 4">
            <a:extLst>
              <a:ext uri="{FF2B5EF4-FFF2-40B4-BE49-F238E27FC236}">
                <a16:creationId xmlns:a16="http://schemas.microsoft.com/office/drawing/2014/main" id="{0A7B0797-B3A7-486B-B878-FE18EA1D6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5EB785-E84C-49B5-BABD-8DABB5043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EF823A-A7AB-4290-A7C8-DAB2749613D4}" type="slidenum">
              <a:rPr lang="en-US" smtClean="0"/>
              <a:t>‹#›</a:t>
            </a:fld>
            <a:endParaRPr lang="en-US"/>
          </a:p>
        </p:txBody>
      </p:sp>
    </p:spTree>
    <p:extLst>
      <p:ext uri="{BB962C8B-B14F-4D97-AF65-F5344CB8AC3E}">
        <p14:creationId xmlns:p14="http://schemas.microsoft.com/office/powerpoint/2010/main" val="3331314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SPP Indicator 9</a:t>
            </a:r>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62427599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37.xml"/><Relationship Id="rId7" Type="http://schemas.openxmlformats.org/officeDocument/2006/relationships/image" Target="../media/image16.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xml"/><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1.xml"/><Relationship Id="rId7" Type="http://schemas.openxmlformats.org/officeDocument/2006/relationships/diagramQuickStyle" Target="../diagrams/quickStyle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8.png"/><Relationship Id="rId4" Type="http://schemas.openxmlformats.org/officeDocument/2006/relationships/notesSlide" Target="../notesSlides/notesSlide10.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notesSlide" Target="../notesSlides/notesSlide11.xml"/><Relationship Id="rId4"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41.xml"/><Relationship Id="rId7" Type="http://schemas.openxmlformats.org/officeDocument/2006/relationships/image" Target="../media/image1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png"/><Relationship Id="rId5" Type="http://schemas.openxmlformats.org/officeDocument/2006/relationships/chart" Target="../charts/chart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1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8.png"/><Relationship Id="rId5" Type="http://schemas.openxmlformats.org/officeDocument/2006/relationships/chart" Target="../charts/chart2.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8.png"/><Relationship Id="rId5" Type="http://schemas.openxmlformats.org/officeDocument/2006/relationships/chart" Target="../charts/chart3.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37.xml"/><Relationship Id="rId7" Type="http://schemas.openxmlformats.org/officeDocument/2006/relationships/image" Target="../media/image15.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6.jpeg"/><Relationship Id="rId5" Type="http://schemas.openxmlformats.org/officeDocument/2006/relationships/image" Target="../media/image14.jpeg"/><Relationship Id="rId4" Type="http://schemas.openxmlformats.org/officeDocument/2006/relationships/notesSlide" Target="../notesSlides/notesSlide20.xml"/><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8.png"/><Relationship Id="rId5" Type="http://schemas.openxmlformats.org/officeDocument/2006/relationships/image" Target="../media/image19.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8.png"/><Relationship Id="rId4" Type="http://schemas.openxmlformats.org/officeDocument/2006/relationships/notesSlide" Target="../notesSlides/notesSlide22.xml"/><Relationship Id="rId9" Type="http://schemas.microsoft.com/office/2007/relationships/diagramDrawing" Target="../diagrams/drawing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8.png"/><Relationship Id="rId4" Type="http://schemas.openxmlformats.org/officeDocument/2006/relationships/notesSlide" Target="../notesSlides/notesSlide23.xml"/><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8.png"/><Relationship Id="rId4" Type="http://schemas.openxmlformats.org/officeDocument/2006/relationships/notesSlide" Target="../notesSlides/notesSlide24.xml"/><Relationship Id="rId9" Type="http://schemas.microsoft.com/office/2007/relationships/diagramDrawing" Target="../diagrams/drawing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4.xml"/><Relationship Id="rId7" Type="http://schemas.openxmlformats.org/officeDocument/2006/relationships/diagramQuickStyle" Target="../diagrams/quickStyle5.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8.png"/><Relationship Id="rId4" Type="http://schemas.openxmlformats.org/officeDocument/2006/relationships/notesSlide" Target="../notesSlides/notesSlide26.xml"/><Relationship Id="rId9" Type="http://schemas.microsoft.com/office/2007/relationships/diagramDrawing" Target="../diagrams/drawing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8.png"/><Relationship Id="rId5" Type="http://schemas.openxmlformats.org/officeDocument/2006/relationships/chart" Target="../charts/chart4.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8.png"/><Relationship Id="rId5" Type="http://schemas.openxmlformats.org/officeDocument/2006/relationships/chart" Target="../charts/chart5.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18.png"/><Relationship Id="rId2" Type="http://schemas.microsoft.com/office/2007/relationships/media" Target="../media/media33.m4a"/><Relationship Id="rId1" Type="http://schemas.openxmlformats.org/officeDocument/2006/relationships/tags" Target="../tags/tag2.xml"/><Relationship Id="rId6" Type="http://schemas.openxmlformats.org/officeDocument/2006/relationships/chart" Target="../charts/chart6.xml"/><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8.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8.png"/><Relationship Id="rId4" Type="http://schemas.openxmlformats.org/officeDocument/2006/relationships/notesSlide" Target="../notesSlides/notesSlide37.xml"/><Relationship Id="rId9" Type="http://schemas.microsoft.com/office/2007/relationships/diagramDrawing" Target="../diagrams/drawing6.xml"/></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7.xml"/><Relationship Id="rId13" Type="http://schemas.openxmlformats.org/officeDocument/2006/relationships/diagramQuickStyle" Target="../diagrams/quickStyle8.xml"/><Relationship Id="rId3" Type="http://schemas.openxmlformats.org/officeDocument/2006/relationships/slideLayout" Target="../slideLayouts/slideLayout25.xml"/><Relationship Id="rId7" Type="http://schemas.openxmlformats.org/officeDocument/2006/relationships/diagramLayout" Target="../diagrams/layout7.xml"/><Relationship Id="rId12" Type="http://schemas.openxmlformats.org/officeDocument/2006/relationships/diagramLayout" Target="../diagrams/layout8.xml"/><Relationship Id="rId2" Type="http://schemas.openxmlformats.org/officeDocument/2006/relationships/audio" Target="../media/media38.m4a"/><Relationship Id="rId16" Type="http://schemas.openxmlformats.org/officeDocument/2006/relationships/image" Target="../media/image18.png"/><Relationship Id="rId1" Type="http://schemas.microsoft.com/office/2007/relationships/media" Target="../media/media38.m4a"/><Relationship Id="rId6" Type="http://schemas.openxmlformats.org/officeDocument/2006/relationships/diagramData" Target="../diagrams/data7.xml"/><Relationship Id="rId11" Type="http://schemas.openxmlformats.org/officeDocument/2006/relationships/diagramData" Target="../diagrams/data8.xml"/><Relationship Id="rId5" Type="http://schemas.openxmlformats.org/officeDocument/2006/relationships/image" Target="../media/image46.png"/><Relationship Id="rId15" Type="http://schemas.microsoft.com/office/2007/relationships/diagramDrawing" Target="../diagrams/drawing8.xml"/><Relationship Id="rId10" Type="http://schemas.microsoft.com/office/2007/relationships/diagramDrawing" Target="../diagrams/drawing7.xml"/><Relationship Id="rId4" Type="http://schemas.openxmlformats.org/officeDocument/2006/relationships/notesSlide" Target="../notesSlides/notesSlide38.xml"/><Relationship Id="rId9" Type="http://schemas.openxmlformats.org/officeDocument/2006/relationships/diagramColors" Target="../diagrams/colors7.xml"/><Relationship Id="rId14" Type="http://schemas.openxmlformats.org/officeDocument/2006/relationships/diagramColors" Target="../diagrams/colors8.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diagramLayout" Target="../diagrams/layout9.xml"/><Relationship Id="rId11" Type="http://schemas.openxmlformats.org/officeDocument/2006/relationships/image" Target="../media/image18.png"/><Relationship Id="rId5" Type="http://schemas.openxmlformats.org/officeDocument/2006/relationships/diagramData" Target="../diagrams/data9.xml"/><Relationship Id="rId10" Type="http://schemas.openxmlformats.org/officeDocument/2006/relationships/image" Target="../media/image46.png"/><Relationship Id="rId4" Type="http://schemas.openxmlformats.org/officeDocument/2006/relationships/notesSlide" Target="../notesSlides/notesSlide39.xml"/><Relationship Id="rId9" Type="http://schemas.microsoft.com/office/2007/relationships/diagramDrawing" Target="../diagrams/drawing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png"/><Relationship Id="rId5" Type="http://schemas.openxmlformats.org/officeDocument/2006/relationships/image" Target="../media/image19.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8.png"/><Relationship Id="rId5" Type="http://schemas.openxmlformats.org/officeDocument/2006/relationships/image" Target="../media/image4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11.xml"/><Relationship Id="rId7" Type="http://schemas.openxmlformats.org/officeDocument/2006/relationships/diagramQuickStyle" Target="../diagrams/quickStyle10.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18.png"/><Relationship Id="rId4" Type="http://schemas.openxmlformats.org/officeDocument/2006/relationships/notesSlide" Target="../notesSlides/notesSlide41.xml"/><Relationship Id="rId9" Type="http://schemas.microsoft.com/office/2007/relationships/diagramDrawing" Target="../diagrams/drawing1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image" Target="../media/image18.png"/><Relationship Id="rId3" Type="http://schemas.openxmlformats.org/officeDocument/2006/relationships/slideLayout" Target="../slideLayouts/slideLayout26.xml"/><Relationship Id="rId7" Type="http://schemas.openxmlformats.org/officeDocument/2006/relationships/diagramQuickStyle" Target="../diagrams/quickStyle11.xml"/><Relationship Id="rId12" Type="http://schemas.openxmlformats.org/officeDocument/2006/relationships/hyperlink" Target="http://www.nysed.gov/special-education/ffy-2020-2025-spp-apr" TargetMode="Externa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diagramLayout" Target="../diagrams/layout11.xml"/><Relationship Id="rId11" Type="http://schemas.openxmlformats.org/officeDocument/2006/relationships/image" Target="../media/image48.svg"/><Relationship Id="rId5" Type="http://schemas.openxmlformats.org/officeDocument/2006/relationships/diagramData" Target="../diagrams/data11.xml"/><Relationship Id="rId10" Type="http://schemas.openxmlformats.org/officeDocument/2006/relationships/image" Target="../media/image47.png"/><Relationship Id="rId4" Type="http://schemas.openxmlformats.org/officeDocument/2006/relationships/notesSlide" Target="../notesSlides/notesSlide43.xml"/><Relationship Id="rId9" Type="http://schemas.microsoft.com/office/2007/relationships/diagramDrawing" Target="../diagrams/drawing11.xml"/></Relationships>
</file>

<file path=ppt/slides/_rels/slide4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slideLayout" Target="../slideLayouts/slideLayout28.xml"/><Relationship Id="rId7" Type="http://schemas.openxmlformats.org/officeDocument/2006/relationships/image" Target="../media/image51.jpe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0.jpeg"/><Relationship Id="rId11" Type="http://schemas.openxmlformats.org/officeDocument/2006/relationships/image" Target="../media/image18.pn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notesSlide" Target="../notesSlides/notesSlide44.xml"/><Relationship Id="rId9"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openxmlformats.org/officeDocument/2006/relationships/image" Target="../media/image2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73" name="Freeform: Shape 72">
            <a:extLst>
              <a:ext uri="{FF2B5EF4-FFF2-40B4-BE49-F238E27FC236}">
                <a16:creationId xmlns:a16="http://schemas.microsoft.com/office/drawing/2014/main" id="{DCFD1A13-2B88-47B7-AAE9-AD6F3296E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5CE4102-C93A-420A-98A7-5A7DD0C5C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94D071DD-B489-41C5-A325-B0614468EF34}"/>
              </a:ext>
            </a:extLst>
          </p:cNvPr>
          <p:cNvSpPr txBox="1">
            <a:spLocks noGrp="1"/>
          </p:cNvSpPr>
          <p:nvPr>
            <p:ph type="title" idx="4294967295"/>
          </p:nvPr>
        </p:nvSpPr>
        <p:spPr>
          <a:xfrm>
            <a:off x="6024153" y="-596387"/>
            <a:ext cx="6258463" cy="44484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algn="ctr">
              <a:spcAft>
                <a:spcPts val="600"/>
              </a:spcAft>
              <a:defRPr/>
            </a:pPr>
            <a:br>
              <a:rPr kumimoji="0" lang="en-US" sz="6000" b="1"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br>
            <a:br>
              <a:rPr kumimoji="0" lang="en-US" sz="6000" b="1"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br>
            <a:br>
              <a:rPr kumimoji="0" lang="en-US" sz="6000" b="1"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br>
            <a:br>
              <a:rPr kumimoji="0" lang="en-US" sz="6000" b="1"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br>
            <a:r>
              <a:rPr lang="en-US" sz="3600" b="1">
                <a:solidFill>
                  <a:prstClr val="white"/>
                </a:solidFill>
                <a:latin typeface="Arial" panose="020B0604020202020204" pitchFamily="34" charset="0"/>
                <a:cs typeface="Arial" panose="020B0604020202020204" pitchFamily="34" charset="0"/>
              </a:rPr>
              <a:t>State Performance Plan (SPP)/Annual Performance Report (APR)</a:t>
            </a:r>
            <a:br>
              <a:rPr lang="en-US" sz="3600" b="1">
                <a:solidFill>
                  <a:prstClr val="white"/>
                </a:solidFill>
                <a:latin typeface="Arial" panose="020B0604020202020204" pitchFamily="34" charset="0"/>
                <a:cs typeface="Arial" panose="020B0604020202020204" pitchFamily="34" charset="0"/>
              </a:rPr>
            </a:br>
            <a:r>
              <a:rPr lang="en-US" sz="3600" b="1">
                <a:solidFill>
                  <a:prstClr val="white"/>
                </a:solidFill>
                <a:latin typeface="Arial" panose="020B0604020202020204" pitchFamily="34" charset="0"/>
                <a:cs typeface="Arial" panose="020B0604020202020204" pitchFamily="34" charset="0"/>
              </a:rPr>
              <a:t>2020-2025</a:t>
            </a:r>
            <a:br>
              <a:rPr lang="en-US" sz="3600" b="1">
                <a:solidFill>
                  <a:prstClr val="white"/>
                </a:solidFill>
                <a:latin typeface="Arial" panose="020B0604020202020204" pitchFamily="34" charset="0"/>
                <a:cs typeface="Arial" panose="020B0604020202020204" pitchFamily="34" charset="0"/>
              </a:rPr>
            </a:br>
            <a:br>
              <a:rPr kumimoji="0" lang="en-US" sz="6000" b="1"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br>
            <a:br>
              <a:rPr kumimoji="0" lang="en-US" sz="6000" b="1" i="0" u="none" strike="noStrike" kern="1200" cap="none" spc="0" normalizeH="0" baseline="0" noProof="0">
                <a:ln>
                  <a:noFill/>
                </a:ln>
                <a:effectLst/>
                <a:uLnTx/>
                <a:uFillTx/>
                <a:latin typeface="Arial" panose="020B0604020202020204" pitchFamily="34" charset="0"/>
                <a:ea typeface="+mj-ea"/>
                <a:cs typeface="Arial" panose="020B0604020202020204" pitchFamily="34" charset="0"/>
              </a:rPr>
            </a:br>
            <a:br>
              <a:rPr kumimoji="0" lang="en-US" sz="900" b="0" i="0" u="none" strike="noStrike" kern="1200" cap="none" spc="0" normalizeH="0" baseline="0" noProof="0">
                <a:ln>
                  <a:noFill/>
                </a:ln>
                <a:solidFill>
                  <a:prstClr val="white"/>
                </a:solidFill>
                <a:effectLst/>
                <a:uLnTx/>
                <a:uFillTx/>
                <a:latin typeface="Calibri Light" panose="020F0302020204030204"/>
                <a:ea typeface="+mj-ea"/>
                <a:cs typeface="+mj-cs"/>
              </a:rPr>
            </a:br>
            <a:endParaRPr kumimoji="0" lang="en-US" sz="900" b="0" i="0" u="none" strike="noStrike" kern="1200" cap="none" spc="0" normalizeH="0" baseline="0" noProof="0">
              <a:ln>
                <a:noFill/>
              </a:ln>
              <a:solidFill>
                <a:prstClr val="white"/>
              </a:solidFill>
              <a:effectLst/>
              <a:uLnTx/>
              <a:uFillTx/>
              <a:latin typeface="Calibri Light" panose="020F0302020204030204"/>
              <a:ea typeface="+mj-ea"/>
              <a:cs typeface="+mj-cs"/>
            </a:endParaRPr>
          </a:p>
        </p:txBody>
      </p:sp>
      <p:pic>
        <p:nvPicPr>
          <p:cNvPr id="1028" name="Picture 4" descr="New York State IDEA State Performance Plan Stakeholder Engagement Logo">
            <a:extLst>
              <a:ext uri="{FF2B5EF4-FFF2-40B4-BE49-F238E27FC236}">
                <a16:creationId xmlns:a16="http://schemas.microsoft.com/office/drawing/2014/main" id="{17DF68AF-3DDF-4470-9DF2-787476AEB88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0"/>
            <a:ext cx="5780868" cy="26265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D02EC5F-DCDB-4D80-BD7F-012F1854025B}"/>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13851"/>
          <a:stretch/>
        </p:blipFill>
        <p:spPr>
          <a:xfrm>
            <a:off x="0" y="2626519"/>
            <a:ext cx="2623728" cy="2094994"/>
          </a:xfrm>
          <a:prstGeom prst="rect">
            <a:avLst/>
          </a:prstGeom>
          <a:effectLst>
            <a:softEdge rad="127000"/>
          </a:effectLst>
        </p:spPr>
      </p:pic>
      <p:pic>
        <p:nvPicPr>
          <p:cNvPr id="12" name="Picture 11">
            <a:extLst>
              <a:ext uri="{FF2B5EF4-FFF2-40B4-BE49-F238E27FC236}">
                <a16:creationId xmlns:a16="http://schemas.microsoft.com/office/drawing/2014/main" id="{E9EE34B2-E3B6-44A9-BFF3-856B66996FC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3982" y="3183986"/>
            <a:ext cx="2235435" cy="2094994"/>
          </a:xfrm>
          <a:prstGeom prst="rect">
            <a:avLst/>
          </a:prstGeom>
          <a:effectLst>
            <a:softEdge rad="127000"/>
          </a:effectLst>
        </p:spPr>
      </p:pic>
      <p:pic>
        <p:nvPicPr>
          <p:cNvPr id="16" name="Picture 15">
            <a:extLst>
              <a:ext uri="{FF2B5EF4-FFF2-40B4-BE49-F238E27FC236}">
                <a16:creationId xmlns:a16="http://schemas.microsoft.com/office/drawing/2014/main" id="{0FECAA77-DDA8-4F43-B50A-872631A1067E}"/>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 y="4700231"/>
            <a:ext cx="2759554" cy="2094994"/>
          </a:xfrm>
          <a:prstGeom prst="rect">
            <a:avLst/>
          </a:prstGeom>
          <a:effectLst>
            <a:softEdge rad="127000"/>
          </a:effectLst>
        </p:spPr>
      </p:pic>
      <p:sp>
        <p:nvSpPr>
          <p:cNvPr id="9" name="Subtitle 2">
            <a:extLst>
              <a:ext uri="{FF2B5EF4-FFF2-40B4-BE49-F238E27FC236}">
                <a16:creationId xmlns:a16="http://schemas.microsoft.com/office/drawing/2014/main" id="{20683B27-2C2A-419A-A69F-48024FA4168B}"/>
              </a:ext>
            </a:extLst>
          </p:cNvPr>
          <p:cNvSpPr txBox="1">
            <a:spLocks/>
          </p:cNvSpPr>
          <p:nvPr/>
        </p:nvSpPr>
        <p:spPr>
          <a:xfrm>
            <a:off x="7516561" y="2169529"/>
            <a:ext cx="3273646" cy="683228"/>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a:t>Individuals with Disabilities Education Act (IDEA)</a:t>
            </a:r>
          </a:p>
        </p:txBody>
      </p:sp>
      <p:sp>
        <p:nvSpPr>
          <p:cNvPr id="11" name="Rectangle 10">
            <a:extLst>
              <a:ext uri="{FF2B5EF4-FFF2-40B4-BE49-F238E27FC236}">
                <a16:creationId xmlns:a16="http://schemas.microsoft.com/office/drawing/2014/main" id="{040EB494-8AD1-4E99-BE9F-F6143AB1C203}"/>
              </a:ext>
            </a:extLst>
          </p:cNvPr>
          <p:cNvSpPr/>
          <p:nvPr/>
        </p:nvSpPr>
        <p:spPr>
          <a:xfrm>
            <a:off x="6416067" y="3429000"/>
            <a:ext cx="4951221" cy="3577903"/>
          </a:xfrm>
          <a:prstGeom prst="rect">
            <a:avLst/>
          </a:prstGeom>
        </p:spPr>
        <p:txBody>
          <a:bodyPr wrap="square">
            <a:spAutoFit/>
          </a:bodyPr>
          <a:lstStyle/>
          <a:p>
            <a:pPr algn="ctr"/>
            <a:r>
              <a:rPr lang="en-US" sz="3200" b="1" dirty="0">
                <a:solidFill>
                  <a:prstClr val="white"/>
                </a:solidFill>
                <a:latin typeface="Arial" panose="020B0604020202020204" pitchFamily="34" charset="0"/>
                <a:ea typeface="+mj-ea"/>
                <a:cs typeface="Arial" panose="020B0604020202020204" pitchFamily="34" charset="0"/>
              </a:rPr>
              <a:t>Indicator 9:</a:t>
            </a:r>
            <a:br>
              <a:rPr lang="en-US" sz="4400" b="1" dirty="0">
                <a:solidFill>
                  <a:prstClr val="white"/>
                </a:solidFill>
                <a:latin typeface="Arial" panose="020B0604020202020204" pitchFamily="34" charset="0"/>
                <a:ea typeface="+mj-ea"/>
                <a:cs typeface="Arial" panose="020B0604020202020204" pitchFamily="34" charset="0"/>
              </a:rPr>
            </a:br>
            <a:r>
              <a:rPr lang="en-US" sz="2400" dirty="0">
                <a:solidFill>
                  <a:prstClr val="white"/>
                </a:solidFill>
                <a:latin typeface="Corbel" panose="020B0503020204020204"/>
                <a:ea typeface="+mj-ea"/>
                <a:cs typeface="+mj-cs"/>
              </a:rPr>
              <a:t>Disproportionality in Special Education by Race and Ethnicity</a:t>
            </a:r>
          </a:p>
          <a:p>
            <a:pPr algn="ctr"/>
            <a:endParaRPr lang="en-US" sz="900" dirty="0">
              <a:solidFill>
                <a:prstClr val="white"/>
              </a:solidFill>
              <a:latin typeface="Corbel" panose="020B0503020204020204"/>
              <a:ea typeface="+mj-ea"/>
              <a:cs typeface="+mj-cs"/>
            </a:endParaRPr>
          </a:p>
          <a:p>
            <a:pPr algn="ctr"/>
            <a:r>
              <a:rPr lang="en-US" sz="3200" b="1" dirty="0">
                <a:solidFill>
                  <a:prstClr val="white"/>
                </a:solidFill>
                <a:latin typeface="Corbel" panose="020B0503020204020204"/>
                <a:ea typeface="+mj-ea"/>
                <a:cs typeface="+mj-cs"/>
              </a:rPr>
              <a:t>&amp;</a:t>
            </a:r>
          </a:p>
          <a:p>
            <a:pPr algn="ctr"/>
            <a:endParaRPr lang="en-US" sz="700" b="1" dirty="0">
              <a:solidFill>
                <a:prstClr val="white"/>
              </a:solidFill>
              <a:latin typeface="Corbel" panose="020B0503020204020204"/>
              <a:ea typeface="+mj-ea"/>
              <a:cs typeface="+mj-cs"/>
            </a:endParaRPr>
          </a:p>
          <a:p>
            <a:pPr lvl="0" algn="ctr"/>
            <a:r>
              <a:rPr lang="en-US" sz="3200" b="1" dirty="0">
                <a:solidFill>
                  <a:prstClr val="white"/>
                </a:solidFill>
                <a:latin typeface="Arial" panose="020B0604020202020204" pitchFamily="34" charset="0"/>
                <a:cs typeface="Arial" panose="020B0604020202020204" pitchFamily="34" charset="0"/>
              </a:rPr>
              <a:t>Indicator 10:</a:t>
            </a:r>
            <a:br>
              <a:rPr lang="en-US" sz="4400" b="1" dirty="0">
                <a:solidFill>
                  <a:prstClr val="white"/>
                </a:solidFill>
                <a:latin typeface="Arial" panose="020B0604020202020204" pitchFamily="34" charset="0"/>
                <a:cs typeface="Arial" panose="020B0604020202020204" pitchFamily="34" charset="0"/>
              </a:rPr>
            </a:br>
            <a:r>
              <a:rPr lang="en-US" sz="2400" dirty="0">
                <a:solidFill>
                  <a:prstClr val="white"/>
                </a:solidFill>
                <a:latin typeface="Corbel" panose="020B0503020204020204"/>
              </a:rPr>
              <a:t>Disproportionality in Classification by Race and Ethnicity</a:t>
            </a:r>
            <a:endParaRPr lang="en-US" sz="1200" dirty="0">
              <a:solidFill>
                <a:prstClr val="white"/>
              </a:solidFill>
            </a:endParaRPr>
          </a:p>
          <a:p>
            <a:pPr algn="ctr"/>
            <a:endParaRPr lang="en-US" sz="1200" dirty="0"/>
          </a:p>
        </p:txBody>
      </p:sp>
      <p:pic>
        <p:nvPicPr>
          <p:cNvPr id="3" name="Audio 2" descr="Icon for audio">
            <a:hlinkClick r:id="" action="ppaction://media"/>
            <a:extLst>
              <a:ext uri="{FF2B5EF4-FFF2-40B4-BE49-F238E27FC236}">
                <a16:creationId xmlns:a16="http://schemas.microsoft.com/office/drawing/2014/main" id="{E9624F75-72C1-4B24-8299-7E489FCF7B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13349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6031"/>
    </mc:Choice>
    <mc:Fallback xmlns="">
      <p:transition spd="slow" advTm="1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5DDBF6-F273-4BE2-B74E-D4E533AC568F}"/>
              </a:ext>
            </a:extLst>
          </p:cNvPr>
          <p:cNvSpPr>
            <a:spLocks noGrp="1"/>
          </p:cNvSpPr>
          <p:nvPr>
            <p:ph type="title"/>
          </p:nvPr>
        </p:nvSpPr>
        <p:spPr>
          <a:xfrm>
            <a:off x="1340168" y="264513"/>
            <a:ext cx="8193300" cy="1183566"/>
          </a:xfrm>
        </p:spPr>
        <p:txBody>
          <a:bodyPr/>
          <a:lstStyle/>
          <a:p>
            <a:pPr algn="ctr"/>
            <a:r>
              <a:rPr lang="en-US" b="1"/>
              <a:t>Indicator 9 District Monitoring</a:t>
            </a:r>
            <a:endParaRPr lang="en-US"/>
          </a:p>
        </p:txBody>
      </p:sp>
      <p:graphicFrame>
        <p:nvGraphicFramePr>
          <p:cNvPr id="9" name="Content Placeholder 2" descr="This chart describes what happens to a District when they are found to be disproportionate in their representation of special education students of a particular race and ethnicity.  Districts receive a notification and must complete a self review monitoring protocol.  Districts that report noncompliance are determined to have disproportionate representation due to inappropriate identification.  ">
            <a:extLst>
              <a:ext uri="{FF2B5EF4-FFF2-40B4-BE49-F238E27FC236}">
                <a16:creationId xmlns:a16="http://schemas.microsoft.com/office/drawing/2014/main" id="{CCB1EF89-0A79-4646-8782-ECB7E8C2FF8B}"/>
              </a:ext>
            </a:extLst>
          </p:cNvPr>
          <p:cNvGraphicFramePr>
            <a:graphicFrameLocks noGrp="1"/>
          </p:cNvGraphicFramePr>
          <p:nvPr>
            <p:ph idx="1"/>
            <p:extLst>
              <p:ext uri="{D42A27DB-BD31-4B8C-83A1-F6EECF244321}">
                <p14:modId xmlns:p14="http://schemas.microsoft.com/office/powerpoint/2010/main" val="2657481372"/>
              </p:ext>
            </p:extLst>
          </p:nvPr>
        </p:nvGraphicFramePr>
        <p:xfrm>
          <a:off x="1339516" y="1795880"/>
          <a:ext cx="9372600" cy="46212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2">
            <a:extLst>
              <a:ext uri="{FF2B5EF4-FFF2-40B4-BE49-F238E27FC236}">
                <a16:creationId xmlns:a16="http://schemas.microsoft.com/office/drawing/2014/main" id="{812F2AD2-4730-45DF-B4D0-CE7AE058BA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6" name="Audio 5" descr="Icon for audio">
            <a:hlinkClick r:id="" action="ppaction://media"/>
            <a:extLst>
              <a:ext uri="{FF2B5EF4-FFF2-40B4-BE49-F238E27FC236}">
                <a16:creationId xmlns:a16="http://schemas.microsoft.com/office/drawing/2014/main" id="{D8F14280-E88C-4D40-BA74-A501CD2228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16067092"/>
      </p:ext>
    </p:extLst>
  </p:cSld>
  <p:clrMapOvr>
    <a:masterClrMapping/>
  </p:clrMapOvr>
  <mc:AlternateContent xmlns:mc="http://schemas.openxmlformats.org/markup-compatibility/2006" xmlns:p14="http://schemas.microsoft.com/office/powerpoint/2010/main">
    <mc:Choice Requires="p14">
      <p:transition spd="med" p14:dur="700" advTm="72270">
        <p:fade/>
      </p:transition>
    </mc:Choice>
    <mc:Fallback xmlns="">
      <p:transition spd="med" advTm="722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D1F15FE-0588-4B59-A9ED-B8F702B856E3}"/>
              </a:ext>
            </a:extLst>
          </p:cNvPr>
          <p:cNvSpPr txBox="1">
            <a:spLocks noGrp="1"/>
          </p:cNvSpPr>
          <p:nvPr>
            <p:ph type="title" idx="4294967295"/>
          </p:nvPr>
        </p:nvSpPr>
        <p:spPr>
          <a:xfrm>
            <a:off x="358479" y="512188"/>
            <a:ext cx="9371949" cy="11835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chemeClr val="accent1">
                    <a:lumMod val="75000"/>
                  </a:schemeClr>
                </a:solidFill>
                <a:effectLst/>
                <a:uLnTx/>
                <a:uFillTx/>
                <a:latin typeface="+mj-lt"/>
                <a:ea typeface="+mj-ea"/>
                <a:cs typeface="+mj-cs"/>
              </a:rPr>
              <a:t>Indicator 9 Inappropriate Identification Examples</a:t>
            </a:r>
          </a:p>
        </p:txBody>
      </p:sp>
      <p:sp>
        <p:nvSpPr>
          <p:cNvPr id="6" name="TextBox 5" descr="It is an inappropriate identification if the assessments and other evaluation materials used to assess a student are not: &#10;provided and administered in the student's native language or other mode of communication and in the form most likely to yield accurate information on what the student knows and can do academically, developmentally and functionally,&#10;administered by trained and knowledgeable personnel in accordance with the instruction provided by those who developed such assessments; and&#10;selected and administered so as not to be discriminatory on a racial or cultural basis. &#10;">
            <a:extLst>
              <a:ext uri="{FF2B5EF4-FFF2-40B4-BE49-F238E27FC236}">
                <a16:creationId xmlns:a16="http://schemas.microsoft.com/office/drawing/2014/main" id="{BD9D26B3-E925-407D-AF9A-16D966E0E1B9}"/>
              </a:ext>
            </a:extLst>
          </p:cNvPr>
          <p:cNvSpPr txBox="1"/>
          <p:nvPr/>
        </p:nvSpPr>
        <p:spPr>
          <a:xfrm>
            <a:off x="453403" y="1280160"/>
            <a:ext cx="11506949"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3864"/>
                </a:solidFill>
                <a:effectLst/>
                <a:uLnTx/>
                <a:uFillTx/>
                <a:latin typeface="Corbel" panose="020B0503020204020204"/>
                <a:ea typeface="+mn-ea"/>
                <a:cs typeface="+mn-cs"/>
              </a:rPr>
              <a:t>It is an inappropriate identification if the assessments and other evaluation materials used to assess a student are </a:t>
            </a:r>
            <a:r>
              <a:rPr kumimoji="0" lang="en-US" sz="2000" b="1" i="0" u="sng" strike="noStrike" kern="1200" cap="none" spc="0" normalizeH="0" baseline="0" noProof="0" dirty="0">
                <a:ln>
                  <a:noFill/>
                </a:ln>
                <a:solidFill>
                  <a:srgbClr val="1F3864"/>
                </a:solidFill>
                <a:effectLst/>
                <a:uLnTx/>
                <a:uFillTx/>
                <a:latin typeface="Corbel" panose="020B0503020204020204"/>
                <a:ea typeface="+mn-ea"/>
                <a:cs typeface="+mn-cs"/>
              </a:rPr>
              <a:t>not</a:t>
            </a:r>
            <a:r>
              <a:rPr kumimoji="0" lang="en-US" sz="2000" b="0" i="0" u="none" strike="noStrike" kern="1200" cap="none" spc="0" normalizeH="0" baseline="0" noProof="0" dirty="0">
                <a:ln>
                  <a:noFill/>
                </a:ln>
                <a:solidFill>
                  <a:srgbClr val="1F3864"/>
                </a:solidFill>
                <a:effectLst/>
                <a:uLnTx/>
                <a:uFillTx/>
                <a:latin typeface="Corbel" panose="020B0503020204020204"/>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3864"/>
                </a:solidFill>
                <a:effectLst/>
                <a:uLnTx/>
                <a:uFillTx/>
                <a:latin typeface="Corbel" panose="020B0503020204020204"/>
                <a:ea typeface="+mn-ea"/>
                <a:cs typeface="+mn-cs"/>
              </a:rPr>
              <a:t>provided and administered in the student's native language or other mode of communication and in the form most likely to yield accurate information on what the student knows and can do academically, developmentally and functionally,</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3864"/>
                </a:solidFill>
                <a:effectLst/>
                <a:uLnTx/>
                <a:uFillTx/>
                <a:latin typeface="Corbel" panose="020B0503020204020204"/>
                <a:ea typeface="+mn-ea"/>
                <a:cs typeface="+mn-cs"/>
              </a:rPr>
              <a:t>administered by trained and knowledgeable personnel in accordance with the instruction provided by those who developed such assessments; and</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3864"/>
                </a:solidFill>
                <a:effectLst/>
                <a:uLnTx/>
                <a:uFillTx/>
                <a:latin typeface="Corbel" panose="020B0503020204020204"/>
                <a:ea typeface="+mn-ea"/>
                <a:cs typeface="+mn-cs"/>
              </a:rPr>
              <a:t>selected and administered so as not to be discriminatory on a racial or cultural basis. </a:t>
            </a:r>
          </a:p>
        </p:txBody>
      </p:sp>
      <p:sp>
        <p:nvSpPr>
          <p:cNvPr id="7" name="TextBox 6" descr="Another inappropriate identification would be to determine a student eligible for special education if the determinant factor is:&#10;lack of appropriate instruction in reading, including explicit and systematic instruction in phonemic awareness, phonics, vocabulary development, reading fluency (including oral reading skills) and reading comprehension strategies; &#10;lack of appropriate instruction in math;&#10;or limited English proficiency.&#10;Another inappropriate identification would be to determine a student eligible for special education if the determinant factor is:&#10;lack of appropriate instruction in reading, including explicit and systematic instruction in phonemic awareness, phonics, vocabulary development, reading fluency (including oral reading skills) and reading comprehension strategies; &#10;lack of appropriate instruction in math;&#10;or limited English proficiency.&#10;">
            <a:extLst>
              <a:ext uri="{FF2B5EF4-FFF2-40B4-BE49-F238E27FC236}">
                <a16:creationId xmlns:a16="http://schemas.microsoft.com/office/drawing/2014/main" id="{7A422383-1C43-4E6B-85E4-4D52F3CAFD53}"/>
              </a:ext>
            </a:extLst>
          </p:cNvPr>
          <p:cNvSpPr txBox="1"/>
          <p:nvPr/>
        </p:nvSpPr>
        <p:spPr>
          <a:xfrm>
            <a:off x="453403" y="4010894"/>
            <a:ext cx="1150694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3864"/>
                </a:solidFill>
                <a:effectLst/>
                <a:uLnTx/>
                <a:uFillTx/>
                <a:latin typeface="Corbel" panose="020B0503020204020204"/>
                <a:ea typeface="+mn-ea"/>
                <a:cs typeface="+mn-cs"/>
              </a:rPr>
              <a:t>Another inappropriate identification would be to determine a student eligible for special education if the determinant factor 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3864"/>
                </a:solidFill>
                <a:effectLst/>
                <a:uLnTx/>
                <a:uFillTx/>
                <a:latin typeface="Corbel" panose="020B0503020204020204"/>
                <a:ea typeface="+mn-ea"/>
                <a:cs typeface="+mn-cs"/>
              </a:rPr>
              <a:t>lack of appropriate instruction in reading, including explicit and systematic instruction in phonemic awareness, phonics, vocabulary development, reading fluency (including oral reading skills) and reading comprehension strategies;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3864"/>
                </a:solidFill>
                <a:effectLst/>
                <a:uLnTx/>
                <a:uFillTx/>
                <a:latin typeface="Corbel" panose="020B0503020204020204"/>
                <a:ea typeface="+mn-ea"/>
                <a:cs typeface="+mn-cs"/>
              </a:rPr>
              <a:t>lack of appropriate instruction in math;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3864"/>
                </a:solidFill>
                <a:effectLst/>
                <a:uLnTx/>
                <a:uFillTx/>
                <a:latin typeface="Corbel" panose="020B0503020204020204"/>
                <a:ea typeface="+mn-ea"/>
                <a:cs typeface="+mn-cs"/>
              </a:rPr>
              <a:t>or limited English proficiency.</a:t>
            </a:r>
          </a:p>
        </p:txBody>
      </p:sp>
      <p:sp>
        <p:nvSpPr>
          <p:cNvPr id="9" name="Slide Number Placeholder 8">
            <a:extLst>
              <a:ext uri="{FF2B5EF4-FFF2-40B4-BE49-F238E27FC236}">
                <a16:creationId xmlns:a16="http://schemas.microsoft.com/office/drawing/2014/main" id="{E81F3180-2D71-46A0-8C99-EDE60EB402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8" name="Audio 7" descr="Icon for audio">
            <a:hlinkClick r:id="" action="ppaction://media"/>
            <a:extLst>
              <a:ext uri="{FF2B5EF4-FFF2-40B4-BE49-F238E27FC236}">
                <a16:creationId xmlns:a16="http://schemas.microsoft.com/office/drawing/2014/main" id="{EF6BCF38-B089-46C5-A1C1-AE4B98C284B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61597673"/>
      </p:ext>
    </p:extLst>
  </p:cSld>
  <p:clrMapOvr>
    <a:masterClrMapping/>
  </p:clrMapOvr>
  <mc:AlternateContent xmlns:mc="http://schemas.openxmlformats.org/markup-compatibility/2006" xmlns:p14="http://schemas.microsoft.com/office/powerpoint/2010/main">
    <mc:Choice Requires="p14">
      <p:transition p14:dur="0" advTm="56312"/>
    </mc:Choice>
    <mc:Fallback xmlns="">
      <p:transition advTm="56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FE6848-42D5-46EF-B691-101173AE7D8C}"/>
              </a:ext>
            </a:extLst>
          </p:cNvPr>
          <p:cNvSpPr>
            <a:spLocks noGrp="1"/>
          </p:cNvSpPr>
          <p:nvPr>
            <p:ph type="title"/>
          </p:nvPr>
        </p:nvSpPr>
        <p:spPr/>
        <p:txBody>
          <a:bodyPr/>
          <a:lstStyle/>
          <a:p>
            <a:r>
              <a:rPr lang="en-US" b="1"/>
              <a:t>Indicator 9 Measurement</a:t>
            </a:r>
            <a:endParaRPr lang="en-US"/>
          </a:p>
        </p:txBody>
      </p:sp>
      <p:grpSp>
        <p:nvGrpSpPr>
          <p:cNvPr id="2" name="Group 1" descr="Math equation depicting the Indicator 9 measurement: &#10;Number of districts with disproportionate&#10;representation of racial and ethnic groups in special education and related services that is the result of inappropriate identification. Divided by the number of districts in the State that meet the state established n and/or cell size for one or more racial and ethnic groups multiplied by 100  equals the percentage of districts with disproportionate representation of racial and ethnic groups in special education and related services that is the result of inappropriate identification.&#10;&#10;&#10;&#10;">
            <a:extLst>
              <a:ext uri="{FF2B5EF4-FFF2-40B4-BE49-F238E27FC236}">
                <a16:creationId xmlns:a16="http://schemas.microsoft.com/office/drawing/2014/main" id="{5D1D59C9-AD19-453E-90EB-241707045F58}"/>
              </a:ext>
            </a:extLst>
          </p:cNvPr>
          <p:cNvGrpSpPr/>
          <p:nvPr/>
        </p:nvGrpSpPr>
        <p:grpSpPr>
          <a:xfrm>
            <a:off x="568393" y="1712880"/>
            <a:ext cx="11420407" cy="3695340"/>
            <a:chOff x="568393" y="1712880"/>
            <a:chExt cx="11420407" cy="3695340"/>
          </a:xfrm>
        </p:grpSpPr>
        <p:sp>
          <p:nvSpPr>
            <p:cNvPr id="8" name="TextBox 7">
              <a:extLst>
                <a:ext uri="{FF2B5EF4-FFF2-40B4-BE49-F238E27FC236}">
                  <a16:creationId xmlns:a16="http://schemas.microsoft.com/office/drawing/2014/main" id="{B68D0832-B20B-4D4F-A9CD-6B0663C3301C}"/>
                </a:ext>
                <a:ext uri="{C183D7F6-B498-43B3-948B-1728B52AA6E4}">
                  <adec:decorative xmlns:adec="http://schemas.microsoft.com/office/drawing/2017/decorative" val="1"/>
                </a:ext>
              </a:extLst>
            </p:cNvPr>
            <p:cNvSpPr txBox="1"/>
            <p:nvPr/>
          </p:nvSpPr>
          <p:spPr>
            <a:xfrm>
              <a:off x="804959" y="1712880"/>
              <a:ext cx="4844295" cy="246221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3864"/>
                  </a:solidFill>
                  <a:effectLst/>
                  <a:uLnTx/>
                  <a:uFillTx/>
                  <a:latin typeface="Corbel" panose="020B0503020204020204"/>
                  <a:ea typeface="+mn-ea"/>
                  <a:cs typeface="+mn-cs"/>
                </a:rPr>
                <a:t>    </a:t>
              </a:r>
              <a:r>
                <a:rPr kumimoji="0" lang="en-US" sz="2200" b="0" i="0" u="none" strike="noStrike" kern="1200" cap="none" spc="0" normalizeH="0" baseline="0" noProof="0" dirty="0">
                  <a:ln>
                    <a:noFill/>
                  </a:ln>
                  <a:solidFill>
                    <a:srgbClr val="1F3864"/>
                  </a:solidFill>
                  <a:effectLst/>
                  <a:uLnTx/>
                  <a:uFillTx/>
                  <a:latin typeface="Corbel" panose="020B0503020204020204"/>
                  <a:ea typeface="+mn-lt"/>
                  <a:cs typeface="+mn-lt"/>
                </a:rPr>
                <a:t># of districts that meet the state established n and/or cell size with disproportionate representation of racial and ethnic groups in special education and related services that is the  result of inappropriate identification</a:t>
              </a:r>
              <a:endParaRPr kumimoji="0" lang="en-US" sz="2200" b="0" i="0" u="none" strike="noStrike" kern="1200" cap="none" spc="0" normalizeH="0" baseline="0" noProof="0" dirty="0">
                <a:ln>
                  <a:noFill/>
                </a:ln>
                <a:solidFill>
                  <a:srgbClr val="1F3864"/>
                </a:solidFill>
                <a:effectLst/>
                <a:uLnTx/>
                <a:uFillTx/>
                <a:latin typeface="Corbel" panose="020B0503020204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3864"/>
                </a:solidFill>
                <a:effectLst/>
                <a:uLnTx/>
                <a:uFillTx/>
                <a:latin typeface="Corbel" panose="020B0503020204020204"/>
                <a:ea typeface="+mn-ea"/>
                <a:cs typeface="+mn-cs"/>
              </a:endParaRPr>
            </a:p>
          </p:txBody>
        </p:sp>
        <p:cxnSp>
          <p:nvCxnSpPr>
            <p:cNvPr id="10" name="Straight Connector 9" descr="This line indicates &#10;division">
              <a:extLst>
                <a:ext uri="{FF2B5EF4-FFF2-40B4-BE49-F238E27FC236}">
                  <a16:creationId xmlns:a16="http://schemas.microsoft.com/office/drawing/2014/main" id="{C089990E-06EC-48B4-A3D9-24F5F54A4B58}"/>
                </a:ext>
                <a:ext uri="{C183D7F6-B498-43B3-948B-1728B52AA6E4}">
                  <adec:decorative xmlns:adec="http://schemas.microsoft.com/office/drawing/2017/decorative" val="1"/>
                </a:ext>
              </a:extLst>
            </p:cNvPr>
            <p:cNvCxnSpPr>
              <a:cxnSpLocks/>
            </p:cNvCxnSpPr>
            <p:nvPr/>
          </p:nvCxnSpPr>
          <p:spPr>
            <a:xfrm>
              <a:off x="881848" y="3992166"/>
              <a:ext cx="480152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510686C-0869-472F-B599-A57ABB46F880}"/>
                </a:ext>
                <a:ext uri="{C183D7F6-B498-43B3-948B-1728B52AA6E4}">
                  <adec:decorative xmlns:adec="http://schemas.microsoft.com/office/drawing/2017/decorative" val="1"/>
                </a:ext>
              </a:extLst>
            </p:cNvPr>
            <p:cNvSpPr txBox="1"/>
            <p:nvPr/>
          </p:nvSpPr>
          <p:spPr>
            <a:xfrm rot="10800000" flipV="1">
              <a:off x="568393" y="4300224"/>
              <a:ext cx="5051981" cy="110799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3864"/>
                  </a:solidFill>
                  <a:effectLst/>
                  <a:uLnTx/>
                  <a:uFillTx/>
                  <a:latin typeface="Corbel" panose="020B0503020204020204"/>
                  <a:ea typeface="+mn-ea"/>
                  <a:cs typeface="+mn-cs"/>
                </a:rPr>
                <a:t>    </a:t>
              </a:r>
              <a:r>
                <a:rPr kumimoji="0" lang="en-US" sz="2200" b="0" i="0" u="none" strike="noStrike" kern="1200" cap="none" spc="0" normalizeH="0" baseline="0" noProof="0">
                  <a:ln>
                    <a:noFill/>
                  </a:ln>
                  <a:solidFill>
                    <a:srgbClr val="1F3864"/>
                  </a:solidFill>
                  <a:effectLst/>
                  <a:uLnTx/>
                  <a:uFillTx/>
                  <a:latin typeface="Corbel" panose="020B0503020204020204"/>
                  <a:ea typeface="+mn-ea"/>
                  <a:cs typeface="+mn-cs"/>
                </a:rPr>
                <a:t> </a:t>
              </a:r>
              <a:r>
                <a:rPr lang="en-US" sz="2200">
                  <a:solidFill>
                    <a:srgbClr val="1F3864"/>
                  </a:solidFill>
                  <a:latin typeface="Corbel" panose="020B0503020204020204"/>
                  <a:ea typeface="+mn-lt"/>
                  <a:cs typeface="+mn-lt"/>
                </a:rPr>
                <a:t>#</a:t>
              </a:r>
              <a:r>
                <a:rPr kumimoji="0" lang="en-US" sz="2200" b="0" i="0" u="none" strike="noStrike" kern="1200" cap="none" spc="0" normalizeH="0" baseline="0" noProof="0">
                  <a:ln>
                    <a:noFill/>
                  </a:ln>
                  <a:solidFill>
                    <a:srgbClr val="1F3864"/>
                  </a:solidFill>
                  <a:effectLst/>
                  <a:uLnTx/>
                  <a:uFillTx/>
                  <a:latin typeface="Corbel" panose="020B0503020204020204"/>
                  <a:ea typeface="+mn-lt"/>
                  <a:cs typeface="+mn-lt"/>
                </a:rPr>
                <a:t> of districts in the state that meet the state established n and/or cell size for one or more racial and ethnic groups</a:t>
              </a:r>
            </a:p>
          </p:txBody>
        </p:sp>
        <p:sp>
          <p:nvSpPr>
            <p:cNvPr id="14" name="TextBox 13" descr="x 100 equals">
              <a:extLst>
                <a:ext uri="{FF2B5EF4-FFF2-40B4-BE49-F238E27FC236}">
                  <a16:creationId xmlns:a16="http://schemas.microsoft.com/office/drawing/2014/main" id="{EFE6B4B9-67FD-4A75-A11B-9611FC227CD8}"/>
                </a:ext>
                <a:ext uri="{C183D7F6-B498-43B3-948B-1728B52AA6E4}">
                  <adec:decorative xmlns:adec="http://schemas.microsoft.com/office/drawing/2017/decorative" val="0"/>
                </a:ext>
              </a:extLst>
            </p:cNvPr>
            <p:cNvSpPr txBox="1"/>
            <p:nvPr/>
          </p:nvSpPr>
          <p:spPr>
            <a:xfrm>
              <a:off x="5683367" y="3091250"/>
              <a:ext cx="211138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F3864"/>
                  </a:solidFill>
                  <a:effectLst/>
                  <a:uLnTx/>
                  <a:uFillTx/>
                  <a:latin typeface="Corbel" panose="020B0503020204020204"/>
                  <a:ea typeface="+mn-ea"/>
                  <a:cs typeface="+mn-cs"/>
                </a:rPr>
                <a:t> X 100   </a:t>
              </a:r>
              <a:r>
                <a:rPr kumimoji="0" lang="en-US" sz="6000" b="0" i="0" u="none" strike="noStrike" kern="1200" cap="none" spc="0" normalizeH="0" baseline="0" noProof="0">
                  <a:ln>
                    <a:noFill/>
                  </a:ln>
                  <a:solidFill>
                    <a:srgbClr val="1F3864"/>
                  </a:solidFill>
                  <a:effectLst/>
                  <a:uLnTx/>
                  <a:uFillTx/>
                  <a:latin typeface="Corbel" panose="020B0503020204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1F3864"/>
                </a:solidFill>
                <a:effectLst/>
                <a:uLnTx/>
                <a:uFillTx/>
                <a:latin typeface="Corbel" panose="020B0503020204020204"/>
                <a:ea typeface="+mn-ea"/>
                <a:cs typeface="+mn-cs"/>
              </a:endParaRPr>
            </a:p>
          </p:txBody>
        </p:sp>
        <p:sp>
          <p:nvSpPr>
            <p:cNvPr id="13" name="TextBox 12">
              <a:extLst>
                <a:ext uri="{FF2B5EF4-FFF2-40B4-BE49-F238E27FC236}">
                  <a16:creationId xmlns:a16="http://schemas.microsoft.com/office/drawing/2014/main" id="{5FE1D564-B113-467C-A819-78100A6E462D}"/>
                </a:ext>
                <a:ext uri="{C183D7F6-B498-43B3-948B-1728B52AA6E4}">
                  <adec:decorative xmlns:adec="http://schemas.microsoft.com/office/drawing/2017/decorative" val="0"/>
                </a:ext>
              </a:extLst>
            </p:cNvPr>
            <p:cNvSpPr txBox="1"/>
            <p:nvPr/>
          </p:nvSpPr>
          <p:spPr>
            <a:xfrm>
              <a:off x="7731760" y="2274838"/>
              <a:ext cx="4257040" cy="230832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3864"/>
                  </a:solidFill>
                  <a:effectLst/>
                  <a:uLnTx/>
                  <a:uFillTx/>
                  <a:latin typeface="Corbel" panose="020B0503020204020204"/>
                  <a:ea typeface="+mn-ea"/>
                  <a:cs typeface="+mn-cs"/>
                </a:rPr>
                <a:t>     % of districts with disproportionate representation of  racial and ethnic groups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3864"/>
                  </a:solidFill>
                  <a:effectLst/>
                  <a:uLnTx/>
                  <a:uFillTx/>
                  <a:latin typeface="Corbel" panose="020B0503020204020204"/>
                  <a:ea typeface="+mn-ea"/>
                  <a:cs typeface="+mn-cs"/>
                </a:rPr>
                <a:t>in special education and related services that is the result of inappropriate identification  </a:t>
              </a:r>
            </a:p>
          </p:txBody>
        </p:sp>
      </p:grpSp>
      <p:sp>
        <p:nvSpPr>
          <p:cNvPr id="9" name="Slide Number Placeholder 8">
            <a:extLst>
              <a:ext uri="{FF2B5EF4-FFF2-40B4-BE49-F238E27FC236}">
                <a16:creationId xmlns:a16="http://schemas.microsoft.com/office/drawing/2014/main" id="{DAF95C64-F138-4948-A851-3126FBE4A1C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5" name="Audio 4" descr="Icon for audio">
            <a:hlinkClick r:id="" action="ppaction://media"/>
            <a:extLst>
              <a:ext uri="{FF2B5EF4-FFF2-40B4-BE49-F238E27FC236}">
                <a16:creationId xmlns:a16="http://schemas.microsoft.com/office/drawing/2014/main" id="{E26F80E5-D009-428A-8C2C-451E034BA6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03835540"/>
      </p:ext>
    </p:extLst>
  </p:cSld>
  <p:clrMapOvr>
    <a:masterClrMapping/>
  </p:clrMapOvr>
  <mc:AlternateContent xmlns:mc="http://schemas.openxmlformats.org/markup-compatibility/2006" xmlns:p14="http://schemas.microsoft.com/office/powerpoint/2010/main">
    <mc:Choice Requires="p14">
      <p:transition spd="med" p14:dur="700" advTm="62193">
        <p:fade/>
      </p:transition>
    </mc:Choice>
    <mc:Fallback xmlns="">
      <p:transition spd="med" advTm="621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AA3B-776B-4E4E-8BDD-102314A26F8B}"/>
              </a:ext>
            </a:extLst>
          </p:cNvPr>
          <p:cNvSpPr>
            <a:spLocks noGrp="1"/>
          </p:cNvSpPr>
          <p:nvPr>
            <p:ph type="title"/>
          </p:nvPr>
        </p:nvSpPr>
        <p:spPr/>
        <p:txBody>
          <a:bodyPr vert="horz" lIns="91440" tIns="45720" rIns="91440" bIns="45720" rtlCol="0" anchor="b">
            <a:normAutofit/>
          </a:bodyPr>
          <a:lstStyle/>
          <a:p>
            <a:pPr>
              <a:lnSpc>
                <a:spcPct val="90000"/>
              </a:lnSpc>
            </a:pPr>
            <a:r>
              <a:rPr lang="en-US" sz="4200"/>
              <a:t>Are there any questions about the SPP measurement or how the data is used to measure results or outcomes? </a:t>
            </a:r>
          </a:p>
        </p:txBody>
      </p:sp>
      <p:sp>
        <p:nvSpPr>
          <p:cNvPr id="5" name="TextBox 4">
            <a:extLst>
              <a:ext uri="{FF2B5EF4-FFF2-40B4-BE49-F238E27FC236}">
                <a16:creationId xmlns:a16="http://schemas.microsoft.com/office/drawing/2014/main" id="{3DD9E6B1-F8E7-484C-A3A5-EAB7ECDC2FD8}"/>
              </a:ext>
            </a:extLst>
          </p:cNvPr>
          <p:cNvSpPr txBox="1"/>
          <p:nvPr/>
        </p:nvSpPr>
        <p:spPr>
          <a:xfrm>
            <a:off x="1725327" y="6115193"/>
            <a:ext cx="6949440" cy="44952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white"/>
                </a:solidFill>
                <a:effectLst/>
                <a:uLnTx/>
                <a:uFillTx/>
                <a:latin typeface="Corbel" panose="020B0503020204020204"/>
                <a:ea typeface="+mn-ea"/>
                <a:cs typeface="+mn-cs"/>
              </a:rPr>
              <a:t>Indicator 9</a:t>
            </a:r>
          </a:p>
        </p:txBody>
      </p:sp>
      <p:pic>
        <p:nvPicPr>
          <p:cNvPr id="3" name="Audio 2" descr="Icon for audio">
            <a:hlinkClick r:id="" action="ppaction://media"/>
            <a:extLst>
              <a:ext uri="{FF2B5EF4-FFF2-40B4-BE49-F238E27FC236}">
                <a16:creationId xmlns:a16="http://schemas.microsoft.com/office/drawing/2014/main" id="{4CD2680B-87FA-43B5-99CF-142DFD802D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90649140"/>
      </p:ext>
    </p:extLst>
  </p:cSld>
  <p:clrMapOvr>
    <a:masterClrMapping/>
  </p:clrMapOvr>
  <mc:AlternateContent xmlns:mc="http://schemas.openxmlformats.org/markup-compatibility/2006" xmlns:p14="http://schemas.microsoft.com/office/powerpoint/2010/main">
    <mc:Choice Requires="p14">
      <p:transition spd="med" p14:dur="700" advTm="12455">
        <p:fade/>
      </p:transition>
    </mc:Choice>
    <mc:Fallback xmlns="">
      <p:transition spd="med" advTm="124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F7BCFA-1BD0-4B9D-BA85-10FFC6A71F07}"/>
              </a:ext>
            </a:extLst>
          </p:cNvPr>
          <p:cNvSpPr>
            <a:spLocks noGrp="1"/>
          </p:cNvSpPr>
          <p:nvPr>
            <p:ph type="title"/>
          </p:nvPr>
        </p:nvSpPr>
        <p:spPr>
          <a:xfrm>
            <a:off x="743636" y="311883"/>
            <a:ext cx="9371949" cy="1183566"/>
          </a:xfrm>
        </p:spPr>
        <p:txBody>
          <a:bodyPr/>
          <a:lstStyle/>
          <a:p>
            <a:r>
              <a:rPr lang="en-US" b="1"/>
              <a:t>Indicator 9 Data Source </a:t>
            </a:r>
            <a:endParaRPr lang="en-US"/>
          </a:p>
        </p:txBody>
      </p:sp>
      <p:grpSp>
        <p:nvGrpSpPr>
          <p:cNvPr id="5" name="Group 4" descr="Table that describes the Indicator 10 data sources:&#10;•The number of students with disabilities receiving special education by race and ethnicity and specific disability as reported through the Student Information Repository System (SIRS)  &#10;•The number of students with and without disabilities in the district by race and ethnicity as reported in SIRS &#10;•Collected on the first Wednesday of October each year">
            <a:extLst>
              <a:ext uri="{FF2B5EF4-FFF2-40B4-BE49-F238E27FC236}">
                <a16:creationId xmlns:a16="http://schemas.microsoft.com/office/drawing/2014/main" id="{77ADBC54-DBA6-473C-89C2-8FAB39647AC5}"/>
              </a:ext>
            </a:extLst>
          </p:cNvPr>
          <p:cNvGrpSpPr/>
          <p:nvPr/>
        </p:nvGrpSpPr>
        <p:grpSpPr>
          <a:xfrm>
            <a:off x="743636" y="1686083"/>
            <a:ext cx="9236953" cy="4268251"/>
            <a:chOff x="1545022" y="1758002"/>
            <a:chExt cx="9236953" cy="4268251"/>
          </a:xfrm>
        </p:grpSpPr>
        <p:sp>
          <p:nvSpPr>
            <p:cNvPr id="6" name="Freeform: Shape 5" descr="The number of students with disabilities receiving special education by race and ethnicity and specific disability as reported through the Student Information Repository System (SIRS)&#10;&#10;The number of students with and without disabilities in the district by race and ethnicity as reported in SIRS &#10;">
              <a:extLst>
                <a:ext uri="{FF2B5EF4-FFF2-40B4-BE49-F238E27FC236}">
                  <a16:creationId xmlns:a16="http://schemas.microsoft.com/office/drawing/2014/main" id="{7F4443B0-FFB3-400B-9799-B87B9A5BF365}"/>
                </a:ext>
              </a:extLst>
            </p:cNvPr>
            <p:cNvSpPr/>
            <p:nvPr/>
          </p:nvSpPr>
          <p:spPr>
            <a:xfrm>
              <a:off x="1545022" y="1758002"/>
              <a:ext cx="9236953" cy="1374750"/>
            </a:xfrm>
            <a:custGeom>
              <a:avLst/>
              <a:gdLst>
                <a:gd name="connsiteX0" fmla="*/ 0 w 9236953"/>
                <a:gd name="connsiteY0" fmla="*/ 229130 h 1374750"/>
                <a:gd name="connsiteX1" fmla="*/ 229130 w 9236953"/>
                <a:gd name="connsiteY1" fmla="*/ 0 h 1374750"/>
                <a:gd name="connsiteX2" fmla="*/ 9007823 w 9236953"/>
                <a:gd name="connsiteY2" fmla="*/ 0 h 1374750"/>
                <a:gd name="connsiteX3" fmla="*/ 9236953 w 9236953"/>
                <a:gd name="connsiteY3" fmla="*/ 229130 h 1374750"/>
                <a:gd name="connsiteX4" fmla="*/ 9236953 w 9236953"/>
                <a:gd name="connsiteY4" fmla="*/ 1145620 h 1374750"/>
                <a:gd name="connsiteX5" fmla="*/ 9007823 w 9236953"/>
                <a:gd name="connsiteY5" fmla="*/ 1374750 h 1374750"/>
                <a:gd name="connsiteX6" fmla="*/ 229130 w 9236953"/>
                <a:gd name="connsiteY6" fmla="*/ 1374750 h 1374750"/>
                <a:gd name="connsiteX7" fmla="*/ 0 w 9236953"/>
                <a:gd name="connsiteY7" fmla="*/ 1145620 h 1374750"/>
                <a:gd name="connsiteX8" fmla="*/ 0 w 9236953"/>
                <a:gd name="connsiteY8" fmla="*/ 229130 h 13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6953" h="1374750">
                  <a:moveTo>
                    <a:pt x="0" y="229130"/>
                  </a:moveTo>
                  <a:cubicBezTo>
                    <a:pt x="0" y="102585"/>
                    <a:pt x="102585" y="0"/>
                    <a:pt x="229130" y="0"/>
                  </a:cubicBezTo>
                  <a:lnTo>
                    <a:pt x="9007823" y="0"/>
                  </a:lnTo>
                  <a:cubicBezTo>
                    <a:pt x="9134368" y="0"/>
                    <a:pt x="9236953" y="102585"/>
                    <a:pt x="9236953" y="229130"/>
                  </a:cubicBezTo>
                  <a:lnTo>
                    <a:pt x="9236953" y="1145620"/>
                  </a:lnTo>
                  <a:cubicBezTo>
                    <a:pt x="9236953" y="1272165"/>
                    <a:pt x="9134368" y="1374750"/>
                    <a:pt x="9007823" y="1374750"/>
                  </a:cubicBezTo>
                  <a:lnTo>
                    <a:pt x="229130" y="1374750"/>
                  </a:lnTo>
                  <a:cubicBezTo>
                    <a:pt x="102585" y="1374750"/>
                    <a:pt x="0" y="1272165"/>
                    <a:pt x="0" y="1145620"/>
                  </a:cubicBezTo>
                  <a:lnTo>
                    <a:pt x="0" y="22913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62360" tIns="162360" rIns="162360" bIns="162360"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Corbel" panose="020B0503020204020204"/>
                  <a:ea typeface="+mn-ea"/>
                  <a:cs typeface="+mn-cs"/>
                </a:rPr>
                <a:t>The number of students with disabilities receiving special education by race and ethnicity  as reported through the Student Information Repository System (SIRS)  </a:t>
              </a:r>
            </a:p>
          </p:txBody>
        </p:sp>
        <p:sp>
          <p:nvSpPr>
            <p:cNvPr id="7" name="Freeform: Shape 6">
              <a:extLst>
                <a:ext uri="{FF2B5EF4-FFF2-40B4-BE49-F238E27FC236}">
                  <a16:creationId xmlns:a16="http://schemas.microsoft.com/office/drawing/2014/main" id="{EA1A4D35-5719-4F8D-BB70-C09C7E7F9943}"/>
                </a:ext>
              </a:extLst>
            </p:cNvPr>
            <p:cNvSpPr/>
            <p:nvPr/>
          </p:nvSpPr>
          <p:spPr>
            <a:xfrm>
              <a:off x="1545022" y="3204753"/>
              <a:ext cx="9236953" cy="1374750"/>
            </a:xfrm>
            <a:custGeom>
              <a:avLst/>
              <a:gdLst>
                <a:gd name="connsiteX0" fmla="*/ 0 w 9236953"/>
                <a:gd name="connsiteY0" fmla="*/ 229130 h 1374750"/>
                <a:gd name="connsiteX1" fmla="*/ 229130 w 9236953"/>
                <a:gd name="connsiteY1" fmla="*/ 0 h 1374750"/>
                <a:gd name="connsiteX2" fmla="*/ 9007823 w 9236953"/>
                <a:gd name="connsiteY2" fmla="*/ 0 h 1374750"/>
                <a:gd name="connsiteX3" fmla="*/ 9236953 w 9236953"/>
                <a:gd name="connsiteY3" fmla="*/ 229130 h 1374750"/>
                <a:gd name="connsiteX4" fmla="*/ 9236953 w 9236953"/>
                <a:gd name="connsiteY4" fmla="*/ 1145620 h 1374750"/>
                <a:gd name="connsiteX5" fmla="*/ 9007823 w 9236953"/>
                <a:gd name="connsiteY5" fmla="*/ 1374750 h 1374750"/>
                <a:gd name="connsiteX6" fmla="*/ 229130 w 9236953"/>
                <a:gd name="connsiteY6" fmla="*/ 1374750 h 1374750"/>
                <a:gd name="connsiteX7" fmla="*/ 0 w 9236953"/>
                <a:gd name="connsiteY7" fmla="*/ 1145620 h 1374750"/>
                <a:gd name="connsiteX8" fmla="*/ 0 w 9236953"/>
                <a:gd name="connsiteY8" fmla="*/ 229130 h 13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6953" h="1374750">
                  <a:moveTo>
                    <a:pt x="0" y="229130"/>
                  </a:moveTo>
                  <a:cubicBezTo>
                    <a:pt x="0" y="102585"/>
                    <a:pt x="102585" y="0"/>
                    <a:pt x="229130" y="0"/>
                  </a:cubicBezTo>
                  <a:lnTo>
                    <a:pt x="9007823" y="0"/>
                  </a:lnTo>
                  <a:cubicBezTo>
                    <a:pt x="9134368" y="0"/>
                    <a:pt x="9236953" y="102585"/>
                    <a:pt x="9236953" y="229130"/>
                  </a:cubicBezTo>
                  <a:lnTo>
                    <a:pt x="9236953" y="1145620"/>
                  </a:lnTo>
                  <a:cubicBezTo>
                    <a:pt x="9236953" y="1272165"/>
                    <a:pt x="9134368" y="1374750"/>
                    <a:pt x="9007823" y="1374750"/>
                  </a:cubicBezTo>
                  <a:lnTo>
                    <a:pt x="229130" y="1374750"/>
                  </a:lnTo>
                  <a:cubicBezTo>
                    <a:pt x="102585" y="1374750"/>
                    <a:pt x="0" y="1272165"/>
                    <a:pt x="0" y="1145620"/>
                  </a:cubicBezTo>
                  <a:lnTo>
                    <a:pt x="0" y="229130"/>
                  </a:lnTo>
                  <a:close/>
                </a:path>
              </a:pathLst>
            </a:custGeom>
          </p:spPr>
          <p:style>
            <a:lnRef idx="0">
              <a:schemeClr val="lt1">
                <a:hueOff val="0"/>
                <a:satOff val="0"/>
                <a:lumOff val="0"/>
                <a:alphaOff val="0"/>
              </a:schemeClr>
            </a:lnRef>
            <a:fillRef idx="3">
              <a:schemeClr val="accent2">
                <a:hueOff val="-2678376"/>
                <a:satOff val="20930"/>
                <a:lumOff val="-2255"/>
                <a:alphaOff val="0"/>
              </a:schemeClr>
            </a:fillRef>
            <a:effectRef idx="2">
              <a:schemeClr val="accent2">
                <a:hueOff val="-2678376"/>
                <a:satOff val="20930"/>
                <a:lumOff val="-2255"/>
                <a:alphaOff val="0"/>
              </a:schemeClr>
            </a:effectRef>
            <a:fontRef idx="minor">
              <a:schemeClr val="lt1"/>
            </a:fontRef>
          </p:style>
          <p:txBody>
            <a:bodyPr spcFirstLastPara="0" vert="horz" wrap="square" lIns="162360" tIns="162360" rIns="162360" bIns="162360"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Corbel" panose="020B0503020204020204"/>
                  <a:ea typeface="+mn-ea"/>
                  <a:cs typeface="+mn-cs"/>
                </a:rPr>
                <a:t>The number of students with and without disabilities in the district by race and ethnicity as reported in SIRS </a:t>
              </a:r>
            </a:p>
          </p:txBody>
        </p:sp>
        <p:sp>
          <p:nvSpPr>
            <p:cNvPr id="8" name="Freeform: Shape 7" descr="Table that describes the Indicator 10 data sources:&#10;The number of students with disabilities receiving special education by race and ethnicity and specific disability as reported through the Student Information Repository System (SIRS)  &#10;•The number of students with and without disabilities in the district by race and ethnicity as reported in SIRS &#10;&#10;Collected on the first Wednesday of October each year&#10;&#10;•Collected on the first Wednesday of October each year">
              <a:extLst>
                <a:ext uri="{FF2B5EF4-FFF2-40B4-BE49-F238E27FC236}">
                  <a16:creationId xmlns:a16="http://schemas.microsoft.com/office/drawing/2014/main" id="{26DEF609-02BF-401B-ABCA-EF4744E73A97}"/>
                </a:ext>
              </a:extLst>
            </p:cNvPr>
            <p:cNvSpPr/>
            <p:nvPr/>
          </p:nvSpPr>
          <p:spPr>
            <a:xfrm>
              <a:off x="1545022" y="4651503"/>
              <a:ext cx="9236953" cy="1374750"/>
            </a:xfrm>
            <a:custGeom>
              <a:avLst/>
              <a:gdLst>
                <a:gd name="connsiteX0" fmla="*/ 0 w 9236953"/>
                <a:gd name="connsiteY0" fmla="*/ 229130 h 1374750"/>
                <a:gd name="connsiteX1" fmla="*/ 229130 w 9236953"/>
                <a:gd name="connsiteY1" fmla="*/ 0 h 1374750"/>
                <a:gd name="connsiteX2" fmla="*/ 9007823 w 9236953"/>
                <a:gd name="connsiteY2" fmla="*/ 0 h 1374750"/>
                <a:gd name="connsiteX3" fmla="*/ 9236953 w 9236953"/>
                <a:gd name="connsiteY3" fmla="*/ 229130 h 1374750"/>
                <a:gd name="connsiteX4" fmla="*/ 9236953 w 9236953"/>
                <a:gd name="connsiteY4" fmla="*/ 1145620 h 1374750"/>
                <a:gd name="connsiteX5" fmla="*/ 9007823 w 9236953"/>
                <a:gd name="connsiteY5" fmla="*/ 1374750 h 1374750"/>
                <a:gd name="connsiteX6" fmla="*/ 229130 w 9236953"/>
                <a:gd name="connsiteY6" fmla="*/ 1374750 h 1374750"/>
                <a:gd name="connsiteX7" fmla="*/ 0 w 9236953"/>
                <a:gd name="connsiteY7" fmla="*/ 1145620 h 1374750"/>
                <a:gd name="connsiteX8" fmla="*/ 0 w 9236953"/>
                <a:gd name="connsiteY8" fmla="*/ 229130 h 13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6953" h="1374750">
                  <a:moveTo>
                    <a:pt x="0" y="229130"/>
                  </a:moveTo>
                  <a:cubicBezTo>
                    <a:pt x="0" y="102585"/>
                    <a:pt x="102585" y="0"/>
                    <a:pt x="229130" y="0"/>
                  </a:cubicBezTo>
                  <a:lnTo>
                    <a:pt x="9007823" y="0"/>
                  </a:lnTo>
                  <a:cubicBezTo>
                    <a:pt x="9134368" y="0"/>
                    <a:pt x="9236953" y="102585"/>
                    <a:pt x="9236953" y="229130"/>
                  </a:cubicBezTo>
                  <a:lnTo>
                    <a:pt x="9236953" y="1145620"/>
                  </a:lnTo>
                  <a:cubicBezTo>
                    <a:pt x="9236953" y="1272165"/>
                    <a:pt x="9134368" y="1374750"/>
                    <a:pt x="9007823" y="1374750"/>
                  </a:cubicBezTo>
                  <a:lnTo>
                    <a:pt x="229130" y="1374750"/>
                  </a:lnTo>
                  <a:cubicBezTo>
                    <a:pt x="102585" y="1374750"/>
                    <a:pt x="0" y="1272165"/>
                    <a:pt x="0" y="1145620"/>
                  </a:cubicBezTo>
                  <a:lnTo>
                    <a:pt x="0" y="229130"/>
                  </a:lnTo>
                  <a:close/>
                </a:path>
              </a:pathLst>
            </a:custGeom>
          </p:spPr>
          <p:style>
            <a:lnRef idx="0">
              <a:schemeClr val="lt1">
                <a:hueOff val="0"/>
                <a:satOff val="0"/>
                <a:lumOff val="0"/>
                <a:alphaOff val="0"/>
              </a:schemeClr>
            </a:lnRef>
            <a:fillRef idx="3">
              <a:schemeClr val="accent2">
                <a:hueOff val="-5356753"/>
                <a:satOff val="41860"/>
                <a:lumOff val="-4510"/>
                <a:alphaOff val="0"/>
              </a:schemeClr>
            </a:fillRef>
            <a:effectRef idx="2">
              <a:schemeClr val="accent2">
                <a:hueOff val="-5356753"/>
                <a:satOff val="41860"/>
                <a:lumOff val="-4510"/>
                <a:alphaOff val="0"/>
              </a:schemeClr>
            </a:effectRef>
            <a:fontRef idx="minor">
              <a:schemeClr val="lt1"/>
            </a:fontRef>
          </p:style>
          <p:txBody>
            <a:bodyPr spcFirstLastPara="0" vert="horz" wrap="square" lIns="162360" tIns="162360" rIns="162360" bIns="162360" numCol="1" spcCol="1270" anchor="ctr" anchorCtr="0">
              <a:noAutofit/>
            </a:bodyPr>
            <a:lstStyle/>
            <a:p>
              <a:pPr marL="0" marR="0" lvl="0" indent="0" algn="l"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a:ln>
                    <a:noFill/>
                  </a:ln>
                  <a:solidFill>
                    <a:prstClr val="white"/>
                  </a:solidFill>
                  <a:effectLst/>
                  <a:uLnTx/>
                  <a:uFillTx/>
                  <a:latin typeface="Corbel" panose="020B0503020204020204"/>
                  <a:ea typeface="+mn-ea"/>
                  <a:cs typeface="+mn-cs"/>
                </a:rPr>
                <a:t>Collected on the first Wednesday of October each year</a:t>
              </a:r>
            </a:p>
          </p:txBody>
        </p:sp>
      </p:grpSp>
      <p:sp>
        <p:nvSpPr>
          <p:cNvPr id="2" name="Slide Number Placeholder 1">
            <a:extLst>
              <a:ext uri="{FF2B5EF4-FFF2-40B4-BE49-F238E27FC236}">
                <a16:creationId xmlns:a16="http://schemas.microsoft.com/office/drawing/2014/main" id="{28B4924D-9DBA-42DF-BB06-72788CF407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3" name="Audio 2" descr="Icon for audio">
            <a:hlinkClick r:id="" action="ppaction://media"/>
            <a:extLst>
              <a:ext uri="{FF2B5EF4-FFF2-40B4-BE49-F238E27FC236}">
                <a16:creationId xmlns:a16="http://schemas.microsoft.com/office/drawing/2014/main" id="{AF3BAAE9-EC6C-46C0-A25B-5FE3355EBF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9172575"/>
      </p:ext>
    </p:extLst>
  </p:cSld>
  <p:clrMapOvr>
    <a:masterClrMapping/>
  </p:clrMapOvr>
  <mc:AlternateContent xmlns:mc="http://schemas.openxmlformats.org/markup-compatibility/2006" xmlns:p14="http://schemas.microsoft.com/office/powerpoint/2010/main">
    <mc:Choice Requires="p14">
      <p:transition spd="med" p14:dur="700" advTm="27925">
        <p:fade/>
      </p:transition>
    </mc:Choice>
    <mc:Fallback xmlns="">
      <p:transition spd="med" advTm="279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2360224-FAF1-4871-8FCA-F8D103D8020B}"/>
              </a:ext>
            </a:extLst>
          </p:cNvPr>
          <p:cNvSpPr txBox="1">
            <a:spLocks/>
          </p:cNvSpPr>
          <p:nvPr/>
        </p:nvSpPr>
        <p:spPr>
          <a:xfrm>
            <a:off x="567276" y="133135"/>
            <a:ext cx="9372600" cy="543582"/>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algn="ctr"/>
            <a:r>
              <a:rPr lang="en-US" b="1"/>
              <a:t>New York State Indicator 9 Data </a:t>
            </a:r>
          </a:p>
        </p:txBody>
      </p:sp>
      <p:graphicFrame>
        <p:nvGraphicFramePr>
          <p:cNvPr id="11" name="Content Placeholder 10" descr="This is a bar graph of New York State data that has been reported in the annual performance review for federal fiscal years 2015 through 2019.  The bar graph shows that New York State has not met the target of zero for any of these years.">
            <a:extLst>
              <a:ext uri="{FF2B5EF4-FFF2-40B4-BE49-F238E27FC236}">
                <a16:creationId xmlns:a16="http://schemas.microsoft.com/office/drawing/2014/main" id="{94C34E07-B9F6-4361-A50C-25D9F701DBBE}"/>
              </a:ext>
            </a:extLst>
          </p:cNvPr>
          <p:cNvGraphicFramePr>
            <a:graphicFrameLocks noGrp="1"/>
          </p:cNvGraphicFramePr>
          <p:nvPr>
            <p:ph idx="1"/>
            <p:extLst>
              <p:ext uri="{D42A27DB-BD31-4B8C-83A1-F6EECF244321}">
                <p14:modId xmlns:p14="http://schemas.microsoft.com/office/powerpoint/2010/main" val="3440480288"/>
              </p:ext>
            </p:extLst>
          </p:nvPr>
        </p:nvGraphicFramePr>
        <p:xfrm>
          <a:off x="1194040" y="1700840"/>
          <a:ext cx="9803920" cy="4854072"/>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descr="Arrow that demonstrates that a decrease in notification equals improvement.">
            <a:extLst>
              <a:ext uri="{FF2B5EF4-FFF2-40B4-BE49-F238E27FC236}">
                <a16:creationId xmlns:a16="http://schemas.microsoft.com/office/drawing/2014/main" id="{3FE6BA4B-A037-49BC-850B-D18062EE86C1}"/>
              </a:ext>
            </a:extLst>
          </p:cNvPr>
          <p:cNvPicPr>
            <a:picLocks noChangeAspect="1"/>
          </p:cNvPicPr>
          <p:nvPr/>
        </p:nvPicPr>
        <p:blipFill>
          <a:blip r:embed="rId6"/>
          <a:stretch>
            <a:fillRect/>
          </a:stretch>
        </p:blipFill>
        <p:spPr>
          <a:xfrm>
            <a:off x="410402" y="1744905"/>
            <a:ext cx="634039" cy="3920068"/>
          </a:xfrm>
          <a:prstGeom prst="rect">
            <a:avLst/>
          </a:prstGeom>
        </p:spPr>
      </p:pic>
      <p:sp>
        <p:nvSpPr>
          <p:cNvPr id="9" name="Slide Number Placeholder 8">
            <a:extLst>
              <a:ext uri="{FF2B5EF4-FFF2-40B4-BE49-F238E27FC236}">
                <a16:creationId xmlns:a16="http://schemas.microsoft.com/office/drawing/2014/main" id="{C14BB8F1-7845-4897-B39E-569CC6FEF1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4" name="Audio 3" descr="Icon for audio">
            <a:hlinkClick r:id="" action="ppaction://media"/>
            <a:extLst>
              <a:ext uri="{FF2B5EF4-FFF2-40B4-BE49-F238E27FC236}">
                <a16:creationId xmlns:a16="http://schemas.microsoft.com/office/drawing/2014/main" id="{FA83117F-F692-4FC5-814D-F24B254634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pic>
        <p:nvPicPr>
          <p:cNvPr id="6" name="Picture 6" descr="This is an outline of New York State">
            <a:extLst>
              <a:ext uri="{FF2B5EF4-FFF2-40B4-BE49-F238E27FC236}">
                <a16:creationId xmlns:a16="http://schemas.microsoft.com/office/drawing/2014/main" id="{12AD5785-2108-438F-932C-4738023AA9C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94040" y="404926"/>
            <a:ext cx="946029" cy="754450"/>
          </a:xfrm>
          <a:prstGeom prst="rect">
            <a:avLst/>
          </a:prstGeom>
        </p:spPr>
      </p:pic>
      <p:sp>
        <p:nvSpPr>
          <p:cNvPr id="2" name="Title 1">
            <a:extLst>
              <a:ext uri="{FF2B5EF4-FFF2-40B4-BE49-F238E27FC236}">
                <a16:creationId xmlns:a16="http://schemas.microsoft.com/office/drawing/2014/main" id="{9EDD1D3D-F803-4D93-811A-47A7FD481259}"/>
              </a:ext>
              <a:ext uri="{C183D7F6-B498-43B3-948B-1728B52AA6E4}">
                <adec:decorative xmlns:adec="http://schemas.microsoft.com/office/drawing/2017/decorative" val="1"/>
              </a:ext>
            </a:extLst>
          </p:cNvPr>
          <p:cNvSpPr>
            <a:spLocks noGrp="1"/>
          </p:cNvSpPr>
          <p:nvPr>
            <p:ph type="title"/>
          </p:nvPr>
        </p:nvSpPr>
        <p:spPr>
          <a:xfrm>
            <a:off x="236966" y="628290"/>
            <a:ext cx="9372600" cy="1073617"/>
          </a:xfrm>
        </p:spPr>
        <p:txBody>
          <a:bodyPr>
            <a:normAutofit/>
          </a:bodyPr>
          <a:lstStyle/>
          <a:p>
            <a:pPr algn="ctr"/>
            <a:r>
              <a:rPr lang="en-US" sz="2800">
                <a:cs typeface="Arial"/>
              </a:rPr>
              <a:t>Data Reported in the APRs for</a:t>
            </a:r>
            <a:br>
              <a:rPr lang="en-US" sz="2800">
                <a:cs typeface="Arial" panose="020B0604020202020204" pitchFamily="34" charset="0"/>
              </a:rPr>
            </a:br>
            <a:r>
              <a:rPr lang="en-US" sz="2800">
                <a:cs typeface="Arial"/>
              </a:rPr>
              <a:t>FFY 2015-2019</a:t>
            </a:r>
          </a:p>
        </p:txBody>
      </p:sp>
    </p:spTree>
    <p:extLst>
      <p:ext uri="{BB962C8B-B14F-4D97-AF65-F5344CB8AC3E}">
        <p14:creationId xmlns:p14="http://schemas.microsoft.com/office/powerpoint/2010/main" val="621965108"/>
      </p:ext>
    </p:extLst>
  </p:cSld>
  <p:clrMapOvr>
    <a:masterClrMapping/>
  </p:clrMapOvr>
  <mc:AlternateContent xmlns:mc="http://schemas.openxmlformats.org/markup-compatibility/2006" xmlns:p14="http://schemas.microsoft.com/office/powerpoint/2010/main">
    <mc:Choice Requires="p14">
      <p:transition spd="med" p14:dur="700" advTm="76938">
        <p:fade/>
      </p:transition>
    </mc:Choice>
    <mc:Fallback xmlns="">
      <p:transition spd="med" advTm="769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815F0B-0749-422D-B285-7AD53B76B49B}"/>
              </a:ext>
            </a:extLst>
          </p:cNvPr>
          <p:cNvSpPr txBox="1">
            <a:spLocks noGrp="1"/>
          </p:cNvSpPr>
          <p:nvPr>
            <p:ph type="title" idx="4294967295"/>
          </p:nvPr>
        </p:nvSpPr>
        <p:spPr>
          <a:xfrm>
            <a:off x="819518" y="146888"/>
            <a:ext cx="9371949" cy="7602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a:ln>
                  <a:noFill/>
                </a:ln>
                <a:solidFill>
                  <a:schemeClr val="accent1">
                    <a:lumMod val="75000"/>
                  </a:schemeClr>
                </a:solidFill>
                <a:effectLst/>
                <a:uLnTx/>
                <a:uFillTx/>
                <a:latin typeface="+mj-lt"/>
                <a:ea typeface="+mj-ea"/>
                <a:cs typeface="+mj-cs"/>
              </a:rPr>
              <a:t>New York State Indicator 9 Trend Data </a:t>
            </a:r>
          </a:p>
        </p:txBody>
      </p:sp>
      <p:sp>
        <p:nvSpPr>
          <p:cNvPr id="10" name="Content Placeholder 9">
            <a:extLst>
              <a:ext uri="{FF2B5EF4-FFF2-40B4-BE49-F238E27FC236}">
                <a16:creationId xmlns:a16="http://schemas.microsoft.com/office/drawing/2014/main" id="{6EC9ECAC-113E-42EC-9432-55AB2E2993A4}"/>
              </a:ext>
            </a:extLst>
          </p:cNvPr>
          <p:cNvSpPr>
            <a:spLocks noGrp="1"/>
          </p:cNvSpPr>
          <p:nvPr>
            <p:ph idx="1"/>
          </p:nvPr>
        </p:nvSpPr>
        <p:spPr>
          <a:xfrm>
            <a:off x="819519" y="1118659"/>
            <a:ext cx="9371948" cy="4620682"/>
          </a:xfrm>
        </p:spPr>
        <p:txBody>
          <a:bodyPr>
            <a:normAutofit/>
          </a:bodyPr>
          <a:lstStyle/>
          <a:p>
            <a:pPr marL="0" indent="0" algn="ctr">
              <a:buNone/>
            </a:pPr>
            <a:r>
              <a:rPr lang="en-US" sz="2000" dirty="0"/>
              <a:t>Percentage of Districts with disproportionate representation through inappropriate identification </a:t>
            </a:r>
          </a:p>
        </p:txBody>
      </p:sp>
      <p:pic>
        <p:nvPicPr>
          <p:cNvPr id="2" name="Picture 1" descr="Arrow that demonstrates that a decrease of a disproportionate representation through inappropriate identification equals improvement.">
            <a:extLst>
              <a:ext uri="{FF2B5EF4-FFF2-40B4-BE49-F238E27FC236}">
                <a16:creationId xmlns:a16="http://schemas.microsoft.com/office/drawing/2014/main" id="{E9B49497-F696-4090-96ED-38AF0A06BA2B}"/>
              </a:ext>
            </a:extLst>
          </p:cNvPr>
          <p:cNvPicPr>
            <a:picLocks noChangeAspect="1"/>
          </p:cNvPicPr>
          <p:nvPr/>
        </p:nvPicPr>
        <p:blipFill>
          <a:blip r:embed="rId5"/>
          <a:stretch>
            <a:fillRect/>
          </a:stretch>
        </p:blipFill>
        <p:spPr>
          <a:xfrm>
            <a:off x="416982" y="2479963"/>
            <a:ext cx="744787" cy="2798619"/>
          </a:xfrm>
          <a:prstGeom prst="rect">
            <a:avLst/>
          </a:prstGeom>
        </p:spPr>
      </p:pic>
      <p:pic>
        <p:nvPicPr>
          <p:cNvPr id="21" name="Picture 21" descr="This is a line graph showing the percentage of New York State districts that have disproportionate representation through inappropriate identification for the federal fiscal years 2015 through 2019.  The percentage range is from .18% to a high of 0.9 percent.  ">
            <a:extLst>
              <a:ext uri="{FF2B5EF4-FFF2-40B4-BE49-F238E27FC236}">
                <a16:creationId xmlns:a16="http://schemas.microsoft.com/office/drawing/2014/main" id="{731A76C7-9787-4D9E-B653-EBD639388DCB}"/>
              </a:ext>
            </a:extLst>
          </p:cNvPr>
          <p:cNvPicPr>
            <a:picLocks noChangeAspect="1"/>
          </p:cNvPicPr>
          <p:nvPr/>
        </p:nvPicPr>
        <p:blipFill>
          <a:blip r:embed="rId6"/>
          <a:stretch>
            <a:fillRect/>
          </a:stretch>
        </p:blipFill>
        <p:spPr>
          <a:xfrm>
            <a:off x="1453558" y="1917853"/>
            <a:ext cx="9029698" cy="4253592"/>
          </a:xfrm>
          <a:prstGeom prst="rect">
            <a:avLst/>
          </a:prstGeom>
        </p:spPr>
      </p:pic>
      <p:sp>
        <p:nvSpPr>
          <p:cNvPr id="6" name="Slide Number Placeholder 5">
            <a:extLst>
              <a:ext uri="{FF2B5EF4-FFF2-40B4-BE49-F238E27FC236}">
                <a16:creationId xmlns:a16="http://schemas.microsoft.com/office/drawing/2014/main" id="{7141BBE5-06E4-4F8C-A2E4-6AE438DBA3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4" name="Audio 3" descr="Icon for audio">
            <a:hlinkClick r:id="" action="ppaction://media"/>
            <a:extLst>
              <a:ext uri="{FF2B5EF4-FFF2-40B4-BE49-F238E27FC236}">
                <a16:creationId xmlns:a16="http://schemas.microsoft.com/office/drawing/2014/main" id="{7CC3F721-B23F-4102-A35C-2FEB9C34D0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35948834"/>
      </p:ext>
    </p:extLst>
  </p:cSld>
  <p:clrMapOvr>
    <a:masterClrMapping/>
  </p:clrMapOvr>
  <mc:AlternateContent xmlns:mc="http://schemas.openxmlformats.org/markup-compatibility/2006" xmlns:p14="http://schemas.microsoft.com/office/powerpoint/2010/main">
    <mc:Choice Requires="p14">
      <p:transition spd="med" p14:dur="700" advTm="38833">
        <p:fade/>
      </p:transition>
    </mc:Choice>
    <mc:Fallback xmlns="">
      <p:transition spd="med" advTm="388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BBEFCA-AA77-480D-9E3E-650A7A764CDB}"/>
              </a:ext>
            </a:extLst>
          </p:cNvPr>
          <p:cNvSpPr>
            <a:spLocks noGrp="1"/>
          </p:cNvSpPr>
          <p:nvPr>
            <p:ph type="title" idx="4294967295"/>
          </p:nvPr>
        </p:nvSpPr>
        <p:spPr>
          <a:xfrm>
            <a:off x="600407" y="0"/>
            <a:ext cx="9371949" cy="847493"/>
          </a:xfrm>
        </p:spPr>
        <p:txBody>
          <a:bodyPr/>
          <a:lstStyle/>
          <a:p>
            <a:r>
              <a:rPr lang="en-US" b="1"/>
              <a:t>Indicator 9 National Data</a:t>
            </a:r>
          </a:p>
        </p:txBody>
      </p:sp>
      <p:grpSp>
        <p:nvGrpSpPr>
          <p:cNvPr id="7" name="Group 6" descr="Chart depicting Indicator 9 National data.">
            <a:extLst>
              <a:ext uri="{FF2B5EF4-FFF2-40B4-BE49-F238E27FC236}">
                <a16:creationId xmlns:a16="http://schemas.microsoft.com/office/drawing/2014/main" id="{2FE9AC4D-8990-494A-9E35-3D52E1906434}"/>
              </a:ext>
            </a:extLst>
          </p:cNvPr>
          <p:cNvGrpSpPr/>
          <p:nvPr/>
        </p:nvGrpSpPr>
        <p:grpSpPr>
          <a:xfrm>
            <a:off x="600407" y="1217068"/>
            <a:ext cx="10233848" cy="5412332"/>
            <a:chOff x="600407" y="1217068"/>
            <a:chExt cx="10233848" cy="5412332"/>
          </a:xfrm>
        </p:grpSpPr>
        <p:graphicFrame>
          <p:nvGraphicFramePr>
            <p:cNvPr id="5" name="Content Placeholder 8" descr="Chart depicting Indicator 9 National data.">
              <a:extLst>
                <a:ext uri="{FF2B5EF4-FFF2-40B4-BE49-F238E27FC236}">
                  <a16:creationId xmlns:a16="http://schemas.microsoft.com/office/drawing/2014/main" id="{74D83ED8-C0D3-4FC1-8D7A-984C157997FA}"/>
                </a:ext>
              </a:extLst>
            </p:cNvPr>
            <p:cNvGraphicFramePr>
              <a:graphicFrameLocks/>
            </p:cNvGraphicFramePr>
            <p:nvPr>
              <p:extLst>
                <p:ext uri="{D42A27DB-BD31-4B8C-83A1-F6EECF244321}">
                  <p14:modId xmlns:p14="http://schemas.microsoft.com/office/powerpoint/2010/main" val="3870250394"/>
                </p:ext>
              </p:extLst>
            </p:nvPr>
          </p:nvGraphicFramePr>
          <p:xfrm>
            <a:off x="600407" y="1217068"/>
            <a:ext cx="10233848" cy="5412332"/>
          </p:xfrm>
          <a:graphic>
            <a:graphicData uri="http://schemas.openxmlformats.org/drawingml/2006/chart">
              <c:chart xmlns:c="http://schemas.openxmlformats.org/drawingml/2006/chart" xmlns:r="http://schemas.openxmlformats.org/officeDocument/2006/relationships" r:id="rId5"/>
            </a:graphicData>
          </a:graphic>
        </p:graphicFrame>
        <p:sp>
          <p:nvSpPr>
            <p:cNvPr id="6" name="Callout: Down Arrow 5" descr="Chart depicting Indicator 9 National data.">
              <a:extLst>
                <a:ext uri="{FF2B5EF4-FFF2-40B4-BE49-F238E27FC236}">
                  <a16:creationId xmlns:a16="http://schemas.microsoft.com/office/drawing/2014/main" id="{78BE451E-85BA-41DC-8CAB-CD75198CB654}"/>
                </a:ext>
              </a:extLst>
            </p:cNvPr>
            <p:cNvSpPr/>
            <p:nvPr/>
          </p:nvSpPr>
          <p:spPr>
            <a:xfrm>
              <a:off x="3121964" y="3923234"/>
              <a:ext cx="1245870" cy="948690"/>
            </a:xfrm>
            <a:prstGeom prst="downArrowCallout">
              <a:avLst>
                <a:gd name="adj1" fmla="val 0"/>
                <a:gd name="adj2" fmla="val 25000"/>
                <a:gd name="adj3" fmla="val 23732"/>
                <a:gd name="adj4" fmla="val 6497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a:t>NY State</a:t>
              </a:r>
            </a:p>
            <a:p>
              <a:pPr algn="ctr"/>
              <a:r>
                <a:rPr lang="en-US" sz="1200"/>
                <a:t>2017-18 – 0.53% </a:t>
              </a:r>
            </a:p>
            <a:p>
              <a:r>
                <a:rPr lang="en-US" sz="1200"/>
                <a:t>2018-19 – 0.90%</a:t>
              </a:r>
            </a:p>
          </p:txBody>
        </p:sp>
      </p:grpSp>
      <p:pic>
        <p:nvPicPr>
          <p:cNvPr id="10" name="Audio 9" descr="Icon for audio">
            <a:hlinkClick r:id="" action="ppaction://media"/>
            <a:extLst>
              <a:ext uri="{FF2B5EF4-FFF2-40B4-BE49-F238E27FC236}">
                <a16:creationId xmlns:a16="http://schemas.microsoft.com/office/drawing/2014/main" id="{18DD1DAF-24CC-4C6E-AFDB-E968BF0AE4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
        <p:nvSpPr>
          <p:cNvPr id="2" name="Slide Number Placeholder 1">
            <a:extLst>
              <a:ext uri="{FF2B5EF4-FFF2-40B4-BE49-F238E27FC236}">
                <a16:creationId xmlns:a16="http://schemas.microsoft.com/office/drawing/2014/main" id="{F6E6F038-FEB4-4C66-B301-5D3187ACAD5D}"/>
              </a:ext>
            </a:extLst>
          </p:cNvPr>
          <p:cNvSpPr>
            <a:spLocks noGrp="1"/>
          </p:cNvSpPr>
          <p:nvPr>
            <p:ph type="sldNum" sz="quarter" idx="12"/>
          </p:nvPr>
        </p:nvSpPr>
        <p:spPr/>
        <p:txBody>
          <a:bodyPr/>
          <a:lstStyle/>
          <a:p>
            <a:fld id="{9CD8D479-8942-46E8-A226-A4E01F7A105C}" type="slidenum">
              <a:rPr lang="en-US" smtClean="0"/>
              <a:t>17</a:t>
            </a:fld>
            <a:endParaRPr lang="en-US"/>
          </a:p>
        </p:txBody>
      </p:sp>
    </p:spTree>
    <p:extLst>
      <p:ext uri="{BB962C8B-B14F-4D97-AF65-F5344CB8AC3E}">
        <p14:creationId xmlns:p14="http://schemas.microsoft.com/office/powerpoint/2010/main" val="2354291988"/>
      </p:ext>
    </p:extLst>
  </p:cSld>
  <p:clrMapOvr>
    <a:masterClrMapping/>
  </p:clrMapOvr>
  <mc:AlternateContent xmlns:mc="http://schemas.openxmlformats.org/markup-compatibility/2006" xmlns:p14="http://schemas.microsoft.com/office/powerpoint/2010/main">
    <mc:Choice Requires="p14">
      <p:transition spd="med" p14:dur="700" advTm="31983">
        <p:fade/>
      </p:transition>
    </mc:Choice>
    <mc:Fallback xmlns="">
      <p:transition spd="med" advTm="319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2B2C0-4064-429F-81B1-6948390EF038}"/>
              </a:ext>
            </a:extLst>
          </p:cNvPr>
          <p:cNvSpPr>
            <a:spLocks noGrp="1"/>
          </p:cNvSpPr>
          <p:nvPr>
            <p:ph type="title"/>
          </p:nvPr>
        </p:nvSpPr>
        <p:spPr>
          <a:xfrm>
            <a:off x="1037230" y="276086"/>
            <a:ext cx="9371949" cy="984678"/>
          </a:xfrm>
        </p:spPr>
        <p:txBody>
          <a:bodyPr/>
          <a:lstStyle/>
          <a:p>
            <a:r>
              <a:rPr lang="en-US" sz="3600" b="1"/>
              <a:t>Indicator 9 State Comparisons: APR Results</a:t>
            </a:r>
            <a:endParaRPr lang="en-US"/>
          </a:p>
        </p:txBody>
      </p:sp>
      <p:sp>
        <p:nvSpPr>
          <p:cNvPr id="5" name="Arrow: Down 4" descr="Arrow that demonstrates that a decrease of a disproportionate representation through inappropriate identification equals improvement.">
            <a:extLst>
              <a:ext uri="{FF2B5EF4-FFF2-40B4-BE49-F238E27FC236}">
                <a16:creationId xmlns:a16="http://schemas.microsoft.com/office/drawing/2014/main" id="{FA8CA4D0-D027-4C0A-A341-379D446D1E1C}"/>
              </a:ext>
              <a:ext uri="{C183D7F6-B498-43B3-948B-1728B52AA6E4}">
                <adec:decorative xmlns:adec="http://schemas.microsoft.com/office/drawing/2017/decorative" val="0"/>
              </a:ext>
            </a:extLst>
          </p:cNvPr>
          <p:cNvSpPr/>
          <p:nvPr/>
        </p:nvSpPr>
        <p:spPr>
          <a:xfrm>
            <a:off x="593128" y="1981200"/>
            <a:ext cx="598363" cy="3847074"/>
          </a:xfrm>
          <a:prstGeom prst="downArrow">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a:t>Decrease = Improvement</a:t>
            </a:r>
          </a:p>
        </p:txBody>
      </p:sp>
      <p:graphicFrame>
        <p:nvGraphicFramePr>
          <p:cNvPr id="6" name="Chart 5" descr="Graph that compares New York state to the 7-PAK states.  California, Florida, Illinois, New York, Ohio, Pennsylvania and Texas are known as the 7-PAK States.&#10;&#10;Five of the PAK states, with no bars, met the target of zero for all five years.  New York, however, did not meet the target for any of the five years.  &#10;">
            <a:extLst>
              <a:ext uri="{FF2B5EF4-FFF2-40B4-BE49-F238E27FC236}">
                <a16:creationId xmlns:a16="http://schemas.microsoft.com/office/drawing/2014/main" id="{F5B53002-6A0D-4E30-91EA-380DB37CC4F4}"/>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207120706"/>
              </p:ext>
            </p:extLst>
          </p:nvPr>
        </p:nvGraphicFramePr>
        <p:xfrm>
          <a:off x="1383593" y="1418089"/>
          <a:ext cx="9744745" cy="4913851"/>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a:extLst>
              <a:ext uri="{FF2B5EF4-FFF2-40B4-BE49-F238E27FC236}">
                <a16:creationId xmlns:a16="http://schemas.microsoft.com/office/drawing/2014/main" id="{8DFA3CCE-8CA9-4656-9B1B-3AFBE149A818}"/>
              </a:ext>
            </a:extLst>
          </p:cNvPr>
          <p:cNvSpPr>
            <a:spLocks noGrp="1"/>
          </p:cNvSpPr>
          <p:nvPr>
            <p:ph type="sldNum" sz="quarter" idx="12"/>
          </p:nvPr>
        </p:nvSpPr>
        <p:spPr/>
        <p:txBody>
          <a:bodyPr/>
          <a:lstStyle/>
          <a:p>
            <a:fld id="{9CD8D479-8942-46E8-A226-A4E01F7A105C}" type="slidenum">
              <a:rPr lang="en-US" smtClean="0"/>
              <a:t>18</a:t>
            </a:fld>
            <a:endParaRPr lang="en-US"/>
          </a:p>
        </p:txBody>
      </p:sp>
      <p:pic>
        <p:nvPicPr>
          <p:cNvPr id="9" name="Audio 8" descr="Icon for audio">
            <a:hlinkClick r:id="" action="ppaction://media"/>
            <a:extLst>
              <a:ext uri="{FF2B5EF4-FFF2-40B4-BE49-F238E27FC236}">
                <a16:creationId xmlns:a16="http://schemas.microsoft.com/office/drawing/2014/main" id="{79A7EE4B-7758-4A53-9A30-D61F67A003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06718071"/>
      </p:ext>
    </p:extLst>
  </p:cSld>
  <p:clrMapOvr>
    <a:masterClrMapping/>
  </p:clrMapOvr>
  <mc:AlternateContent xmlns:mc="http://schemas.openxmlformats.org/markup-compatibility/2006" xmlns:p14="http://schemas.microsoft.com/office/powerpoint/2010/main">
    <mc:Choice Requires="p14">
      <p:transition spd="med" p14:dur="700" advTm="59117">
        <p:fade/>
      </p:transition>
    </mc:Choice>
    <mc:Fallback xmlns="">
      <p:transition spd="med" advTm="591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6780C0A0-61FF-438B-ABBA-30A8F9A8CB3F}"/>
              </a:ext>
              <a:ext uri="{C183D7F6-B498-43B3-948B-1728B52AA6E4}">
                <adec:decorative xmlns:adec="http://schemas.microsoft.com/office/drawing/2017/decorative" val="0"/>
              </a:ext>
            </a:extLst>
          </p:cNvPr>
          <p:cNvSpPr>
            <a:spLocks noGrp="1"/>
          </p:cNvSpPr>
          <p:nvPr>
            <p:ph type="title"/>
          </p:nvPr>
        </p:nvSpPr>
        <p:spPr>
          <a:xfrm>
            <a:off x="6682434" y="-2458281"/>
            <a:ext cx="5509565" cy="2458281"/>
          </a:xfrm>
        </p:spPr>
        <p:txBody>
          <a:bodyPr vert="horz" lIns="91440" tIns="45720" rIns="91440" bIns="45720" rtlCol="0" anchor="b">
            <a:normAutofit/>
          </a:bodyPr>
          <a:lstStyle/>
          <a:p>
            <a:r>
              <a:rPr lang="en-US"/>
              <a:t>Indicator 9 Stakeholder Considerations</a:t>
            </a:r>
          </a:p>
        </p:txBody>
      </p:sp>
      <p:sp>
        <p:nvSpPr>
          <p:cNvPr id="15" name="TextBox 14" descr="As we look at the data, consider:&#10;&#10;What does the indicator data tell us?  ">
            <a:extLst>
              <a:ext uri="{FF2B5EF4-FFF2-40B4-BE49-F238E27FC236}">
                <a16:creationId xmlns:a16="http://schemas.microsoft.com/office/drawing/2014/main" id="{522DDB9F-C043-4459-9F51-1D60838F11B0}"/>
              </a:ext>
              <a:ext uri="{C183D7F6-B498-43B3-948B-1728B52AA6E4}">
                <adec:decorative xmlns:adec="http://schemas.microsoft.com/office/drawing/2017/decorative" val="0"/>
              </a:ext>
            </a:extLst>
          </p:cNvPr>
          <p:cNvSpPr txBox="1"/>
          <p:nvPr/>
        </p:nvSpPr>
        <p:spPr>
          <a:xfrm>
            <a:off x="6735337" y="1263957"/>
            <a:ext cx="5296829" cy="3277820"/>
          </a:xfrm>
          <a:prstGeom prst="rect">
            <a:avLst/>
          </a:prstGeom>
          <a:solidFill>
            <a:srgbClr val="2F528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ysClr val="window" lastClr="FFFFFF"/>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ysClr val="window" lastClr="FFFFFF"/>
                </a:solidFill>
                <a:effectLst/>
                <a:uLnTx/>
                <a:uFillTx/>
                <a:latin typeface="Corbel" panose="020B0503020204020204" pitchFamily="34" charset="0"/>
                <a:ea typeface="+mn-ea"/>
                <a:cs typeface="+mn-cs"/>
              </a:rPr>
              <a:t>As we look at the data, consider:</a:t>
            </a:r>
            <a:br>
              <a:rPr kumimoji="0" lang="en-US" sz="2700" b="0" i="0" u="none" strike="noStrike" kern="1200" cap="none" spc="0" normalizeH="0" baseline="0" noProof="0">
                <a:ln>
                  <a:noFill/>
                </a:ln>
                <a:solidFill>
                  <a:sysClr val="window" lastClr="FFFFFF"/>
                </a:solidFill>
                <a:effectLst/>
                <a:uLnTx/>
                <a:uFillTx/>
                <a:latin typeface="Corbel" panose="020B0503020204020204" pitchFamily="34" charset="0"/>
                <a:ea typeface="+mn-ea"/>
                <a:cs typeface="+mn-cs"/>
              </a:rPr>
            </a:br>
            <a:br>
              <a:rPr kumimoji="0" lang="en-US" sz="2700" b="0" i="0" u="none" strike="noStrike" kern="1200" cap="none" spc="0" normalizeH="0" baseline="0" noProof="0">
                <a:ln>
                  <a:noFill/>
                </a:ln>
                <a:solidFill>
                  <a:sysClr val="window" lastClr="FFFFFF"/>
                </a:solidFill>
                <a:effectLst/>
                <a:uLnTx/>
                <a:uFillTx/>
                <a:latin typeface="Corbel" panose="020B0503020204020204" pitchFamily="34" charset="0"/>
                <a:ea typeface="+mn-ea"/>
                <a:cs typeface="+mn-cs"/>
              </a:rPr>
            </a:br>
            <a:r>
              <a:rPr kumimoji="0" lang="en-US" sz="2700" b="0" i="0" u="none" strike="noStrike" kern="1200" cap="none" spc="0" normalizeH="0" baseline="0" noProof="0">
                <a:ln>
                  <a:noFill/>
                </a:ln>
                <a:solidFill>
                  <a:sysClr val="window" lastClr="FFFFFF"/>
                </a:solidFill>
                <a:effectLst/>
                <a:uLnTx/>
                <a:uFillTx/>
                <a:latin typeface="Corbel" panose="020B0503020204020204" pitchFamily="34" charset="0"/>
                <a:ea typeface="+mn-ea"/>
                <a:cs typeface="+mn-cs"/>
              </a:rPr>
              <a:t>1. What does the indicator data tell us?  </a:t>
            </a:r>
          </a:p>
          <a:p>
            <a:pPr>
              <a:defRPr/>
            </a:pPr>
            <a:r>
              <a:rPr lang="en-US" sz="2700">
                <a:solidFill>
                  <a:schemeClr val="bg1"/>
                </a:solidFill>
              </a:rPr>
              <a:t>2. How should we use the data to inform our improvement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864"/>
              </a:solidFill>
              <a:effectLst/>
              <a:uLnTx/>
              <a:uFillTx/>
              <a:latin typeface="Corbel" panose="020B0503020204020204"/>
              <a:ea typeface="+mn-ea"/>
              <a:cs typeface="+mn-cs"/>
            </a:endParaRPr>
          </a:p>
        </p:txBody>
      </p:sp>
      <p:sp>
        <p:nvSpPr>
          <p:cNvPr id="4" name="Slide Number Placeholder 3">
            <a:extLst>
              <a:ext uri="{FF2B5EF4-FFF2-40B4-BE49-F238E27FC236}">
                <a16:creationId xmlns:a16="http://schemas.microsoft.com/office/drawing/2014/main" id="{57C85D91-1027-40B1-8AB5-3E73C7638985}"/>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16" name="TextBox 15">
            <a:extLst>
              <a:ext uri="{FF2B5EF4-FFF2-40B4-BE49-F238E27FC236}">
                <a16:creationId xmlns:a16="http://schemas.microsoft.com/office/drawing/2014/main" id="{B05380E1-F0D7-4B73-91A0-9C2503680DA3}"/>
              </a:ext>
              <a:ext uri="{C183D7F6-B498-43B3-948B-1728B52AA6E4}">
                <adec:decorative xmlns:adec="http://schemas.microsoft.com/office/drawing/2017/decorative" val="1"/>
              </a:ext>
            </a:extLst>
          </p:cNvPr>
          <p:cNvSpPr txBox="1"/>
          <p:nvPr/>
        </p:nvSpPr>
        <p:spPr>
          <a:xfrm>
            <a:off x="7142356" y="4853071"/>
            <a:ext cx="3400425" cy="1481944"/>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1F3864"/>
                </a:solidFill>
                <a:effectLst/>
                <a:uLnTx/>
                <a:uFillTx/>
                <a:latin typeface="Corbel" panose="020B0503020204020204"/>
                <a:ea typeface="+mn-ea"/>
                <a:cs typeface="+mn-cs"/>
              </a:rPr>
              <a:t>Stakeholder </a:t>
            </a:r>
          </a:p>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1F3864"/>
                </a:solidFill>
                <a:effectLst/>
                <a:uLnTx/>
                <a:uFillTx/>
                <a:latin typeface="Corbel" panose="020B0503020204020204"/>
                <a:ea typeface="+mn-ea"/>
                <a:cs typeface="+mn-cs"/>
              </a:rPr>
              <a:t>Considerations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864"/>
              </a:solidFill>
              <a:effectLst/>
              <a:uLnTx/>
              <a:uFillTx/>
              <a:latin typeface="Corbel" panose="020B0503020204020204"/>
              <a:ea typeface="+mn-ea"/>
              <a:cs typeface="+mn-cs"/>
            </a:endParaRPr>
          </a:p>
        </p:txBody>
      </p:sp>
      <p:pic>
        <p:nvPicPr>
          <p:cNvPr id="7" name="Graphic 6">
            <a:extLst>
              <a:ext uri="{FF2B5EF4-FFF2-40B4-BE49-F238E27FC236}">
                <a16:creationId xmlns:a16="http://schemas.microsoft.com/office/drawing/2014/main" id="{E928C14B-69CD-4A67-8B12-BDDEF937B16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59508" y="5153371"/>
            <a:ext cx="1323975" cy="1323975"/>
          </a:xfrm>
          <a:prstGeom prst="rect">
            <a:avLst/>
          </a:prstGeom>
        </p:spPr>
      </p:pic>
      <p:pic>
        <p:nvPicPr>
          <p:cNvPr id="3" name="Audio 2" descr="Icon for audio">
            <a:hlinkClick r:id="" action="ppaction://media"/>
            <a:extLst>
              <a:ext uri="{FF2B5EF4-FFF2-40B4-BE49-F238E27FC236}">
                <a16:creationId xmlns:a16="http://schemas.microsoft.com/office/drawing/2014/main" id="{16486763-6DAA-416B-ABD0-BDB272F932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9213737"/>
      </p:ext>
    </p:extLst>
  </p:cSld>
  <p:clrMapOvr>
    <a:masterClrMapping/>
  </p:clrMapOvr>
  <mc:AlternateContent xmlns:mc="http://schemas.openxmlformats.org/markup-compatibility/2006" xmlns:p14="http://schemas.microsoft.com/office/powerpoint/2010/main">
    <mc:Choice Requires="p14">
      <p:transition spd="med" p14:dur="700" advTm="31143">
        <p:fade/>
      </p:transition>
    </mc:Choice>
    <mc:Fallback xmlns="">
      <p:transition spd="med" advTm="311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9DF1393-E126-4C8B-AD2B-E33C270F7816}"/>
              </a:ext>
            </a:extLst>
          </p:cNvPr>
          <p:cNvSpPr>
            <a:spLocks noGrp="1"/>
          </p:cNvSpPr>
          <p:nvPr>
            <p:ph type="title"/>
          </p:nvPr>
        </p:nvSpPr>
        <p:spPr>
          <a:xfrm>
            <a:off x="978378" y="65352"/>
            <a:ext cx="9371949" cy="1183566"/>
          </a:xfrm>
        </p:spPr>
        <p:txBody>
          <a:bodyPr/>
          <a:lstStyle/>
          <a:p>
            <a:r>
              <a:rPr lang="en-US" sz="3600" b="1"/>
              <a:t>Agenda for Indicators 9 and 10 </a:t>
            </a:r>
            <a:endParaRPr lang="en-US"/>
          </a:p>
        </p:txBody>
      </p:sp>
      <p:grpSp>
        <p:nvGrpSpPr>
          <p:cNvPr id="2" name="Group 1">
            <a:extLst>
              <a:ext uri="{FF2B5EF4-FFF2-40B4-BE49-F238E27FC236}">
                <a16:creationId xmlns:a16="http://schemas.microsoft.com/office/drawing/2014/main" id="{0ABFA15C-C86C-4659-984F-54324A10611A}"/>
              </a:ext>
              <a:ext uri="{C183D7F6-B498-43B3-948B-1728B52AA6E4}">
                <adec:decorative xmlns:adec="http://schemas.microsoft.com/office/drawing/2017/decorative" val="1"/>
              </a:ext>
            </a:extLst>
          </p:cNvPr>
          <p:cNvGrpSpPr/>
          <p:nvPr/>
        </p:nvGrpSpPr>
        <p:grpSpPr>
          <a:xfrm>
            <a:off x="-4330145" y="790162"/>
            <a:ext cx="15194839" cy="6221710"/>
            <a:chOff x="-4244084" y="779404"/>
            <a:chExt cx="15194839" cy="6221710"/>
          </a:xfrm>
        </p:grpSpPr>
        <p:sp>
          <p:nvSpPr>
            <p:cNvPr id="4" name="Block Arc 3">
              <a:extLst>
                <a:ext uri="{FF2B5EF4-FFF2-40B4-BE49-F238E27FC236}">
                  <a16:creationId xmlns:a16="http://schemas.microsoft.com/office/drawing/2014/main" id="{DE34638F-3A0A-45E1-AA8C-A1B0DDE6FEC5}"/>
                </a:ext>
              </a:extLst>
            </p:cNvPr>
            <p:cNvSpPr/>
            <p:nvPr/>
          </p:nvSpPr>
          <p:spPr>
            <a:xfrm>
              <a:off x="-4244084" y="779404"/>
              <a:ext cx="6221710" cy="6221710"/>
            </a:xfrm>
            <a:prstGeom prst="blockArc">
              <a:avLst>
                <a:gd name="adj1" fmla="val 18900000"/>
                <a:gd name="adj2" fmla="val 2700000"/>
                <a:gd name="adj3" fmla="val 347"/>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5" name="Freeform: Shape 4" descr="Frequently Used Terms&#10;">
              <a:extLst>
                <a:ext uri="{FF2B5EF4-FFF2-40B4-BE49-F238E27FC236}">
                  <a16:creationId xmlns:a16="http://schemas.microsoft.com/office/drawing/2014/main" id="{8FE28CAC-0888-4366-A207-2257714EA746}"/>
                </a:ext>
              </a:extLst>
            </p:cNvPr>
            <p:cNvSpPr/>
            <p:nvPr/>
          </p:nvSpPr>
          <p:spPr>
            <a:xfrm>
              <a:off x="1302556" y="1789732"/>
              <a:ext cx="9624903" cy="419975"/>
            </a:xfrm>
            <a:custGeom>
              <a:avLst/>
              <a:gdLst>
                <a:gd name="connsiteX0" fmla="*/ 0 w 9624903"/>
                <a:gd name="connsiteY0" fmla="*/ 0 h 419975"/>
                <a:gd name="connsiteX1" fmla="*/ 9624903 w 9624903"/>
                <a:gd name="connsiteY1" fmla="*/ 0 h 419975"/>
                <a:gd name="connsiteX2" fmla="*/ 9624903 w 9624903"/>
                <a:gd name="connsiteY2" fmla="*/ 419975 h 419975"/>
                <a:gd name="connsiteX3" fmla="*/ 0 w 9624903"/>
                <a:gd name="connsiteY3" fmla="*/ 419975 h 419975"/>
                <a:gd name="connsiteX4" fmla="*/ 0 w 9624903"/>
                <a:gd name="connsiteY4" fmla="*/ 0 h 41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4903" h="419975">
                  <a:moveTo>
                    <a:pt x="0" y="0"/>
                  </a:moveTo>
                  <a:lnTo>
                    <a:pt x="9624903" y="0"/>
                  </a:lnTo>
                  <a:lnTo>
                    <a:pt x="9624903" y="419975"/>
                  </a:lnTo>
                  <a:lnTo>
                    <a:pt x="0" y="41997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3356" tIns="55880" rIns="55880" bIns="55880" numCol="1" spcCol="1270" anchor="ctr" anchorCtr="0">
              <a:noAutofit/>
            </a:bodyPr>
            <a:lstStyle/>
            <a:p>
              <a:pPr marL="0" lvl="0" indent="0" algn="l" defTabSz="977900" rtl="0">
                <a:lnSpc>
                  <a:spcPct val="90000"/>
                </a:lnSpc>
                <a:spcBef>
                  <a:spcPct val="0"/>
                </a:spcBef>
                <a:spcAft>
                  <a:spcPct val="35000"/>
                </a:spcAft>
                <a:buNone/>
              </a:pPr>
              <a:r>
                <a:rPr lang="en-US" sz="2200" kern="1200">
                  <a:latin typeface="Corbel" panose="020B0503020204020204"/>
                </a:rPr>
                <a:t>Frequently Used Terms</a:t>
              </a:r>
              <a:endParaRPr lang="en-US" sz="2200" kern="1200"/>
            </a:p>
          </p:txBody>
        </p:sp>
        <p:sp>
          <p:nvSpPr>
            <p:cNvPr id="6" name="Oval 5">
              <a:extLst>
                <a:ext uri="{FF2B5EF4-FFF2-40B4-BE49-F238E27FC236}">
                  <a16:creationId xmlns:a16="http://schemas.microsoft.com/office/drawing/2014/main" id="{26A14A51-417A-47D9-9381-3AF5148D8C35}"/>
                </a:ext>
              </a:extLst>
            </p:cNvPr>
            <p:cNvSpPr/>
            <p:nvPr/>
          </p:nvSpPr>
          <p:spPr>
            <a:xfrm>
              <a:off x="1040071" y="1737235"/>
              <a:ext cx="524969" cy="524969"/>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Freeform: Shape 8" descr="Indicator 9 How the Measurement Works&#10;">
              <a:extLst>
                <a:ext uri="{FF2B5EF4-FFF2-40B4-BE49-F238E27FC236}">
                  <a16:creationId xmlns:a16="http://schemas.microsoft.com/office/drawing/2014/main" id="{4C6716BE-FDA5-4332-8D63-5EB06B950EAE}"/>
                </a:ext>
              </a:extLst>
            </p:cNvPr>
            <p:cNvSpPr/>
            <p:nvPr/>
          </p:nvSpPr>
          <p:spPr>
            <a:xfrm>
              <a:off x="1706178" y="2480013"/>
              <a:ext cx="9244577" cy="419975"/>
            </a:xfrm>
            <a:custGeom>
              <a:avLst/>
              <a:gdLst>
                <a:gd name="connsiteX0" fmla="*/ 0 w 9244577"/>
                <a:gd name="connsiteY0" fmla="*/ 0 h 419975"/>
                <a:gd name="connsiteX1" fmla="*/ 9244577 w 9244577"/>
                <a:gd name="connsiteY1" fmla="*/ 0 h 419975"/>
                <a:gd name="connsiteX2" fmla="*/ 9244577 w 9244577"/>
                <a:gd name="connsiteY2" fmla="*/ 419975 h 419975"/>
                <a:gd name="connsiteX3" fmla="*/ 0 w 9244577"/>
                <a:gd name="connsiteY3" fmla="*/ 419975 h 419975"/>
                <a:gd name="connsiteX4" fmla="*/ 0 w 9244577"/>
                <a:gd name="connsiteY4" fmla="*/ 0 h 41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4577" h="419975">
                  <a:moveTo>
                    <a:pt x="0" y="0"/>
                  </a:moveTo>
                  <a:lnTo>
                    <a:pt x="9244577" y="0"/>
                  </a:lnTo>
                  <a:lnTo>
                    <a:pt x="9244577" y="419975"/>
                  </a:lnTo>
                  <a:lnTo>
                    <a:pt x="0" y="41997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3356" tIns="55880" rIns="55880" bIns="55880" numCol="1" spcCol="1270" anchor="ctr" anchorCtr="0">
              <a:noAutofit/>
            </a:bodyPr>
            <a:lstStyle/>
            <a:p>
              <a:pPr marL="0" lvl="0" indent="0" algn="l" defTabSz="977900" rtl="0">
                <a:lnSpc>
                  <a:spcPct val="90000"/>
                </a:lnSpc>
                <a:spcBef>
                  <a:spcPct val="0"/>
                </a:spcBef>
                <a:spcAft>
                  <a:spcPct val="35000"/>
                </a:spcAft>
                <a:buNone/>
              </a:pPr>
              <a:r>
                <a:rPr lang="en-US" sz="2200" kern="1200">
                  <a:latin typeface="Corbel" panose="020B0503020204020204"/>
                </a:rPr>
                <a:t>Indicator 9 How the Measurement Works</a:t>
              </a:r>
              <a:endParaRPr lang="en-US" sz="2200" kern="1200"/>
            </a:p>
          </p:txBody>
        </p:sp>
        <p:sp>
          <p:nvSpPr>
            <p:cNvPr id="10" name="Oval 9">
              <a:extLst>
                <a:ext uri="{FF2B5EF4-FFF2-40B4-BE49-F238E27FC236}">
                  <a16:creationId xmlns:a16="http://schemas.microsoft.com/office/drawing/2014/main" id="{EAB3D84C-87E4-4D0F-908C-A170D44DBDFC}"/>
                </a:ext>
              </a:extLst>
            </p:cNvPr>
            <p:cNvSpPr/>
            <p:nvPr/>
          </p:nvSpPr>
          <p:spPr>
            <a:xfrm>
              <a:off x="1420397" y="2367568"/>
              <a:ext cx="524969" cy="524969"/>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Freeform: Shape 10" descr="Indicator 9 Data in New York State Trends and Comparisons&#10;">
              <a:extLst>
                <a:ext uri="{FF2B5EF4-FFF2-40B4-BE49-F238E27FC236}">
                  <a16:creationId xmlns:a16="http://schemas.microsoft.com/office/drawing/2014/main" id="{895E4127-5137-4BDB-B4FD-9FAB54DA2097}"/>
                </a:ext>
              </a:extLst>
            </p:cNvPr>
            <p:cNvSpPr/>
            <p:nvPr/>
          </p:nvSpPr>
          <p:spPr>
            <a:xfrm>
              <a:off x="1891298" y="3049937"/>
              <a:ext cx="9036161" cy="419975"/>
            </a:xfrm>
            <a:custGeom>
              <a:avLst/>
              <a:gdLst>
                <a:gd name="connsiteX0" fmla="*/ 0 w 9036161"/>
                <a:gd name="connsiteY0" fmla="*/ 0 h 419975"/>
                <a:gd name="connsiteX1" fmla="*/ 9036161 w 9036161"/>
                <a:gd name="connsiteY1" fmla="*/ 0 h 419975"/>
                <a:gd name="connsiteX2" fmla="*/ 9036161 w 9036161"/>
                <a:gd name="connsiteY2" fmla="*/ 419975 h 419975"/>
                <a:gd name="connsiteX3" fmla="*/ 0 w 9036161"/>
                <a:gd name="connsiteY3" fmla="*/ 419975 h 419975"/>
                <a:gd name="connsiteX4" fmla="*/ 0 w 9036161"/>
                <a:gd name="connsiteY4" fmla="*/ 0 h 41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6161" h="419975">
                  <a:moveTo>
                    <a:pt x="0" y="0"/>
                  </a:moveTo>
                  <a:lnTo>
                    <a:pt x="9036161" y="0"/>
                  </a:lnTo>
                  <a:lnTo>
                    <a:pt x="9036161" y="419975"/>
                  </a:lnTo>
                  <a:lnTo>
                    <a:pt x="0" y="41997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3356" tIns="55880" rIns="55880" bIns="55880" numCol="1" spcCol="1270" anchor="ctr" anchorCtr="0">
              <a:noAutofit/>
            </a:bodyPr>
            <a:lstStyle/>
            <a:p>
              <a:pPr marL="0" lvl="0" indent="0" algn="l" defTabSz="977900" rtl="0">
                <a:lnSpc>
                  <a:spcPct val="90000"/>
                </a:lnSpc>
                <a:spcBef>
                  <a:spcPct val="0"/>
                </a:spcBef>
                <a:spcAft>
                  <a:spcPct val="35000"/>
                </a:spcAft>
                <a:buNone/>
              </a:pPr>
              <a:r>
                <a:rPr lang="en-US" sz="2200" kern="1200">
                  <a:latin typeface="Corbel" panose="020B0503020204020204"/>
                </a:rPr>
                <a:t>Indicator 9 Data in New York State Trends and Comparisons </a:t>
              </a:r>
              <a:endParaRPr lang="en-US" sz="2200" kern="1200"/>
            </a:p>
          </p:txBody>
        </p:sp>
        <p:sp>
          <p:nvSpPr>
            <p:cNvPr id="12" name="Oval 11">
              <a:extLst>
                <a:ext uri="{FF2B5EF4-FFF2-40B4-BE49-F238E27FC236}">
                  <a16:creationId xmlns:a16="http://schemas.microsoft.com/office/drawing/2014/main" id="{EE988C67-5E5A-4CA5-9C20-09A6033D140E}"/>
                </a:ext>
              </a:extLst>
            </p:cNvPr>
            <p:cNvSpPr/>
            <p:nvPr/>
          </p:nvSpPr>
          <p:spPr>
            <a:xfrm>
              <a:off x="1628813" y="2997440"/>
              <a:ext cx="524969" cy="524969"/>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Freeform: Shape 12" descr="Indicator 10 How the Measurement Works&#10;&#10;">
              <a:extLst>
                <a:ext uri="{FF2B5EF4-FFF2-40B4-BE49-F238E27FC236}">
                  <a16:creationId xmlns:a16="http://schemas.microsoft.com/office/drawing/2014/main" id="{0E69156B-D986-44D8-A648-6354D8F816A5}"/>
                </a:ext>
              </a:extLst>
            </p:cNvPr>
            <p:cNvSpPr/>
            <p:nvPr/>
          </p:nvSpPr>
          <p:spPr>
            <a:xfrm>
              <a:off x="1957844" y="3680270"/>
              <a:ext cx="8969615" cy="419975"/>
            </a:xfrm>
            <a:custGeom>
              <a:avLst/>
              <a:gdLst>
                <a:gd name="connsiteX0" fmla="*/ 0 w 8969615"/>
                <a:gd name="connsiteY0" fmla="*/ 0 h 419975"/>
                <a:gd name="connsiteX1" fmla="*/ 8969615 w 8969615"/>
                <a:gd name="connsiteY1" fmla="*/ 0 h 419975"/>
                <a:gd name="connsiteX2" fmla="*/ 8969615 w 8969615"/>
                <a:gd name="connsiteY2" fmla="*/ 419975 h 419975"/>
                <a:gd name="connsiteX3" fmla="*/ 0 w 8969615"/>
                <a:gd name="connsiteY3" fmla="*/ 419975 h 419975"/>
                <a:gd name="connsiteX4" fmla="*/ 0 w 8969615"/>
                <a:gd name="connsiteY4" fmla="*/ 0 h 41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9615" h="419975">
                  <a:moveTo>
                    <a:pt x="0" y="0"/>
                  </a:moveTo>
                  <a:lnTo>
                    <a:pt x="8969615" y="0"/>
                  </a:lnTo>
                  <a:lnTo>
                    <a:pt x="8969615" y="419975"/>
                  </a:lnTo>
                  <a:lnTo>
                    <a:pt x="0" y="41997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3356" tIns="55880" rIns="55880" bIns="55880" numCol="1" spcCol="1270" anchor="ctr" anchorCtr="0">
              <a:noAutofit/>
            </a:bodyPr>
            <a:lstStyle/>
            <a:p>
              <a:pPr marL="0" lvl="0" indent="0" algn="l" defTabSz="977900" rtl="0">
                <a:lnSpc>
                  <a:spcPct val="90000"/>
                </a:lnSpc>
                <a:spcBef>
                  <a:spcPct val="0"/>
                </a:spcBef>
                <a:spcAft>
                  <a:spcPct val="35000"/>
                </a:spcAft>
                <a:buNone/>
              </a:pPr>
              <a:r>
                <a:rPr lang="en-US" sz="2200" kern="1200"/>
                <a:t>Indicator 10 How the Measurement Works</a:t>
              </a:r>
            </a:p>
          </p:txBody>
        </p:sp>
        <p:sp>
          <p:nvSpPr>
            <p:cNvPr id="14" name="Oval 13">
              <a:extLst>
                <a:ext uri="{FF2B5EF4-FFF2-40B4-BE49-F238E27FC236}">
                  <a16:creationId xmlns:a16="http://schemas.microsoft.com/office/drawing/2014/main" id="{E9028BA5-3268-4E06-9358-DB9EF5E75748}"/>
                </a:ext>
              </a:extLst>
            </p:cNvPr>
            <p:cNvSpPr/>
            <p:nvPr/>
          </p:nvSpPr>
          <p:spPr>
            <a:xfrm>
              <a:off x="1695359" y="3627773"/>
              <a:ext cx="524969" cy="524969"/>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reeform: Shape 14" descr="Indicator 10 Data in New York State Trends and Comparisons&#10;&#10;">
              <a:extLst>
                <a:ext uri="{FF2B5EF4-FFF2-40B4-BE49-F238E27FC236}">
                  <a16:creationId xmlns:a16="http://schemas.microsoft.com/office/drawing/2014/main" id="{BF94E6F3-3170-4FB3-99D7-C76A6370D9CE}"/>
                </a:ext>
              </a:extLst>
            </p:cNvPr>
            <p:cNvSpPr/>
            <p:nvPr/>
          </p:nvSpPr>
          <p:spPr>
            <a:xfrm>
              <a:off x="1891298" y="4310604"/>
              <a:ext cx="9036161" cy="419975"/>
            </a:xfrm>
            <a:custGeom>
              <a:avLst/>
              <a:gdLst>
                <a:gd name="connsiteX0" fmla="*/ 0 w 9036161"/>
                <a:gd name="connsiteY0" fmla="*/ 0 h 419975"/>
                <a:gd name="connsiteX1" fmla="*/ 9036161 w 9036161"/>
                <a:gd name="connsiteY1" fmla="*/ 0 h 419975"/>
                <a:gd name="connsiteX2" fmla="*/ 9036161 w 9036161"/>
                <a:gd name="connsiteY2" fmla="*/ 419975 h 419975"/>
                <a:gd name="connsiteX3" fmla="*/ 0 w 9036161"/>
                <a:gd name="connsiteY3" fmla="*/ 419975 h 419975"/>
                <a:gd name="connsiteX4" fmla="*/ 0 w 9036161"/>
                <a:gd name="connsiteY4" fmla="*/ 0 h 41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6161" h="419975">
                  <a:moveTo>
                    <a:pt x="0" y="0"/>
                  </a:moveTo>
                  <a:lnTo>
                    <a:pt x="9036161" y="0"/>
                  </a:lnTo>
                  <a:lnTo>
                    <a:pt x="9036161" y="419975"/>
                  </a:lnTo>
                  <a:lnTo>
                    <a:pt x="0" y="41997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3356" tIns="55880" rIns="55880" bIns="55880" numCol="1" spcCol="1270" anchor="ctr" anchorCtr="0">
              <a:noAutofit/>
            </a:bodyPr>
            <a:lstStyle/>
            <a:p>
              <a:pPr marL="0" lvl="0" indent="0" algn="l" defTabSz="977900" rtl="0">
                <a:lnSpc>
                  <a:spcPct val="90000"/>
                </a:lnSpc>
                <a:spcBef>
                  <a:spcPct val="0"/>
                </a:spcBef>
                <a:spcAft>
                  <a:spcPct val="35000"/>
                </a:spcAft>
                <a:buNone/>
              </a:pPr>
              <a:r>
                <a:rPr lang="en-US" sz="2200" kern="1200"/>
                <a:t>Indicator 10 Data in New York State Trends and Comparisons</a:t>
              </a:r>
            </a:p>
          </p:txBody>
        </p:sp>
        <p:sp>
          <p:nvSpPr>
            <p:cNvPr id="16" name="Oval 15">
              <a:extLst>
                <a:ext uri="{FF2B5EF4-FFF2-40B4-BE49-F238E27FC236}">
                  <a16:creationId xmlns:a16="http://schemas.microsoft.com/office/drawing/2014/main" id="{BCA6432D-87EB-403D-AAD7-AC06A5A2FD97}"/>
                </a:ext>
              </a:extLst>
            </p:cNvPr>
            <p:cNvSpPr/>
            <p:nvPr/>
          </p:nvSpPr>
          <p:spPr>
            <a:xfrm>
              <a:off x="1628813" y="4258107"/>
              <a:ext cx="524969" cy="524969"/>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Shape 16" descr="Indicator 9 and 10 Improvement Activities&#10;&#10;">
              <a:extLst>
                <a:ext uri="{FF2B5EF4-FFF2-40B4-BE49-F238E27FC236}">
                  <a16:creationId xmlns:a16="http://schemas.microsoft.com/office/drawing/2014/main" id="{2F2191EE-A00D-4FFC-B9E2-873B6C879BA9}"/>
                </a:ext>
              </a:extLst>
            </p:cNvPr>
            <p:cNvSpPr/>
            <p:nvPr/>
          </p:nvSpPr>
          <p:spPr>
            <a:xfrm>
              <a:off x="1682881" y="4940475"/>
              <a:ext cx="9244577" cy="419975"/>
            </a:xfrm>
            <a:custGeom>
              <a:avLst/>
              <a:gdLst>
                <a:gd name="connsiteX0" fmla="*/ 0 w 9244577"/>
                <a:gd name="connsiteY0" fmla="*/ 0 h 419975"/>
                <a:gd name="connsiteX1" fmla="*/ 9244577 w 9244577"/>
                <a:gd name="connsiteY1" fmla="*/ 0 h 419975"/>
                <a:gd name="connsiteX2" fmla="*/ 9244577 w 9244577"/>
                <a:gd name="connsiteY2" fmla="*/ 419975 h 419975"/>
                <a:gd name="connsiteX3" fmla="*/ 0 w 9244577"/>
                <a:gd name="connsiteY3" fmla="*/ 419975 h 419975"/>
                <a:gd name="connsiteX4" fmla="*/ 0 w 9244577"/>
                <a:gd name="connsiteY4" fmla="*/ 0 h 41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4577" h="419975">
                  <a:moveTo>
                    <a:pt x="0" y="0"/>
                  </a:moveTo>
                  <a:lnTo>
                    <a:pt x="9244577" y="0"/>
                  </a:lnTo>
                  <a:lnTo>
                    <a:pt x="9244577" y="419975"/>
                  </a:lnTo>
                  <a:lnTo>
                    <a:pt x="0" y="41997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3356" tIns="55880" rIns="55880" bIns="55880" numCol="1" spcCol="1270" anchor="ctr" anchorCtr="0">
              <a:noAutofit/>
            </a:bodyPr>
            <a:lstStyle/>
            <a:p>
              <a:pPr marL="0" lvl="0" indent="0" algn="l" defTabSz="977900" rtl="0">
                <a:lnSpc>
                  <a:spcPct val="90000"/>
                </a:lnSpc>
                <a:spcBef>
                  <a:spcPct val="0"/>
                </a:spcBef>
                <a:spcAft>
                  <a:spcPct val="35000"/>
                </a:spcAft>
                <a:buNone/>
              </a:pPr>
              <a:r>
                <a:rPr lang="en-US" sz="2200" kern="1200">
                  <a:latin typeface="Corbel" panose="020B0503020204020204"/>
                </a:rPr>
                <a:t>Indicator 9 and 10 Improvement Activities </a:t>
              </a:r>
              <a:endParaRPr lang="en-US" sz="2200" kern="1200"/>
            </a:p>
          </p:txBody>
        </p:sp>
        <p:sp>
          <p:nvSpPr>
            <p:cNvPr id="18" name="Oval 17">
              <a:extLst>
                <a:ext uri="{FF2B5EF4-FFF2-40B4-BE49-F238E27FC236}">
                  <a16:creationId xmlns:a16="http://schemas.microsoft.com/office/drawing/2014/main" id="{8185C208-9E86-413C-B870-8F1412466CD8}"/>
                </a:ext>
              </a:extLst>
            </p:cNvPr>
            <p:cNvSpPr/>
            <p:nvPr/>
          </p:nvSpPr>
          <p:spPr>
            <a:xfrm>
              <a:off x="1420397" y="4887978"/>
              <a:ext cx="524969" cy="524969"/>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Freeform: Shape 18" descr="Next Steps and Closing&#10;&#10;">
              <a:extLst>
                <a:ext uri="{FF2B5EF4-FFF2-40B4-BE49-F238E27FC236}">
                  <a16:creationId xmlns:a16="http://schemas.microsoft.com/office/drawing/2014/main" id="{79DE96FA-E4DF-4B1C-AAF1-C48E02D30EC0}"/>
                </a:ext>
              </a:extLst>
            </p:cNvPr>
            <p:cNvSpPr/>
            <p:nvPr/>
          </p:nvSpPr>
          <p:spPr>
            <a:xfrm>
              <a:off x="1302556" y="5570808"/>
              <a:ext cx="9624903" cy="419975"/>
            </a:xfrm>
            <a:custGeom>
              <a:avLst/>
              <a:gdLst>
                <a:gd name="connsiteX0" fmla="*/ 0 w 9624903"/>
                <a:gd name="connsiteY0" fmla="*/ 0 h 419975"/>
                <a:gd name="connsiteX1" fmla="*/ 9624903 w 9624903"/>
                <a:gd name="connsiteY1" fmla="*/ 0 h 419975"/>
                <a:gd name="connsiteX2" fmla="*/ 9624903 w 9624903"/>
                <a:gd name="connsiteY2" fmla="*/ 419975 h 419975"/>
                <a:gd name="connsiteX3" fmla="*/ 0 w 9624903"/>
                <a:gd name="connsiteY3" fmla="*/ 419975 h 419975"/>
                <a:gd name="connsiteX4" fmla="*/ 0 w 9624903"/>
                <a:gd name="connsiteY4" fmla="*/ 0 h 41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4903" h="419975">
                  <a:moveTo>
                    <a:pt x="0" y="0"/>
                  </a:moveTo>
                  <a:lnTo>
                    <a:pt x="9624903" y="0"/>
                  </a:lnTo>
                  <a:lnTo>
                    <a:pt x="9624903" y="419975"/>
                  </a:lnTo>
                  <a:lnTo>
                    <a:pt x="0" y="41997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3356" tIns="55880" rIns="55880" bIns="55880" numCol="1" spcCol="1270" anchor="ctr" anchorCtr="0">
              <a:noAutofit/>
            </a:bodyPr>
            <a:lstStyle/>
            <a:p>
              <a:pPr marL="0" lvl="0" indent="0" algn="l" defTabSz="977900" rtl="0">
                <a:lnSpc>
                  <a:spcPct val="90000"/>
                </a:lnSpc>
                <a:spcBef>
                  <a:spcPct val="0"/>
                </a:spcBef>
                <a:spcAft>
                  <a:spcPct val="35000"/>
                </a:spcAft>
                <a:buNone/>
              </a:pPr>
              <a:r>
                <a:rPr lang="en-US" sz="2200" kern="1200"/>
                <a:t>Next Steps and Closing </a:t>
              </a:r>
            </a:p>
          </p:txBody>
        </p:sp>
        <p:sp>
          <p:nvSpPr>
            <p:cNvPr id="20" name="Oval 19">
              <a:extLst>
                <a:ext uri="{FF2B5EF4-FFF2-40B4-BE49-F238E27FC236}">
                  <a16:creationId xmlns:a16="http://schemas.microsoft.com/office/drawing/2014/main" id="{86BCE297-FB72-4C40-8B01-A06184A18096}"/>
                </a:ext>
              </a:extLst>
            </p:cNvPr>
            <p:cNvSpPr/>
            <p:nvPr/>
          </p:nvSpPr>
          <p:spPr>
            <a:xfrm>
              <a:off x="1040071" y="5518311"/>
              <a:ext cx="524969" cy="524969"/>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3" name="Slide Number Placeholder 2">
            <a:extLst>
              <a:ext uri="{FF2B5EF4-FFF2-40B4-BE49-F238E27FC236}">
                <a16:creationId xmlns:a16="http://schemas.microsoft.com/office/drawing/2014/main" id="{ACA5A4F1-C4A5-4268-8F8D-0EF65D00BB29}"/>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25" name="Audio 24" descr="Icon for audio">
            <a:hlinkClick r:id="" action="ppaction://media"/>
            <a:extLst>
              <a:ext uri="{FF2B5EF4-FFF2-40B4-BE49-F238E27FC236}">
                <a16:creationId xmlns:a16="http://schemas.microsoft.com/office/drawing/2014/main" id="{CCD13A36-FC73-4C90-BAC1-67EC4E9529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43954607"/>
      </p:ext>
    </p:extLst>
  </p:cSld>
  <p:clrMapOvr>
    <a:masterClrMapping/>
  </p:clrMapOvr>
  <mc:AlternateContent xmlns:mc="http://schemas.openxmlformats.org/markup-compatibility/2006" xmlns:p14="http://schemas.microsoft.com/office/powerpoint/2010/main">
    <mc:Choice Requires="p14">
      <p:transition spd="med" p14:dur="700" advTm="101369">
        <p:fade/>
      </p:transition>
    </mc:Choice>
    <mc:Fallback xmlns="">
      <p:transition spd="med" advTm="1013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3878"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85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4D071DD-B489-41C5-A325-B0614468EF34}"/>
              </a:ext>
            </a:extLst>
          </p:cNvPr>
          <p:cNvSpPr txBox="1">
            <a:spLocks noGrp="1"/>
          </p:cNvSpPr>
          <p:nvPr>
            <p:ph type="title" idx="4294967295"/>
          </p:nvPr>
        </p:nvSpPr>
        <p:spPr>
          <a:xfrm>
            <a:off x="195299" y="1863969"/>
            <a:ext cx="3621088" cy="3394143"/>
          </a:xfrm>
          <a:prstGeom prst="ellipse">
            <a:avLst/>
          </a:prstGeom>
          <a:solidFill>
            <a:srgbClr val="262626"/>
          </a:solidFill>
          <a:ln w="174625" cmpd="thinThick">
            <a:solidFill>
              <a:srgbClr val="262626"/>
            </a:solidFill>
          </a:ln>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spcAft>
                <a:spcPts val="600"/>
              </a:spcAft>
              <a:defRPr/>
            </a:pPr>
            <a:r>
              <a:rPr kumimoji="0" lang="en-US" sz="31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Indicator 10</a:t>
            </a:r>
            <a:br>
              <a:rPr kumimoji="0" lang="en-US" sz="2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br>
              <a:rPr kumimoji="0" lang="en-US" sz="2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lang="en-US" sz="2700" kern="1200">
                <a:solidFill>
                  <a:srgbClr val="FFFFFF"/>
                </a:solidFill>
                <a:latin typeface="Arial" panose="020B0604020202020204" pitchFamily="34" charset="0"/>
                <a:cs typeface="Arial" panose="020B0604020202020204" pitchFamily="34" charset="0"/>
              </a:rPr>
              <a:t>Disproportionality in Classification by Race and Ethnicity</a:t>
            </a:r>
            <a:br>
              <a:rPr lang="en-US" sz="1200" kern="1200">
                <a:solidFill>
                  <a:srgbClr val="FFFFFF"/>
                </a:solidFill>
                <a:latin typeface="+mj-lt"/>
                <a:ea typeface="+mj-ea"/>
                <a:cs typeface="+mj-cs"/>
              </a:rPr>
            </a:br>
            <a:endParaRPr kumimoji="0" lang="en-US" sz="1200" b="1" i="0" u="none" strike="noStrike" kern="1200" cap="none" spc="0" normalizeH="0" baseline="0" noProof="0">
              <a:ln>
                <a:noFill/>
              </a:ln>
              <a:solidFill>
                <a:srgbClr val="FFFFFF"/>
              </a:solidFill>
              <a:effectLst/>
              <a:uLnTx/>
              <a:uFillTx/>
              <a:latin typeface="+mj-lt"/>
              <a:ea typeface="+mj-ea"/>
              <a:cs typeface="+mj-cs"/>
            </a:endParaRPr>
          </a:p>
        </p:txBody>
      </p:sp>
      <p:pic>
        <p:nvPicPr>
          <p:cNvPr id="1028" name="Picture 4" descr="New York State IDEA State Performance Plan Stakeholder Engagement Logo">
            <a:extLst>
              <a:ext uri="{FF2B5EF4-FFF2-40B4-BE49-F238E27FC236}">
                <a16:creationId xmlns:a16="http://schemas.microsoft.com/office/drawing/2014/main" id="{17DF68AF-3DDF-4470-9DF2-787476AEB88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070350" y="960438"/>
            <a:ext cx="4776788" cy="2136775"/>
          </a:xfrm>
          <a:prstGeom prst="rect">
            <a:avLst/>
          </a:prstGeom>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9EE34B2-E3B6-44A9-BFF3-856B66996FC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7463" y="960438"/>
            <a:ext cx="2287588" cy="2136775"/>
          </a:xfrm>
          <a:prstGeom prst="rect">
            <a:avLst/>
          </a:prstGeom>
        </p:spPr>
      </p:pic>
      <p:pic>
        <p:nvPicPr>
          <p:cNvPr id="8" name="Picture 7">
            <a:extLst>
              <a:ext uri="{FF2B5EF4-FFF2-40B4-BE49-F238E27FC236}">
                <a16:creationId xmlns:a16="http://schemas.microsoft.com/office/drawing/2014/main" id="{FD02EC5F-DCDB-4D80-BD7F-012F1854025B}"/>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r="13851"/>
          <a:stretch/>
        </p:blipFill>
        <p:spPr>
          <a:xfrm>
            <a:off x="4070350" y="3157538"/>
            <a:ext cx="3443288" cy="2733675"/>
          </a:xfrm>
          <a:prstGeom prst="rect">
            <a:avLst/>
          </a:prstGeom>
        </p:spPr>
      </p:pic>
      <p:pic>
        <p:nvPicPr>
          <p:cNvPr id="16" name="Picture 15">
            <a:extLst>
              <a:ext uri="{FF2B5EF4-FFF2-40B4-BE49-F238E27FC236}">
                <a16:creationId xmlns:a16="http://schemas.microsoft.com/office/drawing/2014/main" id="{0FECAA77-DDA8-4F43-B50A-872631A1067E}"/>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2375" y="3157538"/>
            <a:ext cx="3621088" cy="2733675"/>
          </a:xfrm>
          <a:prstGeom prst="rect">
            <a:avLst/>
          </a:prstGeom>
        </p:spPr>
      </p:pic>
      <p:pic>
        <p:nvPicPr>
          <p:cNvPr id="3" name="Audio 2">
            <a:hlinkClick r:id="" action="ppaction://media"/>
            <a:extLst>
              <a:ext uri="{FF2B5EF4-FFF2-40B4-BE49-F238E27FC236}">
                <a16:creationId xmlns:a16="http://schemas.microsoft.com/office/drawing/2014/main" id="{5ED4D828-B09A-465D-BE8B-9233F1AA5B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57751012"/>
      </p:ext>
    </p:extLst>
  </p:cSld>
  <p:clrMapOvr>
    <a:masterClrMapping/>
  </p:clrMapOvr>
  <mc:AlternateContent xmlns:mc="http://schemas.openxmlformats.org/markup-compatibility/2006" xmlns:p14="http://schemas.microsoft.com/office/powerpoint/2010/main">
    <mc:Choice Requires="p14">
      <p:transition spd="slow" p14:dur="2000" advTm="12659"/>
    </mc:Choice>
    <mc:Fallback xmlns="">
      <p:transition spd="slow" advTm="12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4242"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056AE8-D8DA-421C-8CC0-14BEFF67053C}"/>
              </a:ext>
            </a:extLst>
          </p:cNvPr>
          <p:cNvSpPr>
            <a:spLocks noGrp="1"/>
          </p:cNvSpPr>
          <p:nvPr>
            <p:ph type="title"/>
          </p:nvPr>
        </p:nvSpPr>
        <p:spPr>
          <a:xfrm>
            <a:off x="650006" y="359214"/>
            <a:ext cx="9371949" cy="1183566"/>
          </a:xfrm>
        </p:spPr>
        <p:txBody>
          <a:bodyPr anchor="b">
            <a:normAutofit fontScale="90000"/>
          </a:bodyPr>
          <a:lstStyle/>
          <a:p>
            <a:pPr algn="ctr"/>
            <a:r>
              <a:rPr lang="en-US" sz="3200" b="1"/>
              <a:t>Indicator 10:  </a:t>
            </a:r>
            <a:br>
              <a:rPr lang="en-US" sz="3200"/>
            </a:br>
            <a:r>
              <a:rPr lang="en-US" sz="3200" b="1"/>
              <a:t>Disproportionality in Classification by Race and Ethnicity </a:t>
            </a:r>
          </a:p>
        </p:txBody>
      </p:sp>
      <p:sp>
        <p:nvSpPr>
          <p:cNvPr id="8" name="Subtitle 7">
            <a:extLst>
              <a:ext uri="{FF2B5EF4-FFF2-40B4-BE49-F238E27FC236}">
                <a16:creationId xmlns:a16="http://schemas.microsoft.com/office/drawing/2014/main" id="{19285CB6-49CA-4595-9B70-CB4F03CEA91A}"/>
              </a:ext>
            </a:extLst>
          </p:cNvPr>
          <p:cNvSpPr>
            <a:spLocks noGrp="1"/>
          </p:cNvSpPr>
          <p:nvPr>
            <p:ph sz="half" idx="2"/>
          </p:nvPr>
        </p:nvSpPr>
        <p:spPr>
          <a:xfrm>
            <a:off x="953734" y="2350834"/>
            <a:ext cx="5489865" cy="3157918"/>
          </a:xfrm>
        </p:spPr>
        <p:txBody>
          <a:bodyPr>
            <a:normAutofit/>
          </a:bodyPr>
          <a:lstStyle/>
          <a:p>
            <a:pPr marL="0" indent="0">
              <a:buNone/>
            </a:pPr>
            <a:r>
              <a:rPr lang="en-US" sz="2800" dirty="0"/>
              <a:t>Percent of districts with disproportionate representation of racial and ethnic groups in specific disability categories that is the result of inappropriate identification</a:t>
            </a:r>
          </a:p>
          <a:p>
            <a:pPr marL="0" indent="0">
              <a:buNone/>
            </a:pPr>
            <a:r>
              <a:rPr lang="en-US" sz="2800" dirty="0"/>
              <a:t>(20 U.S.C. 1416(a)(3)(C))</a:t>
            </a:r>
          </a:p>
        </p:txBody>
      </p:sp>
      <p:pic>
        <p:nvPicPr>
          <p:cNvPr id="1026" name="Picture 2" descr="Map of New York State">
            <a:extLst>
              <a:ext uri="{FF2B5EF4-FFF2-40B4-BE49-F238E27FC236}">
                <a16:creationId xmlns:a16="http://schemas.microsoft.com/office/drawing/2014/main" id="{3ACDA949-7693-4A7C-8AAD-D0F2D184F75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050974" y="2350834"/>
            <a:ext cx="4610100" cy="3157918"/>
          </a:xfrm>
          <a:prstGeom prst="rect">
            <a:avLst/>
          </a:prstGeom>
          <a:solidFill>
            <a:srgbClr val="FFFFFF"/>
          </a:solidFill>
        </p:spPr>
      </p:pic>
      <p:sp>
        <p:nvSpPr>
          <p:cNvPr id="4" name="Slide Number Placeholder 3">
            <a:extLst>
              <a:ext uri="{FF2B5EF4-FFF2-40B4-BE49-F238E27FC236}">
                <a16:creationId xmlns:a16="http://schemas.microsoft.com/office/drawing/2014/main" id="{52F3508D-D45F-425A-B567-8278CD76C2C7}"/>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21</a:t>
            </a:fld>
            <a:endParaRPr lang="en-US" sz="1000"/>
          </a:p>
        </p:txBody>
      </p:sp>
      <p:pic>
        <p:nvPicPr>
          <p:cNvPr id="2" name="Audio 1" descr="Icon for audio">
            <a:hlinkClick r:id="" action="ppaction://media"/>
            <a:extLst>
              <a:ext uri="{FF2B5EF4-FFF2-40B4-BE49-F238E27FC236}">
                <a16:creationId xmlns:a16="http://schemas.microsoft.com/office/drawing/2014/main" id="{6D19952B-5313-425A-AD13-4BF27B553E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07407946"/>
      </p:ext>
    </p:extLst>
  </p:cSld>
  <p:clrMapOvr>
    <a:masterClrMapping/>
  </p:clrMapOvr>
  <mc:AlternateContent xmlns:mc="http://schemas.openxmlformats.org/markup-compatibility/2006" xmlns:p14="http://schemas.microsoft.com/office/powerpoint/2010/main">
    <mc:Choice Requires="p14">
      <p:transition spd="med" p14:dur="700" advTm="38389">
        <p:fade/>
      </p:transition>
    </mc:Choice>
    <mc:Fallback xmlns="">
      <p:transition spd="med" advTm="383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59CA05-0010-44C4-9CA9-7582A4136CB9}"/>
              </a:ext>
            </a:extLst>
          </p:cNvPr>
          <p:cNvSpPr>
            <a:spLocks noGrp="1"/>
          </p:cNvSpPr>
          <p:nvPr>
            <p:ph type="title"/>
          </p:nvPr>
        </p:nvSpPr>
        <p:spPr>
          <a:xfrm>
            <a:off x="616755" y="274554"/>
            <a:ext cx="8241496" cy="1072653"/>
          </a:xfrm>
        </p:spPr>
        <p:txBody>
          <a:bodyPr anchor="b">
            <a:normAutofit/>
          </a:bodyPr>
          <a:lstStyle/>
          <a:p>
            <a:r>
              <a:rPr lang="en-US" sz="3600" b="1"/>
              <a:t>Students Included in Indicator 10</a:t>
            </a:r>
          </a:p>
        </p:txBody>
      </p:sp>
      <p:sp>
        <p:nvSpPr>
          <p:cNvPr id="6" name="Content Placeholder 5" descr="Students with disabilities age 5 enrolled in kindergarten through age 21 of various race and ethnicities who have individualized education programs (IEPs) and are identified as having a disability in any of the following categories: &#10;">
            <a:extLst>
              <a:ext uri="{FF2B5EF4-FFF2-40B4-BE49-F238E27FC236}">
                <a16:creationId xmlns:a16="http://schemas.microsoft.com/office/drawing/2014/main" id="{CFD9FADA-DCA3-4481-A468-0602467C24A7}"/>
              </a:ext>
            </a:extLst>
          </p:cNvPr>
          <p:cNvSpPr>
            <a:spLocks noGrp="1"/>
          </p:cNvSpPr>
          <p:nvPr>
            <p:ph sz="half" idx="2"/>
          </p:nvPr>
        </p:nvSpPr>
        <p:spPr>
          <a:xfrm>
            <a:off x="1120465" y="1567711"/>
            <a:ext cx="4609775" cy="4620682"/>
          </a:xfrm>
        </p:spPr>
        <p:txBody>
          <a:bodyPr>
            <a:normAutofit/>
          </a:bodyPr>
          <a:lstStyle/>
          <a:p>
            <a:r>
              <a:rPr lang="en-US" sz="2400"/>
              <a:t>Students with disabilities age 5 enrolled in kindergarten through age 21 of various race and ethnicities who have individualized education programs (IEPs) and are identified as having a disability in any of the following categories: </a:t>
            </a:r>
          </a:p>
        </p:txBody>
      </p:sp>
      <p:graphicFrame>
        <p:nvGraphicFramePr>
          <p:cNvPr id="10" name="Diagram 9" descr="Chart of disability categories:&#10;Autism, Emotional disturbance, Intellectual disability, Learning disability, Other health impairment, Speech or language impairment ">
            <a:extLst>
              <a:ext uri="{FF2B5EF4-FFF2-40B4-BE49-F238E27FC236}">
                <a16:creationId xmlns:a16="http://schemas.microsoft.com/office/drawing/2014/main" id="{03E2D648-C0A0-4BA2-965F-BEF98B2F8607}"/>
              </a:ext>
            </a:extLst>
          </p:cNvPr>
          <p:cNvGraphicFramePr/>
          <p:nvPr>
            <p:extLst>
              <p:ext uri="{D42A27DB-BD31-4B8C-83A1-F6EECF244321}">
                <p14:modId xmlns:p14="http://schemas.microsoft.com/office/powerpoint/2010/main" val="4053033039"/>
              </p:ext>
            </p:extLst>
          </p:nvPr>
        </p:nvGraphicFramePr>
        <p:xfrm>
          <a:off x="6656070" y="1567711"/>
          <a:ext cx="4610099" cy="46206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Slide Number Placeholder 1">
            <a:extLst>
              <a:ext uri="{FF2B5EF4-FFF2-40B4-BE49-F238E27FC236}">
                <a16:creationId xmlns:a16="http://schemas.microsoft.com/office/drawing/2014/main" id="{2BBE11D8-3EC4-4ED5-8964-63CE03385C63}"/>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22</a:t>
            </a:fld>
            <a:endParaRPr lang="en-US" sz="1000"/>
          </a:p>
        </p:txBody>
      </p:sp>
      <p:pic>
        <p:nvPicPr>
          <p:cNvPr id="3" name="Audio 2" descr="Icon for audio">
            <a:hlinkClick r:id="" action="ppaction://media"/>
            <a:extLst>
              <a:ext uri="{FF2B5EF4-FFF2-40B4-BE49-F238E27FC236}">
                <a16:creationId xmlns:a16="http://schemas.microsoft.com/office/drawing/2014/main" id="{10F2962E-D2B2-4CA0-BCF1-2A39BBBA684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71076968"/>
      </p:ext>
    </p:extLst>
  </p:cSld>
  <p:clrMapOvr>
    <a:masterClrMapping/>
  </p:clrMapOvr>
  <mc:AlternateContent xmlns:mc="http://schemas.openxmlformats.org/markup-compatibility/2006" xmlns:p14="http://schemas.microsoft.com/office/powerpoint/2010/main">
    <mc:Choice Requires="p14">
      <p:transition spd="med" p14:dur="700" advTm="56202">
        <p:fade/>
      </p:transition>
    </mc:Choice>
    <mc:Fallback xmlns="">
      <p:transition spd="med" advTm="562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8098-0899-4DA3-BFFF-83F4E143E874}"/>
              </a:ext>
            </a:extLst>
          </p:cNvPr>
          <p:cNvSpPr>
            <a:spLocks noGrp="1"/>
          </p:cNvSpPr>
          <p:nvPr>
            <p:ph type="title"/>
          </p:nvPr>
        </p:nvSpPr>
        <p:spPr>
          <a:xfrm>
            <a:off x="1410026" y="276087"/>
            <a:ext cx="9371949" cy="846276"/>
          </a:xfrm>
        </p:spPr>
        <p:txBody>
          <a:bodyPr/>
          <a:lstStyle/>
          <a:p>
            <a:r>
              <a:rPr lang="en-US" b="1"/>
              <a:t>Indicator 10 District Notification Criteria </a:t>
            </a:r>
          </a:p>
        </p:txBody>
      </p:sp>
      <p:graphicFrame>
        <p:nvGraphicFramePr>
          <p:cNvPr id="7" name="Content Placeholder 6" descr="Graphic representing district notification criteria.  Cell size connecting arrow to n size connecting arrow to risk ratio.  ">
            <a:extLst>
              <a:ext uri="{FF2B5EF4-FFF2-40B4-BE49-F238E27FC236}">
                <a16:creationId xmlns:a16="http://schemas.microsoft.com/office/drawing/2014/main" id="{4A6C6966-D384-4FA7-896A-F37A8CF1CF71}"/>
              </a:ext>
            </a:extLst>
          </p:cNvPr>
          <p:cNvGraphicFramePr>
            <a:graphicFrameLocks noGrp="1"/>
          </p:cNvGraphicFramePr>
          <p:nvPr>
            <p:ph idx="1"/>
            <p:extLst>
              <p:ext uri="{D42A27DB-BD31-4B8C-83A1-F6EECF244321}">
                <p14:modId xmlns:p14="http://schemas.microsoft.com/office/powerpoint/2010/main" val="3807844250"/>
              </p:ext>
            </p:extLst>
          </p:nvPr>
        </p:nvGraphicFramePr>
        <p:xfrm>
          <a:off x="410402" y="1223010"/>
          <a:ext cx="11522518" cy="52349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8CE0A7C4-354E-4589-A3F8-76D4D129A75D}"/>
              </a:ext>
            </a:extLst>
          </p:cNvPr>
          <p:cNvSpPr>
            <a:spLocks noGrp="1"/>
          </p:cNvSpPr>
          <p:nvPr>
            <p:ph type="sldNum" sz="quarter" idx="12"/>
          </p:nvPr>
        </p:nvSpPr>
        <p:spPr/>
        <p:txBody>
          <a:bodyPr/>
          <a:lstStyle/>
          <a:p>
            <a:fld id="{9CD8D479-8942-46E8-A226-A4E01F7A105C}" type="slidenum">
              <a:rPr lang="en-US" smtClean="0"/>
              <a:t>23</a:t>
            </a:fld>
            <a:endParaRPr lang="en-US"/>
          </a:p>
        </p:txBody>
      </p:sp>
      <p:pic>
        <p:nvPicPr>
          <p:cNvPr id="3" name="Audio 2" descr="Icon for audio">
            <a:hlinkClick r:id="" action="ppaction://media"/>
            <a:extLst>
              <a:ext uri="{FF2B5EF4-FFF2-40B4-BE49-F238E27FC236}">
                <a16:creationId xmlns:a16="http://schemas.microsoft.com/office/drawing/2014/main" id="{ACB571F2-DF65-497A-B119-2AF6D549E94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54261413"/>
      </p:ext>
    </p:extLst>
  </p:cSld>
  <p:clrMapOvr>
    <a:masterClrMapping/>
  </p:clrMapOvr>
  <mc:AlternateContent xmlns:mc="http://schemas.openxmlformats.org/markup-compatibility/2006" xmlns:p14="http://schemas.microsoft.com/office/powerpoint/2010/main">
    <mc:Choice Requires="p14">
      <p:transition spd="med" p14:dur="700" advTm="71829">
        <p:fade/>
      </p:transition>
    </mc:Choice>
    <mc:Fallback xmlns="">
      <p:transition spd="med" advTm="718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073E5-285B-49B4-AB2B-EC568FF6BC1C}"/>
              </a:ext>
            </a:extLst>
          </p:cNvPr>
          <p:cNvSpPr>
            <a:spLocks noGrp="1"/>
          </p:cNvSpPr>
          <p:nvPr>
            <p:ph type="title"/>
          </p:nvPr>
        </p:nvSpPr>
        <p:spPr>
          <a:xfrm>
            <a:off x="1410026" y="276087"/>
            <a:ext cx="9371949" cy="1183566"/>
          </a:xfrm>
        </p:spPr>
        <p:txBody>
          <a:bodyPr anchor="b">
            <a:normAutofit/>
          </a:bodyPr>
          <a:lstStyle/>
          <a:p>
            <a:r>
              <a:rPr lang="en-US" b="1"/>
              <a:t>Indicator 10 Risk Ratio </a:t>
            </a:r>
          </a:p>
        </p:txBody>
      </p:sp>
      <p:graphicFrame>
        <p:nvGraphicFramePr>
          <p:cNvPr id="8" name="Content Placeholder 2" descr="Table that describes the risk ratio for indicator 10&#10;• The risk ratio is the comparison of the risk of each race to be identified by specific disabilities compared to the risk of all other races combined to be identified by specific disabilities. &#10;• The ratio indicates how much more likely each race and  ethnicity is to be identified by specific disabilities compared to all other race and ethnicities combined.&#10;• Six risk ratios are calculated for each race and ethnicity.&#10;">
            <a:extLst>
              <a:ext uri="{FF2B5EF4-FFF2-40B4-BE49-F238E27FC236}">
                <a16:creationId xmlns:a16="http://schemas.microsoft.com/office/drawing/2014/main" id="{07DF2096-D78B-45AF-A6BA-465B96A7FCE0}"/>
              </a:ext>
            </a:extLst>
          </p:cNvPr>
          <p:cNvGraphicFramePr>
            <a:graphicFrameLocks noGrp="1"/>
          </p:cNvGraphicFramePr>
          <p:nvPr>
            <p:ph idx="1"/>
            <p:extLst>
              <p:ext uri="{D42A27DB-BD31-4B8C-83A1-F6EECF244321}">
                <p14:modId xmlns:p14="http://schemas.microsoft.com/office/powerpoint/2010/main" val="4211886427"/>
              </p:ext>
            </p:extLst>
          </p:nvPr>
        </p:nvGraphicFramePr>
        <p:xfrm>
          <a:off x="1410027" y="1566001"/>
          <a:ext cx="9371948" cy="46206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83E90AD3-3853-4032-97C8-E29D38DECF88}"/>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24</a:t>
            </a:fld>
            <a:endParaRPr lang="en-US" sz="1000"/>
          </a:p>
        </p:txBody>
      </p:sp>
      <p:pic>
        <p:nvPicPr>
          <p:cNvPr id="5" name="Audio 4" descr="Icon for audio">
            <a:hlinkClick r:id="" action="ppaction://media"/>
            <a:extLst>
              <a:ext uri="{FF2B5EF4-FFF2-40B4-BE49-F238E27FC236}">
                <a16:creationId xmlns:a16="http://schemas.microsoft.com/office/drawing/2014/main" id="{3B21CF0A-6A8C-4F1E-BABF-3E9458B6CF0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77553394"/>
      </p:ext>
    </p:extLst>
  </p:cSld>
  <p:clrMapOvr>
    <a:masterClrMapping/>
  </p:clrMapOvr>
  <mc:AlternateContent xmlns:mc="http://schemas.openxmlformats.org/markup-compatibility/2006" xmlns:p14="http://schemas.microsoft.com/office/powerpoint/2010/main">
    <mc:Choice Requires="p14">
      <p:transition spd="med" p14:dur="700" advTm="38885">
        <p:fade/>
      </p:transition>
    </mc:Choice>
    <mc:Fallback xmlns="">
      <p:transition spd="med" advTm="388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D6E5-343D-42BC-8BB4-20CE90F9808D}"/>
              </a:ext>
            </a:extLst>
          </p:cNvPr>
          <p:cNvSpPr>
            <a:spLocks noGrp="1"/>
          </p:cNvSpPr>
          <p:nvPr>
            <p:ph type="title"/>
          </p:nvPr>
        </p:nvSpPr>
        <p:spPr>
          <a:xfrm>
            <a:off x="682003" y="320621"/>
            <a:ext cx="9371949" cy="755976"/>
          </a:xfrm>
        </p:spPr>
        <p:txBody>
          <a:bodyPr/>
          <a:lstStyle/>
          <a:p>
            <a:r>
              <a:rPr lang="en-US" b="1"/>
              <a:t>Indicator 10 Calculation of Relative Risk Ratio</a:t>
            </a:r>
          </a:p>
        </p:txBody>
      </p:sp>
      <p:grpSp>
        <p:nvGrpSpPr>
          <p:cNvPr id="8" name="Group 7" descr="Math equation that depicts the Indicator 10 calculation of the relative risk ratio: To find the focus group risk ratio you divide the number of students with disabilities in a specific race and ethnicity group in a specific disability category by the total number of students (with and without disabilities of a specific race and ethnicity. &#10;&#10;To find the Comparison Group Risk Ratio you divide the number of students with disabilities of all other races and ethnicities in a specific disability category by the total number of students with and without disabilities of all other races and ethnicities. &#10;&#10;To find the Relative Risk Ratio you divide the Focus Group Risk Ratio by the Comparison Group Risk Ratio.">
            <a:extLst>
              <a:ext uri="{FF2B5EF4-FFF2-40B4-BE49-F238E27FC236}">
                <a16:creationId xmlns:a16="http://schemas.microsoft.com/office/drawing/2014/main" id="{163FAE5A-4405-41E1-803A-ECAFBCA0D8A8}"/>
              </a:ext>
            </a:extLst>
          </p:cNvPr>
          <p:cNvGrpSpPr/>
          <p:nvPr/>
        </p:nvGrpSpPr>
        <p:grpSpPr>
          <a:xfrm>
            <a:off x="10414" y="1527102"/>
            <a:ext cx="12629192" cy="3511823"/>
            <a:chOff x="10414" y="1527102"/>
            <a:chExt cx="12629192" cy="3511823"/>
          </a:xfrm>
        </p:grpSpPr>
        <p:grpSp>
          <p:nvGrpSpPr>
            <p:cNvPr id="3" name="Group 2">
              <a:extLst>
                <a:ext uri="{FF2B5EF4-FFF2-40B4-BE49-F238E27FC236}">
                  <a16:creationId xmlns:a16="http://schemas.microsoft.com/office/drawing/2014/main" id="{C2B56B83-233D-435F-B971-CE5D6A24AEFF}"/>
                </a:ext>
              </a:extLst>
            </p:cNvPr>
            <p:cNvGrpSpPr/>
            <p:nvPr/>
          </p:nvGrpSpPr>
          <p:grpSpPr>
            <a:xfrm>
              <a:off x="10414" y="1527103"/>
              <a:ext cx="5874385" cy="1982700"/>
              <a:chOff x="10414" y="1527103"/>
              <a:chExt cx="5874385" cy="1982700"/>
            </a:xfrm>
          </p:grpSpPr>
          <p:cxnSp>
            <p:nvCxnSpPr>
              <p:cNvPr id="10" name="Straight Connector 9">
                <a:extLst>
                  <a:ext uri="{FF2B5EF4-FFF2-40B4-BE49-F238E27FC236}">
                    <a16:creationId xmlns:a16="http://schemas.microsoft.com/office/drawing/2014/main" id="{C9E72C6D-2550-47A2-BD05-C94327C25DB4}"/>
                  </a:ext>
                </a:extLst>
              </p:cNvPr>
              <p:cNvCxnSpPr>
                <a:cxnSpLocks/>
              </p:cNvCxnSpPr>
              <p:nvPr/>
            </p:nvCxnSpPr>
            <p:spPr>
              <a:xfrm>
                <a:off x="205201" y="2743732"/>
                <a:ext cx="5441219" cy="17586"/>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3" name="TextBox 12">
                <a:extLst>
                  <a:ext uri="{FF2B5EF4-FFF2-40B4-BE49-F238E27FC236}">
                    <a16:creationId xmlns:a16="http://schemas.microsoft.com/office/drawing/2014/main" id="{9242D1AC-92F5-4B73-B80C-F7B906614D46}"/>
                  </a:ext>
                </a:extLst>
              </p:cNvPr>
              <p:cNvSpPr txBox="1"/>
              <p:nvPr/>
            </p:nvSpPr>
            <p:spPr>
              <a:xfrm>
                <a:off x="10414" y="2032680"/>
                <a:ext cx="5874385" cy="707886"/>
              </a:xfrm>
              <a:prstGeom prst="rect">
                <a:avLst/>
              </a:prstGeom>
              <a:noFill/>
            </p:spPr>
            <p:txBody>
              <a:bodyPr wrap="square" rtlCol="0">
                <a:spAutoFit/>
              </a:bodyPr>
              <a:lstStyle/>
              <a:p>
                <a:pPr algn="ctr"/>
                <a:r>
                  <a:rPr lang="en-US" sz="2000">
                    <a:solidFill>
                      <a:schemeClr val="accent3"/>
                    </a:solidFill>
                  </a:rPr>
                  <a:t># of students with disabilities in a specific race and ethnicity group in a specific disability category </a:t>
                </a:r>
              </a:p>
            </p:txBody>
          </p:sp>
          <p:sp>
            <p:nvSpPr>
              <p:cNvPr id="14" name="TextBox 13">
                <a:extLst>
                  <a:ext uri="{FF2B5EF4-FFF2-40B4-BE49-F238E27FC236}">
                    <a16:creationId xmlns:a16="http://schemas.microsoft.com/office/drawing/2014/main" id="{F6F78E61-E96B-462B-81A5-BB5E7122AF80}"/>
                  </a:ext>
                </a:extLst>
              </p:cNvPr>
              <p:cNvSpPr txBox="1"/>
              <p:nvPr/>
            </p:nvSpPr>
            <p:spPr>
              <a:xfrm>
                <a:off x="92613" y="2801917"/>
                <a:ext cx="5679599" cy="707886"/>
              </a:xfrm>
              <a:prstGeom prst="rect">
                <a:avLst/>
              </a:prstGeom>
              <a:noFill/>
            </p:spPr>
            <p:txBody>
              <a:bodyPr wrap="square" rtlCol="0">
                <a:spAutoFit/>
              </a:bodyPr>
              <a:lstStyle/>
              <a:p>
                <a:pPr algn="ctr"/>
                <a:r>
                  <a:rPr lang="en-US" sz="2000">
                    <a:solidFill>
                      <a:schemeClr val="accent3"/>
                    </a:solidFill>
                  </a:rPr>
                  <a:t>Total # of students (with and without disabilities) of </a:t>
                </a:r>
              </a:p>
              <a:p>
                <a:pPr algn="ctr"/>
                <a:r>
                  <a:rPr lang="en-US" sz="2000">
                    <a:solidFill>
                      <a:schemeClr val="accent3"/>
                    </a:solidFill>
                  </a:rPr>
                  <a:t>a specific race and ethnicity </a:t>
                </a:r>
              </a:p>
            </p:txBody>
          </p:sp>
          <p:sp>
            <p:nvSpPr>
              <p:cNvPr id="37" name="Rectangle: Rounded Corners 36">
                <a:extLst>
                  <a:ext uri="{FF2B5EF4-FFF2-40B4-BE49-F238E27FC236}">
                    <a16:creationId xmlns:a16="http://schemas.microsoft.com/office/drawing/2014/main" id="{0FD0999B-BBE1-4035-AB57-E8FE5CFD8B15}"/>
                  </a:ext>
                </a:extLst>
              </p:cNvPr>
              <p:cNvSpPr/>
              <p:nvPr/>
            </p:nvSpPr>
            <p:spPr>
              <a:xfrm>
                <a:off x="453403" y="1527103"/>
                <a:ext cx="4998241" cy="49260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a:t>Focus Group Risk Ratio</a:t>
                </a:r>
              </a:p>
            </p:txBody>
          </p:sp>
        </p:grpSp>
        <p:grpSp>
          <p:nvGrpSpPr>
            <p:cNvPr id="5" name="Group 4">
              <a:extLst>
                <a:ext uri="{FF2B5EF4-FFF2-40B4-BE49-F238E27FC236}">
                  <a16:creationId xmlns:a16="http://schemas.microsoft.com/office/drawing/2014/main" id="{806CE09C-97E3-42C1-9DEC-71B9EB660191}"/>
                </a:ext>
              </a:extLst>
            </p:cNvPr>
            <p:cNvGrpSpPr/>
            <p:nvPr/>
          </p:nvGrpSpPr>
          <p:grpSpPr>
            <a:xfrm>
              <a:off x="6030218" y="1527102"/>
              <a:ext cx="6609388" cy="1921350"/>
              <a:chOff x="6030218" y="1527102"/>
              <a:chExt cx="6609388" cy="1921350"/>
            </a:xfrm>
          </p:grpSpPr>
          <p:sp>
            <p:nvSpPr>
              <p:cNvPr id="18" name="TextBox 17">
                <a:extLst>
                  <a:ext uri="{FF2B5EF4-FFF2-40B4-BE49-F238E27FC236}">
                    <a16:creationId xmlns:a16="http://schemas.microsoft.com/office/drawing/2014/main" id="{BFE1230A-4882-4C96-9D72-8BF368AE857A}"/>
                  </a:ext>
                </a:extLst>
              </p:cNvPr>
              <p:cNvSpPr txBox="1"/>
              <p:nvPr/>
            </p:nvSpPr>
            <p:spPr>
              <a:xfrm>
                <a:off x="6511441" y="2059042"/>
                <a:ext cx="5646941" cy="707886"/>
              </a:xfrm>
              <a:prstGeom prst="rect">
                <a:avLst/>
              </a:prstGeom>
              <a:noFill/>
            </p:spPr>
            <p:txBody>
              <a:bodyPr wrap="square" rtlCol="0">
                <a:spAutoFit/>
              </a:bodyPr>
              <a:lstStyle/>
              <a:p>
                <a:pPr algn="ctr"/>
                <a:r>
                  <a:rPr lang="en-US" sz="2000">
                    <a:solidFill>
                      <a:schemeClr val="accent2">
                        <a:lumMod val="75000"/>
                      </a:schemeClr>
                    </a:solidFill>
                  </a:rPr>
                  <a:t># of students with disabilities of all other </a:t>
                </a:r>
              </a:p>
              <a:p>
                <a:pPr algn="ctr"/>
                <a:r>
                  <a:rPr lang="en-US" sz="2000">
                    <a:solidFill>
                      <a:schemeClr val="accent2">
                        <a:lumMod val="75000"/>
                      </a:schemeClr>
                    </a:solidFill>
                  </a:rPr>
                  <a:t>races and ethnicities in a specific disability category</a:t>
                </a:r>
              </a:p>
            </p:txBody>
          </p:sp>
          <p:cxnSp>
            <p:nvCxnSpPr>
              <p:cNvPr id="19" name="Straight Connector 18">
                <a:extLst>
                  <a:ext uri="{FF2B5EF4-FFF2-40B4-BE49-F238E27FC236}">
                    <a16:creationId xmlns:a16="http://schemas.microsoft.com/office/drawing/2014/main" id="{09FFBE2E-61A0-448E-9F9D-E493B8386CA2}"/>
                  </a:ext>
                </a:extLst>
              </p:cNvPr>
              <p:cNvCxnSpPr>
                <a:cxnSpLocks/>
              </p:cNvCxnSpPr>
              <p:nvPr/>
            </p:nvCxnSpPr>
            <p:spPr>
              <a:xfrm>
                <a:off x="6794497" y="2761318"/>
                <a:ext cx="4998241"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20" name="TextBox 19">
                <a:extLst>
                  <a:ext uri="{FF2B5EF4-FFF2-40B4-BE49-F238E27FC236}">
                    <a16:creationId xmlns:a16="http://schemas.microsoft.com/office/drawing/2014/main" id="{5D3EAC8B-63C1-4544-95C1-C236EB539769}"/>
                  </a:ext>
                </a:extLst>
              </p:cNvPr>
              <p:cNvSpPr txBox="1"/>
              <p:nvPr/>
            </p:nvSpPr>
            <p:spPr>
              <a:xfrm>
                <a:off x="6030218" y="2740566"/>
                <a:ext cx="6609388" cy="707886"/>
              </a:xfrm>
              <a:prstGeom prst="rect">
                <a:avLst/>
              </a:prstGeom>
              <a:noFill/>
            </p:spPr>
            <p:txBody>
              <a:bodyPr wrap="square" rtlCol="0">
                <a:spAutoFit/>
              </a:bodyPr>
              <a:lstStyle/>
              <a:p>
                <a:pPr algn="ctr"/>
                <a:r>
                  <a:rPr lang="en-US" sz="2000">
                    <a:solidFill>
                      <a:schemeClr val="accent2">
                        <a:lumMod val="75000"/>
                      </a:schemeClr>
                    </a:solidFill>
                  </a:rPr>
                  <a:t>Total # of students (with and without disabilities) </a:t>
                </a:r>
              </a:p>
              <a:p>
                <a:pPr algn="ctr"/>
                <a:r>
                  <a:rPr lang="en-US" sz="2000">
                    <a:solidFill>
                      <a:schemeClr val="accent2">
                        <a:lumMod val="75000"/>
                      </a:schemeClr>
                    </a:solidFill>
                  </a:rPr>
                  <a:t>of all other races and ethnicities </a:t>
                </a:r>
              </a:p>
            </p:txBody>
          </p:sp>
          <p:sp>
            <p:nvSpPr>
              <p:cNvPr id="38" name="Rectangle: Rounded Corners 37">
                <a:extLst>
                  <a:ext uri="{FF2B5EF4-FFF2-40B4-BE49-F238E27FC236}">
                    <a16:creationId xmlns:a16="http://schemas.microsoft.com/office/drawing/2014/main" id="{7B11691A-152D-458D-A954-62A361285D3B}"/>
                  </a:ext>
                </a:extLst>
              </p:cNvPr>
              <p:cNvSpPr/>
              <p:nvPr/>
            </p:nvSpPr>
            <p:spPr>
              <a:xfrm>
                <a:off x="6698685" y="1527102"/>
                <a:ext cx="4998241" cy="4926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t>Comparison Group Risk Ratio </a:t>
                </a:r>
              </a:p>
            </p:txBody>
          </p:sp>
        </p:grpSp>
        <p:grpSp>
          <p:nvGrpSpPr>
            <p:cNvPr id="7" name="Group 6" descr="Math equation that ">
              <a:extLst>
                <a:ext uri="{FF2B5EF4-FFF2-40B4-BE49-F238E27FC236}">
                  <a16:creationId xmlns:a16="http://schemas.microsoft.com/office/drawing/2014/main" id="{2178C3BE-F888-4D21-B751-19174EBC1112}"/>
                </a:ext>
              </a:extLst>
            </p:cNvPr>
            <p:cNvGrpSpPr/>
            <p:nvPr/>
          </p:nvGrpSpPr>
          <p:grpSpPr>
            <a:xfrm>
              <a:off x="1572331" y="3874768"/>
              <a:ext cx="9047338" cy="1164157"/>
              <a:chOff x="1572331" y="3874768"/>
              <a:chExt cx="9047338" cy="1164157"/>
            </a:xfrm>
          </p:grpSpPr>
          <p:sp>
            <p:nvSpPr>
              <p:cNvPr id="39" name="Rectangle: Rounded Corners 38">
                <a:extLst>
                  <a:ext uri="{FF2B5EF4-FFF2-40B4-BE49-F238E27FC236}">
                    <a16:creationId xmlns:a16="http://schemas.microsoft.com/office/drawing/2014/main" id="{A5C0E12C-725E-4963-AAB1-E16EE4372F7D}"/>
                  </a:ext>
                </a:extLst>
              </p:cNvPr>
              <p:cNvSpPr/>
              <p:nvPr/>
            </p:nvSpPr>
            <p:spPr>
              <a:xfrm>
                <a:off x="1753824" y="3874768"/>
                <a:ext cx="4998241" cy="49260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a:t>Focus Group Risk Ratio</a:t>
                </a:r>
              </a:p>
            </p:txBody>
          </p:sp>
          <p:sp>
            <p:nvSpPr>
              <p:cNvPr id="40" name="Rectangle: Rounded Corners 39">
                <a:extLst>
                  <a:ext uri="{FF2B5EF4-FFF2-40B4-BE49-F238E27FC236}">
                    <a16:creationId xmlns:a16="http://schemas.microsoft.com/office/drawing/2014/main" id="{CDDD9DEC-F40F-4530-8E2D-1C4A5F6ACB7E}"/>
                  </a:ext>
                </a:extLst>
              </p:cNvPr>
              <p:cNvSpPr/>
              <p:nvPr/>
            </p:nvSpPr>
            <p:spPr>
              <a:xfrm>
                <a:off x="1753825" y="4546324"/>
                <a:ext cx="4998241" cy="4926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a:t>Comparison Group Risk Ratio </a:t>
                </a:r>
              </a:p>
            </p:txBody>
          </p:sp>
          <p:cxnSp>
            <p:nvCxnSpPr>
              <p:cNvPr id="42" name="Straight Connector 41">
                <a:extLst>
                  <a:ext uri="{FF2B5EF4-FFF2-40B4-BE49-F238E27FC236}">
                    <a16:creationId xmlns:a16="http://schemas.microsoft.com/office/drawing/2014/main" id="{B3ABCF26-60D6-4AB4-B326-EA5495E520FA}"/>
                  </a:ext>
                </a:extLst>
              </p:cNvPr>
              <p:cNvCxnSpPr>
                <a:cxnSpLocks/>
              </p:cNvCxnSpPr>
              <p:nvPr/>
            </p:nvCxnSpPr>
            <p:spPr>
              <a:xfrm>
                <a:off x="1572331" y="4439351"/>
                <a:ext cx="5372100" cy="0"/>
              </a:xfrm>
              <a:prstGeom prst="line">
                <a:avLst/>
              </a:prstGeom>
              <a:ln w="57150"/>
            </p:spPr>
            <p:style>
              <a:lnRef idx="3">
                <a:schemeClr val="dk1"/>
              </a:lnRef>
              <a:fillRef idx="0">
                <a:schemeClr val="dk1"/>
              </a:fillRef>
              <a:effectRef idx="2">
                <a:schemeClr val="dk1"/>
              </a:effectRef>
              <a:fontRef idx="minor">
                <a:schemeClr val="tx1"/>
              </a:fontRef>
            </p:style>
          </p:cxnSp>
          <p:sp>
            <p:nvSpPr>
              <p:cNvPr id="48" name="TextBox 47">
                <a:extLst>
                  <a:ext uri="{FF2B5EF4-FFF2-40B4-BE49-F238E27FC236}">
                    <a16:creationId xmlns:a16="http://schemas.microsoft.com/office/drawing/2014/main" id="{1899EF2F-DF53-4542-93D0-7170B9017EAB}"/>
                  </a:ext>
                </a:extLst>
              </p:cNvPr>
              <p:cNvSpPr txBox="1"/>
              <p:nvPr/>
            </p:nvSpPr>
            <p:spPr>
              <a:xfrm>
                <a:off x="6944431" y="4023183"/>
                <a:ext cx="3675238" cy="769441"/>
              </a:xfrm>
              <a:prstGeom prst="rect">
                <a:avLst/>
              </a:prstGeom>
              <a:noFill/>
            </p:spPr>
            <p:txBody>
              <a:bodyPr wrap="square" rtlCol="0">
                <a:spAutoFit/>
              </a:bodyPr>
              <a:lstStyle/>
              <a:p>
                <a:r>
                  <a:rPr lang="en-US" sz="4400" b="1"/>
                  <a:t>=</a:t>
                </a:r>
                <a:r>
                  <a:rPr lang="en-US" sz="2800" b="1"/>
                  <a:t> Relative Risk Ratio</a:t>
                </a:r>
              </a:p>
            </p:txBody>
          </p:sp>
        </p:grpSp>
      </p:grpSp>
      <p:sp>
        <p:nvSpPr>
          <p:cNvPr id="50" name="TextBox 49">
            <a:extLst>
              <a:ext uri="{FF2B5EF4-FFF2-40B4-BE49-F238E27FC236}">
                <a16:creationId xmlns:a16="http://schemas.microsoft.com/office/drawing/2014/main" id="{D03386CA-4198-4F7F-AC80-8E3F785FCB77}"/>
              </a:ext>
            </a:extLst>
          </p:cNvPr>
          <p:cNvSpPr txBox="1"/>
          <p:nvPr/>
        </p:nvSpPr>
        <p:spPr>
          <a:xfrm>
            <a:off x="237855" y="5673567"/>
            <a:ext cx="11716289" cy="769441"/>
          </a:xfrm>
          <a:prstGeom prst="rect">
            <a:avLst/>
          </a:prstGeom>
          <a:noFill/>
        </p:spPr>
        <p:txBody>
          <a:bodyPr wrap="square" rtlCol="0">
            <a:spAutoFit/>
          </a:bodyPr>
          <a:lstStyle/>
          <a:p>
            <a:pPr algn="just"/>
            <a:r>
              <a:rPr lang="en-US" sz="2200"/>
              <a:t>Any district with a relative risk ratio of 4.0 or higher for any race and ethnicity of a specific disability category receives notification of disproportionality in classification by race and ethnicity. </a:t>
            </a:r>
          </a:p>
        </p:txBody>
      </p:sp>
      <p:sp>
        <p:nvSpPr>
          <p:cNvPr id="4" name="Slide Number Placeholder 3">
            <a:extLst>
              <a:ext uri="{FF2B5EF4-FFF2-40B4-BE49-F238E27FC236}">
                <a16:creationId xmlns:a16="http://schemas.microsoft.com/office/drawing/2014/main" id="{6B293DBE-5096-4AC7-8599-3EB9CC8791C2}"/>
              </a:ext>
            </a:extLst>
          </p:cNvPr>
          <p:cNvSpPr>
            <a:spLocks noGrp="1"/>
          </p:cNvSpPr>
          <p:nvPr>
            <p:ph type="sldNum" sz="quarter" idx="12"/>
          </p:nvPr>
        </p:nvSpPr>
        <p:spPr/>
        <p:txBody>
          <a:bodyPr/>
          <a:lstStyle/>
          <a:p>
            <a:fld id="{9CD8D479-8942-46E8-A226-A4E01F7A105C}" type="slidenum">
              <a:rPr lang="en-US" smtClean="0"/>
              <a:t>25</a:t>
            </a:fld>
            <a:endParaRPr lang="en-US"/>
          </a:p>
        </p:txBody>
      </p:sp>
      <p:pic>
        <p:nvPicPr>
          <p:cNvPr id="9" name="Audio 8" descr="Icon for audio">
            <a:hlinkClick r:id="" action="ppaction://media"/>
            <a:extLst>
              <a:ext uri="{FF2B5EF4-FFF2-40B4-BE49-F238E27FC236}">
                <a16:creationId xmlns:a16="http://schemas.microsoft.com/office/drawing/2014/main" id="{B15FCFD4-7C43-4C66-9B1D-DB2F48B2A8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2316996"/>
      </p:ext>
    </p:extLst>
  </p:cSld>
  <p:clrMapOvr>
    <a:masterClrMapping/>
  </p:clrMapOvr>
  <mc:AlternateContent xmlns:mc="http://schemas.openxmlformats.org/markup-compatibility/2006" xmlns:p14="http://schemas.microsoft.com/office/powerpoint/2010/main">
    <mc:Choice Requires="p14">
      <p:transition spd="med" p14:dur="700" advTm="160692">
        <p:fade/>
      </p:transition>
    </mc:Choice>
    <mc:Fallback xmlns="">
      <p:transition spd="med" advTm="1606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29118-53C9-4D02-9887-A1E063C6B416}"/>
              </a:ext>
            </a:extLst>
          </p:cNvPr>
          <p:cNvSpPr>
            <a:spLocks noGrp="1"/>
          </p:cNvSpPr>
          <p:nvPr>
            <p:ph type="title"/>
          </p:nvPr>
        </p:nvSpPr>
        <p:spPr>
          <a:xfrm>
            <a:off x="1410026" y="117799"/>
            <a:ext cx="9371949" cy="1183566"/>
          </a:xfrm>
        </p:spPr>
        <p:txBody>
          <a:bodyPr/>
          <a:lstStyle/>
          <a:p>
            <a:r>
              <a:rPr lang="en-US" b="1"/>
              <a:t>Indicator 10 District Monitoring</a:t>
            </a:r>
          </a:p>
        </p:txBody>
      </p:sp>
      <p:sp>
        <p:nvSpPr>
          <p:cNvPr id="13" name="Content Placeholder 12" descr="Districts notified of having a disproportionate representation of a racial and ethnic group in a specific disability category are required by the State to participate in a monitoring activity to determine if the disproportionate overrepresentation of the racial and ethnic group by disability was a result of inappropriate identification.  &#10;">
            <a:extLst>
              <a:ext uri="{FF2B5EF4-FFF2-40B4-BE49-F238E27FC236}">
                <a16:creationId xmlns:a16="http://schemas.microsoft.com/office/drawing/2014/main" id="{7C822E27-78AE-4DB5-B9D9-2303A2A3EDC0}"/>
              </a:ext>
            </a:extLst>
          </p:cNvPr>
          <p:cNvSpPr>
            <a:spLocks noGrp="1"/>
          </p:cNvSpPr>
          <p:nvPr>
            <p:ph sz="half" idx="1"/>
          </p:nvPr>
        </p:nvSpPr>
        <p:spPr/>
        <p:txBody>
          <a:bodyPr>
            <a:normAutofit fontScale="92500" lnSpcReduction="10000"/>
          </a:bodyPr>
          <a:lstStyle/>
          <a:p>
            <a:r>
              <a:rPr lang="en-US" sz="2800" dirty="0"/>
              <a:t>Districts notified of having a disproportionate representation of a racial and ethnic group in a specific disability category are required by the State to participate in a monitoring activity to determine if the disproportionate overrepresentation of the racial and ethnic group by disability was a result of </a:t>
            </a:r>
            <a:r>
              <a:rPr lang="en-US" sz="2800" b="1" dirty="0"/>
              <a:t>inappropriate identification</a:t>
            </a:r>
            <a:r>
              <a:rPr lang="en-US" sz="2800" dirty="0"/>
              <a:t>.  </a:t>
            </a:r>
          </a:p>
          <a:p>
            <a:endParaRPr lang="en-US" dirty="0"/>
          </a:p>
        </p:txBody>
      </p:sp>
      <p:sp>
        <p:nvSpPr>
          <p:cNvPr id="9" name="Content Placeholder 8">
            <a:extLst>
              <a:ext uri="{FF2B5EF4-FFF2-40B4-BE49-F238E27FC236}">
                <a16:creationId xmlns:a16="http://schemas.microsoft.com/office/drawing/2014/main" id="{9EA86BB6-CEE2-48E6-92A0-729279FE8606}"/>
              </a:ext>
            </a:extLst>
          </p:cNvPr>
          <p:cNvSpPr>
            <a:spLocks noGrp="1"/>
          </p:cNvSpPr>
          <p:nvPr>
            <p:ph sz="half" idx="2"/>
          </p:nvPr>
        </p:nvSpPr>
        <p:spPr/>
        <p:txBody>
          <a:bodyPr>
            <a:normAutofit fontScale="92500" lnSpcReduction="10000"/>
          </a:bodyPr>
          <a:lstStyle/>
          <a:p>
            <a:r>
              <a:rPr lang="en-US" sz="2600"/>
              <a:t>This includes a review of the district’s:</a:t>
            </a:r>
          </a:p>
          <a:p>
            <a:pPr marL="283464" lvl="1" indent="0">
              <a:buNone/>
            </a:pPr>
            <a:endParaRPr lang="en-US"/>
          </a:p>
        </p:txBody>
      </p:sp>
      <p:graphicFrame>
        <p:nvGraphicFramePr>
          <p:cNvPr id="17" name="Diagram 16" descr="Graphic of a book, computer and checklist that represents a review of the district's policies, procedures, and practices.">
            <a:extLst>
              <a:ext uri="{FF2B5EF4-FFF2-40B4-BE49-F238E27FC236}">
                <a16:creationId xmlns:a16="http://schemas.microsoft.com/office/drawing/2014/main" id="{012AB4F1-62B3-4F16-8F88-14BCB23D0AE1}"/>
              </a:ext>
            </a:extLst>
          </p:cNvPr>
          <p:cNvGraphicFramePr/>
          <p:nvPr>
            <p:extLst>
              <p:ext uri="{D42A27DB-BD31-4B8C-83A1-F6EECF244321}">
                <p14:modId xmlns:p14="http://schemas.microsoft.com/office/powerpoint/2010/main" val="3021470012"/>
              </p:ext>
            </p:extLst>
          </p:nvPr>
        </p:nvGraphicFramePr>
        <p:xfrm>
          <a:off x="6096000" y="2230015"/>
          <a:ext cx="4401787" cy="35057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849E3480-9174-4DC3-B424-BA3BA3DCD870}"/>
              </a:ext>
            </a:extLst>
          </p:cNvPr>
          <p:cNvSpPr>
            <a:spLocks noGrp="1"/>
          </p:cNvSpPr>
          <p:nvPr>
            <p:ph type="sldNum" sz="quarter" idx="12"/>
          </p:nvPr>
        </p:nvSpPr>
        <p:spPr/>
        <p:txBody>
          <a:bodyPr/>
          <a:lstStyle/>
          <a:p>
            <a:fld id="{9CD8D479-8942-46E8-A226-A4E01F7A105C}" type="slidenum">
              <a:rPr lang="en-US" smtClean="0"/>
              <a:t>26</a:t>
            </a:fld>
            <a:endParaRPr lang="en-US"/>
          </a:p>
        </p:txBody>
      </p:sp>
      <p:pic>
        <p:nvPicPr>
          <p:cNvPr id="3" name="Audio 2" descr="Icon for audio">
            <a:hlinkClick r:id="" action="ppaction://media"/>
            <a:extLst>
              <a:ext uri="{FF2B5EF4-FFF2-40B4-BE49-F238E27FC236}">
                <a16:creationId xmlns:a16="http://schemas.microsoft.com/office/drawing/2014/main" id="{72EAF43F-10DA-4B23-BEA0-8F27C6B6F7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82291725"/>
      </p:ext>
    </p:extLst>
  </p:cSld>
  <p:clrMapOvr>
    <a:masterClrMapping/>
  </p:clrMapOvr>
  <mc:AlternateContent xmlns:mc="http://schemas.openxmlformats.org/markup-compatibility/2006" xmlns:p14="http://schemas.microsoft.com/office/powerpoint/2010/main">
    <mc:Choice Requires="p14">
      <p:transition spd="med" p14:dur="700" advTm="70556">
        <p:fade/>
      </p:transition>
    </mc:Choice>
    <mc:Fallback xmlns="">
      <p:transition spd="med" advTm="705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descr="Indicator 10 APR Measurement">
            <a:extLst>
              <a:ext uri="{FF2B5EF4-FFF2-40B4-BE49-F238E27FC236}">
                <a16:creationId xmlns:a16="http://schemas.microsoft.com/office/drawing/2014/main" id="{882A5CF1-6F64-4ECC-B79B-E36892350FB8}"/>
              </a:ext>
            </a:extLst>
          </p:cNvPr>
          <p:cNvSpPr>
            <a:spLocks noGrp="1"/>
          </p:cNvSpPr>
          <p:nvPr>
            <p:ph type="title"/>
          </p:nvPr>
        </p:nvSpPr>
        <p:spPr>
          <a:xfrm>
            <a:off x="778079" y="572897"/>
            <a:ext cx="10167938" cy="761900"/>
          </a:xfrm>
        </p:spPr>
        <p:txBody>
          <a:bodyPr/>
          <a:lstStyle/>
          <a:p>
            <a:r>
              <a:rPr lang="en-US" b="1"/>
              <a:t>Indicator 10 Measurement</a:t>
            </a:r>
          </a:p>
        </p:txBody>
      </p:sp>
      <p:grpSp>
        <p:nvGrpSpPr>
          <p:cNvPr id="5" name="Group 4" descr="Math equation depicting the Indicator 10 measurement: &#10;Number of districts with disproportionate&#10; representation of racial and ethnic groups in specific disability categories that is the result of inappropriate identification. Divided by the number of districts in the State multiplied by 100  equals the percentage of districts with disproportionate representation of racial and ethnic groups &#10;in specific disability categories that is the result of inappropriate identification  &#10;&#10;&#10;">
            <a:extLst>
              <a:ext uri="{FF2B5EF4-FFF2-40B4-BE49-F238E27FC236}">
                <a16:creationId xmlns:a16="http://schemas.microsoft.com/office/drawing/2014/main" id="{C18B670B-8D88-4E31-B70F-C495FB066977}"/>
              </a:ext>
            </a:extLst>
          </p:cNvPr>
          <p:cNvGrpSpPr/>
          <p:nvPr/>
        </p:nvGrpSpPr>
        <p:grpSpPr>
          <a:xfrm>
            <a:off x="-306512" y="2177347"/>
            <a:ext cx="12295312" cy="2852895"/>
            <a:chOff x="-306512" y="2177347"/>
            <a:chExt cx="12295312" cy="2852895"/>
          </a:xfrm>
        </p:grpSpPr>
        <p:grpSp>
          <p:nvGrpSpPr>
            <p:cNvPr id="3" name="Group 2" descr="Math equation depicting the &#10;Number  of districts with disproportionate&#10; representation of racial and ethnic groups in specific disability categories that is the result of inappropriate identification&#10;divided by the number of districts in the State">
              <a:extLst>
                <a:ext uri="{FF2B5EF4-FFF2-40B4-BE49-F238E27FC236}">
                  <a16:creationId xmlns:a16="http://schemas.microsoft.com/office/drawing/2014/main" id="{9B60F764-8939-4B4B-AFD9-4BCE365C5C24}"/>
                </a:ext>
              </a:extLst>
            </p:cNvPr>
            <p:cNvGrpSpPr/>
            <p:nvPr/>
          </p:nvGrpSpPr>
          <p:grpSpPr>
            <a:xfrm>
              <a:off x="-306512" y="2177347"/>
              <a:ext cx="6516357" cy="2163954"/>
              <a:chOff x="-306512" y="2177347"/>
              <a:chExt cx="6516357" cy="2163954"/>
            </a:xfrm>
          </p:grpSpPr>
          <p:sp>
            <p:nvSpPr>
              <p:cNvPr id="8" name="TextBox 7" descr="Math equation depicting the Indicator 10 measurement: &#10;&#10;Number of districts with disproportionate&#10; representation of racial and ethnic groups in specific disability categories that is the result of inappropriate identification. Divided by the number of districts in the State multiplied by 100  equals the percentage of districts with disproportionate representation of racial and ethnic groups &#10;in specific disability categories that is the result of inappropriate identification  &#10;&#10;&#10;">
                <a:extLst>
                  <a:ext uri="{FF2B5EF4-FFF2-40B4-BE49-F238E27FC236}">
                    <a16:creationId xmlns:a16="http://schemas.microsoft.com/office/drawing/2014/main" id="{B68D0832-B20B-4D4F-A9CD-6B0663C3301C}"/>
                  </a:ext>
                </a:extLst>
              </p:cNvPr>
              <p:cNvSpPr txBox="1"/>
              <p:nvPr/>
            </p:nvSpPr>
            <p:spPr>
              <a:xfrm>
                <a:off x="410402" y="2177347"/>
                <a:ext cx="5563569" cy="1569660"/>
              </a:xfrm>
              <a:prstGeom prst="rect">
                <a:avLst/>
              </a:prstGeom>
              <a:noFill/>
            </p:spPr>
            <p:txBody>
              <a:bodyPr wrap="square" rtlCol="0">
                <a:spAutoFit/>
              </a:bodyPr>
              <a:lstStyle/>
              <a:p>
                <a:pPr algn="ctr"/>
                <a:r>
                  <a:rPr lang="en-US" sz="2400"/>
                  <a:t>     # of districts with disproportionate</a:t>
                </a:r>
              </a:p>
              <a:p>
                <a:pPr algn="ctr"/>
                <a:r>
                  <a:rPr lang="en-US" sz="2400"/>
                  <a:t> representation of racial and ethnic groups in specific disability categories that is the result of </a:t>
                </a:r>
                <a:r>
                  <a:rPr lang="en-US" sz="2400" b="1"/>
                  <a:t>inappropriate identification</a:t>
                </a:r>
              </a:p>
            </p:txBody>
          </p:sp>
          <p:cxnSp>
            <p:nvCxnSpPr>
              <p:cNvPr id="10" name="Straight Connector 9">
                <a:extLst>
                  <a:ext uri="{FF2B5EF4-FFF2-40B4-BE49-F238E27FC236}">
                    <a16:creationId xmlns:a16="http://schemas.microsoft.com/office/drawing/2014/main" id="{C089990E-06EC-48B4-A3D9-24F5F54A4B58}"/>
                  </a:ext>
                </a:extLst>
              </p:cNvPr>
              <p:cNvCxnSpPr>
                <a:cxnSpLocks/>
              </p:cNvCxnSpPr>
              <p:nvPr/>
            </p:nvCxnSpPr>
            <p:spPr>
              <a:xfrm>
                <a:off x="953734" y="3747751"/>
                <a:ext cx="465774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510686C-0869-472F-B599-A57ABB46F880}"/>
                  </a:ext>
                </a:extLst>
              </p:cNvPr>
              <p:cNvSpPr txBox="1"/>
              <p:nvPr/>
            </p:nvSpPr>
            <p:spPr>
              <a:xfrm>
                <a:off x="-306512" y="3879636"/>
                <a:ext cx="6516357" cy="461665"/>
              </a:xfrm>
              <a:prstGeom prst="rect">
                <a:avLst/>
              </a:prstGeom>
              <a:noFill/>
            </p:spPr>
            <p:txBody>
              <a:bodyPr wrap="square" rtlCol="0">
                <a:spAutoFit/>
              </a:bodyPr>
              <a:lstStyle/>
              <a:p>
                <a:pPr algn="ctr"/>
                <a:r>
                  <a:rPr lang="en-US" sz="2400"/>
                  <a:t>     # of districts in the State </a:t>
                </a:r>
              </a:p>
            </p:txBody>
          </p:sp>
        </p:grpSp>
        <p:sp>
          <p:nvSpPr>
            <p:cNvPr id="13" name="TextBox 12">
              <a:extLst>
                <a:ext uri="{FF2B5EF4-FFF2-40B4-BE49-F238E27FC236}">
                  <a16:creationId xmlns:a16="http://schemas.microsoft.com/office/drawing/2014/main" id="{5FE1D564-B113-467C-A819-78100A6E462D}"/>
                </a:ext>
              </a:extLst>
            </p:cNvPr>
            <p:cNvSpPr txBox="1"/>
            <p:nvPr/>
          </p:nvSpPr>
          <p:spPr>
            <a:xfrm>
              <a:off x="7731760" y="2274838"/>
              <a:ext cx="4257040" cy="2308324"/>
            </a:xfrm>
            <a:prstGeom prst="rect">
              <a:avLst/>
            </a:prstGeom>
            <a:noFill/>
          </p:spPr>
          <p:txBody>
            <a:bodyPr wrap="square" rtlCol="0">
              <a:spAutoFit/>
            </a:bodyPr>
            <a:lstStyle/>
            <a:p>
              <a:pPr algn="ctr"/>
              <a:r>
                <a:rPr lang="en-US" sz="2400" b="1"/>
                <a:t>     % of districts </a:t>
              </a:r>
              <a:r>
                <a:rPr lang="en-US" sz="2400"/>
                <a:t>with disproportionate representation of racial and ethnic groups </a:t>
              </a:r>
            </a:p>
            <a:p>
              <a:pPr algn="ctr"/>
              <a:r>
                <a:rPr lang="en-US" sz="2400"/>
                <a:t>in specific disability categories that is the result of </a:t>
              </a:r>
              <a:r>
                <a:rPr lang="en-US" sz="2400" b="1"/>
                <a:t>inappropriate identification  </a:t>
              </a:r>
            </a:p>
          </p:txBody>
        </p:sp>
        <p:sp>
          <p:nvSpPr>
            <p:cNvPr id="14" name="TextBox 13">
              <a:extLst>
                <a:ext uri="{FF2B5EF4-FFF2-40B4-BE49-F238E27FC236}">
                  <a16:creationId xmlns:a16="http://schemas.microsoft.com/office/drawing/2014/main" id="{EFE6B4B9-67FD-4A75-A11B-9611FC227CD8}"/>
                </a:ext>
              </a:extLst>
            </p:cNvPr>
            <p:cNvSpPr txBox="1"/>
            <p:nvPr/>
          </p:nvSpPr>
          <p:spPr>
            <a:xfrm>
              <a:off x="5640968" y="3091250"/>
              <a:ext cx="3163595" cy="1938992"/>
            </a:xfrm>
            <a:prstGeom prst="rect">
              <a:avLst/>
            </a:prstGeom>
            <a:noFill/>
          </p:spPr>
          <p:txBody>
            <a:bodyPr wrap="square" rtlCol="0">
              <a:spAutoFit/>
            </a:bodyPr>
            <a:lstStyle/>
            <a:p>
              <a:r>
                <a:rPr lang="en-US" sz="4000"/>
                <a:t> X 100   </a:t>
              </a:r>
              <a:r>
                <a:rPr lang="en-US" sz="6000"/>
                <a:t>=</a:t>
              </a:r>
            </a:p>
            <a:p>
              <a:endParaRPr lang="en-US" sz="6000"/>
            </a:p>
          </p:txBody>
        </p:sp>
      </p:grpSp>
      <p:sp>
        <p:nvSpPr>
          <p:cNvPr id="4" name="Slide Number Placeholder 3">
            <a:extLst>
              <a:ext uri="{FF2B5EF4-FFF2-40B4-BE49-F238E27FC236}">
                <a16:creationId xmlns:a16="http://schemas.microsoft.com/office/drawing/2014/main" id="{B06F440D-B63B-426F-BE1B-BBCCEAC3E59F}"/>
              </a:ext>
            </a:extLst>
          </p:cNvPr>
          <p:cNvSpPr>
            <a:spLocks noGrp="1"/>
          </p:cNvSpPr>
          <p:nvPr>
            <p:ph type="sldNum" sz="quarter" idx="12"/>
          </p:nvPr>
        </p:nvSpPr>
        <p:spPr/>
        <p:txBody>
          <a:bodyPr/>
          <a:lstStyle/>
          <a:p>
            <a:fld id="{9CD8D479-8942-46E8-A226-A4E01F7A105C}" type="slidenum">
              <a:rPr lang="en-US" smtClean="0"/>
              <a:t>27</a:t>
            </a:fld>
            <a:endParaRPr lang="en-US"/>
          </a:p>
        </p:txBody>
      </p:sp>
      <p:pic>
        <p:nvPicPr>
          <p:cNvPr id="16" name="Audio 15" descr="Icon for audio">
            <a:hlinkClick r:id="" action="ppaction://media"/>
            <a:extLst>
              <a:ext uri="{FF2B5EF4-FFF2-40B4-BE49-F238E27FC236}">
                <a16:creationId xmlns:a16="http://schemas.microsoft.com/office/drawing/2014/main" id="{120ECD09-C841-48FC-BBEB-C073AF737E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7581845"/>
      </p:ext>
    </p:extLst>
  </p:cSld>
  <p:clrMapOvr>
    <a:masterClrMapping/>
  </p:clrMapOvr>
  <mc:AlternateContent xmlns:mc="http://schemas.openxmlformats.org/markup-compatibility/2006" xmlns:p14="http://schemas.microsoft.com/office/powerpoint/2010/main">
    <mc:Choice Requires="p14">
      <p:transition spd="med" p14:dur="700" advTm="82789">
        <p:fade/>
      </p:transition>
    </mc:Choice>
    <mc:Fallback xmlns="">
      <p:transition spd="med" advTm="827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C0E7F-AE8B-476F-907B-DB29A042C642}"/>
              </a:ext>
            </a:extLst>
          </p:cNvPr>
          <p:cNvSpPr>
            <a:spLocks noGrp="1"/>
          </p:cNvSpPr>
          <p:nvPr>
            <p:ph type="title"/>
          </p:nvPr>
        </p:nvSpPr>
        <p:spPr/>
        <p:txBody>
          <a:bodyPr>
            <a:noAutofit/>
          </a:bodyPr>
          <a:lstStyle/>
          <a:p>
            <a:r>
              <a:rPr lang="en-US" sz="3600"/>
              <a:t>Facilitator check for understanding on the SPP measurement or how the data is used to measure     results or outcomes.</a:t>
            </a:r>
            <a:endParaRPr lang="en-US" sz="2000"/>
          </a:p>
        </p:txBody>
      </p:sp>
      <p:pic>
        <p:nvPicPr>
          <p:cNvPr id="4" name="Graphic 3">
            <a:extLst>
              <a:ext uri="{FF2B5EF4-FFF2-40B4-BE49-F238E27FC236}">
                <a16:creationId xmlns:a16="http://schemas.microsoft.com/office/drawing/2014/main" id="{3433772C-ADC6-480C-8C34-F338A2DE061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11979" y="4920812"/>
            <a:ext cx="1495452" cy="1495452"/>
          </a:xfrm>
          <a:prstGeom prst="rect">
            <a:avLst/>
          </a:prstGeom>
        </p:spPr>
      </p:pic>
      <p:pic>
        <p:nvPicPr>
          <p:cNvPr id="5" name="Audio 4" descr="Icon for audio">
            <a:hlinkClick r:id="" action="ppaction://media"/>
            <a:extLst>
              <a:ext uri="{FF2B5EF4-FFF2-40B4-BE49-F238E27FC236}">
                <a16:creationId xmlns:a16="http://schemas.microsoft.com/office/drawing/2014/main" id="{74A32132-DA4E-4969-8B37-6226AB2EE7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2468748"/>
      </p:ext>
    </p:extLst>
  </p:cSld>
  <p:clrMapOvr>
    <a:masterClrMapping/>
  </p:clrMapOvr>
  <mc:AlternateContent xmlns:mc="http://schemas.openxmlformats.org/markup-compatibility/2006" xmlns:p14="http://schemas.microsoft.com/office/powerpoint/2010/main">
    <mc:Choice Requires="p14">
      <p:transition spd="med" p14:dur="700" advTm="14313">
        <p:fade/>
      </p:transition>
    </mc:Choice>
    <mc:Fallback xmlns="">
      <p:transition spd="med" advTm="143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6780C0A0-61FF-438B-ABBA-30A8F9A8CB3F}"/>
              </a:ext>
              <a:ext uri="{C183D7F6-B498-43B3-948B-1728B52AA6E4}">
                <adec:decorative xmlns:adec="http://schemas.microsoft.com/office/drawing/2017/decorative" val="0"/>
              </a:ext>
            </a:extLst>
          </p:cNvPr>
          <p:cNvSpPr>
            <a:spLocks noGrp="1"/>
          </p:cNvSpPr>
          <p:nvPr>
            <p:ph type="title"/>
          </p:nvPr>
        </p:nvSpPr>
        <p:spPr>
          <a:xfrm>
            <a:off x="6682434" y="-2458281"/>
            <a:ext cx="5509565" cy="2458281"/>
          </a:xfrm>
        </p:spPr>
        <p:txBody>
          <a:bodyPr vert="horz" lIns="91440" tIns="45720" rIns="91440" bIns="45720" rtlCol="0" anchor="b">
            <a:normAutofit/>
          </a:bodyPr>
          <a:lstStyle/>
          <a:p>
            <a:r>
              <a:rPr lang="en-US"/>
              <a:t>Stakeholder Considerations</a:t>
            </a:r>
          </a:p>
        </p:txBody>
      </p:sp>
      <p:sp>
        <p:nvSpPr>
          <p:cNvPr id="15" name="TextBox 14">
            <a:extLst>
              <a:ext uri="{FF2B5EF4-FFF2-40B4-BE49-F238E27FC236}">
                <a16:creationId xmlns:a16="http://schemas.microsoft.com/office/drawing/2014/main" id="{522DDB9F-C043-4459-9F51-1D60838F11B0}"/>
              </a:ext>
              <a:ext uri="{C183D7F6-B498-43B3-948B-1728B52AA6E4}">
                <adec:decorative xmlns:adec="http://schemas.microsoft.com/office/drawing/2017/decorative" val="0"/>
              </a:ext>
            </a:extLst>
          </p:cNvPr>
          <p:cNvSpPr txBox="1"/>
          <p:nvPr/>
        </p:nvSpPr>
        <p:spPr>
          <a:xfrm>
            <a:off x="6735337" y="1263957"/>
            <a:ext cx="5296829" cy="3277820"/>
          </a:xfrm>
          <a:prstGeom prst="rect">
            <a:avLst/>
          </a:prstGeom>
          <a:solidFill>
            <a:srgbClr val="2F528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ysClr val="window" lastClr="FFFFFF"/>
                </a:solidFill>
                <a:effectLst/>
                <a:uLnTx/>
                <a:uFillTx/>
                <a:latin typeface="Corbel" panose="020B0503020204020204" pitchFamily="34" charset="0"/>
                <a:ea typeface="+mj-ea"/>
                <a:cs typeface="+mj-cs"/>
              </a:rPr>
              <a:t>As we look at the data, consider:</a:t>
            </a:r>
            <a:br>
              <a:rPr kumimoji="0" lang="en-US" sz="2700" b="0" i="0" u="none" strike="noStrike" kern="1200" cap="none" spc="0" normalizeH="0" baseline="0" noProof="0">
                <a:ln>
                  <a:noFill/>
                </a:ln>
                <a:solidFill>
                  <a:sysClr val="window" lastClr="FFFFFF"/>
                </a:solidFill>
                <a:effectLst/>
                <a:uLnTx/>
                <a:uFillTx/>
                <a:latin typeface="Corbel" panose="020B0503020204020204" pitchFamily="34" charset="0"/>
                <a:ea typeface="+mj-ea"/>
                <a:cs typeface="+mj-cs"/>
              </a:rPr>
            </a:br>
            <a:br>
              <a:rPr kumimoji="0" lang="en-US" sz="2700" b="0" i="0" u="none" strike="noStrike" kern="1200" cap="none" spc="0" normalizeH="0" baseline="0" noProof="0">
                <a:ln>
                  <a:noFill/>
                </a:ln>
                <a:solidFill>
                  <a:sysClr val="window" lastClr="FFFFFF"/>
                </a:solidFill>
                <a:effectLst/>
                <a:uLnTx/>
                <a:uFillTx/>
                <a:latin typeface="Corbel" panose="020B0503020204020204" pitchFamily="34" charset="0"/>
                <a:ea typeface="+mj-ea"/>
                <a:cs typeface="+mj-cs"/>
              </a:rPr>
            </a:br>
            <a:r>
              <a:rPr kumimoji="0" lang="en-US" sz="2700" b="0" i="0" u="none" strike="noStrike" kern="1200" cap="none" spc="0" normalizeH="0" baseline="0" noProof="0">
                <a:ln>
                  <a:noFill/>
                </a:ln>
                <a:solidFill>
                  <a:sysClr val="window" lastClr="FFFFFF"/>
                </a:solidFill>
                <a:effectLst/>
                <a:uLnTx/>
                <a:uFillTx/>
                <a:latin typeface="Corbel" panose="020B0503020204020204" pitchFamily="34" charset="0"/>
                <a:ea typeface="+mn-ea"/>
                <a:cs typeface="+mn-cs"/>
              </a:rPr>
              <a:t>1. What does the indicator data tell 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Corbel" panose="020B0503020204020204"/>
                <a:ea typeface="+mn-ea"/>
                <a:cs typeface="+mn-cs"/>
              </a:rPr>
              <a:t>2. How should we use the data to inform our improvement activities?</a:t>
            </a:r>
          </a:p>
          <a:p>
            <a:br>
              <a:rPr kumimoji="0" lang="en-US" sz="2700" b="0" i="0" u="none" strike="noStrike" kern="1200" cap="none" spc="0" normalizeH="0" baseline="0" noProof="0">
                <a:ln>
                  <a:noFill/>
                </a:ln>
                <a:solidFill>
                  <a:sysClr val="window" lastClr="FFFFFF"/>
                </a:solidFill>
                <a:effectLst/>
                <a:uLnTx/>
                <a:uFillTx/>
                <a:latin typeface="Corbel" panose="020B0503020204020204" pitchFamily="34" charset="0"/>
                <a:ea typeface="+mj-ea"/>
                <a:cs typeface="+mj-cs"/>
              </a:rPr>
            </a:br>
            <a:endParaRPr lang="en-US"/>
          </a:p>
        </p:txBody>
      </p:sp>
      <p:sp>
        <p:nvSpPr>
          <p:cNvPr id="4" name="Slide Number Placeholder 3">
            <a:extLst>
              <a:ext uri="{FF2B5EF4-FFF2-40B4-BE49-F238E27FC236}">
                <a16:creationId xmlns:a16="http://schemas.microsoft.com/office/drawing/2014/main" id="{57C85D91-1027-40B1-8AB5-3E73C7638985}"/>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16" name="TextBox 15">
            <a:extLst>
              <a:ext uri="{FF2B5EF4-FFF2-40B4-BE49-F238E27FC236}">
                <a16:creationId xmlns:a16="http://schemas.microsoft.com/office/drawing/2014/main" id="{B05380E1-F0D7-4B73-91A0-9C2503680DA3}"/>
              </a:ext>
              <a:ext uri="{C183D7F6-B498-43B3-948B-1728B52AA6E4}">
                <adec:decorative xmlns:adec="http://schemas.microsoft.com/office/drawing/2017/decorative" val="1"/>
              </a:ext>
            </a:extLst>
          </p:cNvPr>
          <p:cNvSpPr txBox="1"/>
          <p:nvPr/>
        </p:nvSpPr>
        <p:spPr>
          <a:xfrm>
            <a:off x="7142356" y="4853071"/>
            <a:ext cx="3400425" cy="1481944"/>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1F3864"/>
                </a:solidFill>
                <a:effectLst/>
                <a:uLnTx/>
                <a:uFillTx/>
                <a:latin typeface="Corbel" panose="020B0503020204020204"/>
                <a:ea typeface="+mn-ea"/>
                <a:cs typeface="+mn-cs"/>
              </a:rPr>
              <a:t>Stakeholder </a:t>
            </a:r>
          </a:p>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1F3864"/>
                </a:solidFill>
                <a:effectLst/>
                <a:uLnTx/>
                <a:uFillTx/>
                <a:latin typeface="Corbel" panose="020B0503020204020204"/>
                <a:ea typeface="+mn-ea"/>
                <a:cs typeface="+mn-cs"/>
              </a:rPr>
              <a:t>Considerations </a:t>
            </a:r>
          </a:p>
          <a:p>
            <a:endParaRPr lang="en-US"/>
          </a:p>
        </p:txBody>
      </p:sp>
      <p:pic>
        <p:nvPicPr>
          <p:cNvPr id="7" name="Graphic 6">
            <a:extLst>
              <a:ext uri="{FF2B5EF4-FFF2-40B4-BE49-F238E27FC236}">
                <a16:creationId xmlns:a16="http://schemas.microsoft.com/office/drawing/2014/main" id="{E928C14B-69CD-4A67-8B12-BDDEF937B16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59508" y="5153371"/>
            <a:ext cx="1323975" cy="1323975"/>
          </a:xfrm>
          <a:prstGeom prst="rect">
            <a:avLst/>
          </a:prstGeom>
        </p:spPr>
      </p:pic>
      <p:pic>
        <p:nvPicPr>
          <p:cNvPr id="2" name="Audio 1" descr="Icon for audio">
            <a:hlinkClick r:id="" action="ppaction://media"/>
            <a:extLst>
              <a:ext uri="{FF2B5EF4-FFF2-40B4-BE49-F238E27FC236}">
                <a16:creationId xmlns:a16="http://schemas.microsoft.com/office/drawing/2014/main" id="{C401BE69-91F7-4964-826E-A5460E8CF0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66917808"/>
      </p:ext>
    </p:extLst>
  </p:cSld>
  <p:clrMapOvr>
    <a:masterClrMapping/>
  </p:clrMapOvr>
  <mc:AlternateContent xmlns:mc="http://schemas.openxmlformats.org/markup-compatibility/2006" xmlns:p14="http://schemas.microsoft.com/office/powerpoint/2010/main">
    <mc:Choice Requires="p14">
      <p:transition spd="med" p14:dur="700" advTm="24158">
        <p:fade/>
      </p:transition>
    </mc:Choice>
    <mc:Fallback xmlns="">
      <p:transition spd="med" advTm="241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4255B7F-4742-4DB5-A8D5-B64C6AFC75C9}"/>
              </a:ext>
            </a:extLst>
          </p:cNvPr>
          <p:cNvSpPr>
            <a:spLocks noGrp="1"/>
          </p:cNvSpPr>
          <p:nvPr>
            <p:ph type="title"/>
          </p:nvPr>
        </p:nvSpPr>
        <p:spPr>
          <a:xfrm>
            <a:off x="205201" y="228336"/>
            <a:ext cx="9371012" cy="746125"/>
          </a:xfrm>
        </p:spPr>
        <p:txBody>
          <a:bodyPr/>
          <a:lstStyle/>
          <a:p>
            <a:r>
              <a:rPr lang="en-US" b="1"/>
              <a:t>Frequently Used Terms in the Presentation </a:t>
            </a:r>
          </a:p>
        </p:txBody>
      </p:sp>
      <p:graphicFrame>
        <p:nvGraphicFramePr>
          <p:cNvPr id="10" name="Table 7" descr="Table that lists frequently used terms in the presentation and their descriptions.                 &#10;&#10;Annual Performance Report or APR is data reported to the United States Department of Education Office of Special Education Programs or OSEP against the state’s targets.&#10;&#10;Baseline is the data starting point to measure improvement over time. &#10;&#10;Comparison Group are students of all other race and ethnicities or all other race and ethnicity/disability combinations than the focus group.&#10;&#10;The Federal Fiscal Year is October 1st to September 30th&#10;&#10;Focus Group are students of a specific race and ethnicity or race and ethnicity/disability combination being evaluated.&#10;&#10;OSEP is the acronym for the United States Department of Education Office of Special Education Programs.&#10;&#10;Risk Ratio is the  comparison of the risk of each race to be identified by specific disabilities &#10;compared to the risk of all other races combined to be identified by specific disabilities. &#10;&#10;State Performance Plan or SPP.&#10;Evaluates the state’s efforts to implement the requirements and purposes of the IDEA and describes how the state will improve its implementation.&#10;&#10;Target is the Performance Objective set for the SPP Measurement.">
            <a:extLst>
              <a:ext uri="{FF2B5EF4-FFF2-40B4-BE49-F238E27FC236}">
                <a16:creationId xmlns:a16="http://schemas.microsoft.com/office/drawing/2014/main" id="{9D391E63-16A9-4091-A8FE-9FF4C8D5606E}"/>
              </a:ext>
            </a:extLst>
          </p:cNvPr>
          <p:cNvGraphicFramePr>
            <a:graphicFrameLocks noGrp="1"/>
          </p:cNvGraphicFramePr>
          <p:nvPr>
            <p:ph idx="1"/>
            <p:extLst>
              <p:ext uri="{D42A27DB-BD31-4B8C-83A1-F6EECF244321}">
                <p14:modId xmlns:p14="http://schemas.microsoft.com/office/powerpoint/2010/main" val="3298527637"/>
              </p:ext>
            </p:extLst>
          </p:nvPr>
        </p:nvGraphicFramePr>
        <p:xfrm>
          <a:off x="410402" y="1215322"/>
          <a:ext cx="11293871" cy="5295906"/>
        </p:xfrm>
        <a:graphic>
          <a:graphicData uri="http://schemas.openxmlformats.org/drawingml/2006/table">
            <a:tbl>
              <a:tblPr firstRow="1" bandRow="1">
                <a:tableStyleId>{3B4B98B0-60AC-42C2-AFA5-B58CD77FA1E5}</a:tableStyleId>
              </a:tblPr>
              <a:tblGrid>
                <a:gridCol w="3435739">
                  <a:extLst>
                    <a:ext uri="{9D8B030D-6E8A-4147-A177-3AD203B41FA5}">
                      <a16:colId xmlns:a16="http://schemas.microsoft.com/office/drawing/2014/main" val="559247522"/>
                    </a:ext>
                  </a:extLst>
                </a:gridCol>
                <a:gridCol w="7858132">
                  <a:extLst>
                    <a:ext uri="{9D8B030D-6E8A-4147-A177-3AD203B41FA5}">
                      <a16:colId xmlns:a16="http://schemas.microsoft.com/office/drawing/2014/main" val="152258923"/>
                    </a:ext>
                  </a:extLst>
                </a:gridCol>
              </a:tblGrid>
              <a:tr h="287017">
                <a:tc>
                  <a:txBody>
                    <a:bodyPr/>
                    <a:lstStyle/>
                    <a:p>
                      <a:r>
                        <a:rPr lang="en-US" sz="2000"/>
                        <a:t>Term</a:t>
                      </a:r>
                    </a:p>
                  </a:txBody>
                  <a:tcPr/>
                </a:tc>
                <a:tc>
                  <a:txBody>
                    <a:bodyPr/>
                    <a:lstStyle/>
                    <a:p>
                      <a:r>
                        <a:rPr lang="en-US" sz="2000"/>
                        <a:t>Description </a:t>
                      </a:r>
                    </a:p>
                  </a:txBody>
                  <a:tcPr/>
                </a:tc>
                <a:extLst>
                  <a:ext uri="{0D108BD9-81ED-4DB2-BD59-A6C34878D82A}">
                    <a16:rowId xmlns:a16="http://schemas.microsoft.com/office/drawing/2014/main" val="3108222081"/>
                  </a:ext>
                </a:extLst>
              </a:tr>
              <a:tr h="719450">
                <a:tc>
                  <a:txBody>
                    <a:bodyPr/>
                    <a:lstStyle/>
                    <a:p>
                      <a:r>
                        <a:rPr lang="en-US" sz="1700"/>
                        <a:t>Annual Performance Report (APR)</a:t>
                      </a:r>
                    </a:p>
                  </a:txBody>
                  <a:tcPr/>
                </a:tc>
                <a:tc>
                  <a:txBody>
                    <a:bodyPr/>
                    <a:lstStyle/>
                    <a:p>
                      <a:r>
                        <a:rPr lang="en-US" sz="1700"/>
                        <a:t>Data reported to the United States Department of Education Office of Special Education Programs (OSEP) against the state’s targets</a:t>
                      </a:r>
                    </a:p>
                  </a:txBody>
                  <a:tcPr/>
                </a:tc>
                <a:extLst>
                  <a:ext uri="{0D108BD9-81ED-4DB2-BD59-A6C34878D82A}">
                    <a16:rowId xmlns:a16="http://schemas.microsoft.com/office/drawing/2014/main" val="4081121707"/>
                  </a:ext>
                </a:extLst>
              </a:tr>
              <a:tr h="411113">
                <a:tc>
                  <a:txBody>
                    <a:bodyPr/>
                    <a:lstStyle/>
                    <a:p>
                      <a:r>
                        <a:rPr lang="en-US" sz="1700"/>
                        <a:t>Baseline</a:t>
                      </a:r>
                    </a:p>
                  </a:txBody>
                  <a:tcPr/>
                </a:tc>
                <a:tc>
                  <a:txBody>
                    <a:bodyPr/>
                    <a:lstStyle/>
                    <a:p>
                      <a:r>
                        <a:rPr lang="en-US" sz="1700"/>
                        <a:t>Data starting point to measure improvement over time </a:t>
                      </a:r>
                    </a:p>
                  </a:txBody>
                  <a:tcPr/>
                </a:tc>
                <a:extLst>
                  <a:ext uri="{0D108BD9-81ED-4DB2-BD59-A6C34878D82A}">
                    <a16:rowId xmlns:a16="http://schemas.microsoft.com/office/drawing/2014/main" val="2934361463"/>
                  </a:ext>
                </a:extLst>
              </a:tr>
              <a:tr h="719450">
                <a:tc>
                  <a:txBody>
                    <a:bodyPr/>
                    <a:lstStyle/>
                    <a:p>
                      <a:r>
                        <a:rPr lang="en-US" sz="1700"/>
                        <a:t>Comparison Group</a:t>
                      </a:r>
                    </a:p>
                  </a:txBody>
                  <a:tcPr/>
                </a:tc>
                <a:tc>
                  <a:txBody>
                    <a:bodyPr/>
                    <a:lstStyle/>
                    <a:p>
                      <a:r>
                        <a:rPr lang="en-US" sz="1700" kern="1200">
                          <a:solidFill>
                            <a:schemeClr val="tx1"/>
                          </a:solidFill>
                          <a:effectLst/>
                          <a:latin typeface="+mn-lt"/>
                          <a:ea typeface="+mn-ea"/>
                          <a:cs typeface="+mn-cs"/>
                        </a:rPr>
                        <a:t>Students of all other race and ethnicities or all other race and ethnicity/disability combinations than the focus group</a:t>
                      </a:r>
                      <a:endParaRPr lang="en-US" sz="1700"/>
                    </a:p>
                  </a:txBody>
                  <a:tcPr/>
                </a:tc>
                <a:extLst>
                  <a:ext uri="{0D108BD9-81ED-4DB2-BD59-A6C34878D82A}">
                    <a16:rowId xmlns:a16="http://schemas.microsoft.com/office/drawing/2014/main" val="2526537569"/>
                  </a:ext>
                </a:extLst>
              </a:tr>
              <a:tr h="474962">
                <a:tc>
                  <a:txBody>
                    <a:bodyPr/>
                    <a:lstStyle/>
                    <a:p>
                      <a:pPr lvl="0">
                        <a:buNone/>
                      </a:pPr>
                      <a:r>
                        <a:rPr lang="en-US" sz="1700" b="0" i="0" u="none" strike="noStrike" noProof="0">
                          <a:latin typeface="Corbel"/>
                        </a:rPr>
                        <a:t>Federal Fiscal Year (FFY)</a:t>
                      </a:r>
                      <a:endParaRPr lang="en-US" sz="1700"/>
                    </a:p>
                  </a:txBody>
                  <a:tcPr/>
                </a:tc>
                <a:tc>
                  <a:txBody>
                    <a:bodyPr/>
                    <a:lstStyle/>
                    <a:p>
                      <a:pPr lvl="0">
                        <a:buNone/>
                      </a:pPr>
                      <a:r>
                        <a:rPr lang="en-US" sz="1700" b="0" i="0" u="none" strike="noStrike" kern="1200" noProof="0">
                          <a:effectLst/>
                        </a:rPr>
                        <a:t> Federal Fiscal Year (October 1- September 30)</a:t>
                      </a:r>
                      <a:endParaRPr lang="en-US" sz="1700"/>
                    </a:p>
                  </a:txBody>
                  <a:tcPr/>
                </a:tc>
                <a:extLst>
                  <a:ext uri="{0D108BD9-81ED-4DB2-BD59-A6C34878D82A}">
                    <a16:rowId xmlns:a16="http://schemas.microsoft.com/office/drawing/2014/main" val="2980260547"/>
                  </a:ext>
                </a:extLst>
              </a:tr>
              <a:tr h="561984">
                <a:tc>
                  <a:txBody>
                    <a:bodyPr/>
                    <a:lstStyle/>
                    <a:p>
                      <a:r>
                        <a:rPr lang="en-US" sz="1700"/>
                        <a:t>Focus Group</a:t>
                      </a:r>
                    </a:p>
                  </a:txBody>
                  <a:tcPr/>
                </a:tc>
                <a:tc>
                  <a:txBody>
                    <a:bodyPr/>
                    <a:lstStyle/>
                    <a:p>
                      <a:r>
                        <a:rPr lang="en-US" sz="1700" kern="1200">
                          <a:solidFill>
                            <a:schemeClr val="tx1"/>
                          </a:solidFill>
                          <a:effectLst/>
                          <a:latin typeface="+mn-lt"/>
                          <a:ea typeface="+mn-ea"/>
                          <a:cs typeface="+mn-cs"/>
                        </a:rPr>
                        <a:t>Students of a specific race and ethnicity or race and ethnicity/disability combination being evaluated</a:t>
                      </a:r>
                      <a:endParaRPr lang="en-US" sz="1700"/>
                    </a:p>
                  </a:txBody>
                  <a:tcPr/>
                </a:tc>
                <a:extLst>
                  <a:ext uri="{0D108BD9-81ED-4DB2-BD59-A6C34878D82A}">
                    <a16:rowId xmlns:a16="http://schemas.microsoft.com/office/drawing/2014/main" val="225112960"/>
                  </a:ext>
                </a:extLst>
              </a:tr>
              <a:tr h="301363">
                <a:tc>
                  <a:txBody>
                    <a:bodyPr/>
                    <a:lstStyle/>
                    <a:p>
                      <a:pPr lvl="0">
                        <a:buNone/>
                      </a:pPr>
                      <a:r>
                        <a:rPr lang="en-US" sz="1700" b="0" i="0" u="none" strike="noStrike" noProof="0">
                          <a:latin typeface="Corbel"/>
                        </a:rPr>
                        <a:t>OSEP   </a:t>
                      </a:r>
                      <a:endParaRPr lang="en-US" sz="1700"/>
                    </a:p>
                  </a:txBody>
                  <a:tcPr/>
                </a:tc>
                <a:tc>
                  <a:txBody>
                    <a:bodyPr/>
                    <a:lstStyle/>
                    <a:p>
                      <a:pPr lvl="0">
                        <a:buNone/>
                      </a:pPr>
                      <a:r>
                        <a:rPr lang="en-US" sz="1700" b="0" i="0" u="none" strike="noStrike" kern="1200" noProof="0">
                          <a:effectLst/>
                        </a:rPr>
                        <a:t>United States Department of Education Office of Special Education Programs</a:t>
                      </a:r>
                      <a:endParaRPr lang="en-US" sz="1700"/>
                    </a:p>
                  </a:txBody>
                  <a:tcPr/>
                </a:tc>
                <a:extLst>
                  <a:ext uri="{0D108BD9-81ED-4DB2-BD59-A6C34878D82A}">
                    <a16:rowId xmlns:a16="http://schemas.microsoft.com/office/drawing/2014/main" val="1492313469"/>
                  </a:ext>
                </a:extLst>
              </a:tr>
              <a:tr h="654451">
                <a:tc>
                  <a:txBody>
                    <a:bodyPr/>
                    <a:lstStyle/>
                    <a:p>
                      <a:r>
                        <a:rPr lang="en-US" sz="1700"/>
                        <a:t>Risk Ratio </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700" kern="1200">
                          <a:solidFill>
                            <a:schemeClr val="tx1"/>
                          </a:solidFill>
                          <a:effectLst/>
                          <a:latin typeface="+mn-lt"/>
                          <a:ea typeface="+mn-ea"/>
                          <a:cs typeface="+mn-cs"/>
                        </a:rPr>
                        <a:t>Comparison of the risk of each race to be identified by specific disabilities compared to the risk of all other races combined to be identified by specific disabilities</a:t>
                      </a:r>
                    </a:p>
                  </a:txBody>
                  <a:tcPr/>
                </a:tc>
                <a:extLst>
                  <a:ext uri="{0D108BD9-81ED-4DB2-BD59-A6C34878D82A}">
                    <a16:rowId xmlns:a16="http://schemas.microsoft.com/office/drawing/2014/main" val="3977139098"/>
                  </a:ext>
                </a:extLst>
              </a:tr>
              <a:tr h="0">
                <a:tc>
                  <a:txBody>
                    <a:bodyPr/>
                    <a:lstStyle/>
                    <a:p>
                      <a:r>
                        <a:rPr lang="en-US" sz="1700"/>
                        <a:t>State Performance Plan (SPP)</a:t>
                      </a:r>
                    </a:p>
                  </a:txBody>
                  <a:tcPr/>
                </a:tc>
                <a:tc>
                  <a:txBody>
                    <a:bodyPr/>
                    <a:lstStyle/>
                    <a:p>
                      <a:r>
                        <a:rPr lang="en-US" sz="1700" b="0" i="0" kern="1200">
                          <a:solidFill>
                            <a:schemeClr val="tx1"/>
                          </a:solidFill>
                          <a:effectLst/>
                          <a:latin typeface="+mn-lt"/>
                          <a:ea typeface="+mn-ea"/>
                          <a:cs typeface="+mn-cs"/>
                        </a:rPr>
                        <a:t>Evaluates the state’s efforts to implement the requirements and purposes of the IDEA and describes how the state will improve its implementation</a:t>
                      </a:r>
                      <a:endParaRPr lang="en-US" sz="1700"/>
                    </a:p>
                  </a:txBody>
                  <a:tcPr/>
                </a:tc>
                <a:extLst>
                  <a:ext uri="{0D108BD9-81ED-4DB2-BD59-A6C34878D82A}">
                    <a16:rowId xmlns:a16="http://schemas.microsoft.com/office/drawing/2014/main" val="670441880"/>
                  </a:ext>
                </a:extLst>
              </a:tr>
              <a:tr h="305803">
                <a:tc>
                  <a:txBody>
                    <a:bodyPr/>
                    <a:lstStyle/>
                    <a:p>
                      <a:r>
                        <a:rPr lang="en-US" sz="1700"/>
                        <a:t>Target</a:t>
                      </a:r>
                    </a:p>
                  </a:txBody>
                  <a:tcPr/>
                </a:tc>
                <a:tc>
                  <a:txBody>
                    <a:bodyPr/>
                    <a:lstStyle/>
                    <a:p>
                      <a:r>
                        <a:rPr lang="en-US" sz="1700"/>
                        <a:t>Performance Objective set for the SPP Measurement </a:t>
                      </a:r>
                    </a:p>
                  </a:txBody>
                  <a:tcPr/>
                </a:tc>
                <a:extLst>
                  <a:ext uri="{0D108BD9-81ED-4DB2-BD59-A6C34878D82A}">
                    <a16:rowId xmlns:a16="http://schemas.microsoft.com/office/drawing/2014/main" val="2170516908"/>
                  </a:ext>
                </a:extLst>
              </a:tr>
            </a:tbl>
          </a:graphicData>
        </a:graphic>
      </p:graphicFrame>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2" name="Audio 1" descr="Icon for audio">
            <a:hlinkClick r:id="" action="ppaction://media"/>
            <a:extLst>
              <a:ext uri="{FF2B5EF4-FFF2-40B4-BE49-F238E27FC236}">
                <a16:creationId xmlns:a16="http://schemas.microsoft.com/office/drawing/2014/main" id="{2426F661-A694-4571-AA6E-80E2F0A8DF7D}"/>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70345076"/>
      </p:ext>
    </p:extLst>
  </p:cSld>
  <p:clrMapOvr>
    <a:masterClrMapping/>
  </p:clrMapOvr>
  <mc:AlternateContent xmlns:mc="http://schemas.openxmlformats.org/markup-compatibility/2006" xmlns:p14="http://schemas.microsoft.com/office/powerpoint/2010/main">
    <mc:Choice Requires="p14">
      <p:transition spd="med" p14:dur="700" advTm="106612">
        <p:fade/>
      </p:transition>
    </mc:Choice>
    <mc:Fallback xmlns="">
      <p:transition spd="med" advTm="106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8C72-405C-4141-BC01-59630C35795C}"/>
              </a:ext>
            </a:extLst>
          </p:cNvPr>
          <p:cNvSpPr>
            <a:spLocks noGrp="1"/>
          </p:cNvSpPr>
          <p:nvPr>
            <p:ph type="title"/>
          </p:nvPr>
        </p:nvSpPr>
        <p:spPr>
          <a:xfrm>
            <a:off x="1410026" y="276087"/>
            <a:ext cx="9371949" cy="1183566"/>
          </a:xfrm>
        </p:spPr>
        <p:txBody>
          <a:bodyPr anchor="b">
            <a:normAutofit/>
          </a:bodyPr>
          <a:lstStyle/>
          <a:p>
            <a:r>
              <a:rPr lang="en-US" b="1"/>
              <a:t>Indicator 10 Data Source </a:t>
            </a:r>
          </a:p>
        </p:txBody>
      </p:sp>
      <p:grpSp>
        <p:nvGrpSpPr>
          <p:cNvPr id="3" name="Group 2" descr="Table that describes the Indicator 10 data sources:&#10;•The number of students with disabilities receiving special education by race and ethnicity and specific disability as reported through the Student Information Repository System (SIRS)  &#10;•The number of students with and without disabilities in the district by race and ethnicity as reported in SIRS &#10;•Collected on the first Wednesday of October each year">
            <a:extLst>
              <a:ext uri="{FF2B5EF4-FFF2-40B4-BE49-F238E27FC236}">
                <a16:creationId xmlns:a16="http://schemas.microsoft.com/office/drawing/2014/main" id="{76A86A7B-67A6-406F-B306-D7400615AC43}"/>
              </a:ext>
            </a:extLst>
          </p:cNvPr>
          <p:cNvGrpSpPr/>
          <p:nvPr/>
        </p:nvGrpSpPr>
        <p:grpSpPr>
          <a:xfrm>
            <a:off x="1545022" y="1758002"/>
            <a:ext cx="9236953" cy="4268251"/>
            <a:chOff x="1545022" y="1758002"/>
            <a:chExt cx="9236953" cy="4268251"/>
          </a:xfrm>
        </p:grpSpPr>
        <p:sp>
          <p:nvSpPr>
            <p:cNvPr id="5" name="Freeform: Shape 4" descr="The number of students with disabilities receiving special education by race and ethnicity and specific disability as reported through the Student Information Repository System (SIRS)&#10;&#10;The number of students with and without disabilities in the district by race and ethnicity as reported in SIRS &#10;">
              <a:extLst>
                <a:ext uri="{FF2B5EF4-FFF2-40B4-BE49-F238E27FC236}">
                  <a16:creationId xmlns:a16="http://schemas.microsoft.com/office/drawing/2014/main" id="{3D035A99-E785-40D7-9B66-61A79D42167A}"/>
                </a:ext>
              </a:extLst>
            </p:cNvPr>
            <p:cNvSpPr/>
            <p:nvPr/>
          </p:nvSpPr>
          <p:spPr>
            <a:xfrm>
              <a:off x="1545022" y="1758002"/>
              <a:ext cx="9236953" cy="1374750"/>
            </a:xfrm>
            <a:custGeom>
              <a:avLst/>
              <a:gdLst>
                <a:gd name="connsiteX0" fmla="*/ 0 w 9236953"/>
                <a:gd name="connsiteY0" fmla="*/ 229130 h 1374750"/>
                <a:gd name="connsiteX1" fmla="*/ 229130 w 9236953"/>
                <a:gd name="connsiteY1" fmla="*/ 0 h 1374750"/>
                <a:gd name="connsiteX2" fmla="*/ 9007823 w 9236953"/>
                <a:gd name="connsiteY2" fmla="*/ 0 h 1374750"/>
                <a:gd name="connsiteX3" fmla="*/ 9236953 w 9236953"/>
                <a:gd name="connsiteY3" fmla="*/ 229130 h 1374750"/>
                <a:gd name="connsiteX4" fmla="*/ 9236953 w 9236953"/>
                <a:gd name="connsiteY4" fmla="*/ 1145620 h 1374750"/>
                <a:gd name="connsiteX5" fmla="*/ 9007823 w 9236953"/>
                <a:gd name="connsiteY5" fmla="*/ 1374750 h 1374750"/>
                <a:gd name="connsiteX6" fmla="*/ 229130 w 9236953"/>
                <a:gd name="connsiteY6" fmla="*/ 1374750 h 1374750"/>
                <a:gd name="connsiteX7" fmla="*/ 0 w 9236953"/>
                <a:gd name="connsiteY7" fmla="*/ 1145620 h 1374750"/>
                <a:gd name="connsiteX8" fmla="*/ 0 w 9236953"/>
                <a:gd name="connsiteY8" fmla="*/ 229130 h 13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6953" h="1374750">
                  <a:moveTo>
                    <a:pt x="0" y="229130"/>
                  </a:moveTo>
                  <a:cubicBezTo>
                    <a:pt x="0" y="102585"/>
                    <a:pt x="102585" y="0"/>
                    <a:pt x="229130" y="0"/>
                  </a:cubicBezTo>
                  <a:lnTo>
                    <a:pt x="9007823" y="0"/>
                  </a:lnTo>
                  <a:cubicBezTo>
                    <a:pt x="9134368" y="0"/>
                    <a:pt x="9236953" y="102585"/>
                    <a:pt x="9236953" y="229130"/>
                  </a:cubicBezTo>
                  <a:lnTo>
                    <a:pt x="9236953" y="1145620"/>
                  </a:lnTo>
                  <a:cubicBezTo>
                    <a:pt x="9236953" y="1272165"/>
                    <a:pt x="9134368" y="1374750"/>
                    <a:pt x="9007823" y="1374750"/>
                  </a:cubicBezTo>
                  <a:lnTo>
                    <a:pt x="229130" y="1374750"/>
                  </a:lnTo>
                  <a:cubicBezTo>
                    <a:pt x="102585" y="1374750"/>
                    <a:pt x="0" y="1272165"/>
                    <a:pt x="0" y="1145620"/>
                  </a:cubicBezTo>
                  <a:lnTo>
                    <a:pt x="0" y="22913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62360" tIns="162360" rIns="162360" bIns="162360" numCol="1" spcCol="1270" anchor="ctr" anchorCtr="0">
              <a:noAutofit/>
            </a:bodyPr>
            <a:lstStyle/>
            <a:p>
              <a:pPr marL="0" lvl="0" indent="0" algn="l" defTabSz="1111250">
                <a:lnSpc>
                  <a:spcPct val="90000"/>
                </a:lnSpc>
                <a:spcBef>
                  <a:spcPct val="0"/>
                </a:spcBef>
                <a:spcAft>
                  <a:spcPct val="35000"/>
                </a:spcAft>
                <a:buNone/>
              </a:pPr>
              <a:r>
                <a:rPr lang="en-US" sz="2500" kern="1200"/>
                <a:t>The number of students with disabilities receiving special education by race and ethnicity and specific disability as reported through the Student Information Repository System (SIRS)  </a:t>
              </a:r>
            </a:p>
          </p:txBody>
        </p:sp>
        <p:sp>
          <p:nvSpPr>
            <p:cNvPr id="7" name="Freeform: Shape 6">
              <a:extLst>
                <a:ext uri="{FF2B5EF4-FFF2-40B4-BE49-F238E27FC236}">
                  <a16:creationId xmlns:a16="http://schemas.microsoft.com/office/drawing/2014/main" id="{03794449-D83F-4167-81A0-4DBC26967787}"/>
                </a:ext>
              </a:extLst>
            </p:cNvPr>
            <p:cNvSpPr/>
            <p:nvPr/>
          </p:nvSpPr>
          <p:spPr>
            <a:xfrm>
              <a:off x="1545022" y="3204753"/>
              <a:ext cx="9236953" cy="1374750"/>
            </a:xfrm>
            <a:custGeom>
              <a:avLst/>
              <a:gdLst>
                <a:gd name="connsiteX0" fmla="*/ 0 w 9236953"/>
                <a:gd name="connsiteY0" fmla="*/ 229130 h 1374750"/>
                <a:gd name="connsiteX1" fmla="*/ 229130 w 9236953"/>
                <a:gd name="connsiteY1" fmla="*/ 0 h 1374750"/>
                <a:gd name="connsiteX2" fmla="*/ 9007823 w 9236953"/>
                <a:gd name="connsiteY2" fmla="*/ 0 h 1374750"/>
                <a:gd name="connsiteX3" fmla="*/ 9236953 w 9236953"/>
                <a:gd name="connsiteY3" fmla="*/ 229130 h 1374750"/>
                <a:gd name="connsiteX4" fmla="*/ 9236953 w 9236953"/>
                <a:gd name="connsiteY4" fmla="*/ 1145620 h 1374750"/>
                <a:gd name="connsiteX5" fmla="*/ 9007823 w 9236953"/>
                <a:gd name="connsiteY5" fmla="*/ 1374750 h 1374750"/>
                <a:gd name="connsiteX6" fmla="*/ 229130 w 9236953"/>
                <a:gd name="connsiteY6" fmla="*/ 1374750 h 1374750"/>
                <a:gd name="connsiteX7" fmla="*/ 0 w 9236953"/>
                <a:gd name="connsiteY7" fmla="*/ 1145620 h 1374750"/>
                <a:gd name="connsiteX8" fmla="*/ 0 w 9236953"/>
                <a:gd name="connsiteY8" fmla="*/ 229130 h 13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6953" h="1374750">
                  <a:moveTo>
                    <a:pt x="0" y="229130"/>
                  </a:moveTo>
                  <a:cubicBezTo>
                    <a:pt x="0" y="102585"/>
                    <a:pt x="102585" y="0"/>
                    <a:pt x="229130" y="0"/>
                  </a:cubicBezTo>
                  <a:lnTo>
                    <a:pt x="9007823" y="0"/>
                  </a:lnTo>
                  <a:cubicBezTo>
                    <a:pt x="9134368" y="0"/>
                    <a:pt x="9236953" y="102585"/>
                    <a:pt x="9236953" y="229130"/>
                  </a:cubicBezTo>
                  <a:lnTo>
                    <a:pt x="9236953" y="1145620"/>
                  </a:lnTo>
                  <a:cubicBezTo>
                    <a:pt x="9236953" y="1272165"/>
                    <a:pt x="9134368" y="1374750"/>
                    <a:pt x="9007823" y="1374750"/>
                  </a:cubicBezTo>
                  <a:lnTo>
                    <a:pt x="229130" y="1374750"/>
                  </a:lnTo>
                  <a:cubicBezTo>
                    <a:pt x="102585" y="1374750"/>
                    <a:pt x="0" y="1272165"/>
                    <a:pt x="0" y="1145620"/>
                  </a:cubicBezTo>
                  <a:lnTo>
                    <a:pt x="0" y="229130"/>
                  </a:lnTo>
                  <a:close/>
                </a:path>
              </a:pathLst>
            </a:custGeom>
          </p:spPr>
          <p:style>
            <a:lnRef idx="0">
              <a:schemeClr val="lt1">
                <a:hueOff val="0"/>
                <a:satOff val="0"/>
                <a:lumOff val="0"/>
                <a:alphaOff val="0"/>
              </a:schemeClr>
            </a:lnRef>
            <a:fillRef idx="3">
              <a:schemeClr val="accent2">
                <a:hueOff val="-2678376"/>
                <a:satOff val="20930"/>
                <a:lumOff val="-2255"/>
                <a:alphaOff val="0"/>
              </a:schemeClr>
            </a:fillRef>
            <a:effectRef idx="2">
              <a:schemeClr val="accent2">
                <a:hueOff val="-2678376"/>
                <a:satOff val="20930"/>
                <a:lumOff val="-2255"/>
                <a:alphaOff val="0"/>
              </a:schemeClr>
            </a:effectRef>
            <a:fontRef idx="minor">
              <a:schemeClr val="lt1"/>
            </a:fontRef>
          </p:style>
          <p:txBody>
            <a:bodyPr spcFirstLastPara="0" vert="horz" wrap="square" lIns="162360" tIns="162360" rIns="162360" bIns="162360" numCol="1" spcCol="1270" anchor="ctr" anchorCtr="0">
              <a:noAutofit/>
            </a:bodyPr>
            <a:lstStyle/>
            <a:p>
              <a:pPr marL="0" lvl="0" indent="0" algn="l" defTabSz="1111250">
                <a:lnSpc>
                  <a:spcPct val="90000"/>
                </a:lnSpc>
                <a:spcBef>
                  <a:spcPct val="0"/>
                </a:spcBef>
                <a:spcAft>
                  <a:spcPct val="35000"/>
                </a:spcAft>
                <a:buNone/>
              </a:pPr>
              <a:r>
                <a:rPr lang="en-US" sz="2500" kern="1200"/>
                <a:t>The number of students with and without disabilities in the district by race and ethnicity as reported in SIRS </a:t>
              </a:r>
            </a:p>
          </p:txBody>
        </p:sp>
        <p:sp>
          <p:nvSpPr>
            <p:cNvPr id="8" name="Freeform: Shape 7" descr="Table that describes the Indicator 10 data sources:&#10;The number of students with disabilities receiving special education by race and ethnicity and specific disability as reported through the Student Information Repository System (SIRS)  &#10;•The number of students with and without disabilities in the district by race and ethnicity as reported in SIRS &#10;&#10;Collected on the first Wednesday of October each year&#10;&#10;•Collected on the first Wednesday of October each year">
              <a:extLst>
                <a:ext uri="{FF2B5EF4-FFF2-40B4-BE49-F238E27FC236}">
                  <a16:creationId xmlns:a16="http://schemas.microsoft.com/office/drawing/2014/main" id="{0BBFF7ED-4362-4349-BAA2-050393A642A0}"/>
                </a:ext>
              </a:extLst>
            </p:cNvPr>
            <p:cNvSpPr/>
            <p:nvPr/>
          </p:nvSpPr>
          <p:spPr>
            <a:xfrm>
              <a:off x="1545022" y="4651503"/>
              <a:ext cx="9236953" cy="1374750"/>
            </a:xfrm>
            <a:custGeom>
              <a:avLst/>
              <a:gdLst>
                <a:gd name="connsiteX0" fmla="*/ 0 w 9236953"/>
                <a:gd name="connsiteY0" fmla="*/ 229130 h 1374750"/>
                <a:gd name="connsiteX1" fmla="*/ 229130 w 9236953"/>
                <a:gd name="connsiteY1" fmla="*/ 0 h 1374750"/>
                <a:gd name="connsiteX2" fmla="*/ 9007823 w 9236953"/>
                <a:gd name="connsiteY2" fmla="*/ 0 h 1374750"/>
                <a:gd name="connsiteX3" fmla="*/ 9236953 w 9236953"/>
                <a:gd name="connsiteY3" fmla="*/ 229130 h 1374750"/>
                <a:gd name="connsiteX4" fmla="*/ 9236953 w 9236953"/>
                <a:gd name="connsiteY4" fmla="*/ 1145620 h 1374750"/>
                <a:gd name="connsiteX5" fmla="*/ 9007823 w 9236953"/>
                <a:gd name="connsiteY5" fmla="*/ 1374750 h 1374750"/>
                <a:gd name="connsiteX6" fmla="*/ 229130 w 9236953"/>
                <a:gd name="connsiteY6" fmla="*/ 1374750 h 1374750"/>
                <a:gd name="connsiteX7" fmla="*/ 0 w 9236953"/>
                <a:gd name="connsiteY7" fmla="*/ 1145620 h 1374750"/>
                <a:gd name="connsiteX8" fmla="*/ 0 w 9236953"/>
                <a:gd name="connsiteY8" fmla="*/ 229130 h 13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6953" h="1374750">
                  <a:moveTo>
                    <a:pt x="0" y="229130"/>
                  </a:moveTo>
                  <a:cubicBezTo>
                    <a:pt x="0" y="102585"/>
                    <a:pt x="102585" y="0"/>
                    <a:pt x="229130" y="0"/>
                  </a:cubicBezTo>
                  <a:lnTo>
                    <a:pt x="9007823" y="0"/>
                  </a:lnTo>
                  <a:cubicBezTo>
                    <a:pt x="9134368" y="0"/>
                    <a:pt x="9236953" y="102585"/>
                    <a:pt x="9236953" y="229130"/>
                  </a:cubicBezTo>
                  <a:lnTo>
                    <a:pt x="9236953" y="1145620"/>
                  </a:lnTo>
                  <a:cubicBezTo>
                    <a:pt x="9236953" y="1272165"/>
                    <a:pt x="9134368" y="1374750"/>
                    <a:pt x="9007823" y="1374750"/>
                  </a:cubicBezTo>
                  <a:lnTo>
                    <a:pt x="229130" y="1374750"/>
                  </a:lnTo>
                  <a:cubicBezTo>
                    <a:pt x="102585" y="1374750"/>
                    <a:pt x="0" y="1272165"/>
                    <a:pt x="0" y="1145620"/>
                  </a:cubicBezTo>
                  <a:lnTo>
                    <a:pt x="0" y="229130"/>
                  </a:lnTo>
                  <a:close/>
                </a:path>
              </a:pathLst>
            </a:custGeom>
          </p:spPr>
          <p:style>
            <a:lnRef idx="0">
              <a:schemeClr val="lt1">
                <a:hueOff val="0"/>
                <a:satOff val="0"/>
                <a:lumOff val="0"/>
                <a:alphaOff val="0"/>
              </a:schemeClr>
            </a:lnRef>
            <a:fillRef idx="3">
              <a:schemeClr val="accent2">
                <a:hueOff val="-5356753"/>
                <a:satOff val="41860"/>
                <a:lumOff val="-4510"/>
                <a:alphaOff val="0"/>
              </a:schemeClr>
            </a:fillRef>
            <a:effectRef idx="2">
              <a:schemeClr val="accent2">
                <a:hueOff val="-5356753"/>
                <a:satOff val="41860"/>
                <a:lumOff val="-4510"/>
                <a:alphaOff val="0"/>
              </a:schemeClr>
            </a:effectRef>
            <a:fontRef idx="minor">
              <a:schemeClr val="lt1"/>
            </a:fontRef>
          </p:style>
          <p:txBody>
            <a:bodyPr spcFirstLastPara="0" vert="horz" wrap="square" lIns="162360" tIns="162360" rIns="162360" bIns="162360" numCol="1" spcCol="1270" anchor="ctr" anchorCtr="0">
              <a:noAutofit/>
            </a:bodyPr>
            <a:lstStyle/>
            <a:p>
              <a:pPr marL="0" lvl="0" indent="0" algn="l" defTabSz="1111250">
                <a:lnSpc>
                  <a:spcPct val="90000"/>
                </a:lnSpc>
                <a:spcBef>
                  <a:spcPct val="0"/>
                </a:spcBef>
                <a:spcAft>
                  <a:spcPct val="35000"/>
                </a:spcAft>
                <a:buNone/>
              </a:pPr>
              <a:r>
                <a:rPr lang="en-US" sz="2500" kern="1200"/>
                <a:t>Collected on the first Wednesday of October each year</a:t>
              </a:r>
            </a:p>
          </p:txBody>
        </p:sp>
      </p:grpSp>
      <p:sp>
        <p:nvSpPr>
          <p:cNvPr id="4" name="Slide Number Placeholder 3">
            <a:extLst>
              <a:ext uri="{FF2B5EF4-FFF2-40B4-BE49-F238E27FC236}">
                <a16:creationId xmlns:a16="http://schemas.microsoft.com/office/drawing/2014/main" id="{9F46AD49-CE6F-48CE-902A-644D060F95A5}"/>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30</a:t>
            </a:fld>
            <a:endParaRPr lang="en-US" sz="1000"/>
          </a:p>
        </p:txBody>
      </p:sp>
      <p:pic>
        <p:nvPicPr>
          <p:cNvPr id="9" name="Audio 8" descr="Icon for audio">
            <a:hlinkClick r:id="" action="ppaction://media"/>
            <a:extLst>
              <a:ext uri="{FF2B5EF4-FFF2-40B4-BE49-F238E27FC236}">
                <a16:creationId xmlns:a16="http://schemas.microsoft.com/office/drawing/2014/main" id="{85E3F055-0BBE-4E2B-A794-DB9A177C1C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01194139"/>
      </p:ext>
    </p:extLst>
  </p:cSld>
  <p:clrMapOvr>
    <a:masterClrMapping/>
  </p:clrMapOvr>
  <mc:AlternateContent xmlns:mc="http://schemas.openxmlformats.org/markup-compatibility/2006" xmlns:p14="http://schemas.microsoft.com/office/powerpoint/2010/main">
    <mc:Choice Requires="p14">
      <p:transition spd="med" p14:dur="700" advTm="36674">
        <p:fade/>
      </p:transition>
    </mc:Choice>
    <mc:Fallback xmlns="">
      <p:transition spd="med" advTm="366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6A29224-3CAB-4B67-B8C1-B7B26CE08975}"/>
              </a:ext>
            </a:extLst>
          </p:cNvPr>
          <p:cNvSpPr>
            <a:spLocks noGrp="1"/>
          </p:cNvSpPr>
          <p:nvPr>
            <p:ph type="title"/>
          </p:nvPr>
        </p:nvSpPr>
        <p:spPr>
          <a:xfrm>
            <a:off x="1409700" y="276225"/>
            <a:ext cx="9372600" cy="543582"/>
          </a:xfrm>
        </p:spPr>
        <p:txBody>
          <a:bodyPr>
            <a:normAutofit fontScale="90000"/>
          </a:bodyPr>
          <a:lstStyle/>
          <a:p>
            <a:r>
              <a:rPr lang="en-US" b="1"/>
              <a:t>New York State Indicator 10 Data </a:t>
            </a:r>
          </a:p>
        </p:txBody>
      </p:sp>
      <p:graphicFrame>
        <p:nvGraphicFramePr>
          <p:cNvPr id="12" name="Content Placeholder 11" descr="Bar graph depicting State data from 2016 to 2019. &#10;&#10; The green bar in this graph represents the number of districts identified with disproportionate representation of racial and ethnic groups in specific disability categories. These districts would have met the n and cell size and had a risk ratio of 4.0 or higher and would have been required to participate in a monitoring activity. &#10;&#10;The purple bar represents the number of districts with disproportionate representation of racial and ethnic groups in specific disability categories that is the result of inappropriate identification based on the monitoring activity.  These are the districts factored into the calculation (divided by the number of districts in the State) to determine the percentage of districts with disproportionate representation of racial and ethnic groups in specific disability categories that is the result of inappropriate identification.&#10;">
            <a:extLst>
              <a:ext uri="{FF2B5EF4-FFF2-40B4-BE49-F238E27FC236}">
                <a16:creationId xmlns:a16="http://schemas.microsoft.com/office/drawing/2014/main" id="{57E3019E-FADB-4CDB-935C-B35E4499C140}"/>
              </a:ext>
            </a:extLst>
          </p:cNvPr>
          <p:cNvGraphicFramePr>
            <a:graphicFrameLocks noGrp="1"/>
          </p:cNvGraphicFramePr>
          <p:nvPr>
            <p:ph idx="1"/>
            <p:extLst>
              <p:ext uri="{D42A27DB-BD31-4B8C-83A1-F6EECF244321}">
                <p14:modId xmlns:p14="http://schemas.microsoft.com/office/powerpoint/2010/main" val="61254774"/>
              </p:ext>
            </p:extLst>
          </p:nvPr>
        </p:nvGraphicFramePr>
        <p:xfrm>
          <a:off x="760108" y="991467"/>
          <a:ext cx="11226691" cy="5590308"/>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a:extLst>
              <a:ext uri="{FF2B5EF4-FFF2-40B4-BE49-F238E27FC236}">
                <a16:creationId xmlns:a16="http://schemas.microsoft.com/office/drawing/2014/main" id="{7432EE58-F42D-4F8B-9B83-A75281BBC269}"/>
              </a:ext>
            </a:extLst>
          </p:cNvPr>
          <p:cNvSpPr>
            <a:spLocks noGrp="1"/>
          </p:cNvSpPr>
          <p:nvPr>
            <p:ph type="sldNum" sz="quarter" idx="12"/>
          </p:nvPr>
        </p:nvSpPr>
        <p:spPr/>
        <p:txBody>
          <a:bodyPr/>
          <a:lstStyle/>
          <a:p>
            <a:fld id="{9CD8D479-8942-46E8-A226-A4E01F7A105C}" type="slidenum">
              <a:rPr lang="en-US" smtClean="0"/>
              <a:t>31</a:t>
            </a:fld>
            <a:endParaRPr lang="en-US"/>
          </a:p>
        </p:txBody>
      </p:sp>
      <p:sp>
        <p:nvSpPr>
          <p:cNvPr id="5" name="Arrow: Down 4">
            <a:extLst>
              <a:ext uri="{FF2B5EF4-FFF2-40B4-BE49-F238E27FC236}">
                <a16:creationId xmlns:a16="http://schemas.microsoft.com/office/drawing/2014/main" id="{423858CA-AC7C-4D49-B261-8347B29A89E1}"/>
              </a:ext>
              <a:ext uri="{C183D7F6-B498-43B3-948B-1728B52AA6E4}">
                <adec:decorative xmlns:adec="http://schemas.microsoft.com/office/drawing/2017/decorative" val="1"/>
              </a:ext>
            </a:extLst>
          </p:cNvPr>
          <p:cNvSpPr/>
          <p:nvPr/>
        </p:nvSpPr>
        <p:spPr>
          <a:xfrm>
            <a:off x="205201" y="1091277"/>
            <a:ext cx="618926" cy="4675445"/>
          </a:xfrm>
          <a:prstGeom prst="downArrow">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a:t>Decrease = Improvement</a:t>
            </a:r>
          </a:p>
        </p:txBody>
      </p:sp>
      <p:pic>
        <p:nvPicPr>
          <p:cNvPr id="2" name="Audio 1" descr="Icon for audio">
            <a:hlinkClick r:id="" action="ppaction://media"/>
            <a:extLst>
              <a:ext uri="{FF2B5EF4-FFF2-40B4-BE49-F238E27FC236}">
                <a16:creationId xmlns:a16="http://schemas.microsoft.com/office/drawing/2014/main" id="{8B49A012-7B70-4E20-846C-8B707609B6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37550000"/>
      </p:ext>
    </p:extLst>
  </p:cSld>
  <p:clrMapOvr>
    <a:masterClrMapping/>
  </p:clrMapOvr>
  <mc:AlternateContent xmlns:mc="http://schemas.openxmlformats.org/markup-compatibility/2006" xmlns:p14="http://schemas.microsoft.com/office/powerpoint/2010/main">
    <mc:Choice Requires="p14">
      <p:transition spd="med" p14:dur="700" advTm="61457">
        <p:fade/>
      </p:transition>
    </mc:Choice>
    <mc:Fallback xmlns="">
      <p:transition spd="med" advTm="614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585C2-A3BA-4FFB-AAF7-9212518EABE3}"/>
              </a:ext>
            </a:extLst>
          </p:cNvPr>
          <p:cNvSpPr>
            <a:spLocks noGrp="1"/>
          </p:cNvSpPr>
          <p:nvPr>
            <p:ph type="title"/>
          </p:nvPr>
        </p:nvSpPr>
        <p:spPr>
          <a:xfrm>
            <a:off x="1410026" y="276087"/>
            <a:ext cx="9371949" cy="760233"/>
          </a:xfrm>
        </p:spPr>
        <p:txBody>
          <a:bodyPr/>
          <a:lstStyle/>
          <a:p>
            <a:r>
              <a:rPr lang="en-US" b="1"/>
              <a:t>New York State Indicator 10 Trend Data </a:t>
            </a:r>
          </a:p>
        </p:txBody>
      </p:sp>
      <p:graphicFrame>
        <p:nvGraphicFramePr>
          <p:cNvPr id="9" name="Content Placeholder 8" descr="Line graph that represents the State’s Indicator Trend Data for the past few years.  The State’s percent of districts with disproportionate representation of racial and ethnic groups in specific disability categories that is the result of inappropriate identification is measured against OSEP’s established target of 0%.   &#10;">
            <a:extLst>
              <a:ext uri="{FF2B5EF4-FFF2-40B4-BE49-F238E27FC236}">
                <a16:creationId xmlns:a16="http://schemas.microsoft.com/office/drawing/2014/main" id="{168BFF4E-969F-4D67-9B73-DA9439D78423}"/>
              </a:ext>
            </a:extLst>
          </p:cNvPr>
          <p:cNvGraphicFramePr>
            <a:graphicFrameLocks noGrp="1"/>
          </p:cNvGraphicFramePr>
          <p:nvPr>
            <p:ph idx="1"/>
            <p:extLst>
              <p:ext uri="{D42A27DB-BD31-4B8C-83A1-F6EECF244321}">
                <p14:modId xmlns:p14="http://schemas.microsoft.com/office/powerpoint/2010/main" val="1669962537"/>
              </p:ext>
            </p:extLst>
          </p:nvPr>
        </p:nvGraphicFramePr>
        <p:xfrm>
          <a:off x="771896" y="1036320"/>
          <a:ext cx="10080254" cy="5443220"/>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a:extLst>
              <a:ext uri="{FF2B5EF4-FFF2-40B4-BE49-F238E27FC236}">
                <a16:creationId xmlns:a16="http://schemas.microsoft.com/office/drawing/2014/main" id="{43C2BA54-3BDE-4146-84C0-6F5E0F4F3975}"/>
              </a:ext>
            </a:extLst>
          </p:cNvPr>
          <p:cNvSpPr>
            <a:spLocks noGrp="1"/>
          </p:cNvSpPr>
          <p:nvPr>
            <p:ph type="sldNum" sz="quarter" idx="12"/>
          </p:nvPr>
        </p:nvSpPr>
        <p:spPr/>
        <p:txBody>
          <a:bodyPr/>
          <a:lstStyle/>
          <a:p>
            <a:fld id="{9CD8D479-8942-46E8-A226-A4E01F7A105C}" type="slidenum">
              <a:rPr lang="en-US" smtClean="0"/>
              <a:t>32</a:t>
            </a:fld>
            <a:endParaRPr lang="en-US"/>
          </a:p>
        </p:txBody>
      </p:sp>
      <p:sp>
        <p:nvSpPr>
          <p:cNvPr id="5" name="Arrow: Down 4">
            <a:extLst>
              <a:ext uri="{FF2B5EF4-FFF2-40B4-BE49-F238E27FC236}">
                <a16:creationId xmlns:a16="http://schemas.microsoft.com/office/drawing/2014/main" id="{6F3884D5-DCDA-4503-B25E-618A70E50FA5}"/>
              </a:ext>
              <a:ext uri="{C183D7F6-B498-43B3-948B-1728B52AA6E4}">
                <adec:decorative xmlns:adec="http://schemas.microsoft.com/office/drawing/2017/decorative" val="1"/>
              </a:ext>
            </a:extLst>
          </p:cNvPr>
          <p:cNvSpPr/>
          <p:nvPr/>
        </p:nvSpPr>
        <p:spPr>
          <a:xfrm>
            <a:off x="410402" y="1661160"/>
            <a:ext cx="618926" cy="3870960"/>
          </a:xfrm>
          <a:prstGeom prst="downArrow">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a:t>Decrease = Improvement</a:t>
            </a:r>
          </a:p>
        </p:txBody>
      </p:sp>
      <p:pic>
        <p:nvPicPr>
          <p:cNvPr id="7" name="Audio 6" descr="Icon for audio">
            <a:hlinkClick r:id="" action="ppaction://media"/>
            <a:extLst>
              <a:ext uri="{FF2B5EF4-FFF2-40B4-BE49-F238E27FC236}">
                <a16:creationId xmlns:a16="http://schemas.microsoft.com/office/drawing/2014/main" id="{47FF38F7-453C-43DD-972E-307D707552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305288"/>
      </p:ext>
    </p:extLst>
  </p:cSld>
  <p:clrMapOvr>
    <a:masterClrMapping/>
  </p:clrMapOvr>
  <mc:AlternateContent xmlns:mc="http://schemas.openxmlformats.org/markup-compatibility/2006" xmlns:p14="http://schemas.microsoft.com/office/powerpoint/2010/main">
    <mc:Choice Requires="p14">
      <p:transition spd="med" p14:dur="700" advTm="47173">
        <p:fade/>
      </p:transition>
    </mc:Choice>
    <mc:Fallback xmlns="">
      <p:transition spd="med" advTm="471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5CD99-774B-4158-B5D9-31E6DE0E39DC}"/>
              </a:ext>
            </a:extLst>
          </p:cNvPr>
          <p:cNvSpPr>
            <a:spLocks noGrp="1"/>
          </p:cNvSpPr>
          <p:nvPr>
            <p:ph type="title"/>
          </p:nvPr>
        </p:nvSpPr>
        <p:spPr>
          <a:xfrm>
            <a:off x="1410026" y="276087"/>
            <a:ext cx="9371949" cy="678953"/>
          </a:xfrm>
        </p:spPr>
        <p:txBody>
          <a:bodyPr/>
          <a:lstStyle/>
          <a:p>
            <a:r>
              <a:rPr lang="en-US" b="1"/>
              <a:t>Indicator 10 National Data </a:t>
            </a:r>
          </a:p>
        </p:txBody>
      </p:sp>
      <p:graphicFrame>
        <p:nvGraphicFramePr>
          <p:cNvPr id="9" name="Content Placeholder 8" descr="Chart depicting Indicator 10 National data. ">
            <a:extLst>
              <a:ext uri="{FF2B5EF4-FFF2-40B4-BE49-F238E27FC236}">
                <a16:creationId xmlns:a16="http://schemas.microsoft.com/office/drawing/2014/main" id="{9554870A-771D-4517-B5AC-FDCD789B6B07}"/>
              </a:ext>
            </a:extLst>
          </p:cNvPr>
          <p:cNvGraphicFramePr>
            <a:graphicFrameLocks noGrp="1"/>
          </p:cNvGraphicFramePr>
          <p:nvPr>
            <p:ph idx="1"/>
            <p:extLst>
              <p:ext uri="{D42A27DB-BD31-4B8C-83A1-F6EECF244321}">
                <p14:modId xmlns:p14="http://schemas.microsoft.com/office/powerpoint/2010/main" val="3711703063"/>
              </p:ext>
            </p:extLst>
          </p:nvPr>
        </p:nvGraphicFramePr>
        <p:xfrm>
          <a:off x="754912" y="1169581"/>
          <a:ext cx="10675088" cy="5412332"/>
        </p:xfrm>
        <a:graphic>
          <a:graphicData uri="http://schemas.openxmlformats.org/drawingml/2006/chart">
            <c:chart xmlns:c="http://schemas.openxmlformats.org/drawingml/2006/chart" xmlns:r="http://schemas.openxmlformats.org/officeDocument/2006/relationships" r:id="rId6"/>
          </a:graphicData>
        </a:graphic>
      </p:graphicFrame>
      <p:sp>
        <p:nvSpPr>
          <p:cNvPr id="5" name="Callout: Down Arrow 4">
            <a:extLst>
              <a:ext uri="{FF2B5EF4-FFF2-40B4-BE49-F238E27FC236}">
                <a16:creationId xmlns:a16="http://schemas.microsoft.com/office/drawing/2014/main" id="{30D9F118-035F-41A9-8E30-BA37FCCA99B8}"/>
              </a:ext>
            </a:extLst>
          </p:cNvPr>
          <p:cNvSpPr/>
          <p:nvPr/>
        </p:nvSpPr>
        <p:spPr>
          <a:xfrm>
            <a:off x="3290776" y="3650955"/>
            <a:ext cx="1245870" cy="948690"/>
          </a:xfrm>
          <a:prstGeom prst="downArrow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a:t>NY State</a:t>
            </a:r>
          </a:p>
          <a:p>
            <a:pPr algn="ctr"/>
            <a:r>
              <a:rPr lang="en-US" sz="1200"/>
              <a:t>2017-18 – 0.92% </a:t>
            </a:r>
          </a:p>
          <a:p>
            <a:r>
              <a:rPr lang="en-US" sz="1200"/>
              <a:t>2018-19 – 0.45%</a:t>
            </a:r>
          </a:p>
        </p:txBody>
      </p:sp>
      <p:sp>
        <p:nvSpPr>
          <p:cNvPr id="4" name="Slide Number Placeholder 3">
            <a:extLst>
              <a:ext uri="{FF2B5EF4-FFF2-40B4-BE49-F238E27FC236}">
                <a16:creationId xmlns:a16="http://schemas.microsoft.com/office/drawing/2014/main" id="{B77CD8D4-4706-45EC-8BF7-860E7B02301A}"/>
              </a:ext>
            </a:extLst>
          </p:cNvPr>
          <p:cNvSpPr>
            <a:spLocks noGrp="1"/>
          </p:cNvSpPr>
          <p:nvPr>
            <p:ph type="sldNum" sz="quarter" idx="12"/>
          </p:nvPr>
        </p:nvSpPr>
        <p:spPr/>
        <p:txBody>
          <a:bodyPr/>
          <a:lstStyle/>
          <a:p>
            <a:fld id="{9CD8D479-8942-46E8-A226-A4E01F7A105C}" type="slidenum">
              <a:rPr lang="en-US" smtClean="0"/>
              <a:t>33</a:t>
            </a:fld>
            <a:endParaRPr lang="en-US"/>
          </a:p>
        </p:txBody>
      </p:sp>
      <p:pic>
        <p:nvPicPr>
          <p:cNvPr id="7" name="Audio 6" descr="Icon for audio">
            <a:hlinkClick r:id="" action="ppaction://media"/>
            <a:extLst>
              <a:ext uri="{FF2B5EF4-FFF2-40B4-BE49-F238E27FC236}">
                <a16:creationId xmlns:a16="http://schemas.microsoft.com/office/drawing/2014/main" id="{652674ED-AFCE-4EE8-959D-A27F4F1D433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30949251"/>
      </p:ext>
    </p:extLst>
  </p:cSld>
  <p:clrMapOvr>
    <a:masterClrMapping/>
  </p:clrMapOvr>
  <mc:AlternateContent xmlns:mc="http://schemas.openxmlformats.org/markup-compatibility/2006" xmlns:p14="http://schemas.microsoft.com/office/powerpoint/2010/main">
    <mc:Choice Requires="p14">
      <p:transition spd="med" p14:dur="700" advTm="30717">
        <p:fade/>
      </p:transition>
    </mc:Choice>
    <mc:Fallback xmlns="">
      <p:transition spd="med" advTm="307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BBF9D-17D6-4D2C-A8DC-2327FD12407F}"/>
              </a:ext>
            </a:extLst>
          </p:cNvPr>
          <p:cNvSpPr>
            <a:spLocks noGrp="1"/>
          </p:cNvSpPr>
          <p:nvPr>
            <p:ph type="title"/>
          </p:nvPr>
        </p:nvSpPr>
        <p:spPr>
          <a:xfrm>
            <a:off x="1410026" y="276087"/>
            <a:ext cx="9371949" cy="887845"/>
          </a:xfrm>
        </p:spPr>
        <p:txBody>
          <a:bodyPr anchor="b">
            <a:normAutofit/>
          </a:bodyPr>
          <a:lstStyle/>
          <a:p>
            <a:r>
              <a:rPr lang="en-US" sz="3200" b="1"/>
              <a:t>Indicator 10 State Comparisons: APR Results</a:t>
            </a:r>
            <a:endParaRPr lang="en-US" b="1"/>
          </a:p>
        </p:txBody>
      </p:sp>
      <p:graphicFrame>
        <p:nvGraphicFramePr>
          <p:cNvPr id="7" name="Table 6">
            <a:extLst>
              <a:ext uri="{FF2B5EF4-FFF2-40B4-BE49-F238E27FC236}">
                <a16:creationId xmlns:a16="http://schemas.microsoft.com/office/drawing/2014/main" id="{54A33B26-9880-4DFB-B6B7-8053A3E4BC04}"/>
              </a:ext>
            </a:extLst>
          </p:cNvPr>
          <p:cNvGraphicFramePr>
            <a:graphicFrameLocks noGrp="1"/>
          </p:cNvGraphicFramePr>
          <p:nvPr>
            <p:extLst>
              <p:ext uri="{D42A27DB-BD31-4B8C-83A1-F6EECF244321}">
                <p14:modId xmlns:p14="http://schemas.microsoft.com/office/powerpoint/2010/main" val="3140160207"/>
              </p:ext>
            </p:extLst>
          </p:nvPr>
        </p:nvGraphicFramePr>
        <p:xfrm>
          <a:off x="1410026" y="1458892"/>
          <a:ext cx="8256911" cy="4734471"/>
        </p:xfrm>
        <a:graphic>
          <a:graphicData uri="http://schemas.openxmlformats.org/drawingml/2006/table">
            <a:tbl>
              <a:tblPr firstRow="1" bandRow="1">
                <a:noFill/>
              </a:tblPr>
              <a:tblGrid>
                <a:gridCol w="1316074">
                  <a:extLst>
                    <a:ext uri="{9D8B030D-6E8A-4147-A177-3AD203B41FA5}">
                      <a16:colId xmlns:a16="http://schemas.microsoft.com/office/drawing/2014/main" val="1333569684"/>
                    </a:ext>
                  </a:extLst>
                </a:gridCol>
                <a:gridCol w="1368967">
                  <a:extLst>
                    <a:ext uri="{9D8B030D-6E8A-4147-A177-3AD203B41FA5}">
                      <a16:colId xmlns:a16="http://schemas.microsoft.com/office/drawing/2014/main" val="4133270391"/>
                    </a:ext>
                  </a:extLst>
                </a:gridCol>
                <a:gridCol w="1368967">
                  <a:extLst>
                    <a:ext uri="{9D8B030D-6E8A-4147-A177-3AD203B41FA5}">
                      <a16:colId xmlns:a16="http://schemas.microsoft.com/office/drawing/2014/main" val="3857557221"/>
                    </a:ext>
                  </a:extLst>
                </a:gridCol>
                <a:gridCol w="1416968">
                  <a:extLst>
                    <a:ext uri="{9D8B030D-6E8A-4147-A177-3AD203B41FA5}">
                      <a16:colId xmlns:a16="http://schemas.microsoft.com/office/drawing/2014/main" val="4232845570"/>
                    </a:ext>
                  </a:extLst>
                </a:gridCol>
                <a:gridCol w="1416968">
                  <a:extLst>
                    <a:ext uri="{9D8B030D-6E8A-4147-A177-3AD203B41FA5}">
                      <a16:colId xmlns:a16="http://schemas.microsoft.com/office/drawing/2014/main" val="4265345871"/>
                    </a:ext>
                  </a:extLst>
                </a:gridCol>
                <a:gridCol w="1368967">
                  <a:extLst>
                    <a:ext uri="{9D8B030D-6E8A-4147-A177-3AD203B41FA5}">
                      <a16:colId xmlns:a16="http://schemas.microsoft.com/office/drawing/2014/main" val="3331486268"/>
                    </a:ext>
                  </a:extLst>
                </a:gridCol>
              </a:tblGrid>
              <a:tr h="600735">
                <a:tc>
                  <a:txBody>
                    <a:bodyPr/>
                    <a:lstStyle/>
                    <a:p>
                      <a:pPr algn="ctr" fontAlgn="b"/>
                      <a:r>
                        <a:rPr lang="en-US" sz="2200" b="1" i="0" u="none" strike="noStrike" cap="none" spc="0">
                          <a:solidFill>
                            <a:schemeClr val="tx1"/>
                          </a:solidFill>
                          <a:effectLst/>
                          <a:latin typeface="Calibri" panose="020F0502020204030204" pitchFamily="34" charset="0"/>
                        </a:rPr>
                        <a:t>FFY</a:t>
                      </a:r>
                    </a:p>
                  </a:txBody>
                  <a:tcPr marL="86100" marR="8542" marT="24600" marB="184499" anchor="b">
                    <a:lnL w="12700" cmpd="sng">
                      <a:noFill/>
                    </a:lnL>
                    <a:lnR w="12700" cmpd="sng">
                      <a:noFill/>
                    </a:lnR>
                    <a:lnT w="9525" cap="flat" cmpd="sng" algn="ctr">
                      <a:noFill/>
                      <a:prstDash val="solid"/>
                    </a:lnT>
                    <a:lnB w="38100" cmpd="sng">
                      <a:noFill/>
                    </a:lnB>
                    <a:noFill/>
                  </a:tcPr>
                </a:tc>
                <a:tc>
                  <a:txBody>
                    <a:bodyPr/>
                    <a:lstStyle/>
                    <a:p>
                      <a:pPr algn="ctr" fontAlgn="b"/>
                      <a:r>
                        <a:rPr lang="en-US" sz="2200" b="1" i="0" u="none" strike="noStrike" cap="none" spc="0">
                          <a:solidFill>
                            <a:schemeClr val="tx1"/>
                          </a:solidFill>
                          <a:effectLst/>
                          <a:latin typeface="Calibri" panose="020F0502020204030204" pitchFamily="34" charset="0"/>
                        </a:rPr>
                        <a:t>          2014</a:t>
                      </a:r>
                    </a:p>
                  </a:txBody>
                  <a:tcPr marL="86100" marR="8542" marT="24600" marB="184499" anchor="b">
                    <a:lnL w="12700" cmpd="sng">
                      <a:noFill/>
                    </a:lnL>
                    <a:lnR w="12700" cmpd="sng">
                      <a:noFill/>
                    </a:lnR>
                    <a:lnT w="9525" cap="flat" cmpd="sng" algn="ctr">
                      <a:noFill/>
                      <a:prstDash val="solid"/>
                    </a:lnT>
                    <a:lnB w="38100" cmpd="sng">
                      <a:noFill/>
                    </a:lnB>
                    <a:noFill/>
                  </a:tcPr>
                </a:tc>
                <a:tc>
                  <a:txBody>
                    <a:bodyPr/>
                    <a:lstStyle/>
                    <a:p>
                      <a:pPr algn="ctr" fontAlgn="b"/>
                      <a:r>
                        <a:rPr lang="en-US" sz="2200" b="1" i="0" u="none" strike="noStrike" cap="none" spc="0">
                          <a:solidFill>
                            <a:schemeClr val="tx1"/>
                          </a:solidFill>
                          <a:effectLst/>
                          <a:latin typeface="Calibri" panose="020F0502020204030204" pitchFamily="34" charset="0"/>
                        </a:rPr>
                        <a:t>          2015</a:t>
                      </a:r>
                    </a:p>
                  </a:txBody>
                  <a:tcPr marL="86100" marR="8542" marT="24600" marB="184499" anchor="b">
                    <a:lnL w="12700" cmpd="sng">
                      <a:noFill/>
                    </a:lnL>
                    <a:lnR w="12700" cmpd="sng">
                      <a:noFill/>
                    </a:lnR>
                    <a:lnT w="9525" cap="flat" cmpd="sng" algn="ctr">
                      <a:noFill/>
                      <a:prstDash val="solid"/>
                    </a:lnT>
                    <a:lnB w="38100" cmpd="sng">
                      <a:noFill/>
                    </a:lnB>
                    <a:noFill/>
                  </a:tcPr>
                </a:tc>
                <a:tc>
                  <a:txBody>
                    <a:bodyPr/>
                    <a:lstStyle/>
                    <a:p>
                      <a:pPr algn="ctr" fontAlgn="b"/>
                      <a:r>
                        <a:rPr lang="en-US" sz="2200" b="1" i="0" u="none" strike="noStrike" cap="none" spc="0">
                          <a:solidFill>
                            <a:schemeClr val="tx1"/>
                          </a:solidFill>
                          <a:effectLst/>
                          <a:latin typeface="Calibri" panose="020F0502020204030204" pitchFamily="34" charset="0"/>
                        </a:rPr>
                        <a:t>          2016</a:t>
                      </a:r>
                    </a:p>
                  </a:txBody>
                  <a:tcPr marL="86100" marR="8542" marT="24600" marB="184499" anchor="b">
                    <a:lnL w="12700" cmpd="sng">
                      <a:noFill/>
                    </a:lnL>
                    <a:lnR w="12700" cmpd="sng">
                      <a:noFill/>
                    </a:lnR>
                    <a:lnT w="9525" cap="flat" cmpd="sng" algn="ctr">
                      <a:noFill/>
                      <a:prstDash val="solid"/>
                    </a:lnT>
                    <a:lnB w="38100" cmpd="sng">
                      <a:noFill/>
                    </a:lnB>
                    <a:noFill/>
                  </a:tcPr>
                </a:tc>
                <a:tc>
                  <a:txBody>
                    <a:bodyPr/>
                    <a:lstStyle/>
                    <a:p>
                      <a:pPr algn="ctr" fontAlgn="b"/>
                      <a:r>
                        <a:rPr lang="en-US" sz="2200" b="1" i="0" u="none" strike="noStrike" cap="none" spc="0">
                          <a:solidFill>
                            <a:schemeClr val="tx1"/>
                          </a:solidFill>
                          <a:effectLst/>
                          <a:latin typeface="Calibri" panose="020F0502020204030204" pitchFamily="34" charset="0"/>
                        </a:rPr>
                        <a:t>          2017</a:t>
                      </a:r>
                    </a:p>
                  </a:txBody>
                  <a:tcPr marL="86100" marR="8542" marT="24600" marB="184499" anchor="b">
                    <a:lnL w="12700" cmpd="sng">
                      <a:noFill/>
                    </a:lnL>
                    <a:lnR w="12700" cmpd="sng">
                      <a:noFill/>
                    </a:lnR>
                    <a:lnT w="9525" cap="flat" cmpd="sng" algn="ctr">
                      <a:noFill/>
                      <a:prstDash val="solid"/>
                    </a:lnT>
                    <a:lnB w="38100" cmpd="sng">
                      <a:noFill/>
                    </a:lnB>
                    <a:noFill/>
                  </a:tcPr>
                </a:tc>
                <a:tc>
                  <a:txBody>
                    <a:bodyPr/>
                    <a:lstStyle/>
                    <a:p>
                      <a:pPr algn="ctr" fontAlgn="b"/>
                      <a:r>
                        <a:rPr lang="en-US" sz="2200" b="1" i="0" u="none" strike="noStrike" cap="none" spc="0">
                          <a:solidFill>
                            <a:schemeClr val="tx1"/>
                          </a:solidFill>
                          <a:effectLst/>
                          <a:latin typeface="Calibri" panose="020F0502020204030204" pitchFamily="34" charset="0"/>
                        </a:rPr>
                        <a:t>         2018</a:t>
                      </a:r>
                    </a:p>
                  </a:txBody>
                  <a:tcPr marL="86100" marR="8542" marT="24600" marB="184499"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90020557"/>
                  </a:ext>
                </a:extLst>
              </a:tr>
              <a:tr h="516717">
                <a:tc>
                  <a:txBody>
                    <a:bodyPr/>
                    <a:lstStyle/>
                    <a:p>
                      <a:pPr algn="ctr" fontAlgn="b"/>
                      <a:r>
                        <a:rPr lang="en-US" sz="1600" b="1" i="0" u="none" strike="noStrike" cap="none" spc="0">
                          <a:solidFill>
                            <a:schemeClr val="tx1"/>
                          </a:solidFill>
                          <a:effectLst/>
                          <a:latin typeface="Calibri" panose="020F0502020204030204" pitchFamily="34" charset="0"/>
                        </a:rPr>
                        <a:t>Target</a:t>
                      </a:r>
                    </a:p>
                  </a:txBody>
                  <a:tcPr marL="86100" marR="8542" marT="24600" marB="184499" anchor="b">
                    <a:lnL w="9525" cap="flat" cmpd="sng" algn="ctr">
                      <a:solidFill>
                        <a:schemeClr val="tx1"/>
                      </a:solidFill>
                      <a:prstDash val="solid"/>
                    </a:lnL>
                    <a:lnR w="12700" cmpd="sng">
                      <a:noFill/>
                      <a:prstDash val="solid"/>
                    </a:lnR>
                    <a:lnT w="38100" cmpd="sng">
                      <a:noFill/>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38100" cmpd="sng">
                      <a:noFill/>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38100" cmpd="sng">
                      <a:noFill/>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38100" cmpd="sng">
                      <a:noFill/>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38100" cmpd="sng">
                      <a:noFill/>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38100" cmpd="sng">
                      <a:noFill/>
                    </a:lnT>
                    <a:lnB w="9525" cap="flat" cmpd="sng" algn="ctr">
                      <a:noFill/>
                      <a:prstDash val="solid"/>
                    </a:lnB>
                    <a:noFill/>
                  </a:tcPr>
                </a:tc>
                <a:extLst>
                  <a:ext uri="{0D108BD9-81ED-4DB2-BD59-A6C34878D82A}">
                    <a16:rowId xmlns:a16="http://schemas.microsoft.com/office/drawing/2014/main" val="3466017636"/>
                  </a:ext>
                </a:extLst>
              </a:tr>
              <a:tr h="516717">
                <a:tc>
                  <a:txBody>
                    <a:bodyPr/>
                    <a:lstStyle/>
                    <a:p>
                      <a:pPr algn="ctr" fontAlgn="b"/>
                      <a:r>
                        <a:rPr lang="en-US" sz="1600" b="1" i="0" u="none" strike="noStrike" cap="none" spc="0">
                          <a:solidFill>
                            <a:srgbClr val="C00000"/>
                          </a:solidFill>
                          <a:effectLst/>
                          <a:latin typeface="Calibri" panose="020F0502020204030204" pitchFamily="34" charset="0"/>
                        </a:rPr>
                        <a:t>New York</a:t>
                      </a:r>
                    </a:p>
                  </a:txBody>
                  <a:tcPr marL="86100" marR="8542" marT="24600" marB="184499" anchor="b">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rgbClr val="C00000"/>
                          </a:solidFill>
                          <a:effectLst/>
                          <a:latin typeface="Calibri" panose="020F0502020204030204" pitchFamily="34" charset="0"/>
                        </a:rPr>
                        <a:t>1.18%</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rgbClr val="C00000"/>
                          </a:solidFill>
                          <a:effectLst/>
                          <a:latin typeface="Calibri" panose="020F0502020204030204" pitchFamily="34" charset="0"/>
                        </a:rPr>
                        <a:t>0.44%</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rgbClr val="C00000"/>
                          </a:solidFill>
                          <a:effectLst/>
                          <a:latin typeface="Calibri" panose="020F0502020204030204" pitchFamily="34" charset="0"/>
                        </a:rPr>
                        <a:t>0.71%</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rgbClr val="C00000"/>
                          </a:solidFill>
                          <a:effectLst/>
                          <a:latin typeface="Calibri" panose="020F0502020204030204" pitchFamily="34" charset="0"/>
                        </a:rPr>
                        <a:t>1.24%</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rgbClr val="C00000"/>
                          </a:solidFill>
                          <a:effectLst/>
                          <a:latin typeface="Calibri" panose="020F0502020204030204" pitchFamily="34" charset="0"/>
                        </a:rPr>
                        <a:t>0.92%</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796149780"/>
                  </a:ext>
                </a:extLst>
              </a:tr>
              <a:tr h="516717">
                <a:tc>
                  <a:txBody>
                    <a:bodyPr/>
                    <a:lstStyle/>
                    <a:p>
                      <a:pPr algn="ctr" fontAlgn="b"/>
                      <a:r>
                        <a:rPr lang="en-US" sz="1600" b="1" i="0" u="none" strike="noStrike" cap="none" spc="0">
                          <a:solidFill>
                            <a:schemeClr val="tx1"/>
                          </a:solidFill>
                          <a:effectLst/>
                          <a:latin typeface="Calibri" panose="020F0502020204030204" pitchFamily="34" charset="0"/>
                        </a:rPr>
                        <a:t>California</a:t>
                      </a:r>
                    </a:p>
                  </a:txBody>
                  <a:tcPr marL="86100" marR="8542" marT="24600" marB="184499" anchor="b">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0.88%</a:t>
                      </a:r>
                    </a:p>
                  </a:txBody>
                  <a:tcPr marL="86100" marR="8542" marT="24600" marB="184499" anchor="b">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0.73%</a:t>
                      </a:r>
                    </a:p>
                  </a:txBody>
                  <a:tcPr marL="86100" marR="8542" marT="24600" marB="184499" anchor="b">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17.14%</a:t>
                      </a:r>
                    </a:p>
                  </a:txBody>
                  <a:tcPr marL="86100" marR="8542" marT="24600" marB="184499" anchor="b">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27.76%</a:t>
                      </a:r>
                    </a:p>
                  </a:txBody>
                  <a:tcPr marL="86100" marR="8542" marT="24600" marB="184499" anchor="b">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9.91%</a:t>
                      </a:r>
                    </a:p>
                  </a:txBody>
                  <a:tcPr marL="86100" marR="8542" marT="24600" marB="184499" anchor="b">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2598746478"/>
                  </a:ext>
                </a:extLst>
              </a:tr>
              <a:tr h="516717">
                <a:tc>
                  <a:txBody>
                    <a:bodyPr/>
                    <a:lstStyle/>
                    <a:p>
                      <a:pPr algn="ctr" fontAlgn="b"/>
                      <a:r>
                        <a:rPr lang="en-US" sz="1600" b="1" i="0" u="none" strike="noStrike" cap="none" spc="0">
                          <a:solidFill>
                            <a:schemeClr val="tx1"/>
                          </a:solidFill>
                          <a:effectLst/>
                          <a:latin typeface="Calibri" panose="020F0502020204030204" pitchFamily="34" charset="0"/>
                        </a:rPr>
                        <a:t>Florida</a:t>
                      </a:r>
                    </a:p>
                  </a:txBody>
                  <a:tcPr marL="86100" marR="8542" marT="24600" marB="184499" anchor="b">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522152793"/>
                  </a:ext>
                </a:extLst>
              </a:tr>
              <a:tr h="516717">
                <a:tc>
                  <a:txBody>
                    <a:bodyPr/>
                    <a:lstStyle/>
                    <a:p>
                      <a:pPr algn="ctr" fontAlgn="b"/>
                      <a:r>
                        <a:rPr lang="en-US" sz="1600" b="1" i="0" u="none" strike="noStrike" cap="none" spc="0">
                          <a:solidFill>
                            <a:schemeClr val="tx1"/>
                          </a:solidFill>
                          <a:effectLst/>
                          <a:latin typeface="Calibri" panose="020F0502020204030204" pitchFamily="34" charset="0"/>
                        </a:rPr>
                        <a:t>Illinois</a:t>
                      </a:r>
                    </a:p>
                  </a:txBody>
                  <a:tcPr marL="86100" marR="8542" marT="24600" marB="184499" anchor="b">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algn="l" fontAlgn="b"/>
                      <a:endParaRPr lang="en-US" sz="1600" b="0" i="0" u="none" strike="noStrike" cap="none" spc="0">
                        <a:solidFill>
                          <a:schemeClr val="tx1"/>
                        </a:solidFill>
                        <a:effectLst/>
                        <a:latin typeface="Calibri" panose="020F0502020204030204" pitchFamily="34" charset="0"/>
                      </a:endParaRPr>
                    </a:p>
                  </a:txBody>
                  <a:tcPr marL="86100" marR="8542" marT="24600" marB="184499" anchor="b">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2625598855"/>
                  </a:ext>
                </a:extLst>
              </a:tr>
              <a:tr h="516717">
                <a:tc>
                  <a:txBody>
                    <a:bodyPr/>
                    <a:lstStyle/>
                    <a:p>
                      <a:pPr algn="ctr" fontAlgn="b"/>
                      <a:r>
                        <a:rPr lang="en-US" sz="1600" b="1" i="0" u="none" strike="noStrike" cap="none" spc="0">
                          <a:solidFill>
                            <a:schemeClr val="tx1"/>
                          </a:solidFill>
                          <a:effectLst/>
                          <a:latin typeface="Calibri" panose="020F0502020204030204" pitchFamily="34" charset="0"/>
                        </a:rPr>
                        <a:t>Ohio</a:t>
                      </a:r>
                    </a:p>
                  </a:txBody>
                  <a:tcPr marL="86100" marR="8542" marT="24600" marB="184499" anchor="b">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chemeClr val="tx1"/>
                          </a:solidFill>
                          <a:effectLst/>
                          <a:latin typeface="Calibri" panose="020F0502020204030204" pitchFamily="34" charset="0"/>
                        </a:rPr>
                        <a:t>0.10%</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chemeClr val="tx1"/>
                          </a:solidFill>
                          <a:effectLst/>
                          <a:latin typeface="Calibri" panose="020F0502020204030204" pitchFamily="34" charset="0"/>
                        </a:rPr>
                        <a:t>0.68%</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chemeClr val="tx1"/>
                          </a:solidFill>
                          <a:effectLst/>
                          <a:latin typeface="Calibri" panose="020F0502020204030204" pitchFamily="34" charset="0"/>
                        </a:rPr>
                        <a:t>0.95%</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983276030"/>
                  </a:ext>
                </a:extLst>
              </a:tr>
              <a:tr h="516717">
                <a:tc>
                  <a:txBody>
                    <a:bodyPr/>
                    <a:lstStyle/>
                    <a:p>
                      <a:pPr algn="ctr" fontAlgn="b"/>
                      <a:r>
                        <a:rPr lang="en-US" sz="1600" b="1" i="0" u="none" strike="noStrike" cap="none" spc="0">
                          <a:solidFill>
                            <a:schemeClr val="tx1"/>
                          </a:solidFill>
                          <a:effectLst/>
                          <a:latin typeface="Calibri" panose="020F0502020204030204" pitchFamily="34" charset="0"/>
                        </a:rPr>
                        <a:t>Pennsylvania</a:t>
                      </a:r>
                    </a:p>
                  </a:txBody>
                  <a:tcPr marL="86100" marR="8542" marT="24600" marB="184499" anchor="b">
                    <a:lnL w="9525" cap="flat" cmpd="sng" algn="ctr">
                      <a:solidFill>
                        <a:schemeClr val="tx1"/>
                      </a:solidFill>
                      <a:prstDash val="solid"/>
                    </a:lnL>
                    <a:lnR w="12700" cmpd="sng">
                      <a:noFill/>
                      <a:prstDash val="solid"/>
                    </a:lnR>
                    <a:lnT w="12700" cmpd="sng">
                      <a:noFill/>
                      <a:prstDash val="solid"/>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12700" cmpd="sng">
                      <a:noFill/>
                      <a:prstDash val="solid"/>
                    </a:lnT>
                    <a:lnB w="9525" cap="flat" cmpd="sng" algn="ctr">
                      <a:noFill/>
                      <a:prstDash val="solid"/>
                    </a:lnB>
                    <a:no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12700" cmpd="sng">
                      <a:noFill/>
                      <a:prstDash val="solid"/>
                    </a:lnT>
                    <a:lnB w="9525" cap="flat" cmpd="sng" algn="ctr">
                      <a:noFill/>
                      <a:prstDash val="solid"/>
                    </a:lnB>
                    <a:noFill/>
                  </a:tcPr>
                </a:tc>
                <a:extLst>
                  <a:ext uri="{0D108BD9-81ED-4DB2-BD59-A6C34878D82A}">
                    <a16:rowId xmlns:a16="http://schemas.microsoft.com/office/drawing/2014/main" val="2292911366"/>
                  </a:ext>
                </a:extLst>
              </a:tr>
              <a:tr h="516717">
                <a:tc>
                  <a:txBody>
                    <a:bodyPr/>
                    <a:lstStyle/>
                    <a:p>
                      <a:pPr algn="ctr" fontAlgn="b"/>
                      <a:r>
                        <a:rPr lang="en-US" sz="1600" b="1" i="0" u="none" strike="noStrike" cap="none" spc="0">
                          <a:solidFill>
                            <a:schemeClr val="tx1"/>
                          </a:solidFill>
                          <a:effectLst/>
                          <a:latin typeface="Calibri" panose="020F0502020204030204" pitchFamily="34" charset="0"/>
                        </a:rPr>
                        <a:t>Texas</a:t>
                      </a:r>
                    </a:p>
                  </a:txBody>
                  <a:tcPr marL="86100" marR="8542" marT="24600" marB="184499" anchor="b">
                    <a:lnL w="9525"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tc>
                  <a:txBody>
                    <a:bodyPr/>
                    <a:lstStyle/>
                    <a:p>
                      <a:pPr algn="r" fontAlgn="b"/>
                      <a:r>
                        <a:rPr lang="en-US" sz="1600" b="0" i="0" u="none" strike="noStrike" cap="none" spc="0">
                          <a:solidFill>
                            <a:schemeClr val="tx1"/>
                          </a:solidFill>
                          <a:effectLst/>
                          <a:latin typeface="Calibri" panose="020F0502020204030204" pitchFamily="34" charset="0"/>
                        </a:rPr>
                        <a:t>0%</a:t>
                      </a:r>
                    </a:p>
                  </a:txBody>
                  <a:tcPr marL="86100" marR="8542" marT="24600" marB="184499" anchor="b">
                    <a:lnL w="12700" cmpd="sng">
                      <a:noFill/>
                      <a:prstDash val="solid"/>
                    </a:lnL>
                    <a:lnR w="12700" cmpd="sng">
                      <a:noFill/>
                      <a:prstDash val="solid"/>
                    </a:lnR>
                    <a:lnT w="9525"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44958577"/>
                  </a:ext>
                </a:extLst>
              </a:tr>
            </a:tbl>
          </a:graphicData>
        </a:graphic>
      </p:graphicFrame>
      <p:sp>
        <p:nvSpPr>
          <p:cNvPr id="4" name="Slide Number Placeholder 3">
            <a:extLst>
              <a:ext uri="{FF2B5EF4-FFF2-40B4-BE49-F238E27FC236}">
                <a16:creationId xmlns:a16="http://schemas.microsoft.com/office/drawing/2014/main" id="{6B758722-426E-41A5-86F1-CF62E685FBB8}"/>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34</a:t>
            </a:fld>
            <a:endParaRPr lang="en-US" sz="1000"/>
          </a:p>
        </p:txBody>
      </p:sp>
      <p:pic>
        <p:nvPicPr>
          <p:cNvPr id="6" name="Audio 5" descr="Icon for audio">
            <a:hlinkClick r:id="" action="ppaction://media"/>
            <a:extLst>
              <a:ext uri="{FF2B5EF4-FFF2-40B4-BE49-F238E27FC236}">
                <a16:creationId xmlns:a16="http://schemas.microsoft.com/office/drawing/2014/main" id="{4040AD8A-7BD8-4C3C-AB92-124DE3D8AC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8880331"/>
      </p:ext>
    </p:extLst>
  </p:cSld>
  <p:clrMapOvr>
    <a:masterClrMapping/>
  </p:clrMapOvr>
  <mc:AlternateContent xmlns:mc="http://schemas.openxmlformats.org/markup-compatibility/2006" xmlns:p14="http://schemas.microsoft.com/office/powerpoint/2010/main">
    <mc:Choice Requires="p14">
      <p:transition spd="med" p14:dur="700" advTm="25528">
        <p:fade/>
      </p:transition>
    </mc:Choice>
    <mc:Fallback xmlns="">
      <p:transition spd="med" advTm="255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F8FA3-316D-4567-86E8-E62BACE8A517}"/>
              </a:ext>
            </a:extLst>
          </p:cNvPr>
          <p:cNvSpPr>
            <a:spLocks noGrp="1"/>
          </p:cNvSpPr>
          <p:nvPr>
            <p:ph type="title"/>
          </p:nvPr>
        </p:nvSpPr>
        <p:spPr>
          <a:xfrm>
            <a:off x="6682434" y="1171280"/>
            <a:ext cx="5509565" cy="3781720"/>
          </a:xfrm>
        </p:spPr>
        <p:txBody>
          <a:bodyPr anchor="ctr">
            <a:normAutofit/>
          </a:bodyPr>
          <a:lstStyle/>
          <a:p>
            <a:r>
              <a:rPr lang="en-US"/>
              <a:t>1) </a:t>
            </a:r>
            <a:r>
              <a:rPr lang="en-US" sz="3000"/>
              <a:t>What did the indicator data tell us?  </a:t>
            </a:r>
            <a:br>
              <a:rPr lang="en-US" sz="3000"/>
            </a:br>
            <a:br>
              <a:rPr lang="en-US" sz="2000"/>
            </a:br>
            <a:r>
              <a:rPr lang="en-US"/>
              <a:t>2) </a:t>
            </a:r>
            <a:r>
              <a:rPr lang="en-US" sz="3000"/>
              <a:t>How should we use the data to inform  our improvement activities?</a:t>
            </a:r>
          </a:p>
        </p:txBody>
      </p:sp>
      <p:sp>
        <p:nvSpPr>
          <p:cNvPr id="3" name="Text Placeholder 2">
            <a:extLst>
              <a:ext uri="{FF2B5EF4-FFF2-40B4-BE49-F238E27FC236}">
                <a16:creationId xmlns:a16="http://schemas.microsoft.com/office/drawing/2014/main" id="{B2797A79-BCC3-4C71-B87C-A99B492D145A}"/>
              </a:ext>
            </a:extLst>
          </p:cNvPr>
          <p:cNvSpPr>
            <a:spLocks noGrp="1"/>
          </p:cNvSpPr>
          <p:nvPr>
            <p:ph type="body" sz="half" idx="2"/>
          </p:nvPr>
        </p:nvSpPr>
        <p:spPr>
          <a:xfrm>
            <a:off x="7088180" y="5184038"/>
            <a:ext cx="3170245" cy="1214324"/>
          </a:xfrm>
        </p:spPr>
        <p:txBody>
          <a:bodyPr/>
          <a:lstStyle/>
          <a:p>
            <a:pPr algn="ctr"/>
            <a:r>
              <a:rPr lang="en-US" sz="3600" b="1"/>
              <a:t>Stakeholder </a:t>
            </a:r>
          </a:p>
          <a:p>
            <a:pPr algn="ctr"/>
            <a:r>
              <a:rPr lang="en-US" sz="3600" b="1"/>
              <a:t>Discussion </a:t>
            </a:r>
          </a:p>
          <a:p>
            <a:pPr algn="ctr"/>
            <a:endParaRPr lang="en-US"/>
          </a:p>
        </p:txBody>
      </p:sp>
      <p:pic>
        <p:nvPicPr>
          <p:cNvPr id="7" name="Graphic 6" descr="Questions">
            <a:extLst>
              <a:ext uri="{FF2B5EF4-FFF2-40B4-BE49-F238E27FC236}">
                <a16:creationId xmlns:a16="http://schemas.microsoft.com/office/drawing/2014/main" id="{E928C14B-69CD-4A67-8B12-BDDEF937B1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77425" y="5024732"/>
            <a:ext cx="1323975" cy="1323975"/>
          </a:xfrm>
          <a:prstGeom prst="rect">
            <a:avLst/>
          </a:prstGeom>
        </p:spPr>
      </p:pic>
      <p:sp>
        <p:nvSpPr>
          <p:cNvPr id="4" name="Slide Number Placeholder 3">
            <a:extLst>
              <a:ext uri="{FF2B5EF4-FFF2-40B4-BE49-F238E27FC236}">
                <a16:creationId xmlns:a16="http://schemas.microsoft.com/office/drawing/2014/main" id="{57C85D91-1027-40B1-8AB5-3E73C76389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5" name="Audio 4" descr="Icon for audio">
            <a:hlinkClick r:id="" action="ppaction://media"/>
            <a:extLst>
              <a:ext uri="{FF2B5EF4-FFF2-40B4-BE49-F238E27FC236}">
                <a16:creationId xmlns:a16="http://schemas.microsoft.com/office/drawing/2014/main" id="{23822450-09DD-4824-AEB1-E327577297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71328796"/>
      </p:ext>
    </p:extLst>
  </p:cSld>
  <p:clrMapOvr>
    <a:masterClrMapping/>
  </p:clrMapOvr>
  <mc:AlternateContent xmlns:mc="http://schemas.openxmlformats.org/markup-compatibility/2006" xmlns:p14="http://schemas.microsoft.com/office/powerpoint/2010/main">
    <mc:Choice Requires="p14">
      <p:transition spd="med" p14:dur="700" advTm="25644">
        <p:fade/>
      </p:transition>
    </mc:Choice>
    <mc:Fallback xmlns="">
      <p:transition spd="med" advTm="256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75592" y="248654"/>
            <a:ext cx="3381865" cy="4759281"/>
          </a:xfrm>
        </p:spPr>
        <p:txBody>
          <a:bodyPr>
            <a:normAutofit fontScale="90000"/>
          </a:bodyPr>
          <a:lstStyle/>
          <a:p>
            <a:pPr algn="ctr"/>
            <a:r>
              <a:rPr lang="en-US"/>
              <a:t>State Performance Plan (SPP)/</a:t>
            </a:r>
            <a:br>
              <a:rPr lang="en-US"/>
            </a:br>
            <a:r>
              <a:rPr lang="en-US"/>
              <a:t>Annual Performance Report (APR) </a:t>
            </a:r>
            <a:br>
              <a:rPr lang="en-US"/>
            </a:br>
            <a:r>
              <a:rPr lang="en-US"/>
              <a:t>2020-2025</a:t>
            </a:r>
          </a:p>
        </p:txBody>
      </p:sp>
      <p:sp>
        <p:nvSpPr>
          <p:cNvPr id="3" name="Subtitle 2"/>
          <p:cNvSpPr>
            <a:spLocks noGrp="1"/>
          </p:cNvSpPr>
          <p:nvPr>
            <p:ph type="subTitle" idx="1"/>
          </p:nvPr>
        </p:nvSpPr>
        <p:spPr>
          <a:xfrm>
            <a:off x="3175592" y="5175312"/>
            <a:ext cx="3273646" cy="683228"/>
          </a:xfrm>
        </p:spPr>
        <p:txBody>
          <a:bodyPr>
            <a:normAutofit/>
          </a:bodyPr>
          <a:lstStyle/>
          <a:p>
            <a:pPr algn="ctr"/>
            <a:r>
              <a:rPr lang="en-US"/>
              <a:t>Individuals with Disabilities Education Act (IDEA)</a:t>
            </a:r>
          </a:p>
        </p:txBody>
      </p:sp>
      <p:sp>
        <p:nvSpPr>
          <p:cNvPr id="8" name="Rectangle 7">
            <a:extLst>
              <a:ext uri="{FF2B5EF4-FFF2-40B4-BE49-F238E27FC236}">
                <a16:creationId xmlns:a16="http://schemas.microsoft.com/office/drawing/2014/main" id="{E66F4B16-3F27-48A0-95E4-E8E1AA3F3888}"/>
              </a:ext>
              <a:ext uri="{C183D7F6-B498-43B3-948B-1728B52AA6E4}">
                <adec:decorative xmlns:adec="http://schemas.microsoft.com/office/drawing/2017/decorative" val="1"/>
              </a:ext>
            </a:extLst>
          </p:cNvPr>
          <p:cNvSpPr/>
          <p:nvPr/>
        </p:nvSpPr>
        <p:spPr>
          <a:xfrm>
            <a:off x="6732574" y="2499360"/>
            <a:ext cx="5459426"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44B5047E-ED3F-4C27-929C-6E495480B7DF}"/>
              </a:ext>
            </a:extLst>
          </p:cNvPr>
          <p:cNvSpPr txBox="1"/>
          <p:nvPr/>
        </p:nvSpPr>
        <p:spPr>
          <a:xfrm>
            <a:off x="0" y="6315075"/>
            <a:ext cx="1219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F3864"/>
                </a:solidFill>
                <a:effectLst/>
                <a:uLnTx/>
                <a:uFillTx/>
                <a:latin typeface="Corbel" panose="020B0503020204020204"/>
                <a:ea typeface="+mn-ea"/>
                <a:cs typeface="+mn-cs"/>
              </a:rPr>
              <a:t>Indicators 9 and  10:  Improvement Strategies </a:t>
            </a:r>
          </a:p>
        </p:txBody>
      </p:sp>
      <p:pic>
        <p:nvPicPr>
          <p:cNvPr id="6" name="Audio 5" descr="Icon for audio">
            <a:hlinkClick r:id="" action="ppaction://media"/>
            <a:extLst>
              <a:ext uri="{FF2B5EF4-FFF2-40B4-BE49-F238E27FC236}">
                <a16:creationId xmlns:a16="http://schemas.microsoft.com/office/drawing/2014/main" id="{A448D74D-0437-4B70-849B-582690E472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7449190"/>
      </p:ext>
    </p:extLst>
  </p:cSld>
  <p:clrMapOvr>
    <a:masterClrMapping/>
  </p:clrMapOvr>
  <mc:AlternateContent xmlns:mc="http://schemas.openxmlformats.org/markup-compatibility/2006" xmlns:p14="http://schemas.microsoft.com/office/powerpoint/2010/main">
    <mc:Choice Requires="p14">
      <p:transition spd="med" p14:dur="700" advTm="21696">
        <p:fade/>
      </p:transition>
    </mc:Choice>
    <mc:Fallback xmlns="">
      <p:transition spd="med" advTm="216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C23DE-F723-4C5C-9FA8-B2599244EBEA}"/>
              </a:ext>
            </a:extLst>
          </p:cNvPr>
          <p:cNvSpPr>
            <a:spLocks noGrp="1"/>
          </p:cNvSpPr>
          <p:nvPr>
            <p:ph type="title"/>
          </p:nvPr>
        </p:nvSpPr>
        <p:spPr>
          <a:xfrm>
            <a:off x="471056" y="276087"/>
            <a:ext cx="9293430" cy="758030"/>
          </a:xfrm>
        </p:spPr>
        <p:txBody>
          <a:bodyPr/>
          <a:lstStyle/>
          <a:p>
            <a:r>
              <a:rPr lang="en-US" b="1" dirty="0"/>
              <a:t>NYSED’s Monitoring Activity </a:t>
            </a:r>
          </a:p>
        </p:txBody>
      </p:sp>
      <p:grpSp>
        <p:nvGrpSpPr>
          <p:cNvPr id="3" name="Group 2" descr="Graphic representing the monitoring activity process.  Notified districts connecting arrow to monitoring process connecting arrow to noncompliance.  ">
            <a:extLst>
              <a:ext uri="{FF2B5EF4-FFF2-40B4-BE49-F238E27FC236}">
                <a16:creationId xmlns:a16="http://schemas.microsoft.com/office/drawing/2014/main" id="{40CD5700-B58F-4369-BE85-A6DD2598F3FA}"/>
              </a:ext>
            </a:extLst>
          </p:cNvPr>
          <p:cNvGrpSpPr/>
          <p:nvPr/>
        </p:nvGrpSpPr>
        <p:grpSpPr>
          <a:xfrm>
            <a:off x="572656" y="1034117"/>
            <a:ext cx="11310542" cy="5547796"/>
            <a:chOff x="410403" y="1034117"/>
            <a:chExt cx="11310542" cy="5547796"/>
          </a:xfrm>
        </p:grpSpPr>
        <p:graphicFrame>
          <p:nvGraphicFramePr>
            <p:cNvPr id="7" name="Diagram 6">
              <a:extLst>
                <a:ext uri="{FF2B5EF4-FFF2-40B4-BE49-F238E27FC236}">
                  <a16:creationId xmlns:a16="http://schemas.microsoft.com/office/drawing/2014/main" id="{083521DF-FFD4-480F-83B3-A6EBFB616178}"/>
                </a:ext>
              </a:extLst>
            </p:cNvPr>
            <p:cNvGraphicFramePr/>
            <p:nvPr>
              <p:extLst>
                <p:ext uri="{D42A27DB-BD31-4B8C-83A1-F6EECF244321}">
                  <p14:modId xmlns:p14="http://schemas.microsoft.com/office/powerpoint/2010/main" val="364160154"/>
                </p:ext>
              </p:extLst>
            </p:nvPr>
          </p:nvGraphicFramePr>
          <p:xfrm>
            <a:off x="410403" y="1246909"/>
            <a:ext cx="11310542" cy="53350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Arrow: Curved Up 9">
              <a:extLst>
                <a:ext uri="{FF2B5EF4-FFF2-40B4-BE49-F238E27FC236}">
                  <a16:creationId xmlns:a16="http://schemas.microsoft.com/office/drawing/2014/main" id="{CE2496AB-2A5B-4081-9565-FEDFF3119FAF}"/>
                </a:ext>
              </a:extLst>
            </p:cNvPr>
            <p:cNvSpPr/>
            <p:nvPr/>
          </p:nvSpPr>
          <p:spPr>
            <a:xfrm>
              <a:off x="2588820" y="5516089"/>
              <a:ext cx="2054431" cy="952892"/>
            </a:xfrm>
            <a:prstGeom prst="curvedUpArrow">
              <a:avLst>
                <a:gd name="adj1" fmla="val 25000"/>
                <a:gd name="adj2" fmla="val 4282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urved Down 11">
              <a:extLst>
                <a:ext uri="{FF2B5EF4-FFF2-40B4-BE49-F238E27FC236}">
                  <a16:creationId xmlns:a16="http://schemas.microsoft.com/office/drawing/2014/main" id="{46D170B2-5C98-485C-B993-65F6D60554FB}"/>
                </a:ext>
              </a:extLst>
            </p:cNvPr>
            <p:cNvSpPr/>
            <p:nvPr/>
          </p:nvSpPr>
          <p:spPr>
            <a:xfrm>
              <a:off x="7149492" y="1034117"/>
              <a:ext cx="2220140" cy="97077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Slide Number Placeholder 3">
            <a:extLst>
              <a:ext uri="{FF2B5EF4-FFF2-40B4-BE49-F238E27FC236}">
                <a16:creationId xmlns:a16="http://schemas.microsoft.com/office/drawing/2014/main" id="{13454515-2DAC-499D-BDDC-8BA321B44A0D}"/>
              </a:ext>
            </a:extLst>
          </p:cNvPr>
          <p:cNvSpPr>
            <a:spLocks noGrp="1"/>
          </p:cNvSpPr>
          <p:nvPr>
            <p:ph type="sldNum" sz="quarter" idx="12"/>
          </p:nvPr>
        </p:nvSpPr>
        <p:spPr/>
        <p:txBody>
          <a:bodyPr/>
          <a:lstStyle/>
          <a:p>
            <a:fld id="{9CD8D479-8942-46E8-A226-A4E01F7A105C}" type="slidenum">
              <a:rPr lang="en-US" smtClean="0"/>
              <a:t>37</a:t>
            </a:fld>
            <a:endParaRPr lang="en-US"/>
          </a:p>
        </p:txBody>
      </p:sp>
      <p:pic>
        <p:nvPicPr>
          <p:cNvPr id="25" name="Audio 24">
            <a:hlinkClick r:id="" action="ppaction://media"/>
            <a:extLst>
              <a:ext uri="{FF2B5EF4-FFF2-40B4-BE49-F238E27FC236}">
                <a16:creationId xmlns:a16="http://schemas.microsoft.com/office/drawing/2014/main" id="{FBD7B456-7946-47E9-9A04-BE858031BC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08111201"/>
      </p:ext>
    </p:extLst>
  </p:cSld>
  <p:clrMapOvr>
    <a:masterClrMapping/>
  </p:clrMapOvr>
  <mc:AlternateContent xmlns:mc="http://schemas.openxmlformats.org/markup-compatibility/2006" xmlns:p14="http://schemas.microsoft.com/office/powerpoint/2010/main">
    <mc:Choice Requires="p14">
      <p:transition spd="med" p14:dur="700" advTm="118180">
        <p:fade/>
      </p:transition>
    </mc:Choice>
    <mc:Fallback xmlns="">
      <p:transition spd="med" advTm="118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NYS Educational Partnership Logo">
            <a:extLst>
              <a:ext uri="{FF2B5EF4-FFF2-40B4-BE49-F238E27FC236}">
                <a16:creationId xmlns:a16="http://schemas.microsoft.com/office/drawing/2014/main" id="{27F6ECB2-AD1D-443C-B4D0-BE27DAAB8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01" y="147361"/>
            <a:ext cx="2021214" cy="1561847"/>
          </a:xfrm>
          <a:prstGeom prst="rect">
            <a:avLst/>
          </a:prstGeom>
        </p:spPr>
      </p:pic>
      <p:sp>
        <p:nvSpPr>
          <p:cNvPr id="14" name="Title 13">
            <a:extLst>
              <a:ext uri="{FF2B5EF4-FFF2-40B4-BE49-F238E27FC236}">
                <a16:creationId xmlns:a16="http://schemas.microsoft.com/office/drawing/2014/main" id="{AEB32E50-FCB3-4AD9-AB27-157D7813B56C}"/>
              </a:ext>
            </a:extLst>
          </p:cNvPr>
          <p:cNvSpPr>
            <a:spLocks noGrp="1"/>
          </p:cNvSpPr>
          <p:nvPr>
            <p:ph type="title" idx="4294967295"/>
          </p:nvPr>
        </p:nvSpPr>
        <p:spPr>
          <a:xfrm>
            <a:off x="1849347" y="363553"/>
            <a:ext cx="8024116" cy="984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Office of Special Education Educational Partnership Tiered Support &amp; Professional Development </a:t>
            </a:r>
            <a:endParaRPr kumimoji="0" lang="en-US" sz="2800" b="0" i="0" u="none" strike="noStrike" kern="1200" cap="none" spc="0" normalizeH="0" baseline="0" noProof="0">
              <a:ln>
                <a:noFill/>
              </a:ln>
              <a:solidFill>
                <a:srgbClr val="1F3864"/>
              </a:solidFill>
              <a:effectLst/>
              <a:uLnTx/>
              <a:uFillTx/>
              <a:latin typeface="Corbel" panose="020B0503020204020204"/>
              <a:ea typeface="+mn-ea"/>
              <a:cs typeface="+mn-cs"/>
            </a:endParaRPr>
          </a:p>
        </p:txBody>
      </p:sp>
      <p:graphicFrame>
        <p:nvGraphicFramePr>
          <p:cNvPr id="13" name="Diagram 12" descr="12 Regional Partnership Centers&#10;14 School-Age Family and Community Engagement Centers&#10;14 Early Childhood Family and Community Engagement Centers">
            <a:extLst>
              <a:ext uri="{FF2B5EF4-FFF2-40B4-BE49-F238E27FC236}">
                <a16:creationId xmlns:a16="http://schemas.microsoft.com/office/drawing/2014/main" id="{60A07586-72AD-400D-AB3F-9EF9B58C30E2}"/>
              </a:ext>
              <a:ext uri="{C183D7F6-B498-43B3-948B-1728B52AA6E4}">
                <adec:decorative xmlns:adec="http://schemas.microsoft.com/office/drawing/2017/decorative" val="0"/>
              </a:ext>
            </a:extLst>
          </p:cNvPr>
          <p:cNvGraphicFramePr/>
          <p:nvPr/>
        </p:nvGraphicFramePr>
        <p:xfrm>
          <a:off x="76044" y="1715786"/>
          <a:ext cx="3123343" cy="47119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a:extLst>
              <a:ext uri="{FF2B5EF4-FFF2-40B4-BE49-F238E27FC236}">
                <a16:creationId xmlns:a16="http://schemas.microsoft.com/office/drawing/2014/main" id="{9057373F-C34B-41E6-BFCB-7A3E08AA7B22}"/>
              </a:ext>
            </a:extLst>
          </p:cNvPr>
          <p:cNvSpPr/>
          <p:nvPr/>
        </p:nvSpPr>
        <p:spPr>
          <a:xfrm>
            <a:off x="3328544" y="1715786"/>
            <a:ext cx="8658253" cy="108201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orbel" panose="020B0503020204020204"/>
                <a:ea typeface="+mn-ea"/>
                <a:cs typeface="+mn-cs"/>
              </a:rPr>
              <a:t>Systems Change Work Providing a Variety of Supports to Educational Organizations in New York State</a:t>
            </a:r>
          </a:p>
        </p:txBody>
      </p:sp>
      <p:graphicFrame>
        <p:nvGraphicFramePr>
          <p:cNvPr id="12" name="Content Placeholder 4" descr="Regional Learning&#10;Targeted Skills/Support Groups&#10;Support Plans &#10;">
            <a:extLst>
              <a:ext uri="{FF2B5EF4-FFF2-40B4-BE49-F238E27FC236}">
                <a16:creationId xmlns:a16="http://schemas.microsoft.com/office/drawing/2014/main" id="{9B4D52B1-C334-4EC7-8595-C12320E477E7}"/>
              </a:ext>
              <a:ext uri="{C183D7F6-B498-43B3-948B-1728B52AA6E4}">
                <adec:decorative xmlns:adec="http://schemas.microsoft.com/office/drawing/2017/decorative" val="0"/>
              </a:ext>
            </a:extLst>
          </p:cNvPr>
          <p:cNvGraphicFramePr>
            <a:graphicFrameLocks/>
          </p:cNvGraphicFramePr>
          <p:nvPr/>
        </p:nvGraphicFramePr>
        <p:xfrm>
          <a:off x="3199387" y="2634220"/>
          <a:ext cx="8809902" cy="386022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5" name="TextBox 14">
            <a:extLst>
              <a:ext uri="{FF2B5EF4-FFF2-40B4-BE49-F238E27FC236}">
                <a16:creationId xmlns:a16="http://schemas.microsoft.com/office/drawing/2014/main" id="{08158444-1019-4154-A388-73BBA7006F0E}"/>
              </a:ext>
              <a:ext uri="{C183D7F6-B498-43B3-948B-1728B52AA6E4}">
                <adec:decorative xmlns:adec="http://schemas.microsoft.com/office/drawing/2017/decorative" val="1"/>
              </a:ext>
            </a:extLst>
          </p:cNvPr>
          <p:cNvSpPr txBox="1"/>
          <p:nvPr/>
        </p:nvSpPr>
        <p:spPr>
          <a:xfrm>
            <a:off x="3513761" y="2901933"/>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1</a:t>
            </a:r>
          </a:p>
        </p:txBody>
      </p:sp>
      <p:sp>
        <p:nvSpPr>
          <p:cNvPr id="17" name="TextBox 16">
            <a:extLst>
              <a:ext uri="{FF2B5EF4-FFF2-40B4-BE49-F238E27FC236}">
                <a16:creationId xmlns:a16="http://schemas.microsoft.com/office/drawing/2014/main" id="{74AEC6B6-F838-46B2-8EAE-73A6541D19DA}"/>
              </a:ext>
              <a:ext uri="{C183D7F6-B498-43B3-948B-1728B52AA6E4}">
                <adec:decorative xmlns:adec="http://schemas.microsoft.com/office/drawing/2017/decorative" val="1"/>
              </a:ext>
            </a:extLst>
          </p:cNvPr>
          <p:cNvSpPr txBox="1"/>
          <p:nvPr/>
        </p:nvSpPr>
        <p:spPr>
          <a:xfrm>
            <a:off x="4140481" y="5167525"/>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3</a:t>
            </a:r>
          </a:p>
        </p:txBody>
      </p:sp>
      <p:sp>
        <p:nvSpPr>
          <p:cNvPr id="16" name="TextBox 15">
            <a:extLst>
              <a:ext uri="{FF2B5EF4-FFF2-40B4-BE49-F238E27FC236}">
                <a16:creationId xmlns:a16="http://schemas.microsoft.com/office/drawing/2014/main" id="{7F958AC9-E7C3-493A-88D0-92A0F45AE368}"/>
              </a:ext>
              <a:ext uri="{C183D7F6-B498-43B3-948B-1728B52AA6E4}">
                <adec:decorative xmlns:adec="http://schemas.microsoft.com/office/drawing/2017/decorative" val="1"/>
              </a:ext>
            </a:extLst>
          </p:cNvPr>
          <p:cNvSpPr txBox="1"/>
          <p:nvPr/>
        </p:nvSpPr>
        <p:spPr>
          <a:xfrm>
            <a:off x="3811711" y="4062484"/>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2</a:t>
            </a:r>
          </a:p>
        </p:txBody>
      </p:sp>
      <p:sp>
        <p:nvSpPr>
          <p:cNvPr id="2" name="Slide Number Placeholder 1">
            <a:extLst>
              <a:ext uri="{FF2B5EF4-FFF2-40B4-BE49-F238E27FC236}">
                <a16:creationId xmlns:a16="http://schemas.microsoft.com/office/drawing/2014/main" id="{EEFBEB5B-5D94-4BA2-9FD3-42C5B9EAF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4" name="Audio 3" descr="Icon for audio">
            <a:hlinkClick r:id="" action="ppaction://media"/>
            <a:extLst>
              <a:ext uri="{FF2B5EF4-FFF2-40B4-BE49-F238E27FC236}">
                <a16:creationId xmlns:a16="http://schemas.microsoft.com/office/drawing/2014/main" id="{95ADF642-5826-4BFC-9D44-A3041EBEDCD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9416051"/>
      </p:ext>
    </p:extLst>
  </p:cSld>
  <p:clrMapOvr>
    <a:masterClrMapping/>
  </p:clrMapOvr>
  <mc:AlternateContent xmlns:mc="http://schemas.openxmlformats.org/markup-compatibility/2006" xmlns:p14="http://schemas.microsoft.com/office/powerpoint/2010/main">
    <mc:Choice Requires="p14">
      <p:transition spd="med" p14:dur="700" advTm="102804">
        <p:fade/>
      </p:transition>
    </mc:Choice>
    <mc:Fallback xmlns="">
      <p:transition spd="med" advTm="1028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3A9E6-98E1-41EB-A2F5-0C99D97777B4}"/>
              </a:ext>
            </a:extLst>
          </p:cNvPr>
          <p:cNvSpPr>
            <a:spLocks noGrp="1"/>
          </p:cNvSpPr>
          <p:nvPr>
            <p:ph type="title"/>
          </p:nvPr>
        </p:nvSpPr>
        <p:spPr>
          <a:xfrm>
            <a:off x="1047964" y="276087"/>
            <a:ext cx="9734011" cy="1183566"/>
          </a:xfrm>
        </p:spPr>
        <p:txBody>
          <a:bodyPr/>
          <a:lstStyle/>
          <a:p>
            <a:pPr algn="ctr"/>
            <a:r>
              <a:rPr lang="en-US" b="1"/>
              <a:t>OSE Educational Partnership </a:t>
            </a:r>
            <a:br>
              <a:rPr lang="en-US" b="1"/>
            </a:br>
            <a:r>
              <a:rPr lang="en-US" b="1"/>
              <a:t>Targeted Skills Group (TSG)</a:t>
            </a:r>
          </a:p>
        </p:txBody>
      </p:sp>
      <p:graphicFrame>
        <p:nvGraphicFramePr>
          <p:cNvPr id="8" name="Diagram 7" descr="A flow chart that describes the OSE Educational Partnership Targeted Skills Group: A TSG is professional development and technical assistance provided to a small group to build awareness, learn or develop new skills and problem solve to improve outcomes for students with disabilities.">
            <a:extLst>
              <a:ext uri="{FF2B5EF4-FFF2-40B4-BE49-F238E27FC236}">
                <a16:creationId xmlns:a16="http://schemas.microsoft.com/office/drawing/2014/main" id="{2F531705-A26E-488F-9C04-F6EBB4451E03}"/>
              </a:ext>
            </a:extLst>
          </p:cNvPr>
          <p:cNvGraphicFramePr/>
          <p:nvPr>
            <p:extLst>
              <p:ext uri="{D42A27DB-BD31-4B8C-83A1-F6EECF244321}">
                <p14:modId xmlns:p14="http://schemas.microsoft.com/office/powerpoint/2010/main" val="1463145274"/>
              </p:ext>
            </p:extLst>
          </p:nvPr>
        </p:nvGraphicFramePr>
        <p:xfrm>
          <a:off x="2416010" y="1899138"/>
          <a:ext cx="7169779" cy="42907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990ABB7F-C8B1-4ECB-B7AE-3395D71A465B}"/>
              </a:ext>
            </a:extLst>
          </p:cNvPr>
          <p:cNvSpPr>
            <a:spLocks noGrp="1"/>
          </p:cNvSpPr>
          <p:nvPr>
            <p:ph type="sldNum" sz="quarter" idx="12"/>
          </p:nvPr>
        </p:nvSpPr>
        <p:spPr/>
        <p:txBody>
          <a:bodyPr/>
          <a:lstStyle/>
          <a:p>
            <a:fld id="{9CD8D479-8942-46E8-A226-A4E01F7A105C}" type="slidenum">
              <a:rPr lang="en-US" smtClean="0"/>
              <a:t>39</a:t>
            </a:fld>
            <a:endParaRPr lang="en-US"/>
          </a:p>
        </p:txBody>
      </p:sp>
      <p:pic>
        <p:nvPicPr>
          <p:cNvPr id="6" name="Picture 5" descr="NYS Educational Partnership Logo">
            <a:extLst>
              <a:ext uri="{FF2B5EF4-FFF2-40B4-BE49-F238E27FC236}">
                <a16:creationId xmlns:a16="http://schemas.microsoft.com/office/drawing/2014/main" id="{8A51874A-F3E4-4E26-8265-2E5CC49924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7964" y="147361"/>
            <a:ext cx="2021214" cy="1561847"/>
          </a:xfrm>
          <a:prstGeom prst="rect">
            <a:avLst/>
          </a:prstGeom>
        </p:spPr>
      </p:pic>
      <p:pic>
        <p:nvPicPr>
          <p:cNvPr id="3" name="Audio 2" descr="Icon for audio">
            <a:hlinkClick r:id="" action="ppaction://media"/>
            <a:extLst>
              <a:ext uri="{FF2B5EF4-FFF2-40B4-BE49-F238E27FC236}">
                <a16:creationId xmlns:a16="http://schemas.microsoft.com/office/drawing/2014/main" id="{267DCBAF-D093-48C1-9DB2-677F9045895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6175771"/>
      </p:ext>
    </p:extLst>
  </p:cSld>
  <p:clrMapOvr>
    <a:masterClrMapping/>
  </p:clrMapOvr>
  <mc:AlternateContent xmlns:mc="http://schemas.openxmlformats.org/markup-compatibility/2006" xmlns:p14="http://schemas.microsoft.com/office/powerpoint/2010/main">
    <mc:Choice Requires="p14">
      <p:transition spd="med" p14:dur="700" advTm="60903">
        <p:fade/>
      </p:transition>
    </mc:Choice>
    <mc:Fallback xmlns="">
      <p:transition spd="med" advTm="609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2FA17E-92E1-45EE-BB2A-8C0B2F5D3F0E}"/>
              </a:ext>
            </a:extLst>
          </p:cNvPr>
          <p:cNvSpPr>
            <a:spLocks noGrp="1"/>
          </p:cNvSpPr>
          <p:nvPr>
            <p:ph type="title"/>
          </p:nvPr>
        </p:nvSpPr>
        <p:spPr>
          <a:xfrm>
            <a:off x="659255" y="199084"/>
            <a:ext cx="9371949" cy="1183566"/>
          </a:xfrm>
        </p:spPr>
        <p:txBody>
          <a:bodyPr>
            <a:normAutofit fontScale="90000"/>
          </a:bodyPr>
          <a:lstStyle/>
          <a:p>
            <a:pPr algn="ctr"/>
            <a:r>
              <a:rPr kumimoji="0" lang="en-US" sz="2900" b="1" i="0" u="none" strike="noStrike" kern="1200" cap="none" spc="0" normalizeH="0" baseline="0" noProof="0">
                <a:ln>
                  <a:noFill/>
                </a:ln>
                <a:solidFill>
                  <a:srgbClr val="4472C4">
                    <a:lumMod val="75000"/>
                  </a:srgbClr>
                </a:solidFill>
                <a:effectLst/>
                <a:uLnTx/>
                <a:uFillTx/>
                <a:ea typeface="+mj-ea"/>
                <a:cs typeface="+mj-cs"/>
              </a:rPr>
              <a:t>Indicator 9:  </a:t>
            </a:r>
            <a:br>
              <a:rPr kumimoji="0" lang="en-US" sz="2900" b="0" i="0" u="none" strike="noStrike" kern="1200" cap="none" spc="0" normalizeH="0" baseline="0" noProof="0">
                <a:ln>
                  <a:noFill/>
                </a:ln>
                <a:solidFill>
                  <a:srgbClr val="4472C4">
                    <a:lumMod val="75000"/>
                  </a:srgbClr>
                </a:solidFill>
                <a:effectLst/>
                <a:uLnTx/>
                <a:uFillTx/>
                <a:ea typeface="+mj-ea"/>
                <a:cs typeface="+mj-cs"/>
              </a:rPr>
            </a:br>
            <a:r>
              <a:rPr kumimoji="0" lang="en-US" sz="2900" b="1" i="0" u="none" strike="noStrike" kern="1200" cap="none" spc="0" normalizeH="0" baseline="0" noProof="0">
                <a:ln>
                  <a:noFill/>
                </a:ln>
                <a:solidFill>
                  <a:srgbClr val="4472C4">
                    <a:lumMod val="75000"/>
                  </a:srgbClr>
                </a:solidFill>
                <a:effectLst/>
                <a:uLnTx/>
                <a:uFillTx/>
                <a:ea typeface="+mj-ea"/>
                <a:cs typeface="+mj-cs"/>
              </a:rPr>
              <a:t>Disproportionality in Special  Education by Race and Ethnicity </a:t>
            </a:r>
            <a:endParaRPr lang="en-US"/>
          </a:p>
        </p:txBody>
      </p:sp>
      <p:sp>
        <p:nvSpPr>
          <p:cNvPr id="3" name="Content Placeholder 2" descr="Percent of districts with disproportionate representation of racial and ethnic groups in special education and related services that is the result of inappropriate identification.&#10;">
            <a:extLst>
              <a:ext uri="{FF2B5EF4-FFF2-40B4-BE49-F238E27FC236}">
                <a16:creationId xmlns:a16="http://schemas.microsoft.com/office/drawing/2014/main" id="{EFF31ECC-6CB2-4C7D-A39C-B0EB775B45AA}"/>
              </a:ext>
            </a:extLst>
          </p:cNvPr>
          <p:cNvSpPr>
            <a:spLocks noGrp="1"/>
          </p:cNvSpPr>
          <p:nvPr>
            <p:ph sz="half" idx="1"/>
          </p:nvPr>
        </p:nvSpPr>
        <p:spPr/>
        <p:txBody>
          <a:bodyPr vert="horz" lIns="91440" tIns="45720" rIns="91440" bIns="45720" rtlCol="0">
            <a:normAutofit/>
          </a:bodyPr>
          <a:lstStyle/>
          <a:p>
            <a:pPr marL="210185" indent="-210185"/>
            <a:endParaRPr lang="en-US"/>
          </a:p>
          <a:p>
            <a:pPr marL="0" indent="0">
              <a:buNone/>
            </a:pPr>
            <a:r>
              <a:rPr lang="en-US" sz="3200">
                <a:solidFill>
                  <a:schemeClr val="bg2">
                    <a:lumMod val="10000"/>
                  </a:schemeClr>
                </a:solidFill>
              </a:rPr>
              <a:t>Percent of districts with disproportionate representation of racial and ethnic groups in special education and related services that is the result of inappropriate identification.</a:t>
            </a:r>
          </a:p>
          <a:p>
            <a:pPr marL="210185" indent="-210185"/>
            <a:endParaRPr lang="en-US"/>
          </a:p>
        </p:txBody>
      </p:sp>
      <p:pic>
        <p:nvPicPr>
          <p:cNvPr id="8" name="Picture 2" descr="Map of New York State">
            <a:extLst>
              <a:ext uri="{FF2B5EF4-FFF2-40B4-BE49-F238E27FC236}">
                <a16:creationId xmlns:a16="http://schemas.microsoft.com/office/drawing/2014/main" id="{3A1AA342-3275-49DA-A62C-31178566823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49558" y="1870363"/>
            <a:ext cx="5311516" cy="3893127"/>
          </a:xfrm>
          <a:prstGeom prst="rect">
            <a:avLst/>
          </a:prstGeom>
          <a:solidFill>
            <a:srgbClr val="FFFFFF"/>
          </a:solidFill>
        </p:spPr>
      </p:pic>
      <p:sp>
        <p:nvSpPr>
          <p:cNvPr id="7" name="Slide Number Placeholder 6">
            <a:extLst>
              <a:ext uri="{FF2B5EF4-FFF2-40B4-BE49-F238E27FC236}">
                <a16:creationId xmlns:a16="http://schemas.microsoft.com/office/drawing/2014/main" id="{258D9E0B-2CDB-4030-A426-E7E596D68ABA}"/>
              </a:ext>
              <a:ext uri="{C183D7F6-B498-43B3-948B-1728B52AA6E4}">
                <adec:decorative xmlns:adec="http://schemas.microsoft.com/office/drawing/2017/decorative" val="0"/>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2" name="Audio 1" descr="Icon for audio">
            <a:hlinkClick r:id="" action="ppaction://media"/>
            <a:extLst>
              <a:ext uri="{FF2B5EF4-FFF2-40B4-BE49-F238E27FC236}">
                <a16:creationId xmlns:a16="http://schemas.microsoft.com/office/drawing/2014/main" id="{130982EC-76C5-425E-A62E-6590D3790C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90036712"/>
      </p:ext>
    </p:extLst>
  </p:cSld>
  <p:clrMapOvr>
    <a:masterClrMapping/>
  </p:clrMapOvr>
  <mc:AlternateContent xmlns:mc="http://schemas.openxmlformats.org/markup-compatibility/2006" xmlns:p14="http://schemas.microsoft.com/office/powerpoint/2010/main">
    <mc:Choice Requires="p14">
      <p:transition spd="med" p14:dur="700" advTm="70900">
        <p:fade/>
      </p:transition>
    </mc:Choice>
    <mc:Fallback xmlns="">
      <p:transition spd="med" advTm="70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9B646-A7D0-4351-8DD4-55A2AC21E839}"/>
              </a:ext>
            </a:extLst>
          </p:cNvPr>
          <p:cNvSpPr>
            <a:spLocks noGrp="1"/>
          </p:cNvSpPr>
          <p:nvPr>
            <p:ph type="title"/>
          </p:nvPr>
        </p:nvSpPr>
        <p:spPr>
          <a:xfrm>
            <a:off x="2034283" y="212979"/>
            <a:ext cx="7243281" cy="1183566"/>
          </a:xfrm>
        </p:spPr>
        <p:txBody>
          <a:bodyPr anchor="ctr">
            <a:noAutofit/>
          </a:bodyPr>
          <a:lstStyle/>
          <a:p>
            <a:pPr algn="ctr"/>
            <a:r>
              <a:rPr lang="en-US" sz="3200" b="1"/>
              <a:t>Educational Partnership Resources </a:t>
            </a:r>
            <a:br>
              <a:rPr lang="en-US" sz="3200" b="1"/>
            </a:br>
            <a:r>
              <a:rPr lang="en-US" sz="3200" b="1"/>
              <a:t>Targeted Professional Development Improvement Strategies </a:t>
            </a:r>
          </a:p>
        </p:txBody>
      </p:sp>
      <p:graphicFrame>
        <p:nvGraphicFramePr>
          <p:cNvPr id="12" name="Table 12">
            <a:extLst>
              <a:ext uri="{FF2B5EF4-FFF2-40B4-BE49-F238E27FC236}">
                <a16:creationId xmlns:a16="http://schemas.microsoft.com/office/drawing/2014/main" id="{4E4AB7C7-0B33-4DD5-8C68-EF2BA0BB3421}"/>
              </a:ext>
            </a:extLst>
          </p:cNvPr>
          <p:cNvGraphicFramePr>
            <a:graphicFrameLocks noGrp="1"/>
          </p:cNvGraphicFramePr>
          <p:nvPr>
            <p:ph idx="1"/>
            <p:extLst>
              <p:ext uri="{D42A27DB-BD31-4B8C-83A1-F6EECF244321}">
                <p14:modId xmlns:p14="http://schemas.microsoft.com/office/powerpoint/2010/main" val="1916079909"/>
              </p:ext>
            </p:extLst>
          </p:nvPr>
        </p:nvGraphicFramePr>
        <p:xfrm>
          <a:off x="278442" y="1637625"/>
          <a:ext cx="11635115" cy="4632960"/>
        </p:xfrm>
        <a:graphic>
          <a:graphicData uri="http://schemas.openxmlformats.org/drawingml/2006/table">
            <a:tbl>
              <a:tblPr firstRow="1" bandRow="1">
                <a:tableStyleId>{5FD0F851-EC5A-4D38-B0AD-8093EC10F338}</a:tableStyleId>
              </a:tblPr>
              <a:tblGrid>
                <a:gridCol w="11635115">
                  <a:extLst>
                    <a:ext uri="{9D8B030D-6E8A-4147-A177-3AD203B41FA5}">
                      <a16:colId xmlns:a16="http://schemas.microsoft.com/office/drawing/2014/main" val="1316280650"/>
                    </a:ext>
                  </a:extLst>
                </a:gridCol>
              </a:tblGrid>
              <a:tr h="439053">
                <a:tc>
                  <a:txBody>
                    <a:bodyPr/>
                    <a:lstStyle/>
                    <a:p>
                      <a:r>
                        <a:rPr lang="en-US" sz="3200" kern="1200"/>
                        <a:t>Regional Learnings </a:t>
                      </a:r>
                      <a:endParaRPr lang="en-US" sz="3200" b="0" kern="1200">
                        <a:solidFill>
                          <a:srgbClr val="1F3864"/>
                        </a:solidFill>
                        <a:latin typeface="Corbel" panose="020B0503020204020204" pitchFamily="34" charset="0"/>
                        <a:ea typeface="+mn-ea"/>
                        <a:cs typeface="+mn-cs"/>
                      </a:endParaRPr>
                    </a:p>
                  </a:txBody>
                  <a:tcPr/>
                </a:tc>
                <a:extLst>
                  <a:ext uri="{0D108BD9-81ED-4DB2-BD59-A6C34878D82A}">
                    <a16:rowId xmlns:a16="http://schemas.microsoft.com/office/drawing/2014/main" val="2560089549"/>
                  </a:ext>
                </a:extLst>
              </a:tr>
              <a:tr h="439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t>Committee on Preschool Special Education (CPSE)/Committee Special Education (CSE) Chairperson Training​</a:t>
                      </a:r>
                      <a:endParaRPr lang="en-US" sz="2800" b="0" kern="1200">
                        <a:solidFill>
                          <a:srgbClr val="1F3864"/>
                        </a:solidFill>
                        <a:latin typeface="Corbel" panose="020B0503020204020204" pitchFamily="34" charset="0"/>
                        <a:ea typeface="+mn-ea"/>
                        <a:cs typeface="+mn-cs"/>
                      </a:endParaRPr>
                    </a:p>
                  </a:txBody>
                  <a:tcPr/>
                </a:tc>
                <a:extLst>
                  <a:ext uri="{0D108BD9-81ED-4DB2-BD59-A6C34878D82A}">
                    <a16:rowId xmlns:a16="http://schemas.microsoft.com/office/drawing/2014/main" val="2474947267"/>
                  </a:ext>
                </a:extLst>
              </a:tr>
              <a:tr h="439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kern="1200">
                          <a:solidFill>
                            <a:schemeClr val="tx1"/>
                          </a:solidFill>
                          <a:effectLst/>
                          <a:latin typeface="+mn-lt"/>
                          <a:ea typeface="+mn-ea"/>
                          <a:cs typeface="+mn-cs"/>
                        </a:rPr>
                        <a:t>Dimensions of Equity in Education</a:t>
                      </a:r>
                    </a:p>
                  </a:txBody>
                  <a:tcPr/>
                </a:tc>
                <a:extLst>
                  <a:ext uri="{0D108BD9-81ED-4DB2-BD59-A6C34878D82A}">
                    <a16:rowId xmlns:a16="http://schemas.microsoft.com/office/drawing/2014/main" val="3270763772"/>
                  </a:ext>
                </a:extLst>
              </a:tr>
              <a:tr h="439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t>Family Engagement:  Community Culture </a:t>
                      </a:r>
                    </a:p>
                  </a:txBody>
                  <a:tcPr/>
                </a:tc>
                <a:extLst>
                  <a:ext uri="{0D108BD9-81ED-4DB2-BD59-A6C34878D82A}">
                    <a16:rowId xmlns:a16="http://schemas.microsoft.com/office/drawing/2014/main" val="867914331"/>
                  </a:ext>
                </a:extLst>
              </a:tr>
              <a:tr h="439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t>Fundamentals in Equity: Exploring Equity and Cultural Responsiveness </a:t>
                      </a:r>
                    </a:p>
                  </a:txBody>
                  <a:tcPr/>
                </a:tc>
                <a:extLst>
                  <a:ext uri="{0D108BD9-81ED-4DB2-BD59-A6C34878D82A}">
                    <a16:rowId xmlns:a16="http://schemas.microsoft.com/office/drawing/2014/main" val="97174718"/>
                  </a:ext>
                </a:extLst>
              </a:tr>
              <a:tr h="496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t>Identifying and Intensifying Interventions: What To Do and How To Do It </a:t>
                      </a:r>
                    </a:p>
                  </a:txBody>
                  <a:tcPr/>
                </a:tc>
                <a:extLst>
                  <a:ext uri="{0D108BD9-81ED-4DB2-BD59-A6C34878D82A}">
                    <a16:rowId xmlns:a16="http://schemas.microsoft.com/office/drawing/2014/main" val="2770695878"/>
                  </a:ext>
                </a:extLst>
              </a:tr>
              <a:tr h="439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t>Universal Screening: Best Practices in Screening for Academic Deficits </a:t>
                      </a:r>
                    </a:p>
                  </a:txBody>
                  <a:tcPr/>
                </a:tc>
                <a:extLst>
                  <a:ext uri="{0D108BD9-81ED-4DB2-BD59-A6C34878D82A}">
                    <a16:rowId xmlns:a16="http://schemas.microsoft.com/office/drawing/2014/main" val="2552629252"/>
                  </a:ext>
                </a:extLst>
              </a:tr>
              <a:tr h="439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t>What Does It Mean to be Culturally Responsive </a:t>
                      </a:r>
                    </a:p>
                  </a:txBody>
                  <a:tcPr/>
                </a:tc>
                <a:extLst>
                  <a:ext uri="{0D108BD9-81ED-4DB2-BD59-A6C34878D82A}">
                    <a16:rowId xmlns:a16="http://schemas.microsoft.com/office/drawing/2014/main" val="371732276"/>
                  </a:ext>
                </a:extLst>
              </a:tr>
            </a:tbl>
          </a:graphicData>
        </a:graphic>
      </p:graphicFrame>
      <p:sp>
        <p:nvSpPr>
          <p:cNvPr id="4" name="Slide Number Placeholder 3">
            <a:extLst>
              <a:ext uri="{FF2B5EF4-FFF2-40B4-BE49-F238E27FC236}">
                <a16:creationId xmlns:a16="http://schemas.microsoft.com/office/drawing/2014/main" id="{C5128999-5F21-47BE-8699-5F56D8F9D1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6" name="Picture 5" descr="Map of New York State in blue with the State's OSE Educational Partnership logo">
            <a:extLst>
              <a:ext uri="{FF2B5EF4-FFF2-40B4-BE49-F238E27FC236}">
                <a16:creationId xmlns:a16="http://schemas.microsoft.com/office/drawing/2014/main" id="{463DC6E2-D720-428C-9A9C-C211B1AE39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749" y="0"/>
            <a:ext cx="1607855" cy="1242433"/>
          </a:xfrm>
          <a:prstGeom prst="rect">
            <a:avLst/>
          </a:prstGeom>
        </p:spPr>
      </p:pic>
      <p:pic>
        <p:nvPicPr>
          <p:cNvPr id="3" name="Audio 2" descr="Icon for audio">
            <a:hlinkClick r:id="" action="ppaction://media"/>
            <a:extLst>
              <a:ext uri="{FF2B5EF4-FFF2-40B4-BE49-F238E27FC236}">
                <a16:creationId xmlns:a16="http://schemas.microsoft.com/office/drawing/2014/main" id="{8EB90491-FF9A-4F58-9F9E-2C6F63417F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85112254"/>
      </p:ext>
    </p:extLst>
  </p:cSld>
  <p:clrMapOvr>
    <a:masterClrMapping/>
  </p:clrMapOvr>
  <mc:AlternateContent xmlns:mc="http://schemas.openxmlformats.org/markup-compatibility/2006" xmlns:p14="http://schemas.microsoft.com/office/powerpoint/2010/main">
    <mc:Choice Requires="p14">
      <p:transition spd="med" p14:dur="700" advTm="21175">
        <p:fade/>
      </p:transition>
    </mc:Choice>
    <mc:Fallback xmlns="">
      <p:transition spd="med" advTm="211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7491C-305F-4412-BDE6-1AFBB0235576}"/>
              </a:ext>
            </a:extLst>
          </p:cNvPr>
          <p:cNvSpPr>
            <a:spLocks noGrp="1"/>
          </p:cNvSpPr>
          <p:nvPr>
            <p:ph type="title"/>
          </p:nvPr>
        </p:nvSpPr>
        <p:spPr>
          <a:xfrm>
            <a:off x="855023" y="108355"/>
            <a:ext cx="9843824" cy="982697"/>
          </a:xfrm>
        </p:spPr>
        <p:txBody>
          <a:bodyPr anchor="b">
            <a:normAutofit/>
          </a:bodyPr>
          <a:lstStyle/>
          <a:p>
            <a:r>
              <a:rPr lang="en-US" b="1"/>
              <a:t>Improvement  Activities for Consideration </a:t>
            </a:r>
          </a:p>
        </p:txBody>
      </p:sp>
      <p:graphicFrame>
        <p:nvGraphicFramePr>
          <p:cNvPr id="17" name="Content Placeholder 6" descr="Table that depicts improvement activities for consideration.">
            <a:extLst>
              <a:ext uri="{FF2B5EF4-FFF2-40B4-BE49-F238E27FC236}">
                <a16:creationId xmlns:a16="http://schemas.microsoft.com/office/drawing/2014/main" id="{D66935D3-C96D-4075-A3EF-76AD6C199496}"/>
              </a:ext>
            </a:extLst>
          </p:cNvPr>
          <p:cNvGraphicFramePr/>
          <p:nvPr>
            <p:extLst>
              <p:ext uri="{D42A27DB-BD31-4B8C-83A1-F6EECF244321}">
                <p14:modId xmlns:p14="http://schemas.microsoft.com/office/powerpoint/2010/main" val="144811998"/>
              </p:ext>
            </p:extLst>
          </p:nvPr>
        </p:nvGraphicFramePr>
        <p:xfrm>
          <a:off x="855023" y="1282535"/>
          <a:ext cx="10664042" cy="49757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90E014F5-36DF-45F8-B610-F23420B2FFC2}"/>
              </a:ext>
            </a:extLst>
          </p:cNvPr>
          <p:cNvSpPr>
            <a:spLocks noGrp="1"/>
          </p:cNvSpPr>
          <p:nvPr>
            <p:ph type="sldNum" sz="quarter" idx="12"/>
          </p:nvPr>
        </p:nvSpPr>
        <p:spPr>
          <a:xfrm>
            <a:off x="0" y="6629400"/>
            <a:ext cx="410402" cy="228600"/>
          </a:xfrm>
        </p:spPr>
        <p:txBody>
          <a:bodyPr anchor="ct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41</a:t>
            </a:fld>
            <a:endParaRPr kumimoji="0" lang="en-US" sz="1000" b="0" i="0" u="none" strike="noStrike" kern="1200" cap="none" spc="0" normalizeH="0" baseline="0" noProof="0">
              <a:ln>
                <a:noFill/>
              </a:ln>
              <a:effectLst/>
              <a:uLnTx/>
              <a:uFillTx/>
            </a:endParaRPr>
          </a:p>
        </p:txBody>
      </p:sp>
      <p:pic>
        <p:nvPicPr>
          <p:cNvPr id="9" name="Audio 8" descr="Icon for audio">
            <a:hlinkClick r:id="" action="ppaction://media"/>
            <a:extLst>
              <a:ext uri="{FF2B5EF4-FFF2-40B4-BE49-F238E27FC236}">
                <a16:creationId xmlns:a16="http://schemas.microsoft.com/office/drawing/2014/main" id="{B97CF57A-DEB8-4313-88C3-3F9053A830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254000" cy="254000"/>
          </a:xfrm>
          <a:prstGeom prst="rect">
            <a:avLst/>
          </a:prstGeom>
        </p:spPr>
      </p:pic>
    </p:spTree>
    <p:extLst>
      <p:ext uri="{BB962C8B-B14F-4D97-AF65-F5344CB8AC3E}">
        <p14:creationId xmlns:p14="http://schemas.microsoft.com/office/powerpoint/2010/main" val="481477161"/>
      </p:ext>
    </p:extLst>
  </p:cSld>
  <p:clrMapOvr>
    <a:masterClrMapping/>
  </p:clrMapOvr>
  <mc:AlternateContent xmlns:mc="http://schemas.openxmlformats.org/markup-compatibility/2006" xmlns:p14="http://schemas.microsoft.com/office/powerpoint/2010/main">
    <mc:Choice Requires="p14">
      <p:transition spd="med" p14:dur="700" advTm="289772">
        <p:fade/>
      </p:transition>
    </mc:Choice>
    <mc:Fallback xmlns="">
      <p:transition spd="med" advTm="2897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693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31B5-774A-4E24-A7EA-615F6F286E2C}"/>
              </a:ext>
            </a:extLst>
          </p:cNvPr>
          <p:cNvSpPr>
            <a:spLocks noGrp="1"/>
          </p:cNvSpPr>
          <p:nvPr>
            <p:ph type="title"/>
          </p:nvPr>
        </p:nvSpPr>
        <p:spPr>
          <a:xfrm>
            <a:off x="1762535" y="3304901"/>
            <a:ext cx="6922990" cy="3285903"/>
          </a:xfrm>
        </p:spPr>
        <p:txBody>
          <a:bodyPr>
            <a:noAutofit/>
          </a:bodyPr>
          <a:lstStyle/>
          <a:p>
            <a:r>
              <a:rPr lang="en-US" sz="2700"/>
              <a:t>What activities could be considered, maintained, or strengthened to address improvements in Indicator 9 Disproportionality in Special Education by Race and Ethnicity and Indicator 10 Disproportionality in Classification by Race and Ethnicity? </a:t>
            </a:r>
            <a:br>
              <a:rPr lang="en-US" sz="2700"/>
            </a:br>
            <a:endParaRPr lang="en-US" sz="2700"/>
          </a:p>
        </p:txBody>
      </p:sp>
      <p:sp>
        <p:nvSpPr>
          <p:cNvPr id="3" name="Text Placeholder 2">
            <a:extLst>
              <a:ext uri="{FF2B5EF4-FFF2-40B4-BE49-F238E27FC236}">
                <a16:creationId xmlns:a16="http://schemas.microsoft.com/office/drawing/2014/main" id="{767D841A-5248-4D13-B2D6-D66F9F8C499D}"/>
              </a:ext>
            </a:extLst>
          </p:cNvPr>
          <p:cNvSpPr>
            <a:spLocks noGrp="1"/>
          </p:cNvSpPr>
          <p:nvPr>
            <p:ph type="body" idx="1"/>
          </p:nvPr>
        </p:nvSpPr>
        <p:spPr>
          <a:xfrm>
            <a:off x="2496036" y="6338148"/>
            <a:ext cx="5024794" cy="449523"/>
          </a:xfrm>
        </p:spPr>
        <p:txBody>
          <a:bodyPr>
            <a:normAutofit fontScale="92500" lnSpcReduction="20000"/>
          </a:bodyPr>
          <a:lstStyle/>
          <a:p>
            <a:pPr algn="ctr"/>
            <a:r>
              <a:rPr lang="en-US" sz="3200"/>
              <a:t>Stakeholder Discussion </a:t>
            </a:r>
          </a:p>
        </p:txBody>
      </p:sp>
      <p:pic>
        <p:nvPicPr>
          <p:cNvPr id="4" name="Graphic 3" descr="Questions">
            <a:extLst>
              <a:ext uri="{FF2B5EF4-FFF2-40B4-BE49-F238E27FC236}">
                <a16:creationId xmlns:a16="http://schemas.microsoft.com/office/drawing/2014/main" id="{1C2D0E51-CD00-4647-AAD2-F7912A7680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06891" y="5656265"/>
            <a:ext cx="1280061" cy="1280061"/>
          </a:xfrm>
          <a:prstGeom prst="rect">
            <a:avLst/>
          </a:prstGeom>
        </p:spPr>
      </p:pic>
      <p:pic>
        <p:nvPicPr>
          <p:cNvPr id="5" name="Audio 4" descr="Icon for audio">
            <a:hlinkClick r:id="" action="ppaction://media"/>
            <a:extLst>
              <a:ext uri="{FF2B5EF4-FFF2-40B4-BE49-F238E27FC236}">
                <a16:creationId xmlns:a16="http://schemas.microsoft.com/office/drawing/2014/main" id="{7054D67E-EB8B-40EE-BCD0-F976E54C3A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01875852"/>
      </p:ext>
    </p:extLst>
  </p:cSld>
  <p:clrMapOvr>
    <a:masterClrMapping/>
  </p:clrMapOvr>
  <mc:AlternateContent xmlns:mc="http://schemas.openxmlformats.org/markup-compatibility/2006" xmlns:p14="http://schemas.microsoft.com/office/powerpoint/2010/main">
    <mc:Choice Requires="p14">
      <p:transition spd="med" p14:dur="700" advTm="19212">
        <p:fade/>
      </p:transition>
    </mc:Choice>
    <mc:Fallback xmlns="">
      <p:transition spd="med" advTm="192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42B6-28D6-4D2D-809A-95E15A337D47}"/>
              </a:ext>
            </a:extLst>
          </p:cNvPr>
          <p:cNvSpPr>
            <a:spLocks noGrp="1"/>
          </p:cNvSpPr>
          <p:nvPr>
            <p:ph type="title"/>
          </p:nvPr>
        </p:nvSpPr>
        <p:spPr>
          <a:xfrm>
            <a:off x="513708" y="237996"/>
            <a:ext cx="9441949" cy="1046723"/>
          </a:xfrm>
        </p:spPr>
        <p:txBody>
          <a:bodyPr anchor="b">
            <a:noAutofit/>
          </a:bodyPr>
          <a:lstStyle/>
          <a:p>
            <a:r>
              <a:rPr lang="en-US" sz="4400"/>
              <a:t>Share Your Voice in our Online Survey </a:t>
            </a:r>
          </a:p>
        </p:txBody>
      </p:sp>
      <p:graphicFrame>
        <p:nvGraphicFramePr>
          <p:cNvPr id="9" name="Diagram 8" descr="Directions to submit the online survey to the SPP/APR webpage. http://www.p12.nysed.gov/specialed/spp/">
            <a:extLst>
              <a:ext uri="{FF2B5EF4-FFF2-40B4-BE49-F238E27FC236}">
                <a16:creationId xmlns:a16="http://schemas.microsoft.com/office/drawing/2014/main" id="{C68646C4-33F4-42C3-9093-1FB55706F461}"/>
              </a:ext>
            </a:extLst>
          </p:cNvPr>
          <p:cNvGraphicFramePr/>
          <p:nvPr/>
        </p:nvGraphicFramePr>
        <p:xfrm>
          <a:off x="4230967" y="1424765"/>
          <a:ext cx="7800072" cy="43769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Graphic 4">
            <a:extLst>
              <a:ext uri="{FF2B5EF4-FFF2-40B4-BE49-F238E27FC236}">
                <a16:creationId xmlns:a16="http://schemas.microsoft.com/office/drawing/2014/main" id="{5079E53A-44B2-47DC-8D8E-D9D02E31DD09}"/>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16" y="1424766"/>
            <a:ext cx="4376968" cy="4376968"/>
          </a:xfrm>
          <a:prstGeom prst="rect">
            <a:avLst/>
          </a:prstGeom>
        </p:spPr>
      </p:pic>
      <p:sp>
        <p:nvSpPr>
          <p:cNvPr id="16" name="TextBox 15">
            <a:extLst>
              <a:ext uri="{FF2B5EF4-FFF2-40B4-BE49-F238E27FC236}">
                <a16:creationId xmlns:a16="http://schemas.microsoft.com/office/drawing/2014/main" id="{056352DC-2B7B-42AC-A16B-C5B7FDF59271}"/>
              </a:ext>
            </a:extLst>
          </p:cNvPr>
          <p:cNvSpPr txBox="1"/>
          <p:nvPr/>
        </p:nvSpPr>
        <p:spPr>
          <a:xfrm>
            <a:off x="513708" y="5941779"/>
            <a:ext cx="11517331"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Please visit the </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panose="020B0604020202020204" pitchFamily="34" charset="0"/>
                <a:hlinkClick r:id="rId12">
                  <a:extLst>
                    <a:ext uri="{A12FA001-AC4F-418D-AE19-62706E023703}">
                      <ahyp:hlinkClr xmlns:ahyp="http://schemas.microsoft.com/office/drawing/2018/hyperlinkcolor" val="tx"/>
                    </a:ext>
                  </a:extLst>
                </a:hlinkClick>
              </a:rPr>
              <a:t>SPP/APR webpage</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Arial" panose="020B0604020202020204" pitchFamily="34" charset="0"/>
              </a:rPr>
              <a:t> to submit your survey</a:t>
            </a:r>
          </a:p>
        </p:txBody>
      </p:sp>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43</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3" name="Audio 2" descr="Icon for audio">
            <a:hlinkClick r:id="" action="ppaction://media"/>
            <a:extLst>
              <a:ext uri="{FF2B5EF4-FFF2-40B4-BE49-F238E27FC236}">
                <a16:creationId xmlns:a16="http://schemas.microsoft.com/office/drawing/2014/main" id="{3B3B5490-0E5C-417B-911D-C08995E66F8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321056" cy="321056"/>
          </a:xfrm>
          <a:prstGeom prst="rect">
            <a:avLst/>
          </a:prstGeom>
        </p:spPr>
      </p:pic>
    </p:spTree>
    <p:extLst>
      <p:ext uri="{BB962C8B-B14F-4D97-AF65-F5344CB8AC3E}">
        <p14:creationId xmlns:p14="http://schemas.microsoft.com/office/powerpoint/2010/main" val="1767144004"/>
      </p:ext>
    </p:extLst>
  </p:cSld>
  <p:clrMapOvr>
    <a:masterClrMapping/>
  </p:clrMapOvr>
  <mc:AlternateContent xmlns:mc="http://schemas.openxmlformats.org/markup-compatibility/2006" xmlns:p14="http://schemas.microsoft.com/office/powerpoint/2010/main">
    <mc:Choice Requires="p14">
      <p:transition spd="med" p14:dur="700" advTm="43640">
        <p:fade/>
      </p:transition>
    </mc:Choice>
    <mc:Fallback xmlns="">
      <p:transition spd="med" advTm="436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63FAB73-E9A5-41A2-9556-C68A66B59919}"/>
              </a:ext>
            </a:extLst>
          </p:cNvPr>
          <p:cNvSpPr>
            <a:spLocks noGrp="1"/>
          </p:cNvSpPr>
          <p:nvPr>
            <p:ph type="title"/>
          </p:nvPr>
        </p:nvSpPr>
        <p:spPr>
          <a:xfrm>
            <a:off x="897911" y="1211634"/>
            <a:ext cx="6030931" cy="1436840"/>
          </a:xfrm>
        </p:spPr>
        <p:txBody>
          <a:bodyPr vert="horz" lIns="91440" tIns="45720" rIns="91440" bIns="45720" rtlCol="0" anchor="ctr">
            <a:noAutofit/>
          </a:bodyPr>
          <a:lstStyle/>
          <a:p>
            <a:pPr algn="l"/>
            <a:r>
              <a:rPr lang="en-US" sz="4000" kern="1200">
                <a:solidFill>
                  <a:schemeClr val="tx1"/>
                </a:solidFill>
                <a:latin typeface="+mj-lt"/>
                <a:ea typeface="+mj-ea"/>
                <a:cs typeface="+mj-cs"/>
              </a:rPr>
              <a:t>THANK YOU for your contribution </a:t>
            </a:r>
          </a:p>
        </p:txBody>
      </p:sp>
      <p:sp>
        <p:nvSpPr>
          <p:cNvPr id="28" name="Text Placeholder 27">
            <a:extLst>
              <a:ext uri="{FF2B5EF4-FFF2-40B4-BE49-F238E27FC236}">
                <a16:creationId xmlns:a16="http://schemas.microsoft.com/office/drawing/2014/main" id="{B7C9176F-2792-4A5E-93ED-9A636C6B2E1C}"/>
              </a:ext>
            </a:extLst>
          </p:cNvPr>
          <p:cNvSpPr>
            <a:spLocks noGrp="1"/>
          </p:cNvSpPr>
          <p:nvPr>
            <p:ph type="body" sz="quarter" idx="27"/>
          </p:nvPr>
        </p:nvSpPr>
        <p:spPr>
          <a:xfrm>
            <a:off x="925938" y="2308441"/>
            <a:ext cx="5113274" cy="2473134"/>
          </a:xfrm>
        </p:spPr>
        <p:txBody>
          <a:bodyPr vert="horz" lIns="91440" tIns="45720" rIns="91440" bIns="45720" rtlCol="0" anchor="ctr">
            <a:normAutofit/>
          </a:bodyPr>
          <a:lstStyle/>
          <a:p>
            <a:pPr algn="l"/>
            <a:r>
              <a:rPr lang="en-US" sz="2800">
                <a:solidFill>
                  <a:schemeClr val="tx1"/>
                </a:solidFill>
              </a:rPr>
              <a:t>Your Voice is Important to New York State’s Efforts to Improve Outcomes for our Students with Disabilities </a:t>
            </a:r>
          </a:p>
        </p:txBody>
      </p:sp>
      <p:pic>
        <p:nvPicPr>
          <p:cNvPr id="11" name="Picture Placeholder 10">
            <a:extLst>
              <a:ext uri="{FF2B5EF4-FFF2-40B4-BE49-F238E27FC236}">
                <a16:creationId xmlns:a16="http://schemas.microsoft.com/office/drawing/2014/main" id="{99FBE785-57DC-4C69-ADF1-033B1B43EE46}"/>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val="0"/>
              </a:ext>
            </a:extLst>
          </a:blip>
          <a:srcRect l="11624" r="17632" b="8"/>
          <a:stretch/>
        </p:blipFill>
        <p:spPr>
          <a:xfrm>
            <a:off x="5816590" y="83809"/>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7" name="Picture Placeholder 6">
            <a:extLst>
              <a:ext uri="{FF2B5EF4-FFF2-40B4-BE49-F238E27FC236}">
                <a16:creationId xmlns:a16="http://schemas.microsoft.com/office/drawing/2014/main" id="{BE0BF38B-9BF0-4DFF-A4B2-D8CBBA10D876}"/>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6" cstate="print">
            <a:extLst>
              <a:ext uri="{28A0092B-C50C-407E-A947-70E740481C1C}">
                <a14:useLocalDpi xmlns:a14="http://schemas.microsoft.com/office/drawing/2010/main" val="0"/>
              </a:ext>
            </a:extLst>
          </a:blip>
          <a:srcRect l="14141" t="906" r="19108" b="-908"/>
          <a:stretch/>
        </p:blipFill>
        <p:spPr>
          <a:xfrm>
            <a:off x="6114880" y="291155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Placeholder 12">
            <a:extLst>
              <a:ext uri="{FF2B5EF4-FFF2-40B4-BE49-F238E27FC236}">
                <a16:creationId xmlns:a16="http://schemas.microsoft.com/office/drawing/2014/main" id="{C243D131-4504-483D-8549-B1A9D7ED73F2}"/>
              </a:ext>
              <a:ext uri="{C183D7F6-B498-43B3-948B-1728B52AA6E4}">
                <adec:decorative xmlns:adec="http://schemas.microsoft.com/office/drawing/2017/decorative" val="1"/>
              </a:ext>
            </a:extLst>
          </p:cNvPr>
          <p:cNvPicPr>
            <a:picLocks noGrp="1" noChangeAspect="1"/>
          </p:cNvPicPr>
          <p:nvPr>
            <p:ph type="pic" sz="quarter" idx="28"/>
          </p:nvPr>
        </p:nvPicPr>
        <p:blipFill rotWithShape="1">
          <a:blip r:embed="rId7" cstate="print">
            <a:extLst>
              <a:ext uri="{28A0092B-C50C-407E-A947-70E740481C1C}">
                <a14:useLocalDpi xmlns:a14="http://schemas.microsoft.com/office/drawing/2010/main" val="0"/>
              </a:ext>
            </a:extLst>
          </a:blip>
          <a:srcRect l="8079" r="12323"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Picture Placeholder 4">
            <a:extLst>
              <a:ext uri="{FF2B5EF4-FFF2-40B4-BE49-F238E27FC236}">
                <a16:creationId xmlns:a16="http://schemas.microsoft.com/office/drawing/2014/main" id="{BC57EF4E-AEA0-45A9-862C-DFF0D9AE1510}"/>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8" cstate="print">
            <a:extLst>
              <a:ext uri="{28A0092B-C50C-407E-A947-70E740481C1C}">
                <a14:useLocalDpi xmlns:a14="http://schemas.microsoft.com/office/drawing/2010/main" val="0"/>
              </a:ext>
            </a:extLst>
          </a:blip>
          <a:srcRect l="21166" r="22167" b="1"/>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9" name="Picture Placeholder 8">
            <a:extLst>
              <a:ext uri="{FF2B5EF4-FFF2-40B4-BE49-F238E27FC236}">
                <a16:creationId xmlns:a16="http://schemas.microsoft.com/office/drawing/2014/main" id="{A5CAEFD4-F731-4DAC-BBDB-D2E896374E6D}"/>
              </a:ex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9" cstate="print">
            <a:extLst>
              <a:ext uri="{28A0092B-C50C-407E-A947-70E740481C1C}">
                <a14:useLocalDpi xmlns:a14="http://schemas.microsoft.com/office/drawing/2010/main" val="0"/>
              </a:ext>
            </a:extLst>
          </a:blip>
          <a:srcRect t="1596" r="5" b="19202"/>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3" name="Picture Placeholder 2">
            <a:extLst>
              <a:ext uri="{FF2B5EF4-FFF2-40B4-BE49-F238E27FC236}">
                <a16:creationId xmlns:a16="http://schemas.microsoft.com/office/drawing/2014/main" id="{3CF9673C-16C7-4C2A-848E-42E2AE314FBE}"/>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10" cstate="print">
            <a:extLst>
              <a:ext uri="{28A0092B-C50C-407E-A947-70E740481C1C}">
                <a14:useLocalDpi xmlns:a14="http://schemas.microsoft.com/office/drawing/2010/main" val="0"/>
              </a:ext>
            </a:extLst>
          </a:blip>
          <a:srcRect l="14174" t="-4" r="7996"/>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 name="Audio 1" descr="Icon for audio">
            <a:hlinkClick r:id="" action="ppaction://media"/>
            <a:extLst>
              <a:ext uri="{FF2B5EF4-FFF2-40B4-BE49-F238E27FC236}">
                <a16:creationId xmlns:a16="http://schemas.microsoft.com/office/drawing/2014/main" id="{8192EAFC-3B44-4921-9662-BE07EB6F3C0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53386712"/>
      </p:ext>
    </p:extLst>
  </p:cSld>
  <p:clrMapOvr>
    <a:masterClrMapping/>
  </p:clrMapOvr>
  <mc:AlternateContent xmlns:mc="http://schemas.openxmlformats.org/markup-compatibility/2006" xmlns:p14="http://schemas.microsoft.com/office/powerpoint/2010/main">
    <mc:Choice Requires="p14">
      <p:transition spd="med" p14:dur="700" advTm="13477">
        <p:fade/>
      </p:transition>
    </mc:Choice>
    <mc:Fallback xmlns="">
      <p:transition spd="med" advTm="134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3014FE-6FCE-4A30-AC46-DB13C200ABD1}"/>
              </a:ext>
            </a:extLst>
          </p:cNvPr>
          <p:cNvSpPr>
            <a:spLocks noGrp="1"/>
          </p:cNvSpPr>
          <p:nvPr>
            <p:ph type="title"/>
          </p:nvPr>
        </p:nvSpPr>
        <p:spPr>
          <a:xfrm>
            <a:off x="1165284" y="176499"/>
            <a:ext cx="9371949" cy="1183566"/>
          </a:xfrm>
        </p:spPr>
        <p:txBody>
          <a:bodyPr/>
          <a:lstStyle/>
          <a:p>
            <a:r>
              <a:rPr lang="en-US" b="1"/>
              <a:t>Students Included in Indicator 9</a:t>
            </a:r>
            <a:endParaRPr lang="en-US"/>
          </a:p>
        </p:txBody>
      </p:sp>
      <p:sp>
        <p:nvSpPr>
          <p:cNvPr id="4" name="Content Placeholder 3">
            <a:extLst>
              <a:ext uri="{FF2B5EF4-FFF2-40B4-BE49-F238E27FC236}">
                <a16:creationId xmlns:a16="http://schemas.microsoft.com/office/drawing/2014/main" id="{F874573C-E02B-42EB-9AD3-2651DE6B3E09}"/>
              </a:ext>
            </a:extLst>
          </p:cNvPr>
          <p:cNvSpPr>
            <a:spLocks noGrp="1"/>
          </p:cNvSpPr>
          <p:nvPr>
            <p:ph sz="half" idx="2"/>
          </p:nvPr>
        </p:nvSpPr>
        <p:spPr>
          <a:xfrm>
            <a:off x="1165284" y="1715279"/>
            <a:ext cx="4608576" cy="4549806"/>
          </a:xfrm>
        </p:spPr>
        <p:txBody>
          <a:bodyPr vert="horz" lIns="91440" tIns="45720" rIns="91440" bIns="45720" rtlCol="0" anchor="t">
            <a:normAutofit/>
          </a:bodyPr>
          <a:lstStyle/>
          <a:p>
            <a:pPr marL="210185" indent="-210185"/>
            <a:r>
              <a:rPr lang="en-US" sz="2800" b="1"/>
              <a:t>Students aged 5 enrolled in kindergarten through age 21 identified for special education and related services</a:t>
            </a:r>
            <a:r>
              <a:rPr lang="en-US" sz="2800" b="1">
                <a:ea typeface="+mn-lt"/>
                <a:cs typeface="+mn-lt"/>
              </a:rPr>
              <a:t>.</a:t>
            </a:r>
            <a:endParaRPr lang="en-US" sz="2800" b="1"/>
          </a:p>
          <a:p>
            <a:pPr marL="210185" indent="-210185"/>
            <a:endParaRPr lang="en-US" sz="2400"/>
          </a:p>
        </p:txBody>
      </p:sp>
      <p:sp>
        <p:nvSpPr>
          <p:cNvPr id="6" name="Content Placeholder 5">
            <a:extLst>
              <a:ext uri="{FF2B5EF4-FFF2-40B4-BE49-F238E27FC236}">
                <a16:creationId xmlns:a16="http://schemas.microsoft.com/office/drawing/2014/main" id="{F874A2CA-2FD6-4FE5-9ECD-E3ACAB0E5A81}"/>
              </a:ext>
              <a:ext uri="{C183D7F6-B498-43B3-948B-1728B52AA6E4}">
                <adec:decorative xmlns:adec="http://schemas.microsoft.com/office/drawing/2017/decorative" val="0"/>
              </a:ext>
            </a:extLst>
          </p:cNvPr>
          <p:cNvSpPr>
            <a:spLocks noGrp="1"/>
          </p:cNvSpPr>
          <p:nvPr>
            <p:ph sz="quarter" idx="4"/>
          </p:nvPr>
        </p:nvSpPr>
        <p:spPr>
          <a:xfrm>
            <a:off x="6163306" y="1615481"/>
            <a:ext cx="5846553" cy="4443874"/>
          </a:xfrm>
        </p:spPr>
        <p:txBody>
          <a:bodyPr vert="horz" lIns="91440" tIns="45720" rIns="91440" bIns="45720" rtlCol="0" anchor="t">
            <a:normAutofit/>
          </a:bodyPr>
          <a:lstStyle/>
          <a:p>
            <a:pPr marL="210185" indent="-210185">
              <a:lnSpc>
                <a:spcPct val="100000"/>
              </a:lnSpc>
              <a:spcBef>
                <a:spcPts val="0"/>
              </a:spcBef>
            </a:pPr>
            <a:r>
              <a:rPr lang="en-US" sz="2400" b="1">
                <a:ea typeface="+mn-lt"/>
                <a:cs typeface="+mn-lt"/>
              </a:rPr>
              <a:t> </a:t>
            </a:r>
            <a:r>
              <a:rPr lang="en-US" sz="2800" b="1">
                <a:ea typeface="+mn-lt"/>
                <a:cs typeface="+mn-lt"/>
              </a:rPr>
              <a:t>Seven racial and ethnic categories </a:t>
            </a:r>
            <a:endParaRPr lang="en-US" sz="2800">
              <a:ea typeface="+mn-lt"/>
              <a:cs typeface="+mn-lt"/>
            </a:endParaRPr>
          </a:p>
          <a:p>
            <a:pPr lvl="1">
              <a:lnSpc>
                <a:spcPct val="100000"/>
              </a:lnSpc>
              <a:spcBef>
                <a:spcPts val="0"/>
              </a:spcBef>
              <a:buFont typeface="Wingdings" panose="05000000000000000000" pitchFamily="2" charset="2"/>
              <a:buChar char="§"/>
            </a:pPr>
            <a:r>
              <a:rPr lang="en-US" sz="2400">
                <a:ea typeface="+mn-lt"/>
                <a:cs typeface="+mn-lt"/>
              </a:rPr>
              <a:t>  American Indian or Alaska Native</a:t>
            </a:r>
          </a:p>
          <a:p>
            <a:pPr lvl="1">
              <a:lnSpc>
                <a:spcPct val="100000"/>
              </a:lnSpc>
              <a:spcBef>
                <a:spcPts val="0"/>
              </a:spcBef>
              <a:buFont typeface="Wingdings" panose="05000000000000000000" pitchFamily="2" charset="2"/>
              <a:buChar char="§"/>
            </a:pPr>
            <a:r>
              <a:rPr lang="en-US" sz="2400">
                <a:ea typeface="+mn-lt"/>
                <a:cs typeface="+mn-lt"/>
              </a:rPr>
              <a:t>  Hispanic/Latino</a:t>
            </a:r>
          </a:p>
          <a:p>
            <a:pPr lvl="1">
              <a:lnSpc>
                <a:spcPct val="100000"/>
              </a:lnSpc>
              <a:spcBef>
                <a:spcPts val="0"/>
              </a:spcBef>
              <a:buFont typeface="Wingdings" panose="05000000000000000000" pitchFamily="2" charset="2"/>
              <a:buChar char="§"/>
            </a:pPr>
            <a:r>
              <a:rPr lang="en-US" sz="2400">
                <a:ea typeface="+mn-lt"/>
                <a:cs typeface="+mn-lt"/>
              </a:rPr>
              <a:t>  Asian</a:t>
            </a:r>
          </a:p>
          <a:p>
            <a:pPr lvl="1">
              <a:lnSpc>
                <a:spcPct val="100000"/>
              </a:lnSpc>
              <a:spcBef>
                <a:spcPts val="0"/>
              </a:spcBef>
              <a:buFont typeface="Wingdings" panose="05000000000000000000" pitchFamily="2" charset="2"/>
              <a:buChar char="§"/>
            </a:pPr>
            <a:r>
              <a:rPr lang="en-US" sz="2400">
                <a:ea typeface="+mn-lt"/>
                <a:cs typeface="+mn-lt"/>
              </a:rPr>
              <a:t>  Black or African American</a:t>
            </a:r>
          </a:p>
          <a:p>
            <a:pPr lvl="1">
              <a:lnSpc>
                <a:spcPct val="100000"/>
              </a:lnSpc>
              <a:spcBef>
                <a:spcPts val="0"/>
              </a:spcBef>
              <a:buFont typeface="Wingdings" panose="05000000000000000000" pitchFamily="2" charset="2"/>
              <a:buChar char="§"/>
            </a:pPr>
            <a:r>
              <a:rPr lang="en-US" sz="2400">
                <a:ea typeface="+mn-lt"/>
                <a:cs typeface="+mn-lt"/>
              </a:rPr>
              <a:t>  Native Hawaiian or Other Pacific Islander</a:t>
            </a:r>
          </a:p>
          <a:p>
            <a:pPr lvl="1">
              <a:lnSpc>
                <a:spcPct val="100000"/>
              </a:lnSpc>
              <a:spcBef>
                <a:spcPts val="0"/>
              </a:spcBef>
              <a:buFont typeface="Wingdings" panose="05000000000000000000" pitchFamily="2" charset="2"/>
              <a:buChar char="§"/>
            </a:pPr>
            <a:r>
              <a:rPr lang="en-US" sz="2400">
                <a:ea typeface="+mn-lt"/>
                <a:cs typeface="+mn-lt"/>
              </a:rPr>
              <a:t>  White</a:t>
            </a:r>
          </a:p>
          <a:p>
            <a:pPr lvl="1">
              <a:lnSpc>
                <a:spcPct val="100000"/>
              </a:lnSpc>
              <a:spcBef>
                <a:spcPts val="0"/>
              </a:spcBef>
              <a:buFont typeface="Wingdings" panose="05000000000000000000" pitchFamily="2" charset="2"/>
              <a:buChar char="§"/>
            </a:pPr>
            <a:r>
              <a:rPr lang="en-US" sz="2400">
                <a:ea typeface="+mn-lt"/>
                <a:cs typeface="+mn-lt"/>
              </a:rPr>
              <a:t> Two or more races</a:t>
            </a:r>
            <a:endParaRPr lang="en-US" sz="2400"/>
          </a:p>
        </p:txBody>
      </p:sp>
      <p:sp>
        <p:nvSpPr>
          <p:cNvPr id="11" name="Slide Number Placeholder 10">
            <a:extLst>
              <a:ext uri="{FF2B5EF4-FFF2-40B4-BE49-F238E27FC236}">
                <a16:creationId xmlns:a16="http://schemas.microsoft.com/office/drawing/2014/main" id="{93336063-2010-4C32-B88A-DA8C3B90D7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3" name="Picture 4" descr="Students in &#10;class">
            <a:extLst>
              <a:ext uri="{FF2B5EF4-FFF2-40B4-BE49-F238E27FC236}">
                <a16:creationId xmlns:a16="http://schemas.microsoft.com/office/drawing/2014/main" id="{0D0D0D51-2374-43A9-B676-8EABBE64B04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554730" y="3837418"/>
            <a:ext cx="3829684" cy="2321735"/>
          </a:xfrm>
          <a:prstGeom prst="rect">
            <a:avLst/>
          </a:prstGeom>
        </p:spPr>
      </p:pic>
      <p:pic>
        <p:nvPicPr>
          <p:cNvPr id="7" name="Audio 6" descr="Icon for audio">
            <a:hlinkClick r:id="" action="ppaction://media"/>
            <a:extLst>
              <a:ext uri="{FF2B5EF4-FFF2-40B4-BE49-F238E27FC236}">
                <a16:creationId xmlns:a16="http://schemas.microsoft.com/office/drawing/2014/main" id="{A0EB7CBB-C678-4706-BE8B-4FC7DF35A1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34597065"/>
      </p:ext>
    </p:extLst>
  </p:cSld>
  <p:clrMapOvr>
    <a:masterClrMapping/>
  </p:clrMapOvr>
  <mc:AlternateContent xmlns:mc="http://schemas.openxmlformats.org/markup-compatibility/2006" xmlns:p14="http://schemas.microsoft.com/office/powerpoint/2010/main">
    <mc:Choice Requires="p14">
      <p:transition spd="med" p14:dur="700" advTm="45497">
        <p:fade/>
      </p:transition>
    </mc:Choice>
    <mc:Fallback xmlns="">
      <p:transition spd="med" advTm="454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EA5B1-04AD-4D80-856A-5564CFC58AF6}"/>
              </a:ext>
            </a:extLst>
          </p:cNvPr>
          <p:cNvSpPr>
            <a:spLocks noGrp="1"/>
          </p:cNvSpPr>
          <p:nvPr>
            <p:ph type="title"/>
          </p:nvPr>
        </p:nvSpPr>
        <p:spPr>
          <a:xfrm>
            <a:off x="894271" y="51696"/>
            <a:ext cx="9371949" cy="1183566"/>
          </a:xfrm>
        </p:spPr>
        <p:txBody>
          <a:bodyPr/>
          <a:lstStyle/>
          <a:p>
            <a:r>
              <a:rPr lang="en-US" b="1"/>
              <a:t>Indicator 9 District Notification Criteria </a:t>
            </a:r>
            <a:endParaRPr lang="en-US"/>
          </a:p>
        </p:txBody>
      </p:sp>
      <p:sp>
        <p:nvSpPr>
          <p:cNvPr id="7" name="Rectangle: Rounded Corners 6" descr="The cell size mut have at least 10 students with disabilities of a particular race and ethnicity.&#10;">
            <a:extLst>
              <a:ext uri="{FF2B5EF4-FFF2-40B4-BE49-F238E27FC236}">
                <a16:creationId xmlns:a16="http://schemas.microsoft.com/office/drawing/2014/main" id="{6A3446C1-227D-4164-87DE-333054A452B6}"/>
              </a:ext>
            </a:extLst>
          </p:cNvPr>
          <p:cNvSpPr/>
          <p:nvPr/>
        </p:nvSpPr>
        <p:spPr>
          <a:xfrm>
            <a:off x="864810" y="1542814"/>
            <a:ext cx="5003319" cy="309113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orbel" panose="020B0503020204020204"/>
                <a:ea typeface="+mn-ea"/>
                <a:cs typeface="+mn-cs"/>
              </a:rPr>
              <a:t>Have at least 10 students with disabilities of a particular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orbel" panose="020B0503020204020204"/>
                <a:ea typeface="+mn-ea"/>
                <a:cs typeface="+mn-cs"/>
              </a:rPr>
              <a:t>race and ethnicity</a:t>
            </a:r>
          </a:p>
        </p:txBody>
      </p:sp>
      <p:sp>
        <p:nvSpPr>
          <p:cNvPr id="8" name="Rectangle: Rounded Corners 7" descr="For the N size a District must have a least 30 students with and without disabilities of the particular race and ethnicity">
            <a:extLst>
              <a:ext uri="{FF2B5EF4-FFF2-40B4-BE49-F238E27FC236}">
                <a16:creationId xmlns:a16="http://schemas.microsoft.com/office/drawing/2014/main" id="{CEAFC19E-66B2-458F-8B5F-1C14B3D535DE}"/>
              </a:ext>
            </a:extLst>
          </p:cNvPr>
          <p:cNvSpPr/>
          <p:nvPr/>
        </p:nvSpPr>
        <p:spPr>
          <a:xfrm>
            <a:off x="6309497" y="1542816"/>
            <a:ext cx="5017693" cy="309112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orbel" panose="020B0503020204020204"/>
                <a:ea typeface="+mn-ea"/>
                <a:cs typeface="+mn-cs"/>
              </a:rPr>
              <a:t>Have at least 30 students with and without disabilities of the particular race and ethnicity</a:t>
            </a:r>
          </a:p>
        </p:txBody>
      </p:sp>
      <p:sp>
        <p:nvSpPr>
          <p:cNvPr id="11" name="Rectangle 10" descr="the Relative risk ratio threshold for New York State is 2.5 or higher.&#10;">
            <a:extLst>
              <a:ext uri="{FF2B5EF4-FFF2-40B4-BE49-F238E27FC236}">
                <a16:creationId xmlns:a16="http://schemas.microsoft.com/office/drawing/2014/main" id="{87C3E717-8172-408F-96E1-6EEBC1A0E7DE}"/>
              </a:ext>
            </a:extLst>
          </p:cNvPr>
          <p:cNvSpPr/>
          <p:nvPr/>
        </p:nvSpPr>
        <p:spPr>
          <a:xfrm>
            <a:off x="3295291" y="4941498"/>
            <a:ext cx="5405885" cy="15527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9213B"/>
                </a:solidFill>
                <a:effectLst/>
                <a:uLnTx/>
                <a:uFillTx/>
                <a:latin typeface="Corbel" panose="020B0503020204020204"/>
                <a:ea typeface="+mn-ea"/>
                <a:cs typeface="+mn-cs"/>
              </a:rPr>
              <a:t>Relative risk ratio threshold for NYS is 2.5 or higher</a:t>
            </a:r>
          </a:p>
        </p:txBody>
      </p:sp>
      <p:sp>
        <p:nvSpPr>
          <p:cNvPr id="12" name="Slide Number Placeholder 11">
            <a:extLst>
              <a:ext uri="{FF2B5EF4-FFF2-40B4-BE49-F238E27FC236}">
                <a16:creationId xmlns:a16="http://schemas.microsoft.com/office/drawing/2014/main" id="{72F49B07-56A8-4034-87B4-ED8CA20B94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C3685EFA-9B0A-4C41-A529-DA47ABF464E7}"/>
              </a:ext>
              <a:ext uri="{C183D7F6-B498-43B3-948B-1728B52AA6E4}">
                <adec:decorative xmlns:adec="http://schemas.microsoft.com/office/drawing/2017/decorative" val="1"/>
              </a:ext>
            </a:extLst>
          </p:cNvPr>
          <p:cNvSpPr/>
          <p:nvPr/>
        </p:nvSpPr>
        <p:spPr>
          <a:xfrm>
            <a:off x="9417956" y="1235262"/>
            <a:ext cx="1696527" cy="9201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9213B"/>
                </a:solidFill>
                <a:effectLst/>
                <a:uLnTx/>
                <a:uFillTx/>
                <a:latin typeface="Corbel" panose="020B0503020204020204"/>
                <a:ea typeface="+mn-ea"/>
                <a:cs typeface="+mn-cs"/>
              </a:rPr>
              <a:t>N Size</a:t>
            </a:r>
          </a:p>
        </p:txBody>
      </p:sp>
      <p:sp>
        <p:nvSpPr>
          <p:cNvPr id="9" name="Rectangle 8">
            <a:extLst>
              <a:ext uri="{FF2B5EF4-FFF2-40B4-BE49-F238E27FC236}">
                <a16:creationId xmlns:a16="http://schemas.microsoft.com/office/drawing/2014/main" id="{4C38E883-CB43-431D-BB6A-1D543CB940BD}"/>
              </a:ext>
              <a:ext uri="{C183D7F6-B498-43B3-948B-1728B52AA6E4}">
                <adec:decorative xmlns:adec="http://schemas.microsoft.com/office/drawing/2017/decorative" val="1"/>
              </a:ext>
            </a:extLst>
          </p:cNvPr>
          <p:cNvSpPr/>
          <p:nvPr/>
        </p:nvSpPr>
        <p:spPr>
          <a:xfrm flipH="1">
            <a:off x="894271" y="4173869"/>
            <a:ext cx="2070340" cy="92015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9213B"/>
                </a:solidFill>
                <a:effectLst/>
                <a:uLnTx/>
                <a:uFillTx/>
                <a:latin typeface="Corbel" panose="020B0503020204020204"/>
                <a:ea typeface="+mn-ea"/>
                <a:cs typeface="+mn-cs"/>
              </a:rPr>
              <a:t>Cell Size</a:t>
            </a:r>
          </a:p>
        </p:txBody>
      </p:sp>
      <p:pic>
        <p:nvPicPr>
          <p:cNvPr id="2" name="Audio 1" descr="Icon for audio">
            <a:hlinkClick r:id="" action="ppaction://media"/>
            <a:extLst>
              <a:ext uri="{FF2B5EF4-FFF2-40B4-BE49-F238E27FC236}">
                <a16:creationId xmlns:a16="http://schemas.microsoft.com/office/drawing/2014/main" id="{A7111901-89B9-4802-93DF-46A20DA4DA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2323790"/>
      </p:ext>
    </p:extLst>
  </p:cSld>
  <p:clrMapOvr>
    <a:masterClrMapping/>
  </p:clrMapOvr>
  <mc:AlternateContent xmlns:mc="http://schemas.openxmlformats.org/markup-compatibility/2006" xmlns:p14="http://schemas.microsoft.com/office/powerpoint/2010/main">
    <mc:Choice Requires="p14">
      <p:transition spd="med" p14:dur="700" advTm="79422">
        <p:fade/>
      </p:transition>
    </mc:Choice>
    <mc:Fallback xmlns="">
      <p:transition spd="med" advTm="794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D6E5-343D-42BC-8BB4-20CE90F9808D}"/>
              </a:ext>
            </a:extLst>
          </p:cNvPr>
          <p:cNvSpPr>
            <a:spLocks noGrp="1"/>
          </p:cNvSpPr>
          <p:nvPr>
            <p:ph type="title"/>
          </p:nvPr>
        </p:nvSpPr>
        <p:spPr>
          <a:xfrm>
            <a:off x="453403" y="335399"/>
            <a:ext cx="9371949" cy="755976"/>
          </a:xfrm>
        </p:spPr>
        <p:txBody>
          <a:bodyPr/>
          <a:lstStyle/>
          <a:p>
            <a:r>
              <a:rPr lang="en-US" b="1"/>
              <a:t>Indicator 9 Calculation of Relative Risk Ratio</a:t>
            </a:r>
            <a:endParaRPr lang="en-US">
              <a:solidFill>
                <a:schemeClr val="bg1"/>
              </a:solidFill>
            </a:endParaRPr>
          </a:p>
        </p:txBody>
      </p:sp>
      <p:grpSp>
        <p:nvGrpSpPr>
          <p:cNvPr id="6" name="Group 5" descr="Math equation that depicts the Indicator 9 calculation of the relative risk ratio: To find the focus group risk ratio you divide the number of students with disabilities of a specific race and ethnicity by the total number of students (with and without disabilities of a specific race and ethnicity. &#10;&#10;To find the Comparison Group Risk Ratio you divide the number of students with disabilities of all other races and ethnicities by the total number of students with and without disabilities of all other races and ethnicities. &#10;&#10;To find the Relative Risk Ratio you divide the Focus Group Risk Ratio by the Comparison Group Risk Ratio.">
            <a:extLst>
              <a:ext uri="{FF2B5EF4-FFF2-40B4-BE49-F238E27FC236}">
                <a16:creationId xmlns:a16="http://schemas.microsoft.com/office/drawing/2014/main" id="{9247147A-BA41-4752-A208-2D7CD2C172A0}"/>
              </a:ext>
            </a:extLst>
          </p:cNvPr>
          <p:cNvGrpSpPr/>
          <p:nvPr/>
        </p:nvGrpSpPr>
        <p:grpSpPr>
          <a:xfrm>
            <a:off x="92613" y="1527102"/>
            <a:ext cx="12546993" cy="3511823"/>
            <a:chOff x="92613" y="1527102"/>
            <a:chExt cx="12546993" cy="3511823"/>
          </a:xfrm>
        </p:grpSpPr>
        <p:grpSp>
          <p:nvGrpSpPr>
            <p:cNvPr id="3" name="Group 2">
              <a:extLst>
                <a:ext uri="{FF2B5EF4-FFF2-40B4-BE49-F238E27FC236}">
                  <a16:creationId xmlns:a16="http://schemas.microsoft.com/office/drawing/2014/main" id="{F3059448-08BA-4797-9ACC-B407438C895A}"/>
                </a:ext>
              </a:extLst>
            </p:cNvPr>
            <p:cNvGrpSpPr/>
            <p:nvPr/>
          </p:nvGrpSpPr>
          <p:grpSpPr>
            <a:xfrm>
              <a:off x="92613" y="1527103"/>
              <a:ext cx="5823847" cy="1982700"/>
              <a:chOff x="92613" y="1527103"/>
              <a:chExt cx="5823847" cy="1982700"/>
            </a:xfrm>
          </p:grpSpPr>
          <p:sp>
            <p:nvSpPr>
              <p:cNvPr id="37" name="Rectangle: Rounded Corners 36" descr="In order to determine a District's relative risk ratio, you must determine the focus group and comparison group risk ratios. &#10;We will look at the Focus group calculation now.">
                <a:extLst>
                  <a:ext uri="{FF2B5EF4-FFF2-40B4-BE49-F238E27FC236}">
                    <a16:creationId xmlns:a16="http://schemas.microsoft.com/office/drawing/2014/main" id="{0FD0999B-BBE1-4035-AB57-E8FE5CFD8B15}"/>
                  </a:ext>
                </a:extLst>
              </p:cNvPr>
              <p:cNvSpPr/>
              <p:nvPr/>
            </p:nvSpPr>
            <p:spPr>
              <a:xfrm>
                <a:off x="453403" y="1527103"/>
                <a:ext cx="4998241" cy="49260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3864"/>
                    </a:solidFill>
                    <a:effectLst/>
                    <a:uLnTx/>
                    <a:uFillTx/>
                    <a:latin typeface="Corbel" panose="020B0503020204020204"/>
                    <a:ea typeface="+mn-ea"/>
                    <a:cs typeface="+mn-cs"/>
                  </a:rPr>
                  <a:t>Focus Group Risk Ratio</a:t>
                </a:r>
              </a:p>
            </p:txBody>
          </p:sp>
          <p:sp>
            <p:nvSpPr>
              <p:cNvPr id="13" name="TextBox 12" descr="You must have at least ten students with disabilities of a specific race and ethnicity">
                <a:extLst>
                  <a:ext uri="{FF2B5EF4-FFF2-40B4-BE49-F238E27FC236}">
                    <a16:creationId xmlns:a16="http://schemas.microsoft.com/office/drawing/2014/main" id="{9242D1AC-92F5-4B73-B80C-F7B906614D46}"/>
                  </a:ext>
                </a:extLst>
              </p:cNvPr>
              <p:cNvSpPr txBox="1"/>
              <p:nvPr/>
            </p:nvSpPr>
            <p:spPr>
              <a:xfrm>
                <a:off x="350620" y="2035846"/>
                <a:ext cx="5565840"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00000"/>
                    </a:solidFill>
                    <a:effectLst/>
                    <a:uLnTx/>
                    <a:uFillTx/>
                    <a:latin typeface="Corbel" panose="020B0503020204020204"/>
                    <a:ea typeface="+mn-ea"/>
                    <a:cs typeface="+mn-cs"/>
                  </a:rPr>
                  <a:t># of students with disabilities </a:t>
                </a:r>
                <a:endParaRPr kumimoji="0" lang="en-US" sz="1800" b="0" i="0" u="none" strike="noStrike" kern="1200" cap="none" spc="0" normalizeH="0" baseline="0" noProof="0">
                  <a:ln>
                    <a:noFill/>
                  </a:ln>
                  <a:solidFill>
                    <a:srgbClr val="C00000"/>
                  </a:solidFill>
                  <a:effectLst/>
                  <a:uLnTx/>
                  <a:uFillTx/>
                  <a:latin typeface="Corbel" panose="020B0503020204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00000"/>
                    </a:solidFill>
                    <a:effectLst/>
                    <a:uLnTx/>
                    <a:uFillTx/>
                    <a:latin typeface="Corbel" panose="020B0503020204020204"/>
                    <a:ea typeface="+mn-ea"/>
                    <a:cs typeface="+mn-cs"/>
                  </a:rPr>
                  <a:t>of a specific race and ethnicity (minimum of 10) </a:t>
                </a:r>
                <a:endParaRPr kumimoji="0" lang="en-US" sz="1800" b="0" i="0" u="none" strike="noStrike" kern="1200" cap="none" spc="0" normalizeH="0" baseline="0" noProof="0">
                  <a:ln>
                    <a:noFill/>
                  </a:ln>
                  <a:solidFill>
                    <a:srgbClr val="C00000"/>
                  </a:solidFill>
                  <a:effectLst/>
                  <a:uLnTx/>
                  <a:uFillTx/>
                  <a:latin typeface="Corbel" panose="020B0503020204020204"/>
                  <a:ea typeface="+mn-ea"/>
                  <a:cs typeface="+mn-cs"/>
                </a:endParaRPr>
              </a:p>
            </p:txBody>
          </p:sp>
          <p:cxnSp>
            <p:nvCxnSpPr>
              <p:cNvPr id="10" name="Straight Connector 9" descr="divided by&#10;">
                <a:extLst>
                  <a:ext uri="{FF2B5EF4-FFF2-40B4-BE49-F238E27FC236}">
                    <a16:creationId xmlns:a16="http://schemas.microsoft.com/office/drawing/2014/main" id="{C9E72C6D-2550-47A2-BD05-C94327C25DB4}"/>
                  </a:ext>
                </a:extLst>
              </p:cNvPr>
              <p:cNvCxnSpPr>
                <a:cxnSpLocks/>
              </p:cNvCxnSpPr>
              <p:nvPr/>
            </p:nvCxnSpPr>
            <p:spPr>
              <a:xfrm>
                <a:off x="205201" y="2743732"/>
                <a:ext cx="5567011"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4" name="TextBox 13" descr="At least 30 students (with and without disabilities) of a specific race and ethnicity">
                <a:extLst>
                  <a:ext uri="{FF2B5EF4-FFF2-40B4-BE49-F238E27FC236}">
                    <a16:creationId xmlns:a16="http://schemas.microsoft.com/office/drawing/2014/main" id="{F6F78E61-E96B-462B-81A5-BB5E7122AF80}"/>
                  </a:ext>
                </a:extLst>
              </p:cNvPr>
              <p:cNvSpPr txBox="1"/>
              <p:nvPr/>
            </p:nvSpPr>
            <p:spPr>
              <a:xfrm>
                <a:off x="92613" y="2801917"/>
                <a:ext cx="5792186"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00000"/>
                    </a:solidFill>
                    <a:effectLst/>
                    <a:uLnTx/>
                    <a:uFillTx/>
                    <a:latin typeface="Corbel" panose="020B0503020204020204"/>
                    <a:ea typeface="+mn-ea"/>
                    <a:cs typeface="+mn-cs"/>
                  </a:rPr>
                  <a:t># of students with and without disabilities of a specific race and ethnicity (minimum of 30)</a:t>
                </a:r>
              </a:p>
            </p:txBody>
          </p:sp>
        </p:grpSp>
        <p:grpSp>
          <p:nvGrpSpPr>
            <p:cNvPr id="4" name="Group 3">
              <a:extLst>
                <a:ext uri="{FF2B5EF4-FFF2-40B4-BE49-F238E27FC236}">
                  <a16:creationId xmlns:a16="http://schemas.microsoft.com/office/drawing/2014/main" id="{A700A571-E7B9-459B-9937-3C4F9E94F425}"/>
                </a:ext>
              </a:extLst>
            </p:cNvPr>
            <p:cNvGrpSpPr/>
            <p:nvPr/>
          </p:nvGrpSpPr>
          <p:grpSpPr>
            <a:xfrm>
              <a:off x="6030218" y="1527102"/>
              <a:ext cx="6609388" cy="1921350"/>
              <a:chOff x="6030218" y="1527102"/>
              <a:chExt cx="6609388" cy="1921350"/>
            </a:xfrm>
          </p:grpSpPr>
          <p:sp>
            <p:nvSpPr>
              <p:cNvPr id="38" name="Rectangle: Rounded Corners 37" descr="Next we will calculate the Comparison Group Risk Ratio.">
                <a:extLst>
                  <a:ext uri="{FF2B5EF4-FFF2-40B4-BE49-F238E27FC236}">
                    <a16:creationId xmlns:a16="http://schemas.microsoft.com/office/drawing/2014/main" id="{7B11691A-152D-458D-A954-62A361285D3B}"/>
                  </a:ext>
                </a:extLst>
              </p:cNvPr>
              <p:cNvSpPr/>
              <p:nvPr/>
            </p:nvSpPr>
            <p:spPr>
              <a:xfrm>
                <a:off x="6698685" y="1527102"/>
                <a:ext cx="4998241" cy="4926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3864"/>
                    </a:solidFill>
                    <a:effectLst/>
                    <a:uLnTx/>
                    <a:uFillTx/>
                    <a:latin typeface="Corbel" panose="020B0503020204020204"/>
                    <a:ea typeface="+mn-ea"/>
                    <a:cs typeface="+mn-cs"/>
                  </a:rPr>
                  <a:t>Comparison Group Risk Ratio </a:t>
                </a:r>
              </a:p>
            </p:txBody>
          </p:sp>
          <p:sp>
            <p:nvSpPr>
              <p:cNvPr id="18" name="TextBox 17" descr="You must have at least 10 students with disabilities of all other races and ethnicities">
                <a:extLst>
                  <a:ext uri="{FF2B5EF4-FFF2-40B4-BE49-F238E27FC236}">
                    <a16:creationId xmlns:a16="http://schemas.microsoft.com/office/drawing/2014/main" id="{BFE1230A-4882-4C96-9D72-8BF368AE857A}"/>
                  </a:ext>
                </a:extLst>
              </p:cNvPr>
              <p:cNvSpPr txBox="1"/>
              <p:nvPr/>
            </p:nvSpPr>
            <p:spPr>
              <a:xfrm>
                <a:off x="6169305" y="2006145"/>
                <a:ext cx="6248626"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6DAA2D">
                        <a:lumMod val="75000"/>
                      </a:srgbClr>
                    </a:solidFill>
                    <a:latin typeface="Corbel" panose="020B0503020204020204"/>
                  </a:rPr>
                  <a:t># of</a:t>
                </a:r>
                <a:r>
                  <a:rPr kumimoji="0" lang="en-US" sz="2000" b="0" i="0" u="none" strike="noStrike" kern="1200" cap="none" spc="0" normalizeH="0" baseline="0" noProof="0">
                    <a:ln>
                      <a:noFill/>
                    </a:ln>
                    <a:solidFill>
                      <a:srgbClr val="6DAA2D">
                        <a:lumMod val="75000"/>
                      </a:srgbClr>
                    </a:solidFill>
                    <a:effectLst/>
                    <a:uLnTx/>
                    <a:uFillTx/>
                    <a:latin typeface="Corbel" panose="020B0503020204020204"/>
                    <a:ea typeface="+mn-ea"/>
                    <a:cs typeface="+mn-cs"/>
                  </a:rPr>
                  <a:t> students with disabilities of all 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DAA2D">
                        <a:lumMod val="75000"/>
                      </a:srgbClr>
                    </a:solidFill>
                    <a:effectLst/>
                    <a:uLnTx/>
                    <a:uFillTx/>
                    <a:latin typeface="Corbel" panose="020B0503020204020204"/>
                    <a:ea typeface="+mn-ea"/>
                    <a:cs typeface="+mn-cs"/>
                  </a:rPr>
                  <a:t>races and ethnicities (minimum of 10) </a:t>
                </a:r>
              </a:p>
            </p:txBody>
          </p:sp>
          <p:sp>
            <p:nvSpPr>
              <p:cNvPr id="20" name="TextBox 19" descr="at least 30 students (with and without disabilities) of all other races and ethnicities">
                <a:extLst>
                  <a:ext uri="{FF2B5EF4-FFF2-40B4-BE49-F238E27FC236}">
                    <a16:creationId xmlns:a16="http://schemas.microsoft.com/office/drawing/2014/main" id="{5D3EAC8B-63C1-4544-95C1-C236EB539769}"/>
                  </a:ext>
                </a:extLst>
              </p:cNvPr>
              <p:cNvSpPr txBox="1"/>
              <p:nvPr/>
            </p:nvSpPr>
            <p:spPr>
              <a:xfrm>
                <a:off x="6030218" y="2740566"/>
                <a:ext cx="6609388"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DAA2D">
                        <a:lumMod val="75000"/>
                      </a:srgbClr>
                    </a:solidFill>
                    <a:effectLst/>
                    <a:uLnTx/>
                    <a:uFillTx/>
                    <a:latin typeface="Corbel" panose="020B0503020204020204"/>
                    <a:ea typeface="+mn-ea"/>
                    <a:cs typeface="+mn-cs"/>
                  </a:rPr>
                  <a:t># of students with and without disabilities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6DAA2D">
                        <a:lumMod val="75000"/>
                      </a:srgbClr>
                    </a:solidFill>
                    <a:effectLst/>
                    <a:uLnTx/>
                    <a:uFillTx/>
                    <a:latin typeface="Corbel" panose="020B0503020204020204"/>
                    <a:ea typeface="+mn-ea"/>
                    <a:cs typeface="+mn-cs"/>
                  </a:rPr>
                  <a:t>of all other races and ethnicities (minimum of 30)</a:t>
                </a:r>
              </a:p>
            </p:txBody>
          </p:sp>
        </p:grpSp>
        <p:grpSp>
          <p:nvGrpSpPr>
            <p:cNvPr id="5" name="Group 4">
              <a:extLst>
                <a:ext uri="{FF2B5EF4-FFF2-40B4-BE49-F238E27FC236}">
                  <a16:creationId xmlns:a16="http://schemas.microsoft.com/office/drawing/2014/main" id="{DED29D7C-DB91-4608-B232-9F86E1A8BEB9}"/>
                </a:ext>
              </a:extLst>
            </p:cNvPr>
            <p:cNvGrpSpPr/>
            <p:nvPr/>
          </p:nvGrpSpPr>
          <p:grpSpPr>
            <a:xfrm>
              <a:off x="1572331" y="3874768"/>
              <a:ext cx="9047338" cy="1164157"/>
              <a:chOff x="1572331" y="3874768"/>
              <a:chExt cx="9047338" cy="1164157"/>
            </a:xfrm>
          </p:grpSpPr>
          <p:sp>
            <p:nvSpPr>
              <p:cNvPr id="39" name="Rectangle: Rounded Corners 38" descr="In order to calculate the relative risk ratio, you must take the focus group risk ratio and">
                <a:extLst>
                  <a:ext uri="{FF2B5EF4-FFF2-40B4-BE49-F238E27FC236}">
                    <a16:creationId xmlns:a16="http://schemas.microsoft.com/office/drawing/2014/main" id="{A5C0E12C-725E-4963-AAB1-E16EE4372F7D}"/>
                  </a:ext>
                </a:extLst>
              </p:cNvPr>
              <p:cNvSpPr/>
              <p:nvPr/>
            </p:nvSpPr>
            <p:spPr>
              <a:xfrm>
                <a:off x="1753824" y="3874768"/>
                <a:ext cx="4998241" cy="49260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3864"/>
                    </a:solidFill>
                    <a:effectLst/>
                    <a:uLnTx/>
                    <a:uFillTx/>
                    <a:latin typeface="Corbel" panose="020B0503020204020204"/>
                    <a:ea typeface="+mn-ea"/>
                    <a:cs typeface="+mn-cs"/>
                  </a:rPr>
                  <a:t>Focus Group Risk Ratio</a:t>
                </a:r>
              </a:p>
            </p:txBody>
          </p:sp>
          <p:cxnSp>
            <p:nvCxnSpPr>
              <p:cNvPr id="42" name="Straight Connector 41" descr="divide by">
                <a:extLst>
                  <a:ext uri="{FF2B5EF4-FFF2-40B4-BE49-F238E27FC236}">
                    <a16:creationId xmlns:a16="http://schemas.microsoft.com/office/drawing/2014/main" id="{B3ABCF26-60D6-4AB4-B326-EA5495E520FA}"/>
                  </a:ext>
                </a:extLst>
              </p:cNvPr>
              <p:cNvCxnSpPr>
                <a:cxnSpLocks/>
              </p:cNvCxnSpPr>
              <p:nvPr/>
            </p:nvCxnSpPr>
            <p:spPr>
              <a:xfrm>
                <a:off x="1572331" y="4439351"/>
                <a:ext cx="5372100" cy="0"/>
              </a:xfrm>
              <a:prstGeom prst="line">
                <a:avLst/>
              </a:prstGeom>
              <a:ln w="57150"/>
            </p:spPr>
            <p:style>
              <a:lnRef idx="3">
                <a:schemeClr val="dk1"/>
              </a:lnRef>
              <a:fillRef idx="0">
                <a:schemeClr val="dk1"/>
              </a:fillRef>
              <a:effectRef idx="2">
                <a:schemeClr val="dk1"/>
              </a:effectRef>
              <a:fontRef idx="minor">
                <a:schemeClr val="tx1"/>
              </a:fontRef>
            </p:style>
          </p:cxnSp>
          <p:sp>
            <p:nvSpPr>
              <p:cNvPr id="40" name="Rectangle: Rounded Corners 39" descr="the comparison group risk ratio">
                <a:extLst>
                  <a:ext uri="{FF2B5EF4-FFF2-40B4-BE49-F238E27FC236}">
                    <a16:creationId xmlns:a16="http://schemas.microsoft.com/office/drawing/2014/main" id="{CDDD9DEC-F40F-4530-8E2D-1C4A5F6ACB7E}"/>
                  </a:ext>
                </a:extLst>
              </p:cNvPr>
              <p:cNvSpPr/>
              <p:nvPr/>
            </p:nvSpPr>
            <p:spPr>
              <a:xfrm>
                <a:off x="1753825" y="4546324"/>
                <a:ext cx="4998241" cy="4926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3864"/>
                    </a:solidFill>
                    <a:effectLst/>
                    <a:uLnTx/>
                    <a:uFillTx/>
                    <a:latin typeface="Corbel" panose="020B0503020204020204"/>
                    <a:ea typeface="+mn-ea"/>
                    <a:cs typeface="+mn-cs"/>
                  </a:rPr>
                  <a:t>Comparison Group Risk Ratio </a:t>
                </a:r>
              </a:p>
            </p:txBody>
          </p:sp>
          <p:sp>
            <p:nvSpPr>
              <p:cNvPr id="48" name="TextBox 47">
                <a:extLst>
                  <a:ext uri="{FF2B5EF4-FFF2-40B4-BE49-F238E27FC236}">
                    <a16:creationId xmlns:a16="http://schemas.microsoft.com/office/drawing/2014/main" id="{1899EF2F-DF53-4542-93D0-7170B9017EAB}"/>
                  </a:ext>
                  <a:ext uri="{C183D7F6-B498-43B3-948B-1728B52AA6E4}">
                    <adec:decorative xmlns:adec="http://schemas.microsoft.com/office/drawing/2017/decorative" val="1"/>
                  </a:ext>
                </a:extLst>
              </p:cNvPr>
              <p:cNvSpPr txBox="1"/>
              <p:nvPr/>
            </p:nvSpPr>
            <p:spPr>
              <a:xfrm>
                <a:off x="6944431" y="4023183"/>
                <a:ext cx="367523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F3864"/>
                    </a:solidFill>
                    <a:effectLst/>
                    <a:uLnTx/>
                    <a:uFillTx/>
                    <a:latin typeface="Corbel" panose="020B0503020204020204"/>
                    <a:ea typeface="+mn-ea"/>
                    <a:cs typeface="+mn-cs"/>
                  </a:rPr>
                  <a:t>=</a:t>
                </a:r>
                <a:r>
                  <a:rPr kumimoji="0" lang="en-US" sz="2800" b="1" i="0" u="none" strike="noStrike" kern="1200" cap="none" spc="0" normalizeH="0" baseline="0" noProof="0">
                    <a:ln>
                      <a:noFill/>
                    </a:ln>
                    <a:solidFill>
                      <a:srgbClr val="1F3864"/>
                    </a:solidFill>
                    <a:effectLst/>
                    <a:uLnTx/>
                    <a:uFillTx/>
                    <a:latin typeface="Corbel" panose="020B0503020204020204"/>
                    <a:ea typeface="+mn-ea"/>
                    <a:cs typeface="+mn-cs"/>
                  </a:rPr>
                  <a:t> Relative Risk Ratio</a:t>
                </a:r>
              </a:p>
            </p:txBody>
          </p:sp>
        </p:grpSp>
      </p:grpSp>
      <p:sp>
        <p:nvSpPr>
          <p:cNvPr id="50" name="TextBox 49">
            <a:extLst>
              <a:ext uri="{FF2B5EF4-FFF2-40B4-BE49-F238E27FC236}">
                <a16:creationId xmlns:a16="http://schemas.microsoft.com/office/drawing/2014/main" id="{D03386CA-4198-4F7F-AC80-8E3F785FCB77}"/>
              </a:ext>
            </a:extLst>
          </p:cNvPr>
          <p:cNvSpPr txBox="1"/>
          <p:nvPr/>
        </p:nvSpPr>
        <p:spPr>
          <a:xfrm>
            <a:off x="237855" y="5557734"/>
            <a:ext cx="11716289" cy="1154162"/>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srgbClr val="1F3864"/>
                </a:solidFill>
                <a:effectLst/>
                <a:uLnTx/>
                <a:uFillTx/>
                <a:latin typeface="Corbel" panose="020B0503020204020204"/>
                <a:ea typeface="+mn-ea"/>
                <a:cs typeface="+mn-cs"/>
              </a:rPr>
              <a:t>Any district with a relative risk ratio of 2.5 or higher receives a notification for </a:t>
            </a:r>
            <a:r>
              <a:rPr kumimoji="0" lang="en-US" sz="2300" b="0" i="0" u="none" strike="noStrike" kern="1200" cap="none" spc="0" normalizeH="0" baseline="0" noProof="0">
                <a:ln>
                  <a:noFill/>
                </a:ln>
                <a:solidFill>
                  <a:srgbClr val="09213B"/>
                </a:solidFill>
                <a:effectLst/>
                <a:uLnTx/>
                <a:uFillTx/>
                <a:latin typeface="Corbel" panose="020B0503020204020204"/>
                <a:ea typeface="+mn-ea"/>
                <a:cs typeface="+mn-cs"/>
              </a:rPr>
              <a:t>disproportionate </a:t>
            </a:r>
            <a:r>
              <a:rPr kumimoji="0" lang="en-US" sz="2300" b="0" i="0" u="none" strike="noStrike" kern="1200" cap="none" spc="0" normalizeH="0" baseline="0" noProof="0">
                <a:ln>
                  <a:noFill/>
                </a:ln>
                <a:solidFill>
                  <a:srgbClr val="09213B"/>
                </a:solidFill>
                <a:effectLst/>
                <a:uLnTx/>
                <a:uFillTx/>
                <a:latin typeface="Corbel" panose="020B0503020204020204"/>
                <a:ea typeface="+mn-lt"/>
                <a:cs typeface="+mn-lt"/>
              </a:rPr>
              <a:t>representation of racial and ethnic groups in special education and related services that is the result of inappropriate identification</a:t>
            </a:r>
            <a:r>
              <a:rPr kumimoji="0" lang="en-US" sz="2300" b="0" i="0" u="none" strike="noStrike" kern="1200" cap="none" spc="0" normalizeH="0" baseline="0" noProof="0">
                <a:ln>
                  <a:noFill/>
                </a:ln>
                <a:solidFill>
                  <a:srgbClr val="09213B"/>
                </a:solidFill>
                <a:effectLst/>
                <a:uLnTx/>
                <a:uFillTx/>
                <a:latin typeface="Corbel" panose="020B0503020204020204"/>
                <a:ea typeface="+mn-ea"/>
                <a:cs typeface="+mn-cs"/>
              </a:rPr>
              <a:t>.</a:t>
            </a:r>
            <a:r>
              <a:rPr kumimoji="0" lang="en-US" sz="2300" b="0" i="0" u="none" strike="noStrike" kern="1200" cap="none" spc="0" normalizeH="0" baseline="0" noProof="0">
                <a:ln>
                  <a:noFill/>
                </a:ln>
                <a:solidFill>
                  <a:srgbClr val="1F3864"/>
                </a:solidFill>
                <a:effectLst/>
                <a:uLnTx/>
                <a:uFillTx/>
                <a:latin typeface="Corbel" panose="020B0503020204020204"/>
                <a:ea typeface="+mn-ea"/>
                <a:cs typeface="+mn-cs"/>
              </a:rPr>
              <a:t> </a:t>
            </a:r>
          </a:p>
        </p:txBody>
      </p:sp>
      <p:sp>
        <p:nvSpPr>
          <p:cNvPr id="8" name="Slide Number Placeholder 7">
            <a:extLst>
              <a:ext uri="{FF2B5EF4-FFF2-40B4-BE49-F238E27FC236}">
                <a16:creationId xmlns:a16="http://schemas.microsoft.com/office/drawing/2014/main" id="{7F655C2D-B0C3-49E4-BE04-7AE67BA3BA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cxnSp>
        <p:nvCxnSpPr>
          <p:cNvPr id="19" name="Straight Connector 18">
            <a:extLst>
              <a:ext uri="{FF2B5EF4-FFF2-40B4-BE49-F238E27FC236}">
                <a16:creationId xmlns:a16="http://schemas.microsoft.com/office/drawing/2014/main" id="{09FFBE2E-61A0-448E-9F9D-E493B8386CA2}"/>
              </a:ext>
              <a:ext uri="{C183D7F6-B498-43B3-948B-1728B52AA6E4}">
                <adec:decorative xmlns:adec="http://schemas.microsoft.com/office/drawing/2017/decorative" val="1"/>
              </a:ext>
            </a:extLst>
          </p:cNvPr>
          <p:cNvCxnSpPr>
            <a:cxnSpLocks/>
          </p:cNvCxnSpPr>
          <p:nvPr/>
        </p:nvCxnSpPr>
        <p:spPr>
          <a:xfrm>
            <a:off x="6794497" y="2761318"/>
            <a:ext cx="4998241"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9" name="Audio 8">
            <a:hlinkClick r:id="" action="ppaction://media"/>
            <a:extLst>
              <a:ext uri="{FF2B5EF4-FFF2-40B4-BE49-F238E27FC236}">
                <a16:creationId xmlns:a16="http://schemas.microsoft.com/office/drawing/2014/main" id="{02C63A3A-FCFA-4210-84ED-B7FDD7AFED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47061978"/>
      </p:ext>
    </p:extLst>
  </p:cSld>
  <p:clrMapOvr>
    <a:masterClrMapping/>
  </p:clrMapOvr>
  <mc:AlternateContent xmlns:mc="http://schemas.openxmlformats.org/markup-compatibility/2006" xmlns:p14="http://schemas.microsoft.com/office/powerpoint/2010/main">
    <mc:Choice Requires="p14">
      <p:transition spd="med" p14:dur="700" advTm="103431">
        <p:fade/>
      </p:transition>
    </mc:Choice>
    <mc:Fallback xmlns="">
      <p:transition spd="med" advTm="1034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EE10B-BAB9-4782-8389-8A9CC94F6917}"/>
              </a:ext>
            </a:extLst>
          </p:cNvPr>
          <p:cNvSpPr>
            <a:spLocks noGrp="1"/>
          </p:cNvSpPr>
          <p:nvPr>
            <p:ph type="title" idx="4294967295"/>
          </p:nvPr>
        </p:nvSpPr>
        <p:spPr>
          <a:xfrm>
            <a:off x="1069855" y="-198017"/>
            <a:ext cx="9371949" cy="1183566"/>
          </a:xfrm>
        </p:spPr>
        <p:txBody>
          <a:bodyPr/>
          <a:lstStyle/>
          <a:p>
            <a:r>
              <a:rPr lang="en-US" b="1"/>
              <a:t>Indicator 9 Calculation Example 1</a:t>
            </a:r>
            <a:endParaRPr lang="en-US"/>
          </a:p>
        </p:txBody>
      </p:sp>
      <p:sp>
        <p:nvSpPr>
          <p:cNvPr id="5" name="TextBox 4">
            <a:extLst>
              <a:ext uri="{FF2B5EF4-FFF2-40B4-BE49-F238E27FC236}">
                <a16:creationId xmlns:a16="http://schemas.microsoft.com/office/drawing/2014/main" id="{D1FED90C-DE01-414A-B725-EFCE8705B1D3}"/>
              </a:ext>
            </a:extLst>
          </p:cNvPr>
          <p:cNvSpPr txBox="1"/>
          <p:nvPr/>
        </p:nvSpPr>
        <p:spPr>
          <a:xfrm>
            <a:off x="834426" y="1316966"/>
            <a:ext cx="10909690" cy="954107"/>
          </a:xfrm>
          <a:prstGeom prst="rect">
            <a:avLst/>
          </a:prstGeom>
          <a:solidFill>
            <a:schemeClr val="accent3">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Focus Group:  A count of 20 Hispanic students with disabilities is divided by a count of 75 Hispanic students with and without disabilities</a:t>
            </a:r>
            <a:r>
              <a:rPr lang="en-US" sz="2800">
                <a:solidFill>
                  <a:srgbClr val="1F3864"/>
                </a:solidFill>
                <a:latin typeface="Corbel" panose="020B0503020204020204"/>
              </a:rPr>
              <a:t> =  </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0.2666 </a:t>
            </a:r>
          </a:p>
        </p:txBody>
      </p:sp>
      <p:sp>
        <p:nvSpPr>
          <p:cNvPr id="6" name="TextBox 5">
            <a:extLst>
              <a:ext uri="{FF2B5EF4-FFF2-40B4-BE49-F238E27FC236}">
                <a16:creationId xmlns:a16="http://schemas.microsoft.com/office/drawing/2014/main" id="{EFCC3227-08C0-4BC4-8F42-8A802C959AED}"/>
              </a:ext>
            </a:extLst>
          </p:cNvPr>
          <p:cNvSpPr txBox="1"/>
          <p:nvPr/>
        </p:nvSpPr>
        <p:spPr>
          <a:xfrm>
            <a:off x="857340" y="2538143"/>
            <a:ext cx="10885876" cy="1384995"/>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Comparison Group: A count of 59 non-Hispanic students with disabilities is divided by a count of 400 non-Hispanic students with and without disabilities = 0.1475.</a:t>
            </a:r>
          </a:p>
        </p:txBody>
      </p:sp>
      <p:sp>
        <p:nvSpPr>
          <p:cNvPr id="7" name="TextBox 6">
            <a:extLst>
              <a:ext uri="{FF2B5EF4-FFF2-40B4-BE49-F238E27FC236}">
                <a16:creationId xmlns:a16="http://schemas.microsoft.com/office/drawing/2014/main" id="{61F28547-0939-4FC4-A57A-E94C07CEE533}"/>
              </a:ext>
            </a:extLst>
          </p:cNvPr>
          <p:cNvSpPr txBox="1"/>
          <p:nvPr/>
        </p:nvSpPr>
        <p:spPr>
          <a:xfrm>
            <a:off x="888192" y="4233773"/>
            <a:ext cx="10839749" cy="584775"/>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F3864"/>
                </a:solidFill>
                <a:effectLst/>
                <a:uLnTx/>
                <a:uFillTx/>
                <a:latin typeface="Corbel" panose="020B0503020204020204"/>
                <a:ea typeface="+mn-ea"/>
                <a:cs typeface="+mn-cs"/>
              </a:rPr>
              <a:t>Relative Risk Ratio: 0.2666 divided by 0.1475 = 1.807</a:t>
            </a:r>
            <a:endParaRPr kumimoji="0" lang="en-US" sz="1800" b="0" i="0" u="none" strike="noStrike" kern="1200" cap="none" spc="0" normalizeH="0" baseline="0" noProof="0">
              <a:ln>
                <a:noFill/>
              </a:ln>
              <a:solidFill>
                <a:srgbClr val="1F3864"/>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3A70C6D4-E46A-4AE0-910C-E8FC601FDFCB}"/>
              </a:ext>
            </a:extLst>
          </p:cNvPr>
          <p:cNvSpPr txBox="1"/>
          <p:nvPr/>
        </p:nvSpPr>
        <p:spPr>
          <a:xfrm>
            <a:off x="1069855" y="5196157"/>
            <a:ext cx="1066512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50"/>
                </a:solidFill>
                <a:effectLst/>
                <a:uLnTx/>
                <a:uFillTx/>
                <a:latin typeface="Corbel" panose="020B0503020204020204"/>
                <a:ea typeface="+mn-ea"/>
                <a:cs typeface="+mn-cs"/>
              </a:rPr>
              <a:t>This district would not be identified for disproportionate representation of Hispanic students with disabilities because the relative risk ratio is less than the state threshold of 2.5.</a:t>
            </a:r>
          </a:p>
        </p:txBody>
      </p:sp>
      <p:sp>
        <p:nvSpPr>
          <p:cNvPr id="11" name="Slide Number Placeholder 10">
            <a:extLst>
              <a:ext uri="{FF2B5EF4-FFF2-40B4-BE49-F238E27FC236}">
                <a16:creationId xmlns:a16="http://schemas.microsoft.com/office/drawing/2014/main" id="{F4CF3C3C-8D4D-4A4C-8334-86C896ABCF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4" name="Audio 3" descr="Icon for audio">
            <a:hlinkClick r:id="" action="ppaction://media"/>
            <a:extLst>
              <a:ext uri="{FF2B5EF4-FFF2-40B4-BE49-F238E27FC236}">
                <a16:creationId xmlns:a16="http://schemas.microsoft.com/office/drawing/2014/main" id="{64521B69-593E-40FC-927F-7610CBF053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77767395"/>
      </p:ext>
    </p:extLst>
  </p:cSld>
  <p:clrMapOvr>
    <a:masterClrMapping/>
  </p:clrMapOvr>
  <mc:AlternateContent xmlns:mc="http://schemas.openxmlformats.org/markup-compatibility/2006" xmlns:p14="http://schemas.microsoft.com/office/powerpoint/2010/main">
    <mc:Choice Requires="p14">
      <p:transition spd="med" p14:dur="700" advTm="90591">
        <p:fade/>
      </p:transition>
    </mc:Choice>
    <mc:Fallback xmlns="">
      <p:transition spd="med" advTm="905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51058C-EA47-47CA-9A85-00533978ED64}"/>
              </a:ext>
            </a:extLst>
          </p:cNvPr>
          <p:cNvSpPr txBox="1">
            <a:spLocks noGrp="1"/>
          </p:cNvSpPr>
          <p:nvPr>
            <p:ph type="title" idx="4294967295"/>
          </p:nvPr>
        </p:nvSpPr>
        <p:spPr>
          <a:xfrm>
            <a:off x="974605" y="65729"/>
            <a:ext cx="9371949" cy="11835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a:ln>
                  <a:noFill/>
                </a:ln>
                <a:solidFill>
                  <a:schemeClr val="accent1">
                    <a:lumMod val="75000"/>
                  </a:schemeClr>
                </a:solidFill>
                <a:effectLst/>
                <a:uLnTx/>
                <a:uFillTx/>
                <a:latin typeface="+mj-lt"/>
                <a:ea typeface="+mj-ea"/>
                <a:cs typeface="+mj-cs"/>
              </a:rPr>
              <a:t>Indicator 9 Calculation Example 2</a:t>
            </a:r>
            <a:endParaRPr kumimoji="0" lang="en-US" sz="3400" b="0" i="0" u="none" strike="noStrike" kern="1200" cap="none" spc="0" normalizeH="0" baseline="0" noProof="0">
              <a:ln>
                <a:noFill/>
              </a:ln>
              <a:solidFill>
                <a:schemeClr val="accent1">
                  <a:lumMod val="75000"/>
                </a:schemeClr>
              </a:solidFill>
              <a:effectLst/>
              <a:uLnTx/>
              <a:uFillTx/>
              <a:latin typeface="+mj-lt"/>
              <a:ea typeface="+mj-ea"/>
              <a:cs typeface="+mj-cs"/>
            </a:endParaRPr>
          </a:p>
        </p:txBody>
      </p:sp>
      <p:sp>
        <p:nvSpPr>
          <p:cNvPr id="5" name="TextBox 4">
            <a:extLst>
              <a:ext uri="{FF2B5EF4-FFF2-40B4-BE49-F238E27FC236}">
                <a16:creationId xmlns:a16="http://schemas.microsoft.com/office/drawing/2014/main" id="{D1FED90C-DE01-414A-B725-EFCE8705B1D3}"/>
              </a:ext>
            </a:extLst>
          </p:cNvPr>
          <p:cNvSpPr txBox="1"/>
          <p:nvPr/>
        </p:nvSpPr>
        <p:spPr>
          <a:xfrm>
            <a:off x="1072551" y="1316966"/>
            <a:ext cx="10679502" cy="954107"/>
          </a:xfrm>
          <a:prstGeom prst="rect">
            <a:avLst/>
          </a:prstGeom>
          <a:solidFill>
            <a:schemeClr val="accent3">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Focus Group:  A count of 20 black students with disabilities is divided by a count of 45 black students with and without disabilities</a:t>
            </a:r>
            <a:r>
              <a:rPr lang="en-US" sz="2800">
                <a:solidFill>
                  <a:srgbClr val="1F3864"/>
                </a:solidFill>
                <a:latin typeface="Corbel" panose="020B0503020204020204"/>
              </a:rPr>
              <a:t> = </a:t>
            </a: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0.444 </a:t>
            </a:r>
          </a:p>
        </p:txBody>
      </p:sp>
      <p:sp>
        <p:nvSpPr>
          <p:cNvPr id="6" name="TextBox 5">
            <a:extLst>
              <a:ext uri="{FF2B5EF4-FFF2-40B4-BE49-F238E27FC236}">
                <a16:creationId xmlns:a16="http://schemas.microsoft.com/office/drawing/2014/main" id="{EFCC3227-08C0-4BC4-8F42-8A802C959AED}"/>
              </a:ext>
            </a:extLst>
          </p:cNvPr>
          <p:cNvSpPr txBox="1"/>
          <p:nvPr/>
        </p:nvSpPr>
        <p:spPr>
          <a:xfrm>
            <a:off x="1040375" y="2559925"/>
            <a:ext cx="10679501" cy="1384995"/>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Comparison Group: A count of 35 non-black students with disabilities is divided by a count of 200 non-black students with and without disabilities = 0.175</a:t>
            </a:r>
          </a:p>
        </p:txBody>
      </p:sp>
      <p:sp>
        <p:nvSpPr>
          <p:cNvPr id="7" name="TextBox 6">
            <a:extLst>
              <a:ext uri="{FF2B5EF4-FFF2-40B4-BE49-F238E27FC236}">
                <a16:creationId xmlns:a16="http://schemas.microsoft.com/office/drawing/2014/main" id="{61F28547-0939-4FC4-A57A-E94C07CEE533}"/>
              </a:ext>
            </a:extLst>
          </p:cNvPr>
          <p:cNvSpPr txBox="1"/>
          <p:nvPr/>
        </p:nvSpPr>
        <p:spPr>
          <a:xfrm>
            <a:off x="1070754" y="4233773"/>
            <a:ext cx="10665124" cy="584775"/>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70808"/>
                </a:solidFill>
                <a:effectLst/>
                <a:uLnTx/>
                <a:uFillTx/>
                <a:latin typeface="Corbel" panose="020B0503020204020204"/>
                <a:ea typeface="+mn-ea"/>
                <a:cs typeface="+mn-cs"/>
              </a:rPr>
              <a:t>Relative Risk Ratio: 0.444 divided by 0.175 = 2.537</a:t>
            </a:r>
            <a:endParaRPr kumimoji="0" lang="en-US" sz="1800" b="0" i="0" u="none" strike="noStrike" kern="1200" cap="none" spc="0" normalizeH="0" baseline="0" noProof="0">
              <a:ln>
                <a:noFill/>
              </a:ln>
              <a:solidFill>
                <a:srgbClr val="070808"/>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3A70C6D4-E46A-4AE0-910C-E8FC601FDFCB}"/>
              </a:ext>
            </a:extLst>
          </p:cNvPr>
          <p:cNvSpPr txBox="1"/>
          <p:nvPr/>
        </p:nvSpPr>
        <p:spPr>
          <a:xfrm>
            <a:off x="1069855" y="5196157"/>
            <a:ext cx="1066512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orbel" panose="020B0503020204020204"/>
                <a:ea typeface="+mn-ea"/>
                <a:cs typeface="+mn-cs"/>
              </a:rPr>
              <a:t>This district would  be identified for disproportionate representation of black students with disabilities because the relative risk ratio is at the state threshold of 2.5.</a:t>
            </a:r>
          </a:p>
        </p:txBody>
      </p:sp>
      <p:sp>
        <p:nvSpPr>
          <p:cNvPr id="11" name="Slide Number Placeholder 10">
            <a:extLst>
              <a:ext uri="{FF2B5EF4-FFF2-40B4-BE49-F238E27FC236}">
                <a16:creationId xmlns:a16="http://schemas.microsoft.com/office/drawing/2014/main" id="{FA7CB704-ECEE-4C20-938E-36EFA32070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13" name="Audio 12" descr="Icon for audio">
            <a:hlinkClick r:id="" action="ppaction://media"/>
            <a:extLst>
              <a:ext uri="{FF2B5EF4-FFF2-40B4-BE49-F238E27FC236}">
                <a16:creationId xmlns:a16="http://schemas.microsoft.com/office/drawing/2014/main" id="{9F4FF3B7-529E-422A-94B7-5CDD6FDD17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3686736"/>
      </p:ext>
    </p:extLst>
  </p:cSld>
  <p:clrMapOvr>
    <a:masterClrMapping/>
  </p:clrMapOvr>
  <mc:AlternateContent xmlns:mc="http://schemas.openxmlformats.org/markup-compatibility/2006" xmlns:p14="http://schemas.microsoft.com/office/powerpoint/2010/main">
    <mc:Choice Requires="p14">
      <p:transition spd="med" p14:dur="700" advTm="77030">
        <p:fade/>
      </p:transition>
    </mc:Choice>
    <mc:Fallback xmlns="">
      <p:transition spd="med" advTm="770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2|1.5|1.3|0.8"/>
</p:tagLst>
</file>

<file path=ppt/tags/tag2.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1_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3.xml><?xml version="1.0" encoding="utf-8"?>
<a:theme xmlns:a="http://schemas.openxmlformats.org/drawingml/2006/main" name="2_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6.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57822A754DEBD4089E2469E7A38BCE1" ma:contentTypeVersion="8" ma:contentTypeDescription="Create a new document." ma:contentTypeScope="" ma:versionID="f8ccb29db8327d114b209b21eb273f3b">
  <xsd:schema xmlns:xsd="http://www.w3.org/2001/XMLSchema" xmlns:xs="http://www.w3.org/2001/XMLSchema" xmlns:p="http://schemas.microsoft.com/office/2006/metadata/properties" xmlns:ns2="5709f26a-af04-479e-a03f-406e189626ef" xmlns:ns3="2cf0b8c0-9d1c-4f61-914c-2762716bd4d1" targetNamespace="http://schemas.microsoft.com/office/2006/metadata/properties" ma:root="true" ma:fieldsID="df8a8e33c43858a1c514b10a47e75f91" ns2:_="" ns3:_="">
    <xsd:import namespace="5709f26a-af04-479e-a03f-406e189626ef"/>
    <xsd:import namespace="2cf0b8c0-9d1c-4f61-914c-2762716bd4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9f26a-af04-479e-a03f-406e18962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f0b8c0-9d1c-4f61-914c-2762716bd4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cf0b8c0-9d1c-4f61-914c-2762716bd4d1">
      <UserInfo>
        <DisplayName>Erica Morat</DisplayName>
        <AccountId>95</AccountId>
        <AccountType/>
      </UserInfo>
    </SharedWithUsers>
  </documentManagement>
</p:properties>
</file>

<file path=customXml/itemProps1.xml><?xml version="1.0" encoding="utf-8"?>
<ds:datastoreItem xmlns:ds="http://schemas.openxmlformats.org/officeDocument/2006/customXml" ds:itemID="{3F6CF101-C72B-48E4-8046-7A241B20DDE7}">
  <ds:schemaRefs>
    <ds:schemaRef ds:uri="http://schemas.microsoft.com/sharepoint/v3/contenttype/forms"/>
  </ds:schemaRefs>
</ds:datastoreItem>
</file>

<file path=customXml/itemProps2.xml><?xml version="1.0" encoding="utf-8"?>
<ds:datastoreItem xmlns:ds="http://schemas.openxmlformats.org/officeDocument/2006/customXml" ds:itemID="{6FB21530-B2F9-4E3C-86CD-49BD28CD8388}">
  <ds:schemaRefs>
    <ds:schemaRef ds:uri="2cf0b8c0-9d1c-4f61-914c-2762716bd4d1"/>
    <ds:schemaRef ds:uri="5709f26a-af04-479e-a03f-406e18962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DA7ABED-AA4A-4ABC-B2B0-61F1A9A06D98}">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5709f26a-af04-479e-a03f-406e189626ef"/>
    <ds:schemaRef ds:uri="http://purl.org/dc/terms/"/>
    <ds:schemaRef ds:uri="2cf0b8c0-9d1c-4f61-914c-2762716bd4d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TotalTime>
  <Words>9310</Words>
  <Application>Microsoft Office PowerPoint</Application>
  <PresentationFormat>Widescreen</PresentationFormat>
  <Paragraphs>664</Paragraphs>
  <Slides>44</Slides>
  <Notes>44</Notes>
  <HiddenSlides>0</HiddenSlides>
  <MMClips>44</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44</vt:i4>
      </vt:variant>
    </vt:vector>
  </HeadingPairs>
  <TitlesOfParts>
    <vt:vector size="58" baseType="lpstr">
      <vt:lpstr>Arial</vt:lpstr>
      <vt:lpstr>Calibri</vt:lpstr>
      <vt:lpstr>Calibri Light</vt:lpstr>
      <vt:lpstr>Corbel</vt:lpstr>
      <vt:lpstr>Open Sans</vt:lpstr>
      <vt:lpstr>Segoe UI</vt:lpstr>
      <vt:lpstr>Times New Roman</vt:lpstr>
      <vt:lpstr>Verdana</vt:lpstr>
      <vt:lpstr>Wingdings</vt:lpstr>
      <vt:lpstr>Ecology 16x9</vt:lpstr>
      <vt:lpstr>1_Ecology 16x9</vt:lpstr>
      <vt:lpstr>2_Ecology 16x9</vt:lpstr>
      <vt:lpstr>Office Theme</vt:lpstr>
      <vt:lpstr>3_Ecology 16x9</vt:lpstr>
      <vt:lpstr>    State Performance Plan (SPP)/Annual Performance Report (APR) 2020-2025    </vt:lpstr>
      <vt:lpstr>Agenda for Indicators 9 and 10 </vt:lpstr>
      <vt:lpstr>Frequently Used Terms in the Presentation </vt:lpstr>
      <vt:lpstr>Indicator 9:   Disproportionality in Special  Education by Race and Ethnicity </vt:lpstr>
      <vt:lpstr>Students Included in Indicator 9</vt:lpstr>
      <vt:lpstr>Indicator 9 District Notification Criteria </vt:lpstr>
      <vt:lpstr>Indicator 9 Calculation of Relative Risk Ratio</vt:lpstr>
      <vt:lpstr>Indicator 9 Calculation Example 1</vt:lpstr>
      <vt:lpstr>Indicator 9 Calculation Example 2</vt:lpstr>
      <vt:lpstr>Indicator 9 District Monitoring</vt:lpstr>
      <vt:lpstr>Indicator 9 Inappropriate Identification Examples</vt:lpstr>
      <vt:lpstr>Indicator 9 Measurement</vt:lpstr>
      <vt:lpstr>Are there any questions about the SPP measurement or how the data is used to measure results or outcomes? </vt:lpstr>
      <vt:lpstr>Indicator 9 Data Source </vt:lpstr>
      <vt:lpstr>Data Reported in the APRs for FFY 2015-2019</vt:lpstr>
      <vt:lpstr>New York State Indicator 9 Trend Data </vt:lpstr>
      <vt:lpstr>Indicator 9 National Data</vt:lpstr>
      <vt:lpstr>Indicator 9 State Comparisons: APR Results</vt:lpstr>
      <vt:lpstr>Indicator 9 Stakeholder Considerations</vt:lpstr>
      <vt:lpstr>Indicator 10  Disproportionality in Classification by Race and Ethnicity </vt:lpstr>
      <vt:lpstr>Indicator 10:   Disproportionality in Classification by Race and Ethnicity </vt:lpstr>
      <vt:lpstr>Students Included in Indicator 10</vt:lpstr>
      <vt:lpstr>Indicator 10 District Notification Criteria </vt:lpstr>
      <vt:lpstr>Indicator 10 Risk Ratio </vt:lpstr>
      <vt:lpstr>Indicator 10 Calculation of Relative Risk Ratio</vt:lpstr>
      <vt:lpstr>Indicator 10 District Monitoring</vt:lpstr>
      <vt:lpstr>Indicator 10 Measurement</vt:lpstr>
      <vt:lpstr>Facilitator check for understanding on the SPP measurement or how the data is used to measure     results or outcomes.</vt:lpstr>
      <vt:lpstr>Stakeholder Considerations</vt:lpstr>
      <vt:lpstr>Indicator 10 Data Source </vt:lpstr>
      <vt:lpstr>New York State Indicator 10 Data </vt:lpstr>
      <vt:lpstr>New York State Indicator 10 Trend Data </vt:lpstr>
      <vt:lpstr>Indicator 10 National Data </vt:lpstr>
      <vt:lpstr>Indicator 10 State Comparisons: APR Results</vt:lpstr>
      <vt:lpstr>1) What did the indicator data tell us?    2) How should we use the data to inform  our improvement activities?</vt:lpstr>
      <vt:lpstr>State Performance Plan (SPP)/ Annual Performance Report (APR)  2020-2025</vt:lpstr>
      <vt:lpstr>NYSED’s Monitoring Activity </vt:lpstr>
      <vt:lpstr>Office of Special Education Educational Partnership Tiered Support &amp; Professional Development </vt:lpstr>
      <vt:lpstr>OSE Educational Partnership  Targeted Skills Group (TSG)</vt:lpstr>
      <vt:lpstr>Educational Partnership Resources  Targeted Professional Development Improvement Strategies </vt:lpstr>
      <vt:lpstr>Improvement  Activities for Consideration </vt:lpstr>
      <vt:lpstr>What activities could be considered, maintained, or strengthened to address improvements in Indicator 9 Disproportionality in Special Education by Race and Ethnicity and Indicator 10 Disproportionality in Classification by Race and Ethnicity?  </vt:lpstr>
      <vt:lpstr>Share Your Voice in our Online Survey </vt:lpstr>
      <vt:lpstr>THANK YOU for your contribution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Performance Plan (SPP)/ Annual Performance Report (APR) 2020-2025 Indicator 9: Disproportionality in Special Education by Race and Ethnicity &amp; Indicator 10: Disproportionality in Classification by Race and Ethnicity </dc:title>
  <dc:creator>New York State Education Department</dc:creator>
  <cp:lastModifiedBy>Jonathan Campano</cp:lastModifiedBy>
  <cp:revision>3</cp:revision>
  <cp:lastPrinted>2021-09-15T19:38:19Z</cp:lastPrinted>
  <dcterms:created xsi:type="dcterms:W3CDTF">2021-04-28T12:59:52Z</dcterms:created>
  <dcterms:modified xsi:type="dcterms:W3CDTF">2021-09-29T17:54:21Z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0x010100657822A754DEBD4089E2469E7A38BCE1</vt:lpwstr>
  </property>
</Properties>
</file>