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8" r:id="rId5"/>
    <p:sldId id="521" r:id="rId6"/>
    <p:sldId id="260" r:id="rId7"/>
    <p:sldId id="262" r:id="rId8"/>
    <p:sldId id="264" r:id="rId9"/>
    <p:sldId id="527" r:id="rId10"/>
    <p:sldId id="544" r:id="rId11"/>
    <p:sldId id="265" r:id="rId12"/>
    <p:sldId id="307" r:id="rId13"/>
    <p:sldId id="538" r:id="rId14"/>
    <p:sldId id="539" r:id="rId15"/>
    <p:sldId id="532" r:id="rId16"/>
    <p:sldId id="267" r:id="rId17"/>
    <p:sldId id="266" r:id="rId18"/>
    <p:sldId id="536" r:id="rId19"/>
    <p:sldId id="533" r:id="rId20"/>
    <p:sldId id="586" r:id="rId21"/>
    <p:sldId id="530" r:id="rId22"/>
    <p:sldId id="525" r:id="rId23"/>
    <p:sldId id="543" r:id="rId24"/>
    <p:sldId id="309" r:id="rId25"/>
    <p:sldId id="576" r:id="rId26"/>
    <p:sldId id="314" r:id="rId27"/>
    <p:sldId id="301" r:id="rId28"/>
    <p:sldId id="303" r:id="rId29"/>
    <p:sldId id="580" r:id="rId30"/>
    <p:sldId id="582" r:id="rId31"/>
    <p:sldId id="584"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Nagle" initials="JN" lastIdx="4" clrIdx="0">
    <p:extLst>
      <p:ext uri="{19B8F6BF-5375-455C-9EA6-DF929625EA0E}">
        <p15:presenceInfo xmlns:p15="http://schemas.microsoft.com/office/powerpoint/2012/main" userId="S::Julia.Nagle@nysed.gov::d7693246-8ed3-4b43-ae29-0e935b8f0bed" providerId="AD"/>
      </p:ext>
    </p:extLst>
  </p:cmAuthor>
  <p:cmAuthor id="2" name="Silvia DeRuvo" initials="SD" lastIdx="4" clrIdx="1">
    <p:extLst>
      <p:ext uri="{19B8F6BF-5375-455C-9EA6-DF929625EA0E}">
        <p15:presenceInfo xmlns:p15="http://schemas.microsoft.com/office/powerpoint/2012/main" userId="Silvia DeRuvo" providerId="None"/>
      </p:ext>
    </p:extLst>
  </p:cmAuthor>
  <p:cmAuthor id="3" name="nancy o'hara" initials="no" lastIdx="6" clrIdx="2">
    <p:extLst>
      <p:ext uri="{19B8F6BF-5375-455C-9EA6-DF929625EA0E}">
        <p15:presenceInfo xmlns:p15="http://schemas.microsoft.com/office/powerpoint/2012/main" userId="d0b5002abe3207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13B"/>
    <a:srgbClr val="2F528F"/>
    <a:srgbClr val="E3EAF6"/>
    <a:srgbClr val="BEC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103" d="100"/>
          <a:sy n="103" d="100"/>
        </p:scale>
        <p:origin x="114" y="2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0" d="100"/>
          <a:sy n="50" d="100"/>
        </p:scale>
        <p:origin x="2684"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919696494969736E-2"/>
          <c:y val="7.0037009022925562E-2"/>
          <c:w val="0.91363994067273846"/>
          <c:h val="0.75536467936579932"/>
        </c:manualLayout>
      </c:layout>
      <c:lineChart>
        <c:grouping val="standard"/>
        <c:varyColors val="0"/>
        <c:ser>
          <c:idx val="0"/>
          <c:order val="0"/>
          <c:tx>
            <c:strRef>
              <c:f>Sheet1!$B$1</c:f>
              <c:strCache>
                <c:ptCount val="1"/>
                <c:pt idx="0">
                  <c:v>SPP 4A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4.1762672811059907E-2"/>
                  <c:y val="-2.4659389751945957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fld id="{C9BDBE1F-9965-4F7A-984C-B93460DB4025}" type="VALUE">
                      <a:rPr lang="en-US" sz="1800"/>
                      <a:pPr>
                        <a:defRPr sz="1800"/>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4030874668892192E-2"/>
                      <c:h val="0.11000553768343091"/>
                    </c:manualLayout>
                  </c15:layout>
                  <c15:dlblFieldTable/>
                  <c15:showDataLabelsRange val="0"/>
                </c:ext>
                <c:ext xmlns:c16="http://schemas.microsoft.com/office/drawing/2014/chart" uri="{C3380CC4-5D6E-409C-BE32-E72D297353CC}">
                  <c16:uniqueId val="{00000005-1767-4CA3-8A3D-FD942D252CE5}"/>
                </c:ext>
              </c:extLst>
            </c:dLbl>
            <c:dLbl>
              <c:idx val="1"/>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fld id="{A6CC4A99-9F7C-4EC5-9FCB-3C7DC97E4449}" type="VALUE">
                      <a:rPr lang="en-US" sz="1800"/>
                      <a:pPr>
                        <a:defRPr sz="1800"/>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5073501397002788E-2"/>
                      <c:h val="0.11000553768343091"/>
                    </c:manualLayout>
                  </c15:layout>
                  <c15:dlblFieldTable/>
                  <c15:showDataLabelsRange val="0"/>
                </c:ext>
                <c:ext xmlns:c16="http://schemas.microsoft.com/office/drawing/2014/chart" uri="{C3380CC4-5D6E-409C-BE32-E72D297353CC}">
                  <c16:uniqueId val="{00000000-C26C-47A8-ABBA-15E0DCA543F1}"/>
                </c:ext>
              </c:extLst>
            </c:dLbl>
            <c:dLbl>
              <c:idx val="2"/>
              <c:layout>
                <c:manualLayout>
                  <c:x val="-2.016123362603868E-2"/>
                  <c:y val="2.4659389751945957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128168202764976"/>
                      <c:h val="0.14452868333615526"/>
                    </c:manualLayout>
                  </c15:layout>
                </c:ext>
                <c:ext xmlns:c16="http://schemas.microsoft.com/office/drawing/2014/chart" uri="{C3380CC4-5D6E-409C-BE32-E72D297353CC}">
                  <c16:uniqueId val="{00000004-1767-4CA3-8A3D-FD942D252CE5}"/>
                </c:ext>
              </c:extLst>
            </c:dLbl>
            <c:dLbl>
              <c:idx val="3"/>
              <c:layout>
                <c:manualLayout>
                  <c:x val="-1.8721198156682134E-2"/>
                  <c:y val="-7.3978169255837865E-3"/>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053433089009035"/>
                      <c:h val="0.164256195137712"/>
                    </c:manualLayout>
                  </c15:layout>
                </c:ext>
                <c:ext xmlns:c16="http://schemas.microsoft.com/office/drawing/2014/chart" uri="{C3380CC4-5D6E-409C-BE32-E72D297353CC}">
                  <c16:uniqueId val="{00000003-1767-4CA3-8A3D-FD942D252CE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numCache>
            </c:numRef>
          </c:cat>
          <c:val>
            <c:numRef>
              <c:f>Sheet1!$B$2:$B$6</c:f>
              <c:numCache>
                <c:formatCode>0.00%</c:formatCode>
                <c:ptCount val="5"/>
                <c:pt idx="0">
                  <c:v>6.2199999999999998E-2</c:v>
                </c:pt>
                <c:pt idx="1">
                  <c:v>5.3199999999999997E-2</c:v>
                </c:pt>
                <c:pt idx="2">
                  <c:v>2.5999999999999999E-2</c:v>
                </c:pt>
                <c:pt idx="3">
                  <c:v>3.2300000000000002E-2</c:v>
                </c:pt>
              </c:numCache>
            </c:numRef>
          </c:val>
          <c:smooth val="0"/>
          <c:extLst>
            <c:ext xmlns:c16="http://schemas.microsoft.com/office/drawing/2014/chart" uri="{C3380CC4-5D6E-409C-BE32-E72D297353CC}">
              <c16:uniqueId val="{00000000-906F-4F6C-8C46-DEFD9EAF8665}"/>
            </c:ext>
          </c:extLst>
        </c:ser>
        <c:ser>
          <c:idx val="1"/>
          <c:order val="1"/>
          <c:tx>
            <c:strRef>
              <c:f>Sheet1!$C$1</c:f>
              <c:strCache>
                <c:ptCount val="1"/>
                <c:pt idx="0">
                  <c:v>SPP 4B</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4.6082949308755811E-2"/>
                  <c:y val="2.4659389751945957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8097694945389896E-2"/>
                      <c:h val="0.12726711050979309"/>
                    </c:manualLayout>
                  </c15:layout>
                </c:ext>
                <c:ext xmlns:c16="http://schemas.microsoft.com/office/drawing/2014/chart" uri="{C3380CC4-5D6E-409C-BE32-E72D297353CC}">
                  <c16:uniqueId val="{00000009-1767-4CA3-8A3D-FD942D252CE5}"/>
                </c:ext>
              </c:extLst>
            </c:dLbl>
            <c:dLbl>
              <c:idx val="1"/>
              <c:layout>
                <c:manualLayout>
                  <c:x val="-4.4642857142857144E-2"/>
                  <c:y val="-4.4386901553502722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7406450705758559E-2"/>
                      <c:h val="8.0414269981095757E-2"/>
                    </c:manualLayout>
                  </c15:layout>
                </c:ext>
                <c:ext xmlns:c16="http://schemas.microsoft.com/office/drawing/2014/chart" uri="{C3380CC4-5D6E-409C-BE32-E72D297353CC}">
                  <c16:uniqueId val="{00000008-1767-4CA3-8A3D-FD942D252CE5}"/>
                </c:ext>
              </c:extLst>
            </c:dLbl>
            <c:dLbl>
              <c:idx val="2"/>
              <c:layout>
                <c:manualLayout>
                  <c:x val="-4.3202764976958526E-2"/>
                  <c:y val="-3.2057206677529836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6047003701150255E-2"/>
                      <c:h val="0.12480117153459848"/>
                    </c:manualLayout>
                  </c15:layout>
                </c:ext>
                <c:ext xmlns:c16="http://schemas.microsoft.com/office/drawing/2014/chart" uri="{C3380CC4-5D6E-409C-BE32-E72D297353CC}">
                  <c16:uniqueId val="{00000006-1767-4CA3-8A3D-FD942D252CE5}"/>
                </c:ext>
              </c:extLst>
            </c:dLbl>
            <c:dLbl>
              <c:idx val="3"/>
              <c:layout>
                <c:manualLayout>
                  <c:x val="-5.1843317972350228E-2"/>
                  <c:y val="-3.945502360311353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7062211981566837E-2"/>
                      <c:h val="0.12726711050979309"/>
                    </c:manualLayout>
                  </c15:layout>
                </c:ext>
                <c:ext xmlns:c16="http://schemas.microsoft.com/office/drawing/2014/chart" uri="{C3380CC4-5D6E-409C-BE32-E72D297353CC}">
                  <c16:uniqueId val="{00000007-1767-4CA3-8A3D-FD942D252C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numCache>
            </c:numRef>
          </c:cat>
          <c:val>
            <c:numRef>
              <c:f>Sheet1!$C$2:$C$6</c:f>
              <c:numCache>
                <c:formatCode>0.00%</c:formatCode>
                <c:ptCount val="5"/>
                <c:pt idx="0">
                  <c:v>1.95E-2</c:v>
                </c:pt>
                <c:pt idx="1">
                  <c:v>2.1299999999999999E-2</c:v>
                </c:pt>
                <c:pt idx="2">
                  <c:v>1.23E-2</c:v>
                </c:pt>
                <c:pt idx="3">
                  <c:v>4.5999999999999999E-3</c:v>
                </c:pt>
              </c:numCache>
            </c:numRef>
          </c:val>
          <c:smooth val="0"/>
          <c:extLst>
            <c:ext xmlns:c16="http://schemas.microsoft.com/office/drawing/2014/chart" uri="{C3380CC4-5D6E-409C-BE32-E72D297353CC}">
              <c16:uniqueId val="{00000001-906F-4F6C-8C46-DEFD9EAF8665}"/>
            </c:ext>
          </c:extLst>
        </c:ser>
        <c:dLbls>
          <c:showLegendKey val="0"/>
          <c:showVal val="0"/>
          <c:showCatName val="0"/>
          <c:showSerName val="0"/>
          <c:showPercent val="0"/>
          <c:showBubbleSize val="0"/>
        </c:dLbls>
        <c:marker val="1"/>
        <c:smooth val="0"/>
        <c:axId val="551668696"/>
        <c:axId val="551669024"/>
        <c:extLst>
          <c:ext xmlns:c15="http://schemas.microsoft.com/office/drawing/2012/chart" uri="{02D57815-91ED-43cb-92C2-25804820EDAC}">
            <c15:filteredLineSeries>
              <c15:ser>
                <c:idx val="2"/>
                <c:order val="2"/>
                <c:tx>
                  <c:strRef>
                    <c:extLst>
                      <c:ext uri="{02D57815-91ED-43cb-92C2-25804820EDAC}">
                        <c15:formulaRef>
                          <c15:sqref>Sheet1!$D$1</c15:sqref>
                        </c15:formulaRef>
                      </c:ext>
                    </c:extLst>
                    <c:strCache>
                      <c:ptCount val="1"/>
                      <c:pt idx="0">
                        <c:v>4A baseline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c:ext uri="{02D57815-91ED-43cb-92C2-25804820EDAC}">
                        <c15:formulaRef>
                          <c15:sqref>Sheet1!$A$2:$A$6</c15:sqref>
                        </c15:formulaRef>
                      </c:ext>
                    </c:extLst>
                    <c:numCache>
                      <c:formatCode>General</c:formatCode>
                      <c:ptCount val="5"/>
                      <c:pt idx="0">
                        <c:v>2016</c:v>
                      </c:pt>
                      <c:pt idx="1">
                        <c:v>2017</c:v>
                      </c:pt>
                      <c:pt idx="2">
                        <c:v>2018</c:v>
                      </c:pt>
                      <c:pt idx="3">
                        <c:v>2019</c:v>
                      </c:pt>
                    </c:numCache>
                  </c:numRef>
                </c:cat>
                <c:val>
                  <c:numRef>
                    <c:extLst>
                      <c:ext uri="{02D57815-91ED-43cb-92C2-25804820EDAC}">
                        <c15:formulaRef>
                          <c15:sqref>Sheet1!$D$2:$D$6</c15:sqref>
                        </c15:formulaRef>
                      </c:ext>
                    </c:extLst>
                    <c:numCache>
                      <c:formatCode>0.00%</c:formatCode>
                      <c:ptCount val="5"/>
                      <c:pt idx="0">
                        <c:v>6.2199999999999998E-2</c:v>
                      </c:pt>
                      <c:pt idx="1">
                        <c:v>6.2199999999999998E-2</c:v>
                      </c:pt>
                      <c:pt idx="2">
                        <c:v>6.2199999999999998E-2</c:v>
                      </c:pt>
                      <c:pt idx="3">
                        <c:v>6.2199999999999998E-2</c:v>
                      </c:pt>
                    </c:numCache>
                  </c:numRef>
                </c:val>
                <c:smooth val="0"/>
                <c:extLst>
                  <c:ext xmlns:c16="http://schemas.microsoft.com/office/drawing/2014/chart" uri="{C3380CC4-5D6E-409C-BE32-E72D297353CC}">
                    <c16:uniqueId val="{00000001-2FC5-4BDF-A2FC-D483BA8919E7}"/>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4B baseline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Sheet1!$A$2:$A$6</c15:sqref>
                        </c15:formulaRef>
                      </c:ext>
                    </c:extLst>
                    <c:numCache>
                      <c:formatCode>General</c:formatCode>
                      <c:ptCount val="5"/>
                      <c:pt idx="0">
                        <c:v>2016</c:v>
                      </c:pt>
                      <c:pt idx="1">
                        <c:v>2017</c:v>
                      </c:pt>
                      <c:pt idx="2">
                        <c:v>2018</c:v>
                      </c:pt>
                      <c:pt idx="3">
                        <c:v>2019</c:v>
                      </c:pt>
                    </c:numCache>
                  </c:numRef>
                </c:cat>
                <c:val>
                  <c:numRef>
                    <c:extLst xmlns:c15="http://schemas.microsoft.com/office/drawing/2012/chart">
                      <c:ext xmlns:c15="http://schemas.microsoft.com/office/drawing/2012/chart" uri="{02D57815-91ED-43cb-92C2-25804820EDAC}">
                        <c15:formulaRef>
                          <c15:sqref>Sheet1!$E$2:$E$6</c15:sqref>
                        </c15:formulaRef>
                      </c:ext>
                    </c:extLst>
                    <c:numCache>
                      <c:formatCode>0.00%</c:formatCode>
                      <c:ptCount val="5"/>
                      <c:pt idx="0">
                        <c:v>1.95E-2</c:v>
                      </c:pt>
                      <c:pt idx="1">
                        <c:v>1.95E-2</c:v>
                      </c:pt>
                      <c:pt idx="2">
                        <c:v>1.95E-2</c:v>
                      </c:pt>
                      <c:pt idx="3">
                        <c:v>1.95E-2</c:v>
                      </c:pt>
                    </c:numCache>
                  </c:numRef>
                </c:val>
                <c:smooth val="0"/>
                <c:extLst xmlns:c15="http://schemas.microsoft.com/office/drawing/2012/chart">
                  <c:ext xmlns:c16="http://schemas.microsoft.com/office/drawing/2014/chart" uri="{C3380CC4-5D6E-409C-BE32-E72D297353CC}">
                    <c16:uniqueId val="{00000002-2FC5-4BDF-A2FC-D483BA8919E7}"/>
                  </c:ext>
                </c:extLst>
              </c15:ser>
            </c15:filteredLineSeries>
          </c:ext>
        </c:extLst>
      </c:lineChart>
      <c:catAx>
        <c:axId val="551668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69024"/>
        <c:crosses val="autoZero"/>
        <c:auto val="1"/>
        <c:lblAlgn val="ctr"/>
        <c:lblOffset val="100"/>
        <c:noMultiLvlLbl val="0"/>
      </c:catAx>
      <c:valAx>
        <c:axId val="551669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51668696"/>
        <c:crosses val="autoZero"/>
        <c:crossBetween val="between"/>
      </c:valAx>
      <c:spPr>
        <a:noFill/>
        <a:ln>
          <a:noFill/>
        </a:ln>
        <a:effectLst/>
      </c:spPr>
    </c:plotArea>
    <c:legend>
      <c:legendPos val="b"/>
      <c:layout>
        <c:manualLayout>
          <c:xMode val="edge"/>
          <c:yMode val="edge"/>
          <c:x val="0.37681089656785444"/>
          <c:y val="0.93498804134232072"/>
          <c:w val="0.24637811116485167"/>
          <c:h val="6.5011958657679295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 of Districts by State for FFY 2018</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SPP 4A</c:v>
                </c:pt>
              </c:strCache>
            </c:strRef>
          </c:tx>
          <c:spPr>
            <a:solidFill>
              <a:schemeClr val="accent1"/>
            </a:solidFill>
            <a:ln>
              <a:noFill/>
            </a:ln>
            <a:effectLst/>
          </c:spPr>
          <c:invertIfNegative val="0"/>
          <c:dLbls>
            <c:dLbl>
              <c:idx val="1"/>
              <c:layout>
                <c:manualLayout>
                  <c:x val="-8.130081300813009E-3"/>
                  <c:y val="-1.0076602989469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71-40C9-9D93-6842537D164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New York</c:v>
                </c:pt>
                <c:pt idx="1">
                  <c:v>California</c:v>
                </c:pt>
                <c:pt idx="2">
                  <c:v>Florida</c:v>
                </c:pt>
                <c:pt idx="3">
                  <c:v>Illinois</c:v>
                </c:pt>
                <c:pt idx="4">
                  <c:v>Pennsylvania</c:v>
                </c:pt>
                <c:pt idx="5">
                  <c:v>Ohio</c:v>
                </c:pt>
                <c:pt idx="6">
                  <c:v>Texas</c:v>
                </c:pt>
              </c:strCache>
            </c:strRef>
          </c:cat>
          <c:val>
            <c:numRef>
              <c:f>Sheet1!$B$2:$B$8</c:f>
              <c:numCache>
                <c:formatCode>0.00%</c:formatCode>
                <c:ptCount val="7"/>
                <c:pt idx="0">
                  <c:v>2.5999999999999999E-2</c:v>
                </c:pt>
                <c:pt idx="1">
                  <c:v>1.41E-2</c:v>
                </c:pt>
                <c:pt idx="2">
                  <c:v>0.11899999999999999</c:v>
                </c:pt>
                <c:pt idx="3">
                  <c:v>3.7999999999999999E-2</c:v>
                </c:pt>
                <c:pt idx="4">
                  <c:v>2.1999999999999999E-2</c:v>
                </c:pt>
                <c:pt idx="5">
                  <c:v>8.1699999999999995E-2</c:v>
                </c:pt>
                <c:pt idx="6" formatCode="0%">
                  <c:v>0</c:v>
                </c:pt>
              </c:numCache>
            </c:numRef>
          </c:val>
          <c:extLst>
            <c:ext xmlns:c16="http://schemas.microsoft.com/office/drawing/2014/chart" uri="{C3380CC4-5D6E-409C-BE32-E72D297353CC}">
              <c16:uniqueId val="{00000000-39D8-4DA5-8E1D-1046F3FAA081}"/>
            </c:ext>
          </c:extLst>
        </c:ser>
        <c:ser>
          <c:idx val="1"/>
          <c:order val="1"/>
          <c:tx>
            <c:strRef>
              <c:f>Sheet1!$C$1</c:f>
              <c:strCache>
                <c:ptCount val="1"/>
                <c:pt idx="0">
                  <c:v>SPP 4B</c:v>
                </c:pt>
              </c:strCache>
            </c:strRef>
          </c:tx>
          <c:spPr>
            <a:solidFill>
              <a:schemeClr val="accent2"/>
            </a:solidFill>
            <a:ln>
              <a:noFill/>
            </a:ln>
            <a:effectLst/>
          </c:spPr>
          <c:invertIfNegative val="0"/>
          <c:dLbls>
            <c:dLbl>
              <c:idx val="0"/>
              <c:layout>
                <c:manualLayout>
                  <c:x val="1.49051490514904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71-40C9-9D93-6842537D1646}"/>
                </c:ext>
              </c:extLst>
            </c:dLbl>
            <c:dLbl>
              <c:idx val="2"/>
              <c:layout>
                <c:manualLayout>
                  <c:x val="2.1680216802168022E-2"/>
                  <c:y val="2.748196198703572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71-40C9-9D93-6842537D1646}"/>
                </c:ext>
              </c:extLst>
            </c:dLbl>
            <c:dLbl>
              <c:idx val="3"/>
              <c:layout>
                <c:manualLayout>
                  <c:x val="2.3035230352303523E-2"/>
                  <c:y val="-2.74819619870377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71-40C9-9D93-6842537D1646}"/>
                </c:ext>
              </c:extLst>
            </c:dLbl>
            <c:dLbl>
              <c:idx val="5"/>
              <c:layout>
                <c:manualLayout>
                  <c:x val="2.303523035230352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71-40C9-9D93-6842537D1646}"/>
                </c:ext>
              </c:extLst>
            </c:dLbl>
            <c:dLbl>
              <c:idx val="6"/>
              <c:layout>
                <c:manualLayout>
                  <c:x val="1.0840108401083811E-2"/>
                  <c:y val="-1.0076602989469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E71-40C9-9D93-6842537D164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New York</c:v>
                </c:pt>
                <c:pt idx="1">
                  <c:v>California</c:v>
                </c:pt>
                <c:pt idx="2">
                  <c:v>Florida</c:v>
                </c:pt>
                <c:pt idx="3">
                  <c:v>Illinois</c:v>
                </c:pt>
                <c:pt idx="4">
                  <c:v>Pennsylvania</c:v>
                </c:pt>
                <c:pt idx="5">
                  <c:v>Ohio</c:v>
                </c:pt>
                <c:pt idx="6">
                  <c:v>Texas</c:v>
                </c:pt>
              </c:strCache>
            </c:strRef>
          </c:cat>
          <c:val>
            <c:numRef>
              <c:f>Sheet1!$C$2:$C$8</c:f>
              <c:numCache>
                <c:formatCode>0.00%</c:formatCode>
                <c:ptCount val="7"/>
                <c:pt idx="0">
                  <c:v>1.23E-2</c:v>
                </c:pt>
                <c:pt idx="1">
                  <c:v>4.8599999999999997E-2</c:v>
                </c:pt>
                <c:pt idx="2" formatCode="0%">
                  <c:v>0</c:v>
                </c:pt>
                <c:pt idx="3" formatCode="0%">
                  <c:v>0</c:v>
                </c:pt>
                <c:pt idx="4">
                  <c:v>9.9000000000000005E-2</c:v>
                </c:pt>
                <c:pt idx="5">
                  <c:v>1.0800000000000001E-2</c:v>
                </c:pt>
                <c:pt idx="6" formatCode="0%">
                  <c:v>0</c:v>
                </c:pt>
              </c:numCache>
            </c:numRef>
          </c:val>
          <c:extLst>
            <c:ext xmlns:c16="http://schemas.microsoft.com/office/drawing/2014/chart" uri="{C3380CC4-5D6E-409C-BE32-E72D297353CC}">
              <c16:uniqueId val="{00000001-39D8-4DA5-8E1D-1046F3FAA081}"/>
            </c:ext>
          </c:extLst>
        </c:ser>
        <c:ser>
          <c:idx val="2"/>
          <c:order val="2"/>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New York</c:v>
                </c:pt>
                <c:pt idx="1">
                  <c:v>California</c:v>
                </c:pt>
                <c:pt idx="2">
                  <c:v>Florida</c:v>
                </c:pt>
                <c:pt idx="3">
                  <c:v>Illinois</c:v>
                </c:pt>
                <c:pt idx="4">
                  <c:v>Pennsylvania</c:v>
                </c:pt>
                <c:pt idx="5">
                  <c:v>Ohio</c:v>
                </c:pt>
                <c:pt idx="6">
                  <c:v>Texas</c:v>
                </c:pt>
              </c:strCache>
            </c:strRef>
          </c:cat>
          <c:val>
            <c:numRef>
              <c:f>Sheet1!$D$2:$D$8</c:f>
              <c:numCache>
                <c:formatCode>General</c:formatCode>
                <c:ptCount val="7"/>
              </c:numCache>
            </c:numRef>
          </c:val>
          <c:extLst>
            <c:ext xmlns:c16="http://schemas.microsoft.com/office/drawing/2014/chart" uri="{C3380CC4-5D6E-409C-BE32-E72D297353CC}">
              <c16:uniqueId val="{00000002-39D8-4DA5-8E1D-1046F3FAA081}"/>
            </c:ext>
          </c:extLst>
        </c:ser>
        <c:dLbls>
          <c:dLblPos val="outEnd"/>
          <c:showLegendKey val="0"/>
          <c:showVal val="1"/>
          <c:showCatName val="0"/>
          <c:showSerName val="0"/>
          <c:showPercent val="0"/>
          <c:showBubbleSize val="0"/>
        </c:dLbls>
        <c:gapWidth val="219"/>
        <c:axId val="551682800"/>
        <c:axId val="551689688"/>
      </c:barChart>
      <c:catAx>
        <c:axId val="55168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1689688"/>
        <c:crosses val="autoZero"/>
        <c:auto val="1"/>
        <c:lblAlgn val="ctr"/>
        <c:lblOffset val="100"/>
        <c:noMultiLvlLbl val="0"/>
      </c:catAx>
      <c:valAx>
        <c:axId val="5516896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51682800"/>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Number</a:t>
            </a:r>
            <a:r>
              <a:rPr lang="en-US" sz="2400" baseline="0" dirty="0"/>
              <a:t> of States/Territories </a:t>
            </a:r>
            <a:r>
              <a:rPr lang="en-US" sz="2400" b="1" baseline="0" dirty="0"/>
              <a:t>4A</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0552-4E7B-8827-5A0A53831DD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52-4E7B-8827-5A0A53831DDF}"/>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0552-4E7B-8827-5A0A53831DD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552-4E7B-8827-5A0A53831DDF}"/>
              </c:ext>
            </c:extLst>
          </c:dPt>
          <c:dLbls>
            <c:dLbl>
              <c:idx val="0"/>
              <c:tx>
                <c:rich>
                  <a:bodyPr rot="0" spcFirstLastPara="1" vertOverflow="ellipsis" vert="horz" wrap="square" lIns="38100" tIns="19050" rIns="38100" bIns="19050" anchor="ctr" anchorCtr="1">
                    <a:noAutofit/>
                  </a:bodyPr>
                  <a:lstStyle/>
                  <a:p>
                    <a:pPr>
                      <a:defRPr sz="2400" b="1" i="0" u="none" strike="noStrike" kern="1200" baseline="0">
                        <a:solidFill>
                          <a:srgbClr val="09213B"/>
                        </a:solidFill>
                        <a:latin typeface="+mn-lt"/>
                        <a:ea typeface="+mn-ea"/>
                        <a:cs typeface="+mn-cs"/>
                      </a:defRPr>
                    </a:pPr>
                    <a:r>
                      <a:rPr lang="en-US" sz="2400" b="1" dirty="0">
                        <a:solidFill>
                          <a:srgbClr val="09213B"/>
                        </a:solidFill>
                      </a:rPr>
                      <a:t>24</a:t>
                    </a:r>
                    <a:endParaRPr lang="en-US" sz="2400" dirty="0">
                      <a:solidFill>
                        <a:srgbClr val="09213B"/>
                      </a:solidFill>
                    </a:endParaRP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1598251664822889"/>
                      <c:h val="0.14290620233259102"/>
                    </c:manualLayout>
                  </c15:layout>
                  <c15:showDataLabelsRange val="0"/>
                </c:ext>
                <c:ext xmlns:c16="http://schemas.microsoft.com/office/drawing/2014/chart" uri="{C3380CC4-5D6E-409C-BE32-E72D297353CC}">
                  <c16:uniqueId val="{00000001-0552-4E7B-8827-5A0A53831DDF}"/>
                </c:ext>
              </c:extLst>
            </c:dLbl>
            <c:dLbl>
              <c:idx val="1"/>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0552-4E7B-8827-5A0A53831DDF}"/>
                </c:ext>
              </c:extLst>
            </c:dLbl>
            <c:dLbl>
              <c:idx val="2"/>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0552-4E7B-8827-5A0A53831DDF}"/>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0</c:v>
                </c:pt>
                <c:pt idx="1">
                  <c:v>.1-4.9%</c:v>
                </c:pt>
                <c:pt idx="2">
                  <c:v>5.0%-29.9%</c:v>
                </c:pt>
                <c:pt idx="3">
                  <c:v>30% or more</c:v>
                </c:pt>
              </c:strCache>
            </c:strRef>
          </c:cat>
          <c:val>
            <c:numRef>
              <c:f>Sheet1!$B$2:$B$5</c:f>
              <c:numCache>
                <c:formatCode>General</c:formatCode>
                <c:ptCount val="4"/>
                <c:pt idx="0">
                  <c:v>24</c:v>
                </c:pt>
                <c:pt idx="1">
                  <c:v>17</c:v>
                </c:pt>
                <c:pt idx="2">
                  <c:v>13</c:v>
                </c:pt>
                <c:pt idx="3">
                  <c:v>5</c:v>
                </c:pt>
              </c:numCache>
            </c:numRef>
          </c:val>
          <c:extLst>
            <c:ext xmlns:c16="http://schemas.microsoft.com/office/drawing/2014/chart" uri="{C3380CC4-5D6E-409C-BE32-E72D297353CC}">
              <c16:uniqueId val="{00000008-0552-4E7B-8827-5A0A53831DDF}"/>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9174968796058224E-2"/>
          <c:y val="0.83463888270782827"/>
          <c:w val="0.95867303521919345"/>
          <c:h val="0.16536112921001475"/>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 Number of States/Territories </a:t>
            </a:r>
            <a:r>
              <a:rPr lang="en-US" sz="2400" b="1" dirty="0"/>
              <a:t>4B</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Number of States</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F649-4A9F-AACF-AE8B26D2D5C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649-4A9F-AACF-AE8B26D2D5C6}"/>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F649-4A9F-AACF-AE8B26D2D5C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649-4A9F-AACF-AE8B26D2D5C6}"/>
              </c:ext>
            </c:extLst>
          </c:dPt>
          <c:dLbls>
            <c:dLbl>
              <c:idx val="0"/>
              <c:tx>
                <c:rich>
                  <a:bodyPr rot="0" spcFirstLastPara="1" vertOverflow="ellipsis" vert="horz" wrap="square" lIns="38100" tIns="19050" rIns="38100" bIns="19050" anchor="ctr" anchorCtr="1">
                    <a:noAutofit/>
                  </a:bodyPr>
                  <a:lstStyle/>
                  <a:p>
                    <a:pPr>
                      <a:defRPr sz="2400" b="0" i="0" u="none" strike="noStrike" kern="1200" baseline="0">
                        <a:solidFill>
                          <a:srgbClr val="09213B"/>
                        </a:solidFill>
                        <a:latin typeface="+mn-lt"/>
                        <a:ea typeface="+mn-ea"/>
                        <a:cs typeface="+mn-cs"/>
                      </a:defRPr>
                    </a:pPr>
                    <a:fld id="{EB06EA32-8C2A-4063-B61B-5C0AA9965D19}" type="VALUE">
                      <a:rPr lang="en-US" sz="2400" b="1">
                        <a:solidFill>
                          <a:srgbClr val="09213B"/>
                        </a:solidFill>
                      </a:rPr>
                      <a:pPr>
                        <a:defRPr sz="2400">
                          <a:solidFill>
                            <a:srgbClr val="09213B"/>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0331978319783197"/>
                      <c:h val="0.18206799816411839"/>
                    </c:manualLayout>
                  </c15:layout>
                  <c15:dlblFieldTable/>
                  <c15:showDataLabelsRange val="0"/>
                </c:ext>
                <c:ext xmlns:c16="http://schemas.microsoft.com/office/drawing/2014/chart" uri="{C3380CC4-5D6E-409C-BE32-E72D297353CC}">
                  <c16:uniqueId val="{00000001-F649-4A9F-AACF-AE8B26D2D5C6}"/>
                </c:ext>
              </c:extLst>
            </c:dLbl>
            <c:dLbl>
              <c:idx val="1"/>
              <c:tx>
                <c:rich>
                  <a:bodyPr rot="0" spcFirstLastPara="1" vertOverflow="ellipsis" vert="horz" wrap="square" lIns="38100" tIns="19050" rIns="38100" bIns="19050" anchor="ctr" anchorCtr="1">
                    <a:noAutofit/>
                  </a:bodyPr>
                  <a:lstStyle/>
                  <a:p>
                    <a:pPr>
                      <a:defRPr sz="2400" b="0" i="0" u="none" strike="noStrike" kern="1200" baseline="0">
                        <a:solidFill>
                          <a:srgbClr val="09213B"/>
                        </a:solidFill>
                        <a:latin typeface="+mn-lt"/>
                        <a:ea typeface="+mn-ea"/>
                        <a:cs typeface="+mn-cs"/>
                      </a:defRPr>
                    </a:pPr>
                    <a:fld id="{360DE5BC-5BA1-4C0E-92EC-BE42A7979924}" type="VALUE">
                      <a:rPr lang="en-US" sz="2400" b="1">
                        <a:solidFill>
                          <a:srgbClr val="09213B"/>
                        </a:solidFill>
                      </a:rPr>
                      <a:pPr>
                        <a:defRPr sz="2400">
                          <a:solidFill>
                            <a:srgbClr val="09213B"/>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2513603482491515E-2"/>
                      <c:h val="0.13633801341768925"/>
                    </c:manualLayout>
                  </c15:layout>
                  <c15:dlblFieldTable/>
                  <c15:showDataLabelsRange val="0"/>
                </c:ext>
                <c:ext xmlns:c16="http://schemas.microsoft.com/office/drawing/2014/chart" uri="{C3380CC4-5D6E-409C-BE32-E72D297353CC}">
                  <c16:uniqueId val="{00000003-F649-4A9F-AACF-AE8B26D2D5C6}"/>
                </c:ext>
              </c:extLst>
            </c:dLbl>
            <c:dLbl>
              <c:idx val="2"/>
              <c:tx>
                <c:rich>
                  <a:bodyPr rot="0" spcFirstLastPara="1" vertOverflow="ellipsis" vert="horz" wrap="square" lIns="38100" tIns="19050" rIns="38100" bIns="19050" anchor="ctr" anchorCtr="1">
                    <a:noAutofit/>
                  </a:bodyPr>
                  <a:lstStyle/>
                  <a:p>
                    <a:pPr>
                      <a:defRPr sz="2400" b="0" i="0" u="none" strike="noStrike" kern="1200" baseline="0">
                        <a:solidFill>
                          <a:srgbClr val="09213B"/>
                        </a:solidFill>
                        <a:latin typeface="+mn-lt"/>
                        <a:ea typeface="+mn-ea"/>
                        <a:cs typeface="+mn-cs"/>
                      </a:defRPr>
                    </a:pPr>
                    <a:fld id="{A4F4C761-CD6D-49E0-B4EA-69EBEA834371}" type="VALUE">
                      <a:rPr lang="en-US" sz="2400" b="1">
                        <a:solidFill>
                          <a:srgbClr val="09213B"/>
                        </a:solidFill>
                      </a:rPr>
                      <a:pPr>
                        <a:defRPr sz="2400">
                          <a:solidFill>
                            <a:srgbClr val="09213B"/>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2247890501290647E-2"/>
                      <c:h val="0.1418344058150966"/>
                    </c:manualLayout>
                  </c15:layout>
                  <c15:dlblFieldTable/>
                  <c15:showDataLabelsRange val="0"/>
                </c:ext>
                <c:ext xmlns:c16="http://schemas.microsoft.com/office/drawing/2014/chart" uri="{C3380CC4-5D6E-409C-BE32-E72D297353CC}">
                  <c16:uniqueId val="{00000005-F649-4A9F-AACF-AE8B26D2D5C6}"/>
                </c:ext>
              </c:extLst>
            </c:dLbl>
            <c:dLbl>
              <c:idx val="3"/>
              <c:tx>
                <c:rich>
                  <a:bodyPr rot="0" spcFirstLastPara="1" vertOverflow="ellipsis" vert="horz" wrap="square" lIns="38100" tIns="19050" rIns="38100" bIns="19050" anchor="ctr" anchorCtr="1">
                    <a:noAutofit/>
                  </a:bodyPr>
                  <a:lstStyle/>
                  <a:p>
                    <a:pPr>
                      <a:defRPr sz="2400" b="0" i="0" u="none" strike="noStrike" kern="1200" baseline="0">
                        <a:solidFill>
                          <a:srgbClr val="09213B"/>
                        </a:solidFill>
                        <a:latin typeface="+mn-lt"/>
                        <a:ea typeface="+mn-ea"/>
                        <a:cs typeface="+mn-cs"/>
                      </a:defRPr>
                    </a:pPr>
                    <a:fld id="{F94DC3EA-D615-4051-B667-9E9B9CA49D73}" type="VALUE">
                      <a:rPr lang="en-US" sz="2400" b="1">
                        <a:solidFill>
                          <a:srgbClr val="09213B"/>
                        </a:solidFill>
                      </a:rPr>
                      <a:pPr>
                        <a:defRPr sz="2400">
                          <a:solidFill>
                            <a:srgbClr val="09213B"/>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6910569105691054E-2"/>
                      <c:h val="0.14359325138226695"/>
                    </c:manualLayout>
                  </c15:layout>
                  <c15:dlblFieldTable/>
                  <c15:showDataLabelsRange val="0"/>
                </c:ext>
                <c:ext xmlns:c16="http://schemas.microsoft.com/office/drawing/2014/chart" uri="{C3380CC4-5D6E-409C-BE32-E72D297353CC}">
                  <c16:uniqueId val="{00000007-F649-4A9F-AACF-AE8B26D2D5C6}"/>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9213B"/>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0</c:v>
                </c:pt>
                <c:pt idx="1">
                  <c:v>.1-4.9%</c:v>
                </c:pt>
                <c:pt idx="2">
                  <c:v>5.0%-29.9%</c:v>
                </c:pt>
                <c:pt idx="3">
                  <c:v>30% or more</c:v>
                </c:pt>
              </c:strCache>
            </c:strRef>
          </c:cat>
          <c:val>
            <c:numRef>
              <c:f>Sheet1!$B$2:$B$5</c:f>
              <c:numCache>
                <c:formatCode>General</c:formatCode>
                <c:ptCount val="4"/>
                <c:pt idx="0">
                  <c:v>16</c:v>
                </c:pt>
                <c:pt idx="1">
                  <c:v>10</c:v>
                </c:pt>
                <c:pt idx="2">
                  <c:v>14</c:v>
                </c:pt>
                <c:pt idx="3">
                  <c:v>9</c:v>
                </c:pt>
              </c:numCache>
            </c:numRef>
          </c:val>
          <c:extLst>
            <c:ext xmlns:c16="http://schemas.microsoft.com/office/drawing/2014/chart" uri="{C3380CC4-5D6E-409C-BE32-E72D297353CC}">
              <c16:uniqueId val="{00000008-F649-4A9F-AACF-AE8B26D2D5C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3829180780024626"/>
          <c:w val="1"/>
          <c:h val="0.1617081921997536"/>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26B7C69-AD73-4664-B8BE-E7F6C47D30BB}">
      <dgm:prSet phldrT="[Text]"/>
      <dgm:spPr/>
      <dgm:t>
        <a:bodyPr/>
        <a:lstStyle/>
        <a:p>
          <a:pPr rtl="0"/>
          <a:r>
            <a:rPr lang="en-US" dirty="0"/>
            <a:t>Frequently Used Terms for </a:t>
          </a:r>
          <a:r>
            <a:rPr lang="en-US" dirty="0">
              <a:latin typeface="Corbel" panose="020B0503020204020204"/>
            </a:rPr>
            <a:t>Suspension</a:t>
          </a:r>
          <a:r>
            <a:rPr lang="en-US" dirty="0"/>
            <a:t>/expulsion</a:t>
          </a:r>
          <a:r>
            <a:rPr lang="en-US" dirty="0">
              <a:latin typeface="Corbel" panose="020B0503020204020204"/>
            </a:rPr>
            <a:t> </a:t>
          </a:r>
          <a:endParaRPr lang="en-US" dirty="0"/>
        </a:p>
      </dgm:t>
      <dgm:extLst>
        <a:ext uri="{E40237B7-FDA0-4F09-8148-C483321AD2D9}">
          <dgm14:cNvPr xmlns:dgm14="http://schemas.microsoft.com/office/drawing/2010/diagram" id="0" name="" descr="First agenda item- Frequently Used Terms for Suspension/expulsion.&#10; "/>
        </a:ext>
      </dgm:extLs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7C5FE6A7-FEA7-4EC0-80DE-98A844D8BA39}">
      <dgm:prSet phldrT="[Text]"/>
      <dgm:spPr/>
      <dgm:t>
        <a:bodyPr/>
        <a:lstStyle/>
        <a:p>
          <a:r>
            <a:rPr lang="en-US" dirty="0"/>
            <a:t>Improvement Activities  </a:t>
          </a:r>
        </a:p>
      </dgm:t>
      <dgm:extLst>
        <a:ext uri="{E40237B7-FDA0-4F09-8148-C483321AD2D9}">
          <dgm14:cNvPr xmlns:dgm14="http://schemas.microsoft.com/office/drawing/2010/diagram" id="0" name="" descr="Fifth agenda item- Improvement Activities  &#10;"/>
        </a:ext>
      </dgm:extLst>
    </dgm:pt>
    <dgm:pt modelId="{A149E85A-6C27-470F-B514-F83796E7DE33}" type="parTrans" cxnId="{204F30EB-0BEB-4C9C-B77C-43289D6B04B6}">
      <dgm:prSet/>
      <dgm:spPr/>
      <dgm:t>
        <a:bodyPr/>
        <a:lstStyle/>
        <a:p>
          <a:endParaRPr lang="en-US"/>
        </a:p>
      </dgm:t>
    </dgm:pt>
    <dgm:pt modelId="{1FA56EB3-9B13-48EA-A60A-FC3DADAEB6DE}" type="sibTrans" cxnId="{204F30EB-0BEB-4C9C-B77C-43289D6B04B6}">
      <dgm:prSet/>
      <dgm:spPr/>
      <dgm:t>
        <a:bodyPr/>
        <a:lstStyle/>
        <a:p>
          <a:endParaRPr lang="en-US"/>
        </a:p>
      </dgm:t>
    </dgm:pt>
    <dgm:pt modelId="{1EB5EFDB-09FA-4204-95F3-E953A5C11117}">
      <dgm:prSet phldrT="[Text]"/>
      <dgm:spPr/>
      <dgm:t>
        <a:bodyPr/>
        <a:lstStyle/>
        <a:p>
          <a:r>
            <a:rPr lang="en-US" dirty="0"/>
            <a:t>Next Steps and Closing </a:t>
          </a:r>
        </a:p>
      </dgm:t>
      <dgm:extLst>
        <a:ext uri="{E40237B7-FDA0-4F09-8148-C483321AD2D9}">
          <dgm14:cNvPr xmlns:dgm14="http://schemas.microsoft.com/office/drawing/2010/diagram" id="0" name="" descr="Fifth agenda item- Next Steps and Closing. &#10;"/>
        </a:ext>
      </dgm:extLst>
    </dgm:pt>
    <dgm:pt modelId="{1C88FB6A-877A-4061-A699-10174B98AA73}" type="parTrans" cxnId="{D7D3C0F6-F314-4AD8-8A6F-A048C6EE4B8F}">
      <dgm:prSet/>
      <dgm:spPr/>
      <dgm:t>
        <a:bodyPr/>
        <a:lstStyle/>
        <a:p>
          <a:endParaRPr lang="en-US"/>
        </a:p>
      </dgm:t>
    </dgm:pt>
    <dgm:pt modelId="{9C571C56-B779-4E11-AD1E-C2B194FE137A}" type="sibTrans" cxnId="{D7D3C0F6-F314-4AD8-8A6F-A048C6EE4B8F}">
      <dgm:prSet/>
      <dgm:spPr/>
      <dgm:t>
        <a:bodyPr/>
        <a:lstStyle/>
        <a:p>
          <a:endParaRPr lang="en-US"/>
        </a:p>
      </dgm:t>
    </dgm:pt>
    <dgm:pt modelId="{C079E542-46BD-473E-A75E-F72B4556EA78}">
      <dgm:prSet/>
      <dgm:spPr/>
      <dgm:t>
        <a:bodyPr/>
        <a:lstStyle/>
        <a:p>
          <a:r>
            <a:rPr lang="en-US" dirty="0"/>
            <a:t>How the Measurement Works</a:t>
          </a:r>
        </a:p>
      </dgm:t>
      <dgm:extLst>
        <a:ext uri="{E40237B7-FDA0-4F09-8148-C483321AD2D9}">
          <dgm14:cNvPr xmlns:dgm14="http://schemas.microsoft.com/office/drawing/2010/diagram" id="0" name="" descr="Second agenda item- How Measurement Works."/>
        </a:ext>
      </dgm:extLs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0DE106F3-2210-4238-A469-FF9E7E11A365}">
      <dgm:prSet/>
      <dgm:spPr/>
      <dgm:t>
        <a:bodyPr/>
        <a:lstStyle/>
        <a:p>
          <a:r>
            <a:rPr lang="en-US" dirty="0"/>
            <a:t>Data in New York State (Trends and Comparisons)</a:t>
          </a:r>
        </a:p>
      </dgm:t>
      <dgm:extLst>
        <a:ext uri="{E40237B7-FDA0-4F09-8148-C483321AD2D9}">
          <dgm14:cNvPr xmlns:dgm14="http://schemas.microsoft.com/office/drawing/2010/diagram" id="0" name="" descr="Third agenda item- Data in New York State including Trends and Comparisons."/>
        </a:ext>
      </dgm:extLs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BDDC2169-A5A1-43DF-BE05-124EA9CB278B}">
      <dgm:prSet/>
      <dgm:spPr/>
      <dgm:t>
        <a:bodyPr/>
        <a:lstStyle/>
        <a:p>
          <a:r>
            <a:rPr lang="en-US" dirty="0"/>
            <a:t>Data in New York in Comparison to Other States </a:t>
          </a:r>
        </a:p>
      </dgm:t>
      <dgm:extLst>
        <a:ext uri="{E40237B7-FDA0-4F09-8148-C483321AD2D9}">
          <dgm14:cNvPr xmlns:dgm14="http://schemas.microsoft.com/office/drawing/2010/diagram" id="0" name="" descr="Fourth agenda item- data in New York in Comparison to Other States."/>
        </a:ext>
      </dgm:extLst>
    </dgm:pt>
    <dgm:pt modelId="{3B3B2F18-E8CA-42C2-B9EE-D32913536F18}" type="parTrans" cxnId="{D0A5FF66-6DA3-4F04-A99D-9E4216218FE1}">
      <dgm:prSet/>
      <dgm:spPr/>
      <dgm:t>
        <a:bodyPr/>
        <a:lstStyle/>
        <a:p>
          <a:endParaRPr lang="en-US"/>
        </a:p>
      </dgm:t>
    </dgm:pt>
    <dgm:pt modelId="{A394234B-9F0C-4EFC-8A08-3EBF51E5D813}" type="sibTrans" cxnId="{D0A5FF66-6DA3-4F04-A99D-9E4216218FE1}">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6"/>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6"/>
      <dgm:spPr/>
    </dgm:pt>
    <dgm:pt modelId="{A91801F5-071C-4455-B7D5-189AFA8C0268}" type="pres">
      <dgm:prSet presAssocID="{22E5B417-E18A-4F0A-9111-FCEF7AC56434}" presName="dstNode" presStyleLbl="node1" presStyleIdx="0" presStyleCnt="6"/>
      <dgm:spPr/>
    </dgm:pt>
    <dgm:pt modelId="{03FDE2D2-E592-41E9-940D-3FDA6EA69854}" type="pres">
      <dgm:prSet presAssocID="{226B7C69-AD73-4664-B8BE-E7F6C47D30BB}" presName="text_1" presStyleLbl="node1" presStyleIdx="0" presStyleCnt="6">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6"/>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DFBF051-DA47-402E-8091-43170D413FA8}" type="pres">
      <dgm:prSet presAssocID="{C079E542-46BD-473E-A75E-F72B4556EA78}" presName="text_2" presStyleLbl="node1" presStyleIdx="1" presStyleCnt="6">
        <dgm:presLayoutVars>
          <dgm:bulletEnabled val="1"/>
        </dgm:presLayoutVars>
      </dgm:prSet>
      <dgm:spPr/>
    </dgm:pt>
    <dgm:pt modelId="{C72D6B57-9DE8-43BC-AB5F-5341366066E5}" type="pres">
      <dgm:prSet presAssocID="{C079E542-46BD-473E-A75E-F72B4556EA78}" presName="accent_2" presStyleCnt="0"/>
      <dgm:spPr/>
    </dgm:pt>
    <dgm:pt modelId="{6A6866DD-3C5F-478B-9CC6-B48E0FA84F23}" type="pres">
      <dgm:prSet presAssocID="{C079E542-46BD-473E-A75E-F72B4556EA78}" presName="accentRepeatNode" presStyleLbl="solidFgAcc1" presStyleIdx="1" presStyleCnt="6"/>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3360063-79D5-4956-9BF8-A1A34332C152}" type="pres">
      <dgm:prSet presAssocID="{0DE106F3-2210-4238-A469-FF9E7E11A365}" presName="text_3" presStyleLbl="node1" presStyleIdx="2" presStyleCnt="6">
        <dgm:presLayoutVars>
          <dgm:bulletEnabled val="1"/>
        </dgm:presLayoutVars>
      </dgm:prSet>
      <dgm:spPr/>
    </dgm:pt>
    <dgm:pt modelId="{1CB0A861-72D5-489E-84DC-BE87A2D04ABC}" type="pres">
      <dgm:prSet presAssocID="{0DE106F3-2210-4238-A469-FF9E7E11A365}" presName="accent_3" presStyleCnt="0"/>
      <dgm:spPr/>
    </dgm:pt>
    <dgm:pt modelId="{178AEDC5-6531-41C7-B8B0-810E1ED2F327}" type="pres">
      <dgm:prSet presAssocID="{0DE106F3-2210-4238-A469-FF9E7E11A365}" presName="accentRepeatNode" presStyleLbl="solidFgAcc1" presStyleIdx="2" presStyleCnt="6"/>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5C8981A-77AB-4242-B975-2CB638F1CF4D}" type="pres">
      <dgm:prSet presAssocID="{BDDC2169-A5A1-43DF-BE05-124EA9CB278B}" presName="text_4" presStyleLbl="node1" presStyleIdx="3" presStyleCnt="6">
        <dgm:presLayoutVars>
          <dgm:bulletEnabled val="1"/>
        </dgm:presLayoutVars>
      </dgm:prSet>
      <dgm:spPr/>
    </dgm:pt>
    <dgm:pt modelId="{99C31A5B-A922-4709-BAA7-7C00D1374E32}" type="pres">
      <dgm:prSet presAssocID="{BDDC2169-A5A1-43DF-BE05-124EA9CB278B}" presName="accent_4" presStyleCnt="0"/>
      <dgm:spPr/>
    </dgm:pt>
    <dgm:pt modelId="{63C0C015-354E-4443-92BF-A2EBB0FED8A9}" type="pres">
      <dgm:prSet presAssocID="{BDDC2169-A5A1-43DF-BE05-124EA9CB278B}" presName="accentRepeatNode" presStyleLbl="solidFgAcc1" presStyleIdx="3" presStyleCnt="6"/>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BA346EB-B3DC-402A-8D12-CE8EC37D89C9}" type="pres">
      <dgm:prSet presAssocID="{7C5FE6A7-FEA7-4EC0-80DE-98A844D8BA39}" presName="text_5" presStyleLbl="node1" presStyleIdx="4" presStyleCnt="6">
        <dgm:presLayoutVars>
          <dgm:bulletEnabled val="1"/>
        </dgm:presLayoutVars>
      </dgm:prSet>
      <dgm:spPr/>
    </dgm:pt>
    <dgm:pt modelId="{BBA03921-7FA4-47F5-8EC0-13E9D5583803}" type="pres">
      <dgm:prSet presAssocID="{7C5FE6A7-FEA7-4EC0-80DE-98A844D8BA39}" presName="accent_5" presStyleCnt="0"/>
      <dgm:spPr/>
    </dgm:pt>
    <dgm:pt modelId="{E6729D6F-9858-46BB-9A39-4C9189F90AE1}" type="pres">
      <dgm:prSet presAssocID="{7C5FE6A7-FEA7-4EC0-80DE-98A844D8BA39}" presName="accentRepeatNode" presStyleLbl="solidFgAcc1" presStyleIdx="4" presStyleCnt="6"/>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D36DCB3-BAEC-44D6-A65E-6C59063CF735}" type="pres">
      <dgm:prSet presAssocID="{1EB5EFDB-09FA-4204-95F3-E953A5C11117}" presName="text_6" presStyleLbl="node1" presStyleIdx="5" presStyleCnt="6">
        <dgm:presLayoutVars>
          <dgm:bulletEnabled val="1"/>
        </dgm:presLayoutVars>
      </dgm:prSet>
      <dgm:spPr/>
    </dgm:pt>
    <dgm:pt modelId="{4846DC8B-579E-4CB0-B942-4A0D0EB10E51}" type="pres">
      <dgm:prSet presAssocID="{1EB5EFDB-09FA-4204-95F3-E953A5C11117}" presName="accent_6" presStyleCnt="0"/>
      <dgm:spPr/>
    </dgm:pt>
    <dgm:pt modelId="{32D2E0FA-09B3-493A-907C-9978AB1B4A46}" type="pres">
      <dgm:prSet presAssocID="{1EB5EFDB-09FA-4204-95F3-E953A5C11117}" presName="accentRepeatNode" presStyleLbl="solidFgAcc1" presStyleIdx="5" presStyleCnt="6"/>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Lst>
  <dgm:cxnLst>
    <dgm:cxn modelId="{2FE30403-BD3D-4EF0-AC9A-24295B0E5FE6}" type="presOf" srcId="{E05E2AB5-4692-4411-9232-E373C68425FA}" destId="{46253619-5BC6-43E9-9BD6-FC811855B91C}"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17CE4B5F-2804-4D99-8FE6-818C214970FF}" type="presOf" srcId="{BDDC2169-A5A1-43DF-BE05-124EA9CB278B}" destId="{25C8981A-77AB-4242-B975-2CB638F1CF4D}"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D0A5FF66-6DA3-4F04-A99D-9E4216218FE1}" srcId="{22E5B417-E18A-4F0A-9111-FCEF7AC56434}" destId="{BDDC2169-A5A1-43DF-BE05-124EA9CB278B}" srcOrd="3" destOrd="0" parTransId="{3B3B2F18-E8CA-42C2-B9EE-D32913536F18}" sibTransId="{A394234B-9F0C-4EFC-8A08-3EBF51E5D813}"/>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2" destOrd="0" parTransId="{926A24D3-3820-4A21-8868-D173740B85D5}" sibTransId="{04412BAA-137F-4D4E-ACA4-F05ACD398AEB}"/>
    <dgm:cxn modelId="{0F634283-A92B-4845-AFAE-1671179671CA}" type="presOf" srcId="{1EB5EFDB-09FA-4204-95F3-E953A5C11117}" destId="{CD36DCB3-BAEC-44D6-A65E-6C59063CF735}" srcOrd="0" destOrd="0" presId="urn:microsoft.com/office/officeart/2008/layout/VerticalCurvedList"/>
    <dgm:cxn modelId="{01F03A87-4E14-404F-A858-8D5E5D7F0B4E}" type="presOf" srcId="{7C5FE6A7-FEA7-4EC0-80DE-98A844D8BA39}" destId="{BBA346EB-B3DC-402A-8D12-CE8EC37D89C9}" srcOrd="0" destOrd="0" presId="urn:microsoft.com/office/officeart/2008/layout/VerticalCurvedList"/>
    <dgm:cxn modelId="{F76F0EBF-5B8D-4907-894D-7A00B1A482BC}" type="presOf" srcId="{0DE106F3-2210-4238-A469-FF9E7E11A365}" destId="{23360063-79D5-4956-9BF8-A1A34332C152}" srcOrd="0" destOrd="0" presId="urn:microsoft.com/office/officeart/2008/layout/VerticalCurvedList"/>
    <dgm:cxn modelId="{204F30EB-0BEB-4C9C-B77C-43289D6B04B6}" srcId="{22E5B417-E18A-4F0A-9111-FCEF7AC56434}" destId="{7C5FE6A7-FEA7-4EC0-80DE-98A844D8BA39}" srcOrd="4" destOrd="0" parTransId="{A149E85A-6C27-470F-B514-F83796E7DE33}" sibTransId="{1FA56EB3-9B13-48EA-A60A-FC3DADAEB6DE}"/>
    <dgm:cxn modelId="{480EBDEF-BAEA-4E70-849C-F7B200DE5F56}" type="presOf" srcId="{C079E542-46BD-473E-A75E-F72B4556EA78}" destId="{5DFBF051-DA47-402E-8091-43170D413FA8}" srcOrd="0" destOrd="0" presId="urn:microsoft.com/office/officeart/2008/layout/VerticalCurvedList"/>
    <dgm:cxn modelId="{D7D3C0F6-F314-4AD8-8A6F-A048C6EE4B8F}" srcId="{22E5B417-E18A-4F0A-9111-FCEF7AC56434}" destId="{1EB5EFDB-09FA-4204-95F3-E953A5C11117}" srcOrd="5" destOrd="0" parTransId="{1C88FB6A-877A-4061-A699-10174B98AA73}" sibTransId="{9C571C56-B779-4E11-AD1E-C2B194FE137A}"/>
    <dgm:cxn modelId="{FD4FB4FE-76FB-4431-90C1-6BE702CF66B0}" srcId="{22E5B417-E18A-4F0A-9111-FCEF7AC56434}" destId="{C079E542-46BD-473E-A75E-F72B4556EA78}" srcOrd="1"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BE1A3AF9-2E12-414B-9693-71C57E0CFB47}" type="presParOf" srcId="{50AD92EF-7080-4416-B016-345EC380FEFF}" destId="{5DFBF051-DA47-402E-8091-43170D413FA8}" srcOrd="3" destOrd="0" presId="urn:microsoft.com/office/officeart/2008/layout/VerticalCurvedList"/>
    <dgm:cxn modelId="{796F85E6-33BF-4E8A-92C0-1FF55F9D0295}" type="presParOf" srcId="{50AD92EF-7080-4416-B016-345EC380FEFF}" destId="{C72D6B57-9DE8-43BC-AB5F-5341366066E5}" srcOrd="4" destOrd="0" presId="urn:microsoft.com/office/officeart/2008/layout/VerticalCurvedList"/>
    <dgm:cxn modelId="{5C4AEC7F-B64B-4065-BDBB-154CC582026D}" type="presParOf" srcId="{C72D6B57-9DE8-43BC-AB5F-5341366066E5}" destId="{6A6866DD-3C5F-478B-9CC6-B48E0FA84F23}" srcOrd="0" destOrd="0" presId="urn:microsoft.com/office/officeart/2008/layout/VerticalCurvedList"/>
    <dgm:cxn modelId="{0D5E4457-5B56-4B42-8D63-FB1FD2597F2B}" type="presParOf" srcId="{50AD92EF-7080-4416-B016-345EC380FEFF}" destId="{23360063-79D5-4956-9BF8-A1A34332C152}" srcOrd="5" destOrd="0" presId="urn:microsoft.com/office/officeart/2008/layout/VerticalCurvedList"/>
    <dgm:cxn modelId="{07CC365A-96C9-432E-917A-4B1184CE6469}" type="presParOf" srcId="{50AD92EF-7080-4416-B016-345EC380FEFF}" destId="{1CB0A861-72D5-489E-84DC-BE87A2D04ABC}" srcOrd="6" destOrd="0" presId="urn:microsoft.com/office/officeart/2008/layout/VerticalCurvedList"/>
    <dgm:cxn modelId="{64B121C1-146F-469D-A5A9-FA9679E682D2}" type="presParOf" srcId="{1CB0A861-72D5-489E-84DC-BE87A2D04ABC}" destId="{178AEDC5-6531-41C7-B8B0-810E1ED2F327}" srcOrd="0" destOrd="0" presId="urn:microsoft.com/office/officeart/2008/layout/VerticalCurvedList"/>
    <dgm:cxn modelId="{536B68BB-DDFA-4184-A5D0-300D2C0EED0E}" type="presParOf" srcId="{50AD92EF-7080-4416-B016-345EC380FEFF}" destId="{25C8981A-77AB-4242-B975-2CB638F1CF4D}" srcOrd="7" destOrd="0" presId="urn:microsoft.com/office/officeart/2008/layout/VerticalCurvedList"/>
    <dgm:cxn modelId="{9AF32163-91D0-48BB-A442-FCCE9ED68638}" type="presParOf" srcId="{50AD92EF-7080-4416-B016-345EC380FEFF}" destId="{99C31A5B-A922-4709-BAA7-7C00D1374E32}" srcOrd="8" destOrd="0" presId="urn:microsoft.com/office/officeart/2008/layout/VerticalCurvedList"/>
    <dgm:cxn modelId="{45222D31-72DE-471B-BEC7-55F0BEF0D320}" type="presParOf" srcId="{99C31A5B-A922-4709-BAA7-7C00D1374E32}" destId="{63C0C015-354E-4443-92BF-A2EBB0FED8A9}" srcOrd="0" destOrd="0" presId="urn:microsoft.com/office/officeart/2008/layout/VerticalCurvedList"/>
    <dgm:cxn modelId="{C2DD0CE8-6693-4208-8188-B5C33A04A098}" type="presParOf" srcId="{50AD92EF-7080-4416-B016-345EC380FEFF}" destId="{BBA346EB-B3DC-402A-8D12-CE8EC37D89C9}" srcOrd="9" destOrd="0" presId="urn:microsoft.com/office/officeart/2008/layout/VerticalCurvedList"/>
    <dgm:cxn modelId="{787780EB-EE8D-4E3E-AB91-24C4117C5C0D}" type="presParOf" srcId="{50AD92EF-7080-4416-B016-345EC380FEFF}" destId="{BBA03921-7FA4-47F5-8EC0-13E9D5583803}" srcOrd="10" destOrd="0" presId="urn:microsoft.com/office/officeart/2008/layout/VerticalCurvedList"/>
    <dgm:cxn modelId="{16F7CD50-DD17-4AE4-AAAE-9496731B8D7B}" type="presParOf" srcId="{BBA03921-7FA4-47F5-8EC0-13E9D5583803}" destId="{E6729D6F-9858-46BB-9A39-4C9189F90AE1}" srcOrd="0" destOrd="0" presId="urn:microsoft.com/office/officeart/2008/layout/VerticalCurvedList"/>
    <dgm:cxn modelId="{3F7949FC-0E00-4090-9A6C-25D7C75CA4DD}" type="presParOf" srcId="{50AD92EF-7080-4416-B016-345EC380FEFF}" destId="{CD36DCB3-BAEC-44D6-A65E-6C59063CF735}" srcOrd="11" destOrd="0" presId="urn:microsoft.com/office/officeart/2008/layout/VerticalCurvedList"/>
    <dgm:cxn modelId="{02394D12-8E85-488C-8CA5-F3720B8E8825}" type="presParOf" srcId="{50AD92EF-7080-4416-B016-345EC380FEFF}" destId="{4846DC8B-579E-4CB0-B942-4A0D0EB10E51}" srcOrd="12" destOrd="0" presId="urn:microsoft.com/office/officeart/2008/layout/VerticalCurvedList"/>
    <dgm:cxn modelId="{7EB8B516-2AA2-48A2-8753-9F09B19570BA}" type="presParOf" srcId="{4846DC8B-579E-4CB0-B942-4A0D0EB10E51}" destId="{32D2E0FA-09B3-493A-907C-9978AB1B4A4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17F51D-DF3A-4DF2-AD49-1D97CDD17172}"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563A9C88-8367-4551-9732-FF6F07E93DE1}">
      <dgm:prSet phldrT="[Text]" custT="1"/>
      <dgm:spPr>
        <a:solidFill>
          <a:schemeClr val="accent2">
            <a:lumMod val="75000"/>
          </a:schemeClr>
        </a:solidFill>
      </dgm:spPr>
      <dgm:t>
        <a:bodyPr/>
        <a:lstStyle/>
        <a:p>
          <a:r>
            <a:rPr lang="en-US" sz="4000" dirty="0"/>
            <a:t>N-Size</a:t>
          </a:r>
        </a:p>
      </dgm:t>
      <dgm:extLst>
        <a:ext uri="{E40237B7-FDA0-4F09-8148-C483321AD2D9}">
          <dgm14:cNvPr xmlns:dgm14="http://schemas.microsoft.com/office/drawing/2010/diagram" id="0" name="" descr="N-Size&#10;"/>
        </a:ext>
      </dgm:extLst>
    </dgm:pt>
    <dgm:pt modelId="{7BBE5D27-8C28-4A18-9D31-10742B4FBFBA}" type="parTrans" cxnId="{82C5C8D0-2A92-4B5B-A439-33CCD793B56C}">
      <dgm:prSet/>
      <dgm:spPr/>
      <dgm:t>
        <a:bodyPr/>
        <a:lstStyle/>
        <a:p>
          <a:endParaRPr lang="en-US"/>
        </a:p>
      </dgm:t>
    </dgm:pt>
    <dgm:pt modelId="{17FF6A01-02DB-4C4C-B50B-8F28EAF00FD2}" type="sibTrans" cxnId="{82C5C8D0-2A92-4B5B-A439-33CCD793B56C}">
      <dgm:prSet/>
      <dgm:spPr>
        <a:solidFill>
          <a:schemeClr val="accent2">
            <a:lumMod val="50000"/>
          </a:schemeClr>
        </a:solidFill>
      </dgm:spPr>
      <dgm:t>
        <a:bodyPr/>
        <a:lstStyle/>
        <a:p>
          <a:endParaRPr lang="en-US"/>
        </a:p>
      </dgm:t>
    </dgm:pt>
    <dgm:pt modelId="{2246E20C-93DB-4904-AEC5-85ECA3CAF884}">
      <dgm:prSet phldrT="[Text]" custT="1"/>
      <dgm:spPr>
        <a:solidFill>
          <a:schemeClr val="accent2">
            <a:lumMod val="75000"/>
          </a:schemeClr>
        </a:solidFill>
        <a:ln w="38100">
          <a:solidFill>
            <a:schemeClr val="accent2">
              <a:lumMod val="75000"/>
            </a:schemeClr>
          </a:solidFill>
        </a:ln>
      </dgm:spPr>
      <dgm:t>
        <a:bodyPr/>
        <a:lstStyle/>
        <a:p>
          <a:r>
            <a:rPr lang="en-US" sz="1800" b="1" dirty="0">
              <a:solidFill>
                <a:schemeClr val="bg1"/>
              </a:solidFill>
              <a:effectLst/>
              <a:latin typeface="+mn-lt"/>
              <a:ea typeface="+mn-ea"/>
              <a:cs typeface="+mn-cs"/>
            </a:rPr>
            <a:t>Have at least 30 students with disabilities enrolled</a:t>
          </a:r>
          <a:endParaRPr lang="en-US" sz="2000" b="1" dirty="0">
            <a:solidFill>
              <a:schemeClr val="bg1"/>
            </a:solidFill>
          </a:endParaRPr>
        </a:p>
      </dgm:t>
      <dgm:extLst>
        <a:ext uri="{E40237B7-FDA0-4F09-8148-C483321AD2D9}">
          <dgm14:cNvPr xmlns:dgm14="http://schemas.microsoft.com/office/drawing/2010/diagram" id="0" name="" descr="Have at least 30 students with disabilities enrolled&#10;"/>
        </a:ext>
      </dgm:extLst>
    </dgm:pt>
    <dgm:pt modelId="{17950B0A-47AC-42EA-AAD5-178DA1C5730A}" type="parTrans" cxnId="{EB972E2B-6BB6-475D-848C-6ACB4825F8B9}">
      <dgm:prSet/>
      <dgm:spPr/>
      <dgm:t>
        <a:bodyPr/>
        <a:lstStyle/>
        <a:p>
          <a:endParaRPr lang="en-US"/>
        </a:p>
      </dgm:t>
    </dgm:pt>
    <dgm:pt modelId="{78850A4D-F45E-4F67-BD97-38FF2A5F7A50}" type="sibTrans" cxnId="{EB972E2B-6BB6-475D-848C-6ACB4825F8B9}">
      <dgm:prSet/>
      <dgm:spPr/>
      <dgm:t>
        <a:bodyPr/>
        <a:lstStyle/>
        <a:p>
          <a:endParaRPr lang="en-US"/>
        </a:p>
      </dgm:t>
    </dgm:pt>
    <dgm:pt modelId="{14B28E2A-2C8C-405A-8EF1-205009BD22F7}">
      <dgm:prSet phldrT="[Text]" custT="1"/>
      <dgm:spPr>
        <a:solidFill>
          <a:schemeClr val="accent4">
            <a:lumMod val="75000"/>
          </a:schemeClr>
        </a:solidFill>
        <a:ln w="38100">
          <a:solidFill>
            <a:schemeClr val="accent4">
              <a:lumMod val="75000"/>
            </a:schemeClr>
          </a:solidFill>
        </a:ln>
      </dgm:spPr>
      <dgm:t>
        <a:bodyPr/>
        <a:lstStyle/>
        <a:p>
          <a:r>
            <a:rPr lang="en-US" sz="1800" b="1" dirty="0">
              <a:solidFill>
                <a:schemeClr val="bg1"/>
              </a:solidFill>
              <a:effectLst/>
              <a:latin typeface="+mn-lt"/>
              <a:ea typeface="+mn-ea"/>
              <a:cs typeface="+mn-cs"/>
            </a:rPr>
            <a:t>4A. The suspension/expulsion rate of 2.7% or higher</a:t>
          </a:r>
          <a:endParaRPr lang="en-US" sz="1800" b="1" dirty="0">
            <a:solidFill>
              <a:schemeClr val="bg1"/>
            </a:solidFill>
          </a:endParaRPr>
        </a:p>
      </dgm:t>
      <dgm:extLst>
        <a:ext uri="{E40237B7-FDA0-4F09-8148-C483321AD2D9}">
          <dgm14:cNvPr xmlns:dgm14="http://schemas.microsoft.com/office/drawing/2010/diagram" id="0" name="" descr="Indicator 4A- The suspension/expulsion rate of 2.7% or higher&#10;Indicator 4B- The suspension rate by race or ethnicity greater than two standard deviations above the mean. for SWDs and inappropriate policies, procedures and practices.&#10;"/>
        </a:ext>
      </dgm:extLst>
    </dgm:pt>
    <dgm:pt modelId="{3E5444A3-7095-4F4A-932F-F5331906753B}" type="parTrans" cxnId="{C3F16A54-5616-4760-AFA2-DC73EE49E3B6}">
      <dgm:prSet/>
      <dgm:spPr/>
      <dgm:t>
        <a:bodyPr/>
        <a:lstStyle/>
        <a:p>
          <a:endParaRPr lang="en-US"/>
        </a:p>
      </dgm:t>
    </dgm:pt>
    <dgm:pt modelId="{65EDD650-5B83-421F-B3E9-15B1FC7D3DF7}" type="sibTrans" cxnId="{C3F16A54-5616-4760-AFA2-DC73EE49E3B6}">
      <dgm:prSet/>
      <dgm:spPr/>
      <dgm:t>
        <a:bodyPr/>
        <a:lstStyle/>
        <a:p>
          <a:endParaRPr lang="en-US"/>
        </a:p>
      </dgm:t>
    </dgm:pt>
    <dgm:pt modelId="{8E447CF1-A9E6-47E6-8884-BF1D37ECCBCF}">
      <dgm:prSet phldrT="[Text]" custT="1"/>
      <dgm:spPr>
        <a:solidFill>
          <a:schemeClr val="accent4">
            <a:lumMod val="75000"/>
          </a:schemeClr>
        </a:solidFill>
        <a:ln w="38100">
          <a:solidFill>
            <a:schemeClr val="accent4">
              <a:lumMod val="75000"/>
            </a:schemeClr>
          </a:solidFill>
        </a:ln>
      </dgm:spPr>
      <dgm:t>
        <a:bodyPr/>
        <a:lstStyle/>
        <a:p>
          <a:pPr rtl="0"/>
          <a:r>
            <a:rPr lang="en-US" sz="1800" b="1" dirty="0">
              <a:solidFill>
                <a:schemeClr val="bg1"/>
              </a:solidFill>
            </a:rPr>
            <a:t>4B. The </a:t>
          </a:r>
          <a:r>
            <a:rPr lang="en-US" sz="1800" b="1" dirty="0">
              <a:solidFill>
                <a:schemeClr val="bg1"/>
              </a:solidFill>
              <a:latin typeface="Corbel" panose="020B0503020204020204"/>
            </a:rPr>
            <a:t>suspension</a:t>
          </a:r>
          <a:r>
            <a:rPr lang="en-US" sz="1800" b="1" dirty="0">
              <a:solidFill>
                <a:schemeClr val="bg1"/>
              </a:solidFill>
            </a:rPr>
            <a:t> rate by race or ethnicity greater than two standard deviations above the mean for </a:t>
          </a:r>
          <a:r>
            <a:rPr lang="en-US" sz="1800" b="1" dirty="0">
              <a:solidFill>
                <a:schemeClr val="bg1"/>
              </a:solidFill>
              <a:latin typeface="Corbel" panose="020B0503020204020204"/>
            </a:rPr>
            <a:t>SWDs </a:t>
          </a:r>
          <a:r>
            <a:rPr lang="en-US" sz="1800" b="1" dirty="0">
              <a:solidFill>
                <a:schemeClr val="bg1"/>
              </a:solidFill>
            </a:rPr>
            <a:t>and inappropriate </a:t>
          </a:r>
          <a:r>
            <a:rPr lang="en-US" sz="1800" b="1" dirty="0">
              <a:solidFill>
                <a:schemeClr val="bg1"/>
              </a:solidFill>
              <a:latin typeface="Corbel" panose="020B0503020204020204"/>
            </a:rPr>
            <a:t>policies</a:t>
          </a:r>
          <a:r>
            <a:rPr lang="en-US" sz="1800" b="1" dirty="0">
              <a:solidFill>
                <a:schemeClr val="bg1"/>
              </a:solidFill>
            </a:rPr>
            <a:t>, procedures and practices</a:t>
          </a:r>
          <a:r>
            <a:rPr lang="en-US" sz="1800" dirty="0">
              <a:solidFill>
                <a:schemeClr val="bg1"/>
              </a:solidFill>
            </a:rPr>
            <a:t>.</a:t>
          </a:r>
        </a:p>
      </dgm:t>
    </dgm:pt>
    <dgm:pt modelId="{68F48545-CD47-4794-8001-92DC51124D34}" type="parTrans" cxnId="{4430C1BE-17CF-4903-B7C8-9BEF35C1DE75}">
      <dgm:prSet/>
      <dgm:spPr/>
      <dgm:t>
        <a:bodyPr/>
        <a:lstStyle/>
        <a:p>
          <a:endParaRPr lang="en-US"/>
        </a:p>
      </dgm:t>
    </dgm:pt>
    <dgm:pt modelId="{F17C9739-E419-4D42-9A74-DDE896A78952}" type="sibTrans" cxnId="{4430C1BE-17CF-4903-B7C8-9BEF35C1DE75}">
      <dgm:prSet/>
      <dgm:spPr/>
      <dgm:t>
        <a:bodyPr/>
        <a:lstStyle/>
        <a:p>
          <a:endParaRPr lang="en-US"/>
        </a:p>
      </dgm:t>
    </dgm:pt>
    <dgm:pt modelId="{9FCEC039-7693-4753-974B-D3C0EDDD247C}">
      <dgm:prSet phldrT="[Text]"/>
      <dgm:spPr>
        <a:solidFill>
          <a:schemeClr val="accent4">
            <a:lumMod val="75000"/>
          </a:schemeClr>
        </a:solidFill>
      </dgm:spPr>
      <dgm:t>
        <a:bodyPr/>
        <a:lstStyle/>
        <a:p>
          <a:r>
            <a:rPr lang="en-US" dirty="0"/>
            <a:t>Threshold</a:t>
          </a:r>
        </a:p>
      </dgm:t>
      <dgm:extLst>
        <a:ext uri="{E40237B7-FDA0-4F09-8148-C483321AD2D9}">
          <dgm14:cNvPr xmlns:dgm14="http://schemas.microsoft.com/office/drawing/2010/diagram" id="0" name="" descr="Threshold&#10;"/>
        </a:ext>
      </dgm:extLst>
    </dgm:pt>
    <dgm:pt modelId="{4241290B-C581-43E8-8EA0-11C0D2BF11B5}" type="sibTrans" cxnId="{7633F43D-8A81-4A0D-B2CA-42F5EEA14988}">
      <dgm:prSet/>
      <dgm:spPr/>
      <dgm:t>
        <a:bodyPr/>
        <a:lstStyle/>
        <a:p>
          <a:endParaRPr lang="en-US"/>
        </a:p>
      </dgm:t>
    </dgm:pt>
    <dgm:pt modelId="{F88694CA-3E2C-4073-8C10-00F379DE5796}" type="parTrans" cxnId="{7633F43D-8A81-4A0D-B2CA-42F5EEA14988}">
      <dgm:prSet/>
      <dgm:spPr/>
      <dgm:t>
        <a:bodyPr/>
        <a:lstStyle/>
        <a:p>
          <a:endParaRPr lang="en-US"/>
        </a:p>
      </dgm:t>
    </dgm:pt>
    <dgm:pt modelId="{C4718130-6AA3-44D0-974C-E5536E3276C0}">
      <dgm:prSet phldrT="[Text]" custT="1"/>
      <dgm:spPr>
        <a:solidFill>
          <a:schemeClr val="accent3">
            <a:lumMod val="50000"/>
          </a:schemeClr>
        </a:solidFill>
      </dgm:spPr>
      <dgm:t>
        <a:bodyPr/>
        <a:lstStyle/>
        <a:p>
          <a:r>
            <a:rPr lang="en-US" sz="4000" dirty="0"/>
            <a:t>Cell Size</a:t>
          </a:r>
        </a:p>
      </dgm:t>
      <dgm:extLst>
        <a:ext uri="{E40237B7-FDA0-4F09-8148-C483321AD2D9}">
          <dgm14:cNvPr xmlns:dgm14="http://schemas.microsoft.com/office/drawing/2010/diagram" id="0" name="" descr="Cell Size&#10;"/>
        </a:ext>
      </dgm:extLst>
    </dgm:pt>
    <dgm:pt modelId="{DEFCECBD-7822-4304-A6EB-15099C8723F8}" type="sibTrans" cxnId="{DBF161EB-6242-4AAB-927A-8C9CF8E328AC}">
      <dgm:prSet/>
      <dgm:spPr>
        <a:solidFill>
          <a:schemeClr val="accent3">
            <a:lumMod val="50000"/>
          </a:schemeClr>
        </a:solidFill>
      </dgm:spPr>
      <dgm:t>
        <a:bodyPr/>
        <a:lstStyle/>
        <a:p>
          <a:endParaRPr lang="en-US"/>
        </a:p>
      </dgm:t>
    </dgm:pt>
    <dgm:pt modelId="{B4796C13-56C9-4500-ABB6-BACE8C1AD803}" type="parTrans" cxnId="{DBF161EB-6242-4AAB-927A-8C9CF8E328AC}">
      <dgm:prSet/>
      <dgm:spPr/>
      <dgm:t>
        <a:bodyPr/>
        <a:lstStyle/>
        <a:p>
          <a:endParaRPr lang="en-US"/>
        </a:p>
      </dgm:t>
    </dgm:pt>
    <dgm:pt modelId="{B2AF3CAD-6C6E-485F-8AFF-26096DBB5570}">
      <dgm:prSet custT="1"/>
      <dgm:spPr>
        <a:solidFill>
          <a:schemeClr val="accent3">
            <a:lumMod val="50000"/>
          </a:schemeClr>
        </a:solidFill>
        <a:ln w="38100"/>
      </dgm:spPr>
      <dgm:t>
        <a:bodyPr/>
        <a:lstStyle/>
        <a:p>
          <a:r>
            <a:rPr lang="en-US" sz="1800" b="1" dirty="0">
              <a:solidFill>
                <a:schemeClr val="bg1"/>
              </a:solidFill>
            </a:rPr>
            <a:t>4A. 10 students with disabilities suspended/expelled for more than 10 days</a:t>
          </a:r>
        </a:p>
      </dgm:t>
      <dgm:extLst>
        <a:ext uri="{E40237B7-FDA0-4F09-8148-C483321AD2D9}">
          <dgm14:cNvPr xmlns:dgm14="http://schemas.microsoft.com/office/drawing/2010/diagram" id="0" name="" descr="4A. 10 students with disabilities suspended/expelled for more than 10 days&#10;4B. at least 10 students with disabilities of the particular race or ethnicity suspended or expelled for more than 10 days&#10;"/>
        </a:ext>
      </dgm:extLst>
    </dgm:pt>
    <dgm:pt modelId="{28B8DE22-23A9-49C5-9F49-86F3F580107C}" type="parTrans" cxnId="{DCA9889F-DBFD-4A11-8772-16F4E32025EA}">
      <dgm:prSet/>
      <dgm:spPr/>
      <dgm:t>
        <a:bodyPr/>
        <a:lstStyle/>
        <a:p>
          <a:endParaRPr lang="en-US"/>
        </a:p>
      </dgm:t>
    </dgm:pt>
    <dgm:pt modelId="{4C98451D-B3FB-441E-A7BE-91EA10033808}" type="sibTrans" cxnId="{DCA9889F-DBFD-4A11-8772-16F4E32025EA}">
      <dgm:prSet/>
      <dgm:spPr/>
      <dgm:t>
        <a:bodyPr/>
        <a:lstStyle/>
        <a:p>
          <a:endParaRPr lang="en-US"/>
        </a:p>
      </dgm:t>
    </dgm:pt>
    <dgm:pt modelId="{408412BE-6078-40B9-BC77-A33CA1E0DBFF}">
      <dgm:prSet custT="1"/>
      <dgm:spPr>
        <a:solidFill>
          <a:schemeClr val="accent3">
            <a:lumMod val="50000"/>
          </a:schemeClr>
        </a:solidFill>
        <a:ln w="38100"/>
      </dgm:spPr>
      <dgm:t>
        <a:bodyPr/>
        <a:lstStyle/>
        <a:p>
          <a:pPr rtl="0"/>
          <a:r>
            <a:rPr lang="en-US" sz="1800" b="1" dirty="0">
              <a:solidFill>
                <a:schemeClr val="bg1"/>
              </a:solidFill>
            </a:rPr>
            <a:t>4B. at least 10 students with disabilities of the particular race</a:t>
          </a:r>
          <a:r>
            <a:rPr lang="en-US" sz="1800" b="1" dirty="0">
              <a:solidFill>
                <a:schemeClr val="bg1"/>
              </a:solidFill>
              <a:latin typeface="Corbel" panose="020B0503020204020204"/>
            </a:rPr>
            <a:t> or ethnicity</a:t>
          </a:r>
          <a:r>
            <a:rPr lang="en-US" sz="1800" b="1" dirty="0">
              <a:solidFill>
                <a:schemeClr val="bg1"/>
              </a:solidFill>
            </a:rPr>
            <a:t> </a:t>
          </a:r>
          <a:r>
            <a:rPr lang="en-US" sz="1800" b="1" dirty="0">
              <a:solidFill>
                <a:schemeClr val="bg1"/>
              </a:solidFill>
              <a:latin typeface="Corbel" panose="020B0503020204020204"/>
            </a:rPr>
            <a:t>suspended</a:t>
          </a:r>
          <a:r>
            <a:rPr lang="en-US" sz="1800" b="1" dirty="0">
              <a:solidFill>
                <a:schemeClr val="bg1"/>
              </a:solidFill>
            </a:rPr>
            <a:t>/expelled for more than 10 days</a:t>
          </a:r>
          <a:endParaRPr lang="en-US" sz="1800" b="1" dirty="0">
            <a:solidFill>
              <a:schemeClr val="bg1"/>
            </a:solidFill>
            <a:latin typeface="Corbel" panose="020B0503020204020204"/>
          </a:endParaRPr>
        </a:p>
      </dgm:t>
    </dgm:pt>
    <dgm:pt modelId="{23D12FD9-1CFE-4F7C-BD4E-0A2932DFE625}" type="parTrans" cxnId="{29C43AD5-9A1F-499C-96AF-886B11F83C58}">
      <dgm:prSet/>
      <dgm:spPr/>
      <dgm:t>
        <a:bodyPr/>
        <a:lstStyle/>
        <a:p>
          <a:endParaRPr lang="en-US"/>
        </a:p>
      </dgm:t>
    </dgm:pt>
    <dgm:pt modelId="{CBB103A7-A2AF-459C-A742-92ECB973D175}" type="sibTrans" cxnId="{29C43AD5-9A1F-499C-96AF-886B11F83C58}">
      <dgm:prSet/>
      <dgm:spPr/>
      <dgm:t>
        <a:bodyPr/>
        <a:lstStyle/>
        <a:p>
          <a:endParaRPr lang="en-US"/>
        </a:p>
      </dgm:t>
    </dgm:pt>
    <dgm:pt modelId="{ADB2F024-5897-4A21-B17C-A4A781CFD111}" type="pres">
      <dgm:prSet presAssocID="{4917F51D-DF3A-4DF2-AD49-1D97CDD17172}" presName="Name0" presStyleCnt="0">
        <dgm:presLayoutVars>
          <dgm:dir/>
          <dgm:animLvl val="lvl"/>
          <dgm:resizeHandles val="exact"/>
        </dgm:presLayoutVars>
      </dgm:prSet>
      <dgm:spPr/>
    </dgm:pt>
    <dgm:pt modelId="{0797E59E-A603-43C9-8EA4-9C09C56518CC}" type="pres">
      <dgm:prSet presAssocID="{4917F51D-DF3A-4DF2-AD49-1D97CDD17172}" presName="tSp" presStyleCnt="0"/>
      <dgm:spPr/>
    </dgm:pt>
    <dgm:pt modelId="{4D3D9883-98BB-4B8D-A049-2D0CEAA1F7B2}" type="pres">
      <dgm:prSet presAssocID="{4917F51D-DF3A-4DF2-AD49-1D97CDD17172}" presName="bSp" presStyleCnt="0"/>
      <dgm:spPr/>
    </dgm:pt>
    <dgm:pt modelId="{66AEAA51-F05F-4FEA-8562-6DEA64EC631E}" type="pres">
      <dgm:prSet presAssocID="{4917F51D-DF3A-4DF2-AD49-1D97CDD17172}" presName="process" presStyleCnt="0"/>
      <dgm:spPr/>
    </dgm:pt>
    <dgm:pt modelId="{27DD3A21-1223-4DEB-93F6-65352E02C63D}" type="pres">
      <dgm:prSet presAssocID="{563A9C88-8367-4551-9732-FF6F07E93DE1}" presName="composite1" presStyleCnt="0"/>
      <dgm:spPr/>
    </dgm:pt>
    <dgm:pt modelId="{750E52C8-9A53-4658-A365-F26BD9196DBC}" type="pres">
      <dgm:prSet presAssocID="{563A9C88-8367-4551-9732-FF6F07E93DE1}" presName="dummyNode1" presStyleLbl="node1" presStyleIdx="0" presStyleCnt="3"/>
      <dgm:spPr/>
    </dgm:pt>
    <dgm:pt modelId="{EB4E3C9C-77A8-4B35-AAAF-B69F66CB052B}" type="pres">
      <dgm:prSet presAssocID="{563A9C88-8367-4551-9732-FF6F07E93DE1}" presName="childNode1" presStyleLbl="bgAcc1" presStyleIdx="0" presStyleCnt="3" custScaleX="114060" custScaleY="32931" custLinFactNeighborX="2479" custLinFactNeighborY="-32394">
        <dgm:presLayoutVars>
          <dgm:bulletEnabled val="1"/>
        </dgm:presLayoutVars>
      </dgm:prSet>
      <dgm:spPr/>
    </dgm:pt>
    <dgm:pt modelId="{681E7867-3535-44E1-BA4C-89942BF7D3F2}" type="pres">
      <dgm:prSet presAssocID="{563A9C88-8367-4551-9732-FF6F07E93DE1}" presName="childNode1tx" presStyleLbl="bgAcc1" presStyleIdx="0" presStyleCnt="3">
        <dgm:presLayoutVars>
          <dgm:bulletEnabled val="1"/>
        </dgm:presLayoutVars>
      </dgm:prSet>
      <dgm:spPr/>
    </dgm:pt>
    <dgm:pt modelId="{238A2554-E907-4610-8DAD-36B3EE524AB2}" type="pres">
      <dgm:prSet presAssocID="{563A9C88-8367-4551-9732-FF6F07E93DE1}" presName="parentNode1" presStyleLbl="node1" presStyleIdx="0" presStyleCnt="3" custScaleX="95930" custScaleY="62222" custLinFactNeighborX="-16949" custLinFactNeighborY="-90732">
        <dgm:presLayoutVars>
          <dgm:chMax val="1"/>
          <dgm:bulletEnabled val="1"/>
        </dgm:presLayoutVars>
      </dgm:prSet>
      <dgm:spPr/>
    </dgm:pt>
    <dgm:pt modelId="{7D66F455-1480-4B2D-AB2F-8F5CB9E4CD09}" type="pres">
      <dgm:prSet presAssocID="{563A9C88-8367-4551-9732-FF6F07E93DE1}" presName="connSite1" presStyleCnt="0"/>
      <dgm:spPr/>
    </dgm:pt>
    <dgm:pt modelId="{18B19F43-ABFE-4EA4-ABAA-E2FE90167648}" type="pres">
      <dgm:prSet presAssocID="{17FF6A01-02DB-4C4C-B50B-8F28EAF00FD2}" presName="Name9" presStyleLbl="sibTrans2D1" presStyleIdx="0" presStyleCnt="2" custLinFactNeighborX="-717" custLinFactNeighborY="-4947"/>
      <dgm:spPr/>
    </dgm:pt>
    <dgm:pt modelId="{C1AA56A2-F7A3-419F-A2AB-59BEAEEB4313}" type="pres">
      <dgm:prSet presAssocID="{C4718130-6AA3-44D0-974C-E5536E3276C0}" presName="composite2" presStyleCnt="0"/>
      <dgm:spPr/>
    </dgm:pt>
    <dgm:pt modelId="{60413A6E-2756-49EF-BE0A-829CEB0C060E}" type="pres">
      <dgm:prSet presAssocID="{C4718130-6AA3-44D0-974C-E5536E3276C0}" presName="dummyNode2" presStyleLbl="node1" presStyleIdx="0" presStyleCnt="3"/>
      <dgm:spPr/>
    </dgm:pt>
    <dgm:pt modelId="{A88D73F7-F1D1-467D-97EF-895AF7CE5D0D}" type="pres">
      <dgm:prSet presAssocID="{C4718130-6AA3-44D0-974C-E5536E3276C0}" presName="childNode2" presStyleLbl="bgAcc1" presStyleIdx="1" presStyleCnt="3" custAng="10800000" custFlipVert="1" custScaleX="130518" custScaleY="101827" custLinFactNeighborX="1597" custLinFactNeighborY="31853">
        <dgm:presLayoutVars>
          <dgm:bulletEnabled val="1"/>
        </dgm:presLayoutVars>
      </dgm:prSet>
      <dgm:spPr>
        <a:prstGeom prst="roundRect">
          <a:avLst/>
        </a:prstGeom>
      </dgm:spPr>
    </dgm:pt>
    <dgm:pt modelId="{0E7EFEC2-885D-488C-885E-C20E9B080DE9}" type="pres">
      <dgm:prSet presAssocID="{C4718130-6AA3-44D0-974C-E5536E3276C0}" presName="childNode2tx" presStyleLbl="bgAcc1" presStyleIdx="1" presStyleCnt="3">
        <dgm:presLayoutVars>
          <dgm:bulletEnabled val="1"/>
        </dgm:presLayoutVars>
      </dgm:prSet>
      <dgm:spPr>
        <a:prstGeom prst="roundRect">
          <a:avLst/>
        </a:prstGeom>
      </dgm:spPr>
    </dgm:pt>
    <dgm:pt modelId="{6F7FFA16-BCAF-4248-8C8D-C71DFBE6D225}" type="pres">
      <dgm:prSet presAssocID="{C4718130-6AA3-44D0-974C-E5536E3276C0}" presName="parentNode2" presStyleLbl="node1" presStyleIdx="1" presStyleCnt="3" custScaleX="94406" custScaleY="76690" custLinFactNeighborX="-18224" custLinFactNeighborY="24286">
        <dgm:presLayoutVars>
          <dgm:chMax val="0"/>
          <dgm:bulletEnabled val="1"/>
        </dgm:presLayoutVars>
      </dgm:prSet>
      <dgm:spPr/>
    </dgm:pt>
    <dgm:pt modelId="{872FE086-8E51-4491-8BD0-DE12D11F8D77}" type="pres">
      <dgm:prSet presAssocID="{C4718130-6AA3-44D0-974C-E5536E3276C0}" presName="connSite2" presStyleCnt="0"/>
      <dgm:spPr/>
    </dgm:pt>
    <dgm:pt modelId="{CB3B180C-0F5E-451E-8832-104C8212D5DA}" type="pres">
      <dgm:prSet presAssocID="{DEFCECBD-7822-4304-A6EB-15099C8723F8}" presName="Name18" presStyleLbl="sibTrans2D1" presStyleIdx="1" presStyleCnt="2" custLinFactNeighborX="-8808" custLinFactNeighborY="2293"/>
      <dgm:spPr/>
    </dgm:pt>
    <dgm:pt modelId="{0827717E-EFD0-4785-BFFD-292FFA13F66A}" type="pres">
      <dgm:prSet presAssocID="{9FCEC039-7693-4753-974B-D3C0EDDD247C}" presName="composite1" presStyleCnt="0"/>
      <dgm:spPr/>
    </dgm:pt>
    <dgm:pt modelId="{A25E9810-32A7-4351-8164-64CCB0B5FC38}" type="pres">
      <dgm:prSet presAssocID="{9FCEC039-7693-4753-974B-D3C0EDDD247C}" presName="dummyNode1" presStyleLbl="node1" presStyleIdx="1" presStyleCnt="3"/>
      <dgm:spPr/>
    </dgm:pt>
    <dgm:pt modelId="{7C3F5A74-DA00-4658-83A8-83C1547600F8}" type="pres">
      <dgm:prSet presAssocID="{9FCEC039-7693-4753-974B-D3C0EDDD247C}" presName="childNode1" presStyleLbl="bgAcc1" presStyleIdx="2" presStyleCnt="3" custScaleX="120182" custScaleY="131517" custLinFactNeighborX="-398" custLinFactNeighborY="-14295">
        <dgm:presLayoutVars>
          <dgm:bulletEnabled val="1"/>
        </dgm:presLayoutVars>
      </dgm:prSet>
      <dgm:spPr/>
    </dgm:pt>
    <dgm:pt modelId="{0D1C041C-67EB-41E3-9D9C-DEE00715416D}" type="pres">
      <dgm:prSet presAssocID="{9FCEC039-7693-4753-974B-D3C0EDDD247C}" presName="childNode1tx" presStyleLbl="bgAcc1" presStyleIdx="2" presStyleCnt="3">
        <dgm:presLayoutVars>
          <dgm:bulletEnabled val="1"/>
        </dgm:presLayoutVars>
      </dgm:prSet>
      <dgm:spPr/>
    </dgm:pt>
    <dgm:pt modelId="{52C498F5-E743-421F-AAD9-C284EBFB22A9}" type="pres">
      <dgm:prSet presAssocID="{9FCEC039-7693-4753-974B-D3C0EDDD247C}" presName="parentNode1" presStyleLbl="node1" presStyleIdx="2" presStyleCnt="3" custLinFactNeighborX="-13442" custLinFactNeighborY="73240">
        <dgm:presLayoutVars>
          <dgm:chMax val="1"/>
          <dgm:bulletEnabled val="1"/>
        </dgm:presLayoutVars>
      </dgm:prSet>
      <dgm:spPr/>
    </dgm:pt>
    <dgm:pt modelId="{42BB810D-C78B-44F4-9A45-AA707F4B1B02}" type="pres">
      <dgm:prSet presAssocID="{9FCEC039-7693-4753-974B-D3C0EDDD247C}" presName="connSite1" presStyleCnt="0"/>
      <dgm:spPr/>
    </dgm:pt>
  </dgm:ptLst>
  <dgm:cxnLst>
    <dgm:cxn modelId="{712BEC18-856C-4030-A47B-C2D9EF77CE67}" type="presOf" srcId="{14B28E2A-2C8C-405A-8EF1-205009BD22F7}" destId="{7C3F5A74-DA00-4658-83A8-83C1547600F8}" srcOrd="0" destOrd="0" presId="urn:microsoft.com/office/officeart/2005/8/layout/hProcess4"/>
    <dgm:cxn modelId="{0D385922-54CD-45EB-843A-A7FA1B277179}" type="presOf" srcId="{17FF6A01-02DB-4C4C-B50B-8F28EAF00FD2}" destId="{18B19F43-ABFE-4EA4-ABAA-E2FE90167648}" srcOrd="0" destOrd="0" presId="urn:microsoft.com/office/officeart/2005/8/layout/hProcess4"/>
    <dgm:cxn modelId="{EB972E2B-6BB6-475D-848C-6ACB4825F8B9}" srcId="{563A9C88-8367-4551-9732-FF6F07E93DE1}" destId="{2246E20C-93DB-4904-AEC5-85ECA3CAF884}" srcOrd="0" destOrd="0" parTransId="{17950B0A-47AC-42EA-AAD5-178DA1C5730A}" sibTransId="{78850A4D-F45E-4F67-BD97-38FF2A5F7A50}"/>
    <dgm:cxn modelId="{0E673F2F-0776-42A1-9EF3-E46A73BA8F8F}" type="presOf" srcId="{2246E20C-93DB-4904-AEC5-85ECA3CAF884}" destId="{EB4E3C9C-77A8-4B35-AAAF-B69F66CB052B}" srcOrd="0" destOrd="0" presId="urn:microsoft.com/office/officeart/2005/8/layout/hProcess4"/>
    <dgm:cxn modelId="{7633F43D-8A81-4A0D-B2CA-42F5EEA14988}" srcId="{4917F51D-DF3A-4DF2-AD49-1D97CDD17172}" destId="{9FCEC039-7693-4753-974B-D3C0EDDD247C}" srcOrd="2" destOrd="0" parTransId="{F88694CA-3E2C-4073-8C10-00F379DE5796}" sibTransId="{4241290B-C581-43E8-8EA0-11C0D2BF11B5}"/>
    <dgm:cxn modelId="{109F2E6F-250C-4D1E-9920-35FE29FD9B52}" type="presOf" srcId="{4917F51D-DF3A-4DF2-AD49-1D97CDD17172}" destId="{ADB2F024-5897-4A21-B17C-A4A781CFD111}" srcOrd="0" destOrd="0" presId="urn:microsoft.com/office/officeart/2005/8/layout/hProcess4"/>
    <dgm:cxn modelId="{3F25A24F-5BA1-48B0-8439-36E273F098B6}" type="presOf" srcId="{8E447CF1-A9E6-47E6-8884-BF1D37ECCBCF}" destId="{7C3F5A74-DA00-4658-83A8-83C1547600F8}" srcOrd="0" destOrd="1" presId="urn:microsoft.com/office/officeart/2005/8/layout/hProcess4"/>
    <dgm:cxn modelId="{001AF950-BC8E-4E30-A81C-C3CA41D6357B}" type="presOf" srcId="{9FCEC039-7693-4753-974B-D3C0EDDD247C}" destId="{52C498F5-E743-421F-AAD9-C284EBFB22A9}" srcOrd="0" destOrd="0" presId="urn:microsoft.com/office/officeart/2005/8/layout/hProcess4"/>
    <dgm:cxn modelId="{C3F16A54-5616-4760-AFA2-DC73EE49E3B6}" srcId="{9FCEC039-7693-4753-974B-D3C0EDDD247C}" destId="{14B28E2A-2C8C-405A-8EF1-205009BD22F7}" srcOrd="0" destOrd="0" parTransId="{3E5444A3-7095-4F4A-932F-F5331906753B}" sibTransId="{65EDD650-5B83-421F-B3E9-15B1FC7D3DF7}"/>
    <dgm:cxn modelId="{881E2357-0E4A-404B-9EBC-102DD69AE7D6}" type="presOf" srcId="{B2AF3CAD-6C6E-485F-8AFF-26096DBB5570}" destId="{A88D73F7-F1D1-467D-97EF-895AF7CE5D0D}" srcOrd="0" destOrd="0" presId="urn:microsoft.com/office/officeart/2005/8/layout/hProcess4"/>
    <dgm:cxn modelId="{D3E5505A-90D8-40E6-9040-A031EB1BD41D}" type="presOf" srcId="{408412BE-6078-40B9-BC77-A33CA1E0DBFF}" destId="{A88D73F7-F1D1-467D-97EF-895AF7CE5D0D}" srcOrd="0" destOrd="1" presId="urn:microsoft.com/office/officeart/2005/8/layout/hProcess4"/>
    <dgm:cxn modelId="{E5CCB08D-26F4-4C34-AF3F-6103E9560077}" type="presOf" srcId="{8E447CF1-A9E6-47E6-8884-BF1D37ECCBCF}" destId="{0D1C041C-67EB-41E3-9D9C-DEE00715416D}" srcOrd="1" destOrd="1" presId="urn:microsoft.com/office/officeart/2005/8/layout/hProcess4"/>
    <dgm:cxn modelId="{DCA9889F-DBFD-4A11-8772-16F4E32025EA}" srcId="{C4718130-6AA3-44D0-974C-E5536E3276C0}" destId="{B2AF3CAD-6C6E-485F-8AFF-26096DBB5570}" srcOrd="0" destOrd="0" parTransId="{28B8DE22-23A9-49C5-9F49-86F3F580107C}" sibTransId="{4C98451D-B3FB-441E-A7BE-91EA10033808}"/>
    <dgm:cxn modelId="{E7D6F0BD-09FD-4D9E-818D-E828F1F06EB2}" type="presOf" srcId="{14B28E2A-2C8C-405A-8EF1-205009BD22F7}" destId="{0D1C041C-67EB-41E3-9D9C-DEE00715416D}" srcOrd="1" destOrd="0" presId="urn:microsoft.com/office/officeart/2005/8/layout/hProcess4"/>
    <dgm:cxn modelId="{4430C1BE-17CF-4903-B7C8-9BEF35C1DE75}" srcId="{9FCEC039-7693-4753-974B-D3C0EDDD247C}" destId="{8E447CF1-A9E6-47E6-8884-BF1D37ECCBCF}" srcOrd="1" destOrd="0" parTransId="{68F48545-CD47-4794-8001-92DC51124D34}" sibTransId="{F17C9739-E419-4D42-9A74-DDE896A78952}"/>
    <dgm:cxn modelId="{82AA71C3-7F87-4A61-954C-94A94BB04B3B}" type="presOf" srcId="{DEFCECBD-7822-4304-A6EB-15099C8723F8}" destId="{CB3B180C-0F5E-451E-8832-104C8212D5DA}" srcOrd="0" destOrd="0" presId="urn:microsoft.com/office/officeart/2005/8/layout/hProcess4"/>
    <dgm:cxn modelId="{BB416BCE-5878-4E28-BC0F-7584B21E275C}" type="presOf" srcId="{C4718130-6AA3-44D0-974C-E5536E3276C0}" destId="{6F7FFA16-BCAF-4248-8C8D-C71DFBE6D225}" srcOrd="0" destOrd="0" presId="urn:microsoft.com/office/officeart/2005/8/layout/hProcess4"/>
    <dgm:cxn modelId="{82C5C8D0-2A92-4B5B-A439-33CCD793B56C}" srcId="{4917F51D-DF3A-4DF2-AD49-1D97CDD17172}" destId="{563A9C88-8367-4551-9732-FF6F07E93DE1}" srcOrd="0" destOrd="0" parTransId="{7BBE5D27-8C28-4A18-9D31-10742B4FBFBA}" sibTransId="{17FF6A01-02DB-4C4C-B50B-8F28EAF00FD2}"/>
    <dgm:cxn modelId="{29C43AD5-9A1F-499C-96AF-886B11F83C58}" srcId="{C4718130-6AA3-44D0-974C-E5536E3276C0}" destId="{408412BE-6078-40B9-BC77-A33CA1E0DBFF}" srcOrd="1" destOrd="0" parTransId="{23D12FD9-1CFE-4F7C-BD4E-0A2932DFE625}" sibTransId="{CBB103A7-A2AF-459C-A742-92ECB973D175}"/>
    <dgm:cxn modelId="{9267A5DB-FCA7-456F-9B4D-E194367E50BB}" type="presOf" srcId="{563A9C88-8367-4551-9732-FF6F07E93DE1}" destId="{238A2554-E907-4610-8DAD-36B3EE524AB2}" srcOrd="0" destOrd="0" presId="urn:microsoft.com/office/officeart/2005/8/layout/hProcess4"/>
    <dgm:cxn modelId="{8C6BC4E2-4A73-4F89-A155-58188A2113AA}" type="presOf" srcId="{408412BE-6078-40B9-BC77-A33CA1E0DBFF}" destId="{0E7EFEC2-885D-488C-885E-C20E9B080DE9}" srcOrd="1" destOrd="1" presId="urn:microsoft.com/office/officeart/2005/8/layout/hProcess4"/>
    <dgm:cxn modelId="{8954F5EA-8C78-4B48-A813-14EF6EB86D06}" type="presOf" srcId="{B2AF3CAD-6C6E-485F-8AFF-26096DBB5570}" destId="{0E7EFEC2-885D-488C-885E-C20E9B080DE9}" srcOrd="1" destOrd="0" presId="urn:microsoft.com/office/officeart/2005/8/layout/hProcess4"/>
    <dgm:cxn modelId="{DBF161EB-6242-4AAB-927A-8C9CF8E328AC}" srcId="{4917F51D-DF3A-4DF2-AD49-1D97CDD17172}" destId="{C4718130-6AA3-44D0-974C-E5536E3276C0}" srcOrd="1" destOrd="0" parTransId="{B4796C13-56C9-4500-ABB6-BACE8C1AD803}" sibTransId="{DEFCECBD-7822-4304-A6EB-15099C8723F8}"/>
    <dgm:cxn modelId="{28B810EF-B46F-4B37-9DE6-0D366B6B087E}" type="presOf" srcId="{2246E20C-93DB-4904-AEC5-85ECA3CAF884}" destId="{681E7867-3535-44E1-BA4C-89942BF7D3F2}" srcOrd="1" destOrd="0" presId="urn:microsoft.com/office/officeart/2005/8/layout/hProcess4"/>
    <dgm:cxn modelId="{2ADED55A-3E19-40CF-9EC4-1E46A3B227D8}" type="presParOf" srcId="{ADB2F024-5897-4A21-B17C-A4A781CFD111}" destId="{0797E59E-A603-43C9-8EA4-9C09C56518CC}" srcOrd="0" destOrd="0" presId="urn:microsoft.com/office/officeart/2005/8/layout/hProcess4"/>
    <dgm:cxn modelId="{91428494-D414-48F7-A32B-4D2E6FA0BEDD}" type="presParOf" srcId="{ADB2F024-5897-4A21-B17C-A4A781CFD111}" destId="{4D3D9883-98BB-4B8D-A049-2D0CEAA1F7B2}" srcOrd="1" destOrd="0" presId="urn:microsoft.com/office/officeart/2005/8/layout/hProcess4"/>
    <dgm:cxn modelId="{A3371712-D593-4463-8C73-199EF0E5D03B}" type="presParOf" srcId="{ADB2F024-5897-4A21-B17C-A4A781CFD111}" destId="{66AEAA51-F05F-4FEA-8562-6DEA64EC631E}" srcOrd="2" destOrd="0" presId="urn:microsoft.com/office/officeart/2005/8/layout/hProcess4"/>
    <dgm:cxn modelId="{CED24D2C-CF18-4C7E-8CE6-7B4EF1CFCD7F}" type="presParOf" srcId="{66AEAA51-F05F-4FEA-8562-6DEA64EC631E}" destId="{27DD3A21-1223-4DEB-93F6-65352E02C63D}" srcOrd="0" destOrd="0" presId="urn:microsoft.com/office/officeart/2005/8/layout/hProcess4"/>
    <dgm:cxn modelId="{87B80DC9-7787-4F0D-9377-821E93A7E0D1}" type="presParOf" srcId="{27DD3A21-1223-4DEB-93F6-65352E02C63D}" destId="{750E52C8-9A53-4658-A365-F26BD9196DBC}" srcOrd="0" destOrd="0" presId="urn:microsoft.com/office/officeart/2005/8/layout/hProcess4"/>
    <dgm:cxn modelId="{6107DD07-E33D-4A21-AC35-BEDF66A27414}" type="presParOf" srcId="{27DD3A21-1223-4DEB-93F6-65352E02C63D}" destId="{EB4E3C9C-77A8-4B35-AAAF-B69F66CB052B}" srcOrd="1" destOrd="0" presId="urn:microsoft.com/office/officeart/2005/8/layout/hProcess4"/>
    <dgm:cxn modelId="{7D4E6738-F0BB-4082-BF1A-E94DDB448BF9}" type="presParOf" srcId="{27DD3A21-1223-4DEB-93F6-65352E02C63D}" destId="{681E7867-3535-44E1-BA4C-89942BF7D3F2}" srcOrd="2" destOrd="0" presId="urn:microsoft.com/office/officeart/2005/8/layout/hProcess4"/>
    <dgm:cxn modelId="{63F2038F-0266-4FAE-A24F-B275B34845F2}" type="presParOf" srcId="{27DD3A21-1223-4DEB-93F6-65352E02C63D}" destId="{238A2554-E907-4610-8DAD-36B3EE524AB2}" srcOrd="3" destOrd="0" presId="urn:microsoft.com/office/officeart/2005/8/layout/hProcess4"/>
    <dgm:cxn modelId="{FA18F929-DCF4-411A-86F3-00DFAD207E1B}" type="presParOf" srcId="{27DD3A21-1223-4DEB-93F6-65352E02C63D}" destId="{7D66F455-1480-4B2D-AB2F-8F5CB9E4CD09}" srcOrd="4" destOrd="0" presId="urn:microsoft.com/office/officeart/2005/8/layout/hProcess4"/>
    <dgm:cxn modelId="{8F5F4CCA-644E-43DE-AA8A-F73843FBCE3A}" type="presParOf" srcId="{66AEAA51-F05F-4FEA-8562-6DEA64EC631E}" destId="{18B19F43-ABFE-4EA4-ABAA-E2FE90167648}" srcOrd="1" destOrd="0" presId="urn:microsoft.com/office/officeart/2005/8/layout/hProcess4"/>
    <dgm:cxn modelId="{191527F2-9C40-4CA6-B3B1-BFD8CE8B3BDF}" type="presParOf" srcId="{66AEAA51-F05F-4FEA-8562-6DEA64EC631E}" destId="{C1AA56A2-F7A3-419F-A2AB-59BEAEEB4313}" srcOrd="2" destOrd="0" presId="urn:microsoft.com/office/officeart/2005/8/layout/hProcess4"/>
    <dgm:cxn modelId="{725FD620-F203-4B23-9B5C-16E1E0C7B43B}" type="presParOf" srcId="{C1AA56A2-F7A3-419F-A2AB-59BEAEEB4313}" destId="{60413A6E-2756-49EF-BE0A-829CEB0C060E}" srcOrd="0" destOrd="0" presId="urn:microsoft.com/office/officeart/2005/8/layout/hProcess4"/>
    <dgm:cxn modelId="{669A6695-2BC7-4DE6-BA8C-B977D3229584}" type="presParOf" srcId="{C1AA56A2-F7A3-419F-A2AB-59BEAEEB4313}" destId="{A88D73F7-F1D1-467D-97EF-895AF7CE5D0D}" srcOrd="1" destOrd="0" presId="urn:microsoft.com/office/officeart/2005/8/layout/hProcess4"/>
    <dgm:cxn modelId="{665758AD-E592-489C-8540-07AD12380101}" type="presParOf" srcId="{C1AA56A2-F7A3-419F-A2AB-59BEAEEB4313}" destId="{0E7EFEC2-885D-488C-885E-C20E9B080DE9}" srcOrd="2" destOrd="0" presId="urn:microsoft.com/office/officeart/2005/8/layout/hProcess4"/>
    <dgm:cxn modelId="{9592669C-E746-4F00-A036-88142A297AD3}" type="presParOf" srcId="{C1AA56A2-F7A3-419F-A2AB-59BEAEEB4313}" destId="{6F7FFA16-BCAF-4248-8C8D-C71DFBE6D225}" srcOrd="3" destOrd="0" presId="urn:microsoft.com/office/officeart/2005/8/layout/hProcess4"/>
    <dgm:cxn modelId="{76CA6123-45C8-45BB-8613-6999C6CAC07E}" type="presParOf" srcId="{C1AA56A2-F7A3-419F-A2AB-59BEAEEB4313}" destId="{872FE086-8E51-4491-8BD0-DE12D11F8D77}" srcOrd="4" destOrd="0" presId="urn:microsoft.com/office/officeart/2005/8/layout/hProcess4"/>
    <dgm:cxn modelId="{10649C34-1A56-44E5-92E3-F3626C5DA2DD}" type="presParOf" srcId="{66AEAA51-F05F-4FEA-8562-6DEA64EC631E}" destId="{CB3B180C-0F5E-451E-8832-104C8212D5DA}" srcOrd="3" destOrd="0" presId="urn:microsoft.com/office/officeart/2005/8/layout/hProcess4"/>
    <dgm:cxn modelId="{A612DDE3-0599-42D9-9785-8F62D0C489F5}" type="presParOf" srcId="{66AEAA51-F05F-4FEA-8562-6DEA64EC631E}" destId="{0827717E-EFD0-4785-BFFD-292FFA13F66A}" srcOrd="4" destOrd="0" presId="urn:microsoft.com/office/officeart/2005/8/layout/hProcess4"/>
    <dgm:cxn modelId="{C204ECF7-2819-48DD-A782-F5563003C4CB}" type="presParOf" srcId="{0827717E-EFD0-4785-BFFD-292FFA13F66A}" destId="{A25E9810-32A7-4351-8164-64CCB0B5FC38}" srcOrd="0" destOrd="0" presId="urn:microsoft.com/office/officeart/2005/8/layout/hProcess4"/>
    <dgm:cxn modelId="{F1D38EDB-1721-4D4B-89B5-0E1B4A5C0457}" type="presParOf" srcId="{0827717E-EFD0-4785-BFFD-292FFA13F66A}" destId="{7C3F5A74-DA00-4658-83A8-83C1547600F8}" srcOrd="1" destOrd="0" presId="urn:microsoft.com/office/officeart/2005/8/layout/hProcess4"/>
    <dgm:cxn modelId="{A8CC8432-ABF5-4864-8970-8A6082D277EB}" type="presParOf" srcId="{0827717E-EFD0-4785-BFFD-292FFA13F66A}" destId="{0D1C041C-67EB-41E3-9D9C-DEE00715416D}" srcOrd="2" destOrd="0" presId="urn:microsoft.com/office/officeart/2005/8/layout/hProcess4"/>
    <dgm:cxn modelId="{7FCEB7C5-08AC-49AF-8B9D-E064429C1458}" type="presParOf" srcId="{0827717E-EFD0-4785-BFFD-292FFA13F66A}" destId="{52C498F5-E743-421F-AAD9-C284EBFB22A9}" srcOrd="3" destOrd="0" presId="urn:microsoft.com/office/officeart/2005/8/layout/hProcess4"/>
    <dgm:cxn modelId="{2233C148-14A6-4C1F-A895-5611C819CD37}" type="presParOf" srcId="{0827717E-EFD0-4785-BFFD-292FFA13F66A}" destId="{42BB810D-C78B-44F4-9A45-AA707F4B1B02}"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20D5F7-2B05-49B8-BFD4-3D1EC6BB727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2F5AECF-3A1A-42D7-A8BC-8B8F560C7A00}">
      <dgm:prSet custT="1"/>
      <dgm:spPr/>
      <dgm:t>
        <a:bodyPr/>
        <a:lstStyle/>
        <a:p>
          <a:r>
            <a:rPr lang="en-US" sz="3200" dirty="0"/>
            <a:t>Guidance and Resources</a:t>
          </a:r>
        </a:p>
      </dgm:t>
      <dgm:extLst>
        <a:ext uri="{E40237B7-FDA0-4F09-8148-C483321AD2D9}">
          <dgm14:cNvPr xmlns:dgm14="http://schemas.microsoft.com/office/drawing/2010/diagram" id="0" name="" descr="Guidance and Resources&#10;"/>
        </a:ext>
      </dgm:extLst>
    </dgm:pt>
    <dgm:pt modelId="{D13A6C34-E697-4309-984F-34C021601ED9}" type="parTrans" cxnId="{F37616B5-F569-4011-9CC8-25B639E7DE99}">
      <dgm:prSet/>
      <dgm:spPr/>
      <dgm:t>
        <a:bodyPr/>
        <a:lstStyle/>
        <a:p>
          <a:endParaRPr lang="en-US" sz="2400"/>
        </a:p>
      </dgm:t>
    </dgm:pt>
    <dgm:pt modelId="{63CD1E90-C289-4A33-B364-E837A77F83B6}" type="sibTrans" cxnId="{F37616B5-F569-4011-9CC8-25B639E7DE99}">
      <dgm:prSet/>
      <dgm:spPr/>
      <dgm:t>
        <a:bodyPr/>
        <a:lstStyle/>
        <a:p>
          <a:endParaRPr lang="en-US" sz="2400"/>
        </a:p>
      </dgm:t>
    </dgm:pt>
    <dgm:pt modelId="{99E72B3F-7BF7-4D97-97D5-CF7C154191F6}">
      <dgm:prSet custT="1"/>
      <dgm:spPr/>
      <dgm:t>
        <a:bodyPr/>
        <a:lstStyle/>
        <a:p>
          <a:r>
            <a:rPr lang="en-US" sz="3200" dirty="0"/>
            <a:t>Monitoring for Compliance</a:t>
          </a:r>
        </a:p>
      </dgm:t>
      <dgm:extLst>
        <a:ext uri="{E40237B7-FDA0-4F09-8148-C483321AD2D9}">
          <dgm14:cNvPr xmlns:dgm14="http://schemas.microsoft.com/office/drawing/2010/diagram" id="0" name="" descr="Monitoring for Compliance&#10;"/>
        </a:ext>
      </dgm:extLst>
    </dgm:pt>
    <dgm:pt modelId="{C5A12A6F-F638-48F2-A0D4-E98EAE1C9363}" type="parTrans" cxnId="{BBFDAD7F-A33C-4AC8-BD09-E2B71A1BFDA2}">
      <dgm:prSet/>
      <dgm:spPr/>
      <dgm:t>
        <a:bodyPr/>
        <a:lstStyle/>
        <a:p>
          <a:endParaRPr lang="en-US" sz="2400"/>
        </a:p>
      </dgm:t>
    </dgm:pt>
    <dgm:pt modelId="{3B29202C-F40A-4098-A7BA-8EE96C016A44}" type="sibTrans" cxnId="{BBFDAD7F-A33C-4AC8-BD09-E2B71A1BFDA2}">
      <dgm:prSet/>
      <dgm:spPr/>
      <dgm:t>
        <a:bodyPr/>
        <a:lstStyle/>
        <a:p>
          <a:endParaRPr lang="en-US" sz="2400"/>
        </a:p>
      </dgm:t>
    </dgm:pt>
    <dgm:pt modelId="{2A64DBA3-DF78-4901-A440-04EA39F0783D}">
      <dgm:prSet custT="1"/>
      <dgm:spPr/>
      <dgm:t>
        <a:bodyPr/>
        <a:lstStyle/>
        <a:p>
          <a:r>
            <a:rPr lang="en-US" sz="3200" dirty="0"/>
            <a:t>Network of Professional Development Specialists</a:t>
          </a:r>
        </a:p>
      </dgm:t>
      <dgm:extLst>
        <a:ext uri="{E40237B7-FDA0-4F09-8148-C483321AD2D9}">
          <dgm14:cNvPr xmlns:dgm14="http://schemas.microsoft.com/office/drawing/2010/diagram" id="0" name="" descr="Network of Professional Development Specialists&#10;"/>
        </a:ext>
      </dgm:extLst>
    </dgm:pt>
    <dgm:pt modelId="{336B508C-3DA6-48A1-9C5C-A03F1E1A271E}" type="parTrans" cxnId="{152BB2C7-339F-4B3C-9B88-0812D1768F5B}">
      <dgm:prSet/>
      <dgm:spPr/>
      <dgm:t>
        <a:bodyPr/>
        <a:lstStyle/>
        <a:p>
          <a:endParaRPr lang="en-US" sz="2400"/>
        </a:p>
      </dgm:t>
    </dgm:pt>
    <dgm:pt modelId="{F742FD7F-D3A9-4030-B953-C9240213FFC7}" type="sibTrans" cxnId="{152BB2C7-339F-4B3C-9B88-0812D1768F5B}">
      <dgm:prSet/>
      <dgm:spPr/>
      <dgm:t>
        <a:bodyPr/>
        <a:lstStyle/>
        <a:p>
          <a:endParaRPr lang="en-US" sz="2400"/>
        </a:p>
      </dgm:t>
    </dgm:pt>
    <dgm:pt modelId="{2AAE8F53-BC5B-49A4-9D77-A222EBBDAB6B}" type="pres">
      <dgm:prSet presAssocID="{7B20D5F7-2B05-49B8-BFD4-3D1EC6BB727D}" presName="root" presStyleCnt="0">
        <dgm:presLayoutVars>
          <dgm:dir/>
          <dgm:resizeHandles val="exact"/>
        </dgm:presLayoutVars>
      </dgm:prSet>
      <dgm:spPr/>
    </dgm:pt>
    <dgm:pt modelId="{F6FCDFAC-F93B-4081-8BE0-188EAFF5DAB8}" type="pres">
      <dgm:prSet presAssocID="{92F5AECF-3A1A-42D7-A8BC-8B8F560C7A00}" presName="compNode" presStyleCnt="0"/>
      <dgm:spPr/>
    </dgm:pt>
    <dgm:pt modelId="{5FEDBD48-8D4A-47E6-8763-B2A8CBB184A5}" type="pres">
      <dgm:prSet presAssocID="{92F5AECF-3A1A-42D7-A8BC-8B8F560C7A00}" presName="bgRect" presStyleLbl="bgShp" presStyleIdx="0" presStyleCnt="3"/>
      <dgm:spPr/>
    </dgm:pt>
    <dgm:pt modelId="{A265EF1A-DB42-4362-BC0D-1D5C37CDB159}" type="pres">
      <dgm:prSet presAssocID="{92F5AECF-3A1A-42D7-A8BC-8B8F560C7A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FA6F90B2-7664-4D9E-B632-9D6125841547}" type="pres">
      <dgm:prSet presAssocID="{92F5AECF-3A1A-42D7-A8BC-8B8F560C7A00}" presName="spaceRect" presStyleCnt="0"/>
      <dgm:spPr/>
    </dgm:pt>
    <dgm:pt modelId="{63ED00FA-30CB-49AF-9D91-26D242B141C5}" type="pres">
      <dgm:prSet presAssocID="{92F5AECF-3A1A-42D7-A8BC-8B8F560C7A00}" presName="parTx" presStyleLbl="revTx" presStyleIdx="0" presStyleCnt="3">
        <dgm:presLayoutVars>
          <dgm:chMax val="0"/>
          <dgm:chPref val="0"/>
        </dgm:presLayoutVars>
      </dgm:prSet>
      <dgm:spPr/>
    </dgm:pt>
    <dgm:pt modelId="{147163B9-C07B-4B49-8523-5D575CC87B10}" type="pres">
      <dgm:prSet presAssocID="{63CD1E90-C289-4A33-B364-E837A77F83B6}" presName="sibTrans" presStyleCnt="0"/>
      <dgm:spPr/>
    </dgm:pt>
    <dgm:pt modelId="{266115A4-0D82-4941-9DCC-456167F03C6A}" type="pres">
      <dgm:prSet presAssocID="{99E72B3F-7BF7-4D97-97D5-CF7C154191F6}" presName="compNode" presStyleCnt="0"/>
      <dgm:spPr/>
    </dgm:pt>
    <dgm:pt modelId="{8B82EFD5-22B9-41B9-BA34-4C732A2FE07E}" type="pres">
      <dgm:prSet presAssocID="{99E72B3F-7BF7-4D97-97D5-CF7C154191F6}" presName="bgRect" presStyleLbl="bgShp" presStyleIdx="1" presStyleCnt="3"/>
      <dgm:spPr/>
    </dgm:pt>
    <dgm:pt modelId="{6C5B344E-423B-459B-BA35-99A55F332952}" type="pres">
      <dgm:prSet presAssocID="{99E72B3F-7BF7-4D97-97D5-CF7C154191F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A1E2DB72-D46B-463F-AA3B-A891C9BF80A5}" type="pres">
      <dgm:prSet presAssocID="{99E72B3F-7BF7-4D97-97D5-CF7C154191F6}" presName="spaceRect" presStyleCnt="0"/>
      <dgm:spPr/>
    </dgm:pt>
    <dgm:pt modelId="{6BC23160-5CC8-47C6-ABEA-23477A2C28A7}" type="pres">
      <dgm:prSet presAssocID="{99E72B3F-7BF7-4D97-97D5-CF7C154191F6}" presName="parTx" presStyleLbl="revTx" presStyleIdx="1" presStyleCnt="3">
        <dgm:presLayoutVars>
          <dgm:chMax val="0"/>
          <dgm:chPref val="0"/>
        </dgm:presLayoutVars>
      </dgm:prSet>
      <dgm:spPr/>
    </dgm:pt>
    <dgm:pt modelId="{34192364-3DDA-48C9-AFC7-859F2EA74805}" type="pres">
      <dgm:prSet presAssocID="{3B29202C-F40A-4098-A7BA-8EE96C016A44}" presName="sibTrans" presStyleCnt="0"/>
      <dgm:spPr/>
    </dgm:pt>
    <dgm:pt modelId="{43FB6D01-F1DA-4C5F-995B-FEC4C9A3EF8D}" type="pres">
      <dgm:prSet presAssocID="{2A64DBA3-DF78-4901-A440-04EA39F0783D}" presName="compNode" presStyleCnt="0"/>
      <dgm:spPr/>
    </dgm:pt>
    <dgm:pt modelId="{430563AC-DADA-479A-B4BD-8AACF2FBE186}" type="pres">
      <dgm:prSet presAssocID="{2A64DBA3-DF78-4901-A440-04EA39F0783D}" presName="bgRect" presStyleLbl="bgShp" presStyleIdx="2" presStyleCnt="3"/>
      <dgm:spPr/>
    </dgm:pt>
    <dgm:pt modelId="{703264A8-4A61-47BD-8852-A74CB9C2AB09}" type="pres">
      <dgm:prSet presAssocID="{2A64DBA3-DF78-4901-A440-04EA39F078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4A25B398-B0EC-413A-A0D6-605B6180FD43}" type="pres">
      <dgm:prSet presAssocID="{2A64DBA3-DF78-4901-A440-04EA39F0783D}" presName="spaceRect" presStyleCnt="0"/>
      <dgm:spPr/>
    </dgm:pt>
    <dgm:pt modelId="{8BFC2154-9A6A-4897-9BB2-9BFB60D7C3EE}" type="pres">
      <dgm:prSet presAssocID="{2A64DBA3-DF78-4901-A440-04EA39F0783D}" presName="parTx" presStyleLbl="revTx" presStyleIdx="2" presStyleCnt="3">
        <dgm:presLayoutVars>
          <dgm:chMax val="0"/>
          <dgm:chPref val="0"/>
        </dgm:presLayoutVars>
      </dgm:prSet>
      <dgm:spPr/>
    </dgm:pt>
  </dgm:ptLst>
  <dgm:cxnLst>
    <dgm:cxn modelId="{1A1B6966-9797-4C10-9B4E-E69EA97D4A77}" type="presOf" srcId="{2A64DBA3-DF78-4901-A440-04EA39F0783D}" destId="{8BFC2154-9A6A-4897-9BB2-9BFB60D7C3EE}" srcOrd="0" destOrd="0" presId="urn:microsoft.com/office/officeart/2018/2/layout/IconVerticalSolidList"/>
    <dgm:cxn modelId="{7395574E-5502-4D55-9B94-BBB130F5C4B7}" type="presOf" srcId="{99E72B3F-7BF7-4D97-97D5-CF7C154191F6}" destId="{6BC23160-5CC8-47C6-ABEA-23477A2C28A7}" srcOrd="0" destOrd="0" presId="urn:microsoft.com/office/officeart/2018/2/layout/IconVerticalSolidList"/>
    <dgm:cxn modelId="{BBFDAD7F-A33C-4AC8-BD09-E2B71A1BFDA2}" srcId="{7B20D5F7-2B05-49B8-BFD4-3D1EC6BB727D}" destId="{99E72B3F-7BF7-4D97-97D5-CF7C154191F6}" srcOrd="1" destOrd="0" parTransId="{C5A12A6F-F638-48F2-A0D4-E98EAE1C9363}" sibTransId="{3B29202C-F40A-4098-A7BA-8EE96C016A44}"/>
    <dgm:cxn modelId="{E99C4B88-D36B-45EE-837A-5F6B38836852}" type="presOf" srcId="{7B20D5F7-2B05-49B8-BFD4-3D1EC6BB727D}" destId="{2AAE8F53-BC5B-49A4-9D77-A222EBBDAB6B}" srcOrd="0" destOrd="0" presId="urn:microsoft.com/office/officeart/2018/2/layout/IconVerticalSolidList"/>
    <dgm:cxn modelId="{9D65768D-B4B8-4F57-AB34-AD24782FFD63}" type="presOf" srcId="{92F5AECF-3A1A-42D7-A8BC-8B8F560C7A00}" destId="{63ED00FA-30CB-49AF-9D91-26D242B141C5}" srcOrd="0" destOrd="0" presId="urn:microsoft.com/office/officeart/2018/2/layout/IconVerticalSolidList"/>
    <dgm:cxn modelId="{F37616B5-F569-4011-9CC8-25B639E7DE99}" srcId="{7B20D5F7-2B05-49B8-BFD4-3D1EC6BB727D}" destId="{92F5AECF-3A1A-42D7-A8BC-8B8F560C7A00}" srcOrd="0" destOrd="0" parTransId="{D13A6C34-E697-4309-984F-34C021601ED9}" sibTransId="{63CD1E90-C289-4A33-B364-E837A77F83B6}"/>
    <dgm:cxn modelId="{152BB2C7-339F-4B3C-9B88-0812D1768F5B}" srcId="{7B20D5F7-2B05-49B8-BFD4-3D1EC6BB727D}" destId="{2A64DBA3-DF78-4901-A440-04EA39F0783D}" srcOrd="2" destOrd="0" parTransId="{336B508C-3DA6-48A1-9C5C-A03F1E1A271E}" sibTransId="{F742FD7F-D3A9-4030-B953-C9240213FFC7}"/>
    <dgm:cxn modelId="{CA15A46B-5E8C-4175-A3A0-98A2DBF417CC}" type="presParOf" srcId="{2AAE8F53-BC5B-49A4-9D77-A222EBBDAB6B}" destId="{F6FCDFAC-F93B-4081-8BE0-188EAFF5DAB8}" srcOrd="0" destOrd="0" presId="urn:microsoft.com/office/officeart/2018/2/layout/IconVerticalSolidList"/>
    <dgm:cxn modelId="{FD8208A3-8B18-4F68-995B-772FBC575273}" type="presParOf" srcId="{F6FCDFAC-F93B-4081-8BE0-188EAFF5DAB8}" destId="{5FEDBD48-8D4A-47E6-8763-B2A8CBB184A5}" srcOrd="0" destOrd="0" presId="urn:microsoft.com/office/officeart/2018/2/layout/IconVerticalSolidList"/>
    <dgm:cxn modelId="{945C72A1-220A-4F8C-BC95-1D9C4DF1BF69}" type="presParOf" srcId="{F6FCDFAC-F93B-4081-8BE0-188EAFF5DAB8}" destId="{A265EF1A-DB42-4362-BC0D-1D5C37CDB159}" srcOrd="1" destOrd="0" presId="urn:microsoft.com/office/officeart/2018/2/layout/IconVerticalSolidList"/>
    <dgm:cxn modelId="{BB2812F8-0C78-4598-A1F7-B8CC16FA4193}" type="presParOf" srcId="{F6FCDFAC-F93B-4081-8BE0-188EAFF5DAB8}" destId="{FA6F90B2-7664-4D9E-B632-9D6125841547}" srcOrd="2" destOrd="0" presId="urn:microsoft.com/office/officeart/2018/2/layout/IconVerticalSolidList"/>
    <dgm:cxn modelId="{A6288A12-393F-46D8-AFC3-C8520D2904CA}" type="presParOf" srcId="{F6FCDFAC-F93B-4081-8BE0-188EAFF5DAB8}" destId="{63ED00FA-30CB-49AF-9D91-26D242B141C5}" srcOrd="3" destOrd="0" presId="urn:microsoft.com/office/officeart/2018/2/layout/IconVerticalSolidList"/>
    <dgm:cxn modelId="{7030C150-6DFB-4899-886B-9EB835B574E2}" type="presParOf" srcId="{2AAE8F53-BC5B-49A4-9D77-A222EBBDAB6B}" destId="{147163B9-C07B-4B49-8523-5D575CC87B10}" srcOrd="1" destOrd="0" presId="urn:microsoft.com/office/officeart/2018/2/layout/IconVerticalSolidList"/>
    <dgm:cxn modelId="{50D08ECD-142D-4BAB-A5DA-779FE11E63E4}" type="presParOf" srcId="{2AAE8F53-BC5B-49A4-9D77-A222EBBDAB6B}" destId="{266115A4-0D82-4941-9DCC-456167F03C6A}" srcOrd="2" destOrd="0" presId="urn:microsoft.com/office/officeart/2018/2/layout/IconVerticalSolidList"/>
    <dgm:cxn modelId="{FDB46FC0-3FEE-4A62-8ACA-3A18BA615189}" type="presParOf" srcId="{266115A4-0D82-4941-9DCC-456167F03C6A}" destId="{8B82EFD5-22B9-41B9-BA34-4C732A2FE07E}" srcOrd="0" destOrd="0" presId="urn:microsoft.com/office/officeart/2018/2/layout/IconVerticalSolidList"/>
    <dgm:cxn modelId="{812C6622-9217-4D50-BBE9-D88D531776C7}" type="presParOf" srcId="{266115A4-0D82-4941-9DCC-456167F03C6A}" destId="{6C5B344E-423B-459B-BA35-99A55F332952}" srcOrd="1" destOrd="0" presId="urn:microsoft.com/office/officeart/2018/2/layout/IconVerticalSolidList"/>
    <dgm:cxn modelId="{83133AF7-44E7-421A-95A1-CC40735C3A44}" type="presParOf" srcId="{266115A4-0D82-4941-9DCC-456167F03C6A}" destId="{A1E2DB72-D46B-463F-AA3B-A891C9BF80A5}" srcOrd="2" destOrd="0" presId="urn:microsoft.com/office/officeart/2018/2/layout/IconVerticalSolidList"/>
    <dgm:cxn modelId="{1C525BB6-6C37-4CE3-B628-D5F816E911EA}" type="presParOf" srcId="{266115A4-0D82-4941-9DCC-456167F03C6A}" destId="{6BC23160-5CC8-47C6-ABEA-23477A2C28A7}" srcOrd="3" destOrd="0" presId="urn:microsoft.com/office/officeart/2018/2/layout/IconVerticalSolidList"/>
    <dgm:cxn modelId="{8D355B19-59BC-4F9D-8E66-A29A564EA37C}" type="presParOf" srcId="{2AAE8F53-BC5B-49A4-9D77-A222EBBDAB6B}" destId="{34192364-3DDA-48C9-AFC7-859F2EA74805}" srcOrd="3" destOrd="0" presId="urn:microsoft.com/office/officeart/2018/2/layout/IconVerticalSolidList"/>
    <dgm:cxn modelId="{915C87F0-23EA-4C92-A5CD-B0869932AE75}" type="presParOf" srcId="{2AAE8F53-BC5B-49A4-9D77-A222EBBDAB6B}" destId="{43FB6D01-F1DA-4C5F-995B-FEC4C9A3EF8D}" srcOrd="4" destOrd="0" presId="urn:microsoft.com/office/officeart/2018/2/layout/IconVerticalSolidList"/>
    <dgm:cxn modelId="{1D24FC69-01DB-4911-AA62-B238438D0A82}" type="presParOf" srcId="{43FB6D01-F1DA-4C5F-995B-FEC4C9A3EF8D}" destId="{430563AC-DADA-479A-B4BD-8AACF2FBE186}" srcOrd="0" destOrd="0" presId="urn:microsoft.com/office/officeart/2018/2/layout/IconVerticalSolidList"/>
    <dgm:cxn modelId="{38C82238-DE04-4EE5-988F-BA6F0617E121}" type="presParOf" srcId="{43FB6D01-F1DA-4C5F-995B-FEC4C9A3EF8D}" destId="{703264A8-4A61-47BD-8852-A74CB9C2AB09}" srcOrd="1" destOrd="0" presId="urn:microsoft.com/office/officeart/2018/2/layout/IconVerticalSolidList"/>
    <dgm:cxn modelId="{5E32784A-35C7-4AEB-BDA8-5DF86D4BA9AB}" type="presParOf" srcId="{43FB6D01-F1DA-4C5F-995B-FEC4C9A3EF8D}" destId="{4A25B398-B0EC-413A-A0D6-605B6180FD43}" srcOrd="2" destOrd="0" presId="urn:microsoft.com/office/officeart/2018/2/layout/IconVerticalSolidList"/>
    <dgm:cxn modelId="{BA717F48-F4AD-4B66-A9E4-46927FCE047A}" type="presParOf" srcId="{43FB6D01-F1DA-4C5F-995B-FEC4C9A3EF8D}" destId="{8BFC2154-9A6A-4897-9BB2-9BFB60D7C3EE}"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C1678E-88DA-4142-BB8E-0CB3ACB5A24D}"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endParaRPr lang="en-US"/>
        </a:p>
      </dgm:t>
    </dgm:pt>
    <dgm:pt modelId="{F5FF0C52-7A49-47BB-94B0-25C4582ABC12}">
      <dgm:prSet phldrT="[Text]"/>
      <dgm:spPr/>
      <dgm:t>
        <a:bodyPr/>
        <a:lstStyle/>
        <a:p>
          <a:r>
            <a:rPr lang="en-US" dirty="0"/>
            <a:t>Policies</a:t>
          </a:r>
        </a:p>
      </dgm:t>
    </dgm:pt>
    <dgm:pt modelId="{E4ACBE0A-0831-4A4A-94EC-C5D3C4ABAFEB}" type="parTrans" cxnId="{63D36806-9415-4C80-B219-440A411D3240}">
      <dgm:prSet/>
      <dgm:spPr/>
      <dgm:t>
        <a:bodyPr/>
        <a:lstStyle/>
        <a:p>
          <a:endParaRPr lang="en-US"/>
        </a:p>
      </dgm:t>
    </dgm:pt>
    <dgm:pt modelId="{4F48BD26-C697-4A27-BFE5-F5DC931B62FA}" type="sibTrans" cxnId="{63D36806-9415-4C80-B219-440A411D3240}">
      <dgm:prSet/>
      <dgm:spPr/>
      <dgm:t>
        <a:bodyPr/>
        <a:lstStyle/>
        <a:p>
          <a:endParaRPr lang="en-US"/>
        </a:p>
      </dgm:t>
    </dgm:pt>
    <dgm:pt modelId="{316DA104-9CF9-4434-A232-0A9DC9B5F0C8}">
      <dgm:prSet phldrT="[Text]"/>
      <dgm:spPr/>
      <dgm:t>
        <a:bodyPr/>
        <a:lstStyle/>
        <a:p>
          <a:r>
            <a:rPr lang="en-US" dirty="0"/>
            <a:t>Procedures</a:t>
          </a:r>
        </a:p>
      </dgm:t>
    </dgm:pt>
    <dgm:pt modelId="{D5EB5306-69B6-443F-B921-D0648FA1C310}" type="parTrans" cxnId="{E6EB873B-FA1C-4D34-BBF6-06A889E38557}">
      <dgm:prSet/>
      <dgm:spPr/>
      <dgm:t>
        <a:bodyPr/>
        <a:lstStyle/>
        <a:p>
          <a:endParaRPr lang="en-US"/>
        </a:p>
      </dgm:t>
    </dgm:pt>
    <dgm:pt modelId="{C3884378-7BB1-4866-B491-C3528B600776}" type="sibTrans" cxnId="{E6EB873B-FA1C-4D34-BBF6-06A889E38557}">
      <dgm:prSet/>
      <dgm:spPr/>
      <dgm:t>
        <a:bodyPr/>
        <a:lstStyle/>
        <a:p>
          <a:endParaRPr lang="en-US"/>
        </a:p>
      </dgm:t>
    </dgm:pt>
    <dgm:pt modelId="{ECB970CE-7C1A-4C99-8DF5-C0065373931A}">
      <dgm:prSet phldrT="[Text]"/>
      <dgm:spPr/>
      <dgm:t>
        <a:bodyPr/>
        <a:lstStyle/>
        <a:p>
          <a:r>
            <a:rPr lang="en-US" dirty="0"/>
            <a:t>Practices</a:t>
          </a:r>
        </a:p>
      </dgm:t>
    </dgm:pt>
    <dgm:pt modelId="{E22E0381-FBF3-40F0-9A1C-08014571D63F}" type="parTrans" cxnId="{092C5329-A0B5-4D9C-8C45-D9D2453E15BC}">
      <dgm:prSet/>
      <dgm:spPr/>
      <dgm:t>
        <a:bodyPr/>
        <a:lstStyle/>
        <a:p>
          <a:endParaRPr lang="en-US"/>
        </a:p>
      </dgm:t>
    </dgm:pt>
    <dgm:pt modelId="{CBB079E5-47B4-4FEF-B8B7-BDC0CD62A5C6}" type="sibTrans" cxnId="{092C5329-A0B5-4D9C-8C45-D9D2453E15BC}">
      <dgm:prSet/>
      <dgm:spPr/>
      <dgm:t>
        <a:bodyPr/>
        <a:lstStyle/>
        <a:p>
          <a:endParaRPr lang="en-US"/>
        </a:p>
      </dgm:t>
    </dgm:pt>
    <dgm:pt modelId="{6C58EB49-8E1E-4D81-AF8B-9E2EA1C02BB9}" type="pres">
      <dgm:prSet presAssocID="{54C1678E-88DA-4142-BB8E-0CB3ACB5A24D}" presName="Name0" presStyleCnt="0">
        <dgm:presLayoutVars>
          <dgm:dir/>
          <dgm:resizeHandles val="exact"/>
        </dgm:presLayoutVars>
      </dgm:prSet>
      <dgm:spPr/>
    </dgm:pt>
    <dgm:pt modelId="{AACEBB61-D828-4228-B6F4-E2F5E6B7216D}" type="pres">
      <dgm:prSet presAssocID="{F5FF0C52-7A49-47BB-94B0-25C4582ABC12}" presName="composite" presStyleCnt="0"/>
      <dgm:spPr/>
    </dgm:pt>
    <dgm:pt modelId="{0B6294A8-936B-46DB-AF63-698C9DE10983}" type="pres">
      <dgm:prSet presAssocID="{F5FF0C52-7A49-47BB-94B0-25C4582ABC12}" presName="rect1" presStyleLbl="trAlignAcc1" presStyleIdx="0" presStyleCnt="3">
        <dgm:presLayoutVars>
          <dgm:bulletEnabled val="1"/>
        </dgm:presLayoutVars>
      </dgm:prSet>
      <dgm:spPr/>
    </dgm:pt>
    <dgm:pt modelId="{B17FCD53-0E29-4948-B635-97AD7AC85118}" type="pres">
      <dgm:prSet presAssocID="{F5FF0C52-7A49-47BB-94B0-25C4582ABC12}"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hecklist RTL"/>
        </a:ext>
      </dgm:extLst>
    </dgm:pt>
    <dgm:pt modelId="{44718E3D-0B5D-4111-982A-F7D7FA4C9E2A}" type="pres">
      <dgm:prSet presAssocID="{4F48BD26-C697-4A27-BFE5-F5DC931B62FA}" presName="sibTrans" presStyleCnt="0"/>
      <dgm:spPr/>
    </dgm:pt>
    <dgm:pt modelId="{33DD1761-DEC9-48EA-99AB-7626E8A81AE6}" type="pres">
      <dgm:prSet presAssocID="{316DA104-9CF9-4434-A232-0A9DC9B5F0C8}" presName="composite" presStyleCnt="0"/>
      <dgm:spPr/>
    </dgm:pt>
    <dgm:pt modelId="{2880B3F1-CFAA-4283-B7D3-4C9D0FD58934}" type="pres">
      <dgm:prSet presAssocID="{316DA104-9CF9-4434-A232-0A9DC9B5F0C8}" presName="rect1" presStyleLbl="trAlignAcc1" presStyleIdx="1" presStyleCnt="3">
        <dgm:presLayoutVars>
          <dgm:bulletEnabled val="1"/>
        </dgm:presLayoutVars>
      </dgm:prSet>
      <dgm:spPr/>
    </dgm:pt>
    <dgm:pt modelId="{81E11D94-FFE9-409E-902A-F9B0CBC50C89}" type="pres">
      <dgm:prSet presAssocID="{316DA104-9CF9-4434-A232-0A9DC9B5F0C8}" presName="rect2"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Open book"/>
        </a:ext>
      </dgm:extLst>
    </dgm:pt>
    <dgm:pt modelId="{77F2A0EB-CD4C-45B5-BE24-FDFDA1A34BAE}" type="pres">
      <dgm:prSet presAssocID="{C3884378-7BB1-4866-B491-C3528B600776}" presName="sibTrans" presStyleCnt="0"/>
      <dgm:spPr/>
    </dgm:pt>
    <dgm:pt modelId="{F6ABC335-1A10-481C-8824-7A6B647AB987}" type="pres">
      <dgm:prSet presAssocID="{ECB970CE-7C1A-4C99-8DF5-C0065373931A}" presName="composite" presStyleCnt="0"/>
      <dgm:spPr/>
    </dgm:pt>
    <dgm:pt modelId="{7EA0CD29-6240-45A7-9692-F6E66A6F30AA}" type="pres">
      <dgm:prSet presAssocID="{ECB970CE-7C1A-4C99-8DF5-C0065373931A}" presName="rect1" presStyleLbl="trAlignAcc1" presStyleIdx="2" presStyleCnt="3">
        <dgm:presLayoutVars>
          <dgm:bulletEnabled val="1"/>
        </dgm:presLayoutVars>
      </dgm:prSet>
      <dgm:spPr/>
    </dgm:pt>
    <dgm:pt modelId="{4A5E1AC9-CC9D-4949-8409-7C6C6B6E8F72}" type="pres">
      <dgm:prSet presAssocID="{ECB970CE-7C1A-4C99-8DF5-C0065373931A}" presName="rect2"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Checkmark"/>
        </a:ext>
      </dgm:extLst>
    </dgm:pt>
  </dgm:ptLst>
  <dgm:cxnLst>
    <dgm:cxn modelId="{63D36806-9415-4C80-B219-440A411D3240}" srcId="{54C1678E-88DA-4142-BB8E-0CB3ACB5A24D}" destId="{F5FF0C52-7A49-47BB-94B0-25C4582ABC12}" srcOrd="0" destOrd="0" parTransId="{E4ACBE0A-0831-4A4A-94EC-C5D3C4ABAFEB}" sibTransId="{4F48BD26-C697-4A27-BFE5-F5DC931B62FA}"/>
    <dgm:cxn modelId="{092C5329-A0B5-4D9C-8C45-D9D2453E15BC}" srcId="{54C1678E-88DA-4142-BB8E-0CB3ACB5A24D}" destId="{ECB970CE-7C1A-4C99-8DF5-C0065373931A}" srcOrd="2" destOrd="0" parTransId="{E22E0381-FBF3-40F0-9A1C-08014571D63F}" sibTransId="{CBB079E5-47B4-4FEF-B8B7-BDC0CD62A5C6}"/>
    <dgm:cxn modelId="{E6EB873B-FA1C-4D34-BBF6-06A889E38557}" srcId="{54C1678E-88DA-4142-BB8E-0CB3ACB5A24D}" destId="{316DA104-9CF9-4434-A232-0A9DC9B5F0C8}" srcOrd="1" destOrd="0" parTransId="{D5EB5306-69B6-443F-B921-D0648FA1C310}" sibTransId="{C3884378-7BB1-4866-B491-C3528B600776}"/>
    <dgm:cxn modelId="{E7973353-AECE-455C-B945-38D029877F4A}" type="presOf" srcId="{ECB970CE-7C1A-4C99-8DF5-C0065373931A}" destId="{7EA0CD29-6240-45A7-9692-F6E66A6F30AA}" srcOrd="0" destOrd="0" presId="urn:microsoft.com/office/officeart/2008/layout/PictureStrips"/>
    <dgm:cxn modelId="{08101E59-8959-4893-99D7-E3C355B4429E}" type="presOf" srcId="{F5FF0C52-7A49-47BB-94B0-25C4582ABC12}" destId="{0B6294A8-936B-46DB-AF63-698C9DE10983}" srcOrd="0" destOrd="0" presId="urn:microsoft.com/office/officeart/2008/layout/PictureStrips"/>
    <dgm:cxn modelId="{9B795AA0-EF7B-4248-BB58-82FFD5668DD9}" type="presOf" srcId="{316DA104-9CF9-4434-A232-0A9DC9B5F0C8}" destId="{2880B3F1-CFAA-4283-B7D3-4C9D0FD58934}" srcOrd="0" destOrd="0" presId="urn:microsoft.com/office/officeart/2008/layout/PictureStrips"/>
    <dgm:cxn modelId="{8E062FCF-35D9-4E3D-866D-2EE30575C452}" type="presOf" srcId="{54C1678E-88DA-4142-BB8E-0CB3ACB5A24D}" destId="{6C58EB49-8E1E-4D81-AF8B-9E2EA1C02BB9}" srcOrd="0" destOrd="0" presId="urn:microsoft.com/office/officeart/2008/layout/PictureStrips"/>
    <dgm:cxn modelId="{CB496920-165C-4529-940B-FFAA82EF24C7}" type="presParOf" srcId="{6C58EB49-8E1E-4D81-AF8B-9E2EA1C02BB9}" destId="{AACEBB61-D828-4228-B6F4-E2F5E6B7216D}" srcOrd="0" destOrd="0" presId="urn:microsoft.com/office/officeart/2008/layout/PictureStrips"/>
    <dgm:cxn modelId="{78FA43F5-9D52-4CEC-92AD-1576A1EC2B85}" type="presParOf" srcId="{AACEBB61-D828-4228-B6F4-E2F5E6B7216D}" destId="{0B6294A8-936B-46DB-AF63-698C9DE10983}" srcOrd="0" destOrd="0" presId="urn:microsoft.com/office/officeart/2008/layout/PictureStrips"/>
    <dgm:cxn modelId="{AFB910C6-B97E-4766-8282-9B4104905D1F}" type="presParOf" srcId="{AACEBB61-D828-4228-B6F4-E2F5E6B7216D}" destId="{B17FCD53-0E29-4948-B635-97AD7AC85118}" srcOrd="1" destOrd="0" presId="urn:microsoft.com/office/officeart/2008/layout/PictureStrips"/>
    <dgm:cxn modelId="{85913638-4A7D-4A52-BCBC-DC59EF6CA28F}" type="presParOf" srcId="{6C58EB49-8E1E-4D81-AF8B-9E2EA1C02BB9}" destId="{44718E3D-0B5D-4111-982A-F7D7FA4C9E2A}" srcOrd="1" destOrd="0" presId="urn:microsoft.com/office/officeart/2008/layout/PictureStrips"/>
    <dgm:cxn modelId="{9463050A-8740-4B9E-8E27-BD7C175F47D6}" type="presParOf" srcId="{6C58EB49-8E1E-4D81-AF8B-9E2EA1C02BB9}" destId="{33DD1761-DEC9-48EA-99AB-7626E8A81AE6}" srcOrd="2" destOrd="0" presId="urn:microsoft.com/office/officeart/2008/layout/PictureStrips"/>
    <dgm:cxn modelId="{1E626973-B441-4D97-A778-943DE4CB6103}" type="presParOf" srcId="{33DD1761-DEC9-48EA-99AB-7626E8A81AE6}" destId="{2880B3F1-CFAA-4283-B7D3-4C9D0FD58934}" srcOrd="0" destOrd="0" presId="urn:microsoft.com/office/officeart/2008/layout/PictureStrips"/>
    <dgm:cxn modelId="{3102372B-CF3D-4E79-AA3C-5FBB96D932A3}" type="presParOf" srcId="{33DD1761-DEC9-48EA-99AB-7626E8A81AE6}" destId="{81E11D94-FFE9-409E-902A-F9B0CBC50C89}" srcOrd="1" destOrd="0" presId="urn:microsoft.com/office/officeart/2008/layout/PictureStrips"/>
    <dgm:cxn modelId="{3DEA0553-AD73-41E1-B108-BA908FD8D73B}" type="presParOf" srcId="{6C58EB49-8E1E-4D81-AF8B-9E2EA1C02BB9}" destId="{77F2A0EB-CD4C-45B5-BE24-FDFDA1A34BAE}" srcOrd="3" destOrd="0" presId="urn:microsoft.com/office/officeart/2008/layout/PictureStrips"/>
    <dgm:cxn modelId="{CF8FDCD0-CF59-4C60-B3E3-102AF66C12D8}" type="presParOf" srcId="{6C58EB49-8E1E-4D81-AF8B-9E2EA1C02BB9}" destId="{F6ABC335-1A10-481C-8824-7A6B647AB987}" srcOrd="4" destOrd="0" presId="urn:microsoft.com/office/officeart/2008/layout/PictureStrips"/>
    <dgm:cxn modelId="{2A0B4FB6-E4F1-4591-87C1-BEB06616B7F9}" type="presParOf" srcId="{F6ABC335-1A10-481C-8824-7A6B647AB987}" destId="{7EA0CD29-6240-45A7-9692-F6E66A6F30AA}" srcOrd="0" destOrd="0" presId="urn:microsoft.com/office/officeart/2008/layout/PictureStrips"/>
    <dgm:cxn modelId="{F8F55F1C-6639-47B6-9EA1-F2B8F03863A5}" type="presParOf" srcId="{F6ABC335-1A10-481C-8824-7A6B647AB987}" destId="{4A5E1AC9-CC9D-4949-8409-7C6C6B6E8F72}"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dirty="0"/>
            <a:t>12 Regional                Partnership Centers</a:t>
          </a:r>
        </a:p>
      </dgm:t>
      <dgm:extLst>
        <a:ext uri="{E40237B7-FDA0-4F09-8148-C483321AD2D9}">
          <dgm14:cNvPr xmlns:dgm14="http://schemas.microsoft.com/office/drawing/2010/diagram" id="0" name="" descr="12 Regional Partnership Centers&#10;14 School-Age Family and Community Engagement Centers&#10;14 Early Childhood Family and Community Engagement Centers"/>
        </a:ext>
      </dgm:extLs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dirty="0"/>
            <a:t>14 School-Age Family and Community Engagement Centers</a:t>
          </a:r>
        </a:p>
      </dgm:t>
      <dgm:extLst>
        <a:ext uri="{E40237B7-FDA0-4F09-8148-C483321AD2D9}">
          <dgm14:cNvPr xmlns:dgm14="http://schemas.microsoft.com/office/drawing/2010/diagram" id="0" name="" descr="14 School-Age Family and Community Engagement Centers&#10;"/>
        </a:ext>
      </dgm:extLs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dirty="0"/>
            <a:t>14 Early Childhood Family and Community Engagement Centers</a:t>
          </a:r>
        </a:p>
      </dgm:t>
      <dgm:extLst>
        <a:ext uri="{E40237B7-FDA0-4F09-8148-C483321AD2D9}">
          <dgm14:cNvPr xmlns:dgm14="http://schemas.microsoft.com/office/drawing/2010/diagram" id="0" name="" descr="14 Early Childhood Family and Community Engagement Centers&#10;"/>
        </a:ext>
      </dgm:extLs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dirty="0"/>
            <a:t>Regional Learning</a:t>
          </a:r>
          <a:endParaRPr lang="en-US" sz="2400" dirty="0"/>
        </a:p>
      </dgm:t>
      <dgm:extLst>
        <a:ext uri="{E40237B7-FDA0-4F09-8148-C483321AD2D9}">
          <dgm14:cNvPr xmlns:dgm14="http://schemas.microsoft.com/office/drawing/2010/diagram" id="0" name="" descr="Regional Learning&#10;"/>
        </a:ext>
      </dgm:extLs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dirty="0"/>
            <a:t>Targeted Skills/Support Groups</a:t>
          </a:r>
          <a:endParaRPr lang="en-US" sz="2400" dirty="0"/>
        </a:p>
      </dgm:t>
      <dgm:extLst>
        <a:ext uri="{E40237B7-FDA0-4F09-8148-C483321AD2D9}">
          <dgm14:cNvPr xmlns:dgm14="http://schemas.microsoft.com/office/drawing/2010/diagram" id="0" name="" descr="Targeted Skills or Support Groups&#10;"/>
        </a:ext>
      </dgm:extLs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dirty="0"/>
            <a:t>Support Plans </a:t>
          </a:r>
          <a:endParaRPr lang="en-US" sz="2400" dirty="0"/>
        </a:p>
      </dgm:t>
      <dgm:extLst>
        <a:ext uri="{E40237B7-FDA0-4F09-8148-C483321AD2D9}">
          <dgm14:cNvPr xmlns:dgm14="http://schemas.microsoft.com/office/drawing/2010/diagram" id="0" name="" descr="Support Plans &#10;"/>
        </a:ext>
      </dgm:extLs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extLst>
        <a:ext uri="{E40237B7-FDA0-4F09-8148-C483321AD2D9}">
          <dgm14:cNvPr xmlns:dgm14="http://schemas.microsoft.com/office/drawing/2010/diagram" id="0" name="" descr="One"/>
        </a:ext>
      </dgm:extLst>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37B460-DC8F-441B-80C2-74038C0963C2}" type="doc">
      <dgm:prSet loTypeId="urn:microsoft.com/office/officeart/2005/8/layout/process4" loCatId="process" qsTypeId="urn:microsoft.com/office/officeart/2005/8/quickstyle/3d1" qsCatId="3D" csTypeId="urn:microsoft.com/office/officeart/2005/8/colors/colorful5" csCatId="colorful" phldr="1"/>
      <dgm:spPr/>
      <dgm:t>
        <a:bodyPr/>
        <a:lstStyle/>
        <a:p>
          <a:endParaRPr lang="en-US"/>
        </a:p>
      </dgm:t>
    </dgm:pt>
    <dgm:pt modelId="{CB554B88-9942-4666-8C99-83618AD96881}">
      <dgm:prSet phldrT="[Text]"/>
      <dgm:spPr/>
      <dgm:t>
        <a:bodyPr/>
        <a:lstStyle/>
        <a:p>
          <a:r>
            <a:rPr lang="en-US" dirty="0"/>
            <a:t>Any district that receives a notification regarding significant discrepancy in the suspension or expulsion of students with disabilities is required to participate in a TSG. </a:t>
          </a:r>
        </a:p>
      </dgm:t>
      <dgm:extLst>
        <a:ext uri="{E40237B7-FDA0-4F09-8148-C483321AD2D9}">
          <dgm14:cNvPr xmlns:dgm14="http://schemas.microsoft.com/office/drawing/2010/diagram" id="0" name="" descr="Any district that receives a notification regarding significant discrepancy in the suspension or expulsion of students with disabilities is required to participate in a targeted skills group. &#10;"/>
        </a:ext>
      </dgm:extLst>
    </dgm:pt>
    <dgm:pt modelId="{120902BA-E6AC-43D7-8618-EE5F37EFA161}" type="parTrans" cxnId="{35691A1D-30EC-4844-B962-51794384000C}">
      <dgm:prSet/>
      <dgm:spPr/>
      <dgm:t>
        <a:bodyPr/>
        <a:lstStyle/>
        <a:p>
          <a:endParaRPr lang="en-US"/>
        </a:p>
      </dgm:t>
    </dgm:pt>
    <dgm:pt modelId="{FBBF445B-5E99-4972-ACC6-07A45E4ECFDB}" type="sibTrans" cxnId="{35691A1D-30EC-4844-B962-51794384000C}">
      <dgm:prSet/>
      <dgm:spPr/>
      <dgm:t>
        <a:bodyPr/>
        <a:lstStyle/>
        <a:p>
          <a:endParaRPr lang="en-US"/>
        </a:p>
      </dgm:t>
    </dgm:pt>
    <dgm:pt modelId="{3F191169-651F-4272-B767-3037494BE79D}">
      <dgm:prSet phldrT="[Text]"/>
      <dgm:spPr/>
      <dgm:t>
        <a:bodyPr/>
        <a:lstStyle/>
        <a:p>
          <a:r>
            <a:rPr lang="en-US" dirty="0"/>
            <a:t>A TSG is professional development and technical assistance provided to a small group to build awareness, learn or develop new skills and problem solve to improve outcomes for students with disabilities. </a:t>
          </a:r>
        </a:p>
      </dgm:t>
      <dgm:extLst>
        <a:ext uri="{E40237B7-FDA0-4F09-8148-C483321AD2D9}">
          <dgm14:cNvPr xmlns:dgm14="http://schemas.microsoft.com/office/drawing/2010/diagram" id="0" name="" descr="A targeted skills group is professional development and technical assistance provided to a small group to build awareness, learn or develop new skills and problem solve to improve outcomes for students with disabilities&#10;"/>
        </a:ext>
      </dgm:extLst>
    </dgm:pt>
    <dgm:pt modelId="{5C64C510-8A7E-4C25-AAB4-F27387B8D17F}" type="parTrans" cxnId="{B7509241-24F0-4BB0-9130-C1A42EAEEBEA}">
      <dgm:prSet/>
      <dgm:spPr/>
      <dgm:t>
        <a:bodyPr/>
        <a:lstStyle/>
        <a:p>
          <a:endParaRPr lang="en-US"/>
        </a:p>
      </dgm:t>
    </dgm:pt>
    <dgm:pt modelId="{0552DFC2-5D3A-46E9-AB0E-8AEA4A970ABD}" type="sibTrans" cxnId="{B7509241-24F0-4BB0-9130-C1A42EAEEBEA}">
      <dgm:prSet/>
      <dgm:spPr/>
      <dgm:t>
        <a:bodyPr/>
        <a:lstStyle/>
        <a:p>
          <a:endParaRPr lang="en-US"/>
        </a:p>
      </dgm:t>
    </dgm:pt>
    <dgm:pt modelId="{E2A42170-C029-49B9-BF2D-87C2AF2EBEF4}" type="pres">
      <dgm:prSet presAssocID="{2937B460-DC8F-441B-80C2-74038C0963C2}" presName="Name0" presStyleCnt="0">
        <dgm:presLayoutVars>
          <dgm:dir/>
          <dgm:animLvl val="lvl"/>
          <dgm:resizeHandles val="exact"/>
        </dgm:presLayoutVars>
      </dgm:prSet>
      <dgm:spPr/>
    </dgm:pt>
    <dgm:pt modelId="{28A9130D-12B8-4EC7-ADF1-0AB4CC1255EC}" type="pres">
      <dgm:prSet presAssocID="{CB554B88-9942-4666-8C99-83618AD96881}" presName="boxAndChildren" presStyleCnt="0"/>
      <dgm:spPr/>
    </dgm:pt>
    <dgm:pt modelId="{6DF84FBA-2B7D-4010-8278-DEA541F6F09C}" type="pres">
      <dgm:prSet presAssocID="{CB554B88-9942-4666-8C99-83618AD96881}" presName="parentTextBox" presStyleLbl="node1" presStyleIdx="0" presStyleCnt="2"/>
      <dgm:spPr/>
    </dgm:pt>
    <dgm:pt modelId="{94C794E8-E2CE-4C9B-8CC6-054473DBCB07}" type="pres">
      <dgm:prSet presAssocID="{0552DFC2-5D3A-46E9-AB0E-8AEA4A970ABD}" presName="sp" presStyleCnt="0"/>
      <dgm:spPr/>
    </dgm:pt>
    <dgm:pt modelId="{DBE9C82F-9209-4F84-A2CD-5C2B706EC8DF}" type="pres">
      <dgm:prSet presAssocID="{3F191169-651F-4272-B767-3037494BE79D}" presName="arrowAndChildren" presStyleCnt="0"/>
      <dgm:spPr/>
    </dgm:pt>
    <dgm:pt modelId="{7412FDB5-B848-49F9-94D7-634B4BBF038D}" type="pres">
      <dgm:prSet presAssocID="{3F191169-651F-4272-B767-3037494BE79D}" presName="parentTextArrow" presStyleLbl="node1" presStyleIdx="1" presStyleCnt="2" custLinFactNeighborX="-1199" custLinFactNeighborY="633"/>
      <dgm:spPr/>
    </dgm:pt>
  </dgm:ptLst>
  <dgm:cxnLst>
    <dgm:cxn modelId="{35691A1D-30EC-4844-B962-51794384000C}" srcId="{2937B460-DC8F-441B-80C2-74038C0963C2}" destId="{CB554B88-9942-4666-8C99-83618AD96881}" srcOrd="1" destOrd="0" parTransId="{120902BA-E6AC-43D7-8618-EE5F37EFA161}" sibTransId="{FBBF445B-5E99-4972-ACC6-07A45E4ECFDB}"/>
    <dgm:cxn modelId="{B7509241-24F0-4BB0-9130-C1A42EAEEBEA}" srcId="{2937B460-DC8F-441B-80C2-74038C0963C2}" destId="{3F191169-651F-4272-B767-3037494BE79D}" srcOrd="0" destOrd="0" parTransId="{5C64C510-8A7E-4C25-AAB4-F27387B8D17F}" sibTransId="{0552DFC2-5D3A-46E9-AB0E-8AEA4A970ABD}"/>
    <dgm:cxn modelId="{8DE1A4C6-0AD1-451A-AAB2-B0745EC60F0B}" type="presOf" srcId="{3F191169-651F-4272-B767-3037494BE79D}" destId="{7412FDB5-B848-49F9-94D7-634B4BBF038D}" srcOrd="0" destOrd="0" presId="urn:microsoft.com/office/officeart/2005/8/layout/process4"/>
    <dgm:cxn modelId="{A4DAC9CD-920A-4EED-B5DE-1322AFDCB378}" type="presOf" srcId="{2937B460-DC8F-441B-80C2-74038C0963C2}" destId="{E2A42170-C029-49B9-BF2D-87C2AF2EBEF4}" srcOrd="0" destOrd="0" presId="urn:microsoft.com/office/officeart/2005/8/layout/process4"/>
    <dgm:cxn modelId="{D226B5DE-7042-440A-9C5A-5881558C9618}" type="presOf" srcId="{CB554B88-9942-4666-8C99-83618AD96881}" destId="{6DF84FBA-2B7D-4010-8278-DEA541F6F09C}" srcOrd="0" destOrd="0" presId="urn:microsoft.com/office/officeart/2005/8/layout/process4"/>
    <dgm:cxn modelId="{54FEB690-71BD-49D0-B09E-62E82D4A4577}" type="presParOf" srcId="{E2A42170-C029-49B9-BF2D-87C2AF2EBEF4}" destId="{28A9130D-12B8-4EC7-ADF1-0AB4CC1255EC}" srcOrd="0" destOrd="0" presId="urn:microsoft.com/office/officeart/2005/8/layout/process4"/>
    <dgm:cxn modelId="{F22E0381-F94C-447A-8D0D-BC44303B004B}" type="presParOf" srcId="{28A9130D-12B8-4EC7-ADF1-0AB4CC1255EC}" destId="{6DF84FBA-2B7D-4010-8278-DEA541F6F09C}" srcOrd="0" destOrd="0" presId="urn:microsoft.com/office/officeart/2005/8/layout/process4"/>
    <dgm:cxn modelId="{256DBACD-D6AA-4F05-9945-884D0C5010FD}" type="presParOf" srcId="{E2A42170-C029-49B9-BF2D-87C2AF2EBEF4}" destId="{94C794E8-E2CE-4C9B-8CC6-054473DBCB07}" srcOrd="1" destOrd="0" presId="urn:microsoft.com/office/officeart/2005/8/layout/process4"/>
    <dgm:cxn modelId="{EF83999F-0AC0-48EE-B66D-2EC97F1A125E}" type="presParOf" srcId="{E2A42170-C029-49B9-BF2D-87C2AF2EBEF4}" destId="{DBE9C82F-9209-4F84-A2CD-5C2B706EC8DF}" srcOrd="2" destOrd="0" presId="urn:microsoft.com/office/officeart/2005/8/layout/process4"/>
    <dgm:cxn modelId="{138D28D0-1309-49DA-BF3A-4B43656B20C1}" type="presParOf" srcId="{DBE9C82F-9209-4F84-A2CD-5C2B706EC8DF}" destId="{7412FDB5-B848-49F9-94D7-634B4BBF038D}"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dirty="0"/>
            <a:t>Each SPP Indicator has an online survey to collect input on NYS’s target-setting and/or improvement activities</a:t>
          </a:r>
        </a:p>
      </dgm:t>
      <dgm:extLst>
        <a:ext uri="{E40237B7-FDA0-4F09-8148-C483321AD2D9}">
          <dgm14:cNvPr xmlns:dgm14="http://schemas.microsoft.com/office/drawing/2010/diagram" id="0" name="" descr="Each SPP Indicator has an online survey to collect input on New York State's target-setting and or improvement activities&#10;"/>
        </a:ext>
      </dgm:extLs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dirty="0"/>
            <a:t>The online surveys are intended to collect feedback from interested stakeholders.  They are available for those who are not attending a virtual meeting or for those who have additional information to share                                     beyond the virtual meetings</a:t>
          </a:r>
        </a:p>
      </dgm:t>
      <dgm:extLst>
        <a:ext uri="{E40237B7-FDA0-4F09-8148-C483321AD2D9}">
          <dgm14:cNvPr xmlns:dgm14="http://schemas.microsoft.com/office/drawing/2010/diagram" id="0" name="" descr="The online surveys are intended to collect feedback from interested stakeholders.  They are available for those who are not attending a virtual meeting or for those who have additional information to share                                     beyond the virtual meetings&#10;"/>
        </a:ext>
      </dgm:extLs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485259" y="-839851"/>
          <a:ext cx="6531168" cy="6531168"/>
        </a:xfrm>
        <a:prstGeom prst="blockArc">
          <a:avLst>
            <a:gd name="adj1" fmla="val 18900000"/>
            <a:gd name="adj2" fmla="val 2700000"/>
            <a:gd name="adj3" fmla="val 33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389869" y="255478"/>
          <a:ext cx="9553281" cy="510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418" tIns="66040" rIns="66040" bIns="66040" numCol="1" spcCol="1270" anchor="ctr" anchorCtr="0">
          <a:noAutofit/>
        </a:bodyPr>
        <a:lstStyle/>
        <a:p>
          <a:pPr marL="0" lvl="0" indent="0" algn="l" defTabSz="1155700" rtl="0">
            <a:lnSpc>
              <a:spcPct val="90000"/>
            </a:lnSpc>
            <a:spcBef>
              <a:spcPct val="0"/>
            </a:spcBef>
            <a:spcAft>
              <a:spcPct val="35000"/>
            </a:spcAft>
            <a:buNone/>
          </a:pPr>
          <a:r>
            <a:rPr lang="en-US" sz="2600" kern="1200" dirty="0"/>
            <a:t>Frequently Used Terms for </a:t>
          </a:r>
          <a:r>
            <a:rPr lang="en-US" sz="2600" kern="1200" dirty="0">
              <a:latin typeface="Corbel" panose="020B0503020204020204"/>
            </a:rPr>
            <a:t>Suspension</a:t>
          </a:r>
          <a:r>
            <a:rPr lang="en-US" sz="2600" kern="1200" dirty="0"/>
            <a:t>/expulsion</a:t>
          </a:r>
          <a:r>
            <a:rPr lang="en-US" sz="2600" kern="1200" dirty="0">
              <a:latin typeface="Corbel" panose="020B0503020204020204"/>
            </a:rPr>
            <a:t> </a:t>
          </a:r>
          <a:endParaRPr lang="en-US" sz="2600" kern="1200" dirty="0"/>
        </a:p>
      </dsp:txBody>
      <dsp:txXfrm>
        <a:off x="389869" y="255478"/>
        <a:ext cx="9553281" cy="510762"/>
      </dsp:txXfrm>
    </dsp:sp>
    <dsp:sp modelId="{F0DBED7D-E1F2-48FF-9AF1-D8510FDF74AA}">
      <dsp:nvSpPr>
        <dsp:cNvPr id="0" name=""/>
        <dsp:cNvSpPr/>
      </dsp:nvSpPr>
      <dsp:spPr>
        <a:xfrm>
          <a:off x="70643" y="191632"/>
          <a:ext cx="638452" cy="6384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F051-DA47-402E-8091-43170D413FA8}">
      <dsp:nvSpPr>
        <dsp:cNvPr id="0" name=""/>
        <dsp:cNvSpPr/>
      </dsp:nvSpPr>
      <dsp:spPr>
        <a:xfrm>
          <a:off x="810006" y="1021524"/>
          <a:ext cx="9133144" cy="510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41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How the Measurement Works</a:t>
          </a:r>
        </a:p>
      </dsp:txBody>
      <dsp:txXfrm>
        <a:off x="810006" y="1021524"/>
        <a:ext cx="9133144" cy="510762"/>
      </dsp:txXfrm>
    </dsp:sp>
    <dsp:sp modelId="{6A6866DD-3C5F-478B-9CC6-B48E0FA84F23}">
      <dsp:nvSpPr>
        <dsp:cNvPr id="0" name=""/>
        <dsp:cNvSpPr/>
      </dsp:nvSpPr>
      <dsp:spPr>
        <a:xfrm>
          <a:off x="490779" y="957679"/>
          <a:ext cx="638452" cy="6384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60063-79D5-4956-9BF8-A1A34332C152}">
      <dsp:nvSpPr>
        <dsp:cNvPr id="0" name=""/>
        <dsp:cNvSpPr/>
      </dsp:nvSpPr>
      <dsp:spPr>
        <a:xfrm>
          <a:off x="1002124" y="1787570"/>
          <a:ext cx="8941026" cy="510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41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Data in New York State (Trends and Comparisons)</a:t>
          </a:r>
        </a:p>
      </dsp:txBody>
      <dsp:txXfrm>
        <a:off x="1002124" y="1787570"/>
        <a:ext cx="8941026" cy="510762"/>
      </dsp:txXfrm>
    </dsp:sp>
    <dsp:sp modelId="{178AEDC5-6531-41C7-B8B0-810E1ED2F327}">
      <dsp:nvSpPr>
        <dsp:cNvPr id="0" name=""/>
        <dsp:cNvSpPr/>
      </dsp:nvSpPr>
      <dsp:spPr>
        <a:xfrm>
          <a:off x="682897" y="1723725"/>
          <a:ext cx="638452" cy="6384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C8981A-77AB-4242-B975-2CB638F1CF4D}">
      <dsp:nvSpPr>
        <dsp:cNvPr id="0" name=""/>
        <dsp:cNvSpPr/>
      </dsp:nvSpPr>
      <dsp:spPr>
        <a:xfrm>
          <a:off x="1002124" y="2553131"/>
          <a:ext cx="8941026" cy="510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41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Data in New York in Comparison to Other States </a:t>
          </a:r>
        </a:p>
      </dsp:txBody>
      <dsp:txXfrm>
        <a:off x="1002124" y="2553131"/>
        <a:ext cx="8941026" cy="510762"/>
      </dsp:txXfrm>
    </dsp:sp>
    <dsp:sp modelId="{63C0C015-354E-4443-92BF-A2EBB0FED8A9}">
      <dsp:nvSpPr>
        <dsp:cNvPr id="0" name=""/>
        <dsp:cNvSpPr/>
      </dsp:nvSpPr>
      <dsp:spPr>
        <a:xfrm>
          <a:off x="682897" y="2489286"/>
          <a:ext cx="638452" cy="6384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A346EB-B3DC-402A-8D12-CE8EC37D89C9}">
      <dsp:nvSpPr>
        <dsp:cNvPr id="0" name=""/>
        <dsp:cNvSpPr/>
      </dsp:nvSpPr>
      <dsp:spPr>
        <a:xfrm>
          <a:off x="810006" y="3319178"/>
          <a:ext cx="9133144" cy="510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41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Improvement Activities  </a:t>
          </a:r>
        </a:p>
      </dsp:txBody>
      <dsp:txXfrm>
        <a:off x="810006" y="3319178"/>
        <a:ext cx="9133144" cy="510762"/>
      </dsp:txXfrm>
    </dsp:sp>
    <dsp:sp modelId="{E6729D6F-9858-46BB-9A39-4C9189F90AE1}">
      <dsp:nvSpPr>
        <dsp:cNvPr id="0" name=""/>
        <dsp:cNvSpPr/>
      </dsp:nvSpPr>
      <dsp:spPr>
        <a:xfrm>
          <a:off x="490779" y="3255333"/>
          <a:ext cx="638452" cy="6384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36DCB3-BAEC-44D6-A65E-6C59063CF735}">
      <dsp:nvSpPr>
        <dsp:cNvPr id="0" name=""/>
        <dsp:cNvSpPr/>
      </dsp:nvSpPr>
      <dsp:spPr>
        <a:xfrm>
          <a:off x="389869" y="4085224"/>
          <a:ext cx="9553281" cy="510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418"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Next Steps and Closing </a:t>
          </a:r>
        </a:p>
      </dsp:txBody>
      <dsp:txXfrm>
        <a:off x="389869" y="4085224"/>
        <a:ext cx="9553281" cy="510762"/>
      </dsp:txXfrm>
    </dsp:sp>
    <dsp:sp modelId="{32D2E0FA-09B3-493A-907C-9978AB1B4A46}">
      <dsp:nvSpPr>
        <dsp:cNvPr id="0" name=""/>
        <dsp:cNvSpPr/>
      </dsp:nvSpPr>
      <dsp:spPr>
        <a:xfrm>
          <a:off x="70643" y="4021379"/>
          <a:ext cx="638452" cy="6384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E3C9C-77A8-4B35-AAAF-B69F66CB052B}">
      <dsp:nvSpPr>
        <dsp:cNvPr id="0" name=""/>
        <dsp:cNvSpPr/>
      </dsp:nvSpPr>
      <dsp:spPr>
        <a:xfrm>
          <a:off x="74127" y="1503260"/>
          <a:ext cx="3230679" cy="769324"/>
        </a:xfrm>
        <a:prstGeom prst="roundRect">
          <a:avLst>
            <a:gd name="adj" fmla="val 10000"/>
          </a:avLst>
        </a:prstGeom>
        <a:solidFill>
          <a:schemeClr val="accent2">
            <a:lumMod val="75000"/>
          </a:schemeClr>
        </a:solidFill>
        <a:ln w="381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solidFill>
                <a:schemeClr val="bg1"/>
              </a:solidFill>
              <a:effectLst/>
              <a:latin typeface="+mn-lt"/>
              <a:ea typeface="+mn-ea"/>
              <a:cs typeface="+mn-cs"/>
            </a:rPr>
            <a:t>Have at least 30 students with disabilities enrolled</a:t>
          </a:r>
          <a:endParaRPr lang="en-US" sz="2000" b="1" kern="1200" dirty="0">
            <a:solidFill>
              <a:schemeClr val="bg1"/>
            </a:solidFill>
          </a:endParaRPr>
        </a:p>
      </dsp:txBody>
      <dsp:txXfrm>
        <a:off x="91831" y="1520964"/>
        <a:ext cx="3195271" cy="569060"/>
      </dsp:txXfrm>
    </dsp:sp>
    <dsp:sp modelId="{18B19F43-ABFE-4EA4-ABAA-E2FE90167648}">
      <dsp:nvSpPr>
        <dsp:cNvPr id="0" name=""/>
        <dsp:cNvSpPr/>
      </dsp:nvSpPr>
      <dsp:spPr>
        <a:xfrm>
          <a:off x="1511221" y="526744"/>
          <a:ext cx="4769171" cy="4769171"/>
        </a:xfrm>
        <a:prstGeom prst="leftCircularArrow">
          <a:avLst>
            <a:gd name="adj1" fmla="val 2287"/>
            <a:gd name="adj2" fmla="val 275761"/>
            <a:gd name="adj3" fmla="val 3722729"/>
            <a:gd name="adj4" fmla="val 10695946"/>
            <a:gd name="adj5" fmla="val 2668"/>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238A2554-E907-4610-8DAD-36B3EE524AB2}">
      <dsp:nvSpPr>
        <dsp:cNvPr id="0" name=""/>
        <dsp:cNvSpPr/>
      </dsp:nvSpPr>
      <dsp:spPr>
        <a:xfrm>
          <a:off x="456969" y="2592874"/>
          <a:ext cx="2415252" cy="62297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N-Size</a:t>
          </a:r>
        </a:p>
      </dsp:txBody>
      <dsp:txXfrm>
        <a:off x="475215" y="2611120"/>
        <a:ext cx="2378760" cy="586484"/>
      </dsp:txXfrm>
    </dsp:sp>
    <dsp:sp modelId="{A88D73F7-F1D1-467D-97EF-895AF7CE5D0D}">
      <dsp:nvSpPr>
        <dsp:cNvPr id="0" name=""/>
        <dsp:cNvSpPr/>
      </dsp:nvSpPr>
      <dsp:spPr>
        <a:xfrm rot="10800000" flipV="1">
          <a:off x="3914721" y="2199262"/>
          <a:ext cx="3696842" cy="2378851"/>
        </a:xfrm>
        <a:prstGeom prst="roundRect">
          <a:avLst/>
        </a:prstGeom>
        <a:solidFill>
          <a:schemeClr val="accent3">
            <a:lumMod val="5000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solidFill>
                <a:schemeClr val="bg1"/>
              </a:solidFill>
            </a:rPr>
            <a:t>4A. 10 students with disabilities suspended/expelled for more than 10 days</a:t>
          </a:r>
        </a:p>
        <a:p>
          <a:pPr marL="171450" lvl="1" indent="-171450" algn="l" defTabSz="800100" rtl="0">
            <a:lnSpc>
              <a:spcPct val="90000"/>
            </a:lnSpc>
            <a:spcBef>
              <a:spcPct val="0"/>
            </a:spcBef>
            <a:spcAft>
              <a:spcPct val="15000"/>
            </a:spcAft>
            <a:buChar char="•"/>
          </a:pPr>
          <a:r>
            <a:rPr lang="en-US" sz="1800" b="1" kern="1200" dirty="0">
              <a:solidFill>
                <a:schemeClr val="bg1"/>
              </a:solidFill>
            </a:rPr>
            <a:t>4B. at least 10 students with disabilities of the particular race</a:t>
          </a:r>
          <a:r>
            <a:rPr lang="en-US" sz="1800" b="1" kern="1200" dirty="0">
              <a:solidFill>
                <a:schemeClr val="bg1"/>
              </a:solidFill>
              <a:latin typeface="Corbel" panose="020B0503020204020204"/>
            </a:rPr>
            <a:t> or ethnicity</a:t>
          </a:r>
          <a:r>
            <a:rPr lang="en-US" sz="1800" b="1" kern="1200" dirty="0">
              <a:solidFill>
                <a:schemeClr val="bg1"/>
              </a:solidFill>
            </a:rPr>
            <a:t> </a:t>
          </a:r>
          <a:r>
            <a:rPr lang="en-US" sz="1800" b="1" kern="1200" dirty="0">
              <a:solidFill>
                <a:schemeClr val="bg1"/>
              </a:solidFill>
              <a:latin typeface="Corbel" panose="020B0503020204020204"/>
            </a:rPr>
            <a:t>suspended</a:t>
          </a:r>
          <a:r>
            <a:rPr lang="en-US" sz="1800" b="1" kern="1200" dirty="0">
              <a:solidFill>
                <a:schemeClr val="bg1"/>
              </a:solidFill>
            </a:rPr>
            <a:t>/expelled for more than 10 days</a:t>
          </a:r>
          <a:endParaRPr lang="en-US" sz="1800" b="1" kern="1200" dirty="0">
            <a:solidFill>
              <a:schemeClr val="bg1"/>
            </a:solidFill>
            <a:latin typeface="Corbel" panose="020B0503020204020204"/>
          </a:endParaRPr>
        </a:p>
      </dsp:txBody>
      <dsp:txXfrm rot="-10800000">
        <a:off x="4005963" y="2290504"/>
        <a:ext cx="3514358" cy="1686613"/>
      </dsp:txXfrm>
    </dsp:sp>
    <dsp:sp modelId="{CB3B180C-0F5E-451E-8832-104C8212D5DA}">
      <dsp:nvSpPr>
        <dsp:cNvPr id="0" name=""/>
        <dsp:cNvSpPr/>
      </dsp:nvSpPr>
      <dsp:spPr>
        <a:xfrm>
          <a:off x="5086079" y="-151938"/>
          <a:ext cx="4618268" cy="4618268"/>
        </a:xfrm>
        <a:prstGeom prst="circularArrow">
          <a:avLst>
            <a:gd name="adj1" fmla="val 2361"/>
            <a:gd name="adj2" fmla="val 285262"/>
            <a:gd name="adj3" fmla="val 18907497"/>
            <a:gd name="adj4" fmla="val 11943781"/>
            <a:gd name="adj5" fmla="val 2755"/>
          </a:avLst>
        </a:prstGeom>
        <a:solidFill>
          <a:schemeClr val="accent3">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6F7FFA16-BCAF-4248-8C8D-C71DFBE6D225}">
      <dsp:nvSpPr>
        <dsp:cNvPr id="0" name=""/>
        <dsp:cNvSpPr/>
      </dsp:nvSpPr>
      <dsp:spPr>
        <a:xfrm>
          <a:off x="4542710" y="1335702"/>
          <a:ext cx="2376882" cy="767832"/>
        </a:xfrm>
        <a:prstGeom prst="roundRect">
          <a:avLst>
            <a:gd name="adj" fmla="val 1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Cell Size</a:t>
          </a:r>
        </a:p>
      </dsp:txBody>
      <dsp:txXfrm>
        <a:off x="4565199" y="1358191"/>
        <a:ext cx="2331904" cy="722854"/>
      </dsp:txXfrm>
    </dsp:sp>
    <dsp:sp modelId="{7C3F5A74-DA00-4658-83A8-83C1547600F8}">
      <dsp:nvSpPr>
        <dsp:cNvPr id="0" name=""/>
        <dsp:cNvSpPr/>
      </dsp:nvSpPr>
      <dsp:spPr>
        <a:xfrm>
          <a:off x="8074357" y="777144"/>
          <a:ext cx="3404081" cy="3072460"/>
        </a:xfrm>
        <a:prstGeom prst="roundRect">
          <a:avLst>
            <a:gd name="adj" fmla="val 10000"/>
          </a:avLst>
        </a:prstGeom>
        <a:solidFill>
          <a:schemeClr val="accent4">
            <a:lumMod val="75000"/>
          </a:schemeClr>
        </a:solidFill>
        <a:ln w="381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solidFill>
                <a:schemeClr val="bg1"/>
              </a:solidFill>
              <a:effectLst/>
              <a:latin typeface="+mn-lt"/>
              <a:ea typeface="+mn-ea"/>
              <a:cs typeface="+mn-cs"/>
            </a:rPr>
            <a:t>4A. The suspension/expulsion rate of 2.7% or higher</a:t>
          </a:r>
          <a:endParaRPr lang="en-US" sz="1800" b="1" kern="1200" dirty="0">
            <a:solidFill>
              <a:schemeClr val="bg1"/>
            </a:solidFill>
          </a:endParaRPr>
        </a:p>
        <a:p>
          <a:pPr marL="171450" lvl="1" indent="-171450" algn="l" defTabSz="800100" rtl="0">
            <a:lnSpc>
              <a:spcPct val="90000"/>
            </a:lnSpc>
            <a:spcBef>
              <a:spcPct val="0"/>
            </a:spcBef>
            <a:spcAft>
              <a:spcPct val="15000"/>
            </a:spcAft>
            <a:buChar char="•"/>
          </a:pPr>
          <a:r>
            <a:rPr lang="en-US" sz="1800" b="1" kern="1200" dirty="0">
              <a:solidFill>
                <a:schemeClr val="bg1"/>
              </a:solidFill>
            </a:rPr>
            <a:t>4B. The </a:t>
          </a:r>
          <a:r>
            <a:rPr lang="en-US" sz="1800" b="1" kern="1200" dirty="0">
              <a:solidFill>
                <a:schemeClr val="bg1"/>
              </a:solidFill>
              <a:latin typeface="Corbel" panose="020B0503020204020204"/>
            </a:rPr>
            <a:t>suspension</a:t>
          </a:r>
          <a:r>
            <a:rPr lang="en-US" sz="1800" b="1" kern="1200" dirty="0">
              <a:solidFill>
                <a:schemeClr val="bg1"/>
              </a:solidFill>
            </a:rPr>
            <a:t> rate by race or ethnicity greater than two standard deviations above the mean for </a:t>
          </a:r>
          <a:r>
            <a:rPr lang="en-US" sz="1800" b="1" kern="1200" dirty="0">
              <a:solidFill>
                <a:schemeClr val="bg1"/>
              </a:solidFill>
              <a:latin typeface="Corbel" panose="020B0503020204020204"/>
            </a:rPr>
            <a:t>SWDs </a:t>
          </a:r>
          <a:r>
            <a:rPr lang="en-US" sz="1800" b="1" kern="1200" dirty="0">
              <a:solidFill>
                <a:schemeClr val="bg1"/>
              </a:solidFill>
            </a:rPr>
            <a:t>and inappropriate </a:t>
          </a:r>
          <a:r>
            <a:rPr lang="en-US" sz="1800" b="1" kern="1200" dirty="0">
              <a:solidFill>
                <a:schemeClr val="bg1"/>
              </a:solidFill>
              <a:latin typeface="Corbel" panose="020B0503020204020204"/>
            </a:rPr>
            <a:t>policies</a:t>
          </a:r>
          <a:r>
            <a:rPr lang="en-US" sz="1800" b="1" kern="1200" dirty="0">
              <a:solidFill>
                <a:schemeClr val="bg1"/>
              </a:solidFill>
            </a:rPr>
            <a:t>, procedures and practices</a:t>
          </a:r>
          <a:r>
            <a:rPr lang="en-US" sz="1800" kern="1200" dirty="0">
              <a:solidFill>
                <a:schemeClr val="bg1"/>
              </a:solidFill>
            </a:rPr>
            <a:t>.</a:t>
          </a:r>
        </a:p>
      </dsp:txBody>
      <dsp:txXfrm>
        <a:off x="8145063" y="847850"/>
        <a:ext cx="3262669" cy="2272664"/>
      </dsp:txXfrm>
    </dsp:sp>
    <dsp:sp modelId="{52C498F5-E743-421F-AAD9-C284EBFB22A9}">
      <dsp:nvSpPr>
        <dsp:cNvPr id="0" name=""/>
        <dsp:cNvSpPr/>
      </dsp:nvSpPr>
      <dsp:spPr>
        <a:xfrm>
          <a:off x="8662450" y="4048098"/>
          <a:ext cx="2517723" cy="1001215"/>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15" tIns="54610" rIns="81915" bIns="54610" numCol="1" spcCol="1270" anchor="ctr" anchorCtr="0">
          <a:noAutofit/>
        </a:bodyPr>
        <a:lstStyle/>
        <a:p>
          <a:pPr marL="0" lvl="0" indent="0" algn="ctr" defTabSz="1911350">
            <a:lnSpc>
              <a:spcPct val="90000"/>
            </a:lnSpc>
            <a:spcBef>
              <a:spcPct val="0"/>
            </a:spcBef>
            <a:spcAft>
              <a:spcPct val="35000"/>
            </a:spcAft>
            <a:buNone/>
          </a:pPr>
          <a:r>
            <a:rPr lang="en-US" sz="4300" kern="1200" dirty="0"/>
            <a:t>Threshold</a:t>
          </a:r>
        </a:p>
      </dsp:txBody>
      <dsp:txXfrm>
        <a:off x="8691775" y="4077423"/>
        <a:ext cx="2459073" cy="942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DBD48-8D4A-47E6-8763-B2A8CBB184A5}">
      <dsp:nvSpPr>
        <dsp:cNvPr id="0" name=""/>
        <dsp:cNvSpPr/>
      </dsp:nvSpPr>
      <dsp:spPr>
        <a:xfrm>
          <a:off x="0" y="564"/>
          <a:ext cx="10490198" cy="13198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5EF1A-DB42-4362-BC0D-1D5C37CDB159}">
      <dsp:nvSpPr>
        <dsp:cNvPr id="0" name=""/>
        <dsp:cNvSpPr/>
      </dsp:nvSpPr>
      <dsp:spPr>
        <a:xfrm>
          <a:off x="399261" y="297535"/>
          <a:ext cx="725929" cy="725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ED00FA-30CB-49AF-9D91-26D242B141C5}">
      <dsp:nvSpPr>
        <dsp:cNvPr id="0" name=""/>
        <dsp:cNvSpPr/>
      </dsp:nvSpPr>
      <dsp:spPr>
        <a:xfrm>
          <a:off x="1524452" y="564"/>
          <a:ext cx="8965745" cy="131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87" tIns="139687" rIns="139687" bIns="139687" numCol="1" spcCol="1270" anchor="ctr" anchorCtr="0">
          <a:noAutofit/>
        </a:bodyPr>
        <a:lstStyle/>
        <a:p>
          <a:pPr marL="0" lvl="0" indent="0" algn="l" defTabSz="1422400">
            <a:lnSpc>
              <a:spcPct val="90000"/>
            </a:lnSpc>
            <a:spcBef>
              <a:spcPct val="0"/>
            </a:spcBef>
            <a:spcAft>
              <a:spcPct val="35000"/>
            </a:spcAft>
            <a:buNone/>
          </a:pPr>
          <a:r>
            <a:rPr lang="en-US" sz="3200" kern="1200" dirty="0"/>
            <a:t>Guidance and Resources</a:t>
          </a:r>
        </a:p>
      </dsp:txBody>
      <dsp:txXfrm>
        <a:off x="1524452" y="564"/>
        <a:ext cx="8965745" cy="1319872"/>
      </dsp:txXfrm>
    </dsp:sp>
    <dsp:sp modelId="{8B82EFD5-22B9-41B9-BA34-4C732A2FE07E}">
      <dsp:nvSpPr>
        <dsp:cNvPr id="0" name=""/>
        <dsp:cNvSpPr/>
      </dsp:nvSpPr>
      <dsp:spPr>
        <a:xfrm>
          <a:off x="0" y="1650404"/>
          <a:ext cx="10490198" cy="13198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B344E-423B-459B-BA35-99A55F332952}">
      <dsp:nvSpPr>
        <dsp:cNvPr id="0" name=""/>
        <dsp:cNvSpPr/>
      </dsp:nvSpPr>
      <dsp:spPr>
        <a:xfrm>
          <a:off x="399261" y="1947376"/>
          <a:ext cx="725929" cy="7259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C23160-5CC8-47C6-ABEA-23477A2C28A7}">
      <dsp:nvSpPr>
        <dsp:cNvPr id="0" name=""/>
        <dsp:cNvSpPr/>
      </dsp:nvSpPr>
      <dsp:spPr>
        <a:xfrm>
          <a:off x="1524452" y="1650404"/>
          <a:ext cx="8965745" cy="131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87" tIns="139687" rIns="139687" bIns="139687" numCol="1" spcCol="1270" anchor="ctr" anchorCtr="0">
          <a:noAutofit/>
        </a:bodyPr>
        <a:lstStyle/>
        <a:p>
          <a:pPr marL="0" lvl="0" indent="0" algn="l" defTabSz="1422400">
            <a:lnSpc>
              <a:spcPct val="90000"/>
            </a:lnSpc>
            <a:spcBef>
              <a:spcPct val="0"/>
            </a:spcBef>
            <a:spcAft>
              <a:spcPct val="35000"/>
            </a:spcAft>
            <a:buNone/>
          </a:pPr>
          <a:r>
            <a:rPr lang="en-US" sz="3200" kern="1200" dirty="0"/>
            <a:t>Monitoring for Compliance</a:t>
          </a:r>
        </a:p>
      </dsp:txBody>
      <dsp:txXfrm>
        <a:off x="1524452" y="1650404"/>
        <a:ext cx="8965745" cy="1319872"/>
      </dsp:txXfrm>
    </dsp:sp>
    <dsp:sp modelId="{430563AC-DADA-479A-B4BD-8AACF2FBE186}">
      <dsp:nvSpPr>
        <dsp:cNvPr id="0" name=""/>
        <dsp:cNvSpPr/>
      </dsp:nvSpPr>
      <dsp:spPr>
        <a:xfrm>
          <a:off x="0" y="3300245"/>
          <a:ext cx="10490198" cy="13198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264A8-4A61-47BD-8852-A74CB9C2AB09}">
      <dsp:nvSpPr>
        <dsp:cNvPr id="0" name=""/>
        <dsp:cNvSpPr/>
      </dsp:nvSpPr>
      <dsp:spPr>
        <a:xfrm>
          <a:off x="399261" y="3597216"/>
          <a:ext cx="725929" cy="725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C2154-9A6A-4897-9BB2-9BFB60D7C3EE}">
      <dsp:nvSpPr>
        <dsp:cNvPr id="0" name=""/>
        <dsp:cNvSpPr/>
      </dsp:nvSpPr>
      <dsp:spPr>
        <a:xfrm>
          <a:off x="1524452" y="3300245"/>
          <a:ext cx="8965745" cy="131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87" tIns="139687" rIns="139687" bIns="139687" numCol="1" spcCol="1270" anchor="ctr" anchorCtr="0">
          <a:noAutofit/>
        </a:bodyPr>
        <a:lstStyle/>
        <a:p>
          <a:pPr marL="0" lvl="0" indent="0" algn="l" defTabSz="1422400">
            <a:lnSpc>
              <a:spcPct val="90000"/>
            </a:lnSpc>
            <a:spcBef>
              <a:spcPct val="0"/>
            </a:spcBef>
            <a:spcAft>
              <a:spcPct val="35000"/>
            </a:spcAft>
            <a:buNone/>
          </a:pPr>
          <a:r>
            <a:rPr lang="en-US" sz="3200" kern="1200" dirty="0"/>
            <a:t>Network of Professional Development Specialists</a:t>
          </a:r>
        </a:p>
      </dsp:txBody>
      <dsp:txXfrm>
        <a:off x="1524452" y="3300245"/>
        <a:ext cx="8965745" cy="13198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94A8-936B-46DB-AF63-698C9DE10983}">
      <dsp:nvSpPr>
        <dsp:cNvPr id="0" name=""/>
        <dsp:cNvSpPr/>
      </dsp:nvSpPr>
      <dsp:spPr>
        <a:xfrm>
          <a:off x="851777" y="278689"/>
          <a:ext cx="2966656" cy="92708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42"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Policies</a:t>
          </a:r>
        </a:p>
      </dsp:txBody>
      <dsp:txXfrm>
        <a:off x="851777" y="278689"/>
        <a:ext cx="2966656" cy="927080"/>
      </dsp:txXfrm>
    </dsp:sp>
    <dsp:sp modelId="{B17FCD53-0E29-4948-B635-97AD7AC85118}">
      <dsp:nvSpPr>
        <dsp:cNvPr id="0" name=""/>
        <dsp:cNvSpPr/>
      </dsp:nvSpPr>
      <dsp:spPr>
        <a:xfrm>
          <a:off x="728166" y="144778"/>
          <a:ext cx="648956" cy="9734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80B3F1-CFAA-4283-B7D3-4C9D0FD58934}">
      <dsp:nvSpPr>
        <dsp:cNvPr id="0" name=""/>
        <dsp:cNvSpPr/>
      </dsp:nvSpPr>
      <dsp:spPr>
        <a:xfrm>
          <a:off x="851777" y="1445780"/>
          <a:ext cx="2966656" cy="92708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42"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Procedures</a:t>
          </a:r>
        </a:p>
      </dsp:txBody>
      <dsp:txXfrm>
        <a:off x="851777" y="1445780"/>
        <a:ext cx="2966656" cy="927080"/>
      </dsp:txXfrm>
    </dsp:sp>
    <dsp:sp modelId="{81E11D94-FFE9-409E-902A-F9B0CBC50C89}">
      <dsp:nvSpPr>
        <dsp:cNvPr id="0" name=""/>
        <dsp:cNvSpPr/>
      </dsp:nvSpPr>
      <dsp:spPr>
        <a:xfrm>
          <a:off x="728166" y="1311869"/>
          <a:ext cx="648956" cy="9734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A0CD29-6240-45A7-9692-F6E66A6F30AA}">
      <dsp:nvSpPr>
        <dsp:cNvPr id="0" name=""/>
        <dsp:cNvSpPr/>
      </dsp:nvSpPr>
      <dsp:spPr>
        <a:xfrm>
          <a:off x="851777" y="2612871"/>
          <a:ext cx="2966656" cy="927080"/>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27942"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Practices</a:t>
          </a:r>
        </a:p>
      </dsp:txBody>
      <dsp:txXfrm>
        <a:off x="851777" y="2612871"/>
        <a:ext cx="2966656" cy="927080"/>
      </dsp:txXfrm>
    </dsp:sp>
    <dsp:sp modelId="{4A5E1AC9-CC9D-4949-8409-7C6C6B6E8F72}">
      <dsp:nvSpPr>
        <dsp:cNvPr id="0" name=""/>
        <dsp:cNvSpPr/>
      </dsp:nvSpPr>
      <dsp:spPr>
        <a:xfrm>
          <a:off x="728166" y="2478960"/>
          <a:ext cx="648956" cy="9734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14 Early Childhood Family and Community Engagement Centers</a:t>
          </a:r>
        </a:p>
      </dsp:txBody>
      <dsp:txXfrm>
        <a:off x="202298" y="3201013"/>
        <a:ext cx="2718746" cy="15106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Regional Learning</a:t>
          </a:r>
          <a:endParaRPr lang="en-US" sz="2400" kern="1200" dirty="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Targeted Skills/Support Groups</a:t>
          </a:r>
          <a:endParaRPr lang="en-US" sz="2400" kern="1200" dirty="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Support Plans </a:t>
          </a:r>
          <a:endParaRPr lang="en-US" sz="2400" kern="1200" dirty="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84FBA-2B7D-4010-8278-DEA541F6F09C}">
      <dsp:nvSpPr>
        <dsp:cNvPr id="0" name=""/>
        <dsp:cNvSpPr/>
      </dsp:nvSpPr>
      <dsp:spPr>
        <a:xfrm>
          <a:off x="0" y="2675599"/>
          <a:ext cx="9418320" cy="175548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Any district that receives a notification regarding significant discrepancy in the suspension or expulsion of students with disabilities is required to participate in a TSG. </a:t>
          </a:r>
        </a:p>
      </dsp:txBody>
      <dsp:txXfrm>
        <a:off x="0" y="2675599"/>
        <a:ext cx="9418320" cy="1755483"/>
      </dsp:txXfrm>
    </dsp:sp>
    <dsp:sp modelId="{7412FDB5-B848-49F9-94D7-634B4BBF038D}">
      <dsp:nvSpPr>
        <dsp:cNvPr id="0" name=""/>
        <dsp:cNvSpPr/>
      </dsp:nvSpPr>
      <dsp:spPr>
        <a:xfrm rot="10800000">
          <a:off x="0" y="19089"/>
          <a:ext cx="9418320" cy="2699933"/>
        </a:xfrm>
        <a:prstGeom prst="upArrowCallout">
          <a:avLst/>
        </a:prstGeom>
        <a:gradFill rotWithShape="0">
          <a:gsLst>
            <a:gs pos="0">
              <a:schemeClr val="accent5">
                <a:hueOff val="7288675"/>
                <a:satOff val="-28638"/>
                <a:lumOff val="-26274"/>
                <a:alphaOff val="0"/>
                <a:satMod val="103000"/>
                <a:lumMod val="102000"/>
                <a:tint val="94000"/>
              </a:schemeClr>
            </a:gs>
            <a:gs pos="50000">
              <a:schemeClr val="accent5">
                <a:hueOff val="7288675"/>
                <a:satOff val="-28638"/>
                <a:lumOff val="-26274"/>
                <a:alphaOff val="0"/>
                <a:satMod val="110000"/>
                <a:lumMod val="100000"/>
                <a:shade val="100000"/>
              </a:schemeClr>
            </a:gs>
            <a:gs pos="100000">
              <a:schemeClr val="accent5">
                <a:hueOff val="7288675"/>
                <a:satOff val="-28638"/>
                <a:lumOff val="-2627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A TSG is professional development and technical assistance provided to a small group to build awareness, learn or develop new skills and problem solve to improve outcomes for students with disabilities. </a:t>
          </a:r>
        </a:p>
      </dsp:txBody>
      <dsp:txXfrm rot="10800000">
        <a:off x="0" y="19089"/>
        <a:ext cx="9418320" cy="17543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dirty="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0E08F2E-5F06-4CE2-A139-452A1382A6F0}" type="datetimeFigureOut">
              <a:rPr lang="en-US"/>
              <a:t>9/29/2021</a:t>
            </a:fld>
            <a:endParaRPr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828588A-5C4E-401A-AECC-B6F63A9DE965}" type="slidenum">
              <a:rPr/>
              <a:t>‹#›</a:t>
            </a:fld>
            <a:endParaRP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4C5DC6-1594-414D-9341-ABA08739246C}" type="datetimeFigureOut">
              <a:rPr lang="en-US"/>
              <a:t>9/29/2021</a:t>
            </a:fld>
            <a:endParaRPr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542409-6A04-4DC6-AC3A-D3758287A8F2}" type="slidenum">
              <a:rPr/>
              <a:t>‹#›</a:t>
            </a:fld>
            <a:endParaRP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State Performance Plan Indicator 4, which measures the rate of suspension or expulsion of children with disabilities. During this presentation, we will share information on the measures and data on New York’s performance on this indicator. We will also request your feedback on the proposed future targets and improvement activities for Indicator 4. </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dirty="0"/>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519084"/>
            <a:ext cx="5608320" cy="2285365"/>
          </a:xfrm>
        </p:spPr>
        <p:txBody>
          <a:bodyPr/>
          <a:lstStyle/>
          <a:p>
            <a:pPr marL="174708" indent="-174708">
              <a:buFont typeface="Arial" panose="020B0604020202020204" pitchFamily="34" charset="0"/>
              <a:buChar char="•"/>
              <a:defRPr/>
            </a:pPr>
            <a:r>
              <a:rPr lang="en-US" dirty="0"/>
              <a:t>This slide shows how the State calculates the results for Indicator 4A; Percent of school districts that have a significant discrepancy in the rate of suspension and expulsion of greater than 10 days in a school year for children with individualized education programs or IEPs.</a:t>
            </a:r>
          </a:p>
          <a:p>
            <a:pPr marL="174708" indent="-174708">
              <a:buFont typeface="Arial" panose="020B0604020202020204" pitchFamily="34" charset="0"/>
              <a:buChar char="•"/>
              <a:defRPr/>
            </a:pPr>
            <a:r>
              <a:rPr lang="en-US" dirty="0"/>
              <a:t>To calculate the results for this measurement that are reported in the APR, the State takes the number of school districts in the State with significant discrepancy and divides it by the number of school districts in the State that have a minimum of 30 students with disabilities enrolled and multiplies that number by 100 to get the percent of school districts in the State with significant discrepancy.</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10</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91352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defRPr/>
            </a:pPr>
            <a:r>
              <a:rPr lang="en-US" dirty="0"/>
              <a:t>This slide shows how the State calculates the results for Indicator 4B; percent of school districts that have significant discrepancy by race or ethnicity and inappropriate policies, procedures, or practices that contribute to the significant discrepancy, that are reported in the APR.</a:t>
            </a:r>
          </a:p>
          <a:p>
            <a:pPr marL="174708" indent="-174708">
              <a:buFont typeface="Arial" panose="020B0604020202020204" pitchFamily="34" charset="0"/>
              <a:buChar char="•"/>
              <a:defRPr/>
            </a:pPr>
            <a:r>
              <a:rPr lang="en-US" dirty="0"/>
              <a:t>The number of school districts with both significant discrepancy by race or ethnicity and noncompliance with specific regulatory requirements is divided by the number of school districts in the State with a minimum of 30 students with disabilities enrolled. This number is multiplied by 100 to get the percent of school districts in the State that have significant discrepancy by race or ethnicity and inappropriate polices, procedures, or practices that contribute to the significant discrepancy.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dirty="0"/>
          </a:p>
        </p:txBody>
      </p:sp>
    </p:spTree>
    <p:extLst>
      <p:ext uri="{BB962C8B-B14F-4D97-AF65-F5344CB8AC3E}">
        <p14:creationId xmlns:p14="http://schemas.microsoft.com/office/powerpoint/2010/main" val="913523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pause now to check to ensure the information we presented regarding the measurement was clear and understandable.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12</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163398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graph shows New York’s results that were reported in the APRs for FFY 2016, 2017, 2018, and 2019 for Indicator 4. </a:t>
            </a:r>
          </a:p>
          <a:p>
            <a:pPr marL="174708" indent="-174708">
              <a:buFont typeface="Arial" panose="020B0604020202020204" pitchFamily="34" charset="0"/>
              <a:buChar char="•"/>
            </a:pPr>
            <a:r>
              <a:rPr lang="en-US" dirty="0"/>
              <a:t>The blue line shows the data trend for Indicator 4A, and the green line shows the data trend for Indicator 4B. </a:t>
            </a:r>
          </a:p>
          <a:p>
            <a:pPr marL="174708" indent="-174708">
              <a:buFont typeface="Arial" panose="020B0604020202020204" pitchFamily="34" charset="0"/>
              <a:buChar char="•"/>
            </a:pPr>
            <a:r>
              <a:rPr lang="en-US" dirty="0"/>
              <a:t>By looking at this graph, you can see that New York’s results have been trending downward, which means the results for Indicators 4A and 4B have been improving over time.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dirty="0"/>
          </a:p>
        </p:txBody>
      </p:sp>
    </p:spTree>
    <p:extLst>
      <p:ext uri="{BB962C8B-B14F-4D97-AF65-F5344CB8AC3E}">
        <p14:creationId xmlns:p14="http://schemas.microsoft.com/office/powerpoint/2010/main" val="3023104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chart compares the results of the 7-PAK States for FFY 2018. California, Florida, Illinois, New York, Ohio, Pennsylvania and Texas are known as the 7-PAK States, which is a consortium of the seven largest states that the National Association of State Directors of Special Education, Inc. have determined to have both similar demographics such as general population, diversity, significant rural and inter-city populations, and issues in the delivery of special education programs to its students with disabilities.  </a:t>
            </a:r>
          </a:p>
          <a:p>
            <a:pPr marL="174708" indent="-174708">
              <a:buFont typeface="Arial" panose="020B0604020202020204" pitchFamily="34" charset="0"/>
              <a:buChar char="•"/>
            </a:pPr>
            <a:r>
              <a:rPr lang="en-US" dirty="0"/>
              <a:t>The goal is to have zero school districts with significant discrepancy in the suspension or expulsion of students with disabilities for more than 10 days in a school year.</a:t>
            </a:r>
          </a:p>
          <a:p>
            <a:pPr marL="174708" indent="-174708">
              <a:buFont typeface="Arial" panose="020B0604020202020204" pitchFamily="34" charset="0"/>
              <a:buChar char="•"/>
            </a:pPr>
            <a:r>
              <a:rPr lang="en-US" dirty="0"/>
              <a:t>The blue bar represents the results for Indicator 4A, and the green bar represents the results for Indictor 4B.</a:t>
            </a:r>
          </a:p>
          <a:p>
            <a:pPr marL="174708" indent="-174708">
              <a:buFont typeface="Arial" panose="020B0604020202020204" pitchFamily="34" charset="0"/>
              <a:buChar char="•"/>
            </a:pPr>
            <a:r>
              <a:rPr lang="en-US" dirty="0"/>
              <a:t>As demonstrated in this chart, results for Indicator 4 vary greatly across these states and New York falls somewhere in the middle of this group. When looking at this data, we must also keep in mind that each state established its own n-size, cell size and threshold for determining when a school district has significant discrepancy. </a:t>
            </a:r>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dirty="0"/>
          </a:p>
        </p:txBody>
      </p:sp>
    </p:spTree>
    <p:extLst>
      <p:ext uri="{BB962C8B-B14F-4D97-AF65-F5344CB8AC3E}">
        <p14:creationId xmlns:p14="http://schemas.microsoft.com/office/powerpoint/2010/main" val="3712576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charts compare the results for states and territories required to report on Indicator 4 for FFY 2018. </a:t>
            </a:r>
          </a:p>
          <a:p>
            <a:pPr marL="174708" indent="-174708">
              <a:buFont typeface="Arial" panose="020B0604020202020204" pitchFamily="34" charset="0"/>
              <a:buChar char="•"/>
            </a:pPr>
            <a:r>
              <a:rPr lang="en-US" dirty="0"/>
              <a:t>The blue section in each chart represents the number of states and territories that reported zero school districts identified under Indicator 4.</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green section in each chart represents the number of states and territories that reported .1%-4.9% of school districts in the state identified for Indicator 4. New York was one of the states or territories that fell in the green section on both charts.</a:t>
            </a:r>
          </a:p>
          <a:p>
            <a:pPr marL="174708" indent="-174708">
              <a:buFont typeface="Arial" panose="020B0604020202020204" pitchFamily="34" charset="0"/>
              <a:buChar char="•"/>
            </a:pPr>
            <a:r>
              <a:rPr lang="en-US" dirty="0"/>
              <a:t>The red section in each chart represents the number of states and territories that reported 5.0%-29.9% of school districts in the state identified for Indicator 4.</a:t>
            </a:r>
          </a:p>
          <a:p>
            <a:pPr marL="174708" indent="-174708">
              <a:buFont typeface="Arial" panose="020B0604020202020204" pitchFamily="34" charset="0"/>
              <a:buChar char="•"/>
            </a:pPr>
            <a:r>
              <a:rPr lang="en-US" dirty="0"/>
              <a:t>Lastly, the yellow section in each chart represents the number of states and territories that reported 30% or more of school districts in the state identified for Indicator 4.</a:t>
            </a:r>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dirty="0"/>
          </a:p>
        </p:txBody>
      </p:sp>
    </p:spTree>
    <p:extLst>
      <p:ext uri="{BB962C8B-B14F-4D97-AF65-F5344CB8AC3E}">
        <p14:creationId xmlns:p14="http://schemas.microsoft.com/office/powerpoint/2010/main" val="38263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New York must establish targets or performance objectives for Indicator 4A for FFY 2020 through FFY 2025. </a:t>
            </a:r>
          </a:p>
          <a:p>
            <a:pPr marL="174708" indent="-174708">
              <a:buFont typeface="Arial" panose="020B0604020202020204" pitchFamily="34" charset="0"/>
              <a:buChar char="•"/>
            </a:pPr>
            <a:r>
              <a:rPr lang="en-US" dirty="0"/>
              <a:t>These targets must be set with the advice of stakeholders and must be rigorous, yet achievable.</a:t>
            </a:r>
          </a:p>
          <a:p>
            <a:pPr marL="174708" indent="-174708">
              <a:buFont typeface="Arial" panose="020B0604020202020204" pitchFamily="34" charset="0"/>
              <a:buChar char="•"/>
            </a:pPr>
            <a:r>
              <a:rPr lang="en-US" dirty="0"/>
              <a:t>Additionally, targets must reflect improvement over baseline. </a:t>
            </a:r>
          </a:p>
          <a:p>
            <a:pPr marL="174708" indent="-174708">
              <a:buFont typeface="Arial" panose="020B0604020202020204" pitchFamily="34" charset="0"/>
              <a:buChar char="•"/>
            </a:pPr>
            <a:r>
              <a:rPr lang="en-US" dirty="0"/>
              <a:t>We will not set targets for Indicator 4B since Indicator 4B is a compliance measure and its target must be zero.</a:t>
            </a:r>
          </a:p>
          <a:p>
            <a:pPr marL="174708" indent="-174708">
              <a:buFont typeface="Arial" panose="020B0604020202020204" pitchFamily="34" charset="0"/>
              <a:buChar char="•"/>
            </a:pPr>
            <a:r>
              <a:rPr lang="en-US" dirty="0"/>
              <a:t>On the next slide we will look at the targets being proposed for Indicator 4A for FFY 2020 through FFY 2025. We want you to consider whether these targets are rigorous yet achievable given past results and data trends and any other factors that could impact future results.  </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dirty="0"/>
          </a:p>
        </p:txBody>
      </p:sp>
    </p:spTree>
    <p:extLst>
      <p:ext uri="{BB962C8B-B14F-4D97-AF65-F5344CB8AC3E}">
        <p14:creationId xmlns:p14="http://schemas.microsoft.com/office/powerpoint/2010/main" val="3830096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top table on this slide reminds you of New York’s results for FFY 2016 through FFY 2019 for Indicator 4A. The current baseline is 6.22% and since the measurement and calculation for Indicator 4A has not changed, the baseline will remain the same.</a:t>
            </a:r>
          </a:p>
          <a:p>
            <a:pPr marL="174708" indent="-174708">
              <a:buFont typeface="Arial" panose="020B0604020202020204" pitchFamily="34" charset="0"/>
              <a:buChar char="•"/>
            </a:pPr>
            <a:r>
              <a:rPr lang="en-US" dirty="0"/>
              <a:t>The bottom table includes the proposed targets for FFY 2020 through FFY 2025 for Indicator 4A. </a:t>
            </a:r>
          </a:p>
          <a:p>
            <a:pPr marL="174708" indent="-174708">
              <a:buFont typeface="Arial" panose="020B0604020202020204" pitchFamily="34" charset="0"/>
              <a:buChar char="•"/>
            </a:pPr>
            <a:r>
              <a:rPr lang="en-US" dirty="0"/>
              <a:t>When we consider setting targets, we must ensure that new targets are below the baseline.  You will see that the proposed targets are all below the baseline of 6.22%.</a:t>
            </a:r>
          </a:p>
          <a:p>
            <a:pPr marL="174708" indent="-174708">
              <a:buFont typeface="Arial" panose="020B0604020202020204" pitchFamily="34" charset="0"/>
              <a:buChar char="•"/>
            </a:pPr>
            <a:r>
              <a:rPr lang="en-US" dirty="0"/>
              <a:t>In developing these proposed targets, we considered the impact that the COVID 19 pandemic may have on student discipline as students return to in person instruction. The social-emotional effects of COVID-19 could manifest in different ways.  We expect there will be a period of adjustment for both staff and students as schools resume full-time in-person learning. Consequently, we are proposing targets with increased rigor, but with modest improvements over the six-year span.  The proposed targets decrease  by .05% each year from FFY 2019 through FFY 2025. </a:t>
            </a:r>
          </a:p>
          <a:p>
            <a:pPr marL="174708" indent="-174708">
              <a:buFont typeface="Arial" panose="020B0604020202020204" pitchFamily="34" charset="0"/>
              <a:buChar char="•"/>
            </a:pPr>
            <a:r>
              <a:rPr lang="en-US" dirty="0"/>
              <a:t>We would like you to provide feedback on these proposed targets? Do you believe these proposed targets are rigorous, yet achievable? </a:t>
            </a:r>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dirty="0"/>
          </a:p>
        </p:txBody>
      </p:sp>
    </p:spTree>
    <p:extLst>
      <p:ext uri="{BB962C8B-B14F-4D97-AF65-F5344CB8AC3E}">
        <p14:creationId xmlns:p14="http://schemas.microsoft.com/office/powerpoint/2010/main" val="767418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pause now to discuss the data reviewed and the proposed targets and obtain feedback from stakeholders.  Based on New York’s previous results for Indicator 4A and other factors that could impact results in the future, do you believe the proposed targets are rigorous and achievable?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18</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1846393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New York uses several strategies and activities to improve its performance on the State Performance Plan and improve outcomes for students with disabilities,.</a:t>
            </a:r>
          </a:p>
          <a:p>
            <a:pPr marL="174708" indent="-174708">
              <a:buFont typeface="Arial" panose="020B0604020202020204" pitchFamily="34" charset="0"/>
              <a:buChar char="•"/>
            </a:pPr>
            <a:r>
              <a:rPr lang="en-US" dirty="0"/>
              <a:t>The improvement strategies and activities can be summarized into three categories, Guidance and Resources, Monitoring, and Professional Development and Training.  </a:t>
            </a:r>
          </a:p>
          <a:p>
            <a:endParaRPr lang="en-US" dirty="0"/>
          </a:p>
          <a:p>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dirty="0"/>
          </a:p>
        </p:txBody>
      </p:sp>
    </p:spTree>
    <p:extLst>
      <p:ext uri="{BB962C8B-B14F-4D97-AF65-F5344CB8AC3E}">
        <p14:creationId xmlns:p14="http://schemas.microsoft.com/office/powerpoint/2010/main" val="342200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81976"/>
            <a:ext cx="5608320" cy="4030292"/>
          </a:xfrm>
        </p:spPr>
        <p:txBody>
          <a:bodyPr/>
          <a:lstStyle/>
          <a:p>
            <a:pPr marL="174708" indent="-174708">
              <a:buFont typeface="Arial" panose="020B0604020202020204" pitchFamily="34" charset="0"/>
              <a:buChar char="•"/>
            </a:pPr>
            <a:r>
              <a:rPr lang="en-US" dirty="0"/>
              <a:t>State Performance Plan Indicator 4 consists of two separate measurements, 4A and 4B. We will explain both measurements and discuss New York’s performance on each measurement. We will look at New York’s results for this indicator over time and compare New York’s results to that of other states.</a:t>
            </a:r>
          </a:p>
          <a:p>
            <a:pPr marL="174708" indent="-174708">
              <a:buFont typeface="Arial" panose="020B0604020202020204" pitchFamily="34" charset="0"/>
              <a:buChar char="•"/>
            </a:pPr>
            <a:r>
              <a:rPr lang="en-US" dirty="0"/>
              <a:t>After comparing the data, we will request your feedback on proposed targets for Indicator 4 for the next six years.</a:t>
            </a:r>
          </a:p>
          <a:p>
            <a:pPr marL="174708" indent="-174708">
              <a:buFont typeface="Arial" panose="020B0604020202020204" pitchFamily="34" charset="0"/>
              <a:buChar char="•"/>
            </a:pPr>
            <a:r>
              <a:rPr lang="en-US" dirty="0"/>
              <a:t>In addition, we will review some of the strategies and activities currently in place to improve New York’s results for Indicator 4. We will request your feedback on the effectiveness of current strategies and activities and the need for additional strategies and activities to improve New York’s performance on Indicator 4 during the next six years.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81978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slide includes examples of the Guidance and Resources available to school districts to improve results on Indicator 4 from various offices within the State Education Department.  </a:t>
            </a:r>
          </a:p>
          <a:p>
            <a:pPr marL="174708" indent="-174708">
              <a:buFont typeface="Arial" panose="020B0604020202020204" pitchFamily="34" charset="0"/>
              <a:buChar char="•"/>
            </a:pPr>
            <a:r>
              <a:rPr lang="en-US" dirty="0"/>
              <a:t>The Office of Special Education’s webpage includes an extensive list of publications that provide school districts with guidance and resources for improving outcomes for students with disabilities. Resources include links to laws and regulations pertaining to education and discipline of students with disabilities, IEP development,  functional behavioral assessments and behavioral intervention plans, which have a direct impact on the suspension/expulsion of students with disabilities.</a:t>
            </a:r>
          </a:p>
          <a:p>
            <a:pPr marL="174708" indent="-174708">
              <a:buFont typeface="Arial" panose="020B0604020202020204" pitchFamily="34" charset="0"/>
              <a:buChar char="•"/>
            </a:pPr>
            <a:r>
              <a:rPr lang="en-US" dirty="0"/>
              <a:t>The Office of Curriculum and Instruction webpage includes New York’s Culturally Responsive-Sustaining Education framework.</a:t>
            </a:r>
          </a:p>
          <a:p>
            <a:pPr marL="174708" indent="-174708">
              <a:buFont typeface="Arial" panose="020B0604020202020204" pitchFamily="34" charset="0"/>
              <a:buChar char="•"/>
            </a:pPr>
            <a:r>
              <a:rPr lang="en-US" dirty="0"/>
              <a:t>The Student Support Services webpage includes guidance and resources on Mental Health Support, Social Emotional Learning and School Safety.  </a:t>
            </a:r>
          </a:p>
          <a:p>
            <a:pPr marL="174708" indent="-174708">
              <a:buFont typeface="Arial" panose="020B0604020202020204" pitchFamily="34" charset="0"/>
              <a:buChar char="•"/>
            </a:pPr>
            <a:r>
              <a:rPr lang="en-US" dirty="0"/>
              <a:t>The Office of Bilingual Education and World Languages provides guidance and resources to support students whose primary language is not English.</a:t>
            </a:r>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dirty="0"/>
          </a:p>
        </p:txBody>
      </p:sp>
    </p:spTree>
    <p:extLst>
      <p:ext uri="{BB962C8B-B14F-4D97-AF65-F5344CB8AC3E}">
        <p14:creationId xmlns:p14="http://schemas.microsoft.com/office/powerpoint/2010/main" val="2548329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Office of Special Education also conducts regular monitoring of school districts for compliance with the laws and regulations pertaining to the education and discipline of students with disabilities.</a:t>
            </a:r>
          </a:p>
          <a:p>
            <a:pPr marL="174708" indent="-174708">
              <a:buFont typeface="Arial" panose="020B0604020202020204" pitchFamily="34" charset="0"/>
              <a:buChar char="•"/>
            </a:pPr>
            <a:r>
              <a:rPr lang="en-US" dirty="0"/>
              <a:t>Each year a school district is identified for significant discrepancy, it receives a review of it’s polices, procedures, and practices related to the suspension and  expulsion of students with disabilities. If the review results in the identification of noncompliance, the State ensures the timely resolution of the identified noncompliance.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21</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3979313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545" y="4473892"/>
            <a:ext cx="6248539" cy="4356074"/>
          </a:xfrm>
        </p:spPr>
        <p:txBody>
          <a:bodyPr/>
          <a:lstStyle/>
          <a:p>
            <a:r>
              <a:rPr lang="en-US" sz="1100" dirty="0"/>
              <a:t>The Office of Special Education Educational Partnership is a special education professional development network located in Regional Teams across the State.  Regional Teams include a </a:t>
            </a:r>
            <a:r>
              <a:rPr lang="en-US" sz="1100" b="1" dirty="0"/>
              <a:t>Regional Partnership Center </a:t>
            </a:r>
            <a:r>
              <a:rPr lang="en-US" sz="1100" dirty="0"/>
              <a:t>that has specialists who provide professional development in a range of disciplines including behavior, transition, culturally responsive education, literacy and specially designed instruction. Regional teams also include a </a:t>
            </a:r>
            <a:r>
              <a:rPr lang="en-US" sz="1100" b="1" dirty="0"/>
              <a:t>school aged Family and Community Engagement Center</a:t>
            </a:r>
            <a:r>
              <a:rPr lang="en-US" sz="1100" dirty="0"/>
              <a:t> that has specialists with expertise supporting parents and families of school-aged students with disabilities and an </a:t>
            </a:r>
            <a:r>
              <a:rPr lang="en-US" sz="1100" b="1" dirty="0"/>
              <a:t>early childhood Family and Community Engagement Center </a:t>
            </a:r>
            <a:r>
              <a:rPr lang="en-US" sz="1100" dirty="0"/>
              <a:t>that supports parents and families of preschool students with disabilities. </a:t>
            </a:r>
          </a:p>
          <a:p>
            <a:r>
              <a:rPr lang="en-US" sz="1100" dirty="0"/>
              <a:t> </a:t>
            </a:r>
          </a:p>
          <a:p>
            <a:r>
              <a:rPr lang="en-US" sz="1100" dirty="0"/>
              <a:t>These Regional Teams provide professional development to stakeholders including parents and families as well as schools, including preschools, that serve student with disabilities.   </a:t>
            </a:r>
          </a:p>
          <a:p>
            <a:r>
              <a:rPr lang="en-US" sz="1100" dirty="0"/>
              <a:t> </a:t>
            </a:r>
          </a:p>
          <a:p>
            <a:r>
              <a:rPr lang="en-US" sz="1100" dirty="0"/>
              <a:t>The Regional Teams offer three tiers of support:</a:t>
            </a:r>
          </a:p>
          <a:p>
            <a:r>
              <a:rPr lang="en-US" sz="1100" b="1" dirty="0"/>
              <a:t> </a:t>
            </a:r>
            <a:endParaRPr lang="en-US" sz="1100" dirty="0"/>
          </a:p>
          <a:p>
            <a:r>
              <a:rPr lang="en-US" sz="1100" b="1" dirty="0"/>
              <a:t>Regional Learnings </a:t>
            </a:r>
            <a:r>
              <a:rPr lang="en-US" sz="1100" dirty="0"/>
              <a:t>are offered to all educational organizations and/or parents and families of students with disabilities in a region.  The training may be offered in-person and/or virtually and there are training topics in all areas of special education.</a:t>
            </a:r>
          </a:p>
          <a:p>
            <a:r>
              <a:rPr lang="en-US" sz="1100" b="1" dirty="0"/>
              <a:t> </a:t>
            </a:r>
            <a:endParaRPr lang="en-US" sz="1100" dirty="0"/>
          </a:p>
          <a:p>
            <a:r>
              <a:rPr lang="en-US" sz="1100" b="1" dirty="0"/>
              <a:t>Targeted Skills Groups </a:t>
            </a:r>
            <a:r>
              <a:rPr lang="en-US" sz="1100" dirty="0"/>
              <a:t>are provided to groups of schools that have a similar performance or compliance issue that requires more intensive professional development and targeted assistance.</a:t>
            </a:r>
          </a:p>
          <a:p>
            <a:r>
              <a:rPr lang="en-US" sz="1100" b="1" dirty="0"/>
              <a:t> </a:t>
            </a:r>
            <a:endParaRPr lang="en-US" sz="1100" dirty="0"/>
          </a:p>
          <a:p>
            <a:r>
              <a:rPr lang="en-US" sz="1100" b="1" dirty="0"/>
              <a:t>Support Plans </a:t>
            </a:r>
            <a:r>
              <a:rPr lang="en-US" sz="1100" dirty="0"/>
              <a:t>are the most intensive level of support that includes embedded support from one or more specialists from the Regional Team provided directly into the identified schools.</a:t>
            </a:r>
          </a:p>
          <a:p>
            <a:r>
              <a:rPr lang="en-US" sz="1100" dirty="0"/>
              <a:t> </a:t>
            </a:r>
          </a:p>
          <a:p>
            <a:endParaRPr lang="en-US" sz="1100" dirty="0"/>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22</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1896232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targeted skills group or TSG is professional development and technical assistance provided to a small group to build awareness, learn or develop new skills and problem solve to improve outcomes for students with disabilities.  A TSG is comprised of districts with similar needs related to a given special education priority area.  Within the TSG, the districts go through a root cause analysis to determine the underlying issue and review policies, procedures and practices to ensure systemic change to improve outcomes for students with disabilities.  </a:t>
            </a:r>
          </a:p>
          <a:p>
            <a:endParaRPr lang="en-US" dirty="0"/>
          </a:p>
          <a:p>
            <a:r>
              <a:rPr lang="en-US" dirty="0"/>
              <a:t>Any district that receives a notification for Indicator 4 is required to participate in a TSG.  </a:t>
            </a:r>
          </a:p>
          <a:p>
            <a:endParaRPr lang="en-US" dirty="0"/>
          </a:p>
          <a:p>
            <a:r>
              <a:rPr lang="en-US" dirty="0"/>
              <a:t>Beyond targeted skills groups, regional learnings are also available to all districts.  The upcoming slide identifies regional learnings that directly relate to Indicator 4.</a:t>
            </a:r>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dirty="0"/>
          </a:p>
        </p:txBody>
      </p:sp>
    </p:spTree>
    <p:extLst>
      <p:ext uri="{BB962C8B-B14F-4D97-AF65-F5344CB8AC3E}">
        <p14:creationId xmlns:p14="http://schemas.microsoft.com/office/powerpoint/2010/main" val="2825191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Special Education Educational Partnership offers numerous regional learnings covering the Office of Special Education’s priority area of disproportionality and discrepancy.  Any educational organization is welcome to attend regional learnings.  The following regional learnings have components related to Indicator 4 and are available to districts:</a:t>
            </a:r>
          </a:p>
          <a:p>
            <a:pPr marL="171450" indent="-171450">
              <a:buFont typeface="Arial" panose="020B0604020202020204" pitchFamily="34" charset="0"/>
              <a:buChar char="•"/>
            </a:pPr>
            <a:r>
              <a:rPr lang="en-US" dirty="0"/>
              <a:t>Committee on Preschool Special Education (CPSE)/Committee on Special Education (CSE) Chairperson Training</a:t>
            </a:r>
          </a:p>
          <a:p>
            <a:pPr marL="171450" indent="-171450">
              <a:buFont typeface="Arial" panose="020B0604020202020204" pitchFamily="34" charset="0"/>
              <a:buChar char="•"/>
            </a:pPr>
            <a:r>
              <a:rPr lang="en-US" dirty="0"/>
              <a:t>Creating the IEP</a:t>
            </a:r>
          </a:p>
          <a:p>
            <a:pPr marL="171450" indent="-171450">
              <a:buFont typeface="Arial" panose="020B0604020202020204" pitchFamily="34" charset="0"/>
              <a:buChar char="•"/>
            </a:pPr>
            <a:r>
              <a:rPr lang="en-US" dirty="0"/>
              <a:t>Classroom Management Training</a:t>
            </a:r>
          </a:p>
          <a:p>
            <a:pPr marL="171450" indent="-171450">
              <a:buFont typeface="Arial" panose="020B0604020202020204" pitchFamily="34" charset="0"/>
              <a:buChar char="•"/>
            </a:pPr>
            <a:r>
              <a:rPr lang="en-US" dirty="0"/>
              <a:t>Fundamentals in Equity:  Exploring Equity and Cultural Responsiveness</a:t>
            </a:r>
          </a:p>
          <a:p>
            <a:pPr marL="171450" indent="-171450">
              <a:buFont typeface="Arial" panose="020B0604020202020204" pitchFamily="34" charset="0"/>
              <a:buChar char="•"/>
            </a:pPr>
            <a:r>
              <a:rPr lang="en-US" dirty="0"/>
              <a:t>Identifying and Intensifying Intervention:  What To Do and How To Do It</a:t>
            </a:r>
          </a:p>
          <a:p>
            <a:pPr marL="171450" indent="-171450">
              <a:buFont typeface="Arial" panose="020B0604020202020204" pitchFamily="34" charset="0"/>
              <a:buChar char="•"/>
            </a:pPr>
            <a:r>
              <a:rPr lang="en-US" dirty="0"/>
              <a:t>Functional Behavioral Assessment or FBA and Behavioral Intervention Plan or BIP Toolkit </a:t>
            </a:r>
          </a:p>
          <a:p>
            <a:pPr marL="171450" indent="-171450">
              <a:buFont typeface="Arial" panose="020B0604020202020204" pitchFamily="34" charset="0"/>
              <a:buChar char="•"/>
            </a:pPr>
            <a:r>
              <a:rPr lang="en-US" dirty="0"/>
              <a:t>Using the FBA/BIP Process to Support Students needing Intensive Intervention </a:t>
            </a:r>
          </a:p>
          <a:p>
            <a:endParaRPr lang="en-US" dirty="0"/>
          </a:p>
          <a:p>
            <a:r>
              <a:rPr lang="en-US" dirty="0"/>
              <a:t>There are many more regional learnings that support improved results for Indicator 4. A list of all the Educational Partnership’s professional development and trainings packages are available on the Office of Special Education’s webpage.</a:t>
            </a:r>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24</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2100897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pause now to gather feedback on the strategies and activities currently being used to improve results for Indicator 4 and any other future strategies and activities you believe would assist the State in meetings its targets for Indicator 4 for FFY 2020 through FFY 2025.</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25</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1480335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information on how the SPP Indicator data impacts your school district, please visit data.nysed.gov.  </a:t>
            </a:r>
          </a:p>
          <a:p>
            <a:endParaRPr lang="en-US" dirty="0"/>
          </a:p>
          <a:p>
            <a:r>
              <a:rPr lang="en-US" dirty="0"/>
              <a:t>In the “Districts” category on this webpage, you can view the Special Education Data reports under each school district.  These reports are published annually for each individual school district and outline the district’s performance on the SPP Indicators.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26</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264013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Arial" panose="020B0604020202020204" pitchFamily="34" charset="0"/>
              </a:rPr>
              <a:t>For those who have not attended a virtual meeting and for those who have additional information to share, you may complete one or more of our online surveys available on </a:t>
            </a:r>
            <a:r>
              <a:rPr lang="en-US" dirty="0"/>
              <a:t>our </a:t>
            </a:r>
            <a:r>
              <a:rPr lang="en-US" dirty="0">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dirty="0">
                <a:cs typeface="Arial" panose="020B0604020202020204" pitchFamily="34" charset="0"/>
              </a:rPr>
              <a:t>. To view this page, click on the link provided on the slide.</a:t>
            </a:r>
          </a:p>
          <a:p>
            <a:endParaRPr lang="en-US" dirty="0">
              <a:cs typeface="Arial" panose="020B0604020202020204" pitchFamily="34" charset="0"/>
            </a:endParaRPr>
          </a:p>
          <a:p>
            <a:r>
              <a:rPr lang="en-US" dirty="0">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dirty="0"/>
              <a:t>o ensure that voices from diverse backgrounds are included in conversations about our students and we value multiple perspectives and viewpoints to inform our efforts.    </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27</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3412193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defTabSz="931774">
              <a:defRPr/>
            </a:pPr>
            <a:fld id="{77542409-6A04-4DC6-AC3A-D3758287A8F2}" type="slidenum">
              <a:rPr lang="en-US">
                <a:solidFill>
                  <a:srgbClr val="4D3E2F"/>
                </a:solidFill>
                <a:latin typeface="Corbel" panose="020B0503020204020204"/>
              </a:rPr>
              <a:pPr defTabSz="931774">
                <a:defRPr/>
              </a:pPr>
              <a:t>28</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97982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99716"/>
          </a:xfrm>
        </p:spPr>
        <p:txBody>
          <a:bodyPr/>
          <a:lstStyle/>
          <a:p>
            <a:pPr marL="174708" indent="-174708">
              <a:buFont typeface="Arial" panose="020B0604020202020204" pitchFamily="34" charset="0"/>
              <a:buChar char="•"/>
            </a:pPr>
            <a:r>
              <a:rPr lang="en-US" sz="1000" dirty="0">
                <a:latin typeface="+mj-lt"/>
              </a:rPr>
              <a:t>This slide includes the frequently used terms in this presentation that you will need to know to be able to provide meaningful feedback on Indicator 4. </a:t>
            </a:r>
          </a:p>
          <a:p>
            <a:pPr marL="174708" indent="-174708">
              <a:buFont typeface="Arial" panose="020B0604020202020204" pitchFamily="34" charset="0"/>
              <a:buChar char="•"/>
            </a:pPr>
            <a:r>
              <a:rPr lang="en-US" sz="1000" dirty="0">
                <a:latin typeface="+mj-lt"/>
              </a:rPr>
              <a:t>The Individuals with Disabilities Education Act (IDEA) requires each state to develop and submit a state performance plan, or SPP, to the U.S. Department of Education’s Office of Special Education Programs (OSEP) every six years that describes its efforts to implement the requirements and purposes of IDEA . Annually, states must report against the targets or performance objectives in its SPP to OSEP in an annual performance report, or APR.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mj-lt"/>
              </a:rPr>
              <a:t>The SPP and APR include indicators that measure child and family outcomes and other indicators that measure compliance with the requirements of the IDEA. Data is collected from school districts to inform the State’s performance on each indicator.</a:t>
            </a:r>
          </a:p>
          <a:p>
            <a:pPr marL="174708" indent="-174708">
              <a:buFont typeface="Arial" panose="020B0604020202020204" pitchFamily="34" charset="0"/>
              <a:buChar char="•"/>
            </a:pPr>
            <a:r>
              <a:rPr lang="en-US" sz="1000" dirty="0">
                <a:latin typeface="+mj-lt"/>
              </a:rPr>
              <a:t>Each indicator has measurements required by OSEP by which the state evaluates its progress or compliance. </a:t>
            </a:r>
          </a:p>
          <a:p>
            <a:pPr marL="174708" indent="-174708">
              <a:buFont typeface="Arial" panose="020B0604020202020204" pitchFamily="34" charset="0"/>
              <a:buChar char="•"/>
            </a:pPr>
            <a:r>
              <a:rPr lang="en-US" sz="1000" dirty="0">
                <a:latin typeface="+mj-lt"/>
              </a:rPr>
              <a:t>To calculate the state’s progress or improvement on a measurement, the state establishes a baseline as the starting point. </a:t>
            </a:r>
          </a:p>
          <a:p>
            <a:pPr marL="174625" indent="-174625">
              <a:buFont typeface="Arial" panose="020B0604020202020204" pitchFamily="34" charset="0"/>
              <a:buChar char="•"/>
            </a:pPr>
            <a:r>
              <a:rPr lang="en-US" sz="1000" dirty="0">
                <a:latin typeface="+mj-lt"/>
              </a:rPr>
              <a:t>To ensure the validity of the data, a state may use an “n” size which is the minimum number of students a district must have to include the school district in the state’s calculation.  For example, in New York, for Indicator 4, the n-size or denominator in the equation to determine if a district has significant discrepancy, is 30 children with disabilities.</a:t>
            </a:r>
          </a:p>
          <a:p>
            <a:pPr marL="174625" indent="-174625">
              <a:buFont typeface="Arial" panose="020B0604020202020204" pitchFamily="34" charset="0"/>
              <a:buChar char="•"/>
            </a:pPr>
            <a:r>
              <a:rPr lang="en-US" sz="1000" dirty="0">
                <a:latin typeface="+mj-lt"/>
              </a:rPr>
              <a:t>A state may also use a minimum cell size as part of its calculation. The cell size is the minimum number of students experiencing a particular outcome. For example, in New York, for Indicator 4, the cell size or numerator in the equation to determine if a district has significant discrepancy is 10 children with disabilities suspended or expelled for more than 10 days during the school year.</a:t>
            </a:r>
          </a:p>
          <a:p>
            <a:pPr marL="174625" indent="-174625">
              <a:buFont typeface="Arial" panose="020B0604020202020204" pitchFamily="34" charset="0"/>
              <a:buChar char="•"/>
            </a:pPr>
            <a:r>
              <a:rPr lang="en-US" sz="1000" dirty="0">
                <a:latin typeface="+mj-lt"/>
              </a:rPr>
              <a:t>You will also see for Indicator 4, New York uses standard deviation, which is a measure of how dispersed the data is in relation to the mean or average. In any normal distribution, about 95% of values will be within 2 standard deviations of the mean.  </a:t>
            </a:r>
          </a:p>
          <a:p>
            <a:pPr marL="174708" indent="-174708">
              <a:buFont typeface="Arial" panose="020B0604020202020204" pitchFamily="34" charset="0"/>
              <a:buChar char="•"/>
            </a:pPr>
            <a:r>
              <a:rPr lang="en-US" sz="1000" dirty="0">
                <a:latin typeface="+mj-lt"/>
              </a:rPr>
              <a:t>Lastly, you will see the acronym FFY, which stands for Federal Government Fiscal Year. This is important because the Federal Government Fiscal Year is October 1 to September 30, neither a calendar year or a school year.</a:t>
            </a:r>
            <a:endParaRPr lang="en-US" dirty="0">
              <a:latin typeface="+mj-lt"/>
            </a:endParaRPr>
          </a:p>
        </p:txBody>
      </p:sp>
      <p:sp>
        <p:nvSpPr>
          <p:cNvPr id="4" name="Slide Number Placeholder 3"/>
          <p:cNvSpPr>
            <a:spLocks noGrp="1"/>
          </p:cNvSpPr>
          <p:nvPr>
            <p:ph type="sldNum" sz="quarter" idx="5"/>
          </p:nvPr>
        </p:nvSpPr>
        <p:spPr/>
        <p:txBody>
          <a:bodyPr/>
          <a:lstStyle/>
          <a:p>
            <a:r>
              <a:rPr lang="en-US" dirty="0"/>
              <a:t>s</a:t>
            </a:r>
            <a:fld id="{77542409-6A04-4DC6-AC3A-D3758287A8F2}" type="slidenum">
              <a:rPr lang="en-US" smtClean="0"/>
              <a:t>3</a:t>
            </a:fld>
            <a:endParaRPr lang="en-US" dirty="0"/>
          </a:p>
        </p:txBody>
      </p:sp>
    </p:spTree>
    <p:extLst>
      <p:ext uri="{BB962C8B-B14F-4D97-AF65-F5344CB8AC3E}">
        <p14:creationId xmlns:p14="http://schemas.microsoft.com/office/powerpoint/2010/main" val="379355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Indicator 4 has two measurements. Indicator 4A measures the percent of school districts in the state that have significant discrepancy in the rate of suspension and expulsion of children with disabilities for more than 10 days in a school year. Indicator 4B measures the percent of school districts in the state that have significant discrepancy in </a:t>
            </a:r>
            <a:r>
              <a:rPr lang="en-US" dirty="0" err="1"/>
              <a:t>therate</a:t>
            </a:r>
            <a:r>
              <a:rPr lang="en-US" dirty="0"/>
              <a:t> of suspension and expulsion of children with disabilities for more than 10 days, by race or ethnicity and inappropriate polices, procedures or practices that contribute to the significant discrepancy. </a:t>
            </a:r>
          </a:p>
          <a:p>
            <a:pPr marL="174708" indent="-174708">
              <a:buFont typeface="Arial" panose="020B0604020202020204" pitchFamily="34" charset="0"/>
              <a:buChar char="•"/>
            </a:pPr>
            <a:r>
              <a:rPr lang="en-US" dirty="0"/>
              <a:t>Every state is required to use the same measurement. However, how significant discrepancy is defined varies from state to state.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dirty="0"/>
          </a:p>
        </p:txBody>
      </p:sp>
    </p:spTree>
    <p:extLst>
      <p:ext uri="{BB962C8B-B14F-4D97-AF65-F5344CB8AC3E}">
        <p14:creationId xmlns:p14="http://schemas.microsoft.com/office/powerpoint/2010/main" val="62613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As previously mentioned, states have some flexibility in how significant discrepancy is defined in the state. States have two options for comparison when identifying significant discrepancy.</a:t>
            </a:r>
          </a:p>
          <a:p>
            <a:pPr marL="174708" indent="-174708">
              <a:buFont typeface="Arial" panose="020B0604020202020204" pitchFamily="34" charset="0"/>
              <a:buChar char="•"/>
            </a:pPr>
            <a:r>
              <a:rPr lang="en-US" dirty="0"/>
              <a:t>The first option compares the rates of suspension and expulsion for children with disabilities among school districts within the state. The second option compares the rates of suspension and expulsion for students with disabilities to students without disabilities within each district.</a:t>
            </a:r>
          </a:p>
          <a:p>
            <a:pPr marL="174708" indent="-174708">
              <a:buFont typeface="Arial" panose="020B0604020202020204" pitchFamily="34" charset="0"/>
              <a:buChar char="•"/>
            </a:pPr>
            <a:r>
              <a:rPr lang="en-US" dirty="0"/>
              <a:t>New York uses the first option. In FFY 2018, New York was one of 37 states that used this comparison option. New York compares each school districts’ suspension and expulsion rate for students with disabilities to a statewide suspension and expulsion rate for students with disabilities. There is no inclusion of general education students in the calculation.</a:t>
            </a:r>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dirty="0"/>
          </a:p>
        </p:txBody>
      </p:sp>
    </p:spTree>
    <p:extLst>
      <p:ext uri="{BB962C8B-B14F-4D97-AF65-F5344CB8AC3E}">
        <p14:creationId xmlns:p14="http://schemas.microsoft.com/office/powerpoint/2010/main" val="1618663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gn="just">
              <a:buFont typeface="Arial" panose="020B0604020202020204" pitchFamily="34" charset="0"/>
              <a:buChar char="•"/>
            </a:pPr>
            <a:r>
              <a:rPr lang="en-US" dirty="0"/>
              <a:t>As explained in slide three, a state may use a minimum n-size when it calculates its results for Indicator 4 to reduce the possibility that school districts are inappropriately identified for significant discrepancy due to small populations of students with disabilities. </a:t>
            </a:r>
          </a:p>
          <a:p>
            <a:pPr marL="174708" indent="-174708" algn="just">
              <a:buFont typeface="Arial" panose="020B0604020202020204" pitchFamily="34" charset="0"/>
              <a:buChar char="•"/>
            </a:pPr>
            <a:r>
              <a:rPr lang="en-US" dirty="0"/>
              <a:t>For both Indicators 4A and 4B, New York uses a minimum n-size of 30 students with disabilities enrolled in the school district. Only school districts with a minimum of 30 students with disabilities enrolled in the school district are included in the denominator of the calculation to determine the percentage of districts in the state with significant discrepancy in the suspension and expulsion of children with disabilities for more than 10 days in a school year.</a:t>
            </a:r>
          </a:p>
          <a:p>
            <a:pPr marL="174708" indent="-174708" algn="just">
              <a:buFont typeface="Arial" panose="020B0604020202020204" pitchFamily="34" charset="0"/>
              <a:buChar char="•"/>
            </a:pPr>
            <a:r>
              <a:rPr lang="en-US" dirty="0"/>
              <a:t>In FFY 2018, 76% of states used a minimum n-size in its calculation for Indicator 4A and 96% of states used a minimum n-size in its calculation for Indicator 4B.  </a:t>
            </a:r>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dirty="0"/>
          </a:p>
        </p:txBody>
      </p:sp>
    </p:spTree>
    <p:extLst>
      <p:ext uri="{BB962C8B-B14F-4D97-AF65-F5344CB8AC3E}">
        <p14:creationId xmlns:p14="http://schemas.microsoft.com/office/powerpoint/2010/main" val="397742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Cell size is the minimum number of students experiencing a particular outcome. </a:t>
            </a:r>
          </a:p>
          <a:p>
            <a:pPr marL="174708" indent="-174708">
              <a:buFont typeface="Arial" panose="020B0604020202020204" pitchFamily="34" charset="0"/>
              <a:buChar char="•"/>
            </a:pPr>
            <a:r>
              <a:rPr lang="en-US" dirty="0"/>
              <a:t>For Indicator 4A, New York uses a minimum cell size of 10 students with disabilities suspended or expelled for more than 10 days during the school year. This means that school districts that have fewer than 10 students with disabilities suspended or expelled for more than 10 days during the school year cannot be identified as having significant discrepancy.</a:t>
            </a:r>
          </a:p>
          <a:p>
            <a:pPr marL="174708" indent="-174708">
              <a:buFont typeface="Arial" panose="020B0604020202020204" pitchFamily="34" charset="0"/>
              <a:buChar char="•"/>
            </a:pPr>
            <a:r>
              <a:rPr lang="en-US" dirty="0"/>
              <a:t>For Indicator 4B, New York uses a minimum cell size of 10 students with disabilities of a particular race or ethnicity that have been suspended or expelled for more than 10 days during the school year. The subgroups for race or ethnicity include American Indian, Asian, Black or African American, Native Hawaiian or other Pacific Islander, White, and Two or more races. For example, if a school district does not have a minimum of 10 American Indian students with disabilities suspended or expelled for more than 10 days in a school year, the school district cannot be identified for significant discrepancy in the suspension and expulsion of American Indian students with disabilities.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dirty="0"/>
          </a:p>
        </p:txBody>
      </p:sp>
    </p:spTree>
    <p:extLst>
      <p:ext uri="{BB962C8B-B14F-4D97-AF65-F5344CB8AC3E}">
        <p14:creationId xmlns:p14="http://schemas.microsoft.com/office/powerpoint/2010/main" val="2048924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pPr marL="174708" indent="-174708">
              <a:buFont typeface="Arial" panose="020B0604020202020204" pitchFamily="34" charset="0"/>
              <a:buChar char="•"/>
            </a:pPr>
            <a:r>
              <a:rPr lang="en-US" dirty="0"/>
              <a:t>In addition to each state setting its own n and cell sizes, states also established their own bar or threshold for significant discrepancy. Meaning, each state determines when a school district’s suspension and expulsion rate becomes significantly discrepant.</a:t>
            </a:r>
          </a:p>
          <a:p>
            <a:pPr marL="174625" indent="-174625">
              <a:buFont typeface="Arial" panose="020B0604020202020204" pitchFamily="34" charset="0"/>
              <a:buChar char="•"/>
            </a:pPr>
            <a:r>
              <a:rPr lang="en-US" dirty="0"/>
              <a:t>For Indicator 4A, the bar or threshold for New York is 2.7%, which is two times the statewide suspension and expulsion rate in 2004-05 for students with disabilities. This was the data that was available at the time the bar or threshold for this indicator was established. Prior to 2007-08, the threshold was three times the suspension and expulsion rate in 2004-05 for students with disabilities. So, over the years, New York has made the bar or threshold for significant discrepancy for Indicator 4A more rigorous.    </a:t>
            </a:r>
          </a:p>
          <a:p>
            <a:pPr marL="174708" indent="-174708">
              <a:buFont typeface="Arial" panose="020B0604020202020204" pitchFamily="34" charset="0"/>
              <a:buChar char="•"/>
            </a:pPr>
            <a:r>
              <a:rPr lang="en-US" dirty="0"/>
              <a:t>In its analysis of the nationwide data for FFY 2018, the IDEA Data Center (IDC) identified four methods that states used to establish the bar or threshold for Indicator 4A. New York uses the most common method used by states using option one for comparison.</a:t>
            </a:r>
          </a:p>
          <a:p>
            <a:pPr marL="174708" indent="-174708">
              <a:buFont typeface="Arial" panose="020B0604020202020204" pitchFamily="34" charset="0"/>
              <a:buChar char="•"/>
            </a:pPr>
            <a:r>
              <a:rPr lang="en-US" dirty="0"/>
              <a:t>For Indicator 4B, New York’s bar or threshold for significant discrepancy is a suspension and expulsion rate of more than two standard deviations from the statewide suspension and expulsion rate for students with disabilities for that year. </a:t>
            </a:r>
          </a:p>
          <a:p>
            <a:pPr marL="174708" indent="-174708">
              <a:buFont typeface="Arial" panose="020B0604020202020204" pitchFamily="34" charset="0"/>
              <a:buChar char="•"/>
            </a:pPr>
            <a:r>
              <a:rPr lang="en-US" dirty="0"/>
              <a:t>In its analysis of the nationwide data for FFY 2018, IDC identified four methods that states used to establish the bar or threshold for Indicator 4B. Only four states, who used option one for comparison, used standard deviation to set the bar or threshold for significant discrepancy for Indicator 4B.</a:t>
            </a:r>
          </a:p>
          <a:p>
            <a:pPr marL="174708" indent="-174708">
              <a:buFont typeface="Arial" panose="020B0604020202020204" pitchFamily="34" charset="0"/>
              <a:buChar char="•"/>
            </a:pPr>
            <a:endParaRPr lang="en-US" dirty="0"/>
          </a:p>
          <a:p>
            <a:r>
              <a:rPr lang="en-US" dirty="0"/>
              <a:t> </a:t>
            </a:r>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dirty="0"/>
          </a:p>
        </p:txBody>
      </p:sp>
    </p:spTree>
    <p:extLst>
      <p:ext uri="{BB962C8B-B14F-4D97-AF65-F5344CB8AC3E}">
        <p14:creationId xmlns:p14="http://schemas.microsoft.com/office/powerpoint/2010/main" val="324291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dirty="0"/>
          </a:p>
        </p:txBody>
      </p:sp>
      <p:sp>
        <p:nvSpPr>
          <p:cNvPr id="6" name="Notes Placeholder 5">
            <a:extLst>
              <a:ext uri="{FF2B5EF4-FFF2-40B4-BE49-F238E27FC236}">
                <a16:creationId xmlns:a16="http://schemas.microsoft.com/office/drawing/2014/main" id="{2EEE9FF0-709F-4805-9A1A-1CCBC153F9E8}"/>
              </a:ext>
            </a:extLst>
          </p:cNvPr>
          <p:cNvSpPr>
            <a:spLocks noGrp="1"/>
          </p:cNvSpPr>
          <p:nvPr>
            <p:ph type="body" sz="quarter" idx="3"/>
          </p:nvPr>
        </p:nvSpPr>
        <p:spPr>
          <a:xfrm>
            <a:off x="701040" y="4473893"/>
            <a:ext cx="5608320" cy="3828309"/>
          </a:xfrm>
        </p:spPr>
        <p:txBody>
          <a:bodyPr/>
          <a:lstStyle/>
          <a:p>
            <a:pPr marL="174708" indent="-174708">
              <a:buFont typeface="Arial" panose="020B0604020202020204" pitchFamily="34" charset="0"/>
              <a:buChar char="•"/>
            </a:pPr>
            <a:r>
              <a:rPr lang="en-US" dirty="0"/>
              <a:t>This slide demonstrates how the n-size, cell size and bar or threshold are used to determine which school districts have significant discrepancy under indicator 4. </a:t>
            </a:r>
          </a:p>
          <a:p>
            <a:pPr marL="174708" indent="-174708">
              <a:buFont typeface="Arial" panose="020B0604020202020204" pitchFamily="34" charset="0"/>
              <a:buChar char="•"/>
            </a:pPr>
            <a:r>
              <a:rPr lang="en-US" dirty="0"/>
              <a:t>The n-size for both Indicators 4A and 4B is 30 students with disabilities enrolled in the school district. A school district must have 30 or more students with disabilities enrolled in the school district to be included in the State’s calculation for Indicator 4. </a:t>
            </a:r>
          </a:p>
          <a:p>
            <a:pPr marL="174708" indent="-174708">
              <a:buFont typeface="Arial" panose="020B0604020202020204" pitchFamily="34" charset="0"/>
              <a:buChar char="•"/>
            </a:pPr>
            <a:r>
              <a:rPr lang="en-US" dirty="0"/>
              <a:t>For Indicator 4A, if a school district has fewer that 10 students with disabilities suspended or expelled for more than 10 days during the school year, the district cannot be identified for significant discrepancy under 4A.</a:t>
            </a:r>
          </a:p>
          <a:p>
            <a:pPr marL="174708" indent="-174708">
              <a:buFont typeface="Arial" panose="020B0604020202020204" pitchFamily="34" charset="0"/>
              <a:buChar char="•"/>
            </a:pPr>
            <a:r>
              <a:rPr lang="en-US" dirty="0"/>
              <a:t>If a school district meets both the N-size and cell size for Indicator 4A and meets or exceeds a suspension rate of 2.7% for students with disabilities, the school district is identified as having significant discrepancy. </a:t>
            </a:r>
          </a:p>
          <a:p>
            <a:pPr marL="174708" indent="-174708">
              <a:buFont typeface="Arial" panose="020B0604020202020204" pitchFamily="34" charset="0"/>
              <a:buChar char="•"/>
            </a:pPr>
            <a:r>
              <a:rPr lang="en-US" dirty="0"/>
              <a:t>For Indicator 4B, if a district does not have a minimum of 10 students with disabilities of a particular race or ethnicity suspended or expelled for more than 10 days in a school year, the school district cannot be identified for significant discrepancy for that race or ethnicity. </a:t>
            </a:r>
          </a:p>
          <a:p>
            <a:pPr marL="174708" indent="-174708">
              <a:buFont typeface="Arial" panose="020B0604020202020204" pitchFamily="34" charset="0"/>
              <a:buChar char="•"/>
            </a:pPr>
            <a:r>
              <a:rPr lang="en-US" dirty="0"/>
              <a:t>If the school district’s suspension and expulsion rate for a particular race or ethnicity is more than two standard deviations above the statewide suspension and expulsion rate for students with disabilities, the school district is identified as having significant discrepancy if it has inappropriate policies, procedures and practices contributing to the significant discrepancy.</a:t>
            </a:r>
          </a:p>
          <a:p>
            <a:pPr marL="174708" indent="-174708">
              <a:buFont typeface="Arial" panose="020B0604020202020204" pitchFamily="34" charset="0"/>
              <a:buChar char="•"/>
            </a:pPr>
            <a:r>
              <a:rPr lang="en-US" dirty="0"/>
              <a:t>To determine whether a district has inappropriate policies, procedures and practices, districts undergo a review to determine their compliance with specific regulatory requirements that the State has identified as related to the suspension and expulsion of students with disabilities. </a:t>
            </a:r>
          </a:p>
          <a:p>
            <a:pPr marL="174708" indent="-174708">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48939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dirty="0"/>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dirty="0"/>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dirty="0"/>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dirty="0"/>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dirty="0"/>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dirty="0"/>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dirty="0"/>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dirty="0"/>
              <a:t>picture</a:t>
            </a:r>
          </a:p>
        </p:txBody>
      </p:sp>
    </p:spTree>
    <p:extLst>
      <p:ext uri="{BB962C8B-B14F-4D97-AF65-F5344CB8AC3E}">
        <p14:creationId xmlns:p14="http://schemas.microsoft.com/office/powerpoint/2010/main" val="2083704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a:t>Indicator 4 Suspension/Expulsion of Students with Disabilities</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Indicator 4 Suspension/Expulsion of Students with Disabilities</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lvl1pPr>
          </a:lstStyle>
          <a:p>
            <a:r>
              <a:rPr lang="en-US" dirty="0"/>
              <a:t>Indicator 4 Suspension/Expulsion of Students with Disabilities</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a:t>Indicator 4 Suspension/Expulsion of Students with Disabilities</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dirty="0"/>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a:t>Indicator 4 Suspension/Expulsion of Students with Disabilities</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Indicator 4 Suspension/Expulsion of Students with Disabilities</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lvl1pPr>
              <a:defRPr/>
            </a:lvl1pPr>
          </a:lstStyle>
          <a:p>
            <a:r>
              <a:rPr lang="en-US" dirty="0"/>
              <a:t>Indicator 4 Suspension/Expulsion of Students with Disabilities</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dirty="0"/>
              <a:t>Indicator 4 Suspension/Expulsion of Students with Disabilities</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chart" Target="../charts/chart1.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chart" Target="../charts/chart2.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4.png"/><Relationship Id="rId4" Type="http://schemas.openxmlformats.org/officeDocument/2006/relationships/notesSlide" Target="../notesSlides/notesSlide19.xml"/><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hyperlink" Target="http://www.nysed.gov/program-offices/office-bilingual-education-and-world-languages-obewl" TargetMode="External"/><Relationship Id="rId3" Type="http://schemas.openxmlformats.org/officeDocument/2006/relationships/slideLayout" Target="../slideLayouts/slideLayout2.xml"/><Relationship Id="rId7" Type="http://schemas.openxmlformats.org/officeDocument/2006/relationships/hyperlink" Target="http://www.p12.nysed.gov/sss/"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nysed.gov/curriculum-instruction" TargetMode="External"/><Relationship Id="rId5" Type="http://schemas.openxmlformats.org/officeDocument/2006/relationships/hyperlink" Target="http://www.p12.nysed.gov/specialed/" TargetMode="External"/><Relationship Id="rId4" Type="http://schemas.openxmlformats.org/officeDocument/2006/relationships/notesSlide" Target="../notesSlides/notesSlide20.xml"/><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4.png"/><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diagramQuickStyle" Target="../diagrams/quickStyle6.xml"/><Relationship Id="rId3" Type="http://schemas.openxmlformats.org/officeDocument/2006/relationships/slideLayout" Target="../slideLayouts/slideLayout7.xml"/><Relationship Id="rId7" Type="http://schemas.openxmlformats.org/officeDocument/2006/relationships/diagramLayout" Target="../diagrams/layout5.xml"/><Relationship Id="rId12" Type="http://schemas.openxmlformats.org/officeDocument/2006/relationships/diagramLayout" Target="../diagrams/layout6.xml"/><Relationship Id="rId2" Type="http://schemas.openxmlformats.org/officeDocument/2006/relationships/audio" Target="../media/media22.m4a"/><Relationship Id="rId16" Type="http://schemas.openxmlformats.org/officeDocument/2006/relationships/image" Target="../media/image14.png"/><Relationship Id="rId1" Type="http://schemas.microsoft.com/office/2007/relationships/media" Target="../media/media22.m4a"/><Relationship Id="rId6" Type="http://schemas.openxmlformats.org/officeDocument/2006/relationships/diagramData" Target="../diagrams/data5.xml"/><Relationship Id="rId11" Type="http://schemas.openxmlformats.org/officeDocument/2006/relationships/diagramData" Target="../diagrams/data6.xml"/><Relationship Id="rId5" Type="http://schemas.openxmlformats.org/officeDocument/2006/relationships/image" Target="../media/image33.png"/><Relationship Id="rId15" Type="http://schemas.microsoft.com/office/2007/relationships/diagramDrawing" Target="../diagrams/drawing6.xml"/><Relationship Id="rId10" Type="http://schemas.microsoft.com/office/2007/relationships/diagramDrawing" Target="../diagrams/drawing5.xml"/><Relationship Id="rId4" Type="http://schemas.openxmlformats.org/officeDocument/2006/relationships/notesSlide" Target="../notesSlides/notesSlide22.xml"/><Relationship Id="rId9" Type="http://schemas.openxmlformats.org/officeDocument/2006/relationships/diagramColors" Target="../diagrams/colors5.xml"/><Relationship Id="rId14" Type="http://schemas.openxmlformats.org/officeDocument/2006/relationships/diagramColors" Target="../diagrams/colors6.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7.xml"/><Relationship Id="rId11" Type="http://schemas.openxmlformats.org/officeDocument/2006/relationships/image" Target="../media/image14.png"/><Relationship Id="rId5" Type="http://schemas.openxmlformats.org/officeDocument/2006/relationships/diagramData" Target="../diagrams/data7.xml"/><Relationship Id="rId10" Type="http://schemas.openxmlformats.org/officeDocument/2006/relationships/image" Target="../media/image33.png"/><Relationship Id="rId4" Type="http://schemas.openxmlformats.org/officeDocument/2006/relationships/notesSlide" Target="../notesSlides/notesSlide23.xml"/><Relationship Id="rId9" Type="http://schemas.microsoft.com/office/2007/relationships/diagramDrawing" Target="../diagrams/drawing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4.png"/><Relationship Id="rId5" Type="http://schemas.openxmlformats.org/officeDocument/2006/relationships/hyperlink" Target="https://data.nysed.gov/"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diagramQuickStyle" Target="../diagrams/quickStyle8.xml"/><Relationship Id="rId12" Type="http://schemas.openxmlformats.org/officeDocument/2006/relationships/hyperlink" Target="http://www.p12.nysed.gov/specialed/spp/"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8.xml"/><Relationship Id="rId11" Type="http://schemas.openxmlformats.org/officeDocument/2006/relationships/image" Target="../media/image37.svg"/><Relationship Id="rId5" Type="http://schemas.openxmlformats.org/officeDocument/2006/relationships/diagramData" Target="../diagrams/data8.xml"/><Relationship Id="rId10" Type="http://schemas.openxmlformats.org/officeDocument/2006/relationships/image" Target="../media/image36.png"/><Relationship Id="rId4" Type="http://schemas.openxmlformats.org/officeDocument/2006/relationships/notesSlide" Target="../notesSlides/notesSlide27.xml"/><Relationship Id="rId9" Type="http://schemas.microsoft.com/office/2007/relationships/diagramDrawing" Target="../diagrams/drawing8.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0.xml"/><Relationship Id="rId7" Type="http://schemas.openxmlformats.org/officeDocument/2006/relationships/image" Target="../media/image40.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9.jpeg"/><Relationship Id="rId11" Type="http://schemas.openxmlformats.org/officeDocument/2006/relationships/image" Target="../media/image14.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notesSlide" Target="../notesSlides/notesSlide28.xml"/><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9.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State Performance Plan or SPP and Annual Performance or APR for the years 2020 through 2025"/>
          <p:cNvSpPr>
            <a:spLocks noGrp="1"/>
          </p:cNvSpPr>
          <p:nvPr>
            <p:ph type="ctrTitle"/>
          </p:nvPr>
        </p:nvSpPr>
        <p:spPr>
          <a:xfrm>
            <a:off x="3175592" y="248654"/>
            <a:ext cx="3381865" cy="4759281"/>
          </a:xfrm>
        </p:spPr>
        <p:txBody>
          <a:bodyPr>
            <a:normAutofit fontScale="90000"/>
          </a:bodyPr>
          <a:lstStyle/>
          <a:p>
            <a:r>
              <a:rPr lang="en-US" dirty="0"/>
              <a:t>State Performance Plan (SPP)/</a:t>
            </a:r>
            <a:br>
              <a:rPr lang="en-US" dirty="0"/>
            </a:br>
            <a:r>
              <a:rPr lang="en-US" dirty="0"/>
              <a:t>Annual Performance Report (APR) </a:t>
            </a:r>
            <a:br>
              <a:rPr lang="en-US" dirty="0"/>
            </a:br>
            <a:r>
              <a:rPr lang="en-US" dirty="0"/>
              <a:t>2020-2025</a:t>
            </a:r>
          </a:p>
        </p:txBody>
      </p:sp>
      <p:sp>
        <p:nvSpPr>
          <p:cNvPr id="3" name="Subtitle 2" descr="Individuals with Disabilities Education Act or IDEA."/>
          <p:cNvSpPr>
            <a:spLocks noGrp="1"/>
          </p:cNvSpPr>
          <p:nvPr>
            <p:ph type="subTitle" idx="1"/>
          </p:nvPr>
        </p:nvSpPr>
        <p:spPr>
          <a:xfrm>
            <a:off x="3175592" y="5175312"/>
            <a:ext cx="3273646" cy="683228"/>
          </a:xfrm>
        </p:spPr>
        <p:txBody>
          <a:bodyPr>
            <a:normAutofit/>
          </a:bodyPr>
          <a:lstStyle/>
          <a:p>
            <a:r>
              <a:rPr lang="en-US" dirty="0"/>
              <a:t>Individuals with Disabilities Education Act (IDEA)</a:t>
            </a:r>
          </a:p>
        </p:txBody>
      </p:sp>
      <p:pic>
        <p:nvPicPr>
          <p:cNvPr id="5" name="Picture 4" descr="New York State Education Department logo used on each slide of the presentation.">
            <a:extLst>
              <a:ext uri="{FF2B5EF4-FFF2-40B4-BE49-F238E27FC236}">
                <a16:creationId xmlns:a16="http://schemas.microsoft.com/office/drawing/2014/main" id="{BE459E9C-B3CC-4422-8530-86C2CCBEAC0A}"/>
              </a:ext>
            </a:extLst>
          </p:cNvPr>
          <p:cNvPicPr>
            <a:picLocks noChangeAspect="1"/>
          </p:cNvPicPr>
          <p:nvPr/>
        </p:nvPicPr>
        <p:blipFill>
          <a:blip r:embed="rId5"/>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Indicator 4: Suspension/Expulsion of Students with Disabilities &#10;">
            <a:extLst>
              <a:ext uri="{FF2B5EF4-FFF2-40B4-BE49-F238E27FC236}">
                <a16:creationId xmlns:a16="http://schemas.microsoft.com/office/drawing/2014/main" id="{5A0BE5E9-7828-4182-AA8B-4AFC56FDF3DB}"/>
              </a:ext>
            </a:extLst>
          </p:cNvPr>
          <p:cNvSpPr txBox="1"/>
          <p:nvPr/>
        </p:nvSpPr>
        <p:spPr>
          <a:xfrm>
            <a:off x="752475" y="6286180"/>
            <a:ext cx="9544050" cy="738664"/>
          </a:xfrm>
          <a:prstGeom prst="rect">
            <a:avLst/>
          </a:prstGeom>
          <a:noFill/>
        </p:spPr>
        <p:txBody>
          <a:bodyPr wrap="square" rtlCol="0">
            <a:spAutoFit/>
          </a:bodyPr>
          <a:lstStyle/>
          <a:p>
            <a:r>
              <a:rPr lang="en-US" sz="2400" dirty="0">
                <a:cs typeface="Arial" panose="020B0604020202020204" pitchFamily="34" charset="0"/>
              </a:rPr>
              <a:t>Indicator 4: Suspension/Expulsion of Students with Disabilities </a:t>
            </a:r>
          </a:p>
          <a:p>
            <a:endParaRPr lang="en-US" dirty="0"/>
          </a:p>
        </p:txBody>
      </p:sp>
      <p:pic>
        <p:nvPicPr>
          <p:cNvPr id="14" name="Audio 13">
            <a:hlinkClick r:id="" action="ppaction://media"/>
            <a:extLst>
              <a:ext uri="{FF2B5EF4-FFF2-40B4-BE49-F238E27FC236}">
                <a16:creationId xmlns:a16="http://schemas.microsoft.com/office/drawing/2014/main" id="{55D22610-1264-4442-9D9D-69A562D77D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advTm="26550">
        <p:fade/>
      </p:transition>
    </mc:Choice>
    <mc:Fallback xmlns="">
      <p:transition spd="med" advTm="26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dicator 4A Annual Performance Report or APR">
            <a:extLst>
              <a:ext uri="{FF2B5EF4-FFF2-40B4-BE49-F238E27FC236}">
                <a16:creationId xmlns:a16="http://schemas.microsoft.com/office/drawing/2014/main" id="{882A5CF1-6F64-4ECC-B79B-E36892350FB8}"/>
              </a:ext>
            </a:extLst>
          </p:cNvPr>
          <p:cNvSpPr>
            <a:spLocks noGrp="1"/>
          </p:cNvSpPr>
          <p:nvPr>
            <p:ph type="title"/>
          </p:nvPr>
        </p:nvSpPr>
        <p:spPr>
          <a:xfrm>
            <a:off x="953734" y="1126316"/>
            <a:ext cx="8587831" cy="761900"/>
          </a:xfrm>
        </p:spPr>
        <p:txBody>
          <a:bodyPr/>
          <a:lstStyle/>
          <a:p>
            <a:r>
              <a:rPr lang="en-US" dirty="0"/>
              <a:t>Indicator 4A Annual Performance Report (APR)</a:t>
            </a:r>
          </a:p>
        </p:txBody>
      </p:sp>
      <p:sp>
        <p:nvSpPr>
          <p:cNvPr id="8" name="TextBox 7" descr="Numerator of the equation- Number of school districts identified as having significant discrepancy&#10;">
            <a:extLst>
              <a:ext uri="{FF2B5EF4-FFF2-40B4-BE49-F238E27FC236}">
                <a16:creationId xmlns:a16="http://schemas.microsoft.com/office/drawing/2014/main" id="{B68D0832-B20B-4D4F-A9CD-6B0663C3301C}"/>
              </a:ext>
            </a:extLst>
          </p:cNvPr>
          <p:cNvSpPr txBox="1"/>
          <p:nvPr/>
        </p:nvSpPr>
        <p:spPr>
          <a:xfrm>
            <a:off x="953734" y="2415538"/>
            <a:ext cx="465774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Corbel" panose="020B0503020204020204"/>
                <a:ea typeface="+mn-ea"/>
                <a:cs typeface="+mn-cs"/>
              </a:rPr>
              <a:t>Number of school districts identified as having significant discrepancy</a:t>
            </a:r>
            <a:endParaRPr kumimoji="0" lang="en-US" sz="2400" b="1" i="0" u="none" strike="noStrike" kern="1200" cap="none" spc="0" normalizeH="0" baseline="0" noProof="0" dirty="0">
              <a:ln>
                <a:noFill/>
              </a:ln>
              <a:solidFill>
                <a:srgbClr val="1F3864"/>
              </a:solidFill>
              <a:effectLst/>
              <a:uLnTx/>
              <a:uFillTx/>
              <a:latin typeface="Corbel" panose="020B0503020204020204"/>
              <a:ea typeface="+mn-ea"/>
              <a:cs typeface="+mn-cs"/>
            </a:endParaRPr>
          </a:p>
        </p:txBody>
      </p:sp>
      <p:sp>
        <p:nvSpPr>
          <p:cNvPr id="11" name="TextBox 10" descr="Denominator of the equation- Number of school districts in the State with at least 30 students with disabilities&#10;">
            <a:extLst>
              <a:ext uri="{FF2B5EF4-FFF2-40B4-BE49-F238E27FC236}">
                <a16:creationId xmlns:a16="http://schemas.microsoft.com/office/drawing/2014/main" id="{B510686C-0869-472F-B599-A57ABB46F880}"/>
              </a:ext>
            </a:extLst>
          </p:cNvPr>
          <p:cNvSpPr txBox="1"/>
          <p:nvPr/>
        </p:nvSpPr>
        <p:spPr>
          <a:xfrm>
            <a:off x="953734" y="3879636"/>
            <a:ext cx="465774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Corbel" panose="020B0503020204020204"/>
                <a:ea typeface="+mn-ea"/>
                <a:cs typeface="+mn-cs"/>
              </a:rPr>
              <a:t>Number of school districts in the State with at least 30 students with disabilities</a:t>
            </a:r>
          </a:p>
        </p:txBody>
      </p:sp>
      <p:sp>
        <p:nvSpPr>
          <p:cNvPr id="14" name="TextBox 13" descr="times 100 equals">
            <a:extLst>
              <a:ext uri="{FF2B5EF4-FFF2-40B4-BE49-F238E27FC236}">
                <a16:creationId xmlns:a16="http://schemas.microsoft.com/office/drawing/2014/main" id="{EFE6B4B9-67FD-4A75-A11B-9611FC227CD8}"/>
              </a:ext>
            </a:extLst>
          </p:cNvPr>
          <p:cNvSpPr txBox="1"/>
          <p:nvPr/>
        </p:nvSpPr>
        <p:spPr>
          <a:xfrm>
            <a:off x="5640969" y="3091250"/>
            <a:ext cx="22431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F3864"/>
                </a:solidFill>
                <a:effectLst/>
                <a:uLnTx/>
                <a:uFillTx/>
                <a:latin typeface="Corbel" panose="020B0503020204020204"/>
                <a:ea typeface="+mn-ea"/>
                <a:cs typeface="+mn-cs"/>
              </a:rPr>
              <a:t> X 100   </a:t>
            </a:r>
            <a:r>
              <a:rPr kumimoji="0" lang="en-US" sz="6000" b="0" i="0" u="none" strike="noStrike" kern="1200" cap="none" spc="0" normalizeH="0" baseline="0" noProof="0" dirty="0">
                <a:ln>
                  <a:noFill/>
                </a:ln>
                <a:solidFill>
                  <a:srgbClr val="1F3864"/>
                </a:solidFill>
                <a:effectLst/>
                <a:uLnTx/>
                <a:uFillTx/>
                <a:latin typeface="Corbel" panose="020B0503020204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1F3864"/>
              </a:solidFill>
              <a:effectLst/>
              <a:uLnTx/>
              <a:uFillTx/>
              <a:latin typeface="Corbel" panose="020B0503020204020204"/>
              <a:ea typeface="+mn-ea"/>
              <a:cs typeface="+mn-cs"/>
            </a:endParaRPr>
          </a:p>
        </p:txBody>
      </p:sp>
      <p:sp>
        <p:nvSpPr>
          <p:cNvPr id="13" name="TextBox 12" descr="Percent of school districts that have significant discrepancy in the rate of suspension and expulsion of greater than 10 days in a school year for children with IEPs.&#10;">
            <a:extLst>
              <a:ext uri="{FF2B5EF4-FFF2-40B4-BE49-F238E27FC236}">
                <a16:creationId xmlns:a16="http://schemas.microsoft.com/office/drawing/2014/main" id="{5FE1D564-B113-467C-A819-78100A6E462D}"/>
              </a:ext>
            </a:extLst>
          </p:cNvPr>
          <p:cNvSpPr txBox="1"/>
          <p:nvPr/>
        </p:nvSpPr>
        <p:spPr>
          <a:xfrm>
            <a:off x="7809252" y="2725474"/>
            <a:ext cx="42570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Corbel" panose="020B0503020204020204"/>
                <a:ea typeface="+mn-ea"/>
                <a:cs typeface="+mn-cs"/>
              </a:rPr>
              <a:t>Percent of school districts that have significant discrepancy in the rate of suspension and expulsion of greater than 10 days in a school year for children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Corbel" panose="020B0503020204020204"/>
                <a:ea typeface="+mn-ea"/>
                <a:cs typeface="+mn-cs"/>
              </a:rPr>
              <a:t>with IEPs</a:t>
            </a:r>
          </a:p>
        </p:txBody>
      </p:sp>
      <p:sp>
        <p:nvSpPr>
          <p:cNvPr id="4" name="Slide Number Placeholder 3">
            <a:extLst>
              <a:ext uri="{FF2B5EF4-FFF2-40B4-BE49-F238E27FC236}">
                <a16:creationId xmlns:a16="http://schemas.microsoft.com/office/drawing/2014/main" id="{B06F440D-B63B-426F-BE1B-BBCCEAC3E5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333DA31E-F7D3-4BDF-BBEA-E1E1869152A1}"/>
              </a:ext>
            </a:extLst>
          </p:cNvPr>
          <p:cNvSpPr>
            <a:spLocks noGrp="1"/>
          </p:cNvSpPr>
          <p:nvPr>
            <p:ph type="ftr" sz="quarter" idx="11"/>
          </p:nvPr>
        </p:nvSpPr>
        <p:spPr/>
        <p:txBody>
          <a:bodyPr/>
          <a:lstStyle/>
          <a:p>
            <a:r>
              <a:rPr lang="en-US" dirty="0"/>
              <a:t>Indicator 4 Suspension/Expulsion of Students with Disabilities</a:t>
            </a:r>
          </a:p>
        </p:txBody>
      </p:sp>
      <p:cxnSp>
        <p:nvCxnSpPr>
          <p:cNvPr id="10" name="Straight Connector 9">
            <a:extLst>
              <a:ext uri="{FF2B5EF4-FFF2-40B4-BE49-F238E27FC236}">
                <a16:creationId xmlns:a16="http://schemas.microsoft.com/office/drawing/2014/main" id="{C089990E-06EC-48B4-A3D9-24F5F54A4B58}"/>
              </a:ext>
              <a:ext uri="{C183D7F6-B498-43B3-948B-1728B52AA6E4}">
                <adec:decorative xmlns:adec="http://schemas.microsoft.com/office/drawing/2017/decorative" val="1"/>
              </a:ext>
            </a:extLst>
          </p:cNvPr>
          <p:cNvCxnSpPr>
            <a:cxnSpLocks/>
          </p:cNvCxnSpPr>
          <p:nvPr/>
        </p:nvCxnSpPr>
        <p:spPr>
          <a:xfrm>
            <a:off x="953734" y="3747751"/>
            <a:ext cx="465774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E4ACBE95-CA3B-4207-9963-BE224BC897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4824133"/>
      </p:ext>
    </p:extLst>
  </p:cSld>
  <p:clrMapOvr>
    <a:masterClrMapping/>
  </p:clrMapOvr>
  <mc:AlternateContent xmlns:mc="http://schemas.openxmlformats.org/markup-compatibility/2006" xmlns:p14="http://schemas.microsoft.com/office/powerpoint/2010/main">
    <mc:Choice Requires="p14">
      <p:transition spd="med" p14:dur="700" advTm="45822">
        <p:fade/>
      </p:transition>
    </mc:Choice>
    <mc:Fallback xmlns="">
      <p:transition spd="med" advTm="458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dicator 4B Annual Performance Report or APR">
            <a:extLst>
              <a:ext uri="{FF2B5EF4-FFF2-40B4-BE49-F238E27FC236}">
                <a16:creationId xmlns:a16="http://schemas.microsoft.com/office/drawing/2014/main" id="{882A5CF1-6F64-4ECC-B79B-E36892350FB8}"/>
              </a:ext>
            </a:extLst>
          </p:cNvPr>
          <p:cNvSpPr>
            <a:spLocks noGrp="1"/>
          </p:cNvSpPr>
          <p:nvPr>
            <p:ph type="title"/>
          </p:nvPr>
        </p:nvSpPr>
        <p:spPr>
          <a:xfrm>
            <a:off x="843280" y="697752"/>
            <a:ext cx="8512756" cy="761900"/>
          </a:xfrm>
        </p:spPr>
        <p:txBody>
          <a:bodyPr/>
          <a:lstStyle/>
          <a:p>
            <a:pPr algn="ctr"/>
            <a:r>
              <a:rPr lang="en-US" dirty="0"/>
              <a:t>Indicator 4B Annual Performance Report (APR)</a:t>
            </a:r>
          </a:p>
        </p:txBody>
      </p:sp>
      <p:sp>
        <p:nvSpPr>
          <p:cNvPr id="8" name="TextBox 7" descr="Numerator of the equation- Number of school districts identified as having significant discrepancy in a particular race or ethnicity and inappropriate policies, procedures or practices that contribute to the significant discrepancy. &#10;">
            <a:extLst>
              <a:ext uri="{FF2B5EF4-FFF2-40B4-BE49-F238E27FC236}">
                <a16:creationId xmlns:a16="http://schemas.microsoft.com/office/drawing/2014/main" id="{B68D0832-B20B-4D4F-A9CD-6B0663C3301C}"/>
              </a:ext>
            </a:extLst>
          </p:cNvPr>
          <p:cNvSpPr txBox="1"/>
          <p:nvPr/>
        </p:nvSpPr>
        <p:spPr>
          <a:xfrm>
            <a:off x="762000" y="2013650"/>
            <a:ext cx="4849482" cy="1631216"/>
          </a:xfrm>
          <a:prstGeom prst="rect">
            <a:avLst/>
          </a:prstGeom>
          <a:noFill/>
        </p:spPr>
        <p:txBody>
          <a:bodyPr wrap="square" rtlCol="0">
            <a:spAutoFit/>
          </a:bodyPr>
          <a:lstStyle/>
          <a:p>
            <a:pPr algn="just"/>
            <a:r>
              <a:rPr lang="en-US" sz="2000" dirty="0"/>
              <a:t>Number of school districts identified as having significant discrepancy in a particular race or ethnicity and inappropriate policies, procedures or practices that contribute to the significant discrepancy. </a:t>
            </a:r>
            <a:endParaRPr lang="en-US" sz="2000" b="1" dirty="0"/>
          </a:p>
        </p:txBody>
      </p:sp>
      <p:sp>
        <p:nvSpPr>
          <p:cNvPr id="11" name="TextBox 10" descr="Denominator of the equation- Number of school districts in the State with at least 30 students with disabilities&#10;">
            <a:extLst>
              <a:ext uri="{FF2B5EF4-FFF2-40B4-BE49-F238E27FC236}">
                <a16:creationId xmlns:a16="http://schemas.microsoft.com/office/drawing/2014/main" id="{B510686C-0869-472F-B599-A57ABB46F880}"/>
              </a:ext>
            </a:extLst>
          </p:cNvPr>
          <p:cNvSpPr txBox="1"/>
          <p:nvPr/>
        </p:nvSpPr>
        <p:spPr>
          <a:xfrm>
            <a:off x="762000" y="3879636"/>
            <a:ext cx="4849482" cy="707886"/>
          </a:xfrm>
          <a:prstGeom prst="rect">
            <a:avLst/>
          </a:prstGeom>
          <a:noFill/>
        </p:spPr>
        <p:txBody>
          <a:bodyPr wrap="square" rtlCol="0">
            <a:spAutoFit/>
          </a:bodyPr>
          <a:lstStyle/>
          <a:p>
            <a:pPr algn="just"/>
            <a:r>
              <a:rPr lang="en-US" sz="2000" dirty="0"/>
              <a:t>Number of school districts in the State with at least 30 students with disabilities</a:t>
            </a:r>
          </a:p>
        </p:txBody>
      </p:sp>
      <p:cxnSp>
        <p:nvCxnSpPr>
          <p:cNvPr id="10" name="Straight Connector 9">
            <a:extLst>
              <a:ext uri="{FF2B5EF4-FFF2-40B4-BE49-F238E27FC236}">
                <a16:creationId xmlns:a16="http://schemas.microsoft.com/office/drawing/2014/main" id="{C089990E-06EC-48B4-A3D9-24F5F54A4B58}"/>
              </a:ext>
              <a:ext uri="{C183D7F6-B498-43B3-948B-1728B52AA6E4}">
                <adec:decorative xmlns:adec="http://schemas.microsoft.com/office/drawing/2017/decorative" val="1"/>
              </a:ext>
            </a:extLst>
          </p:cNvPr>
          <p:cNvCxnSpPr>
            <a:cxnSpLocks/>
          </p:cNvCxnSpPr>
          <p:nvPr/>
        </p:nvCxnSpPr>
        <p:spPr>
          <a:xfrm>
            <a:off x="843280" y="3747751"/>
            <a:ext cx="476820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TextBox 13" descr="times 100 equals">
            <a:extLst>
              <a:ext uri="{FF2B5EF4-FFF2-40B4-BE49-F238E27FC236}">
                <a16:creationId xmlns:a16="http://schemas.microsoft.com/office/drawing/2014/main" id="{EFE6B4B9-67FD-4A75-A11B-9611FC227CD8}"/>
              </a:ext>
            </a:extLst>
          </p:cNvPr>
          <p:cNvSpPr txBox="1"/>
          <p:nvPr/>
        </p:nvSpPr>
        <p:spPr>
          <a:xfrm>
            <a:off x="5640968" y="3091250"/>
            <a:ext cx="2389849" cy="1938992"/>
          </a:xfrm>
          <a:prstGeom prst="rect">
            <a:avLst/>
          </a:prstGeom>
          <a:noFill/>
        </p:spPr>
        <p:txBody>
          <a:bodyPr wrap="square" rtlCol="0">
            <a:spAutoFit/>
          </a:bodyPr>
          <a:lstStyle/>
          <a:p>
            <a:r>
              <a:rPr lang="en-US" sz="4000" dirty="0"/>
              <a:t> X 100   </a:t>
            </a:r>
            <a:r>
              <a:rPr lang="en-US" sz="6000" dirty="0"/>
              <a:t>=</a:t>
            </a:r>
          </a:p>
          <a:p>
            <a:endParaRPr lang="en-US" sz="6000" dirty="0"/>
          </a:p>
        </p:txBody>
      </p:sp>
      <p:sp>
        <p:nvSpPr>
          <p:cNvPr id="13" name="TextBox 12" descr="Percent of school districts that have significant discrepancy by race or ethnicity and inappropriate policies, procedures, or  practices that contribute to the significant discrepancy&#10;">
            <a:extLst>
              <a:ext uri="{FF2B5EF4-FFF2-40B4-BE49-F238E27FC236}">
                <a16:creationId xmlns:a16="http://schemas.microsoft.com/office/drawing/2014/main" id="{5FE1D564-B113-467C-A819-78100A6E462D}"/>
              </a:ext>
            </a:extLst>
          </p:cNvPr>
          <p:cNvSpPr txBox="1"/>
          <p:nvPr/>
        </p:nvSpPr>
        <p:spPr>
          <a:xfrm>
            <a:off x="7731760" y="2274838"/>
            <a:ext cx="4257040" cy="2308324"/>
          </a:xfrm>
          <a:prstGeom prst="rect">
            <a:avLst/>
          </a:prstGeom>
          <a:noFill/>
        </p:spPr>
        <p:txBody>
          <a:bodyPr wrap="square" rtlCol="0">
            <a:spAutoFit/>
          </a:bodyPr>
          <a:lstStyle/>
          <a:p>
            <a:pPr algn="just"/>
            <a:r>
              <a:rPr lang="en-US" sz="2400" dirty="0"/>
              <a:t>Percent of school districts that have significant discrepancy by race/ethnicity and inappropriate policies, procedures, or  practices that contribute to the significant discrepancy</a:t>
            </a:r>
          </a:p>
        </p:txBody>
      </p:sp>
      <p:sp>
        <p:nvSpPr>
          <p:cNvPr id="4" name="Slide Number Placeholder 3">
            <a:extLst>
              <a:ext uri="{FF2B5EF4-FFF2-40B4-BE49-F238E27FC236}">
                <a16:creationId xmlns:a16="http://schemas.microsoft.com/office/drawing/2014/main" id="{B06F440D-B63B-426F-BE1B-BBCCEAC3E59F}"/>
              </a:ext>
            </a:extLst>
          </p:cNvPr>
          <p:cNvSpPr>
            <a:spLocks noGrp="1"/>
          </p:cNvSpPr>
          <p:nvPr>
            <p:ph type="sldNum" sz="quarter" idx="12"/>
          </p:nvPr>
        </p:nvSpPr>
        <p:spPr/>
        <p:txBody>
          <a:bodyPr/>
          <a:lstStyle/>
          <a:p>
            <a:fld id="{9CD8D479-8942-46E8-A226-A4E01F7A105C}" type="slidenum">
              <a:rPr lang="en-US" smtClean="0"/>
              <a:t>11</a:t>
            </a:fld>
            <a:endParaRPr lang="en-US" dirty="0"/>
          </a:p>
        </p:txBody>
      </p:sp>
      <p:sp>
        <p:nvSpPr>
          <p:cNvPr id="6" name="Footer Placeholder 5">
            <a:extLst>
              <a:ext uri="{FF2B5EF4-FFF2-40B4-BE49-F238E27FC236}">
                <a16:creationId xmlns:a16="http://schemas.microsoft.com/office/drawing/2014/main" id="{333DA31E-F7D3-4BDF-BBEA-E1E1869152A1}"/>
              </a:ext>
            </a:extLst>
          </p:cNvPr>
          <p:cNvSpPr>
            <a:spLocks noGrp="1"/>
          </p:cNvSpPr>
          <p:nvPr>
            <p:ph type="ftr" sz="quarter" idx="11"/>
          </p:nvPr>
        </p:nvSpPr>
        <p:spPr>
          <a:xfrm>
            <a:off x="1637715" y="6629400"/>
            <a:ext cx="9144259" cy="146740"/>
          </a:xfrm>
        </p:spPr>
        <p:txBody>
          <a:bodyPr/>
          <a:lstStyle/>
          <a:p>
            <a:r>
              <a:rPr lang="en-US" dirty="0"/>
              <a:t>Indicator 4 Suspension/Expulsion of Students with Disabilities</a:t>
            </a:r>
          </a:p>
        </p:txBody>
      </p:sp>
      <p:pic>
        <p:nvPicPr>
          <p:cNvPr id="7" name="Audio 6">
            <a:hlinkClick r:id="" action="ppaction://media"/>
            <a:extLst>
              <a:ext uri="{FF2B5EF4-FFF2-40B4-BE49-F238E27FC236}">
                <a16:creationId xmlns:a16="http://schemas.microsoft.com/office/drawing/2014/main" id="{53E21FDE-7E11-4312-8AFE-C136AD513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7581845"/>
      </p:ext>
    </p:extLst>
  </p:cSld>
  <p:clrMapOvr>
    <a:masterClrMapping/>
  </p:clrMapOvr>
  <mc:AlternateContent xmlns:mc="http://schemas.openxmlformats.org/markup-compatibility/2006" xmlns:p14="http://schemas.microsoft.com/office/powerpoint/2010/main">
    <mc:Choice Requires="p14">
      <p:transition spd="med" p14:dur="700" advTm="55034">
        <p:fade/>
      </p:transition>
    </mc:Choice>
    <mc:Fallback xmlns="">
      <p:transition spd="med" advTm="550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acilitator check for understanding on the SPP measurement or how the data is used to measure results or outcomes.">
            <a:extLst>
              <a:ext uri="{FF2B5EF4-FFF2-40B4-BE49-F238E27FC236}">
                <a16:creationId xmlns:a16="http://schemas.microsoft.com/office/drawing/2014/main" id="{8FDC0E7F-AE8B-476F-907B-DB29A042C642}"/>
              </a:ext>
            </a:extLst>
          </p:cNvPr>
          <p:cNvSpPr>
            <a:spLocks noGrp="1"/>
          </p:cNvSpPr>
          <p:nvPr>
            <p:ph type="title"/>
          </p:nvPr>
        </p:nvSpPr>
        <p:spPr/>
        <p:txBody>
          <a:bodyPr>
            <a:noAutofit/>
          </a:bodyPr>
          <a:lstStyle/>
          <a:p>
            <a:r>
              <a:rPr lang="en-US" sz="3600" dirty="0"/>
              <a:t>Facilitator check for understanding on the SPP measurement or how the data is used to measure     results or outcomes.</a:t>
            </a:r>
            <a:endParaRPr lang="en-US" sz="2000" dirty="0"/>
          </a:p>
        </p:txBody>
      </p:sp>
      <p:pic>
        <p:nvPicPr>
          <p:cNvPr id="4" name="Graphic 3" descr="Questions">
            <a:extLst>
              <a:ext uri="{FF2B5EF4-FFF2-40B4-BE49-F238E27FC236}">
                <a16:creationId xmlns:a16="http://schemas.microsoft.com/office/drawing/2014/main" id="{3433772C-ADC6-480C-8C34-F338A2DE06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1979" y="4920812"/>
            <a:ext cx="1495452" cy="1495452"/>
          </a:xfrm>
          <a:prstGeom prst="rect">
            <a:avLst/>
          </a:prstGeom>
        </p:spPr>
      </p:pic>
      <p:pic>
        <p:nvPicPr>
          <p:cNvPr id="5" name="Audio 4">
            <a:hlinkClick r:id="" action="ppaction://media"/>
            <a:extLst>
              <a:ext uri="{FF2B5EF4-FFF2-40B4-BE49-F238E27FC236}">
                <a16:creationId xmlns:a16="http://schemas.microsoft.com/office/drawing/2014/main" id="{F1836540-BF66-4E70-9E87-6B61804CB1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2468748"/>
      </p:ext>
    </p:extLst>
  </p:cSld>
  <p:clrMapOvr>
    <a:masterClrMapping/>
  </p:clrMapOvr>
  <mc:AlternateContent xmlns:mc="http://schemas.openxmlformats.org/markup-compatibility/2006" xmlns:p14="http://schemas.microsoft.com/office/powerpoint/2010/main">
    <mc:Choice Requires="p14">
      <p:transition spd="med" p14:dur="700" advTm="10760">
        <p:fade/>
      </p:transition>
    </mc:Choice>
    <mc:Fallback xmlns="">
      <p:transition spd="med" advTm="107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YS Results for Indicator 4A and 4B FFY 2016 to 2019">
            <a:extLst>
              <a:ext uri="{FF2B5EF4-FFF2-40B4-BE49-F238E27FC236}">
                <a16:creationId xmlns:a16="http://schemas.microsoft.com/office/drawing/2014/main" id="{4D0C95D7-08C8-49A0-9432-4E8CBDBC871A}"/>
              </a:ext>
            </a:extLst>
          </p:cNvPr>
          <p:cNvSpPr>
            <a:spLocks noGrp="1"/>
          </p:cNvSpPr>
          <p:nvPr>
            <p:ph type="title"/>
          </p:nvPr>
        </p:nvSpPr>
        <p:spPr>
          <a:xfrm>
            <a:off x="866692" y="276087"/>
            <a:ext cx="8677999" cy="567193"/>
          </a:xfrm>
        </p:spPr>
        <p:txBody>
          <a:bodyPr>
            <a:noAutofit/>
          </a:bodyPr>
          <a:lstStyle/>
          <a:p>
            <a:pPr algn="ctr">
              <a:defRPr sz="1862" b="0" i="0" u="none" strike="noStrike" kern="1200" spc="0" baseline="0">
                <a:solidFill>
                  <a:srgbClr val="1F3864">
                    <a:lumMod val="65000"/>
                    <a:lumOff val="35000"/>
                  </a:srgbClr>
                </a:solidFill>
                <a:latin typeface="+mn-lt"/>
                <a:ea typeface="+mn-ea"/>
                <a:cs typeface="+mn-cs"/>
              </a:defRPr>
            </a:pPr>
            <a:r>
              <a:rPr lang="en-US" sz="2800" dirty="0">
                <a:solidFill>
                  <a:srgbClr val="1F3864">
                    <a:lumMod val="65000"/>
                    <a:lumOff val="35000"/>
                  </a:srgbClr>
                </a:solidFill>
              </a:rPr>
              <a:t>NYS Results for Indicator 4A and 4B FFY 2016 to 2019</a:t>
            </a:r>
          </a:p>
        </p:txBody>
      </p:sp>
      <p:graphicFrame>
        <p:nvGraphicFramePr>
          <p:cNvPr id="10" name="Content Placeholder 9" descr="Line graph that shows New York State's results for Indicator 4A and Indicator 4B. For Indicator 4A, the percent of districts with significant discrepancy went from 6.22% in 2016, to 5.32% in 2017, to 2.6% in 2018 and to 3.23% in 2019.  For Indicator 4B, the percent of districts with significant discrepancy by race or ethnicity went from 1.95% in 2016, to 2.13% in 2017, to 1.23% in 2018 and to 0.46% in 2019.  ">
            <a:extLst>
              <a:ext uri="{FF2B5EF4-FFF2-40B4-BE49-F238E27FC236}">
                <a16:creationId xmlns:a16="http://schemas.microsoft.com/office/drawing/2014/main" id="{5E264C32-BB1F-4C60-BFA5-1164BE09C238}"/>
              </a:ext>
            </a:extLst>
          </p:cNvPr>
          <p:cNvGraphicFramePr>
            <a:graphicFrameLocks noGrp="1"/>
          </p:cNvGraphicFramePr>
          <p:nvPr>
            <p:ph idx="1"/>
            <p:extLst>
              <p:ext uri="{D42A27DB-BD31-4B8C-83A1-F6EECF244321}">
                <p14:modId xmlns:p14="http://schemas.microsoft.com/office/powerpoint/2010/main" val="2529848386"/>
              </p:ext>
            </p:extLst>
          </p:nvPr>
        </p:nvGraphicFramePr>
        <p:xfrm>
          <a:off x="410402" y="863829"/>
          <a:ext cx="10449382" cy="5629438"/>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a:extLst>
              <a:ext uri="{FF2B5EF4-FFF2-40B4-BE49-F238E27FC236}">
                <a16:creationId xmlns:a16="http://schemas.microsoft.com/office/drawing/2014/main" id="{C6CA4382-3E40-41A9-9A0B-B0B8A1B432BC}"/>
              </a:ext>
            </a:extLst>
          </p:cNvPr>
          <p:cNvSpPr>
            <a:spLocks noGrp="1"/>
          </p:cNvSpPr>
          <p:nvPr>
            <p:ph type="sldNum" sz="quarter" idx="12"/>
          </p:nvPr>
        </p:nvSpPr>
        <p:spPr/>
        <p:txBody>
          <a:bodyPr/>
          <a:lstStyle/>
          <a:p>
            <a:fld id="{9CD8D479-8942-46E8-A226-A4E01F7A105C}" type="slidenum">
              <a:rPr lang="en-US" smtClean="0"/>
              <a:t>13</a:t>
            </a:fld>
            <a:endParaRPr lang="en-US" dirty="0"/>
          </a:p>
        </p:txBody>
      </p:sp>
      <p:sp>
        <p:nvSpPr>
          <p:cNvPr id="5" name="Footer Placeholder 4">
            <a:extLst>
              <a:ext uri="{FF2B5EF4-FFF2-40B4-BE49-F238E27FC236}">
                <a16:creationId xmlns:a16="http://schemas.microsoft.com/office/drawing/2014/main" id="{3E0857B4-71A9-4E2E-A15E-90D7F9D5A2DE}"/>
              </a:ext>
            </a:extLst>
          </p:cNvPr>
          <p:cNvSpPr>
            <a:spLocks noGrp="1"/>
          </p:cNvSpPr>
          <p:nvPr>
            <p:ph type="ftr" sz="quarter" idx="11"/>
          </p:nvPr>
        </p:nvSpPr>
        <p:spPr/>
        <p:txBody>
          <a:bodyPr/>
          <a:lstStyle/>
          <a:p>
            <a:r>
              <a:rPr lang="en-US" dirty="0"/>
              <a:t>Indicator 4 Suspension/Expulsion of Students with Disabilities</a:t>
            </a:r>
          </a:p>
        </p:txBody>
      </p:sp>
      <p:sp>
        <p:nvSpPr>
          <p:cNvPr id="2" name="Arrow: Down 1" descr="A decrease in the percent equals improvement. ">
            <a:extLst>
              <a:ext uri="{FF2B5EF4-FFF2-40B4-BE49-F238E27FC236}">
                <a16:creationId xmlns:a16="http://schemas.microsoft.com/office/drawing/2014/main" id="{A194C895-F579-49D7-9FA1-9206E64B76AE}"/>
              </a:ext>
            </a:extLst>
          </p:cNvPr>
          <p:cNvSpPr/>
          <p:nvPr/>
        </p:nvSpPr>
        <p:spPr>
          <a:xfrm>
            <a:off x="10699188" y="1356189"/>
            <a:ext cx="1184587" cy="4364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dirty="0"/>
              <a:t>Decrease = Improvement</a:t>
            </a:r>
          </a:p>
        </p:txBody>
      </p:sp>
      <p:pic>
        <p:nvPicPr>
          <p:cNvPr id="4" name="Audio 3">
            <a:hlinkClick r:id="" action="ppaction://media"/>
            <a:extLst>
              <a:ext uri="{FF2B5EF4-FFF2-40B4-BE49-F238E27FC236}">
                <a16:creationId xmlns:a16="http://schemas.microsoft.com/office/drawing/2014/main" id="{E664F508-92CA-481F-92BB-1F6846D4B3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5718846"/>
      </p:ext>
    </p:extLst>
  </p:cSld>
  <p:clrMapOvr>
    <a:masterClrMapping/>
  </p:clrMapOvr>
  <mc:AlternateContent xmlns:mc="http://schemas.openxmlformats.org/markup-compatibility/2006" xmlns:p14="http://schemas.microsoft.com/office/powerpoint/2010/main">
    <mc:Choice Requires="p14">
      <p:transition spd="med" p14:dur="700" advTm="40459">
        <p:fade/>
      </p:transition>
    </mc:Choice>
    <mc:Fallback xmlns="">
      <p:transition spd="med" advTm="40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ults by State">
            <a:extLst>
              <a:ext uri="{FF2B5EF4-FFF2-40B4-BE49-F238E27FC236}">
                <a16:creationId xmlns:a16="http://schemas.microsoft.com/office/drawing/2014/main" id="{18C2F9CA-EC38-4164-AC6E-46EF00760C1A}"/>
              </a:ext>
            </a:extLst>
          </p:cNvPr>
          <p:cNvSpPr>
            <a:spLocks noGrp="1"/>
          </p:cNvSpPr>
          <p:nvPr>
            <p:ph type="title"/>
          </p:nvPr>
        </p:nvSpPr>
        <p:spPr>
          <a:xfrm>
            <a:off x="410402" y="276087"/>
            <a:ext cx="9289183" cy="846276"/>
          </a:xfrm>
        </p:spPr>
        <p:txBody>
          <a:bodyPr/>
          <a:lstStyle/>
          <a:p>
            <a:pPr algn="ctr"/>
            <a:r>
              <a:rPr lang="en-US" dirty="0"/>
              <a:t>Results by State</a:t>
            </a:r>
          </a:p>
        </p:txBody>
      </p:sp>
      <p:graphicFrame>
        <p:nvGraphicFramePr>
          <p:cNvPr id="9" name="Content Placeholder 8" descr="Bar graph comparing New York's 2018 results for Indicator 4A and 4B with California, Florida, Illinois, Pennsylvania, Ohio, and Texas. For 4A, New York's result was 2.6% compared to 1.41% for California, 11.9% for Florida, 3.8% for Illinois, 2.2% for Pennsylvania, 8.17% for Ohio and zero percent for Texas.  For 4B, New York's result was 1.23% compared to 4.86% for California, zero percent for Florida, zero percent for Illinois, 9.9% for Pennsylvania, 1.08% for Ohio and zero percent for Texas. ">
            <a:extLst>
              <a:ext uri="{FF2B5EF4-FFF2-40B4-BE49-F238E27FC236}">
                <a16:creationId xmlns:a16="http://schemas.microsoft.com/office/drawing/2014/main" id="{D374D170-6AA3-4ED0-A3FB-B53220D3E3EE}"/>
              </a:ext>
            </a:extLst>
          </p:cNvPr>
          <p:cNvGraphicFramePr>
            <a:graphicFrameLocks noGrp="1"/>
          </p:cNvGraphicFramePr>
          <p:nvPr>
            <p:ph idx="1"/>
            <p:extLst>
              <p:ext uri="{D42A27DB-BD31-4B8C-83A1-F6EECF244321}">
                <p14:modId xmlns:p14="http://schemas.microsoft.com/office/powerpoint/2010/main" val="1405813495"/>
              </p:ext>
            </p:extLst>
          </p:nvPr>
        </p:nvGraphicFramePr>
        <p:xfrm>
          <a:off x="410402" y="1320800"/>
          <a:ext cx="11413298" cy="5054599"/>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a:extLst>
              <a:ext uri="{FF2B5EF4-FFF2-40B4-BE49-F238E27FC236}">
                <a16:creationId xmlns:a16="http://schemas.microsoft.com/office/drawing/2014/main" id="{44A2C41E-2E31-4C73-9E9D-24386470BB9B}"/>
              </a:ext>
            </a:extLst>
          </p:cNvPr>
          <p:cNvSpPr>
            <a:spLocks noGrp="1"/>
          </p:cNvSpPr>
          <p:nvPr>
            <p:ph type="sldNum" sz="quarter" idx="12"/>
          </p:nvPr>
        </p:nvSpPr>
        <p:spPr/>
        <p:txBody>
          <a:bodyPr/>
          <a:lstStyle/>
          <a:p>
            <a:fld id="{9CD8D479-8942-46E8-A226-A4E01F7A105C}" type="slidenum">
              <a:rPr lang="en-US" smtClean="0"/>
              <a:t>14</a:t>
            </a:fld>
            <a:endParaRPr lang="en-US" dirty="0"/>
          </a:p>
        </p:txBody>
      </p:sp>
      <p:sp>
        <p:nvSpPr>
          <p:cNvPr id="5" name="Footer Placeholder 4">
            <a:extLst>
              <a:ext uri="{FF2B5EF4-FFF2-40B4-BE49-F238E27FC236}">
                <a16:creationId xmlns:a16="http://schemas.microsoft.com/office/drawing/2014/main" id="{B2BCEAF1-1734-4F79-BF84-67FC1D94D9E9}"/>
              </a:ext>
            </a:extLst>
          </p:cNvPr>
          <p:cNvSpPr>
            <a:spLocks noGrp="1"/>
          </p:cNvSpPr>
          <p:nvPr>
            <p:ph type="ftr" sz="quarter" idx="11"/>
          </p:nvPr>
        </p:nvSpPr>
        <p:spPr/>
        <p:txBody>
          <a:bodyPr/>
          <a:lstStyle/>
          <a:p>
            <a:r>
              <a:rPr lang="en-US" dirty="0"/>
              <a:t>Indicator 4 Suspension/Expulsion of Students with Disabilities</a:t>
            </a:r>
          </a:p>
        </p:txBody>
      </p:sp>
      <p:pic>
        <p:nvPicPr>
          <p:cNvPr id="6" name="Audio 5">
            <a:hlinkClick r:id="" action="ppaction://media"/>
            <a:extLst>
              <a:ext uri="{FF2B5EF4-FFF2-40B4-BE49-F238E27FC236}">
                <a16:creationId xmlns:a16="http://schemas.microsoft.com/office/drawing/2014/main" id="{312B9CA2-0DD0-4088-B0A2-5A347C9F6E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1104746"/>
      </p:ext>
    </p:extLst>
  </p:cSld>
  <p:clrMapOvr>
    <a:masterClrMapping/>
  </p:clrMapOvr>
  <mc:AlternateContent xmlns:mc="http://schemas.openxmlformats.org/markup-compatibility/2006" xmlns:p14="http://schemas.microsoft.com/office/powerpoint/2010/main">
    <mc:Choice Requires="p14">
      <p:transition spd="med" p14:dur="700" advTm="87015">
        <p:fade/>
      </p:transition>
    </mc:Choice>
    <mc:Fallback xmlns="">
      <p:transition spd="med" advTm="87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National Indicator 4 Results for FFY 2018">
            <a:extLst>
              <a:ext uri="{FF2B5EF4-FFF2-40B4-BE49-F238E27FC236}">
                <a16:creationId xmlns:a16="http://schemas.microsoft.com/office/drawing/2014/main" id="{C97D8D86-1A35-4FED-BA15-08FB4A51D8D7}"/>
              </a:ext>
            </a:extLst>
          </p:cNvPr>
          <p:cNvSpPr>
            <a:spLocks noGrp="1"/>
          </p:cNvSpPr>
          <p:nvPr>
            <p:ph type="title"/>
          </p:nvPr>
        </p:nvSpPr>
        <p:spPr>
          <a:xfrm>
            <a:off x="775027" y="273038"/>
            <a:ext cx="8179246" cy="827226"/>
          </a:xfrm>
        </p:spPr>
        <p:txBody>
          <a:bodyPr>
            <a:normAutofit/>
          </a:bodyPr>
          <a:lstStyle/>
          <a:p>
            <a:pPr algn="ctr"/>
            <a:r>
              <a:rPr lang="en-US" dirty="0"/>
              <a:t>National Indicator 4 Results for FFY 2018</a:t>
            </a:r>
          </a:p>
        </p:txBody>
      </p:sp>
      <p:sp>
        <p:nvSpPr>
          <p:cNvPr id="4" name="Slide Number Placeholder 3">
            <a:extLst>
              <a:ext uri="{FF2B5EF4-FFF2-40B4-BE49-F238E27FC236}">
                <a16:creationId xmlns:a16="http://schemas.microsoft.com/office/drawing/2014/main" id="{BE160A54-F5AE-46E6-841C-AFA91131DEC2}"/>
              </a:ext>
            </a:extLst>
          </p:cNvPr>
          <p:cNvSpPr>
            <a:spLocks noGrp="1"/>
          </p:cNvSpPr>
          <p:nvPr>
            <p:ph type="sldNum" sz="quarter" idx="12"/>
          </p:nvPr>
        </p:nvSpPr>
        <p:spPr/>
        <p:txBody>
          <a:bodyPr/>
          <a:lstStyle/>
          <a:p>
            <a:fld id="{9CD8D479-8942-46E8-A226-A4E01F7A105C}" type="slidenum">
              <a:rPr lang="en-US" smtClean="0"/>
              <a:t>15</a:t>
            </a:fld>
            <a:endParaRPr lang="en-US" dirty="0"/>
          </a:p>
        </p:txBody>
      </p:sp>
      <p:sp>
        <p:nvSpPr>
          <p:cNvPr id="6" name="Footer Placeholder 5">
            <a:extLst>
              <a:ext uri="{FF2B5EF4-FFF2-40B4-BE49-F238E27FC236}">
                <a16:creationId xmlns:a16="http://schemas.microsoft.com/office/drawing/2014/main" id="{D23D2EA5-F6A0-4EB1-A4CE-2E02C9FD5EFF}"/>
              </a:ext>
            </a:extLst>
          </p:cNvPr>
          <p:cNvSpPr>
            <a:spLocks noGrp="1"/>
          </p:cNvSpPr>
          <p:nvPr>
            <p:ph type="ftr" sz="quarter" idx="11"/>
          </p:nvPr>
        </p:nvSpPr>
        <p:spPr/>
        <p:txBody>
          <a:bodyPr/>
          <a:lstStyle/>
          <a:p>
            <a:r>
              <a:rPr lang="en-US" dirty="0"/>
              <a:t>Indicator 4 Suspension/Expulsion of Students with Disabilities</a:t>
            </a:r>
          </a:p>
        </p:txBody>
      </p:sp>
      <p:graphicFrame>
        <p:nvGraphicFramePr>
          <p:cNvPr id="10" name="Content Placeholder 8" descr="Pie graph showing the number of states in each results category for Indicator 4A. 24 states reported zero percent, 17 states reported 0.1%-4.9%, 13 states reported 5.0%-29.9% and 5 states reported 30% or more.  ">
            <a:extLst>
              <a:ext uri="{FF2B5EF4-FFF2-40B4-BE49-F238E27FC236}">
                <a16:creationId xmlns:a16="http://schemas.microsoft.com/office/drawing/2014/main" id="{68AE49E8-5F14-4874-A4F5-EF909C102028}"/>
              </a:ext>
            </a:extLst>
          </p:cNvPr>
          <p:cNvGraphicFramePr>
            <a:graphicFrameLocks noGrp="1"/>
          </p:cNvGraphicFramePr>
          <p:nvPr>
            <p:ph sz="half" idx="1"/>
            <p:extLst>
              <p:ext uri="{D42A27DB-BD31-4B8C-83A1-F6EECF244321}">
                <p14:modId xmlns:p14="http://schemas.microsoft.com/office/powerpoint/2010/main" val="2581396415"/>
              </p:ext>
            </p:extLst>
          </p:nvPr>
        </p:nvGraphicFramePr>
        <p:xfrm>
          <a:off x="194502" y="1275557"/>
          <a:ext cx="5901498" cy="51815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ontent Placeholder 8" descr="Pie graph showing the number of states in each results category for Indicator 4B for 2018. 16 states reported zero percent, 10 states reported 0.1%-4.9%, 14 states reported 5.0%-29.9% and 9 states reported 30% or more.  ">
            <a:extLst>
              <a:ext uri="{FF2B5EF4-FFF2-40B4-BE49-F238E27FC236}">
                <a16:creationId xmlns:a16="http://schemas.microsoft.com/office/drawing/2014/main" id="{D1DAD08C-DAEB-4B66-B539-F8BCE607798B}"/>
              </a:ext>
            </a:extLst>
          </p:cNvPr>
          <p:cNvGraphicFramePr>
            <a:graphicFrameLocks noGrp="1"/>
          </p:cNvGraphicFramePr>
          <p:nvPr>
            <p:ph sz="half" idx="2"/>
            <p:extLst>
              <p:ext uri="{D42A27DB-BD31-4B8C-83A1-F6EECF244321}">
                <p14:modId xmlns:p14="http://schemas.microsoft.com/office/powerpoint/2010/main" val="4118931674"/>
              </p:ext>
            </p:extLst>
          </p:nvPr>
        </p:nvGraphicFramePr>
        <p:xfrm>
          <a:off x="6209845" y="1272508"/>
          <a:ext cx="5897880" cy="5184648"/>
        </p:xfrm>
        <a:graphic>
          <a:graphicData uri="http://schemas.openxmlformats.org/drawingml/2006/chart">
            <c:chart xmlns:c="http://schemas.openxmlformats.org/drawingml/2006/chart" xmlns:r="http://schemas.openxmlformats.org/officeDocument/2006/relationships" r:id="rId6"/>
          </a:graphicData>
        </a:graphic>
      </p:graphicFrame>
      <p:pic>
        <p:nvPicPr>
          <p:cNvPr id="5" name="Audio 4">
            <a:hlinkClick r:id="" action="ppaction://media"/>
            <a:extLst>
              <a:ext uri="{FF2B5EF4-FFF2-40B4-BE49-F238E27FC236}">
                <a16:creationId xmlns:a16="http://schemas.microsoft.com/office/drawing/2014/main" id="{857C7E50-7BBB-4DE6-A252-0869EEADED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8315167"/>
      </p:ext>
    </p:extLst>
  </p:cSld>
  <p:clrMapOvr>
    <a:masterClrMapping/>
  </p:clrMapOvr>
  <mc:AlternateContent xmlns:mc="http://schemas.openxmlformats.org/markup-compatibility/2006" xmlns:p14="http://schemas.microsoft.com/office/powerpoint/2010/main">
    <mc:Choice Requires="p14">
      <p:transition spd="med" p14:dur="700" advTm="71278">
        <p:fade/>
      </p:transition>
    </mc:Choice>
    <mc:Fallback xmlns="">
      <p:transition spd="med" advTm="712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Bullseye Graphic">
            <a:extLst>
              <a:ext uri="{FF2B5EF4-FFF2-40B4-BE49-F238E27FC236}">
                <a16:creationId xmlns:a16="http://schemas.microsoft.com/office/drawing/2014/main" id="{7786511F-9D29-4FF1-9F8C-F93C26AF53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700" y="1279938"/>
            <a:ext cx="5342539" cy="4523962"/>
          </a:xfrm>
          <a:prstGeom prst="rect">
            <a:avLst/>
          </a:prstGeom>
        </p:spPr>
      </p:pic>
      <p:sp>
        <p:nvSpPr>
          <p:cNvPr id="14" name="Title 13" descr="Target Setting">
            <a:extLst>
              <a:ext uri="{FF2B5EF4-FFF2-40B4-BE49-F238E27FC236}">
                <a16:creationId xmlns:a16="http://schemas.microsoft.com/office/drawing/2014/main" id="{6F869396-D4EB-4CC3-BC63-57309DC779D1}"/>
              </a:ext>
              <a:ext uri="{C183D7F6-B498-43B3-948B-1728B52AA6E4}">
                <adec:decorative xmlns:adec="http://schemas.microsoft.com/office/drawing/2017/decorative" val="0"/>
              </a:ext>
            </a:extLst>
          </p:cNvPr>
          <p:cNvSpPr txBox="1">
            <a:spLocks noGrp="1"/>
          </p:cNvSpPr>
          <p:nvPr>
            <p:ph type="title" idx="4294967295"/>
          </p:nvPr>
        </p:nvSpPr>
        <p:spPr>
          <a:xfrm>
            <a:off x="1497798" y="2664756"/>
            <a:ext cx="2634341"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mn-lt"/>
                <a:ea typeface="+mn-ea"/>
                <a:cs typeface="+mn-cs"/>
              </a:rPr>
              <a:t>Target Setting</a:t>
            </a:r>
          </a:p>
        </p:txBody>
      </p:sp>
      <p:sp>
        <p:nvSpPr>
          <p:cNvPr id="7" name="Flowchart: Alternate Process 6" descr="For 4A, targets must be:&#10;rigorous, yet achievable, reflect improvement over baseline, and be set with the advice of stakeholders.&#10;">
            <a:extLst>
              <a:ext uri="{FF2B5EF4-FFF2-40B4-BE49-F238E27FC236}">
                <a16:creationId xmlns:a16="http://schemas.microsoft.com/office/drawing/2014/main" id="{7CCFC010-FEA2-492D-A249-95DC2BA573FB}"/>
              </a:ext>
              <a:ext uri="{C183D7F6-B498-43B3-948B-1728B52AA6E4}">
                <adec:decorative xmlns:adec="http://schemas.microsoft.com/office/drawing/2017/decorative" val="0"/>
              </a:ext>
            </a:extLst>
          </p:cNvPr>
          <p:cNvSpPr/>
          <p:nvPr/>
        </p:nvSpPr>
        <p:spPr>
          <a:xfrm>
            <a:off x="5367344" y="1447801"/>
            <a:ext cx="6342056" cy="232664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4A Targets must be:</a:t>
            </a:r>
          </a:p>
          <a:p>
            <a:pPr marL="457200" lvl="0" indent="-457200">
              <a:buFont typeface="Wingdings" panose="05000000000000000000" pitchFamily="2" charset="2"/>
              <a:buChar char="Ø"/>
            </a:pPr>
            <a:r>
              <a:rPr lang="en-US" sz="2800" dirty="0"/>
              <a:t>Rigorous, yet achievable</a:t>
            </a:r>
          </a:p>
          <a:p>
            <a:pPr marL="457200" lvl="0" indent="-457200">
              <a:buFont typeface="Wingdings" panose="05000000000000000000" pitchFamily="2" charset="2"/>
              <a:buChar char="Ø"/>
            </a:pPr>
            <a:r>
              <a:rPr lang="en-US" sz="2800" dirty="0"/>
              <a:t>Reflect improvement over baseline</a:t>
            </a:r>
          </a:p>
          <a:p>
            <a:pPr marL="457200" lvl="0" indent="-457200">
              <a:buFont typeface="Wingdings" panose="05000000000000000000" pitchFamily="2" charset="2"/>
              <a:buChar char="Ø"/>
            </a:pPr>
            <a:r>
              <a:rPr lang="en-US" sz="2800" dirty="0"/>
              <a:t>Set with the advice of stakeholders</a:t>
            </a:r>
          </a:p>
        </p:txBody>
      </p:sp>
      <p:sp>
        <p:nvSpPr>
          <p:cNvPr id="8" name="Flowchart: Alternate Process 7" descr="For Indicator 4B, the target is zero because it is a compliance measure.&#10;">
            <a:extLst>
              <a:ext uri="{FF2B5EF4-FFF2-40B4-BE49-F238E27FC236}">
                <a16:creationId xmlns:a16="http://schemas.microsoft.com/office/drawing/2014/main" id="{0A3E4C04-FCA1-4D8A-9685-0C4BC68D7B4D}"/>
              </a:ext>
            </a:extLst>
          </p:cNvPr>
          <p:cNvSpPr/>
          <p:nvPr/>
        </p:nvSpPr>
        <p:spPr>
          <a:xfrm>
            <a:off x="5367344" y="4165600"/>
            <a:ext cx="6342056" cy="16383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t>4B Target is zero because Indicator 4B is a compliance measure</a:t>
            </a:r>
          </a:p>
        </p:txBody>
      </p:sp>
      <p:sp>
        <p:nvSpPr>
          <p:cNvPr id="4" name="Slide Number Placeholder 3">
            <a:extLst>
              <a:ext uri="{FF2B5EF4-FFF2-40B4-BE49-F238E27FC236}">
                <a16:creationId xmlns:a16="http://schemas.microsoft.com/office/drawing/2014/main" id="{216B6F10-6D89-4F27-8501-9098EAE6C3DD}"/>
              </a:ext>
            </a:extLst>
          </p:cNvPr>
          <p:cNvSpPr>
            <a:spLocks noGrp="1"/>
          </p:cNvSpPr>
          <p:nvPr>
            <p:ph type="sldNum" sz="quarter" idx="12"/>
          </p:nvPr>
        </p:nvSpPr>
        <p:spPr/>
        <p:txBody>
          <a:bodyPr/>
          <a:lstStyle/>
          <a:p>
            <a:fld id="{9CD8D479-8942-46E8-A226-A4E01F7A105C}" type="slidenum">
              <a:rPr lang="en-US" smtClean="0"/>
              <a:t>16</a:t>
            </a:fld>
            <a:endParaRPr lang="en-US" dirty="0"/>
          </a:p>
        </p:txBody>
      </p:sp>
      <p:sp>
        <p:nvSpPr>
          <p:cNvPr id="6" name="Footer Placeholder 5">
            <a:extLst>
              <a:ext uri="{FF2B5EF4-FFF2-40B4-BE49-F238E27FC236}">
                <a16:creationId xmlns:a16="http://schemas.microsoft.com/office/drawing/2014/main" id="{54EE9719-1BD0-4DDF-A661-B7CBA0820FA3}"/>
              </a:ext>
            </a:extLst>
          </p:cNvPr>
          <p:cNvSpPr>
            <a:spLocks noGrp="1"/>
          </p:cNvSpPr>
          <p:nvPr>
            <p:ph type="ftr" sz="quarter" idx="11"/>
          </p:nvPr>
        </p:nvSpPr>
        <p:spPr/>
        <p:txBody>
          <a:bodyPr/>
          <a:lstStyle/>
          <a:p>
            <a:r>
              <a:rPr lang="en-US" dirty="0"/>
              <a:t>Indicator 4 Suspension/Expulsion of Students with Disabilities</a:t>
            </a:r>
          </a:p>
        </p:txBody>
      </p:sp>
      <p:pic>
        <p:nvPicPr>
          <p:cNvPr id="3" name="Audio 2">
            <a:hlinkClick r:id="" action="ppaction://media"/>
            <a:extLst>
              <a:ext uri="{FF2B5EF4-FFF2-40B4-BE49-F238E27FC236}">
                <a16:creationId xmlns:a16="http://schemas.microsoft.com/office/drawing/2014/main" id="{56C32CBF-1393-4785-A3B2-65835C15A6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26888373"/>
      </p:ext>
    </p:extLst>
  </p:cSld>
  <p:clrMapOvr>
    <a:masterClrMapping/>
  </p:clrMapOvr>
  <mc:AlternateContent xmlns:mc="http://schemas.openxmlformats.org/markup-compatibility/2006" xmlns:p14="http://schemas.microsoft.com/office/powerpoint/2010/main">
    <mc:Choice Requires="p14">
      <p:transition spd="med" p14:dur="700" advTm="53462">
        <p:fade/>
      </p:transition>
    </mc:Choice>
    <mc:Fallback xmlns="">
      <p:transition spd="med" advTm="53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oposed Targets for Indicator 4A">
            <a:extLst>
              <a:ext uri="{FF2B5EF4-FFF2-40B4-BE49-F238E27FC236}">
                <a16:creationId xmlns:a16="http://schemas.microsoft.com/office/drawing/2014/main" id="{FF1BA242-2E69-48C3-97FE-1A55B40D6B18}"/>
              </a:ext>
            </a:extLst>
          </p:cNvPr>
          <p:cNvSpPr>
            <a:spLocks noGrp="1"/>
          </p:cNvSpPr>
          <p:nvPr>
            <p:ph type="title"/>
          </p:nvPr>
        </p:nvSpPr>
        <p:spPr>
          <a:xfrm>
            <a:off x="1410027" y="276086"/>
            <a:ext cx="8201334" cy="839925"/>
          </a:xfrm>
        </p:spPr>
        <p:txBody>
          <a:bodyPr>
            <a:normAutofit/>
          </a:bodyPr>
          <a:lstStyle/>
          <a:p>
            <a:pPr algn="ctr"/>
            <a:r>
              <a:rPr lang="en-US" sz="4000" b="1" dirty="0"/>
              <a:t>Proposed Targets for Indicator 4A</a:t>
            </a:r>
          </a:p>
        </p:txBody>
      </p:sp>
      <p:sp>
        <p:nvSpPr>
          <p:cNvPr id="3" name="Slide Number Placeholder 2">
            <a:extLst>
              <a:ext uri="{FF2B5EF4-FFF2-40B4-BE49-F238E27FC236}">
                <a16:creationId xmlns:a16="http://schemas.microsoft.com/office/drawing/2014/main" id="{3B23E3C3-062B-4C65-91E3-424CD23CC55D}"/>
              </a:ext>
            </a:extLst>
          </p:cNvPr>
          <p:cNvSpPr>
            <a:spLocks noGrp="1"/>
          </p:cNvSpPr>
          <p:nvPr>
            <p:ph type="sldNum" sz="quarter" idx="12"/>
          </p:nvPr>
        </p:nvSpPr>
        <p:spPr/>
        <p:txBody>
          <a:bodyPr/>
          <a:lstStyle/>
          <a:p>
            <a:fld id="{9CD8D479-8942-46E8-A226-A4E01F7A105C}" type="slidenum">
              <a:rPr lang="en-US" smtClean="0"/>
              <a:t>17</a:t>
            </a:fld>
            <a:endParaRPr lang="en-US" dirty="0"/>
          </a:p>
        </p:txBody>
      </p:sp>
      <p:sp>
        <p:nvSpPr>
          <p:cNvPr id="4" name="Footer Placeholder 3">
            <a:extLst>
              <a:ext uri="{FF2B5EF4-FFF2-40B4-BE49-F238E27FC236}">
                <a16:creationId xmlns:a16="http://schemas.microsoft.com/office/drawing/2014/main" id="{94AFFC09-A1C4-4E75-9318-7DF117A3ED1A}"/>
              </a:ext>
            </a:extLst>
          </p:cNvPr>
          <p:cNvSpPr>
            <a:spLocks noGrp="1"/>
          </p:cNvSpPr>
          <p:nvPr>
            <p:ph type="ftr" sz="quarter" idx="11"/>
          </p:nvPr>
        </p:nvSpPr>
        <p:spPr/>
        <p:txBody>
          <a:bodyPr/>
          <a:lstStyle/>
          <a:p>
            <a:r>
              <a:rPr lang="en-US" dirty="0"/>
              <a:t>Indicator 4 Suspension/Expulsion of Students with Disabilities</a:t>
            </a:r>
          </a:p>
        </p:txBody>
      </p:sp>
      <p:grpSp>
        <p:nvGrpSpPr>
          <p:cNvPr id="5" name="Group 4" descr="Top chart shows New York's results compared to it targets years 2016-2019. The data and target for 2016 was 6.22%. The data for 2017 was 5.32% compared to the target of 4.25%. The data for 2018 was 2.6% compared to the target of 4.0% and the data for 2019 was 3.23% compared to the target of 4.0%. The bottom chart shows New York's proposed targets for years 2020 to 2025; 3.95%, 3.9%, 3.85%, 3.8%, 3.75%, 3.7% respectively.  ">
            <a:extLst>
              <a:ext uri="{FF2B5EF4-FFF2-40B4-BE49-F238E27FC236}">
                <a16:creationId xmlns:a16="http://schemas.microsoft.com/office/drawing/2014/main" id="{DEC7A6EA-2AD8-45F0-B867-D7B25791EC78}"/>
              </a:ext>
            </a:extLst>
          </p:cNvPr>
          <p:cNvGrpSpPr>
            <a:grpSpLocks noChangeAspect="1"/>
          </p:cNvGrpSpPr>
          <p:nvPr/>
        </p:nvGrpSpPr>
        <p:grpSpPr bwMode="auto">
          <a:xfrm>
            <a:off x="1038977" y="681644"/>
            <a:ext cx="8774113" cy="5900270"/>
            <a:chOff x="644" y="402"/>
            <a:chExt cx="5527" cy="3068"/>
          </a:xfrm>
        </p:grpSpPr>
        <p:sp>
          <p:nvSpPr>
            <p:cNvPr id="6" name="AutoShape 3">
              <a:extLst>
                <a:ext uri="{FF2B5EF4-FFF2-40B4-BE49-F238E27FC236}">
                  <a16:creationId xmlns:a16="http://schemas.microsoft.com/office/drawing/2014/main" id="{30D96399-5E1D-46CC-BD5C-C070D7A25AD3}"/>
                </a:ext>
              </a:extLst>
            </p:cNvPr>
            <p:cNvSpPr>
              <a:spLocks noChangeAspect="1" noChangeArrowheads="1" noTextEdit="1"/>
            </p:cNvSpPr>
            <p:nvPr/>
          </p:nvSpPr>
          <p:spPr bwMode="auto">
            <a:xfrm>
              <a:off x="645" y="813"/>
              <a:ext cx="5526" cy="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205">
              <a:extLst>
                <a:ext uri="{FF2B5EF4-FFF2-40B4-BE49-F238E27FC236}">
                  <a16:creationId xmlns:a16="http://schemas.microsoft.com/office/drawing/2014/main" id="{07226879-9231-4397-BF54-58E3393BFFA1}"/>
                </a:ext>
              </a:extLst>
            </p:cNvPr>
            <p:cNvGrpSpPr>
              <a:grpSpLocks/>
            </p:cNvGrpSpPr>
            <p:nvPr/>
          </p:nvGrpSpPr>
          <p:grpSpPr bwMode="auto">
            <a:xfrm>
              <a:off x="644" y="402"/>
              <a:ext cx="5514" cy="2777"/>
              <a:chOff x="644" y="402"/>
              <a:chExt cx="5514" cy="2777"/>
            </a:xfrm>
          </p:grpSpPr>
          <p:sp>
            <p:nvSpPr>
              <p:cNvPr id="46" name="Rectangle 5">
                <a:extLst>
                  <a:ext uri="{FF2B5EF4-FFF2-40B4-BE49-F238E27FC236}">
                    <a16:creationId xmlns:a16="http://schemas.microsoft.com/office/drawing/2014/main" id="{132240C0-4E91-4B6B-BAD0-819A0801A807}"/>
                  </a:ext>
                </a:extLst>
              </p:cNvPr>
              <p:cNvSpPr>
                <a:spLocks noChangeArrowheads="1"/>
              </p:cNvSpPr>
              <p:nvPr/>
            </p:nvSpPr>
            <p:spPr bwMode="auto">
              <a:xfrm>
                <a:off x="723" y="402"/>
                <a:ext cx="10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Rectangle 6">
                <a:extLst>
                  <a:ext uri="{FF2B5EF4-FFF2-40B4-BE49-F238E27FC236}">
                    <a16:creationId xmlns:a16="http://schemas.microsoft.com/office/drawing/2014/main" id="{119CD568-D438-4F13-99AD-16DC8B45AE1A}"/>
                  </a:ext>
                </a:extLst>
              </p:cNvPr>
              <p:cNvSpPr>
                <a:spLocks noChangeArrowheads="1"/>
              </p:cNvSpPr>
              <p:nvPr/>
            </p:nvSpPr>
            <p:spPr bwMode="auto">
              <a:xfrm>
                <a:off x="2564" y="848"/>
                <a:ext cx="19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ectangle 7">
                <a:extLst>
                  <a:ext uri="{FF2B5EF4-FFF2-40B4-BE49-F238E27FC236}">
                    <a16:creationId xmlns:a16="http://schemas.microsoft.com/office/drawing/2014/main" id="{DB1F9FB7-E8BE-4DA4-9697-6B71648EC544}"/>
                  </a:ext>
                </a:extLst>
              </p:cNvPr>
              <p:cNvSpPr>
                <a:spLocks noChangeArrowheads="1"/>
              </p:cNvSpPr>
              <p:nvPr/>
            </p:nvSpPr>
            <p:spPr bwMode="auto">
              <a:xfrm>
                <a:off x="2680" y="848"/>
                <a:ext cx="64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ew York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Rectangle 8">
                <a:extLst>
                  <a:ext uri="{FF2B5EF4-FFF2-40B4-BE49-F238E27FC236}">
                    <a16:creationId xmlns:a16="http://schemas.microsoft.com/office/drawing/2014/main" id="{37E3BD9B-DD39-4DE2-A3BD-984705FC2500}"/>
                  </a:ext>
                </a:extLst>
              </p:cNvPr>
              <p:cNvSpPr>
                <a:spLocks noChangeArrowheads="1"/>
              </p:cNvSpPr>
              <p:nvPr/>
            </p:nvSpPr>
            <p:spPr bwMode="auto">
              <a:xfrm>
                <a:off x="3338" y="848"/>
                <a:ext cx="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Trend 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9">
                <a:extLst>
                  <a:ext uri="{FF2B5EF4-FFF2-40B4-BE49-F238E27FC236}">
                    <a16:creationId xmlns:a16="http://schemas.microsoft.com/office/drawing/2014/main" id="{E03F91B9-46C1-4ADB-B337-072D51555130}"/>
                  </a:ext>
                </a:extLst>
              </p:cNvPr>
              <p:cNvSpPr>
                <a:spLocks noChangeArrowheads="1"/>
              </p:cNvSpPr>
              <p:nvPr/>
            </p:nvSpPr>
            <p:spPr bwMode="auto">
              <a:xfrm>
                <a:off x="4176" y="848"/>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10">
                <a:extLst>
                  <a:ext uri="{FF2B5EF4-FFF2-40B4-BE49-F238E27FC236}">
                    <a16:creationId xmlns:a16="http://schemas.microsoft.com/office/drawing/2014/main" id="{C45563CE-3639-4351-A156-F89FABE89E5F}"/>
                  </a:ext>
                </a:extLst>
              </p:cNvPr>
              <p:cNvSpPr>
                <a:spLocks noChangeArrowheads="1"/>
              </p:cNvSpPr>
              <p:nvPr/>
            </p:nvSpPr>
            <p:spPr bwMode="auto">
              <a:xfrm>
                <a:off x="644" y="813"/>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Rectangle 11">
                <a:extLst>
                  <a:ext uri="{FF2B5EF4-FFF2-40B4-BE49-F238E27FC236}">
                    <a16:creationId xmlns:a16="http://schemas.microsoft.com/office/drawing/2014/main" id="{6B2D34CA-04B5-4DEA-B8B2-8025563A05EA}"/>
                  </a:ext>
                </a:extLst>
              </p:cNvPr>
              <p:cNvSpPr>
                <a:spLocks noChangeArrowheads="1"/>
              </p:cNvSpPr>
              <p:nvPr/>
            </p:nvSpPr>
            <p:spPr bwMode="auto">
              <a:xfrm>
                <a:off x="644" y="813"/>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Rectangle 12">
                <a:extLst>
                  <a:ext uri="{FF2B5EF4-FFF2-40B4-BE49-F238E27FC236}">
                    <a16:creationId xmlns:a16="http://schemas.microsoft.com/office/drawing/2014/main" id="{5F2D0DC9-1B7E-4E48-93F0-3FF54EFD3B14}"/>
                  </a:ext>
                </a:extLst>
              </p:cNvPr>
              <p:cNvSpPr>
                <a:spLocks noChangeArrowheads="1"/>
              </p:cNvSpPr>
              <p:nvPr/>
            </p:nvSpPr>
            <p:spPr bwMode="auto">
              <a:xfrm>
                <a:off x="678" y="813"/>
                <a:ext cx="538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Rectangle 13">
                <a:extLst>
                  <a:ext uri="{FF2B5EF4-FFF2-40B4-BE49-F238E27FC236}">
                    <a16:creationId xmlns:a16="http://schemas.microsoft.com/office/drawing/2014/main" id="{34423F12-A3A4-4F29-8B88-85529F925ADE}"/>
                  </a:ext>
                </a:extLst>
              </p:cNvPr>
              <p:cNvSpPr>
                <a:spLocks noChangeArrowheads="1"/>
              </p:cNvSpPr>
              <p:nvPr/>
            </p:nvSpPr>
            <p:spPr bwMode="auto">
              <a:xfrm>
                <a:off x="6062" y="813"/>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Rectangle 14">
                <a:extLst>
                  <a:ext uri="{FF2B5EF4-FFF2-40B4-BE49-F238E27FC236}">
                    <a16:creationId xmlns:a16="http://schemas.microsoft.com/office/drawing/2014/main" id="{E3AC0C08-8EE8-4F65-9CC9-D9B75CC75ED6}"/>
                  </a:ext>
                </a:extLst>
              </p:cNvPr>
              <p:cNvSpPr>
                <a:spLocks noChangeArrowheads="1"/>
              </p:cNvSpPr>
              <p:nvPr/>
            </p:nvSpPr>
            <p:spPr bwMode="auto">
              <a:xfrm>
                <a:off x="6062" y="813"/>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Rectangle 15">
                <a:extLst>
                  <a:ext uri="{FF2B5EF4-FFF2-40B4-BE49-F238E27FC236}">
                    <a16:creationId xmlns:a16="http://schemas.microsoft.com/office/drawing/2014/main" id="{E1ED2FCA-6B2C-4A98-A56A-B6540C222D4D}"/>
                  </a:ext>
                </a:extLst>
              </p:cNvPr>
              <p:cNvSpPr>
                <a:spLocks noChangeArrowheads="1"/>
              </p:cNvSpPr>
              <p:nvPr/>
            </p:nvSpPr>
            <p:spPr bwMode="auto">
              <a:xfrm>
                <a:off x="644" y="848"/>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16">
                <a:extLst>
                  <a:ext uri="{FF2B5EF4-FFF2-40B4-BE49-F238E27FC236}">
                    <a16:creationId xmlns:a16="http://schemas.microsoft.com/office/drawing/2014/main" id="{B24BB493-30D1-41FD-8B57-9A97A87699DE}"/>
                  </a:ext>
                </a:extLst>
              </p:cNvPr>
              <p:cNvSpPr>
                <a:spLocks noChangeArrowheads="1"/>
              </p:cNvSpPr>
              <p:nvPr/>
            </p:nvSpPr>
            <p:spPr bwMode="auto">
              <a:xfrm>
                <a:off x="6062" y="848"/>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17">
                <a:extLst>
                  <a:ext uri="{FF2B5EF4-FFF2-40B4-BE49-F238E27FC236}">
                    <a16:creationId xmlns:a16="http://schemas.microsoft.com/office/drawing/2014/main" id="{00E680A3-F126-4DA4-BD72-4A77014739B2}"/>
                  </a:ext>
                </a:extLst>
              </p:cNvPr>
              <p:cNvSpPr>
                <a:spLocks noChangeArrowheads="1"/>
              </p:cNvSpPr>
              <p:nvPr/>
            </p:nvSpPr>
            <p:spPr bwMode="auto">
              <a:xfrm>
                <a:off x="723" y="1076"/>
                <a:ext cx="75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Baseline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18">
                <a:extLst>
                  <a:ext uri="{FF2B5EF4-FFF2-40B4-BE49-F238E27FC236}">
                    <a16:creationId xmlns:a16="http://schemas.microsoft.com/office/drawing/2014/main" id="{0F6C45B9-3100-44DC-8014-B1DF7D49999C}"/>
                  </a:ext>
                </a:extLst>
              </p:cNvPr>
              <p:cNvSpPr>
                <a:spLocks noChangeArrowheads="1"/>
              </p:cNvSpPr>
              <p:nvPr/>
            </p:nvSpPr>
            <p:spPr bwMode="auto">
              <a:xfrm>
                <a:off x="723" y="1262"/>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6.22%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19">
                <a:extLst>
                  <a:ext uri="{FF2B5EF4-FFF2-40B4-BE49-F238E27FC236}">
                    <a16:creationId xmlns:a16="http://schemas.microsoft.com/office/drawing/2014/main" id="{C3E5AC45-32EF-46B3-83D3-06CB5E5B504F}"/>
                  </a:ext>
                </a:extLst>
              </p:cNvPr>
              <p:cNvSpPr>
                <a:spLocks noChangeArrowheads="1"/>
              </p:cNvSpPr>
              <p:nvPr/>
            </p:nvSpPr>
            <p:spPr bwMode="auto">
              <a:xfrm>
                <a:off x="1178" y="1262"/>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1" name="Rectangle 20">
                <a:extLst>
                  <a:ext uri="{FF2B5EF4-FFF2-40B4-BE49-F238E27FC236}">
                    <a16:creationId xmlns:a16="http://schemas.microsoft.com/office/drawing/2014/main" id="{18168C1A-F2F4-4A22-B6B5-3CEFA445055B}"/>
                  </a:ext>
                </a:extLst>
              </p:cNvPr>
              <p:cNvSpPr>
                <a:spLocks noChangeArrowheads="1"/>
              </p:cNvSpPr>
              <p:nvPr/>
            </p:nvSpPr>
            <p:spPr bwMode="auto">
              <a:xfrm>
                <a:off x="1935" y="1162"/>
                <a:ext cx="3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21">
                <a:extLst>
                  <a:ext uri="{FF2B5EF4-FFF2-40B4-BE49-F238E27FC236}">
                    <a16:creationId xmlns:a16="http://schemas.microsoft.com/office/drawing/2014/main" id="{8E061B77-9739-4AF3-864D-DE0DF822DB68}"/>
                  </a:ext>
                </a:extLst>
              </p:cNvPr>
              <p:cNvSpPr>
                <a:spLocks noChangeArrowheads="1"/>
              </p:cNvSpPr>
              <p:nvPr/>
            </p:nvSpPr>
            <p:spPr bwMode="auto">
              <a:xfrm>
                <a:off x="2238" y="1162"/>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22">
                <a:extLst>
                  <a:ext uri="{FF2B5EF4-FFF2-40B4-BE49-F238E27FC236}">
                    <a16:creationId xmlns:a16="http://schemas.microsoft.com/office/drawing/2014/main" id="{53194E29-BFB7-4DA2-9F0A-BE0452C2CE07}"/>
                  </a:ext>
                </a:extLst>
              </p:cNvPr>
              <p:cNvSpPr>
                <a:spLocks noChangeArrowheads="1"/>
              </p:cNvSpPr>
              <p:nvPr/>
            </p:nvSpPr>
            <p:spPr bwMode="auto">
              <a:xfrm>
                <a:off x="2284" y="1162"/>
                <a:ext cx="4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2016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Rectangle 23">
                <a:extLst>
                  <a:ext uri="{FF2B5EF4-FFF2-40B4-BE49-F238E27FC236}">
                    <a16:creationId xmlns:a16="http://schemas.microsoft.com/office/drawing/2014/main" id="{4F5692C8-97D9-443C-98A4-4938C01F53A5}"/>
                  </a:ext>
                </a:extLst>
              </p:cNvPr>
              <p:cNvSpPr>
                <a:spLocks noChangeArrowheads="1"/>
              </p:cNvSpPr>
              <p:nvPr/>
            </p:nvSpPr>
            <p:spPr bwMode="auto">
              <a:xfrm>
                <a:off x="2638" y="11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5" name="Rectangle 24">
                <a:extLst>
                  <a:ext uri="{FF2B5EF4-FFF2-40B4-BE49-F238E27FC236}">
                    <a16:creationId xmlns:a16="http://schemas.microsoft.com/office/drawing/2014/main" id="{7627B435-FF2C-4095-9061-55FA1DBC8C0D}"/>
                  </a:ext>
                </a:extLst>
              </p:cNvPr>
              <p:cNvSpPr>
                <a:spLocks noChangeArrowheads="1"/>
              </p:cNvSpPr>
              <p:nvPr/>
            </p:nvSpPr>
            <p:spPr bwMode="auto">
              <a:xfrm>
                <a:off x="3018" y="1162"/>
                <a:ext cx="3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6" name="Rectangle 25">
                <a:extLst>
                  <a:ext uri="{FF2B5EF4-FFF2-40B4-BE49-F238E27FC236}">
                    <a16:creationId xmlns:a16="http://schemas.microsoft.com/office/drawing/2014/main" id="{E36B1F78-8C5D-4C0C-8EC5-466029D899C0}"/>
                  </a:ext>
                </a:extLst>
              </p:cNvPr>
              <p:cNvSpPr>
                <a:spLocks noChangeArrowheads="1"/>
              </p:cNvSpPr>
              <p:nvPr/>
            </p:nvSpPr>
            <p:spPr bwMode="auto">
              <a:xfrm>
                <a:off x="3322" y="1162"/>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7" name="Rectangle 26">
                <a:extLst>
                  <a:ext uri="{FF2B5EF4-FFF2-40B4-BE49-F238E27FC236}">
                    <a16:creationId xmlns:a16="http://schemas.microsoft.com/office/drawing/2014/main" id="{902ABCC2-682C-466B-994E-0FF44D63F53D}"/>
                  </a:ext>
                </a:extLst>
              </p:cNvPr>
              <p:cNvSpPr>
                <a:spLocks noChangeArrowheads="1"/>
              </p:cNvSpPr>
              <p:nvPr/>
            </p:nvSpPr>
            <p:spPr bwMode="auto">
              <a:xfrm>
                <a:off x="3367" y="1162"/>
                <a:ext cx="4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2017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8" name="Rectangle 27">
                <a:extLst>
                  <a:ext uri="{FF2B5EF4-FFF2-40B4-BE49-F238E27FC236}">
                    <a16:creationId xmlns:a16="http://schemas.microsoft.com/office/drawing/2014/main" id="{08A76121-B9F2-4A4D-8DEB-23F35CA382AC}"/>
                  </a:ext>
                </a:extLst>
              </p:cNvPr>
              <p:cNvSpPr>
                <a:spLocks noChangeArrowheads="1"/>
              </p:cNvSpPr>
              <p:nvPr/>
            </p:nvSpPr>
            <p:spPr bwMode="auto">
              <a:xfrm>
                <a:off x="3722" y="11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9" name="Rectangle 28">
                <a:extLst>
                  <a:ext uri="{FF2B5EF4-FFF2-40B4-BE49-F238E27FC236}">
                    <a16:creationId xmlns:a16="http://schemas.microsoft.com/office/drawing/2014/main" id="{F40E4547-8827-45A3-8BDC-8DA6826B8BCB}"/>
                  </a:ext>
                </a:extLst>
              </p:cNvPr>
              <p:cNvSpPr>
                <a:spLocks noChangeArrowheads="1"/>
              </p:cNvSpPr>
              <p:nvPr/>
            </p:nvSpPr>
            <p:spPr bwMode="auto">
              <a:xfrm>
                <a:off x="4102" y="1162"/>
                <a:ext cx="3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0" name="Rectangle 29">
                <a:extLst>
                  <a:ext uri="{FF2B5EF4-FFF2-40B4-BE49-F238E27FC236}">
                    <a16:creationId xmlns:a16="http://schemas.microsoft.com/office/drawing/2014/main" id="{4B95BE67-317F-4FDB-B244-EE2B45AE0C6A}"/>
                  </a:ext>
                </a:extLst>
              </p:cNvPr>
              <p:cNvSpPr>
                <a:spLocks noChangeArrowheads="1"/>
              </p:cNvSpPr>
              <p:nvPr/>
            </p:nvSpPr>
            <p:spPr bwMode="auto">
              <a:xfrm>
                <a:off x="4406" y="1162"/>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1" name="Rectangle 30">
                <a:extLst>
                  <a:ext uri="{FF2B5EF4-FFF2-40B4-BE49-F238E27FC236}">
                    <a16:creationId xmlns:a16="http://schemas.microsoft.com/office/drawing/2014/main" id="{CF16DB74-B583-4A44-9D3A-51084AF908C1}"/>
                  </a:ext>
                </a:extLst>
              </p:cNvPr>
              <p:cNvSpPr>
                <a:spLocks noChangeArrowheads="1"/>
              </p:cNvSpPr>
              <p:nvPr/>
            </p:nvSpPr>
            <p:spPr bwMode="auto">
              <a:xfrm>
                <a:off x="4451" y="1162"/>
                <a:ext cx="4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Rectangle 31">
                <a:extLst>
                  <a:ext uri="{FF2B5EF4-FFF2-40B4-BE49-F238E27FC236}">
                    <a16:creationId xmlns:a16="http://schemas.microsoft.com/office/drawing/2014/main" id="{22C37FBC-2CE6-4863-9D09-D7B105ABEF5C}"/>
                  </a:ext>
                </a:extLst>
              </p:cNvPr>
              <p:cNvSpPr>
                <a:spLocks noChangeArrowheads="1"/>
              </p:cNvSpPr>
              <p:nvPr/>
            </p:nvSpPr>
            <p:spPr bwMode="auto">
              <a:xfrm>
                <a:off x="4805" y="11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32">
                <a:extLst>
                  <a:ext uri="{FF2B5EF4-FFF2-40B4-BE49-F238E27FC236}">
                    <a16:creationId xmlns:a16="http://schemas.microsoft.com/office/drawing/2014/main" id="{EBA0C283-43CA-4B3B-9E1A-B8701C798937}"/>
                  </a:ext>
                </a:extLst>
              </p:cNvPr>
              <p:cNvSpPr>
                <a:spLocks noChangeArrowheads="1"/>
              </p:cNvSpPr>
              <p:nvPr/>
            </p:nvSpPr>
            <p:spPr bwMode="auto">
              <a:xfrm>
                <a:off x="5186" y="1162"/>
                <a:ext cx="44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4" name="Rectangle 33">
                <a:extLst>
                  <a:ext uri="{FF2B5EF4-FFF2-40B4-BE49-F238E27FC236}">
                    <a16:creationId xmlns:a16="http://schemas.microsoft.com/office/drawing/2014/main" id="{329FED89-DEA2-4E32-87DE-8BDD42462825}"/>
                  </a:ext>
                </a:extLst>
              </p:cNvPr>
              <p:cNvSpPr>
                <a:spLocks noChangeArrowheads="1"/>
              </p:cNvSpPr>
              <p:nvPr/>
            </p:nvSpPr>
            <p:spPr bwMode="auto">
              <a:xfrm>
                <a:off x="5534" y="1162"/>
                <a:ext cx="4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2019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5" name="Rectangle 34">
                <a:extLst>
                  <a:ext uri="{FF2B5EF4-FFF2-40B4-BE49-F238E27FC236}">
                    <a16:creationId xmlns:a16="http://schemas.microsoft.com/office/drawing/2014/main" id="{17428CF4-37D4-4933-ACD5-5E8445A8AD47}"/>
                  </a:ext>
                </a:extLst>
              </p:cNvPr>
              <p:cNvSpPr>
                <a:spLocks noChangeArrowheads="1"/>
              </p:cNvSpPr>
              <p:nvPr/>
            </p:nvSpPr>
            <p:spPr bwMode="auto">
              <a:xfrm>
                <a:off x="5889" y="11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6" name="Rectangle 35">
                <a:extLst>
                  <a:ext uri="{FF2B5EF4-FFF2-40B4-BE49-F238E27FC236}">
                    <a16:creationId xmlns:a16="http://schemas.microsoft.com/office/drawing/2014/main" id="{46F46610-D5ED-4DE4-8E4B-755FDBA44DEA}"/>
                  </a:ext>
                </a:extLst>
              </p:cNvPr>
              <p:cNvSpPr>
                <a:spLocks noChangeArrowheads="1"/>
              </p:cNvSpPr>
              <p:nvPr/>
            </p:nvSpPr>
            <p:spPr bwMode="auto">
              <a:xfrm>
                <a:off x="644" y="1034"/>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Rectangle 36">
                <a:extLst>
                  <a:ext uri="{FF2B5EF4-FFF2-40B4-BE49-F238E27FC236}">
                    <a16:creationId xmlns:a16="http://schemas.microsoft.com/office/drawing/2014/main" id="{6C00DEFB-7E17-4054-93AD-E82F534C4575}"/>
                  </a:ext>
                </a:extLst>
              </p:cNvPr>
              <p:cNvSpPr>
                <a:spLocks noChangeArrowheads="1"/>
              </p:cNvSpPr>
              <p:nvPr/>
            </p:nvSpPr>
            <p:spPr bwMode="auto">
              <a:xfrm>
                <a:off x="678" y="1034"/>
                <a:ext cx="1049"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Rectangle 37">
                <a:extLst>
                  <a:ext uri="{FF2B5EF4-FFF2-40B4-BE49-F238E27FC236}">
                    <a16:creationId xmlns:a16="http://schemas.microsoft.com/office/drawing/2014/main" id="{2EA62C13-A1C2-4505-A5A7-CBA3BB0F44C6}"/>
                  </a:ext>
                </a:extLst>
              </p:cNvPr>
              <p:cNvSpPr>
                <a:spLocks noChangeArrowheads="1"/>
              </p:cNvSpPr>
              <p:nvPr/>
            </p:nvSpPr>
            <p:spPr bwMode="auto">
              <a:xfrm>
                <a:off x="1727" y="1034"/>
                <a:ext cx="35"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Rectangle 38">
                <a:extLst>
                  <a:ext uri="{FF2B5EF4-FFF2-40B4-BE49-F238E27FC236}">
                    <a16:creationId xmlns:a16="http://schemas.microsoft.com/office/drawing/2014/main" id="{8A7F837E-9EFD-4651-B4E5-D01792654E24}"/>
                  </a:ext>
                </a:extLst>
              </p:cNvPr>
              <p:cNvSpPr>
                <a:spLocks noChangeArrowheads="1"/>
              </p:cNvSpPr>
              <p:nvPr/>
            </p:nvSpPr>
            <p:spPr bwMode="auto">
              <a:xfrm>
                <a:off x="1762" y="1034"/>
                <a:ext cx="1049"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Rectangle 39">
                <a:extLst>
                  <a:ext uri="{FF2B5EF4-FFF2-40B4-BE49-F238E27FC236}">
                    <a16:creationId xmlns:a16="http://schemas.microsoft.com/office/drawing/2014/main" id="{171D2E52-C063-4C1C-94F7-8D412B27B1EE}"/>
                  </a:ext>
                </a:extLst>
              </p:cNvPr>
              <p:cNvSpPr>
                <a:spLocks noChangeArrowheads="1"/>
              </p:cNvSpPr>
              <p:nvPr/>
            </p:nvSpPr>
            <p:spPr bwMode="auto">
              <a:xfrm>
                <a:off x="2811" y="1034"/>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Rectangle 40">
                <a:extLst>
                  <a:ext uri="{FF2B5EF4-FFF2-40B4-BE49-F238E27FC236}">
                    <a16:creationId xmlns:a16="http://schemas.microsoft.com/office/drawing/2014/main" id="{E98C625E-AB6E-43DE-AC85-FF2DEFDA5952}"/>
                  </a:ext>
                </a:extLst>
              </p:cNvPr>
              <p:cNvSpPr>
                <a:spLocks noChangeArrowheads="1"/>
              </p:cNvSpPr>
              <p:nvPr/>
            </p:nvSpPr>
            <p:spPr bwMode="auto">
              <a:xfrm>
                <a:off x="2845" y="1034"/>
                <a:ext cx="1050"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41">
                <a:extLst>
                  <a:ext uri="{FF2B5EF4-FFF2-40B4-BE49-F238E27FC236}">
                    <a16:creationId xmlns:a16="http://schemas.microsoft.com/office/drawing/2014/main" id="{27A4C0A7-9564-420F-BA8F-780F812CBD2C}"/>
                  </a:ext>
                </a:extLst>
              </p:cNvPr>
              <p:cNvSpPr>
                <a:spLocks noChangeArrowheads="1"/>
              </p:cNvSpPr>
              <p:nvPr/>
            </p:nvSpPr>
            <p:spPr bwMode="auto">
              <a:xfrm>
                <a:off x="3895" y="1034"/>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42">
                <a:extLst>
                  <a:ext uri="{FF2B5EF4-FFF2-40B4-BE49-F238E27FC236}">
                    <a16:creationId xmlns:a16="http://schemas.microsoft.com/office/drawing/2014/main" id="{F2CC4593-D5AC-44EB-B717-38001D910B14}"/>
                  </a:ext>
                </a:extLst>
              </p:cNvPr>
              <p:cNvSpPr>
                <a:spLocks noChangeArrowheads="1"/>
              </p:cNvSpPr>
              <p:nvPr/>
            </p:nvSpPr>
            <p:spPr bwMode="auto">
              <a:xfrm>
                <a:off x="3929" y="1034"/>
                <a:ext cx="1049"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43">
                <a:extLst>
                  <a:ext uri="{FF2B5EF4-FFF2-40B4-BE49-F238E27FC236}">
                    <a16:creationId xmlns:a16="http://schemas.microsoft.com/office/drawing/2014/main" id="{ED162776-CA61-42E3-A693-A9F5E9CC9D6D}"/>
                  </a:ext>
                </a:extLst>
              </p:cNvPr>
              <p:cNvSpPr>
                <a:spLocks noChangeArrowheads="1"/>
              </p:cNvSpPr>
              <p:nvPr/>
            </p:nvSpPr>
            <p:spPr bwMode="auto">
              <a:xfrm>
                <a:off x="4978" y="1034"/>
                <a:ext cx="35"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44">
                <a:extLst>
                  <a:ext uri="{FF2B5EF4-FFF2-40B4-BE49-F238E27FC236}">
                    <a16:creationId xmlns:a16="http://schemas.microsoft.com/office/drawing/2014/main" id="{F3C2B086-7D1E-4B92-AEC0-BEC368A8F6D5}"/>
                  </a:ext>
                </a:extLst>
              </p:cNvPr>
              <p:cNvSpPr>
                <a:spLocks noChangeArrowheads="1"/>
              </p:cNvSpPr>
              <p:nvPr/>
            </p:nvSpPr>
            <p:spPr bwMode="auto">
              <a:xfrm>
                <a:off x="5013" y="1034"/>
                <a:ext cx="1049"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45">
                <a:extLst>
                  <a:ext uri="{FF2B5EF4-FFF2-40B4-BE49-F238E27FC236}">
                    <a16:creationId xmlns:a16="http://schemas.microsoft.com/office/drawing/2014/main" id="{3A141263-C6C3-4FFB-9A20-238B9657308B}"/>
                  </a:ext>
                </a:extLst>
              </p:cNvPr>
              <p:cNvSpPr>
                <a:spLocks noChangeArrowheads="1"/>
              </p:cNvSpPr>
              <p:nvPr/>
            </p:nvSpPr>
            <p:spPr bwMode="auto">
              <a:xfrm>
                <a:off x="6062" y="1034"/>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46">
                <a:extLst>
                  <a:ext uri="{FF2B5EF4-FFF2-40B4-BE49-F238E27FC236}">
                    <a16:creationId xmlns:a16="http://schemas.microsoft.com/office/drawing/2014/main" id="{74ED1FAD-882B-40FE-9D1A-5ED6B674A550}"/>
                  </a:ext>
                </a:extLst>
              </p:cNvPr>
              <p:cNvSpPr>
                <a:spLocks noChangeArrowheads="1"/>
              </p:cNvSpPr>
              <p:nvPr/>
            </p:nvSpPr>
            <p:spPr bwMode="auto">
              <a:xfrm>
                <a:off x="644" y="1068"/>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47">
                <a:extLst>
                  <a:ext uri="{FF2B5EF4-FFF2-40B4-BE49-F238E27FC236}">
                    <a16:creationId xmlns:a16="http://schemas.microsoft.com/office/drawing/2014/main" id="{A1E7ACFB-0456-4A83-8439-307E7098A6A8}"/>
                  </a:ext>
                </a:extLst>
              </p:cNvPr>
              <p:cNvSpPr>
                <a:spLocks noChangeArrowheads="1"/>
              </p:cNvSpPr>
              <p:nvPr/>
            </p:nvSpPr>
            <p:spPr bwMode="auto">
              <a:xfrm>
                <a:off x="1727" y="1068"/>
                <a:ext cx="35"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48">
                <a:extLst>
                  <a:ext uri="{FF2B5EF4-FFF2-40B4-BE49-F238E27FC236}">
                    <a16:creationId xmlns:a16="http://schemas.microsoft.com/office/drawing/2014/main" id="{09596226-1925-4FB0-A0DD-DF0F243F3DC5}"/>
                  </a:ext>
                </a:extLst>
              </p:cNvPr>
              <p:cNvSpPr>
                <a:spLocks noChangeArrowheads="1"/>
              </p:cNvSpPr>
              <p:nvPr/>
            </p:nvSpPr>
            <p:spPr bwMode="auto">
              <a:xfrm>
                <a:off x="2811" y="1068"/>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Rectangle 49">
                <a:extLst>
                  <a:ext uri="{FF2B5EF4-FFF2-40B4-BE49-F238E27FC236}">
                    <a16:creationId xmlns:a16="http://schemas.microsoft.com/office/drawing/2014/main" id="{86B4D5E9-F975-450B-91C4-C30148BFB9B4}"/>
                  </a:ext>
                </a:extLst>
              </p:cNvPr>
              <p:cNvSpPr>
                <a:spLocks noChangeArrowheads="1"/>
              </p:cNvSpPr>
              <p:nvPr/>
            </p:nvSpPr>
            <p:spPr bwMode="auto">
              <a:xfrm>
                <a:off x="3895" y="1068"/>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Rectangle 50">
                <a:extLst>
                  <a:ext uri="{FF2B5EF4-FFF2-40B4-BE49-F238E27FC236}">
                    <a16:creationId xmlns:a16="http://schemas.microsoft.com/office/drawing/2014/main" id="{C9A2CE3C-DEBE-462C-9E56-61335F236859}"/>
                  </a:ext>
                </a:extLst>
              </p:cNvPr>
              <p:cNvSpPr>
                <a:spLocks noChangeArrowheads="1"/>
              </p:cNvSpPr>
              <p:nvPr/>
            </p:nvSpPr>
            <p:spPr bwMode="auto">
              <a:xfrm>
                <a:off x="4978" y="1068"/>
                <a:ext cx="35"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Rectangle 51">
                <a:extLst>
                  <a:ext uri="{FF2B5EF4-FFF2-40B4-BE49-F238E27FC236}">
                    <a16:creationId xmlns:a16="http://schemas.microsoft.com/office/drawing/2014/main" id="{FACB248C-5196-4E09-8A42-024AE611621D}"/>
                  </a:ext>
                </a:extLst>
              </p:cNvPr>
              <p:cNvSpPr>
                <a:spLocks noChangeArrowheads="1"/>
              </p:cNvSpPr>
              <p:nvPr/>
            </p:nvSpPr>
            <p:spPr bwMode="auto">
              <a:xfrm>
                <a:off x="6062" y="1068"/>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52">
                <a:extLst>
                  <a:ext uri="{FF2B5EF4-FFF2-40B4-BE49-F238E27FC236}">
                    <a16:creationId xmlns:a16="http://schemas.microsoft.com/office/drawing/2014/main" id="{95981118-4D6C-416B-914C-11FC5F4B95E8}"/>
                  </a:ext>
                </a:extLst>
              </p:cNvPr>
              <p:cNvSpPr>
                <a:spLocks noChangeArrowheads="1"/>
              </p:cNvSpPr>
              <p:nvPr/>
            </p:nvSpPr>
            <p:spPr bwMode="auto">
              <a:xfrm>
                <a:off x="723" y="1465"/>
                <a:ext cx="55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Target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4" name="Rectangle 53">
                <a:extLst>
                  <a:ext uri="{FF2B5EF4-FFF2-40B4-BE49-F238E27FC236}">
                    <a16:creationId xmlns:a16="http://schemas.microsoft.com/office/drawing/2014/main" id="{21380856-946E-4A5D-9502-0A60243C687A}"/>
                  </a:ext>
                </a:extLst>
              </p:cNvPr>
              <p:cNvSpPr>
                <a:spLocks noChangeArrowheads="1"/>
              </p:cNvSpPr>
              <p:nvPr/>
            </p:nvSpPr>
            <p:spPr bwMode="auto">
              <a:xfrm>
                <a:off x="1186" y="1465"/>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 name="Rectangle 54">
                <a:extLst>
                  <a:ext uri="{FF2B5EF4-FFF2-40B4-BE49-F238E27FC236}">
                    <a16:creationId xmlns:a16="http://schemas.microsoft.com/office/drawing/2014/main" id="{C0548399-DC7F-4BAB-AA38-1ABECA74319E}"/>
                  </a:ext>
                </a:extLst>
              </p:cNvPr>
              <p:cNvSpPr>
                <a:spLocks noChangeArrowheads="1"/>
              </p:cNvSpPr>
              <p:nvPr/>
            </p:nvSpPr>
            <p:spPr bwMode="auto">
              <a:xfrm>
                <a:off x="2060" y="1465"/>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6.22%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6" name="Rectangle 55">
                <a:extLst>
                  <a:ext uri="{FF2B5EF4-FFF2-40B4-BE49-F238E27FC236}">
                    <a16:creationId xmlns:a16="http://schemas.microsoft.com/office/drawing/2014/main" id="{A174C29D-9FC0-445B-A5D8-97F6EED992CF}"/>
                  </a:ext>
                </a:extLst>
              </p:cNvPr>
              <p:cNvSpPr>
                <a:spLocks noChangeArrowheads="1"/>
              </p:cNvSpPr>
              <p:nvPr/>
            </p:nvSpPr>
            <p:spPr bwMode="auto">
              <a:xfrm>
                <a:off x="2514" y="1465"/>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7" name="Rectangle 56">
                <a:extLst>
                  <a:ext uri="{FF2B5EF4-FFF2-40B4-BE49-F238E27FC236}">
                    <a16:creationId xmlns:a16="http://schemas.microsoft.com/office/drawing/2014/main" id="{AD5B1A0F-4558-4D06-A920-0DE646437E8D}"/>
                  </a:ext>
                </a:extLst>
              </p:cNvPr>
              <p:cNvSpPr>
                <a:spLocks noChangeArrowheads="1"/>
              </p:cNvSpPr>
              <p:nvPr/>
            </p:nvSpPr>
            <p:spPr bwMode="auto">
              <a:xfrm>
                <a:off x="3143" y="1465"/>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4.25%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8" name="Rectangle 57">
                <a:extLst>
                  <a:ext uri="{FF2B5EF4-FFF2-40B4-BE49-F238E27FC236}">
                    <a16:creationId xmlns:a16="http://schemas.microsoft.com/office/drawing/2014/main" id="{AC7069D0-D70D-4A21-9B62-EA4DFF0DCF9B}"/>
                  </a:ext>
                </a:extLst>
              </p:cNvPr>
              <p:cNvSpPr>
                <a:spLocks noChangeArrowheads="1"/>
              </p:cNvSpPr>
              <p:nvPr/>
            </p:nvSpPr>
            <p:spPr bwMode="auto">
              <a:xfrm>
                <a:off x="3598" y="1465"/>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9" name="Rectangle 58">
                <a:extLst>
                  <a:ext uri="{FF2B5EF4-FFF2-40B4-BE49-F238E27FC236}">
                    <a16:creationId xmlns:a16="http://schemas.microsoft.com/office/drawing/2014/main" id="{68DE82C7-2F33-4CEE-B078-05E81F9445DE}"/>
                  </a:ext>
                </a:extLst>
              </p:cNvPr>
              <p:cNvSpPr>
                <a:spLocks noChangeArrowheads="1"/>
              </p:cNvSpPr>
              <p:nvPr/>
            </p:nvSpPr>
            <p:spPr bwMode="auto">
              <a:xfrm>
                <a:off x="4227" y="1465"/>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4.00%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0" name="Rectangle 59">
                <a:extLst>
                  <a:ext uri="{FF2B5EF4-FFF2-40B4-BE49-F238E27FC236}">
                    <a16:creationId xmlns:a16="http://schemas.microsoft.com/office/drawing/2014/main" id="{22970022-2EDF-4ED1-9DD0-495E3DCDA129}"/>
                  </a:ext>
                </a:extLst>
              </p:cNvPr>
              <p:cNvSpPr>
                <a:spLocks noChangeArrowheads="1"/>
              </p:cNvSpPr>
              <p:nvPr/>
            </p:nvSpPr>
            <p:spPr bwMode="auto">
              <a:xfrm>
                <a:off x="4682" y="1465"/>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1" name="Rectangle 60">
                <a:extLst>
                  <a:ext uri="{FF2B5EF4-FFF2-40B4-BE49-F238E27FC236}">
                    <a16:creationId xmlns:a16="http://schemas.microsoft.com/office/drawing/2014/main" id="{1F5A18E5-DF38-4A54-B80E-0A06FBCE37B5}"/>
                  </a:ext>
                </a:extLst>
              </p:cNvPr>
              <p:cNvSpPr>
                <a:spLocks noChangeArrowheads="1"/>
              </p:cNvSpPr>
              <p:nvPr/>
            </p:nvSpPr>
            <p:spPr bwMode="auto">
              <a:xfrm>
                <a:off x="5311" y="1465"/>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4.00%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2" name="Rectangle 61">
                <a:extLst>
                  <a:ext uri="{FF2B5EF4-FFF2-40B4-BE49-F238E27FC236}">
                    <a16:creationId xmlns:a16="http://schemas.microsoft.com/office/drawing/2014/main" id="{403FF53F-F9E5-42A6-811B-DEA4C6CB6812}"/>
                  </a:ext>
                </a:extLst>
              </p:cNvPr>
              <p:cNvSpPr>
                <a:spLocks noChangeArrowheads="1"/>
              </p:cNvSpPr>
              <p:nvPr/>
            </p:nvSpPr>
            <p:spPr bwMode="auto">
              <a:xfrm>
                <a:off x="5765" y="1465"/>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3" name="Rectangle 62">
                <a:extLst>
                  <a:ext uri="{FF2B5EF4-FFF2-40B4-BE49-F238E27FC236}">
                    <a16:creationId xmlns:a16="http://schemas.microsoft.com/office/drawing/2014/main" id="{D71561E9-1D54-4898-BA60-85148D31E419}"/>
                  </a:ext>
                </a:extLst>
              </p:cNvPr>
              <p:cNvSpPr>
                <a:spLocks noChangeArrowheads="1"/>
              </p:cNvSpPr>
              <p:nvPr/>
            </p:nvSpPr>
            <p:spPr bwMode="auto">
              <a:xfrm>
                <a:off x="644" y="1440"/>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Rectangle 63">
                <a:extLst>
                  <a:ext uri="{FF2B5EF4-FFF2-40B4-BE49-F238E27FC236}">
                    <a16:creationId xmlns:a16="http://schemas.microsoft.com/office/drawing/2014/main" id="{E45E45F3-84D1-4F07-B032-2DA7C47E862E}"/>
                  </a:ext>
                </a:extLst>
              </p:cNvPr>
              <p:cNvSpPr>
                <a:spLocks noChangeArrowheads="1"/>
              </p:cNvSpPr>
              <p:nvPr/>
            </p:nvSpPr>
            <p:spPr bwMode="auto">
              <a:xfrm>
                <a:off x="678" y="1440"/>
                <a:ext cx="10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Rectangle 64">
                <a:extLst>
                  <a:ext uri="{FF2B5EF4-FFF2-40B4-BE49-F238E27FC236}">
                    <a16:creationId xmlns:a16="http://schemas.microsoft.com/office/drawing/2014/main" id="{9655E726-609B-490E-B0AC-77C981D03595}"/>
                  </a:ext>
                </a:extLst>
              </p:cNvPr>
              <p:cNvSpPr>
                <a:spLocks noChangeArrowheads="1"/>
              </p:cNvSpPr>
              <p:nvPr/>
            </p:nvSpPr>
            <p:spPr bwMode="auto">
              <a:xfrm>
                <a:off x="1727" y="1440"/>
                <a:ext cx="35"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Rectangle 65">
                <a:extLst>
                  <a:ext uri="{FF2B5EF4-FFF2-40B4-BE49-F238E27FC236}">
                    <a16:creationId xmlns:a16="http://schemas.microsoft.com/office/drawing/2014/main" id="{D03FD6F0-F84A-4ABF-AE77-A736A5483F15}"/>
                  </a:ext>
                </a:extLst>
              </p:cNvPr>
              <p:cNvSpPr>
                <a:spLocks noChangeArrowheads="1"/>
              </p:cNvSpPr>
              <p:nvPr/>
            </p:nvSpPr>
            <p:spPr bwMode="auto">
              <a:xfrm>
                <a:off x="1762" y="1440"/>
                <a:ext cx="10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Rectangle 66">
                <a:extLst>
                  <a:ext uri="{FF2B5EF4-FFF2-40B4-BE49-F238E27FC236}">
                    <a16:creationId xmlns:a16="http://schemas.microsoft.com/office/drawing/2014/main" id="{5C643F92-323A-465A-9846-BEF16B46B0C7}"/>
                  </a:ext>
                </a:extLst>
              </p:cNvPr>
              <p:cNvSpPr>
                <a:spLocks noChangeArrowheads="1"/>
              </p:cNvSpPr>
              <p:nvPr/>
            </p:nvSpPr>
            <p:spPr bwMode="auto">
              <a:xfrm>
                <a:off x="2811" y="1440"/>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Rectangle 67">
                <a:extLst>
                  <a:ext uri="{FF2B5EF4-FFF2-40B4-BE49-F238E27FC236}">
                    <a16:creationId xmlns:a16="http://schemas.microsoft.com/office/drawing/2014/main" id="{99CDEA84-B04F-4982-9350-0C28F6F6815E}"/>
                  </a:ext>
                </a:extLst>
              </p:cNvPr>
              <p:cNvSpPr>
                <a:spLocks noChangeArrowheads="1"/>
              </p:cNvSpPr>
              <p:nvPr/>
            </p:nvSpPr>
            <p:spPr bwMode="auto">
              <a:xfrm>
                <a:off x="2845" y="1440"/>
                <a:ext cx="1050"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Rectangle 68">
                <a:extLst>
                  <a:ext uri="{FF2B5EF4-FFF2-40B4-BE49-F238E27FC236}">
                    <a16:creationId xmlns:a16="http://schemas.microsoft.com/office/drawing/2014/main" id="{66C808AC-7EF2-4606-89F8-93FF099EA85E}"/>
                  </a:ext>
                </a:extLst>
              </p:cNvPr>
              <p:cNvSpPr>
                <a:spLocks noChangeArrowheads="1"/>
              </p:cNvSpPr>
              <p:nvPr/>
            </p:nvSpPr>
            <p:spPr bwMode="auto">
              <a:xfrm>
                <a:off x="3895" y="1440"/>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Rectangle 69">
                <a:extLst>
                  <a:ext uri="{FF2B5EF4-FFF2-40B4-BE49-F238E27FC236}">
                    <a16:creationId xmlns:a16="http://schemas.microsoft.com/office/drawing/2014/main" id="{E65A27BA-B0BB-4499-8893-B99F2468A118}"/>
                  </a:ext>
                </a:extLst>
              </p:cNvPr>
              <p:cNvSpPr>
                <a:spLocks noChangeArrowheads="1"/>
              </p:cNvSpPr>
              <p:nvPr/>
            </p:nvSpPr>
            <p:spPr bwMode="auto">
              <a:xfrm>
                <a:off x="3929" y="1440"/>
                <a:ext cx="10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Rectangle 70">
                <a:extLst>
                  <a:ext uri="{FF2B5EF4-FFF2-40B4-BE49-F238E27FC236}">
                    <a16:creationId xmlns:a16="http://schemas.microsoft.com/office/drawing/2014/main" id="{DC1BB929-471D-4D63-9559-0CA1979DCFF7}"/>
                  </a:ext>
                </a:extLst>
              </p:cNvPr>
              <p:cNvSpPr>
                <a:spLocks noChangeArrowheads="1"/>
              </p:cNvSpPr>
              <p:nvPr/>
            </p:nvSpPr>
            <p:spPr bwMode="auto">
              <a:xfrm>
                <a:off x="4978" y="1440"/>
                <a:ext cx="35"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Rectangle 71">
                <a:extLst>
                  <a:ext uri="{FF2B5EF4-FFF2-40B4-BE49-F238E27FC236}">
                    <a16:creationId xmlns:a16="http://schemas.microsoft.com/office/drawing/2014/main" id="{430BCE9F-3A8B-43B4-ACFA-657CC34CADDC}"/>
                  </a:ext>
                </a:extLst>
              </p:cNvPr>
              <p:cNvSpPr>
                <a:spLocks noChangeArrowheads="1"/>
              </p:cNvSpPr>
              <p:nvPr/>
            </p:nvSpPr>
            <p:spPr bwMode="auto">
              <a:xfrm>
                <a:off x="5013" y="1440"/>
                <a:ext cx="10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Rectangle 72">
                <a:extLst>
                  <a:ext uri="{FF2B5EF4-FFF2-40B4-BE49-F238E27FC236}">
                    <a16:creationId xmlns:a16="http://schemas.microsoft.com/office/drawing/2014/main" id="{0901B7FB-A3B6-40FA-AF19-0014CE79F653}"/>
                  </a:ext>
                </a:extLst>
              </p:cNvPr>
              <p:cNvSpPr>
                <a:spLocks noChangeArrowheads="1"/>
              </p:cNvSpPr>
              <p:nvPr/>
            </p:nvSpPr>
            <p:spPr bwMode="auto">
              <a:xfrm>
                <a:off x="6062" y="1440"/>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Rectangle 73">
                <a:extLst>
                  <a:ext uri="{FF2B5EF4-FFF2-40B4-BE49-F238E27FC236}">
                    <a16:creationId xmlns:a16="http://schemas.microsoft.com/office/drawing/2014/main" id="{1CF1DB91-8784-46F0-9256-818C89550598}"/>
                  </a:ext>
                </a:extLst>
              </p:cNvPr>
              <p:cNvSpPr>
                <a:spLocks noChangeArrowheads="1"/>
              </p:cNvSpPr>
              <p:nvPr/>
            </p:nvSpPr>
            <p:spPr bwMode="auto">
              <a:xfrm>
                <a:off x="644" y="1458"/>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Rectangle 74">
                <a:extLst>
                  <a:ext uri="{FF2B5EF4-FFF2-40B4-BE49-F238E27FC236}">
                    <a16:creationId xmlns:a16="http://schemas.microsoft.com/office/drawing/2014/main" id="{B9DEB462-004B-4E1C-8E6D-92EE0E20F76E}"/>
                  </a:ext>
                </a:extLst>
              </p:cNvPr>
              <p:cNvSpPr>
                <a:spLocks noChangeArrowheads="1"/>
              </p:cNvSpPr>
              <p:nvPr/>
            </p:nvSpPr>
            <p:spPr bwMode="auto">
              <a:xfrm>
                <a:off x="1727" y="1458"/>
                <a:ext cx="35"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Rectangle 75">
                <a:extLst>
                  <a:ext uri="{FF2B5EF4-FFF2-40B4-BE49-F238E27FC236}">
                    <a16:creationId xmlns:a16="http://schemas.microsoft.com/office/drawing/2014/main" id="{42D53119-68B2-4442-8D6F-3D683C6F920C}"/>
                  </a:ext>
                </a:extLst>
              </p:cNvPr>
              <p:cNvSpPr>
                <a:spLocks noChangeArrowheads="1"/>
              </p:cNvSpPr>
              <p:nvPr/>
            </p:nvSpPr>
            <p:spPr bwMode="auto">
              <a:xfrm>
                <a:off x="2811" y="1458"/>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Rectangle 76">
                <a:extLst>
                  <a:ext uri="{FF2B5EF4-FFF2-40B4-BE49-F238E27FC236}">
                    <a16:creationId xmlns:a16="http://schemas.microsoft.com/office/drawing/2014/main" id="{0E7660C2-393A-41C6-A549-9BDD9A460935}"/>
                  </a:ext>
                </a:extLst>
              </p:cNvPr>
              <p:cNvSpPr>
                <a:spLocks noChangeArrowheads="1"/>
              </p:cNvSpPr>
              <p:nvPr/>
            </p:nvSpPr>
            <p:spPr bwMode="auto">
              <a:xfrm>
                <a:off x="3895" y="1458"/>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Rectangle 77">
                <a:extLst>
                  <a:ext uri="{FF2B5EF4-FFF2-40B4-BE49-F238E27FC236}">
                    <a16:creationId xmlns:a16="http://schemas.microsoft.com/office/drawing/2014/main" id="{BF683BE4-030A-4CE3-A246-2D5B383CEC3C}"/>
                  </a:ext>
                </a:extLst>
              </p:cNvPr>
              <p:cNvSpPr>
                <a:spLocks noChangeArrowheads="1"/>
              </p:cNvSpPr>
              <p:nvPr/>
            </p:nvSpPr>
            <p:spPr bwMode="auto">
              <a:xfrm>
                <a:off x="4978" y="1458"/>
                <a:ext cx="35"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Rectangle 78">
                <a:extLst>
                  <a:ext uri="{FF2B5EF4-FFF2-40B4-BE49-F238E27FC236}">
                    <a16:creationId xmlns:a16="http://schemas.microsoft.com/office/drawing/2014/main" id="{AAEF3C16-0EEF-4F60-BB8E-B427C8FD4382}"/>
                  </a:ext>
                </a:extLst>
              </p:cNvPr>
              <p:cNvSpPr>
                <a:spLocks noChangeArrowheads="1"/>
              </p:cNvSpPr>
              <p:nvPr/>
            </p:nvSpPr>
            <p:spPr bwMode="auto">
              <a:xfrm>
                <a:off x="6062" y="1458"/>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Rectangle 79">
                <a:extLst>
                  <a:ext uri="{FF2B5EF4-FFF2-40B4-BE49-F238E27FC236}">
                    <a16:creationId xmlns:a16="http://schemas.microsoft.com/office/drawing/2014/main" id="{2DFFC3FB-EA49-4C2F-AFF7-A2FA5A6D2D9F}"/>
                  </a:ext>
                </a:extLst>
              </p:cNvPr>
              <p:cNvSpPr>
                <a:spLocks noChangeArrowheads="1"/>
              </p:cNvSpPr>
              <p:nvPr/>
            </p:nvSpPr>
            <p:spPr bwMode="auto">
              <a:xfrm>
                <a:off x="723" y="1669"/>
                <a:ext cx="42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1" name="Rectangle 80">
                <a:extLst>
                  <a:ext uri="{FF2B5EF4-FFF2-40B4-BE49-F238E27FC236}">
                    <a16:creationId xmlns:a16="http://schemas.microsoft.com/office/drawing/2014/main" id="{CE7FC169-1DCF-4726-ACA8-FF6AC046490A}"/>
                  </a:ext>
                </a:extLst>
              </p:cNvPr>
              <p:cNvSpPr>
                <a:spLocks noChangeArrowheads="1"/>
              </p:cNvSpPr>
              <p:nvPr/>
            </p:nvSpPr>
            <p:spPr bwMode="auto">
              <a:xfrm>
                <a:off x="1061" y="16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 name="Rectangle 81">
                <a:extLst>
                  <a:ext uri="{FF2B5EF4-FFF2-40B4-BE49-F238E27FC236}">
                    <a16:creationId xmlns:a16="http://schemas.microsoft.com/office/drawing/2014/main" id="{FDC4FF4A-4B9F-4F2D-AF63-524FDF991607}"/>
                  </a:ext>
                </a:extLst>
              </p:cNvPr>
              <p:cNvSpPr>
                <a:spLocks noChangeArrowheads="1"/>
              </p:cNvSpPr>
              <p:nvPr/>
            </p:nvSpPr>
            <p:spPr bwMode="auto">
              <a:xfrm>
                <a:off x="2060" y="1669"/>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6.22%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3" name="Rectangle 82">
                <a:extLst>
                  <a:ext uri="{FF2B5EF4-FFF2-40B4-BE49-F238E27FC236}">
                    <a16:creationId xmlns:a16="http://schemas.microsoft.com/office/drawing/2014/main" id="{5C824815-2066-471A-8592-ADAE526B5EAA}"/>
                  </a:ext>
                </a:extLst>
              </p:cNvPr>
              <p:cNvSpPr>
                <a:spLocks noChangeArrowheads="1"/>
              </p:cNvSpPr>
              <p:nvPr/>
            </p:nvSpPr>
            <p:spPr bwMode="auto">
              <a:xfrm>
                <a:off x="2514" y="16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4" name="Rectangle 83">
                <a:extLst>
                  <a:ext uri="{FF2B5EF4-FFF2-40B4-BE49-F238E27FC236}">
                    <a16:creationId xmlns:a16="http://schemas.microsoft.com/office/drawing/2014/main" id="{E6786897-DBBE-4142-B117-8808ECDD9792}"/>
                  </a:ext>
                </a:extLst>
              </p:cNvPr>
              <p:cNvSpPr>
                <a:spLocks noChangeArrowheads="1"/>
              </p:cNvSpPr>
              <p:nvPr/>
            </p:nvSpPr>
            <p:spPr bwMode="auto">
              <a:xfrm>
                <a:off x="3143" y="1669"/>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5.32%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5" name="Rectangle 84">
                <a:extLst>
                  <a:ext uri="{FF2B5EF4-FFF2-40B4-BE49-F238E27FC236}">
                    <a16:creationId xmlns:a16="http://schemas.microsoft.com/office/drawing/2014/main" id="{D2C3D140-9E02-4CC6-933B-C166CFEB3666}"/>
                  </a:ext>
                </a:extLst>
              </p:cNvPr>
              <p:cNvSpPr>
                <a:spLocks noChangeArrowheads="1"/>
              </p:cNvSpPr>
              <p:nvPr/>
            </p:nvSpPr>
            <p:spPr bwMode="auto">
              <a:xfrm>
                <a:off x="3598" y="16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6" name="Rectangle 85">
                <a:extLst>
                  <a:ext uri="{FF2B5EF4-FFF2-40B4-BE49-F238E27FC236}">
                    <a16:creationId xmlns:a16="http://schemas.microsoft.com/office/drawing/2014/main" id="{7915CD0A-7750-4371-942F-CCFE3DCDBC71}"/>
                  </a:ext>
                </a:extLst>
              </p:cNvPr>
              <p:cNvSpPr>
                <a:spLocks noChangeArrowheads="1"/>
              </p:cNvSpPr>
              <p:nvPr/>
            </p:nvSpPr>
            <p:spPr bwMode="auto">
              <a:xfrm>
                <a:off x="4227" y="1669"/>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2.60%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7" name="Rectangle 86">
                <a:extLst>
                  <a:ext uri="{FF2B5EF4-FFF2-40B4-BE49-F238E27FC236}">
                    <a16:creationId xmlns:a16="http://schemas.microsoft.com/office/drawing/2014/main" id="{D806965F-340C-441F-A0EA-94D5C93B6AE4}"/>
                  </a:ext>
                </a:extLst>
              </p:cNvPr>
              <p:cNvSpPr>
                <a:spLocks noChangeArrowheads="1"/>
              </p:cNvSpPr>
              <p:nvPr/>
            </p:nvSpPr>
            <p:spPr bwMode="auto">
              <a:xfrm>
                <a:off x="4682" y="16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8" name="Rectangle 87">
                <a:extLst>
                  <a:ext uri="{FF2B5EF4-FFF2-40B4-BE49-F238E27FC236}">
                    <a16:creationId xmlns:a16="http://schemas.microsoft.com/office/drawing/2014/main" id="{CC59B64B-894E-4B1B-BC38-3742A86203BE}"/>
                  </a:ext>
                </a:extLst>
              </p:cNvPr>
              <p:cNvSpPr>
                <a:spLocks noChangeArrowheads="1"/>
              </p:cNvSpPr>
              <p:nvPr/>
            </p:nvSpPr>
            <p:spPr bwMode="auto">
              <a:xfrm>
                <a:off x="5311" y="1669"/>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3.23%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9" name="Rectangle 88">
                <a:extLst>
                  <a:ext uri="{FF2B5EF4-FFF2-40B4-BE49-F238E27FC236}">
                    <a16:creationId xmlns:a16="http://schemas.microsoft.com/office/drawing/2014/main" id="{AF4762A2-B373-4111-8026-1BAAA4C50C79}"/>
                  </a:ext>
                </a:extLst>
              </p:cNvPr>
              <p:cNvSpPr>
                <a:spLocks noChangeArrowheads="1"/>
              </p:cNvSpPr>
              <p:nvPr/>
            </p:nvSpPr>
            <p:spPr bwMode="auto">
              <a:xfrm>
                <a:off x="5765" y="1669"/>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0" name="Rectangle 89">
                <a:extLst>
                  <a:ext uri="{FF2B5EF4-FFF2-40B4-BE49-F238E27FC236}">
                    <a16:creationId xmlns:a16="http://schemas.microsoft.com/office/drawing/2014/main" id="{2A802612-BA07-473B-98F1-BD0C24BB30C7}"/>
                  </a:ext>
                </a:extLst>
              </p:cNvPr>
              <p:cNvSpPr>
                <a:spLocks noChangeArrowheads="1"/>
              </p:cNvSpPr>
              <p:nvPr/>
            </p:nvSpPr>
            <p:spPr bwMode="auto">
              <a:xfrm>
                <a:off x="644" y="1644"/>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Rectangle 90">
                <a:extLst>
                  <a:ext uri="{FF2B5EF4-FFF2-40B4-BE49-F238E27FC236}">
                    <a16:creationId xmlns:a16="http://schemas.microsoft.com/office/drawing/2014/main" id="{06D0CDC2-B765-461E-B9E4-A60816BF424C}"/>
                  </a:ext>
                </a:extLst>
              </p:cNvPr>
              <p:cNvSpPr>
                <a:spLocks noChangeArrowheads="1"/>
              </p:cNvSpPr>
              <p:nvPr/>
            </p:nvSpPr>
            <p:spPr bwMode="auto">
              <a:xfrm>
                <a:off x="678" y="1644"/>
                <a:ext cx="10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Rectangle 91">
                <a:extLst>
                  <a:ext uri="{FF2B5EF4-FFF2-40B4-BE49-F238E27FC236}">
                    <a16:creationId xmlns:a16="http://schemas.microsoft.com/office/drawing/2014/main" id="{4251E395-7DC4-4B1D-92A6-26A7D082C819}"/>
                  </a:ext>
                </a:extLst>
              </p:cNvPr>
              <p:cNvSpPr>
                <a:spLocks noChangeArrowheads="1"/>
              </p:cNvSpPr>
              <p:nvPr/>
            </p:nvSpPr>
            <p:spPr bwMode="auto">
              <a:xfrm>
                <a:off x="1727" y="1644"/>
                <a:ext cx="35"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Rectangle 92">
                <a:extLst>
                  <a:ext uri="{FF2B5EF4-FFF2-40B4-BE49-F238E27FC236}">
                    <a16:creationId xmlns:a16="http://schemas.microsoft.com/office/drawing/2014/main" id="{78C2F40D-398D-48C7-8904-BD161794E568}"/>
                  </a:ext>
                </a:extLst>
              </p:cNvPr>
              <p:cNvSpPr>
                <a:spLocks noChangeArrowheads="1"/>
              </p:cNvSpPr>
              <p:nvPr/>
            </p:nvSpPr>
            <p:spPr bwMode="auto">
              <a:xfrm>
                <a:off x="1762" y="1644"/>
                <a:ext cx="10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Rectangle 93">
                <a:extLst>
                  <a:ext uri="{FF2B5EF4-FFF2-40B4-BE49-F238E27FC236}">
                    <a16:creationId xmlns:a16="http://schemas.microsoft.com/office/drawing/2014/main" id="{711A20C8-D576-4695-903E-9827F6BA8729}"/>
                  </a:ext>
                </a:extLst>
              </p:cNvPr>
              <p:cNvSpPr>
                <a:spLocks noChangeArrowheads="1"/>
              </p:cNvSpPr>
              <p:nvPr/>
            </p:nvSpPr>
            <p:spPr bwMode="auto">
              <a:xfrm>
                <a:off x="2811" y="1644"/>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Rectangle 94">
                <a:extLst>
                  <a:ext uri="{FF2B5EF4-FFF2-40B4-BE49-F238E27FC236}">
                    <a16:creationId xmlns:a16="http://schemas.microsoft.com/office/drawing/2014/main" id="{8AB46EF9-7D9B-4AAC-9F4F-AF9AB5B0E3DD}"/>
                  </a:ext>
                </a:extLst>
              </p:cNvPr>
              <p:cNvSpPr>
                <a:spLocks noChangeArrowheads="1"/>
              </p:cNvSpPr>
              <p:nvPr/>
            </p:nvSpPr>
            <p:spPr bwMode="auto">
              <a:xfrm>
                <a:off x="2845" y="1644"/>
                <a:ext cx="1050"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Rectangle 95">
                <a:extLst>
                  <a:ext uri="{FF2B5EF4-FFF2-40B4-BE49-F238E27FC236}">
                    <a16:creationId xmlns:a16="http://schemas.microsoft.com/office/drawing/2014/main" id="{A827D0AB-710E-46A5-B56E-370C334045D8}"/>
                  </a:ext>
                </a:extLst>
              </p:cNvPr>
              <p:cNvSpPr>
                <a:spLocks noChangeArrowheads="1"/>
              </p:cNvSpPr>
              <p:nvPr/>
            </p:nvSpPr>
            <p:spPr bwMode="auto">
              <a:xfrm>
                <a:off x="3895" y="1644"/>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Rectangle 96">
                <a:extLst>
                  <a:ext uri="{FF2B5EF4-FFF2-40B4-BE49-F238E27FC236}">
                    <a16:creationId xmlns:a16="http://schemas.microsoft.com/office/drawing/2014/main" id="{50B60CB3-9A1B-40B5-A243-4CAC058B5E0C}"/>
                  </a:ext>
                </a:extLst>
              </p:cNvPr>
              <p:cNvSpPr>
                <a:spLocks noChangeArrowheads="1"/>
              </p:cNvSpPr>
              <p:nvPr/>
            </p:nvSpPr>
            <p:spPr bwMode="auto">
              <a:xfrm>
                <a:off x="3929" y="1644"/>
                <a:ext cx="10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Rectangle 97">
                <a:extLst>
                  <a:ext uri="{FF2B5EF4-FFF2-40B4-BE49-F238E27FC236}">
                    <a16:creationId xmlns:a16="http://schemas.microsoft.com/office/drawing/2014/main" id="{26FC8E97-48BE-401C-88AE-D659E3182478}"/>
                  </a:ext>
                </a:extLst>
              </p:cNvPr>
              <p:cNvSpPr>
                <a:spLocks noChangeArrowheads="1"/>
              </p:cNvSpPr>
              <p:nvPr/>
            </p:nvSpPr>
            <p:spPr bwMode="auto">
              <a:xfrm>
                <a:off x="4978" y="1644"/>
                <a:ext cx="35"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Rectangle 98">
                <a:extLst>
                  <a:ext uri="{FF2B5EF4-FFF2-40B4-BE49-F238E27FC236}">
                    <a16:creationId xmlns:a16="http://schemas.microsoft.com/office/drawing/2014/main" id="{F71DD179-24F5-414D-B873-9E137038AF59}"/>
                  </a:ext>
                </a:extLst>
              </p:cNvPr>
              <p:cNvSpPr>
                <a:spLocks noChangeArrowheads="1"/>
              </p:cNvSpPr>
              <p:nvPr/>
            </p:nvSpPr>
            <p:spPr bwMode="auto">
              <a:xfrm>
                <a:off x="5013" y="1644"/>
                <a:ext cx="10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Rectangle 99">
                <a:extLst>
                  <a:ext uri="{FF2B5EF4-FFF2-40B4-BE49-F238E27FC236}">
                    <a16:creationId xmlns:a16="http://schemas.microsoft.com/office/drawing/2014/main" id="{05AF17AB-2A88-4EB0-91B8-D9D89AF693F1}"/>
                  </a:ext>
                </a:extLst>
              </p:cNvPr>
              <p:cNvSpPr>
                <a:spLocks noChangeArrowheads="1"/>
              </p:cNvSpPr>
              <p:nvPr/>
            </p:nvSpPr>
            <p:spPr bwMode="auto">
              <a:xfrm>
                <a:off x="6062" y="1644"/>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Rectangle 100">
                <a:extLst>
                  <a:ext uri="{FF2B5EF4-FFF2-40B4-BE49-F238E27FC236}">
                    <a16:creationId xmlns:a16="http://schemas.microsoft.com/office/drawing/2014/main" id="{F2D43B09-448B-4668-84EB-EBABBB0D875E}"/>
                  </a:ext>
                </a:extLst>
              </p:cNvPr>
              <p:cNvSpPr>
                <a:spLocks noChangeArrowheads="1"/>
              </p:cNvSpPr>
              <p:nvPr/>
            </p:nvSpPr>
            <p:spPr bwMode="auto">
              <a:xfrm>
                <a:off x="644" y="1662"/>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Rectangle 101">
                <a:extLst>
                  <a:ext uri="{FF2B5EF4-FFF2-40B4-BE49-F238E27FC236}">
                    <a16:creationId xmlns:a16="http://schemas.microsoft.com/office/drawing/2014/main" id="{ACEFE903-469B-400A-A138-C224B5D1AC50}"/>
                  </a:ext>
                </a:extLst>
              </p:cNvPr>
              <p:cNvSpPr>
                <a:spLocks noChangeArrowheads="1"/>
              </p:cNvSpPr>
              <p:nvPr/>
            </p:nvSpPr>
            <p:spPr bwMode="auto">
              <a:xfrm>
                <a:off x="644" y="1848"/>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Rectangle 102">
                <a:extLst>
                  <a:ext uri="{FF2B5EF4-FFF2-40B4-BE49-F238E27FC236}">
                    <a16:creationId xmlns:a16="http://schemas.microsoft.com/office/drawing/2014/main" id="{09795489-C170-401C-928A-FB613EF91EAA}"/>
                  </a:ext>
                </a:extLst>
              </p:cNvPr>
              <p:cNvSpPr>
                <a:spLocks noChangeArrowheads="1"/>
              </p:cNvSpPr>
              <p:nvPr/>
            </p:nvSpPr>
            <p:spPr bwMode="auto">
              <a:xfrm>
                <a:off x="644" y="1848"/>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Rectangle 103">
                <a:extLst>
                  <a:ext uri="{FF2B5EF4-FFF2-40B4-BE49-F238E27FC236}">
                    <a16:creationId xmlns:a16="http://schemas.microsoft.com/office/drawing/2014/main" id="{C19AD0A1-7D43-487B-9F1D-F7BAE687034D}"/>
                  </a:ext>
                </a:extLst>
              </p:cNvPr>
              <p:cNvSpPr>
                <a:spLocks noChangeArrowheads="1"/>
              </p:cNvSpPr>
              <p:nvPr/>
            </p:nvSpPr>
            <p:spPr bwMode="auto">
              <a:xfrm>
                <a:off x="678" y="1848"/>
                <a:ext cx="1049"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Rectangle 104">
                <a:extLst>
                  <a:ext uri="{FF2B5EF4-FFF2-40B4-BE49-F238E27FC236}">
                    <a16:creationId xmlns:a16="http://schemas.microsoft.com/office/drawing/2014/main" id="{3C0CF234-ECA6-4221-8CF3-8E094248BB82}"/>
                  </a:ext>
                </a:extLst>
              </p:cNvPr>
              <p:cNvSpPr>
                <a:spLocks noChangeArrowheads="1"/>
              </p:cNvSpPr>
              <p:nvPr/>
            </p:nvSpPr>
            <p:spPr bwMode="auto">
              <a:xfrm>
                <a:off x="1727" y="1662"/>
                <a:ext cx="35"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Rectangle 105">
                <a:extLst>
                  <a:ext uri="{FF2B5EF4-FFF2-40B4-BE49-F238E27FC236}">
                    <a16:creationId xmlns:a16="http://schemas.microsoft.com/office/drawing/2014/main" id="{28B676A0-367B-452A-97F5-F0CFF76EEB10}"/>
                  </a:ext>
                </a:extLst>
              </p:cNvPr>
              <p:cNvSpPr>
                <a:spLocks noChangeArrowheads="1"/>
              </p:cNvSpPr>
              <p:nvPr/>
            </p:nvSpPr>
            <p:spPr bwMode="auto">
              <a:xfrm>
                <a:off x="1727" y="1848"/>
                <a:ext cx="35"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Rectangle 106">
                <a:extLst>
                  <a:ext uri="{FF2B5EF4-FFF2-40B4-BE49-F238E27FC236}">
                    <a16:creationId xmlns:a16="http://schemas.microsoft.com/office/drawing/2014/main" id="{D648CED3-7733-4A7F-811A-7F8A40359A12}"/>
                  </a:ext>
                </a:extLst>
              </p:cNvPr>
              <p:cNvSpPr>
                <a:spLocks noChangeArrowheads="1"/>
              </p:cNvSpPr>
              <p:nvPr/>
            </p:nvSpPr>
            <p:spPr bwMode="auto">
              <a:xfrm>
                <a:off x="1762" y="1848"/>
                <a:ext cx="1049"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Rectangle 107">
                <a:extLst>
                  <a:ext uri="{FF2B5EF4-FFF2-40B4-BE49-F238E27FC236}">
                    <a16:creationId xmlns:a16="http://schemas.microsoft.com/office/drawing/2014/main" id="{2FDC823F-2C1A-4A36-B391-38316C22BFD6}"/>
                  </a:ext>
                </a:extLst>
              </p:cNvPr>
              <p:cNvSpPr>
                <a:spLocks noChangeArrowheads="1"/>
              </p:cNvSpPr>
              <p:nvPr/>
            </p:nvSpPr>
            <p:spPr bwMode="auto">
              <a:xfrm>
                <a:off x="2811" y="1662"/>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Rectangle 108">
                <a:extLst>
                  <a:ext uri="{FF2B5EF4-FFF2-40B4-BE49-F238E27FC236}">
                    <a16:creationId xmlns:a16="http://schemas.microsoft.com/office/drawing/2014/main" id="{040DE87D-5BA5-4739-A95B-9E2F5C60D8EB}"/>
                  </a:ext>
                </a:extLst>
              </p:cNvPr>
              <p:cNvSpPr>
                <a:spLocks noChangeArrowheads="1"/>
              </p:cNvSpPr>
              <p:nvPr/>
            </p:nvSpPr>
            <p:spPr bwMode="auto">
              <a:xfrm>
                <a:off x="2811" y="1848"/>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Rectangle 109">
                <a:extLst>
                  <a:ext uri="{FF2B5EF4-FFF2-40B4-BE49-F238E27FC236}">
                    <a16:creationId xmlns:a16="http://schemas.microsoft.com/office/drawing/2014/main" id="{924816BE-32C0-41DD-A115-CD1FBC079749}"/>
                  </a:ext>
                </a:extLst>
              </p:cNvPr>
              <p:cNvSpPr>
                <a:spLocks noChangeArrowheads="1"/>
              </p:cNvSpPr>
              <p:nvPr/>
            </p:nvSpPr>
            <p:spPr bwMode="auto">
              <a:xfrm>
                <a:off x="2845" y="1848"/>
                <a:ext cx="1050"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Rectangle 110">
                <a:extLst>
                  <a:ext uri="{FF2B5EF4-FFF2-40B4-BE49-F238E27FC236}">
                    <a16:creationId xmlns:a16="http://schemas.microsoft.com/office/drawing/2014/main" id="{E24B13FD-EA84-4026-AD9B-8A5DB2B5C3DF}"/>
                  </a:ext>
                </a:extLst>
              </p:cNvPr>
              <p:cNvSpPr>
                <a:spLocks noChangeArrowheads="1"/>
              </p:cNvSpPr>
              <p:nvPr/>
            </p:nvSpPr>
            <p:spPr bwMode="auto">
              <a:xfrm>
                <a:off x="3895" y="1662"/>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Rectangle 111">
                <a:extLst>
                  <a:ext uri="{FF2B5EF4-FFF2-40B4-BE49-F238E27FC236}">
                    <a16:creationId xmlns:a16="http://schemas.microsoft.com/office/drawing/2014/main" id="{4A164FC1-7972-4CAC-99F7-96B298CA410D}"/>
                  </a:ext>
                </a:extLst>
              </p:cNvPr>
              <p:cNvSpPr>
                <a:spLocks noChangeArrowheads="1"/>
              </p:cNvSpPr>
              <p:nvPr/>
            </p:nvSpPr>
            <p:spPr bwMode="auto">
              <a:xfrm>
                <a:off x="3895" y="1848"/>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Rectangle 112">
                <a:extLst>
                  <a:ext uri="{FF2B5EF4-FFF2-40B4-BE49-F238E27FC236}">
                    <a16:creationId xmlns:a16="http://schemas.microsoft.com/office/drawing/2014/main" id="{7B8EEEE2-F148-4320-BEA4-860AC46C76B2}"/>
                  </a:ext>
                </a:extLst>
              </p:cNvPr>
              <p:cNvSpPr>
                <a:spLocks noChangeArrowheads="1"/>
              </p:cNvSpPr>
              <p:nvPr/>
            </p:nvSpPr>
            <p:spPr bwMode="auto">
              <a:xfrm>
                <a:off x="3929" y="1848"/>
                <a:ext cx="1049"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Rectangle 113">
                <a:extLst>
                  <a:ext uri="{FF2B5EF4-FFF2-40B4-BE49-F238E27FC236}">
                    <a16:creationId xmlns:a16="http://schemas.microsoft.com/office/drawing/2014/main" id="{71300C1E-A1D8-4C5A-B0D6-C75BA9DE212B}"/>
                  </a:ext>
                </a:extLst>
              </p:cNvPr>
              <p:cNvSpPr>
                <a:spLocks noChangeArrowheads="1"/>
              </p:cNvSpPr>
              <p:nvPr/>
            </p:nvSpPr>
            <p:spPr bwMode="auto">
              <a:xfrm>
                <a:off x="4978" y="1662"/>
                <a:ext cx="35"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Rectangle 114">
                <a:extLst>
                  <a:ext uri="{FF2B5EF4-FFF2-40B4-BE49-F238E27FC236}">
                    <a16:creationId xmlns:a16="http://schemas.microsoft.com/office/drawing/2014/main" id="{893B51EA-8134-4E85-A53D-825234BCFAB7}"/>
                  </a:ext>
                </a:extLst>
              </p:cNvPr>
              <p:cNvSpPr>
                <a:spLocks noChangeArrowheads="1"/>
              </p:cNvSpPr>
              <p:nvPr/>
            </p:nvSpPr>
            <p:spPr bwMode="auto">
              <a:xfrm>
                <a:off x="4978" y="1848"/>
                <a:ext cx="35"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Rectangle 115">
                <a:extLst>
                  <a:ext uri="{FF2B5EF4-FFF2-40B4-BE49-F238E27FC236}">
                    <a16:creationId xmlns:a16="http://schemas.microsoft.com/office/drawing/2014/main" id="{ED888683-F27C-44AD-BA9F-86A26C7B365B}"/>
                  </a:ext>
                </a:extLst>
              </p:cNvPr>
              <p:cNvSpPr>
                <a:spLocks noChangeArrowheads="1"/>
              </p:cNvSpPr>
              <p:nvPr/>
            </p:nvSpPr>
            <p:spPr bwMode="auto">
              <a:xfrm>
                <a:off x="5013" y="1848"/>
                <a:ext cx="1049"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Rectangle 116">
                <a:extLst>
                  <a:ext uri="{FF2B5EF4-FFF2-40B4-BE49-F238E27FC236}">
                    <a16:creationId xmlns:a16="http://schemas.microsoft.com/office/drawing/2014/main" id="{6E22D7F4-CE3F-4E8C-8D0B-17333A141764}"/>
                  </a:ext>
                </a:extLst>
              </p:cNvPr>
              <p:cNvSpPr>
                <a:spLocks noChangeArrowheads="1"/>
              </p:cNvSpPr>
              <p:nvPr/>
            </p:nvSpPr>
            <p:spPr bwMode="auto">
              <a:xfrm>
                <a:off x="6062" y="1662"/>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Rectangle 117">
                <a:extLst>
                  <a:ext uri="{FF2B5EF4-FFF2-40B4-BE49-F238E27FC236}">
                    <a16:creationId xmlns:a16="http://schemas.microsoft.com/office/drawing/2014/main" id="{D9F7CEE9-190F-4505-B51E-09D36D33CACB}"/>
                  </a:ext>
                </a:extLst>
              </p:cNvPr>
              <p:cNvSpPr>
                <a:spLocks noChangeArrowheads="1"/>
              </p:cNvSpPr>
              <p:nvPr/>
            </p:nvSpPr>
            <p:spPr bwMode="auto">
              <a:xfrm>
                <a:off x="6062" y="1848"/>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Rectangle 118">
                <a:extLst>
                  <a:ext uri="{FF2B5EF4-FFF2-40B4-BE49-F238E27FC236}">
                    <a16:creationId xmlns:a16="http://schemas.microsoft.com/office/drawing/2014/main" id="{E34A21E3-04C3-4B48-BC88-ECCE6567B3D3}"/>
                  </a:ext>
                </a:extLst>
              </p:cNvPr>
              <p:cNvSpPr>
                <a:spLocks noChangeArrowheads="1"/>
              </p:cNvSpPr>
              <p:nvPr/>
            </p:nvSpPr>
            <p:spPr bwMode="auto">
              <a:xfrm>
                <a:off x="6062" y="1848"/>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Rectangle 119">
                <a:extLst>
                  <a:ext uri="{FF2B5EF4-FFF2-40B4-BE49-F238E27FC236}">
                    <a16:creationId xmlns:a16="http://schemas.microsoft.com/office/drawing/2014/main" id="{05388119-426C-4D40-916D-86787630EE4E}"/>
                  </a:ext>
                </a:extLst>
              </p:cNvPr>
              <p:cNvSpPr>
                <a:spLocks noChangeArrowheads="1"/>
              </p:cNvSpPr>
              <p:nvPr/>
            </p:nvSpPr>
            <p:spPr bwMode="auto">
              <a:xfrm>
                <a:off x="723" y="1888"/>
                <a:ext cx="10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1" name="Rectangle 120">
                <a:extLst>
                  <a:ext uri="{FF2B5EF4-FFF2-40B4-BE49-F238E27FC236}">
                    <a16:creationId xmlns:a16="http://schemas.microsoft.com/office/drawing/2014/main" id="{E9864B4F-9C99-452B-80BA-B64317C9A9B2}"/>
                  </a:ext>
                </a:extLst>
              </p:cNvPr>
              <p:cNvSpPr>
                <a:spLocks noChangeArrowheads="1"/>
              </p:cNvSpPr>
              <p:nvPr/>
            </p:nvSpPr>
            <p:spPr bwMode="auto">
              <a:xfrm>
                <a:off x="723" y="2048"/>
                <a:ext cx="10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2" name="Rectangle 121">
                <a:extLst>
                  <a:ext uri="{FF2B5EF4-FFF2-40B4-BE49-F238E27FC236}">
                    <a16:creationId xmlns:a16="http://schemas.microsoft.com/office/drawing/2014/main" id="{E7FE9950-37C9-4A5E-96A1-FF2C35DF6920}"/>
                  </a:ext>
                </a:extLst>
              </p:cNvPr>
              <p:cNvSpPr>
                <a:spLocks noChangeArrowheads="1"/>
              </p:cNvSpPr>
              <p:nvPr/>
            </p:nvSpPr>
            <p:spPr bwMode="auto">
              <a:xfrm>
                <a:off x="2333" y="2237"/>
                <a:ext cx="19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3" name="Rectangle 122">
                <a:extLst>
                  <a:ext uri="{FF2B5EF4-FFF2-40B4-BE49-F238E27FC236}">
                    <a16:creationId xmlns:a16="http://schemas.microsoft.com/office/drawing/2014/main" id="{CC0D42E9-8B52-4324-8D67-7ACA7A45D343}"/>
                  </a:ext>
                </a:extLst>
              </p:cNvPr>
              <p:cNvSpPr>
                <a:spLocks noChangeArrowheads="1"/>
              </p:cNvSpPr>
              <p:nvPr/>
            </p:nvSpPr>
            <p:spPr bwMode="auto">
              <a:xfrm>
                <a:off x="2450" y="2237"/>
                <a:ext cx="64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ew York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4" name="Rectangle 123">
                <a:extLst>
                  <a:ext uri="{FF2B5EF4-FFF2-40B4-BE49-F238E27FC236}">
                    <a16:creationId xmlns:a16="http://schemas.microsoft.com/office/drawing/2014/main" id="{DAC8EDA4-E4EB-4149-A4FA-CA27EE13317E}"/>
                  </a:ext>
                </a:extLst>
              </p:cNvPr>
              <p:cNvSpPr>
                <a:spLocks noChangeArrowheads="1"/>
              </p:cNvSpPr>
              <p:nvPr/>
            </p:nvSpPr>
            <p:spPr bwMode="auto">
              <a:xfrm>
                <a:off x="3109" y="2237"/>
                <a:ext cx="14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Proposed Targets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5" name="Rectangle 124">
                <a:extLst>
                  <a:ext uri="{FF2B5EF4-FFF2-40B4-BE49-F238E27FC236}">
                    <a16:creationId xmlns:a16="http://schemas.microsoft.com/office/drawing/2014/main" id="{9D704267-F756-4754-8FD3-34DFAA424FD1}"/>
                  </a:ext>
                </a:extLst>
              </p:cNvPr>
              <p:cNvSpPr>
                <a:spLocks noChangeArrowheads="1"/>
              </p:cNvSpPr>
              <p:nvPr/>
            </p:nvSpPr>
            <p:spPr bwMode="auto">
              <a:xfrm>
                <a:off x="4470" y="2237"/>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6" name="Rectangle 125">
                <a:extLst>
                  <a:ext uri="{FF2B5EF4-FFF2-40B4-BE49-F238E27FC236}">
                    <a16:creationId xmlns:a16="http://schemas.microsoft.com/office/drawing/2014/main" id="{2A9711E6-29AC-4495-874C-220BDC276243}"/>
                  </a:ext>
                </a:extLst>
              </p:cNvPr>
              <p:cNvSpPr>
                <a:spLocks noChangeArrowheads="1"/>
              </p:cNvSpPr>
              <p:nvPr/>
            </p:nvSpPr>
            <p:spPr bwMode="auto">
              <a:xfrm>
                <a:off x="644" y="2202"/>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7" name="Rectangle 126">
                <a:extLst>
                  <a:ext uri="{FF2B5EF4-FFF2-40B4-BE49-F238E27FC236}">
                    <a16:creationId xmlns:a16="http://schemas.microsoft.com/office/drawing/2014/main" id="{BCDF7353-6523-4E6F-827C-A9E1DCF3DB09}"/>
                  </a:ext>
                </a:extLst>
              </p:cNvPr>
              <p:cNvSpPr>
                <a:spLocks noChangeArrowheads="1"/>
              </p:cNvSpPr>
              <p:nvPr/>
            </p:nvSpPr>
            <p:spPr bwMode="auto">
              <a:xfrm>
                <a:off x="644" y="2202"/>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8" name="Rectangle 127">
                <a:extLst>
                  <a:ext uri="{FF2B5EF4-FFF2-40B4-BE49-F238E27FC236}">
                    <a16:creationId xmlns:a16="http://schemas.microsoft.com/office/drawing/2014/main" id="{CBDE3BBB-1846-4A6C-8DC2-221B4AAC72BE}"/>
                  </a:ext>
                </a:extLst>
              </p:cNvPr>
              <p:cNvSpPr>
                <a:spLocks noChangeArrowheads="1"/>
              </p:cNvSpPr>
              <p:nvPr/>
            </p:nvSpPr>
            <p:spPr bwMode="auto">
              <a:xfrm>
                <a:off x="678" y="2202"/>
                <a:ext cx="5446"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9" name="Rectangle 128">
                <a:extLst>
                  <a:ext uri="{FF2B5EF4-FFF2-40B4-BE49-F238E27FC236}">
                    <a16:creationId xmlns:a16="http://schemas.microsoft.com/office/drawing/2014/main" id="{E8C13F38-540B-45CA-8CDD-404D9014F2EA}"/>
                  </a:ext>
                </a:extLst>
              </p:cNvPr>
              <p:cNvSpPr>
                <a:spLocks noChangeArrowheads="1"/>
              </p:cNvSpPr>
              <p:nvPr/>
            </p:nvSpPr>
            <p:spPr bwMode="auto">
              <a:xfrm>
                <a:off x="6124" y="2202"/>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0" name="Rectangle 129">
                <a:extLst>
                  <a:ext uri="{FF2B5EF4-FFF2-40B4-BE49-F238E27FC236}">
                    <a16:creationId xmlns:a16="http://schemas.microsoft.com/office/drawing/2014/main" id="{2EF935BD-B3BA-4174-897C-A663CE27F149}"/>
                  </a:ext>
                </a:extLst>
              </p:cNvPr>
              <p:cNvSpPr>
                <a:spLocks noChangeArrowheads="1"/>
              </p:cNvSpPr>
              <p:nvPr/>
            </p:nvSpPr>
            <p:spPr bwMode="auto">
              <a:xfrm>
                <a:off x="6124" y="2202"/>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1" name="Rectangle 130">
                <a:extLst>
                  <a:ext uri="{FF2B5EF4-FFF2-40B4-BE49-F238E27FC236}">
                    <a16:creationId xmlns:a16="http://schemas.microsoft.com/office/drawing/2014/main" id="{5CD47010-C644-4E78-94B6-08D6EA41E9C3}"/>
                  </a:ext>
                </a:extLst>
              </p:cNvPr>
              <p:cNvSpPr>
                <a:spLocks noChangeArrowheads="1"/>
              </p:cNvSpPr>
              <p:nvPr/>
            </p:nvSpPr>
            <p:spPr bwMode="auto">
              <a:xfrm>
                <a:off x="644" y="2237"/>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Rectangle 131">
                <a:extLst>
                  <a:ext uri="{FF2B5EF4-FFF2-40B4-BE49-F238E27FC236}">
                    <a16:creationId xmlns:a16="http://schemas.microsoft.com/office/drawing/2014/main" id="{35B76A82-4B1E-4A90-85E3-DF65C0ECEA19}"/>
                  </a:ext>
                </a:extLst>
              </p:cNvPr>
              <p:cNvSpPr>
                <a:spLocks noChangeArrowheads="1"/>
              </p:cNvSpPr>
              <p:nvPr/>
            </p:nvSpPr>
            <p:spPr bwMode="auto">
              <a:xfrm>
                <a:off x="6124" y="2237"/>
                <a:ext cx="34" cy="186"/>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Rectangle 132">
                <a:extLst>
                  <a:ext uri="{FF2B5EF4-FFF2-40B4-BE49-F238E27FC236}">
                    <a16:creationId xmlns:a16="http://schemas.microsoft.com/office/drawing/2014/main" id="{76C5E824-62D1-42DC-B327-C2D5628096DA}"/>
                  </a:ext>
                </a:extLst>
              </p:cNvPr>
              <p:cNvSpPr>
                <a:spLocks noChangeArrowheads="1"/>
              </p:cNvSpPr>
              <p:nvPr/>
            </p:nvSpPr>
            <p:spPr bwMode="auto">
              <a:xfrm>
                <a:off x="723" y="2465"/>
                <a:ext cx="75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Baseline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4" name="Rectangle 133">
                <a:extLst>
                  <a:ext uri="{FF2B5EF4-FFF2-40B4-BE49-F238E27FC236}">
                    <a16:creationId xmlns:a16="http://schemas.microsoft.com/office/drawing/2014/main" id="{CE5F401D-EEAC-4FA9-914D-216877D41A8C}"/>
                  </a:ext>
                </a:extLst>
              </p:cNvPr>
              <p:cNvSpPr>
                <a:spLocks noChangeArrowheads="1"/>
              </p:cNvSpPr>
              <p:nvPr/>
            </p:nvSpPr>
            <p:spPr bwMode="auto">
              <a:xfrm>
                <a:off x="723" y="2650"/>
                <a:ext cx="54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6.22%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5" name="Rectangle 134">
                <a:extLst>
                  <a:ext uri="{FF2B5EF4-FFF2-40B4-BE49-F238E27FC236}">
                    <a16:creationId xmlns:a16="http://schemas.microsoft.com/office/drawing/2014/main" id="{C494E3DE-8382-489E-A9FB-085CF0CAA6F3}"/>
                  </a:ext>
                </a:extLst>
              </p:cNvPr>
              <p:cNvSpPr>
                <a:spLocks noChangeArrowheads="1"/>
              </p:cNvSpPr>
              <p:nvPr/>
            </p:nvSpPr>
            <p:spPr bwMode="auto">
              <a:xfrm>
                <a:off x="1178" y="2650"/>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6" name="Rectangle 135">
                <a:extLst>
                  <a:ext uri="{FF2B5EF4-FFF2-40B4-BE49-F238E27FC236}">
                    <a16:creationId xmlns:a16="http://schemas.microsoft.com/office/drawing/2014/main" id="{07D850E9-E4D7-45DC-8EB7-58CB7ECE4BA0}"/>
                  </a:ext>
                </a:extLst>
              </p:cNvPr>
              <p:cNvSpPr>
                <a:spLocks noChangeArrowheads="1"/>
              </p:cNvSpPr>
              <p:nvPr/>
            </p:nvSpPr>
            <p:spPr bwMode="auto">
              <a:xfrm>
                <a:off x="1683" y="2458"/>
                <a:ext cx="3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7" name="Rectangle 136">
                <a:extLst>
                  <a:ext uri="{FF2B5EF4-FFF2-40B4-BE49-F238E27FC236}">
                    <a16:creationId xmlns:a16="http://schemas.microsoft.com/office/drawing/2014/main" id="{A9F75056-CE9D-4650-B79B-66B6631DB8EF}"/>
                  </a:ext>
                </a:extLst>
              </p:cNvPr>
              <p:cNvSpPr>
                <a:spLocks noChangeArrowheads="1"/>
              </p:cNvSpPr>
              <p:nvPr/>
            </p:nvSpPr>
            <p:spPr bwMode="auto">
              <a:xfrm>
                <a:off x="1987" y="2458"/>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8" name="Rectangle 137">
                <a:extLst>
                  <a:ext uri="{FF2B5EF4-FFF2-40B4-BE49-F238E27FC236}">
                    <a16:creationId xmlns:a16="http://schemas.microsoft.com/office/drawing/2014/main" id="{63CC7114-820A-46A4-8263-8AC481316F75}"/>
                  </a:ext>
                </a:extLst>
              </p:cNvPr>
              <p:cNvSpPr>
                <a:spLocks noChangeArrowheads="1"/>
              </p:cNvSpPr>
              <p:nvPr/>
            </p:nvSpPr>
            <p:spPr bwMode="auto">
              <a:xfrm>
                <a:off x="1657"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9" name="Rectangle 138">
                <a:extLst>
                  <a:ext uri="{FF2B5EF4-FFF2-40B4-BE49-F238E27FC236}">
                    <a16:creationId xmlns:a16="http://schemas.microsoft.com/office/drawing/2014/main" id="{471537FF-C72B-4BA7-ABF6-26D1B84E934D}"/>
                  </a:ext>
                </a:extLst>
              </p:cNvPr>
              <p:cNvSpPr>
                <a:spLocks noChangeArrowheads="1"/>
              </p:cNvSpPr>
              <p:nvPr/>
            </p:nvSpPr>
            <p:spPr bwMode="auto">
              <a:xfrm>
                <a:off x="1836"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0" name="Rectangle 139">
                <a:extLst>
                  <a:ext uri="{FF2B5EF4-FFF2-40B4-BE49-F238E27FC236}">
                    <a16:creationId xmlns:a16="http://schemas.microsoft.com/office/drawing/2014/main" id="{6DA1696B-F3FD-4442-BF93-F6FF1C61A9E4}"/>
                  </a:ext>
                </a:extLst>
              </p:cNvPr>
              <p:cNvSpPr>
                <a:spLocks noChangeArrowheads="1"/>
              </p:cNvSpPr>
              <p:nvPr/>
            </p:nvSpPr>
            <p:spPr bwMode="auto">
              <a:xfrm>
                <a:off x="2014" y="2650"/>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1" name="Rectangle 140">
                <a:extLst>
                  <a:ext uri="{FF2B5EF4-FFF2-40B4-BE49-F238E27FC236}">
                    <a16:creationId xmlns:a16="http://schemas.microsoft.com/office/drawing/2014/main" id="{36E9EA5B-171D-49AD-A14A-E06F703E970C}"/>
                  </a:ext>
                </a:extLst>
              </p:cNvPr>
              <p:cNvSpPr>
                <a:spLocks noChangeArrowheads="1"/>
              </p:cNvSpPr>
              <p:nvPr/>
            </p:nvSpPr>
            <p:spPr bwMode="auto">
              <a:xfrm>
                <a:off x="2466" y="2458"/>
                <a:ext cx="3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2" name="Rectangle 141">
                <a:extLst>
                  <a:ext uri="{FF2B5EF4-FFF2-40B4-BE49-F238E27FC236}">
                    <a16:creationId xmlns:a16="http://schemas.microsoft.com/office/drawing/2014/main" id="{3AF1EEC7-EA64-4D4B-A7D4-FB8248D1F58F}"/>
                  </a:ext>
                </a:extLst>
              </p:cNvPr>
              <p:cNvSpPr>
                <a:spLocks noChangeArrowheads="1"/>
              </p:cNvSpPr>
              <p:nvPr/>
            </p:nvSpPr>
            <p:spPr bwMode="auto">
              <a:xfrm>
                <a:off x="2770" y="2458"/>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3" name="Rectangle 142">
                <a:extLst>
                  <a:ext uri="{FF2B5EF4-FFF2-40B4-BE49-F238E27FC236}">
                    <a16:creationId xmlns:a16="http://schemas.microsoft.com/office/drawing/2014/main" id="{DF86DF27-3853-4B53-9B6F-6CACBCC98D88}"/>
                  </a:ext>
                </a:extLst>
              </p:cNvPr>
              <p:cNvSpPr>
                <a:spLocks noChangeArrowheads="1"/>
              </p:cNvSpPr>
              <p:nvPr/>
            </p:nvSpPr>
            <p:spPr bwMode="auto">
              <a:xfrm>
                <a:off x="2440"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4" name="Rectangle 143">
                <a:extLst>
                  <a:ext uri="{FF2B5EF4-FFF2-40B4-BE49-F238E27FC236}">
                    <a16:creationId xmlns:a16="http://schemas.microsoft.com/office/drawing/2014/main" id="{4E361CAA-848C-424D-94CF-9783AA90DBEC}"/>
                  </a:ext>
                </a:extLst>
              </p:cNvPr>
              <p:cNvSpPr>
                <a:spLocks noChangeArrowheads="1"/>
              </p:cNvSpPr>
              <p:nvPr/>
            </p:nvSpPr>
            <p:spPr bwMode="auto">
              <a:xfrm>
                <a:off x="2619"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5" name="Rectangle 144">
                <a:extLst>
                  <a:ext uri="{FF2B5EF4-FFF2-40B4-BE49-F238E27FC236}">
                    <a16:creationId xmlns:a16="http://schemas.microsoft.com/office/drawing/2014/main" id="{7EB88944-9502-4B95-B455-3043C3906504}"/>
                  </a:ext>
                </a:extLst>
              </p:cNvPr>
              <p:cNvSpPr>
                <a:spLocks noChangeArrowheads="1"/>
              </p:cNvSpPr>
              <p:nvPr/>
            </p:nvSpPr>
            <p:spPr bwMode="auto">
              <a:xfrm>
                <a:off x="2797" y="2650"/>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6" name="Rectangle 145">
                <a:extLst>
                  <a:ext uri="{FF2B5EF4-FFF2-40B4-BE49-F238E27FC236}">
                    <a16:creationId xmlns:a16="http://schemas.microsoft.com/office/drawing/2014/main" id="{63ECD93A-ABAC-4BB0-97CA-8D0E7B2E450B}"/>
                  </a:ext>
                </a:extLst>
              </p:cNvPr>
              <p:cNvSpPr>
                <a:spLocks noChangeArrowheads="1"/>
              </p:cNvSpPr>
              <p:nvPr/>
            </p:nvSpPr>
            <p:spPr bwMode="auto">
              <a:xfrm>
                <a:off x="3249" y="2458"/>
                <a:ext cx="3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7" name="Rectangle 146">
                <a:extLst>
                  <a:ext uri="{FF2B5EF4-FFF2-40B4-BE49-F238E27FC236}">
                    <a16:creationId xmlns:a16="http://schemas.microsoft.com/office/drawing/2014/main" id="{E55E50A9-D590-41BB-ADC8-AB39E85EADF8}"/>
                  </a:ext>
                </a:extLst>
              </p:cNvPr>
              <p:cNvSpPr>
                <a:spLocks noChangeArrowheads="1"/>
              </p:cNvSpPr>
              <p:nvPr/>
            </p:nvSpPr>
            <p:spPr bwMode="auto">
              <a:xfrm>
                <a:off x="3553" y="2458"/>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8" name="Rectangle 147">
                <a:extLst>
                  <a:ext uri="{FF2B5EF4-FFF2-40B4-BE49-F238E27FC236}">
                    <a16:creationId xmlns:a16="http://schemas.microsoft.com/office/drawing/2014/main" id="{1656785B-67E6-4FEC-AE24-54ACE32D85C7}"/>
                  </a:ext>
                </a:extLst>
              </p:cNvPr>
              <p:cNvSpPr>
                <a:spLocks noChangeArrowheads="1"/>
              </p:cNvSpPr>
              <p:nvPr/>
            </p:nvSpPr>
            <p:spPr bwMode="auto">
              <a:xfrm>
                <a:off x="3223"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9" name="Rectangle 148">
                <a:extLst>
                  <a:ext uri="{FF2B5EF4-FFF2-40B4-BE49-F238E27FC236}">
                    <a16:creationId xmlns:a16="http://schemas.microsoft.com/office/drawing/2014/main" id="{0DCCAC15-FFAB-4800-BAB8-972354DC1F4E}"/>
                  </a:ext>
                </a:extLst>
              </p:cNvPr>
              <p:cNvSpPr>
                <a:spLocks noChangeArrowheads="1"/>
              </p:cNvSpPr>
              <p:nvPr/>
            </p:nvSpPr>
            <p:spPr bwMode="auto">
              <a:xfrm>
                <a:off x="3402"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0" name="Rectangle 149">
                <a:extLst>
                  <a:ext uri="{FF2B5EF4-FFF2-40B4-BE49-F238E27FC236}">
                    <a16:creationId xmlns:a16="http://schemas.microsoft.com/office/drawing/2014/main" id="{FC5A0016-0E4E-4F00-B731-ABA2532EFACC}"/>
                  </a:ext>
                </a:extLst>
              </p:cNvPr>
              <p:cNvSpPr>
                <a:spLocks noChangeArrowheads="1"/>
              </p:cNvSpPr>
              <p:nvPr/>
            </p:nvSpPr>
            <p:spPr bwMode="auto">
              <a:xfrm>
                <a:off x="3580" y="2650"/>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1" name="Rectangle 150">
                <a:extLst>
                  <a:ext uri="{FF2B5EF4-FFF2-40B4-BE49-F238E27FC236}">
                    <a16:creationId xmlns:a16="http://schemas.microsoft.com/office/drawing/2014/main" id="{A07EDB0B-F652-408F-A5ED-C85E5D38D732}"/>
                  </a:ext>
                </a:extLst>
              </p:cNvPr>
              <p:cNvSpPr>
                <a:spLocks noChangeArrowheads="1"/>
              </p:cNvSpPr>
              <p:nvPr/>
            </p:nvSpPr>
            <p:spPr bwMode="auto">
              <a:xfrm>
                <a:off x="4032" y="2458"/>
                <a:ext cx="44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2" name="Rectangle 151">
                <a:extLst>
                  <a:ext uri="{FF2B5EF4-FFF2-40B4-BE49-F238E27FC236}">
                    <a16:creationId xmlns:a16="http://schemas.microsoft.com/office/drawing/2014/main" id="{C7940635-7F31-4601-BC66-F08B3606608B}"/>
                  </a:ext>
                </a:extLst>
              </p:cNvPr>
              <p:cNvSpPr>
                <a:spLocks noChangeArrowheads="1"/>
              </p:cNvSpPr>
              <p:nvPr/>
            </p:nvSpPr>
            <p:spPr bwMode="auto">
              <a:xfrm>
                <a:off x="4006"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3" name="Rectangle 152">
                <a:extLst>
                  <a:ext uri="{FF2B5EF4-FFF2-40B4-BE49-F238E27FC236}">
                    <a16:creationId xmlns:a16="http://schemas.microsoft.com/office/drawing/2014/main" id="{3306A473-72DF-41B9-A2DB-565FB0DEE42E}"/>
                  </a:ext>
                </a:extLst>
              </p:cNvPr>
              <p:cNvSpPr>
                <a:spLocks noChangeArrowheads="1"/>
              </p:cNvSpPr>
              <p:nvPr/>
            </p:nvSpPr>
            <p:spPr bwMode="auto">
              <a:xfrm>
                <a:off x="4184"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4" name="Rectangle 153">
                <a:extLst>
                  <a:ext uri="{FF2B5EF4-FFF2-40B4-BE49-F238E27FC236}">
                    <a16:creationId xmlns:a16="http://schemas.microsoft.com/office/drawing/2014/main" id="{DCD0802D-4A6B-46B4-BFA2-57106978DFB0}"/>
                  </a:ext>
                </a:extLst>
              </p:cNvPr>
              <p:cNvSpPr>
                <a:spLocks noChangeArrowheads="1"/>
              </p:cNvSpPr>
              <p:nvPr/>
            </p:nvSpPr>
            <p:spPr bwMode="auto">
              <a:xfrm>
                <a:off x="4363" y="2643"/>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5" name="Rectangle 154">
                <a:extLst>
                  <a:ext uri="{FF2B5EF4-FFF2-40B4-BE49-F238E27FC236}">
                    <a16:creationId xmlns:a16="http://schemas.microsoft.com/office/drawing/2014/main" id="{29479AEA-3B87-46FC-8719-3EE4C752D812}"/>
                  </a:ext>
                </a:extLst>
              </p:cNvPr>
              <p:cNvSpPr>
                <a:spLocks noChangeArrowheads="1"/>
              </p:cNvSpPr>
              <p:nvPr/>
            </p:nvSpPr>
            <p:spPr bwMode="auto">
              <a:xfrm>
                <a:off x="4815" y="2458"/>
                <a:ext cx="44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6" name="Rectangle 155">
                <a:extLst>
                  <a:ext uri="{FF2B5EF4-FFF2-40B4-BE49-F238E27FC236}">
                    <a16:creationId xmlns:a16="http://schemas.microsoft.com/office/drawing/2014/main" id="{4775F6F8-523C-4B56-A8DB-775A14F4DA88}"/>
                  </a:ext>
                </a:extLst>
              </p:cNvPr>
              <p:cNvSpPr>
                <a:spLocks noChangeArrowheads="1"/>
              </p:cNvSpPr>
              <p:nvPr/>
            </p:nvSpPr>
            <p:spPr bwMode="auto">
              <a:xfrm>
                <a:off x="4789"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7" name="Rectangle 156">
                <a:extLst>
                  <a:ext uri="{FF2B5EF4-FFF2-40B4-BE49-F238E27FC236}">
                    <a16:creationId xmlns:a16="http://schemas.microsoft.com/office/drawing/2014/main" id="{F1C8836B-8023-4C34-9981-793F80607CED}"/>
                  </a:ext>
                </a:extLst>
              </p:cNvPr>
              <p:cNvSpPr>
                <a:spLocks noChangeArrowheads="1"/>
              </p:cNvSpPr>
              <p:nvPr/>
            </p:nvSpPr>
            <p:spPr bwMode="auto">
              <a:xfrm>
                <a:off x="4967" y="2643"/>
                <a:ext cx="17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8" name="Rectangle 157">
                <a:extLst>
                  <a:ext uri="{FF2B5EF4-FFF2-40B4-BE49-F238E27FC236}">
                    <a16:creationId xmlns:a16="http://schemas.microsoft.com/office/drawing/2014/main" id="{6C9DE927-BF07-45AF-A3A9-728655D565C7}"/>
                  </a:ext>
                </a:extLst>
              </p:cNvPr>
              <p:cNvSpPr>
                <a:spLocks noChangeArrowheads="1"/>
              </p:cNvSpPr>
              <p:nvPr/>
            </p:nvSpPr>
            <p:spPr bwMode="auto">
              <a:xfrm>
                <a:off x="5057" y="2643"/>
                <a:ext cx="17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9" name="Rectangle 158">
                <a:extLst>
                  <a:ext uri="{FF2B5EF4-FFF2-40B4-BE49-F238E27FC236}">
                    <a16:creationId xmlns:a16="http://schemas.microsoft.com/office/drawing/2014/main" id="{80288F5B-6939-4469-A600-7C67E070D336}"/>
                  </a:ext>
                </a:extLst>
              </p:cNvPr>
              <p:cNvSpPr>
                <a:spLocks noChangeArrowheads="1"/>
              </p:cNvSpPr>
              <p:nvPr/>
            </p:nvSpPr>
            <p:spPr bwMode="auto">
              <a:xfrm>
                <a:off x="5146" y="2643"/>
                <a:ext cx="12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0" name="Rectangle 159">
                <a:extLst>
                  <a:ext uri="{FF2B5EF4-FFF2-40B4-BE49-F238E27FC236}">
                    <a16:creationId xmlns:a16="http://schemas.microsoft.com/office/drawing/2014/main" id="{447F2CA7-5C43-4A5C-A7D1-C10DDB315366}"/>
                  </a:ext>
                </a:extLst>
              </p:cNvPr>
              <p:cNvSpPr>
                <a:spLocks noChangeArrowheads="1"/>
              </p:cNvSpPr>
              <p:nvPr/>
            </p:nvSpPr>
            <p:spPr bwMode="auto">
              <a:xfrm>
                <a:off x="5598" y="2458"/>
                <a:ext cx="44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FFY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1" name="Rectangle 160">
                <a:extLst>
                  <a:ext uri="{FF2B5EF4-FFF2-40B4-BE49-F238E27FC236}">
                    <a16:creationId xmlns:a16="http://schemas.microsoft.com/office/drawing/2014/main" id="{43315930-3906-40B9-A841-531A979625C8}"/>
                  </a:ext>
                </a:extLst>
              </p:cNvPr>
              <p:cNvSpPr>
                <a:spLocks noChangeArrowheads="1"/>
              </p:cNvSpPr>
              <p:nvPr/>
            </p:nvSpPr>
            <p:spPr bwMode="auto">
              <a:xfrm>
                <a:off x="5572" y="2643"/>
                <a:ext cx="2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2" name="Rectangle 161">
                <a:extLst>
                  <a:ext uri="{FF2B5EF4-FFF2-40B4-BE49-F238E27FC236}">
                    <a16:creationId xmlns:a16="http://schemas.microsoft.com/office/drawing/2014/main" id="{CFB8EFC1-1702-44D0-8658-EC03241B04E9}"/>
                  </a:ext>
                </a:extLst>
              </p:cNvPr>
              <p:cNvSpPr>
                <a:spLocks noChangeArrowheads="1"/>
              </p:cNvSpPr>
              <p:nvPr/>
            </p:nvSpPr>
            <p:spPr bwMode="auto">
              <a:xfrm>
                <a:off x="5750" y="2643"/>
                <a:ext cx="17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3" name="Rectangle 162">
                <a:extLst>
                  <a:ext uri="{FF2B5EF4-FFF2-40B4-BE49-F238E27FC236}">
                    <a16:creationId xmlns:a16="http://schemas.microsoft.com/office/drawing/2014/main" id="{1831230E-4084-4027-B319-1A9DA6C09B1A}"/>
                  </a:ext>
                </a:extLst>
              </p:cNvPr>
              <p:cNvSpPr>
                <a:spLocks noChangeArrowheads="1"/>
              </p:cNvSpPr>
              <p:nvPr/>
            </p:nvSpPr>
            <p:spPr bwMode="auto">
              <a:xfrm>
                <a:off x="5839" y="2643"/>
                <a:ext cx="17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 name="Rectangle 163">
                <a:extLst>
                  <a:ext uri="{FF2B5EF4-FFF2-40B4-BE49-F238E27FC236}">
                    <a16:creationId xmlns:a16="http://schemas.microsoft.com/office/drawing/2014/main" id="{C35EBDF8-C7B4-4A07-8E66-BCE89BAAB814}"/>
                  </a:ext>
                </a:extLst>
              </p:cNvPr>
              <p:cNvSpPr>
                <a:spLocks noChangeArrowheads="1"/>
              </p:cNvSpPr>
              <p:nvPr/>
            </p:nvSpPr>
            <p:spPr bwMode="auto">
              <a:xfrm>
                <a:off x="5929" y="2650"/>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 name="Rectangle 164">
                <a:extLst>
                  <a:ext uri="{FF2B5EF4-FFF2-40B4-BE49-F238E27FC236}">
                    <a16:creationId xmlns:a16="http://schemas.microsoft.com/office/drawing/2014/main" id="{C156D8D6-66DE-4B64-B371-7B4D34757F5D}"/>
                  </a:ext>
                </a:extLst>
              </p:cNvPr>
              <p:cNvSpPr>
                <a:spLocks noChangeArrowheads="1"/>
              </p:cNvSpPr>
              <p:nvPr/>
            </p:nvSpPr>
            <p:spPr bwMode="auto">
              <a:xfrm>
                <a:off x="644" y="2423"/>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Rectangle 165">
                <a:extLst>
                  <a:ext uri="{FF2B5EF4-FFF2-40B4-BE49-F238E27FC236}">
                    <a16:creationId xmlns:a16="http://schemas.microsoft.com/office/drawing/2014/main" id="{A3F8B2AB-55FA-42B3-87AB-CCAB3EE95A0B}"/>
                  </a:ext>
                </a:extLst>
              </p:cNvPr>
              <p:cNvSpPr>
                <a:spLocks noChangeArrowheads="1"/>
              </p:cNvSpPr>
              <p:nvPr/>
            </p:nvSpPr>
            <p:spPr bwMode="auto">
              <a:xfrm>
                <a:off x="678" y="2423"/>
                <a:ext cx="748"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Rectangle 166">
                <a:extLst>
                  <a:ext uri="{FF2B5EF4-FFF2-40B4-BE49-F238E27FC236}">
                    <a16:creationId xmlns:a16="http://schemas.microsoft.com/office/drawing/2014/main" id="{B8EEBD8D-21A3-482C-ABEB-042EE165AB3D}"/>
                  </a:ext>
                </a:extLst>
              </p:cNvPr>
              <p:cNvSpPr>
                <a:spLocks noChangeArrowheads="1"/>
              </p:cNvSpPr>
              <p:nvPr/>
            </p:nvSpPr>
            <p:spPr bwMode="auto">
              <a:xfrm>
                <a:off x="1426" y="2423"/>
                <a:ext cx="35"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Rectangle 167">
                <a:extLst>
                  <a:ext uri="{FF2B5EF4-FFF2-40B4-BE49-F238E27FC236}">
                    <a16:creationId xmlns:a16="http://schemas.microsoft.com/office/drawing/2014/main" id="{2C470F80-04EC-436E-B273-5441B2D7B03A}"/>
                  </a:ext>
                </a:extLst>
              </p:cNvPr>
              <p:cNvSpPr>
                <a:spLocks noChangeArrowheads="1"/>
              </p:cNvSpPr>
              <p:nvPr/>
            </p:nvSpPr>
            <p:spPr bwMode="auto">
              <a:xfrm>
                <a:off x="1461" y="2423"/>
                <a:ext cx="748"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9" name="Rectangle 168">
                <a:extLst>
                  <a:ext uri="{FF2B5EF4-FFF2-40B4-BE49-F238E27FC236}">
                    <a16:creationId xmlns:a16="http://schemas.microsoft.com/office/drawing/2014/main" id="{BE780E5D-45B4-482B-B414-7BB7F5681899}"/>
                  </a:ext>
                </a:extLst>
              </p:cNvPr>
              <p:cNvSpPr>
                <a:spLocks noChangeArrowheads="1"/>
              </p:cNvSpPr>
              <p:nvPr/>
            </p:nvSpPr>
            <p:spPr bwMode="auto">
              <a:xfrm>
                <a:off x="2209" y="2423"/>
                <a:ext cx="35"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0" name="Rectangle 169">
                <a:extLst>
                  <a:ext uri="{FF2B5EF4-FFF2-40B4-BE49-F238E27FC236}">
                    <a16:creationId xmlns:a16="http://schemas.microsoft.com/office/drawing/2014/main" id="{27E5DF73-B965-4DA0-9AC2-C5593820B810}"/>
                  </a:ext>
                </a:extLst>
              </p:cNvPr>
              <p:cNvSpPr>
                <a:spLocks noChangeArrowheads="1"/>
              </p:cNvSpPr>
              <p:nvPr/>
            </p:nvSpPr>
            <p:spPr bwMode="auto">
              <a:xfrm>
                <a:off x="2244" y="2423"/>
                <a:ext cx="748"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1" name="Rectangle 170">
                <a:extLst>
                  <a:ext uri="{FF2B5EF4-FFF2-40B4-BE49-F238E27FC236}">
                    <a16:creationId xmlns:a16="http://schemas.microsoft.com/office/drawing/2014/main" id="{77D538F6-1039-46FF-9BB9-A982702D5513}"/>
                  </a:ext>
                </a:extLst>
              </p:cNvPr>
              <p:cNvSpPr>
                <a:spLocks noChangeArrowheads="1"/>
              </p:cNvSpPr>
              <p:nvPr/>
            </p:nvSpPr>
            <p:spPr bwMode="auto">
              <a:xfrm>
                <a:off x="2992" y="2423"/>
                <a:ext cx="35"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2" name="Rectangle 171">
                <a:extLst>
                  <a:ext uri="{FF2B5EF4-FFF2-40B4-BE49-F238E27FC236}">
                    <a16:creationId xmlns:a16="http://schemas.microsoft.com/office/drawing/2014/main" id="{202F9B6E-363B-40AB-AEEA-353189CD4FD1}"/>
                  </a:ext>
                </a:extLst>
              </p:cNvPr>
              <p:cNvSpPr>
                <a:spLocks noChangeArrowheads="1"/>
              </p:cNvSpPr>
              <p:nvPr/>
            </p:nvSpPr>
            <p:spPr bwMode="auto">
              <a:xfrm>
                <a:off x="3027" y="2423"/>
                <a:ext cx="748"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3" name="Rectangle 172">
                <a:extLst>
                  <a:ext uri="{FF2B5EF4-FFF2-40B4-BE49-F238E27FC236}">
                    <a16:creationId xmlns:a16="http://schemas.microsoft.com/office/drawing/2014/main" id="{6E979A30-D5EF-4402-9146-509F76A967E3}"/>
                  </a:ext>
                </a:extLst>
              </p:cNvPr>
              <p:cNvSpPr>
                <a:spLocks noChangeArrowheads="1"/>
              </p:cNvSpPr>
              <p:nvPr/>
            </p:nvSpPr>
            <p:spPr bwMode="auto">
              <a:xfrm>
                <a:off x="3775" y="2423"/>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Rectangle 173">
                <a:extLst>
                  <a:ext uri="{FF2B5EF4-FFF2-40B4-BE49-F238E27FC236}">
                    <a16:creationId xmlns:a16="http://schemas.microsoft.com/office/drawing/2014/main" id="{2ABCA791-CD25-4D4C-8C98-D631B98D4267}"/>
                  </a:ext>
                </a:extLst>
              </p:cNvPr>
              <p:cNvSpPr>
                <a:spLocks noChangeArrowheads="1"/>
              </p:cNvSpPr>
              <p:nvPr/>
            </p:nvSpPr>
            <p:spPr bwMode="auto">
              <a:xfrm>
                <a:off x="3809" y="2423"/>
                <a:ext cx="749"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Rectangle 174">
                <a:extLst>
                  <a:ext uri="{FF2B5EF4-FFF2-40B4-BE49-F238E27FC236}">
                    <a16:creationId xmlns:a16="http://schemas.microsoft.com/office/drawing/2014/main" id="{EA2B8495-1828-4D03-B050-79A02D97C122}"/>
                  </a:ext>
                </a:extLst>
              </p:cNvPr>
              <p:cNvSpPr>
                <a:spLocks noChangeArrowheads="1"/>
              </p:cNvSpPr>
              <p:nvPr/>
            </p:nvSpPr>
            <p:spPr bwMode="auto">
              <a:xfrm>
                <a:off x="4558" y="2423"/>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Rectangle 175">
                <a:extLst>
                  <a:ext uri="{FF2B5EF4-FFF2-40B4-BE49-F238E27FC236}">
                    <a16:creationId xmlns:a16="http://schemas.microsoft.com/office/drawing/2014/main" id="{600B7258-578C-466F-82CC-582794B52C65}"/>
                  </a:ext>
                </a:extLst>
              </p:cNvPr>
              <p:cNvSpPr>
                <a:spLocks noChangeArrowheads="1"/>
              </p:cNvSpPr>
              <p:nvPr/>
            </p:nvSpPr>
            <p:spPr bwMode="auto">
              <a:xfrm>
                <a:off x="4592" y="2423"/>
                <a:ext cx="749"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7" name="Rectangle 176">
                <a:extLst>
                  <a:ext uri="{FF2B5EF4-FFF2-40B4-BE49-F238E27FC236}">
                    <a16:creationId xmlns:a16="http://schemas.microsoft.com/office/drawing/2014/main" id="{B0B71B85-4525-4CB1-B1FC-DC0B6E3AB73A}"/>
                  </a:ext>
                </a:extLst>
              </p:cNvPr>
              <p:cNvSpPr>
                <a:spLocks noChangeArrowheads="1"/>
              </p:cNvSpPr>
              <p:nvPr/>
            </p:nvSpPr>
            <p:spPr bwMode="auto">
              <a:xfrm>
                <a:off x="5341" y="2423"/>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8" name="Rectangle 177">
                <a:extLst>
                  <a:ext uri="{FF2B5EF4-FFF2-40B4-BE49-F238E27FC236}">
                    <a16:creationId xmlns:a16="http://schemas.microsoft.com/office/drawing/2014/main" id="{6A2B4980-29B7-419A-A165-99380B00101F}"/>
                  </a:ext>
                </a:extLst>
              </p:cNvPr>
              <p:cNvSpPr>
                <a:spLocks noChangeArrowheads="1"/>
              </p:cNvSpPr>
              <p:nvPr/>
            </p:nvSpPr>
            <p:spPr bwMode="auto">
              <a:xfrm>
                <a:off x="5375" y="2423"/>
                <a:ext cx="749"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9" name="Rectangle 178">
                <a:extLst>
                  <a:ext uri="{FF2B5EF4-FFF2-40B4-BE49-F238E27FC236}">
                    <a16:creationId xmlns:a16="http://schemas.microsoft.com/office/drawing/2014/main" id="{819BDBF1-DD37-41F0-AF2F-77EC7CB3F0F4}"/>
                  </a:ext>
                </a:extLst>
              </p:cNvPr>
              <p:cNvSpPr>
                <a:spLocks noChangeArrowheads="1"/>
              </p:cNvSpPr>
              <p:nvPr/>
            </p:nvSpPr>
            <p:spPr bwMode="auto">
              <a:xfrm>
                <a:off x="6124" y="2423"/>
                <a:ext cx="34" cy="34"/>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0" name="Rectangle 179">
                <a:extLst>
                  <a:ext uri="{FF2B5EF4-FFF2-40B4-BE49-F238E27FC236}">
                    <a16:creationId xmlns:a16="http://schemas.microsoft.com/office/drawing/2014/main" id="{96CC398E-537D-446C-9F03-EFE2190CB8F0}"/>
                  </a:ext>
                </a:extLst>
              </p:cNvPr>
              <p:cNvSpPr>
                <a:spLocks noChangeArrowheads="1"/>
              </p:cNvSpPr>
              <p:nvPr/>
            </p:nvSpPr>
            <p:spPr bwMode="auto">
              <a:xfrm>
                <a:off x="644" y="2457"/>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1" name="Rectangle 180">
                <a:extLst>
                  <a:ext uri="{FF2B5EF4-FFF2-40B4-BE49-F238E27FC236}">
                    <a16:creationId xmlns:a16="http://schemas.microsoft.com/office/drawing/2014/main" id="{6A094331-8022-4368-BAE7-3445AFD02FE0}"/>
                  </a:ext>
                </a:extLst>
              </p:cNvPr>
              <p:cNvSpPr>
                <a:spLocks noChangeArrowheads="1"/>
              </p:cNvSpPr>
              <p:nvPr/>
            </p:nvSpPr>
            <p:spPr bwMode="auto">
              <a:xfrm>
                <a:off x="1426" y="2457"/>
                <a:ext cx="35"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2" name="Rectangle 181">
                <a:extLst>
                  <a:ext uri="{FF2B5EF4-FFF2-40B4-BE49-F238E27FC236}">
                    <a16:creationId xmlns:a16="http://schemas.microsoft.com/office/drawing/2014/main" id="{30313B95-CFBD-4CBF-948B-20999366C16F}"/>
                  </a:ext>
                </a:extLst>
              </p:cNvPr>
              <p:cNvSpPr>
                <a:spLocks noChangeArrowheads="1"/>
              </p:cNvSpPr>
              <p:nvPr/>
            </p:nvSpPr>
            <p:spPr bwMode="auto">
              <a:xfrm>
                <a:off x="2209" y="2457"/>
                <a:ext cx="35"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3" name="Rectangle 182">
                <a:extLst>
                  <a:ext uri="{FF2B5EF4-FFF2-40B4-BE49-F238E27FC236}">
                    <a16:creationId xmlns:a16="http://schemas.microsoft.com/office/drawing/2014/main" id="{4818CCF4-6284-42B0-B550-34B6D1B3193D}"/>
                  </a:ext>
                </a:extLst>
              </p:cNvPr>
              <p:cNvSpPr>
                <a:spLocks noChangeArrowheads="1"/>
              </p:cNvSpPr>
              <p:nvPr/>
            </p:nvSpPr>
            <p:spPr bwMode="auto">
              <a:xfrm>
                <a:off x="2992" y="2457"/>
                <a:ext cx="35"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4" name="Rectangle 183">
                <a:extLst>
                  <a:ext uri="{FF2B5EF4-FFF2-40B4-BE49-F238E27FC236}">
                    <a16:creationId xmlns:a16="http://schemas.microsoft.com/office/drawing/2014/main" id="{8B4B5ED2-0BDB-4B55-ACAC-B1C57BD667E8}"/>
                  </a:ext>
                </a:extLst>
              </p:cNvPr>
              <p:cNvSpPr>
                <a:spLocks noChangeArrowheads="1"/>
              </p:cNvSpPr>
              <p:nvPr/>
            </p:nvSpPr>
            <p:spPr bwMode="auto">
              <a:xfrm>
                <a:off x="3775" y="2457"/>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5" name="Rectangle 184">
                <a:extLst>
                  <a:ext uri="{FF2B5EF4-FFF2-40B4-BE49-F238E27FC236}">
                    <a16:creationId xmlns:a16="http://schemas.microsoft.com/office/drawing/2014/main" id="{8424DEB8-FDA5-430C-BDF6-5A299BDC2C18}"/>
                  </a:ext>
                </a:extLst>
              </p:cNvPr>
              <p:cNvSpPr>
                <a:spLocks noChangeArrowheads="1"/>
              </p:cNvSpPr>
              <p:nvPr/>
            </p:nvSpPr>
            <p:spPr bwMode="auto">
              <a:xfrm>
                <a:off x="4558" y="2457"/>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Rectangle 185">
                <a:extLst>
                  <a:ext uri="{FF2B5EF4-FFF2-40B4-BE49-F238E27FC236}">
                    <a16:creationId xmlns:a16="http://schemas.microsoft.com/office/drawing/2014/main" id="{B9CC53AA-598F-4AF5-AF02-8640D9142433}"/>
                  </a:ext>
                </a:extLst>
              </p:cNvPr>
              <p:cNvSpPr>
                <a:spLocks noChangeArrowheads="1"/>
              </p:cNvSpPr>
              <p:nvPr/>
            </p:nvSpPr>
            <p:spPr bwMode="auto">
              <a:xfrm>
                <a:off x="5341" y="2457"/>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Rectangle 186">
                <a:extLst>
                  <a:ext uri="{FF2B5EF4-FFF2-40B4-BE49-F238E27FC236}">
                    <a16:creationId xmlns:a16="http://schemas.microsoft.com/office/drawing/2014/main" id="{B50A32C9-97FD-4E5E-9307-94653D3DE259}"/>
                  </a:ext>
                </a:extLst>
              </p:cNvPr>
              <p:cNvSpPr>
                <a:spLocks noChangeArrowheads="1"/>
              </p:cNvSpPr>
              <p:nvPr/>
            </p:nvSpPr>
            <p:spPr bwMode="auto">
              <a:xfrm>
                <a:off x="6124" y="2457"/>
                <a:ext cx="34" cy="372"/>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Rectangle 187">
                <a:extLst>
                  <a:ext uri="{FF2B5EF4-FFF2-40B4-BE49-F238E27FC236}">
                    <a16:creationId xmlns:a16="http://schemas.microsoft.com/office/drawing/2014/main" id="{CE2A4D41-770F-48F2-A7F2-C82340A99EE3}"/>
                  </a:ext>
                </a:extLst>
              </p:cNvPr>
              <p:cNvSpPr>
                <a:spLocks noChangeArrowheads="1"/>
              </p:cNvSpPr>
              <p:nvPr/>
            </p:nvSpPr>
            <p:spPr bwMode="auto">
              <a:xfrm>
                <a:off x="723" y="2854"/>
                <a:ext cx="55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Target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9" name="Rectangle 188">
                <a:extLst>
                  <a:ext uri="{FF2B5EF4-FFF2-40B4-BE49-F238E27FC236}">
                    <a16:creationId xmlns:a16="http://schemas.microsoft.com/office/drawing/2014/main" id="{3E017321-EAC3-426D-8C28-20702F0C23FB}"/>
                  </a:ext>
                </a:extLst>
              </p:cNvPr>
              <p:cNvSpPr>
                <a:spLocks noChangeArrowheads="1"/>
              </p:cNvSpPr>
              <p:nvPr/>
            </p:nvSpPr>
            <p:spPr bwMode="auto">
              <a:xfrm>
                <a:off x="1186" y="2854"/>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0" name="Rectangle 189">
                <a:extLst>
                  <a:ext uri="{FF2B5EF4-FFF2-40B4-BE49-F238E27FC236}">
                    <a16:creationId xmlns:a16="http://schemas.microsoft.com/office/drawing/2014/main" id="{FEFC10A5-FB49-425B-A989-9898408A3775}"/>
                  </a:ext>
                </a:extLst>
              </p:cNvPr>
              <p:cNvSpPr>
                <a:spLocks noChangeArrowheads="1"/>
              </p:cNvSpPr>
              <p:nvPr/>
            </p:nvSpPr>
            <p:spPr bwMode="auto">
              <a:xfrm>
                <a:off x="1608" y="2956"/>
                <a:ext cx="45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3.95%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1" name="Rectangle 190">
                <a:extLst>
                  <a:ext uri="{FF2B5EF4-FFF2-40B4-BE49-F238E27FC236}">
                    <a16:creationId xmlns:a16="http://schemas.microsoft.com/office/drawing/2014/main" id="{4E77545C-C269-4DD7-988A-DB58CB3CFD9D}"/>
                  </a:ext>
                </a:extLst>
              </p:cNvPr>
              <p:cNvSpPr>
                <a:spLocks noChangeArrowheads="1"/>
              </p:cNvSpPr>
              <p:nvPr/>
            </p:nvSpPr>
            <p:spPr bwMode="auto">
              <a:xfrm>
                <a:off x="2062" y="2956"/>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2" name="Rectangle 191">
                <a:extLst>
                  <a:ext uri="{FF2B5EF4-FFF2-40B4-BE49-F238E27FC236}">
                    <a16:creationId xmlns:a16="http://schemas.microsoft.com/office/drawing/2014/main" id="{5C746014-8405-4437-AAF7-8EE44C162B33}"/>
                  </a:ext>
                </a:extLst>
              </p:cNvPr>
              <p:cNvSpPr>
                <a:spLocks noChangeArrowheads="1"/>
              </p:cNvSpPr>
              <p:nvPr/>
            </p:nvSpPr>
            <p:spPr bwMode="auto">
              <a:xfrm>
                <a:off x="2391" y="2956"/>
                <a:ext cx="45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3.90%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3" name="Rectangle 192">
                <a:extLst>
                  <a:ext uri="{FF2B5EF4-FFF2-40B4-BE49-F238E27FC236}">
                    <a16:creationId xmlns:a16="http://schemas.microsoft.com/office/drawing/2014/main" id="{5884A688-F163-4030-AB75-3533194D961B}"/>
                  </a:ext>
                </a:extLst>
              </p:cNvPr>
              <p:cNvSpPr>
                <a:spLocks noChangeArrowheads="1"/>
              </p:cNvSpPr>
              <p:nvPr/>
            </p:nvSpPr>
            <p:spPr bwMode="auto">
              <a:xfrm>
                <a:off x="2845" y="2956"/>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4" name="Rectangle 193">
                <a:extLst>
                  <a:ext uri="{FF2B5EF4-FFF2-40B4-BE49-F238E27FC236}">
                    <a16:creationId xmlns:a16="http://schemas.microsoft.com/office/drawing/2014/main" id="{603AED46-AA75-4816-B93D-96F317CD949B}"/>
                  </a:ext>
                </a:extLst>
              </p:cNvPr>
              <p:cNvSpPr>
                <a:spLocks noChangeArrowheads="1"/>
              </p:cNvSpPr>
              <p:nvPr/>
            </p:nvSpPr>
            <p:spPr bwMode="auto">
              <a:xfrm>
                <a:off x="3174" y="2956"/>
                <a:ext cx="45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rPr>
                  <a:t>3.85</a:t>
                </a:r>
                <a:r>
                  <a:rPr kumimoji="0" lang="en-US" altLang="en-US" sz="20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5" name="Rectangle 194">
                <a:extLst>
                  <a:ext uri="{FF2B5EF4-FFF2-40B4-BE49-F238E27FC236}">
                    <a16:creationId xmlns:a16="http://schemas.microsoft.com/office/drawing/2014/main" id="{DC13628D-80CC-464D-9227-F99DF7D46049}"/>
                  </a:ext>
                </a:extLst>
              </p:cNvPr>
              <p:cNvSpPr>
                <a:spLocks noChangeArrowheads="1"/>
              </p:cNvSpPr>
              <p:nvPr/>
            </p:nvSpPr>
            <p:spPr bwMode="auto">
              <a:xfrm>
                <a:off x="3628" y="2956"/>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6" name="Rectangle 195">
                <a:extLst>
                  <a:ext uri="{FF2B5EF4-FFF2-40B4-BE49-F238E27FC236}">
                    <a16:creationId xmlns:a16="http://schemas.microsoft.com/office/drawing/2014/main" id="{65056FA3-669A-4B7F-BDAD-D8058ECE901F}"/>
                  </a:ext>
                </a:extLst>
              </p:cNvPr>
              <p:cNvSpPr>
                <a:spLocks noChangeArrowheads="1"/>
              </p:cNvSpPr>
              <p:nvPr/>
            </p:nvSpPr>
            <p:spPr bwMode="auto">
              <a:xfrm>
                <a:off x="3956" y="2956"/>
                <a:ext cx="45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rPr>
                  <a:t>3.8</a:t>
                </a:r>
                <a:r>
                  <a:rPr kumimoji="0" lang="en-US" altLang="en-US" sz="2000" b="0" i="0" u="none" strike="noStrike" cap="none" normalizeH="0" baseline="0" dirty="0">
                    <a:ln>
                      <a:noFill/>
                    </a:ln>
                    <a:solidFill>
                      <a:srgbClr val="000000"/>
                    </a:solidFill>
                    <a:effectLst/>
                    <a:latin typeface="Arial" panose="020B0604020202020204" pitchFamily="34" charset="0"/>
                  </a:rPr>
                  <a:t>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7" name="Rectangle 196">
                <a:extLst>
                  <a:ext uri="{FF2B5EF4-FFF2-40B4-BE49-F238E27FC236}">
                    <a16:creationId xmlns:a16="http://schemas.microsoft.com/office/drawing/2014/main" id="{0FC3F400-13F1-467A-A7A3-643A6DD8825B}"/>
                  </a:ext>
                </a:extLst>
              </p:cNvPr>
              <p:cNvSpPr>
                <a:spLocks noChangeArrowheads="1"/>
              </p:cNvSpPr>
              <p:nvPr/>
            </p:nvSpPr>
            <p:spPr bwMode="auto">
              <a:xfrm>
                <a:off x="4411" y="2956"/>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8" name="Rectangle 197">
                <a:extLst>
                  <a:ext uri="{FF2B5EF4-FFF2-40B4-BE49-F238E27FC236}">
                    <a16:creationId xmlns:a16="http://schemas.microsoft.com/office/drawing/2014/main" id="{9D78009B-1233-42ED-AC9D-0B544E1E665E}"/>
                  </a:ext>
                </a:extLst>
              </p:cNvPr>
              <p:cNvSpPr>
                <a:spLocks noChangeArrowheads="1"/>
              </p:cNvSpPr>
              <p:nvPr/>
            </p:nvSpPr>
            <p:spPr bwMode="auto">
              <a:xfrm>
                <a:off x="4739" y="2956"/>
                <a:ext cx="45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3.75%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9" name="Rectangle 198">
                <a:extLst>
                  <a:ext uri="{FF2B5EF4-FFF2-40B4-BE49-F238E27FC236}">
                    <a16:creationId xmlns:a16="http://schemas.microsoft.com/office/drawing/2014/main" id="{CF0C2DE0-F55D-4FDA-9C62-F84507BABEA8}"/>
                  </a:ext>
                </a:extLst>
              </p:cNvPr>
              <p:cNvSpPr>
                <a:spLocks noChangeArrowheads="1"/>
              </p:cNvSpPr>
              <p:nvPr/>
            </p:nvSpPr>
            <p:spPr bwMode="auto">
              <a:xfrm>
                <a:off x="5194" y="2956"/>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0" name="Rectangle 199">
                <a:extLst>
                  <a:ext uri="{FF2B5EF4-FFF2-40B4-BE49-F238E27FC236}">
                    <a16:creationId xmlns:a16="http://schemas.microsoft.com/office/drawing/2014/main" id="{C9EEDB9E-41DB-454F-8E0A-80650177AD87}"/>
                  </a:ext>
                </a:extLst>
              </p:cNvPr>
              <p:cNvSpPr>
                <a:spLocks noChangeArrowheads="1"/>
              </p:cNvSpPr>
              <p:nvPr/>
            </p:nvSpPr>
            <p:spPr bwMode="auto">
              <a:xfrm>
                <a:off x="5522" y="2956"/>
                <a:ext cx="45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3.70%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1" name="Rectangle 200">
                <a:extLst>
                  <a:ext uri="{FF2B5EF4-FFF2-40B4-BE49-F238E27FC236}">
                    <a16:creationId xmlns:a16="http://schemas.microsoft.com/office/drawing/2014/main" id="{C2771894-05C9-451F-A93E-81C76AF977BC}"/>
                  </a:ext>
                </a:extLst>
              </p:cNvPr>
              <p:cNvSpPr>
                <a:spLocks noChangeArrowheads="1"/>
              </p:cNvSpPr>
              <p:nvPr/>
            </p:nvSpPr>
            <p:spPr bwMode="auto">
              <a:xfrm>
                <a:off x="5977" y="2956"/>
                <a:ext cx="11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2" name="Rectangle 201">
                <a:extLst>
                  <a:ext uri="{FF2B5EF4-FFF2-40B4-BE49-F238E27FC236}">
                    <a16:creationId xmlns:a16="http://schemas.microsoft.com/office/drawing/2014/main" id="{51B377EE-8D70-4DFA-9117-6D3128A8FF93}"/>
                  </a:ext>
                </a:extLst>
              </p:cNvPr>
              <p:cNvSpPr>
                <a:spLocks noChangeArrowheads="1"/>
              </p:cNvSpPr>
              <p:nvPr/>
            </p:nvSpPr>
            <p:spPr bwMode="auto">
              <a:xfrm>
                <a:off x="644" y="2829"/>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3" name="Rectangle 202">
                <a:extLst>
                  <a:ext uri="{FF2B5EF4-FFF2-40B4-BE49-F238E27FC236}">
                    <a16:creationId xmlns:a16="http://schemas.microsoft.com/office/drawing/2014/main" id="{5AA8F132-00B5-4011-AFE6-495FCF2B688E}"/>
                  </a:ext>
                </a:extLst>
              </p:cNvPr>
              <p:cNvSpPr>
                <a:spLocks noChangeArrowheads="1"/>
              </p:cNvSpPr>
              <p:nvPr/>
            </p:nvSpPr>
            <p:spPr bwMode="auto">
              <a:xfrm>
                <a:off x="678" y="2829"/>
                <a:ext cx="748"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4" name="Rectangle 203">
                <a:extLst>
                  <a:ext uri="{FF2B5EF4-FFF2-40B4-BE49-F238E27FC236}">
                    <a16:creationId xmlns:a16="http://schemas.microsoft.com/office/drawing/2014/main" id="{D5BF8E7A-E9D8-421E-AE88-F2896F4383DB}"/>
                  </a:ext>
                </a:extLst>
              </p:cNvPr>
              <p:cNvSpPr>
                <a:spLocks noChangeArrowheads="1"/>
              </p:cNvSpPr>
              <p:nvPr/>
            </p:nvSpPr>
            <p:spPr bwMode="auto">
              <a:xfrm>
                <a:off x="1426" y="2829"/>
                <a:ext cx="35"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5" name="Rectangle 204">
                <a:extLst>
                  <a:ext uri="{FF2B5EF4-FFF2-40B4-BE49-F238E27FC236}">
                    <a16:creationId xmlns:a16="http://schemas.microsoft.com/office/drawing/2014/main" id="{A262BC70-1BE6-4D20-B9A8-3AEAE418DF06}"/>
                  </a:ext>
                </a:extLst>
              </p:cNvPr>
              <p:cNvSpPr>
                <a:spLocks noChangeArrowheads="1"/>
              </p:cNvSpPr>
              <p:nvPr/>
            </p:nvSpPr>
            <p:spPr bwMode="auto">
              <a:xfrm>
                <a:off x="1461" y="2829"/>
                <a:ext cx="748"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 name="Rectangle 206">
              <a:extLst>
                <a:ext uri="{FF2B5EF4-FFF2-40B4-BE49-F238E27FC236}">
                  <a16:creationId xmlns:a16="http://schemas.microsoft.com/office/drawing/2014/main" id="{551A81D3-72F5-45B2-A8AB-FA1666D05B62}"/>
                </a:ext>
              </a:extLst>
            </p:cNvPr>
            <p:cNvSpPr>
              <a:spLocks noChangeArrowheads="1"/>
            </p:cNvSpPr>
            <p:nvPr/>
          </p:nvSpPr>
          <p:spPr bwMode="auto">
            <a:xfrm>
              <a:off x="2209" y="2829"/>
              <a:ext cx="35"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207">
              <a:extLst>
                <a:ext uri="{FF2B5EF4-FFF2-40B4-BE49-F238E27FC236}">
                  <a16:creationId xmlns:a16="http://schemas.microsoft.com/office/drawing/2014/main" id="{3C6C7EC7-5876-4283-B1CF-5B92E59AEEE9}"/>
                </a:ext>
              </a:extLst>
            </p:cNvPr>
            <p:cNvSpPr>
              <a:spLocks noChangeArrowheads="1"/>
            </p:cNvSpPr>
            <p:nvPr/>
          </p:nvSpPr>
          <p:spPr bwMode="auto">
            <a:xfrm>
              <a:off x="2244" y="2829"/>
              <a:ext cx="748"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208">
              <a:extLst>
                <a:ext uri="{FF2B5EF4-FFF2-40B4-BE49-F238E27FC236}">
                  <a16:creationId xmlns:a16="http://schemas.microsoft.com/office/drawing/2014/main" id="{7DD4C2FC-92A1-4BE7-BD1F-84CAF56786C7}"/>
                </a:ext>
              </a:extLst>
            </p:cNvPr>
            <p:cNvSpPr>
              <a:spLocks noChangeArrowheads="1"/>
            </p:cNvSpPr>
            <p:nvPr/>
          </p:nvSpPr>
          <p:spPr bwMode="auto">
            <a:xfrm>
              <a:off x="2992" y="2829"/>
              <a:ext cx="35"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209">
              <a:extLst>
                <a:ext uri="{FF2B5EF4-FFF2-40B4-BE49-F238E27FC236}">
                  <a16:creationId xmlns:a16="http://schemas.microsoft.com/office/drawing/2014/main" id="{04806836-298D-4F4D-A5EC-A08E4D945051}"/>
                </a:ext>
              </a:extLst>
            </p:cNvPr>
            <p:cNvSpPr>
              <a:spLocks noChangeArrowheads="1"/>
            </p:cNvSpPr>
            <p:nvPr/>
          </p:nvSpPr>
          <p:spPr bwMode="auto">
            <a:xfrm>
              <a:off x="3027" y="2829"/>
              <a:ext cx="748"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210">
              <a:extLst>
                <a:ext uri="{FF2B5EF4-FFF2-40B4-BE49-F238E27FC236}">
                  <a16:creationId xmlns:a16="http://schemas.microsoft.com/office/drawing/2014/main" id="{17643C2A-0B20-45AF-8BCB-38A5EA5D4991}"/>
                </a:ext>
              </a:extLst>
            </p:cNvPr>
            <p:cNvSpPr>
              <a:spLocks noChangeArrowheads="1"/>
            </p:cNvSpPr>
            <p:nvPr/>
          </p:nvSpPr>
          <p:spPr bwMode="auto">
            <a:xfrm>
              <a:off x="3775" y="2829"/>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211">
              <a:extLst>
                <a:ext uri="{FF2B5EF4-FFF2-40B4-BE49-F238E27FC236}">
                  <a16:creationId xmlns:a16="http://schemas.microsoft.com/office/drawing/2014/main" id="{B084326A-922F-4616-8453-421598AEE86F}"/>
                </a:ext>
              </a:extLst>
            </p:cNvPr>
            <p:cNvSpPr>
              <a:spLocks noChangeArrowheads="1"/>
            </p:cNvSpPr>
            <p:nvPr/>
          </p:nvSpPr>
          <p:spPr bwMode="auto">
            <a:xfrm>
              <a:off x="3809" y="2829"/>
              <a:ext cx="7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212">
              <a:extLst>
                <a:ext uri="{FF2B5EF4-FFF2-40B4-BE49-F238E27FC236}">
                  <a16:creationId xmlns:a16="http://schemas.microsoft.com/office/drawing/2014/main" id="{6E02FCE9-62EA-4586-97BC-76E75839A9CE}"/>
                </a:ext>
              </a:extLst>
            </p:cNvPr>
            <p:cNvSpPr>
              <a:spLocks noChangeArrowheads="1"/>
            </p:cNvSpPr>
            <p:nvPr/>
          </p:nvSpPr>
          <p:spPr bwMode="auto">
            <a:xfrm>
              <a:off x="4558" y="2829"/>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213">
              <a:extLst>
                <a:ext uri="{FF2B5EF4-FFF2-40B4-BE49-F238E27FC236}">
                  <a16:creationId xmlns:a16="http://schemas.microsoft.com/office/drawing/2014/main" id="{B31A8511-8E1D-47A6-84DF-BAA79282F5BE}"/>
                </a:ext>
              </a:extLst>
            </p:cNvPr>
            <p:cNvSpPr>
              <a:spLocks noChangeArrowheads="1"/>
            </p:cNvSpPr>
            <p:nvPr/>
          </p:nvSpPr>
          <p:spPr bwMode="auto">
            <a:xfrm>
              <a:off x="4592" y="2829"/>
              <a:ext cx="7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214">
              <a:extLst>
                <a:ext uri="{FF2B5EF4-FFF2-40B4-BE49-F238E27FC236}">
                  <a16:creationId xmlns:a16="http://schemas.microsoft.com/office/drawing/2014/main" id="{409C3515-B252-44BF-8020-4ADA0190D53E}"/>
                </a:ext>
              </a:extLst>
            </p:cNvPr>
            <p:cNvSpPr>
              <a:spLocks noChangeArrowheads="1"/>
            </p:cNvSpPr>
            <p:nvPr/>
          </p:nvSpPr>
          <p:spPr bwMode="auto">
            <a:xfrm>
              <a:off x="5341" y="2829"/>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215">
              <a:extLst>
                <a:ext uri="{FF2B5EF4-FFF2-40B4-BE49-F238E27FC236}">
                  <a16:creationId xmlns:a16="http://schemas.microsoft.com/office/drawing/2014/main" id="{A977E4F3-4530-46F1-8E87-558CD8803DEB}"/>
                </a:ext>
              </a:extLst>
            </p:cNvPr>
            <p:cNvSpPr>
              <a:spLocks noChangeArrowheads="1"/>
            </p:cNvSpPr>
            <p:nvPr/>
          </p:nvSpPr>
          <p:spPr bwMode="auto">
            <a:xfrm>
              <a:off x="5375" y="2829"/>
              <a:ext cx="749" cy="17"/>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216">
              <a:extLst>
                <a:ext uri="{FF2B5EF4-FFF2-40B4-BE49-F238E27FC236}">
                  <a16:creationId xmlns:a16="http://schemas.microsoft.com/office/drawing/2014/main" id="{ED9F0BF6-5872-443A-81A6-0C0B9866338A}"/>
                </a:ext>
              </a:extLst>
            </p:cNvPr>
            <p:cNvSpPr>
              <a:spLocks noChangeArrowheads="1"/>
            </p:cNvSpPr>
            <p:nvPr/>
          </p:nvSpPr>
          <p:spPr bwMode="auto">
            <a:xfrm>
              <a:off x="6124" y="2829"/>
              <a:ext cx="34" cy="1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217">
              <a:extLst>
                <a:ext uri="{FF2B5EF4-FFF2-40B4-BE49-F238E27FC236}">
                  <a16:creationId xmlns:a16="http://schemas.microsoft.com/office/drawing/2014/main" id="{BBA4C1FF-798E-4FA1-B6D1-69CD8416CB64}"/>
                </a:ext>
              </a:extLst>
            </p:cNvPr>
            <p:cNvSpPr>
              <a:spLocks noChangeArrowheads="1"/>
            </p:cNvSpPr>
            <p:nvPr/>
          </p:nvSpPr>
          <p:spPr bwMode="auto">
            <a:xfrm>
              <a:off x="644" y="2847"/>
              <a:ext cx="34" cy="39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218">
              <a:extLst>
                <a:ext uri="{FF2B5EF4-FFF2-40B4-BE49-F238E27FC236}">
                  <a16:creationId xmlns:a16="http://schemas.microsoft.com/office/drawing/2014/main" id="{5282338F-199A-4825-9B7A-0EC39E17B088}"/>
                </a:ext>
              </a:extLst>
            </p:cNvPr>
            <p:cNvSpPr>
              <a:spLocks noChangeArrowheads="1"/>
            </p:cNvSpPr>
            <p:nvPr/>
          </p:nvSpPr>
          <p:spPr bwMode="auto">
            <a:xfrm>
              <a:off x="644" y="3237"/>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9">
              <a:extLst>
                <a:ext uri="{FF2B5EF4-FFF2-40B4-BE49-F238E27FC236}">
                  <a16:creationId xmlns:a16="http://schemas.microsoft.com/office/drawing/2014/main" id="{B215ADAE-B8BA-4762-8AC6-5A7B4A632D88}"/>
                </a:ext>
              </a:extLst>
            </p:cNvPr>
            <p:cNvSpPr>
              <a:spLocks noChangeArrowheads="1"/>
            </p:cNvSpPr>
            <p:nvPr/>
          </p:nvSpPr>
          <p:spPr bwMode="auto">
            <a:xfrm>
              <a:off x="644" y="3237"/>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0">
              <a:extLst>
                <a:ext uri="{FF2B5EF4-FFF2-40B4-BE49-F238E27FC236}">
                  <a16:creationId xmlns:a16="http://schemas.microsoft.com/office/drawing/2014/main" id="{4D99C2DF-AD55-4860-97CB-FC0E819413A7}"/>
                </a:ext>
              </a:extLst>
            </p:cNvPr>
            <p:cNvSpPr>
              <a:spLocks noChangeArrowheads="1"/>
            </p:cNvSpPr>
            <p:nvPr/>
          </p:nvSpPr>
          <p:spPr bwMode="auto">
            <a:xfrm>
              <a:off x="678" y="3237"/>
              <a:ext cx="748"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221">
              <a:extLst>
                <a:ext uri="{FF2B5EF4-FFF2-40B4-BE49-F238E27FC236}">
                  <a16:creationId xmlns:a16="http://schemas.microsoft.com/office/drawing/2014/main" id="{40757C36-F62A-4FA4-8C35-8DF4AD2A4A93}"/>
                </a:ext>
              </a:extLst>
            </p:cNvPr>
            <p:cNvSpPr>
              <a:spLocks noChangeArrowheads="1"/>
            </p:cNvSpPr>
            <p:nvPr/>
          </p:nvSpPr>
          <p:spPr bwMode="auto">
            <a:xfrm>
              <a:off x="1426" y="2847"/>
              <a:ext cx="35" cy="39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22">
              <a:extLst>
                <a:ext uri="{FF2B5EF4-FFF2-40B4-BE49-F238E27FC236}">
                  <a16:creationId xmlns:a16="http://schemas.microsoft.com/office/drawing/2014/main" id="{93265752-4726-49B2-BF1B-608FCAF06F84}"/>
                </a:ext>
              </a:extLst>
            </p:cNvPr>
            <p:cNvSpPr>
              <a:spLocks noChangeArrowheads="1"/>
            </p:cNvSpPr>
            <p:nvPr/>
          </p:nvSpPr>
          <p:spPr bwMode="auto">
            <a:xfrm>
              <a:off x="1426" y="3237"/>
              <a:ext cx="35"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23">
              <a:extLst>
                <a:ext uri="{FF2B5EF4-FFF2-40B4-BE49-F238E27FC236}">
                  <a16:creationId xmlns:a16="http://schemas.microsoft.com/office/drawing/2014/main" id="{B7816EF6-E032-4A72-8EC0-D303AD6C8038}"/>
                </a:ext>
              </a:extLst>
            </p:cNvPr>
            <p:cNvSpPr>
              <a:spLocks noChangeArrowheads="1"/>
            </p:cNvSpPr>
            <p:nvPr/>
          </p:nvSpPr>
          <p:spPr bwMode="auto">
            <a:xfrm>
              <a:off x="1461" y="3237"/>
              <a:ext cx="748"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Rectangle 224">
              <a:extLst>
                <a:ext uri="{FF2B5EF4-FFF2-40B4-BE49-F238E27FC236}">
                  <a16:creationId xmlns:a16="http://schemas.microsoft.com/office/drawing/2014/main" id="{03768AA1-A0EF-49E7-9F88-4DB3F0DD1C1C}"/>
                </a:ext>
              </a:extLst>
            </p:cNvPr>
            <p:cNvSpPr>
              <a:spLocks noChangeArrowheads="1"/>
            </p:cNvSpPr>
            <p:nvPr/>
          </p:nvSpPr>
          <p:spPr bwMode="auto">
            <a:xfrm>
              <a:off x="2209" y="2847"/>
              <a:ext cx="35" cy="39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Rectangle 225">
              <a:extLst>
                <a:ext uri="{FF2B5EF4-FFF2-40B4-BE49-F238E27FC236}">
                  <a16:creationId xmlns:a16="http://schemas.microsoft.com/office/drawing/2014/main" id="{5839CA63-30B6-4446-88ED-7359D1DC4661}"/>
                </a:ext>
              </a:extLst>
            </p:cNvPr>
            <p:cNvSpPr>
              <a:spLocks noChangeArrowheads="1"/>
            </p:cNvSpPr>
            <p:nvPr/>
          </p:nvSpPr>
          <p:spPr bwMode="auto">
            <a:xfrm>
              <a:off x="2209" y="3237"/>
              <a:ext cx="35"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226">
              <a:extLst>
                <a:ext uri="{FF2B5EF4-FFF2-40B4-BE49-F238E27FC236}">
                  <a16:creationId xmlns:a16="http://schemas.microsoft.com/office/drawing/2014/main" id="{16327938-3151-40D4-BC70-6954F48722C2}"/>
                </a:ext>
              </a:extLst>
            </p:cNvPr>
            <p:cNvSpPr>
              <a:spLocks noChangeArrowheads="1"/>
            </p:cNvSpPr>
            <p:nvPr/>
          </p:nvSpPr>
          <p:spPr bwMode="auto">
            <a:xfrm>
              <a:off x="2244" y="3237"/>
              <a:ext cx="748"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Rectangle 227">
              <a:extLst>
                <a:ext uri="{FF2B5EF4-FFF2-40B4-BE49-F238E27FC236}">
                  <a16:creationId xmlns:a16="http://schemas.microsoft.com/office/drawing/2014/main" id="{CCF57DEF-89C4-4011-AD27-9E3281ACF78F}"/>
                </a:ext>
              </a:extLst>
            </p:cNvPr>
            <p:cNvSpPr>
              <a:spLocks noChangeArrowheads="1"/>
            </p:cNvSpPr>
            <p:nvPr/>
          </p:nvSpPr>
          <p:spPr bwMode="auto">
            <a:xfrm>
              <a:off x="2992" y="2847"/>
              <a:ext cx="35" cy="39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Rectangle 228">
              <a:extLst>
                <a:ext uri="{FF2B5EF4-FFF2-40B4-BE49-F238E27FC236}">
                  <a16:creationId xmlns:a16="http://schemas.microsoft.com/office/drawing/2014/main" id="{DC0988C4-980F-4E5A-9613-259FDB887147}"/>
                </a:ext>
              </a:extLst>
            </p:cNvPr>
            <p:cNvSpPr>
              <a:spLocks noChangeArrowheads="1"/>
            </p:cNvSpPr>
            <p:nvPr/>
          </p:nvSpPr>
          <p:spPr bwMode="auto">
            <a:xfrm>
              <a:off x="2992" y="3237"/>
              <a:ext cx="35"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Rectangle 229">
              <a:extLst>
                <a:ext uri="{FF2B5EF4-FFF2-40B4-BE49-F238E27FC236}">
                  <a16:creationId xmlns:a16="http://schemas.microsoft.com/office/drawing/2014/main" id="{57CE88B1-2D54-4A39-895A-AD7BF1C45253}"/>
                </a:ext>
              </a:extLst>
            </p:cNvPr>
            <p:cNvSpPr>
              <a:spLocks noChangeArrowheads="1"/>
            </p:cNvSpPr>
            <p:nvPr/>
          </p:nvSpPr>
          <p:spPr bwMode="auto">
            <a:xfrm>
              <a:off x="3027" y="3237"/>
              <a:ext cx="748"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Rectangle 230">
              <a:extLst>
                <a:ext uri="{FF2B5EF4-FFF2-40B4-BE49-F238E27FC236}">
                  <a16:creationId xmlns:a16="http://schemas.microsoft.com/office/drawing/2014/main" id="{E671D797-D6FC-4F84-9FE4-9BD58CD29A4F}"/>
                </a:ext>
              </a:extLst>
            </p:cNvPr>
            <p:cNvSpPr>
              <a:spLocks noChangeArrowheads="1"/>
            </p:cNvSpPr>
            <p:nvPr/>
          </p:nvSpPr>
          <p:spPr bwMode="auto">
            <a:xfrm>
              <a:off x="3775" y="2847"/>
              <a:ext cx="34" cy="39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Rectangle 231">
              <a:extLst>
                <a:ext uri="{FF2B5EF4-FFF2-40B4-BE49-F238E27FC236}">
                  <a16:creationId xmlns:a16="http://schemas.microsoft.com/office/drawing/2014/main" id="{7339C9CC-93E5-4566-8AE6-5B308F577F28}"/>
                </a:ext>
              </a:extLst>
            </p:cNvPr>
            <p:cNvSpPr>
              <a:spLocks noChangeArrowheads="1"/>
            </p:cNvSpPr>
            <p:nvPr/>
          </p:nvSpPr>
          <p:spPr bwMode="auto">
            <a:xfrm>
              <a:off x="3775" y="3237"/>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Rectangle 232">
              <a:extLst>
                <a:ext uri="{FF2B5EF4-FFF2-40B4-BE49-F238E27FC236}">
                  <a16:creationId xmlns:a16="http://schemas.microsoft.com/office/drawing/2014/main" id="{479FCF27-BF77-44F5-80A1-5E9C9D1D879D}"/>
                </a:ext>
              </a:extLst>
            </p:cNvPr>
            <p:cNvSpPr>
              <a:spLocks noChangeArrowheads="1"/>
            </p:cNvSpPr>
            <p:nvPr/>
          </p:nvSpPr>
          <p:spPr bwMode="auto">
            <a:xfrm>
              <a:off x="3809" y="3237"/>
              <a:ext cx="749"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233">
              <a:extLst>
                <a:ext uri="{FF2B5EF4-FFF2-40B4-BE49-F238E27FC236}">
                  <a16:creationId xmlns:a16="http://schemas.microsoft.com/office/drawing/2014/main" id="{18B1FCB3-0BED-4A99-8C20-5CA5E47B06D0}"/>
                </a:ext>
              </a:extLst>
            </p:cNvPr>
            <p:cNvSpPr>
              <a:spLocks noChangeArrowheads="1"/>
            </p:cNvSpPr>
            <p:nvPr/>
          </p:nvSpPr>
          <p:spPr bwMode="auto">
            <a:xfrm>
              <a:off x="4558" y="2847"/>
              <a:ext cx="34" cy="39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234">
              <a:extLst>
                <a:ext uri="{FF2B5EF4-FFF2-40B4-BE49-F238E27FC236}">
                  <a16:creationId xmlns:a16="http://schemas.microsoft.com/office/drawing/2014/main" id="{E04B623E-50A7-4B02-91A0-83D4D02C4723}"/>
                </a:ext>
              </a:extLst>
            </p:cNvPr>
            <p:cNvSpPr>
              <a:spLocks noChangeArrowheads="1"/>
            </p:cNvSpPr>
            <p:nvPr/>
          </p:nvSpPr>
          <p:spPr bwMode="auto">
            <a:xfrm>
              <a:off x="4558" y="3237"/>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Rectangle 235">
              <a:extLst>
                <a:ext uri="{FF2B5EF4-FFF2-40B4-BE49-F238E27FC236}">
                  <a16:creationId xmlns:a16="http://schemas.microsoft.com/office/drawing/2014/main" id="{4E94E161-E299-45F3-B0D6-7C95C9537B9D}"/>
                </a:ext>
              </a:extLst>
            </p:cNvPr>
            <p:cNvSpPr>
              <a:spLocks noChangeArrowheads="1"/>
            </p:cNvSpPr>
            <p:nvPr/>
          </p:nvSpPr>
          <p:spPr bwMode="auto">
            <a:xfrm>
              <a:off x="4592" y="3237"/>
              <a:ext cx="749"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Rectangle 236">
              <a:extLst>
                <a:ext uri="{FF2B5EF4-FFF2-40B4-BE49-F238E27FC236}">
                  <a16:creationId xmlns:a16="http://schemas.microsoft.com/office/drawing/2014/main" id="{6AEE6007-F066-43E1-9423-291B21B30D92}"/>
                </a:ext>
              </a:extLst>
            </p:cNvPr>
            <p:cNvSpPr>
              <a:spLocks noChangeArrowheads="1"/>
            </p:cNvSpPr>
            <p:nvPr/>
          </p:nvSpPr>
          <p:spPr bwMode="auto">
            <a:xfrm>
              <a:off x="5341" y="2847"/>
              <a:ext cx="34" cy="39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Rectangle 237">
              <a:extLst>
                <a:ext uri="{FF2B5EF4-FFF2-40B4-BE49-F238E27FC236}">
                  <a16:creationId xmlns:a16="http://schemas.microsoft.com/office/drawing/2014/main" id="{C403A854-42A5-4550-859B-1212912E7354}"/>
                </a:ext>
              </a:extLst>
            </p:cNvPr>
            <p:cNvSpPr>
              <a:spLocks noChangeArrowheads="1"/>
            </p:cNvSpPr>
            <p:nvPr/>
          </p:nvSpPr>
          <p:spPr bwMode="auto">
            <a:xfrm>
              <a:off x="5341" y="3237"/>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Rectangle 238">
              <a:extLst>
                <a:ext uri="{FF2B5EF4-FFF2-40B4-BE49-F238E27FC236}">
                  <a16:creationId xmlns:a16="http://schemas.microsoft.com/office/drawing/2014/main" id="{21F2653E-A085-4D19-BFB1-882AC871EB1A}"/>
                </a:ext>
              </a:extLst>
            </p:cNvPr>
            <p:cNvSpPr>
              <a:spLocks noChangeArrowheads="1"/>
            </p:cNvSpPr>
            <p:nvPr/>
          </p:nvSpPr>
          <p:spPr bwMode="auto">
            <a:xfrm>
              <a:off x="5375" y="3237"/>
              <a:ext cx="749"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239">
              <a:extLst>
                <a:ext uri="{FF2B5EF4-FFF2-40B4-BE49-F238E27FC236}">
                  <a16:creationId xmlns:a16="http://schemas.microsoft.com/office/drawing/2014/main" id="{BD5C41A6-0C07-455B-A6E6-89459257BAC6}"/>
                </a:ext>
              </a:extLst>
            </p:cNvPr>
            <p:cNvSpPr>
              <a:spLocks noChangeArrowheads="1"/>
            </p:cNvSpPr>
            <p:nvPr/>
          </p:nvSpPr>
          <p:spPr bwMode="auto">
            <a:xfrm>
              <a:off x="6124" y="2847"/>
              <a:ext cx="34" cy="39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240">
              <a:extLst>
                <a:ext uri="{FF2B5EF4-FFF2-40B4-BE49-F238E27FC236}">
                  <a16:creationId xmlns:a16="http://schemas.microsoft.com/office/drawing/2014/main" id="{0B6B7550-98E0-4DED-B8A2-F8597F5171EB}"/>
                </a:ext>
              </a:extLst>
            </p:cNvPr>
            <p:cNvSpPr>
              <a:spLocks noChangeArrowheads="1"/>
            </p:cNvSpPr>
            <p:nvPr/>
          </p:nvSpPr>
          <p:spPr bwMode="auto">
            <a:xfrm>
              <a:off x="6124" y="3237"/>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241">
              <a:extLst>
                <a:ext uri="{FF2B5EF4-FFF2-40B4-BE49-F238E27FC236}">
                  <a16:creationId xmlns:a16="http://schemas.microsoft.com/office/drawing/2014/main" id="{05E185A0-E915-421D-8925-2716FF2DF2F4}"/>
                </a:ext>
              </a:extLst>
            </p:cNvPr>
            <p:cNvSpPr>
              <a:spLocks noChangeArrowheads="1"/>
            </p:cNvSpPr>
            <p:nvPr/>
          </p:nvSpPr>
          <p:spPr bwMode="auto">
            <a:xfrm>
              <a:off x="6124" y="3237"/>
              <a:ext cx="34" cy="35"/>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42">
              <a:extLst>
                <a:ext uri="{FF2B5EF4-FFF2-40B4-BE49-F238E27FC236}">
                  <a16:creationId xmlns:a16="http://schemas.microsoft.com/office/drawing/2014/main" id="{ED7665AD-01B6-4F58-9883-1B4C4856BE46}"/>
                </a:ext>
              </a:extLst>
            </p:cNvPr>
            <p:cNvSpPr>
              <a:spLocks noChangeArrowheads="1"/>
            </p:cNvSpPr>
            <p:nvPr/>
          </p:nvSpPr>
          <p:spPr bwMode="auto">
            <a:xfrm>
              <a:off x="723" y="3277"/>
              <a:ext cx="10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249" name="Audio 248">
            <a:hlinkClick r:id="" action="ppaction://media"/>
            <a:extLst>
              <a:ext uri="{FF2B5EF4-FFF2-40B4-BE49-F238E27FC236}">
                <a16:creationId xmlns:a16="http://schemas.microsoft.com/office/drawing/2014/main" id="{43CB335C-1F88-438F-93FC-96ACB27817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706646"/>
      </p:ext>
    </p:extLst>
  </p:cSld>
  <p:clrMapOvr>
    <a:masterClrMapping/>
  </p:clrMapOvr>
  <mc:AlternateContent xmlns:mc="http://schemas.openxmlformats.org/markup-compatibility/2006" xmlns:p14="http://schemas.microsoft.com/office/powerpoint/2010/main">
    <mc:Choice Requires="p14">
      <p:transition spd="med" p14:dur="700" advTm="99669">
        <p:fade/>
      </p:transition>
    </mc:Choice>
    <mc:Fallback xmlns="">
      <p:transition spd="med" advTm="99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1) What did the SPP data tell us?  &#10;&#10;2) How should we use the data to inform  our improvement activities?">
            <a:extLst>
              <a:ext uri="{FF2B5EF4-FFF2-40B4-BE49-F238E27FC236}">
                <a16:creationId xmlns:a16="http://schemas.microsoft.com/office/drawing/2014/main" id="{CAFF8FA3-316D-4567-86E8-E62BACE8A517}"/>
              </a:ext>
            </a:extLst>
          </p:cNvPr>
          <p:cNvSpPr>
            <a:spLocks noGrp="1"/>
          </p:cNvSpPr>
          <p:nvPr>
            <p:ph type="title"/>
          </p:nvPr>
        </p:nvSpPr>
        <p:spPr>
          <a:xfrm>
            <a:off x="6682434" y="1171280"/>
            <a:ext cx="5509565" cy="3781720"/>
          </a:xfrm>
        </p:spPr>
        <p:txBody>
          <a:bodyPr anchor="ctr">
            <a:normAutofit/>
          </a:bodyPr>
          <a:lstStyle/>
          <a:p>
            <a:r>
              <a:rPr lang="en-US" dirty="0"/>
              <a:t>1) </a:t>
            </a:r>
            <a:r>
              <a:rPr lang="en-US" sz="3000" dirty="0"/>
              <a:t>What did the SPP data tell us?  </a:t>
            </a:r>
            <a:br>
              <a:rPr lang="en-US" sz="3000" dirty="0"/>
            </a:br>
            <a:br>
              <a:rPr lang="en-US" sz="2000" dirty="0"/>
            </a:br>
            <a:r>
              <a:rPr lang="en-US" dirty="0"/>
              <a:t>2) </a:t>
            </a:r>
            <a:r>
              <a:rPr lang="en-US" sz="3000" dirty="0"/>
              <a:t>How should we use the data to inform  our improvement activities?</a:t>
            </a:r>
          </a:p>
        </p:txBody>
      </p:sp>
      <p:sp>
        <p:nvSpPr>
          <p:cNvPr id="3" name="Text Placeholder 2" descr="Stakeholder Discussion &#10;">
            <a:extLst>
              <a:ext uri="{FF2B5EF4-FFF2-40B4-BE49-F238E27FC236}">
                <a16:creationId xmlns:a16="http://schemas.microsoft.com/office/drawing/2014/main" id="{B2797A79-BCC3-4C71-B87C-A99B492D145A}"/>
              </a:ext>
            </a:extLst>
          </p:cNvPr>
          <p:cNvSpPr>
            <a:spLocks noGrp="1"/>
          </p:cNvSpPr>
          <p:nvPr>
            <p:ph type="body" sz="half" idx="2"/>
          </p:nvPr>
        </p:nvSpPr>
        <p:spPr>
          <a:xfrm>
            <a:off x="7088180" y="5184038"/>
            <a:ext cx="3170245" cy="1214324"/>
          </a:xfrm>
        </p:spPr>
        <p:txBody>
          <a:bodyPr/>
          <a:lstStyle/>
          <a:p>
            <a:pPr algn="ctr"/>
            <a:r>
              <a:rPr lang="en-US" sz="3600" b="1" dirty="0"/>
              <a:t>Stakeholder </a:t>
            </a:r>
          </a:p>
          <a:p>
            <a:pPr algn="ctr"/>
            <a:r>
              <a:rPr lang="en-US" sz="3600" b="1" dirty="0"/>
              <a:t>Discussion </a:t>
            </a:r>
          </a:p>
          <a:p>
            <a:pPr algn="ctr"/>
            <a:endParaRPr lang="en-US" dirty="0"/>
          </a:p>
        </p:txBody>
      </p:sp>
      <p:sp>
        <p:nvSpPr>
          <p:cNvPr id="4" name="Slide Number Placeholder 3">
            <a:extLst>
              <a:ext uri="{FF2B5EF4-FFF2-40B4-BE49-F238E27FC236}">
                <a16:creationId xmlns:a16="http://schemas.microsoft.com/office/drawing/2014/main" id="{57C85D91-1027-40B1-8AB5-3E73C76389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3A5AED2C-5BC2-448F-A79B-CEB598ED38D3}"/>
              </a:ext>
            </a:extLst>
          </p:cNvPr>
          <p:cNvSpPr>
            <a:spLocks noGrp="1"/>
          </p:cNvSpPr>
          <p:nvPr>
            <p:ph type="ftr" sz="quarter" idx="11"/>
          </p:nvPr>
        </p:nvSpPr>
        <p:spPr/>
        <p:txBody>
          <a:bodyPr/>
          <a:lstStyle/>
          <a:p>
            <a:r>
              <a:rPr lang="en-US" dirty="0"/>
              <a:t>Indicator 4 Suspension/Expulsion of Students with Disabilities</a:t>
            </a:r>
          </a:p>
        </p:txBody>
      </p:sp>
      <p:pic>
        <p:nvPicPr>
          <p:cNvPr id="7" name="Graphic 6" descr="Questions">
            <a:extLst>
              <a:ext uri="{FF2B5EF4-FFF2-40B4-BE49-F238E27FC236}">
                <a16:creationId xmlns:a16="http://schemas.microsoft.com/office/drawing/2014/main" id="{E928C14B-69CD-4A67-8B12-BDDEF937B1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77425" y="5024732"/>
            <a:ext cx="1323975" cy="1323975"/>
          </a:xfrm>
          <a:prstGeom prst="rect">
            <a:avLst/>
          </a:prstGeom>
        </p:spPr>
      </p:pic>
      <p:pic>
        <p:nvPicPr>
          <p:cNvPr id="10" name="Audio 9">
            <a:hlinkClick r:id="" action="ppaction://media"/>
            <a:extLst>
              <a:ext uri="{FF2B5EF4-FFF2-40B4-BE49-F238E27FC236}">
                <a16:creationId xmlns:a16="http://schemas.microsoft.com/office/drawing/2014/main" id="{327EA61C-19CF-45B6-84C2-F70DCB87C5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1328796"/>
      </p:ext>
    </p:extLst>
  </p:cSld>
  <p:clrMapOvr>
    <a:masterClrMapping/>
  </p:clrMapOvr>
  <mc:AlternateContent xmlns:mc="http://schemas.openxmlformats.org/markup-compatibility/2006" xmlns:p14="http://schemas.microsoft.com/office/powerpoint/2010/main">
    <mc:Choice Requires="p14">
      <p:transition spd="med" p14:dur="700" advTm="21883">
        <p:fade/>
      </p:transition>
    </mc:Choice>
    <mc:Fallback xmlns="">
      <p:transition spd="med" advTm="21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mprovement Strategies and Activities">
            <a:extLst>
              <a:ext uri="{FF2B5EF4-FFF2-40B4-BE49-F238E27FC236}">
                <a16:creationId xmlns:a16="http://schemas.microsoft.com/office/drawing/2014/main" id="{85070B67-2DA0-4876-A818-5CFDD02BCD76}"/>
              </a:ext>
            </a:extLst>
          </p:cNvPr>
          <p:cNvSpPr>
            <a:spLocks noGrp="1"/>
          </p:cNvSpPr>
          <p:nvPr>
            <p:ph type="title"/>
          </p:nvPr>
        </p:nvSpPr>
        <p:spPr>
          <a:xfrm>
            <a:off x="952502" y="276087"/>
            <a:ext cx="8724573" cy="847197"/>
          </a:xfrm>
        </p:spPr>
        <p:txBody>
          <a:bodyPr anchor="b">
            <a:normAutofit/>
          </a:bodyPr>
          <a:lstStyle/>
          <a:p>
            <a:r>
              <a:rPr lang="en-US" sz="3600" dirty="0"/>
              <a:t>Improvement Strategies and Activities</a:t>
            </a:r>
          </a:p>
        </p:txBody>
      </p:sp>
      <p:sp>
        <p:nvSpPr>
          <p:cNvPr id="4" name="Slide Number Placeholder 3">
            <a:extLst>
              <a:ext uri="{FF2B5EF4-FFF2-40B4-BE49-F238E27FC236}">
                <a16:creationId xmlns:a16="http://schemas.microsoft.com/office/drawing/2014/main" id="{2A41FE33-BB83-4C9A-889D-F649740BC67E}"/>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19</a:t>
            </a:fld>
            <a:endParaRPr lang="en-US" sz="1000" dirty="0"/>
          </a:p>
        </p:txBody>
      </p:sp>
      <p:sp>
        <p:nvSpPr>
          <p:cNvPr id="6" name="Footer Placeholder 5">
            <a:extLst>
              <a:ext uri="{FF2B5EF4-FFF2-40B4-BE49-F238E27FC236}">
                <a16:creationId xmlns:a16="http://schemas.microsoft.com/office/drawing/2014/main" id="{39EE95FA-4860-40D4-9172-0D8D3718750F}"/>
              </a:ext>
            </a:extLst>
          </p:cNvPr>
          <p:cNvSpPr>
            <a:spLocks noGrp="1"/>
          </p:cNvSpPr>
          <p:nvPr>
            <p:ph type="ftr" sz="quarter" idx="11"/>
          </p:nvPr>
        </p:nvSpPr>
        <p:spPr>
          <a:xfrm>
            <a:off x="1637716" y="6629400"/>
            <a:ext cx="9144259" cy="228600"/>
          </a:xfrm>
        </p:spPr>
        <p:txBody>
          <a:bodyPr anchor="ctr">
            <a:normAutofit lnSpcReduction="10000"/>
          </a:bodyPr>
          <a:lstStyle/>
          <a:p>
            <a:r>
              <a:rPr lang="en-US" sz="1000" dirty="0"/>
              <a:t>Indicator 4 Suspension/Expulsion of Students with Disabilities</a:t>
            </a:r>
          </a:p>
        </p:txBody>
      </p:sp>
      <p:graphicFrame>
        <p:nvGraphicFramePr>
          <p:cNvPr id="8" name="Content Placeholder 2">
            <a:extLst>
              <a:ext uri="{FF2B5EF4-FFF2-40B4-BE49-F238E27FC236}">
                <a16:creationId xmlns:a16="http://schemas.microsoft.com/office/drawing/2014/main" id="{C1904756-DD64-43EA-B36D-926EC71659D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96717414"/>
              </p:ext>
            </p:extLst>
          </p:nvPr>
        </p:nvGraphicFramePr>
        <p:xfrm>
          <a:off x="952502" y="1566001"/>
          <a:ext cx="10490198" cy="46206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5C2FF0CB-1938-4A30-96E9-5F1457C4CA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7533271"/>
      </p:ext>
    </p:extLst>
  </p:cSld>
  <p:clrMapOvr>
    <a:masterClrMapping/>
  </p:clrMapOvr>
  <mc:AlternateContent xmlns:mc="http://schemas.openxmlformats.org/markup-compatibility/2006" xmlns:p14="http://schemas.microsoft.com/office/powerpoint/2010/main">
    <mc:Choice Requires="p14">
      <p:transition spd="med" p14:dur="700" advTm="23810">
        <p:fade/>
      </p:transition>
    </mc:Choice>
    <mc:Fallback xmlns="">
      <p:transition spd="med" advTm="23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genda-Indicator 4">
            <a:extLst>
              <a:ext uri="{FF2B5EF4-FFF2-40B4-BE49-F238E27FC236}">
                <a16:creationId xmlns:a16="http://schemas.microsoft.com/office/drawing/2014/main" id="{2D1B52CC-97C7-43CD-949B-12FA051F5E7C}"/>
              </a:ext>
            </a:extLst>
          </p:cNvPr>
          <p:cNvSpPr>
            <a:spLocks noGrp="1"/>
          </p:cNvSpPr>
          <p:nvPr>
            <p:ph type="title"/>
          </p:nvPr>
        </p:nvSpPr>
        <p:spPr>
          <a:xfrm>
            <a:off x="1060704" y="276087"/>
            <a:ext cx="8659369" cy="846276"/>
          </a:xfrm>
        </p:spPr>
        <p:txBody>
          <a:bodyPr>
            <a:normAutofit/>
          </a:bodyPr>
          <a:lstStyle/>
          <a:p>
            <a:r>
              <a:rPr lang="en-US" sz="3200" b="1" dirty="0">
                <a:solidFill>
                  <a:schemeClr val="accent3">
                    <a:lumMod val="50000"/>
                  </a:schemeClr>
                </a:solidFill>
              </a:rPr>
              <a:t>Agenda- Indicator 4</a:t>
            </a:r>
          </a:p>
        </p:txBody>
      </p:sp>
      <p:graphicFrame>
        <p:nvGraphicFramePr>
          <p:cNvPr id="7" name="Content Placeholder 6" descr="This slide lists the items that will be covered in the presentation; Frequently Used Terms for Suspension/expulsion, How the Measurement Works, Data in New York State including Trends and Comparision, Data in new York Complfor the pwpresentation">
            <a:extLst>
              <a:ext uri="{FF2B5EF4-FFF2-40B4-BE49-F238E27FC236}">
                <a16:creationId xmlns:a16="http://schemas.microsoft.com/office/drawing/2014/main" id="{05E07A3C-5FEC-42CF-B7C6-CCDF72954647}"/>
              </a:ext>
            </a:extLst>
          </p:cNvPr>
          <p:cNvGraphicFramePr>
            <a:graphicFrameLocks noGrp="1"/>
          </p:cNvGraphicFramePr>
          <p:nvPr>
            <p:ph idx="1"/>
            <p:extLst>
              <p:ext uri="{D42A27DB-BD31-4B8C-83A1-F6EECF244321}">
                <p14:modId xmlns:p14="http://schemas.microsoft.com/office/powerpoint/2010/main" val="2713731439"/>
              </p:ext>
            </p:extLst>
          </p:nvPr>
        </p:nvGraphicFramePr>
        <p:xfrm>
          <a:off x="1409699" y="1335024"/>
          <a:ext cx="10010775" cy="48514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B0A2580C-EDFC-43DA-87F9-51AAE62BFCC0}"/>
              </a:ext>
            </a:extLst>
          </p:cNvPr>
          <p:cNvSpPr>
            <a:spLocks noGrp="1"/>
          </p:cNvSpPr>
          <p:nvPr>
            <p:ph type="ftr" sz="quarter" idx="11"/>
          </p:nvPr>
        </p:nvSpPr>
        <p:spPr/>
        <p:txBody>
          <a:bodyPr/>
          <a:lstStyle/>
          <a:p>
            <a:r>
              <a:rPr lang="en-US" dirty="0"/>
              <a:t>Indicator 4 Suspension/Expulsion of Students with Disabilities</a:t>
            </a:r>
          </a:p>
        </p:txBody>
      </p:sp>
      <p:pic>
        <p:nvPicPr>
          <p:cNvPr id="5" name="Audio 4">
            <a:hlinkClick r:id="" action="ppaction://media"/>
            <a:extLst>
              <a:ext uri="{FF2B5EF4-FFF2-40B4-BE49-F238E27FC236}">
                <a16:creationId xmlns:a16="http://schemas.microsoft.com/office/drawing/2014/main" id="{14C4C65A-8600-496C-9EF3-E895F6AF77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4901422"/>
      </p:ext>
    </p:extLst>
  </p:cSld>
  <p:clrMapOvr>
    <a:masterClrMapping/>
  </p:clrMapOvr>
  <mc:AlternateContent xmlns:mc="http://schemas.openxmlformats.org/markup-compatibility/2006" xmlns:p14="http://schemas.microsoft.com/office/powerpoint/2010/main">
    <mc:Choice Requires="p14">
      <p:transition spd="med" p14:dur="700" advTm="55148">
        <p:fade/>
      </p:transition>
    </mc:Choice>
    <mc:Fallback xmlns="">
      <p:transition spd="med" advTm="55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uidance and Resources">
            <a:extLst>
              <a:ext uri="{FF2B5EF4-FFF2-40B4-BE49-F238E27FC236}">
                <a16:creationId xmlns:a16="http://schemas.microsoft.com/office/drawing/2014/main" id="{7D116C53-4B62-4F01-A612-15925021279E}"/>
              </a:ext>
            </a:extLst>
          </p:cNvPr>
          <p:cNvSpPr>
            <a:spLocks noGrp="1"/>
          </p:cNvSpPr>
          <p:nvPr>
            <p:ph type="title"/>
          </p:nvPr>
        </p:nvSpPr>
        <p:spPr>
          <a:xfrm>
            <a:off x="752592" y="276087"/>
            <a:ext cx="8831247" cy="646710"/>
          </a:xfrm>
        </p:spPr>
        <p:txBody>
          <a:bodyPr/>
          <a:lstStyle/>
          <a:p>
            <a:pPr algn="ctr"/>
            <a:r>
              <a:rPr lang="en-US" dirty="0"/>
              <a:t>Guidance and Resources</a:t>
            </a:r>
          </a:p>
        </p:txBody>
      </p:sp>
      <p:sp>
        <p:nvSpPr>
          <p:cNvPr id="6" name="Rectangle 5" descr="Office of Special Education ">
            <a:extLst>
              <a:ext uri="{FF2B5EF4-FFF2-40B4-BE49-F238E27FC236}">
                <a16:creationId xmlns:a16="http://schemas.microsoft.com/office/drawing/2014/main" id="{147CFF88-13EA-4D79-B9D7-36EFF1AEA0ED}"/>
              </a:ext>
            </a:extLst>
          </p:cNvPr>
          <p:cNvSpPr/>
          <p:nvPr/>
        </p:nvSpPr>
        <p:spPr>
          <a:xfrm>
            <a:off x="744893" y="1423600"/>
            <a:ext cx="5025907" cy="789998"/>
          </a:xfrm>
          <a:prstGeom prst="rect">
            <a:avLst/>
          </a:prstGeom>
          <a:solidFill>
            <a:schemeClr val="accent3">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solidFill>
                  <a:schemeClr val="bg1"/>
                </a:solidFill>
              </a:rPr>
              <a:t>Office of Special Education </a:t>
            </a:r>
            <a:r>
              <a:rPr lang="en-US" sz="1600" dirty="0">
                <a:solidFill>
                  <a:schemeClr val="bg1"/>
                </a:solidFill>
                <a:hlinkClick r:id="rId5">
                  <a:extLst>
                    <a:ext uri="{A12FA001-AC4F-418D-AE19-62706E023703}">
                      <ahyp:hlinkClr xmlns:ahyp="http://schemas.microsoft.com/office/drawing/2018/hyperlinkcolor" val="tx"/>
                    </a:ext>
                  </a:extLst>
                </a:hlinkClick>
              </a:rPr>
              <a:t>http://www.p12.nysed.gov/specialed/</a:t>
            </a:r>
            <a:endParaRPr lang="en-US" sz="1600" dirty="0">
              <a:solidFill>
                <a:schemeClr val="bg1"/>
              </a:solidFill>
            </a:endParaRPr>
          </a:p>
        </p:txBody>
      </p:sp>
      <p:sp>
        <p:nvSpPr>
          <p:cNvPr id="7" name="Rectangle 6" descr="Examples of resources and guidance documents available on the Office of Special Education webpage; Part 200 and Part 201 regulations, IEP Development, Functional Behavioral Assessments, Behavioral Intervention Plans">
            <a:extLst>
              <a:ext uri="{FF2B5EF4-FFF2-40B4-BE49-F238E27FC236}">
                <a16:creationId xmlns:a16="http://schemas.microsoft.com/office/drawing/2014/main" id="{A28058FA-5348-4F7C-875C-FB09FD2A49B8}"/>
              </a:ext>
            </a:extLst>
          </p:cNvPr>
          <p:cNvSpPr/>
          <p:nvPr/>
        </p:nvSpPr>
        <p:spPr>
          <a:xfrm>
            <a:off x="744893" y="2210172"/>
            <a:ext cx="5025907" cy="1476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t>Part 200 and Part 201 regulations</a:t>
            </a:r>
          </a:p>
          <a:p>
            <a:pPr marL="285750" indent="-285750">
              <a:buFont typeface="Wingdings" panose="05000000000000000000" pitchFamily="2" charset="2"/>
              <a:buChar char="q"/>
            </a:pPr>
            <a:r>
              <a:rPr lang="en-US" dirty="0"/>
              <a:t>Publications</a:t>
            </a:r>
          </a:p>
          <a:p>
            <a:pPr marL="742950" lvl="1" indent="-285750">
              <a:buFont typeface="Wingdings" panose="05000000000000000000" pitchFamily="2" charset="2"/>
              <a:buChar char="v"/>
            </a:pPr>
            <a:r>
              <a:rPr lang="en-US" dirty="0"/>
              <a:t>IEP Development</a:t>
            </a:r>
          </a:p>
          <a:p>
            <a:pPr marL="742950" lvl="1" indent="-285750">
              <a:buFont typeface="Wingdings" panose="05000000000000000000" pitchFamily="2" charset="2"/>
              <a:buChar char="v"/>
            </a:pPr>
            <a:r>
              <a:rPr lang="en-US" dirty="0"/>
              <a:t>Functional Behavioral Assessment</a:t>
            </a:r>
          </a:p>
          <a:p>
            <a:pPr marL="742950" lvl="1" indent="-285750">
              <a:buFont typeface="Wingdings" panose="05000000000000000000" pitchFamily="2" charset="2"/>
              <a:buChar char="v"/>
            </a:pPr>
            <a:r>
              <a:rPr lang="en-US" dirty="0"/>
              <a:t> Behavioral Intervention Plan</a:t>
            </a:r>
          </a:p>
        </p:txBody>
      </p:sp>
      <p:sp>
        <p:nvSpPr>
          <p:cNvPr id="10" name="Rectangle 9" descr="Curriculum and Instruction ">
            <a:extLst>
              <a:ext uri="{FF2B5EF4-FFF2-40B4-BE49-F238E27FC236}">
                <a16:creationId xmlns:a16="http://schemas.microsoft.com/office/drawing/2014/main" id="{767D6F36-F716-4663-8C82-FC928EF38401}"/>
              </a:ext>
            </a:extLst>
          </p:cNvPr>
          <p:cNvSpPr/>
          <p:nvPr/>
        </p:nvSpPr>
        <p:spPr>
          <a:xfrm>
            <a:off x="752592" y="3913757"/>
            <a:ext cx="5025907" cy="1203976"/>
          </a:xfrm>
          <a:prstGeom prst="rect">
            <a:avLst/>
          </a:prstGeom>
          <a:solidFill>
            <a:schemeClr val="accent3">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solidFill>
                  <a:schemeClr val="bg1"/>
                </a:solidFill>
              </a:rPr>
              <a:t>Curriculum and Instruction </a:t>
            </a:r>
            <a:r>
              <a:rPr lang="en-US" sz="1600" dirty="0">
                <a:solidFill>
                  <a:schemeClr val="bg1"/>
                </a:solidFill>
                <a:hlinkClick r:id="rId6">
                  <a:extLst>
                    <a:ext uri="{A12FA001-AC4F-418D-AE19-62706E023703}">
                      <ahyp:hlinkClr xmlns:ahyp="http://schemas.microsoft.com/office/drawing/2018/hyperlinkcolor" val="tx"/>
                    </a:ext>
                  </a:extLst>
                </a:hlinkClick>
              </a:rPr>
              <a:t>http://www.nysed.gov/curriculum-inst</a:t>
            </a:r>
            <a:r>
              <a:rPr lang="en-US" dirty="0">
                <a:solidFill>
                  <a:schemeClr val="bg1"/>
                </a:solidFill>
                <a:hlinkClick r:id="rId6">
                  <a:extLst>
                    <a:ext uri="{A12FA001-AC4F-418D-AE19-62706E023703}">
                      <ahyp:hlinkClr xmlns:ahyp="http://schemas.microsoft.com/office/drawing/2018/hyperlinkcolor" val="tx"/>
                    </a:ext>
                  </a:extLst>
                </a:hlinkClick>
              </a:rPr>
              <a:t>ruction</a:t>
            </a:r>
            <a:endParaRPr lang="en-US" dirty="0">
              <a:solidFill>
                <a:schemeClr val="bg1"/>
              </a:solidFill>
            </a:endParaRPr>
          </a:p>
        </p:txBody>
      </p:sp>
      <p:sp>
        <p:nvSpPr>
          <p:cNvPr id="11" name="Rectangle 10" descr="Examples of resources and guidance documents available of the Curriculum and Instruction webpage;, Culturally Responsive-Sustaining Education Framework and Part 100 regulations">
            <a:extLst>
              <a:ext uri="{FF2B5EF4-FFF2-40B4-BE49-F238E27FC236}">
                <a16:creationId xmlns:a16="http://schemas.microsoft.com/office/drawing/2014/main" id="{850B2A48-EDFC-42F6-B645-5C5600C26F6A}"/>
              </a:ext>
            </a:extLst>
          </p:cNvPr>
          <p:cNvSpPr/>
          <p:nvPr/>
        </p:nvSpPr>
        <p:spPr>
          <a:xfrm>
            <a:off x="737197" y="4977961"/>
            <a:ext cx="5033604" cy="1336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t>Culturally Responsive-Sustaining Education Framework</a:t>
            </a:r>
          </a:p>
          <a:p>
            <a:pPr marL="285750" indent="-285750">
              <a:buFont typeface="Wingdings" panose="05000000000000000000" pitchFamily="2" charset="2"/>
              <a:buChar char="q"/>
            </a:pPr>
            <a:r>
              <a:rPr lang="en-US" dirty="0"/>
              <a:t>Part 100 regulations</a:t>
            </a:r>
          </a:p>
        </p:txBody>
      </p:sp>
      <p:sp>
        <p:nvSpPr>
          <p:cNvPr id="8" name="Rectangle 7" descr="Student Support Services &#10;">
            <a:extLst>
              <a:ext uri="{FF2B5EF4-FFF2-40B4-BE49-F238E27FC236}">
                <a16:creationId xmlns:a16="http://schemas.microsoft.com/office/drawing/2014/main" id="{1D265630-3AFB-4D19-BEA4-53400184B9E1}"/>
              </a:ext>
            </a:extLst>
          </p:cNvPr>
          <p:cNvSpPr/>
          <p:nvPr/>
        </p:nvSpPr>
        <p:spPr>
          <a:xfrm>
            <a:off x="6211026" y="1426851"/>
            <a:ext cx="5371374" cy="834431"/>
          </a:xfrm>
          <a:prstGeom prst="rect">
            <a:avLst/>
          </a:prstGeom>
          <a:solidFill>
            <a:schemeClr val="accent3">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bg1"/>
                </a:solidFill>
              </a:rPr>
              <a:t>Student Support Services </a:t>
            </a:r>
          </a:p>
          <a:p>
            <a:pPr algn="ctr"/>
            <a:r>
              <a:rPr lang="en-US" sz="1400" dirty="0">
                <a:solidFill>
                  <a:schemeClr val="bg1"/>
                </a:solidFill>
                <a:hlinkClick r:id="rId7">
                  <a:extLst>
                    <a:ext uri="{A12FA001-AC4F-418D-AE19-62706E023703}">
                      <ahyp:hlinkClr xmlns:ahyp="http://schemas.microsoft.com/office/drawing/2018/hyperlinkcolor" val="tx"/>
                    </a:ext>
                  </a:extLst>
                </a:hlinkClick>
              </a:rPr>
              <a:t>http://www.p12.nysed.gov/sss</a:t>
            </a:r>
            <a:endParaRPr lang="en-US" sz="1400" dirty="0">
              <a:solidFill>
                <a:schemeClr val="bg1"/>
              </a:solidFill>
            </a:endParaRPr>
          </a:p>
        </p:txBody>
      </p:sp>
      <p:sp>
        <p:nvSpPr>
          <p:cNvPr id="9" name="Rectangle 8" descr="Examples of guidance and resources available on the Student Support Services webpage; Mental Health Support, Social Emotional Learning and&#10;School Safety&#10;">
            <a:extLst>
              <a:ext uri="{FF2B5EF4-FFF2-40B4-BE49-F238E27FC236}">
                <a16:creationId xmlns:a16="http://schemas.microsoft.com/office/drawing/2014/main" id="{74DBA959-436A-43F5-A8DF-1777F345FFB4}"/>
              </a:ext>
            </a:extLst>
          </p:cNvPr>
          <p:cNvSpPr/>
          <p:nvPr/>
        </p:nvSpPr>
        <p:spPr>
          <a:xfrm>
            <a:off x="6211026" y="2260839"/>
            <a:ext cx="5371374" cy="1426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t>Mental Health Support</a:t>
            </a:r>
          </a:p>
          <a:p>
            <a:pPr marL="285750" indent="-285750">
              <a:buFont typeface="Wingdings" panose="05000000000000000000" pitchFamily="2" charset="2"/>
              <a:buChar char="q"/>
            </a:pPr>
            <a:r>
              <a:rPr lang="en-US" dirty="0"/>
              <a:t>Social Emotional Learning</a:t>
            </a:r>
          </a:p>
          <a:p>
            <a:pPr marL="285750" indent="-285750">
              <a:buFont typeface="Wingdings" panose="05000000000000000000" pitchFamily="2" charset="2"/>
              <a:buChar char="q"/>
            </a:pPr>
            <a:r>
              <a:rPr lang="en-US" dirty="0"/>
              <a:t>School Safety</a:t>
            </a:r>
          </a:p>
        </p:txBody>
      </p:sp>
      <p:sp>
        <p:nvSpPr>
          <p:cNvPr id="12" name="Rectangle 11" descr="Office of Bilingual Education and World Languages&#10;">
            <a:extLst>
              <a:ext uri="{FF2B5EF4-FFF2-40B4-BE49-F238E27FC236}">
                <a16:creationId xmlns:a16="http://schemas.microsoft.com/office/drawing/2014/main" id="{35FB80DF-EE52-4AD2-B918-B14A7E208D4D}"/>
              </a:ext>
            </a:extLst>
          </p:cNvPr>
          <p:cNvSpPr/>
          <p:nvPr/>
        </p:nvSpPr>
        <p:spPr>
          <a:xfrm>
            <a:off x="6211026" y="3913757"/>
            <a:ext cx="5371374" cy="1119524"/>
          </a:xfrm>
          <a:prstGeom prst="rect">
            <a:avLst/>
          </a:prstGeom>
          <a:solidFill>
            <a:schemeClr val="accent3">
              <a:lumMod val="5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solidFill>
                  <a:schemeClr val="bg1"/>
                </a:solidFill>
              </a:rPr>
              <a:t>Office of Bilingual Education and </a:t>
            </a:r>
            <a:r>
              <a:rPr lang="en-US" dirty="0">
                <a:solidFill>
                  <a:schemeClr val="bg1"/>
                </a:solidFill>
              </a:rPr>
              <a:t>World Languages</a:t>
            </a:r>
          </a:p>
          <a:p>
            <a:pPr algn="ctr"/>
            <a:r>
              <a:rPr lang="en-US" sz="1600" dirty="0">
                <a:solidFill>
                  <a:schemeClr val="bg1"/>
                </a:solidFill>
                <a:hlinkClick r:id="rId8">
                  <a:extLst>
                    <a:ext uri="{A12FA001-AC4F-418D-AE19-62706E023703}">
                      <ahyp:hlinkClr xmlns:ahyp="http://schemas.microsoft.com/office/drawing/2018/hyperlinkcolor" val="tx"/>
                    </a:ext>
                  </a:extLst>
                </a:hlinkClick>
              </a:rPr>
              <a:t>http://www.nysed.gov/program-offices/office-bilingual-education-and-world-languages-obewl</a:t>
            </a:r>
            <a:endParaRPr lang="en-US" sz="1600" dirty="0">
              <a:solidFill>
                <a:schemeClr val="bg1"/>
              </a:solidFill>
            </a:endParaRPr>
          </a:p>
          <a:p>
            <a:pPr algn="ctr"/>
            <a:endParaRPr lang="en-US" sz="1400" dirty="0"/>
          </a:p>
        </p:txBody>
      </p:sp>
      <p:sp>
        <p:nvSpPr>
          <p:cNvPr id="13" name="Rectangle 12" descr="Examples of guidance and resources available on the Office of Bilingual Education and World Languages webpage; Part 154 regulations and Integrated ENL Resources">
            <a:extLst>
              <a:ext uri="{FF2B5EF4-FFF2-40B4-BE49-F238E27FC236}">
                <a16:creationId xmlns:a16="http://schemas.microsoft.com/office/drawing/2014/main" id="{D7348509-380F-408E-89BE-49CA73F7DE0B}"/>
              </a:ext>
            </a:extLst>
          </p:cNvPr>
          <p:cNvSpPr/>
          <p:nvPr/>
        </p:nvSpPr>
        <p:spPr>
          <a:xfrm>
            <a:off x="6209845" y="4941269"/>
            <a:ext cx="5384623" cy="1373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n-US" dirty="0"/>
              <a:t>Part 154 regulations</a:t>
            </a:r>
          </a:p>
          <a:p>
            <a:pPr marL="285750" indent="-285750">
              <a:buFont typeface="Wingdings" panose="05000000000000000000" pitchFamily="2" charset="2"/>
              <a:buChar char="q"/>
            </a:pPr>
            <a:r>
              <a:rPr lang="en-US" dirty="0"/>
              <a:t>Integrated ENL Resources</a:t>
            </a:r>
          </a:p>
        </p:txBody>
      </p:sp>
      <p:sp>
        <p:nvSpPr>
          <p:cNvPr id="4" name="Slide Number Placeholder 3">
            <a:extLst>
              <a:ext uri="{FF2B5EF4-FFF2-40B4-BE49-F238E27FC236}">
                <a16:creationId xmlns:a16="http://schemas.microsoft.com/office/drawing/2014/main" id="{6F5E502A-E34C-46B7-9A77-B7D25CE15E75}"/>
              </a:ext>
            </a:extLst>
          </p:cNvPr>
          <p:cNvSpPr>
            <a:spLocks noGrp="1"/>
          </p:cNvSpPr>
          <p:nvPr>
            <p:ph type="sldNum" sz="quarter" idx="12"/>
          </p:nvPr>
        </p:nvSpPr>
        <p:spPr/>
        <p:txBody>
          <a:bodyPr/>
          <a:lstStyle/>
          <a:p>
            <a:fld id="{9CD8D479-8942-46E8-A226-A4E01F7A105C}" type="slidenum">
              <a:rPr lang="en-US" smtClean="0"/>
              <a:t>20</a:t>
            </a:fld>
            <a:endParaRPr lang="en-US" dirty="0"/>
          </a:p>
        </p:txBody>
      </p:sp>
      <p:sp>
        <p:nvSpPr>
          <p:cNvPr id="5" name="Footer Placeholder 4">
            <a:extLst>
              <a:ext uri="{FF2B5EF4-FFF2-40B4-BE49-F238E27FC236}">
                <a16:creationId xmlns:a16="http://schemas.microsoft.com/office/drawing/2014/main" id="{AD375165-1CB2-4676-A7FE-824AA49505A1}"/>
              </a:ext>
            </a:extLst>
          </p:cNvPr>
          <p:cNvSpPr>
            <a:spLocks noGrp="1"/>
          </p:cNvSpPr>
          <p:nvPr>
            <p:ph type="ftr" sz="quarter" idx="11"/>
          </p:nvPr>
        </p:nvSpPr>
        <p:spPr/>
        <p:txBody>
          <a:bodyPr/>
          <a:lstStyle/>
          <a:p>
            <a:r>
              <a:rPr lang="en-US" dirty="0"/>
              <a:t>Indicator 4 Suspension/Expulsion of Students with Disabilities</a:t>
            </a:r>
          </a:p>
        </p:txBody>
      </p:sp>
      <p:pic>
        <p:nvPicPr>
          <p:cNvPr id="14" name="Audio 13">
            <a:hlinkClick r:id="" action="ppaction://media"/>
            <a:extLst>
              <a:ext uri="{FF2B5EF4-FFF2-40B4-BE49-F238E27FC236}">
                <a16:creationId xmlns:a16="http://schemas.microsoft.com/office/drawing/2014/main" id="{42295AE7-6F2D-4C5A-ACA2-B7226DB396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0241055"/>
      </p:ext>
    </p:extLst>
  </p:cSld>
  <p:clrMapOvr>
    <a:masterClrMapping/>
  </p:clrMapOvr>
  <mc:AlternateContent xmlns:mc="http://schemas.openxmlformats.org/markup-compatibility/2006" xmlns:p14="http://schemas.microsoft.com/office/powerpoint/2010/main">
    <mc:Choice Requires="p14">
      <p:transition spd="med" p14:dur="700" advTm="70415">
        <p:fade/>
      </p:transition>
    </mc:Choice>
    <mc:Fallback xmlns="">
      <p:transition spd="med" advTm="704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Down 9">
            <a:extLst>
              <a:ext uri="{FF2B5EF4-FFF2-40B4-BE49-F238E27FC236}">
                <a16:creationId xmlns:a16="http://schemas.microsoft.com/office/drawing/2014/main" id="{27B5E8B9-DED6-4CB6-87D5-0CB82227F70E}"/>
              </a:ext>
              <a:ext uri="{C183D7F6-B498-43B3-948B-1728B52AA6E4}">
                <adec:decorative xmlns:adec="http://schemas.microsoft.com/office/drawing/2017/decorative" val="1"/>
              </a:ext>
            </a:extLst>
          </p:cNvPr>
          <p:cNvSpPr/>
          <p:nvPr/>
        </p:nvSpPr>
        <p:spPr>
          <a:xfrm>
            <a:off x="8250173" y="4135025"/>
            <a:ext cx="484632" cy="506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Indicator 4 Monitoring Activities">
            <a:extLst>
              <a:ext uri="{FF2B5EF4-FFF2-40B4-BE49-F238E27FC236}">
                <a16:creationId xmlns:a16="http://schemas.microsoft.com/office/drawing/2014/main" id="{07F29118-53C9-4D02-9887-A1E063C6B416}"/>
              </a:ext>
            </a:extLst>
          </p:cNvPr>
          <p:cNvSpPr>
            <a:spLocks noGrp="1"/>
          </p:cNvSpPr>
          <p:nvPr>
            <p:ph type="title"/>
          </p:nvPr>
        </p:nvSpPr>
        <p:spPr>
          <a:xfrm>
            <a:off x="685800" y="124303"/>
            <a:ext cx="10096175" cy="709074"/>
          </a:xfrm>
        </p:spPr>
        <p:txBody>
          <a:bodyPr/>
          <a:lstStyle/>
          <a:p>
            <a:pPr algn="ctr"/>
            <a:r>
              <a:rPr lang="en-US" dirty="0"/>
              <a:t>Indicator 4 Monitoring Activities</a:t>
            </a:r>
          </a:p>
        </p:txBody>
      </p:sp>
      <p:sp>
        <p:nvSpPr>
          <p:cNvPr id="9" name="Content Placeholder 8" descr="Every year a district is notified of significant discrepancy, it must undergo a review of its polices, procedures and practices.&#10;">
            <a:extLst>
              <a:ext uri="{FF2B5EF4-FFF2-40B4-BE49-F238E27FC236}">
                <a16:creationId xmlns:a16="http://schemas.microsoft.com/office/drawing/2014/main" id="{9EA86BB6-CEE2-48E6-92A0-729279FE8606}"/>
              </a:ext>
            </a:extLst>
          </p:cNvPr>
          <p:cNvSpPr>
            <a:spLocks noGrp="1"/>
          </p:cNvSpPr>
          <p:nvPr>
            <p:ph sz="half" idx="4294967295"/>
          </p:nvPr>
        </p:nvSpPr>
        <p:spPr>
          <a:xfrm>
            <a:off x="717934" y="1511404"/>
            <a:ext cx="4913244" cy="4737119"/>
          </a:xfrm>
        </p:spPr>
        <p:txBody>
          <a:bodyPr>
            <a:normAutofit/>
          </a:bodyPr>
          <a:lstStyle/>
          <a:p>
            <a:pPr marL="0" indent="0">
              <a:buNone/>
            </a:pPr>
            <a:r>
              <a:rPr lang="en-US" sz="2800" dirty="0"/>
              <a:t>Every year a district is notified of significant discrepancy, it must undergo a review of its:</a:t>
            </a:r>
          </a:p>
          <a:p>
            <a:pPr marL="283464" lvl="1" indent="0">
              <a:buNone/>
            </a:pPr>
            <a:endParaRPr lang="en-US" dirty="0"/>
          </a:p>
        </p:txBody>
      </p:sp>
      <p:sp>
        <p:nvSpPr>
          <p:cNvPr id="7" name="Rectangle: Rounded Corners 6" descr="New York State Education Department has developed a monitoring protocol designed to identify noncompliance with regulatory requirements most closely related to the discipline of students with disabilities&#10;">
            <a:extLst>
              <a:ext uri="{FF2B5EF4-FFF2-40B4-BE49-F238E27FC236}">
                <a16:creationId xmlns:a16="http://schemas.microsoft.com/office/drawing/2014/main" id="{E45C179A-5D7F-4551-A9FA-B9A21A2BB073}"/>
              </a:ext>
            </a:extLst>
          </p:cNvPr>
          <p:cNvSpPr/>
          <p:nvPr/>
        </p:nvSpPr>
        <p:spPr>
          <a:xfrm>
            <a:off x="5631178" y="1511404"/>
            <a:ext cx="5722622" cy="27445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NYSED has developed a monitoring protocol designed to identify noncompliance with regulatory requirements most closely related to the discipline of students with disabilities</a:t>
            </a:r>
          </a:p>
        </p:txBody>
      </p:sp>
      <p:sp>
        <p:nvSpPr>
          <p:cNvPr id="8" name="Rectangle: Rounded Corners 7" descr="New York State Education Department ensures the timely resolution of the noncompliance &#10;">
            <a:extLst>
              <a:ext uri="{FF2B5EF4-FFF2-40B4-BE49-F238E27FC236}">
                <a16:creationId xmlns:a16="http://schemas.microsoft.com/office/drawing/2014/main" id="{C8E4E5EE-0BEE-4475-9286-869065542F6D}"/>
              </a:ext>
            </a:extLst>
          </p:cNvPr>
          <p:cNvSpPr/>
          <p:nvPr/>
        </p:nvSpPr>
        <p:spPr>
          <a:xfrm>
            <a:off x="5685182" y="4636810"/>
            <a:ext cx="5668618" cy="172762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NYSED ensures the timely resolution of the noncompliance </a:t>
            </a:r>
          </a:p>
        </p:txBody>
      </p:sp>
      <p:sp>
        <p:nvSpPr>
          <p:cNvPr id="4" name="Slide Number Placeholder 3">
            <a:extLst>
              <a:ext uri="{FF2B5EF4-FFF2-40B4-BE49-F238E27FC236}">
                <a16:creationId xmlns:a16="http://schemas.microsoft.com/office/drawing/2014/main" id="{849E3480-9174-4DC3-B424-BA3BA3DCD8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7A524AB2-B73E-4883-9B1D-5BBF896DE2B2}"/>
              </a:ext>
            </a:extLst>
          </p:cNvPr>
          <p:cNvSpPr>
            <a:spLocks noGrp="1"/>
          </p:cNvSpPr>
          <p:nvPr>
            <p:ph type="ftr" sz="quarter" idx="11"/>
          </p:nvPr>
        </p:nvSpPr>
        <p:spPr/>
        <p:txBody>
          <a:bodyPr/>
          <a:lstStyle/>
          <a:p>
            <a:r>
              <a:rPr lang="en-US" dirty="0"/>
              <a:t>Indicator 4 Suspension/Expulsion of Students with Disabilities</a:t>
            </a:r>
          </a:p>
        </p:txBody>
      </p:sp>
      <p:graphicFrame>
        <p:nvGraphicFramePr>
          <p:cNvPr id="17" name="Diagram 16">
            <a:extLst>
              <a:ext uri="{FF2B5EF4-FFF2-40B4-BE49-F238E27FC236}">
                <a16:creationId xmlns:a16="http://schemas.microsoft.com/office/drawing/2014/main" id="{012AB4F1-62B3-4F16-8F88-14BCB23D0AE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9917549"/>
              </p:ext>
            </p:extLst>
          </p:nvPr>
        </p:nvGraphicFramePr>
        <p:xfrm>
          <a:off x="685800" y="2679700"/>
          <a:ext cx="4546600" cy="36847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id="{0378F408-82FE-4753-94DF-3D70094A98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2291725"/>
      </p:ext>
    </p:extLst>
  </p:cSld>
  <p:clrMapOvr>
    <a:masterClrMapping/>
  </p:clrMapOvr>
  <mc:AlternateContent xmlns:mc="http://schemas.openxmlformats.org/markup-compatibility/2006" xmlns:p14="http://schemas.microsoft.com/office/powerpoint/2010/main">
    <mc:Choice Requires="p14">
      <p:transition spd="med" p14:dur="700" advTm="35954">
        <p:fade/>
      </p:transition>
    </mc:Choice>
    <mc:Fallback xmlns="">
      <p:transition spd="med" advTm="359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descr="Office of Special Education's Educational Partnership Tiered Support and Professional Development ">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dirty="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94115938"/>
              </p:ext>
            </p:extLst>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descr="Systems Change Work Providing a Variety of Supports to Educational Organizations in New York State&#10;">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763650747"/>
              </p:ext>
            </p:extLst>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3864"/>
                </a:solidFill>
                <a:effectLst/>
                <a:uLnTx/>
                <a:uFillTx/>
                <a:latin typeface="Corbel" panose="020B0503020204020204"/>
                <a:ea typeface="+mn-ea"/>
                <a:cs typeface="+mn-cs"/>
              </a:rPr>
              <a:t>2</a:t>
            </a:r>
          </a:p>
        </p:txBody>
      </p:sp>
      <p:sp>
        <p:nvSpPr>
          <p:cNvPr id="3" name="Footer Placeholder 2">
            <a:extLst>
              <a:ext uri="{FF2B5EF4-FFF2-40B4-BE49-F238E27FC236}">
                <a16:creationId xmlns:a16="http://schemas.microsoft.com/office/drawing/2014/main" id="{1F8554EB-9D42-4F8D-9E7C-2B6A0B633BAD}"/>
              </a:ext>
            </a:extLst>
          </p:cNvPr>
          <p:cNvSpPr>
            <a:spLocks noGrp="1"/>
          </p:cNvSpPr>
          <p:nvPr>
            <p:ph type="ftr" sz="quarter" idx="11"/>
          </p:nvPr>
        </p:nvSpPr>
        <p:spPr/>
        <p:txBody>
          <a:bodyPr/>
          <a:lstStyle/>
          <a:p>
            <a:r>
              <a:rPr lang="en-US"/>
              <a:t>Indicator 4 Suspension/Expulsion of Students with Disabilities</a:t>
            </a:r>
            <a:endParaRPr lang="en-US" dirty="0"/>
          </a:p>
        </p:txBody>
      </p:sp>
      <p:pic>
        <p:nvPicPr>
          <p:cNvPr id="4" name="Audio 3">
            <a:hlinkClick r:id="" action="ppaction://media"/>
            <a:extLst>
              <a:ext uri="{FF2B5EF4-FFF2-40B4-BE49-F238E27FC236}">
                <a16:creationId xmlns:a16="http://schemas.microsoft.com/office/drawing/2014/main" id="{D55DDE6B-6F37-4B4F-9E8A-3250D004895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416051"/>
      </p:ext>
    </p:extLst>
  </p:cSld>
  <p:clrMapOvr>
    <a:masterClrMapping/>
  </p:clrMapOvr>
  <mc:AlternateContent xmlns:mc="http://schemas.openxmlformats.org/markup-compatibility/2006" xmlns:p14="http://schemas.microsoft.com/office/powerpoint/2010/main">
    <mc:Choice Requires="p14">
      <p:transition spd="med" p14:dur="700" advTm="103132">
        <p:fade/>
      </p:transition>
    </mc:Choice>
    <mc:Fallback xmlns="">
      <p:transition spd="med" advTm="103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SE Educational Partnership Targeted Skills Group or TSG">
            <a:extLst>
              <a:ext uri="{FF2B5EF4-FFF2-40B4-BE49-F238E27FC236}">
                <a16:creationId xmlns:a16="http://schemas.microsoft.com/office/drawing/2014/main" id="{1D93A9E6-98E1-41EB-A2F5-0C99D97777B4}"/>
              </a:ext>
            </a:extLst>
          </p:cNvPr>
          <p:cNvSpPr>
            <a:spLocks noGrp="1"/>
          </p:cNvSpPr>
          <p:nvPr>
            <p:ph type="title"/>
          </p:nvPr>
        </p:nvSpPr>
        <p:spPr>
          <a:xfrm>
            <a:off x="1047964" y="276087"/>
            <a:ext cx="9734011" cy="1183566"/>
          </a:xfrm>
        </p:spPr>
        <p:txBody>
          <a:bodyPr/>
          <a:lstStyle/>
          <a:p>
            <a:pPr algn="ctr"/>
            <a:r>
              <a:rPr lang="en-US" b="1" dirty="0"/>
              <a:t>OSE Educational Partnership </a:t>
            </a:r>
            <a:br>
              <a:rPr lang="en-US" b="1" dirty="0"/>
            </a:br>
            <a:r>
              <a:rPr lang="en-US" b="1" dirty="0"/>
              <a:t>Targeted Skills Group (TSG)</a:t>
            </a:r>
          </a:p>
        </p:txBody>
      </p:sp>
      <p:graphicFrame>
        <p:nvGraphicFramePr>
          <p:cNvPr id="8" name="Diagram 7" descr="A flow chart that describes the OSE Educational Partnership Targeted Skills Group: A TSG is professional development and technical assistance provided to a small group to build awareness, learn or develop new skills and problem solve to improve outcomes for students with disabilities.">
            <a:extLst>
              <a:ext uri="{FF2B5EF4-FFF2-40B4-BE49-F238E27FC236}">
                <a16:creationId xmlns:a16="http://schemas.microsoft.com/office/drawing/2014/main" id="{2F531705-A26E-488F-9C04-F6EBB4451E03}"/>
              </a:ext>
            </a:extLst>
          </p:cNvPr>
          <p:cNvGraphicFramePr/>
          <p:nvPr>
            <p:extLst>
              <p:ext uri="{D42A27DB-BD31-4B8C-83A1-F6EECF244321}">
                <p14:modId xmlns:p14="http://schemas.microsoft.com/office/powerpoint/2010/main" val="1224515790"/>
              </p:ext>
            </p:extLst>
          </p:nvPr>
        </p:nvGraphicFramePr>
        <p:xfrm>
          <a:off x="1386840" y="1887708"/>
          <a:ext cx="9418320" cy="44330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Map of New York State in blue with the State's OSE Educational Partnership logo">
            <a:extLst>
              <a:ext uri="{FF2B5EF4-FFF2-40B4-BE49-F238E27FC236}">
                <a16:creationId xmlns:a16="http://schemas.microsoft.com/office/drawing/2014/main" id="{237ABDA7-BF42-45C4-94D4-DB2B82BD42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964" y="217220"/>
            <a:ext cx="1607855" cy="1242433"/>
          </a:xfrm>
          <a:prstGeom prst="rect">
            <a:avLst/>
          </a:prstGeom>
        </p:spPr>
      </p:pic>
      <p:sp>
        <p:nvSpPr>
          <p:cNvPr id="4" name="Slide Number Placeholder 3">
            <a:extLst>
              <a:ext uri="{FF2B5EF4-FFF2-40B4-BE49-F238E27FC236}">
                <a16:creationId xmlns:a16="http://schemas.microsoft.com/office/drawing/2014/main" id="{990ABB7F-C8B1-4ECB-B7AE-3395D71A465B}"/>
              </a:ext>
            </a:extLst>
          </p:cNvPr>
          <p:cNvSpPr>
            <a:spLocks noGrp="1"/>
          </p:cNvSpPr>
          <p:nvPr>
            <p:ph type="sldNum" sz="quarter" idx="12"/>
          </p:nvPr>
        </p:nvSpPr>
        <p:spPr/>
        <p:txBody>
          <a:bodyPr/>
          <a:lstStyle/>
          <a:p>
            <a:fld id="{9CD8D479-8942-46E8-A226-A4E01F7A105C}" type="slidenum">
              <a:rPr lang="en-US" smtClean="0"/>
              <a:t>23</a:t>
            </a:fld>
            <a:endParaRPr lang="en-US" dirty="0"/>
          </a:p>
        </p:txBody>
      </p:sp>
      <p:pic>
        <p:nvPicPr>
          <p:cNvPr id="9" name="Audio 8">
            <a:hlinkClick r:id="" action="ppaction://media"/>
            <a:extLst>
              <a:ext uri="{FF2B5EF4-FFF2-40B4-BE49-F238E27FC236}">
                <a16:creationId xmlns:a16="http://schemas.microsoft.com/office/drawing/2014/main" id="{46E9DC70-E693-4706-B9DB-52044AD10A1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175771"/>
      </p:ext>
    </p:extLst>
  </p:cSld>
  <p:clrMapOvr>
    <a:masterClrMapping/>
  </p:clrMapOvr>
  <mc:AlternateContent xmlns:mc="http://schemas.openxmlformats.org/markup-compatibility/2006" xmlns:p14="http://schemas.microsoft.com/office/powerpoint/2010/main">
    <mc:Choice Requires="p14">
      <p:transition spd="med" p14:dur="700" advTm="62912">
        <p:fade/>
      </p:transition>
    </mc:Choice>
    <mc:Fallback xmlns="">
      <p:transition spd="med" advTm="629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9B646-A7D0-4351-8DD4-55A2AC21E839}"/>
              </a:ext>
            </a:extLst>
          </p:cNvPr>
          <p:cNvSpPr>
            <a:spLocks noGrp="1"/>
          </p:cNvSpPr>
          <p:nvPr>
            <p:ph type="title"/>
          </p:nvPr>
        </p:nvSpPr>
        <p:spPr>
          <a:xfrm>
            <a:off x="2034283" y="212979"/>
            <a:ext cx="7243281" cy="1183566"/>
          </a:xfrm>
        </p:spPr>
        <p:txBody>
          <a:bodyPr anchor="ctr">
            <a:noAutofit/>
          </a:bodyPr>
          <a:lstStyle/>
          <a:p>
            <a:pPr algn="ctr"/>
            <a:r>
              <a:rPr lang="en-US" sz="3200" b="1" dirty="0"/>
              <a:t>Educational Partnership Resources </a:t>
            </a:r>
            <a:br>
              <a:rPr lang="en-US" sz="3200" b="1" dirty="0"/>
            </a:br>
            <a:r>
              <a:rPr lang="en-US" sz="3200" b="1" dirty="0"/>
              <a:t>Targeted Professional Development Improvement Strategies </a:t>
            </a:r>
          </a:p>
        </p:txBody>
      </p:sp>
      <p:sp>
        <p:nvSpPr>
          <p:cNvPr id="4" name="Slide Number Placeholder 3">
            <a:extLst>
              <a:ext uri="{FF2B5EF4-FFF2-40B4-BE49-F238E27FC236}">
                <a16:creationId xmlns:a16="http://schemas.microsoft.com/office/drawing/2014/main" id="{C5128999-5F21-47BE-8699-5F56D8F9D1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graphicFrame>
        <p:nvGraphicFramePr>
          <p:cNvPr id="12" name="Table 12">
            <a:extLst>
              <a:ext uri="{FF2B5EF4-FFF2-40B4-BE49-F238E27FC236}">
                <a16:creationId xmlns:a16="http://schemas.microsoft.com/office/drawing/2014/main" id="{4E4AB7C7-0B33-4DD5-8C68-EF2BA0BB3421}"/>
              </a:ext>
            </a:extLst>
          </p:cNvPr>
          <p:cNvGraphicFramePr>
            <a:graphicFrameLocks noGrp="1"/>
          </p:cNvGraphicFramePr>
          <p:nvPr>
            <p:ph idx="1"/>
            <p:extLst>
              <p:ext uri="{D42A27DB-BD31-4B8C-83A1-F6EECF244321}">
                <p14:modId xmlns:p14="http://schemas.microsoft.com/office/powerpoint/2010/main" val="3800452938"/>
              </p:ext>
            </p:extLst>
          </p:nvPr>
        </p:nvGraphicFramePr>
        <p:xfrm>
          <a:off x="278442" y="1637625"/>
          <a:ext cx="11635115" cy="5059680"/>
        </p:xfrm>
        <a:graphic>
          <a:graphicData uri="http://schemas.openxmlformats.org/drawingml/2006/table">
            <a:tbl>
              <a:tblPr firstRow="1" bandRow="1">
                <a:tableStyleId>{5FD0F851-EC5A-4D38-B0AD-8093EC10F338}</a:tableStyleId>
              </a:tblPr>
              <a:tblGrid>
                <a:gridCol w="11635115">
                  <a:extLst>
                    <a:ext uri="{9D8B030D-6E8A-4147-A177-3AD203B41FA5}">
                      <a16:colId xmlns:a16="http://schemas.microsoft.com/office/drawing/2014/main" val="1316280650"/>
                    </a:ext>
                  </a:extLst>
                </a:gridCol>
              </a:tblGrid>
              <a:tr h="439053">
                <a:tc>
                  <a:txBody>
                    <a:bodyPr/>
                    <a:lstStyle/>
                    <a:p>
                      <a:r>
                        <a:rPr lang="en-US" sz="3200" kern="1200" dirty="0"/>
                        <a:t>Regional Learnings </a:t>
                      </a:r>
                      <a:endParaRPr lang="en-US" sz="3200" b="0" kern="1200" dirty="0">
                        <a:solidFill>
                          <a:srgbClr val="1F3864"/>
                        </a:solidFill>
                        <a:latin typeface="Corbel" panose="020B0503020204020204" pitchFamily="34" charset="0"/>
                        <a:ea typeface="+mn-ea"/>
                        <a:cs typeface="+mn-cs"/>
                      </a:endParaRPr>
                    </a:p>
                  </a:txBody>
                  <a:tcPr/>
                </a:tc>
                <a:extLst>
                  <a:ext uri="{0D108BD9-81ED-4DB2-BD59-A6C34878D82A}">
                    <a16:rowId xmlns:a16="http://schemas.microsoft.com/office/drawing/2014/main" val="2560089549"/>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a:t>Committee on Preschool Special Education (CPSE)/Committee on Special Education (CSE) Chairperson Training​</a:t>
                      </a:r>
                      <a:endParaRPr lang="en-US" sz="2800" b="0" kern="1200" dirty="0">
                        <a:solidFill>
                          <a:srgbClr val="1F3864"/>
                        </a:solidFill>
                        <a:latin typeface="Corbel" panose="020B0503020204020204" pitchFamily="34" charset="0"/>
                        <a:ea typeface="+mn-ea"/>
                        <a:cs typeface="+mn-cs"/>
                      </a:endParaRPr>
                    </a:p>
                  </a:txBody>
                  <a:tcPr/>
                </a:tc>
                <a:extLst>
                  <a:ext uri="{0D108BD9-81ED-4DB2-BD59-A6C34878D82A}">
                    <a16:rowId xmlns:a16="http://schemas.microsoft.com/office/drawing/2014/main" val="2474947267"/>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kern="1200" dirty="0">
                          <a:solidFill>
                            <a:schemeClr val="tx1"/>
                          </a:solidFill>
                          <a:effectLst/>
                          <a:latin typeface="+mn-lt"/>
                          <a:ea typeface="+mn-ea"/>
                          <a:cs typeface="+mn-cs"/>
                        </a:rPr>
                        <a:t>Creating the IEP</a:t>
                      </a:r>
                    </a:p>
                  </a:txBody>
                  <a:tcPr/>
                </a:tc>
                <a:extLst>
                  <a:ext uri="{0D108BD9-81ED-4DB2-BD59-A6C34878D82A}">
                    <a16:rowId xmlns:a16="http://schemas.microsoft.com/office/drawing/2014/main" val="3270763772"/>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Classroom Management Training</a:t>
                      </a:r>
                    </a:p>
                  </a:txBody>
                  <a:tcPr/>
                </a:tc>
                <a:extLst>
                  <a:ext uri="{0D108BD9-81ED-4DB2-BD59-A6C34878D82A}">
                    <a16:rowId xmlns:a16="http://schemas.microsoft.com/office/drawing/2014/main" val="867914331"/>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Fundamentals in Equity: Exploring Equity and Cultural Responsiveness </a:t>
                      </a:r>
                    </a:p>
                  </a:txBody>
                  <a:tcPr/>
                </a:tc>
                <a:extLst>
                  <a:ext uri="{0D108BD9-81ED-4DB2-BD59-A6C34878D82A}">
                    <a16:rowId xmlns:a16="http://schemas.microsoft.com/office/drawing/2014/main" val="97174718"/>
                  </a:ext>
                </a:extLst>
              </a:tr>
              <a:tr h="496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Identifying and Intensifying Interventions: What To Do and How To Do It </a:t>
                      </a:r>
                    </a:p>
                  </a:txBody>
                  <a:tcPr/>
                </a:tc>
                <a:extLst>
                  <a:ext uri="{0D108BD9-81ED-4DB2-BD59-A6C34878D82A}">
                    <a16:rowId xmlns:a16="http://schemas.microsoft.com/office/drawing/2014/main" val="2770695878"/>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FBA/BIP Toolkit </a:t>
                      </a:r>
                    </a:p>
                  </a:txBody>
                  <a:tcPr/>
                </a:tc>
                <a:extLst>
                  <a:ext uri="{0D108BD9-81ED-4DB2-BD59-A6C34878D82A}">
                    <a16:rowId xmlns:a16="http://schemas.microsoft.com/office/drawing/2014/main" val="2552629252"/>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Using the FBA/BIP Process to Support Students needing Intensive Intervention </a:t>
                      </a:r>
                    </a:p>
                  </a:txBody>
                  <a:tcPr/>
                </a:tc>
                <a:extLst>
                  <a:ext uri="{0D108BD9-81ED-4DB2-BD59-A6C34878D82A}">
                    <a16:rowId xmlns:a16="http://schemas.microsoft.com/office/drawing/2014/main" val="371732276"/>
                  </a:ext>
                </a:extLst>
              </a:tr>
            </a:tbl>
          </a:graphicData>
        </a:graphic>
      </p:graphicFrame>
      <p:pic>
        <p:nvPicPr>
          <p:cNvPr id="9" name="Picture 8" descr="Map of New York State in blue with the State's OSE Educational Partnership logo">
            <a:extLst>
              <a:ext uri="{FF2B5EF4-FFF2-40B4-BE49-F238E27FC236}">
                <a16:creationId xmlns:a16="http://schemas.microsoft.com/office/drawing/2014/main" id="{2EC13A7B-B81F-47CF-BBA2-D7AB7BB07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12" y="154112"/>
            <a:ext cx="1607855" cy="1242433"/>
          </a:xfrm>
          <a:prstGeom prst="rect">
            <a:avLst/>
          </a:prstGeom>
        </p:spPr>
      </p:pic>
      <p:pic>
        <p:nvPicPr>
          <p:cNvPr id="3" name="Audio 2">
            <a:hlinkClick r:id="" action="ppaction://media"/>
            <a:extLst>
              <a:ext uri="{FF2B5EF4-FFF2-40B4-BE49-F238E27FC236}">
                <a16:creationId xmlns:a16="http://schemas.microsoft.com/office/drawing/2014/main" id="{948384BB-C02C-475B-9479-452C6139BF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5112254"/>
      </p:ext>
    </p:extLst>
  </p:cSld>
  <p:clrMapOvr>
    <a:masterClrMapping/>
  </p:clrMapOvr>
  <mc:AlternateContent xmlns:mc="http://schemas.openxmlformats.org/markup-compatibility/2006" xmlns:p14="http://schemas.microsoft.com/office/powerpoint/2010/main">
    <mc:Choice Requires="p14">
      <p:transition spd="med" p14:dur="700" advTm="77471">
        <p:fade/>
      </p:transition>
    </mc:Choice>
    <mc:Fallback xmlns="">
      <p:transition spd="med" advTm="77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activities could be considered, maintained, or strengthened to improve New York State's results for Indicator 4- Suspension and Expulsion of Students with Disabilities? ">
            <a:extLst>
              <a:ext uri="{FF2B5EF4-FFF2-40B4-BE49-F238E27FC236}">
                <a16:creationId xmlns:a16="http://schemas.microsoft.com/office/drawing/2014/main" id="{D15E31B5-774A-4E24-A7EA-615F6F286E2C}"/>
              </a:ext>
            </a:extLst>
          </p:cNvPr>
          <p:cNvSpPr>
            <a:spLocks noGrp="1"/>
          </p:cNvSpPr>
          <p:nvPr>
            <p:ph type="title"/>
          </p:nvPr>
        </p:nvSpPr>
        <p:spPr/>
        <p:txBody>
          <a:bodyPr>
            <a:noAutofit/>
          </a:bodyPr>
          <a:lstStyle/>
          <a:p>
            <a:r>
              <a:rPr lang="en-US" sz="3200" dirty="0"/>
              <a:t>What activities could be considered, maintained, or strengthened to improve NYS results for SPP Indicator 4- Suspension and Expulsion of Students with Disabilities? </a:t>
            </a:r>
          </a:p>
        </p:txBody>
      </p:sp>
      <p:sp>
        <p:nvSpPr>
          <p:cNvPr id="3" name="Text Placeholder 2" descr="Stakeholder Discussion &#10;">
            <a:extLst>
              <a:ext uri="{FF2B5EF4-FFF2-40B4-BE49-F238E27FC236}">
                <a16:creationId xmlns:a16="http://schemas.microsoft.com/office/drawing/2014/main" id="{767D841A-5248-4D13-B2D6-D66F9F8C499D}"/>
              </a:ext>
            </a:extLst>
          </p:cNvPr>
          <p:cNvSpPr>
            <a:spLocks noGrp="1"/>
          </p:cNvSpPr>
          <p:nvPr>
            <p:ph type="body" idx="1"/>
          </p:nvPr>
        </p:nvSpPr>
        <p:spPr>
          <a:xfrm>
            <a:off x="1725327" y="6115193"/>
            <a:ext cx="5024794" cy="449523"/>
          </a:xfrm>
        </p:spPr>
        <p:txBody>
          <a:bodyPr>
            <a:normAutofit fontScale="92500" lnSpcReduction="20000"/>
          </a:bodyPr>
          <a:lstStyle/>
          <a:p>
            <a:pPr algn="ctr"/>
            <a:r>
              <a:rPr lang="en-US" sz="3200" dirty="0"/>
              <a:t>Stakeholder Discussion </a:t>
            </a:r>
          </a:p>
        </p:txBody>
      </p:sp>
      <p:pic>
        <p:nvPicPr>
          <p:cNvPr id="4" name="Graphic 3" descr="Questions">
            <a:extLst>
              <a:ext uri="{FF2B5EF4-FFF2-40B4-BE49-F238E27FC236}">
                <a16:creationId xmlns:a16="http://schemas.microsoft.com/office/drawing/2014/main" id="{1C2D0E51-CD00-4647-AAD2-F7912A7680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6646" y="5382691"/>
            <a:ext cx="1267487" cy="1267487"/>
          </a:xfrm>
          <a:prstGeom prst="rect">
            <a:avLst/>
          </a:prstGeom>
        </p:spPr>
      </p:pic>
      <p:pic>
        <p:nvPicPr>
          <p:cNvPr id="8" name="Audio 7">
            <a:hlinkClick r:id="" action="ppaction://media"/>
            <a:extLst>
              <a:ext uri="{FF2B5EF4-FFF2-40B4-BE49-F238E27FC236}">
                <a16:creationId xmlns:a16="http://schemas.microsoft.com/office/drawing/2014/main" id="{0228FD4C-4A16-4BEC-AF84-949D6209BA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1875852"/>
      </p:ext>
    </p:extLst>
  </p:cSld>
  <p:clrMapOvr>
    <a:masterClrMapping/>
  </p:clrMapOvr>
  <mc:AlternateContent xmlns:mc="http://schemas.openxmlformats.org/markup-compatibility/2006" xmlns:p14="http://schemas.microsoft.com/office/powerpoint/2010/main">
    <mc:Choice Requires="p14">
      <p:transition spd="med" p14:dur="700" advTm="22202">
        <p:fade/>
      </p:transition>
    </mc:Choice>
    <mc:Fallback xmlns="">
      <p:transition spd="med" advTm="22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New York State School District State Performance Plan Data ">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8598169" cy="827757"/>
          </a:xfrm>
        </p:spPr>
        <p:txBody>
          <a:bodyPr>
            <a:normAutofit/>
          </a:bodyPr>
          <a:lstStyle/>
          <a:p>
            <a:r>
              <a:rPr lang="en-US" sz="4000" dirty="0"/>
              <a:t>New York State School District SPP Data </a:t>
            </a:r>
          </a:p>
        </p:txBody>
      </p:sp>
      <p:sp>
        <p:nvSpPr>
          <p:cNvPr id="3" name="Content Placeholder 2" descr="Additional information on State Performance Plan indicator data may be found in school district “Special Education Data” reports available at data.nysed.gov">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dirty="0"/>
          </a:p>
          <a:p>
            <a:pPr marL="0" indent="0">
              <a:buNone/>
            </a:pPr>
            <a:r>
              <a:rPr lang="en-US" sz="2800" dirty="0"/>
              <a:t>Additional information on SPP Indicator data may be found in school district “Special Education Data” reports available at data.nysed.gov  </a:t>
            </a:r>
          </a:p>
        </p:txBody>
      </p:sp>
      <p:pic>
        <p:nvPicPr>
          <p:cNvPr id="14" name="Picture 2" descr="data.nysed.gov">
            <a:hlinkClick r:id="rId5"/>
            <a:extLst>
              <a:ext uri="{FF2B5EF4-FFF2-40B4-BE49-F238E27FC236}">
                <a16:creationId xmlns:a16="http://schemas.microsoft.com/office/drawing/2014/main" id="{E26A56AD-F09F-481B-931C-40571B3937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the webpage Data.NYSED.gov ">
            <a:extLst>
              <a:ext uri="{FF2B5EF4-FFF2-40B4-BE49-F238E27FC236}">
                <a16:creationId xmlns:a16="http://schemas.microsoft.com/office/drawing/2014/main" id="{1F8D98EF-B4D3-42BC-AC64-BDB693C3F640}"/>
              </a:ext>
            </a:extLst>
          </p:cNvPr>
          <p:cNvPicPr>
            <a:picLocks noChangeAspect="1"/>
          </p:cNvPicPr>
          <p:nvPr/>
        </p:nvPicPr>
        <p:blipFill>
          <a:blip r:embed="rId7"/>
          <a:stretch>
            <a:fillRect/>
          </a:stretch>
        </p:blipFill>
        <p:spPr>
          <a:xfrm>
            <a:off x="3613388" y="1261152"/>
            <a:ext cx="8388503" cy="5221841"/>
          </a:xfrm>
          <a:prstGeom prst="rect">
            <a:avLst/>
          </a:prstGeom>
          <a:noFill/>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26</a:t>
            </a:fld>
            <a:endParaRPr kumimoji="0" lang="en-US" sz="10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pic>
        <p:nvPicPr>
          <p:cNvPr id="5" name="Audio 4">
            <a:hlinkClick r:id="" action="ppaction://media"/>
            <a:extLst>
              <a:ext uri="{FF2B5EF4-FFF2-40B4-BE49-F238E27FC236}">
                <a16:creationId xmlns:a16="http://schemas.microsoft.com/office/drawing/2014/main" id="{0F9E86C8-F924-4034-B94E-452575F11A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0342751"/>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hare Your Voice in our Online Survey ">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dirty="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extLst>
              <p:ext uri="{D42A27DB-BD31-4B8C-83A1-F6EECF244321}">
                <p14:modId xmlns:p14="http://schemas.microsoft.com/office/powerpoint/2010/main" val="1997215355"/>
              </p:ext>
            </p:extLst>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a:extLst>
              <a:ext uri="{FF2B5EF4-FFF2-40B4-BE49-F238E27FC236}">
                <a16:creationId xmlns:a16="http://schemas.microsoft.com/office/drawing/2014/main" id="{5079E53A-44B2-47DC-8D8E-D9D02E31DD0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descr="Please visit the State Performance Plan and Annual Performance Report webpage to submit your survey.&#10;">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dirty="0">
                <a:ln>
                  <a:noFill/>
                </a:ln>
                <a:solidFill>
                  <a:srgbClr val="1F3864"/>
                </a:solidFill>
                <a:effectLst/>
                <a:uLnTx/>
                <a:uFillTx/>
                <a:latin typeface="Corbel" panose="020B0503020204020204"/>
                <a:ea typeface="+mn-ea"/>
                <a:cs typeface="Arial" panose="020B0604020202020204" pitchFamily="34" charset="0"/>
                <a:hlinkClick r:id="rId12">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dirty="0">
                <a:ln>
                  <a:noFill/>
                </a:ln>
                <a:solidFill>
                  <a:srgbClr val="1F3864"/>
                </a:solidFill>
                <a:effectLst/>
                <a:uLnTx/>
                <a:uFillTx/>
                <a:latin typeface="Corbel" panose="020B0503020204020204"/>
                <a:ea typeface="+mn-ea"/>
                <a:cs typeface="Arial" panose="020B0604020202020204" pitchFamily="34" charset="0"/>
              </a:rPr>
              <a:t> to submit your survey</a:t>
            </a: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27</a:t>
            </a:fld>
            <a:endParaRPr kumimoji="0" lang="en-US" sz="10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pic>
        <p:nvPicPr>
          <p:cNvPr id="3" name="Audio 2">
            <a:hlinkClick r:id="" action="ppaction://media"/>
            <a:extLst>
              <a:ext uri="{FF2B5EF4-FFF2-40B4-BE49-F238E27FC236}">
                <a16:creationId xmlns:a16="http://schemas.microsoft.com/office/drawing/2014/main" id="{45ED1F6D-F351-4555-A4E0-2B185870ED1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advTm="45660">
        <p:fade/>
      </p:transition>
    </mc:Choice>
    <mc:Fallback xmlns="">
      <p:transition spd="med" advTm="45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THANK YOU for your contribution ">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dirty="0">
                <a:solidFill>
                  <a:schemeClr val="tx1"/>
                </a:solidFill>
                <a:latin typeface="+mj-lt"/>
                <a:ea typeface="+mj-ea"/>
                <a:cs typeface="+mj-cs"/>
              </a:rPr>
              <a:t>THANK YOU for your contribution </a:t>
            </a:r>
          </a:p>
        </p:txBody>
      </p:sp>
      <p:sp>
        <p:nvSpPr>
          <p:cNvPr id="28" name="Text Placeholder 27" descr="Your Voice is Important to New York State’s Efforts to Improve Outcomes for our Students with Disabilities &#10;">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dirty="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 name="Audio 1">
            <a:hlinkClick r:id="" action="ppaction://media"/>
            <a:extLst>
              <a:ext uri="{FF2B5EF4-FFF2-40B4-BE49-F238E27FC236}">
                <a16:creationId xmlns:a16="http://schemas.microsoft.com/office/drawing/2014/main" id="{3275FCCE-8B29-4476-B371-E8A3570D394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3384">
        <p:fade/>
      </p:transition>
    </mc:Choice>
    <mc:Fallback xmlns="">
      <p:transition spd="med" advTm="13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requently Used Terms">
            <a:extLst>
              <a:ext uri="{FF2B5EF4-FFF2-40B4-BE49-F238E27FC236}">
                <a16:creationId xmlns:a16="http://schemas.microsoft.com/office/drawing/2014/main" id="{4D944DEE-3C6C-401D-AFFA-12A2A064F65A}"/>
              </a:ext>
            </a:extLst>
          </p:cNvPr>
          <p:cNvSpPr>
            <a:spLocks noGrp="1"/>
          </p:cNvSpPr>
          <p:nvPr>
            <p:ph type="title"/>
          </p:nvPr>
        </p:nvSpPr>
        <p:spPr>
          <a:xfrm>
            <a:off x="409901" y="97492"/>
            <a:ext cx="9371949" cy="885963"/>
          </a:xfrm>
        </p:spPr>
        <p:txBody>
          <a:bodyPr/>
          <a:lstStyle/>
          <a:p>
            <a:r>
              <a:rPr lang="en-US" dirty="0"/>
              <a:t>Frequently Used Terms</a:t>
            </a:r>
          </a:p>
        </p:txBody>
      </p:sp>
      <p:graphicFrame>
        <p:nvGraphicFramePr>
          <p:cNvPr id="11" name="Table 11" descr="Chart that includes frequently used terms and their definitions.">
            <a:extLst>
              <a:ext uri="{FF2B5EF4-FFF2-40B4-BE49-F238E27FC236}">
                <a16:creationId xmlns:a16="http://schemas.microsoft.com/office/drawing/2014/main" id="{73BE3EE4-F2D5-4715-B9BF-4188D2F21A08}"/>
              </a:ext>
            </a:extLst>
          </p:cNvPr>
          <p:cNvGraphicFramePr>
            <a:graphicFrameLocks noGrp="1"/>
          </p:cNvGraphicFramePr>
          <p:nvPr>
            <p:ph idx="1"/>
            <p:extLst>
              <p:ext uri="{D42A27DB-BD31-4B8C-83A1-F6EECF244321}">
                <p14:modId xmlns:p14="http://schemas.microsoft.com/office/powerpoint/2010/main" val="1776775424"/>
              </p:ext>
            </p:extLst>
          </p:nvPr>
        </p:nvGraphicFramePr>
        <p:xfrm>
          <a:off x="313690" y="1120326"/>
          <a:ext cx="11564619" cy="5447275"/>
        </p:xfrm>
        <a:graphic>
          <a:graphicData uri="http://schemas.openxmlformats.org/drawingml/2006/table">
            <a:tbl>
              <a:tblPr firstRow="1" bandRow="1">
                <a:tableStyleId>{3B4B98B0-60AC-42C2-AFA5-B58CD77FA1E5}</a:tableStyleId>
              </a:tblPr>
              <a:tblGrid>
                <a:gridCol w="2972924">
                  <a:extLst>
                    <a:ext uri="{9D8B030D-6E8A-4147-A177-3AD203B41FA5}">
                      <a16:colId xmlns:a16="http://schemas.microsoft.com/office/drawing/2014/main" val="433021573"/>
                    </a:ext>
                  </a:extLst>
                </a:gridCol>
                <a:gridCol w="8591695">
                  <a:extLst>
                    <a:ext uri="{9D8B030D-6E8A-4147-A177-3AD203B41FA5}">
                      <a16:colId xmlns:a16="http://schemas.microsoft.com/office/drawing/2014/main" val="265090634"/>
                    </a:ext>
                  </a:extLst>
                </a:gridCol>
              </a:tblGrid>
              <a:tr h="35002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36594980"/>
                  </a:ext>
                </a:extLst>
              </a:tr>
              <a:tr h="332527">
                <a:tc>
                  <a:txBody>
                    <a:bodyPr/>
                    <a:lstStyle/>
                    <a:p>
                      <a:r>
                        <a:rPr lang="en-US" b="1" dirty="0"/>
                        <a:t>Term</a:t>
                      </a:r>
                    </a:p>
                  </a:txBody>
                  <a:tcPr/>
                </a:tc>
                <a:tc>
                  <a:txBody>
                    <a:bodyPr/>
                    <a:lstStyle/>
                    <a:p>
                      <a:r>
                        <a:rPr lang="en-US" b="1" dirty="0"/>
                        <a:t>Description</a:t>
                      </a:r>
                      <a:r>
                        <a:rPr lang="en-US" dirty="0"/>
                        <a:t> </a:t>
                      </a:r>
                    </a:p>
                  </a:txBody>
                  <a:tcPr/>
                </a:tc>
                <a:extLst>
                  <a:ext uri="{0D108BD9-81ED-4DB2-BD59-A6C34878D82A}">
                    <a16:rowId xmlns:a16="http://schemas.microsoft.com/office/drawing/2014/main" val="1374207563"/>
                  </a:ext>
                </a:extLst>
              </a:tr>
              <a:tr h="595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State Performance Plan or SPP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Evaluates the state’s efforts to implement the requirements and purposes of the Individuals with Disabilities Education Act (IDEA) and describes how the state will improve its implementation.</a:t>
                      </a:r>
                      <a:endParaRPr lang="en-US" sz="1600" dirty="0"/>
                    </a:p>
                  </a:txBody>
                  <a:tcPr/>
                </a:tc>
                <a:extLst>
                  <a:ext uri="{0D108BD9-81ED-4DB2-BD59-A6C34878D82A}">
                    <a16:rowId xmlns:a16="http://schemas.microsoft.com/office/drawing/2014/main" val="2245692986"/>
                  </a:ext>
                </a:extLst>
              </a:tr>
              <a:tr h="402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Targets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Performance objectives set for SPP measurements </a:t>
                      </a:r>
                    </a:p>
                  </a:txBody>
                  <a:tcPr/>
                </a:tc>
                <a:extLst>
                  <a:ext uri="{0D108BD9-81ED-4DB2-BD59-A6C34878D82A}">
                    <a16:rowId xmlns:a16="http://schemas.microsoft.com/office/drawing/2014/main" val="2591215772"/>
                  </a:ext>
                </a:extLst>
              </a:tr>
              <a:tr h="577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Annual Performance Report (APR) Reported Data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Data reported to the United States Department of Education Office of Special Education Programs (OSEP) against the state’s targets</a:t>
                      </a:r>
                    </a:p>
                  </a:txBody>
                  <a:tcPr/>
                </a:tc>
                <a:extLst>
                  <a:ext uri="{0D108BD9-81ED-4DB2-BD59-A6C34878D82A}">
                    <a16:rowId xmlns:a16="http://schemas.microsoft.com/office/drawing/2014/main" val="2161059399"/>
                  </a:ext>
                </a:extLst>
              </a:tr>
              <a:tr h="595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Data starting point to measure improvement over time</a:t>
                      </a:r>
                    </a:p>
                  </a:txBody>
                  <a:tcPr/>
                </a:tc>
                <a:extLst>
                  <a:ext uri="{0D108BD9-81ED-4DB2-BD59-A6C34878D82A}">
                    <a16:rowId xmlns:a16="http://schemas.microsoft.com/office/drawing/2014/main" val="460964359"/>
                  </a:ext>
                </a:extLst>
              </a:tr>
              <a:tr h="577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N-Size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Minimum number of students necessary to include one of these student subgroups, such as minimum number of students with disabilities enrolled  </a:t>
                      </a:r>
                      <a:r>
                        <a:rPr lang="en-US" sz="1600" b="0" i="0" u="none" strike="noStrike" kern="1200" baseline="0" dirty="0">
                          <a:solidFill>
                            <a:schemeClr val="tx1"/>
                          </a:solidFill>
                          <a:latin typeface="+mn-lt"/>
                          <a:ea typeface="+mn-ea"/>
                          <a:cs typeface="+mn-cs"/>
                        </a:rPr>
                        <a:t>(i.e., denominator of the equation)</a:t>
                      </a:r>
                      <a:endParaRPr lang="en-US" sz="1600" dirty="0"/>
                    </a:p>
                  </a:txBody>
                  <a:tcPr/>
                </a:tc>
                <a:extLst>
                  <a:ext uri="{0D108BD9-81ED-4DB2-BD59-A6C34878D82A}">
                    <a16:rowId xmlns:a16="http://schemas.microsoft.com/office/drawing/2014/main" val="3671933941"/>
                  </a:ext>
                </a:extLst>
              </a:tr>
              <a:tr h="577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Cell size</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minimum number of children experiencing a particular outcome (i.e., numerator of the equation)</a:t>
                      </a:r>
                    </a:p>
                  </a:txBody>
                  <a:tcPr/>
                </a:tc>
                <a:extLst>
                  <a:ext uri="{0D108BD9-81ED-4DB2-BD59-A6C34878D82A}">
                    <a16:rowId xmlns:a16="http://schemas.microsoft.com/office/drawing/2014/main" val="3202017416"/>
                  </a:ext>
                </a:extLst>
              </a:tr>
              <a:tr h="577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Standard Deviation</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 standard deviation is a measure of how dispersed the data is in relation to the mean. In any normal distribution, about 95% of values will be within 2 standard deviations of the mean</a:t>
                      </a:r>
                    </a:p>
                  </a:txBody>
                  <a:tcPr/>
                </a:tc>
                <a:extLst>
                  <a:ext uri="{0D108BD9-81ED-4DB2-BD59-A6C34878D82A}">
                    <a16:rowId xmlns:a16="http://schemas.microsoft.com/office/drawing/2014/main" val="496200990"/>
                  </a:ext>
                </a:extLst>
              </a:tr>
              <a:tr h="630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Federal Fiscal Year or FFY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Federal Government Fiscal Year (October 1 – September 30)</a:t>
                      </a:r>
                    </a:p>
                  </a:txBody>
                  <a:tcPr/>
                </a:tc>
                <a:extLst>
                  <a:ext uri="{0D108BD9-81ED-4DB2-BD59-A6C34878D82A}">
                    <a16:rowId xmlns:a16="http://schemas.microsoft.com/office/drawing/2014/main" val="838095555"/>
                  </a:ext>
                </a:extLst>
              </a:tr>
            </a:tbl>
          </a:graphicData>
        </a:graphic>
      </p:graphicFrame>
      <p:sp>
        <p:nvSpPr>
          <p:cNvPr id="7" name="Slide Number Placeholder 6">
            <a:extLst>
              <a:ext uri="{FF2B5EF4-FFF2-40B4-BE49-F238E27FC236}">
                <a16:creationId xmlns:a16="http://schemas.microsoft.com/office/drawing/2014/main" id="{2C06482C-1A86-4F31-970A-1C1F30FD6D34}"/>
              </a:ext>
            </a:extLst>
          </p:cNvPr>
          <p:cNvSpPr>
            <a:spLocks noGrp="1"/>
          </p:cNvSpPr>
          <p:nvPr>
            <p:ph type="sldNum" sz="quarter" idx="12"/>
          </p:nvPr>
        </p:nvSpPr>
        <p:spPr/>
        <p:txBody>
          <a:bodyPr/>
          <a:lstStyle/>
          <a:p>
            <a:fld id="{9CD8D479-8942-46E8-A226-A4E01F7A105C}" type="slidenum">
              <a:rPr lang="en-US" smtClean="0"/>
              <a:t>3</a:t>
            </a:fld>
            <a:endParaRPr lang="en-US" dirty="0"/>
          </a:p>
        </p:txBody>
      </p:sp>
      <p:sp>
        <p:nvSpPr>
          <p:cNvPr id="9" name="Footer Placeholder 8">
            <a:extLst>
              <a:ext uri="{FF2B5EF4-FFF2-40B4-BE49-F238E27FC236}">
                <a16:creationId xmlns:a16="http://schemas.microsoft.com/office/drawing/2014/main" id="{88084D1C-5125-4C58-B40C-BA450FDBE3DD}"/>
              </a:ext>
            </a:extLst>
          </p:cNvPr>
          <p:cNvSpPr>
            <a:spLocks noGrp="1"/>
          </p:cNvSpPr>
          <p:nvPr>
            <p:ph type="ftr" sz="quarter" idx="11"/>
          </p:nvPr>
        </p:nvSpPr>
        <p:spPr/>
        <p:txBody>
          <a:bodyPr/>
          <a:lstStyle/>
          <a:p>
            <a:r>
              <a:rPr lang="en-US" dirty="0"/>
              <a:t>Indicator 4 Suspension/Expulsion of Students with Disabilities</a:t>
            </a:r>
          </a:p>
        </p:txBody>
      </p:sp>
      <p:pic>
        <p:nvPicPr>
          <p:cNvPr id="8" name="Audio 7">
            <a:hlinkClick r:id="" action="ppaction://media"/>
            <a:extLst>
              <a:ext uri="{FF2B5EF4-FFF2-40B4-BE49-F238E27FC236}">
                <a16:creationId xmlns:a16="http://schemas.microsoft.com/office/drawing/2014/main" id="{08548767-BF18-4049-9632-41A7A9EC4F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7807586"/>
      </p:ext>
    </p:extLst>
  </p:cSld>
  <p:clrMapOvr>
    <a:masterClrMapping/>
  </p:clrMapOvr>
  <mc:AlternateContent xmlns:mc="http://schemas.openxmlformats.org/markup-compatibility/2006" xmlns:p14="http://schemas.microsoft.com/office/powerpoint/2010/main">
    <mc:Choice Requires="p14">
      <p:transition spd="med" p14:dur="700" advTm="170792">
        <p:fade/>
      </p:transition>
    </mc:Choice>
    <mc:Fallback xmlns="">
      <p:transition spd="med" advTm="170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easurement for SPP Indicator 4">
            <a:extLst>
              <a:ext uri="{FF2B5EF4-FFF2-40B4-BE49-F238E27FC236}">
                <a16:creationId xmlns:a16="http://schemas.microsoft.com/office/drawing/2014/main" id="{EAE804B4-D3CB-4412-85A6-8D65C1F19F89}"/>
              </a:ext>
              <a:ext uri="{C183D7F6-B498-43B3-948B-1728B52AA6E4}">
                <adec:decorative xmlns:adec="http://schemas.microsoft.com/office/drawing/2017/decorative" val="0"/>
              </a:ext>
            </a:extLst>
          </p:cNvPr>
          <p:cNvSpPr>
            <a:spLocks noGrp="1"/>
          </p:cNvSpPr>
          <p:nvPr>
            <p:ph type="title"/>
          </p:nvPr>
        </p:nvSpPr>
        <p:spPr>
          <a:xfrm>
            <a:off x="1034386" y="276087"/>
            <a:ext cx="7751805" cy="686021"/>
          </a:xfrm>
        </p:spPr>
        <p:txBody>
          <a:bodyPr anchor="b">
            <a:normAutofit/>
          </a:bodyPr>
          <a:lstStyle/>
          <a:p>
            <a:pPr algn="ctr"/>
            <a:r>
              <a:rPr lang="en-US" b="1" dirty="0"/>
              <a:t>Measurement for SPP Indicator 4</a:t>
            </a:r>
          </a:p>
        </p:txBody>
      </p:sp>
      <p:sp>
        <p:nvSpPr>
          <p:cNvPr id="7" name="Flowchart: Alternate Process 6" descr="Percent of districts that have a significant discrepancy in the rate of suspensions and expulsions of greater than 10 days in a school year for children.">
            <a:extLst>
              <a:ext uri="{FF2B5EF4-FFF2-40B4-BE49-F238E27FC236}">
                <a16:creationId xmlns:a16="http://schemas.microsoft.com/office/drawing/2014/main" id="{ACB77C4D-EB13-42A0-ABB1-C354AF6B35E1}"/>
              </a:ext>
            </a:extLst>
          </p:cNvPr>
          <p:cNvSpPr/>
          <p:nvPr/>
        </p:nvSpPr>
        <p:spPr>
          <a:xfrm>
            <a:off x="1034386" y="1341076"/>
            <a:ext cx="10431832" cy="124968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a:solidFill>
                  <a:srgbClr val="2F528F"/>
                </a:solidFill>
              </a:rPr>
              <a:t>Percent of districts that have a significant discrepancy in the rate of suspensions and expulsions of greater than 10 days in a school year for children:</a:t>
            </a:r>
          </a:p>
        </p:txBody>
      </p:sp>
      <p:sp>
        <p:nvSpPr>
          <p:cNvPr id="12" name="Arrow: Pentagon 11" descr="Graphic pointing to the measurement for SPP 4A. ">
            <a:extLst>
              <a:ext uri="{FF2B5EF4-FFF2-40B4-BE49-F238E27FC236}">
                <a16:creationId xmlns:a16="http://schemas.microsoft.com/office/drawing/2014/main" id="{480B3E2F-C035-47AC-8147-CFF83CF09C07}"/>
              </a:ext>
            </a:extLst>
          </p:cNvPr>
          <p:cNvSpPr/>
          <p:nvPr/>
        </p:nvSpPr>
        <p:spPr>
          <a:xfrm>
            <a:off x="1034386" y="3073078"/>
            <a:ext cx="2263618" cy="108340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SPP4A</a:t>
            </a:r>
          </a:p>
        </p:txBody>
      </p:sp>
      <p:sp>
        <p:nvSpPr>
          <p:cNvPr id="10" name="Flowchart: Alternate Process 9" descr="Graphic showing that 4A is discrepancy among children with IEPs. ">
            <a:extLst>
              <a:ext uri="{FF2B5EF4-FFF2-40B4-BE49-F238E27FC236}">
                <a16:creationId xmlns:a16="http://schemas.microsoft.com/office/drawing/2014/main" id="{DEF39B5C-FFC4-4098-B44E-82FA14A99F1E}"/>
              </a:ext>
            </a:extLst>
          </p:cNvPr>
          <p:cNvSpPr/>
          <p:nvPr/>
        </p:nvSpPr>
        <p:spPr>
          <a:xfrm>
            <a:off x="3864356" y="3073078"/>
            <a:ext cx="3119120" cy="100466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With IEPs</a:t>
            </a:r>
          </a:p>
        </p:txBody>
      </p:sp>
      <p:sp>
        <p:nvSpPr>
          <p:cNvPr id="15" name="Arrow: Down 14">
            <a:extLst>
              <a:ext uri="{FF2B5EF4-FFF2-40B4-BE49-F238E27FC236}">
                <a16:creationId xmlns:a16="http://schemas.microsoft.com/office/drawing/2014/main" id="{7399DC41-0822-43E9-A701-0B9DB77AA111}"/>
              </a:ext>
              <a:ext uri="{C183D7F6-B498-43B3-948B-1728B52AA6E4}">
                <adec:decorative xmlns:adec="http://schemas.microsoft.com/office/drawing/2017/decorative" val="1"/>
              </a:ext>
            </a:extLst>
          </p:cNvPr>
          <p:cNvSpPr/>
          <p:nvPr/>
        </p:nvSpPr>
        <p:spPr>
          <a:xfrm>
            <a:off x="4282791" y="4077739"/>
            <a:ext cx="484632" cy="562001"/>
          </a:xfrm>
          <a:prstGeom prst="downArrow">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Pentagon 12" descr="Graphic pointing to the measurement for SPP 4B. ">
            <a:extLst>
              <a:ext uri="{FF2B5EF4-FFF2-40B4-BE49-F238E27FC236}">
                <a16:creationId xmlns:a16="http://schemas.microsoft.com/office/drawing/2014/main" id="{B2F888D1-E82E-455B-9FFA-CB932CB6D848}"/>
              </a:ext>
            </a:extLst>
          </p:cNvPr>
          <p:cNvSpPr/>
          <p:nvPr/>
        </p:nvSpPr>
        <p:spPr>
          <a:xfrm>
            <a:off x="1034386" y="5003515"/>
            <a:ext cx="2263618" cy="1055112"/>
          </a:xfrm>
          <a:prstGeom prst="homePlat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SPP 4B</a:t>
            </a:r>
          </a:p>
        </p:txBody>
      </p:sp>
      <p:sp>
        <p:nvSpPr>
          <p:cNvPr id="9" name="Flowchart: Alternate Process 8" descr="Measurement for indicator 4B is significant discrepancy in the rate of suspensions and expulsions of greater than 10 days in a school year for children with IEPs, by race or ethnicity and the school district has policies, procedures or practices that contribute to significant discrepancy.&#10;">
            <a:extLst>
              <a:ext uri="{FF2B5EF4-FFF2-40B4-BE49-F238E27FC236}">
                <a16:creationId xmlns:a16="http://schemas.microsoft.com/office/drawing/2014/main" id="{F81BA13B-0335-4C1E-8690-0766FD15E4BE}"/>
              </a:ext>
            </a:extLst>
          </p:cNvPr>
          <p:cNvSpPr/>
          <p:nvPr/>
        </p:nvSpPr>
        <p:spPr>
          <a:xfrm>
            <a:off x="3864356" y="4681498"/>
            <a:ext cx="7601862" cy="146558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en-US" sz="2200" dirty="0"/>
              <a:t>By race or ethnicity; and</a:t>
            </a:r>
          </a:p>
          <a:p>
            <a:pPr marL="342900" indent="-342900" algn="ctr">
              <a:buFont typeface="Arial" panose="020B0604020202020204" pitchFamily="34" charset="0"/>
              <a:buChar char="•"/>
            </a:pPr>
            <a:r>
              <a:rPr lang="en-US" sz="2200" dirty="0"/>
              <a:t>policies, procedures or practices that contribute to significant discrepancy</a:t>
            </a:r>
          </a:p>
        </p:txBody>
      </p:sp>
      <p:sp>
        <p:nvSpPr>
          <p:cNvPr id="3" name="Slide Number Placeholder 2">
            <a:extLst>
              <a:ext uri="{FF2B5EF4-FFF2-40B4-BE49-F238E27FC236}">
                <a16:creationId xmlns:a16="http://schemas.microsoft.com/office/drawing/2014/main" id="{25A98A71-2AC9-4185-AF7B-C91D279EDF35}"/>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4</a:t>
            </a:fld>
            <a:endParaRPr lang="en-US" sz="1000" dirty="0"/>
          </a:p>
        </p:txBody>
      </p:sp>
      <p:sp>
        <p:nvSpPr>
          <p:cNvPr id="5" name="Footer Placeholder 4">
            <a:extLst>
              <a:ext uri="{FF2B5EF4-FFF2-40B4-BE49-F238E27FC236}">
                <a16:creationId xmlns:a16="http://schemas.microsoft.com/office/drawing/2014/main" id="{F27E3CAC-58A3-4194-904A-355242FBF569}"/>
              </a:ext>
            </a:extLst>
          </p:cNvPr>
          <p:cNvSpPr>
            <a:spLocks noGrp="1"/>
          </p:cNvSpPr>
          <p:nvPr>
            <p:ph type="ftr" sz="quarter" idx="11"/>
          </p:nvPr>
        </p:nvSpPr>
        <p:spPr>
          <a:xfrm>
            <a:off x="1637716" y="6629400"/>
            <a:ext cx="9144259" cy="228600"/>
          </a:xfrm>
        </p:spPr>
        <p:txBody>
          <a:bodyPr anchor="ctr">
            <a:normAutofit lnSpcReduction="10000"/>
          </a:bodyPr>
          <a:lstStyle/>
          <a:p>
            <a:r>
              <a:rPr lang="en-US" sz="1000" dirty="0"/>
              <a:t>Indicator 4 Suspension/Expulsion of Students with Disabilities</a:t>
            </a:r>
          </a:p>
        </p:txBody>
      </p:sp>
      <p:pic>
        <p:nvPicPr>
          <p:cNvPr id="6" name="Audio 5">
            <a:hlinkClick r:id="" action="ppaction://media"/>
            <a:extLst>
              <a:ext uri="{FF2B5EF4-FFF2-40B4-BE49-F238E27FC236}">
                <a16:creationId xmlns:a16="http://schemas.microsoft.com/office/drawing/2014/main" id="{6BDCCC99-571B-4F04-A66B-A4189B5525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3415232"/>
      </p:ext>
    </p:extLst>
  </p:cSld>
  <p:clrMapOvr>
    <a:masterClrMapping/>
  </p:clrMapOvr>
  <mc:AlternateContent xmlns:mc="http://schemas.openxmlformats.org/markup-compatibility/2006" xmlns:p14="http://schemas.microsoft.com/office/powerpoint/2010/main">
    <mc:Choice Requires="p14">
      <p:transition spd="med" p14:dur="700" advTm="50420">
        <p:fade/>
      </p:transition>
    </mc:Choice>
    <mc:Fallback xmlns="">
      <p:transition spd="med" advTm="50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Options for Comparison">
            <a:extLst>
              <a:ext uri="{FF2B5EF4-FFF2-40B4-BE49-F238E27FC236}">
                <a16:creationId xmlns:a16="http://schemas.microsoft.com/office/drawing/2014/main" id="{BA51D1FC-507B-4343-9666-8970D9B64D2B}"/>
              </a:ext>
            </a:extLst>
          </p:cNvPr>
          <p:cNvSpPr>
            <a:spLocks noGrp="1"/>
          </p:cNvSpPr>
          <p:nvPr>
            <p:ph type="title"/>
          </p:nvPr>
        </p:nvSpPr>
        <p:spPr>
          <a:xfrm>
            <a:off x="1269742" y="368553"/>
            <a:ext cx="9144257" cy="729685"/>
          </a:xfrm>
        </p:spPr>
        <p:txBody>
          <a:bodyPr>
            <a:normAutofit/>
          </a:bodyPr>
          <a:lstStyle/>
          <a:p>
            <a:pPr algn="ctr"/>
            <a:r>
              <a:rPr lang="en-US" sz="4000" dirty="0"/>
              <a:t>Options for Comparison</a:t>
            </a:r>
          </a:p>
        </p:txBody>
      </p:sp>
      <p:sp>
        <p:nvSpPr>
          <p:cNvPr id="9" name="Flowchart: Alternate Process 8" descr="Option One- Rates of suspension or expulsion for children with disabilities among districts within the state.">
            <a:extLst>
              <a:ext uri="{FF2B5EF4-FFF2-40B4-BE49-F238E27FC236}">
                <a16:creationId xmlns:a16="http://schemas.microsoft.com/office/drawing/2014/main" id="{14E93360-ED2D-42F4-878E-78BAB70207F6}"/>
              </a:ext>
            </a:extLst>
          </p:cNvPr>
          <p:cNvSpPr/>
          <p:nvPr/>
        </p:nvSpPr>
        <p:spPr>
          <a:xfrm>
            <a:off x="1269743" y="1576966"/>
            <a:ext cx="3954196" cy="156464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Rates of suspension/expulsion for children with disabilities among districts within the state</a:t>
            </a:r>
          </a:p>
        </p:txBody>
      </p:sp>
      <p:sp>
        <p:nvSpPr>
          <p:cNvPr id="13" name="TextBox 12" descr="Or.">
            <a:extLst>
              <a:ext uri="{FF2B5EF4-FFF2-40B4-BE49-F238E27FC236}">
                <a16:creationId xmlns:a16="http://schemas.microsoft.com/office/drawing/2014/main" id="{9094405A-0F53-421C-8546-EA6E87E111DD}"/>
              </a:ext>
            </a:extLst>
          </p:cNvPr>
          <p:cNvSpPr txBox="1"/>
          <p:nvPr/>
        </p:nvSpPr>
        <p:spPr>
          <a:xfrm>
            <a:off x="5608323" y="2311895"/>
            <a:ext cx="539325" cy="400110"/>
          </a:xfrm>
          <a:prstGeom prst="rect">
            <a:avLst/>
          </a:prstGeom>
          <a:noFill/>
        </p:spPr>
        <p:txBody>
          <a:bodyPr wrap="square" rtlCol="0">
            <a:spAutoFit/>
          </a:bodyPr>
          <a:lstStyle/>
          <a:p>
            <a:r>
              <a:rPr lang="en-US" sz="2000" b="1" dirty="0"/>
              <a:t>OR</a:t>
            </a:r>
          </a:p>
        </p:txBody>
      </p:sp>
      <p:sp>
        <p:nvSpPr>
          <p:cNvPr id="11" name="Flowchart: Alternate Process 10" descr="Option two- Rates of suspension or expulsion for children with disabilities to the rates for children without disabilities within each district">
            <a:extLst>
              <a:ext uri="{FF2B5EF4-FFF2-40B4-BE49-F238E27FC236}">
                <a16:creationId xmlns:a16="http://schemas.microsoft.com/office/drawing/2014/main" id="{C545E3DB-7D80-45C0-BDC6-5E3387E2455E}"/>
              </a:ext>
            </a:extLst>
          </p:cNvPr>
          <p:cNvSpPr/>
          <p:nvPr/>
        </p:nvSpPr>
        <p:spPr>
          <a:xfrm>
            <a:off x="6583678" y="1576966"/>
            <a:ext cx="3830321" cy="156464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Rates of suspension/expulsion for children with disabilities to the rates for children without disabilities within each district</a:t>
            </a:r>
          </a:p>
        </p:txBody>
      </p:sp>
      <p:sp>
        <p:nvSpPr>
          <p:cNvPr id="4" name="Arrow: Down 3">
            <a:extLst>
              <a:ext uri="{FF2B5EF4-FFF2-40B4-BE49-F238E27FC236}">
                <a16:creationId xmlns:a16="http://schemas.microsoft.com/office/drawing/2014/main" id="{C9F72C88-C3A4-42C1-8E5C-6CB56B4EE53B}"/>
              </a:ext>
              <a:ext uri="{C183D7F6-B498-43B3-948B-1728B52AA6E4}">
                <adec:decorative xmlns:adec="http://schemas.microsoft.com/office/drawing/2017/decorative" val="1"/>
              </a:ext>
            </a:extLst>
          </p:cNvPr>
          <p:cNvSpPr/>
          <p:nvPr/>
        </p:nvSpPr>
        <p:spPr>
          <a:xfrm>
            <a:off x="2993571" y="3141607"/>
            <a:ext cx="484632" cy="4825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lowchart: Alternate Process 1" descr="For FFY 2018, New York was one of 37 states that used the state-level suspension or expulsion rate for children with disabilities to set the bar or threshold and then compared the district-level suspension or expulsion rates for children with disabilities. This comparison option was the most common option used nationally. &#10;">
            <a:extLst>
              <a:ext uri="{FF2B5EF4-FFF2-40B4-BE49-F238E27FC236}">
                <a16:creationId xmlns:a16="http://schemas.microsoft.com/office/drawing/2014/main" id="{0012CEB1-3444-47CC-A9E7-632CBE360791}"/>
              </a:ext>
            </a:extLst>
          </p:cNvPr>
          <p:cNvSpPr/>
          <p:nvPr/>
        </p:nvSpPr>
        <p:spPr>
          <a:xfrm>
            <a:off x="1269743" y="3761366"/>
            <a:ext cx="9144258" cy="229011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For FFY 2018, New York was one of 37 states that used the state-level suspension/expulsion rate for children with disabilities to set the bar/threshold and then compared the district-level suspension/expulsion rates for children with disabilities. This comparison option was the most common option used nationally</a:t>
            </a:r>
            <a:r>
              <a:rPr lang="en-US" sz="2000" dirty="0"/>
              <a:t>. </a:t>
            </a:r>
          </a:p>
        </p:txBody>
      </p:sp>
      <p:sp>
        <p:nvSpPr>
          <p:cNvPr id="3" name="Slide Number Placeholder 2">
            <a:extLst>
              <a:ext uri="{FF2B5EF4-FFF2-40B4-BE49-F238E27FC236}">
                <a16:creationId xmlns:a16="http://schemas.microsoft.com/office/drawing/2014/main" id="{F8944885-CAF8-4CD6-839B-595DBFD0B09A}"/>
              </a:ext>
            </a:extLst>
          </p:cNvPr>
          <p:cNvSpPr>
            <a:spLocks noGrp="1"/>
          </p:cNvSpPr>
          <p:nvPr>
            <p:ph type="sldNum" sz="quarter" idx="12"/>
          </p:nvPr>
        </p:nvSpPr>
        <p:spPr/>
        <p:txBody>
          <a:bodyPr/>
          <a:lstStyle/>
          <a:p>
            <a:fld id="{9CD8D479-8942-46E8-A226-A4E01F7A105C}" type="slidenum">
              <a:rPr lang="en-US" smtClean="0"/>
              <a:t>5</a:t>
            </a:fld>
            <a:endParaRPr lang="en-US" dirty="0"/>
          </a:p>
        </p:txBody>
      </p:sp>
      <p:sp>
        <p:nvSpPr>
          <p:cNvPr id="5" name="Footer Placeholder 4">
            <a:extLst>
              <a:ext uri="{FF2B5EF4-FFF2-40B4-BE49-F238E27FC236}">
                <a16:creationId xmlns:a16="http://schemas.microsoft.com/office/drawing/2014/main" id="{89A52875-AB40-4CEA-945C-0391767BA19A}"/>
              </a:ext>
            </a:extLst>
          </p:cNvPr>
          <p:cNvSpPr>
            <a:spLocks noGrp="1"/>
          </p:cNvSpPr>
          <p:nvPr>
            <p:ph type="ftr" sz="quarter" idx="11"/>
          </p:nvPr>
        </p:nvSpPr>
        <p:spPr/>
        <p:txBody>
          <a:bodyPr/>
          <a:lstStyle/>
          <a:p>
            <a:r>
              <a:rPr lang="en-US" dirty="0"/>
              <a:t>Indicator 4 Suspension/Expulsion of Students with Disabilities</a:t>
            </a:r>
          </a:p>
        </p:txBody>
      </p:sp>
      <p:pic>
        <p:nvPicPr>
          <p:cNvPr id="10" name="Audio 9">
            <a:hlinkClick r:id="" action="ppaction://media"/>
            <a:extLst>
              <a:ext uri="{FF2B5EF4-FFF2-40B4-BE49-F238E27FC236}">
                <a16:creationId xmlns:a16="http://schemas.microsoft.com/office/drawing/2014/main" id="{E7AC9D5F-B4A3-4EF8-BBE4-D2BFBC5088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6671438"/>
      </p:ext>
    </p:extLst>
  </p:cSld>
  <p:clrMapOvr>
    <a:masterClrMapping/>
  </p:clrMapOvr>
  <mc:AlternateContent xmlns:mc="http://schemas.openxmlformats.org/markup-compatibility/2006" xmlns:p14="http://schemas.microsoft.com/office/powerpoint/2010/main">
    <mc:Choice Requires="p14">
      <p:transition spd="med" p14:dur="700" advTm="63795">
        <p:fade/>
      </p:transition>
    </mc:Choice>
    <mc:Fallback xmlns="">
      <p:transition spd="med" advTm="637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Down 15">
            <a:extLst>
              <a:ext uri="{FF2B5EF4-FFF2-40B4-BE49-F238E27FC236}">
                <a16:creationId xmlns:a16="http://schemas.microsoft.com/office/drawing/2014/main" id="{D8188872-18C8-4555-8DFA-C190848CF4A1}"/>
              </a:ext>
              <a:ext uri="{C183D7F6-B498-43B3-948B-1728B52AA6E4}">
                <adec:decorative xmlns:adec="http://schemas.microsoft.com/office/drawing/2017/decorative" val="1"/>
              </a:ext>
            </a:extLst>
          </p:cNvPr>
          <p:cNvSpPr/>
          <p:nvPr/>
        </p:nvSpPr>
        <p:spPr>
          <a:xfrm>
            <a:off x="3093045" y="3098091"/>
            <a:ext cx="484632" cy="562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5262F971-3E6D-4CD3-8177-FED62799F211}"/>
              </a:ext>
              <a:ext uri="{C183D7F6-B498-43B3-948B-1728B52AA6E4}">
                <adec:decorative xmlns:adec="http://schemas.microsoft.com/office/drawing/2017/decorative" val="1"/>
              </a:ext>
            </a:extLst>
          </p:cNvPr>
          <p:cNvSpPr/>
          <p:nvPr/>
        </p:nvSpPr>
        <p:spPr>
          <a:xfrm>
            <a:off x="8444825" y="2942636"/>
            <a:ext cx="484632" cy="692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descr="N-Size in FFY 2018 &#10;">
            <a:extLst>
              <a:ext uri="{FF2B5EF4-FFF2-40B4-BE49-F238E27FC236}">
                <a16:creationId xmlns:a16="http://schemas.microsoft.com/office/drawing/2014/main" id="{DC527FEB-5B84-4555-B388-1FD952542EAE}"/>
              </a:ext>
            </a:extLst>
          </p:cNvPr>
          <p:cNvSpPr txBox="1">
            <a:spLocks noGrp="1"/>
          </p:cNvSpPr>
          <p:nvPr>
            <p:ph type="title" idx="4294967295"/>
          </p:nvPr>
        </p:nvSpPr>
        <p:spPr>
          <a:xfrm>
            <a:off x="953732" y="500062"/>
            <a:ext cx="865671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3">
                    <a:lumMod val="50000"/>
                  </a:schemeClr>
                </a:solidFill>
                <a:effectLst/>
                <a:uLnTx/>
                <a:uFillTx/>
                <a:latin typeface="+mn-lt"/>
                <a:ea typeface="+mj-ea"/>
                <a:cs typeface="+mj-cs"/>
              </a:rPr>
              <a:t>N-Size in FFY 2018 </a:t>
            </a:r>
            <a:endParaRPr kumimoji="0" lang="en-US" sz="4000" b="1" i="0" u="none" strike="noStrike" kern="1200" cap="none" spc="0" normalizeH="0" baseline="0" noProof="0" dirty="0">
              <a:ln>
                <a:noFill/>
              </a:ln>
              <a:solidFill>
                <a:schemeClr val="accent3">
                  <a:lumMod val="50000"/>
                </a:schemeClr>
              </a:solidFill>
              <a:effectLst/>
              <a:uLnTx/>
              <a:uFillTx/>
              <a:latin typeface="+mn-lt"/>
              <a:ea typeface="+mn-ea"/>
              <a:cs typeface="+mn-cs"/>
            </a:endParaRPr>
          </a:p>
        </p:txBody>
      </p:sp>
      <p:sp>
        <p:nvSpPr>
          <p:cNvPr id="4" name="TextBox 3" descr="Indicator 4A">
            <a:extLst>
              <a:ext uri="{FF2B5EF4-FFF2-40B4-BE49-F238E27FC236}">
                <a16:creationId xmlns:a16="http://schemas.microsoft.com/office/drawing/2014/main" id="{A41DB017-9A53-49BB-A8E5-80B2CA961FCD}"/>
              </a:ext>
            </a:extLst>
          </p:cNvPr>
          <p:cNvSpPr txBox="1"/>
          <p:nvPr/>
        </p:nvSpPr>
        <p:spPr>
          <a:xfrm>
            <a:off x="2302032" y="1278613"/>
            <a:ext cx="2010995" cy="461665"/>
          </a:xfrm>
          <a:prstGeom prst="rect">
            <a:avLst/>
          </a:prstGeom>
          <a:noFill/>
        </p:spPr>
        <p:txBody>
          <a:bodyPr wrap="square" rtlCol="0">
            <a:spAutoFit/>
          </a:bodyPr>
          <a:lstStyle/>
          <a:p>
            <a:pPr algn="ctr"/>
            <a:r>
              <a:rPr lang="en-US" sz="2400" b="1" dirty="0"/>
              <a:t>Indicator 4A</a:t>
            </a:r>
          </a:p>
        </p:txBody>
      </p:sp>
      <p:sp>
        <p:nvSpPr>
          <p:cNvPr id="14" name="Flowchart: Alternate Process 13" descr="For SPP 4A- New York State uses a minimum n-size of 30 students with disabilities enrolled.&#10;">
            <a:extLst>
              <a:ext uri="{FF2B5EF4-FFF2-40B4-BE49-F238E27FC236}">
                <a16:creationId xmlns:a16="http://schemas.microsoft.com/office/drawing/2014/main" id="{444889BD-E9FE-4D19-8BBF-111B133F93CA}"/>
              </a:ext>
            </a:extLst>
          </p:cNvPr>
          <p:cNvSpPr/>
          <p:nvPr/>
        </p:nvSpPr>
        <p:spPr>
          <a:xfrm>
            <a:off x="1009393" y="1796966"/>
            <a:ext cx="4651936" cy="138331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NYS uses a minimum n-size of 30 students with disabilities enrolled</a:t>
            </a:r>
          </a:p>
        </p:txBody>
      </p:sp>
      <p:sp>
        <p:nvSpPr>
          <p:cNvPr id="18" name="Flowchart: Alternate Process 17" descr="In FFY 2018, 76% of states used a minimum n/cell size for SPP 4A&#10;">
            <a:extLst>
              <a:ext uri="{FF2B5EF4-FFF2-40B4-BE49-F238E27FC236}">
                <a16:creationId xmlns:a16="http://schemas.microsoft.com/office/drawing/2014/main" id="{69118A4B-4B22-4973-BBCA-11F9EADDA531}"/>
              </a:ext>
            </a:extLst>
          </p:cNvPr>
          <p:cNvSpPr/>
          <p:nvPr/>
        </p:nvSpPr>
        <p:spPr>
          <a:xfrm>
            <a:off x="953732" y="3677718"/>
            <a:ext cx="4707595" cy="1355562"/>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 FFY 2018, 76% of states used a minimum n-size for SPP 4A</a:t>
            </a:r>
          </a:p>
        </p:txBody>
      </p:sp>
      <p:sp>
        <p:nvSpPr>
          <p:cNvPr id="8" name="TextBox 7" descr="Indicator 4B&#10;">
            <a:extLst>
              <a:ext uri="{FF2B5EF4-FFF2-40B4-BE49-F238E27FC236}">
                <a16:creationId xmlns:a16="http://schemas.microsoft.com/office/drawing/2014/main" id="{64C15D1F-6924-4B0A-A832-91897C029D41}"/>
              </a:ext>
            </a:extLst>
          </p:cNvPr>
          <p:cNvSpPr txBox="1"/>
          <p:nvPr/>
        </p:nvSpPr>
        <p:spPr>
          <a:xfrm>
            <a:off x="7599452" y="1268340"/>
            <a:ext cx="2010995" cy="461665"/>
          </a:xfrm>
          <a:prstGeom prst="rect">
            <a:avLst/>
          </a:prstGeom>
          <a:noFill/>
        </p:spPr>
        <p:txBody>
          <a:bodyPr wrap="square" rtlCol="0">
            <a:spAutoFit/>
          </a:bodyPr>
          <a:lstStyle/>
          <a:p>
            <a:pPr algn="ctr"/>
            <a:r>
              <a:rPr lang="en-US" sz="2400" b="1" dirty="0"/>
              <a:t>Indicator 4B</a:t>
            </a:r>
          </a:p>
        </p:txBody>
      </p:sp>
      <p:sp>
        <p:nvSpPr>
          <p:cNvPr id="15" name="Flowchart: Alternate Process 14" descr="For SPP 4B, New York State uses a minimum n-size of 30 students with disabilities enrolled.&#10;">
            <a:extLst>
              <a:ext uri="{FF2B5EF4-FFF2-40B4-BE49-F238E27FC236}">
                <a16:creationId xmlns:a16="http://schemas.microsoft.com/office/drawing/2014/main" id="{06A325BE-C028-47FE-8C88-020159C0E3F6}"/>
              </a:ext>
            </a:extLst>
          </p:cNvPr>
          <p:cNvSpPr/>
          <p:nvPr/>
        </p:nvSpPr>
        <p:spPr>
          <a:xfrm>
            <a:off x="6332182" y="1796966"/>
            <a:ext cx="4541520" cy="135556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NYS uses a minimum n-size of 30 students with disabilities enrolled</a:t>
            </a:r>
          </a:p>
        </p:txBody>
      </p:sp>
      <p:sp>
        <p:nvSpPr>
          <p:cNvPr id="19" name="Flowchart: Alternate Process 18" descr="In FFY 2018, 96% of states used a minimum n-size for SPP 4B&#10;">
            <a:extLst>
              <a:ext uri="{FF2B5EF4-FFF2-40B4-BE49-F238E27FC236}">
                <a16:creationId xmlns:a16="http://schemas.microsoft.com/office/drawing/2014/main" id="{7E44DBF4-7C74-469E-B08D-0EFB46B65D97}"/>
              </a:ext>
            </a:extLst>
          </p:cNvPr>
          <p:cNvSpPr/>
          <p:nvPr/>
        </p:nvSpPr>
        <p:spPr>
          <a:xfrm>
            <a:off x="6381026" y="3660377"/>
            <a:ext cx="4492676" cy="1355562"/>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 FFY 2018, 96% of states used a minimum n-size for SPP 4B</a:t>
            </a:r>
            <a:endParaRPr lang="en-US" dirty="0"/>
          </a:p>
        </p:txBody>
      </p:sp>
      <p:sp>
        <p:nvSpPr>
          <p:cNvPr id="10" name="TextBox 9" descr="Using a minimum N-size reduces the possibility of school districts being inappropriately identified  for significant discrepancy due to small populations and not systemic issues contributing to the significant discrepancy.">
            <a:extLst>
              <a:ext uri="{FF2B5EF4-FFF2-40B4-BE49-F238E27FC236}">
                <a16:creationId xmlns:a16="http://schemas.microsoft.com/office/drawing/2014/main" id="{636ADA8D-0C27-4D3D-8798-ECEA2A641181}"/>
              </a:ext>
            </a:extLst>
          </p:cNvPr>
          <p:cNvSpPr txBox="1"/>
          <p:nvPr/>
        </p:nvSpPr>
        <p:spPr>
          <a:xfrm>
            <a:off x="953732" y="5232743"/>
            <a:ext cx="10392092" cy="1200329"/>
          </a:xfrm>
          <a:prstGeom prst="rect">
            <a:avLst/>
          </a:prstGeom>
          <a:noFill/>
        </p:spPr>
        <p:txBody>
          <a:bodyPr wrap="square" rtlCol="0">
            <a:spAutoFit/>
          </a:bodyPr>
          <a:lstStyle/>
          <a:p>
            <a:pPr lvl="0" algn="just"/>
            <a:r>
              <a:rPr lang="en-US" sz="2400" dirty="0">
                <a:solidFill>
                  <a:srgbClr val="2F528F"/>
                </a:solidFill>
              </a:rPr>
              <a:t>Using a minimum N-size reduces the possibility of school districts being inappropriately identified  for significant discrepancy due to small populations and not systemic issues contributing to the significant discrepancy. </a:t>
            </a:r>
          </a:p>
        </p:txBody>
      </p:sp>
      <p:sp>
        <p:nvSpPr>
          <p:cNvPr id="5" name="Slide Number Placeholder 4">
            <a:extLst>
              <a:ext uri="{FF2B5EF4-FFF2-40B4-BE49-F238E27FC236}">
                <a16:creationId xmlns:a16="http://schemas.microsoft.com/office/drawing/2014/main" id="{94130154-D3A5-4469-AAE3-6921A4E09405}"/>
              </a:ext>
            </a:extLst>
          </p:cNvPr>
          <p:cNvSpPr>
            <a:spLocks noGrp="1"/>
          </p:cNvSpPr>
          <p:nvPr>
            <p:ph type="sldNum" sz="quarter" idx="12"/>
          </p:nvPr>
        </p:nvSpPr>
        <p:spPr/>
        <p:txBody>
          <a:bodyPr/>
          <a:lstStyle/>
          <a:p>
            <a:fld id="{9CD8D479-8942-46E8-A226-A4E01F7A105C}" type="slidenum">
              <a:rPr lang="en-US" smtClean="0"/>
              <a:t>6</a:t>
            </a:fld>
            <a:endParaRPr lang="en-US" dirty="0"/>
          </a:p>
        </p:txBody>
      </p:sp>
      <p:sp>
        <p:nvSpPr>
          <p:cNvPr id="7" name="Footer Placeholder 6">
            <a:extLst>
              <a:ext uri="{FF2B5EF4-FFF2-40B4-BE49-F238E27FC236}">
                <a16:creationId xmlns:a16="http://schemas.microsoft.com/office/drawing/2014/main" id="{1194EBAD-D1D0-4277-9C53-A70B558B39DB}"/>
              </a:ext>
            </a:extLst>
          </p:cNvPr>
          <p:cNvSpPr>
            <a:spLocks noGrp="1"/>
          </p:cNvSpPr>
          <p:nvPr>
            <p:ph type="ftr" sz="quarter" idx="11"/>
          </p:nvPr>
        </p:nvSpPr>
        <p:spPr/>
        <p:txBody>
          <a:bodyPr/>
          <a:lstStyle/>
          <a:p>
            <a:r>
              <a:rPr lang="en-US" dirty="0"/>
              <a:t>Indicator</a:t>
            </a:r>
            <a:r>
              <a:rPr lang="en-US" b="1" dirty="0"/>
              <a:t> </a:t>
            </a:r>
            <a:r>
              <a:rPr lang="en-US" dirty="0"/>
              <a:t>4 Suspension/Expulsion of Students with Disabilities</a:t>
            </a:r>
          </a:p>
        </p:txBody>
      </p:sp>
      <p:pic>
        <p:nvPicPr>
          <p:cNvPr id="6" name="Audio 5">
            <a:hlinkClick r:id="" action="ppaction://media"/>
            <a:extLst>
              <a:ext uri="{FF2B5EF4-FFF2-40B4-BE49-F238E27FC236}">
                <a16:creationId xmlns:a16="http://schemas.microsoft.com/office/drawing/2014/main" id="{21577C68-0BED-410B-B7B8-2700C32509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5315087"/>
      </p:ext>
    </p:extLst>
  </p:cSld>
  <p:clrMapOvr>
    <a:masterClrMapping/>
  </p:clrMapOvr>
  <mc:AlternateContent xmlns:mc="http://schemas.openxmlformats.org/markup-compatibility/2006" xmlns:p14="http://schemas.microsoft.com/office/powerpoint/2010/main">
    <mc:Choice Requires="p14">
      <p:transition spd="med" p14:dur="700" advTm="70482">
        <p:fade/>
      </p:transition>
    </mc:Choice>
    <mc:Fallback xmlns="">
      <p:transition spd="med" advTm="70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Cell Size">
            <a:extLst>
              <a:ext uri="{FF2B5EF4-FFF2-40B4-BE49-F238E27FC236}">
                <a16:creationId xmlns:a16="http://schemas.microsoft.com/office/drawing/2014/main" id="{742CBEDB-A966-4212-A34C-A84F6CBA1CBA}"/>
              </a:ext>
            </a:extLst>
          </p:cNvPr>
          <p:cNvSpPr>
            <a:spLocks noGrp="1"/>
          </p:cNvSpPr>
          <p:nvPr>
            <p:ph type="title"/>
          </p:nvPr>
        </p:nvSpPr>
        <p:spPr>
          <a:xfrm>
            <a:off x="924676" y="276087"/>
            <a:ext cx="10228412" cy="1183566"/>
          </a:xfrm>
        </p:spPr>
        <p:txBody>
          <a:bodyPr>
            <a:normAutofit/>
          </a:bodyPr>
          <a:lstStyle/>
          <a:p>
            <a:pPr algn="ctr"/>
            <a:r>
              <a:rPr lang="en-US" sz="4400" b="1" dirty="0">
                <a:solidFill>
                  <a:schemeClr val="accent3">
                    <a:lumMod val="50000"/>
                  </a:schemeClr>
                </a:solidFill>
              </a:rPr>
              <a:t>Cell Size</a:t>
            </a:r>
          </a:p>
        </p:txBody>
      </p:sp>
      <p:sp>
        <p:nvSpPr>
          <p:cNvPr id="12" name="TextBox 11" descr="Indicator 4A&#10;">
            <a:extLst>
              <a:ext uri="{FF2B5EF4-FFF2-40B4-BE49-F238E27FC236}">
                <a16:creationId xmlns:a16="http://schemas.microsoft.com/office/drawing/2014/main" id="{08C8884A-ACF9-4808-90CD-A052ED00A282}"/>
              </a:ext>
            </a:extLst>
          </p:cNvPr>
          <p:cNvSpPr txBox="1"/>
          <p:nvPr/>
        </p:nvSpPr>
        <p:spPr>
          <a:xfrm>
            <a:off x="2176333" y="1745798"/>
            <a:ext cx="1892233" cy="461665"/>
          </a:xfrm>
          <a:prstGeom prst="rect">
            <a:avLst/>
          </a:prstGeom>
          <a:noFill/>
        </p:spPr>
        <p:txBody>
          <a:bodyPr wrap="square" rtlCol="0">
            <a:spAutoFit/>
          </a:bodyPr>
          <a:lstStyle/>
          <a:p>
            <a:r>
              <a:rPr lang="en-US" sz="2400" b="1" dirty="0"/>
              <a:t>Indicator 4A</a:t>
            </a:r>
          </a:p>
        </p:txBody>
      </p:sp>
      <p:sp>
        <p:nvSpPr>
          <p:cNvPr id="6" name="Rectangle: Rounded Corners 5" descr="For Indicator 4A, New York State uses a minimum cell size of 10 students with disabilities suspended or expelled for more than ten days during the school year&#10;">
            <a:extLst>
              <a:ext uri="{FF2B5EF4-FFF2-40B4-BE49-F238E27FC236}">
                <a16:creationId xmlns:a16="http://schemas.microsoft.com/office/drawing/2014/main" id="{79D7480C-0D60-4050-AE2B-EA86276E8A08}"/>
              </a:ext>
            </a:extLst>
          </p:cNvPr>
          <p:cNvSpPr/>
          <p:nvPr/>
        </p:nvSpPr>
        <p:spPr>
          <a:xfrm>
            <a:off x="924676" y="2206256"/>
            <a:ext cx="4736386" cy="2975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NYS uses a minimum cell size of 10 students with disabilities suspended or expelled for more than ten days during the school year</a:t>
            </a:r>
          </a:p>
        </p:txBody>
      </p:sp>
      <p:sp>
        <p:nvSpPr>
          <p:cNvPr id="14" name="TextBox 13" descr="Indicator 4B&#10;">
            <a:extLst>
              <a:ext uri="{FF2B5EF4-FFF2-40B4-BE49-F238E27FC236}">
                <a16:creationId xmlns:a16="http://schemas.microsoft.com/office/drawing/2014/main" id="{6D04994C-0346-427C-BA8C-D6ACF519D83A}"/>
              </a:ext>
            </a:extLst>
          </p:cNvPr>
          <p:cNvSpPr txBox="1"/>
          <p:nvPr/>
        </p:nvSpPr>
        <p:spPr>
          <a:xfrm>
            <a:off x="7847938" y="1759467"/>
            <a:ext cx="1892233" cy="461665"/>
          </a:xfrm>
          <a:prstGeom prst="rect">
            <a:avLst/>
          </a:prstGeom>
          <a:noFill/>
        </p:spPr>
        <p:txBody>
          <a:bodyPr wrap="square" rtlCol="0">
            <a:spAutoFit/>
          </a:bodyPr>
          <a:lstStyle/>
          <a:p>
            <a:r>
              <a:rPr lang="en-US" sz="2400" b="1" dirty="0"/>
              <a:t>Indicator 4B</a:t>
            </a:r>
          </a:p>
        </p:txBody>
      </p:sp>
      <p:sp>
        <p:nvSpPr>
          <p:cNvPr id="9" name="Rectangle: Rounded Corners 8" descr="For Indicator 4B, New York State uses a minimum cell size of 10 students with disabilities of a particular race or ethnicity suspended or expelled for more than 10 days during the school year&#10;">
            <a:extLst>
              <a:ext uri="{FF2B5EF4-FFF2-40B4-BE49-F238E27FC236}">
                <a16:creationId xmlns:a16="http://schemas.microsoft.com/office/drawing/2014/main" id="{748ABC17-A0CD-40FF-BE0E-2121F317E7A8}"/>
              </a:ext>
            </a:extLst>
          </p:cNvPr>
          <p:cNvSpPr/>
          <p:nvPr/>
        </p:nvSpPr>
        <p:spPr>
          <a:xfrm>
            <a:off x="6416702" y="2286589"/>
            <a:ext cx="4736385" cy="2909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NYS uses a minimum cell size of 10 students with disabilities of a particular race or ethnicity* suspended or expelled for more than 10 days during the school year</a:t>
            </a:r>
          </a:p>
        </p:txBody>
      </p:sp>
      <p:sp>
        <p:nvSpPr>
          <p:cNvPr id="16" name="TextBox 15" descr="The subgroups for race or ethnicity include American Indian, Asian, Black or African American, Native Hawaiian/other Pacific Islander, White, and Two or more races.">
            <a:extLst>
              <a:ext uri="{FF2B5EF4-FFF2-40B4-BE49-F238E27FC236}">
                <a16:creationId xmlns:a16="http://schemas.microsoft.com/office/drawing/2014/main" id="{0AC21811-3C7E-4DBA-977F-014E804B678F}"/>
              </a:ext>
            </a:extLst>
          </p:cNvPr>
          <p:cNvSpPr txBox="1"/>
          <p:nvPr/>
        </p:nvSpPr>
        <p:spPr>
          <a:xfrm>
            <a:off x="1095639" y="5543600"/>
            <a:ext cx="10228412" cy="738664"/>
          </a:xfrm>
          <a:prstGeom prst="rect">
            <a:avLst/>
          </a:prstGeom>
          <a:noFill/>
        </p:spPr>
        <p:txBody>
          <a:bodyPr wrap="square" rtlCol="0">
            <a:spAutoFit/>
          </a:bodyPr>
          <a:lstStyle/>
          <a:p>
            <a:r>
              <a:rPr lang="en-US" sz="2100" dirty="0"/>
              <a:t>*The subgroups for race or ethnicity include American Indian, Asian, Black or African American, Native Hawaiian/other Pacific Islander, White, and Two or more races.</a:t>
            </a:r>
          </a:p>
        </p:txBody>
      </p:sp>
      <p:sp>
        <p:nvSpPr>
          <p:cNvPr id="2" name="Slide Number Placeholder 1">
            <a:extLst>
              <a:ext uri="{FF2B5EF4-FFF2-40B4-BE49-F238E27FC236}">
                <a16:creationId xmlns:a16="http://schemas.microsoft.com/office/drawing/2014/main" id="{351C6EEE-939F-457B-AAEB-3170520C8B6F}"/>
              </a:ext>
            </a:extLst>
          </p:cNvPr>
          <p:cNvSpPr>
            <a:spLocks noGrp="1"/>
          </p:cNvSpPr>
          <p:nvPr>
            <p:ph type="sldNum" sz="quarter" idx="12"/>
          </p:nvPr>
        </p:nvSpPr>
        <p:spPr/>
        <p:txBody>
          <a:bodyPr/>
          <a:lstStyle/>
          <a:p>
            <a:fld id="{9CD8D479-8942-46E8-A226-A4E01F7A105C}" type="slidenum">
              <a:rPr lang="en-US" smtClean="0"/>
              <a:t>7</a:t>
            </a:fld>
            <a:endParaRPr lang="en-US" dirty="0"/>
          </a:p>
        </p:txBody>
      </p:sp>
      <p:sp>
        <p:nvSpPr>
          <p:cNvPr id="3" name="Footer Placeholder 2">
            <a:extLst>
              <a:ext uri="{FF2B5EF4-FFF2-40B4-BE49-F238E27FC236}">
                <a16:creationId xmlns:a16="http://schemas.microsoft.com/office/drawing/2014/main" id="{F0FC0260-7A4C-454C-80A8-0C209B8CDD79}"/>
              </a:ext>
            </a:extLst>
          </p:cNvPr>
          <p:cNvSpPr>
            <a:spLocks noGrp="1"/>
          </p:cNvSpPr>
          <p:nvPr>
            <p:ph type="ftr" sz="quarter" idx="11"/>
          </p:nvPr>
        </p:nvSpPr>
        <p:spPr/>
        <p:txBody>
          <a:bodyPr/>
          <a:lstStyle/>
          <a:p>
            <a:r>
              <a:rPr lang="en-US" dirty="0"/>
              <a:t>Indicator 4 Suspension/Expulsion of Students with Disabilities</a:t>
            </a:r>
          </a:p>
        </p:txBody>
      </p:sp>
      <p:pic>
        <p:nvPicPr>
          <p:cNvPr id="7" name="Audio 6">
            <a:hlinkClick r:id="" action="ppaction://media"/>
            <a:extLst>
              <a:ext uri="{FF2B5EF4-FFF2-40B4-BE49-F238E27FC236}">
                <a16:creationId xmlns:a16="http://schemas.microsoft.com/office/drawing/2014/main" id="{F60704B7-13AA-4C0D-A06D-A1E93B0DD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786042"/>
      </p:ext>
    </p:extLst>
  </p:cSld>
  <p:clrMapOvr>
    <a:masterClrMapping/>
  </p:clrMapOvr>
  <mc:AlternateContent xmlns:mc="http://schemas.openxmlformats.org/markup-compatibility/2006" xmlns:p14="http://schemas.microsoft.com/office/powerpoint/2010/main">
    <mc:Choice Requires="p14">
      <p:transition spd="med" p14:dur="700" advTm="86457">
        <p:fade/>
      </p:transition>
    </mc:Choice>
    <mc:Fallback xmlns="">
      <p:transition spd="med" advTm="864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hreshold for Significant Discrepancy">
            <a:extLst>
              <a:ext uri="{FF2B5EF4-FFF2-40B4-BE49-F238E27FC236}">
                <a16:creationId xmlns:a16="http://schemas.microsoft.com/office/drawing/2014/main" id="{15A37A67-708B-4565-BF5B-795C406D0CA0}"/>
              </a:ext>
            </a:extLst>
          </p:cNvPr>
          <p:cNvSpPr>
            <a:spLocks noGrp="1"/>
          </p:cNvSpPr>
          <p:nvPr>
            <p:ph type="title"/>
          </p:nvPr>
        </p:nvSpPr>
        <p:spPr>
          <a:xfrm>
            <a:off x="1374673" y="247332"/>
            <a:ext cx="8316590" cy="821193"/>
          </a:xfrm>
        </p:spPr>
        <p:txBody>
          <a:bodyPr>
            <a:normAutofit/>
          </a:bodyPr>
          <a:lstStyle/>
          <a:p>
            <a:pPr algn="ctr"/>
            <a:r>
              <a:rPr lang="en-US" dirty="0"/>
              <a:t>Threshold for Significant Discrepancy</a:t>
            </a:r>
          </a:p>
        </p:txBody>
      </p:sp>
      <p:sp>
        <p:nvSpPr>
          <p:cNvPr id="8" name="Text Placeholder 7" descr="Indicator 4A&#10;">
            <a:extLst>
              <a:ext uri="{FF2B5EF4-FFF2-40B4-BE49-F238E27FC236}">
                <a16:creationId xmlns:a16="http://schemas.microsoft.com/office/drawing/2014/main" id="{E2DCDA20-8DEA-4ED9-8E67-89031E4892A0}"/>
              </a:ext>
            </a:extLst>
          </p:cNvPr>
          <p:cNvSpPr>
            <a:spLocks noGrp="1"/>
          </p:cNvSpPr>
          <p:nvPr>
            <p:ph type="body" idx="1"/>
          </p:nvPr>
        </p:nvSpPr>
        <p:spPr>
          <a:xfrm>
            <a:off x="1292352" y="1315181"/>
            <a:ext cx="4531360" cy="495685"/>
          </a:xfrm>
        </p:spPr>
        <p:txBody>
          <a:bodyPr/>
          <a:lstStyle/>
          <a:p>
            <a:pPr algn="ctr"/>
            <a:r>
              <a:rPr lang="en-US" dirty="0"/>
              <a:t>Indicator 4A</a:t>
            </a:r>
          </a:p>
        </p:txBody>
      </p:sp>
      <p:sp>
        <p:nvSpPr>
          <p:cNvPr id="2" name="Flowchart: Alternate Process 1" descr="For Indicator 4A, a suspension/expulsion rate of 2.7% (two times the State-level suspension/expulsion rate in 2004-05)  for children with disabilities. &#10;">
            <a:extLst>
              <a:ext uri="{FF2B5EF4-FFF2-40B4-BE49-F238E27FC236}">
                <a16:creationId xmlns:a16="http://schemas.microsoft.com/office/drawing/2014/main" id="{DA46F4A3-1137-4E8B-9CD2-17AE8C6CD147}"/>
              </a:ext>
            </a:extLst>
          </p:cNvPr>
          <p:cNvSpPr/>
          <p:nvPr/>
        </p:nvSpPr>
        <p:spPr>
          <a:xfrm>
            <a:off x="1288288" y="1874983"/>
            <a:ext cx="4803648" cy="1792394"/>
          </a:xfrm>
          <a:prstGeom prst="flowChartAlternate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suspension/expulsion rate of 2.7% (two times the State-level suspension/expulsion rate in 2004-05)  for children with disabilities. </a:t>
            </a:r>
          </a:p>
        </p:txBody>
      </p:sp>
      <p:sp>
        <p:nvSpPr>
          <p:cNvPr id="11" name="Flowchart: Alternate Process 10" descr="In FFY 2018, using a state-level suspension/expulsion rate was the most common method to set the bar/threshold for 4A.&#10;">
            <a:extLst>
              <a:ext uri="{FF2B5EF4-FFF2-40B4-BE49-F238E27FC236}">
                <a16:creationId xmlns:a16="http://schemas.microsoft.com/office/drawing/2014/main" id="{AF83B05D-8535-492C-A9FD-E44E044B3A56}"/>
              </a:ext>
            </a:extLst>
          </p:cNvPr>
          <p:cNvSpPr/>
          <p:nvPr/>
        </p:nvSpPr>
        <p:spPr>
          <a:xfrm>
            <a:off x="1292352" y="4309532"/>
            <a:ext cx="4799584" cy="1792394"/>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 FFY 2018, using a state-level suspension/expulsion rate was the most common method to set the bar/threshold for 4A</a:t>
            </a:r>
          </a:p>
        </p:txBody>
      </p:sp>
      <p:sp>
        <p:nvSpPr>
          <p:cNvPr id="9" name="Text Placeholder 8" descr="Indicator 4B&#10;">
            <a:extLst>
              <a:ext uri="{FF2B5EF4-FFF2-40B4-BE49-F238E27FC236}">
                <a16:creationId xmlns:a16="http://schemas.microsoft.com/office/drawing/2014/main" id="{A93A3446-B7BD-4425-952B-75D1DDAAFE62}"/>
              </a:ext>
            </a:extLst>
          </p:cNvPr>
          <p:cNvSpPr>
            <a:spLocks noGrp="1"/>
          </p:cNvSpPr>
          <p:nvPr>
            <p:ph type="body" sz="quarter" idx="3"/>
          </p:nvPr>
        </p:nvSpPr>
        <p:spPr>
          <a:xfrm>
            <a:off x="6573520" y="1283821"/>
            <a:ext cx="4104640" cy="495685"/>
          </a:xfrm>
        </p:spPr>
        <p:txBody>
          <a:bodyPr/>
          <a:lstStyle/>
          <a:p>
            <a:pPr algn="ctr"/>
            <a:r>
              <a:rPr lang="en-US" dirty="0"/>
              <a:t>Indicator 4B</a:t>
            </a:r>
          </a:p>
        </p:txBody>
      </p:sp>
      <p:sp>
        <p:nvSpPr>
          <p:cNvPr id="12" name="Flowchart: Alternate Process 11" descr="For Indicator 4B, a suspension/expulsion rate of two standard deviations from the State-level suspension/expulsion rate.&#10;">
            <a:extLst>
              <a:ext uri="{FF2B5EF4-FFF2-40B4-BE49-F238E27FC236}">
                <a16:creationId xmlns:a16="http://schemas.microsoft.com/office/drawing/2014/main" id="{4B3D6500-B146-4F88-933F-ADF893A4CA13}"/>
              </a:ext>
            </a:extLst>
          </p:cNvPr>
          <p:cNvSpPr/>
          <p:nvPr/>
        </p:nvSpPr>
        <p:spPr>
          <a:xfrm>
            <a:off x="6573520" y="1810866"/>
            <a:ext cx="4491747" cy="1854785"/>
          </a:xfrm>
          <a:prstGeom prst="flowChartAlternateProcess">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suspension/expulsion rate of two standard deviations from the State-level suspension/expulsion rate.</a:t>
            </a:r>
          </a:p>
        </p:txBody>
      </p:sp>
      <p:sp>
        <p:nvSpPr>
          <p:cNvPr id="13" name="Flowchart: Alternate Process 12" descr="In FFY 2018, four states  used standard deviation to set the bar or threshold for 4B.&#10;">
            <a:extLst>
              <a:ext uri="{FF2B5EF4-FFF2-40B4-BE49-F238E27FC236}">
                <a16:creationId xmlns:a16="http://schemas.microsoft.com/office/drawing/2014/main" id="{09BA5A77-CE2A-4C02-B493-39D18CF25BB4}"/>
              </a:ext>
            </a:extLst>
          </p:cNvPr>
          <p:cNvSpPr/>
          <p:nvPr/>
        </p:nvSpPr>
        <p:spPr>
          <a:xfrm>
            <a:off x="6573520" y="4304915"/>
            <a:ext cx="4491746" cy="1792394"/>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 FFY 2018, four states  used standard deviation to set the bar/threshold for 4B</a:t>
            </a:r>
          </a:p>
        </p:txBody>
      </p:sp>
      <p:sp>
        <p:nvSpPr>
          <p:cNvPr id="3" name="Slide Number Placeholder 2">
            <a:extLst>
              <a:ext uri="{FF2B5EF4-FFF2-40B4-BE49-F238E27FC236}">
                <a16:creationId xmlns:a16="http://schemas.microsoft.com/office/drawing/2014/main" id="{32101EAF-BDBB-4EEC-B19C-28B8F548A98A}"/>
              </a:ext>
            </a:extLst>
          </p:cNvPr>
          <p:cNvSpPr>
            <a:spLocks noGrp="1"/>
          </p:cNvSpPr>
          <p:nvPr>
            <p:ph type="sldNum" sz="quarter" idx="12"/>
          </p:nvPr>
        </p:nvSpPr>
        <p:spPr/>
        <p:txBody>
          <a:bodyPr/>
          <a:lstStyle/>
          <a:p>
            <a:fld id="{9CD8D479-8942-46E8-A226-A4E01F7A105C}" type="slidenum">
              <a:rPr lang="en-US" smtClean="0"/>
              <a:t>8</a:t>
            </a:fld>
            <a:endParaRPr lang="en-US" dirty="0"/>
          </a:p>
        </p:txBody>
      </p:sp>
      <p:sp>
        <p:nvSpPr>
          <p:cNvPr id="5" name="Footer Placeholder 4">
            <a:extLst>
              <a:ext uri="{FF2B5EF4-FFF2-40B4-BE49-F238E27FC236}">
                <a16:creationId xmlns:a16="http://schemas.microsoft.com/office/drawing/2014/main" id="{FBA66F08-7E36-4B04-899C-A668CC0F9C51}"/>
              </a:ext>
            </a:extLst>
          </p:cNvPr>
          <p:cNvSpPr>
            <a:spLocks noGrp="1"/>
          </p:cNvSpPr>
          <p:nvPr>
            <p:ph type="ftr" sz="quarter" idx="11"/>
          </p:nvPr>
        </p:nvSpPr>
        <p:spPr/>
        <p:txBody>
          <a:bodyPr/>
          <a:lstStyle/>
          <a:p>
            <a:r>
              <a:rPr lang="en-US" dirty="0"/>
              <a:t>Indicator 4 Suspension/Expulsion of Students with Disabilities</a:t>
            </a:r>
          </a:p>
        </p:txBody>
      </p:sp>
      <p:sp>
        <p:nvSpPr>
          <p:cNvPr id="14" name="Arrow: Down 13">
            <a:extLst>
              <a:ext uri="{FF2B5EF4-FFF2-40B4-BE49-F238E27FC236}">
                <a16:creationId xmlns:a16="http://schemas.microsoft.com/office/drawing/2014/main" id="{85B917AF-9CF5-4913-A004-E130DEC54C30}"/>
              </a:ext>
              <a:ext uri="{C183D7F6-B498-43B3-948B-1728B52AA6E4}">
                <adec:decorative xmlns:adec="http://schemas.microsoft.com/office/drawing/2017/decorative" val="1"/>
              </a:ext>
            </a:extLst>
          </p:cNvPr>
          <p:cNvSpPr/>
          <p:nvPr/>
        </p:nvSpPr>
        <p:spPr>
          <a:xfrm>
            <a:off x="3315716" y="3667377"/>
            <a:ext cx="484632" cy="6022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F4756353-083A-415C-B0D8-D4C09D3391B1}"/>
              </a:ext>
              <a:ext uri="{C183D7F6-B498-43B3-948B-1728B52AA6E4}">
                <adec:decorative xmlns:adec="http://schemas.microsoft.com/office/drawing/2017/decorative" val="1"/>
              </a:ext>
            </a:extLst>
          </p:cNvPr>
          <p:cNvSpPr/>
          <p:nvPr/>
        </p:nvSpPr>
        <p:spPr>
          <a:xfrm>
            <a:off x="8625840" y="3640865"/>
            <a:ext cx="484632" cy="602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EFD8DE32-4EB2-4516-9624-6201DFE179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0565538"/>
      </p:ext>
    </p:extLst>
  </p:cSld>
  <p:clrMapOvr>
    <a:masterClrMapping/>
  </p:clrMapOvr>
  <mc:AlternateContent xmlns:mc="http://schemas.openxmlformats.org/markup-compatibility/2006" xmlns:p14="http://schemas.microsoft.com/office/powerpoint/2010/main">
    <mc:Choice Requires="p14">
      <p:transition spd="med" p14:dur="700" advTm="123377">
        <p:fade/>
      </p:transition>
    </mc:Choice>
    <mc:Fallback xmlns="">
      <p:transition spd="med" advTm="1233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PP Indicator 4 District Notification Criteria ">
            <a:extLst>
              <a:ext uri="{FF2B5EF4-FFF2-40B4-BE49-F238E27FC236}">
                <a16:creationId xmlns:a16="http://schemas.microsoft.com/office/drawing/2014/main" id="{B8C58098-0899-4DA3-BFFF-83F4E143E874}"/>
              </a:ext>
            </a:extLst>
          </p:cNvPr>
          <p:cNvSpPr>
            <a:spLocks noGrp="1"/>
          </p:cNvSpPr>
          <p:nvPr>
            <p:ph type="title"/>
          </p:nvPr>
        </p:nvSpPr>
        <p:spPr>
          <a:xfrm>
            <a:off x="410402" y="276087"/>
            <a:ext cx="10371573" cy="846276"/>
          </a:xfrm>
        </p:spPr>
        <p:txBody>
          <a:bodyPr>
            <a:normAutofit/>
          </a:bodyPr>
          <a:lstStyle/>
          <a:p>
            <a:r>
              <a:rPr lang="en-US" sz="3600" b="1" dirty="0">
                <a:solidFill>
                  <a:srgbClr val="09213B"/>
                </a:solidFill>
              </a:rPr>
              <a:t>SPP Indicator 4 District Notification Criteria </a:t>
            </a:r>
          </a:p>
        </p:txBody>
      </p:sp>
      <p:graphicFrame>
        <p:nvGraphicFramePr>
          <p:cNvPr id="7" name="Content Placeholder 6">
            <a:extLst>
              <a:ext uri="{FF2B5EF4-FFF2-40B4-BE49-F238E27FC236}">
                <a16:creationId xmlns:a16="http://schemas.microsoft.com/office/drawing/2014/main" id="{4A6C6966-D384-4FA7-896A-F37A8CF1CF7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57726775"/>
              </p:ext>
            </p:extLst>
          </p:nvPr>
        </p:nvGraphicFramePr>
        <p:xfrm>
          <a:off x="332858" y="1125000"/>
          <a:ext cx="11522518" cy="52894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CE0A7C4-354E-4589-A3F8-76D4D129A75D}"/>
              </a:ext>
            </a:extLst>
          </p:cNvPr>
          <p:cNvSpPr>
            <a:spLocks noGrp="1"/>
          </p:cNvSpPr>
          <p:nvPr>
            <p:ph type="sldNum" sz="quarter" idx="12"/>
          </p:nvPr>
        </p:nvSpPr>
        <p:spPr/>
        <p:txBody>
          <a:bodyPr/>
          <a:lstStyle/>
          <a:p>
            <a:fld id="{9CD8D479-8942-46E8-A226-A4E01F7A105C}" type="slidenum">
              <a:rPr lang="en-US" smtClean="0"/>
              <a:t>9</a:t>
            </a:fld>
            <a:endParaRPr lang="en-US" dirty="0"/>
          </a:p>
        </p:txBody>
      </p:sp>
      <p:sp>
        <p:nvSpPr>
          <p:cNvPr id="6" name="Footer Placeholder 5">
            <a:extLst>
              <a:ext uri="{FF2B5EF4-FFF2-40B4-BE49-F238E27FC236}">
                <a16:creationId xmlns:a16="http://schemas.microsoft.com/office/drawing/2014/main" id="{45DBCD1F-B4A4-4102-98ED-2DD28F206B0D}"/>
              </a:ext>
            </a:extLst>
          </p:cNvPr>
          <p:cNvSpPr>
            <a:spLocks noGrp="1"/>
          </p:cNvSpPr>
          <p:nvPr>
            <p:ph type="ftr" sz="quarter" idx="11"/>
          </p:nvPr>
        </p:nvSpPr>
        <p:spPr/>
        <p:txBody>
          <a:bodyPr/>
          <a:lstStyle/>
          <a:p>
            <a:r>
              <a:rPr lang="en-US" dirty="0"/>
              <a:t>Indicator 4 Suspension/Expulsion of Students with Disabilities</a:t>
            </a:r>
          </a:p>
        </p:txBody>
      </p:sp>
      <p:pic>
        <p:nvPicPr>
          <p:cNvPr id="5" name="Audio 4">
            <a:hlinkClick r:id="" action="ppaction://media"/>
            <a:extLst>
              <a:ext uri="{FF2B5EF4-FFF2-40B4-BE49-F238E27FC236}">
                <a16:creationId xmlns:a16="http://schemas.microsoft.com/office/drawing/2014/main" id="{5856F81C-0EDD-4C9E-87DF-6CE288BF57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54261413"/>
      </p:ext>
    </p:extLst>
  </p:cSld>
  <p:clrMapOvr>
    <a:masterClrMapping/>
  </p:clrMapOvr>
  <mc:AlternateContent xmlns:mc="http://schemas.openxmlformats.org/markup-compatibility/2006" xmlns:p14="http://schemas.microsoft.com/office/powerpoint/2010/main">
    <mc:Choice Requires="p14">
      <p:transition spd="med" p14:dur="700" advTm="134378">
        <p:fade/>
      </p:transition>
    </mc:Choice>
    <mc:Fallback xmlns="">
      <p:transition spd="med" advTm="134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6F1226-596A-41F4-9038-793AF42BC710}">
  <ds:schemaRefs>
    <ds:schemaRef ds:uri="http://schemas.microsoft.com/sharepoint/v3/contenttype/forms"/>
  </ds:schemaRefs>
</ds:datastoreItem>
</file>

<file path=customXml/itemProps2.xml><?xml version="1.0" encoding="utf-8"?>
<ds:datastoreItem xmlns:ds="http://schemas.openxmlformats.org/officeDocument/2006/customXml" ds:itemID="{5DF8193E-3CCE-42FB-998B-A734C71FC3E7}">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AF3147-CA46-4239-A5E4-D0F816F8181B}">
  <ds:schemaRefs>
    <ds:schemaRef ds:uri="5709f26a-af04-479e-a03f-406e189626ef"/>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cf0b8c0-9d1c-4f61-914c-2762716bd4d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4775</TotalTime>
  <Words>5907</Words>
  <Application>Microsoft Office PowerPoint</Application>
  <PresentationFormat>Widescreen</PresentationFormat>
  <Paragraphs>451</Paragraphs>
  <Slides>28</Slides>
  <Notes>28</Notes>
  <HiddenSlides>0</HiddenSlides>
  <MMClips>28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Corbel</vt:lpstr>
      <vt:lpstr>Wingdings</vt:lpstr>
      <vt:lpstr>Ecology 16x9</vt:lpstr>
      <vt:lpstr>State Performance Plan (SPP)/ Annual Performance Report (APR)  2020-2025</vt:lpstr>
      <vt:lpstr>Agenda- Indicator 4</vt:lpstr>
      <vt:lpstr>Frequently Used Terms</vt:lpstr>
      <vt:lpstr>Measurement for SPP Indicator 4</vt:lpstr>
      <vt:lpstr>Options for Comparison</vt:lpstr>
      <vt:lpstr>N-Size in FFY 2018 </vt:lpstr>
      <vt:lpstr>Cell Size</vt:lpstr>
      <vt:lpstr>Threshold for Significant Discrepancy</vt:lpstr>
      <vt:lpstr>SPP Indicator 4 District Notification Criteria </vt:lpstr>
      <vt:lpstr>Indicator 4A Annual Performance Report (APR)</vt:lpstr>
      <vt:lpstr>Indicator 4B Annual Performance Report (APR)</vt:lpstr>
      <vt:lpstr>Facilitator check for understanding on the SPP measurement or how the data is used to measure     results or outcomes.</vt:lpstr>
      <vt:lpstr>NYS Results for Indicator 4A and 4B FFY 2016 to 2019</vt:lpstr>
      <vt:lpstr>Results by State</vt:lpstr>
      <vt:lpstr>National Indicator 4 Results for FFY 2018</vt:lpstr>
      <vt:lpstr>Target Setting</vt:lpstr>
      <vt:lpstr>Proposed Targets for Indicator 4A</vt:lpstr>
      <vt:lpstr>1) What did the SPP data tell us?    2) How should we use the data to inform  our improvement activities?</vt:lpstr>
      <vt:lpstr>Improvement Strategies and Activities</vt:lpstr>
      <vt:lpstr>Guidance and Resources</vt:lpstr>
      <vt:lpstr>Indicator 4 Monitoring Activities</vt:lpstr>
      <vt:lpstr>Office of Special Education Educational Partnership Tiered Support &amp; Professional Development </vt:lpstr>
      <vt:lpstr>OSE Educational Partnership  Targeted Skills Group (TSG)</vt:lpstr>
      <vt:lpstr>Educational Partnership Resources  Targeted Professional Development Improvement Strategies </vt:lpstr>
      <vt:lpstr>What activities could be considered, maintained, or strengthened to improve NYS results for SPP Indicator 4- Suspension and Expulsion of Students with Disabilities? </vt:lpstr>
      <vt:lpstr>New York State School District SPP Data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4: Suspension/Expulsion of Students with Disabilities</dc:title>
  <dc:creator>New York State Education Department</dc:creator>
  <cp:lastModifiedBy>Jonathan Campano</cp:lastModifiedBy>
  <cp:revision>210</cp:revision>
  <cp:lastPrinted>2021-08-20T15:28:32Z</cp:lastPrinted>
  <dcterms:created xsi:type="dcterms:W3CDTF">2021-04-28T12:59:52Z</dcterms:created>
  <dcterms:modified xsi:type="dcterms:W3CDTF">2021-09-29T13:50:26Z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