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58" r:id="rId5"/>
    <p:sldId id="259" r:id="rId6"/>
    <p:sldId id="564" r:id="rId7"/>
    <p:sldId id="298" r:id="rId8"/>
    <p:sldId id="566" r:id="rId9"/>
    <p:sldId id="346" r:id="rId10"/>
    <p:sldId id="558" r:id="rId11"/>
    <p:sldId id="565" r:id="rId12"/>
    <p:sldId id="325" r:id="rId13"/>
    <p:sldId id="561" r:id="rId14"/>
    <p:sldId id="531" r:id="rId15"/>
    <p:sldId id="469" r:id="rId16"/>
    <p:sldId id="576" r:id="rId17"/>
    <p:sldId id="285" r:id="rId18"/>
    <p:sldId id="560" r:id="rId19"/>
    <p:sldId id="286" r:id="rId20"/>
    <p:sldId id="556" r:id="rId21"/>
    <p:sldId id="550" r:id="rId22"/>
    <p:sldId id="552" r:id="rId23"/>
    <p:sldId id="537" r:id="rId24"/>
    <p:sldId id="533" r:id="rId25"/>
    <p:sldId id="539" r:id="rId26"/>
    <p:sldId id="551" r:id="rId27"/>
    <p:sldId id="553" r:id="rId28"/>
    <p:sldId id="554" r:id="rId29"/>
    <p:sldId id="555" r:id="rId30"/>
    <p:sldId id="549" r:id="rId31"/>
    <p:sldId id="545" r:id="rId32"/>
    <p:sldId id="583" r:id="rId33"/>
    <p:sldId id="557" r:id="rId34"/>
    <p:sldId id="580" r:id="rId35"/>
    <p:sldId id="581" r:id="rId36"/>
    <p:sldId id="582" r:id="rId37"/>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7.1 Understanding the SSIP" id="{893D4201-E6E2-4260-B8D0-0D570B833E94}">
          <p14:sldIdLst>
            <p14:sldId id="258"/>
            <p14:sldId id="259"/>
            <p14:sldId id="564"/>
            <p14:sldId id="298"/>
            <p14:sldId id="566"/>
            <p14:sldId id="346"/>
            <p14:sldId id="558"/>
            <p14:sldId id="565"/>
            <p14:sldId id="325"/>
            <p14:sldId id="561"/>
            <p14:sldId id="531"/>
            <p14:sldId id="469"/>
            <p14:sldId id="576"/>
            <p14:sldId id="285"/>
          </p14:sldIdLst>
        </p14:section>
        <p14:section name="Module 17.2 Indicator 17 SSIP Data" id="{00F1DA94-5CAA-41F2-8F76-D026BC09CAEE}">
          <p14:sldIdLst>
            <p14:sldId id="560"/>
            <p14:sldId id="286"/>
          </p14:sldIdLst>
        </p14:section>
        <p14:section name="Module 17.3 Improvement Activities" id="{045F2830-BBF3-4C2F-A4A3-ABDEC161A91F}">
          <p14:sldIdLst>
            <p14:sldId id="556"/>
            <p14:sldId id="550"/>
            <p14:sldId id="552"/>
            <p14:sldId id="537"/>
            <p14:sldId id="533"/>
            <p14:sldId id="539"/>
            <p14:sldId id="551"/>
            <p14:sldId id="553"/>
            <p14:sldId id="554"/>
          </p14:sldIdLst>
        </p14:section>
        <p14:section name="Module17.4 proposed Targets" id="{FDB317C9-72F4-4A55-8B73-3A6CC1A8BC74}">
          <p14:sldIdLst>
            <p14:sldId id="555"/>
            <p14:sldId id="549"/>
            <p14:sldId id="545"/>
            <p14:sldId id="583"/>
            <p14:sldId id="557"/>
          </p14:sldIdLst>
        </p14:section>
        <p14:section name="Module 17.5 Closing Slides" id="{449CA667-4B15-4E58-9417-C128E5484F54}">
          <p14:sldIdLst>
            <p14:sldId id="580"/>
            <p14:sldId id="581"/>
            <p14:sldId id="5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Shaw" initials="LS" lastIdx="2" clrIdx="0">
    <p:extLst>
      <p:ext uri="{19B8F6BF-5375-455C-9EA6-DF929625EA0E}">
        <p15:presenceInfo xmlns:p15="http://schemas.microsoft.com/office/powerpoint/2012/main" userId="S-1-5-21-1275210071-879983540-725345543-1281871" providerId="AD"/>
      </p:ext>
    </p:extLst>
  </p:cmAuthor>
  <p:cmAuthor id="2" name="Lori Smart" initials="LS" lastIdx="1" clrIdx="1">
    <p:extLst>
      <p:ext uri="{19B8F6BF-5375-455C-9EA6-DF929625EA0E}">
        <p15:presenceInfo xmlns:p15="http://schemas.microsoft.com/office/powerpoint/2012/main" userId="S::Lori.Smart@nysed.gov::5fe4f77a-469b-422b-9b55-8f45fb3f8c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3B"/>
    <a:srgbClr val="2F5597"/>
    <a:srgbClr val="D4E5BE"/>
    <a:srgbClr val="BECEEA"/>
    <a:srgbClr val="2F528F"/>
    <a:srgbClr val="E3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31" autoAdjust="0"/>
  </p:normalViewPr>
  <p:slideViewPr>
    <p:cSldViewPr snapToGrid="0">
      <p:cViewPr varScale="1">
        <p:scale>
          <a:sx n="105" d="100"/>
          <a:sy n="105" d="100"/>
        </p:scale>
        <p:origin x="79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u="none" strike="noStrike" baseline="0">
                <a:effectLst/>
              </a:rPr>
              <a:t>For State and Tranformation Zone</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Sheet1!$A$26</c:f>
              <c:strCache>
                <c:ptCount val="1"/>
                <c:pt idx="0">
                  <c:v>Target</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Sheet1!$B$25:$E$25</c:f>
              <c:strCache>
                <c:ptCount val="4"/>
                <c:pt idx="0">
                  <c:v>15-16</c:v>
                </c:pt>
                <c:pt idx="1">
                  <c:v>16-17</c:v>
                </c:pt>
                <c:pt idx="2">
                  <c:v>17-18</c:v>
                </c:pt>
                <c:pt idx="3">
                  <c:v>18-19</c:v>
                </c:pt>
              </c:strCache>
            </c:strRef>
          </c:cat>
          <c:val>
            <c:numRef>
              <c:f>Sheet1!$B$26:$E$26</c:f>
              <c:numCache>
                <c:formatCode>General</c:formatCode>
                <c:ptCount val="4"/>
                <c:pt idx="0">
                  <c:v>20</c:v>
                </c:pt>
                <c:pt idx="1">
                  <c:v>24</c:v>
                </c:pt>
                <c:pt idx="2">
                  <c:v>32</c:v>
                </c:pt>
                <c:pt idx="3">
                  <c:v>42</c:v>
                </c:pt>
              </c:numCache>
            </c:numRef>
          </c:val>
          <c:smooth val="0"/>
          <c:extLst>
            <c:ext xmlns:c16="http://schemas.microsoft.com/office/drawing/2014/chart" uri="{C3380CC4-5D6E-409C-BE32-E72D297353CC}">
              <c16:uniqueId val="{00000000-B444-4B8E-97DB-A89894B1818E}"/>
            </c:ext>
          </c:extLst>
        </c:ser>
        <c:ser>
          <c:idx val="1"/>
          <c:order val="1"/>
          <c:tx>
            <c:strRef>
              <c:f>Sheet1!$A$27</c:f>
              <c:strCache>
                <c:ptCount val="1"/>
                <c:pt idx="0">
                  <c:v>Transformation Zone</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Sheet1!$B$25:$E$25</c:f>
              <c:strCache>
                <c:ptCount val="4"/>
                <c:pt idx="0">
                  <c:v>15-16</c:v>
                </c:pt>
                <c:pt idx="1">
                  <c:v>16-17</c:v>
                </c:pt>
                <c:pt idx="2">
                  <c:v>17-18</c:v>
                </c:pt>
                <c:pt idx="3">
                  <c:v>18-19</c:v>
                </c:pt>
              </c:strCache>
            </c:strRef>
          </c:cat>
          <c:val>
            <c:numRef>
              <c:f>Sheet1!$B$27:$E$27</c:f>
              <c:numCache>
                <c:formatCode>General</c:formatCode>
                <c:ptCount val="4"/>
                <c:pt idx="0">
                  <c:v>22</c:v>
                </c:pt>
                <c:pt idx="1">
                  <c:v>26</c:v>
                </c:pt>
                <c:pt idx="2">
                  <c:v>34</c:v>
                </c:pt>
                <c:pt idx="3">
                  <c:v>34</c:v>
                </c:pt>
              </c:numCache>
            </c:numRef>
          </c:val>
          <c:smooth val="0"/>
          <c:extLst>
            <c:ext xmlns:c16="http://schemas.microsoft.com/office/drawing/2014/chart" uri="{C3380CC4-5D6E-409C-BE32-E72D297353CC}">
              <c16:uniqueId val="{00000001-B444-4B8E-97DB-A89894B1818E}"/>
            </c:ext>
          </c:extLst>
        </c:ser>
        <c:ser>
          <c:idx val="2"/>
          <c:order val="2"/>
          <c:tx>
            <c:strRef>
              <c:f>Sheet1!$A$28</c:f>
              <c:strCache>
                <c:ptCount val="1"/>
                <c:pt idx="0">
                  <c:v>Statewide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Sheet1!$B$25:$E$25</c:f>
              <c:strCache>
                <c:ptCount val="4"/>
                <c:pt idx="0">
                  <c:v>15-16</c:v>
                </c:pt>
                <c:pt idx="1">
                  <c:v>16-17</c:v>
                </c:pt>
                <c:pt idx="2">
                  <c:v>17-18</c:v>
                </c:pt>
                <c:pt idx="3">
                  <c:v>18-19</c:v>
                </c:pt>
              </c:strCache>
            </c:strRef>
          </c:cat>
          <c:val>
            <c:numRef>
              <c:f>Sheet1!$B$28:$E$28</c:f>
              <c:numCache>
                <c:formatCode>General</c:formatCode>
                <c:ptCount val="4"/>
                <c:pt idx="0">
                  <c:v>26</c:v>
                </c:pt>
                <c:pt idx="1">
                  <c:v>32</c:v>
                </c:pt>
                <c:pt idx="2">
                  <c:v>41</c:v>
                </c:pt>
                <c:pt idx="3">
                  <c:v>40</c:v>
                </c:pt>
              </c:numCache>
            </c:numRef>
          </c:val>
          <c:smooth val="0"/>
          <c:extLst>
            <c:ext xmlns:c16="http://schemas.microsoft.com/office/drawing/2014/chart" uri="{C3380CC4-5D6E-409C-BE32-E72D297353CC}">
              <c16:uniqueId val="{00000002-B444-4B8E-97DB-A89894B1818E}"/>
            </c:ext>
          </c:extLst>
        </c:ser>
        <c:dLbls>
          <c:showLegendKey val="0"/>
          <c:showVal val="0"/>
          <c:showCatName val="0"/>
          <c:showSerName val="0"/>
          <c:showPercent val="0"/>
          <c:showBubbleSize val="0"/>
        </c:dLbls>
        <c:marker val="1"/>
        <c:smooth val="0"/>
        <c:axId val="174928720"/>
        <c:axId val="174934624"/>
      </c:lineChart>
      <c:catAx>
        <c:axId val="17492872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School Years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4934624"/>
        <c:crosses val="autoZero"/>
        <c:auto val="1"/>
        <c:lblAlgn val="ctr"/>
        <c:lblOffset val="100"/>
        <c:noMultiLvlLbl val="0"/>
      </c:catAx>
      <c:valAx>
        <c:axId val="174934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t>
                </a:r>
                <a:r>
                  <a:rPr lang="en-US" sz="1800" baseline="0"/>
                  <a:t> at or Above Grade Level</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492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226B7C69-AD73-4664-B8BE-E7F6C47D30BB}">
      <dgm:prSet phldrT="[Text]"/>
      <dgm:spPr/>
      <dgm:t>
        <a:bodyPr/>
        <a:lstStyle/>
        <a:p>
          <a:r>
            <a:rPr lang="en-US">
              <a:solidFill>
                <a:schemeClr val="tx1">
                  <a:lumMod val="75000"/>
                </a:schemeClr>
              </a:solidFill>
              <a:latin typeface="Arial" panose="020B0604020202020204" pitchFamily="34" charset="0"/>
              <a:cs typeface="Arial" panose="020B0604020202020204" pitchFamily="34" charset="0"/>
            </a:rPr>
            <a:t>Understanding the State Systemic Improvement Plan (Indicator 17)</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dgm:t>
        <a:bodyPr/>
        <a:lstStyle/>
        <a:p>
          <a:r>
            <a:rPr lang="en-US">
              <a:solidFill>
                <a:schemeClr val="tx1">
                  <a:lumMod val="75000"/>
                </a:schemeClr>
              </a:solidFill>
              <a:latin typeface="Arial" panose="020B0604020202020204" pitchFamily="34" charset="0"/>
              <a:cs typeface="Arial" panose="020B0604020202020204" pitchFamily="34" charset="0"/>
            </a:rPr>
            <a:t>Indicator 17 Proposed Targets</a:t>
          </a: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0DE106F3-2210-4238-A469-FF9E7E11A365}">
      <dgm:prSet/>
      <dgm:spPr/>
      <dgm:t>
        <a:bodyPr/>
        <a:lstStyle/>
        <a:p>
          <a:r>
            <a:rPr lang="en-US">
              <a:solidFill>
                <a:schemeClr val="tx1">
                  <a:lumMod val="75000"/>
                </a:schemeClr>
              </a:solidFill>
              <a:latin typeface="Arial" panose="020B0604020202020204" pitchFamily="34" charset="0"/>
              <a:cs typeface="Arial" panose="020B0604020202020204" pitchFamily="34" charset="0"/>
            </a:rPr>
            <a:t>Indicator 17 SSIP Data</a:t>
          </a: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dgm:spPr/>
      <dgm:t>
        <a:bodyPr/>
        <a:lstStyle/>
        <a:p>
          <a:r>
            <a:rPr lang="en-US">
              <a:solidFill>
                <a:schemeClr val="tx1">
                  <a:lumMod val="75000"/>
                </a:schemeClr>
              </a:solidFill>
              <a:latin typeface="Arial" panose="020B0604020202020204" pitchFamily="34" charset="0"/>
              <a:cs typeface="Arial" panose="020B0604020202020204" pitchFamily="34" charset="0"/>
            </a:rPr>
            <a:t>Indicator 17 Improvement Activities</a:t>
          </a: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4"/>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4"/>
      <dgm:spPr/>
    </dgm:pt>
    <dgm:pt modelId="{A91801F5-071C-4455-B7D5-189AFA8C0268}" type="pres">
      <dgm:prSet presAssocID="{22E5B417-E18A-4F0A-9111-FCEF7AC56434}" presName="dstNode" presStyleLbl="node1" presStyleIdx="0" presStyleCnt="4"/>
      <dgm:spPr/>
    </dgm:pt>
    <dgm:pt modelId="{03FDE2D2-E592-41E9-940D-3FDA6EA69854}" type="pres">
      <dgm:prSet presAssocID="{226B7C69-AD73-4664-B8BE-E7F6C47D30BB}" presName="text_1" presStyleLbl="node1" presStyleIdx="0" presStyleCnt="4">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4"/>
      <dgm:spPr/>
    </dgm:pt>
    <dgm:pt modelId="{9FD8F87B-BAB9-4447-B1B5-115FC8CB6161}" type="pres">
      <dgm:prSet presAssocID="{0DE106F3-2210-4238-A469-FF9E7E11A365}" presName="text_2" presStyleLbl="node1" presStyleIdx="1" presStyleCnt="4">
        <dgm:presLayoutVars>
          <dgm:bulletEnabled val="1"/>
        </dgm:presLayoutVars>
      </dgm:prSet>
      <dgm:spPr/>
    </dgm:pt>
    <dgm:pt modelId="{3104896A-EF6C-466E-918A-C034ED00EC64}" type="pres">
      <dgm:prSet presAssocID="{0DE106F3-2210-4238-A469-FF9E7E11A365}" presName="accent_2" presStyleCnt="0"/>
      <dgm:spPr/>
    </dgm:pt>
    <dgm:pt modelId="{178AEDC5-6531-41C7-B8B0-810E1ED2F327}" type="pres">
      <dgm:prSet presAssocID="{0DE106F3-2210-4238-A469-FF9E7E11A365}" presName="accentRepeatNode" presStyleLbl="solidFgAcc1" presStyleIdx="1" presStyleCnt="4"/>
      <dgm:spPr/>
    </dgm:pt>
    <dgm:pt modelId="{601D0C61-861B-44AA-B51E-B37DD8C8D991}" type="pres">
      <dgm:prSet presAssocID="{418ABE09-EEDA-4154-9221-95298035E3B8}" presName="text_3" presStyleLbl="node1" presStyleIdx="2" presStyleCnt="4">
        <dgm:presLayoutVars>
          <dgm:bulletEnabled val="1"/>
        </dgm:presLayoutVars>
      </dgm:prSet>
      <dgm:spPr/>
    </dgm:pt>
    <dgm:pt modelId="{8C3FF9C1-1B21-45A8-879D-E441B970CC2B}" type="pres">
      <dgm:prSet presAssocID="{418ABE09-EEDA-4154-9221-95298035E3B8}" presName="accent_3" presStyleCnt="0"/>
      <dgm:spPr/>
    </dgm:pt>
    <dgm:pt modelId="{99516A43-031D-44FA-8ADF-3CF6B9334CF8}" type="pres">
      <dgm:prSet presAssocID="{418ABE09-EEDA-4154-9221-95298035E3B8}" presName="accentRepeatNode" presStyleLbl="solidFgAcc1" presStyleIdx="2" presStyleCnt="4"/>
      <dgm:spPr/>
    </dgm:pt>
    <dgm:pt modelId="{E33368D2-6304-4D8D-8707-809BCB8C98F7}" type="pres">
      <dgm:prSet presAssocID="{7C5FE6A7-FEA7-4EC0-80DE-98A844D8BA39}" presName="text_4" presStyleLbl="node1" presStyleIdx="3" presStyleCnt="4">
        <dgm:presLayoutVars>
          <dgm:bulletEnabled val="1"/>
        </dgm:presLayoutVars>
      </dgm:prSet>
      <dgm:spPr/>
    </dgm:pt>
    <dgm:pt modelId="{CD4A74F7-B975-497A-83E0-651FE9717006}" type="pres">
      <dgm:prSet presAssocID="{7C5FE6A7-FEA7-4EC0-80DE-98A844D8BA39}" presName="accent_4" presStyleCnt="0"/>
      <dgm:spPr/>
    </dgm:pt>
    <dgm:pt modelId="{E6729D6F-9858-46BB-9A39-4C9189F90AE1}" type="pres">
      <dgm:prSet presAssocID="{7C5FE6A7-FEA7-4EC0-80DE-98A844D8BA39}" presName="accentRepeatNode" presStyleLbl="solidFgAcc1" presStyleIdx="3" presStyleCnt="4"/>
      <dgm:spPr/>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04C0392A-87BF-4A3F-B353-844CA6920CD4}" type="presOf" srcId="{7C5FE6A7-FEA7-4EC0-80DE-98A844D8BA39}" destId="{E33368D2-6304-4D8D-8707-809BCB8C98F7}"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D59CBD46-2090-4BBA-8249-1A80E466C5D0}" type="presOf" srcId="{0DE106F3-2210-4238-A469-FF9E7E11A365}" destId="{9FD8F87B-BAB9-4447-B1B5-115FC8CB6161}"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1" destOrd="0" parTransId="{926A24D3-3820-4A21-8868-D173740B85D5}" sibTransId="{04412BAA-137F-4D4E-ACA4-F05ACD398AEB}"/>
    <dgm:cxn modelId="{CA521D9C-3C12-4882-83A8-56D71DB63733}" type="presOf" srcId="{418ABE09-EEDA-4154-9221-95298035E3B8}" destId="{601D0C61-861B-44AA-B51E-B37DD8C8D991}" srcOrd="0" destOrd="0" presId="urn:microsoft.com/office/officeart/2008/layout/VerticalCurvedList"/>
    <dgm:cxn modelId="{204F30EB-0BEB-4C9C-B77C-43289D6B04B6}" srcId="{22E5B417-E18A-4F0A-9111-FCEF7AC56434}" destId="{7C5FE6A7-FEA7-4EC0-80DE-98A844D8BA39}" srcOrd="3" destOrd="0" parTransId="{A149E85A-6C27-470F-B514-F83796E7DE33}" sibTransId="{1FA56EB3-9B13-48EA-A60A-FC3DADAEB6DE}"/>
    <dgm:cxn modelId="{523301F2-17D8-451F-A30A-012307555E53}" srcId="{22E5B417-E18A-4F0A-9111-FCEF7AC56434}" destId="{418ABE09-EEDA-4154-9221-95298035E3B8}" srcOrd="2" destOrd="0" parTransId="{9401DAD7-C813-443C-A285-766C0F9C76CE}" sibTransId="{8033E2CB-315D-4381-9041-48C1512EB16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25662FFE-D011-4D5B-8BF7-D27485F41B1E}" type="presParOf" srcId="{50AD92EF-7080-4416-B016-345EC380FEFF}" destId="{9FD8F87B-BAB9-4447-B1B5-115FC8CB6161}" srcOrd="3" destOrd="0" presId="urn:microsoft.com/office/officeart/2008/layout/VerticalCurvedList"/>
    <dgm:cxn modelId="{C1EE4051-CAD2-4E38-BAA3-8F4E7A45F1B2}" type="presParOf" srcId="{50AD92EF-7080-4416-B016-345EC380FEFF}" destId="{3104896A-EF6C-466E-918A-C034ED00EC64}" srcOrd="4" destOrd="0" presId="urn:microsoft.com/office/officeart/2008/layout/VerticalCurvedList"/>
    <dgm:cxn modelId="{379D4244-6F84-489C-9FCF-55186CB6E0F0}" type="presParOf" srcId="{3104896A-EF6C-466E-918A-C034ED00EC64}" destId="{178AEDC5-6531-41C7-B8B0-810E1ED2F327}" srcOrd="0" destOrd="0" presId="urn:microsoft.com/office/officeart/2008/layout/VerticalCurvedList"/>
    <dgm:cxn modelId="{08018241-00EA-42A1-B26C-660D2D348F33}" type="presParOf" srcId="{50AD92EF-7080-4416-B016-345EC380FEFF}" destId="{601D0C61-861B-44AA-B51E-B37DD8C8D991}" srcOrd="5" destOrd="0" presId="urn:microsoft.com/office/officeart/2008/layout/VerticalCurvedList"/>
    <dgm:cxn modelId="{EA43EAD6-9406-4DC7-A1EE-90703402B434}" type="presParOf" srcId="{50AD92EF-7080-4416-B016-345EC380FEFF}" destId="{8C3FF9C1-1B21-45A8-879D-E441B970CC2B}" srcOrd="6" destOrd="0" presId="urn:microsoft.com/office/officeart/2008/layout/VerticalCurvedList"/>
    <dgm:cxn modelId="{26C0E486-9D7F-45D1-8B3A-F24474669B0C}" type="presParOf" srcId="{8C3FF9C1-1B21-45A8-879D-E441B970CC2B}" destId="{99516A43-031D-44FA-8ADF-3CF6B9334CF8}" srcOrd="0" destOrd="0" presId="urn:microsoft.com/office/officeart/2008/layout/VerticalCurvedList"/>
    <dgm:cxn modelId="{EB2630F8-A5D7-4B27-93E3-135EB898B37B}" type="presParOf" srcId="{50AD92EF-7080-4416-B016-345EC380FEFF}" destId="{E33368D2-6304-4D8D-8707-809BCB8C98F7}" srcOrd="7" destOrd="0" presId="urn:microsoft.com/office/officeart/2008/layout/VerticalCurvedList"/>
    <dgm:cxn modelId="{3582AEA8-A29D-4FCB-B993-0A8AF378F122}" type="presParOf" srcId="{50AD92EF-7080-4416-B016-345EC380FEFF}" destId="{CD4A74F7-B975-497A-83E0-651FE9717006}" srcOrd="8" destOrd="0" presId="urn:microsoft.com/office/officeart/2008/layout/VerticalCurvedList"/>
    <dgm:cxn modelId="{9C0035F6-4934-40F4-A617-AB8F7CF41673}" type="presParOf" srcId="{CD4A74F7-B975-497A-83E0-651FE9717006}" destId="{E6729D6F-9858-46BB-9A39-4C9189F90AE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731F0B-6CB3-4743-B821-19CE6A9351DA}" type="doc">
      <dgm:prSet loTypeId="urn:microsoft.com/office/officeart/2008/layout/VerticalCurvedList" loCatId="list" qsTypeId="urn:microsoft.com/office/officeart/2005/8/quickstyle/simple3" qsCatId="simple" csTypeId="urn:microsoft.com/office/officeart/2005/8/colors/accent5_2" csCatId="accent5" phldr="1"/>
      <dgm:spPr/>
      <dgm:t>
        <a:bodyPr/>
        <a:lstStyle/>
        <a:p>
          <a:endParaRPr lang="en-US"/>
        </a:p>
      </dgm:t>
    </dgm:pt>
    <dgm:pt modelId="{DA856CAB-B3B2-4DAB-B0FA-0019531E1DBC}">
      <dgm:prSet phldrT="[Text]"/>
      <dgm:spPr/>
      <dgm:t>
        <a:bodyPr/>
        <a:lstStyle/>
        <a:p>
          <a:r>
            <a:rPr lang="en-US" b="1"/>
            <a:t>    </a:t>
          </a:r>
          <a:r>
            <a:rPr lang="en-US" b="1">
              <a:solidFill>
                <a:srgbClr val="09213B"/>
              </a:solidFill>
            </a:rPr>
            <a:t>Long Island</a:t>
          </a:r>
        </a:p>
      </dgm:t>
    </dgm:pt>
    <dgm:pt modelId="{2915AC50-2934-409A-8C64-3BA9D615D2C2}" type="parTrans" cxnId="{B92AC4A0-B9AE-4694-9528-19CB205BB2E1}">
      <dgm:prSet/>
      <dgm:spPr/>
      <dgm:t>
        <a:bodyPr/>
        <a:lstStyle/>
        <a:p>
          <a:endParaRPr lang="en-US"/>
        </a:p>
      </dgm:t>
    </dgm:pt>
    <dgm:pt modelId="{226E9E51-644F-4C20-91CF-62C4B721634E}" type="sibTrans" cxnId="{B92AC4A0-B9AE-4694-9528-19CB205BB2E1}">
      <dgm:prSet/>
      <dgm:spPr/>
      <dgm:t>
        <a:bodyPr/>
        <a:lstStyle/>
        <a:p>
          <a:endParaRPr lang="en-US"/>
        </a:p>
      </dgm:t>
    </dgm:pt>
    <dgm:pt modelId="{6BB00886-FCDB-440B-AA1C-B3398DF45F4E}">
      <dgm:prSet phldrT="[Text]"/>
      <dgm:spPr/>
      <dgm:t>
        <a:bodyPr/>
        <a:lstStyle/>
        <a:p>
          <a:r>
            <a:rPr lang="en-US"/>
            <a:t> </a:t>
          </a:r>
          <a:r>
            <a:rPr lang="en-US" b="1">
              <a:solidFill>
                <a:srgbClr val="09213B"/>
              </a:solidFill>
            </a:rPr>
            <a:t>Lower Hudson Valley</a:t>
          </a:r>
        </a:p>
      </dgm:t>
    </dgm:pt>
    <dgm:pt modelId="{1F2E6CD0-139D-4F20-A6D4-91BD7D96FC04}" type="parTrans" cxnId="{89FEE086-BDA5-4D0D-9B23-38D3AF50CBDD}">
      <dgm:prSet/>
      <dgm:spPr/>
      <dgm:t>
        <a:bodyPr/>
        <a:lstStyle/>
        <a:p>
          <a:endParaRPr lang="en-US"/>
        </a:p>
      </dgm:t>
    </dgm:pt>
    <dgm:pt modelId="{E7D594E4-4C4B-4A8A-B409-E3F8EAB5B06B}" type="sibTrans" cxnId="{89FEE086-BDA5-4D0D-9B23-38D3AF50CBDD}">
      <dgm:prSet/>
      <dgm:spPr/>
      <dgm:t>
        <a:bodyPr/>
        <a:lstStyle/>
        <a:p>
          <a:endParaRPr lang="en-US"/>
        </a:p>
      </dgm:t>
    </dgm:pt>
    <dgm:pt modelId="{3B99305E-76C5-4D17-9013-FA5B56966FBC}">
      <dgm:prSet phldrT="[Text]"/>
      <dgm:spPr/>
      <dgm:t>
        <a:bodyPr/>
        <a:lstStyle/>
        <a:p>
          <a:r>
            <a:rPr lang="en-US"/>
            <a:t>    </a:t>
          </a:r>
          <a:r>
            <a:rPr lang="en-US" b="1">
              <a:solidFill>
                <a:srgbClr val="09213B"/>
              </a:solidFill>
            </a:rPr>
            <a:t>NYC</a:t>
          </a:r>
        </a:p>
      </dgm:t>
    </dgm:pt>
    <dgm:pt modelId="{18F8F712-B472-4685-A4A6-5602D0691583}" type="parTrans" cxnId="{1C8C3DD2-6CAC-4DD2-B32E-8ED4A9EDD886}">
      <dgm:prSet/>
      <dgm:spPr/>
      <dgm:t>
        <a:bodyPr/>
        <a:lstStyle/>
        <a:p>
          <a:endParaRPr lang="en-US"/>
        </a:p>
      </dgm:t>
    </dgm:pt>
    <dgm:pt modelId="{363219D7-1F76-4B5D-BB3E-55FE2B692F53}" type="sibTrans" cxnId="{1C8C3DD2-6CAC-4DD2-B32E-8ED4A9EDD886}">
      <dgm:prSet/>
      <dgm:spPr/>
      <dgm:t>
        <a:bodyPr/>
        <a:lstStyle/>
        <a:p>
          <a:endParaRPr lang="en-US"/>
        </a:p>
      </dgm:t>
    </dgm:pt>
    <dgm:pt modelId="{E55D76D5-8BA7-4918-B211-BABB1B358ADE}" type="pres">
      <dgm:prSet presAssocID="{F6731F0B-6CB3-4743-B821-19CE6A9351DA}" presName="Name0" presStyleCnt="0">
        <dgm:presLayoutVars>
          <dgm:chMax val="7"/>
          <dgm:chPref val="7"/>
          <dgm:dir/>
        </dgm:presLayoutVars>
      </dgm:prSet>
      <dgm:spPr/>
    </dgm:pt>
    <dgm:pt modelId="{69DA542C-3CA6-4D25-9F66-5672C07F374E}" type="pres">
      <dgm:prSet presAssocID="{F6731F0B-6CB3-4743-B821-19CE6A9351DA}" presName="Name1" presStyleCnt="0"/>
      <dgm:spPr/>
    </dgm:pt>
    <dgm:pt modelId="{C3A26C39-87AB-46C6-8D8A-DD3FF15075CA}" type="pres">
      <dgm:prSet presAssocID="{F6731F0B-6CB3-4743-B821-19CE6A9351DA}" presName="cycle" presStyleCnt="0"/>
      <dgm:spPr/>
    </dgm:pt>
    <dgm:pt modelId="{4100F4C2-661B-4953-A62E-6FB92EFB6DC0}" type="pres">
      <dgm:prSet presAssocID="{F6731F0B-6CB3-4743-B821-19CE6A9351DA}" presName="srcNode" presStyleLbl="node1" presStyleIdx="0" presStyleCnt="3"/>
      <dgm:spPr/>
    </dgm:pt>
    <dgm:pt modelId="{A4FEB328-CAA8-44B9-975E-24B400465357}" type="pres">
      <dgm:prSet presAssocID="{F6731F0B-6CB3-4743-B821-19CE6A9351DA}" presName="conn" presStyleLbl="parChTrans1D2" presStyleIdx="0" presStyleCnt="1"/>
      <dgm:spPr/>
    </dgm:pt>
    <dgm:pt modelId="{9A82E4A9-6FC5-4C8C-A2C9-861EB512A991}" type="pres">
      <dgm:prSet presAssocID="{F6731F0B-6CB3-4743-B821-19CE6A9351DA}" presName="extraNode" presStyleLbl="node1" presStyleIdx="0" presStyleCnt="3"/>
      <dgm:spPr/>
    </dgm:pt>
    <dgm:pt modelId="{1977ECF3-2959-455F-BA93-99A3F7B6401C}" type="pres">
      <dgm:prSet presAssocID="{F6731F0B-6CB3-4743-B821-19CE6A9351DA}" presName="dstNode" presStyleLbl="node1" presStyleIdx="0" presStyleCnt="3"/>
      <dgm:spPr/>
    </dgm:pt>
    <dgm:pt modelId="{953CDE66-7ACF-463D-BF23-CAE4A4497B7A}" type="pres">
      <dgm:prSet presAssocID="{DA856CAB-B3B2-4DAB-B0FA-0019531E1DBC}" presName="text_1" presStyleLbl="node1" presStyleIdx="0" presStyleCnt="3">
        <dgm:presLayoutVars>
          <dgm:bulletEnabled val="1"/>
        </dgm:presLayoutVars>
      </dgm:prSet>
      <dgm:spPr/>
    </dgm:pt>
    <dgm:pt modelId="{CBEA790C-464D-4AA0-B980-60FE3F0F7D64}" type="pres">
      <dgm:prSet presAssocID="{DA856CAB-B3B2-4DAB-B0FA-0019531E1DBC}" presName="accent_1" presStyleCnt="0"/>
      <dgm:spPr/>
    </dgm:pt>
    <dgm:pt modelId="{EA281D5D-CABA-431A-909C-D7841255C7ED}" type="pres">
      <dgm:prSet presAssocID="{DA856CAB-B3B2-4DAB-B0FA-0019531E1DBC}" presName="accentRepeatNode" presStyleLbl="solidFgAcc1" presStyleIdx="0" presStyleCnt="3"/>
      <dgm:spPr/>
    </dgm:pt>
    <dgm:pt modelId="{2B7E17A6-9E13-4310-90DE-2C426096404C}" type="pres">
      <dgm:prSet presAssocID="{6BB00886-FCDB-440B-AA1C-B3398DF45F4E}" presName="text_2" presStyleLbl="node1" presStyleIdx="1" presStyleCnt="3">
        <dgm:presLayoutVars>
          <dgm:bulletEnabled val="1"/>
        </dgm:presLayoutVars>
      </dgm:prSet>
      <dgm:spPr/>
    </dgm:pt>
    <dgm:pt modelId="{BE3DF33B-8B36-4E81-ACFA-C5896F6903F4}" type="pres">
      <dgm:prSet presAssocID="{6BB00886-FCDB-440B-AA1C-B3398DF45F4E}" presName="accent_2" presStyleCnt="0"/>
      <dgm:spPr/>
    </dgm:pt>
    <dgm:pt modelId="{23898AD7-B83B-42A7-B248-CD0ECA89952D}" type="pres">
      <dgm:prSet presAssocID="{6BB00886-FCDB-440B-AA1C-B3398DF45F4E}" presName="accentRepeatNode" presStyleLbl="solidFgAcc1" presStyleIdx="1" presStyleCnt="3"/>
      <dgm:spPr/>
    </dgm:pt>
    <dgm:pt modelId="{1F71AFAB-CF33-4ED0-A26D-34862E154079}" type="pres">
      <dgm:prSet presAssocID="{3B99305E-76C5-4D17-9013-FA5B56966FBC}" presName="text_3" presStyleLbl="node1" presStyleIdx="2" presStyleCnt="3">
        <dgm:presLayoutVars>
          <dgm:bulletEnabled val="1"/>
        </dgm:presLayoutVars>
      </dgm:prSet>
      <dgm:spPr/>
    </dgm:pt>
    <dgm:pt modelId="{1D308CD0-92C4-4B4D-BC38-116B97D3F00D}" type="pres">
      <dgm:prSet presAssocID="{3B99305E-76C5-4D17-9013-FA5B56966FBC}" presName="accent_3" presStyleCnt="0"/>
      <dgm:spPr/>
    </dgm:pt>
    <dgm:pt modelId="{2E313DA5-D28C-4037-8360-B1290A576374}" type="pres">
      <dgm:prSet presAssocID="{3B99305E-76C5-4D17-9013-FA5B56966FBC}" presName="accentRepeatNode" presStyleLbl="solidFgAcc1" presStyleIdx="2" presStyleCnt="3"/>
      <dgm:spPr/>
    </dgm:pt>
  </dgm:ptLst>
  <dgm:cxnLst>
    <dgm:cxn modelId="{C490070C-31C7-4C74-B4C0-F827E0C82CB9}" type="presOf" srcId="{3B99305E-76C5-4D17-9013-FA5B56966FBC}" destId="{1F71AFAB-CF33-4ED0-A26D-34862E154079}" srcOrd="0" destOrd="0" presId="urn:microsoft.com/office/officeart/2008/layout/VerticalCurvedList"/>
    <dgm:cxn modelId="{FA892812-5728-4B11-8E4D-3AD20D8D69A7}" type="presOf" srcId="{6BB00886-FCDB-440B-AA1C-B3398DF45F4E}" destId="{2B7E17A6-9E13-4310-90DE-2C426096404C}" srcOrd="0" destOrd="0" presId="urn:microsoft.com/office/officeart/2008/layout/VerticalCurvedList"/>
    <dgm:cxn modelId="{C8000762-E1DE-4601-8F73-EED2637FFEF6}" type="presOf" srcId="{226E9E51-644F-4C20-91CF-62C4B721634E}" destId="{A4FEB328-CAA8-44B9-975E-24B400465357}" srcOrd="0" destOrd="0" presId="urn:microsoft.com/office/officeart/2008/layout/VerticalCurvedList"/>
    <dgm:cxn modelId="{CC87E955-8D75-4773-8C30-55D3727B7DB2}" type="presOf" srcId="{DA856CAB-B3B2-4DAB-B0FA-0019531E1DBC}" destId="{953CDE66-7ACF-463D-BF23-CAE4A4497B7A}" srcOrd="0" destOrd="0" presId="urn:microsoft.com/office/officeart/2008/layout/VerticalCurvedList"/>
    <dgm:cxn modelId="{89FEE086-BDA5-4D0D-9B23-38D3AF50CBDD}" srcId="{F6731F0B-6CB3-4743-B821-19CE6A9351DA}" destId="{6BB00886-FCDB-440B-AA1C-B3398DF45F4E}" srcOrd="1" destOrd="0" parTransId="{1F2E6CD0-139D-4F20-A6D4-91BD7D96FC04}" sibTransId="{E7D594E4-4C4B-4A8A-B409-E3F8EAB5B06B}"/>
    <dgm:cxn modelId="{B92AC4A0-B9AE-4694-9528-19CB205BB2E1}" srcId="{F6731F0B-6CB3-4743-B821-19CE6A9351DA}" destId="{DA856CAB-B3B2-4DAB-B0FA-0019531E1DBC}" srcOrd="0" destOrd="0" parTransId="{2915AC50-2934-409A-8C64-3BA9D615D2C2}" sibTransId="{226E9E51-644F-4C20-91CF-62C4B721634E}"/>
    <dgm:cxn modelId="{89AB41C5-BD85-4015-B063-B7CBACE216C9}" type="presOf" srcId="{F6731F0B-6CB3-4743-B821-19CE6A9351DA}" destId="{E55D76D5-8BA7-4918-B211-BABB1B358ADE}" srcOrd="0" destOrd="0" presId="urn:microsoft.com/office/officeart/2008/layout/VerticalCurvedList"/>
    <dgm:cxn modelId="{1C8C3DD2-6CAC-4DD2-B32E-8ED4A9EDD886}" srcId="{F6731F0B-6CB3-4743-B821-19CE6A9351DA}" destId="{3B99305E-76C5-4D17-9013-FA5B56966FBC}" srcOrd="2" destOrd="0" parTransId="{18F8F712-B472-4685-A4A6-5602D0691583}" sibTransId="{363219D7-1F76-4B5D-BB3E-55FE2B692F53}"/>
    <dgm:cxn modelId="{CBC0B072-C030-4783-A338-B2E2A8390731}" type="presParOf" srcId="{E55D76D5-8BA7-4918-B211-BABB1B358ADE}" destId="{69DA542C-3CA6-4D25-9F66-5672C07F374E}" srcOrd="0" destOrd="0" presId="urn:microsoft.com/office/officeart/2008/layout/VerticalCurvedList"/>
    <dgm:cxn modelId="{C766F84A-4829-4C13-AB0C-37934EF7F2B9}" type="presParOf" srcId="{69DA542C-3CA6-4D25-9F66-5672C07F374E}" destId="{C3A26C39-87AB-46C6-8D8A-DD3FF15075CA}" srcOrd="0" destOrd="0" presId="urn:microsoft.com/office/officeart/2008/layout/VerticalCurvedList"/>
    <dgm:cxn modelId="{A626399D-3CCE-468E-A8F3-6A9A6E1B33C2}" type="presParOf" srcId="{C3A26C39-87AB-46C6-8D8A-DD3FF15075CA}" destId="{4100F4C2-661B-4953-A62E-6FB92EFB6DC0}" srcOrd="0" destOrd="0" presId="urn:microsoft.com/office/officeart/2008/layout/VerticalCurvedList"/>
    <dgm:cxn modelId="{7B40DCB1-4EBF-4599-B58B-7209CFCC5A14}" type="presParOf" srcId="{C3A26C39-87AB-46C6-8D8A-DD3FF15075CA}" destId="{A4FEB328-CAA8-44B9-975E-24B400465357}" srcOrd="1" destOrd="0" presId="urn:microsoft.com/office/officeart/2008/layout/VerticalCurvedList"/>
    <dgm:cxn modelId="{F586DF0C-4859-44C0-AB52-FD2F9654E5EA}" type="presParOf" srcId="{C3A26C39-87AB-46C6-8D8A-DD3FF15075CA}" destId="{9A82E4A9-6FC5-4C8C-A2C9-861EB512A991}" srcOrd="2" destOrd="0" presId="urn:microsoft.com/office/officeart/2008/layout/VerticalCurvedList"/>
    <dgm:cxn modelId="{E5A7C08A-EAFE-4433-95E6-83A418BDFE03}" type="presParOf" srcId="{C3A26C39-87AB-46C6-8D8A-DD3FF15075CA}" destId="{1977ECF3-2959-455F-BA93-99A3F7B6401C}" srcOrd="3" destOrd="0" presId="urn:microsoft.com/office/officeart/2008/layout/VerticalCurvedList"/>
    <dgm:cxn modelId="{F1677D4D-7824-407A-919F-A0130E756F19}" type="presParOf" srcId="{69DA542C-3CA6-4D25-9F66-5672C07F374E}" destId="{953CDE66-7ACF-463D-BF23-CAE4A4497B7A}" srcOrd="1" destOrd="0" presId="urn:microsoft.com/office/officeart/2008/layout/VerticalCurvedList"/>
    <dgm:cxn modelId="{DB3EC3FB-4D3E-4E41-89FE-BC5718A955B7}" type="presParOf" srcId="{69DA542C-3CA6-4D25-9F66-5672C07F374E}" destId="{CBEA790C-464D-4AA0-B980-60FE3F0F7D64}" srcOrd="2" destOrd="0" presId="urn:microsoft.com/office/officeart/2008/layout/VerticalCurvedList"/>
    <dgm:cxn modelId="{77B646A9-23C7-4C80-8BDC-A4AC9E7A7FD8}" type="presParOf" srcId="{CBEA790C-464D-4AA0-B980-60FE3F0F7D64}" destId="{EA281D5D-CABA-431A-909C-D7841255C7ED}" srcOrd="0" destOrd="0" presId="urn:microsoft.com/office/officeart/2008/layout/VerticalCurvedList"/>
    <dgm:cxn modelId="{21D2588E-2691-4233-9374-342FB4CC6DC5}" type="presParOf" srcId="{69DA542C-3CA6-4D25-9F66-5672C07F374E}" destId="{2B7E17A6-9E13-4310-90DE-2C426096404C}" srcOrd="3" destOrd="0" presId="urn:microsoft.com/office/officeart/2008/layout/VerticalCurvedList"/>
    <dgm:cxn modelId="{1626ED88-E274-442E-A1F7-9F1838EF0D03}" type="presParOf" srcId="{69DA542C-3CA6-4D25-9F66-5672C07F374E}" destId="{BE3DF33B-8B36-4E81-ACFA-C5896F6903F4}" srcOrd="4" destOrd="0" presId="urn:microsoft.com/office/officeart/2008/layout/VerticalCurvedList"/>
    <dgm:cxn modelId="{F5EE1BEF-06FB-4A1A-B53C-405DF82170C6}" type="presParOf" srcId="{BE3DF33B-8B36-4E81-ACFA-C5896F6903F4}" destId="{23898AD7-B83B-42A7-B248-CD0ECA89952D}" srcOrd="0" destOrd="0" presId="urn:microsoft.com/office/officeart/2008/layout/VerticalCurvedList"/>
    <dgm:cxn modelId="{D5E36642-153B-4ACD-97F2-B27012D16F6A}" type="presParOf" srcId="{69DA542C-3CA6-4D25-9F66-5672C07F374E}" destId="{1F71AFAB-CF33-4ED0-A26D-34862E154079}" srcOrd="5" destOrd="0" presId="urn:microsoft.com/office/officeart/2008/layout/VerticalCurvedList"/>
    <dgm:cxn modelId="{7EC151B5-C9BF-44B5-ABCB-2737A8000EE0}" type="presParOf" srcId="{69DA542C-3CA6-4D25-9F66-5672C07F374E}" destId="{1D308CD0-92C4-4B4D-BC38-116B97D3F00D}" srcOrd="6" destOrd="0" presId="urn:microsoft.com/office/officeart/2008/layout/VerticalCurvedList"/>
    <dgm:cxn modelId="{A74A750F-C54C-48EA-8D76-821495E95AC5}" type="presParOf" srcId="{1D308CD0-92C4-4B4D-BC38-116B97D3F00D}" destId="{2E313DA5-D28C-4037-8360-B1290A576374}"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485259" y="-839851"/>
          <a:ext cx="6531168" cy="6531168"/>
        </a:xfrm>
        <a:prstGeom prst="blockArc">
          <a:avLst>
            <a:gd name="adj1" fmla="val 18900000"/>
            <a:gd name="adj2" fmla="val 2700000"/>
            <a:gd name="adj3" fmla="val 33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547542" y="372980"/>
          <a:ext cx="9395609" cy="7463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41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lumMod val="75000"/>
                </a:schemeClr>
              </a:solidFill>
              <a:latin typeface="Arial" panose="020B0604020202020204" pitchFamily="34" charset="0"/>
              <a:cs typeface="Arial" panose="020B0604020202020204" pitchFamily="34" charset="0"/>
            </a:rPr>
            <a:t>Understanding the State Systemic Improvement Plan (Indicator 17)</a:t>
          </a:r>
        </a:p>
      </dsp:txBody>
      <dsp:txXfrm>
        <a:off x="547542" y="372980"/>
        <a:ext cx="9395609" cy="746349"/>
      </dsp:txXfrm>
    </dsp:sp>
    <dsp:sp modelId="{F0DBED7D-E1F2-48FF-9AF1-D8510FDF74AA}">
      <dsp:nvSpPr>
        <dsp:cNvPr id="0" name=""/>
        <dsp:cNvSpPr/>
      </dsp:nvSpPr>
      <dsp:spPr>
        <a:xfrm>
          <a:off x="81073" y="279686"/>
          <a:ext cx="932936" cy="93293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D8F87B-BAB9-4447-B1B5-115FC8CB6161}">
      <dsp:nvSpPr>
        <dsp:cNvPr id="0" name=""/>
        <dsp:cNvSpPr/>
      </dsp:nvSpPr>
      <dsp:spPr>
        <a:xfrm>
          <a:off x="975441" y="1492698"/>
          <a:ext cx="8967710" cy="746349"/>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41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lumMod val="75000"/>
                </a:schemeClr>
              </a:solidFill>
              <a:latin typeface="Arial" panose="020B0604020202020204" pitchFamily="34" charset="0"/>
              <a:cs typeface="Arial" panose="020B0604020202020204" pitchFamily="34" charset="0"/>
            </a:rPr>
            <a:t>Indicator 17 SSIP Data</a:t>
          </a:r>
        </a:p>
      </dsp:txBody>
      <dsp:txXfrm>
        <a:off x="975441" y="1492698"/>
        <a:ext cx="8967710" cy="746349"/>
      </dsp:txXfrm>
    </dsp:sp>
    <dsp:sp modelId="{178AEDC5-6531-41C7-B8B0-810E1ED2F327}">
      <dsp:nvSpPr>
        <dsp:cNvPr id="0" name=""/>
        <dsp:cNvSpPr/>
      </dsp:nvSpPr>
      <dsp:spPr>
        <a:xfrm>
          <a:off x="508972" y="1399405"/>
          <a:ext cx="932936" cy="932936"/>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D0C61-861B-44AA-B51E-B37DD8C8D991}">
      <dsp:nvSpPr>
        <dsp:cNvPr id="0" name=""/>
        <dsp:cNvSpPr/>
      </dsp:nvSpPr>
      <dsp:spPr>
        <a:xfrm>
          <a:off x="975441" y="2612416"/>
          <a:ext cx="8967710" cy="746349"/>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41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lumMod val="75000"/>
                </a:schemeClr>
              </a:solidFill>
              <a:latin typeface="Arial" panose="020B0604020202020204" pitchFamily="34" charset="0"/>
              <a:cs typeface="Arial" panose="020B0604020202020204" pitchFamily="34" charset="0"/>
            </a:rPr>
            <a:t>Indicator 17 Improvement Activities</a:t>
          </a:r>
        </a:p>
      </dsp:txBody>
      <dsp:txXfrm>
        <a:off x="975441" y="2612416"/>
        <a:ext cx="8967710" cy="746349"/>
      </dsp:txXfrm>
    </dsp:sp>
    <dsp:sp modelId="{99516A43-031D-44FA-8ADF-3CF6B9334CF8}">
      <dsp:nvSpPr>
        <dsp:cNvPr id="0" name=""/>
        <dsp:cNvSpPr/>
      </dsp:nvSpPr>
      <dsp:spPr>
        <a:xfrm>
          <a:off x="508972" y="2519123"/>
          <a:ext cx="932936" cy="932936"/>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3368D2-6304-4D8D-8707-809BCB8C98F7}">
      <dsp:nvSpPr>
        <dsp:cNvPr id="0" name=""/>
        <dsp:cNvSpPr/>
      </dsp:nvSpPr>
      <dsp:spPr>
        <a:xfrm>
          <a:off x="547542" y="3732134"/>
          <a:ext cx="9395609" cy="746349"/>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41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lumMod val="75000"/>
                </a:schemeClr>
              </a:solidFill>
              <a:latin typeface="Arial" panose="020B0604020202020204" pitchFamily="34" charset="0"/>
              <a:cs typeface="Arial" panose="020B0604020202020204" pitchFamily="34" charset="0"/>
            </a:rPr>
            <a:t>Indicator 17 Proposed Targets</a:t>
          </a:r>
        </a:p>
      </dsp:txBody>
      <dsp:txXfrm>
        <a:off x="547542" y="3732134"/>
        <a:ext cx="9395609" cy="746349"/>
      </dsp:txXfrm>
    </dsp:sp>
    <dsp:sp modelId="{E6729D6F-9858-46BB-9A39-4C9189F90AE1}">
      <dsp:nvSpPr>
        <dsp:cNvPr id="0" name=""/>
        <dsp:cNvSpPr/>
      </dsp:nvSpPr>
      <dsp:spPr>
        <a:xfrm>
          <a:off x="81073" y="3638841"/>
          <a:ext cx="932936" cy="932936"/>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B328-CAA8-44B9-975E-24B400465357}">
      <dsp:nvSpPr>
        <dsp:cNvPr id="0" name=""/>
        <dsp:cNvSpPr/>
      </dsp:nvSpPr>
      <dsp:spPr>
        <a:xfrm>
          <a:off x="-2016496" y="-312508"/>
          <a:ext cx="2410529" cy="2410529"/>
        </a:xfrm>
        <a:prstGeom prst="blockArc">
          <a:avLst>
            <a:gd name="adj1" fmla="val 18900000"/>
            <a:gd name="adj2" fmla="val 2700000"/>
            <a:gd name="adj3" fmla="val 896"/>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3CDE66-7ACF-463D-BF23-CAE4A4497B7A}">
      <dsp:nvSpPr>
        <dsp:cNvPr id="0" name=""/>
        <dsp:cNvSpPr/>
      </dsp:nvSpPr>
      <dsp:spPr>
        <a:xfrm>
          <a:off x="253268" y="178551"/>
          <a:ext cx="2242731" cy="35710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4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a:t>    </a:t>
          </a:r>
          <a:r>
            <a:rPr lang="en-US" sz="1500" b="1" kern="1200">
              <a:solidFill>
                <a:srgbClr val="09213B"/>
              </a:solidFill>
            </a:rPr>
            <a:t>Long Island</a:t>
          </a:r>
        </a:p>
      </dsp:txBody>
      <dsp:txXfrm>
        <a:off x="253268" y="178551"/>
        <a:ext cx="2242731" cy="357102"/>
      </dsp:txXfrm>
    </dsp:sp>
    <dsp:sp modelId="{EA281D5D-CABA-431A-909C-D7841255C7ED}">
      <dsp:nvSpPr>
        <dsp:cNvPr id="0" name=""/>
        <dsp:cNvSpPr/>
      </dsp:nvSpPr>
      <dsp:spPr>
        <a:xfrm>
          <a:off x="30079" y="133913"/>
          <a:ext cx="446378" cy="44637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B7E17A6-9E13-4310-90DE-2C426096404C}">
      <dsp:nvSpPr>
        <dsp:cNvPr id="0" name=""/>
        <dsp:cNvSpPr/>
      </dsp:nvSpPr>
      <dsp:spPr>
        <a:xfrm>
          <a:off x="383075" y="714205"/>
          <a:ext cx="2112924" cy="35710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4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 </a:t>
          </a:r>
          <a:r>
            <a:rPr lang="en-US" sz="1500" b="1" kern="1200">
              <a:solidFill>
                <a:srgbClr val="09213B"/>
              </a:solidFill>
            </a:rPr>
            <a:t>Lower Hudson Valley</a:t>
          </a:r>
        </a:p>
      </dsp:txBody>
      <dsp:txXfrm>
        <a:off x="383075" y="714205"/>
        <a:ext cx="2112924" cy="357102"/>
      </dsp:txXfrm>
    </dsp:sp>
    <dsp:sp modelId="{23898AD7-B83B-42A7-B248-CD0ECA89952D}">
      <dsp:nvSpPr>
        <dsp:cNvPr id="0" name=""/>
        <dsp:cNvSpPr/>
      </dsp:nvSpPr>
      <dsp:spPr>
        <a:xfrm>
          <a:off x="159886" y="669567"/>
          <a:ext cx="446378" cy="44637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F71AFAB-CF33-4ED0-A26D-34862E154079}">
      <dsp:nvSpPr>
        <dsp:cNvPr id="0" name=""/>
        <dsp:cNvSpPr/>
      </dsp:nvSpPr>
      <dsp:spPr>
        <a:xfrm>
          <a:off x="253268" y="1249859"/>
          <a:ext cx="2242731" cy="35710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45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    </a:t>
          </a:r>
          <a:r>
            <a:rPr lang="en-US" sz="1500" b="1" kern="1200">
              <a:solidFill>
                <a:srgbClr val="09213B"/>
              </a:solidFill>
            </a:rPr>
            <a:t>NYC</a:t>
          </a:r>
        </a:p>
      </dsp:txBody>
      <dsp:txXfrm>
        <a:off x="253268" y="1249859"/>
        <a:ext cx="2242731" cy="357102"/>
      </dsp:txXfrm>
    </dsp:sp>
    <dsp:sp modelId="{2E313DA5-D28C-4037-8360-B1290A576374}">
      <dsp:nvSpPr>
        <dsp:cNvPr id="0" name=""/>
        <dsp:cNvSpPr/>
      </dsp:nvSpPr>
      <dsp:spPr>
        <a:xfrm>
          <a:off x="30079" y="1205221"/>
          <a:ext cx="446378" cy="44637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7"/>
          </a:xfrm>
          <a:prstGeom prst="rect">
            <a:avLst/>
          </a:prstGeom>
        </p:spPr>
        <p:txBody>
          <a:bodyPr vert="horz" lIns="94044" tIns="47022" rIns="94044" bIns="47022" rtlCol="0"/>
          <a:lstStyle>
            <a:lvl1pPr algn="l">
              <a:defRPr sz="1200"/>
            </a:lvl1pPr>
          </a:lstStyle>
          <a:p>
            <a:endParaRPr/>
          </a:p>
        </p:txBody>
      </p:sp>
      <p:sp>
        <p:nvSpPr>
          <p:cNvPr id="3" name="Date Placeholder 2"/>
          <p:cNvSpPr>
            <a:spLocks noGrp="1"/>
          </p:cNvSpPr>
          <p:nvPr>
            <p:ph type="dt" sz="quarter" idx="1"/>
          </p:nvPr>
        </p:nvSpPr>
        <p:spPr>
          <a:xfrm>
            <a:off x="4014100" y="0"/>
            <a:ext cx="3070860" cy="470257"/>
          </a:xfrm>
          <a:prstGeom prst="rect">
            <a:avLst/>
          </a:prstGeom>
        </p:spPr>
        <p:txBody>
          <a:bodyPr vert="horz" lIns="94044" tIns="47022" rIns="94044" bIns="47022" rtlCol="0"/>
          <a:lstStyle>
            <a:lvl1pPr algn="r">
              <a:defRPr sz="1200"/>
            </a:lvl1pPr>
          </a:lstStyle>
          <a:p>
            <a:fld id="{30E08F2E-5F06-4CE2-A139-452A1382A6F0}" type="datetimeFigureOut">
              <a:rPr lang="en-US"/>
              <a:t>10/14/2021</a:t>
            </a:fld>
            <a:endParaRPr/>
          </a:p>
        </p:txBody>
      </p:sp>
      <p:sp>
        <p:nvSpPr>
          <p:cNvPr id="4" name="Footer Placeholder 3"/>
          <p:cNvSpPr>
            <a:spLocks noGrp="1"/>
          </p:cNvSpPr>
          <p:nvPr>
            <p:ph type="ftr" sz="quarter" idx="2"/>
          </p:nvPr>
        </p:nvSpPr>
        <p:spPr>
          <a:xfrm>
            <a:off x="0" y="8902344"/>
            <a:ext cx="3070860" cy="470256"/>
          </a:xfrm>
          <a:prstGeom prst="rect">
            <a:avLst/>
          </a:prstGeom>
        </p:spPr>
        <p:txBody>
          <a:bodyPr vert="horz" lIns="94044" tIns="47022" rIns="94044" bIns="47022" rtlCol="0" anchor="b"/>
          <a:lstStyle>
            <a:lvl1pPr algn="l">
              <a:defRPr sz="1200"/>
            </a:lvl1pPr>
          </a:lstStyle>
          <a:p>
            <a:endParaRPr/>
          </a:p>
        </p:txBody>
      </p:sp>
      <p:sp>
        <p:nvSpPr>
          <p:cNvPr id="5" name="Slide Number Placeholder 4"/>
          <p:cNvSpPr>
            <a:spLocks noGrp="1"/>
          </p:cNvSpPr>
          <p:nvPr>
            <p:ph type="sldNum" sz="quarter" idx="3"/>
          </p:nvPr>
        </p:nvSpPr>
        <p:spPr>
          <a:xfrm>
            <a:off x="4014100" y="8902344"/>
            <a:ext cx="3070860" cy="470256"/>
          </a:xfrm>
          <a:prstGeom prst="rect">
            <a:avLst/>
          </a:prstGeom>
        </p:spPr>
        <p:txBody>
          <a:bodyPr vert="horz" lIns="94044" tIns="47022" rIns="94044" bIns="47022"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7"/>
          </a:xfrm>
          <a:prstGeom prst="rect">
            <a:avLst/>
          </a:prstGeom>
        </p:spPr>
        <p:txBody>
          <a:bodyPr vert="horz" lIns="94044" tIns="47022" rIns="94044" bIns="47022" rtlCol="0"/>
          <a:lstStyle>
            <a:lvl1pPr algn="l">
              <a:defRPr sz="1200"/>
            </a:lvl1pPr>
          </a:lstStyle>
          <a:p>
            <a:endParaRPr/>
          </a:p>
        </p:txBody>
      </p:sp>
      <p:sp>
        <p:nvSpPr>
          <p:cNvPr id="3" name="Date Placeholder 2"/>
          <p:cNvSpPr>
            <a:spLocks noGrp="1"/>
          </p:cNvSpPr>
          <p:nvPr>
            <p:ph type="dt" idx="1"/>
          </p:nvPr>
        </p:nvSpPr>
        <p:spPr>
          <a:xfrm>
            <a:off x="4014100" y="0"/>
            <a:ext cx="3070860" cy="470257"/>
          </a:xfrm>
          <a:prstGeom prst="rect">
            <a:avLst/>
          </a:prstGeom>
        </p:spPr>
        <p:txBody>
          <a:bodyPr vert="horz" lIns="94044" tIns="47022" rIns="94044" bIns="47022" rtlCol="0"/>
          <a:lstStyle>
            <a:lvl1pPr algn="r">
              <a:defRPr sz="1200"/>
            </a:lvl1pPr>
          </a:lstStyle>
          <a:p>
            <a:fld id="{1A4C5DC6-1594-414D-9341-ABA08739246C}" type="datetimeFigureOut">
              <a:rPr lang="en-US"/>
              <a:t>10/14/2021</a:t>
            </a:fld>
            <a:endParaRPr/>
          </a:p>
        </p:txBody>
      </p:sp>
      <p:sp>
        <p:nvSpPr>
          <p:cNvPr id="4" name="Slide Image Placeholder 3"/>
          <p:cNvSpPr>
            <a:spLocks noGrp="1" noRot="1" noChangeAspect="1"/>
          </p:cNvSpPr>
          <p:nvPr>
            <p:ph type="sldImg" idx="2"/>
          </p:nvPr>
        </p:nvSpPr>
        <p:spPr>
          <a:xfrm>
            <a:off x="731838" y="1171575"/>
            <a:ext cx="5622925" cy="3162300"/>
          </a:xfrm>
          <a:prstGeom prst="rect">
            <a:avLst/>
          </a:prstGeom>
          <a:noFill/>
          <a:ln w="12700">
            <a:solidFill>
              <a:prstClr val="black"/>
            </a:solidFill>
          </a:ln>
        </p:spPr>
        <p:txBody>
          <a:bodyPr vert="horz" lIns="94044" tIns="47022" rIns="94044" bIns="47022" rtlCol="0" anchor="ctr"/>
          <a:lstStyle/>
          <a:p>
            <a:endParaRPr/>
          </a:p>
        </p:txBody>
      </p:sp>
      <p:sp>
        <p:nvSpPr>
          <p:cNvPr id="5" name="Notes Placeholder 4"/>
          <p:cNvSpPr>
            <a:spLocks noGrp="1"/>
          </p:cNvSpPr>
          <p:nvPr>
            <p:ph type="body" sz="quarter" idx="3"/>
          </p:nvPr>
        </p:nvSpPr>
        <p:spPr>
          <a:xfrm>
            <a:off x="708660" y="4510563"/>
            <a:ext cx="5669280" cy="3690462"/>
          </a:xfrm>
          <a:prstGeom prst="rect">
            <a:avLst/>
          </a:prstGeom>
        </p:spPr>
        <p:txBody>
          <a:bodyPr vert="horz" lIns="94044" tIns="47022" rIns="94044" bIns="4702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02344"/>
            <a:ext cx="3070860" cy="470256"/>
          </a:xfrm>
          <a:prstGeom prst="rect">
            <a:avLst/>
          </a:prstGeom>
        </p:spPr>
        <p:txBody>
          <a:bodyPr vert="horz" lIns="94044" tIns="47022" rIns="94044" bIns="47022" rtlCol="0" anchor="b"/>
          <a:lstStyle>
            <a:lvl1pPr algn="l">
              <a:defRPr sz="1200"/>
            </a:lvl1pPr>
          </a:lstStyle>
          <a:p>
            <a:endParaRPr/>
          </a:p>
        </p:txBody>
      </p:sp>
      <p:sp>
        <p:nvSpPr>
          <p:cNvPr id="7" name="Slide Number Placeholder 6"/>
          <p:cNvSpPr>
            <a:spLocks noGrp="1"/>
          </p:cNvSpPr>
          <p:nvPr>
            <p:ph type="sldNum" sz="quarter" idx="5"/>
          </p:nvPr>
        </p:nvSpPr>
        <p:spPr>
          <a:xfrm>
            <a:off x="4014100" y="8902344"/>
            <a:ext cx="3070860" cy="470256"/>
          </a:xfrm>
          <a:prstGeom prst="rect">
            <a:avLst/>
          </a:prstGeom>
        </p:spPr>
        <p:txBody>
          <a:bodyPr vert="horz" lIns="94044" tIns="47022" rIns="94044" bIns="47022"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provide information on State Performance Plan Indicator 17 to assist stakeholders in providing feedback on proposed targets and improvement activities. </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39">
              <a:defRPr/>
            </a:pPr>
            <a:r>
              <a:rPr lang="en-US" dirty="0"/>
              <a:t>The implementation of MTSS includes a variety of evidence-based instruction, supports and assessment practices, so that all students receive the appropriate level of support they need when they need it.  As the levels or Tiers increase, so does the intensity of support.  Higher tiers of support don’t replace core instruction; but supplement it.</a:t>
            </a:r>
          </a:p>
          <a:p>
            <a:pPr>
              <a:defRPr/>
            </a:pPr>
            <a:endParaRPr lang="en-US" dirty="0"/>
          </a:p>
          <a:p>
            <a:pPr>
              <a:defRPr/>
            </a:pPr>
            <a:r>
              <a:rPr lang="en-US" dirty="0"/>
              <a:t>To better understand the tiers, think of an ice cream sundae.</a:t>
            </a:r>
          </a:p>
          <a:p>
            <a:pPr>
              <a:defRPr/>
            </a:pPr>
            <a:endParaRPr lang="en-US" dirty="0"/>
          </a:p>
          <a:p>
            <a:pPr marL="176333" indent="-176333">
              <a:buFont typeface="Arial" panose="020B0604020202020204" pitchFamily="34" charset="0"/>
              <a:buChar char="•"/>
              <a:defRPr/>
            </a:pPr>
            <a:r>
              <a:rPr lang="en-US" dirty="0"/>
              <a:t>The ice cream is the universal support or Tier 1.  It is the high-quality core instruction that all students receive.  A strong foundation at Tier 1 limits the number of students needing support at Tiers 2 and 3.</a:t>
            </a:r>
          </a:p>
          <a:p>
            <a:pPr defTabSz="940439">
              <a:defRPr/>
            </a:pPr>
            <a:endParaRPr lang="en-US" dirty="0"/>
          </a:p>
          <a:p>
            <a:pPr marL="176333" indent="-176333">
              <a:buFont typeface="Arial,Sans-Serif" panose="020B0604020202020204" pitchFamily="34" charset="0"/>
              <a:buChar char="•"/>
              <a:defRPr/>
            </a:pPr>
            <a:r>
              <a:rPr lang="en-US" dirty="0"/>
              <a:t>The hot fudge over the top represents Tier 2.  Tier 2 is for students who are not making adequate gains from core instruction alone. Struggling students are provided supplemental instruction matching their individual needs. </a:t>
            </a:r>
          </a:p>
          <a:p>
            <a:pPr defTabSz="940439">
              <a:defRPr/>
            </a:pPr>
            <a:endParaRPr lang="en-US" dirty="0"/>
          </a:p>
          <a:p>
            <a:pPr marL="176333" indent="-176333">
              <a:buFont typeface="Arial" panose="020B0604020202020204" pitchFamily="34" charset="0"/>
              <a:buChar char="•"/>
              <a:defRPr/>
            </a:pPr>
            <a:r>
              <a:rPr lang="en-US" dirty="0"/>
              <a:t>The whipped cream, nuts, and cherry represent Tier 3.  This is the additional intensified supports beyond Tier 1 and Tier 2 that may be needed by a small number of students.  Not every student will need the same intensified supports.  </a:t>
            </a:r>
          </a:p>
          <a:p>
            <a:pPr marL="176333" indent="-176333" defTabSz="940439">
              <a:buFont typeface="Arial" panose="020B0604020202020204" pitchFamily="34" charset="0"/>
              <a:buChar char="•"/>
              <a:defRPr/>
            </a:pPr>
            <a:endParaRPr lang="en-US" dirty="0"/>
          </a:p>
          <a:p>
            <a:pPr marL="176333" indent="-176333">
              <a:buFont typeface="Arial" panose="020B0604020202020204" pitchFamily="34" charset="0"/>
              <a:buChar char="•"/>
            </a:pPr>
            <a:r>
              <a:rPr lang="en-US" i="0" baseline="0" dirty="0"/>
              <a:t>If a student is not making progress at Tier 3, a special education evaluation is usually the next step. </a:t>
            </a:r>
          </a:p>
          <a:p>
            <a:endParaRPr lang="en-US" i="0" baseline="0" dirty="0"/>
          </a:p>
          <a:p>
            <a:r>
              <a:rPr lang="en-US" i="0" baseline="0" dirty="0"/>
              <a:t>Just like the toppings on a sundae, interventions and supports for students are layered on, as and when needed, to ensure success. </a:t>
            </a:r>
          </a:p>
          <a:p>
            <a:endParaRPr lang="en-US" i="0" baseline="0" dirty="0"/>
          </a:p>
          <a:p>
            <a:endParaRPr lang="en-US" dirty="0"/>
          </a:p>
        </p:txBody>
      </p:sp>
      <p:sp>
        <p:nvSpPr>
          <p:cNvPr id="4" name="Slide Number Placeholder 3"/>
          <p:cNvSpPr>
            <a:spLocks noGrp="1"/>
          </p:cNvSpPr>
          <p:nvPr>
            <p:ph type="sldNum" sz="quarter" idx="10"/>
          </p:nvPr>
        </p:nvSpPr>
        <p:spPr/>
        <p:txBody>
          <a:bodyPr/>
          <a:lstStyle/>
          <a:p>
            <a:pPr defTabSz="930188">
              <a:defRPr/>
            </a:pPr>
            <a:fld id="{F13BF07A-136E-47B9-9BDE-046C81EA3098}" type="slidenum">
              <a:rPr lang="en-US">
                <a:solidFill>
                  <a:prstClr val="black"/>
                </a:solidFill>
                <a:latin typeface="Calibri"/>
              </a:rPr>
              <a:pPr defTabSz="930188">
                <a:defRPr/>
              </a:pPr>
              <a:t>10</a:t>
            </a:fld>
            <a:endParaRPr lang="en-US">
              <a:solidFill>
                <a:prstClr val="black"/>
              </a:solidFill>
              <a:latin typeface="Calibri"/>
            </a:endParaRPr>
          </a:p>
        </p:txBody>
      </p:sp>
    </p:spTree>
    <p:extLst>
      <p:ext uri="{BB962C8B-B14F-4D97-AF65-F5344CB8AC3E}">
        <p14:creationId xmlns:p14="http://schemas.microsoft.com/office/powerpoint/2010/main" val="2864743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a:t>[Presenter read slide.]</a:t>
            </a:r>
          </a:p>
          <a:p>
            <a:pPr marL="172510" indent="-17251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930188">
              <a:defRPr/>
            </a:pPr>
            <a:fld id="{F13BF07A-136E-47B9-9BDE-046C81EA3098}" type="slidenum">
              <a:rPr lang="en-US">
                <a:solidFill>
                  <a:prstClr val="black"/>
                </a:solidFill>
                <a:latin typeface="Calibri"/>
              </a:rPr>
              <a:pPr defTabSz="930188">
                <a:defRPr/>
              </a:pPr>
              <a:t>11</a:t>
            </a:fld>
            <a:endParaRPr lang="en-US">
              <a:solidFill>
                <a:prstClr val="black"/>
              </a:solidFill>
              <a:latin typeface="Calibri"/>
            </a:endParaRPr>
          </a:p>
        </p:txBody>
      </p:sp>
    </p:spTree>
    <p:extLst>
      <p:ext uri="{BB962C8B-B14F-4D97-AF65-F5344CB8AC3E}">
        <p14:creationId xmlns:p14="http://schemas.microsoft.com/office/powerpoint/2010/main" val="246950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7154F54-E231-413C-8AEF-E374DDD9F5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55E2C57-DCD3-4C1C-8B09-F8FD2B1857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dirty="0"/>
              <a:t>The SSIP can be thought of as a small-scale school improvement project.  The State decided to select a manageable, yet large enough, cross-section of districts to participate in the SSIP initiative.  A cohort of 14 schools from 10 districts within </a:t>
            </a:r>
            <a:r>
              <a:rPr lang="en-US" dirty="0">
                <a:solidFill>
                  <a:srgbClr val="4D3E2F"/>
                </a:solidFill>
                <a:latin typeface="Corbel"/>
                <a:cs typeface="Arial"/>
              </a:rPr>
              <a:t>3</a:t>
            </a:r>
            <a:r>
              <a:rPr lang="en-US" dirty="0">
                <a:solidFill>
                  <a:srgbClr val="002060"/>
                </a:solidFill>
                <a:latin typeface="Arial"/>
                <a:cs typeface="Arial"/>
              </a:rPr>
              <a:t> </a:t>
            </a:r>
            <a:r>
              <a:rPr lang="en-US" altLang="en-US" dirty="0"/>
              <a:t>regions of the State participated in the SSIP t</a:t>
            </a:r>
            <a:r>
              <a:rPr lang="en-US" dirty="0"/>
              <a:t>o test proposed activities aimed at improving literacy achievement for students in grades 3 through 5 with learning disabilities.  These districts became the SSIP Transformation Zone. </a:t>
            </a:r>
            <a:endParaRPr lang="en-US" altLang="en-US" dirty="0"/>
          </a:p>
          <a:p>
            <a:pPr>
              <a:spcBef>
                <a:spcPct val="0"/>
              </a:spcBef>
              <a:defRPr/>
            </a:pPr>
            <a:endParaRPr lang="en-US" altLang="en-US" dirty="0"/>
          </a:p>
          <a:p>
            <a:pPr defTabSz="940439">
              <a:spcBef>
                <a:spcPct val="0"/>
              </a:spcBef>
              <a:defRPr/>
            </a:pPr>
            <a:r>
              <a:rPr lang="en-US" altLang="en-US" dirty="0"/>
              <a:t>The work within the Transformation Zone was designed not only to improve literacy achievement in these schools, but to develop replicable strategies which would be used to scale up the project by adding more schools.</a:t>
            </a:r>
            <a:endParaRPr lang="en-US" dirty="0"/>
          </a:p>
          <a:p>
            <a:pPr defTabSz="940439">
              <a:spcBef>
                <a:spcPct val="0"/>
              </a:spcBef>
              <a:defRPr/>
            </a:pPr>
            <a:endParaRPr lang="en-US" altLang="en-US" dirty="0">
              <a:latin typeface="Arial" panose="020B0604020202020204" pitchFamily="34" charset="0"/>
              <a:cs typeface="Arial" panose="020B0604020202020204" pitchFamily="34" charset="0"/>
            </a:endParaRPr>
          </a:p>
          <a:p>
            <a:pPr>
              <a:spcBef>
                <a:spcPct val="0"/>
              </a:spcBef>
            </a:pPr>
            <a:r>
              <a:rPr lang="en-US" dirty="0"/>
              <a:t>  </a:t>
            </a:r>
            <a:endParaRPr lang="en-US" dirty="0">
              <a:latin typeface="Corbel"/>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p>
        </p:txBody>
      </p:sp>
      <p:sp>
        <p:nvSpPr>
          <p:cNvPr id="20484" name="Slide Number Placeholder 3">
            <a:extLst>
              <a:ext uri="{FF2B5EF4-FFF2-40B4-BE49-F238E27FC236}">
                <a16:creationId xmlns:a16="http://schemas.microsoft.com/office/drawing/2014/main" id="{24F93805-FD5F-4C10-A1EF-43E65C3C16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64107" indent="-293887">
              <a:defRPr>
                <a:solidFill>
                  <a:schemeClr val="tx1"/>
                </a:solidFill>
                <a:latin typeface="Century Gothic" panose="020B0502020202020204" pitchFamily="34" charset="0"/>
              </a:defRPr>
            </a:lvl2pPr>
            <a:lvl3pPr marL="1175549" indent="-235109">
              <a:defRPr>
                <a:solidFill>
                  <a:schemeClr val="tx1"/>
                </a:solidFill>
                <a:latin typeface="Century Gothic" panose="020B0502020202020204" pitchFamily="34" charset="0"/>
              </a:defRPr>
            </a:lvl3pPr>
            <a:lvl4pPr marL="1645769" indent="-235109">
              <a:defRPr>
                <a:solidFill>
                  <a:schemeClr val="tx1"/>
                </a:solidFill>
                <a:latin typeface="Century Gothic" panose="020B0502020202020204" pitchFamily="34" charset="0"/>
              </a:defRPr>
            </a:lvl4pPr>
            <a:lvl5pPr marL="2115988" indent="-235109">
              <a:defRPr>
                <a:solidFill>
                  <a:schemeClr val="tx1"/>
                </a:solidFill>
                <a:latin typeface="Century Gothic" panose="020B0502020202020204" pitchFamily="34" charset="0"/>
              </a:defRPr>
            </a:lvl5pPr>
            <a:lvl6pPr marL="2586207" indent="-235109" defTabSz="470220" eaLnBrk="0" fontAlgn="base" hangingPunct="0">
              <a:spcBef>
                <a:spcPct val="0"/>
              </a:spcBef>
              <a:spcAft>
                <a:spcPct val="0"/>
              </a:spcAft>
              <a:defRPr>
                <a:solidFill>
                  <a:schemeClr val="tx1"/>
                </a:solidFill>
                <a:latin typeface="Century Gothic" panose="020B0502020202020204" pitchFamily="34" charset="0"/>
              </a:defRPr>
            </a:lvl6pPr>
            <a:lvl7pPr marL="3056427" indent="-235109" defTabSz="470220" eaLnBrk="0" fontAlgn="base" hangingPunct="0">
              <a:spcBef>
                <a:spcPct val="0"/>
              </a:spcBef>
              <a:spcAft>
                <a:spcPct val="0"/>
              </a:spcAft>
              <a:defRPr>
                <a:solidFill>
                  <a:schemeClr val="tx1"/>
                </a:solidFill>
                <a:latin typeface="Century Gothic" panose="020B0502020202020204" pitchFamily="34" charset="0"/>
              </a:defRPr>
            </a:lvl7pPr>
            <a:lvl8pPr marL="3526647" indent="-235109" defTabSz="470220" eaLnBrk="0" fontAlgn="base" hangingPunct="0">
              <a:spcBef>
                <a:spcPct val="0"/>
              </a:spcBef>
              <a:spcAft>
                <a:spcPct val="0"/>
              </a:spcAft>
              <a:defRPr>
                <a:solidFill>
                  <a:schemeClr val="tx1"/>
                </a:solidFill>
                <a:latin typeface="Century Gothic" panose="020B0502020202020204" pitchFamily="34" charset="0"/>
              </a:defRPr>
            </a:lvl8pPr>
            <a:lvl9pPr marL="3996866" indent="-235109" defTabSz="470220" eaLnBrk="0" fontAlgn="base" hangingPunct="0">
              <a:spcBef>
                <a:spcPct val="0"/>
              </a:spcBef>
              <a:spcAft>
                <a:spcPct val="0"/>
              </a:spcAft>
              <a:defRPr>
                <a:solidFill>
                  <a:schemeClr val="tx1"/>
                </a:solidFill>
                <a:latin typeface="Century Gothic" panose="020B0502020202020204" pitchFamily="34" charset="0"/>
              </a:defRPr>
            </a:lvl9pPr>
          </a:lstStyle>
          <a:p>
            <a:fld id="{D05417BE-0BBC-4BBA-B5BB-1283DB1112AB}"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138" y="4510563"/>
            <a:ext cx="6316458" cy="4391780"/>
          </a:xfrm>
        </p:spPr>
        <p:txBody>
          <a:bodyPr/>
          <a:lstStyle/>
          <a:p>
            <a:r>
              <a:rPr lang="en-US" sz="1100" dirty="0"/>
              <a:t>To support MTSS implementation within the transformation zone, the Office of Special Education (OSE) deployed resources from the Office of Special Education or ‘OSE’ Educational Partnership to provide</a:t>
            </a:r>
            <a:r>
              <a:rPr lang="en-US" dirty="0"/>
              <a:t> targeted intensive and embedded professional development and coaching</a:t>
            </a:r>
            <a:r>
              <a:rPr lang="en-US" sz="1100" dirty="0"/>
              <a:t>.  Each participating school in the SSIP received a Support Plan provided by the OSE Educational Partnership.</a:t>
            </a:r>
          </a:p>
          <a:p>
            <a:endParaRPr lang="en-US" sz="1100" dirty="0"/>
          </a:p>
          <a:p>
            <a:r>
              <a:rPr lang="en-US" sz="1100" dirty="0"/>
              <a:t>The OSE Educational Partnership is a special education professional development network comprised of Regional Teams across the State.  Regional Teams include a </a:t>
            </a:r>
            <a:r>
              <a:rPr lang="en-US" sz="1100" b="1" dirty="0"/>
              <a:t>Regional Partnership Center </a:t>
            </a:r>
            <a:r>
              <a:rPr lang="en-US" sz="1100" dirty="0"/>
              <a:t>that has specialists who provide professional development in a range of disciplines including behavior, transition, culturally responsive education, literacy and specially designed instruction, a </a:t>
            </a:r>
            <a:r>
              <a:rPr lang="en-US" sz="1100" b="1" dirty="0"/>
              <a:t>School Aged Family and Community Engagement Center</a:t>
            </a:r>
            <a:r>
              <a:rPr lang="en-US" sz="1100" dirty="0"/>
              <a:t> that has specialists with expertise supporting parents and families of school-aged students with disabilities and an </a:t>
            </a:r>
            <a:r>
              <a:rPr lang="en-US" sz="1100" b="1" dirty="0"/>
              <a:t>Early Childhood Family and Community Engagement Center </a:t>
            </a:r>
            <a:r>
              <a:rPr lang="en-US" sz="1100" dirty="0"/>
              <a:t>that supports parents and families of preschool students with disabilities. </a:t>
            </a:r>
          </a:p>
          <a:p>
            <a:r>
              <a:rPr lang="en-US" sz="1100" dirty="0"/>
              <a:t> </a:t>
            </a:r>
          </a:p>
          <a:p>
            <a:r>
              <a:rPr lang="en-US" sz="1100" dirty="0"/>
              <a:t>These Regional Teams provide professional development to stakeholders including parents and families as well as schools, including preschools, that serve student with disabilities.   </a:t>
            </a:r>
          </a:p>
          <a:p>
            <a:r>
              <a:rPr lang="en-US" sz="1100" dirty="0"/>
              <a:t> </a:t>
            </a:r>
          </a:p>
          <a:p>
            <a:r>
              <a:rPr lang="en-US" sz="1100" dirty="0"/>
              <a:t>The Regional Teams offer three tiers of support:</a:t>
            </a:r>
          </a:p>
          <a:p>
            <a:r>
              <a:rPr lang="en-US" sz="1100" b="1" dirty="0"/>
              <a:t> </a:t>
            </a:r>
            <a:endParaRPr lang="en-US" sz="1100" dirty="0"/>
          </a:p>
          <a:p>
            <a:r>
              <a:rPr lang="en-US" sz="1100" b="1" dirty="0"/>
              <a:t>Regional Learnings </a:t>
            </a:r>
            <a:r>
              <a:rPr lang="en-US" sz="1100" dirty="0"/>
              <a:t>are offered to all educational organizations and/or parents and families of students with disabilities in a region.  The training may be offered in-person and/or virtually and there are training topics in all areas of special education.</a:t>
            </a:r>
          </a:p>
          <a:p>
            <a:r>
              <a:rPr lang="en-US" sz="1100" b="1" dirty="0"/>
              <a:t> </a:t>
            </a:r>
            <a:endParaRPr lang="en-US" sz="1100" dirty="0"/>
          </a:p>
          <a:p>
            <a:r>
              <a:rPr lang="en-US" sz="1100" b="1" dirty="0"/>
              <a:t>Targeted Skills Groups </a:t>
            </a:r>
            <a:r>
              <a:rPr lang="en-US" sz="1100" dirty="0"/>
              <a:t>are provided to groups of schools that have a similar performance or compliance issue that requires more intensive professional development and targeted assistance.</a:t>
            </a:r>
          </a:p>
          <a:p>
            <a:r>
              <a:rPr lang="en-US" sz="1100" b="1" dirty="0"/>
              <a:t> </a:t>
            </a:r>
            <a:endParaRPr lang="en-US" sz="1100" dirty="0"/>
          </a:p>
          <a:p>
            <a:r>
              <a:rPr lang="en-US" sz="1100" b="1" dirty="0"/>
              <a:t>Support Plans </a:t>
            </a:r>
            <a:r>
              <a:rPr lang="en-US" sz="1100" dirty="0"/>
              <a:t>are the most intensive level of support that includes embedded support from one or more specialists from the Regional Team provided directly to the identified schools.</a:t>
            </a:r>
          </a:p>
          <a:p>
            <a:r>
              <a:rPr lang="en-US" sz="1100" dirty="0"/>
              <a:t> </a:t>
            </a:r>
          </a:p>
          <a:p>
            <a:endParaRPr lang="en-US" sz="1100" dirty="0"/>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13</a:t>
            </a:fld>
            <a:endParaRPr lang="en-US">
              <a:solidFill>
                <a:srgbClr val="4D3E2F"/>
              </a:solidFill>
              <a:latin typeface="Corbel" panose="020B0503020204020204"/>
            </a:endParaRPr>
          </a:p>
        </p:txBody>
      </p:sp>
    </p:spTree>
    <p:extLst>
      <p:ext uri="{BB962C8B-B14F-4D97-AF65-F5344CB8AC3E}">
        <p14:creationId xmlns:p14="http://schemas.microsoft.com/office/powerpoint/2010/main" val="189623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pause to ensure the information we presented regarding the </a:t>
            </a:r>
            <a:r>
              <a:rPr lang="en-US" dirty="0" err="1"/>
              <a:t>SSIP</a:t>
            </a:r>
            <a:r>
              <a:rPr lang="en-US" dirty="0"/>
              <a:t> was clear and understandable.  </a:t>
            </a:r>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63398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a:cs typeface="Arial"/>
              </a:rPr>
              <a:t>We will now consider New York State’s past performance for Indicator 17 based on the actual reported data in our Annual Performance Reports. This chart contains historical </a:t>
            </a:r>
            <a:r>
              <a:rPr lang="en-US" dirty="0" err="1">
                <a:latin typeface="Arial"/>
                <a:cs typeface="Arial"/>
              </a:rPr>
              <a:t>SiMR</a:t>
            </a:r>
            <a:r>
              <a:rPr lang="en-US" dirty="0">
                <a:latin typeface="Arial"/>
                <a:cs typeface="Arial"/>
              </a:rPr>
              <a:t> data from 2015 through 2020 for students with learning disabilities in grades 3 through 5 who scored 2 or higher on the New York State English Language Arts assessment. </a:t>
            </a:r>
          </a:p>
          <a:p>
            <a:pPr>
              <a:defRPr/>
            </a:pPr>
            <a:r>
              <a:rPr lang="en-US" dirty="0">
                <a:latin typeface="Arial"/>
                <a:cs typeface="Arial"/>
              </a:rPr>
              <a:t>  </a:t>
            </a:r>
            <a:endParaRPr lang="en-US" dirty="0"/>
          </a:p>
          <a:p>
            <a:pPr>
              <a:defRPr/>
            </a:pPr>
            <a:r>
              <a:rPr lang="en-US" dirty="0">
                <a:latin typeface="Arial"/>
                <a:cs typeface="Arial"/>
              </a:rPr>
              <a:t>The chart on the left shows the percent of students with learning disabilities in grades 3 through 5 scoring at or above grade level on the English Language Arts assessment in each of the individual regions within the Transformation Zone for each year of the SSIP. It also shows for comparison, the Transformation Zone as a whole compared to all students with learning disabilities in grades 3-5  across the State.</a:t>
            </a:r>
          </a:p>
          <a:p>
            <a:pPr defTabSz="940439">
              <a:defRPr/>
            </a:pPr>
            <a:endParaRPr lang="en-US" dirty="0">
              <a:latin typeface="Arial" panose="020B0604020202020204" pitchFamily="34" charset="0"/>
              <a:cs typeface="Arial" panose="020B0604020202020204" pitchFamily="34" charset="0"/>
            </a:endParaRPr>
          </a:p>
          <a:p>
            <a:pPr defTabSz="940439">
              <a:defRPr/>
            </a:pPr>
            <a:r>
              <a:rPr lang="en-US" dirty="0">
                <a:latin typeface="Arial"/>
                <a:cs typeface="Arial"/>
              </a:rPr>
              <a:t>The chart on the right shows the progress for the entire Transformation Zone schools, regardless of region, as compared to the State results. The black line shows the targets for each school year of the SSIP.   </a:t>
            </a:r>
            <a:r>
              <a:rPr lang="en-US" dirty="0">
                <a:solidFill>
                  <a:srgbClr val="4D3E2F"/>
                </a:solidFill>
                <a:latin typeface="Arial" panose="020B0604020202020204" pitchFamily="34" charset="0"/>
              </a:rPr>
              <a:t>The other colored lines show you the progress within the transformation zone as compared to students with learning disabilities in grades three through five statewide.</a:t>
            </a:r>
            <a:r>
              <a:rPr lang="en-US"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defTabSz="940439">
              <a:defRPr/>
            </a:pPr>
            <a:endParaRPr lang="en-US" dirty="0">
              <a:latin typeface="Arial" panose="020B0604020202020204" pitchFamily="34" charset="0"/>
              <a:cs typeface="Arial" panose="020B0604020202020204" pitchFamily="34" charset="0"/>
            </a:endParaRPr>
          </a:p>
          <a:p>
            <a:pPr defTabSz="940439">
              <a:defRPr/>
            </a:pPr>
            <a:endParaRPr lang="en-US" dirty="0">
              <a:latin typeface="Arial" panose="020B0604020202020204" pitchFamily="34" charset="0"/>
              <a:cs typeface="Arial" panose="020B0604020202020204" pitchFamily="34" charset="0"/>
            </a:endParaRPr>
          </a:p>
          <a:p>
            <a:pPr defTabSz="940439">
              <a:defRPr/>
            </a:pPr>
            <a:r>
              <a:rPr lang="en-US" dirty="0">
                <a:latin typeface="Arial"/>
                <a:cs typeface="Arial"/>
              </a:rPr>
              <a:t>A target of 42% was set for 2019-2020, but due to COVID-19, State assessments were not administered.</a:t>
            </a:r>
          </a:p>
          <a:p>
            <a:pPr defTabSz="940439">
              <a:defRPr/>
            </a:pPr>
            <a:endParaRPr lang="en-US" dirty="0">
              <a:latin typeface="Arial" panose="020B0604020202020204" pitchFamily="34" charset="0"/>
              <a:cs typeface="Arial" panose="020B0604020202020204" pitchFamily="34" charset="0"/>
            </a:endParaRPr>
          </a:p>
          <a:p>
            <a:pPr defTabSz="940439">
              <a:defRPr/>
            </a:pPr>
            <a:r>
              <a:rPr lang="en-US" dirty="0">
                <a:latin typeface="Arial"/>
                <a:cs typeface="Arial"/>
              </a:rPr>
              <a:t>Please take three minutes to look at the data and identify patterns, trends, conclusions and/or any questions you may have.</a:t>
            </a:r>
          </a:p>
          <a:p>
            <a:pPr defTabSz="940439">
              <a:defRPr/>
            </a:pPr>
            <a:endParaRPr lang="en-US" dirty="0">
              <a:latin typeface="Arial" panose="020B0604020202020204" pitchFamily="34" charset="0"/>
              <a:cs typeface="Arial" panose="020B0604020202020204" pitchFamily="34" charset="0"/>
            </a:endParaRPr>
          </a:p>
          <a:p>
            <a:pPr>
              <a:defRPr/>
            </a:pPr>
            <a:endParaRPr lang="en-US" dirty="0"/>
          </a:p>
          <a:p>
            <a:pPr algn="l" rtl="0" fontAlgn="base"/>
            <a:r>
              <a:rPr lang="en-US" sz="1800" dirty="0">
                <a:solidFill>
                  <a:srgbClr val="444444"/>
                </a:solidFill>
                <a:latin typeface="Arial" panose="020B0604020202020204" pitchFamily="34" charset="0"/>
              </a:rPr>
              <a:t>​</a:t>
            </a:r>
            <a:endParaRPr lang="en-US" b="0" i="0" dirty="0">
              <a:solidFill>
                <a:srgbClr val="444444"/>
              </a:solidFill>
              <a:effectLst/>
              <a:latin typeface="Calibri" panose="020F0502020204030204" pitchFamily="34" charset="0"/>
            </a:endParaRPr>
          </a:p>
          <a:p>
            <a:pPr defTabSz="940439">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736762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pause and ask you to consider the following:</a:t>
            </a:r>
          </a:p>
          <a:p>
            <a:pPr marL="235109" indent="-235109">
              <a:buAutoNum type="arabicParenR"/>
            </a:pPr>
            <a:r>
              <a:rPr lang="en-US" dirty="0"/>
              <a:t>What did the SSIP data tell you?</a:t>
            </a:r>
          </a:p>
          <a:p>
            <a:pPr marL="235109" indent="-235109">
              <a:buAutoNum type="arabicParenR"/>
            </a:pPr>
            <a:r>
              <a:rPr lang="en-US" dirty="0"/>
              <a:t>How should the data be used to inform target-setting and improvement activities?</a:t>
            </a:r>
          </a:p>
          <a:p>
            <a:pPr marL="235109" indent="-235109">
              <a:buAutoNum type="arabicParenR"/>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1846393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190695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39">
              <a:defRPr/>
            </a:pPr>
            <a:r>
              <a:rPr lang="en-US" dirty="0">
                <a:latin typeface="Arial" panose="020B0604020202020204" pitchFamily="34" charset="0"/>
                <a:cs typeface="Arial" panose="020B0604020202020204" pitchFamily="34" charset="0"/>
              </a:rPr>
              <a:t>As mentioned earlier, improvement activities are: (Presenter Read Bullets on Slide).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Based on the learnings from previous years of the SSIP, new improvement ideas have been proposed to </a:t>
            </a:r>
            <a:r>
              <a:rPr lang="en-US" dirty="0"/>
              <a:t>build capacity to implement, scale up and sustain evidence-based practices.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431803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indicated on the previous slide, one of our improvement activities is changes to our infrastructure which includes scale up of the MTSS framework.  One way we are doing this is through the State Personnel Development Grant or ‘SPDG’.  </a:t>
            </a:r>
          </a:p>
          <a:p>
            <a:endParaRPr lang="en-US" dirty="0"/>
          </a:p>
          <a:p>
            <a:r>
              <a:rPr lang="en-US" dirty="0"/>
              <a:t>The SPDG is a competitive grant awarded to state education agencies by the United States Department of Education. </a:t>
            </a:r>
          </a:p>
          <a:p>
            <a:pPr marL="176333" indent="-176333">
              <a:buFont typeface="Arial" panose="020B0604020202020204" pitchFamily="34" charset="0"/>
              <a:buChar char="•"/>
            </a:pPr>
            <a:r>
              <a:rPr lang="en-US" dirty="0"/>
              <a:t>The purpose of these grants are to help state education agencies to improve their systems for the preparation and professional development of individuals providing early intervention, educational, and transition services to children with disabilities</a:t>
            </a:r>
          </a:p>
          <a:p>
            <a:endParaRPr lang="en-US" sz="2000" dirty="0"/>
          </a:p>
          <a:p>
            <a:r>
              <a:rPr lang="en-US" sz="2000" dirty="0"/>
              <a:t>New York State was awarded the SPDG in October of 2020.  The primary goal of New York State’s SPDG award is to improve results for students, particularly students with disabilities, by establishing a Statewide, evidence-based, multi-tiered system of supports that integrates academics, behavior, social-emotional learning, and culturally responsive education through effective structures and practices at the State, district, and school levels.</a:t>
            </a:r>
          </a:p>
          <a:p>
            <a:endParaRPr lang="en-US" sz="2000" dirty="0"/>
          </a:p>
          <a:p>
            <a:endParaRPr lang="en-US" b="0" i="0"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F13BF07A-136E-47B9-9BDE-046C81EA3098}" type="slidenum">
              <a:rPr lang="en-US" smtClean="0"/>
              <a:t>19</a:t>
            </a:fld>
            <a:endParaRPr lang="en-US"/>
          </a:p>
        </p:txBody>
      </p:sp>
    </p:spTree>
    <p:extLst>
      <p:ext uri="{BB962C8B-B14F-4D97-AF65-F5344CB8AC3E}">
        <p14:creationId xmlns:p14="http://schemas.microsoft.com/office/powerpoint/2010/main" val="412986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518714"/>
            <a:ext cx="5669280" cy="4063327"/>
          </a:xfrm>
        </p:spPr>
        <p:txBody>
          <a:bodyPr/>
          <a:lstStyle/>
          <a:p>
            <a:r>
              <a:rPr lang="en-US" dirty="0"/>
              <a:t>In this meeting, we will cover target setting and improvement activities relating to Indicator 17 of the  State Performance Plan, which I will refer to as ‘SPP’ moving forward. This Indicator is also known as the State Systemic Improvement Plan or ‘</a:t>
            </a:r>
            <a:r>
              <a:rPr lang="en-US" dirty="0" err="1"/>
              <a:t>SSIP</a:t>
            </a:r>
            <a:r>
              <a:rPr lang="en-US" dirty="0"/>
              <a:t>’.</a:t>
            </a:r>
          </a:p>
          <a:p>
            <a:endParaRPr lang="en-US" dirty="0"/>
          </a:p>
          <a:p>
            <a:r>
              <a:rPr lang="en-US" dirty="0"/>
              <a:t>By the end of this session, participants will:</a:t>
            </a:r>
          </a:p>
          <a:p>
            <a:pPr marL="176333" indent="-176333">
              <a:buFontTx/>
              <a:buChar char="-"/>
            </a:pPr>
            <a:r>
              <a:rPr lang="en-US" dirty="0"/>
              <a:t>gain an understanding of what the </a:t>
            </a:r>
            <a:r>
              <a:rPr lang="en-US" dirty="0" err="1"/>
              <a:t>SSIP</a:t>
            </a:r>
            <a:r>
              <a:rPr lang="en-US" dirty="0"/>
              <a:t> is;</a:t>
            </a:r>
          </a:p>
          <a:p>
            <a:pPr marL="176333" indent="-176333">
              <a:buFontTx/>
              <a:buChar char="-"/>
            </a:pPr>
            <a:r>
              <a:rPr lang="en-US" dirty="0"/>
              <a:t>understand the progress on this indicator made to date;</a:t>
            </a:r>
          </a:p>
          <a:p>
            <a:pPr marL="176333" indent="-176333">
              <a:buFontTx/>
              <a:buChar char="-"/>
            </a:pPr>
            <a:r>
              <a:rPr lang="en-US" dirty="0"/>
              <a:t>learn about the existing improvement activities and propose potential new activities to improve outcomes for students with learning disabilities in New York State; and</a:t>
            </a:r>
          </a:p>
          <a:p>
            <a:pPr marL="176333" indent="-176333" defTabSz="940439">
              <a:buFontTx/>
              <a:buChar char="-"/>
              <a:defRPr/>
            </a:pPr>
            <a:r>
              <a:rPr lang="en-US" dirty="0"/>
              <a:t>assist in proposing targets for this indicator for the SPP annual performance plan cycle for the years 2020 to 2025.</a:t>
            </a:r>
          </a:p>
          <a:p>
            <a:pPr marL="176333" indent="-176333" defTabSz="940439">
              <a:buFontTx/>
              <a:buChar char="-"/>
              <a:defRPr/>
            </a:pPr>
            <a:endParaRPr lang="en-US" dirty="0"/>
          </a:p>
          <a:p>
            <a:pPr defTabSz="940439">
              <a:defRPr/>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81978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SSIP MTSS model laid the groundwork for an enhanced, Statewide integrated framework for MTSS.  It is currently under development and will be utilized with schools participating in the SPDG project. This Statewide model, MTSS-I, integrates academics, behavior, cultural responsiveness, and other supports and includes many elements from the SSIP MTSS model.  </a:t>
            </a:r>
          </a:p>
          <a:p>
            <a:endParaRPr lang="en-US" dirty="0"/>
          </a:p>
          <a:p>
            <a:r>
              <a:rPr lang="en-US" dirty="0"/>
              <a:t>MTSS-I includes 4 core components.  These are the essential pieces of practice and/or key ingredients that must be in place to get the expected outcomes.</a:t>
            </a:r>
          </a:p>
          <a:p>
            <a:endParaRPr lang="en-US" dirty="0"/>
          </a:p>
          <a:p>
            <a:pPr marL="176333" indent="-176333">
              <a:buFont typeface="Arial" panose="020B0604020202020204" pitchFamily="34" charset="0"/>
              <a:buChar char="•"/>
            </a:pPr>
            <a:r>
              <a:rPr lang="en-US" dirty="0"/>
              <a:t>Systems capacity refers to the ability of a district and school to implement and sustain the MTSS-I framework.</a:t>
            </a:r>
          </a:p>
          <a:p>
            <a:endParaRPr lang="en-US" dirty="0"/>
          </a:p>
          <a:p>
            <a:pPr marL="176333" indent="-176333">
              <a:buFont typeface="Arial" panose="020B0604020202020204" pitchFamily="34" charset="0"/>
              <a:buChar char="•"/>
            </a:pPr>
            <a:r>
              <a:rPr lang="en-US" dirty="0"/>
              <a:t>Assessment and Decision Making is the systematic process of collecting and interpreting information to make instructional decisions for students and to ensure effectiveness of instructional practices.  </a:t>
            </a:r>
          </a:p>
          <a:p>
            <a:pPr marL="176333" indent="-176333">
              <a:buFont typeface="Arial" panose="020B0604020202020204" pitchFamily="34" charset="0"/>
              <a:buChar char="•"/>
            </a:pPr>
            <a:endParaRPr lang="en-US" dirty="0"/>
          </a:p>
          <a:p>
            <a:pPr marL="176333" indent="-176333">
              <a:buFont typeface="Arial" panose="020B0604020202020204" pitchFamily="34" charset="0"/>
              <a:buChar char="•"/>
            </a:pPr>
            <a:r>
              <a:rPr lang="en-US" dirty="0"/>
              <a:t>Instruction and intervention includes programs, practices, and materials which are drawn from evidence-based findings and outlined in research shown to be effective in improving student outcomes.</a:t>
            </a:r>
          </a:p>
          <a:p>
            <a:endParaRPr lang="en-US" dirty="0"/>
          </a:p>
          <a:p>
            <a:pPr marL="176333" indent="-176333" defTabSz="940439">
              <a:buFont typeface="Arial" panose="020B0604020202020204" pitchFamily="34" charset="0"/>
              <a:buChar char="•"/>
              <a:defRPr/>
            </a:pPr>
            <a:r>
              <a:rPr lang="en-US" dirty="0"/>
              <a:t>And finally, program fidelity refers to the degree to which an intervention or program is implemented as originally developed. </a:t>
            </a:r>
          </a:p>
          <a:p>
            <a:pPr marL="176333" indent="-176333" defTabSz="940439">
              <a:buFont typeface="Arial" panose="020B0604020202020204" pitchFamily="34" charset="0"/>
              <a:buChar char="•"/>
              <a:defRPr/>
            </a:pPr>
            <a:endParaRPr lang="en-US" dirty="0"/>
          </a:p>
          <a:p>
            <a:pPr marL="176333" indent="-176333" defTabSz="940439">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F13BF07A-136E-47B9-9BDE-046C81EA3098}" type="slidenum">
              <a:rPr lang="en-US" smtClean="0"/>
              <a:t>20</a:t>
            </a:fld>
            <a:endParaRPr lang="en-US"/>
          </a:p>
        </p:txBody>
      </p:sp>
    </p:spTree>
    <p:extLst>
      <p:ext uri="{BB962C8B-B14F-4D97-AF65-F5344CB8AC3E}">
        <p14:creationId xmlns:p14="http://schemas.microsoft.com/office/powerpoint/2010/main" val="1422772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read slide first)</a:t>
            </a:r>
          </a:p>
          <a:p>
            <a:r>
              <a:rPr lang="en-US"/>
              <a:t>When MTSS-I is implemented with fidelity, the focus is on the system to ensure that all students get what they need to be successful learners.  The MTSS-I framework enables the alignment of systems necessary to help schools and districts integrate priorities and organize resources.  </a:t>
            </a:r>
          </a:p>
        </p:txBody>
      </p:sp>
      <p:sp>
        <p:nvSpPr>
          <p:cNvPr id="4" name="Slide Number Placeholder 3"/>
          <p:cNvSpPr>
            <a:spLocks noGrp="1"/>
          </p:cNvSpPr>
          <p:nvPr>
            <p:ph type="sldNum" sz="quarter" idx="5"/>
          </p:nvPr>
        </p:nvSpPr>
        <p:spPr/>
        <p:txBody>
          <a:bodyPr/>
          <a:lstStyle/>
          <a:p>
            <a:fld id="{F13BF07A-136E-47B9-9BDE-046C81EA3098}" type="slidenum">
              <a:rPr lang="en-US" smtClean="0"/>
              <a:t>21</a:t>
            </a:fld>
            <a:endParaRPr lang="en-US"/>
          </a:p>
        </p:txBody>
      </p:sp>
    </p:spTree>
    <p:extLst>
      <p:ext uri="{BB962C8B-B14F-4D97-AF65-F5344CB8AC3E}">
        <p14:creationId xmlns:p14="http://schemas.microsoft.com/office/powerpoint/2010/main" val="2365045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[Presenter Read Slide]</a:t>
            </a:r>
          </a:p>
          <a:p>
            <a:r>
              <a:rPr lang="en-US" i="0" dirty="0"/>
              <a:t>NYSED will utilize the MTSS-I Center to promote MTSS-I across the State and provide coaching to approximately 50 school districts, with these school districts becoming the schools that will be participating in the SSIP.  In short, NYSED is merging its SPDG plan with the SSIP.  The next slide will provide more information regarding the support that each school participating in the SPDG’s MTSS-I Center and the SSIP will receive.</a:t>
            </a:r>
          </a:p>
        </p:txBody>
      </p:sp>
      <p:sp>
        <p:nvSpPr>
          <p:cNvPr id="4" name="Slide Number Placeholder 3"/>
          <p:cNvSpPr>
            <a:spLocks noGrp="1"/>
          </p:cNvSpPr>
          <p:nvPr>
            <p:ph type="sldNum" sz="quarter" idx="5"/>
          </p:nvPr>
        </p:nvSpPr>
        <p:spPr/>
        <p:txBody>
          <a:bodyPr/>
          <a:lstStyle/>
          <a:p>
            <a:fld id="{E2403AAC-A6F6-4CB7-8ECD-62CC4AC6EE38}" type="slidenum">
              <a:rPr lang="en-US" smtClean="0"/>
              <a:t>22</a:t>
            </a:fld>
            <a:endParaRPr lang="en-US"/>
          </a:p>
        </p:txBody>
      </p:sp>
    </p:spTree>
    <p:extLst>
      <p:ext uri="{BB962C8B-B14F-4D97-AF65-F5344CB8AC3E}">
        <p14:creationId xmlns:p14="http://schemas.microsoft.com/office/powerpoint/2010/main" val="2858344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[Presenter Read Slide]</a:t>
            </a:r>
          </a:p>
          <a:p>
            <a:r>
              <a:rPr lang="en-US" i="0" dirty="0"/>
              <a:t>Districts that meet certain criteria, specifically districts that previously participated in the Transformation Zone or other Response to Intervention initiatives and/or have a high level of poverty, have been selected to participate in the SPDG and will be offered the opportunity to do so.  There will be four cohorts of districts that will participate over four years of the project.  This expansion will scale up the number of districts and schools who are receiving embedded professional development from 14 schools representing 10 districts to approximately 200 schools representing 50 districts.</a:t>
            </a:r>
          </a:p>
          <a:p>
            <a:pPr marL="176333" indent="-176333" defTabSz="940439">
              <a:buFont typeface="Arial" panose="020B0604020202020204" pitchFamily="34" charset="0"/>
              <a:buChar char="•"/>
              <a:defRPr/>
            </a:pPr>
            <a:r>
              <a:rPr lang="en-US" dirty="0"/>
              <a:t>The first cohort will include 10 districts;</a:t>
            </a:r>
          </a:p>
          <a:p>
            <a:pPr marL="176333" indent="-176333" defTabSz="940439">
              <a:buFont typeface="Arial" panose="020B0604020202020204" pitchFamily="34" charset="0"/>
              <a:buChar char="•"/>
              <a:defRPr/>
            </a:pPr>
            <a:r>
              <a:rPr lang="en-US" dirty="0"/>
              <a:t>The second cohort will include 10 districts;</a:t>
            </a:r>
          </a:p>
          <a:p>
            <a:pPr marL="176333" indent="-176333" defTabSz="940439">
              <a:buFont typeface="Arial" panose="020B0604020202020204" pitchFamily="34" charset="0"/>
              <a:buChar char="•"/>
              <a:defRPr/>
            </a:pPr>
            <a:r>
              <a:rPr lang="en-US" dirty="0"/>
              <a:t>The third cohort will include 15 districts; and</a:t>
            </a:r>
          </a:p>
          <a:p>
            <a:pPr marL="176333" indent="-176333" defTabSz="940439">
              <a:buFont typeface="Arial" panose="020B0604020202020204" pitchFamily="34" charset="0"/>
              <a:buChar char="•"/>
              <a:defRPr/>
            </a:pPr>
            <a:r>
              <a:rPr lang="en-US" dirty="0"/>
              <a:t>The fourth cohort will include 15 districts.</a:t>
            </a:r>
          </a:p>
          <a:p>
            <a:pPr defTabSz="940439">
              <a:defRPr/>
            </a:pPr>
            <a:endParaRPr lang="en-US" dirty="0"/>
          </a:p>
          <a:p>
            <a:pPr defTabSz="940439">
              <a:defRPr/>
            </a:pPr>
            <a:r>
              <a:rPr lang="en-US" dirty="0"/>
              <a:t>Each district will be asked to invite up to three schools to participate in the project.</a:t>
            </a:r>
          </a:p>
          <a:p>
            <a:pPr defTabSz="940439">
              <a:defRPr/>
            </a:pPr>
            <a:endParaRPr lang="en-US" dirty="0"/>
          </a:p>
          <a:p>
            <a:pPr defTabSz="940439">
              <a:defRPr/>
            </a:pPr>
            <a:r>
              <a:rPr lang="en-US" dirty="0"/>
              <a:t>The districts currently involved in the current SSIP Transformation Zone will be invited to participate in the first cohort of the SPDG project.</a:t>
            </a:r>
          </a:p>
          <a:p>
            <a:endParaRPr lang="en-US" i="0" dirty="0"/>
          </a:p>
        </p:txBody>
      </p:sp>
      <p:sp>
        <p:nvSpPr>
          <p:cNvPr id="4" name="Slide Number Placeholder 3"/>
          <p:cNvSpPr>
            <a:spLocks noGrp="1"/>
          </p:cNvSpPr>
          <p:nvPr>
            <p:ph type="sldNum" sz="quarter" idx="5"/>
          </p:nvPr>
        </p:nvSpPr>
        <p:spPr/>
        <p:txBody>
          <a:bodyPr/>
          <a:lstStyle/>
          <a:p>
            <a:fld id="{E2403AAC-A6F6-4CB7-8ECD-62CC4AC6EE38}" type="slidenum">
              <a:rPr lang="en-US" smtClean="0"/>
              <a:t>23</a:t>
            </a:fld>
            <a:endParaRPr lang="en-US"/>
          </a:p>
        </p:txBody>
      </p:sp>
    </p:spTree>
    <p:extLst>
      <p:ext uri="{BB962C8B-B14F-4D97-AF65-F5344CB8AC3E}">
        <p14:creationId xmlns:p14="http://schemas.microsoft.com/office/powerpoint/2010/main" val="2814313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pause to check to ensure the information we presented was clear and understandable.  </a:t>
            </a:r>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534930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get your thoughts on the proposed improvement activities.  </a:t>
            </a:r>
          </a:p>
          <a:p>
            <a:endParaRPr lang="en-US" dirty="0"/>
          </a:p>
          <a:p>
            <a:r>
              <a:rPr lang="en-US" dirty="0"/>
              <a:t>What improvement activities should be considered, maintained, or strengthened to address the </a:t>
            </a:r>
            <a:r>
              <a:rPr lang="en-US" dirty="0" err="1"/>
              <a:t>SiMR</a:t>
            </a:r>
            <a:r>
              <a:rPr lang="en-US" dirty="0"/>
              <a:t> and to improve outcomes for students with learning disabilities? </a:t>
            </a:r>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4249656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OSEP requires that states set annual targets for Indicator 17.  A target is a future numerical value or percentage point goal that the state sets to show progress toward its </a:t>
            </a:r>
            <a:r>
              <a:rPr lang="en-US" dirty="0" err="1"/>
              <a:t>SiMR</a:t>
            </a:r>
            <a:r>
              <a:rPr lang="en-US" dirty="0"/>
              <a:t>.  As we discussed earlier in the presentation, the </a:t>
            </a:r>
            <a:r>
              <a:rPr lang="en-US" dirty="0" err="1"/>
              <a:t>SiMR</a:t>
            </a:r>
            <a:r>
              <a:rPr lang="en-US" dirty="0"/>
              <a:t> is the percent of students classified as students with learning disabilities in the SSIP Pilot Schools (grades 3-5) scoring at proficiency levels 2 and above on the grades 3-5 ELA State Assessment.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3073640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Department of Education requires that [Presenter Read Slide]</a:t>
            </a:r>
          </a:p>
          <a:p>
            <a:endParaRPr lang="en-US" dirty="0">
              <a:latin typeface="Corbel"/>
              <a:cs typeface="Arial" panose="020B0604020202020204" pitchFamily="34" charset="0"/>
            </a:endParaRPr>
          </a:p>
          <a:p>
            <a:r>
              <a:rPr lang="en-US" dirty="0">
                <a:latin typeface="Corbel"/>
                <a:cs typeface="Arial" panose="020B0604020202020204" pitchFamily="34" charset="0"/>
              </a:rPr>
              <a:t>First, we will share the targets and progress from the first five years of the SSIP, and then we will discuss targets for the next five years.</a:t>
            </a:r>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1610382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39">
              <a:defRPr/>
            </a:pPr>
            <a:r>
              <a:rPr lang="en-US" dirty="0">
                <a:latin typeface="Arial" panose="020B0604020202020204" pitchFamily="34" charset="0"/>
                <a:cs typeface="Arial" panose="020B0604020202020204" pitchFamily="34" charset="0"/>
              </a:rPr>
              <a:t>For the next six years of our SPP, we have established a new baseline beginning in FFY 2020.  It was established based on the actual 2018-2019 English Language Arts state assessment results for students with learning disabilities in grades 3 through 5 in the new cohort of districts invited to participate in the SPDG project. The proposed targets are modest based on the most recent research on the COVID-19 learning loss.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proposing targets for the following years, NYSED reviewed previous years’ progress on the </a:t>
            </a:r>
            <a:r>
              <a:rPr lang="en-US" dirty="0" err="1">
                <a:latin typeface="Arial" panose="020B0604020202020204" pitchFamily="34" charset="0"/>
                <a:cs typeface="Arial" panose="020B0604020202020204" pitchFamily="34" charset="0"/>
              </a:rPr>
              <a:t>SiMR</a:t>
            </a:r>
            <a:r>
              <a:rPr lang="en-US" dirty="0">
                <a:latin typeface="Arial" panose="020B0604020202020204" pitchFamily="34" charset="0"/>
                <a:cs typeface="Arial" panose="020B0604020202020204" pitchFamily="34" charset="0"/>
              </a:rPr>
              <a:t>.  Although the data trended upward or remained the same during the first four years of the SSIP, it is possible that this trend may not continue due to the significant impact of COVID-19 on learning. Recent research states that students made gains during the 2020-21 school year at a lower rate compared to pre-pandemic trends, especially between winter and spring.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(Source: https://www.nwea.org/content/uploads/2021/07/Learning-during-COVID-19-Reading-and-math-achievement-in-the-2020-2021-school-year.research-brief-1.pdf).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1308495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considerations of COVID-19’s impact on learning loss as well as the anticipated length of time for schools to demonstrate progress in utilizing evidence-based practices through an </a:t>
            </a:r>
            <a:r>
              <a:rPr lang="en-US"/>
              <a:t>MTSS-I framework, </a:t>
            </a:r>
            <a:r>
              <a:rPr lang="en-US" dirty="0"/>
              <a:t>proposed targets, as illustrated on the graph on the screen, are designed to show modest growth over the next five years.  </a:t>
            </a:r>
          </a:p>
        </p:txBody>
      </p:sp>
      <p:sp>
        <p:nvSpPr>
          <p:cNvPr id="4" name="Slide Number Placeholder 3"/>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150634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518714"/>
            <a:ext cx="5669280" cy="4063327"/>
          </a:xfrm>
        </p:spPr>
        <p:txBody>
          <a:bodyPr/>
          <a:lstStyle/>
          <a:p>
            <a:r>
              <a:rPr lang="en-US" u="none" dirty="0">
                <a:highlight>
                  <a:srgbClr val="FFFF00"/>
                </a:highlight>
              </a:rPr>
              <a:t>To prepare you for our session, </a:t>
            </a:r>
            <a:r>
              <a:rPr lang="en-US" dirty="0">
                <a:highlight>
                  <a:srgbClr val="FFFF00"/>
                </a:highlight>
              </a:rPr>
              <a:t>please take</a:t>
            </a:r>
            <a:r>
              <a:rPr lang="en-US" u="none" dirty="0">
                <a:highlight>
                  <a:srgbClr val="FFFF00"/>
                </a:highlight>
              </a:rPr>
              <a:t> a minute to review the terms on this slide as they are used throughout the presentation.</a:t>
            </a:r>
          </a:p>
          <a:p>
            <a:endParaRPr lang="en-US" u="sng">
              <a:highlight>
                <a:srgbClr val="FFFF00"/>
              </a:highlight>
            </a:endParaRPr>
          </a:p>
          <a:p>
            <a:endParaRPr lang="en-US" u="sng">
              <a:highlight>
                <a:srgbClr val="FFFF00"/>
              </a:highlight>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3538494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pause to discuss the proposed targets.  </a:t>
            </a:r>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973521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impacts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31</a:t>
            </a:fld>
            <a:endParaRPr lang="en-US">
              <a:solidFill>
                <a:srgbClr val="4D3E2F"/>
              </a:solidFill>
              <a:latin typeface="Corbel" panose="020B0503020204020204"/>
            </a:endParaRPr>
          </a:p>
        </p:txBody>
      </p:sp>
    </p:spTree>
    <p:extLst>
      <p:ext uri="{BB962C8B-B14F-4D97-AF65-F5344CB8AC3E}">
        <p14:creationId xmlns:p14="http://schemas.microsoft.com/office/powerpoint/2010/main" val="2640136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32</a:t>
            </a:fld>
            <a:endParaRPr lang="en-US">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33</a:t>
            </a:fld>
            <a:endParaRPr lang="en-US">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reads slide)</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171092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26">
              <a:spcAft>
                <a:spcPts val="618"/>
              </a:spcAft>
              <a:defRPr/>
            </a:pPr>
            <a:r>
              <a:rPr lang="en-US" sz="1100" dirty="0">
                <a:solidFill>
                  <a:schemeClr val="tx1">
                    <a:lumMod val="85000"/>
                    <a:lumOff val="15000"/>
                  </a:schemeClr>
                </a:solidFill>
                <a:latin typeface="Arial" panose="020B0604020202020204" pitchFamily="34" charset="0"/>
                <a:cs typeface="Arial" panose="020B0604020202020204" pitchFamily="34" charset="0"/>
              </a:rPr>
              <a:t>Indicator 17, the SSIP, is a requirement of the United States Department of Education’s Office of Special Education Programs (OSEP).  It is a multi-year, achievable plan, developed with stakeholder input, that is designed to increase the capability of school districts to implement, scale up, and sustain quality instructional practices. The goal is to improve outcomes for students with disabilities.  SSIP progress is reported annually to the United States Department of Education through the New York State Education Department’s Annual Performance Report.</a:t>
            </a:r>
          </a:p>
          <a:p>
            <a:endParaRPr lang="en-US" dirty="0"/>
          </a:p>
          <a:p>
            <a:r>
              <a:rPr lang="en-US" dirty="0"/>
              <a:t>The SSIP focuses on our need to improve literacy, behavior, and social-emotional outcomes of students with learning disabilities in grades three through five, by implementing the evidence-based framework, referred to as a Multi-Tiered System of Supports or ‘MTSS’.</a:t>
            </a:r>
          </a:p>
          <a:p>
            <a:endParaRPr lang="en-US" dirty="0"/>
          </a:p>
          <a:p>
            <a:endParaRPr lang="en-US" dirty="0"/>
          </a:p>
        </p:txBody>
      </p:sp>
      <p:sp>
        <p:nvSpPr>
          <p:cNvPr id="4" name="Slide Number Placeholder 3"/>
          <p:cNvSpPr>
            <a:spLocks noGrp="1"/>
          </p:cNvSpPr>
          <p:nvPr>
            <p:ph type="sldNum" sz="quarter" idx="5"/>
          </p:nvPr>
        </p:nvSpPr>
        <p:spPr/>
        <p:txBody>
          <a:bodyPr/>
          <a:lstStyle/>
          <a:p>
            <a:fld id="{F13BF07A-136E-47B9-9BDE-046C81EA3098}" type="slidenum">
              <a:rPr lang="en-US" smtClean="0"/>
              <a:t>5</a:t>
            </a:fld>
            <a:endParaRPr lang="en-US"/>
          </a:p>
        </p:txBody>
      </p:sp>
    </p:spTree>
    <p:extLst>
      <p:ext uri="{BB962C8B-B14F-4D97-AF65-F5344CB8AC3E}">
        <p14:creationId xmlns:p14="http://schemas.microsoft.com/office/powerpoint/2010/main" val="393130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39"/>
            <a:r>
              <a:rPr lang="en-US" dirty="0">
                <a:latin typeface="Arial" panose="020B0604020202020204" pitchFamily="34" charset="0"/>
                <a:cs typeface="Arial" panose="020B0604020202020204" pitchFamily="34" charset="0"/>
              </a:rPr>
              <a:t>To determine New York State’s focus and State Identified Measurable Result , or ‘</a:t>
            </a:r>
            <a:r>
              <a:rPr lang="en-US" dirty="0" err="1">
                <a:latin typeface="Arial" panose="020B0604020202020204" pitchFamily="34" charset="0"/>
                <a:cs typeface="Arial" panose="020B0604020202020204" pitchFamily="34" charset="0"/>
              </a:rPr>
              <a:t>SiMR</a:t>
            </a:r>
            <a:r>
              <a:rPr lang="en-US" dirty="0">
                <a:latin typeface="Arial" panose="020B0604020202020204" pitchFamily="34" charset="0"/>
                <a:cs typeface="Arial" panose="020B0604020202020204" pitchFamily="34" charset="0"/>
              </a:rPr>
              <a:t>’, stakeholders previously examined trends in performance data across multiple years and determined that students with learning disabilities were one of the lowest performing groups amongst all students with disabilities.   </a:t>
            </a:r>
          </a:p>
          <a:p>
            <a:pPr defTabSz="940439"/>
            <a:endParaRPr lang="en-US" dirty="0">
              <a:latin typeface="Arial" panose="020B0604020202020204" pitchFamily="34" charset="0"/>
              <a:cs typeface="Arial" panose="020B0604020202020204" pitchFamily="34" charset="0"/>
            </a:endParaRPr>
          </a:p>
          <a:p>
            <a:pPr defTabSz="940439"/>
            <a:r>
              <a:rPr lang="en-US" dirty="0">
                <a:latin typeface="Arial" panose="020B0604020202020204" pitchFamily="34" charset="0"/>
                <a:cs typeface="Arial" panose="020B0604020202020204" pitchFamily="34" charset="0"/>
              </a:rPr>
              <a:t>The data also indicated that student performance on the New York State English Language Arts assessment drops significantly between grades three and five.  It was determined that the drop in performance was due to a shifting of expected skill levels of students from that of learning to read, to using reading to learn. </a:t>
            </a:r>
          </a:p>
          <a:p>
            <a:pPr defTabSz="940439"/>
            <a:endParaRPr lang="en-US" dirty="0">
              <a:latin typeface="Arial" panose="020B0604020202020204" pitchFamily="34" charset="0"/>
              <a:cs typeface="Arial" panose="020B0604020202020204" pitchFamily="34" charset="0"/>
            </a:endParaRPr>
          </a:p>
          <a:p>
            <a:pPr defTabSz="940439"/>
            <a:r>
              <a:rPr lang="en-US" dirty="0">
                <a:latin typeface="Arial" panose="020B0604020202020204" pitchFamily="34" charset="0"/>
                <a:cs typeface="Arial" panose="020B0604020202020204" pitchFamily="34" charset="0"/>
              </a:rPr>
              <a:t>This information led New York State to develop a </a:t>
            </a:r>
            <a:r>
              <a:rPr lang="en-US" dirty="0" err="1">
                <a:latin typeface="Arial" panose="020B0604020202020204" pitchFamily="34" charset="0"/>
                <a:cs typeface="Arial" panose="020B0604020202020204" pitchFamily="34" charset="0"/>
              </a:rPr>
              <a:t>SiMR</a:t>
            </a:r>
            <a:r>
              <a:rPr lang="en-US" dirty="0">
                <a:latin typeface="Arial" panose="020B0604020202020204" pitchFamily="34" charset="0"/>
                <a:cs typeface="Arial" panose="020B0604020202020204" pitchFamily="34" charset="0"/>
              </a:rPr>
              <a:t> that targeted the performance of students with learning disabilities in grades three through five.  As we discuss our work on this indicator, including our improvement strategies, please keep in mind that this </a:t>
            </a:r>
            <a:r>
              <a:rPr lang="en-US" dirty="0" err="1">
                <a:latin typeface="Arial" panose="020B0604020202020204" pitchFamily="34" charset="0"/>
                <a:cs typeface="Arial" panose="020B0604020202020204" pitchFamily="34" charset="0"/>
              </a:rPr>
              <a:t>SiMR</a:t>
            </a:r>
            <a:r>
              <a:rPr lang="en-US" dirty="0">
                <a:latin typeface="Arial" panose="020B0604020202020204" pitchFamily="34" charset="0"/>
                <a:cs typeface="Arial" panose="020B0604020202020204" pitchFamily="34" charset="0"/>
              </a:rPr>
              <a:t>, or overall goal, is remaining the same as we move forward into the next six years of our cycle.</a:t>
            </a:r>
          </a:p>
          <a:p>
            <a:pPr defTabSz="940439"/>
            <a:endParaRPr lang="en-US" dirty="0">
              <a:latin typeface="Arial" panose="020B0604020202020204" pitchFamily="34" charset="0"/>
              <a:cs typeface="Arial" panose="020B0604020202020204" pitchFamily="34" charset="0"/>
            </a:endParaRPr>
          </a:p>
          <a:p>
            <a:endParaRPr lang="en-US" b="1"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b="1" dirty="0">
              <a:solidFill>
                <a:srgbClr val="002060"/>
              </a:solidFill>
            </a:endParaRPr>
          </a:p>
        </p:txBody>
      </p:sp>
      <p:sp>
        <p:nvSpPr>
          <p:cNvPr id="4" name="Slide Number Placeholder 3"/>
          <p:cNvSpPr>
            <a:spLocks noGrp="1"/>
          </p:cNvSpPr>
          <p:nvPr>
            <p:ph type="sldNum" sz="quarter" idx="10"/>
          </p:nvPr>
        </p:nvSpPr>
        <p:spPr/>
        <p:txBody>
          <a:bodyPr/>
          <a:lstStyle/>
          <a:p>
            <a:fld id="{F13BF07A-136E-47B9-9BDE-046C81EA3098}" type="slidenum">
              <a:rPr lang="en-US" smtClean="0"/>
              <a:t>6</a:t>
            </a:fld>
            <a:endParaRPr lang="en-US"/>
          </a:p>
        </p:txBody>
      </p:sp>
    </p:spTree>
    <p:extLst>
      <p:ext uri="{BB962C8B-B14F-4D97-AF65-F5344CB8AC3E}">
        <p14:creationId xmlns:p14="http://schemas.microsoft.com/office/powerpoint/2010/main" val="124437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17"/>
              </a:spcAft>
            </a:pPr>
            <a:r>
              <a:rPr lang="en-US" dirty="0">
                <a:latin typeface="Arial" panose="020B0604020202020204" pitchFamily="34" charset="0"/>
                <a:cs typeface="Arial" panose="020B0604020202020204" pitchFamily="34" charset="0"/>
              </a:rPr>
              <a:t>Once the </a:t>
            </a:r>
            <a:r>
              <a:rPr lang="en-US" dirty="0" err="1">
                <a:latin typeface="Arial" panose="020B0604020202020204" pitchFamily="34" charset="0"/>
                <a:cs typeface="Arial" panose="020B0604020202020204" pitchFamily="34" charset="0"/>
              </a:rPr>
              <a:t>SiMR</a:t>
            </a:r>
            <a:r>
              <a:rPr lang="en-US" dirty="0">
                <a:latin typeface="Arial" panose="020B0604020202020204" pitchFamily="34" charset="0"/>
                <a:cs typeface="Arial" panose="020B0604020202020204" pitchFamily="34" charset="0"/>
              </a:rPr>
              <a:t> was determined, improvement activities and strategies were selected to address the causes of low performance and help districts to improve literacy achievement for students with disabilities.  </a:t>
            </a:r>
          </a:p>
          <a:p>
            <a:pPr>
              <a:lnSpc>
                <a:spcPct val="90000"/>
              </a:lnSpc>
              <a:spcAft>
                <a:spcPts val="617"/>
              </a:spcAft>
            </a:pPr>
            <a:endParaRPr lang="en-US" dirty="0">
              <a:latin typeface="Arial" panose="020B0604020202020204" pitchFamily="34" charset="0"/>
              <a:cs typeface="Arial" panose="020B0604020202020204" pitchFamily="34" charset="0"/>
            </a:endParaRPr>
          </a:p>
          <a:p>
            <a:pPr>
              <a:lnSpc>
                <a:spcPct val="90000"/>
              </a:lnSpc>
            </a:pPr>
            <a:endParaRPr lang="en-US" dirty="0">
              <a:latin typeface="Arial" panose="020B0604020202020204" pitchFamily="34" charset="0"/>
              <a:cs typeface="Arial" panose="020B0604020202020204" pitchFamily="34" charset="0"/>
            </a:endParaRPr>
          </a:p>
          <a:p>
            <a:pPr>
              <a:lnSpc>
                <a:spcPct val="90000"/>
              </a:lnSpc>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305168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SSIP focused on five specific improvement strategies that were designed to help achieve the </a:t>
            </a:r>
            <a:r>
              <a:rPr lang="en-US" dirty="0" err="1"/>
              <a:t>SiMR</a:t>
            </a:r>
            <a:r>
              <a:rPr lang="en-US" dirty="0"/>
              <a:t> and build capacity to implement, scale up and sustain evidence-based practices. </a:t>
            </a:r>
          </a:p>
          <a:p>
            <a:endParaRPr lang="en-US" dirty="0"/>
          </a:p>
          <a:p>
            <a:r>
              <a:rPr lang="en-US" dirty="0"/>
              <a:t>Strategy I focused on developing regional, district and school-based teams to increase organizational capacity, collaboration, and responsiveness within the district and school. </a:t>
            </a:r>
          </a:p>
          <a:p>
            <a:endParaRPr lang="en-US" dirty="0"/>
          </a:p>
          <a:p>
            <a:r>
              <a:rPr lang="en-US" dirty="0"/>
              <a:t>Strategy II involved defining the MTSS model, and selecting and developing tools, resources and guidance documents that were accessible to all program leaders, trainers, and practitioners. </a:t>
            </a:r>
          </a:p>
          <a:p>
            <a:endParaRPr lang="en-US" dirty="0"/>
          </a:p>
          <a:p>
            <a:r>
              <a:rPr lang="en-US" dirty="0"/>
              <a:t>Strategy III focused on creating a model of professional development, technical assistance and coaching that was targeted and comprehensive.  </a:t>
            </a:r>
          </a:p>
          <a:p>
            <a:endParaRPr lang="en-US" dirty="0"/>
          </a:p>
          <a:p>
            <a:r>
              <a:rPr lang="en-US" dirty="0"/>
              <a:t>Strategy IV involved developing data driven instruction and decision making, with a focus on every student. </a:t>
            </a:r>
          </a:p>
          <a:p>
            <a:endParaRPr lang="en-US" dirty="0"/>
          </a:p>
          <a:p>
            <a:r>
              <a:rPr lang="en-US" dirty="0"/>
              <a:t>Strategy V focused on creating plans, processes, and resources to engage families and communities in the </a:t>
            </a:r>
            <a:r>
              <a:rPr lang="en-US" dirty="0" err="1"/>
              <a:t>SSIP</a:t>
            </a:r>
            <a:r>
              <a:rPr lang="en-US" dirty="0"/>
              <a:t> project.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3BF07A-136E-47B9-9BDE-046C81EA3098}" type="slidenum">
              <a:rPr lang="en-US" smtClean="0"/>
              <a:t>8</a:t>
            </a:fld>
            <a:endParaRPr lang="en-US"/>
          </a:p>
        </p:txBody>
      </p:sp>
    </p:spTree>
    <p:extLst>
      <p:ext uri="{BB962C8B-B14F-4D97-AF65-F5344CB8AC3E}">
        <p14:creationId xmlns:p14="http://schemas.microsoft.com/office/powerpoint/2010/main" val="352794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MTSS was used to ensure high quality instruction was being provided to the schools participating in the SSIP project. </a:t>
            </a:r>
          </a:p>
          <a:p>
            <a:r>
              <a:rPr lang="en-US" dirty="0"/>
              <a:t>MTSS is a framework for school improvement that focuses on systems level change from classroom, to school and district to provide all students, including students with disabilities, with multiple levels of high-quality instruction. This support is matched to student needs and is progress monitored frequently to make instructional decisions and to ensure effectiveness.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3BF07A-136E-47B9-9BDE-046C81EA3098}" type="slidenum">
              <a:rPr lang="en-US" smtClean="0"/>
              <a:t>9</a:t>
            </a:fld>
            <a:endParaRPr lang="en-US"/>
          </a:p>
        </p:txBody>
      </p:sp>
    </p:spTree>
    <p:extLst>
      <p:ext uri="{BB962C8B-B14F-4D97-AF65-F5344CB8AC3E}">
        <p14:creationId xmlns:p14="http://schemas.microsoft.com/office/powerpoint/2010/main" val="352794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387820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4003BF95-D2F4-45E1-8F19-D2E95EEDA398}" type="datetime1">
              <a:rPr lang="en-US" smtClean="0"/>
              <a:t>10/14/2021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C894A3E3-6E44-486E-86F0-147B3BCA015B}" type="datetime1">
              <a:rPr lang="en-US" smtClean="0"/>
              <a:t>10/14/2021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1900A324-6B96-4A8A-A67D-C12BDE146437}" type="datetime1">
              <a:rPr lang="en-US" smtClean="0"/>
              <a:t>10/14/2021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CBCCB2B4-11C5-431F-B50A-EA7172C5C30A}" type="datetime1">
              <a:rPr lang="en-US" smtClean="0"/>
              <a:t>10/14/2021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224C19D5-939C-48BF-8382-DB32F32531FC}" type="datetime1">
              <a:rPr lang="en-US" smtClean="0"/>
              <a:t>10/14/2021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17562C96-6141-4207-97F6-FB326D659EFB}" type="datetime1">
              <a:rPr lang="en-US" smtClean="0"/>
              <a:t>10/14/2021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2787698C-2BC0-465A-B85D-BA1B72C25C24}" type="datetime1">
              <a:rPr lang="en-US" smtClean="0"/>
              <a:t>10/14/2021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BEACDDB6-E80B-42C8-84DA-360FFFB23554}" type="datetime1">
              <a:rPr lang="en-US" smtClean="0"/>
              <a:t>10/14/2021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commons.wikimedia.org/wiki/File:Chocolate_syrup_topping_on_ice_cream.JPG" TargetMode="External"/><Relationship Id="rId3" Type="http://schemas.openxmlformats.org/officeDocument/2006/relationships/slideLayout" Target="../slideLayouts/slideLayout7.xml"/><Relationship Id="rId7" Type="http://schemas.openxmlformats.org/officeDocument/2006/relationships/image" Target="../media/image16.jpeg"/><Relationship Id="rId12" Type="http://schemas.openxmlformats.org/officeDocument/2006/relationships/image" Target="../media/image14.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hyperlink" Target="https://freepngimg.com/png/25127-ice-cream-scoop-transparent-image" TargetMode="External"/><Relationship Id="rId11" Type="http://schemas.openxmlformats.org/officeDocument/2006/relationships/hyperlink" Target="https://creativecommons.org/licenses/by-nc/3.0/" TargetMode="External"/><Relationship Id="rId5" Type="http://schemas.openxmlformats.org/officeDocument/2006/relationships/image" Target="../media/image15.png"/><Relationship Id="rId10" Type="http://schemas.openxmlformats.org/officeDocument/2006/relationships/hyperlink" Target="https://dude4food.blogspot.com/2018/02/fast-forward-to-summer-with-sebastians.html" TargetMode="External"/><Relationship Id="rId4" Type="http://schemas.openxmlformats.org/officeDocument/2006/relationships/notesSlide" Target="../notesSlides/notesSlide10.xml"/><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diagramData" Target="../diagrams/data2.xml"/><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diagramDrawing" Target="../diagrams/drawing2.xml"/><Relationship Id="rId4" Type="http://schemas.openxmlformats.org/officeDocument/2006/relationships/notesSlide" Target="../notesSlides/notesSlide12.xml"/><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14.png"/><Relationship Id="rId10" Type="http://schemas.openxmlformats.org/officeDocument/2006/relationships/diagramData" Target="../diagrams/data4.xml"/><Relationship Id="rId4" Type="http://schemas.openxmlformats.org/officeDocument/2006/relationships/notesSlide" Target="../notesSlides/notesSlide13.xml"/><Relationship Id="rId9" Type="http://schemas.microsoft.com/office/2007/relationships/diagramDrawing" Target="../diagrams/drawing3.xml"/><Relationship Id="rId14"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hyperlink" Target="http://www.carnegieknowledgenetwork.org/briefs/teacher_improvement/" TargetMode="External"/><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www.reasonablywell.net/2015/01/taking-aim-at-new-target.html" TargetMode="External"/><Relationship Id="rId5" Type="http://schemas.openxmlformats.org/officeDocument/2006/relationships/image" Target="../media/image2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8.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image" Target="../media/image2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pn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28.pn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hyperlink" Target="https://data.nysed.gov/"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diagramQuickStyle" Target="../diagrams/quickStyle5.xml"/><Relationship Id="rId12" Type="http://schemas.openxmlformats.org/officeDocument/2006/relationships/hyperlink" Target="http://www.p12.nysed.gov/specialed/spp/" TargetMode="External"/><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diagramLayout" Target="../diagrams/layout5.xml"/><Relationship Id="rId11" Type="http://schemas.openxmlformats.org/officeDocument/2006/relationships/image" Target="../media/image30.svg"/><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notesSlide" Target="../notesSlides/notesSlide32.xml"/><Relationship Id="rId9" Type="http://schemas.microsoft.com/office/2007/relationships/diagramDrawing" Target="../diagrams/drawing5.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0.xml"/><Relationship Id="rId7" Type="http://schemas.openxmlformats.org/officeDocument/2006/relationships/image" Target="../media/image33.jpeg"/><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32.jpeg"/><Relationship Id="rId11" Type="http://schemas.openxmlformats.org/officeDocument/2006/relationships/image" Target="../media/image14.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notesSlide" Target="../notesSlides/notesSlide33.xml"/><Relationship Id="rId9"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r>
              <a:rPr lang="en-US"/>
              <a:t>State Performance Plan (SPP)/</a:t>
            </a:r>
            <a:br>
              <a:rPr lang="en-US"/>
            </a:br>
            <a:r>
              <a:rPr lang="en-US"/>
              <a:t>Annual Performance Report (APR) </a:t>
            </a:r>
            <a:br>
              <a:rPr lang="en-US"/>
            </a:br>
            <a:r>
              <a:rPr lang="en-US"/>
              <a:t>2020-2025</a:t>
            </a:r>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sp>
        <p:nvSpPr>
          <p:cNvPr id="8" name="Rectangle 7" descr="New York State IDEA State Performance Plan Stakeholder Engagement logo.&#10;">
            <a:extLst>
              <a:ext uri="{FF2B5EF4-FFF2-40B4-BE49-F238E27FC236}">
                <a16:creationId xmlns:a16="http://schemas.microsoft.com/office/drawing/2014/main" id="{E66F4B16-3F27-48A0-95E4-E8E1AA3F3888}"/>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B5047E-ED3F-4C27-929C-6E495480B7DF}"/>
              </a:ext>
            </a:extLst>
          </p:cNvPr>
          <p:cNvSpPr txBox="1"/>
          <p:nvPr/>
        </p:nvSpPr>
        <p:spPr>
          <a:xfrm>
            <a:off x="125413" y="6334780"/>
            <a:ext cx="1050607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Indicator 17:  State Systemic Improvement Plan (SSIP)</a:t>
            </a:r>
          </a:p>
        </p:txBody>
      </p:sp>
      <p:pic>
        <p:nvPicPr>
          <p:cNvPr id="6" name="Audio 5">
            <a:hlinkClick r:id="" action="ppaction://media"/>
            <a:extLst>
              <a:ext uri="{FF2B5EF4-FFF2-40B4-BE49-F238E27FC236}">
                <a16:creationId xmlns:a16="http://schemas.microsoft.com/office/drawing/2014/main" id="{1C180985-2FE4-4C83-9950-F6F32C514913}"/>
              </a:ext>
            </a:extLst>
          </p:cNvPr>
          <p:cNvPicPr>
            <a:picLocks noChangeAspect="1"/>
          </p:cNvPicPr>
          <p:nvPr>
            <a:audioFile r:link="rId1"/>
            <p:extLst>
              <p:ext uri="{DAA4B4D4-6D71-4841-9C94-3DE7FCFB9230}">
                <p14:media xmlns:p14="http://schemas.microsoft.com/office/powerpoint/2010/main" r:embed="rId2">
                  <p14:trim end="1180.2063"/>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15869">
        <p:fade/>
      </p:transition>
    </mc:Choice>
    <mc:Fallback xmlns="">
      <p:transition spd="med" advTm="15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2857"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1BFC-C93B-4547-820E-AF7571A8C100}"/>
              </a:ext>
            </a:extLst>
          </p:cNvPr>
          <p:cNvSpPr txBox="1">
            <a:spLocks noGrp="1"/>
          </p:cNvSpPr>
          <p:nvPr>
            <p:ph type="title" idx="4294967295"/>
          </p:nvPr>
        </p:nvSpPr>
        <p:spPr>
          <a:xfrm>
            <a:off x="235814" y="280147"/>
            <a:ext cx="9144000" cy="747822"/>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spcBef>
                <a:spcPct val="0"/>
              </a:spcBef>
              <a:buNone/>
              <a:defRPr sz="3600" b="1" i="0" u="none"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MTSS is Like an Ice </a:t>
            </a:r>
            <a:r>
              <a:rPr lang="en-US" sz="3400" b="0">
                <a:solidFill>
                  <a:schemeClr val="bg1"/>
                </a:solidFill>
              </a:rPr>
              <a:t>C</a:t>
            </a:r>
            <a:r>
              <a:rPr kumimoji="0" lang="en-US" sz="3400" b="0"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ream </a:t>
            </a:r>
            <a:r>
              <a:rPr lang="en-US" sz="3400" b="0">
                <a:solidFill>
                  <a:schemeClr val="bg1"/>
                </a:solidFill>
              </a:rPr>
              <a:t>S</a:t>
            </a:r>
            <a:r>
              <a:rPr kumimoji="0" lang="en-US" sz="3400" b="0" i="0" u="none" strike="noStrike" kern="1200" cap="none" spc="0" normalizeH="0" baseline="0" noProof="0" err="1">
                <a:ln>
                  <a:noFill/>
                </a:ln>
                <a:solidFill>
                  <a:schemeClr val="bg1"/>
                </a:solidFill>
                <a:effectLst/>
                <a:uLnTx/>
                <a:uFillTx/>
                <a:latin typeface="Arial" panose="020B0604020202020204" pitchFamily="34" charset="0"/>
                <a:ea typeface="+mj-ea"/>
                <a:cs typeface="Arial" panose="020B0604020202020204" pitchFamily="34" charset="0"/>
              </a:rPr>
              <a:t>undae</a:t>
            </a:r>
            <a:r>
              <a:rPr kumimoji="0" lang="en-US" sz="3400" b="0"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p>
        </p:txBody>
      </p:sp>
      <p:pic>
        <p:nvPicPr>
          <p:cNvPr id="8" name="Picture 7" descr="Picture of a single scoop of vanilla ice cream.">
            <a:extLst>
              <a:ext uri="{FF2B5EF4-FFF2-40B4-BE49-F238E27FC236}">
                <a16:creationId xmlns:a16="http://schemas.microsoft.com/office/drawing/2014/main" id="{0A782159-DE43-438F-9065-FC5A573D59D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0415" y="1261670"/>
            <a:ext cx="2887635" cy="281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9DA2D079-2F1A-41F5-9AA7-1E8AE1031063}"/>
              </a:ext>
              <a:ext uri="{C183D7F6-B498-43B3-948B-1728B52AA6E4}">
                <adec:decorative xmlns:adec="http://schemas.microsoft.com/office/drawing/2017/decorative" val="0"/>
              </a:ext>
            </a:extLst>
          </p:cNvPr>
          <p:cNvSpPr txBox="1"/>
          <p:nvPr/>
        </p:nvSpPr>
        <p:spPr>
          <a:xfrm>
            <a:off x="437382" y="4261520"/>
            <a:ext cx="2887635"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Tier 1</a:t>
            </a:r>
          </a:p>
        </p:txBody>
      </p:sp>
      <p:sp>
        <p:nvSpPr>
          <p:cNvPr id="27" name="TextBox 26">
            <a:extLst>
              <a:ext uri="{FF2B5EF4-FFF2-40B4-BE49-F238E27FC236}">
                <a16:creationId xmlns:a16="http://schemas.microsoft.com/office/drawing/2014/main" id="{968FA006-866C-42F4-AC8D-CCCEFFB5B040}"/>
              </a:ext>
              <a:ext uri="{C183D7F6-B498-43B3-948B-1728B52AA6E4}">
                <adec:decorative xmlns:adec="http://schemas.microsoft.com/office/drawing/2017/decorative" val="0"/>
              </a:ext>
            </a:extLst>
          </p:cNvPr>
          <p:cNvSpPr txBox="1"/>
          <p:nvPr/>
        </p:nvSpPr>
        <p:spPr>
          <a:xfrm>
            <a:off x="4423329" y="2798032"/>
            <a:ext cx="2887635"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Tier 2</a:t>
            </a:r>
          </a:p>
        </p:txBody>
      </p:sp>
      <p:pic>
        <p:nvPicPr>
          <p:cNvPr id="11" name="Picture 10" descr="Picture of a single scoop of ice cream topped with hot fudge sauce.">
            <a:extLst>
              <a:ext uri="{FF2B5EF4-FFF2-40B4-BE49-F238E27FC236}">
                <a16:creationId xmlns:a16="http://schemas.microsoft.com/office/drawing/2014/main" id="{BF427CA0-6EFE-4B1B-A1B2-2673FF783FD5}"/>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66180" y="3449771"/>
            <a:ext cx="3059085" cy="2887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Picture of a banana split with all toppings.">
            <a:extLst>
              <a:ext uri="{FF2B5EF4-FFF2-40B4-BE49-F238E27FC236}">
                <a16:creationId xmlns:a16="http://schemas.microsoft.com/office/drawing/2014/main" id="{62140CCF-0756-434F-BBF5-0924BE98D989}"/>
              </a:ext>
              <a:ext uri="{C183D7F6-B498-43B3-948B-1728B52AA6E4}">
                <adec:decorative xmlns:adec="http://schemas.microsoft.com/office/drawing/2017/decorative" val="0"/>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386233" y="1695734"/>
            <a:ext cx="3297214" cy="2666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D7456925-612C-41BA-9F82-1FC1F3092A65}"/>
              </a:ext>
            </a:extLst>
          </p:cNvPr>
          <p:cNvSpPr txBox="1"/>
          <p:nvPr/>
        </p:nvSpPr>
        <p:spPr>
          <a:xfrm>
            <a:off x="8591022" y="4628258"/>
            <a:ext cx="2887635"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Tier 3</a:t>
            </a:r>
          </a:p>
        </p:txBody>
      </p:sp>
      <p:sp>
        <p:nvSpPr>
          <p:cNvPr id="2" name="Slide Number Placeholder 1">
            <a:extLst>
              <a:ext uri="{FF2B5EF4-FFF2-40B4-BE49-F238E27FC236}">
                <a16:creationId xmlns:a16="http://schemas.microsoft.com/office/drawing/2014/main" id="{B4E81C72-3369-4EE3-9F64-0CA4C98E1120}"/>
              </a:ext>
              <a:ext uri="{C183D7F6-B498-43B3-948B-1728B52AA6E4}">
                <adec:decorative xmlns:adec="http://schemas.microsoft.com/office/drawing/2017/decorative" val="1"/>
              </a:ext>
            </a:extLst>
          </p:cNvPr>
          <p:cNvSpPr>
            <a:spLocks noGrp="1"/>
          </p:cNvSpPr>
          <p:nvPr>
            <p:ph type="sldNum" sz="quarter" idx="12"/>
          </p:nvPr>
        </p:nvSpPr>
        <p:spPr/>
        <p:txBody>
          <a:bodyPr/>
          <a:lstStyle/>
          <a:p>
            <a:fld id="{9CD8D479-8942-46E8-A226-A4E01F7A105C}" type="slidenum">
              <a:rPr lang="en-US" smtClean="0"/>
              <a:t>10</a:t>
            </a:fld>
            <a:endParaRPr lang="en-US"/>
          </a:p>
        </p:txBody>
      </p:sp>
      <p:sp>
        <p:nvSpPr>
          <p:cNvPr id="9" name="TextBox 8">
            <a:extLst>
              <a:ext uri="{FF2B5EF4-FFF2-40B4-BE49-F238E27FC236}">
                <a16:creationId xmlns:a16="http://schemas.microsoft.com/office/drawing/2014/main" id="{2BFABB6E-EB55-46F5-BDAA-7089FABCA443}"/>
              </a:ext>
              <a:ext uri="{C183D7F6-B498-43B3-948B-1728B52AA6E4}">
                <adec:decorative xmlns:adec="http://schemas.microsoft.com/office/drawing/2017/decorative" val="1"/>
              </a:ext>
            </a:extLst>
          </p:cNvPr>
          <p:cNvSpPr txBox="1"/>
          <p:nvPr/>
        </p:nvSpPr>
        <p:spPr>
          <a:xfrm>
            <a:off x="1779615" y="6642279"/>
            <a:ext cx="3914775" cy="230832"/>
          </a:xfrm>
          <a:prstGeom prst="rect">
            <a:avLst/>
          </a:prstGeom>
          <a:noFill/>
        </p:spPr>
        <p:txBody>
          <a:bodyPr wrap="square" rtlCol="0">
            <a:spAutoFit/>
          </a:bodyPr>
          <a:lstStyle/>
          <a:p>
            <a:r>
              <a:rPr lang="en-US" sz="900">
                <a:hlinkClick r:id="rId6" tooltip="https://freepngimg.com/png/25127-ice-cream-scoop-transparent-image"/>
              </a:rPr>
              <a:t>This Photo</a:t>
            </a:r>
            <a:r>
              <a:rPr lang="en-US" sz="900"/>
              <a:t> by Unknown Author is licensed under </a:t>
            </a:r>
            <a:r>
              <a:rPr lang="en-US" sz="900">
                <a:hlinkClick r:id="rId11" tooltip="https://creativecommons.org/licenses/by-nc/3.0/"/>
              </a:rPr>
              <a:t>CC BY-NC</a:t>
            </a:r>
            <a:endParaRPr lang="en-US" sz="900"/>
          </a:p>
        </p:txBody>
      </p:sp>
      <p:pic>
        <p:nvPicPr>
          <p:cNvPr id="3" name="Audio 2">
            <a:hlinkClick r:id="" action="ppaction://media"/>
            <a:extLst>
              <a:ext uri="{FF2B5EF4-FFF2-40B4-BE49-F238E27FC236}">
                <a16:creationId xmlns:a16="http://schemas.microsoft.com/office/drawing/2014/main" id="{09504B7B-2735-4392-9B0E-7EAC379DEF65}"/>
              </a:ext>
            </a:extLst>
          </p:cNvPr>
          <p:cNvPicPr>
            <a:picLocks noChangeAspect="1"/>
          </p:cNvPicPr>
          <p:nvPr>
            <a:audioFile r:link="rId1"/>
            <p:extLst>
              <p:ext uri="{DAA4B4D4-6D71-4841-9C94-3DE7FCFB9230}">
                <p14:media xmlns:p14="http://schemas.microsoft.com/office/powerpoint/2010/main" r:embed="rId2">
                  <p14:trim end="2767.6689"/>
                </p14:media>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0464932"/>
      </p:ext>
    </p:extLst>
  </p:cSld>
  <p:clrMapOvr>
    <a:masterClrMapping/>
  </p:clrMapOvr>
  <mc:AlternateContent xmlns:mc="http://schemas.openxmlformats.org/markup-compatibility/2006" xmlns:p14="http://schemas.microsoft.com/office/powerpoint/2010/main">
    <mc:Choice Requires="p14">
      <p:transition p14:dur="250" advTm="116945">
        <p:dissolve/>
      </p:transition>
    </mc:Choice>
    <mc:Fallback xmlns="">
      <p:transition advTm="11694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1"/>
          <p:cNvSpPr txBox="1">
            <a:spLocks noGrp="1" noChangeArrowheads="1"/>
          </p:cNvSpPr>
          <p:nvPr>
            <p:ph type="title" idx="4294967295"/>
          </p:nvPr>
        </p:nvSpPr>
        <p:spPr bwMode="auto">
          <a:xfrm>
            <a:off x="283067" y="262803"/>
            <a:ext cx="9134768" cy="615553"/>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400" b="0" i="0" u="none" strike="noStrike" kern="1200" cap="none" spc="0" normalizeH="0" baseline="0" noProof="0">
                <a:ln>
                  <a:noFill/>
                </a:ln>
                <a:solidFill>
                  <a:schemeClr val="accent5">
                    <a:lumMod val="40000"/>
                    <a:lumOff val="60000"/>
                  </a:schemeClr>
                </a:solidFill>
                <a:effectLst/>
                <a:uLnTx/>
                <a:uFillTx/>
                <a:latin typeface="Arial" panose="020B0604020202020204" pitchFamily="34" charset="0"/>
                <a:ea typeface="+mj-ea"/>
                <a:cs typeface="Arial" panose="020B0604020202020204" pitchFamily="34" charset="0"/>
              </a:rPr>
              <a:t> </a:t>
            </a:r>
            <a:r>
              <a:rPr kumimoji="0" lang="en-US" altLang="en-US" sz="3400"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What MTSS</a:t>
            </a:r>
            <a:r>
              <a:rPr kumimoji="0" lang="en-US" altLang="en-US" sz="34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3400"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Is Not</a:t>
            </a:r>
          </a:p>
        </p:txBody>
      </p:sp>
      <p:sp>
        <p:nvSpPr>
          <p:cNvPr id="3" name="Content Placeholder 2"/>
          <p:cNvSpPr>
            <a:spLocks noGrp="1"/>
          </p:cNvSpPr>
          <p:nvPr>
            <p:ph idx="1"/>
          </p:nvPr>
        </p:nvSpPr>
        <p:spPr>
          <a:xfrm>
            <a:off x="620751" y="1726018"/>
            <a:ext cx="10950497" cy="3405963"/>
          </a:xfrm>
        </p:spPr>
        <p:txBody>
          <a:bodyPr vert="horz" lIns="91440" tIns="45720" rIns="91440" bIns="45720" rtlCol="0" anchor="t">
            <a:normAutofit/>
          </a:bodyPr>
          <a:lstStyle/>
          <a:p>
            <a:pPr marL="52070" indent="0">
              <a:spcAft>
                <a:spcPts val="1200"/>
              </a:spcAft>
              <a:buNone/>
            </a:pPr>
            <a:r>
              <a:rPr lang="en-US" sz="2800" dirty="0">
                <a:latin typeface="Arial"/>
                <a:cs typeface="Arial"/>
              </a:rPr>
              <a:t>MTSS is </a:t>
            </a:r>
            <a:r>
              <a:rPr lang="en-US" sz="2800" b="1" u="sng" dirty="0">
                <a:latin typeface="Arial"/>
                <a:cs typeface="Arial"/>
              </a:rPr>
              <a:t>not</a:t>
            </a:r>
            <a:r>
              <a:rPr lang="en-US" sz="2800" dirty="0">
                <a:latin typeface="Arial"/>
                <a:cs typeface="Arial"/>
              </a:rPr>
              <a:t>:</a:t>
            </a:r>
            <a:endParaRPr lang="en-US" dirty="0">
              <a:latin typeface="Arial"/>
              <a:cs typeface="Arial"/>
            </a:endParaRPr>
          </a:p>
          <a:p>
            <a:pPr marL="685800" lvl="1" indent="-404495">
              <a:spcAft>
                <a:spcPts val="1200"/>
              </a:spcAft>
            </a:pPr>
            <a:r>
              <a:rPr lang="en-US" sz="2800" dirty="0">
                <a:latin typeface="Arial"/>
                <a:cs typeface="Arial"/>
              </a:rPr>
              <a:t>a curriculum or program;</a:t>
            </a:r>
          </a:p>
          <a:p>
            <a:pPr marL="685800" lvl="1" indent="-404495">
              <a:spcAft>
                <a:spcPts val="1200"/>
              </a:spcAft>
            </a:pPr>
            <a:r>
              <a:rPr lang="en-US" sz="2800" dirty="0">
                <a:latin typeface="Arial"/>
                <a:cs typeface="Arial"/>
              </a:rPr>
              <a:t>just a process for struggling students;</a:t>
            </a:r>
          </a:p>
          <a:p>
            <a:pPr marL="685800" lvl="1" indent="-404495">
              <a:spcAft>
                <a:spcPts val="1200"/>
              </a:spcAft>
            </a:pPr>
            <a:r>
              <a:rPr lang="en-US" sz="2800" dirty="0">
                <a:latin typeface="Arial"/>
                <a:cs typeface="Arial"/>
              </a:rPr>
              <a:t>synonymous with Academic Intervention Services (AIS); or</a:t>
            </a:r>
          </a:p>
          <a:p>
            <a:pPr marL="685800" lvl="1" indent="-404495">
              <a:lnSpc>
                <a:spcPct val="100000"/>
              </a:lnSpc>
            </a:pPr>
            <a:r>
              <a:rPr lang="en-US" sz="2800" dirty="0">
                <a:latin typeface="Arial"/>
                <a:cs typeface="Arial"/>
              </a:rPr>
              <a:t>just a set of forms, steps, or procedures to follow. </a:t>
            </a:r>
          </a:p>
          <a:p>
            <a:pPr marL="0" indent="0">
              <a:buNone/>
            </a:pPr>
            <a:endParaRPr lang="en-US" dirty="0"/>
          </a:p>
        </p:txBody>
      </p:sp>
      <p:sp>
        <p:nvSpPr>
          <p:cNvPr id="2" name="Slide Number Placeholder 1">
            <a:extLst>
              <a:ext uri="{FF2B5EF4-FFF2-40B4-BE49-F238E27FC236}">
                <a16:creationId xmlns:a16="http://schemas.microsoft.com/office/drawing/2014/main" id="{64FF872C-136E-402D-B617-605103AFB416}"/>
              </a:ext>
            </a:extLst>
          </p:cNvPr>
          <p:cNvSpPr>
            <a:spLocks noGrp="1"/>
          </p:cNvSpPr>
          <p:nvPr>
            <p:ph type="sldNum" sz="quarter" idx="12"/>
          </p:nvPr>
        </p:nvSpPr>
        <p:spPr/>
        <p:txBody>
          <a:bodyPr/>
          <a:lstStyle/>
          <a:p>
            <a:fld id="{9CD8D479-8942-46E8-A226-A4E01F7A105C}" type="slidenum">
              <a:rPr lang="en-US" smtClean="0"/>
              <a:t>11</a:t>
            </a:fld>
            <a:endParaRPr lang="en-US"/>
          </a:p>
        </p:txBody>
      </p:sp>
      <p:pic>
        <p:nvPicPr>
          <p:cNvPr id="4" name="Audio 3">
            <a:hlinkClick r:id="" action="ppaction://media"/>
            <a:extLst>
              <a:ext uri="{FF2B5EF4-FFF2-40B4-BE49-F238E27FC236}">
                <a16:creationId xmlns:a16="http://schemas.microsoft.com/office/drawing/2014/main" id="{58AD8BE6-5BCC-4F5A-966F-044F60BF00DC}"/>
              </a:ext>
            </a:extLst>
          </p:cNvPr>
          <p:cNvPicPr>
            <a:picLocks noChangeAspect="1"/>
          </p:cNvPicPr>
          <p:nvPr>
            <a:audioFile r:link="rId1"/>
            <p:extLst>
              <p:ext uri="{DAA4B4D4-6D71-4841-9C94-3DE7FCFB9230}">
                <p14:media xmlns:p14="http://schemas.microsoft.com/office/powerpoint/2010/main" r:embed="rId2">
                  <p14:trim st="2346" end="1960.39"/>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6083806"/>
      </p:ext>
    </p:extLst>
  </p:cSld>
  <p:clrMapOvr>
    <a:masterClrMapping/>
  </p:clrMapOvr>
  <mc:AlternateContent xmlns:mc="http://schemas.openxmlformats.org/markup-compatibility/2006" xmlns:p14="http://schemas.microsoft.com/office/powerpoint/2010/main">
    <mc:Choice Requires="p14">
      <p:transition spd="med" p14:dur="700" advTm="25598">
        <p:fade/>
      </p:transition>
    </mc:Choice>
    <mc:Fallback xmlns="">
      <p:transition spd="med" advTm="25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E4782-DD48-4C86-A606-D12809AFD48B}"/>
              </a:ext>
            </a:extLst>
          </p:cNvPr>
          <p:cNvSpPr>
            <a:spLocks noGrp="1"/>
          </p:cNvSpPr>
          <p:nvPr>
            <p:ph type="title"/>
          </p:nvPr>
        </p:nvSpPr>
        <p:spPr>
          <a:xfrm>
            <a:off x="170591" y="186859"/>
            <a:ext cx="9371949" cy="746921"/>
          </a:xfrm>
          <a:solidFill>
            <a:schemeClr val="tx1"/>
          </a:solidFill>
        </p:spPr>
        <p:txBody>
          <a:bodyPr>
            <a:normAutofit/>
          </a:bodyPr>
          <a:lstStyle/>
          <a:p>
            <a:pPr>
              <a:defRPr/>
            </a:pPr>
            <a:r>
              <a:rPr lang="en-US">
                <a:solidFill>
                  <a:schemeClr val="bg1"/>
                </a:solidFill>
                <a:latin typeface="Arial" panose="020B0604020202020204" pitchFamily="34" charset="0"/>
                <a:cs typeface="Arial" panose="020B0604020202020204" pitchFamily="34" charset="0"/>
              </a:rPr>
              <a:t>SSIP Transformation Zone</a:t>
            </a:r>
          </a:p>
        </p:txBody>
      </p:sp>
      <p:grpSp>
        <p:nvGrpSpPr>
          <p:cNvPr id="2" name="Group 1" descr="Pie chart that illustrates New York State's current educational system with a small slice removed to represent the transformation zone. ">
            <a:extLst>
              <a:ext uri="{FF2B5EF4-FFF2-40B4-BE49-F238E27FC236}">
                <a16:creationId xmlns:a16="http://schemas.microsoft.com/office/drawing/2014/main" id="{7963838E-F0FB-4B46-8697-AC04E8947BE5}"/>
              </a:ext>
            </a:extLst>
          </p:cNvPr>
          <p:cNvGrpSpPr/>
          <p:nvPr/>
        </p:nvGrpSpPr>
        <p:grpSpPr>
          <a:xfrm>
            <a:off x="3067526" y="1653129"/>
            <a:ext cx="5535216" cy="4244579"/>
            <a:chOff x="2945606" y="1002507"/>
            <a:chExt cx="5535216" cy="4244579"/>
          </a:xfrm>
        </p:grpSpPr>
        <p:pic>
          <p:nvPicPr>
            <p:cNvPr id="19458" name="Picture 2">
              <a:extLst>
                <a:ext uri="{FF2B5EF4-FFF2-40B4-BE49-F238E27FC236}">
                  <a16:creationId xmlns:a16="http://schemas.microsoft.com/office/drawing/2014/main" id="{00956452-F94E-4DF4-996F-722B7662F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606" y="1002507"/>
              <a:ext cx="5535216" cy="424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a:extLst>
                <a:ext uri="{FF2B5EF4-FFF2-40B4-BE49-F238E27FC236}">
                  <a16:creationId xmlns:a16="http://schemas.microsoft.com/office/drawing/2014/main" id="{0D8647AE-7F16-445F-BC8C-F68F8A0423D1}"/>
                </a:ext>
              </a:extLst>
            </p:cNvPr>
            <p:cNvSpPr txBox="1">
              <a:spLocks noChangeArrowheads="1"/>
            </p:cNvSpPr>
            <p:nvPr/>
          </p:nvSpPr>
          <p:spPr bwMode="auto">
            <a:xfrm>
              <a:off x="6811567" y="2059783"/>
              <a:ext cx="135135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1350" dirty="0">
                  <a:solidFill>
                    <a:schemeClr val="tx1"/>
                  </a:solidFill>
                  <a:latin typeface="Arial"/>
                  <a:cs typeface="Arial"/>
                </a:rPr>
                <a:t>Transformation</a:t>
              </a:r>
            </a:p>
            <a:p>
              <a:pPr algn="ctr" eaLnBrk="1" hangingPunct="1">
                <a:spcBef>
                  <a:spcPct val="0"/>
                </a:spcBef>
                <a:buClrTx/>
                <a:buFontTx/>
                <a:buNone/>
              </a:pPr>
              <a:r>
                <a:rPr lang="en-US" altLang="en-US" sz="1350" dirty="0">
                  <a:solidFill>
                    <a:schemeClr val="tx1"/>
                  </a:solidFill>
                  <a:latin typeface="Arial"/>
                  <a:cs typeface="Arial"/>
                </a:rPr>
                <a:t>Zone</a:t>
              </a:r>
              <a:endParaRPr lang="en-US" altLang="en-US" sz="1350" dirty="0">
                <a:solidFill>
                  <a:schemeClr val="tx1"/>
                </a:solidFill>
                <a:latin typeface="Arial" panose="020B0604020202020204" pitchFamily="34" charset="0"/>
                <a:cs typeface="Arial" panose="020B0604020202020204" pitchFamily="34" charset="0"/>
              </a:endParaRPr>
            </a:p>
          </p:txBody>
        </p:sp>
        <p:sp>
          <p:nvSpPr>
            <p:cNvPr id="19460" name="TextBox 4">
              <a:extLst>
                <a:ext uri="{FF2B5EF4-FFF2-40B4-BE49-F238E27FC236}">
                  <a16:creationId xmlns:a16="http://schemas.microsoft.com/office/drawing/2014/main" id="{5F9977ED-207A-4E92-85F1-7CAED73593EB}"/>
                </a:ext>
              </a:extLst>
            </p:cNvPr>
            <p:cNvSpPr txBox="1">
              <a:spLocks noChangeArrowheads="1"/>
            </p:cNvSpPr>
            <p:nvPr/>
          </p:nvSpPr>
          <p:spPr bwMode="auto">
            <a:xfrm>
              <a:off x="3442097" y="2777729"/>
              <a:ext cx="1938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Arial" panose="020B0604020202020204" pitchFamily="34" charset="0"/>
                  <a:cs typeface="Arial" panose="020B0604020202020204" pitchFamily="34" charset="0"/>
                </a:rPr>
                <a:t>Current State</a:t>
              </a:r>
            </a:p>
          </p:txBody>
        </p:sp>
      </p:grpSp>
      <p:graphicFrame>
        <p:nvGraphicFramePr>
          <p:cNvPr id="6" name="Diagram 5" descr="Text box that identifies the three regions of the transformation zone, Long Island, Lower Hudson Valley and New York City.">
            <a:extLst>
              <a:ext uri="{FF2B5EF4-FFF2-40B4-BE49-F238E27FC236}">
                <a16:creationId xmlns:a16="http://schemas.microsoft.com/office/drawing/2014/main" id="{40AA9810-A286-42DB-A94C-90F543FBADBC}"/>
              </a:ext>
            </a:extLst>
          </p:cNvPr>
          <p:cNvGraphicFramePr/>
          <p:nvPr>
            <p:extLst>
              <p:ext uri="{D42A27DB-BD31-4B8C-83A1-F6EECF244321}">
                <p14:modId xmlns:p14="http://schemas.microsoft.com/office/powerpoint/2010/main" val="570829885"/>
              </p:ext>
            </p:extLst>
          </p:nvPr>
        </p:nvGraphicFramePr>
        <p:xfrm>
          <a:off x="8602742" y="2325479"/>
          <a:ext cx="2515201" cy="17855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Slide Number Placeholder 3">
            <a:extLst>
              <a:ext uri="{FF2B5EF4-FFF2-40B4-BE49-F238E27FC236}">
                <a16:creationId xmlns:a16="http://schemas.microsoft.com/office/drawing/2014/main" id="{2BE03697-199D-4937-BBF2-2C790121A352}"/>
              </a:ext>
            </a:extLst>
          </p:cNvPr>
          <p:cNvSpPr>
            <a:spLocks noGrp="1"/>
          </p:cNvSpPr>
          <p:nvPr>
            <p:ph type="sldNum" sz="quarter" idx="12"/>
          </p:nvPr>
        </p:nvSpPr>
        <p:spPr/>
        <p:txBody>
          <a:bodyPr/>
          <a:lstStyle/>
          <a:p>
            <a:fld id="{9CD8D479-8942-46E8-A226-A4E01F7A105C}" type="slidenum">
              <a:rPr lang="en-US" smtClean="0"/>
              <a:t>12</a:t>
            </a:fld>
            <a:endParaRPr lang="en-US"/>
          </a:p>
        </p:txBody>
      </p:sp>
      <p:pic>
        <p:nvPicPr>
          <p:cNvPr id="5" name="Audio 4">
            <a:hlinkClick r:id="" action="ppaction://media"/>
            <a:extLst>
              <a:ext uri="{FF2B5EF4-FFF2-40B4-BE49-F238E27FC236}">
                <a16:creationId xmlns:a16="http://schemas.microsoft.com/office/drawing/2014/main" id="{CCE46AF0-EFC4-4857-A0FF-F7840373122C}"/>
              </a:ext>
            </a:extLst>
          </p:cNvPr>
          <p:cNvPicPr>
            <a:picLocks noChangeAspect="1"/>
          </p:cNvPicPr>
          <p:nvPr>
            <a:audioFile r:link="rId1"/>
            <p:extLst>
              <p:ext uri="{DAA4B4D4-6D71-4841-9C94-3DE7FCFB9230}">
                <p14:media xmlns:p14="http://schemas.microsoft.com/office/powerpoint/2010/main" r:embed="rId2">
                  <p14:trim end="2314.9659"/>
                </p14:media>
              </p:ext>
            </p:extLst>
          </p:nvPr>
        </p:nvPicPr>
        <p:blipFill>
          <a:blip r:embed="rId11"/>
          <a:stretch>
            <a:fillRect/>
          </a:stretch>
        </p:blipFill>
        <p:spPr>
          <a:xfrm rot="21350871">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7014">
        <p:fade/>
      </p:transition>
    </mc:Choice>
    <mc:Fallback xmlns="">
      <p:transition spd="med" advTm="57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CF242C74-6440-449C-BACC-B9AF03AE5924}"/>
              </a:ext>
            </a:extLst>
          </p:cNvPr>
          <p:cNvSpPr txBox="1">
            <a:spLocks noGrp="1"/>
          </p:cNvSpPr>
          <p:nvPr>
            <p:ph type="title" idx="4294967295"/>
          </p:nvPr>
        </p:nvSpPr>
        <p:spPr>
          <a:xfrm>
            <a:off x="0" y="0"/>
            <a:ext cx="9616596" cy="1138773"/>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The Office of Special Education’s Educational Partnership</a:t>
            </a: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9915130"/>
              </p:ext>
            </p:extLst>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4" name="Footer Placeholder 3">
            <a:extLst>
              <a:ext uri="{FF2B5EF4-FFF2-40B4-BE49-F238E27FC236}">
                <a16:creationId xmlns:a16="http://schemas.microsoft.com/office/drawing/2014/main" id="{15340F09-5937-4DC5-9325-723F3CC34B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a:t>
            </a:r>
          </a:p>
        </p:txBody>
      </p:sp>
      <p:pic>
        <p:nvPicPr>
          <p:cNvPr id="3" name="Audio 2">
            <a:hlinkClick r:id="" action="ppaction://media"/>
            <a:extLst>
              <a:ext uri="{FF2B5EF4-FFF2-40B4-BE49-F238E27FC236}">
                <a16:creationId xmlns:a16="http://schemas.microsoft.com/office/drawing/2014/main" id="{8262A5D8-34F4-43E0-9D5D-8A6C07C2A86C}"/>
              </a:ext>
            </a:extLst>
          </p:cNvPr>
          <p:cNvPicPr>
            <a:picLocks noChangeAspect="1"/>
          </p:cNvPicPr>
          <p:nvPr>
            <a:audioFile r:link="rId1"/>
            <p:extLst>
              <p:ext uri="{DAA4B4D4-6D71-4841-9C94-3DE7FCFB9230}">
                <p14:media xmlns:p14="http://schemas.microsoft.com/office/powerpoint/2010/main" r:embed="rId2">
                  <p14:trim end="2193.7777"/>
                </p14:media>
              </p:ext>
            </p:extLst>
          </p:nvPr>
        </p:nvPicPr>
        <p:blipFill>
          <a:blip r:embed="rId1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54747">
        <p:fade/>
      </p:transition>
    </mc:Choice>
    <mc:Fallback xmlns="">
      <p:transition spd="med" advTm="154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2049623" y="3836264"/>
            <a:ext cx="5915266" cy="1495453"/>
          </a:xfrm>
        </p:spPr>
        <p:txBody>
          <a:bodyPr>
            <a:noAutofit/>
          </a:bodyPr>
          <a:lstStyle/>
          <a:p>
            <a:r>
              <a:rPr lang="en-US" sz="3600"/>
              <a:t>Facilitator check for understanding on the SSIP</a:t>
            </a:r>
            <a:endParaRPr lang="en-US" sz="2000"/>
          </a:p>
        </p:txBody>
      </p:sp>
      <p:pic>
        <p:nvPicPr>
          <p:cNvPr id="4" name="Graphic 3" descr="Questions">
            <a:extLst>
              <a:ext uri="{FF2B5EF4-FFF2-40B4-BE49-F238E27FC236}">
                <a16:creationId xmlns:a16="http://schemas.microsoft.com/office/drawing/2014/main" id="{3433772C-ADC6-480C-8C34-F338A2DE06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7840" y="5124093"/>
            <a:ext cx="1495452" cy="1495452"/>
          </a:xfrm>
          <a:prstGeom prst="rect">
            <a:avLst/>
          </a:prstGeom>
        </p:spPr>
      </p:pic>
      <p:pic>
        <p:nvPicPr>
          <p:cNvPr id="3" name="Audio 2">
            <a:hlinkClick r:id="" action="ppaction://media"/>
            <a:extLst>
              <a:ext uri="{FF2B5EF4-FFF2-40B4-BE49-F238E27FC236}">
                <a16:creationId xmlns:a16="http://schemas.microsoft.com/office/drawing/2014/main" id="{346CB314-D973-446F-B383-C0F969772E79}"/>
              </a:ext>
            </a:extLst>
          </p:cNvPr>
          <p:cNvPicPr>
            <a:picLocks noChangeAspect="1"/>
          </p:cNvPicPr>
          <p:nvPr>
            <a:audioFile r:link="rId1"/>
            <p:extLst>
              <p:ext uri="{DAA4B4D4-6D71-4841-9C94-3DE7FCFB9230}">
                <p14:media xmlns:p14="http://schemas.microsoft.com/office/powerpoint/2010/main" r:embed="rId2">
                  <p14:trim end="3083.4965"/>
                </p14:media>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2468748"/>
      </p:ext>
    </p:extLst>
  </p:cSld>
  <p:clrMapOvr>
    <a:masterClrMapping/>
  </p:clrMapOvr>
  <mc:AlternateContent xmlns:mc="http://schemas.openxmlformats.org/markup-compatibility/2006" xmlns:p14="http://schemas.microsoft.com/office/powerpoint/2010/main">
    <mc:Choice Requires="p14">
      <p:transition spd="med" p14:dur="700" advTm="11991">
        <p:fade/>
      </p:transition>
    </mc:Choice>
    <mc:Fallback xmlns="">
      <p:transition spd="med" advTm="11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52248" y="145966"/>
            <a:ext cx="9302413" cy="757924"/>
          </a:xfrm>
          <a:solidFill>
            <a:schemeClr val="tx1"/>
          </a:solidFill>
        </p:spPr>
        <p:txBody>
          <a:bodyPr>
            <a:normAutofit/>
          </a:bodyPr>
          <a:lstStyle/>
          <a:p>
            <a:r>
              <a:rPr lang="en-US" sz="2500">
                <a:solidFill>
                  <a:schemeClr val="bg1"/>
                </a:solidFill>
                <a:latin typeface="Arial" panose="020B0604020202020204" pitchFamily="34" charset="0"/>
                <a:cs typeface="Arial" panose="020B0604020202020204" pitchFamily="34" charset="0"/>
              </a:rPr>
              <a:t>Proficiency of Students with Learning Disabilities in Grades 3-5</a:t>
            </a:r>
            <a:endParaRPr lang="en-US" sz="2500"/>
          </a:p>
        </p:txBody>
      </p:sp>
      <p:sp>
        <p:nvSpPr>
          <p:cNvPr id="9" name="TextBox 8">
            <a:extLst>
              <a:ext uri="{FF2B5EF4-FFF2-40B4-BE49-F238E27FC236}">
                <a16:creationId xmlns:a16="http://schemas.microsoft.com/office/drawing/2014/main" id="{CC750DB2-BCA1-4051-AB7D-46FE0611096D}"/>
              </a:ext>
            </a:extLst>
          </p:cNvPr>
          <p:cNvSpPr txBox="1"/>
          <p:nvPr/>
        </p:nvSpPr>
        <p:spPr>
          <a:xfrm>
            <a:off x="252248" y="1221571"/>
            <a:ext cx="6294524" cy="400110"/>
          </a:xfrm>
          <a:prstGeom prst="rect">
            <a:avLst/>
          </a:prstGeom>
          <a:noFill/>
        </p:spPr>
        <p:txBody>
          <a:bodyPr wrap="square" lIns="91440" tIns="45720" rIns="91440" bIns="45720" anchor="t">
            <a:spAutoFit/>
          </a:bodyPr>
          <a:lstStyle/>
          <a:p>
            <a:pPr algn="ctr" fontAlgn="b"/>
            <a:r>
              <a:rPr lang="en-US" sz="2000" b="1" dirty="0">
                <a:latin typeface="Calibri"/>
                <a:cs typeface="Calibri"/>
              </a:rPr>
              <a:t>Percentage</a:t>
            </a:r>
            <a:r>
              <a:rPr lang="en-US" sz="2000" b="1" i="0" u="none" strike="noStrike" dirty="0">
                <a:effectLst/>
                <a:latin typeface="Calibri"/>
                <a:cs typeface="Calibri"/>
              </a:rPr>
              <a:t> of Students Scoring at or Above Grade Level</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3594481249"/>
              </p:ext>
            </p:extLst>
          </p:nvPr>
        </p:nvGraphicFramePr>
        <p:xfrm>
          <a:off x="252248" y="1784350"/>
          <a:ext cx="6294524" cy="3919635"/>
        </p:xfrm>
        <a:graphic>
          <a:graphicData uri="http://schemas.openxmlformats.org/drawingml/2006/table">
            <a:tbl>
              <a:tblPr firstRow="1" bandRow="1">
                <a:tableStyleId>{3B4B98B0-60AC-42C2-AFA5-B58CD77FA1E5}</a:tableStyleId>
              </a:tblPr>
              <a:tblGrid>
                <a:gridCol w="970624">
                  <a:extLst>
                    <a:ext uri="{9D8B030D-6E8A-4147-A177-3AD203B41FA5}">
                      <a16:colId xmlns:a16="http://schemas.microsoft.com/office/drawing/2014/main" val="2245394189"/>
                    </a:ext>
                  </a:extLst>
                </a:gridCol>
                <a:gridCol w="1330975">
                  <a:extLst>
                    <a:ext uri="{9D8B030D-6E8A-4147-A177-3AD203B41FA5}">
                      <a16:colId xmlns:a16="http://schemas.microsoft.com/office/drawing/2014/main" val="7706192"/>
                    </a:ext>
                  </a:extLst>
                </a:gridCol>
                <a:gridCol w="1330975">
                  <a:extLst>
                    <a:ext uri="{9D8B030D-6E8A-4147-A177-3AD203B41FA5}">
                      <a16:colId xmlns:a16="http://schemas.microsoft.com/office/drawing/2014/main" val="2236653090"/>
                    </a:ext>
                  </a:extLst>
                </a:gridCol>
                <a:gridCol w="1330975">
                  <a:extLst>
                    <a:ext uri="{9D8B030D-6E8A-4147-A177-3AD203B41FA5}">
                      <a16:colId xmlns:a16="http://schemas.microsoft.com/office/drawing/2014/main" val="2888162607"/>
                    </a:ext>
                  </a:extLst>
                </a:gridCol>
                <a:gridCol w="1330975">
                  <a:extLst>
                    <a:ext uri="{9D8B030D-6E8A-4147-A177-3AD203B41FA5}">
                      <a16:colId xmlns:a16="http://schemas.microsoft.com/office/drawing/2014/main" val="481620894"/>
                    </a:ext>
                  </a:extLst>
                </a:gridCol>
              </a:tblGrid>
              <a:tr h="422220">
                <a:tc>
                  <a:txBody>
                    <a:bodyPr/>
                    <a:lstStyle/>
                    <a:p>
                      <a:pPr algn="l" fontAlgn="b"/>
                      <a:endParaRPr lang="en-US" sz="24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2015-16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2016-17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2017-18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2018-19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136363"/>
                  </a:ext>
                </a:extLst>
              </a:tr>
              <a:tr h="699483">
                <a:tc>
                  <a:txBody>
                    <a:bodyPr/>
                    <a:lstStyle/>
                    <a:p>
                      <a:pPr algn="l" fontAlgn="b"/>
                      <a:r>
                        <a:rPr lang="en-US" sz="2000" b="0" i="0" u="none" strike="noStrike" dirty="0">
                          <a:solidFill>
                            <a:srgbClr val="000000"/>
                          </a:solidFill>
                          <a:effectLst/>
                          <a:latin typeface="Calibri"/>
                        </a:rPr>
                        <a:t>Long Island</a:t>
                      </a:r>
                    </a:p>
                  </a:txBody>
                  <a:tcPr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a:t>
                      </a:r>
                    </a:p>
                    <a:p>
                      <a:pPr lvl="0" algn="ctr">
                        <a:buNone/>
                      </a:pPr>
                      <a:r>
                        <a:rPr lang="en-US" sz="2000" b="0" i="0" u="none" strike="noStrike" dirty="0">
                          <a:solidFill>
                            <a:srgbClr val="000000"/>
                          </a:solidFill>
                          <a:effectLst/>
                          <a:latin typeface="Calibri"/>
                        </a:rPr>
                        <a:t>Baseline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35%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087151"/>
                  </a:ext>
                </a:extLst>
              </a:tr>
              <a:tr h="699483">
                <a:tc>
                  <a:txBody>
                    <a:bodyPr/>
                    <a:lstStyle/>
                    <a:p>
                      <a:pPr algn="l" fontAlgn="b"/>
                      <a:r>
                        <a:rPr lang="en-US" sz="2000" b="0" i="0" u="none" strike="noStrike" dirty="0">
                          <a:solidFill>
                            <a:srgbClr val="000000"/>
                          </a:solidFill>
                          <a:effectLst/>
                          <a:latin typeface="Calibri"/>
                        </a:rPr>
                        <a:t>Lower Hudson</a:t>
                      </a:r>
                    </a:p>
                  </a:txBody>
                  <a:tcPr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a:t>
                      </a:r>
                    </a:p>
                    <a:p>
                      <a:pPr lvl="0" algn="ctr">
                        <a:buNone/>
                      </a:pPr>
                      <a:r>
                        <a:rPr lang="en-US" sz="2000" b="0" i="0" u="none" strike="noStrike" dirty="0">
                          <a:solidFill>
                            <a:srgbClr val="000000"/>
                          </a:solidFill>
                          <a:effectLst/>
                          <a:latin typeface="Calibri"/>
                        </a:rPr>
                        <a:t>Baseline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2805899"/>
                  </a:ext>
                </a:extLst>
              </a:tr>
              <a:tr h="699483">
                <a:tc>
                  <a:txBody>
                    <a:bodyPr/>
                    <a:lstStyle/>
                    <a:p>
                      <a:pPr algn="l" fontAlgn="b"/>
                      <a:r>
                        <a:rPr lang="en-US" sz="2000" b="0" i="0" u="none" strike="noStrike" dirty="0">
                          <a:solidFill>
                            <a:srgbClr val="000000"/>
                          </a:solidFill>
                          <a:effectLst/>
                          <a:latin typeface="Calibri"/>
                        </a:rPr>
                        <a:t>NYC</a:t>
                      </a:r>
                    </a:p>
                    <a:p>
                      <a:pPr algn="l" fontAlgn="b"/>
                      <a:endParaRPr lang="en-US" sz="2000" b="0" i="0" u="none" strike="noStrike">
                        <a:solidFill>
                          <a:srgbClr val="000000"/>
                        </a:solidFill>
                        <a:effectLst/>
                        <a:latin typeface="Calibri" panose="020F0502020204030204" pitchFamily="34" charset="0"/>
                      </a:endParaRPr>
                    </a:p>
                  </a:txBody>
                  <a:tcPr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a:t>
                      </a:r>
                    </a:p>
                    <a:p>
                      <a:pPr lvl="0" algn="ctr">
                        <a:buNone/>
                      </a:pPr>
                      <a:r>
                        <a:rPr lang="en-US" sz="2000" b="0" i="0" u="none" strike="noStrike" dirty="0">
                          <a:solidFill>
                            <a:srgbClr val="000000"/>
                          </a:solidFill>
                          <a:effectLst/>
                          <a:latin typeface="Calibri"/>
                        </a:rPr>
                        <a:t>Baseline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38%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39%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1168190"/>
                  </a:ext>
                </a:extLst>
              </a:tr>
              <a:tr h="699483">
                <a:tc>
                  <a:txBody>
                    <a:bodyPr/>
                    <a:lstStyle/>
                    <a:p>
                      <a:pPr algn="l" fontAlgn="b"/>
                      <a:r>
                        <a:rPr lang="en-US" sz="2000" b="0" i="0" u="none" strike="noStrike" dirty="0">
                          <a:solidFill>
                            <a:srgbClr val="000000"/>
                          </a:solidFill>
                          <a:effectLst/>
                          <a:latin typeface="Calibri"/>
                        </a:rPr>
                        <a:t>Tran.</a:t>
                      </a:r>
                      <a:r>
                        <a:rPr lang="en-US" sz="2000" b="0" i="0" u="none" strike="noStrike" baseline="0" dirty="0">
                          <a:solidFill>
                            <a:srgbClr val="000000"/>
                          </a:solidFill>
                          <a:effectLst/>
                          <a:latin typeface="Calibri"/>
                        </a:rPr>
                        <a:t> </a:t>
                      </a:r>
                      <a:r>
                        <a:rPr lang="en-US" sz="2000" b="0" i="0" u="none" strike="noStrike" dirty="0">
                          <a:solidFill>
                            <a:srgbClr val="000000"/>
                          </a:solidFill>
                          <a:effectLst/>
                          <a:latin typeface="Calibri"/>
                        </a:rPr>
                        <a:t>Zone</a:t>
                      </a:r>
                    </a:p>
                  </a:txBody>
                  <a:tcPr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20%</a:t>
                      </a:r>
                    </a:p>
                    <a:p>
                      <a:pPr lvl="0" algn="ctr">
                        <a:buNone/>
                      </a:pPr>
                      <a:r>
                        <a:rPr lang="en-US" sz="2000" b="0" i="0" u="none" strike="noStrike" dirty="0">
                          <a:solidFill>
                            <a:srgbClr val="000000"/>
                          </a:solidFill>
                          <a:effectLst/>
                          <a:latin typeface="Calibri"/>
                        </a:rPr>
                        <a:t>Baseline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34%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34%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7403063"/>
                  </a:ext>
                </a:extLst>
              </a:tr>
              <a:tr h="699483">
                <a:tc>
                  <a:txBody>
                    <a:bodyPr/>
                    <a:lstStyle/>
                    <a:p>
                      <a:pPr algn="l" fontAlgn="b"/>
                      <a:r>
                        <a:rPr lang="en-US" sz="2000" b="0" i="0" u="none" strike="noStrike" kern="1200" dirty="0">
                          <a:solidFill>
                            <a:srgbClr val="000000"/>
                          </a:solidFill>
                          <a:effectLst/>
                          <a:latin typeface="Calibri"/>
                          <a:ea typeface="+mn-ea"/>
                          <a:cs typeface="+mn-cs"/>
                        </a:rPr>
                        <a:t>State</a:t>
                      </a:r>
                    </a:p>
                  </a:txBody>
                  <a:tcPr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20%</a:t>
                      </a:r>
                    </a:p>
                    <a:p>
                      <a:pPr lvl="0" algn="ctr">
                        <a:buNone/>
                      </a:pPr>
                      <a:r>
                        <a:rPr lang="en-US" sz="1800" b="0" i="0" u="none" strike="noStrike" dirty="0">
                          <a:solidFill>
                            <a:srgbClr val="000000"/>
                          </a:solidFill>
                          <a:effectLst/>
                          <a:latin typeface="Calibri"/>
                        </a:rPr>
                        <a:t>Baseline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32%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6576028"/>
                  </a:ext>
                </a:extLst>
              </a:tr>
            </a:tbl>
          </a:graphicData>
        </a:graphic>
      </p:graphicFrame>
      <p:graphicFrame>
        <p:nvGraphicFramePr>
          <p:cNvPr id="16" name="Content Placeholder 15" descr="Line graph that illustrates the percentage of students performing at or above grade level in the years 2015-16, 2016-17, 2017-18 and 2018-19.  There are three data lines; one representing the target, another representing the transformation zone, and a third representing statewide results. "/>
          <p:cNvGraphicFramePr>
            <a:graphicFrameLocks noGrp="1"/>
          </p:cNvGraphicFramePr>
          <p:nvPr>
            <p:ph sz="half" idx="2"/>
            <p:extLst>
              <p:ext uri="{D42A27DB-BD31-4B8C-83A1-F6EECF244321}">
                <p14:modId xmlns:p14="http://schemas.microsoft.com/office/powerpoint/2010/main" val="2604633892"/>
              </p:ext>
            </p:extLst>
          </p:nvPr>
        </p:nvGraphicFramePr>
        <p:xfrm>
          <a:off x="6546774" y="1233889"/>
          <a:ext cx="5263308" cy="5122843"/>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p:cNvSpPr>
            <a:spLocks noGrp="1"/>
          </p:cNvSpPr>
          <p:nvPr>
            <p:ph type="sldNum" sz="quarter" idx="12"/>
          </p:nvPr>
        </p:nvSpPr>
        <p:spPr/>
        <p:txBody>
          <a:bodyPr/>
          <a:lstStyle/>
          <a:p>
            <a:fld id="{9CD8D479-8942-46E8-A226-A4E01F7A105C}" type="slidenum">
              <a:rPr lang="en-US" smtClean="0"/>
              <a:t>15</a:t>
            </a:fld>
            <a:endParaRPr lang="en-US"/>
          </a:p>
        </p:txBody>
      </p:sp>
      <p:pic>
        <p:nvPicPr>
          <p:cNvPr id="5" name="Audio 4">
            <a:hlinkClick r:id="" action="ppaction://media"/>
            <a:extLst>
              <a:ext uri="{FF2B5EF4-FFF2-40B4-BE49-F238E27FC236}">
                <a16:creationId xmlns:a16="http://schemas.microsoft.com/office/drawing/2014/main" id="{96855D17-C320-4294-97D9-0F767A5410BC}"/>
              </a:ext>
            </a:extLst>
          </p:cNvPr>
          <p:cNvPicPr>
            <a:picLocks noChangeAspect="1"/>
          </p:cNvPicPr>
          <p:nvPr>
            <a:audioFile r:link="rId1"/>
            <p:extLst>
              <p:ext uri="{DAA4B4D4-6D71-4841-9C94-3DE7FCFB9230}">
                <p14:media xmlns:p14="http://schemas.microsoft.com/office/powerpoint/2010/main" r:embed="rId2">
                  <p14:trim end="3264.1065"/>
                </p14:media>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1755637"/>
      </p:ext>
    </p:extLst>
  </p:cSld>
  <p:clrMapOvr>
    <a:masterClrMapping/>
  </p:clrMapOvr>
  <mc:AlternateContent xmlns:mc="http://schemas.openxmlformats.org/markup-compatibility/2006" xmlns:p14="http://schemas.microsoft.com/office/powerpoint/2010/main">
    <mc:Choice Requires="p14">
      <p:transition spd="med" p14:dur="700" advTm="121637">
        <p:fade/>
      </p:transition>
    </mc:Choice>
    <mc:Fallback xmlns="">
      <p:transition spd="med" advTm="121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8FA3-316D-4567-86E8-E62BACE8A517}"/>
              </a:ext>
            </a:extLst>
          </p:cNvPr>
          <p:cNvSpPr>
            <a:spLocks noGrp="1"/>
          </p:cNvSpPr>
          <p:nvPr>
            <p:ph type="title"/>
          </p:nvPr>
        </p:nvSpPr>
        <p:spPr>
          <a:xfrm>
            <a:off x="6682434" y="1171280"/>
            <a:ext cx="5509565" cy="3781720"/>
          </a:xfrm>
        </p:spPr>
        <p:txBody>
          <a:bodyPr anchor="ctr">
            <a:normAutofit/>
          </a:bodyPr>
          <a:lstStyle/>
          <a:p>
            <a:pPr algn="ctr"/>
            <a:br>
              <a:rPr lang="en-US" sz="4400"/>
            </a:br>
            <a:r>
              <a:rPr lang="en-US" sz="4400"/>
              <a:t>What did the SSIP</a:t>
            </a:r>
            <a:br>
              <a:rPr lang="en-US" sz="4400"/>
            </a:br>
            <a:r>
              <a:rPr lang="en-US" sz="4400"/>
              <a:t> data tell us?</a:t>
            </a:r>
            <a:r>
              <a:rPr lang="en-US"/>
              <a:t>  </a:t>
            </a:r>
            <a:br>
              <a:rPr lang="en-US" sz="3000"/>
            </a:br>
            <a:br>
              <a:rPr lang="en-US" sz="3000"/>
            </a:br>
            <a:endParaRPr lang="en-US" sz="3000"/>
          </a:p>
        </p:txBody>
      </p:sp>
      <p:sp>
        <p:nvSpPr>
          <p:cNvPr id="3" name="Text Placeholder 2">
            <a:extLst>
              <a:ext uri="{FF2B5EF4-FFF2-40B4-BE49-F238E27FC236}">
                <a16:creationId xmlns:a16="http://schemas.microsoft.com/office/drawing/2014/main" id="{B2797A79-BCC3-4C71-B87C-A99B492D145A}"/>
              </a:ext>
            </a:extLst>
          </p:cNvPr>
          <p:cNvSpPr>
            <a:spLocks noGrp="1"/>
          </p:cNvSpPr>
          <p:nvPr>
            <p:ph type="body" sz="half" idx="2"/>
          </p:nvPr>
        </p:nvSpPr>
        <p:spPr>
          <a:xfrm>
            <a:off x="7088180" y="5184038"/>
            <a:ext cx="3170245" cy="1214324"/>
          </a:xfrm>
        </p:spPr>
        <p:txBody>
          <a:bodyPr vert="horz" lIns="91440" tIns="45720" rIns="91440" bIns="45720" rtlCol="0" anchor="t">
            <a:normAutofit/>
          </a:bodyPr>
          <a:lstStyle/>
          <a:p>
            <a:pPr algn="ctr"/>
            <a:r>
              <a:rPr lang="en-US" sz="3600" b="1" dirty="0"/>
              <a:t>Stakeholder </a:t>
            </a:r>
            <a:endParaRPr lang="en-US" sz="3600" b="1"/>
          </a:p>
          <a:p>
            <a:pPr algn="ctr"/>
            <a:r>
              <a:rPr lang="en-US" sz="3600" b="1" dirty="0"/>
              <a:t>Feedback</a:t>
            </a:r>
          </a:p>
          <a:p>
            <a:pPr algn="ctr"/>
            <a:endParaRPr lang="en-US"/>
          </a:p>
        </p:txBody>
      </p:sp>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7425" y="5024732"/>
            <a:ext cx="1323975" cy="1323975"/>
          </a:xfrm>
          <a:prstGeom prst="rect">
            <a:avLst/>
          </a:prstGeom>
        </p:spPr>
      </p:pic>
      <p:pic>
        <p:nvPicPr>
          <p:cNvPr id="8" name="Audio 7">
            <a:hlinkClick r:id="" action="ppaction://media"/>
            <a:extLst>
              <a:ext uri="{FF2B5EF4-FFF2-40B4-BE49-F238E27FC236}">
                <a16:creationId xmlns:a16="http://schemas.microsoft.com/office/drawing/2014/main" id="{9AB38C06-AEE6-4353-B157-8C8A982CD3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1328796"/>
      </p:ext>
    </p:extLst>
  </p:cSld>
  <p:clrMapOvr>
    <a:masterClrMapping/>
  </p:clrMapOvr>
  <mc:AlternateContent xmlns:mc="http://schemas.openxmlformats.org/markup-compatibility/2006" xmlns:p14="http://schemas.microsoft.com/office/powerpoint/2010/main">
    <mc:Choice Requires="p14">
      <p:transition spd="med" p14:dur="700" advTm="17982">
        <p:fade/>
      </p:transition>
    </mc:Choice>
    <mc:Fallback xmlns="">
      <p:transition spd="med" advTm="17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2049623" y="3836264"/>
            <a:ext cx="5915266" cy="1495453"/>
          </a:xfrm>
        </p:spPr>
        <p:txBody>
          <a:bodyPr>
            <a:noAutofit/>
          </a:bodyPr>
          <a:lstStyle/>
          <a:p>
            <a:r>
              <a:rPr lang="en-US" sz="3600"/>
              <a:t>SSIP Improvement Activities</a:t>
            </a:r>
            <a:endParaRPr lang="en-US" sz="2000"/>
          </a:p>
        </p:txBody>
      </p:sp>
      <p:pic>
        <p:nvPicPr>
          <p:cNvPr id="3" name="Audio 2">
            <a:hlinkClick r:id="" action="ppaction://media"/>
            <a:extLst>
              <a:ext uri="{FF2B5EF4-FFF2-40B4-BE49-F238E27FC236}">
                <a16:creationId xmlns:a16="http://schemas.microsoft.com/office/drawing/2014/main" id="{89DAB776-ADB8-4BBE-BB45-7250B3DE602D}"/>
              </a:ext>
            </a:extLst>
          </p:cNvPr>
          <p:cNvPicPr>
            <a:picLocks noChangeAspect="1"/>
          </p:cNvPicPr>
          <p:nvPr>
            <a:audioFile r:link="rId1"/>
            <p:extLst>
              <p:ext uri="{DAA4B4D4-6D71-4841-9C94-3DE7FCFB9230}">
                <p14:media xmlns:p14="http://schemas.microsoft.com/office/powerpoint/2010/main" r:embed="rId2">
                  <p14:trim end="2010.9433"/>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550726"/>
      </p:ext>
    </p:extLst>
  </p:cSld>
  <p:clrMapOvr>
    <a:masterClrMapping/>
  </p:clrMapOvr>
  <mc:AlternateContent xmlns:mc="http://schemas.openxmlformats.org/markup-compatibility/2006" xmlns:p14="http://schemas.microsoft.com/office/powerpoint/2010/main">
    <mc:Choice Requires="p14">
      <p:transition spd="med" p14:dur="700" advTm="8554">
        <p:fade/>
      </p:transition>
    </mc:Choice>
    <mc:Fallback xmlns="">
      <p:transition spd="med" advTm="8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546E55-438A-412C-9150-41D85F57B397}"/>
              </a:ext>
            </a:extLst>
          </p:cNvPr>
          <p:cNvSpPr>
            <a:spLocks noGrp="1"/>
          </p:cNvSpPr>
          <p:nvPr>
            <p:ph type="title"/>
          </p:nvPr>
        </p:nvSpPr>
        <p:spPr>
          <a:xfrm>
            <a:off x="205201" y="190499"/>
            <a:ext cx="9268999" cy="659553"/>
          </a:xfrm>
          <a:solidFill>
            <a:schemeClr val="tx1"/>
          </a:solidFill>
        </p:spPr>
        <p:txBody>
          <a:bodyPr vert="horz" lIns="91440" tIns="45720" rIns="91440" bIns="45720" rtlCol="0" anchor="b">
            <a:normAutofit/>
          </a:bodyPr>
          <a:lstStyle/>
          <a:p>
            <a:r>
              <a:rPr lang="en-US" sz="3600">
                <a:solidFill>
                  <a:schemeClr val="bg1"/>
                </a:solidFill>
                <a:latin typeface="Arial" panose="020B0604020202020204" pitchFamily="34" charset="0"/>
                <a:cs typeface="Arial" panose="020B0604020202020204" pitchFamily="34" charset="0"/>
              </a:rPr>
              <a:t>Proposed Improvement Activities</a:t>
            </a:r>
          </a:p>
        </p:txBody>
      </p:sp>
      <p:sp>
        <p:nvSpPr>
          <p:cNvPr id="4" name="Slide Number Placeholder 3">
            <a:extLst>
              <a:ext uri="{FF2B5EF4-FFF2-40B4-BE49-F238E27FC236}">
                <a16:creationId xmlns:a16="http://schemas.microsoft.com/office/drawing/2014/main" id="{4A0097D6-042A-429F-B9C4-AA48F92D5D3D}"/>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US" sz="1000" kern="1200">
                <a:latin typeface="+mn-lt"/>
                <a:ea typeface="+mn-ea"/>
                <a:cs typeface="+mn-cs"/>
              </a:rPr>
              <a:pPr>
                <a:lnSpc>
                  <a:spcPct val="90000"/>
                </a:lnSpc>
                <a:spcAft>
                  <a:spcPts val="600"/>
                </a:spcAft>
              </a:pPr>
              <a:t>18</a:t>
            </a:fld>
            <a:endParaRPr lang="en-US" sz="1000" kern="1200">
              <a:latin typeface="+mn-lt"/>
              <a:ea typeface="+mn-ea"/>
              <a:cs typeface="+mn-cs"/>
            </a:endParaRPr>
          </a:p>
        </p:txBody>
      </p:sp>
      <p:pic>
        <p:nvPicPr>
          <p:cNvPr id="7" name="Picture 6">
            <a:extLst>
              <a:ext uri="{FF2B5EF4-FFF2-40B4-BE49-F238E27FC236}">
                <a16:creationId xmlns:a16="http://schemas.microsoft.com/office/drawing/2014/main" id="{146EBF89-DC1E-44B0-96A4-DC6D7A57CD5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69300" y="5119386"/>
            <a:ext cx="3822700" cy="1408413"/>
          </a:xfrm>
          <a:prstGeom prst="rect">
            <a:avLst/>
          </a:prstGeom>
        </p:spPr>
      </p:pic>
      <p:sp>
        <p:nvSpPr>
          <p:cNvPr id="10" name="TextBox 9">
            <a:extLst>
              <a:ext uri="{FF2B5EF4-FFF2-40B4-BE49-F238E27FC236}">
                <a16:creationId xmlns:a16="http://schemas.microsoft.com/office/drawing/2014/main" id="{19F3D6A6-635D-4AE7-BBA9-3184F340782E}"/>
              </a:ext>
            </a:extLst>
          </p:cNvPr>
          <p:cNvSpPr txBox="1"/>
          <p:nvPr/>
        </p:nvSpPr>
        <p:spPr>
          <a:xfrm>
            <a:off x="711200" y="1435100"/>
            <a:ext cx="9677400" cy="4311950"/>
          </a:xfrm>
          <a:prstGeom prst="rect">
            <a:avLst/>
          </a:prstGeom>
          <a:noFill/>
        </p:spPr>
        <p:txBody>
          <a:bodyPr wrap="square" rtlCol="0">
            <a:spAutoFit/>
          </a:bodyPr>
          <a:lstStyle/>
          <a:p>
            <a:pPr>
              <a:lnSpc>
                <a:spcPct val="90000"/>
              </a:lnSpc>
              <a:spcAft>
                <a:spcPts val="600"/>
              </a:spcAft>
            </a:pPr>
            <a:r>
              <a:rPr lang="en-US" sz="3200" dirty="0">
                <a:latin typeface="Arial" panose="020B0604020202020204" pitchFamily="34" charset="0"/>
                <a:cs typeface="Arial" panose="020B0604020202020204" pitchFamily="34" charset="0"/>
              </a:rPr>
              <a:t>Improvement Activities are:</a:t>
            </a:r>
          </a:p>
          <a:p>
            <a:pPr marL="457200" indent="-457200">
              <a:lnSpc>
                <a:spcPct val="90000"/>
              </a:lnSpc>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activities that will result in improved results for students with disabilities</a:t>
            </a:r>
          </a:p>
          <a:p>
            <a:pPr marL="457200" indent="-457200">
              <a:lnSpc>
                <a:spcPct val="90000"/>
              </a:lnSpc>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infrastructure changes - how system changes support achievement of the SiMR, sustainability, and scale-up </a:t>
            </a:r>
          </a:p>
          <a:p>
            <a:pPr marL="457200" indent="-457200">
              <a:lnSpc>
                <a:spcPct val="90000"/>
              </a:lnSpc>
              <a:buFont typeface="Arial" panose="020B0604020202020204" pitchFamily="34" charset="0"/>
              <a:buChar char="•"/>
            </a:pPr>
            <a:r>
              <a:rPr lang="en-US" sz="3200" dirty="0">
                <a:latin typeface="Arial" panose="020B0604020202020204" pitchFamily="34" charset="0"/>
                <a:cs typeface="Arial" panose="020B0604020202020204" pitchFamily="34" charset="0"/>
              </a:rPr>
              <a:t>identified evidence-based instructional practices that when carried out with fidelity are having the desired effects</a:t>
            </a:r>
          </a:p>
        </p:txBody>
      </p:sp>
      <p:pic>
        <p:nvPicPr>
          <p:cNvPr id="2" name="Audio 1">
            <a:hlinkClick r:id="" action="ppaction://media"/>
            <a:extLst>
              <a:ext uri="{FF2B5EF4-FFF2-40B4-BE49-F238E27FC236}">
                <a16:creationId xmlns:a16="http://schemas.microsoft.com/office/drawing/2014/main" id="{35D747D2-98DB-412C-923F-59893E4B1EE7}"/>
              </a:ext>
            </a:extLst>
          </p:cNvPr>
          <p:cNvPicPr>
            <a:picLocks noChangeAspect="1"/>
          </p:cNvPicPr>
          <p:nvPr>
            <a:audioFile r:link="rId1"/>
            <p:extLst>
              <p:ext uri="{DAA4B4D4-6D71-4841-9C94-3DE7FCFB9230}">
                <p14:media xmlns:p14="http://schemas.microsoft.com/office/powerpoint/2010/main" r:embed="rId2">
                  <p14:trim end="3042.2653"/>
                </p14:media>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2567618"/>
      </p:ext>
    </p:extLst>
  </p:cSld>
  <p:clrMapOvr>
    <a:masterClrMapping/>
  </p:clrMapOvr>
  <mc:AlternateContent xmlns:mc="http://schemas.openxmlformats.org/markup-compatibility/2006" xmlns:p14="http://schemas.microsoft.com/office/powerpoint/2010/main">
    <mc:Choice Requires="p14">
      <p:transition spd="med" p14:dur="700" advTm="48493">
        <p:fade/>
      </p:transition>
    </mc:Choice>
    <mc:Fallback xmlns="">
      <p:transition spd="med" advTm="48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384B-880F-4B16-957F-F753B1B03652}"/>
              </a:ext>
            </a:extLst>
          </p:cNvPr>
          <p:cNvSpPr>
            <a:spLocks noGrp="1"/>
          </p:cNvSpPr>
          <p:nvPr>
            <p:ph type="title"/>
          </p:nvPr>
        </p:nvSpPr>
        <p:spPr>
          <a:xfrm>
            <a:off x="139700" y="279400"/>
            <a:ext cx="8966200" cy="592138"/>
          </a:xfrm>
          <a:solidFill>
            <a:schemeClr val="tx1"/>
          </a:solidFill>
        </p:spPr>
        <p:txBody>
          <a:bodyPr>
            <a:normAutofit fontScale="90000"/>
          </a:bodyPr>
          <a:lstStyle/>
          <a:p>
            <a:r>
              <a:rPr lang="en-US" sz="3600">
                <a:solidFill>
                  <a:schemeClr val="bg1"/>
                </a:solidFill>
                <a:latin typeface="Arial" panose="020B0604020202020204" pitchFamily="34" charset="0"/>
                <a:cs typeface="Arial" panose="020B0604020202020204" pitchFamily="34" charset="0"/>
              </a:rPr>
              <a:t>State Personnel Development Grant (SPDG)</a:t>
            </a:r>
          </a:p>
        </p:txBody>
      </p:sp>
      <p:sp>
        <p:nvSpPr>
          <p:cNvPr id="4" name="TextBox 3">
            <a:extLst>
              <a:ext uri="{FF2B5EF4-FFF2-40B4-BE49-F238E27FC236}">
                <a16:creationId xmlns:a16="http://schemas.microsoft.com/office/drawing/2014/main" id="{A6FD1B37-1CB4-40DC-A76E-069DE5AAAD90}"/>
              </a:ext>
            </a:extLst>
          </p:cNvPr>
          <p:cNvSpPr txBox="1"/>
          <p:nvPr/>
        </p:nvSpPr>
        <p:spPr>
          <a:xfrm>
            <a:off x="482600" y="1346200"/>
            <a:ext cx="10744200" cy="440120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The SPDG program is a competitive funding opportunity provided by the United States Department of Education (USDE).  </a:t>
            </a:r>
          </a:p>
          <a:p>
            <a:pPr algn="just"/>
            <a:endParaRPr lang="en-US" sz="2800">
              <a:latin typeface="Arial" panose="020B0604020202020204" pitchFamily="34" charset="0"/>
              <a:cs typeface="Arial" panose="020B0604020202020204" pitchFamily="34" charset="0"/>
            </a:endParaRPr>
          </a:p>
          <a:p>
            <a:pPr algn="just"/>
            <a:r>
              <a:rPr lang="en-US" sz="2800">
                <a:latin typeface="Arial" panose="020B0604020202020204" pitchFamily="34" charset="0"/>
                <a:cs typeface="Arial" panose="020B0604020202020204" pitchFamily="34" charset="0"/>
              </a:rPr>
              <a:t>Grants are awarded to state educational agencies to help them reform and improve their systems for personnel preparation and professional development of individuals providing early intervention, educational, and transition services to improve results for children with disabilities.</a:t>
            </a:r>
          </a:p>
          <a:p>
            <a:endParaRPr lang="en-US" sz="2800">
              <a:latin typeface="Arial" panose="020B0604020202020204" pitchFamily="34" charset="0"/>
              <a:cs typeface="Arial" panose="020B0604020202020204" pitchFamily="34" charset="0"/>
            </a:endParaRPr>
          </a:p>
          <a:p>
            <a:pPr algn="just"/>
            <a:r>
              <a:rPr lang="en-US" sz="2800">
                <a:latin typeface="Arial" panose="020B0604020202020204" pitchFamily="34" charset="0"/>
                <a:cs typeface="Arial" panose="020B0604020202020204" pitchFamily="34" charset="0"/>
              </a:rPr>
              <a:t>NYSED was awarded the SPDG in October 2020.</a:t>
            </a:r>
          </a:p>
        </p:txBody>
      </p:sp>
      <p:sp>
        <p:nvSpPr>
          <p:cNvPr id="3" name="Slide Number Placeholder 2">
            <a:extLst>
              <a:ext uri="{FF2B5EF4-FFF2-40B4-BE49-F238E27FC236}">
                <a16:creationId xmlns:a16="http://schemas.microsoft.com/office/drawing/2014/main" id="{10924FF4-D30B-4DD8-92E9-535C80855869}"/>
              </a:ext>
            </a:extLst>
          </p:cNvPr>
          <p:cNvSpPr>
            <a:spLocks noGrp="1"/>
          </p:cNvSpPr>
          <p:nvPr>
            <p:ph type="sldNum" sz="quarter" idx="12"/>
          </p:nvPr>
        </p:nvSpPr>
        <p:spPr/>
        <p:txBody>
          <a:bodyPr/>
          <a:lstStyle/>
          <a:p>
            <a:fld id="{9CD8D479-8942-46E8-A226-A4E01F7A105C}" type="slidenum">
              <a:rPr lang="en-US" smtClean="0"/>
              <a:t>19</a:t>
            </a:fld>
            <a:endParaRPr lang="en-US"/>
          </a:p>
        </p:txBody>
      </p:sp>
      <p:pic>
        <p:nvPicPr>
          <p:cNvPr id="5" name="Audio 4">
            <a:hlinkClick r:id="" action="ppaction://media"/>
            <a:extLst>
              <a:ext uri="{FF2B5EF4-FFF2-40B4-BE49-F238E27FC236}">
                <a16:creationId xmlns:a16="http://schemas.microsoft.com/office/drawing/2014/main" id="{4F1E0FF7-9F62-4A25-8CE5-F25C5A469449}"/>
              </a:ext>
            </a:extLst>
          </p:cNvPr>
          <p:cNvPicPr>
            <a:picLocks noChangeAspect="1"/>
          </p:cNvPicPr>
          <p:nvPr>
            <a:audioFile r:link="rId1"/>
            <p:extLst>
              <p:ext uri="{DAA4B4D4-6D71-4841-9C94-3DE7FCFB9230}">
                <p14:media xmlns:p14="http://schemas.microsoft.com/office/powerpoint/2010/main" r:embed="rId2">
                  <p14:trim end="2717.3854"/>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161421"/>
      </p:ext>
    </p:extLst>
  </p:cSld>
  <p:clrMapOvr>
    <a:masterClrMapping/>
  </p:clrMapOvr>
  <mc:AlternateContent xmlns:mc="http://schemas.openxmlformats.org/markup-compatibility/2006" xmlns:p14="http://schemas.microsoft.com/office/powerpoint/2010/main">
    <mc:Choice Requires="p14">
      <p:transition spd="med" p14:dur="700" advTm="90730">
        <p:fade/>
      </p:transition>
    </mc:Choice>
    <mc:Fallback xmlns="">
      <p:transition spd="med" advTm="90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410402" y="244412"/>
            <a:ext cx="8659369" cy="675549"/>
          </a:xfrm>
          <a:solidFill>
            <a:schemeClr val="tx1"/>
          </a:solidFill>
        </p:spPr>
        <p:txBody>
          <a:bodyPr>
            <a:normAutofit/>
          </a:bodyPr>
          <a:lstStyle/>
          <a:p>
            <a:r>
              <a:rPr lang="en-US">
                <a:solidFill>
                  <a:schemeClr val="bg1"/>
                </a:solidFill>
                <a:latin typeface="Arial" panose="020B0604020202020204" pitchFamily="34" charset="0"/>
                <a:cs typeface="Arial" panose="020B0604020202020204" pitchFamily="34" charset="0"/>
              </a:rPr>
              <a:t>Agenda</a:t>
            </a:r>
          </a:p>
        </p:txBody>
      </p:sp>
      <p:graphicFrame>
        <p:nvGraphicFramePr>
          <p:cNvPr id="7" name="Content Placeholder 6" descr="Graphic identifies the agenda items that will be covered during this meeting, which include Understanding the State Systemic Improvement Plan (Indicator 17), Indicator 17 data, improvement activities, and proposed targets.">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140415618"/>
              </p:ext>
            </p:extLst>
          </p:nvPr>
        </p:nvGraphicFramePr>
        <p:xfrm>
          <a:off x="1409699" y="1335024"/>
          <a:ext cx="10010775" cy="48514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6" name="Audio 5">
            <a:hlinkClick r:id="" action="ppaction://media"/>
            <a:extLst>
              <a:ext uri="{FF2B5EF4-FFF2-40B4-BE49-F238E27FC236}">
                <a16:creationId xmlns:a16="http://schemas.microsoft.com/office/drawing/2014/main" id="{8FCC28C6-9585-4FEF-BD51-18F7E4983A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advTm="56155">
        <p:fade/>
      </p:transition>
    </mc:Choice>
    <mc:Fallback xmlns="">
      <p:transition spd="med" advTm="56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384B-880F-4B16-957F-F753B1B03652}"/>
              </a:ext>
            </a:extLst>
          </p:cNvPr>
          <p:cNvSpPr>
            <a:spLocks noGrp="1"/>
          </p:cNvSpPr>
          <p:nvPr>
            <p:ph type="title"/>
          </p:nvPr>
        </p:nvSpPr>
        <p:spPr>
          <a:xfrm>
            <a:off x="139700" y="279400"/>
            <a:ext cx="8966200" cy="592138"/>
          </a:xfrm>
          <a:solidFill>
            <a:schemeClr val="tx1"/>
          </a:solidFill>
        </p:spPr>
        <p:txBody>
          <a:bodyPr>
            <a:normAutofit fontScale="90000"/>
          </a:bodyPr>
          <a:lstStyle/>
          <a:p>
            <a:r>
              <a:rPr lang="en-US" sz="3600">
                <a:solidFill>
                  <a:schemeClr val="bg1"/>
                </a:solidFill>
                <a:latin typeface="Arial" panose="020B0604020202020204" pitchFamily="34" charset="0"/>
                <a:cs typeface="Arial" panose="020B0604020202020204" pitchFamily="34" charset="0"/>
              </a:rPr>
              <a:t>NYSED’s MTSS-I Framework</a:t>
            </a:r>
          </a:p>
        </p:txBody>
      </p:sp>
      <p:pic>
        <p:nvPicPr>
          <p:cNvPr id="7" name="Picture 6" descr="Graphic that outlines the core components of New York State's MTSS-I Framework.  These include Systems Capacity, Assessment and Decision Making, Instruction and Intervention, and Program Fidelity.">
            <a:extLst>
              <a:ext uri="{FF2B5EF4-FFF2-40B4-BE49-F238E27FC236}">
                <a16:creationId xmlns:a16="http://schemas.microsoft.com/office/drawing/2014/main" id="{34C30926-716C-491A-969F-6280798ACF6F}"/>
              </a:ext>
            </a:extLst>
          </p:cNvPr>
          <p:cNvPicPr>
            <a:picLocks noChangeAspect="1"/>
          </p:cNvPicPr>
          <p:nvPr/>
        </p:nvPicPr>
        <p:blipFill>
          <a:blip r:embed="rId5"/>
          <a:stretch>
            <a:fillRect/>
          </a:stretch>
        </p:blipFill>
        <p:spPr>
          <a:xfrm>
            <a:off x="1343025" y="1123411"/>
            <a:ext cx="9251950" cy="5477223"/>
          </a:xfrm>
          <a:prstGeom prst="rect">
            <a:avLst/>
          </a:prstGeom>
        </p:spPr>
      </p:pic>
      <p:sp>
        <p:nvSpPr>
          <p:cNvPr id="8" name="TextBox 7">
            <a:extLst>
              <a:ext uri="{FF2B5EF4-FFF2-40B4-BE49-F238E27FC236}">
                <a16:creationId xmlns:a16="http://schemas.microsoft.com/office/drawing/2014/main" id="{EF17E20D-A354-46F6-AD7B-E8083C6A4223}"/>
              </a:ext>
            </a:extLst>
          </p:cNvPr>
          <p:cNvSpPr txBox="1"/>
          <p:nvPr/>
        </p:nvSpPr>
        <p:spPr>
          <a:xfrm>
            <a:off x="5257800" y="3886200"/>
            <a:ext cx="1181100" cy="446276"/>
          </a:xfrm>
          <a:prstGeom prst="rect">
            <a:avLst/>
          </a:prstGeom>
          <a:solidFill>
            <a:srgbClr val="D4E5BE"/>
          </a:solidFill>
        </p:spPr>
        <p:txBody>
          <a:bodyPr wrap="square" rtlCol="0">
            <a:spAutoFit/>
          </a:bodyPr>
          <a:lstStyle/>
          <a:p>
            <a:r>
              <a:rPr lang="en-US" sz="2300" b="1">
                <a:solidFill>
                  <a:srgbClr val="09213B"/>
                </a:solidFill>
                <a:latin typeface="Arial" panose="020B0604020202020204" pitchFamily="34" charset="0"/>
                <a:cs typeface="Arial" panose="020B0604020202020204" pitchFamily="34" charset="0"/>
              </a:rPr>
              <a:t>MTSS-I</a:t>
            </a:r>
          </a:p>
        </p:txBody>
      </p:sp>
      <p:sp>
        <p:nvSpPr>
          <p:cNvPr id="3" name="Slide Number Placeholder 2">
            <a:extLst>
              <a:ext uri="{FF2B5EF4-FFF2-40B4-BE49-F238E27FC236}">
                <a16:creationId xmlns:a16="http://schemas.microsoft.com/office/drawing/2014/main" id="{A72365E3-1F1E-4B7A-9A87-C31E242E5F59}"/>
              </a:ext>
            </a:extLst>
          </p:cNvPr>
          <p:cNvSpPr>
            <a:spLocks noGrp="1"/>
          </p:cNvSpPr>
          <p:nvPr>
            <p:ph type="sldNum" sz="quarter" idx="12"/>
          </p:nvPr>
        </p:nvSpPr>
        <p:spPr/>
        <p:txBody>
          <a:bodyPr/>
          <a:lstStyle/>
          <a:p>
            <a:fld id="{9CD8D479-8942-46E8-A226-A4E01F7A105C}" type="slidenum">
              <a:rPr lang="en-US" smtClean="0"/>
              <a:t>20</a:t>
            </a:fld>
            <a:endParaRPr lang="en-US"/>
          </a:p>
        </p:txBody>
      </p:sp>
      <p:pic>
        <p:nvPicPr>
          <p:cNvPr id="4" name="Audio 3">
            <a:hlinkClick r:id="" action="ppaction://media"/>
            <a:extLst>
              <a:ext uri="{FF2B5EF4-FFF2-40B4-BE49-F238E27FC236}">
                <a16:creationId xmlns:a16="http://schemas.microsoft.com/office/drawing/2014/main" id="{6442F38C-C3F2-4692-AC6B-AB4ABABE6498}"/>
              </a:ext>
            </a:extLst>
          </p:cNvPr>
          <p:cNvPicPr>
            <a:picLocks noChangeAspect="1"/>
          </p:cNvPicPr>
          <p:nvPr>
            <a:audioFile r:link="rId1"/>
            <p:extLst>
              <p:ext uri="{DAA4B4D4-6D71-4841-9C94-3DE7FCFB9230}">
                <p14:media xmlns:p14="http://schemas.microsoft.com/office/powerpoint/2010/main" r:embed="rId2">
                  <p14:trim end="1992.5736"/>
                </p14:media>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696533"/>
      </p:ext>
    </p:extLst>
  </p:cSld>
  <p:clrMapOvr>
    <a:masterClrMapping/>
  </p:clrMapOvr>
  <mc:AlternateContent xmlns:mc="http://schemas.openxmlformats.org/markup-compatibility/2006" xmlns:p14="http://schemas.microsoft.com/office/powerpoint/2010/main">
    <mc:Choice Requires="p14">
      <p:transition spd="med" p14:dur="700" advTm="105637">
        <p:fade/>
      </p:transition>
    </mc:Choice>
    <mc:Fallback xmlns="">
      <p:transition spd="med" advTm="105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F46A-CBD3-4108-9729-AFBC38DBC370}"/>
              </a:ext>
            </a:extLst>
          </p:cNvPr>
          <p:cNvSpPr>
            <a:spLocks noGrp="1"/>
          </p:cNvSpPr>
          <p:nvPr>
            <p:ph type="title"/>
          </p:nvPr>
        </p:nvSpPr>
        <p:spPr>
          <a:xfrm>
            <a:off x="205200" y="342107"/>
            <a:ext cx="9065799" cy="715086"/>
          </a:xfrm>
          <a:solidFill>
            <a:schemeClr val="tx1"/>
          </a:solidFill>
        </p:spPr>
        <p:txBody>
          <a:bodyPr>
            <a:normAutofit/>
          </a:bodyPr>
          <a:lstStyle/>
          <a:p>
            <a:pPr>
              <a:defRPr/>
            </a:pPr>
            <a:r>
              <a:rPr lang="en-US" altLang="en-US">
                <a:solidFill>
                  <a:schemeClr val="bg1"/>
                </a:solidFill>
                <a:latin typeface="Arial" panose="020B0604020202020204" pitchFamily="34" charset="0"/>
                <a:cs typeface="Arial" panose="020B0604020202020204" pitchFamily="34" charset="0"/>
              </a:rPr>
              <a:t>Why MTSS-I?</a:t>
            </a:r>
            <a:endParaRPr lang="en-US">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68A0214-44BA-4D2F-BFC7-8344EE9FDB49}"/>
              </a:ext>
            </a:extLst>
          </p:cNvPr>
          <p:cNvSpPr>
            <a:spLocks noGrp="1"/>
          </p:cNvSpPr>
          <p:nvPr>
            <p:ph idx="1"/>
          </p:nvPr>
        </p:nvSpPr>
        <p:spPr>
          <a:xfrm>
            <a:off x="1041431" y="1580315"/>
            <a:ext cx="10419907" cy="4525963"/>
          </a:xfrm>
        </p:spPr>
        <p:txBody>
          <a:bodyPr>
            <a:normAutofit/>
          </a:bodyPr>
          <a:lstStyle/>
          <a:p>
            <a:pPr>
              <a:spcBef>
                <a:spcPts val="600"/>
              </a:spcBef>
              <a:spcAft>
                <a:spcPts val="600"/>
              </a:spcAft>
            </a:pPr>
            <a:r>
              <a:rPr lang="en-US" sz="2800">
                <a:latin typeface="Arial" panose="020B0604020202020204" pitchFamily="34" charset="0"/>
                <a:cs typeface="Arial" panose="020B0604020202020204" pitchFamily="34" charset="0"/>
              </a:rPr>
              <a:t>Provides specific types of support for all individuals who interact with students in the form of PD, technical assistance, and instructional coaching;</a:t>
            </a:r>
          </a:p>
          <a:p>
            <a:pPr>
              <a:spcAft>
                <a:spcPts val="600"/>
              </a:spcAft>
            </a:pPr>
            <a:r>
              <a:rPr lang="en-US" sz="2800">
                <a:latin typeface="Arial" panose="020B0604020202020204" pitchFamily="34" charset="0"/>
                <a:cs typeface="Arial" panose="020B0604020202020204" pitchFamily="34" charset="0"/>
              </a:rPr>
              <a:t>Outlines clearly defined roles and responsibilities for all individuals who interact with students;</a:t>
            </a:r>
          </a:p>
          <a:p>
            <a:pPr>
              <a:spcAft>
                <a:spcPts val="600"/>
              </a:spcAft>
            </a:pPr>
            <a:r>
              <a:rPr lang="en-US" sz="2800">
                <a:latin typeface="Arial" panose="020B0604020202020204" pitchFamily="34" charset="0"/>
                <a:cs typeface="Arial" panose="020B0604020202020204" pitchFamily="34" charset="0"/>
              </a:rPr>
              <a:t>Provides a coherent system for continuous improvement; and</a:t>
            </a:r>
          </a:p>
          <a:p>
            <a:pPr>
              <a:spcAft>
                <a:spcPts val="600"/>
              </a:spcAft>
            </a:pPr>
            <a:r>
              <a:rPr lang="en-US" sz="2800">
                <a:latin typeface="Arial" panose="020B0604020202020204" pitchFamily="34" charset="0"/>
                <a:cs typeface="Arial" panose="020B0604020202020204" pitchFamily="34" charset="0"/>
              </a:rPr>
              <a:t>Ensures that a common understanding or language exists when discussing implementation and expected outcomes.</a:t>
            </a:r>
          </a:p>
        </p:txBody>
      </p:sp>
      <p:sp>
        <p:nvSpPr>
          <p:cNvPr id="4" name="Slide Number Placeholder 3">
            <a:extLst>
              <a:ext uri="{FF2B5EF4-FFF2-40B4-BE49-F238E27FC236}">
                <a16:creationId xmlns:a16="http://schemas.microsoft.com/office/drawing/2014/main" id="{23DEF37E-72B3-4966-A8F3-6AE31E32B74D}"/>
              </a:ext>
            </a:extLst>
          </p:cNvPr>
          <p:cNvSpPr>
            <a:spLocks noGrp="1"/>
          </p:cNvSpPr>
          <p:nvPr>
            <p:ph type="sldNum" sz="quarter" idx="12"/>
          </p:nvPr>
        </p:nvSpPr>
        <p:spPr/>
        <p:txBody>
          <a:bodyPr/>
          <a:lstStyle/>
          <a:p>
            <a:fld id="{F0597B30-7949-4ED9-96B5-005BABF2293C}" type="slidenum">
              <a:rPr lang="en-US" smtClean="0"/>
              <a:pPr/>
              <a:t>21</a:t>
            </a:fld>
            <a:endParaRPr lang="en-US"/>
          </a:p>
        </p:txBody>
      </p:sp>
      <p:pic>
        <p:nvPicPr>
          <p:cNvPr id="5" name="Audio 4">
            <a:hlinkClick r:id="" action="ppaction://media"/>
            <a:extLst>
              <a:ext uri="{FF2B5EF4-FFF2-40B4-BE49-F238E27FC236}">
                <a16:creationId xmlns:a16="http://schemas.microsoft.com/office/drawing/2014/main" id="{0B351560-C72D-42C7-B55C-AC91BD2BF7AC}"/>
              </a:ext>
            </a:extLst>
          </p:cNvPr>
          <p:cNvPicPr>
            <a:picLocks noChangeAspect="1"/>
          </p:cNvPicPr>
          <p:nvPr>
            <a:audioFile r:link="rId1"/>
            <p:extLst>
              <p:ext uri="{DAA4B4D4-6D71-4841-9C94-3DE7FCFB9230}">
                <p14:media xmlns:p14="http://schemas.microsoft.com/office/powerpoint/2010/main" r:embed="rId2">
                  <p14:trim end="3024.2653"/>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8828949"/>
      </p:ext>
    </p:extLst>
  </p:cSld>
  <p:clrMapOvr>
    <a:masterClrMapping/>
  </p:clrMapOvr>
  <mc:AlternateContent xmlns:mc="http://schemas.openxmlformats.org/markup-compatibility/2006" xmlns:p14="http://schemas.microsoft.com/office/powerpoint/2010/main">
    <mc:Choice Requires="p14">
      <p:transition spd="med" p14:dur="700" advTm="68973">
        <p:fade/>
      </p:transition>
    </mc:Choice>
    <mc:Fallback xmlns="">
      <p:transition spd="med" advTm="689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69A-AF46-4599-B105-20E04F44C1DD}"/>
              </a:ext>
            </a:extLst>
          </p:cNvPr>
          <p:cNvSpPr>
            <a:spLocks noGrp="1"/>
          </p:cNvSpPr>
          <p:nvPr>
            <p:ph type="title"/>
          </p:nvPr>
        </p:nvSpPr>
        <p:spPr>
          <a:xfrm>
            <a:off x="215900" y="267863"/>
            <a:ext cx="8978900" cy="630238"/>
          </a:xfrm>
          <a:solidFill>
            <a:schemeClr val="tx1"/>
          </a:solidFill>
        </p:spPr>
        <p:txBody>
          <a:bodyPr>
            <a:normAutofit/>
          </a:bodyPr>
          <a:lstStyle/>
          <a:p>
            <a:r>
              <a:rPr lang="en-US" sz="3200">
                <a:solidFill>
                  <a:schemeClr val="bg1"/>
                </a:solidFill>
                <a:latin typeface="Arial" panose="020B0604020202020204" pitchFamily="34" charset="0"/>
                <a:cs typeface="Arial" panose="020B0604020202020204" pitchFamily="34" charset="0"/>
              </a:rPr>
              <a:t>MTSS-I CENTER</a:t>
            </a:r>
          </a:p>
        </p:txBody>
      </p:sp>
      <p:sp>
        <p:nvSpPr>
          <p:cNvPr id="3" name="Content Placeholder 2">
            <a:extLst>
              <a:ext uri="{FF2B5EF4-FFF2-40B4-BE49-F238E27FC236}">
                <a16:creationId xmlns:a16="http://schemas.microsoft.com/office/drawing/2014/main" id="{FB82DDB9-1B23-4969-B35F-FF5AB8833D73}"/>
              </a:ext>
            </a:extLst>
          </p:cNvPr>
          <p:cNvSpPr>
            <a:spLocks noGrp="1"/>
          </p:cNvSpPr>
          <p:nvPr>
            <p:ph idx="1"/>
          </p:nvPr>
        </p:nvSpPr>
        <p:spPr>
          <a:xfrm>
            <a:off x="536058" y="1329070"/>
            <a:ext cx="10738884" cy="5070567"/>
          </a:xfrm>
        </p:spPr>
        <p:txBody>
          <a:bodyPr>
            <a:normAutofit fontScale="77500" lnSpcReduction="20000"/>
          </a:bodyPr>
          <a:lstStyle/>
          <a:p>
            <a:pPr marL="0" indent="0">
              <a:buNone/>
            </a:pPr>
            <a:r>
              <a:rPr lang="en-US" sz="3600">
                <a:latin typeface="Arial" panose="020B0604020202020204" pitchFamily="34" charset="0"/>
                <a:cs typeface="Arial" panose="020B0604020202020204" pitchFamily="34" charset="0"/>
              </a:rPr>
              <a:t>NYSED is using its SPDG award to create an MTSS-I Center to: </a:t>
            </a:r>
          </a:p>
          <a:p>
            <a:pPr marL="406400" indent="-292100">
              <a:lnSpc>
                <a:spcPct val="120000"/>
              </a:lnSpc>
            </a:pPr>
            <a:r>
              <a:rPr lang="en-US" sz="3200">
                <a:latin typeface="Arial" panose="020B0604020202020204" pitchFamily="34" charset="0"/>
                <a:cs typeface="Arial" panose="020B0604020202020204" pitchFamily="34" charset="0"/>
              </a:rPr>
              <a:t>develop MTSS-I materials, in collaboration with NYSED and the OSE Educational Partnership, that will be available on our website for all schools; </a:t>
            </a:r>
          </a:p>
          <a:p>
            <a:pPr marL="406400" indent="-292100">
              <a:lnSpc>
                <a:spcPct val="110000"/>
              </a:lnSpc>
            </a:pPr>
            <a:r>
              <a:rPr lang="en-US" sz="3200">
                <a:latin typeface="Arial" panose="020B0604020202020204" pitchFamily="34" charset="0"/>
                <a:cs typeface="Arial" panose="020B0604020202020204" pitchFamily="34" charset="0"/>
              </a:rPr>
              <a:t>provide coaching to approximately 50 school districts across the State in MTSS-I;</a:t>
            </a:r>
          </a:p>
          <a:p>
            <a:pPr marL="406400" indent="-292100">
              <a:lnSpc>
                <a:spcPct val="120000"/>
              </a:lnSpc>
            </a:pPr>
            <a:r>
              <a:rPr lang="en-US" sz="3200">
                <a:latin typeface="Arial" panose="020B0604020202020204" pitchFamily="34" charset="0"/>
                <a:cs typeface="Arial" panose="020B0604020202020204" pitchFamily="34" charset="0"/>
              </a:rPr>
              <a:t>provide coaching to OSE Education Partnership professional development specialists to increase Statewide capacity to support districts in the implementation of MTSS-I; and</a:t>
            </a:r>
          </a:p>
          <a:p>
            <a:pPr marL="406400" indent="-292100">
              <a:lnSpc>
                <a:spcPct val="120000"/>
              </a:lnSpc>
            </a:pPr>
            <a:r>
              <a:rPr lang="en-US" sz="3200">
                <a:latin typeface="Arial" panose="020B0604020202020204" pitchFamily="34" charset="0"/>
                <a:cs typeface="Arial" panose="020B0604020202020204" pitchFamily="34" charset="0"/>
              </a:rPr>
              <a:t>collaborate with colleges and universities to increase the integration of MTSS-I in teacher preparatory curricula.</a:t>
            </a:r>
          </a:p>
        </p:txBody>
      </p:sp>
      <p:sp>
        <p:nvSpPr>
          <p:cNvPr id="4" name="Slide Number Placeholder 3">
            <a:extLst>
              <a:ext uri="{FF2B5EF4-FFF2-40B4-BE49-F238E27FC236}">
                <a16:creationId xmlns:a16="http://schemas.microsoft.com/office/drawing/2014/main" id="{5BA8E49E-2FBE-486C-A2F4-7383C34B68D3}"/>
              </a:ext>
            </a:extLst>
          </p:cNvPr>
          <p:cNvSpPr>
            <a:spLocks noGrp="1"/>
          </p:cNvSpPr>
          <p:nvPr>
            <p:ph type="sldNum" sz="quarter" idx="12"/>
          </p:nvPr>
        </p:nvSpPr>
        <p:spPr/>
        <p:txBody>
          <a:bodyPr/>
          <a:lstStyle/>
          <a:p>
            <a:fld id="{9CD8D479-8942-46E8-A226-A4E01F7A105C}" type="slidenum">
              <a:rPr lang="en-US" smtClean="0"/>
              <a:t>22</a:t>
            </a:fld>
            <a:endParaRPr lang="en-US"/>
          </a:p>
        </p:txBody>
      </p:sp>
      <p:pic>
        <p:nvPicPr>
          <p:cNvPr id="5" name="Audio 4">
            <a:hlinkClick r:id="" action="ppaction://media"/>
            <a:extLst>
              <a:ext uri="{FF2B5EF4-FFF2-40B4-BE49-F238E27FC236}">
                <a16:creationId xmlns:a16="http://schemas.microsoft.com/office/drawing/2014/main" id="{F5806973-2539-4552-983D-130D24A49623}"/>
              </a:ext>
            </a:extLst>
          </p:cNvPr>
          <p:cNvPicPr>
            <a:picLocks noChangeAspect="1"/>
          </p:cNvPicPr>
          <p:nvPr>
            <a:audioFile r:link="rId1"/>
            <p:extLst>
              <p:ext uri="{DAA4B4D4-6D71-4841-9C94-3DE7FCFB9230}">
                <p14:media xmlns:p14="http://schemas.microsoft.com/office/powerpoint/2010/main" r:embed="rId2">
                  <p14:trim end="2737.7777"/>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4298044"/>
      </p:ext>
    </p:extLst>
  </p:cSld>
  <p:clrMapOvr>
    <a:masterClrMapping/>
  </p:clrMapOvr>
  <mc:AlternateContent xmlns:mc="http://schemas.openxmlformats.org/markup-compatibility/2006" xmlns:p14="http://schemas.microsoft.com/office/powerpoint/2010/main">
    <mc:Choice Requires="p14">
      <p:transition spd="med" p14:dur="700" advTm="102177">
        <p:fade/>
      </p:transition>
    </mc:Choice>
    <mc:Fallback xmlns="">
      <p:transition spd="med" advTm="102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69A-AF46-4599-B105-20E04F44C1DD}"/>
              </a:ext>
            </a:extLst>
          </p:cNvPr>
          <p:cNvSpPr>
            <a:spLocks noGrp="1"/>
          </p:cNvSpPr>
          <p:nvPr>
            <p:ph type="title"/>
          </p:nvPr>
        </p:nvSpPr>
        <p:spPr>
          <a:xfrm>
            <a:off x="203200" y="178963"/>
            <a:ext cx="9271000" cy="976737"/>
          </a:xfrm>
          <a:solidFill>
            <a:schemeClr val="tx1"/>
          </a:solidFill>
        </p:spPr>
        <p:txBody>
          <a:bodyPr>
            <a:normAutofit fontScale="90000"/>
          </a:bodyPr>
          <a:lstStyle/>
          <a:p>
            <a:r>
              <a:rPr lang="en-US">
                <a:solidFill>
                  <a:schemeClr val="bg1"/>
                </a:solidFill>
                <a:latin typeface="Arial" panose="020B0604020202020204" pitchFamily="34" charset="0"/>
                <a:cs typeface="Arial" panose="020B0604020202020204" pitchFamily="34" charset="0"/>
              </a:rPr>
              <a:t>Support Provided to Each District That Receives an MTSS-I Grant</a:t>
            </a:r>
            <a:endParaRPr lang="en-US" sz="32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B82DDB9-1B23-4969-B35F-FF5AB8833D73}"/>
              </a:ext>
            </a:extLst>
          </p:cNvPr>
          <p:cNvSpPr>
            <a:spLocks noGrp="1"/>
          </p:cNvSpPr>
          <p:nvPr>
            <p:ph idx="1"/>
          </p:nvPr>
        </p:nvSpPr>
        <p:spPr>
          <a:xfrm>
            <a:off x="382329" y="1519570"/>
            <a:ext cx="11173342" cy="5070567"/>
          </a:xfrm>
        </p:spPr>
        <p:txBody>
          <a:bodyPr>
            <a:normAutofit/>
          </a:bodyPr>
          <a:lstStyle/>
          <a:p>
            <a:pPr marL="0" indent="0">
              <a:spcAft>
                <a:spcPts val="600"/>
              </a:spcAft>
              <a:buNone/>
            </a:pPr>
            <a:r>
              <a:rPr lang="en-US" sz="2800">
                <a:latin typeface="Arial" panose="020B0604020202020204" pitchFamily="34" charset="0"/>
                <a:cs typeface="Arial" panose="020B0604020202020204" pitchFamily="34" charset="0"/>
              </a:rPr>
              <a:t>Each district will be provided three years of direct support to each designated school. Direct support will include: </a:t>
            </a:r>
          </a:p>
          <a:p>
            <a:pPr marL="0" indent="0">
              <a:spcAft>
                <a:spcPts val="600"/>
              </a:spcAft>
              <a:buNone/>
            </a:pPr>
            <a:endParaRPr lang="en-US" sz="2800">
              <a:latin typeface="Arial" panose="020B0604020202020204" pitchFamily="34" charset="0"/>
              <a:cs typeface="Arial" panose="020B0604020202020204" pitchFamily="34" charset="0"/>
            </a:endParaRPr>
          </a:p>
          <a:p>
            <a:pPr marL="0" indent="0">
              <a:spcAft>
                <a:spcPts val="600"/>
              </a:spcAft>
              <a:buNone/>
            </a:pPr>
            <a:endParaRPr lang="en-US" sz="2800">
              <a:latin typeface="Arial" panose="020B0604020202020204" pitchFamily="34" charset="0"/>
              <a:cs typeface="Arial" panose="020B0604020202020204" pitchFamily="34" charset="0"/>
            </a:endParaRPr>
          </a:p>
          <a:p>
            <a:pPr>
              <a:spcAft>
                <a:spcPts val="600"/>
              </a:spcAft>
            </a:pPr>
            <a:r>
              <a:rPr lang="en-US" sz="2800">
                <a:latin typeface="Arial" panose="020B0604020202020204" pitchFamily="34" charset="0"/>
                <a:cs typeface="Arial" panose="020B0604020202020204" pitchFamily="34" charset="0"/>
              </a:rPr>
              <a:t>Site visits will occur within individual schools, with the frequency determined based on needs.  </a:t>
            </a:r>
          </a:p>
          <a:p>
            <a:pPr>
              <a:spcAft>
                <a:spcPts val="600"/>
              </a:spcAft>
            </a:pPr>
            <a:r>
              <a:rPr lang="en-US" sz="2800">
                <a:latin typeface="Arial" panose="020B0604020202020204" pitchFamily="34" charset="0"/>
                <a:cs typeface="Arial" panose="020B0604020202020204" pitchFamily="34" charset="0"/>
              </a:rPr>
              <a:t>Additionally, MTSS-I coaches will be available via e-mail, phone and/or virtually to each school for ongoing technical assistance across the life of the project.</a:t>
            </a:r>
          </a:p>
        </p:txBody>
      </p:sp>
      <p:sp>
        <p:nvSpPr>
          <p:cNvPr id="6" name="TextBox 5">
            <a:extLst>
              <a:ext uri="{FF2B5EF4-FFF2-40B4-BE49-F238E27FC236}">
                <a16:creationId xmlns:a16="http://schemas.microsoft.com/office/drawing/2014/main" id="{C87F3170-72E8-4B71-BF10-C17677CD8E2F}"/>
              </a:ext>
            </a:extLst>
          </p:cNvPr>
          <p:cNvSpPr txBox="1"/>
          <p:nvPr/>
        </p:nvSpPr>
        <p:spPr>
          <a:xfrm>
            <a:off x="382329" y="2412137"/>
            <a:ext cx="11009571" cy="1200329"/>
          </a:xfrm>
          <a:prstGeom prst="rect">
            <a:avLst/>
          </a:prstGeom>
          <a:solidFill>
            <a:schemeClr val="tx1">
              <a:lumMod val="20000"/>
              <a:lumOff val="80000"/>
            </a:schemeClr>
          </a:solidFill>
        </p:spPr>
        <p:txBody>
          <a:bodyPr wrap="square" rtlCol="0">
            <a:spAutoFit/>
          </a:bodyPr>
          <a:lstStyle/>
          <a:p>
            <a:pPr marL="342900" indent="-279400"/>
            <a:r>
              <a:rPr lang="en-US" sz="2400">
                <a:latin typeface="Arial" panose="020B0604020202020204" pitchFamily="34" charset="0"/>
                <a:cs typeface="Arial" panose="020B0604020202020204" pitchFamily="34" charset="0"/>
              </a:rPr>
              <a:t>In year 1, each district will be provided with 5 professional development days.</a:t>
            </a:r>
          </a:p>
          <a:p>
            <a:pPr marL="342900" indent="-279400"/>
            <a:r>
              <a:rPr lang="en-US" sz="2400">
                <a:latin typeface="Arial" panose="020B0604020202020204" pitchFamily="34" charset="0"/>
                <a:cs typeface="Arial" panose="020B0604020202020204" pitchFamily="34" charset="0"/>
              </a:rPr>
              <a:t>In year 2, each district will be provided with 5½ professional development days.</a:t>
            </a:r>
          </a:p>
          <a:p>
            <a:pPr marL="342900" indent="-279400">
              <a:spcAft>
                <a:spcPts val="600"/>
              </a:spcAft>
            </a:pPr>
            <a:r>
              <a:rPr lang="en-US" sz="2400">
                <a:latin typeface="Arial" panose="020B0604020202020204" pitchFamily="34" charset="0"/>
                <a:cs typeface="Arial" panose="020B0604020202020204" pitchFamily="34" charset="0"/>
              </a:rPr>
              <a:t>In year 3, each district will be provided with 6 professional development days.</a:t>
            </a:r>
          </a:p>
        </p:txBody>
      </p:sp>
      <p:sp>
        <p:nvSpPr>
          <p:cNvPr id="4" name="Slide Number Placeholder 3">
            <a:extLst>
              <a:ext uri="{FF2B5EF4-FFF2-40B4-BE49-F238E27FC236}">
                <a16:creationId xmlns:a16="http://schemas.microsoft.com/office/drawing/2014/main" id="{99B25AFD-C0D7-4871-8445-E445FF64185B}"/>
              </a:ext>
            </a:extLst>
          </p:cNvPr>
          <p:cNvSpPr>
            <a:spLocks noGrp="1"/>
          </p:cNvSpPr>
          <p:nvPr>
            <p:ph type="sldNum" sz="quarter" idx="12"/>
          </p:nvPr>
        </p:nvSpPr>
        <p:spPr/>
        <p:txBody>
          <a:bodyPr/>
          <a:lstStyle/>
          <a:p>
            <a:fld id="{9CD8D479-8942-46E8-A226-A4E01F7A105C}" type="slidenum">
              <a:rPr lang="en-US" smtClean="0"/>
              <a:t>23</a:t>
            </a:fld>
            <a:endParaRPr lang="en-US"/>
          </a:p>
        </p:txBody>
      </p:sp>
      <p:pic>
        <p:nvPicPr>
          <p:cNvPr id="5" name="Audio 4">
            <a:hlinkClick r:id="" action="ppaction://media"/>
            <a:extLst>
              <a:ext uri="{FF2B5EF4-FFF2-40B4-BE49-F238E27FC236}">
                <a16:creationId xmlns:a16="http://schemas.microsoft.com/office/drawing/2014/main" id="{327CB5AB-8FC5-4A5E-BCAA-3942EEAB550A}"/>
              </a:ext>
            </a:extLst>
          </p:cNvPr>
          <p:cNvPicPr>
            <a:picLocks noChangeAspect="1"/>
          </p:cNvPicPr>
          <p:nvPr>
            <a:audioFile r:link="rId1"/>
            <p:extLst>
              <p:ext uri="{DAA4B4D4-6D71-4841-9C94-3DE7FCFB9230}">
                <p14:media xmlns:p14="http://schemas.microsoft.com/office/powerpoint/2010/main" r:embed="rId2">
                  <p14:trim st="2016" end="2451.2267"/>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3221759"/>
      </p:ext>
    </p:extLst>
  </p:cSld>
  <p:clrMapOvr>
    <a:masterClrMapping/>
  </p:clrMapOvr>
  <mc:AlternateContent xmlns:mc="http://schemas.openxmlformats.org/markup-compatibility/2006" xmlns:p14="http://schemas.microsoft.com/office/powerpoint/2010/main">
    <mc:Choice Requires="p14">
      <p:transition spd="med" p14:dur="700" advTm="141280">
        <p:fade/>
      </p:transition>
    </mc:Choice>
    <mc:Fallback xmlns="">
      <p:transition spd="med" advTm="141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2008983" y="3568700"/>
            <a:ext cx="5915266" cy="1822450"/>
          </a:xfrm>
        </p:spPr>
        <p:txBody>
          <a:bodyPr>
            <a:noAutofit/>
          </a:bodyPr>
          <a:lstStyle/>
          <a:p>
            <a:r>
              <a:rPr lang="en-US" sz="3600"/>
              <a:t>Facilitator check for understanding on the improvement activities</a:t>
            </a:r>
            <a:endParaRPr lang="en-US" sz="2000"/>
          </a:p>
        </p:txBody>
      </p:sp>
      <p:pic>
        <p:nvPicPr>
          <p:cNvPr id="4" name="Graphic 3" descr="Questions">
            <a:extLst>
              <a:ext uri="{FF2B5EF4-FFF2-40B4-BE49-F238E27FC236}">
                <a16:creationId xmlns:a16="http://schemas.microsoft.com/office/drawing/2014/main" id="{3433772C-ADC6-480C-8C34-F338A2DE06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7840" y="5124093"/>
            <a:ext cx="1495452" cy="1495452"/>
          </a:xfrm>
          <a:prstGeom prst="rect">
            <a:avLst/>
          </a:prstGeom>
        </p:spPr>
      </p:pic>
      <p:pic>
        <p:nvPicPr>
          <p:cNvPr id="5" name="Audio 4">
            <a:hlinkClick r:id="" action="ppaction://media"/>
            <a:extLst>
              <a:ext uri="{FF2B5EF4-FFF2-40B4-BE49-F238E27FC236}">
                <a16:creationId xmlns:a16="http://schemas.microsoft.com/office/drawing/2014/main" id="{6F2B83CE-494E-4AAD-B840-F1051A2D0B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7403917"/>
      </p:ext>
    </p:extLst>
  </p:cSld>
  <p:clrMapOvr>
    <a:masterClrMapping/>
  </p:clrMapOvr>
  <mc:AlternateContent xmlns:mc="http://schemas.openxmlformats.org/markup-compatibility/2006" xmlns:p14="http://schemas.microsoft.com/office/powerpoint/2010/main">
    <mc:Choice Requires="p14">
      <p:transition spd="med" p14:dur="700" advTm="11245">
        <p:fade/>
      </p:transition>
    </mc:Choice>
    <mc:Fallback xmlns="">
      <p:transition spd="med" advTm="11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8FA3-316D-4567-86E8-E62BACE8A517}"/>
              </a:ext>
            </a:extLst>
          </p:cNvPr>
          <p:cNvSpPr>
            <a:spLocks noGrp="1"/>
          </p:cNvSpPr>
          <p:nvPr>
            <p:ph type="title"/>
          </p:nvPr>
        </p:nvSpPr>
        <p:spPr>
          <a:xfrm>
            <a:off x="6682434" y="1171280"/>
            <a:ext cx="5509565" cy="3781720"/>
          </a:xfrm>
        </p:spPr>
        <p:txBody>
          <a:bodyPr anchor="ctr">
            <a:normAutofit/>
          </a:bodyPr>
          <a:lstStyle/>
          <a:p>
            <a:r>
              <a:rPr lang="en-US"/>
              <a:t>What improvement activities should be considered, maintained, or strengthened to address the SIMR and to improve outcomes for students with learning disabilities? </a:t>
            </a:r>
            <a:br>
              <a:rPr lang="en-US"/>
            </a:br>
            <a:r>
              <a:rPr lang="en-US"/>
              <a:t> </a:t>
            </a:r>
            <a:endParaRPr lang="en-US" sz="3000"/>
          </a:p>
        </p:txBody>
      </p:sp>
      <p:sp>
        <p:nvSpPr>
          <p:cNvPr id="3" name="Text Placeholder 2">
            <a:extLst>
              <a:ext uri="{FF2B5EF4-FFF2-40B4-BE49-F238E27FC236}">
                <a16:creationId xmlns:a16="http://schemas.microsoft.com/office/drawing/2014/main" id="{B2797A79-BCC3-4C71-B87C-A99B492D145A}"/>
              </a:ext>
            </a:extLst>
          </p:cNvPr>
          <p:cNvSpPr>
            <a:spLocks noGrp="1"/>
          </p:cNvSpPr>
          <p:nvPr>
            <p:ph type="body" sz="half" idx="2"/>
          </p:nvPr>
        </p:nvSpPr>
        <p:spPr>
          <a:xfrm>
            <a:off x="7088180" y="5184038"/>
            <a:ext cx="3170245" cy="1214324"/>
          </a:xfrm>
        </p:spPr>
        <p:txBody>
          <a:bodyPr vert="horz" lIns="91440" tIns="45720" rIns="91440" bIns="45720" rtlCol="0" anchor="t">
            <a:normAutofit/>
          </a:bodyPr>
          <a:lstStyle/>
          <a:p>
            <a:pPr algn="ctr"/>
            <a:r>
              <a:rPr lang="en-US" sz="3600" b="1" dirty="0"/>
              <a:t>Stakeholder </a:t>
            </a:r>
            <a:endParaRPr lang="en-US" sz="3600" b="1"/>
          </a:p>
          <a:p>
            <a:pPr algn="ctr"/>
            <a:r>
              <a:rPr lang="en-US" sz="3600" b="1" dirty="0"/>
              <a:t>Feedback</a:t>
            </a:r>
          </a:p>
          <a:p>
            <a:pPr algn="ctr"/>
            <a:endParaRPr lang="en-US"/>
          </a:p>
        </p:txBody>
      </p:sp>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fld id="{9CD8D479-8942-46E8-A226-A4E01F7A105C}" type="slidenum">
              <a:rPr lang="en-US" smtClean="0"/>
              <a:t>25</a:t>
            </a:fld>
            <a:endParaRPr lang="en-US"/>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7425" y="5024732"/>
            <a:ext cx="1323975" cy="1323975"/>
          </a:xfrm>
          <a:prstGeom prst="rect">
            <a:avLst/>
          </a:prstGeom>
        </p:spPr>
      </p:pic>
      <p:pic>
        <p:nvPicPr>
          <p:cNvPr id="5" name="Audio 4">
            <a:hlinkClick r:id="" action="ppaction://media"/>
            <a:extLst>
              <a:ext uri="{FF2B5EF4-FFF2-40B4-BE49-F238E27FC236}">
                <a16:creationId xmlns:a16="http://schemas.microsoft.com/office/drawing/2014/main" id="{FDBD33CB-1994-40CE-BD29-436D20893400}"/>
              </a:ext>
            </a:extLst>
          </p:cNvPr>
          <p:cNvPicPr>
            <a:picLocks noChangeAspect="1"/>
          </p:cNvPicPr>
          <p:nvPr>
            <a:audioFile r:link="rId1"/>
            <p:extLst>
              <p:ext uri="{DAA4B4D4-6D71-4841-9C94-3DE7FCFB9230}">
                <p14:media xmlns:p14="http://schemas.microsoft.com/office/powerpoint/2010/main" r:embed="rId2">
                  <p14:trim end="2449.9523"/>
                </p14:media>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5926382"/>
      </p:ext>
    </p:extLst>
  </p:cSld>
  <p:clrMapOvr>
    <a:masterClrMapping/>
  </p:clrMapOvr>
  <mc:AlternateContent xmlns:mc="http://schemas.openxmlformats.org/markup-compatibility/2006" xmlns:p14="http://schemas.microsoft.com/office/powerpoint/2010/main">
    <mc:Choice Requires="p14">
      <p:transition spd="med" p14:dur="700" advTm="23020">
        <p:fade/>
      </p:transition>
    </mc:Choice>
    <mc:Fallback xmlns="">
      <p:transition spd="med" advTm="23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2049623" y="4506686"/>
            <a:ext cx="5915266" cy="825031"/>
          </a:xfrm>
        </p:spPr>
        <p:txBody>
          <a:bodyPr>
            <a:noAutofit/>
          </a:bodyPr>
          <a:lstStyle/>
          <a:p>
            <a:r>
              <a:rPr lang="en-US" sz="3600"/>
              <a:t>Indicator 17  Target Setting</a:t>
            </a:r>
            <a:endParaRPr lang="en-US" sz="2000"/>
          </a:p>
        </p:txBody>
      </p:sp>
      <p:pic>
        <p:nvPicPr>
          <p:cNvPr id="3" name="Audio 2">
            <a:hlinkClick r:id="" action="ppaction://media"/>
            <a:extLst>
              <a:ext uri="{FF2B5EF4-FFF2-40B4-BE49-F238E27FC236}">
                <a16:creationId xmlns:a16="http://schemas.microsoft.com/office/drawing/2014/main" id="{B3A71D1F-9C4C-4C21-8BA3-B9135DEF16CB}"/>
              </a:ext>
            </a:extLst>
          </p:cNvPr>
          <p:cNvPicPr>
            <a:picLocks noChangeAspect="1"/>
          </p:cNvPicPr>
          <p:nvPr>
            <a:audioFile r:link="rId1"/>
            <p:extLst>
              <p:ext uri="{DAA4B4D4-6D71-4841-9C94-3DE7FCFB9230}">
                <p14:media xmlns:p14="http://schemas.microsoft.com/office/powerpoint/2010/main" r:embed="rId2">
                  <p14:trim st="2220" end="8334.009"/>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9404575"/>
      </p:ext>
    </p:extLst>
  </p:cSld>
  <p:clrMapOvr>
    <a:masterClrMapping/>
  </p:clrMapOvr>
  <mc:AlternateContent xmlns:mc="http://schemas.openxmlformats.org/markup-compatibility/2006" xmlns:p14="http://schemas.microsoft.com/office/powerpoint/2010/main">
    <mc:Choice Requires="p14">
      <p:transition spd="med" p14:dur="700" advTm="46566">
        <p:fade/>
      </p:transition>
    </mc:Choice>
    <mc:Fallback xmlns="">
      <p:transition spd="med" advTm="46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546E55-438A-412C-9150-41D85F57B397}"/>
              </a:ext>
            </a:extLst>
          </p:cNvPr>
          <p:cNvSpPr>
            <a:spLocks noGrp="1"/>
          </p:cNvSpPr>
          <p:nvPr>
            <p:ph type="title"/>
          </p:nvPr>
        </p:nvSpPr>
        <p:spPr>
          <a:xfrm>
            <a:off x="205201" y="190499"/>
            <a:ext cx="9268999" cy="659553"/>
          </a:xfrm>
          <a:solidFill>
            <a:schemeClr val="tx1"/>
          </a:solidFill>
        </p:spPr>
        <p:txBody>
          <a:bodyPr vert="horz" lIns="91440" tIns="45720" rIns="91440" bIns="45720" rtlCol="0" anchor="b">
            <a:normAutofit/>
          </a:bodyPr>
          <a:lstStyle/>
          <a:p>
            <a:r>
              <a:rPr lang="en-US" sz="3600" dirty="0">
                <a:solidFill>
                  <a:schemeClr val="bg1"/>
                </a:solidFill>
                <a:latin typeface="Arial" panose="020B0604020202020204" pitchFamily="34" charset="0"/>
                <a:cs typeface="Arial" panose="020B0604020202020204" pitchFamily="34" charset="0"/>
              </a:rPr>
              <a:t>Target Setting</a:t>
            </a:r>
          </a:p>
        </p:txBody>
      </p:sp>
      <p:sp>
        <p:nvSpPr>
          <p:cNvPr id="2" name="TextBox 1">
            <a:extLst>
              <a:ext uri="{FF2B5EF4-FFF2-40B4-BE49-F238E27FC236}">
                <a16:creationId xmlns:a16="http://schemas.microsoft.com/office/drawing/2014/main" id="{CCD9A659-4BF9-4D6E-9CC6-7E4CD334F007}"/>
              </a:ext>
            </a:extLst>
          </p:cNvPr>
          <p:cNvSpPr txBox="1"/>
          <p:nvPr/>
        </p:nvSpPr>
        <p:spPr>
          <a:xfrm>
            <a:off x="1064055" y="1873885"/>
            <a:ext cx="7397688" cy="3498215"/>
          </a:xfrm>
          <a:prstGeom prst="rect">
            <a:avLst/>
          </a:prstGeom>
        </p:spPr>
        <p:txBody>
          <a:bodyPr vert="horz" lIns="91440" tIns="45720" rIns="91440" bIns="45720" rtlCol="0">
            <a:normAutofit/>
          </a:bodyPr>
          <a:lstStyle/>
          <a:p>
            <a:pPr>
              <a:lnSpc>
                <a:spcPct val="90000"/>
              </a:lnSpc>
              <a:spcAft>
                <a:spcPts val="1000"/>
              </a:spcAft>
            </a:pPr>
            <a:r>
              <a:rPr lang="en-US" sz="3600">
                <a:latin typeface="Arial" panose="020B0604020202020204" pitchFamily="34" charset="0"/>
                <a:cs typeface="Arial" panose="020B0604020202020204" pitchFamily="34" charset="0"/>
              </a:rPr>
              <a:t>Targets must be: </a:t>
            </a:r>
          </a:p>
          <a:p>
            <a:pPr marL="457200" indent="-457200">
              <a:lnSpc>
                <a:spcPct val="90000"/>
              </a:lnSpc>
              <a:spcAft>
                <a:spcPts val="600"/>
              </a:spcAft>
              <a:buFont typeface="Arial" panose="020B0604020202020204" pitchFamily="34" charset="0"/>
              <a:buChar char="•"/>
            </a:pPr>
            <a:r>
              <a:rPr lang="en-US" sz="3200">
                <a:latin typeface="Arial" panose="020B0604020202020204" pitchFamily="34" charset="0"/>
                <a:cs typeface="Arial" panose="020B0604020202020204" pitchFamily="34" charset="0"/>
              </a:rPr>
              <a:t>Measureable and rigorous</a:t>
            </a:r>
          </a:p>
          <a:p>
            <a:pPr marL="457200" indent="-457200">
              <a:lnSpc>
                <a:spcPct val="90000"/>
              </a:lnSpc>
              <a:spcAft>
                <a:spcPts val="600"/>
              </a:spcAft>
              <a:buFont typeface="Arial" panose="020B0604020202020204" pitchFamily="34" charset="0"/>
              <a:buChar char="•"/>
            </a:pPr>
            <a:r>
              <a:rPr lang="en-US" sz="3200">
                <a:latin typeface="Arial" panose="020B0604020202020204" pitchFamily="34" charset="0"/>
                <a:cs typeface="Arial" panose="020B0604020202020204" pitchFamily="34" charset="0"/>
              </a:rPr>
              <a:t>Based on analysis of current and trend data</a:t>
            </a:r>
          </a:p>
          <a:p>
            <a:pPr marL="457200" indent="-457200">
              <a:lnSpc>
                <a:spcPct val="90000"/>
              </a:lnSpc>
              <a:spcAft>
                <a:spcPts val="600"/>
              </a:spcAft>
              <a:buFont typeface="Arial" panose="020B0604020202020204" pitchFamily="34" charset="0"/>
              <a:buChar char="•"/>
            </a:pPr>
            <a:r>
              <a:rPr lang="en-US" sz="3200">
                <a:latin typeface="Arial" panose="020B0604020202020204" pitchFamily="34" charset="0"/>
                <a:cs typeface="Arial" panose="020B0604020202020204" pitchFamily="34" charset="0"/>
              </a:rPr>
              <a:t>Show improvement over baseline</a:t>
            </a:r>
          </a:p>
          <a:p>
            <a:pPr marL="457200" indent="-457200">
              <a:lnSpc>
                <a:spcPct val="90000"/>
              </a:lnSpc>
              <a:buFont typeface="Arial" panose="020B0604020202020204" pitchFamily="34" charset="0"/>
              <a:buChar char="•"/>
            </a:pPr>
            <a:r>
              <a:rPr lang="en-US" sz="3200">
                <a:latin typeface="Arial" panose="020B0604020202020204" pitchFamily="34" charset="0"/>
                <a:cs typeface="Arial" panose="020B0604020202020204" pitchFamily="34" charset="0"/>
              </a:rPr>
              <a:t>Set with the advice of stakeholders</a:t>
            </a:r>
          </a:p>
        </p:txBody>
      </p:sp>
      <p:pic>
        <p:nvPicPr>
          <p:cNvPr id="5" name="Picture 4">
            <a:extLst>
              <a:ext uri="{FF2B5EF4-FFF2-40B4-BE49-F238E27FC236}">
                <a16:creationId xmlns:a16="http://schemas.microsoft.com/office/drawing/2014/main" id="{863CC046-0C07-4925-822A-65AF1078A02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87704" y="3296240"/>
            <a:ext cx="3333160" cy="3333160"/>
          </a:xfrm>
          <a:prstGeom prst="rect">
            <a:avLst/>
          </a:prstGeom>
          <a:noFill/>
        </p:spPr>
      </p:pic>
      <p:sp>
        <p:nvSpPr>
          <p:cNvPr id="4" name="Slide Number Placeholder 3">
            <a:extLst>
              <a:ext uri="{FF2B5EF4-FFF2-40B4-BE49-F238E27FC236}">
                <a16:creationId xmlns:a16="http://schemas.microsoft.com/office/drawing/2014/main" id="{4A0097D6-042A-429F-B9C4-AA48F92D5D3D}"/>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US" sz="1000" kern="1200">
                <a:latin typeface="+mn-lt"/>
                <a:ea typeface="+mn-ea"/>
                <a:cs typeface="+mn-cs"/>
              </a:rPr>
              <a:pPr>
                <a:lnSpc>
                  <a:spcPct val="90000"/>
                </a:lnSpc>
                <a:spcAft>
                  <a:spcPts val="600"/>
                </a:spcAft>
              </a:pPr>
              <a:t>27</a:t>
            </a:fld>
            <a:endParaRPr lang="en-US" sz="1000" kern="1200">
              <a:latin typeface="+mn-lt"/>
              <a:ea typeface="+mn-ea"/>
              <a:cs typeface="+mn-cs"/>
            </a:endParaRPr>
          </a:p>
        </p:txBody>
      </p:sp>
      <p:pic>
        <p:nvPicPr>
          <p:cNvPr id="6" name="Audio 5">
            <a:hlinkClick r:id="" action="ppaction://media"/>
            <a:extLst>
              <a:ext uri="{FF2B5EF4-FFF2-40B4-BE49-F238E27FC236}">
                <a16:creationId xmlns:a16="http://schemas.microsoft.com/office/drawing/2014/main" id="{1FA72D54-5F40-48E3-B6F3-A25B830DAA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0959037"/>
      </p:ext>
    </p:extLst>
  </p:cSld>
  <p:clrMapOvr>
    <a:masterClrMapping/>
  </p:clrMapOvr>
  <mc:AlternateContent xmlns:mc="http://schemas.openxmlformats.org/markup-compatibility/2006" xmlns:p14="http://schemas.microsoft.com/office/powerpoint/2010/main">
    <mc:Choice Requires="p14">
      <p:transition spd="med" p14:dur="700" advTm="32053">
        <p:fade/>
      </p:transition>
    </mc:Choice>
    <mc:Fallback xmlns="">
      <p:transition spd="med" advTm="32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546E55-438A-412C-9150-41D85F57B397}"/>
              </a:ext>
            </a:extLst>
          </p:cNvPr>
          <p:cNvSpPr>
            <a:spLocks noGrp="1"/>
          </p:cNvSpPr>
          <p:nvPr>
            <p:ph type="title"/>
          </p:nvPr>
        </p:nvSpPr>
        <p:spPr>
          <a:xfrm>
            <a:off x="205201" y="85752"/>
            <a:ext cx="9177338" cy="690074"/>
          </a:xfrm>
          <a:solidFill>
            <a:schemeClr val="tx1"/>
          </a:solidFill>
        </p:spPr>
        <p:txBody>
          <a:bodyPr anchor="b">
            <a:noAutofit/>
          </a:bodyPr>
          <a:lstStyle/>
          <a:p>
            <a:r>
              <a:rPr lang="en-US" sz="3400" dirty="0">
                <a:solidFill>
                  <a:schemeClr val="bg1"/>
                </a:solidFill>
                <a:latin typeface="Arial" panose="020B0604020202020204" pitchFamily="34" charset="0"/>
                <a:cs typeface="Arial" panose="020B0604020202020204" pitchFamily="34" charset="0"/>
              </a:rPr>
              <a:t>Proposed Targets for 2020-2025</a:t>
            </a:r>
          </a:p>
        </p:txBody>
      </p:sp>
      <p:sp>
        <p:nvSpPr>
          <p:cNvPr id="4" name="Slide Number Placeholder 3">
            <a:extLst>
              <a:ext uri="{FF2B5EF4-FFF2-40B4-BE49-F238E27FC236}">
                <a16:creationId xmlns:a16="http://schemas.microsoft.com/office/drawing/2014/main" id="{4A0097D6-042A-429F-B9C4-AA48F92D5D3D}"/>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28</a:t>
            </a:fld>
            <a:endParaRPr lang="en-US" sz="1000"/>
          </a:p>
        </p:txBody>
      </p:sp>
      <p:graphicFrame>
        <p:nvGraphicFramePr>
          <p:cNvPr id="11" name="Table 10">
            <a:extLst>
              <a:ext uri="{FF2B5EF4-FFF2-40B4-BE49-F238E27FC236}">
                <a16:creationId xmlns:a16="http://schemas.microsoft.com/office/drawing/2014/main" id="{0E0AC700-53DE-4617-9AFC-4FC66468ADF0}"/>
              </a:ext>
            </a:extLst>
          </p:cNvPr>
          <p:cNvGraphicFramePr>
            <a:graphicFrameLocks noGrp="1"/>
          </p:cNvGraphicFramePr>
          <p:nvPr>
            <p:extLst>
              <p:ext uri="{D42A27DB-BD31-4B8C-83A1-F6EECF244321}">
                <p14:modId xmlns:p14="http://schemas.microsoft.com/office/powerpoint/2010/main" val="824681179"/>
              </p:ext>
            </p:extLst>
          </p:nvPr>
        </p:nvGraphicFramePr>
        <p:xfrm>
          <a:off x="839668" y="1400796"/>
          <a:ext cx="11095658" cy="5089534"/>
        </p:xfrm>
        <a:graphic>
          <a:graphicData uri="http://schemas.openxmlformats.org/drawingml/2006/table">
            <a:tbl>
              <a:tblPr firstRow="1" firstCol="1" bandRow="1"/>
              <a:tblGrid>
                <a:gridCol w="1533142">
                  <a:extLst>
                    <a:ext uri="{9D8B030D-6E8A-4147-A177-3AD203B41FA5}">
                      <a16:colId xmlns:a16="http://schemas.microsoft.com/office/drawing/2014/main" val="2154134446"/>
                    </a:ext>
                  </a:extLst>
                </a:gridCol>
                <a:gridCol w="1753285">
                  <a:extLst>
                    <a:ext uri="{9D8B030D-6E8A-4147-A177-3AD203B41FA5}">
                      <a16:colId xmlns:a16="http://schemas.microsoft.com/office/drawing/2014/main" val="4281332425"/>
                    </a:ext>
                  </a:extLst>
                </a:gridCol>
                <a:gridCol w="1753285">
                  <a:extLst>
                    <a:ext uri="{9D8B030D-6E8A-4147-A177-3AD203B41FA5}">
                      <a16:colId xmlns:a16="http://schemas.microsoft.com/office/drawing/2014/main" val="2338425201"/>
                    </a:ext>
                  </a:extLst>
                </a:gridCol>
                <a:gridCol w="3027973">
                  <a:extLst>
                    <a:ext uri="{9D8B030D-6E8A-4147-A177-3AD203B41FA5}">
                      <a16:colId xmlns:a16="http://schemas.microsoft.com/office/drawing/2014/main" val="3919597576"/>
                    </a:ext>
                  </a:extLst>
                </a:gridCol>
                <a:gridCol w="3027973">
                  <a:extLst>
                    <a:ext uri="{9D8B030D-6E8A-4147-A177-3AD203B41FA5}">
                      <a16:colId xmlns:a16="http://schemas.microsoft.com/office/drawing/2014/main" val="3587519487"/>
                    </a:ext>
                  </a:extLst>
                </a:gridCol>
              </a:tblGrid>
              <a:tr h="0">
                <a:tc>
                  <a:txBody>
                    <a:bodyPr/>
                    <a:lstStyle/>
                    <a:p>
                      <a:pPr marL="0" marR="0" algn="ctr" fontAlgn="t">
                        <a:spcBef>
                          <a:spcPts val="0"/>
                        </a:spcBef>
                        <a:spcAft>
                          <a:spcPts val="300"/>
                        </a:spcAft>
                      </a:pPr>
                      <a:r>
                        <a:rPr lang="en-US" sz="2600" b="1" i="0" u="none" strike="noStrike" kern="1200">
                          <a:solidFill>
                            <a:srgbClr val="000000"/>
                          </a:solidFill>
                          <a:effectLst/>
                          <a:latin typeface="Arial" panose="020B0604020202020204" pitchFamily="34" charset="0"/>
                          <a:cs typeface="Arial" panose="020B0604020202020204" pitchFamily="34" charset="0"/>
                        </a:rPr>
                        <a:t>School</a:t>
                      </a:r>
                    </a:p>
                    <a:p>
                      <a:pPr marL="0" marR="0" algn="ctr" fontAlgn="t">
                        <a:spcBef>
                          <a:spcPts val="0"/>
                        </a:spcBef>
                        <a:spcAft>
                          <a:spcPts val="300"/>
                        </a:spcAft>
                      </a:pPr>
                      <a:r>
                        <a:rPr lang="en-US" sz="2600" b="1" i="0" u="none" strike="noStrike" kern="1200">
                          <a:solidFill>
                            <a:srgbClr val="000000"/>
                          </a:solidFill>
                          <a:effectLst/>
                          <a:latin typeface="Arial" panose="020B0604020202020204" pitchFamily="34" charset="0"/>
                          <a:cs typeface="Arial" panose="020B0604020202020204" pitchFamily="34" charset="0"/>
                        </a:rPr>
                        <a:t>Year</a:t>
                      </a:r>
                      <a:endParaRPr lang="en-US" sz="2600" b="0" i="0" u="none" strike="noStrike">
                        <a:effectLst/>
                        <a:latin typeface="Arial" panose="020B0604020202020204" pitchFamily="34" charset="0"/>
                        <a:cs typeface="Arial" panose="020B0604020202020204" pitchFamily="34" charset="0"/>
                      </a:endParaRPr>
                    </a:p>
                  </a:txBody>
                  <a:tcPr marL="78543" marR="78543" marT="39271" marB="392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300"/>
                        </a:spcAft>
                      </a:pPr>
                      <a:r>
                        <a:rPr lang="en-US" sz="2600" b="1"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Targets</a:t>
                      </a:r>
                      <a:endParaRPr lang="en-US" sz="2600" b="0" i="0" u="none" strike="noStrike">
                        <a:effectLst/>
                        <a:latin typeface="Arial" panose="020B0604020202020204" pitchFamily="34" charset="0"/>
                        <a:cs typeface="Arial" panose="020B0604020202020204" pitchFamily="34" charset="0"/>
                      </a:endParaRPr>
                    </a:p>
                  </a:txBody>
                  <a:tcPr marL="78543" marR="78543" marT="39271" marB="392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fontAlgn="t" latinLnBrk="0" hangingPunct="1">
                        <a:spcBef>
                          <a:spcPts val="0"/>
                        </a:spcBef>
                        <a:spcAft>
                          <a:spcPts val="300"/>
                        </a:spcAft>
                      </a:pPr>
                      <a:r>
                        <a:rPr lang="en-US" sz="2600" b="1" i="0" u="none" strike="noStrike" kern="1200">
                          <a:solidFill>
                            <a:srgbClr val="000000"/>
                          </a:solidFill>
                          <a:effectLst/>
                          <a:latin typeface="Arial" panose="020B0604020202020204" pitchFamily="34" charset="0"/>
                          <a:cs typeface="Arial" panose="020B0604020202020204" pitchFamily="34" charset="0"/>
                        </a:rPr>
                        <a:t>Actual</a:t>
                      </a:r>
                    </a:p>
                  </a:txBody>
                  <a:tcPr marL="78543" marR="78543" marT="39271" marB="39271">
                    <a:lnL w="12700" cap="flat" cmpd="sng" algn="ctr">
                      <a:solidFill>
                        <a:schemeClr val="tx1"/>
                      </a:solidFill>
                      <a:prstDash val="solid"/>
                      <a:round/>
                      <a:headEnd type="none" w="med" len="med"/>
                      <a:tailEnd type="none" w="med" len="med"/>
                    </a:lnL>
                    <a:lnR w="57150" cap="flat" cmpd="sng" algn="ctr">
                      <a:solidFill>
                        <a:srgbClr val="09213B"/>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marL="0" marR="0" algn="ctr" defTabSz="914400" rtl="0" eaLnBrk="1" fontAlgn="t" latinLnBrk="0" hangingPunct="1">
                        <a:spcBef>
                          <a:spcPts val="0"/>
                        </a:spcBef>
                        <a:spcAft>
                          <a:spcPts val="300"/>
                        </a:spcAft>
                      </a:pPr>
                      <a:r>
                        <a:rPr lang="en-US" sz="2600" b="1" i="0" u="none" strike="noStrike" kern="1200">
                          <a:solidFill>
                            <a:schemeClr val="bg1"/>
                          </a:solidFill>
                          <a:effectLst/>
                          <a:latin typeface="Arial" panose="020B0604020202020204" pitchFamily="34" charset="0"/>
                          <a:cs typeface="Arial" panose="020B0604020202020204" pitchFamily="34" charset="0"/>
                        </a:rPr>
                        <a:t>School </a:t>
                      </a:r>
                    </a:p>
                    <a:p>
                      <a:pPr marL="0" marR="0" algn="ctr" defTabSz="914400" rtl="0" eaLnBrk="1" fontAlgn="t" latinLnBrk="0" hangingPunct="1">
                        <a:spcBef>
                          <a:spcPts val="0"/>
                        </a:spcBef>
                        <a:spcAft>
                          <a:spcPts val="300"/>
                        </a:spcAft>
                      </a:pPr>
                      <a:r>
                        <a:rPr lang="en-US" sz="2600" b="1" i="0" u="none" strike="noStrike" kern="1200">
                          <a:solidFill>
                            <a:schemeClr val="bg1"/>
                          </a:solidFill>
                          <a:effectLst/>
                          <a:latin typeface="Arial" panose="020B0604020202020204" pitchFamily="34" charset="0"/>
                          <a:cs typeface="Arial" panose="020B0604020202020204" pitchFamily="34" charset="0"/>
                        </a:rPr>
                        <a:t>Year</a:t>
                      </a:r>
                    </a:p>
                  </a:txBody>
                  <a:tcPr marL="78543" marR="78543" marT="39271" marB="39271">
                    <a:lnL w="57150" cap="flat" cmpd="sng" algn="ctr">
                      <a:solidFill>
                        <a:srgbClr val="09213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528F"/>
                    </a:solidFill>
                  </a:tcPr>
                </a:tc>
                <a:tc>
                  <a:txBody>
                    <a:bodyPr/>
                    <a:lstStyle/>
                    <a:p>
                      <a:pPr marL="0" marR="0" algn="ctr" defTabSz="914400" rtl="0" eaLnBrk="1" fontAlgn="t" latinLnBrk="0" hangingPunct="1">
                        <a:spcBef>
                          <a:spcPts val="0"/>
                        </a:spcBef>
                        <a:spcAft>
                          <a:spcPts val="300"/>
                        </a:spcAft>
                      </a:pPr>
                      <a:r>
                        <a:rPr lang="en-US" sz="2600" b="1" i="0" u="none" strike="noStrike" kern="1200">
                          <a:solidFill>
                            <a:schemeClr val="bg1"/>
                          </a:solidFill>
                          <a:effectLst/>
                          <a:latin typeface="Arial" panose="020B0604020202020204" pitchFamily="34" charset="0"/>
                          <a:cs typeface="Arial" panose="020B0604020202020204" pitchFamily="34" charset="0"/>
                        </a:rPr>
                        <a:t>Proposed Targets</a:t>
                      </a:r>
                    </a:p>
                  </a:txBody>
                  <a:tcPr marL="78543" marR="78543" marT="39271" marB="392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528F"/>
                    </a:solidFill>
                  </a:tcPr>
                </a:tc>
                <a:extLst>
                  <a:ext uri="{0D108BD9-81ED-4DB2-BD59-A6C34878D82A}">
                    <a16:rowId xmlns:a16="http://schemas.microsoft.com/office/drawing/2014/main" val="623111513"/>
                  </a:ext>
                </a:extLst>
              </a:tr>
              <a:tr h="688142">
                <a:tc>
                  <a:txBody>
                    <a:bodyPr/>
                    <a:lstStyle/>
                    <a:p>
                      <a:pPr marL="0" marR="0" algn="ctr" fontAlgn="t">
                        <a:spcBef>
                          <a:spcPts val="0"/>
                        </a:spcBef>
                        <a:spcAft>
                          <a:spcPts val="0"/>
                        </a:spcAft>
                      </a:pPr>
                      <a:r>
                        <a:rPr lang="en-US" sz="2400" b="1"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2015-16</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cs typeface="Arial" panose="020B0604020202020204" pitchFamily="34" charset="0"/>
                        </a:rPr>
                        <a:t>Baseline</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57150" cap="flat" cmpd="sng" algn="ctr">
                      <a:solidFill>
                        <a:srgbClr val="09213B"/>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1" i="0" u="none" strike="noStrike" kern="120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2020-21</a:t>
                      </a:r>
                      <a:endParaRPr lang="en-US" sz="2400" b="1" i="0" u="none" strike="noStrike">
                        <a:solidFill>
                          <a:schemeClr val="bg2">
                            <a:lumMod val="10000"/>
                          </a:schemeClr>
                        </a:solidFill>
                        <a:effectLst/>
                        <a:latin typeface="Arial" panose="020B0604020202020204" pitchFamily="34" charset="0"/>
                        <a:cs typeface="Arial" panose="020B0604020202020204" pitchFamily="34" charset="0"/>
                      </a:endParaRPr>
                    </a:p>
                  </a:txBody>
                  <a:tcPr marL="154358" marR="154358" marT="8182" marB="0" anchor="ctr">
                    <a:lnL w="57150" cap="flat" cmpd="sng" algn="ctr">
                      <a:solidFill>
                        <a:srgbClr val="09213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400" b="0" i="0" u="none" strike="noStrike">
                          <a:solidFill>
                            <a:schemeClr val="accent3">
                              <a:lumMod val="75000"/>
                            </a:schemeClr>
                          </a:solidFill>
                          <a:effectLst/>
                          <a:latin typeface="Arial" panose="020B0604020202020204" pitchFamily="34" charset="0"/>
                          <a:cs typeface="Arial" panose="020B0604020202020204" pitchFamily="34" charset="0"/>
                        </a:rPr>
                        <a:t>35%</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2400" b="0" i="0" u="none" strike="noStrike">
                          <a:solidFill>
                            <a:schemeClr val="accent3">
                              <a:lumMod val="75000"/>
                            </a:schemeClr>
                          </a:solidFill>
                          <a:effectLst/>
                          <a:latin typeface="Arial" panose="020B0604020202020204" pitchFamily="34" charset="0"/>
                          <a:cs typeface="Arial" panose="020B0604020202020204" pitchFamily="34" charset="0"/>
                        </a:rPr>
                        <a:t>New Baseline </a:t>
                      </a: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18150834"/>
                  </a:ext>
                </a:extLst>
              </a:tr>
              <a:tr h="688142">
                <a:tc>
                  <a:txBody>
                    <a:bodyPr/>
                    <a:lstStyle/>
                    <a:p>
                      <a:pPr marL="0" marR="0" algn="ctr" fontAlgn="t">
                        <a:spcBef>
                          <a:spcPts val="0"/>
                        </a:spcBef>
                        <a:spcAft>
                          <a:spcPts val="0"/>
                        </a:spcAft>
                      </a:pPr>
                      <a:r>
                        <a:rPr lang="en-US" sz="2400" b="1"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2016-17</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57150" cap="flat" cmpd="sng" algn="ctr">
                      <a:solidFill>
                        <a:srgbClr val="09213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0"/>
                        </a:spcAft>
                      </a:pPr>
                      <a:r>
                        <a:rPr lang="en-US" sz="2400" b="1" i="0" u="none" strike="noStrike" kern="120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2021-22</a:t>
                      </a:r>
                      <a:endParaRPr lang="en-US" sz="2400" b="1" i="0" u="none" strike="noStrike">
                        <a:solidFill>
                          <a:schemeClr val="bg2">
                            <a:lumMod val="10000"/>
                          </a:schemeClr>
                        </a:solidFill>
                        <a:effectLst/>
                        <a:latin typeface="Arial" panose="020B0604020202020204" pitchFamily="34" charset="0"/>
                        <a:cs typeface="Arial" panose="020B0604020202020204" pitchFamily="34" charset="0"/>
                      </a:endParaRPr>
                    </a:p>
                  </a:txBody>
                  <a:tcPr marL="154358" marR="154358" marT="8182" marB="0" anchor="ctr">
                    <a:lnL w="57150" cap="flat" cmpd="sng" algn="ctr">
                      <a:solidFill>
                        <a:srgbClr val="09213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fontAlgn="t">
                        <a:spcBef>
                          <a:spcPts val="0"/>
                        </a:spcBef>
                        <a:spcAft>
                          <a:spcPts val="0"/>
                        </a:spcAft>
                      </a:pPr>
                      <a:r>
                        <a:rPr lang="en-US" sz="2400" b="0" i="0" u="none" strike="noStrike">
                          <a:solidFill>
                            <a:schemeClr val="accent3">
                              <a:lumMod val="75000"/>
                            </a:schemeClr>
                          </a:solidFill>
                          <a:effectLst/>
                          <a:latin typeface="Arial" panose="020B0604020202020204" pitchFamily="34" charset="0"/>
                          <a:cs typeface="Arial" panose="020B0604020202020204" pitchFamily="34" charset="0"/>
                        </a:rPr>
                        <a:t>36%</a:t>
                      </a: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1762707"/>
                  </a:ext>
                </a:extLst>
              </a:tr>
              <a:tr h="688142">
                <a:tc>
                  <a:txBody>
                    <a:bodyPr/>
                    <a:lstStyle/>
                    <a:p>
                      <a:pPr marL="0" marR="0" algn="ctr" fontAlgn="t">
                        <a:spcBef>
                          <a:spcPts val="0"/>
                        </a:spcBef>
                        <a:spcAft>
                          <a:spcPts val="0"/>
                        </a:spcAft>
                      </a:pPr>
                      <a:r>
                        <a:rPr lang="en-US" sz="2400" b="1"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2017-18</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57150" cap="flat" cmpd="sng" algn="ctr">
                      <a:solidFill>
                        <a:srgbClr val="09213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1" i="0" u="none" strike="noStrike" kern="120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2022-23</a:t>
                      </a:r>
                      <a:endParaRPr lang="en-US" sz="2400" b="1" i="0" u="none" strike="noStrike">
                        <a:solidFill>
                          <a:schemeClr val="bg2">
                            <a:lumMod val="10000"/>
                          </a:schemeClr>
                        </a:solidFill>
                        <a:effectLst/>
                        <a:latin typeface="Arial" panose="020B0604020202020204" pitchFamily="34" charset="0"/>
                        <a:cs typeface="Arial" panose="020B0604020202020204" pitchFamily="34" charset="0"/>
                      </a:endParaRPr>
                    </a:p>
                  </a:txBody>
                  <a:tcPr marL="154358" marR="154358" marT="8182" marB="0" anchor="ctr">
                    <a:lnL w="57150" cap="flat" cmpd="sng" algn="ctr">
                      <a:solidFill>
                        <a:srgbClr val="09213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fontAlgn="t">
                        <a:spcBef>
                          <a:spcPts val="0"/>
                        </a:spcBef>
                        <a:spcAft>
                          <a:spcPts val="0"/>
                        </a:spcAft>
                      </a:pPr>
                      <a:r>
                        <a:rPr lang="en-US" sz="2400" b="0" i="0" u="none" strike="noStrike">
                          <a:solidFill>
                            <a:schemeClr val="accent3">
                              <a:lumMod val="75000"/>
                            </a:schemeClr>
                          </a:solidFill>
                          <a:effectLst/>
                          <a:latin typeface="Arial" panose="020B0604020202020204" pitchFamily="34" charset="0"/>
                          <a:cs typeface="Arial" panose="020B0604020202020204" pitchFamily="34" charset="0"/>
                        </a:rPr>
                        <a:t>37%</a:t>
                      </a: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97353361"/>
                  </a:ext>
                </a:extLst>
              </a:tr>
              <a:tr h="688142">
                <a:tc>
                  <a:txBody>
                    <a:bodyPr/>
                    <a:lstStyle/>
                    <a:p>
                      <a:pPr marL="0" marR="0" algn="ctr" fontAlgn="t">
                        <a:spcBef>
                          <a:spcPts val="0"/>
                        </a:spcBef>
                        <a:spcAft>
                          <a:spcPts val="0"/>
                        </a:spcAft>
                      </a:pPr>
                      <a:r>
                        <a:rPr lang="en-US" sz="2400" b="1"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2018-19</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57150" cap="flat" cmpd="sng" algn="ctr">
                      <a:solidFill>
                        <a:srgbClr val="09213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t">
                        <a:spcBef>
                          <a:spcPts val="0"/>
                        </a:spcBef>
                        <a:spcAft>
                          <a:spcPts val="0"/>
                        </a:spcAft>
                      </a:pPr>
                      <a:r>
                        <a:rPr lang="en-US" sz="2400" b="1" i="0" u="none" strike="noStrike" kern="120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2023-24</a:t>
                      </a:r>
                      <a:endParaRPr lang="en-US" sz="2400" b="1" i="0" u="none" strike="noStrike">
                        <a:solidFill>
                          <a:schemeClr val="bg2">
                            <a:lumMod val="10000"/>
                          </a:schemeClr>
                        </a:solidFill>
                        <a:effectLst/>
                        <a:latin typeface="Arial" panose="020B0604020202020204" pitchFamily="34" charset="0"/>
                        <a:cs typeface="Arial" panose="020B0604020202020204" pitchFamily="34" charset="0"/>
                      </a:endParaRPr>
                    </a:p>
                  </a:txBody>
                  <a:tcPr marL="154358" marR="154358" marT="8182" marB="0" anchor="ctr">
                    <a:lnL w="57150" cap="flat" cmpd="sng" algn="ctr">
                      <a:solidFill>
                        <a:srgbClr val="09213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fontAlgn="t" latinLnBrk="0" hangingPunct="1">
                        <a:spcBef>
                          <a:spcPts val="0"/>
                        </a:spcBef>
                        <a:spcAft>
                          <a:spcPts val="0"/>
                        </a:spcAft>
                      </a:pPr>
                      <a:r>
                        <a:rPr lang="en-US" sz="2400" b="0" i="0" u="none" strike="noStrike" kern="1200">
                          <a:solidFill>
                            <a:schemeClr val="accent3">
                              <a:lumMod val="75000"/>
                            </a:schemeClr>
                          </a:solidFill>
                          <a:effectLst/>
                          <a:latin typeface="Arial" panose="020B0604020202020204" pitchFamily="34" charset="0"/>
                          <a:ea typeface="+mn-ea"/>
                          <a:cs typeface="Arial" panose="020B0604020202020204" pitchFamily="34" charset="0"/>
                        </a:rPr>
                        <a:t>38%</a:t>
                      </a: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1995047"/>
                  </a:ext>
                </a:extLst>
              </a:tr>
              <a:tr h="688142">
                <a:tc>
                  <a:txBody>
                    <a:bodyPr/>
                    <a:lstStyle/>
                    <a:p>
                      <a:pPr marL="0" marR="0" algn="ctr" fontAlgn="t">
                        <a:spcBef>
                          <a:spcPts val="0"/>
                        </a:spcBef>
                        <a:spcAft>
                          <a:spcPts val="0"/>
                        </a:spcAft>
                      </a:pPr>
                      <a:r>
                        <a:rPr lang="en-US" sz="2400" b="1" i="0" u="none" strike="noStrike" kern="1200">
                          <a:solidFill>
                            <a:srgbClr val="000000"/>
                          </a:solidFill>
                          <a:effectLst/>
                          <a:latin typeface="Arial" panose="020B0604020202020204" pitchFamily="34" charset="0"/>
                          <a:ea typeface="Calibri" panose="020F0502020204030204" pitchFamily="34" charset="0"/>
                          <a:cs typeface="Arial" panose="020B0604020202020204" pitchFamily="34" charset="0"/>
                        </a:rPr>
                        <a:t>2019-20</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0" i="0" u="none" strike="noStrike" kern="1200">
                          <a:solidFill>
                            <a:srgbClr val="000000"/>
                          </a:solidFill>
                          <a:effectLst/>
                          <a:latin typeface="Arial" panose="020B0604020202020204" pitchFamily="34" charset="0"/>
                          <a:ea typeface="Calibri" panose="020F0502020204030204" pitchFamily="34" charset="0"/>
                          <a:cs typeface="Arial" panose="020B0604020202020204" pitchFamily="34" charset="0"/>
                        </a:rPr>
                        <a:t>42%</a:t>
                      </a: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0" i="0" u="none" strike="noStrike">
                          <a:solidFill>
                            <a:schemeClr val="bg2">
                              <a:lumMod val="10000"/>
                            </a:schemeClr>
                          </a:solidFill>
                          <a:effectLst/>
                          <a:latin typeface="Arial" panose="020B0604020202020204" pitchFamily="34" charset="0"/>
                          <a:cs typeface="Arial" panose="020B0604020202020204" pitchFamily="34" charset="0"/>
                        </a:rPr>
                        <a:t>N/A</a:t>
                      </a:r>
                    </a:p>
                  </a:txBody>
                  <a:tcPr marL="78543" marR="78543" marT="39271" marB="39271" anchor="ctr">
                    <a:lnL w="12700" cap="flat" cmpd="sng" algn="ctr">
                      <a:solidFill>
                        <a:schemeClr val="tx1"/>
                      </a:solidFill>
                      <a:prstDash val="solid"/>
                      <a:round/>
                      <a:headEnd type="none" w="med" len="med"/>
                      <a:tailEnd type="none" w="med" len="med"/>
                    </a:lnL>
                    <a:lnR w="57150" cap="flat" cmpd="sng" algn="ctr">
                      <a:solidFill>
                        <a:srgbClr val="09213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fontAlgn="t">
                        <a:spcBef>
                          <a:spcPts val="0"/>
                        </a:spcBef>
                        <a:spcAft>
                          <a:spcPts val="0"/>
                        </a:spcAft>
                      </a:pPr>
                      <a:r>
                        <a:rPr lang="en-US" sz="2400" b="1" i="0" u="none" strike="noStrike" kern="120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rPr>
                        <a:t>2024-25</a:t>
                      </a:r>
                      <a:endParaRPr lang="en-US" sz="2400" b="1" i="0" u="none" strike="noStrike">
                        <a:solidFill>
                          <a:schemeClr val="bg2">
                            <a:lumMod val="10000"/>
                          </a:schemeClr>
                        </a:solidFill>
                        <a:effectLst/>
                        <a:latin typeface="Arial" panose="020B0604020202020204" pitchFamily="34" charset="0"/>
                        <a:cs typeface="Arial" panose="020B0604020202020204" pitchFamily="34" charset="0"/>
                      </a:endParaRPr>
                    </a:p>
                  </a:txBody>
                  <a:tcPr marL="154358" marR="154358" marT="8182" marB="0" anchor="ctr">
                    <a:lnL w="57150" cap="flat" cmpd="sng" algn="ctr">
                      <a:solidFill>
                        <a:srgbClr val="09213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400" b="0">
                          <a:solidFill>
                            <a:schemeClr val="accent3">
                              <a:lumMod val="75000"/>
                            </a:schemeClr>
                          </a:solidFill>
                          <a:latin typeface="Arial" panose="020B0604020202020204" pitchFamily="34" charset="0"/>
                          <a:cs typeface="Arial" panose="020B0604020202020204" pitchFamily="34" charset="0"/>
                        </a:rPr>
                        <a:t>39%</a:t>
                      </a:r>
                    </a:p>
                  </a:txBody>
                  <a:tcPr marL="78543" marR="78543" marT="39271" marB="3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6051827"/>
                  </a:ext>
                </a:extLst>
              </a:tr>
              <a:tr h="688142">
                <a:tc>
                  <a:txBody>
                    <a:bodyPr/>
                    <a:lstStyle/>
                    <a:p>
                      <a:pPr marL="0" marR="0" algn="ctr" fontAlgn="t">
                        <a:spcBef>
                          <a:spcPts val="0"/>
                        </a:spcBef>
                        <a:spcAft>
                          <a:spcPts val="0"/>
                        </a:spcAft>
                      </a:pP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12700" cap="flat" cmpd="sng" algn="ctr">
                      <a:solidFill>
                        <a:schemeClr val="tx1"/>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algn="ctr" defTabSz="914400" rtl="0" eaLnBrk="1" fontAlgn="t" latinLnBrk="0" hangingPunct="1">
                        <a:spcBef>
                          <a:spcPts val="0"/>
                        </a:spcBef>
                        <a:spcAft>
                          <a:spcPts val="0"/>
                        </a:spcAft>
                      </a:pPr>
                      <a:endParaRPr lang="en-US" sz="2400" b="0" i="0" u="none" strike="noStrike" kern="1200">
                        <a:solidFill>
                          <a:schemeClr val="tx1"/>
                        </a:solidFill>
                        <a:effectLst/>
                        <a:latin typeface="Arial" panose="020B0604020202020204" pitchFamily="34" charset="0"/>
                        <a:ea typeface="+mn-ea"/>
                        <a:cs typeface="Arial" panose="020B0604020202020204" pitchFamily="34" charset="0"/>
                      </a:endParaRPr>
                    </a:p>
                  </a:txBody>
                  <a:tcPr marL="154358" marR="154358" marT="8182" marB="0" anchor="ctr">
                    <a:lnL w="6350" cap="flat" cmpd="sng" algn="ctr">
                      <a:solidFill>
                        <a:schemeClr val="bg2"/>
                      </a:solid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algn="ctr" fontAlgn="t">
                        <a:spcBef>
                          <a:spcPts val="0"/>
                        </a:spcBef>
                        <a:spcAft>
                          <a:spcPts val="0"/>
                        </a:spcAft>
                      </a:pPr>
                      <a:endParaRPr lang="en-US" sz="2400" b="0" i="0" u="none" strike="noStrike">
                        <a:effectLst/>
                        <a:latin typeface="Arial" panose="020B0604020202020204" pitchFamily="34" charset="0"/>
                        <a:cs typeface="Arial" panose="020B0604020202020204" pitchFamily="34" charset="0"/>
                      </a:endParaRPr>
                    </a:p>
                  </a:txBody>
                  <a:tcPr marL="154358" marR="154358" marT="8182" marB="0" anchor="ctr">
                    <a:lnL w="5715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algn="ctr" defTabSz="914400" rtl="0" eaLnBrk="1" fontAlgn="t" latinLnBrk="0" hangingPunct="1">
                        <a:spcBef>
                          <a:spcPts val="0"/>
                        </a:spcBef>
                        <a:spcAft>
                          <a:spcPts val="0"/>
                        </a:spcAft>
                      </a:pPr>
                      <a:r>
                        <a:rPr lang="en-US" sz="2400" b="1" i="0" u="none" strike="noStrike" kern="1200">
                          <a:solidFill>
                            <a:schemeClr val="bg2">
                              <a:lumMod val="10000"/>
                            </a:schemeClr>
                          </a:solidFill>
                          <a:effectLst/>
                          <a:latin typeface="Arial" panose="020B0604020202020204" pitchFamily="34" charset="0"/>
                          <a:cs typeface="Arial" panose="020B0604020202020204" pitchFamily="34" charset="0"/>
                        </a:rPr>
                        <a:t>2025-26</a:t>
                      </a:r>
                    </a:p>
                  </a:txBody>
                  <a:tcPr marL="154358" marR="154358" marT="8182"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400" b="0" i="0" u="none" strike="noStrike" kern="1200">
                          <a:solidFill>
                            <a:schemeClr val="accent3">
                              <a:lumMod val="75000"/>
                            </a:schemeClr>
                          </a:solidFill>
                          <a:effectLst/>
                          <a:latin typeface="Arial" panose="020B0604020202020204" pitchFamily="34" charset="0"/>
                          <a:cs typeface="Arial" panose="020B0604020202020204" pitchFamily="34" charset="0"/>
                        </a:rPr>
                        <a:t>40%</a:t>
                      </a:r>
                    </a:p>
                  </a:txBody>
                  <a:tcPr marL="78543" marR="78543" marT="39271" marB="3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8166610"/>
                  </a:ext>
                </a:extLst>
              </a:tr>
            </a:tbl>
          </a:graphicData>
        </a:graphic>
      </p:graphicFrame>
      <p:pic>
        <p:nvPicPr>
          <p:cNvPr id="3" name="Audio 2">
            <a:hlinkClick r:id="" action="ppaction://media"/>
            <a:extLst>
              <a:ext uri="{FF2B5EF4-FFF2-40B4-BE49-F238E27FC236}">
                <a16:creationId xmlns:a16="http://schemas.microsoft.com/office/drawing/2014/main" id="{63EC39C3-7657-4F34-81A3-9FAE5FEE1BF2}"/>
              </a:ext>
            </a:extLst>
          </p:cNvPr>
          <p:cNvPicPr>
            <a:picLocks noChangeAspect="1"/>
          </p:cNvPicPr>
          <p:nvPr>
            <a:audioFile r:link="rId1"/>
            <p:extLst>
              <p:ext uri="{DAA4B4D4-6D71-4841-9C94-3DE7FCFB9230}">
                <p14:media xmlns:p14="http://schemas.microsoft.com/office/powerpoint/2010/main" r:embed="rId2">
                  <p14:trim end="1989.6145"/>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8693688"/>
      </p:ext>
    </p:extLst>
  </p:cSld>
  <p:clrMapOvr>
    <a:masterClrMapping/>
  </p:clrMapOvr>
  <mc:AlternateContent xmlns:mc="http://schemas.openxmlformats.org/markup-compatibility/2006" xmlns:p14="http://schemas.microsoft.com/office/powerpoint/2010/main">
    <mc:Choice Requires="p14">
      <p:transition spd="med" p14:dur="700" advTm="74499">
        <p:fade/>
      </p:transition>
    </mc:Choice>
    <mc:Fallback xmlns="">
      <p:transition spd="med" advTm="74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D733-A6E5-4CF3-A4FD-2BC0674095E9}"/>
              </a:ext>
              <a:ext uri="{C183D7F6-B498-43B3-948B-1728B52AA6E4}">
                <adec:decorative xmlns:adec="http://schemas.microsoft.com/office/drawing/2017/decorative" val="0"/>
              </a:ext>
            </a:extLst>
          </p:cNvPr>
          <p:cNvSpPr>
            <a:spLocks noGrp="1"/>
          </p:cNvSpPr>
          <p:nvPr>
            <p:ph type="title" idx="4294967295"/>
          </p:nvPr>
        </p:nvSpPr>
        <p:spPr>
          <a:xfrm>
            <a:off x="328773" y="271674"/>
            <a:ext cx="8978900" cy="638175"/>
          </a:xfrm>
          <a:solidFill>
            <a:schemeClr val="tx1"/>
          </a:solidFill>
        </p:spPr>
        <p:txBody>
          <a:bodyPr>
            <a:noAutofit/>
          </a:bodyPr>
          <a:lstStyle/>
          <a:p>
            <a:r>
              <a:rPr lang="en-US" sz="3600" dirty="0">
                <a:solidFill>
                  <a:schemeClr val="bg1"/>
                </a:solidFill>
                <a:latin typeface="Arial" panose="020B0604020202020204" pitchFamily="34" charset="0"/>
                <a:cs typeface="Arial" panose="020B0604020202020204" pitchFamily="34" charset="0"/>
              </a:rPr>
              <a:t>Graph of Proposed Targets for 2020-2025</a:t>
            </a:r>
            <a:endParaRPr lang="en-US" sz="3600" dirty="0"/>
          </a:p>
        </p:txBody>
      </p:sp>
      <p:pic>
        <p:nvPicPr>
          <p:cNvPr id="1026" name="Picture 1" descr="Line graph of proposed targets by school year.">
            <a:extLst>
              <a:ext uri="{FF2B5EF4-FFF2-40B4-BE49-F238E27FC236}">
                <a16:creationId xmlns:a16="http://schemas.microsoft.com/office/drawing/2014/main" id="{ACB21E1B-F7E4-415E-934F-8356FD530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461" y="1366464"/>
            <a:ext cx="9709078" cy="490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EE063E0-2DA0-4299-AA29-D1F94C84E7DB}"/>
              </a:ext>
            </a:extLst>
          </p:cNvPr>
          <p:cNvSpPr>
            <a:spLocks noGrp="1"/>
          </p:cNvSpPr>
          <p:nvPr>
            <p:ph type="sldNum" sz="quarter" idx="12"/>
          </p:nvPr>
        </p:nvSpPr>
        <p:spPr/>
        <p:txBody>
          <a:bodyPr/>
          <a:lstStyle/>
          <a:p>
            <a:fld id="{9CD8D479-8942-46E8-A226-A4E01F7A105C}" type="slidenum">
              <a:rPr lang="en-US" smtClean="0"/>
              <a:t>29</a:t>
            </a:fld>
            <a:endParaRPr lang="en-US"/>
          </a:p>
        </p:txBody>
      </p:sp>
      <p:pic>
        <p:nvPicPr>
          <p:cNvPr id="5" name="Audio 4">
            <a:hlinkClick r:id="" action="ppaction://media"/>
            <a:extLst>
              <a:ext uri="{FF2B5EF4-FFF2-40B4-BE49-F238E27FC236}">
                <a16:creationId xmlns:a16="http://schemas.microsoft.com/office/drawing/2014/main" id="{2DFEF8A5-55B5-4C7D-88E1-E53C1B33EF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9350088"/>
      </p:ext>
    </p:extLst>
  </p:cSld>
  <p:clrMapOvr>
    <a:masterClrMapping/>
  </p:clrMapOvr>
  <mc:AlternateContent xmlns:mc="http://schemas.openxmlformats.org/markup-compatibility/2006" xmlns:p14="http://schemas.microsoft.com/office/powerpoint/2010/main">
    <mc:Choice Requires="p14">
      <p:transition spd="med" p14:dur="700" advTm="28500">
        <p:fade/>
      </p:transition>
    </mc:Choice>
    <mc:Fallback xmlns="">
      <p:transition spd="med" advTm="2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410402" y="244412"/>
            <a:ext cx="8659369" cy="675549"/>
          </a:xfrm>
          <a:solidFill>
            <a:schemeClr val="tx1"/>
          </a:solidFill>
        </p:spPr>
        <p:txBody>
          <a:bodyPr>
            <a:normAutofit/>
          </a:bodyPr>
          <a:lstStyle/>
          <a:p>
            <a:r>
              <a:rPr lang="en-US">
                <a:solidFill>
                  <a:schemeClr val="bg1"/>
                </a:solidFill>
                <a:latin typeface="Arial" panose="020B0604020202020204" pitchFamily="34" charset="0"/>
                <a:cs typeface="Arial" panose="020B0604020202020204" pitchFamily="34" charset="0"/>
              </a:rPr>
              <a:t>Frequently Used Terms in the Presentation</a:t>
            </a:r>
          </a:p>
        </p:txBody>
      </p:sp>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3</a:t>
            </a:fld>
            <a:endParaRPr lang="en-US"/>
          </a:p>
        </p:txBody>
      </p:sp>
      <p:graphicFrame>
        <p:nvGraphicFramePr>
          <p:cNvPr id="6" name="Table 7">
            <a:extLst>
              <a:ext uri="{FF2B5EF4-FFF2-40B4-BE49-F238E27FC236}">
                <a16:creationId xmlns:a16="http://schemas.microsoft.com/office/drawing/2014/main" id="{3E7E88C1-37F5-4D3C-A449-5C482D50C981}"/>
              </a:ext>
            </a:extLst>
          </p:cNvPr>
          <p:cNvGraphicFramePr>
            <a:graphicFrameLocks noGrp="1"/>
          </p:cNvGraphicFramePr>
          <p:nvPr>
            <p:extLst>
              <p:ext uri="{D42A27DB-BD31-4B8C-83A1-F6EECF244321}">
                <p14:modId xmlns:p14="http://schemas.microsoft.com/office/powerpoint/2010/main" val="1835797229"/>
              </p:ext>
            </p:extLst>
          </p:nvPr>
        </p:nvGraphicFramePr>
        <p:xfrm>
          <a:off x="390993" y="1072877"/>
          <a:ext cx="11410013" cy="5556523"/>
        </p:xfrm>
        <a:graphic>
          <a:graphicData uri="http://schemas.openxmlformats.org/drawingml/2006/table">
            <a:tbl>
              <a:tblPr firstRow="1" bandRow="1">
                <a:tableStyleId>{3B4B98B0-60AC-42C2-AFA5-B58CD77FA1E5}</a:tableStyleId>
              </a:tblPr>
              <a:tblGrid>
                <a:gridCol w="3980591">
                  <a:extLst>
                    <a:ext uri="{9D8B030D-6E8A-4147-A177-3AD203B41FA5}">
                      <a16:colId xmlns:a16="http://schemas.microsoft.com/office/drawing/2014/main" val="1589325477"/>
                    </a:ext>
                  </a:extLst>
                </a:gridCol>
                <a:gridCol w="7429422">
                  <a:extLst>
                    <a:ext uri="{9D8B030D-6E8A-4147-A177-3AD203B41FA5}">
                      <a16:colId xmlns:a16="http://schemas.microsoft.com/office/drawing/2014/main" val="1694831319"/>
                    </a:ext>
                  </a:extLst>
                </a:gridCol>
              </a:tblGrid>
              <a:tr h="373977">
                <a:tc>
                  <a:txBody>
                    <a:bodyPr/>
                    <a:lstStyle/>
                    <a:p>
                      <a:r>
                        <a:rPr lang="en-US">
                          <a:latin typeface="Arial" panose="020B0604020202020204" pitchFamily="34" charset="0"/>
                          <a:cs typeface="Arial" panose="020B0604020202020204" pitchFamily="34" charset="0"/>
                        </a:rPr>
                        <a:t>Term</a:t>
                      </a:r>
                    </a:p>
                  </a:txBody>
                  <a:tcPr/>
                </a:tc>
                <a:tc>
                  <a:txBody>
                    <a:bodyPr/>
                    <a:lstStyle/>
                    <a:p>
                      <a:r>
                        <a:rPr lang="en-US">
                          <a:latin typeface="Arial" panose="020B0604020202020204" pitchFamily="34" charset="0"/>
                          <a:cs typeface="Arial" panose="020B0604020202020204" pitchFamily="34" charset="0"/>
                        </a:rPr>
                        <a:t>Description</a:t>
                      </a:r>
                    </a:p>
                  </a:txBody>
                  <a:tcPr/>
                </a:tc>
                <a:extLst>
                  <a:ext uri="{0D108BD9-81ED-4DB2-BD59-A6C34878D82A}">
                    <a16:rowId xmlns:a16="http://schemas.microsoft.com/office/drawing/2014/main" val="3721033441"/>
                  </a:ext>
                </a:extLst>
              </a:tr>
              <a:tr h="645494">
                <a:tc>
                  <a:txBody>
                    <a:bodyPr/>
                    <a:lstStyle/>
                    <a:p>
                      <a:r>
                        <a:rPr lang="en-US" sz="1600">
                          <a:latin typeface="Arial" panose="020B0604020202020204" pitchFamily="34" charset="0"/>
                          <a:cs typeface="Arial" panose="020B0604020202020204" pitchFamily="34" charset="0"/>
                        </a:rPr>
                        <a:t>Annual Performance Report (APR) Reporting Data</a:t>
                      </a:r>
                    </a:p>
                  </a:txBody>
                  <a:tcPr/>
                </a:tc>
                <a:tc>
                  <a:txBody>
                    <a:bodyPr/>
                    <a:lstStyle/>
                    <a:p>
                      <a:r>
                        <a:rPr lang="en-US" sz="1600">
                          <a:latin typeface="Arial" panose="020B0604020202020204" pitchFamily="34" charset="0"/>
                          <a:cs typeface="Arial" panose="020B0604020202020204" pitchFamily="34" charset="0"/>
                        </a:rPr>
                        <a:t>Data reported to the United States Department of Education Office of Special Education Programs (OSEP) against the State’s targets.</a:t>
                      </a:r>
                    </a:p>
                  </a:txBody>
                  <a:tcPr/>
                </a:tc>
                <a:extLst>
                  <a:ext uri="{0D108BD9-81ED-4DB2-BD59-A6C34878D82A}">
                    <a16:rowId xmlns:a16="http://schemas.microsoft.com/office/drawing/2014/main" val="779709362"/>
                  </a:ext>
                </a:extLst>
              </a:tr>
              <a:tr h="373977">
                <a:tc>
                  <a:txBody>
                    <a:bodyPr/>
                    <a:lstStyle/>
                    <a:p>
                      <a:r>
                        <a:rPr lang="en-US" sz="1600">
                          <a:latin typeface="Arial" panose="020B0604020202020204" pitchFamily="34" charset="0"/>
                          <a:cs typeface="Arial" panose="020B0604020202020204" pitchFamily="34" charset="0"/>
                        </a:rPr>
                        <a:t>Baseline</a:t>
                      </a:r>
                    </a:p>
                  </a:txBody>
                  <a:tcPr/>
                </a:tc>
                <a:tc>
                  <a:txBody>
                    <a:bodyPr/>
                    <a:lstStyle/>
                    <a:p>
                      <a:r>
                        <a:rPr lang="en-US" sz="1600">
                          <a:latin typeface="Arial" panose="020B0604020202020204" pitchFamily="34" charset="0"/>
                          <a:cs typeface="Arial" panose="020B0604020202020204" pitchFamily="34" charset="0"/>
                        </a:rPr>
                        <a:t>Data starting point to measure improvement over time.</a:t>
                      </a:r>
                    </a:p>
                  </a:txBody>
                  <a:tcPr/>
                </a:tc>
                <a:extLst>
                  <a:ext uri="{0D108BD9-81ED-4DB2-BD59-A6C34878D82A}">
                    <a16:rowId xmlns:a16="http://schemas.microsoft.com/office/drawing/2014/main" val="685008890"/>
                  </a:ext>
                </a:extLst>
              </a:tr>
              <a:tr h="385513">
                <a:tc>
                  <a:txBody>
                    <a:bodyPr/>
                    <a:lstStyle/>
                    <a:p>
                      <a:r>
                        <a:rPr lang="en-US" sz="1600">
                          <a:latin typeface="Arial" panose="020B0604020202020204" pitchFamily="34" charset="0"/>
                          <a:cs typeface="Arial" panose="020B0604020202020204" pitchFamily="34" charset="0"/>
                        </a:rPr>
                        <a:t>Evidence-Based Practices (EBP)</a:t>
                      </a:r>
                    </a:p>
                  </a:txBody>
                  <a:tcPr/>
                </a:tc>
                <a:tc>
                  <a:txBody>
                    <a:bodyPr/>
                    <a:lstStyle/>
                    <a:p>
                      <a:r>
                        <a:rPr lang="en-US" sz="1600" b="0" i="0" kern="1200">
                          <a:solidFill>
                            <a:schemeClr val="tx1"/>
                          </a:solidFill>
                          <a:effectLst/>
                          <a:latin typeface="Arial" panose="020B0604020202020204" pitchFamily="34" charset="0"/>
                          <a:ea typeface="+mn-ea"/>
                          <a:cs typeface="Arial" panose="020B0604020202020204" pitchFamily="34" charset="0"/>
                        </a:rPr>
                        <a:t>Effective instructional strategies supported by evidence and research that are proven to improve student achievement.</a:t>
                      </a:r>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47673929"/>
                  </a:ext>
                </a:extLst>
              </a:tr>
              <a:tr h="876822">
                <a:tc>
                  <a:txBody>
                    <a:bodyPr/>
                    <a:lstStyle/>
                    <a:p>
                      <a:r>
                        <a:rPr lang="en-US" sz="1600">
                          <a:latin typeface="Arial" panose="020B0604020202020204" pitchFamily="34" charset="0"/>
                          <a:cs typeface="Arial" panose="020B0604020202020204" pitchFamily="34" charset="0"/>
                        </a:rPr>
                        <a:t>Indicator 17 or State Systemic Improvement Plan (SSIP)</a:t>
                      </a:r>
                    </a:p>
                  </a:txBody>
                  <a:tcPr/>
                </a:tc>
                <a:tc>
                  <a:txBody>
                    <a:bodyPr/>
                    <a:lstStyle/>
                    <a:p>
                      <a:r>
                        <a:rPr lang="en-US" sz="1600">
                          <a:latin typeface="Arial" panose="020B0604020202020204" pitchFamily="34" charset="0"/>
                          <a:cs typeface="Arial" panose="020B0604020202020204" pitchFamily="34" charset="0"/>
                        </a:rPr>
                        <a:t>Indicator 17 (SSIP) is part of OSEP's Results-Driven Accountability (RDA) initiative to improve results for children with disabilities by improving educational services, including special education and related services.</a:t>
                      </a:r>
                    </a:p>
                  </a:txBody>
                  <a:tcPr/>
                </a:tc>
                <a:extLst>
                  <a:ext uri="{0D108BD9-81ED-4DB2-BD59-A6C34878D82A}">
                    <a16:rowId xmlns:a16="http://schemas.microsoft.com/office/drawing/2014/main" val="907414226"/>
                  </a:ext>
                </a:extLst>
              </a:tr>
              <a:tr h="587458">
                <a:tc>
                  <a:txBody>
                    <a:bodyPr/>
                    <a:lstStyle/>
                    <a:p>
                      <a:r>
                        <a:rPr lang="en-US" sz="1600">
                          <a:latin typeface="Arial" panose="020B0604020202020204" pitchFamily="34" charset="0"/>
                          <a:cs typeface="Arial" panose="020B0604020202020204" pitchFamily="34" charset="0"/>
                        </a:rPr>
                        <a:t>Multi-Tiered System of Support (MTSS)</a:t>
                      </a:r>
                    </a:p>
                  </a:txBody>
                  <a:tcPr/>
                </a:tc>
                <a:tc>
                  <a:txBody>
                    <a:bodyPr/>
                    <a:lstStyle/>
                    <a:p>
                      <a:r>
                        <a:rPr lang="en-US" sz="1600">
                          <a:latin typeface="Arial" panose="020B0604020202020204" pitchFamily="34" charset="0"/>
                          <a:cs typeface="Arial" panose="020B0604020202020204" pitchFamily="34" charset="0"/>
                        </a:rPr>
                        <a:t>MTSS is a model many schools use to provide targeted support to struggling students. </a:t>
                      </a:r>
                    </a:p>
                  </a:txBody>
                  <a:tcPr/>
                </a:tc>
                <a:extLst>
                  <a:ext uri="{0D108BD9-81ED-4DB2-BD59-A6C34878D82A}">
                    <a16:rowId xmlns:a16="http://schemas.microsoft.com/office/drawing/2014/main" val="3297143914"/>
                  </a:ext>
                </a:extLst>
              </a:tr>
              <a:tr h="587458">
                <a:tc>
                  <a:txBody>
                    <a:bodyPr/>
                    <a:lstStyle/>
                    <a:p>
                      <a:r>
                        <a:rPr lang="en-US" sz="1600">
                          <a:latin typeface="Arial" panose="020B0604020202020204" pitchFamily="34" charset="0"/>
                          <a:cs typeface="Arial" panose="020B0604020202020204" pitchFamily="34" charset="0"/>
                        </a:rPr>
                        <a:t>State Identified Measureable Result (SiMR)</a:t>
                      </a:r>
                    </a:p>
                  </a:txBody>
                  <a:tcPr/>
                </a:tc>
                <a:tc>
                  <a:txBody>
                    <a:bodyPr/>
                    <a:lstStyle/>
                    <a:p>
                      <a:r>
                        <a:rPr lang="en-US" sz="1600">
                          <a:latin typeface="Arial" panose="020B0604020202020204" pitchFamily="34" charset="0"/>
                          <a:cs typeface="Arial" panose="020B0604020202020204" pitchFamily="34" charset="0"/>
                        </a:rPr>
                        <a:t>The measurement goal of the State Systemic Improvement Plan (SSIP) that has the potential to improve outcomes for children with disabilities.</a:t>
                      </a:r>
                    </a:p>
                  </a:txBody>
                  <a:tcPr/>
                </a:tc>
                <a:extLst>
                  <a:ext uri="{0D108BD9-81ED-4DB2-BD59-A6C34878D82A}">
                    <a16:rowId xmlns:a16="http://schemas.microsoft.com/office/drawing/2014/main" val="2356029522"/>
                  </a:ext>
                </a:extLst>
              </a:tr>
              <a:tr h="577188">
                <a:tc>
                  <a:txBody>
                    <a:bodyPr/>
                    <a:lstStyle/>
                    <a:p>
                      <a:r>
                        <a:rPr lang="en-US" sz="1600">
                          <a:latin typeface="Arial" panose="020B0604020202020204" pitchFamily="34" charset="0"/>
                          <a:cs typeface="Arial" panose="020B0604020202020204" pitchFamily="34" charset="0"/>
                        </a:rPr>
                        <a:t>State Performance Plan (SPP)</a:t>
                      </a:r>
                    </a:p>
                  </a:txBody>
                  <a:tcPr/>
                </a:tc>
                <a:tc>
                  <a:txBody>
                    <a:bodyPr/>
                    <a:lstStyle/>
                    <a:p>
                      <a:r>
                        <a:rPr lang="en-US" sz="1600">
                          <a:latin typeface="Arial" panose="020B0604020202020204" pitchFamily="34" charset="0"/>
                          <a:cs typeface="Arial" panose="020B0604020202020204" pitchFamily="34" charset="0"/>
                        </a:rPr>
                        <a:t>Evaluates the state’s efforts to implement the requirements and purposes of the IDEA and describes how the state will improve implementation.</a:t>
                      </a:r>
                    </a:p>
                  </a:txBody>
                  <a:tcPr/>
                </a:tc>
                <a:extLst>
                  <a:ext uri="{0D108BD9-81ED-4DB2-BD59-A6C34878D82A}">
                    <a16:rowId xmlns:a16="http://schemas.microsoft.com/office/drawing/2014/main" val="1287367320"/>
                  </a:ext>
                </a:extLst>
              </a:tr>
              <a:tr h="373977">
                <a:tc>
                  <a:txBody>
                    <a:bodyPr/>
                    <a:lstStyle/>
                    <a:p>
                      <a:r>
                        <a:rPr lang="en-US" sz="1600">
                          <a:latin typeface="Arial" panose="020B0604020202020204" pitchFamily="34" charset="0"/>
                          <a:cs typeface="Arial" panose="020B0604020202020204" pitchFamily="34" charset="0"/>
                        </a:rPr>
                        <a:t>Targets</a:t>
                      </a:r>
                    </a:p>
                  </a:txBody>
                  <a:tcPr/>
                </a:tc>
                <a:tc>
                  <a:txBody>
                    <a:bodyPr/>
                    <a:lstStyle/>
                    <a:p>
                      <a:r>
                        <a:rPr lang="en-US" sz="1600">
                          <a:latin typeface="Arial" panose="020B0604020202020204" pitchFamily="34" charset="0"/>
                          <a:cs typeface="Arial" panose="020B0604020202020204" pitchFamily="34" charset="0"/>
                        </a:rPr>
                        <a:t>Performance objectives set for SPP measurements.</a:t>
                      </a:r>
                    </a:p>
                  </a:txBody>
                  <a:tcPr/>
                </a:tc>
                <a:extLst>
                  <a:ext uri="{0D108BD9-81ED-4DB2-BD59-A6C34878D82A}">
                    <a16:rowId xmlns:a16="http://schemas.microsoft.com/office/drawing/2014/main" val="83373977"/>
                  </a:ext>
                </a:extLst>
              </a:tr>
              <a:tr h="373977">
                <a:tc>
                  <a:txBody>
                    <a:bodyPr/>
                    <a:lstStyle/>
                    <a:p>
                      <a:r>
                        <a:rPr lang="en-US" sz="1600">
                          <a:latin typeface="Arial" panose="020B0604020202020204" pitchFamily="34" charset="0"/>
                          <a:cs typeface="Arial" panose="020B0604020202020204" pitchFamily="34" charset="0"/>
                        </a:rPr>
                        <a:t>Transformation Zone</a:t>
                      </a:r>
                    </a:p>
                  </a:txBody>
                  <a:tcPr/>
                </a:tc>
                <a:tc>
                  <a:txBody>
                    <a:bodyPr/>
                    <a:lstStyle/>
                    <a:p>
                      <a:r>
                        <a:rPr lang="en-US" sz="1600">
                          <a:latin typeface="Arial" panose="020B0604020202020204" pitchFamily="34" charset="0"/>
                          <a:cs typeface="Arial" panose="020B0604020202020204" pitchFamily="34" charset="0"/>
                        </a:rPr>
                        <a:t>A slice of the State education system that represents a cross-section of schools selected to pilot the implementation of MTSS.</a:t>
                      </a:r>
                    </a:p>
                  </a:txBody>
                  <a:tcPr/>
                </a:tc>
                <a:extLst>
                  <a:ext uri="{0D108BD9-81ED-4DB2-BD59-A6C34878D82A}">
                    <a16:rowId xmlns:a16="http://schemas.microsoft.com/office/drawing/2014/main" val="4153101655"/>
                  </a:ext>
                </a:extLst>
              </a:tr>
            </a:tbl>
          </a:graphicData>
        </a:graphic>
      </p:graphicFrame>
      <p:pic>
        <p:nvPicPr>
          <p:cNvPr id="3" name="Audio 2">
            <a:hlinkClick r:id="" action="ppaction://media"/>
            <a:extLst>
              <a:ext uri="{FF2B5EF4-FFF2-40B4-BE49-F238E27FC236}">
                <a16:creationId xmlns:a16="http://schemas.microsoft.com/office/drawing/2014/main" id="{F6F92B8D-768B-4B03-91B1-51B239C38034}"/>
              </a:ext>
            </a:extLst>
          </p:cNvPr>
          <p:cNvPicPr>
            <a:picLocks noChangeAspect="1"/>
          </p:cNvPicPr>
          <p:nvPr>
            <a:audioFile r:link="rId1"/>
            <p:extLst>
              <p:ext uri="{DAA4B4D4-6D71-4841-9C94-3DE7FCFB9230}">
                <p14:media xmlns:p14="http://schemas.microsoft.com/office/powerpoint/2010/main" r:embed="rId2">
                  <p14:trim st="2102" end="10946.6462"/>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5513501"/>
      </p:ext>
    </p:extLst>
  </p:cSld>
  <p:clrMapOvr>
    <a:masterClrMapping/>
  </p:clrMapOvr>
  <mc:AlternateContent xmlns:mc="http://schemas.openxmlformats.org/markup-compatibility/2006" xmlns:p14="http://schemas.microsoft.com/office/powerpoint/2010/main">
    <mc:Choice Requires="p14">
      <p:transition spd="med" p14:dur="700" advTm="26155">
        <p:fade/>
      </p:transition>
    </mc:Choice>
    <mc:Fallback xmlns="">
      <p:transition spd="med" advTm="26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8FA3-316D-4567-86E8-E62BACE8A517}"/>
              </a:ext>
            </a:extLst>
          </p:cNvPr>
          <p:cNvSpPr>
            <a:spLocks noGrp="1"/>
          </p:cNvSpPr>
          <p:nvPr>
            <p:ph type="title"/>
          </p:nvPr>
        </p:nvSpPr>
        <p:spPr>
          <a:xfrm>
            <a:off x="6682435" y="1243012"/>
            <a:ext cx="5509565" cy="3781720"/>
          </a:xfrm>
        </p:spPr>
        <p:txBody>
          <a:bodyPr anchor="ctr">
            <a:normAutofit/>
          </a:bodyPr>
          <a:lstStyle/>
          <a:p>
            <a:r>
              <a:rPr lang="en-US" sz="3600"/>
              <a:t>Consider Proposed Targets</a:t>
            </a:r>
          </a:p>
        </p:txBody>
      </p:sp>
      <p:sp>
        <p:nvSpPr>
          <p:cNvPr id="3" name="Text Placeholder 2">
            <a:extLst>
              <a:ext uri="{FF2B5EF4-FFF2-40B4-BE49-F238E27FC236}">
                <a16:creationId xmlns:a16="http://schemas.microsoft.com/office/drawing/2014/main" id="{B2797A79-BCC3-4C71-B87C-A99B492D145A}"/>
              </a:ext>
            </a:extLst>
          </p:cNvPr>
          <p:cNvSpPr>
            <a:spLocks noGrp="1"/>
          </p:cNvSpPr>
          <p:nvPr>
            <p:ph type="body" sz="half" idx="2"/>
          </p:nvPr>
        </p:nvSpPr>
        <p:spPr>
          <a:xfrm>
            <a:off x="7088180" y="5184038"/>
            <a:ext cx="3170245" cy="1214324"/>
          </a:xfrm>
        </p:spPr>
        <p:txBody>
          <a:bodyPr vert="horz" lIns="91440" tIns="45720" rIns="91440" bIns="45720" rtlCol="0" anchor="t">
            <a:normAutofit/>
          </a:bodyPr>
          <a:lstStyle/>
          <a:p>
            <a:pPr algn="ctr"/>
            <a:r>
              <a:rPr lang="en-US" sz="3600" b="1" dirty="0"/>
              <a:t>Stakeholder </a:t>
            </a:r>
            <a:endParaRPr lang="en-US" sz="3600" b="1"/>
          </a:p>
          <a:p>
            <a:pPr algn="ctr"/>
            <a:r>
              <a:rPr lang="en-US" sz="3600" b="1" dirty="0"/>
              <a:t>Feedback </a:t>
            </a:r>
          </a:p>
          <a:p>
            <a:pPr algn="ctr"/>
            <a:endParaRPr lang="en-US"/>
          </a:p>
        </p:txBody>
      </p:sp>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fld id="{9CD8D479-8942-46E8-A226-A4E01F7A105C}" type="slidenum">
              <a:rPr lang="en-US" smtClean="0"/>
              <a:t>30</a:t>
            </a:fld>
            <a:endParaRPr lang="en-US"/>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7425" y="5024732"/>
            <a:ext cx="1323975" cy="1323975"/>
          </a:xfrm>
          <a:prstGeom prst="rect">
            <a:avLst/>
          </a:prstGeom>
        </p:spPr>
      </p:pic>
      <p:pic>
        <p:nvPicPr>
          <p:cNvPr id="5" name="Audio 4">
            <a:hlinkClick r:id="" action="ppaction://media"/>
            <a:extLst>
              <a:ext uri="{FF2B5EF4-FFF2-40B4-BE49-F238E27FC236}">
                <a16:creationId xmlns:a16="http://schemas.microsoft.com/office/drawing/2014/main" id="{6F7C61D6-778A-43B1-8A65-ACBA3B1178B5}"/>
              </a:ext>
            </a:extLst>
          </p:cNvPr>
          <p:cNvPicPr>
            <a:picLocks noChangeAspect="1"/>
          </p:cNvPicPr>
          <p:nvPr>
            <a:audioFile r:link="rId1"/>
            <p:extLst>
              <p:ext uri="{DAA4B4D4-6D71-4841-9C94-3DE7FCFB9230}">
                <p14:media xmlns:p14="http://schemas.microsoft.com/office/powerpoint/2010/main" r:embed="rId2">
                  <p14:trim st="554" end="2941.5396"/>
                </p14:media>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2071279"/>
      </p:ext>
    </p:extLst>
  </p:cSld>
  <p:clrMapOvr>
    <a:masterClrMapping/>
  </p:clrMapOvr>
  <mc:AlternateContent xmlns:mc="http://schemas.openxmlformats.org/markup-compatibility/2006" xmlns:p14="http://schemas.microsoft.com/office/powerpoint/2010/main">
    <mc:Choice Requires="p14">
      <p:transition spd="med" p14:dur="700" advTm="7672">
        <p:fade/>
      </p:transition>
    </mc:Choice>
    <mc:Fallback xmlns="">
      <p:transition spd="med" advTm="7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31</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Additional information on SPP Indicator School District performance is available at data.nysed.gov </a:t>
            </a:r>
          </a:p>
        </p:txBody>
      </p:sp>
      <p:pic>
        <p:nvPicPr>
          <p:cNvPr id="2" name="Audio 1">
            <a:hlinkClick r:id="" action="ppaction://media"/>
            <a:extLst>
              <a:ext uri="{FF2B5EF4-FFF2-40B4-BE49-F238E27FC236}">
                <a16:creationId xmlns:a16="http://schemas.microsoft.com/office/drawing/2014/main" id="{BAB7625E-7A50-431F-AA2A-DD2AC3FA8985}"/>
              </a:ext>
            </a:extLst>
          </p:cNvPr>
          <p:cNvPicPr>
            <a:picLocks noChangeAspect="1"/>
          </p:cNvPicPr>
          <p:nvPr>
            <a:audioFile r:link="rId1"/>
            <p:extLst>
              <p:ext uri="{DAA4B4D4-6D71-4841-9C94-3DE7FCFB9230}">
                <p14:media xmlns:p14="http://schemas.microsoft.com/office/powerpoint/2010/main" r:embed="rId2">
                  <p14:trim st="1750" end="2305.3356"/>
                </p14:media>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31612">
        <p:fade/>
      </p:transition>
    </mc:Choice>
    <mc:Fallback xmlns="">
      <p:transition spd="med" advTm="31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32</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Online Survey</a:t>
            </a:r>
          </a:p>
        </p:txBody>
      </p:sp>
      <p:pic>
        <p:nvPicPr>
          <p:cNvPr id="3" name="Audio 2">
            <a:hlinkClick r:id="" action="ppaction://media"/>
            <a:extLst>
              <a:ext uri="{FF2B5EF4-FFF2-40B4-BE49-F238E27FC236}">
                <a16:creationId xmlns:a16="http://schemas.microsoft.com/office/drawing/2014/main" id="{A98D075A-FCAA-4FB3-AB39-EDFE51ACA5B2}"/>
              </a:ext>
            </a:extLst>
          </p:cNvPr>
          <p:cNvPicPr>
            <a:picLocks noChangeAspect="1"/>
          </p:cNvPicPr>
          <p:nvPr>
            <a:audioFile r:link="rId1"/>
            <p:extLst>
              <p:ext uri="{DAA4B4D4-6D71-4841-9C94-3DE7FCFB9230}">
                <p14:media xmlns:p14="http://schemas.microsoft.com/office/powerpoint/2010/main" r:embed="rId2">
                  <p14:trim end="1760.1405"/>
                </p14:media>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50908">
        <p:fade/>
      </p:transition>
    </mc:Choice>
    <mc:Fallback xmlns="">
      <p:transition spd="med" advTm="50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 name="Audio 1">
            <a:hlinkClick r:id="" action="ppaction://media"/>
            <a:extLst>
              <a:ext uri="{FF2B5EF4-FFF2-40B4-BE49-F238E27FC236}">
                <a16:creationId xmlns:a16="http://schemas.microsoft.com/office/drawing/2014/main" id="{C2FC5C6C-5642-4533-BB8A-8D52CA17554F}"/>
              </a:ext>
            </a:extLst>
          </p:cNvPr>
          <p:cNvPicPr>
            <a:picLocks noChangeAspect="1"/>
          </p:cNvPicPr>
          <p:nvPr>
            <a:audioFile r:link="rId1"/>
            <p:extLst>
              <p:ext uri="{DAA4B4D4-6D71-4841-9C94-3DE7FCFB9230}">
                <p14:media xmlns:p14="http://schemas.microsoft.com/office/powerpoint/2010/main" r:embed="rId2">
                  <p14:trim end="513.2358"/>
                </p14:media>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2399">
        <p:fade/>
      </p:transition>
    </mc:Choice>
    <mc:Fallback xmlns="">
      <p:transition spd="med" advTm="12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7538-B686-4170-B464-530044A2595F}"/>
              </a:ext>
            </a:extLst>
          </p:cNvPr>
          <p:cNvSpPr>
            <a:spLocks noGrp="1"/>
          </p:cNvSpPr>
          <p:nvPr>
            <p:ph type="title"/>
          </p:nvPr>
        </p:nvSpPr>
        <p:spPr/>
        <p:txBody>
          <a:bodyPr>
            <a:noAutofit/>
          </a:bodyPr>
          <a:lstStyle/>
          <a:p>
            <a:pPr algn="ctr"/>
            <a:r>
              <a:rPr lang="en-US" sz="4800">
                <a:latin typeface="Calibri" panose="020F0502020204030204" pitchFamily="34" charset="0"/>
                <a:cs typeface="Calibri" panose="020F0502020204030204" pitchFamily="34" charset="0"/>
              </a:rPr>
              <a:t>What is Indicator 17</a:t>
            </a:r>
            <a:br>
              <a:rPr lang="en-US" sz="4800">
                <a:latin typeface="Calibri" panose="020F0502020204030204" pitchFamily="34" charset="0"/>
                <a:cs typeface="Calibri" panose="020F0502020204030204" pitchFamily="34" charset="0"/>
              </a:rPr>
            </a:br>
            <a:r>
              <a:rPr lang="en-US" sz="4800">
                <a:latin typeface="Calibri" panose="020F0502020204030204" pitchFamily="34" charset="0"/>
                <a:cs typeface="Calibri" panose="020F0502020204030204" pitchFamily="34" charset="0"/>
              </a:rPr>
              <a:t>State Systemic Improvement Plan (SSIP)?</a:t>
            </a:r>
          </a:p>
        </p:txBody>
      </p:sp>
      <p:pic>
        <p:nvPicPr>
          <p:cNvPr id="3" name="Audio 2">
            <a:hlinkClick r:id="" action="ppaction://media"/>
            <a:extLst>
              <a:ext uri="{FF2B5EF4-FFF2-40B4-BE49-F238E27FC236}">
                <a16:creationId xmlns:a16="http://schemas.microsoft.com/office/drawing/2014/main" id="{367DA7F5-5253-4C7D-A1BF-8AB34C61A075}"/>
              </a:ext>
            </a:extLst>
          </p:cNvPr>
          <p:cNvPicPr>
            <a:picLocks noChangeAspect="1"/>
          </p:cNvPicPr>
          <p:nvPr>
            <a:audioFile r:link="rId1"/>
            <p:extLst>
              <p:ext uri="{DAA4B4D4-6D71-4841-9C94-3DE7FCFB9230}">
                <p14:media xmlns:p14="http://schemas.microsoft.com/office/powerpoint/2010/main" r:embed="rId2">
                  <p14:trim st="2601" end="1873.5192"/>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2043146"/>
      </p:ext>
    </p:extLst>
  </p:cSld>
  <p:clrMapOvr>
    <a:masterClrMapping/>
  </p:clrMapOvr>
  <mc:AlternateContent xmlns:mc="http://schemas.openxmlformats.org/markup-compatibility/2006" xmlns:p14="http://schemas.microsoft.com/office/powerpoint/2010/main">
    <mc:Choice Requires="p14">
      <p:transition spd="med" p14:dur="700" advTm="10621">
        <p:fade/>
      </p:transition>
    </mc:Choice>
    <mc:Fallback xmlns="">
      <p:transition spd="med" advTm="10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4F62-CB18-4572-BD94-D5ECCF17EF89}"/>
              </a:ext>
            </a:extLst>
          </p:cNvPr>
          <p:cNvSpPr>
            <a:spLocks noGrp="1"/>
          </p:cNvSpPr>
          <p:nvPr>
            <p:ph type="title"/>
          </p:nvPr>
        </p:nvSpPr>
        <p:spPr>
          <a:xfrm>
            <a:off x="142875" y="168655"/>
            <a:ext cx="9401175" cy="662815"/>
          </a:xfrm>
          <a:solidFill>
            <a:schemeClr val="tx1"/>
          </a:solidFill>
        </p:spPr>
        <p:txBody>
          <a:bodyPr>
            <a:normAutofit/>
          </a:bodyPr>
          <a:lstStyle/>
          <a:p>
            <a:r>
              <a:rPr lang="en-US">
                <a:solidFill>
                  <a:schemeClr val="bg1"/>
                </a:solidFill>
                <a:latin typeface="Arial" panose="020B0604020202020204" pitchFamily="34" charset="0"/>
                <a:cs typeface="Arial" panose="020B0604020202020204" pitchFamily="34" charset="0"/>
              </a:rPr>
              <a:t>State Systemic Improvement Plan (SSIP)</a:t>
            </a:r>
          </a:p>
        </p:txBody>
      </p:sp>
      <p:sp>
        <p:nvSpPr>
          <p:cNvPr id="4" name="Slide Number Placeholder 3">
            <a:extLst>
              <a:ext uri="{FF2B5EF4-FFF2-40B4-BE49-F238E27FC236}">
                <a16:creationId xmlns:a16="http://schemas.microsoft.com/office/drawing/2014/main" id="{68A1D6F9-3020-48AD-AC78-43EF1ECFF0BD}"/>
              </a:ext>
            </a:extLst>
          </p:cNvPr>
          <p:cNvSpPr>
            <a:spLocks noGrp="1"/>
          </p:cNvSpPr>
          <p:nvPr>
            <p:ph type="sldNum" sz="quarter" idx="12"/>
          </p:nvPr>
        </p:nvSpPr>
        <p:spPr/>
        <p:txBody>
          <a:bodyPr/>
          <a:lstStyle/>
          <a:p>
            <a:fld id="{F0597B30-7949-4ED9-96B5-005BABF2293C}" type="slidenum">
              <a:rPr lang="en-US" smtClean="0"/>
              <a:pPr/>
              <a:t>5</a:t>
            </a:fld>
            <a:endParaRPr lang="en-US"/>
          </a:p>
        </p:txBody>
      </p:sp>
      <p:sp>
        <p:nvSpPr>
          <p:cNvPr id="5" name="Content Placeholder 4">
            <a:extLst>
              <a:ext uri="{FF2B5EF4-FFF2-40B4-BE49-F238E27FC236}">
                <a16:creationId xmlns:a16="http://schemas.microsoft.com/office/drawing/2014/main" id="{96536298-B0A9-4123-8E4C-E9FB075CE05C}"/>
              </a:ext>
            </a:extLst>
          </p:cNvPr>
          <p:cNvSpPr txBox="1">
            <a:spLocks noChangeArrowheads="1"/>
          </p:cNvSpPr>
          <p:nvPr/>
        </p:nvSpPr>
        <p:spPr>
          <a:xfrm>
            <a:off x="1224467" y="1766889"/>
            <a:ext cx="10267878" cy="4218276"/>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685800" indent="-623888"/>
            <a:r>
              <a:rPr lang="en-US" altLang="en-US" sz="3600" dirty="0">
                <a:latin typeface="Arial" panose="020B0604020202020204" pitchFamily="34" charset="0"/>
                <a:cs typeface="Arial" panose="020B0604020202020204" pitchFamily="34" charset="0"/>
              </a:rPr>
              <a:t>SSIP = State Systemic Improvement Plan</a:t>
            </a:r>
          </a:p>
          <a:p>
            <a:pPr marL="685800" indent="-623888"/>
            <a:r>
              <a:rPr lang="en-US" altLang="en-US" sz="3600" dirty="0">
                <a:latin typeface="Arial" panose="020B0604020202020204" pitchFamily="34" charset="0"/>
                <a:cs typeface="Arial" panose="020B0604020202020204" pitchFamily="34" charset="0"/>
              </a:rPr>
              <a:t>Federal requirement for all states</a:t>
            </a:r>
          </a:p>
          <a:p>
            <a:pPr marL="685800" indent="-623888"/>
            <a:r>
              <a:rPr lang="en-US" altLang="en-US" sz="3600" dirty="0">
                <a:latin typeface="Arial" panose="020B0604020202020204" pitchFamily="34" charset="0"/>
                <a:cs typeface="Arial" panose="020B0604020202020204" pitchFamily="34" charset="0"/>
              </a:rPr>
              <a:t>To improve outcomes for students with disabilities</a:t>
            </a:r>
          </a:p>
          <a:p>
            <a:pPr marL="685800" indent="-623888"/>
            <a:r>
              <a:rPr lang="en-US" altLang="en-US" sz="3600" dirty="0">
                <a:latin typeface="Arial" panose="020B0604020202020204" pitchFamily="34" charset="0"/>
                <a:cs typeface="Arial" panose="020B0604020202020204" pitchFamily="34" charset="0"/>
              </a:rPr>
              <a:t>By creating a plan to implement evidence-based practices</a:t>
            </a:r>
          </a:p>
          <a:p>
            <a:pPr marL="914400" lvl="2" indent="0">
              <a:buFont typeface="Wingdings 3" panose="05040102010807070707" pitchFamily="18" charset="2"/>
              <a:buNone/>
            </a:pPr>
            <a:endParaRPr lang="en-US" altLang="en-US" sz="3200" b="1" dirty="0"/>
          </a:p>
        </p:txBody>
      </p:sp>
      <p:pic>
        <p:nvPicPr>
          <p:cNvPr id="6" name="Audio 5">
            <a:hlinkClick r:id="" action="ppaction://media"/>
            <a:extLst>
              <a:ext uri="{FF2B5EF4-FFF2-40B4-BE49-F238E27FC236}">
                <a16:creationId xmlns:a16="http://schemas.microsoft.com/office/drawing/2014/main" id="{0A46AF2C-9F43-478E-9830-F9BE882D7F0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54608027"/>
      </p:ext>
    </p:extLst>
  </p:cSld>
  <p:clrMapOvr>
    <a:masterClrMapping/>
  </p:clrMapOvr>
  <mc:AlternateContent xmlns:mc="http://schemas.openxmlformats.org/markup-compatibility/2006" xmlns:p14="http://schemas.microsoft.com/office/powerpoint/2010/main">
    <mc:Choice Requires="p14">
      <p:transition spd="med" p14:dur="700" advTm="66087">
        <p:fade/>
      </p:transition>
    </mc:Choice>
    <mc:Fallback xmlns="">
      <p:transition spd="med" advTm="66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7347"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01" y="174858"/>
            <a:ext cx="9144000" cy="798896"/>
          </a:xfrm>
          <a:solidFill>
            <a:schemeClr val="tx1"/>
          </a:solidFill>
        </p:spPr>
        <p:txBody>
          <a:bodyPr>
            <a:normAutofit/>
          </a:bodyPr>
          <a:lstStyle/>
          <a:p>
            <a:pPr>
              <a:defRPr/>
            </a:pPr>
            <a:r>
              <a:rPr lang="en-US" sz="3600">
                <a:solidFill>
                  <a:schemeClr val="bg1"/>
                </a:solidFill>
                <a:latin typeface="Arial" panose="020B0604020202020204" pitchFamily="34" charset="0"/>
                <a:cs typeface="Arial" panose="020B0604020202020204" pitchFamily="34" charset="0"/>
              </a:rPr>
              <a:t>SSIP Focus</a:t>
            </a:r>
          </a:p>
        </p:txBody>
      </p:sp>
      <p:sp>
        <p:nvSpPr>
          <p:cNvPr id="3" name="Content Placeholder 2"/>
          <p:cNvSpPr>
            <a:spLocks noGrp="1"/>
          </p:cNvSpPr>
          <p:nvPr>
            <p:ph idx="1"/>
          </p:nvPr>
        </p:nvSpPr>
        <p:spPr>
          <a:xfrm>
            <a:off x="960120" y="1939757"/>
            <a:ext cx="10271760" cy="4401408"/>
          </a:xfrm>
        </p:spPr>
        <p:txBody>
          <a:bodyPr>
            <a:noAutofit/>
          </a:bodyPr>
          <a:lstStyle/>
          <a:p>
            <a:pPr marL="0" indent="0" algn="just">
              <a:lnSpc>
                <a:spcPct val="150000"/>
              </a:lnSpc>
              <a:spcBef>
                <a:spcPts val="0"/>
              </a:spcBef>
              <a:buNone/>
            </a:pPr>
            <a:r>
              <a:rPr lang="en-US" sz="3600">
                <a:latin typeface="Arial" panose="020B0604020202020204" pitchFamily="34" charset="0"/>
                <a:cs typeface="Arial" panose="020B0604020202020204" pitchFamily="34" charset="0"/>
              </a:rPr>
              <a:t>State Identified Measurable Result (SIMR):</a:t>
            </a:r>
          </a:p>
          <a:p>
            <a:pPr marL="457200" indent="0">
              <a:lnSpc>
                <a:spcPct val="150000"/>
              </a:lnSpc>
              <a:spcBef>
                <a:spcPts val="0"/>
              </a:spcBef>
              <a:buNone/>
            </a:pPr>
            <a:r>
              <a:rPr lang="en-US" sz="2800">
                <a:latin typeface="Arial" panose="020B0604020202020204" pitchFamily="34" charset="0"/>
                <a:cs typeface="Arial" panose="020B0604020202020204" pitchFamily="34" charset="0"/>
              </a:rPr>
              <a:t>For students classified as students with learning disabilities in SSIP Pilot Schools (grades 3-5), increase the percent of students scoring at proficiency levels 2 and above on the grades 3-5 English Language Arts (ELA) State Assessment.</a:t>
            </a:r>
          </a:p>
          <a:p>
            <a:pPr marL="0" indent="0">
              <a:lnSpc>
                <a:spcPct val="150000"/>
              </a:lnSpc>
              <a:spcBef>
                <a:spcPts val="0"/>
              </a:spcBef>
              <a:buNone/>
            </a:pPr>
            <a:endParaRPr lang="en-US" sz="2800"/>
          </a:p>
        </p:txBody>
      </p:sp>
      <p:sp>
        <p:nvSpPr>
          <p:cNvPr id="4" name="Slide Number Placeholder 3"/>
          <p:cNvSpPr>
            <a:spLocks noGrp="1"/>
          </p:cNvSpPr>
          <p:nvPr>
            <p:ph type="sldNum" sz="quarter" idx="12"/>
          </p:nvPr>
        </p:nvSpPr>
        <p:spPr/>
        <p:txBody>
          <a:bodyPr/>
          <a:lstStyle/>
          <a:p>
            <a:fld id="{F0597B30-7949-4ED9-96B5-005BABF2293C}" type="slidenum">
              <a:rPr lang="en-US" smtClean="0"/>
              <a:pPr/>
              <a:t>6</a:t>
            </a:fld>
            <a:endParaRPr lang="en-US"/>
          </a:p>
        </p:txBody>
      </p:sp>
      <p:pic>
        <p:nvPicPr>
          <p:cNvPr id="5" name="Audio 4">
            <a:hlinkClick r:id="" action="ppaction://media"/>
            <a:extLst>
              <a:ext uri="{FF2B5EF4-FFF2-40B4-BE49-F238E27FC236}">
                <a16:creationId xmlns:a16="http://schemas.microsoft.com/office/drawing/2014/main" id="{9137D1F1-A5AF-4F0E-B0EC-F4A564D373AC}"/>
              </a:ext>
            </a:extLst>
          </p:cNvPr>
          <p:cNvPicPr>
            <a:picLocks noChangeAspect="1"/>
          </p:cNvPicPr>
          <p:nvPr>
            <a:audioFile r:link="rId1"/>
            <p:extLst>
              <p:ext uri="{DAA4B4D4-6D71-4841-9C94-3DE7FCFB9230}">
                <p14:media xmlns:p14="http://schemas.microsoft.com/office/powerpoint/2010/main" r:embed="rId2">
                  <p14:trim st="2499" end="4134.7709"/>
                </p14:media>
              </p:ext>
            </p:extLst>
          </p:nvPr>
        </p:nvPicPr>
        <p:blipFill>
          <a:blip r:embed="rId5"/>
          <a:stretch>
            <a:fillRect/>
          </a:stretch>
        </p:blipFill>
        <p:spPr>
          <a:xfrm rot="21062069">
            <a:off x="11633200" y="6299200"/>
            <a:ext cx="406400" cy="406400"/>
          </a:xfrm>
          <a:prstGeom prst="rect">
            <a:avLst/>
          </a:prstGeom>
        </p:spPr>
      </p:pic>
    </p:spTree>
    <p:extLst>
      <p:ext uri="{BB962C8B-B14F-4D97-AF65-F5344CB8AC3E}">
        <p14:creationId xmlns:p14="http://schemas.microsoft.com/office/powerpoint/2010/main" val="2772249577"/>
      </p:ext>
    </p:extLst>
  </p:cSld>
  <p:clrMapOvr>
    <a:masterClrMapping/>
  </p:clrMapOvr>
  <mc:AlternateContent xmlns:mc="http://schemas.openxmlformats.org/markup-compatibility/2006" xmlns:p14="http://schemas.microsoft.com/office/powerpoint/2010/main">
    <mc:Choice Requires="p14">
      <p:transition spd="med" p14:dur="700" advTm="74940">
        <p:fade/>
      </p:transition>
    </mc:Choice>
    <mc:Fallback xmlns="">
      <p:transition spd="med" advTm="74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2049623" y="3836264"/>
            <a:ext cx="5915266" cy="1495453"/>
          </a:xfrm>
        </p:spPr>
        <p:txBody>
          <a:bodyPr>
            <a:noAutofit/>
          </a:bodyPr>
          <a:lstStyle/>
          <a:p>
            <a:r>
              <a:rPr lang="en-US" sz="3600"/>
              <a:t>Improvement Activities</a:t>
            </a:r>
            <a:endParaRPr lang="en-US" sz="2000"/>
          </a:p>
        </p:txBody>
      </p:sp>
      <p:pic>
        <p:nvPicPr>
          <p:cNvPr id="3" name="Audio 2">
            <a:hlinkClick r:id="" action="ppaction://media"/>
            <a:extLst>
              <a:ext uri="{FF2B5EF4-FFF2-40B4-BE49-F238E27FC236}">
                <a16:creationId xmlns:a16="http://schemas.microsoft.com/office/drawing/2014/main" id="{E001AEF9-D15D-4C1F-A262-F3C731E20582}"/>
              </a:ext>
            </a:extLst>
          </p:cNvPr>
          <p:cNvPicPr>
            <a:picLocks noChangeAspect="1"/>
          </p:cNvPicPr>
          <p:nvPr>
            <a:audioFile r:link="rId1"/>
            <p:extLst>
              <p:ext uri="{DAA4B4D4-6D71-4841-9C94-3DE7FCFB9230}">
                <p14:media xmlns:p14="http://schemas.microsoft.com/office/powerpoint/2010/main" r:embed="rId2">
                  <p14:trim end="2425.8049"/>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8109992"/>
      </p:ext>
    </p:extLst>
  </p:cSld>
  <p:clrMapOvr>
    <a:masterClrMapping/>
  </p:clrMapOvr>
  <mc:AlternateContent xmlns:mc="http://schemas.openxmlformats.org/markup-compatibility/2006" xmlns:p14="http://schemas.microsoft.com/office/powerpoint/2010/main">
    <mc:Choice Requires="p14">
      <p:transition spd="med" p14:dur="700" advTm="17935">
        <p:fade/>
      </p:transition>
    </mc:Choice>
    <mc:Fallback xmlns="">
      <p:transition spd="med" advTm="17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9D43-898E-4617-9391-C1640F4F6502}"/>
              </a:ext>
            </a:extLst>
          </p:cNvPr>
          <p:cNvSpPr>
            <a:spLocks noGrp="1"/>
          </p:cNvSpPr>
          <p:nvPr>
            <p:ph type="title"/>
          </p:nvPr>
        </p:nvSpPr>
        <p:spPr>
          <a:xfrm>
            <a:off x="205201" y="306561"/>
            <a:ext cx="9420062" cy="718050"/>
          </a:xfrm>
          <a:solidFill>
            <a:schemeClr val="tx1"/>
          </a:solidFill>
        </p:spPr>
        <p:txBody>
          <a:bodyPr>
            <a:normAutofit/>
          </a:bodyPr>
          <a:lstStyle/>
          <a:p>
            <a:r>
              <a:rPr lang="en-US">
                <a:solidFill>
                  <a:schemeClr val="bg1"/>
                </a:solidFill>
                <a:latin typeface="Arial" panose="020B0604020202020204" pitchFamily="34" charset="0"/>
                <a:cs typeface="Arial" panose="020B0604020202020204" pitchFamily="34" charset="0"/>
              </a:rPr>
              <a:t>SSIP – Improvement Strategies</a:t>
            </a:r>
          </a:p>
        </p:txBody>
      </p:sp>
      <p:sp>
        <p:nvSpPr>
          <p:cNvPr id="4" name="Slide Number Placeholder 3">
            <a:extLst>
              <a:ext uri="{FF2B5EF4-FFF2-40B4-BE49-F238E27FC236}">
                <a16:creationId xmlns:a16="http://schemas.microsoft.com/office/drawing/2014/main" id="{E5D0701E-50E5-4E87-8F34-BCFF4A218B91}"/>
              </a:ext>
            </a:extLst>
          </p:cNvPr>
          <p:cNvSpPr>
            <a:spLocks noGrp="1"/>
          </p:cNvSpPr>
          <p:nvPr>
            <p:ph type="sldNum" sz="quarter" idx="12"/>
          </p:nvPr>
        </p:nvSpPr>
        <p:spPr/>
        <p:txBody>
          <a:bodyPr/>
          <a:lstStyle/>
          <a:p>
            <a:fld id="{F0597B30-7949-4ED9-96B5-005BABF2293C}" type="slidenum">
              <a:rPr lang="en-US" smtClean="0"/>
              <a:pPr/>
              <a:t>8</a:t>
            </a:fld>
            <a:endParaRPr lang="en-US"/>
          </a:p>
        </p:txBody>
      </p:sp>
      <p:sp>
        <p:nvSpPr>
          <p:cNvPr id="9" name="Shape 246">
            <a:extLst>
              <a:ext uri="{FF2B5EF4-FFF2-40B4-BE49-F238E27FC236}">
                <a16:creationId xmlns:a16="http://schemas.microsoft.com/office/drawing/2014/main" id="{9D240DE3-BFB3-4B07-A203-A8E2D4B9259F}"/>
              </a:ext>
            </a:extLst>
          </p:cNvPr>
          <p:cNvSpPr txBox="1">
            <a:spLocks/>
          </p:cNvSpPr>
          <p:nvPr/>
        </p:nvSpPr>
        <p:spPr>
          <a:xfrm>
            <a:off x="410402" y="1330036"/>
            <a:ext cx="11185853" cy="5070764"/>
          </a:xfrm>
          <a:prstGeom prst="rect">
            <a:avLst/>
          </a:prstGeom>
        </p:spPr>
        <p:txBody>
          <a:bodyPr spcFirstLastPara="1" vert="horz" lIns="91425" tIns="45700" rIns="91425" bIns="4570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1136142" lvl="2" indent="-514350">
              <a:lnSpc>
                <a:spcPct val="120000"/>
              </a:lnSpc>
              <a:spcBef>
                <a:spcPts val="0"/>
              </a:spcBef>
              <a:buClr>
                <a:schemeClr val="dk1"/>
              </a:buClr>
              <a:buSzPts val="2800"/>
              <a:buFont typeface="Calibri"/>
              <a:buAutoNum type="romanUcPeriod"/>
              <a:defRPr/>
            </a:pPr>
            <a:r>
              <a:rPr lang="en-US" sz="3200">
                <a:solidFill>
                  <a:schemeClr val="dk1"/>
                </a:solidFill>
                <a:latin typeface="Arial" panose="020B0604020202020204" pitchFamily="34" charset="0"/>
                <a:ea typeface="Calibri"/>
                <a:cs typeface="Arial" panose="020B0604020202020204" pitchFamily="34" charset="0"/>
                <a:sym typeface="Calibri"/>
              </a:rPr>
              <a:t>Organizational Capacity Building</a:t>
            </a:r>
            <a:endParaRPr lang="en-US" sz="1800">
              <a:solidFill>
                <a:schemeClr val="tx1">
                  <a:lumMod val="75000"/>
                  <a:lumOff val="25000"/>
                </a:schemeClr>
              </a:solidFill>
              <a:latin typeface="Arial" panose="020B0604020202020204" pitchFamily="34" charset="0"/>
              <a:cs typeface="Arial" panose="020B0604020202020204" pitchFamily="34" charset="0"/>
            </a:endParaRPr>
          </a:p>
          <a:p>
            <a:pPr marL="1136142" lvl="2" indent="-514350">
              <a:lnSpc>
                <a:spcPct val="120000"/>
              </a:lnSpc>
              <a:spcBef>
                <a:spcPts val="560"/>
              </a:spcBef>
              <a:buClr>
                <a:schemeClr val="dk1"/>
              </a:buClr>
              <a:buSzPts val="2800"/>
              <a:buFont typeface="Calibri"/>
              <a:buAutoNum type="romanUcPeriod"/>
              <a:defRPr/>
            </a:pPr>
            <a:r>
              <a:rPr lang="en-US" sz="3200">
                <a:solidFill>
                  <a:schemeClr val="dk1"/>
                </a:solidFill>
                <a:latin typeface="Arial" panose="020B0604020202020204" pitchFamily="34" charset="0"/>
                <a:ea typeface="Calibri"/>
                <a:cs typeface="Arial" panose="020B0604020202020204" pitchFamily="34" charset="0"/>
                <a:sym typeface="Calibri"/>
              </a:rPr>
              <a:t>Program and Resource Development</a:t>
            </a:r>
            <a:endParaRPr lang="en-US" sz="1800">
              <a:solidFill>
                <a:schemeClr val="tx1">
                  <a:lumMod val="75000"/>
                  <a:lumOff val="25000"/>
                </a:schemeClr>
              </a:solidFill>
              <a:latin typeface="Arial" panose="020B0604020202020204" pitchFamily="34" charset="0"/>
              <a:cs typeface="Arial" panose="020B0604020202020204" pitchFamily="34" charset="0"/>
            </a:endParaRPr>
          </a:p>
          <a:p>
            <a:pPr marL="1136142" lvl="2" indent="-514350">
              <a:lnSpc>
                <a:spcPct val="120000"/>
              </a:lnSpc>
              <a:spcBef>
                <a:spcPts val="560"/>
              </a:spcBef>
              <a:buClr>
                <a:schemeClr val="dk1"/>
              </a:buClr>
              <a:buSzPts val="2800"/>
              <a:buFont typeface="Calibri"/>
              <a:buAutoNum type="romanUcPeriod"/>
              <a:defRPr/>
            </a:pPr>
            <a:r>
              <a:rPr lang="en-US" sz="3200">
                <a:solidFill>
                  <a:schemeClr val="dk1"/>
                </a:solidFill>
                <a:latin typeface="Arial" panose="020B0604020202020204" pitchFamily="34" charset="0"/>
                <a:ea typeface="Calibri"/>
                <a:cs typeface="Arial" panose="020B0604020202020204" pitchFamily="34" charset="0"/>
                <a:sym typeface="Calibri"/>
              </a:rPr>
              <a:t>Professional Development, Technical Assistance and Coaching</a:t>
            </a:r>
            <a:endParaRPr lang="en-US" sz="1800">
              <a:solidFill>
                <a:schemeClr val="tx1">
                  <a:lumMod val="75000"/>
                  <a:lumOff val="25000"/>
                </a:schemeClr>
              </a:solidFill>
              <a:latin typeface="Arial" panose="020B0604020202020204" pitchFamily="34" charset="0"/>
              <a:cs typeface="Arial" panose="020B0604020202020204" pitchFamily="34" charset="0"/>
            </a:endParaRPr>
          </a:p>
          <a:p>
            <a:pPr marL="1136142" lvl="2" indent="-514350">
              <a:lnSpc>
                <a:spcPct val="120000"/>
              </a:lnSpc>
              <a:spcBef>
                <a:spcPts val="560"/>
              </a:spcBef>
              <a:buClr>
                <a:schemeClr val="dk1"/>
              </a:buClr>
              <a:buSzPts val="2800"/>
              <a:buFont typeface="Calibri"/>
              <a:buAutoNum type="romanUcPeriod"/>
              <a:defRPr/>
            </a:pPr>
            <a:r>
              <a:rPr lang="en-US" sz="3200">
                <a:solidFill>
                  <a:schemeClr val="dk1"/>
                </a:solidFill>
                <a:latin typeface="Arial" panose="020B0604020202020204" pitchFamily="34" charset="0"/>
                <a:ea typeface="Calibri"/>
                <a:cs typeface="Arial" panose="020B0604020202020204" pitchFamily="34" charset="0"/>
                <a:sym typeface="Calibri"/>
              </a:rPr>
              <a:t>Needs Assessment, Improvement Planning and Monitoring</a:t>
            </a:r>
            <a:endParaRPr lang="en-US" sz="1800">
              <a:solidFill>
                <a:schemeClr val="tx1">
                  <a:lumMod val="75000"/>
                  <a:lumOff val="25000"/>
                </a:schemeClr>
              </a:solidFill>
              <a:latin typeface="Arial" panose="020B0604020202020204" pitchFamily="34" charset="0"/>
              <a:cs typeface="Arial" panose="020B0604020202020204" pitchFamily="34" charset="0"/>
            </a:endParaRPr>
          </a:p>
          <a:p>
            <a:pPr marL="1136142" lvl="2" indent="-514350">
              <a:lnSpc>
                <a:spcPct val="120000"/>
              </a:lnSpc>
              <a:spcBef>
                <a:spcPts val="560"/>
              </a:spcBef>
              <a:buClr>
                <a:schemeClr val="dk1"/>
              </a:buClr>
              <a:buSzPts val="2800"/>
              <a:buFont typeface="Calibri"/>
              <a:buAutoNum type="romanUcPeriod"/>
              <a:defRPr/>
            </a:pPr>
            <a:r>
              <a:rPr lang="en-US" sz="3200">
                <a:solidFill>
                  <a:schemeClr val="dk1"/>
                </a:solidFill>
                <a:latin typeface="Arial" panose="020B0604020202020204" pitchFamily="34" charset="0"/>
                <a:ea typeface="Calibri"/>
                <a:cs typeface="Arial" panose="020B0604020202020204" pitchFamily="34" charset="0"/>
                <a:sym typeface="Calibri"/>
              </a:rPr>
              <a:t>State Education and District Partnership and Community Engagement</a:t>
            </a:r>
            <a:endParaRPr lang="en-US" sz="2400">
              <a:solidFill>
                <a:schemeClr val="dk1"/>
              </a:solidFill>
              <a:latin typeface="Arial" panose="020B0604020202020204" pitchFamily="34" charset="0"/>
              <a:ea typeface="Calibri"/>
              <a:cs typeface="Arial" panose="020B0604020202020204" pitchFamily="34" charset="0"/>
              <a:sym typeface="Calibri"/>
            </a:endParaRPr>
          </a:p>
          <a:p>
            <a:pPr marL="1136142" lvl="2" indent="-374650">
              <a:lnSpc>
                <a:spcPct val="120000"/>
              </a:lnSpc>
              <a:spcBef>
                <a:spcPts val="440"/>
              </a:spcBef>
              <a:buClr>
                <a:schemeClr val="dk1"/>
              </a:buClr>
              <a:buSzPts val="2200"/>
              <a:buFont typeface="Arial" panose="020B0604020202020204" pitchFamily="34" charset="0"/>
              <a:buNone/>
              <a:defRPr/>
            </a:pPr>
            <a:endParaRPr lang="en-US" sz="2200" b="1">
              <a:solidFill>
                <a:schemeClr val="dk1"/>
              </a:solidFill>
              <a:ea typeface="Calibri"/>
              <a:cs typeface="Calibri"/>
              <a:sym typeface="Calibri"/>
            </a:endParaRPr>
          </a:p>
          <a:p>
            <a:pPr marL="0" indent="0">
              <a:spcBef>
                <a:spcPts val="640"/>
              </a:spcBef>
              <a:buClr>
                <a:schemeClr val="dk1"/>
              </a:buClr>
              <a:buSzPts val="3200"/>
              <a:buFont typeface="Arial" panose="020B0604020202020204" pitchFamily="34" charset="0"/>
              <a:buNone/>
              <a:defRPr/>
            </a:pPr>
            <a:endParaRPr lang="en-US" sz="3200">
              <a:solidFill>
                <a:schemeClr val="dk1"/>
              </a:solidFill>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DCB8E588-74C9-448B-890E-2E913D73420E}"/>
              </a:ext>
            </a:extLst>
          </p:cNvPr>
          <p:cNvPicPr>
            <a:picLocks noChangeAspect="1"/>
          </p:cNvPicPr>
          <p:nvPr>
            <a:audioFile r:link="rId1"/>
            <p:extLst>
              <p:ext uri="{DAA4B4D4-6D71-4841-9C94-3DE7FCFB9230}">
                <p14:media xmlns:p14="http://schemas.microsoft.com/office/powerpoint/2010/main" r:embed="rId2">
                  <p14:trim end="3783.0498"/>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1904043"/>
      </p:ext>
    </p:extLst>
  </p:cSld>
  <p:clrMapOvr>
    <a:masterClrMapping/>
  </p:clrMapOvr>
  <mc:AlternateContent xmlns:mc="http://schemas.openxmlformats.org/markup-compatibility/2006" xmlns:p14="http://schemas.microsoft.com/office/powerpoint/2010/main">
    <mc:Choice Requires="p14">
      <p:transition spd="med" p14:dur="700" advTm="85738">
        <p:fade/>
      </p:transition>
    </mc:Choice>
    <mc:Fallback xmlns="">
      <p:transition spd="med" advTm="857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9D43-898E-4617-9391-C1640F4F6502}"/>
              </a:ext>
            </a:extLst>
          </p:cNvPr>
          <p:cNvSpPr>
            <a:spLocks noGrp="1"/>
          </p:cNvSpPr>
          <p:nvPr>
            <p:ph type="title"/>
          </p:nvPr>
        </p:nvSpPr>
        <p:spPr>
          <a:xfrm>
            <a:off x="205201" y="306561"/>
            <a:ext cx="9420062" cy="718050"/>
          </a:xfrm>
          <a:solidFill>
            <a:schemeClr val="tx1"/>
          </a:solidFill>
        </p:spPr>
        <p:txBody>
          <a:bodyPr>
            <a:normAutofit/>
          </a:bodyPr>
          <a:lstStyle/>
          <a:p>
            <a:r>
              <a:rPr lang="en-US">
                <a:solidFill>
                  <a:schemeClr val="bg1"/>
                </a:solidFill>
                <a:latin typeface="Arial" panose="020B0604020202020204" pitchFamily="34" charset="0"/>
                <a:cs typeface="Arial" panose="020B0604020202020204" pitchFamily="34" charset="0"/>
              </a:rPr>
              <a:t>What is MTSS?</a:t>
            </a:r>
          </a:p>
        </p:txBody>
      </p:sp>
      <p:sp>
        <p:nvSpPr>
          <p:cNvPr id="4" name="Slide Number Placeholder 3">
            <a:extLst>
              <a:ext uri="{FF2B5EF4-FFF2-40B4-BE49-F238E27FC236}">
                <a16:creationId xmlns:a16="http://schemas.microsoft.com/office/drawing/2014/main" id="{E5D0701E-50E5-4E87-8F34-BCFF4A218B91}"/>
              </a:ext>
            </a:extLst>
          </p:cNvPr>
          <p:cNvSpPr>
            <a:spLocks noGrp="1"/>
          </p:cNvSpPr>
          <p:nvPr>
            <p:ph type="sldNum" sz="quarter" idx="12"/>
          </p:nvPr>
        </p:nvSpPr>
        <p:spPr/>
        <p:txBody>
          <a:bodyPr/>
          <a:lstStyle/>
          <a:p>
            <a:fld id="{F0597B30-7949-4ED9-96B5-005BABF2293C}" type="slidenum">
              <a:rPr lang="en-US" smtClean="0"/>
              <a:pPr/>
              <a:t>9</a:t>
            </a:fld>
            <a:endParaRPr lang="en-US"/>
          </a:p>
        </p:txBody>
      </p:sp>
      <p:sp>
        <p:nvSpPr>
          <p:cNvPr id="9" name="Content Placeholder 3">
            <a:extLst>
              <a:ext uri="{FF2B5EF4-FFF2-40B4-BE49-F238E27FC236}">
                <a16:creationId xmlns:a16="http://schemas.microsoft.com/office/drawing/2014/main" id="{6CBC6F41-A25C-4B7E-8CB2-260DD6889219}"/>
              </a:ext>
            </a:extLst>
          </p:cNvPr>
          <p:cNvSpPr>
            <a:spLocks noGrp="1"/>
          </p:cNvSpPr>
          <p:nvPr>
            <p:ph idx="1"/>
          </p:nvPr>
        </p:nvSpPr>
        <p:spPr>
          <a:xfrm>
            <a:off x="1279237" y="1399919"/>
            <a:ext cx="9144000" cy="5151520"/>
          </a:xfrm>
          <a:solidFill>
            <a:schemeClr val="bg1"/>
          </a:solidFill>
        </p:spPr>
        <p:txBody>
          <a:bodyPr>
            <a:normAutofit lnSpcReduction="10000"/>
          </a:bodyPr>
          <a:lstStyle/>
          <a:p>
            <a:pPr marL="0" indent="0" eaLnBrk="1" hangingPunct="1">
              <a:lnSpc>
                <a:spcPct val="100000"/>
              </a:lnSpc>
              <a:spcAft>
                <a:spcPts val="600"/>
              </a:spcAft>
              <a:buNone/>
            </a:pPr>
            <a:r>
              <a:rPr lang="en-US" altLang="en-US" sz="3200" dirty="0">
                <a:latin typeface="Arial" panose="020B0604020202020204" pitchFamily="34" charset="0"/>
                <a:cs typeface="Arial" panose="020B0604020202020204" pitchFamily="34" charset="0"/>
              </a:rPr>
              <a:t>A Framework for:</a:t>
            </a:r>
          </a:p>
          <a:p>
            <a:pPr marL="438150" lvl="1" indent="-376238" eaLnBrk="1" hangingPunct="1">
              <a:lnSpc>
                <a:spcPct val="100000"/>
              </a:lnSpc>
              <a:spcAft>
                <a:spcPts val="600"/>
              </a:spcAft>
            </a:pPr>
            <a:r>
              <a:rPr lang="en-US" altLang="en-US" sz="3200" dirty="0">
                <a:latin typeface="Arial" panose="020B0604020202020204" pitchFamily="34" charset="0"/>
                <a:cs typeface="Arial" panose="020B0604020202020204" pitchFamily="34" charset="0"/>
              </a:rPr>
              <a:t>Instructional delivery</a:t>
            </a:r>
          </a:p>
          <a:p>
            <a:pPr marL="438150" lvl="1" indent="-376238" eaLnBrk="1" hangingPunct="1">
              <a:lnSpc>
                <a:spcPct val="100000"/>
              </a:lnSpc>
              <a:spcAft>
                <a:spcPts val="600"/>
              </a:spcAft>
            </a:pPr>
            <a:r>
              <a:rPr lang="en-US" altLang="en-US" sz="3200" dirty="0">
                <a:latin typeface="Arial" panose="020B0604020202020204" pitchFamily="34" charset="0"/>
                <a:cs typeface="Arial" panose="020B0604020202020204" pitchFamily="34" charset="0"/>
              </a:rPr>
              <a:t>Interventions that are matched to student need</a:t>
            </a:r>
          </a:p>
          <a:p>
            <a:pPr marL="438150" lvl="1" indent="-376238" eaLnBrk="1" hangingPunct="1">
              <a:lnSpc>
                <a:spcPct val="100000"/>
              </a:lnSpc>
              <a:spcAft>
                <a:spcPts val="600"/>
              </a:spcAft>
            </a:pPr>
            <a:r>
              <a:rPr lang="en-US" altLang="en-US" sz="3200" dirty="0">
                <a:latin typeface="Arial" panose="020B0604020202020204" pitchFamily="34" charset="0"/>
                <a:cs typeface="Arial" panose="020B0604020202020204" pitchFamily="34" charset="0"/>
              </a:rPr>
              <a:t>Data-driven decision-making</a:t>
            </a:r>
          </a:p>
          <a:p>
            <a:pPr marL="438150" lvl="1" indent="-376238"/>
            <a:r>
              <a:rPr lang="en-US" altLang="en-US" sz="3200" dirty="0">
                <a:latin typeface="Arial" panose="020B0604020202020204" pitchFamily="34" charset="0"/>
                <a:cs typeface="Arial" panose="020B0604020202020204" pitchFamily="34" charset="0"/>
              </a:rPr>
              <a:t>Continuous examination and improvement process</a:t>
            </a:r>
          </a:p>
          <a:p>
            <a:pPr marL="0" indent="0">
              <a:buNone/>
            </a:pPr>
            <a:endParaRPr lang="en-US" altLang="en-US" sz="3200" b="1" i="1" dirty="0">
              <a:latin typeface="Arial" panose="020B0604020202020204" pitchFamily="34" charset="0"/>
              <a:cs typeface="Arial" panose="020B0604020202020204" pitchFamily="34" charset="0"/>
            </a:endParaRPr>
          </a:p>
          <a:p>
            <a:pPr marL="0" indent="0" algn="ctr">
              <a:buNone/>
            </a:pPr>
            <a:r>
              <a:rPr lang="en-US" altLang="en-US" sz="3200" b="1" i="1" dirty="0">
                <a:latin typeface="Arial" panose="020B0604020202020204" pitchFamily="34" charset="0"/>
                <a:cs typeface="Arial" panose="020B0604020202020204" pitchFamily="34" charset="0"/>
              </a:rPr>
              <a:t>So that every child receives what they need</a:t>
            </a:r>
          </a:p>
          <a:p>
            <a:pPr marL="0" indent="0" algn="ctr">
              <a:buNone/>
            </a:pPr>
            <a:r>
              <a:rPr lang="en-US" altLang="en-US" sz="3200" b="1" i="1" dirty="0">
                <a:latin typeface="Arial" panose="020B0604020202020204" pitchFamily="34" charset="0"/>
                <a:cs typeface="Arial" panose="020B0604020202020204" pitchFamily="34" charset="0"/>
              </a:rPr>
              <a:t>when they need it</a:t>
            </a:r>
          </a:p>
          <a:p>
            <a:pPr eaLnBrk="1" hangingPunct="1"/>
            <a:endParaRPr lang="en-US" altLang="en-US" sz="3200" b="1" i="1" dirty="0">
              <a:latin typeface="Arial" panose="020B0604020202020204" pitchFamily="34" charset="0"/>
              <a:cs typeface="Arial" panose="020B0604020202020204" pitchFamily="34" charset="0"/>
            </a:endParaRPr>
          </a:p>
          <a:p>
            <a:endParaRPr lang="en-US" dirty="0"/>
          </a:p>
        </p:txBody>
      </p:sp>
      <p:pic>
        <p:nvPicPr>
          <p:cNvPr id="8" name="Audio 7">
            <a:hlinkClick r:id="" action="ppaction://media"/>
            <a:extLst>
              <a:ext uri="{FF2B5EF4-FFF2-40B4-BE49-F238E27FC236}">
                <a16:creationId xmlns:a16="http://schemas.microsoft.com/office/drawing/2014/main" id="{30F6B46C-77D7-4B75-9329-BDFDBD7E08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13856546"/>
      </p:ext>
    </p:extLst>
  </p:cSld>
  <p:clrMapOvr>
    <a:masterClrMapping/>
  </p:clrMapOvr>
  <mc:AlternateContent xmlns:mc="http://schemas.openxmlformats.org/markup-compatibility/2006" xmlns:p14="http://schemas.microsoft.com/office/powerpoint/2010/main">
    <mc:Choice Requires="p14">
      <p:transition spd="med" p14:dur="700" advTm="40505">
        <p:fade/>
      </p:transition>
    </mc:Choice>
    <mc:Fallback xmlns="">
      <p:transition spd="med" advTm="40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3.4|9.1|3.2"/>
</p:tagLst>
</file>

<file path=ppt/tags/tag2.xml><?xml version="1.0" encoding="utf-8"?>
<p:tagLst xmlns:a="http://schemas.openxmlformats.org/drawingml/2006/main" xmlns:r="http://schemas.openxmlformats.org/officeDocument/2006/relationships" xmlns:p="http://schemas.openxmlformats.org/presentationml/2006/main">
  <p:tag name="TIMING" val="|2.2|2.1|45.5|7.4"/>
</p:tagLst>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54E686-26D4-4DD9-AE1D-77D4177F4CF8}">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5709f26a-af04-479e-a03f-406e189626ef"/>
    <ds:schemaRef ds:uri="http://purl.org/dc/terms/"/>
    <ds:schemaRef ds:uri="2cf0b8c0-9d1c-4f61-914c-2762716bd4d1"/>
    <ds:schemaRef ds:uri="http://www.w3.org/XML/1998/namespace"/>
    <ds:schemaRef ds:uri="http://purl.org/dc/elements/1.1/"/>
  </ds:schemaRefs>
</ds:datastoreItem>
</file>

<file path=customXml/itemProps2.xml><?xml version="1.0" encoding="utf-8"?>
<ds:datastoreItem xmlns:ds="http://schemas.openxmlformats.org/officeDocument/2006/customXml" ds:itemID="{C7DCDE3D-AAFD-4C76-8C4D-492B17583B2C}">
  <ds:schemaRefs>
    <ds:schemaRef ds:uri="http://schemas.microsoft.com/sharepoint/v3/contenttype/forms"/>
  </ds:schemaRefs>
</ds:datastoreItem>
</file>

<file path=customXml/itemProps3.xml><?xml version="1.0" encoding="utf-8"?>
<ds:datastoreItem xmlns:ds="http://schemas.openxmlformats.org/officeDocument/2006/customXml" ds:itemID="{780BE23B-460C-4E1B-8050-3DA2CF01EE66}">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1806</TotalTime>
  <Words>4497</Words>
  <Application>Microsoft Office PowerPoint</Application>
  <PresentationFormat>Widescreen</PresentationFormat>
  <Paragraphs>443</Paragraphs>
  <Slides>33</Slides>
  <Notes>33</Notes>
  <HiddenSlides>0</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Arial,Sans-Serif</vt:lpstr>
      <vt:lpstr>Calibri</vt:lpstr>
      <vt:lpstr>Corbel</vt:lpstr>
      <vt:lpstr>Wingdings 3</vt:lpstr>
      <vt:lpstr>Ecology 16x9</vt:lpstr>
      <vt:lpstr>State Performance Plan (SPP)/ Annual Performance Report (APR)  2020-2025</vt:lpstr>
      <vt:lpstr>Agenda</vt:lpstr>
      <vt:lpstr>Frequently Used Terms in the Presentation</vt:lpstr>
      <vt:lpstr>What is Indicator 17 State Systemic Improvement Plan (SSIP)?</vt:lpstr>
      <vt:lpstr>State Systemic Improvement Plan (SSIP)</vt:lpstr>
      <vt:lpstr>SSIP Focus</vt:lpstr>
      <vt:lpstr>Improvement Activities</vt:lpstr>
      <vt:lpstr>SSIP – Improvement Strategies</vt:lpstr>
      <vt:lpstr>What is MTSS?</vt:lpstr>
      <vt:lpstr>MTSS is Like an Ice Cream Sundae </vt:lpstr>
      <vt:lpstr> What MTSS Is Not</vt:lpstr>
      <vt:lpstr>SSIP Transformation Zone</vt:lpstr>
      <vt:lpstr>The Office of Special Education’s Educational Partnership</vt:lpstr>
      <vt:lpstr>Facilitator check for understanding on the SSIP</vt:lpstr>
      <vt:lpstr>Proficiency of Students with Learning Disabilities in Grades 3-5</vt:lpstr>
      <vt:lpstr> What did the SSIP  data tell us?    </vt:lpstr>
      <vt:lpstr>SSIP Improvement Activities</vt:lpstr>
      <vt:lpstr>Proposed Improvement Activities</vt:lpstr>
      <vt:lpstr>State Personnel Development Grant (SPDG)</vt:lpstr>
      <vt:lpstr>NYSED’s MTSS-I Framework</vt:lpstr>
      <vt:lpstr>Why MTSS-I?</vt:lpstr>
      <vt:lpstr>MTSS-I CENTER</vt:lpstr>
      <vt:lpstr>Support Provided to Each District That Receives an MTSS-I Grant</vt:lpstr>
      <vt:lpstr>Facilitator check for understanding on the improvement activities</vt:lpstr>
      <vt:lpstr>What improvement activities should be considered, maintained, or strengthened to address the SIMR and to improve outcomes for students with learning disabilities?   </vt:lpstr>
      <vt:lpstr>Indicator 17  Target Setting</vt:lpstr>
      <vt:lpstr>Target Setting</vt:lpstr>
      <vt:lpstr>Proposed Targets for 2020-2025</vt:lpstr>
      <vt:lpstr>Graph of Proposed Targets for 2020-2025</vt:lpstr>
      <vt:lpstr>Consider Proposed Targets</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17: State Systemic Improvement Plan (SSIP)</dc:title>
  <dc:creator>New York State Education Department</dc:creator>
  <cp:lastModifiedBy>Jonathan Campano</cp:lastModifiedBy>
  <cp:revision>185</cp:revision>
  <cp:lastPrinted>2021-10-06T19:53:53Z</cp:lastPrinted>
  <dcterms:created xsi:type="dcterms:W3CDTF">2021-04-28T12:59:52Z</dcterms:created>
  <dcterms:modified xsi:type="dcterms:W3CDTF">2021-10-14T15:53:20Z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