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7.xml" ContentType="application/vnd.openxmlformats-officedocument.presentationml.tags+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tags/tag8.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58" r:id="rId5"/>
    <p:sldId id="266" r:id="rId6"/>
    <p:sldId id="267" r:id="rId7"/>
    <p:sldId id="325" r:id="rId8"/>
    <p:sldId id="328" r:id="rId9"/>
    <p:sldId id="314" r:id="rId10"/>
    <p:sldId id="315" r:id="rId11"/>
    <p:sldId id="332" r:id="rId12"/>
    <p:sldId id="586" r:id="rId13"/>
    <p:sldId id="587" r:id="rId14"/>
    <p:sldId id="329" r:id="rId15"/>
    <p:sldId id="330" r:id="rId16"/>
    <p:sldId id="331" r:id="rId17"/>
    <p:sldId id="308" r:id="rId18"/>
    <p:sldId id="307" r:id="rId19"/>
    <p:sldId id="335" r:id="rId20"/>
    <p:sldId id="287" r:id="rId21"/>
    <p:sldId id="334" r:id="rId22"/>
    <p:sldId id="261" r:id="rId23"/>
    <p:sldId id="309" r:id="rId24"/>
    <p:sldId id="326" r:id="rId25"/>
    <p:sldId id="584" r:id="rId26"/>
    <p:sldId id="576" r:id="rId27"/>
    <p:sldId id="306" r:id="rId28"/>
    <p:sldId id="323" r:id="rId29"/>
    <p:sldId id="305" r:id="rId30"/>
    <p:sldId id="303" r:id="rId31"/>
    <p:sldId id="591" r:id="rId32"/>
    <p:sldId id="581" r:id="rId33"/>
    <p:sldId id="582" r:id="rId3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12.1 Introduction" id="{2CADC057-48B5-415A-ACAE-6720621B6FFB}">
          <p14:sldIdLst>
            <p14:sldId id="258"/>
            <p14:sldId id="266"/>
            <p14:sldId id="267"/>
          </p14:sldIdLst>
        </p14:section>
        <p14:section name="Module 12.2 Indicator 12 Measurement Description" id="{0E1CB60C-40AC-4D36-BD10-7905BC587D62}">
          <p14:sldIdLst>
            <p14:sldId id="325"/>
            <p14:sldId id="328"/>
            <p14:sldId id="314"/>
            <p14:sldId id="315"/>
            <p14:sldId id="332"/>
          </p14:sldIdLst>
        </p14:section>
        <p14:section name="Module 12.3 Indicator 12 Data Trends" id="{12F7D381-E0FE-4081-AC57-FAEBEC640597}">
          <p14:sldIdLst>
            <p14:sldId id="586"/>
            <p14:sldId id="587"/>
            <p14:sldId id="329"/>
            <p14:sldId id="330"/>
            <p14:sldId id="331"/>
            <p14:sldId id="308"/>
            <p14:sldId id="307"/>
            <p14:sldId id="335"/>
          </p14:sldIdLst>
        </p14:section>
        <p14:section name="Module 12.4 Improvement Strategies" id="{2AEEF983-EFB8-45FA-BEE8-FC1D269B21C6}">
          <p14:sldIdLst>
            <p14:sldId id="287"/>
            <p14:sldId id="334"/>
            <p14:sldId id="261"/>
            <p14:sldId id="309"/>
            <p14:sldId id="326"/>
            <p14:sldId id="584"/>
            <p14:sldId id="576"/>
            <p14:sldId id="306"/>
            <p14:sldId id="323"/>
            <p14:sldId id="305"/>
            <p14:sldId id="303"/>
          </p14:sldIdLst>
        </p14:section>
        <p14:section name="Module 12.5 Closing" id="{A51E0F48-CDD6-4A16-B929-5AE7D210E04E}">
          <p14:sldIdLst>
            <p14:sldId id="591"/>
            <p14:sldId id="581"/>
            <p14:sldId id="5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Bolling" initials="SB" lastIdx="1" clrIdx="0">
    <p:extLst>
      <p:ext uri="{19B8F6BF-5375-455C-9EA6-DF929625EA0E}">
        <p15:presenceInfo xmlns:p15="http://schemas.microsoft.com/office/powerpoint/2012/main" userId="S::Suzanne.Bolling@nysed.gov::cb909048-b9b0-45ad-b011-5d5cbb3550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3F3"/>
    <a:srgbClr val="FFFFFF"/>
    <a:srgbClr val="FF9933"/>
    <a:srgbClr val="FF8585"/>
    <a:srgbClr val="FF0000"/>
    <a:srgbClr val="C34905"/>
    <a:srgbClr val="FF99FF"/>
    <a:srgbClr val="2F5597"/>
    <a:srgbClr val="005828"/>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65E6EE-CDFE-417B-BF6E-AABF22FFE917}" v="5" dt="2021-09-15T16:12:22.50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anne Bolling" userId="cb909048-b9b0-45ad-b011-5d5cbb3550f1" providerId="ADAL" clId="{A365E6EE-CDFE-417B-BF6E-AABF22FFE917}"/>
    <pc:docChg chg="delSld modSld delSection modSection">
      <pc:chgData name="Suzanne Bolling" userId="cb909048-b9b0-45ad-b011-5d5cbb3550f1" providerId="ADAL" clId="{A365E6EE-CDFE-417B-BF6E-AABF22FFE917}" dt="2021-09-15T16:12:22.500" v="23" actId="20577"/>
      <pc:docMkLst>
        <pc:docMk/>
      </pc:docMkLst>
      <pc:sldChg chg="del">
        <pc:chgData name="Suzanne Bolling" userId="cb909048-b9b0-45ad-b011-5d5cbb3550f1" providerId="ADAL" clId="{A365E6EE-CDFE-417B-BF6E-AABF22FFE917}" dt="2021-09-09T21:52:03.022" v="10" actId="47"/>
        <pc:sldMkLst>
          <pc:docMk/>
          <pc:sldMk cId="3635984421" sldId="259"/>
        </pc:sldMkLst>
      </pc:sldChg>
      <pc:sldChg chg="del">
        <pc:chgData name="Suzanne Bolling" userId="cb909048-b9b0-45ad-b011-5d5cbb3550f1" providerId="ADAL" clId="{A365E6EE-CDFE-417B-BF6E-AABF22FFE917}" dt="2021-09-09T21:52:05.467" v="13" actId="47"/>
        <pc:sldMkLst>
          <pc:docMk/>
          <pc:sldMk cId="1527807586" sldId="260"/>
        </pc:sldMkLst>
      </pc:sldChg>
      <pc:sldChg chg="del">
        <pc:chgData name="Suzanne Bolling" userId="cb909048-b9b0-45ad-b011-5d5cbb3550f1" providerId="ADAL" clId="{A365E6EE-CDFE-417B-BF6E-AABF22FFE917}" dt="2021-09-09T21:52:02.336" v="9" actId="47"/>
        <pc:sldMkLst>
          <pc:docMk/>
          <pc:sldMk cId="1846137032" sldId="262"/>
        </pc:sldMkLst>
      </pc:sldChg>
      <pc:sldChg chg="del">
        <pc:chgData name="Suzanne Bolling" userId="cb909048-b9b0-45ad-b011-5d5cbb3550f1" providerId="ADAL" clId="{A365E6EE-CDFE-417B-BF6E-AABF22FFE917}" dt="2021-09-09T21:52:03.793" v="11" actId="47"/>
        <pc:sldMkLst>
          <pc:docMk/>
          <pc:sldMk cId="705663729" sldId="263"/>
        </pc:sldMkLst>
      </pc:sldChg>
      <pc:sldChg chg="del">
        <pc:chgData name="Suzanne Bolling" userId="cb909048-b9b0-45ad-b011-5d5cbb3550f1" providerId="ADAL" clId="{A365E6EE-CDFE-417B-BF6E-AABF22FFE917}" dt="2021-09-09T21:51:48.261" v="2" actId="47"/>
        <pc:sldMkLst>
          <pc:docMk/>
          <pc:sldMk cId="3228488616" sldId="264"/>
        </pc:sldMkLst>
      </pc:sldChg>
      <pc:sldChg chg="del">
        <pc:chgData name="Suzanne Bolling" userId="cb909048-b9b0-45ad-b011-5d5cbb3550f1" providerId="ADAL" clId="{A365E6EE-CDFE-417B-BF6E-AABF22FFE917}" dt="2021-09-09T21:52:04.511" v="12" actId="47"/>
        <pc:sldMkLst>
          <pc:docMk/>
          <pc:sldMk cId="1297216061" sldId="265"/>
        </pc:sldMkLst>
      </pc:sldChg>
      <pc:sldChg chg="del">
        <pc:chgData name="Suzanne Bolling" userId="cb909048-b9b0-45ad-b011-5d5cbb3550f1" providerId="ADAL" clId="{A365E6EE-CDFE-417B-BF6E-AABF22FFE917}" dt="2021-09-09T21:51:49.079" v="3" actId="47"/>
        <pc:sldMkLst>
          <pc:docMk/>
          <pc:sldMk cId="1889783677" sldId="269"/>
        </pc:sldMkLst>
      </pc:sldChg>
      <pc:sldChg chg="del">
        <pc:chgData name="Suzanne Bolling" userId="cb909048-b9b0-45ad-b011-5d5cbb3550f1" providerId="ADAL" clId="{A365E6EE-CDFE-417B-BF6E-AABF22FFE917}" dt="2021-09-09T21:51:49.881" v="4" actId="47"/>
        <pc:sldMkLst>
          <pc:docMk/>
          <pc:sldMk cId="874907455" sldId="271"/>
        </pc:sldMkLst>
      </pc:sldChg>
      <pc:sldChg chg="del">
        <pc:chgData name="Suzanne Bolling" userId="cb909048-b9b0-45ad-b011-5d5cbb3550f1" providerId="ADAL" clId="{A365E6EE-CDFE-417B-BF6E-AABF22FFE917}" dt="2021-09-09T21:51:51.184" v="5" actId="47"/>
        <pc:sldMkLst>
          <pc:docMk/>
          <pc:sldMk cId="1172468748" sldId="285"/>
        </pc:sldMkLst>
      </pc:sldChg>
      <pc:sldChg chg="del">
        <pc:chgData name="Suzanne Bolling" userId="cb909048-b9b0-45ad-b011-5d5cbb3550f1" providerId="ADAL" clId="{A365E6EE-CDFE-417B-BF6E-AABF22FFE917}" dt="2021-09-09T21:52:06.669" v="14" actId="47"/>
        <pc:sldMkLst>
          <pc:docMk/>
          <pc:sldMk cId="1471328796" sldId="286"/>
        </pc:sldMkLst>
      </pc:sldChg>
      <pc:sldChg chg="modSp">
        <pc:chgData name="Suzanne Bolling" userId="cb909048-b9b0-45ad-b011-5d5cbb3550f1" providerId="ADAL" clId="{A365E6EE-CDFE-417B-BF6E-AABF22FFE917}" dt="2021-09-15T16:12:22.500" v="23" actId="20577"/>
        <pc:sldMkLst>
          <pc:docMk/>
          <pc:sldMk cId="689485872" sldId="323"/>
        </pc:sldMkLst>
        <pc:graphicFrameChg chg="mod">
          <ac:chgData name="Suzanne Bolling" userId="cb909048-b9b0-45ad-b011-5d5cbb3550f1" providerId="ADAL" clId="{A365E6EE-CDFE-417B-BF6E-AABF22FFE917}" dt="2021-09-15T16:12:22.500" v="23" actId="20577"/>
          <ac:graphicFrameMkLst>
            <pc:docMk/>
            <pc:sldMk cId="689485872" sldId="323"/>
            <ac:graphicFrameMk id="6" creationId="{CE7B186D-C1E9-4E12-B5E3-969AD06D7EA5}"/>
          </ac:graphicFrameMkLst>
        </pc:graphicFrameChg>
      </pc:sldChg>
      <pc:sldChg chg="del">
        <pc:chgData name="Suzanne Bolling" userId="cb909048-b9b0-45ad-b011-5d5cbb3550f1" providerId="ADAL" clId="{A365E6EE-CDFE-417B-BF6E-AABF22FFE917}" dt="2021-09-09T21:51:46.211" v="0" actId="47"/>
        <pc:sldMkLst>
          <pc:docMk/>
          <pc:sldMk cId="2577103926" sldId="327"/>
        </pc:sldMkLst>
      </pc:sldChg>
      <pc:sldChg chg="del">
        <pc:chgData name="Suzanne Bolling" userId="cb909048-b9b0-45ad-b011-5d5cbb3550f1" providerId="ADAL" clId="{A365E6EE-CDFE-417B-BF6E-AABF22FFE917}" dt="2021-09-09T21:52:01.688" v="8" actId="47"/>
        <pc:sldMkLst>
          <pc:docMk/>
          <pc:sldMk cId="2473532693" sldId="583"/>
        </pc:sldMkLst>
      </pc:sldChg>
      <pc:sldChg chg="del">
        <pc:chgData name="Suzanne Bolling" userId="cb909048-b9b0-45ad-b011-5d5cbb3550f1" providerId="ADAL" clId="{A365E6EE-CDFE-417B-BF6E-AABF22FFE917}" dt="2021-09-09T21:52:00.986" v="7" actId="47"/>
        <pc:sldMkLst>
          <pc:docMk/>
          <pc:sldMk cId="360469309" sldId="585"/>
        </pc:sldMkLst>
      </pc:sldChg>
      <pc:sldChg chg="del">
        <pc:chgData name="Suzanne Bolling" userId="cb909048-b9b0-45ad-b011-5d5cbb3550f1" providerId="ADAL" clId="{A365E6EE-CDFE-417B-BF6E-AABF22FFE917}" dt="2021-09-09T21:51:47.059" v="1" actId="47"/>
        <pc:sldMkLst>
          <pc:docMk/>
          <pc:sldMk cId="1172608654" sldId="59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ysed.sharepoint.com/sites/SuzannesOSETeams/Shared%20Documents/General/SPP%20Target%20Setting%20Project/Indicator%2012/Indicator%2012%20Dat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nysed.sharepoint.com/sites/SuzannesOSETeams/Shared%20Documents/General/SPP%20Target%20Setting%20Project/Indicator%2012/Indicator%2012%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nysed.sharepoint.com/sites/SuzannesOSETeams/Shared%20Documents/General/SPP%20Target%20Setting%20Project/Indicator%2012/Indicator%2012%20noncompliance%20reasons%205%20year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nysed.sharepoint.com/sites/SuzannesOSETeams/Shared%20Documents/General/SPP%20Target%20Setting%20Project/Indicator%2012/Indicator%2012%20noncompliance%20reasons%205%20year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Sheet1!$B$2</c:f>
              <c:strCache>
                <c:ptCount val="1"/>
                <c:pt idx="0">
                  <c:v>Target</c:v>
                </c:pt>
              </c:strCache>
            </c:strRef>
          </c:tx>
          <c:spPr>
            <a:ln w="28575" cap="rnd">
              <a:solidFill>
                <a:srgbClr val="FF0000"/>
              </a:solidFill>
              <a:prstDash val="dash"/>
              <a:round/>
            </a:ln>
            <a:effectLst/>
          </c:spPr>
          <c:marker>
            <c:symbol val="none"/>
          </c:marker>
          <c:cat>
            <c:numRef>
              <c:f>Sheet1!$C$1:$H$1</c:f>
              <c:numCache>
                <c:formatCode>0</c:formatCode>
                <c:ptCount val="6"/>
                <c:pt idx="0">
                  <c:v>2014</c:v>
                </c:pt>
                <c:pt idx="1">
                  <c:v>2015</c:v>
                </c:pt>
                <c:pt idx="2">
                  <c:v>2016</c:v>
                </c:pt>
                <c:pt idx="3">
                  <c:v>2017</c:v>
                </c:pt>
                <c:pt idx="4">
                  <c:v>2018</c:v>
                </c:pt>
                <c:pt idx="5">
                  <c:v>2019</c:v>
                </c:pt>
              </c:numCache>
            </c:numRef>
          </c:cat>
          <c:val>
            <c:numRef>
              <c:f>Sheet1!$C$2:$H$2</c:f>
              <c:numCache>
                <c:formatCode>0.00%</c:formatCode>
                <c:ptCount val="6"/>
                <c:pt idx="0">
                  <c:v>1</c:v>
                </c:pt>
                <c:pt idx="1">
                  <c:v>1</c:v>
                </c:pt>
                <c:pt idx="2">
                  <c:v>1</c:v>
                </c:pt>
                <c:pt idx="3">
                  <c:v>1</c:v>
                </c:pt>
                <c:pt idx="4">
                  <c:v>1</c:v>
                </c:pt>
                <c:pt idx="5">
                  <c:v>1</c:v>
                </c:pt>
              </c:numCache>
            </c:numRef>
          </c:val>
          <c:smooth val="0"/>
          <c:extLst>
            <c:ext xmlns:c16="http://schemas.microsoft.com/office/drawing/2014/chart" uri="{C3380CC4-5D6E-409C-BE32-E72D297353CC}">
              <c16:uniqueId val="{00000000-0DCF-42B4-8965-96740FFFA19A}"/>
            </c:ext>
          </c:extLst>
        </c:ser>
        <c:ser>
          <c:idx val="1"/>
          <c:order val="1"/>
          <c:tx>
            <c:strRef>
              <c:f>Sheet1!$B$3</c:f>
              <c:strCache>
                <c:ptCount val="1"/>
                <c:pt idx="0">
                  <c:v>NYS Results</c:v>
                </c:pt>
              </c:strCache>
            </c:strRef>
          </c:tx>
          <c:spPr>
            <a:ln w="28575" cap="rnd">
              <a:solidFill>
                <a:schemeClr val="accent1">
                  <a:lumMod val="75000"/>
                </a:schemeClr>
              </a:solidFill>
              <a:round/>
            </a:ln>
            <a:effectLst/>
          </c:spPr>
          <c:marker>
            <c:symbol val="none"/>
          </c:marker>
          <c:dLbls>
            <c:dLbl>
              <c:idx val="0"/>
              <c:tx>
                <c:rich>
                  <a:bodyPr/>
                  <a:lstStyle/>
                  <a:p>
                    <a:fld id="{F9EDC781-1DDE-4926-89BD-9D58A49E698D}" type="CELLRANGE">
                      <a:rPr lang="en-US" dirty="0"/>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0DCF-42B4-8965-96740FFFA19A}"/>
                </c:ext>
              </c:extLst>
            </c:dLbl>
            <c:dLbl>
              <c:idx val="1"/>
              <c:tx>
                <c:rich>
                  <a:bodyPr/>
                  <a:lstStyle/>
                  <a:p>
                    <a:fld id="{167C05E1-4A5A-47D3-B5CD-DBBAE5F80EE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DCF-42B4-8965-96740FFFA19A}"/>
                </c:ext>
              </c:extLst>
            </c:dLbl>
            <c:dLbl>
              <c:idx val="2"/>
              <c:tx>
                <c:rich>
                  <a:bodyPr/>
                  <a:lstStyle/>
                  <a:p>
                    <a:fld id="{1EE1B13C-A282-4567-8B7F-2B18D35AD2C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DCF-42B4-8965-96740FFFA19A}"/>
                </c:ext>
              </c:extLst>
            </c:dLbl>
            <c:dLbl>
              <c:idx val="3"/>
              <c:tx>
                <c:rich>
                  <a:bodyPr/>
                  <a:lstStyle/>
                  <a:p>
                    <a:fld id="{66AE37A2-04CF-4A81-8ECB-31684F63D8C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DCF-42B4-8965-96740FFFA19A}"/>
                </c:ext>
              </c:extLst>
            </c:dLbl>
            <c:dLbl>
              <c:idx val="4"/>
              <c:tx>
                <c:rich>
                  <a:bodyPr/>
                  <a:lstStyle/>
                  <a:p>
                    <a:fld id="{269326BB-A044-4F6A-9D9E-DCD358BBBCB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DCF-42B4-8965-96740FFFA19A}"/>
                </c:ext>
              </c:extLst>
            </c:dLbl>
            <c:dLbl>
              <c:idx val="5"/>
              <c:tx>
                <c:rich>
                  <a:bodyPr/>
                  <a:lstStyle/>
                  <a:p>
                    <a:fld id="{1CB4707E-FDA5-42E5-961B-4B34FE1B304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DCF-42B4-8965-96740FFFA19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Sheet1!$C$1:$H$1</c:f>
              <c:numCache>
                <c:formatCode>0</c:formatCode>
                <c:ptCount val="6"/>
                <c:pt idx="0">
                  <c:v>2014</c:v>
                </c:pt>
                <c:pt idx="1">
                  <c:v>2015</c:v>
                </c:pt>
                <c:pt idx="2">
                  <c:v>2016</c:v>
                </c:pt>
                <c:pt idx="3">
                  <c:v>2017</c:v>
                </c:pt>
                <c:pt idx="4">
                  <c:v>2018</c:v>
                </c:pt>
                <c:pt idx="5">
                  <c:v>2019</c:v>
                </c:pt>
              </c:numCache>
            </c:numRef>
          </c:cat>
          <c:val>
            <c:numRef>
              <c:f>Sheet1!$C$3:$H$3</c:f>
              <c:numCache>
                <c:formatCode>0.00%</c:formatCode>
                <c:ptCount val="6"/>
                <c:pt idx="0">
                  <c:v>0.75260000000000005</c:v>
                </c:pt>
                <c:pt idx="1">
                  <c:v>0.67349999999999999</c:v>
                </c:pt>
                <c:pt idx="2">
                  <c:v>0.71730000000000005</c:v>
                </c:pt>
                <c:pt idx="3">
                  <c:v>0.56669999999999998</c:v>
                </c:pt>
                <c:pt idx="4">
                  <c:v>0.75749999999999995</c:v>
                </c:pt>
                <c:pt idx="5">
                  <c:v>0.69030000000000002</c:v>
                </c:pt>
              </c:numCache>
            </c:numRef>
          </c:val>
          <c:smooth val="0"/>
          <c:extLst>
            <c:ext xmlns:c15="http://schemas.microsoft.com/office/drawing/2012/chart" uri="{02D57815-91ED-43cb-92C2-25804820EDAC}">
              <c15:datalabelsRange>
                <c15:f>Sheet1!$C$4:$H$4</c15:f>
                <c15:dlblRangeCache>
                  <c:ptCount val="6"/>
                  <c:pt idx="1">
                    <c:v>-7.91</c:v>
                  </c:pt>
                  <c:pt idx="2">
                    <c:v>+4.38</c:v>
                  </c:pt>
                  <c:pt idx="3">
                    <c:v>-15.06</c:v>
                  </c:pt>
                  <c:pt idx="4">
                    <c:v>+19.08</c:v>
                  </c:pt>
                  <c:pt idx="5">
                    <c:v>-6.72</c:v>
                  </c:pt>
                </c15:dlblRangeCache>
              </c15:datalabelsRange>
            </c:ext>
            <c:ext xmlns:c16="http://schemas.microsoft.com/office/drawing/2014/chart" uri="{C3380CC4-5D6E-409C-BE32-E72D297353CC}">
              <c16:uniqueId val="{00000007-0DCF-42B4-8965-96740FFFA19A}"/>
            </c:ext>
          </c:extLst>
        </c:ser>
        <c:dLbls>
          <c:showLegendKey val="0"/>
          <c:showVal val="0"/>
          <c:showCatName val="0"/>
          <c:showSerName val="0"/>
          <c:showPercent val="0"/>
          <c:showBubbleSize val="0"/>
        </c:dLbls>
        <c:smooth val="0"/>
        <c:axId val="552253040"/>
        <c:axId val="552252384"/>
      </c:lineChart>
      <c:catAx>
        <c:axId val="55225304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2252384"/>
        <c:crosses val="autoZero"/>
        <c:auto val="1"/>
        <c:lblAlgn val="ctr"/>
        <c:lblOffset val="100"/>
        <c:noMultiLvlLbl val="0"/>
      </c:catAx>
      <c:valAx>
        <c:axId val="55225238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22530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Sheet1!$D$18</c:f>
              <c:strCache>
                <c:ptCount val="1"/>
                <c:pt idx="0">
                  <c:v>2015</c:v>
                </c:pt>
              </c:strCache>
            </c:strRef>
          </c:tx>
          <c:spPr>
            <a:solidFill>
              <a:schemeClr val="accent2"/>
            </a:solidFill>
            <a:ln>
              <a:noFill/>
            </a:ln>
            <a:effectLst/>
          </c:spPr>
          <c:invertIfNegative val="0"/>
          <c:cat>
            <c:strRef>
              <c:f>Sheet1!$B$19:$B$25</c:f>
              <c:strCache>
                <c:ptCount val="7"/>
                <c:pt idx="0">
                  <c:v>New York </c:v>
                </c:pt>
                <c:pt idx="1">
                  <c:v>California</c:v>
                </c:pt>
                <c:pt idx="2">
                  <c:v>Florida</c:v>
                </c:pt>
                <c:pt idx="3">
                  <c:v>Pennsylvania</c:v>
                </c:pt>
                <c:pt idx="4">
                  <c:v>Illinois</c:v>
                </c:pt>
                <c:pt idx="5">
                  <c:v>Texas</c:v>
                </c:pt>
                <c:pt idx="6">
                  <c:v>Ohio</c:v>
                </c:pt>
              </c:strCache>
            </c:strRef>
          </c:cat>
          <c:val>
            <c:numRef>
              <c:f>Sheet1!$D$19:$D$25</c:f>
              <c:numCache>
                <c:formatCode>0.00%</c:formatCode>
                <c:ptCount val="7"/>
                <c:pt idx="0">
                  <c:v>0.67349999999999999</c:v>
                </c:pt>
                <c:pt idx="1">
                  <c:v>0.85780000000000001</c:v>
                </c:pt>
                <c:pt idx="2">
                  <c:v>1</c:v>
                </c:pt>
                <c:pt idx="3">
                  <c:v>0.99709999999999999</c:v>
                </c:pt>
                <c:pt idx="4">
                  <c:v>0.99670000000000003</c:v>
                </c:pt>
                <c:pt idx="5">
                  <c:v>0.99819999999999998</c:v>
                </c:pt>
                <c:pt idx="6">
                  <c:v>0.98019999999999996</c:v>
                </c:pt>
              </c:numCache>
            </c:numRef>
          </c:val>
          <c:extLst>
            <c:ext xmlns:c16="http://schemas.microsoft.com/office/drawing/2014/chart" uri="{C3380CC4-5D6E-409C-BE32-E72D297353CC}">
              <c16:uniqueId val="{00000000-0628-4F40-B7A5-04DDA7623015}"/>
            </c:ext>
          </c:extLst>
        </c:ser>
        <c:ser>
          <c:idx val="2"/>
          <c:order val="2"/>
          <c:tx>
            <c:strRef>
              <c:f>Sheet1!$E$18</c:f>
              <c:strCache>
                <c:ptCount val="1"/>
                <c:pt idx="0">
                  <c:v>2016</c:v>
                </c:pt>
              </c:strCache>
            </c:strRef>
          </c:tx>
          <c:spPr>
            <a:solidFill>
              <a:schemeClr val="accent3"/>
            </a:solidFill>
            <a:ln>
              <a:noFill/>
            </a:ln>
            <a:effectLst/>
          </c:spPr>
          <c:invertIfNegative val="0"/>
          <c:cat>
            <c:strRef>
              <c:f>Sheet1!$B$19:$B$25</c:f>
              <c:strCache>
                <c:ptCount val="7"/>
                <c:pt idx="0">
                  <c:v>New York </c:v>
                </c:pt>
                <c:pt idx="1">
                  <c:v>California</c:v>
                </c:pt>
                <c:pt idx="2">
                  <c:v>Florida</c:v>
                </c:pt>
                <c:pt idx="3">
                  <c:v>Pennsylvania</c:v>
                </c:pt>
                <c:pt idx="4">
                  <c:v>Illinois</c:v>
                </c:pt>
                <c:pt idx="5">
                  <c:v>Texas</c:v>
                </c:pt>
                <c:pt idx="6">
                  <c:v>Ohio</c:v>
                </c:pt>
              </c:strCache>
            </c:strRef>
          </c:cat>
          <c:val>
            <c:numRef>
              <c:f>Sheet1!$E$19:$E$25</c:f>
              <c:numCache>
                <c:formatCode>0.00%</c:formatCode>
                <c:ptCount val="7"/>
                <c:pt idx="0">
                  <c:v>0.71730000000000005</c:v>
                </c:pt>
                <c:pt idx="1">
                  <c:v>0.95389999999999997</c:v>
                </c:pt>
                <c:pt idx="2">
                  <c:v>1</c:v>
                </c:pt>
                <c:pt idx="3">
                  <c:v>0.99039999999999995</c:v>
                </c:pt>
                <c:pt idx="4">
                  <c:v>0.97170000000000001</c:v>
                </c:pt>
                <c:pt idx="5">
                  <c:v>0.995</c:v>
                </c:pt>
                <c:pt idx="6">
                  <c:v>0.97989999999999999</c:v>
                </c:pt>
              </c:numCache>
            </c:numRef>
          </c:val>
          <c:extLst>
            <c:ext xmlns:c16="http://schemas.microsoft.com/office/drawing/2014/chart" uri="{C3380CC4-5D6E-409C-BE32-E72D297353CC}">
              <c16:uniqueId val="{00000001-0628-4F40-B7A5-04DDA7623015}"/>
            </c:ext>
          </c:extLst>
        </c:ser>
        <c:ser>
          <c:idx val="3"/>
          <c:order val="3"/>
          <c:tx>
            <c:strRef>
              <c:f>Sheet1!$F$18</c:f>
              <c:strCache>
                <c:ptCount val="1"/>
                <c:pt idx="0">
                  <c:v>2017</c:v>
                </c:pt>
              </c:strCache>
            </c:strRef>
          </c:tx>
          <c:spPr>
            <a:solidFill>
              <a:schemeClr val="accent4"/>
            </a:solidFill>
            <a:ln>
              <a:noFill/>
            </a:ln>
            <a:effectLst/>
          </c:spPr>
          <c:invertIfNegative val="0"/>
          <c:cat>
            <c:strRef>
              <c:f>Sheet1!$B$19:$B$25</c:f>
              <c:strCache>
                <c:ptCount val="7"/>
                <c:pt idx="0">
                  <c:v>New York </c:v>
                </c:pt>
                <c:pt idx="1">
                  <c:v>California</c:v>
                </c:pt>
                <c:pt idx="2">
                  <c:v>Florida</c:v>
                </c:pt>
                <c:pt idx="3">
                  <c:v>Pennsylvania</c:v>
                </c:pt>
                <c:pt idx="4">
                  <c:v>Illinois</c:v>
                </c:pt>
                <c:pt idx="5">
                  <c:v>Texas</c:v>
                </c:pt>
                <c:pt idx="6">
                  <c:v>Ohio</c:v>
                </c:pt>
              </c:strCache>
            </c:strRef>
          </c:cat>
          <c:val>
            <c:numRef>
              <c:f>Sheet1!$F$19:$F$25</c:f>
              <c:numCache>
                <c:formatCode>0.00%</c:formatCode>
                <c:ptCount val="7"/>
                <c:pt idx="0">
                  <c:v>0.56669999999999998</c:v>
                </c:pt>
                <c:pt idx="1">
                  <c:v>0.9516</c:v>
                </c:pt>
                <c:pt idx="2">
                  <c:v>0.999</c:v>
                </c:pt>
                <c:pt idx="3">
                  <c:v>0.97650000000000003</c:v>
                </c:pt>
                <c:pt idx="4">
                  <c:v>0.96899999999999997</c:v>
                </c:pt>
                <c:pt idx="5">
                  <c:v>0.99919999999999998</c:v>
                </c:pt>
                <c:pt idx="6">
                  <c:v>0.99490000000000001</c:v>
                </c:pt>
              </c:numCache>
            </c:numRef>
          </c:val>
          <c:extLst>
            <c:ext xmlns:c16="http://schemas.microsoft.com/office/drawing/2014/chart" uri="{C3380CC4-5D6E-409C-BE32-E72D297353CC}">
              <c16:uniqueId val="{00000002-0628-4F40-B7A5-04DDA7623015}"/>
            </c:ext>
          </c:extLst>
        </c:ser>
        <c:ser>
          <c:idx val="4"/>
          <c:order val="4"/>
          <c:tx>
            <c:strRef>
              <c:f>Sheet1!$G$18</c:f>
              <c:strCache>
                <c:ptCount val="1"/>
                <c:pt idx="0">
                  <c:v>2018</c:v>
                </c:pt>
              </c:strCache>
            </c:strRef>
          </c:tx>
          <c:spPr>
            <a:solidFill>
              <a:schemeClr val="accent5"/>
            </a:solidFill>
            <a:ln>
              <a:noFill/>
            </a:ln>
            <a:effectLst/>
          </c:spPr>
          <c:invertIfNegative val="0"/>
          <c:cat>
            <c:strRef>
              <c:f>Sheet1!$B$19:$B$25</c:f>
              <c:strCache>
                <c:ptCount val="7"/>
                <c:pt idx="0">
                  <c:v>New York </c:v>
                </c:pt>
                <c:pt idx="1">
                  <c:v>California</c:v>
                </c:pt>
                <c:pt idx="2">
                  <c:v>Florida</c:v>
                </c:pt>
                <c:pt idx="3">
                  <c:v>Pennsylvania</c:v>
                </c:pt>
                <c:pt idx="4">
                  <c:v>Illinois</c:v>
                </c:pt>
                <c:pt idx="5">
                  <c:v>Texas</c:v>
                </c:pt>
                <c:pt idx="6">
                  <c:v>Ohio</c:v>
                </c:pt>
              </c:strCache>
            </c:strRef>
          </c:cat>
          <c:val>
            <c:numRef>
              <c:f>Sheet1!$G$19:$G$25</c:f>
              <c:numCache>
                <c:formatCode>0.00%</c:formatCode>
                <c:ptCount val="7"/>
                <c:pt idx="0">
                  <c:v>0.75749999999999995</c:v>
                </c:pt>
                <c:pt idx="1">
                  <c:v>0.89700000000000002</c:v>
                </c:pt>
                <c:pt idx="2">
                  <c:v>1</c:v>
                </c:pt>
                <c:pt idx="3">
                  <c:v>0.90149999999999997</c:v>
                </c:pt>
                <c:pt idx="4">
                  <c:v>0.99029999999999996</c:v>
                </c:pt>
                <c:pt idx="5">
                  <c:v>0.99470000000000003</c:v>
                </c:pt>
                <c:pt idx="6">
                  <c:v>0.91449999999999998</c:v>
                </c:pt>
              </c:numCache>
            </c:numRef>
          </c:val>
          <c:extLst>
            <c:ext xmlns:c16="http://schemas.microsoft.com/office/drawing/2014/chart" uri="{C3380CC4-5D6E-409C-BE32-E72D297353CC}">
              <c16:uniqueId val="{00000003-0628-4F40-B7A5-04DDA7623015}"/>
            </c:ext>
          </c:extLst>
        </c:ser>
        <c:dLbls>
          <c:showLegendKey val="0"/>
          <c:showVal val="0"/>
          <c:showCatName val="0"/>
          <c:showSerName val="0"/>
          <c:showPercent val="0"/>
          <c:showBubbleSize val="0"/>
        </c:dLbls>
        <c:gapWidth val="219"/>
        <c:axId val="647392296"/>
        <c:axId val="647395904"/>
        <c:extLst>
          <c:ext xmlns:c15="http://schemas.microsoft.com/office/drawing/2012/chart" uri="{02D57815-91ED-43cb-92C2-25804820EDAC}">
            <c15:filteredBarSeries>
              <c15:ser>
                <c:idx val="0"/>
                <c:order val="0"/>
                <c:tx>
                  <c:strRef>
                    <c:extLst>
                      <c:ext uri="{02D57815-91ED-43cb-92C2-25804820EDAC}">
                        <c15:formulaRef>
                          <c15:sqref>Sheet1!$C$18</c15:sqref>
                        </c15:formulaRef>
                      </c:ext>
                    </c:extLst>
                    <c:strCache>
                      <c:ptCount val="1"/>
                      <c:pt idx="0">
                        <c:v>2014</c:v>
                      </c:pt>
                    </c:strCache>
                  </c:strRef>
                </c:tx>
                <c:spPr>
                  <a:solidFill>
                    <a:schemeClr val="accent1"/>
                  </a:solidFill>
                  <a:ln>
                    <a:noFill/>
                  </a:ln>
                  <a:effectLst/>
                </c:spPr>
                <c:invertIfNegative val="0"/>
                <c:cat>
                  <c:strRef>
                    <c:extLst>
                      <c:ext uri="{02D57815-91ED-43cb-92C2-25804820EDAC}">
                        <c15:formulaRef>
                          <c15:sqref>Sheet1!$B$19:$B$25</c15:sqref>
                        </c15:formulaRef>
                      </c:ext>
                    </c:extLst>
                    <c:strCache>
                      <c:ptCount val="7"/>
                      <c:pt idx="0">
                        <c:v>New York </c:v>
                      </c:pt>
                      <c:pt idx="1">
                        <c:v>California</c:v>
                      </c:pt>
                      <c:pt idx="2">
                        <c:v>Florida</c:v>
                      </c:pt>
                      <c:pt idx="3">
                        <c:v>Pennsylvania</c:v>
                      </c:pt>
                      <c:pt idx="4">
                        <c:v>Illinois</c:v>
                      </c:pt>
                      <c:pt idx="5">
                        <c:v>Texas</c:v>
                      </c:pt>
                      <c:pt idx="6">
                        <c:v>Ohio</c:v>
                      </c:pt>
                    </c:strCache>
                  </c:strRef>
                </c:cat>
                <c:val>
                  <c:numRef>
                    <c:extLst>
                      <c:ext uri="{02D57815-91ED-43cb-92C2-25804820EDAC}">
                        <c15:formulaRef>
                          <c15:sqref>Sheet1!$C$19:$C$25</c15:sqref>
                        </c15:formulaRef>
                      </c:ext>
                    </c:extLst>
                    <c:numCache>
                      <c:formatCode>0.00%</c:formatCode>
                      <c:ptCount val="7"/>
                      <c:pt idx="0">
                        <c:v>0.75260000000000005</c:v>
                      </c:pt>
                      <c:pt idx="1">
                        <c:v>0.93520000000000003</c:v>
                      </c:pt>
                      <c:pt idx="2">
                        <c:v>1</c:v>
                      </c:pt>
                      <c:pt idx="3">
                        <c:v>0.997</c:v>
                      </c:pt>
                      <c:pt idx="4">
                        <c:v>0.98299999999999998</c:v>
                      </c:pt>
                      <c:pt idx="5">
                        <c:v>0.99480000000000002</c:v>
                      </c:pt>
                      <c:pt idx="6">
                        <c:v>0.98580000000000001</c:v>
                      </c:pt>
                    </c:numCache>
                  </c:numRef>
                </c:val>
                <c:extLst>
                  <c:ext xmlns:c16="http://schemas.microsoft.com/office/drawing/2014/chart" uri="{C3380CC4-5D6E-409C-BE32-E72D297353CC}">
                    <c16:uniqueId val="{00000005-0628-4F40-B7A5-04DDA7623015}"/>
                  </c:ext>
                </c:extLst>
              </c15:ser>
            </c15:filteredBarSeries>
          </c:ext>
        </c:extLst>
      </c:barChart>
      <c:lineChart>
        <c:grouping val="standard"/>
        <c:varyColors val="0"/>
        <c:ser>
          <c:idx val="5"/>
          <c:order val="5"/>
          <c:tx>
            <c:strRef>
              <c:f>Sheet1!$H$18</c:f>
              <c:strCache>
                <c:ptCount val="1"/>
                <c:pt idx="0">
                  <c:v>2018 National Mean</c:v>
                </c:pt>
              </c:strCache>
            </c:strRef>
          </c:tx>
          <c:spPr>
            <a:ln w="28575" cap="rnd">
              <a:solidFill>
                <a:srgbClr val="FF0000"/>
              </a:solidFill>
              <a:prstDash val="dash"/>
              <a:round/>
            </a:ln>
            <a:effectLst/>
          </c:spPr>
          <c:marker>
            <c:symbol val="none"/>
          </c:marker>
          <c:cat>
            <c:strRef>
              <c:f>Sheet1!$B$19:$B$25</c:f>
              <c:strCache>
                <c:ptCount val="7"/>
                <c:pt idx="0">
                  <c:v>New York </c:v>
                </c:pt>
                <c:pt idx="1">
                  <c:v>California</c:v>
                </c:pt>
                <c:pt idx="2">
                  <c:v>Florida</c:v>
                </c:pt>
                <c:pt idx="3">
                  <c:v>Pennsylvania</c:v>
                </c:pt>
                <c:pt idx="4">
                  <c:v>Illinois</c:v>
                </c:pt>
                <c:pt idx="5">
                  <c:v>Texas</c:v>
                </c:pt>
                <c:pt idx="6">
                  <c:v>Ohio</c:v>
                </c:pt>
              </c:strCache>
            </c:strRef>
          </c:cat>
          <c:val>
            <c:numRef>
              <c:f>Sheet1!$H$19:$H$25</c:f>
              <c:numCache>
                <c:formatCode>0.00%</c:formatCode>
                <c:ptCount val="7"/>
                <c:pt idx="0">
                  <c:v>0.96</c:v>
                </c:pt>
                <c:pt idx="1">
                  <c:v>0.96</c:v>
                </c:pt>
                <c:pt idx="2">
                  <c:v>0.96</c:v>
                </c:pt>
                <c:pt idx="3">
                  <c:v>0.96</c:v>
                </c:pt>
                <c:pt idx="4">
                  <c:v>0.96</c:v>
                </c:pt>
                <c:pt idx="5">
                  <c:v>0.96</c:v>
                </c:pt>
                <c:pt idx="6">
                  <c:v>0.96</c:v>
                </c:pt>
              </c:numCache>
            </c:numRef>
          </c:val>
          <c:smooth val="0"/>
          <c:extLst>
            <c:ext xmlns:c16="http://schemas.microsoft.com/office/drawing/2014/chart" uri="{C3380CC4-5D6E-409C-BE32-E72D297353CC}">
              <c16:uniqueId val="{00000004-0628-4F40-B7A5-04DDA7623015}"/>
            </c:ext>
          </c:extLst>
        </c:ser>
        <c:dLbls>
          <c:showLegendKey val="0"/>
          <c:showVal val="0"/>
          <c:showCatName val="0"/>
          <c:showSerName val="0"/>
          <c:showPercent val="0"/>
          <c:showBubbleSize val="0"/>
        </c:dLbls>
        <c:marker val="1"/>
        <c:smooth val="0"/>
        <c:axId val="647392296"/>
        <c:axId val="647395904"/>
      </c:lineChart>
      <c:catAx>
        <c:axId val="647392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47395904"/>
        <c:crosses val="autoZero"/>
        <c:auto val="1"/>
        <c:lblAlgn val="ctr"/>
        <c:lblOffset val="100"/>
        <c:noMultiLvlLbl val="0"/>
      </c:catAx>
      <c:valAx>
        <c:axId val="6473959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7392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664581354875289"/>
          <c:y val="5.2021805780322367E-2"/>
          <c:w val="0.40276814220841728"/>
          <c:h val="0.91266279538891848"/>
        </c:manualLayout>
      </c:layout>
      <c:doughnutChart>
        <c:varyColors val="1"/>
        <c:ser>
          <c:idx val="0"/>
          <c:order val="0"/>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D535-402F-8319-3B0407C0694A}"/>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D535-402F-8319-3B0407C0694A}"/>
              </c:ext>
            </c:extLst>
          </c:dPt>
          <c:dPt>
            <c:idx val="2"/>
            <c:bubble3D val="0"/>
            <c:spPr>
              <a:solidFill>
                <a:srgbClr val="FF8585"/>
              </a:solidFill>
              <a:ln w="19050">
                <a:solidFill>
                  <a:schemeClr val="lt1"/>
                </a:solidFill>
              </a:ln>
              <a:effectLst>
                <a:innerShdw blurRad="114300">
                  <a:schemeClr val="accent3"/>
                </a:innerShdw>
              </a:effectLst>
            </c:spPr>
            <c:extLst>
              <c:ext xmlns:c16="http://schemas.microsoft.com/office/drawing/2014/chart" uri="{C3380CC4-5D6E-409C-BE32-E72D297353CC}">
                <c16:uniqueId val="{00000005-D535-402F-8319-3B0407C0694A}"/>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c:ext xmlns:c16="http://schemas.microsoft.com/office/drawing/2014/chart" uri="{C3380CC4-5D6E-409C-BE32-E72D297353CC}">
                <c16:uniqueId val="{00000007-D535-402F-8319-3B0407C0694A}"/>
              </c:ext>
            </c:extLst>
          </c:dPt>
          <c:dPt>
            <c:idx val="4"/>
            <c:bubble3D val="0"/>
            <c:spPr>
              <a:solidFill>
                <a:srgbClr val="FF99FF">
                  <a:alpha val="44000"/>
                </a:srgbClr>
              </a:solidFill>
              <a:ln w="19050">
                <a:solidFill>
                  <a:schemeClr val="bg1">
                    <a:alpha val="88000"/>
                  </a:schemeClr>
                </a:solidFill>
              </a:ln>
              <a:effectLst>
                <a:innerShdw blurRad="114300">
                  <a:schemeClr val="accent5"/>
                </a:innerShdw>
              </a:effectLst>
            </c:spPr>
            <c:extLst>
              <c:ext xmlns:c16="http://schemas.microsoft.com/office/drawing/2014/chart" uri="{C3380CC4-5D6E-409C-BE32-E72D297353CC}">
                <c16:uniqueId val="{00000009-D535-402F-8319-3B0407C0694A}"/>
              </c:ext>
            </c:extLst>
          </c:dPt>
          <c:dPt>
            <c:idx val="5"/>
            <c:bubble3D val="0"/>
            <c:spPr>
              <a:solidFill>
                <a:schemeClr val="accent6">
                  <a:lumMod val="60000"/>
                  <a:lumOff val="40000"/>
                </a:schemeClr>
              </a:solidFill>
              <a:ln w="19050">
                <a:solidFill>
                  <a:schemeClr val="lt1"/>
                </a:solidFill>
              </a:ln>
              <a:effectLst>
                <a:innerShdw blurRad="114300">
                  <a:schemeClr val="accent6"/>
                </a:innerShdw>
              </a:effectLst>
            </c:spPr>
            <c:extLst>
              <c:ext xmlns:c16="http://schemas.microsoft.com/office/drawing/2014/chart" uri="{C3380CC4-5D6E-409C-BE32-E72D297353CC}">
                <c16:uniqueId val="{0000000B-D535-402F-8319-3B0407C0694A}"/>
              </c:ext>
            </c:extLst>
          </c:dPt>
          <c:dPt>
            <c:idx val="6"/>
            <c:bubble3D val="0"/>
            <c:spPr>
              <a:pattFill prst="ltUpDiag">
                <a:fgClr>
                  <a:schemeClr val="accent1">
                    <a:lumMod val="60000"/>
                  </a:schemeClr>
                </a:fgClr>
                <a:bgClr>
                  <a:schemeClr val="accent1">
                    <a:lumMod val="60000"/>
                    <a:lumMod val="20000"/>
                    <a:lumOff val="80000"/>
                  </a:schemeClr>
                </a:bgClr>
              </a:pattFill>
              <a:ln w="19050">
                <a:solidFill>
                  <a:schemeClr val="lt1"/>
                </a:solidFill>
              </a:ln>
              <a:effectLst>
                <a:innerShdw blurRad="114300">
                  <a:schemeClr val="accent1">
                    <a:lumMod val="60000"/>
                  </a:schemeClr>
                </a:innerShdw>
              </a:effectLst>
            </c:spPr>
            <c:extLst>
              <c:ext xmlns:c16="http://schemas.microsoft.com/office/drawing/2014/chart" uri="{C3380CC4-5D6E-409C-BE32-E72D297353CC}">
                <c16:uniqueId val="{0000000D-D535-402F-8319-3B0407C0694A}"/>
              </c:ext>
            </c:extLst>
          </c:dPt>
          <c:dPt>
            <c:idx val="7"/>
            <c:bubble3D val="0"/>
            <c:spPr>
              <a:solidFill>
                <a:schemeClr val="accent2">
                  <a:lumMod val="75000"/>
                </a:schemeClr>
              </a:solidFill>
              <a:ln w="19050">
                <a:solidFill>
                  <a:schemeClr val="lt1"/>
                </a:solidFill>
              </a:ln>
              <a:effectLst>
                <a:innerShdw blurRad="114300">
                  <a:schemeClr val="accent2">
                    <a:lumMod val="60000"/>
                  </a:schemeClr>
                </a:innerShdw>
              </a:effectLst>
            </c:spPr>
            <c:extLst>
              <c:ext xmlns:c16="http://schemas.microsoft.com/office/drawing/2014/chart" uri="{C3380CC4-5D6E-409C-BE32-E72D297353CC}">
                <c16:uniqueId val="{0000000F-D535-402F-8319-3B0407C0694A}"/>
              </c:ext>
            </c:extLst>
          </c:dPt>
          <c:dPt>
            <c:idx val="8"/>
            <c:bubble3D val="0"/>
            <c:spPr>
              <a:pattFill prst="ltUpDiag">
                <a:fgClr>
                  <a:schemeClr val="accent3">
                    <a:lumMod val="60000"/>
                  </a:schemeClr>
                </a:fgClr>
                <a:bgClr>
                  <a:schemeClr val="accent3">
                    <a:lumMod val="60000"/>
                    <a:lumMod val="20000"/>
                    <a:lumOff val="80000"/>
                  </a:schemeClr>
                </a:bgClr>
              </a:pattFill>
              <a:ln w="19050">
                <a:solidFill>
                  <a:schemeClr val="lt1"/>
                </a:solidFill>
              </a:ln>
              <a:effectLst>
                <a:innerShdw blurRad="114300">
                  <a:schemeClr val="accent3">
                    <a:lumMod val="60000"/>
                  </a:schemeClr>
                </a:innerShdw>
              </a:effectLst>
            </c:spPr>
            <c:extLst>
              <c:ext xmlns:c16="http://schemas.microsoft.com/office/drawing/2014/chart" uri="{C3380CC4-5D6E-409C-BE32-E72D297353CC}">
                <c16:uniqueId val="{00000011-D535-402F-8319-3B0407C0694A}"/>
              </c:ext>
            </c:extLst>
          </c:dPt>
          <c:dPt>
            <c:idx val="9"/>
            <c:bubble3D val="0"/>
            <c:spPr>
              <a:pattFill prst="ltUpDiag">
                <a:fgClr>
                  <a:schemeClr val="accent4">
                    <a:lumMod val="60000"/>
                  </a:schemeClr>
                </a:fgClr>
                <a:bgClr>
                  <a:schemeClr val="accent4">
                    <a:lumMod val="60000"/>
                    <a:lumMod val="20000"/>
                    <a:lumOff val="80000"/>
                  </a:schemeClr>
                </a:bgClr>
              </a:pattFill>
              <a:ln w="19050">
                <a:solidFill>
                  <a:schemeClr val="lt1"/>
                </a:solidFill>
              </a:ln>
              <a:effectLst>
                <a:innerShdw blurRad="114300">
                  <a:schemeClr val="accent4">
                    <a:lumMod val="60000"/>
                  </a:schemeClr>
                </a:innerShdw>
              </a:effectLst>
            </c:spPr>
            <c:extLst>
              <c:ext xmlns:c16="http://schemas.microsoft.com/office/drawing/2014/chart" uri="{C3380CC4-5D6E-409C-BE32-E72D297353CC}">
                <c16:uniqueId val="{00000013-D535-402F-8319-3B0407C0694A}"/>
              </c:ext>
            </c:extLst>
          </c:dPt>
          <c:dPt>
            <c:idx val="10"/>
            <c:bubble3D val="0"/>
            <c:spPr>
              <a:pattFill prst="ltUpDiag">
                <a:fgClr>
                  <a:schemeClr val="accent5">
                    <a:lumMod val="60000"/>
                  </a:schemeClr>
                </a:fgClr>
                <a:bgClr>
                  <a:schemeClr val="accent5">
                    <a:lumMod val="60000"/>
                    <a:lumMod val="20000"/>
                    <a:lumOff val="80000"/>
                  </a:schemeClr>
                </a:bgClr>
              </a:pattFill>
              <a:ln w="19050">
                <a:solidFill>
                  <a:schemeClr val="lt1"/>
                </a:solidFill>
              </a:ln>
              <a:effectLst>
                <a:innerShdw blurRad="114300">
                  <a:schemeClr val="accent5">
                    <a:lumMod val="60000"/>
                  </a:schemeClr>
                </a:innerShdw>
              </a:effectLst>
            </c:spPr>
            <c:extLst>
              <c:ext xmlns:c16="http://schemas.microsoft.com/office/drawing/2014/chart" uri="{C3380CC4-5D6E-409C-BE32-E72D297353CC}">
                <c16:uniqueId val="{00000015-D535-402F-8319-3B0407C0694A}"/>
              </c:ext>
            </c:extLst>
          </c:dPt>
          <c:dLbls>
            <c:dLbl>
              <c:idx val="5"/>
              <c:layout>
                <c:manualLayout>
                  <c:x val="-1.0586044242829851E-3"/>
                  <c:y val="-4.0779121090001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535-402F-8319-3B0407C0694A}"/>
                </c:ext>
              </c:extLst>
            </c:dLbl>
            <c:dLbl>
              <c:idx val="6"/>
              <c:layout>
                <c:manualLayout>
                  <c:x val="-6.3516265456979104E-3"/>
                  <c:y val="0.112742275954711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535-402F-8319-3B0407C0694A}"/>
                </c:ext>
              </c:extLst>
            </c:dLbl>
            <c:dLbl>
              <c:idx val="7"/>
              <c:layout>
                <c:manualLayout>
                  <c:x val="-1.5526018864922302E-16"/>
                  <c:y val="0.17031279984647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535-402F-8319-3B0407C0694A}"/>
                </c:ext>
              </c:extLst>
            </c:dLbl>
            <c:dLbl>
              <c:idx val="8"/>
              <c:layout>
                <c:manualLayout>
                  <c:x val="1.1644648667112836E-2"/>
                  <c:y val="0.218288236422951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535-402F-8319-3B0407C0694A}"/>
                </c:ext>
              </c:extLst>
            </c:dLbl>
            <c:dLbl>
              <c:idx val="9"/>
              <c:layout>
                <c:manualLayout>
                  <c:x val="1.9054879637093732E-2"/>
                  <c:y val="9.83496449817693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535-402F-8319-3B0407C0694A}"/>
                </c:ext>
              </c:extLst>
            </c:dLbl>
            <c:dLbl>
              <c:idx val="10"/>
              <c:layout>
                <c:manualLayout>
                  <c:x val="3.8109759274187312E-2"/>
                  <c:y val="0.151122625215889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535-402F-8319-3B0407C0694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'Noncompliance statewide sample'!$O$2:$O$12</c:f>
              <c:strCache>
                <c:ptCount val="11"/>
                <c:pt idx="0">
                  <c:v>Parents chose to continue their child in EI and transition to preschool after the age of 3 </c:v>
                </c:pt>
                <c:pt idx="1">
                  <c:v>Parent provided consent to evaluate less than 30 school days prior to child's third birthday</c:v>
                </c:pt>
                <c:pt idx="2">
                  <c:v>Parents withdrew or did not provide referral or consent to evaluate </c:v>
                </c:pt>
                <c:pt idx="3">
                  <c:v>Parents refused or repeatedly did not make the child available for the evaluation </c:v>
                </c:pt>
                <c:pt idx="4">
                  <c:v>Documented delays in making contact with parents to schedule the evaluation </c:v>
                </c:pt>
                <c:pt idx="5">
                  <c:v>The program's starting date and/or days of operation were after the child's 3rd birthday</c:v>
                </c:pt>
                <c:pt idx="6">
                  <c:v>Student moved out of the district</c:v>
                </c:pt>
                <c:pt idx="7">
                  <c:v>Parents did not provide consent for services </c:v>
                </c:pt>
                <c:pt idx="8">
                  <c:v>DOB is July/August and ESY not part of IEP and IEP implemented in September </c:v>
                </c:pt>
                <c:pt idx="9">
                  <c:v>Parents cancelled the scheduled evaluation and/or selected another approved evaluator </c:v>
                </c:pt>
                <c:pt idx="10">
                  <c:v>Referral to EI less than 90 days from 3rd birthday </c:v>
                </c:pt>
              </c:strCache>
            </c:strRef>
          </c:cat>
          <c:val>
            <c:numRef>
              <c:f>'Noncompliance statewide sample'!$P$2:$P$12</c:f>
              <c:numCache>
                <c:formatCode>0.0%</c:formatCode>
                <c:ptCount val="11"/>
                <c:pt idx="0">
                  <c:v>0.62210572302315426</c:v>
                </c:pt>
                <c:pt idx="1">
                  <c:v>0.12057667103538663</c:v>
                </c:pt>
                <c:pt idx="2">
                  <c:v>8.7811271297509833E-2</c:v>
                </c:pt>
                <c:pt idx="3">
                  <c:v>6.6841415465268672E-2</c:v>
                </c:pt>
                <c:pt idx="4">
                  <c:v>4.1502839667977284E-2</c:v>
                </c:pt>
                <c:pt idx="5">
                  <c:v>2.5338575797291395E-2</c:v>
                </c:pt>
                <c:pt idx="6">
                  <c:v>1.3543031891655745E-2</c:v>
                </c:pt>
                <c:pt idx="7">
                  <c:v>1.1795543905635648E-2</c:v>
                </c:pt>
                <c:pt idx="8">
                  <c:v>6.55307994757536E-3</c:v>
                </c:pt>
                <c:pt idx="9">
                  <c:v>2.1843599825251202E-3</c:v>
                </c:pt>
                <c:pt idx="10">
                  <c:v>1.7474879860200961E-3</c:v>
                </c:pt>
              </c:numCache>
            </c:numRef>
          </c:val>
          <c:extLst>
            <c:ext xmlns:c16="http://schemas.microsoft.com/office/drawing/2014/chart" uri="{C3380CC4-5D6E-409C-BE32-E72D297353CC}">
              <c16:uniqueId val="{00000016-D535-402F-8319-3B0407C0694A}"/>
            </c:ext>
          </c:extLst>
        </c:ser>
        <c:dLbls>
          <c:showLegendKey val="0"/>
          <c:showVal val="1"/>
          <c:showCatName val="0"/>
          <c:showSerName val="0"/>
          <c:showPercent val="0"/>
          <c:showBubbleSize val="0"/>
          <c:showLeaderLines val="1"/>
        </c:dLbls>
        <c:firstSliceAng val="0"/>
        <c:holeSize val="70"/>
      </c:doughnutChart>
      <c:spPr>
        <a:noFill/>
        <a:ln>
          <a:noFill/>
        </a:ln>
        <a:effectLst/>
      </c:spPr>
    </c:plotArea>
    <c:legend>
      <c:legendPos val="t"/>
      <c:layout>
        <c:manualLayout>
          <c:xMode val="edge"/>
          <c:yMode val="edge"/>
          <c:x val="2.5324937339423147E-3"/>
          <c:y val="3.1903665323354445E-2"/>
          <c:w val="0.59222974142560969"/>
          <c:h val="0.9433094664980350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12897297338824E-2"/>
          <c:y val="0"/>
          <c:w val="0.48639482421370667"/>
          <c:h val="0.98653553739469624"/>
        </c:manualLayout>
      </c:layout>
      <c:doughnutChart>
        <c:varyColors val="1"/>
        <c:ser>
          <c:idx val="0"/>
          <c:order val="0"/>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8B77-40EE-A56E-587E76725DEC}"/>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8B77-40EE-A56E-587E76725DEC}"/>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8B77-40EE-A56E-587E76725DEC}"/>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c:ext xmlns:c16="http://schemas.microsoft.com/office/drawing/2014/chart" uri="{C3380CC4-5D6E-409C-BE32-E72D297353CC}">
                <c16:uniqueId val="{00000007-8B77-40EE-A56E-587E76725DEC}"/>
              </c:ext>
            </c:extLst>
          </c:dPt>
          <c:dPt>
            <c:idx val="4"/>
            <c:bubble3D val="0"/>
            <c:spPr>
              <a:solidFill>
                <a:srgbClr val="FF9933"/>
              </a:solidFill>
              <a:ln w="19050">
                <a:solidFill>
                  <a:schemeClr val="lt1"/>
                </a:solidFill>
              </a:ln>
              <a:effectLst>
                <a:innerShdw blurRad="114300">
                  <a:schemeClr val="accent5"/>
                </a:innerShdw>
              </a:effectLst>
            </c:spPr>
            <c:extLst>
              <c:ext xmlns:c16="http://schemas.microsoft.com/office/drawing/2014/chart" uri="{C3380CC4-5D6E-409C-BE32-E72D297353CC}">
                <c16:uniqueId val="{00000009-8B77-40EE-A56E-587E76725DEC}"/>
              </c:ext>
            </c:extLst>
          </c:dPt>
          <c:dPt>
            <c:idx val="5"/>
            <c:bubble3D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extLst>
              <c:ext xmlns:c16="http://schemas.microsoft.com/office/drawing/2014/chart" uri="{C3380CC4-5D6E-409C-BE32-E72D297353CC}">
                <c16:uniqueId val="{0000000B-8B77-40EE-A56E-587E76725DEC}"/>
              </c:ext>
            </c:extLst>
          </c:dPt>
          <c:dLbls>
            <c:dLbl>
              <c:idx val="4"/>
              <c:layout>
                <c:manualLayout>
                  <c:x val="-1.3551078174996525E-3"/>
                  <c:y val="-4.3976192259064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B77-40EE-A56E-587E76725DEC}"/>
                </c:ext>
              </c:extLst>
            </c:dLbl>
            <c:dLbl>
              <c:idx val="5"/>
              <c:layout>
                <c:manualLayout>
                  <c:x val="2.4391940714993298E-2"/>
                  <c:y val="0.126431552744811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B77-40EE-A56E-587E76725DE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lumMod val="50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'Noncompliance statewide sample'!$O$15:$O$20</c:f>
              <c:strCache>
                <c:ptCount val="6"/>
                <c:pt idx="0">
                  <c:v>Evaluator delays in completing the evaluation</c:v>
                </c:pt>
                <c:pt idx="1">
                  <c:v>Evaluator was not available to provide a timely evaluation</c:v>
                </c:pt>
                <c:pt idx="2">
                  <c:v>Delays in scheduling CPSE meetings</c:v>
                </c:pt>
                <c:pt idx="3">
                  <c:v>The recommended Part B program/services were not available when the child turned 3 years of age</c:v>
                </c:pt>
                <c:pt idx="4">
                  <c:v>Additional evaluations were requested </c:v>
                </c:pt>
                <c:pt idx="5">
                  <c:v>Multilingual evaluator was not available to provide a timely evaluation</c:v>
                </c:pt>
              </c:strCache>
            </c:strRef>
          </c:cat>
          <c:val>
            <c:numRef>
              <c:f>'Noncompliance statewide sample'!$P$15:$P$20</c:f>
              <c:numCache>
                <c:formatCode>0%</c:formatCode>
                <c:ptCount val="6"/>
                <c:pt idx="0">
                  <c:v>0.50602409638554213</c:v>
                </c:pt>
                <c:pt idx="1">
                  <c:v>0.19277108433734941</c:v>
                </c:pt>
                <c:pt idx="2">
                  <c:v>0.16867469879518071</c:v>
                </c:pt>
                <c:pt idx="3">
                  <c:v>9.6385542168674704E-2</c:v>
                </c:pt>
                <c:pt idx="4">
                  <c:v>2.4096385542168676E-2</c:v>
                </c:pt>
                <c:pt idx="5">
                  <c:v>1.2048192771084338E-2</c:v>
                </c:pt>
              </c:numCache>
            </c:numRef>
          </c:val>
          <c:extLst>
            <c:ext xmlns:c16="http://schemas.microsoft.com/office/drawing/2014/chart" uri="{C3380CC4-5D6E-409C-BE32-E72D297353CC}">
              <c16:uniqueId val="{0000000C-8B77-40EE-A56E-587E76725DEC}"/>
            </c:ext>
          </c:extLst>
        </c:ser>
        <c:dLbls>
          <c:showLegendKey val="0"/>
          <c:showVal val="0"/>
          <c:showCatName val="0"/>
          <c:showSerName val="0"/>
          <c:showPercent val="0"/>
          <c:showBubbleSize val="0"/>
          <c:showLeaderLines val="1"/>
        </c:dLbls>
        <c:firstSliceAng val="0"/>
        <c:holeSize val="70"/>
      </c:doughnutChart>
      <c:spPr>
        <a:noFill/>
        <a:ln>
          <a:noFill/>
        </a:ln>
        <a:effectLst/>
      </c:spPr>
    </c:plotArea>
    <c:legend>
      <c:legendPos val="t"/>
      <c:layout>
        <c:manualLayout>
          <c:xMode val="edge"/>
          <c:yMode val="edge"/>
          <c:x val="0.51373714319488906"/>
          <c:y val="1.6491072097149295E-2"/>
          <c:w val="0.46280396003644714"/>
          <c:h val="0.9819983283852903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_rels/data8.xml.rels><?xml version="1.0" encoding="UTF-8" standalone="yes"?>
<Relationships xmlns="http://schemas.openxmlformats.org/package/2006/relationships"><Relationship Id="rId1" Type="http://schemas.openxmlformats.org/officeDocument/2006/relationships/hyperlink" Target="http://www.p12.nysed.gov/specialed/publications/preschool/transitionguide/transitionguidance.pdf"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www.p12.nysed.gov/specialed/publications/preschool/transitionguide/transitionguidance.pdf"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E5B417-E18A-4F0A-9111-FCEF7AC56434}"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226B7C69-AD73-4664-B8BE-E7F6C47D30BB}">
      <dgm:prSet phldrT="[Text]"/>
      <dgm:spPr>
        <a:solidFill>
          <a:srgbClr val="2F1444"/>
        </a:solidFill>
      </dgm:spPr>
      <dgm:t>
        <a:bodyPr/>
        <a:lstStyle/>
        <a:p>
          <a:r>
            <a:rPr lang="en-US"/>
            <a:t>Frequently Used Terms for Child Find (Indicators 11 &amp; 12)</a:t>
          </a:r>
        </a:p>
      </dgm:t>
    </dgm:pt>
    <dgm:pt modelId="{CB41195B-9F5D-4993-A378-B9A60BA3857C}" type="parTrans" cxnId="{04524052-ED43-41B8-903A-EC3D2AD4A591}">
      <dgm:prSet/>
      <dgm:spPr/>
      <dgm:t>
        <a:bodyPr/>
        <a:lstStyle/>
        <a:p>
          <a:endParaRPr lang="en-US"/>
        </a:p>
      </dgm:t>
    </dgm:pt>
    <dgm:pt modelId="{E05E2AB5-4692-4411-9232-E373C68425FA}" type="sibTrans" cxnId="{04524052-ED43-41B8-903A-EC3D2AD4A591}">
      <dgm:prSet/>
      <dgm:spPr/>
      <dgm:t>
        <a:bodyPr/>
        <a:lstStyle/>
        <a:p>
          <a:endParaRPr lang="en-US"/>
        </a:p>
      </dgm:t>
    </dgm:pt>
    <dgm:pt modelId="{7C5FE6A7-FEA7-4EC0-80DE-98A844D8BA39}">
      <dgm:prSet phldrT="[Text]"/>
      <dgm:spPr>
        <a:solidFill>
          <a:srgbClr val="DE6F00"/>
        </a:solidFill>
      </dgm:spPr>
      <dgm:t>
        <a:bodyPr/>
        <a:lstStyle/>
        <a:p>
          <a:r>
            <a:rPr lang="en-US"/>
            <a:t>Indicator 11 &amp; 12 Improvement Activities  </a:t>
          </a:r>
        </a:p>
      </dgm:t>
    </dgm:pt>
    <dgm:pt modelId="{A149E85A-6C27-470F-B514-F83796E7DE33}" type="parTrans" cxnId="{204F30EB-0BEB-4C9C-B77C-43289D6B04B6}">
      <dgm:prSet/>
      <dgm:spPr/>
      <dgm:t>
        <a:bodyPr/>
        <a:lstStyle/>
        <a:p>
          <a:endParaRPr lang="en-US"/>
        </a:p>
      </dgm:t>
    </dgm:pt>
    <dgm:pt modelId="{1FA56EB3-9B13-48EA-A60A-FC3DADAEB6DE}" type="sibTrans" cxnId="{204F30EB-0BEB-4C9C-B77C-43289D6B04B6}">
      <dgm:prSet/>
      <dgm:spPr/>
      <dgm:t>
        <a:bodyPr/>
        <a:lstStyle/>
        <a:p>
          <a:endParaRPr lang="en-US"/>
        </a:p>
      </dgm:t>
    </dgm:pt>
    <dgm:pt modelId="{1EB5EFDB-09FA-4204-95F3-E953A5C11117}">
      <dgm:prSet phldrT="[Text]"/>
      <dgm:spPr/>
      <dgm:t>
        <a:bodyPr/>
        <a:lstStyle/>
        <a:p>
          <a:r>
            <a:rPr lang="en-US"/>
            <a:t>Next Steps and Closing </a:t>
          </a:r>
        </a:p>
      </dgm:t>
    </dgm:pt>
    <dgm:pt modelId="{1C88FB6A-877A-4061-A699-10174B98AA73}" type="parTrans" cxnId="{D7D3C0F6-F314-4AD8-8A6F-A048C6EE4B8F}">
      <dgm:prSet/>
      <dgm:spPr/>
      <dgm:t>
        <a:bodyPr/>
        <a:lstStyle/>
        <a:p>
          <a:endParaRPr lang="en-US"/>
        </a:p>
      </dgm:t>
    </dgm:pt>
    <dgm:pt modelId="{9C571C56-B779-4E11-AD1E-C2B194FE137A}" type="sibTrans" cxnId="{D7D3C0F6-F314-4AD8-8A6F-A048C6EE4B8F}">
      <dgm:prSet/>
      <dgm:spPr/>
      <dgm:t>
        <a:bodyPr/>
        <a:lstStyle/>
        <a:p>
          <a:endParaRPr lang="en-US"/>
        </a:p>
      </dgm:t>
    </dgm:pt>
    <dgm:pt modelId="{C079E542-46BD-473E-A75E-F72B4556EA78}">
      <dgm:prSet/>
      <dgm:spPr>
        <a:solidFill>
          <a:srgbClr val="20517E"/>
        </a:solidFill>
      </dgm:spPr>
      <dgm:t>
        <a:bodyPr/>
        <a:lstStyle/>
        <a:p>
          <a:r>
            <a:rPr lang="en-US"/>
            <a:t>Indicator 11 How the Measurement Works</a:t>
          </a:r>
        </a:p>
      </dgm:t>
    </dgm:pt>
    <dgm:pt modelId="{871428DC-6BB2-4B84-8C80-137B833B0058}" type="parTrans" cxnId="{FD4FB4FE-76FB-4431-90C1-6BE702CF66B0}">
      <dgm:prSet/>
      <dgm:spPr/>
      <dgm:t>
        <a:bodyPr/>
        <a:lstStyle/>
        <a:p>
          <a:endParaRPr lang="en-US"/>
        </a:p>
      </dgm:t>
    </dgm:pt>
    <dgm:pt modelId="{C8CD1CE9-94B5-4692-B474-2B051101474A}" type="sibTrans" cxnId="{FD4FB4FE-76FB-4431-90C1-6BE702CF66B0}">
      <dgm:prSet/>
      <dgm:spPr/>
      <dgm:t>
        <a:bodyPr/>
        <a:lstStyle/>
        <a:p>
          <a:endParaRPr lang="en-US"/>
        </a:p>
      </dgm:t>
    </dgm:pt>
    <dgm:pt modelId="{0DE106F3-2210-4238-A469-FF9E7E11A365}">
      <dgm:prSet/>
      <dgm:spPr>
        <a:solidFill>
          <a:schemeClr val="accent5">
            <a:lumMod val="75000"/>
          </a:schemeClr>
        </a:solidFill>
      </dgm:spPr>
      <dgm:t>
        <a:bodyPr/>
        <a:lstStyle/>
        <a:p>
          <a:r>
            <a:rPr lang="en-US"/>
            <a:t>Indicator 11 Data in New York State (Trends and Comparisons)</a:t>
          </a:r>
        </a:p>
      </dgm:t>
    </dgm:pt>
    <dgm:pt modelId="{926A24D3-3820-4A21-8868-D173740B85D5}" type="parTrans" cxnId="{EF517F73-3C54-42C8-A02F-C4E025E27B86}">
      <dgm:prSet/>
      <dgm:spPr/>
      <dgm:t>
        <a:bodyPr/>
        <a:lstStyle/>
        <a:p>
          <a:endParaRPr lang="en-US"/>
        </a:p>
      </dgm:t>
    </dgm:pt>
    <dgm:pt modelId="{04412BAA-137F-4D4E-ACA4-F05ACD398AEB}" type="sibTrans" cxnId="{EF517F73-3C54-42C8-A02F-C4E025E27B86}">
      <dgm:prSet/>
      <dgm:spPr/>
      <dgm:t>
        <a:bodyPr/>
        <a:lstStyle/>
        <a:p>
          <a:endParaRPr lang="en-US"/>
        </a:p>
      </dgm:t>
    </dgm:pt>
    <dgm:pt modelId="{418ABE09-EEDA-4154-9221-95298035E3B8}">
      <dgm:prSet/>
      <dgm:spPr>
        <a:solidFill>
          <a:srgbClr val="005828"/>
        </a:solidFill>
      </dgm:spPr>
      <dgm:t>
        <a:bodyPr/>
        <a:lstStyle/>
        <a:p>
          <a:r>
            <a:rPr lang="en-US"/>
            <a:t>Indicator 12 How the Measurement Works</a:t>
          </a:r>
        </a:p>
      </dgm:t>
    </dgm:pt>
    <dgm:pt modelId="{9401DAD7-C813-443C-A285-766C0F9C76CE}" type="parTrans" cxnId="{523301F2-17D8-451F-A30A-012307555E53}">
      <dgm:prSet/>
      <dgm:spPr/>
      <dgm:t>
        <a:bodyPr/>
        <a:lstStyle/>
        <a:p>
          <a:endParaRPr lang="en-US"/>
        </a:p>
      </dgm:t>
    </dgm:pt>
    <dgm:pt modelId="{8033E2CB-315D-4381-9041-48C1512EB16A}" type="sibTrans" cxnId="{523301F2-17D8-451F-A30A-012307555E53}">
      <dgm:prSet/>
      <dgm:spPr/>
      <dgm:t>
        <a:bodyPr/>
        <a:lstStyle/>
        <a:p>
          <a:endParaRPr lang="en-US"/>
        </a:p>
      </dgm:t>
    </dgm:pt>
    <dgm:pt modelId="{A9E3F6CE-1B68-4634-86FD-AA36088AFC28}">
      <dgm:prSet/>
      <dgm:spPr>
        <a:solidFill>
          <a:schemeClr val="accent2">
            <a:lumMod val="75000"/>
          </a:schemeClr>
        </a:solidFill>
      </dgm:spPr>
      <dgm:t>
        <a:bodyPr/>
        <a:lstStyle/>
        <a:p>
          <a:r>
            <a:rPr lang="en-US"/>
            <a:t>Indicator 12 Data in New York State (Trends and Comparisons)</a:t>
          </a:r>
        </a:p>
      </dgm:t>
    </dgm:pt>
    <dgm:pt modelId="{426A99EC-F5B1-4EE3-86C5-6E862C87B399}" type="parTrans" cxnId="{FDFA4BA0-FC09-4163-9F90-B31214FC5FE0}">
      <dgm:prSet/>
      <dgm:spPr/>
      <dgm:t>
        <a:bodyPr/>
        <a:lstStyle/>
        <a:p>
          <a:endParaRPr lang="en-US"/>
        </a:p>
      </dgm:t>
    </dgm:pt>
    <dgm:pt modelId="{F95D580C-BA5F-4F7C-B70F-7D6843353E5C}" type="sibTrans" cxnId="{FDFA4BA0-FC09-4163-9F90-B31214FC5FE0}">
      <dgm:prSet/>
      <dgm:spPr/>
      <dgm:t>
        <a:bodyPr/>
        <a:lstStyle/>
        <a:p>
          <a:endParaRPr lang="en-US"/>
        </a:p>
      </dgm:t>
    </dgm:pt>
    <dgm:pt modelId="{9CF4B7AE-6670-44AF-A0A7-DA2DF85E5CDD}" type="pres">
      <dgm:prSet presAssocID="{22E5B417-E18A-4F0A-9111-FCEF7AC56434}" presName="Name0" presStyleCnt="0">
        <dgm:presLayoutVars>
          <dgm:chMax val="7"/>
          <dgm:chPref val="7"/>
          <dgm:dir/>
        </dgm:presLayoutVars>
      </dgm:prSet>
      <dgm:spPr/>
    </dgm:pt>
    <dgm:pt modelId="{50AD92EF-7080-4416-B016-345EC380FEFF}" type="pres">
      <dgm:prSet presAssocID="{22E5B417-E18A-4F0A-9111-FCEF7AC56434}" presName="Name1" presStyleCnt="0"/>
      <dgm:spPr/>
    </dgm:pt>
    <dgm:pt modelId="{19FF5584-5F8A-4D47-88F6-07B4326319D0}" type="pres">
      <dgm:prSet presAssocID="{22E5B417-E18A-4F0A-9111-FCEF7AC56434}" presName="cycle" presStyleCnt="0"/>
      <dgm:spPr/>
    </dgm:pt>
    <dgm:pt modelId="{18A4E6C8-AF2F-4354-AF43-079DC81A3070}" type="pres">
      <dgm:prSet presAssocID="{22E5B417-E18A-4F0A-9111-FCEF7AC56434}" presName="srcNode" presStyleLbl="node1" presStyleIdx="0" presStyleCnt="7"/>
      <dgm:spPr/>
    </dgm:pt>
    <dgm:pt modelId="{46253619-5BC6-43E9-9BD6-FC811855B91C}" type="pres">
      <dgm:prSet presAssocID="{22E5B417-E18A-4F0A-9111-FCEF7AC56434}" presName="conn" presStyleLbl="parChTrans1D2" presStyleIdx="0" presStyleCnt="1"/>
      <dgm:spPr/>
    </dgm:pt>
    <dgm:pt modelId="{892582DC-9D1C-4EB2-9FDF-7C9B2BB23CC8}" type="pres">
      <dgm:prSet presAssocID="{22E5B417-E18A-4F0A-9111-FCEF7AC56434}" presName="extraNode" presStyleLbl="node1" presStyleIdx="0" presStyleCnt="7"/>
      <dgm:spPr/>
    </dgm:pt>
    <dgm:pt modelId="{A91801F5-071C-4455-B7D5-189AFA8C0268}" type="pres">
      <dgm:prSet presAssocID="{22E5B417-E18A-4F0A-9111-FCEF7AC56434}" presName="dstNode" presStyleLbl="node1" presStyleIdx="0" presStyleCnt="7"/>
      <dgm:spPr/>
    </dgm:pt>
    <dgm:pt modelId="{03FDE2D2-E592-41E9-940D-3FDA6EA69854}" type="pres">
      <dgm:prSet presAssocID="{226B7C69-AD73-4664-B8BE-E7F6C47D30BB}" presName="text_1" presStyleLbl="node1" presStyleIdx="0" presStyleCnt="7">
        <dgm:presLayoutVars>
          <dgm:bulletEnabled val="1"/>
        </dgm:presLayoutVars>
      </dgm:prSet>
      <dgm:spPr/>
    </dgm:pt>
    <dgm:pt modelId="{9360EBA2-2066-4A0A-876E-2923B911B83D}" type="pres">
      <dgm:prSet presAssocID="{226B7C69-AD73-4664-B8BE-E7F6C47D30BB}" presName="accent_1" presStyleCnt="0"/>
      <dgm:spPr/>
    </dgm:pt>
    <dgm:pt modelId="{F0DBED7D-E1F2-48FF-9AF1-D8510FDF74AA}" type="pres">
      <dgm:prSet presAssocID="{226B7C69-AD73-4664-B8BE-E7F6C47D30BB}" presName="accentRepeatNode" presStyleLbl="solidFgAcc1" presStyleIdx="0" presStyleCnt="7"/>
      <dgm:spPr/>
    </dgm:pt>
    <dgm:pt modelId="{5DFBF051-DA47-402E-8091-43170D413FA8}" type="pres">
      <dgm:prSet presAssocID="{C079E542-46BD-473E-A75E-F72B4556EA78}" presName="text_2" presStyleLbl="node1" presStyleIdx="1" presStyleCnt="7">
        <dgm:presLayoutVars>
          <dgm:bulletEnabled val="1"/>
        </dgm:presLayoutVars>
      </dgm:prSet>
      <dgm:spPr/>
    </dgm:pt>
    <dgm:pt modelId="{C72D6B57-9DE8-43BC-AB5F-5341366066E5}" type="pres">
      <dgm:prSet presAssocID="{C079E542-46BD-473E-A75E-F72B4556EA78}" presName="accent_2" presStyleCnt="0"/>
      <dgm:spPr/>
    </dgm:pt>
    <dgm:pt modelId="{6A6866DD-3C5F-478B-9CC6-B48E0FA84F23}" type="pres">
      <dgm:prSet presAssocID="{C079E542-46BD-473E-A75E-F72B4556EA78}" presName="accentRepeatNode" presStyleLbl="solidFgAcc1" presStyleIdx="1" presStyleCnt="7"/>
      <dgm:spPr/>
    </dgm:pt>
    <dgm:pt modelId="{23360063-79D5-4956-9BF8-A1A34332C152}" type="pres">
      <dgm:prSet presAssocID="{0DE106F3-2210-4238-A469-FF9E7E11A365}" presName="text_3" presStyleLbl="node1" presStyleIdx="2" presStyleCnt="7">
        <dgm:presLayoutVars>
          <dgm:bulletEnabled val="1"/>
        </dgm:presLayoutVars>
      </dgm:prSet>
      <dgm:spPr/>
    </dgm:pt>
    <dgm:pt modelId="{1CB0A861-72D5-489E-84DC-BE87A2D04ABC}" type="pres">
      <dgm:prSet presAssocID="{0DE106F3-2210-4238-A469-FF9E7E11A365}" presName="accent_3" presStyleCnt="0"/>
      <dgm:spPr/>
    </dgm:pt>
    <dgm:pt modelId="{178AEDC5-6531-41C7-B8B0-810E1ED2F327}" type="pres">
      <dgm:prSet presAssocID="{0DE106F3-2210-4238-A469-FF9E7E11A365}" presName="accentRepeatNode" presStyleLbl="solidFgAcc1" presStyleIdx="2" presStyleCnt="7"/>
      <dgm:spPr/>
    </dgm:pt>
    <dgm:pt modelId="{2F6C92AF-A8EC-4B09-B8EC-F0ED10C482ED}" type="pres">
      <dgm:prSet presAssocID="{418ABE09-EEDA-4154-9221-95298035E3B8}" presName="text_4" presStyleLbl="node1" presStyleIdx="3" presStyleCnt="7">
        <dgm:presLayoutVars>
          <dgm:bulletEnabled val="1"/>
        </dgm:presLayoutVars>
      </dgm:prSet>
      <dgm:spPr/>
    </dgm:pt>
    <dgm:pt modelId="{D214D90A-9B8C-48E8-87E1-A5F4DCD4FCA3}" type="pres">
      <dgm:prSet presAssocID="{418ABE09-EEDA-4154-9221-95298035E3B8}" presName="accent_4" presStyleCnt="0"/>
      <dgm:spPr/>
    </dgm:pt>
    <dgm:pt modelId="{99516A43-031D-44FA-8ADF-3CF6B9334CF8}" type="pres">
      <dgm:prSet presAssocID="{418ABE09-EEDA-4154-9221-95298035E3B8}" presName="accentRepeatNode" presStyleLbl="solidFgAcc1" presStyleIdx="3" presStyleCnt="7"/>
      <dgm:spPr/>
    </dgm:pt>
    <dgm:pt modelId="{796B1817-2951-4A1E-8834-1F32E7F6D5CF}" type="pres">
      <dgm:prSet presAssocID="{A9E3F6CE-1B68-4634-86FD-AA36088AFC28}" presName="text_5" presStyleLbl="node1" presStyleIdx="4" presStyleCnt="7">
        <dgm:presLayoutVars>
          <dgm:bulletEnabled val="1"/>
        </dgm:presLayoutVars>
      </dgm:prSet>
      <dgm:spPr/>
    </dgm:pt>
    <dgm:pt modelId="{B9D4EE39-95C8-4E3A-97F7-2237A12A8CAB}" type="pres">
      <dgm:prSet presAssocID="{A9E3F6CE-1B68-4634-86FD-AA36088AFC28}" presName="accent_5" presStyleCnt="0"/>
      <dgm:spPr/>
    </dgm:pt>
    <dgm:pt modelId="{1C13A3C4-E24B-4EDD-B026-979EEB0A54F1}" type="pres">
      <dgm:prSet presAssocID="{A9E3F6CE-1B68-4634-86FD-AA36088AFC28}" presName="accentRepeatNode" presStyleLbl="solidFgAcc1" presStyleIdx="4" presStyleCnt="7"/>
      <dgm:spPr/>
    </dgm:pt>
    <dgm:pt modelId="{A7785F4D-2345-44AB-AC8C-62144F495B7D}" type="pres">
      <dgm:prSet presAssocID="{7C5FE6A7-FEA7-4EC0-80DE-98A844D8BA39}" presName="text_6" presStyleLbl="node1" presStyleIdx="5" presStyleCnt="7">
        <dgm:presLayoutVars>
          <dgm:bulletEnabled val="1"/>
        </dgm:presLayoutVars>
      </dgm:prSet>
      <dgm:spPr/>
    </dgm:pt>
    <dgm:pt modelId="{BD29B22B-3275-4AEF-ADFC-E929F4D7450D}" type="pres">
      <dgm:prSet presAssocID="{7C5FE6A7-FEA7-4EC0-80DE-98A844D8BA39}" presName="accent_6" presStyleCnt="0"/>
      <dgm:spPr/>
    </dgm:pt>
    <dgm:pt modelId="{E6729D6F-9858-46BB-9A39-4C9189F90AE1}" type="pres">
      <dgm:prSet presAssocID="{7C5FE6A7-FEA7-4EC0-80DE-98A844D8BA39}" presName="accentRepeatNode" presStyleLbl="solidFgAcc1" presStyleIdx="5" presStyleCnt="7"/>
      <dgm:spPr/>
    </dgm:pt>
    <dgm:pt modelId="{E1510E4B-2316-469C-9144-4FEAEF99C984}" type="pres">
      <dgm:prSet presAssocID="{1EB5EFDB-09FA-4204-95F3-E953A5C11117}" presName="text_7" presStyleLbl="node1" presStyleIdx="6" presStyleCnt="7">
        <dgm:presLayoutVars>
          <dgm:bulletEnabled val="1"/>
        </dgm:presLayoutVars>
      </dgm:prSet>
      <dgm:spPr/>
    </dgm:pt>
    <dgm:pt modelId="{65ED59EC-480C-4314-BC75-856EAFA11760}" type="pres">
      <dgm:prSet presAssocID="{1EB5EFDB-09FA-4204-95F3-E953A5C11117}" presName="accent_7" presStyleCnt="0"/>
      <dgm:spPr/>
    </dgm:pt>
    <dgm:pt modelId="{32D2E0FA-09B3-493A-907C-9978AB1B4A46}" type="pres">
      <dgm:prSet presAssocID="{1EB5EFDB-09FA-4204-95F3-E953A5C11117}" presName="accentRepeatNode" presStyleLbl="solidFgAcc1" presStyleIdx="6" presStyleCnt="7"/>
      <dgm:spPr/>
    </dgm:pt>
  </dgm:ptLst>
  <dgm:cxnLst>
    <dgm:cxn modelId="{A132C602-8610-4C90-A9D1-9E1CC2CB43F9}" type="presOf" srcId="{7C5FE6A7-FEA7-4EC0-80DE-98A844D8BA39}" destId="{A7785F4D-2345-44AB-AC8C-62144F495B7D}" srcOrd="0" destOrd="0" presId="urn:microsoft.com/office/officeart/2008/layout/VerticalCurvedList"/>
    <dgm:cxn modelId="{2FE30403-BD3D-4EF0-AC9A-24295B0E5FE6}" type="presOf" srcId="{E05E2AB5-4692-4411-9232-E373C68425FA}" destId="{46253619-5BC6-43E9-9BD6-FC811855B91C}" srcOrd="0" destOrd="0" presId="urn:microsoft.com/office/officeart/2008/layout/VerticalCurvedList"/>
    <dgm:cxn modelId="{2F205023-E66C-4216-9808-FA2FF2E9DC93}" type="presOf" srcId="{226B7C69-AD73-4664-B8BE-E7F6C47D30BB}" destId="{03FDE2D2-E592-41E9-940D-3FDA6EA69854}" srcOrd="0" destOrd="0" presId="urn:microsoft.com/office/officeart/2008/layout/VerticalCurvedList"/>
    <dgm:cxn modelId="{837B8C44-8F04-4389-8B70-489617F0BBAF}" type="presOf" srcId="{22E5B417-E18A-4F0A-9111-FCEF7AC56434}" destId="{9CF4B7AE-6670-44AF-A0A7-DA2DF85E5CDD}" srcOrd="0" destOrd="0" presId="urn:microsoft.com/office/officeart/2008/layout/VerticalCurvedList"/>
    <dgm:cxn modelId="{4954A14D-4727-4F4E-999D-936972F28FFB}" type="presOf" srcId="{418ABE09-EEDA-4154-9221-95298035E3B8}" destId="{2F6C92AF-A8EC-4B09-B8EC-F0ED10C482ED}" srcOrd="0" destOrd="0" presId="urn:microsoft.com/office/officeart/2008/layout/VerticalCurvedList"/>
    <dgm:cxn modelId="{04524052-ED43-41B8-903A-EC3D2AD4A591}" srcId="{22E5B417-E18A-4F0A-9111-FCEF7AC56434}" destId="{226B7C69-AD73-4664-B8BE-E7F6C47D30BB}" srcOrd="0" destOrd="0" parTransId="{CB41195B-9F5D-4993-A378-B9A60BA3857C}" sibTransId="{E05E2AB5-4692-4411-9232-E373C68425FA}"/>
    <dgm:cxn modelId="{EF517F73-3C54-42C8-A02F-C4E025E27B86}" srcId="{22E5B417-E18A-4F0A-9111-FCEF7AC56434}" destId="{0DE106F3-2210-4238-A469-FF9E7E11A365}" srcOrd="2" destOrd="0" parTransId="{926A24D3-3820-4A21-8868-D173740B85D5}" sibTransId="{04412BAA-137F-4D4E-ACA4-F05ACD398AEB}"/>
    <dgm:cxn modelId="{F70A3C8E-709C-440E-9D40-2F564E086A12}" type="presOf" srcId="{1EB5EFDB-09FA-4204-95F3-E953A5C11117}" destId="{E1510E4B-2316-469C-9144-4FEAEF99C984}" srcOrd="0" destOrd="0" presId="urn:microsoft.com/office/officeart/2008/layout/VerticalCurvedList"/>
    <dgm:cxn modelId="{FDFA4BA0-FC09-4163-9F90-B31214FC5FE0}" srcId="{22E5B417-E18A-4F0A-9111-FCEF7AC56434}" destId="{A9E3F6CE-1B68-4634-86FD-AA36088AFC28}" srcOrd="4" destOrd="0" parTransId="{426A99EC-F5B1-4EE3-86C5-6E862C87B399}" sibTransId="{F95D580C-BA5F-4F7C-B70F-7D6843353E5C}"/>
    <dgm:cxn modelId="{A4EB13B7-ADDB-4727-9F0A-1C63482B5897}" type="presOf" srcId="{A9E3F6CE-1B68-4634-86FD-AA36088AFC28}" destId="{796B1817-2951-4A1E-8834-1F32E7F6D5CF}" srcOrd="0" destOrd="0" presId="urn:microsoft.com/office/officeart/2008/layout/VerticalCurvedList"/>
    <dgm:cxn modelId="{F76F0EBF-5B8D-4907-894D-7A00B1A482BC}" type="presOf" srcId="{0DE106F3-2210-4238-A469-FF9E7E11A365}" destId="{23360063-79D5-4956-9BF8-A1A34332C152}" srcOrd="0" destOrd="0" presId="urn:microsoft.com/office/officeart/2008/layout/VerticalCurvedList"/>
    <dgm:cxn modelId="{204F30EB-0BEB-4C9C-B77C-43289D6B04B6}" srcId="{22E5B417-E18A-4F0A-9111-FCEF7AC56434}" destId="{7C5FE6A7-FEA7-4EC0-80DE-98A844D8BA39}" srcOrd="5" destOrd="0" parTransId="{A149E85A-6C27-470F-B514-F83796E7DE33}" sibTransId="{1FA56EB3-9B13-48EA-A60A-FC3DADAEB6DE}"/>
    <dgm:cxn modelId="{480EBDEF-BAEA-4E70-849C-F7B200DE5F56}" type="presOf" srcId="{C079E542-46BD-473E-A75E-F72B4556EA78}" destId="{5DFBF051-DA47-402E-8091-43170D413FA8}" srcOrd="0" destOrd="0" presId="urn:microsoft.com/office/officeart/2008/layout/VerticalCurvedList"/>
    <dgm:cxn modelId="{523301F2-17D8-451F-A30A-012307555E53}" srcId="{22E5B417-E18A-4F0A-9111-FCEF7AC56434}" destId="{418ABE09-EEDA-4154-9221-95298035E3B8}" srcOrd="3" destOrd="0" parTransId="{9401DAD7-C813-443C-A285-766C0F9C76CE}" sibTransId="{8033E2CB-315D-4381-9041-48C1512EB16A}"/>
    <dgm:cxn modelId="{D7D3C0F6-F314-4AD8-8A6F-A048C6EE4B8F}" srcId="{22E5B417-E18A-4F0A-9111-FCEF7AC56434}" destId="{1EB5EFDB-09FA-4204-95F3-E953A5C11117}" srcOrd="6" destOrd="0" parTransId="{1C88FB6A-877A-4061-A699-10174B98AA73}" sibTransId="{9C571C56-B779-4E11-AD1E-C2B194FE137A}"/>
    <dgm:cxn modelId="{FD4FB4FE-76FB-4431-90C1-6BE702CF66B0}" srcId="{22E5B417-E18A-4F0A-9111-FCEF7AC56434}" destId="{C079E542-46BD-473E-A75E-F72B4556EA78}" srcOrd="1" destOrd="0" parTransId="{871428DC-6BB2-4B84-8C80-137B833B0058}" sibTransId="{C8CD1CE9-94B5-4692-B474-2B051101474A}"/>
    <dgm:cxn modelId="{EBD2CF79-C368-4884-B9D0-661910D22B0F}" type="presParOf" srcId="{9CF4B7AE-6670-44AF-A0A7-DA2DF85E5CDD}" destId="{50AD92EF-7080-4416-B016-345EC380FEFF}" srcOrd="0" destOrd="0" presId="urn:microsoft.com/office/officeart/2008/layout/VerticalCurvedList"/>
    <dgm:cxn modelId="{EB805C8E-30B0-4D52-9D39-0C92111D2F48}" type="presParOf" srcId="{50AD92EF-7080-4416-B016-345EC380FEFF}" destId="{19FF5584-5F8A-4D47-88F6-07B4326319D0}" srcOrd="0" destOrd="0" presId="urn:microsoft.com/office/officeart/2008/layout/VerticalCurvedList"/>
    <dgm:cxn modelId="{FD20FFA1-7C8E-4A2E-B23E-0141415B4DD6}" type="presParOf" srcId="{19FF5584-5F8A-4D47-88F6-07B4326319D0}" destId="{18A4E6C8-AF2F-4354-AF43-079DC81A3070}" srcOrd="0" destOrd="0" presId="urn:microsoft.com/office/officeart/2008/layout/VerticalCurvedList"/>
    <dgm:cxn modelId="{4F9FF628-F2AE-4CDC-A38F-6F52A22CDF40}" type="presParOf" srcId="{19FF5584-5F8A-4D47-88F6-07B4326319D0}" destId="{46253619-5BC6-43E9-9BD6-FC811855B91C}" srcOrd="1" destOrd="0" presId="urn:microsoft.com/office/officeart/2008/layout/VerticalCurvedList"/>
    <dgm:cxn modelId="{C90BAABC-08D5-4537-B1AC-1A91EB914D30}" type="presParOf" srcId="{19FF5584-5F8A-4D47-88F6-07B4326319D0}" destId="{892582DC-9D1C-4EB2-9FDF-7C9B2BB23CC8}" srcOrd="2" destOrd="0" presId="urn:microsoft.com/office/officeart/2008/layout/VerticalCurvedList"/>
    <dgm:cxn modelId="{7D24F69E-0521-45B5-807D-E131E060AF58}" type="presParOf" srcId="{19FF5584-5F8A-4D47-88F6-07B4326319D0}" destId="{A91801F5-071C-4455-B7D5-189AFA8C0268}" srcOrd="3" destOrd="0" presId="urn:microsoft.com/office/officeart/2008/layout/VerticalCurvedList"/>
    <dgm:cxn modelId="{8B3C728C-12ED-47A0-AFCD-BBD2632C6741}" type="presParOf" srcId="{50AD92EF-7080-4416-B016-345EC380FEFF}" destId="{03FDE2D2-E592-41E9-940D-3FDA6EA69854}" srcOrd="1" destOrd="0" presId="urn:microsoft.com/office/officeart/2008/layout/VerticalCurvedList"/>
    <dgm:cxn modelId="{4A768394-F2EA-4902-9842-420E240F1B44}" type="presParOf" srcId="{50AD92EF-7080-4416-B016-345EC380FEFF}" destId="{9360EBA2-2066-4A0A-876E-2923B911B83D}" srcOrd="2" destOrd="0" presId="urn:microsoft.com/office/officeart/2008/layout/VerticalCurvedList"/>
    <dgm:cxn modelId="{8A081CEB-DA0F-4750-A30C-63DF3F50636E}" type="presParOf" srcId="{9360EBA2-2066-4A0A-876E-2923B911B83D}" destId="{F0DBED7D-E1F2-48FF-9AF1-D8510FDF74AA}" srcOrd="0" destOrd="0" presId="urn:microsoft.com/office/officeart/2008/layout/VerticalCurvedList"/>
    <dgm:cxn modelId="{BE1A3AF9-2E12-414B-9693-71C57E0CFB47}" type="presParOf" srcId="{50AD92EF-7080-4416-B016-345EC380FEFF}" destId="{5DFBF051-DA47-402E-8091-43170D413FA8}" srcOrd="3" destOrd="0" presId="urn:microsoft.com/office/officeart/2008/layout/VerticalCurvedList"/>
    <dgm:cxn modelId="{796F85E6-33BF-4E8A-92C0-1FF55F9D0295}" type="presParOf" srcId="{50AD92EF-7080-4416-B016-345EC380FEFF}" destId="{C72D6B57-9DE8-43BC-AB5F-5341366066E5}" srcOrd="4" destOrd="0" presId="urn:microsoft.com/office/officeart/2008/layout/VerticalCurvedList"/>
    <dgm:cxn modelId="{5C4AEC7F-B64B-4065-BDBB-154CC582026D}" type="presParOf" srcId="{C72D6B57-9DE8-43BC-AB5F-5341366066E5}" destId="{6A6866DD-3C5F-478B-9CC6-B48E0FA84F23}" srcOrd="0" destOrd="0" presId="urn:microsoft.com/office/officeart/2008/layout/VerticalCurvedList"/>
    <dgm:cxn modelId="{0D5E4457-5B56-4B42-8D63-FB1FD2597F2B}" type="presParOf" srcId="{50AD92EF-7080-4416-B016-345EC380FEFF}" destId="{23360063-79D5-4956-9BF8-A1A34332C152}" srcOrd="5" destOrd="0" presId="urn:microsoft.com/office/officeart/2008/layout/VerticalCurvedList"/>
    <dgm:cxn modelId="{07CC365A-96C9-432E-917A-4B1184CE6469}" type="presParOf" srcId="{50AD92EF-7080-4416-B016-345EC380FEFF}" destId="{1CB0A861-72D5-489E-84DC-BE87A2D04ABC}" srcOrd="6" destOrd="0" presId="urn:microsoft.com/office/officeart/2008/layout/VerticalCurvedList"/>
    <dgm:cxn modelId="{64B121C1-146F-469D-A5A9-FA9679E682D2}" type="presParOf" srcId="{1CB0A861-72D5-489E-84DC-BE87A2D04ABC}" destId="{178AEDC5-6531-41C7-B8B0-810E1ED2F327}" srcOrd="0" destOrd="0" presId="urn:microsoft.com/office/officeart/2008/layout/VerticalCurvedList"/>
    <dgm:cxn modelId="{B565BFB4-7D0F-47AB-B623-4E98CD49EA33}" type="presParOf" srcId="{50AD92EF-7080-4416-B016-345EC380FEFF}" destId="{2F6C92AF-A8EC-4B09-B8EC-F0ED10C482ED}" srcOrd="7" destOrd="0" presId="urn:microsoft.com/office/officeart/2008/layout/VerticalCurvedList"/>
    <dgm:cxn modelId="{8F35D61A-7915-45F9-8B2A-73AC9438E0DA}" type="presParOf" srcId="{50AD92EF-7080-4416-B016-345EC380FEFF}" destId="{D214D90A-9B8C-48E8-87E1-A5F4DCD4FCA3}" srcOrd="8" destOrd="0" presId="urn:microsoft.com/office/officeart/2008/layout/VerticalCurvedList"/>
    <dgm:cxn modelId="{4908CDFB-E174-44B9-8004-9794F8AB0B63}" type="presParOf" srcId="{D214D90A-9B8C-48E8-87E1-A5F4DCD4FCA3}" destId="{99516A43-031D-44FA-8ADF-3CF6B9334CF8}" srcOrd="0" destOrd="0" presId="urn:microsoft.com/office/officeart/2008/layout/VerticalCurvedList"/>
    <dgm:cxn modelId="{1BB83C97-AC6A-4127-A91F-5A2C3F1CC88B}" type="presParOf" srcId="{50AD92EF-7080-4416-B016-345EC380FEFF}" destId="{796B1817-2951-4A1E-8834-1F32E7F6D5CF}" srcOrd="9" destOrd="0" presId="urn:microsoft.com/office/officeart/2008/layout/VerticalCurvedList"/>
    <dgm:cxn modelId="{A6DD4197-9F50-4546-82A1-72DCB17D0015}" type="presParOf" srcId="{50AD92EF-7080-4416-B016-345EC380FEFF}" destId="{B9D4EE39-95C8-4E3A-97F7-2237A12A8CAB}" srcOrd="10" destOrd="0" presId="urn:microsoft.com/office/officeart/2008/layout/VerticalCurvedList"/>
    <dgm:cxn modelId="{9AAD5AD5-880F-4A07-8B7F-7E70D171668F}" type="presParOf" srcId="{B9D4EE39-95C8-4E3A-97F7-2237A12A8CAB}" destId="{1C13A3C4-E24B-4EDD-B026-979EEB0A54F1}" srcOrd="0" destOrd="0" presId="urn:microsoft.com/office/officeart/2008/layout/VerticalCurvedList"/>
    <dgm:cxn modelId="{AA87BF39-BE94-442D-B74A-9D49ACACE4CF}" type="presParOf" srcId="{50AD92EF-7080-4416-B016-345EC380FEFF}" destId="{A7785F4D-2345-44AB-AC8C-62144F495B7D}" srcOrd="11" destOrd="0" presId="urn:microsoft.com/office/officeart/2008/layout/VerticalCurvedList"/>
    <dgm:cxn modelId="{B0C977E5-145B-4DC2-822D-8BDECE6181A6}" type="presParOf" srcId="{50AD92EF-7080-4416-B016-345EC380FEFF}" destId="{BD29B22B-3275-4AEF-ADFC-E929F4D7450D}" srcOrd="12" destOrd="0" presId="urn:microsoft.com/office/officeart/2008/layout/VerticalCurvedList"/>
    <dgm:cxn modelId="{60D026D1-60EA-42B3-8065-503FCBA844BE}" type="presParOf" srcId="{BD29B22B-3275-4AEF-ADFC-E929F4D7450D}" destId="{E6729D6F-9858-46BB-9A39-4C9189F90AE1}" srcOrd="0" destOrd="0" presId="urn:microsoft.com/office/officeart/2008/layout/VerticalCurvedList"/>
    <dgm:cxn modelId="{1B21D537-2C59-419C-85A2-DD0A38E4A065}" type="presParOf" srcId="{50AD92EF-7080-4416-B016-345EC380FEFF}" destId="{E1510E4B-2316-469C-9144-4FEAEF99C984}" srcOrd="13" destOrd="0" presId="urn:microsoft.com/office/officeart/2008/layout/VerticalCurvedList"/>
    <dgm:cxn modelId="{0A5B1CD2-61C4-44A9-B44B-0F7CEAF9F9EF}" type="presParOf" srcId="{50AD92EF-7080-4416-B016-345EC380FEFF}" destId="{65ED59EC-480C-4314-BC75-856EAFA11760}" srcOrd="14" destOrd="0" presId="urn:microsoft.com/office/officeart/2008/layout/VerticalCurvedList"/>
    <dgm:cxn modelId="{2016FF7C-F143-44DB-BA96-34A42D9606CD}" type="presParOf" srcId="{65ED59EC-480C-4314-BC75-856EAFA11760}" destId="{32D2E0FA-09B3-493A-907C-9978AB1B4A4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5CCEA9-0C7D-457A-8F12-0D6D853DB799}" type="doc">
      <dgm:prSet loTypeId="urn:microsoft.com/office/officeart/2005/8/layout/process4" loCatId="list" qsTypeId="urn:microsoft.com/office/officeart/2005/8/quickstyle/simple2" qsCatId="simple" csTypeId="urn:microsoft.com/office/officeart/2005/8/colors/accent1_1" csCatId="accent1" phldr="1"/>
      <dgm:spPr/>
      <dgm:t>
        <a:bodyPr/>
        <a:lstStyle/>
        <a:p>
          <a:endParaRPr lang="en-US"/>
        </a:p>
      </dgm:t>
    </dgm:pt>
    <dgm:pt modelId="{A4AE3EA5-C216-4F7A-A3A1-29D603CBA6DF}">
      <dgm:prSet phldrT="[Text]" custT="1"/>
      <dgm:spPr/>
      <dgm:t>
        <a:bodyPr/>
        <a:lstStyle/>
        <a:p>
          <a:pPr algn="l"/>
          <a:r>
            <a:rPr lang="en-US" sz="2300"/>
            <a:t>Indicator 12 measure the percent of children referred by Part C (Early Intervention) prior to age 3, who are found eligible for Part B (preschool special education), and who have an Individualized Education Program (IEP) developed and implemented by their 3rd birthdays.</a:t>
          </a:r>
        </a:p>
      </dgm:t>
    </dgm:pt>
    <dgm:pt modelId="{727E8B8E-0FF5-4AD8-83A6-27A0B9DCB566}" type="parTrans" cxnId="{3BAFF0D4-D5F3-4377-A8B4-918C75F614E5}">
      <dgm:prSet/>
      <dgm:spPr/>
      <dgm:t>
        <a:bodyPr/>
        <a:lstStyle/>
        <a:p>
          <a:endParaRPr lang="en-US"/>
        </a:p>
      </dgm:t>
    </dgm:pt>
    <dgm:pt modelId="{BA512EAA-8B82-4F4C-BC3D-AF60138BBDCB}" type="sibTrans" cxnId="{3BAFF0D4-D5F3-4377-A8B4-918C75F614E5}">
      <dgm:prSet/>
      <dgm:spPr/>
      <dgm:t>
        <a:bodyPr/>
        <a:lstStyle/>
        <a:p>
          <a:endParaRPr lang="en-US"/>
        </a:p>
      </dgm:t>
    </dgm:pt>
    <dgm:pt modelId="{7ADB63FA-2E9D-4EBF-9FD0-A1A10D8B24F2}">
      <dgm:prSet phldrT="[Text]" custT="1"/>
      <dgm:spPr/>
      <dgm:t>
        <a:bodyPr/>
        <a:lstStyle/>
        <a:p>
          <a:pPr algn="l"/>
          <a:r>
            <a:rPr lang="en-US" sz="2100"/>
            <a:t>For those students who did not successfully transition, Indicator 12 reporting includes the range of days beyond the third birthday when eligibility was determined and the IEP developed, and the reasons for the delays.</a:t>
          </a:r>
        </a:p>
      </dgm:t>
    </dgm:pt>
    <dgm:pt modelId="{035B5825-022F-4E3D-8EE6-E80CB58935BC}" type="parTrans" cxnId="{8CEDC5BA-D7AF-419C-B8E9-C146D46A00A9}">
      <dgm:prSet/>
      <dgm:spPr/>
      <dgm:t>
        <a:bodyPr/>
        <a:lstStyle/>
        <a:p>
          <a:endParaRPr lang="en-US"/>
        </a:p>
      </dgm:t>
    </dgm:pt>
    <dgm:pt modelId="{44602ADC-0427-4984-9AF3-704DB655EB3D}" type="sibTrans" cxnId="{8CEDC5BA-D7AF-419C-B8E9-C146D46A00A9}">
      <dgm:prSet/>
      <dgm:spPr/>
      <dgm:t>
        <a:bodyPr/>
        <a:lstStyle/>
        <a:p>
          <a:endParaRPr lang="en-US"/>
        </a:p>
      </dgm:t>
    </dgm:pt>
    <dgm:pt modelId="{B20C27AE-8DD3-45D4-A8B9-7016A5F7856B}" type="pres">
      <dgm:prSet presAssocID="{A95CCEA9-0C7D-457A-8F12-0D6D853DB799}" presName="Name0" presStyleCnt="0">
        <dgm:presLayoutVars>
          <dgm:dir/>
          <dgm:animLvl val="lvl"/>
          <dgm:resizeHandles val="exact"/>
        </dgm:presLayoutVars>
      </dgm:prSet>
      <dgm:spPr/>
    </dgm:pt>
    <dgm:pt modelId="{612B78BE-7D6A-4C19-933E-3EEACD9F2FD3}" type="pres">
      <dgm:prSet presAssocID="{A4AE3EA5-C216-4F7A-A3A1-29D603CBA6DF}" presName="boxAndChildren" presStyleCnt="0"/>
      <dgm:spPr/>
    </dgm:pt>
    <dgm:pt modelId="{1E0AB1A6-BB98-4AA8-9A95-0F24028C5977}" type="pres">
      <dgm:prSet presAssocID="{A4AE3EA5-C216-4F7A-A3A1-29D603CBA6DF}" presName="parentTextBox" presStyleLbl="node1" presStyleIdx="0" presStyleCnt="1"/>
      <dgm:spPr/>
    </dgm:pt>
    <dgm:pt modelId="{FAB42701-E4DB-47D2-AF7E-A0B954CC2CE6}" type="pres">
      <dgm:prSet presAssocID="{A4AE3EA5-C216-4F7A-A3A1-29D603CBA6DF}" presName="entireBox" presStyleLbl="node1" presStyleIdx="0" presStyleCnt="1" custLinFactNeighborX="-154"/>
      <dgm:spPr/>
    </dgm:pt>
    <dgm:pt modelId="{5E67A0D0-C6A2-4D89-A1EF-7698F5A678BE}" type="pres">
      <dgm:prSet presAssocID="{A4AE3EA5-C216-4F7A-A3A1-29D603CBA6DF}" presName="descendantBox" presStyleCnt="0"/>
      <dgm:spPr/>
    </dgm:pt>
    <dgm:pt modelId="{E2AF79F5-2FEA-4567-9C33-96C252767CF6}" type="pres">
      <dgm:prSet presAssocID="{7ADB63FA-2E9D-4EBF-9FD0-A1A10D8B24F2}" presName="childTextBox" presStyleLbl="fgAccFollowNode1" presStyleIdx="0" presStyleCnt="1" custScaleY="89887" custLinFactNeighborY="4160">
        <dgm:presLayoutVars>
          <dgm:bulletEnabled val="1"/>
        </dgm:presLayoutVars>
      </dgm:prSet>
      <dgm:spPr/>
    </dgm:pt>
  </dgm:ptLst>
  <dgm:cxnLst>
    <dgm:cxn modelId="{331DF50C-F4FE-497B-BDF2-006C437FF5CD}" type="presOf" srcId="{A95CCEA9-0C7D-457A-8F12-0D6D853DB799}" destId="{B20C27AE-8DD3-45D4-A8B9-7016A5F7856B}" srcOrd="0" destOrd="0" presId="urn:microsoft.com/office/officeart/2005/8/layout/process4"/>
    <dgm:cxn modelId="{B0F30561-0311-404A-B163-5B311F09D860}" type="presOf" srcId="{7ADB63FA-2E9D-4EBF-9FD0-A1A10D8B24F2}" destId="{E2AF79F5-2FEA-4567-9C33-96C252767CF6}" srcOrd="0" destOrd="0" presId="urn:microsoft.com/office/officeart/2005/8/layout/process4"/>
    <dgm:cxn modelId="{60A16579-8B5E-4871-BE7D-985040866003}" type="presOf" srcId="{A4AE3EA5-C216-4F7A-A3A1-29D603CBA6DF}" destId="{1E0AB1A6-BB98-4AA8-9A95-0F24028C5977}" srcOrd="0" destOrd="0" presId="urn:microsoft.com/office/officeart/2005/8/layout/process4"/>
    <dgm:cxn modelId="{8CEDC5BA-D7AF-419C-B8E9-C146D46A00A9}" srcId="{A4AE3EA5-C216-4F7A-A3A1-29D603CBA6DF}" destId="{7ADB63FA-2E9D-4EBF-9FD0-A1A10D8B24F2}" srcOrd="0" destOrd="0" parTransId="{035B5825-022F-4E3D-8EE6-E80CB58935BC}" sibTransId="{44602ADC-0427-4984-9AF3-704DB655EB3D}"/>
    <dgm:cxn modelId="{9F72B6C1-80C1-4894-B266-69F18A0EA658}" type="presOf" srcId="{A4AE3EA5-C216-4F7A-A3A1-29D603CBA6DF}" destId="{FAB42701-E4DB-47D2-AF7E-A0B954CC2CE6}" srcOrd="1" destOrd="0" presId="urn:microsoft.com/office/officeart/2005/8/layout/process4"/>
    <dgm:cxn modelId="{3BAFF0D4-D5F3-4377-A8B4-918C75F614E5}" srcId="{A95CCEA9-0C7D-457A-8F12-0D6D853DB799}" destId="{A4AE3EA5-C216-4F7A-A3A1-29D603CBA6DF}" srcOrd="0" destOrd="0" parTransId="{727E8B8E-0FF5-4AD8-83A6-27A0B9DCB566}" sibTransId="{BA512EAA-8B82-4F4C-BC3D-AF60138BBDCB}"/>
    <dgm:cxn modelId="{78D47690-CDD5-4E71-84EC-5DD7BD288BE7}" type="presParOf" srcId="{B20C27AE-8DD3-45D4-A8B9-7016A5F7856B}" destId="{612B78BE-7D6A-4C19-933E-3EEACD9F2FD3}" srcOrd="0" destOrd="0" presId="urn:microsoft.com/office/officeart/2005/8/layout/process4"/>
    <dgm:cxn modelId="{90DDE635-7BD4-485C-9B0D-C3EAC92C4241}" type="presParOf" srcId="{612B78BE-7D6A-4C19-933E-3EEACD9F2FD3}" destId="{1E0AB1A6-BB98-4AA8-9A95-0F24028C5977}" srcOrd="0" destOrd="0" presId="urn:microsoft.com/office/officeart/2005/8/layout/process4"/>
    <dgm:cxn modelId="{6D8FC3F4-DF4A-44E0-ACA5-3E7E9070960C}" type="presParOf" srcId="{612B78BE-7D6A-4C19-933E-3EEACD9F2FD3}" destId="{FAB42701-E4DB-47D2-AF7E-A0B954CC2CE6}" srcOrd="1" destOrd="0" presId="urn:microsoft.com/office/officeart/2005/8/layout/process4"/>
    <dgm:cxn modelId="{306DE160-C392-4487-BDDA-9547905FB857}" type="presParOf" srcId="{612B78BE-7D6A-4C19-933E-3EEACD9F2FD3}" destId="{5E67A0D0-C6A2-4D89-A1EF-7698F5A678BE}" srcOrd="2" destOrd="0" presId="urn:microsoft.com/office/officeart/2005/8/layout/process4"/>
    <dgm:cxn modelId="{A9C31238-5BD7-46BE-A821-54253D591E55}" type="presParOf" srcId="{5E67A0D0-C6A2-4D89-A1EF-7698F5A678BE}" destId="{E2AF79F5-2FEA-4567-9C33-96C252767CF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7D23C9-5FD2-4266-9233-4B7B7C15E19C}"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4A77C9DD-A125-4C3F-8268-BEA8559C1ACE}">
      <dgm:prSet custT="1"/>
      <dgm:spPr/>
      <dgm:t>
        <a:bodyPr/>
        <a:lstStyle/>
        <a:p>
          <a:r>
            <a:rPr lang="en-US" sz="2800"/>
            <a:t>Annually, a statewide representative sample of one-sixth of New York State school districts plus the New York City Department of Education report when specific special education events occur: </a:t>
          </a:r>
        </a:p>
      </dgm:t>
    </dgm:pt>
    <dgm:pt modelId="{91A26576-BBEC-472D-845D-3AA16DE560E6}" type="parTrans" cxnId="{4F2CDBDE-5B93-4B64-9E85-402A8650C3CF}">
      <dgm:prSet/>
      <dgm:spPr/>
      <dgm:t>
        <a:bodyPr/>
        <a:lstStyle/>
        <a:p>
          <a:endParaRPr lang="en-US"/>
        </a:p>
      </dgm:t>
    </dgm:pt>
    <dgm:pt modelId="{8B4A20E8-FA95-4DCA-9640-5CF11D0A3D57}" type="sibTrans" cxnId="{4F2CDBDE-5B93-4B64-9E85-402A8650C3CF}">
      <dgm:prSet/>
      <dgm:spPr/>
      <dgm:t>
        <a:bodyPr/>
        <a:lstStyle/>
        <a:p>
          <a:endParaRPr lang="en-US"/>
        </a:p>
      </dgm:t>
    </dgm:pt>
    <dgm:pt modelId="{30403369-2FD9-447F-AA95-8E9218B6F5D6}">
      <dgm:prSet custT="1"/>
      <dgm:spPr/>
      <dgm:t>
        <a:bodyPr/>
        <a:lstStyle/>
        <a:p>
          <a:r>
            <a:rPr lang="en-US" sz="2800" kern="1200">
              <a:solidFill>
                <a:srgbClr val="1F3864">
                  <a:hueOff val="0"/>
                  <a:satOff val="0"/>
                  <a:lumOff val="0"/>
                  <a:alphaOff val="0"/>
                </a:srgbClr>
              </a:solidFill>
              <a:latin typeface="Corbel" panose="020B0503020204020204"/>
              <a:ea typeface="+mn-ea"/>
              <a:cs typeface="+mn-cs"/>
            </a:rPr>
            <a:t>All school districts have a choice of reporting data on all eligible students, or they may submit data on a randomly selected sample of a minimum number of students using prescribed sampling guidelines.</a:t>
          </a:r>
        </a:p>
      </dgm:t>
    </dgm:pt>
    <dgm:pt modelId="{5AD2FE47-25C1-41D5-9026-134B58C46608}" type="parTrans" cxnId="{111E02E0-FED3-4DCB-ACE5-B946CF4CA998}">
      <dgm:prSet/>
      <dgm:spPr/>
      <dgm:t>
        <a:bodyPr/>
        <a:lstStyle/>
        <a:p>
          <a:endParaRPr lang="en-US"/>
        </a:p>
      </dgm:t>
    </dgm:pt>
    <dgm:pt modelId="{E5DCF3DD-5722-471A-A08F-55F7F3507D69}" type="sibTrans" cxnId="{111E02E0-FED3-4DCB-ACE5-B946CF4CA998}">
      <dgm:prSet/>
      <dgm:spPr/>
      <dgm:t>
        <a:bodyPr/>
        <a:lstStyle/>
        <a:p>
          <a:endParaRPr lang="en-US"/>
        </a:p>
      </dgm:t>
    </dgm:pt>
    <dgm:pt modelId="{4000A1CB-9E6B-4524-860E-F92A6464130D}" type="pres">
      <dgm:prSet presAssocID="{E47D23C9-5FD2-4266-9233-4B7B7C15E19C}" presName="vert0" presStyleCnt="0">
        <dgm:presLayoutVars>
          <dgm:dir/>
          <dgm:animOne val="branch"/>
          <dgm:animLvl val="lvl"/>
        </dgm:presLayoutVars>
      </dgm:prSet>
      <dgm:spPr/>
    </dgm:pt>
    <dgm:pt modelId="{32EF3606-6129-48A2-9596-DFCAC9AC46DA}" type="pres">
      <dgm:prSet presAssocID="{4A77C9DD-A125-4C3F-8268-BEA8559C1ACE}" presName="thickLine" presStyleLbl="alignNode1" presStyleIdx="0" presStyleCnt="2"/>
      <dgm:spPr/>
    </dgm:pt>
    <dgm:pt modelId="{5F47A633-B03E-47B0-85FB-64F25972966D}" type="pres">
      <dgm:prSet presAssocID="{4A77C9DD-A125-4C3F-8268-BEA8559C1ACE}" presName="horz1" presStyleCnt="0"/>
      <dgm:spPr/>
    </dgm:pt>
    <dgm:pt modelId="{98EB2016-A379-4377-B4BA-E5E6B9F74BA8}" type="pres">
      <dgm:prSet presAssocID="{4A77C9DD-A125-4C3F-8268-BEA8559C1ACE}" presName="tx1" presStyleLbl="revTx" presStyleIdx="0" presStyleCnt="2" custScaleY="94605"/>
      <dgm:spPr/>
    </dgm:pt>
    <dgm:pt modelId="{7C3C613F-361F-413B-A2F0-F48D1FFCF820}" type="pres">
      <dgm:prSet presAssocID="{4A77C9DD-A125-4C3F-8268-BEA8559C1ACE}" presName="vert1" presStyleCnt="0"/>
      <dgm:spPr/>
    </dgm:pt>
    <dgm:pt modelId="{C43CA124-1D46-45DF-9D51-4AAF269CF7EC}" type="pres">
      <dgm:prSet presAssocID="{30403369-2FD9-447F-AA95-8E9218B6F5D6}" presName="thickLine" presStyleLbl="alignNode1" presStyleIdx="1" presStyleCnt="2"/>
      <dgm:spPr/>
    </dgm:pt>
    <dgm:pt modelId="{B6C292E3-DFA9-422C-B6A9-B0D0CF6515DC}" type="pres">
      <dgm:prSet presAssocID="{30403369-2FD9-447F-AA95-8E9218B6F5D6}" presName="horz1" presStyleCnt="0"/>
      <dgm:spPr/>
    </dgm:pt>
    <dgm:pt modelId="{162F9DE2-C657-4E65-98CA-59ED47BAE30D}" type="pres">
      <dgm:prSet presAssocID="{30403369-2FD9-447F-AA95-8E9218B6F5D6}" presName="tx1" presStyleLbl="revTx" presStyleIdx="1" presStyleCnt="2" custScaleY="35575" custLinFactNeighborX="83" custLinFactNeighborY="3578"/>
      <dgm:spPr/>
    </dgm:pt>
    <dgm:pt modelId="{7CEF2BD6-C7A1-4991-A2EF-FD5B5C1B8552}" type="pres">
      <dgm:prSet presAssocID="{30403369-2FD9-447F-AA95-8E9218B6F5D6}" presName="vert1" presStyleCnt="0"/>
      <dgm:spPr/>
    </dgm:pt>
  </dgm:ptLst>
  <dgm:cxnLst>
    <dgm:cxn modelId="{4F3AEA25-1A55-490C-BB0B-9B8A5EC74C8A}" type="presOf" srcId="{4A77C9DD-A125-4C3F-8268-BEA8559C1ACE}" destId="{98EB2016-A379-4377-B4BA-E5E6B9F74BA8}" srcOrd="0" destOrd="0" presId="urn:microsoft.com/office/officeart/2008/layout/LinedList"/>
    <dgm:cxn modelId="{036051BC-679B-46A7-8AA4-9B1D381C4B84}" type="presOf" srcId="{E47D23C9-5FD2-4266-9233-4B7B7C15E19C}" destId="{4000A1CB-9E6B-4524-860E-F92A6464130D}" srcOrd="0" destOrd="0" presId="urn:microsoft.com/office/officeart/2008/layout/LinedList"/>
    <dgm:cxn modelId="{52475FDE-5DAE-40F0-817E-9080D9E65199}" type="presOf" srcId="{30403369-2FD9-447F-AA95-8E9218B6F5D6}" destId="{162F9DE2-C657-4E65-98CA-59ED47BAE30D}" srcOrd="0" destOrd="0" presId="urn:microsoft.com/office/officeart/2008/layout/LinedList"/>
    <dgm:cxn modelId="{4F2CDBDE-5B93-4B64-9E85-402A8650C3CF}" srcId="{E47D23C9-5FD2-4266-9233-4B7B7C15E19C}" destId="{4A77C9DD-A125-4C3F-8268-BEA8559C1ACE}" srcOrd="0" destOrd="0" parTransId="{91A26576-BBEC-472D-845D-3AA16DE560E6}" sibTransId="{8B4A20E8-FA95-4DCA-9640-5CF11D0A3D57}"/>
    <dgm:cxn modelId="{111E02E0-FED3-4DCB-ACE5-B946CF4CA998}" srcId="{E47D23C9-5FD2-4266-9233-4B7B7C15E19C}" destId="{30403369-2FD9-447F-AA95-8E9218B6F5D6}" srcOrd="1" destOrd="0" parTransId="{5AD2FE47-25C1-41D5-9026-134B58C46608}" sibTransId="{E5DCF3DD-5722-471A-A08F-55F7F3507D69}"/>
    <dgm:cxn modelId="{73315460-9990-4D9C-8A9E-4CD524F33558}" type="presParOf" srcId="{4000A1CB-9E6B-4524-860E-F92A6464130D}" destId="{32EF3606-6129-48A2-9596-DFCAC9AC46DA}" srcOrd="0" destOrd="0" presId="urn:microsoft.com/office/officeart/2008/layout/LinedList"/>
    <dgm:cxn modelId="{1F0F82B3-8FB8-4971-A0C4-CCF07362052A}" type="presParOf" srcId="{4000A1CB-9E6B-4524-860E-F92A6464130D}" destId="{5F47A633-B03E-47B0-85FB-64F25972966D}" srcOrd="1" destOrd="0" presId="urn:microsoft.com/office/officeart/2008/layout/LinedList"/>
    <dgm:cxn modelId="{D52C6F91-BE74-4389-A6C6-6486ACE014D9}" type="presParOf" srcId="{5F47A633-B03E-47B0-85FB-64F25972966D}" destId="{98EB2016-A379-4377-B4BA-E5E6B9F74BA8}" srcOrd="0" destOrd="0" presId="urn:microsoft.com/office/officeart/2008/layout/LinedList"/>
    <dgm:cxn modelId="{978865E7-07BB-479C-9BB4-22AC609C96A9}" type="presParOf" srcId="{5F47A633-B03E-47B0-85FB-64F25972966D}" destId="{7C3C613F-361F-413B-A2F0-F48D1FFCF820}" srcOrd="1" destOrd="0" presId="urn:microsoft.com/office/officeart/2008/layout/LinedList"/>
    <dgm:cxn modelId="{9AF4F18B-7D92-41AD-8996-E65225F03757}" type="presParOf" srcId="{4000A1CB-9E6B-4524-860E-F92A6464130D}" destId="{C43CA124-1D46-45DF-9D51-4AAF269CF7EC}" srcOrd="2" destOrd="0" presId="urn:microsoft.com/office/officeart/2008/layout/LinedList"/>
    <dgm:cxn modelId="{2711EF9E-609D-475A-BE80-4163ADDF90EC}" type="presParOf" srcId="{4000A1CB-9E6B-4524-860E-F92A6464130D}" destId="{B6C292E3-DFA9-422C-B6A9-B0D0CF6515DC}" srcOrd="3" destOrd="0" presId="urn:microsoft.com/office/officeart/2008/layout/LinedList"/>
    <dgm:cxn modelId="{4E3B7DEC-37B7-483B-B0CF-404E1A87AC6F}" type="presParOf" srcId="{B6C292E3-DFA9-422C-B6A9-B0D0CF6515DC}" destId="{162F9DE2-C657-4E65-98CA-59ED47BAE30D}" srcOrd="0" destOrd="0" presId="urn:microsoft.com/office/officeart/2008/layout/LinedList"/>
    <dgm:cxn modelId="{1528C570-9626-4D4E-A13B-9E68BB2AAFF9}" type="presParOf" srcId="{B6C292E3-DFA9-422C-B6A9-B0D0CF6515DC}" destId="{7CEF2BD6-C7A1-4991-A2EF-FD5B5C1B855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D639C4-D3AE-44FD-A031-7B49D1357CA2}" type="doc">
      <dgm:prSet loTypeId="urn:microsoft.com/office/officeart/2016/7/layout/RoundedRectangleTimeline" loCatId="process" qsTypeId="urn:microsoft.com/office/officeart/2005/8/quickstyle/simple1" qsCatId="simple" csTypeId="urn:microsoft.com/office/officeart/2005/8/colors/accent1_5" csCatId="accent1" phldr="1"/>
      <dgm:spPr/>
      <dgm:t>
        <a:bodyPr/>
        <a:lstStyle/>
        <a:p>
          <a:endParaRPr lang="en-US"/>
        </a:p>
      </dgm:t>
    </dgm:pt>
    <dgm:pt modelId="{E63D74D9-B0D0-4B8D-86F0-579EBA1440A3}">
      <dgm:prSet custT="1"/>
      <dgm:spPr>
        <a:solidFill>
          <a:schemeClr val="tx1">
            <a:lumMod val="40000"/>
            <a:lumOff val="60000"/>
            <a:alpha val="90000"/>
          </a:schemeClr>
        </a:solidFill>
      </dgm:spPr>
      <dgm:t>
        <a:bodyPr/>
        <a:lstStyle/>
        <a:p>
          <a:pPr rtl="0"/>
          <a:r>
            <a:rPr lang="en-US" sz="2400">
              <a:solidFill>
                <a:schemeClr val="tx1"/>
              </a:solidFill>
            </a:rPr>
            <a:t>2020-21 School Year</a:t>
          </a:r>
          <a:r>
            <a:rPr lang="en-US" sz="2400">
              <a:solidFill>
                <a:schemeClr val="tx1"/>
              </a:solidFill>
              <a:latin typeface="Corbel" panose="020B0503020204020204"/>
            </a:rPr>
            <a:t>  </a:t>
          </a:r>
          <a:endParaRPr lang="en-US" sz="2400">
            <a:solidFill>
              <a:schemeClr val="tx1"/>
            </a:solidFill>
          </a:endParaRPr>
        </a:p>
      </dgm:t>
    </dgm:pt>
    <dgm:pt modelId="{F743A6AC-6F03-454D-8104-0F329AE6DD48}" type="parTrans" cxnId="{B8055F4A-5185-4269-A0D2-9248459366ED}">
      <dgm:prSet/>
      <dgm:spPr/>
      <dgm:t>
        <a:bodyPr/>
        <a:lstStyle/>
        <a:p>
          <a:endParaRPr lang="en-US" sz="4000"/>
        </a:p>
      </dgm:t>
    </dgm:pt>
    <dgm:pt modelId="{6CCA7B9D-7A5A-48A3-9690-81D9B1040E4B}" type="sibTrans" cxnId="{B8055F4A-5185-4269-A0D2-9248459366ED}">
      <dgm:prSet/>
      <dgm:spPr/>
      <dgm:t>
        <a:bodyPr/>
        <a:lstStyle/>
        <a:p>
          <a:endParaRPr lang="en-US" sz="4000"/>
        </a:p>
      </dgm:t>
    </dgm:pt>
    <dgm:pt modelId="{FC6A834B-9836-4EC4-9DAB-F972C72C9912}">
      <dgm:prSet custT="1"/>
      <dgm:spPr/>
      <dgm:t>
        <a:bodyPr/>
        <a:lstStyle/>
        <a:p>
          <a:pPr rtl="0">
            <a:spcAft>
              <a:spcPts val="0"/>
            </a:spcAft>
          </a:pPr>
          <a:r>
            <a:rPr lang="en-US" sz="2400"/>
            <a:t>The Indicator </a:t>
          </a:r>
          <a:r>
            <a:rPr lang="en-US" sz="2400">
              <a:latin typeface="Corbel" panose="020B0503020204020204"/>
            </a:rPr>
            <a:t>12 </a:t>
          </a:r>
          <a:r>
            <a:rPr lang="en-US" sz="2400"/>
            <a:t>data sample is</a:t>
          </a:r>
          <a:r>
            <a:rPr lang="en-US" sz="2400">
              <a:latin typeface="Corbel" panose="020B0503020204020204"/>
            </a:rPr>
            <a:t>  </a:t>
          </a:r>
          <a:endParaRPr lang="en-US" sz="2400"/>
        </a:p>
        <a:p>
          <a:pPr>
            <a:spcAft>
              <a:spcPts val="0"/>
            </a:spcAft>
          </a:pPr>
          <a:r>
            <a:rPr lang="en-US" sz="2400"/>
            <a:t>collected on a school-year basis</a:t>
          </a:r>
        </a:p>
      </dgm:t>
    </dgm:pt>
    <dgm:pt modelId="{BDEB6DDC-9A29-451C-A9CB-40C26884C094}" type="parTrans" cxnId="{657AB696-F8A1-428C-B743-78C47BC8D39D}">
      <dgm:prSet/>
      <dgm:spPr/>
      <dgm:t>
        <a:bodyPr/>
        <a:lstStyle/>
        <a:p>
          <a:endParaRPr lang="en-US" sz="4000"/>
        </a:p>
      </dgm:t>
    </dgm:pt>
    <dgm:pt modelId="{168F899F-4395-4B52-89CB-A5EA86B7EA1E}" type="sibTrans" cxnId="{657AB696-F8A1-428C-B743-78C47BC8D39D}">
      <dgm:prSet/>
      <dgm:spPr/>
      <dgm:t>
        <a:bodyPr/>
        <a:lstStyle/>
        <a:p>
          <a:endParaRPr lang="en-US" sz="4000"/>
        </a:p>
      </dgm:t>
    </dgm:pt>
    <dgm:pt modelId="{DE7E549C-5B30-4874-B4C6-9BABDD91A4CF}">
      <dgm:prSet custT="1"/>
      <dgm:spPr/>
      <dgm:t>
        <a:bodyPr/>
        <a:lstStyle/>
        <a:p>
          <a:pPr rtl="0">
            <a:spcAft>
              <a:spcPts val="0"/>
            </a:spcAft>
          </a:pPr>
          <a:r>
            <a:rPr lang="en-US" sz="2400"/>
            <a:t>The FFY 2020 APR is</a:t>
          </a:r>
          <a:r>
            <a:rPr lang="en-US" sz="2400">
              <a:latin typeface="Corbel" panose="020B0503020204020204"/>
            </a:rPr>
            <a:t> </a:t>
          </a:r>
          <a:endParaRPr lang="en-US" sz="2400"/>
        </a:p>
        <a:p>
          <a:pPr>
            <a:spcAft>
              <a:spcPts val="0"/>
            </a:spcAft>
          </a:pPr>
          <a:r>
            <a:rPr lang="en-US" sz="2400"/>
            <a:t>submitted to OSEP</a:t>
          </a:r>
        </a:p>
      </dgm:t>
    </dgm:pt>
    <dgm:pt modelId="{0E239E6A-8EFD-47CB-9692-86786A1744A1}" type="parTrans" cxnId="{367268EB-CB15-4ED1-AFF3-77BC07D04397}">
      <dgm:prSet/>
      <dgm:spPr/>
      <dgm:t>
        <a:bodyPr/>
        <a:lstStyle/>
        <a:p>
          <a:endParaRPr lang="en-US" sz="4000"/>
        </a:p>
      </dgm:t>
    </dgm:pt>
    <dgm:pt modelId="{FB95F073-989F-4C29-AC45-4C0AB9BC7C8B}" type="sibTrans" cxnId="{367268EB-CB15-4ED1-AFF3-77BC07D04397}">
      <dgm:prSet/>
      <dgm:spPr/>
      <dgm:t>
        <a:bodyPr/>
        <a:lstStyle/>
        <a:p>
          <a:endParaRPr lang="en-US" sz="4000"/>
        </a:p>
      </dgm:t>
    </dgm:pt>
    <dgm:pt modelId="{7D64E78C-2C97-49A5-90C0-607D5C9473CE}">
      <dgm:prSet custT="1"/>
      <dgm:spPr/>
      <dgm:t>
        <a:bodyPr/>
        <a:lstStyle/>
        <a:p>
          <a:pPr>
            <a:spcAft>
              <a:spcPts val="0"/>
            </a:spcAft>
          </a:pPr>
          <a:endParaRPr lang="en-US" sz="2400"/>
        </a:p>
      </dgm:t>
    </dgm:pt>
    <dgm:pt modelId="{53A433A2-0032-4608-8B63-6DC520DABB5C}" type="parTrans" cxnId="{EA7737CB-4771-4546-B659-1EFB87DB3F07}">
      <dgm:prSet/>
      <dgm:spPr/>
      <dgm:t>
        <a:bodyPr/>
        <a:lstStyle/>
        <a:p>
          <a:endParaRPr lang="en-US" sz="4000"/>
        </a:p>
      </dgm:t>
    </dgm:pt>
    <dgm:pt modelId="{19FF7039-448E-4161-A6B7-1B5B43BD51B9}" type="sibTrans" cxnId="{EA7737CB-4771-4546-B659-1EFB87DB3F07}">
      <dgm:prSet/>
      <dgm:spPr/>
      <dgm:t>
        <a:bodyPr/>
        <a:lstStyle/>
        <a:p>
          <a:endParaRPr lang="en-US" sz="4000"/>
        </a:p>
      </dgm:t>
    </dgm:pt>
    <dgm:pt modelId="{BCC3666D-909C-42E9-A357-C489EFD7448E}">
      <dgm:prSet custT="1"/>
      <dgm:spPr>
        <a:solidFill>
          <a:schemeClr val="tx1">
            <a:lumMod val="75000"/>
            <a:alpha val="70000"/>
          </a:schemeClr>
        </a:solidFill>
      </dgm:spPr>
      <dgm:t>
        <a:bodyPr/>
        <a:lstStyle/>
        <a:p>
          <a:r>
            <a:rPr lang="en-US" sz="2400">
              <a:solidFill>
                <a:schemeClr val="bg1"/>
              </a:solidFill>
            </a:rPr>
            <a:t>FFY 2020 APR</a:t>
          </a:r>
        </a:p>
      </dgm:t>
    </dgm:pt>
    <dgm:pt modelId="{266EA25B-479F-47CE-91F7-36ACB74DE692}" type="parTrans" cxnId="{06D3025D-9903-4273-8426-2943CEE7CB87}">
      <dgm:prSet/>
      <dgm:spPr/>
      <dgm:t>
        <a:bodyPr/>
        <a:lstStyle/>
        <a:p>
          <a:endParaRPr lang="en-US" sz="4000"/>
        </a:p>
      </dgm:t>
    </dgm:pt>
    <dgm:pt modelId="{CE26B57A-B78C-40B2-A027-21D34E1A7E69}" type="sibTrans" cxnId="{06D3025D-9903-4273-8426-2943CEE7CB87}">
      <dgm:prSet/>
      <dgm:spPr/>
      <dgm:t>
        <a:bodyPr/>
        <a:lstStyle/>
        <a:p>
          <a:endParaRPr lang="en-US" sz="4000"/>
        </a:p>
      </dgm:t>
    </dgm:pt>
    <dgm:pt modelId="{6CBEAB83-1C97-47B4-8784-BF4EB6B5E295}">
      <dgm:prSet custT="1"/>
      <dgm:spPr/>
      <dgm:t>
        <a:bodyPr/>
        <a:lstStyle/>
        <a:p>
          <a:pPr>
            <a:spcAft>
              <a:spcPts val="0"/>
            </a:spcAft>
          </a:pPr>
          <a:r>
            <a:rPr lang="en-US" sz="2600"/>
            <a:t>The October 2020 Preschool LRE Data is included in the FFY 2020 APR</a:t>
          </a:r>
        </a:p>
      </dgm:t>
    </dgm:pt>
    <dgm:pt modelId="{5E086464-70F8-4343-AEF4-888615845606}" type="parTrans" cxnId="{56FF2826-3A26-46DA-BC8B-9CB2F03B3B7B}">
      <dgm:prSet/>
      <dgm:spPr/>
      <dgm:t>
        <a:bodyPr/>
        <a:lstStyle/>
        <a:p>
          <a:endParaRPr lang="en-US" sz="4000"/>
        </a:p>
      </dgm:t>
    </dgm:pt>
    <dgm:pt modelId="{5B824976-F5C9-4F90-8449-111C6F68D2EF}" type="sibTrans" cxnId="{56FF2826-3A26-46DA-BC8B-9CB2F03B3B7B}">
      <dgm:prSet/>
      <dgm:spPr/>
      <dgm:t>
        <a:bodyPr/>
        <a:lstStyle/>
        <a:p>
          <a:endParaRPr lang="en-US" sz="4000"/>
        </a:p>
      </dgm:t>
    </dgm:pt>
    <dgm:pt modelId="{9D874E61-B04E-49CE-9BFA-C23EB057FD6B}">
      <dgm:prSet custT="1"/>
      <dgm:spPr/>
      <dgm:t>
        <a:bodyPr/>
        <a:lstStyle/>
        <a:p>
          <a:r>
            <a:rPr lang="en-US" sz="2400">
              <a:solidFill>
                <a:schemeClr val="tx1"/>
              </a:solidFill>
            </a:rPr>
            <a:t>February 2022</a:t>
          </a:r>
        </a:p>
      </dgm:t>
    </dgm:pt>
    <dgm:pt modelId="{B3191DAE-600C-4B8A-8D6D-E00A0B7B81AE}" type="sibTrans" cxnId="{BF7248DD-97D4-48FD-AEC0-E67B4A039743}">
      <dgm:prSet/>
      <dgm:spPr/>
      <dgm:t>
        <a:bodyPr/>
        <a:lstStyle/>
        <a:p>
          <a:endParaRPr lang="en-US" sz="4000"/>
        </a:p>
      </dgm:t>
    </dgm:pt>
    <dgm:pt modelId="{24BDE125-EC46-4CED-B23D-38B3091E76E0}" type="parTrans" cxnId="{BF7248DD-97D4-48FD-AEC0-E67B4A039743}">
      <dgm:prSet/>
      <dgm:spPr/>
      <dgm:t>
        <a:bodyPr/>
        <a:lstStyle/>
        <a:p>
          <a:endParaRPr lang="en-US" sz="4000"/>
        </a:p>
      </dgm:t>
    </dgm:pt>
    <dgm:pt modelId="{19095BB5-2802-480B-AA09-679F3589E6EE}" type="pres">
      <dgm:prSet presAssocID="{4FD639C4-D3AE-44FD-A031-7B49D1357CA2}" presName="Name0" presStyleCnt="0">
        <dgm:presLayoutVars>
          <dgm:chMax/>
          <dgm:chPref/>
          <dgm:animLvl val="lvl"/>
        </dgm:presLayoutVars>
      </dgm:prSet>
      <dgm:spPr/>
    </dgm:pt>
    <dgm:pt modelId="{B622FC15-C958-469F-A39E-9EDC723A2293}" type="pres">
      <dgm:prSet presAssocID="{E63D74D9-B0D0-4B8D-86F0-579EBA1440A3}" presName="composite1" presStyleCnt="0"/>
      <dgm:spPr/>
    </dgm:pt>
    <dgm:pt modelId="{3B51558E-8599-49B9-B59C-0B1B7569CF5A}" type="pres">
      <dgm:prSet presAssocID="{E63D74D9-B0D0-4B8D-86F0-579EBA1440A3}" presName="parent1" presStyleLbl="alignNode1" presStyleIdx="0" presStyleCnt="3">
        <dgm:presLayoutVars>
          <dgm:chMax val="1"/>
          <dgm:chPref val="1"/>
          <dgm:bulletEnabled val="1"/>
        </dgm:presLayoutVars>
      </dgm:prSet>
      <dgm:spPr/>
    </dgm:pt>
    <dgm:pt modelId="{F63F2B01-5D72-4A02-8697-133ED9E6591E}" type="pres">
      <dgm:prSet presAssocID="{E63D74D9-B0D0-4B8D-86F0-579EBA1440A3}" presName="Childtext1" presStyleLbl="revTx" presStyleIdx="0" presStyleCnt="3">
        <dgm:presLayoutVars>
          <dgm:bulletEnabled val="1"/>
        </dgm:presLayoutVars>
      </dgm:prSet>
      <dgm:spPr/>
    </dgm:pt>
    <dgm:pt modelId="{2F310C15-1BED-4BBD-A1DE-87B40BF60BC1}" type="pres">
      <dgm:prSet presAssocID="{E63D74D9-B0D0-4B8D-86F0-579EBA1440A3}" presName="ConnectLine1" presStyleLbl="sibTrans1D1" presStyleIdx="0" presStyleCnt="3"/>
      <dgm:spPr>
        <a:noFill/>
        <a:ln w="6350" cap="flat" cmpd="sng" algn="ctr">
          <a:solidFill>
            <a:schemeClr val="accent1">
              <a:shade val="90000"/>
              <a:hueOff val="0"/>
              <a:satOff val="0"/>
              <a:lumOff val="0"/>
              <a:alphaOff val="0"/>
            </a:schemeClr>
          </a:solidFill>
          <a:prstDash val="dash"/>
          <a:miter lim="800000"/>
        </a:ln>
        <a:effectLst/>
      </dgm:spPr>
    </dgm:pt>
    <dgm:pt modelId="{16803928-0384-4E94-82B3-A4E028570F79}" type="pres">
      <dgm:prSet presAssocID="{E63D74D9-B0D0-4B8D-86F0-579EBA1440A3}" presName="ConnectLineEnd1" presStyleLbl="lnNode1" presStyleIdx="0" presStyleCnt="3"/>
      <dgm:spPr/>
    </dgm:pt>
    <dgm:pt modelId="{7E2A9C47-54E2-442C-BEDF-835870442900}" type="pres">
      <dgm:prSet presAssocID="{E63D74D9-B0D0-4B8D-86F0-579EBA1440A3}" presName="EmptyPane1" presStyleCnt="0"/>
      <dgm:spPr/>
    </dgm:pt>
    <dgm:pt modelId="{C306B04A-19FD-4073-9AE1-41113BA127B5}" type="pres">
      <dgm:prSet presAssocID="{6CCA7B9D-7A5A-48A3-9690-81D9B1040E4B}" presName="spaceBetweenRectangles1" presStyleCnt="0"/>
      <dgm:spPr/>
    </dgm:pt>
    <dgm:pt modelId="{1F8CA5B4-235E-4C3A-9C01-92E8354841BA}" type="pres">
      <dgm:prSet presAssocID="{BCC3666D-909C-42E9-A357-C489EFD7448E}" presName="composite1" presStyleCnt="0"/>
      <dgm:spPr/>
    </dgm:pt>
    <dgm:pt modelId="{E8F4C2FB-C519-4B52-B0BA-6C6F070F731F}" type="pres">
      <dgm:prSet presAssocID="{BCC3666D-909C-42E9-A357-C489EFD7448E}" presName="parent1" presStyleLbl="alignNode1" presStyleIdx="1" presStyleCnt="3">
        <dgm:presLayoutVars>
          <dgm:chMax val="1"/>
          <dgm:chPref val="1"/>
          <dgm:bulletEnabled val="1"/>
        </dgm:presLayoutVars>
      </dgm:prSet>
      <dgm:spPr/>
    </dgm:pt>
    <dgm:pt modelId="{6AD09D91-4B94-49E3-9314-CB0BF2F207D7}" type="pres">
      <dgm:prSet presAssocID="{BCC3666D-909C-42E9-A357-C489EFD7448E}" presName="Childtext1" presStyleLbl="revTx" presStyleIdx="1" presStyleCnt="3">
        <dgm:presLayoutVars>
          <dgm:bulletEnabled val="1"/>
        </dgm:presLayoutVars>
      </dgm:prSet>
      <dgm:spPr/>
    </dgm:pt>
    <dgm:pt modelId="{B225364B-B269-431F-AF61-ABC8EE0401B0}" type="pres">
      <dgm:prSet presAssocID="{BCC3666D-909C-42E9-A357-C489EFD7448E}" presName="ConnectLine1" presStyleLbl="sibTrans1D1" presStyleIdx="1" presStyleCnt="3"/>
      <dgm:spPr>
        <a:noFill/>
        <a:ln w="6350" cap="flat" cmpd="sng" algn="ctr">
          <a:solidFill>
            <a:schemeClr val="accent1">
              <a:shade val="90000"/>
              <a:hueOff val="207713"/>
              <a:satOff val="-4436"/>
              <a:lumOff val="16555"/>
              <a:alphaOff val="0"/>
            </a:schemeClr>
          </a:solidFill>
          <a:prstDash val="dash"/>
          <a:miter lim="800000"/>
        </a:ln>
        <a:effectLst/>
      </dgm:spPr>
    </dgm:pt>
    <dgm:pt modelId="{E95CD284-3A25-4BC0-9ABD-2E732BFBCD95}" type="pres">
      <dgm:prSet presAssocID="{BCC3666D-909C-42E9-A357-C489EFD7448E}" presName="ConnectLineEnd1" presStyleLbl="lnNode1" presStyleIdx="1" presStyleCnt="3"/>
      <dgm:spPr/>
    </dgm:pt>
    <dgm:pt modelId="{C3C3F9CE-BCD0-470B-B84E-EE72A257ED8A}" type="pres">
      <dgm:prSet presAssocID="{BCC3666D-909C-42E9-A357-C489EFD7448E}" presName="EmptyPane1" presStyleCnt="0"/>
      <dgm:spPr/>
    </dgm:pt>
    <dgm:pt modelId="{CD40A0E6-EACA-4BAF-BA1E-AA208EA716BF}" type="pres">
      <dgm:prSet presAssocID="{CE26B57A-B78C-40B2-A027-21D34E1A7E69}" presName="spaceBetweenRectangles1" presStyleCnt="0"/>
      <dgm:spPr/>
    </dgm:pt>
    <dgm:pt modelId="{71835881-13EC-4DE4-A163-1BD73BE79A34}" type="pres">
      <dgm:prSet presAssocID="{9D874E61-B04E-49CE-9BFA-C23EB057FD6B}" presName="composite1" presStyleCnt="0"/>
      <dgm:spPr/>
    </dgm:pt>
    <dgm:pt modelId="{FEFCA557-3386-4095-B2D8-0E5404D351C4}" type="pres">
      <dgm:prSet presAssocID="{9D874E61-B04E-49CE-9BFA-C23EB057FD6B}" presName="parent1" presStyleLbl="alignNode1" presStyleIdx="2" presStyleCnt="3">
        <dgm:presLayoutVars>
          <dgm:chMax val="1"/>
          <dgm:chPref val="1"/>
          <dgm:bulletEnabled val="1"/>
        </dgm:presLayoutVars>
      </dgm:prSet>
      <dgm:spPr/>
    </dgm:pt>
    <dgm:pt modelId="{6F1F35E7-B7DF-4548-98F0-7A70E47E2EFA}" type="pres">
      <dgm:prSet presAssocID="{9D874E61-B04E-49CE-9BFA-C23EB057FD6B}" presName="Childtext1" presStyleLbl="revTx" presStyleIdx="2" presStyleCnt="3">
        <dgm:presLayoutVars>
          <dgm:bulletEnabled val="1"/>
        </dgm:presLayoutVars>
      </dgm:prSet>
      <dgm:spPr/>
    </dgm:pt>
    <dgm:pt modelId="{0B9C7160-43DA-41EE-8EC4-4F7749243820}" type="pres">
      <dgm:prSet presAssocID="{9D874E61-B04E-49CE-9BFA-C23EB057FD6B}" presName="ConnectLine1" presStyleLbl="sibTrans1D1" presStyleIdx="2" presStyleCnt="3"/>
      <dgm:spPr>
        <a:noFill/>
        <a:ln w="6350" cap="flat" cmpd="sng" algn="ctr">
          <a:solidFill>
            <a:schemeClr val="accent1">
              <a:shade val="90000"/>
              <a:hueOff val="415426"/>
              <a:satOff val="-8871"/>
              <a:lumOff val="33109"/>
              <a:alphaOff val="0"/>
            </a:schemeClr>
          </a:solidFill>
          <a:prstDash val="dash"/>
          <a:miter lim="800000"/>
        </a:ln>
        <a:effectLst/>
      </dgm:spPr>
    </dgm:pt>
    <dgm:pt modelId="{BD0FA086-FA31-467C-ABAE-D1CE5E39F6AB}" type="pres">
      <dgm:prSet presAssocID="{9D874E61-B04E-49CE-9BFA-C23EB057FD6B}" presName="ConnectLineEnd1" presStyleLbl="lnNode1" presStyleIdx="2" presStyleCnt="3"/>
      <dgm:spPr/>
    </dgm:pt>
    <dgm:pt modelId="{90AC2040-7560-411E-BDC9-3ACEA54E03C3}" type="pres">
      <dgm:prSet presAssocID="{9D874E61-B04E-49CE-9BFA-C23EB057FD6B}" presName="EmptyPane1" presStyleCnt="0"/>
      <dgm:spPr/>
    </dgm:pt>
  </dgm:ptLst>
  <dgm:cxnLst>
    <dgm:cxn modelId="{56FF2826-3A26-46DA-BC8B-9CB2F03B3B7B}" srcId="{BCC3666D-909C-42E9-A357-C489EFD7448E}" destId="{6CBEAB83-1C97-47B4-8784-BF4EB6B5E295}" srcOrd="0" destOrd="0" parTransId="{5E086464-70F8-4343-AEF4-888615845606}" sibTransId="{5B824976-F5C9-4F90-8449-111C6F68D2EF}"/>
    <dgm:cxn modelId="{D7505132-A59E-4C88-B23E-7D81354A2EEE}" type="presOf" srcId="{DE7E549C-5B30-4874-B4C6-9BABDD91A4CF}" destId="{6F1F35E7-B7DF-4548-98F0-7A70E47E2EFA}" srcOrd="0" destOrd="0" presId="urn:microsoft.com/office/officeart/2016/7/layout/RoundedRectangleTimeline"/>
    <dgm:cxn modelId="{06D3025D-9903-4273-8426-2943CEE7CB87}" srcId="{4FD639C4-D3AE-44FD-A031-7B49D1357CA2}" destId="{BCC3666D-909C-42E9-A357-C489EFD7448E}" srcOrd="1" destOrd="0" parTransId="{266EA25B-479F-47CE-91F7-36ACB74DE692}" sibTransId="{CE26B57A-B78C-40B2-A027-21D34E1A7E69}"/>
    <dgm:cxn modelId="{B8055F4A-5185-4269-A0D2-9248459366ED}" srcId="{4FD639C4-D3AE-44FD-A031-7B49D1357CA2}" destId="{E63D74D9-B0D0-4B8D-86F0-579EBA1440A3}" srcOrd="0" destOrd="0" parTransId="{F743A6AC-6F03-454D-8104-0F329AE6DD48}" sibTransId="{6CCA7B9D-7A5A-48A3-9690-81D9B1040E4B}"/>
    <dgm:cxn modelId="{B6D85551-1A5B-4FE7-82DE-B5005B19C01E}" type="presOf" srcId="{6CBEAB83-1C97-47B4-8784-BF4EB6B5E295}" destId="{6AD09D91-4B94-49E3-9314-CB0BF2F207D7}" srcOrd="0" destOrd="0" presId="urn:microsoft.com/office/officeart/2016/7/layout/RoundedRectangleTimeline"/>
    <dgm:cxn modelId="{007C5A96-8464-4CF6-BBD9-28C7393DF03D}" type="presOf" srcId="{BCC3666D-909C-42E9-A357-C489EFD7448E}" destId="{E8F4C2FB-C519-4B52-B0BA-6C6F070F731F}" srcOrd="0" destOrd="0" presId="urn:microsoft.com/office/officeart/2016/7/layout/RoundedRectangleTimeline"/>
    <dgm:cxn modelId="{657AB696-F8A1-428C-B743-78C47BC8D39D}" srcId="{E63D74D9-B0D0-4B8D-86F0-579EBA1440A3}" destId="{FC6A834B-9836-4EC4-9DAB-F972C72C9912}" srcOrd="1" destOrd="0" parTransId="{BDEB6DDC-9A29-451C-A9CB-40C26884C094}" sibTransId="{168F899F-4395-4B52-89CB-A5EA86B7EA1E}"/>
    <dgm:cxn modelId="{E221A39B-79AA-4064-8CE2-ED95A248D907}" type="presOf" srcId="{4FD639C4-D3AE-44FD-A031-7B49D1357CA2}" destId="{19095BB5-2802-480B-AA09-679F3589E6EE}" srcOrd="0" destOrd="0" presId="urn:microsoft.com/office/officeart/2016/7/layout/RoundedRectangleTimeline"/>
    <dgm:cxn modelId="{6DFD91B8-864D-46EB-AAC7-05D2A96CD1BE}" type="presOf" srcId="{9D874E61-B04E-49CE-9BFA-C23EB057FD6B}" destId="{FEFCA557-3386-4095-B2D8-0E5404D351C4}" srcOrd="0" destOrd="0" presId="urn:microsoft.com/office/officeart/2016/7/layout/RoundedRectangleTimeline"/>
    <dgm:cxn modelId="{EA7737CB-4771-4546-B659-1EFB87DB3F07}" srcId="{E63D74D9-B0D0-4B8D-86F0-579EBA1440A3}" destId="{7D64E78C-2C97-49A5-90C0-607D5C9473CE}" srcOrd="0" destOrd="0" parTransId="{53A433A2-0032-4608-8B63-6DC520DABB5C}" sibTransId="{19FF7039-448E-4161-A6B7-1B5B43BD51B9}"/>
    <dgm:cxn modelId="{95D69ED8-58ED-473E-9DBF-FB6780A39746}" type="presOf" srcId="{E63D74D9-B0D0-4B8D-86F0-579EBA1440A3}" destId="{3B51558E-8599-49B9-B59C-0B1B7569CF5A}" srcOrd="0" destOrd="0" presId="urn:microsoft.com/office/officeart/2016/7/layout/RoundedRectangleTimeline"/>
    <dgm:cxn modelId="{BF7248DD-97D4-48FD-AEC0-E67B4A039743}" srcId="{4FD639C4-D3AE-44FD-A031-7B49D1357CA2}" destId="{9D874E61-B04E-49CE-9BFA-C23EB057FD6B}" srcOrd="2" destOrd="0" parTransId="{24BDE125-EC46-4CED-B23D-38B3091E76E0}" sibTransId="{B3191DAE-600C-4B8A-8D6D-E00A0B7B81AE}"/>
    <dgm:cxn modelId="{E4E95DE7-3525-4412-B8E0-DED74BFEA59B}" type="presOf" srcId="{FC6A834B-9836-4EC4-9DAB-F972C72C9912}" destId="{F63F2B01-5D72-4A02-8697-133ED9E6591E}" srcOrd="0" destOrd="1" presId="urn:microsoft.com/office/officeart/2016/7/layout/RoundedRectangleTimeline"/>
    <dgm:cxn modelId="{367268EB-CB15-4ED1-AFF3-77BC07D04397}" srcId="{9D874E61-B04E-49CE-9BFA-C23EB057FD6B}" destId="{DE7E549C-5B30-4874-B4C6-9BABDD91A4CF}" srcOrd="0" destOrd="0" parTransId="{0E239E6A-8EFD-47CB-9692-86786A1744A1}" sibTransId="{FB95F073-989F-4C29-AC45-4C0AB9BC7C8B}"/>
    <dgm:cxn modelId="{EA3D1CEC-BC42-4F33-B16E-E914259FB470}" type="presOf" srcId="{7D64E78C-2C97-49A5-90C0-607D5C9473CE}" destId="{F63F2B01-5D72-4A02-8697-133ED9E6591E}" srcOrd="0" destOrd="0" presId="urn:microsoft.com/office/officeart/2016/7/layout/RoundedRectangleTimeline"/>
    <dgm:cxn modelId="{635DB7C9-DD3B-4CDB-8D7E-7349400A4250}" type="presParOf" srcId="{19095BB5-2802-480B-AA09-679F3589E6EE}" destId="{B622FC15-C958-469F-A39E-9EDC723A2293}" srcOrd="0" destOrd="0" presId="urn:microsoft.com/office/officeart/2016/7/layout/RoundedRectangleTimeline"/>
    <dgm:cxn modelId="{30466793-4A99-4ED9-AA25-CA44B2C52A9B}" type="presParOf" srcId="{B622FC15-C958-469F-A39E-9EDC723A2293}" destId="{3B51558E-8599-49B9-B59C-0B1B7569CF5A}" srcOrd="0" destOrd="0" presId="urn:microsoft.com/office/officeart/2016/7/layout/RoundedRectangleTimeline"/>
    <dgm:cxn modelId="{CBDEC9E2-CA33-4823-904D-CDB106EE3C21}" type="presParOf" srcId="{B622FC15-C958-469F-A39E-9EDC723A2293}" destId="{F63F2B01-5D72-4A02-8697-133ED9E6591E}" srcOrd="1" destOrd="0" presId="urn:microsoft.com/office/officeart/2016/7/layout/RoundedRectangleTimeline"/>
    <dgm:cxn modelId="{B7D4A847-C71E-413B-9BEB-0AD289C137CB}" type="presParOf" srcId="{B622FC15-C958-469F-A39E-9EDC723A2293}" destId="{2F310C15-1BED-4BBD-A1DE-87B40BF60BC1}" srcOrd="2" destOrd="0" presId="urn:microsoft.com/office/officeart/2016/7/layout/RoundedRectangleTimeline"/>
    <dgm:cxn modelId="{9FC313A0-5143-4AC8-84CB-C59F050C948E}" type="presParOf" srcId="{B622FC15-C958-469F-A39E-9EDC723A2293}" destId="{16803928-0384-4E94-82B3-A4E028570F79}" srcOrd="3" destOrd="0" presId="urn:microsoft.com/office/officeart/2016/7/layout/RoundedRectangleTimeline"/>
    <dgm:cxn modelId="{228A768D-06C6-4987-AC5E-5436F1C26937}" type="presParOf" srcId="{B622FC15-C958-469F-A39E-9EDC723A2293}" destId="{7E2A9C47-54E2-442C-BEDF-835870442900}" srcOrd="4" destOrd="0" presId="urn:microsoft.com/office/officeart/2016/7/layout/RoundedRectangleTimeline"/>
    <dgm:cxn modelId="{F3138AB3-8AC8-436F-951A-C60AE7E033B1}" type="presParOf" srcId="{19095BB5-2802-480B-AA09-679F3589E6EE}" destId="{C306B04A-19FD-4073-9AE1-41113BA127B5}" srcOrd="1" destOrd="0" presId="urn:microsoft.com/office/officeart/2016/7/layout/RoundedRectangleTimeline"/>
    <dgm:cxn modelId="{F970E288-A87A-491F-BAD5-3BEEB7EB6229}" type="presParOf" srcId="{19095BB5-2802-480B-AA09-679F3589E6EE}" destId="{1F8CA5B4-235E-4C3A-9C01-92E8354841BA}" srcOrd="2" destOrd="0" presId="urn:microsoft.com/office/officeart/2016/7/layout/RoundedRectangleTimeline"/>
    <dgm:cxn modelId="{60568957-8268-477B-A126-5BEB31D478C2}" type="presParOf" srcId="{1F8CA5B4-235E-4C3A-9C01-92E8354841BA}" destId="{E8F4C2FB-C519-4B52-B0BA-6C6F070F731F}" srcOrd="0" destOrd="0" presId="urn:microsoft.com/office/officeart/2016/7/layout/RoundedRectangleTimeline"/>
    <dgm:cxn modelId="{414068F9-51D6-40D1-B2A8-5395CDCB0FB7}" type="presParOf" srcId="{1F8CA5B4-235E-4C3A-9C01-92E8354841BA}" destId="{6AD09D91-4B94-49E3-9314-CB0BF2F207D7}" srcOrd="1" destOrd="0" presId="urn:microsoft.com/office/officeart/2016/7/layout/RoundedRectangleTimeline"/>
    <dgm:cxn modelId="{ECA23F85-9C65-40BA-A1D2-715F789C15AD}" type="presParOf" srcId="{1F8CA5B4-235E-4C3A-9C01-92E8354841BA}" destId="{B225364B-B269-431F-AF61-ABC8EE0401B0}" srcOrd="2" destOrd="0" presId="urn:microsoft.com/office/officeart/2016/7/layout/RoundedRectangleTimeline"/>
    <dgm:cxn modelId="{AE96DF47-7B07-410B-9B4C-A7608191F5AA}" type="presParOf" srcId="{1F8CA5B4-235E-4C3A-9C01-92E8354841BA}" destId="{E95CD284-3A25-4BC0-9ABD-2E732BFBCD95}" srcOrd="3" destOrd="0" presId="urn:microsoft.com/office/officeart/2016/7/layout/RoundedRectangleTimeline"/>
    <dgm:cxn modelId="{533DBC42-F2D4-493C-B40F-693DD6CD4FAD}" type="presParOf" srcId="{1F8CA5B4-235E-4C3A-9C01-92E8354841BA}" destId="{C3C3F9CE-BCD0-470B-B84E-EE72A257ED8A}" srcOrd="4" destOrd="0" presId="urn:microsoft.com/office/officeart/2016/7/layout/RoundedRectangleTimeline"/>
    <dgm:cxn modelId="{BA2C796D-0C6D-426E-B386-F50C7C652320}" type="presParOf" srcId="{19095BB5-2802-480B-AA09-679F3589E6EE}" destId="{CD40A0E6-EACA-4BAF-BA1E-AA208EA716BF}" srcOrd="3" destOrd="0" presId="urn:microsoft.com/office/officeart/2016/7/layout/RoundedRectangleTimeline"/>
    <dgm:cxn modelId="{0FDC0F84-46DF-4E86-9821-B34F62C551B2}" type="presParOf" srcId="{19095BB5-2802-480B-AA09-679F3589E6EE}" destId="{71835881-13EC-4DE4-A163-1BD73BE79A34}" srcOrd="4" destOrd="0" presId="urn:microsoft.com/office/officeart/2016/7/layout/RoundedRectangleTimeline"/>
    <dgm:cxn modelId="{4E262FD3-12B6-4579-987A-4C731F894362}" type="presParOf" srcId="{71835881-13EC-4DE4-A163-1BD73BE79A34}" destId="{FEFCA557-3386-4095-B2D8-0E5404D351C4}" srcOrd="0" destOrd="0" presId="urn:microsoft.com/office/officeart/2016/7/layout/RoundedRectangleTimeline"/>
    <dgm:cxn modelId="{DA47E84F-21F6-4429-B7EA-7D543AE273D3}" type="presParOf" srcId="{71835881-13EC-4DE4-A163-1BD73BE79A34}" destId="{6F1F35E7-B7DF-4548-98F0-7A70E47E2EFA}" srcOrd="1" destOrd="0" presId="urn:microsoft.com/office/officeart/2016/7/layout/RoundedRectangleTimeline"/>
    <dgm:cxn modelId="{93B02EA8-EE37-4CE3-952E-A2F8980A331D}" type="presParOf" srcId="{71835881-13EC-4DE4-A163-1BD73BE79A34}" destId="{0B9C7160-43DA-41EE-8EC4-4F7749243820}" srcOrd="2" destOrd="0" presId="urn:microsoft.com/office/officeart/2016/7/layout/RoundedRectangleTimeline"/>
    <dgm:cxn modelId="{41BAADCD-FDAB-4C72-A837-98F26750C10B}" type="presParOf" srcId="{71835881-13EC-4DE4-A163-1BD73BE79A34}" destId="{BD0FA086-FA31-467C-ABAE-D1CE5E39F6AB}" srcOrd="3" destOrd="0" presId="urn:microsoft.com/office/officeart/2016/7/layout/RoundedRectangleTimeline"/>
    <dgm:cxn modelId="{6F7764E9-7FC6-4106-A0B2-38E958DE790B}" type="presParOf" srcId="{71835881-13EC-4DE4-A163-1BD73BE79A34}" destId="{90AC2040-7560-411E-BDC9-3ACEA54E03C3}"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F4E6E9-A126-4C00-BFC6-F3F2EDF779B7}" type="doc">
      <dgm:prSet loTypeId="urn:microsoft.com/office/officeart/2008/layout/VerticalCurvedList" loCatId="list" qsTypeId="urn:microsoft.com/office/officeart/2005/8/quickstyle/simple1" qsCatId="simple" csTypeId="urn:microsoft.com/office/officeart/2005/8/colors/colorful1" csCatId="colorful" phldr="1"/>
      <dgm:spPr/>
    </dgm:pt>
    <dgm:pt modelId="{EE664D0B-277E-4F88-BAEF-E0E0D9F73CDA}">
      <dgm:prSet phldrT="[Text]" custT="1"/>
      <dgm:spPr>
        <a:solidFill>
          <a:schemeClr val="accent2">
            <a:lumMod val="75000"/>
          </a:schemeClr>
        </a:solidFill>
      </dgm:spPr>
      <dgm:t>
        <a:bodyPr/>
        <a:lstStyle/>
        <a:p>
          <a:r>
            <a:rPr lang="en-US" sz="2400" b="1"/>
            <a:t>Regional Learning</a:t>
          </a:r>
          <a:endParaRPr lang="en-US" sz="2400"/>
        </a:p>
      </dgm:t>
    </dgm:pt>
    <dgm:pt modelId="{79251788-8846-45D0-84B6-3735F2E66E59}" type="parTrans" cxnId="{3395DF60-8241-4AAB-BEFD-ACF193282134}">
      <dgm:prSet/>
      <dgm:spPr/>
      <dgm:t>
        <a:bodyPr/>
        <a:lstStyle/>
        <a:p>
          <a:endParaRPr lang="en-US" sz="1400"/>
        </a:p>
      </dgm:t>
    </dgm:pt>
    <dgm:pt modelId="{548E8B94-0B91-4E51-A007-63CF6DFB73E3}" type="sibTrans" cxnId="{3395DF60-8241-4AAB-BEFD-ACF193282134}">
      <dgm:prSet/>
      <dgm:spPr/>
      <dgm:t>
        <a:bodyPr/>
        <a:lstStyle/>
        <a:p>
          <a:endParaRPr lang="en-US" sz="1400"/>
        </a:p>
      </dgm:t>
    </dgm:pt>
    <dgm:pt modelId="{8C229F49-6895-4A34-A85F-E162715BFD67}">
      <dgm:prSet phldrT="[Text]" custT="1"/>
      <dgm:spPr>
        <a:solidFill>
          <a:schemeClr val="accent6">
            <a:lumMod val="75000"/>
          </a:schemeClr>
        </a:solidFill>
      </dgm:spPr>
      <dgm:t>
        <a:bodyPr/>
        <a:lstStyle/>
        <a:p>
          <a:r>
            <a:rPr lang="en-US" sz="2400" b="1"/>
            <a:t>Targeted Skills/Support Groups</a:t>
          </a:r>
          <a:endParaRPr lang="en-US" sz="2400"/>
        </a:p>
      </dgm:t>
    </dgm:pt>
    <dgm:pt modelId="{6D1203EB-09A0-483D-9B84-458947682562}" type="parTrans" cxnId="{9B4F2557-4E46-4F74-8F61-0B593B376CE5}">
      <dgm:prSet/>
      <dgm:spPr/>
      <dgm:t>
        <a:bodyPr/>
        <a:lstStyle/>
        <a:p>
          <a:endParaRPr lang="en-US" sz="1400"/>
        </a:p>
      </dgm:t>
    </dgm:pt>
    <dgm:pt modelId="{AD454628-47D8-42EA-831A-41F8DC8309DF}" type="sibTrans" cxnId="{9B4F2557-4E46-4F74-8F61-0B593B376CE5}">
      <dgm:prSet/>
      <dgm:spPr/>
      <dgm:t>
        <a:bodyPr/>
        <a:lstStyle/>
        <a:p>
          <a:endParaRPr lang="en-US" sz="1400"/>
        </a:p>
      </dgm:t>
    </dgm:pt>
    <dgm:pt modelId="{0CE9C8F4-DD7A-4DB6-8930-14B8D09503F3}">
      <dgm:prSet phldrT="[Text]" custT="1"/>
      <dgm:spPr>
        <a:solidFill>
          <a:schemeClr val="accent3">
            <a:lumMod val="75000"/>
          </a:schemeClr>
        </a:solidFill>
      </dgm:spPr>
      <dgm:t>
        <a:bodyPr/>
        <a:lstStyle/>
        <a:p>
          <a:r>
            <a:rPr lang="en-US" sz="2400" b="1"/>
            <a:t>Support Plans </a:t>
          </a:r>
          <a:endParaRPr lang="en-US" sz="2400"/>
        </a:p>
      </dgm:t>
    </dgm:pt>
    <dgm:pt modelId="{03BE7D42-31D6-4888-A74E-53429F595708}" type="parTrans" cxnId="{D34A980A-4FC3-4E76-B87C-655EDE7DE9AF}">
      <dgm:prSet/>
      <dgm:spPr/>
      <dgm:t>
        <a:bodyPr/>
        <a:lstStyle/>
        <a:p>
          <a:endParaRPr lang="en-US" sz="1400"/>
        </a:p>
      </dgm:t>
    </dgm:pt>
    <dgm:pt modelId="{F0599700-FFF7-4174-81E0-0CEFBED1B4B3}" type="sibTrans" cxnId="{D34A980A-4FC3-4E76-B87C-655EDE7DE9AF}">
      <dgm:prSet/>
      <dgm:spPr/>
      <dgm:t>
        <a:bodyPr/>
        <a:lstStyle/>
        <a:p>
          <a:endParaRPr lang="en-US" sz="1400"/>
        </a:p>
      </dgm:t>
    </dgm:pt>
    <dgm:pt modelId="{1061D0BF-7132-4EC0-B9FC-B5230DC42F8C}" type="pres">
      <dgm:prSet presAssocID="{8DF4E6E9-A126-4C00-BFC6-F3F2EDF779B7}" presName="Name0" presStyleCnt="0">
        <dgm:presLayoutVars>
          <dgm:chMax val="7"/>
          <dgm:chPref val="7"/>
          <dgm:dir/>
        </dgm:presLayoutVars>
      </dgm:prSet>
      <dgm:spPr/>
    </dgm:pt>
    <dgm:pt modelId="{DDB74783-6664-4DA9-99B8-B27F048681B6}" type="pres">
      <dgm:prSet presAssocID="{8DF4E6E9-A126-4C00-BFC6-F3F2EDF779B7}" presName="Name1" presStyleCnt="0"/>
      <dgm:spPr/>
    </dgm:pt>
    <dgm:pt modelId="{F72DFFDF-B4F7-48F8-9AC0-96FA34DF30B8}" type="pres">
      <dgm:prSet presAssocID="{8DF4E6E9-A126-4C00-BFC6-F3F2EDF779B7}" presName="cycle" presStyleCnt="0"/>
      <dgm:spPr/>
    </dgm:pt>
    <dgm:pt modelId="{1FCD95AE-1C91-4607-A29A-C7CA064F802E}" type="pres">
      <dgm:prSet presAssocID="{8DF4E6E9-A126-4C00-BFC6-F3F2EDF779B7}" presName="srcNode" presStyleLbl="node1" presStyleIdx="0" presStyleCnt="3"/>
      <dgm:spPr/>
    </dgm:pt>
    <dgm:pt modelId="{7A9F7C20-49A4-4550-B3C1-70C34F718F71}" type="pres">
      <dgm:prSet presAssocID="{8DF4E6E9-A126-4C00-BFC6-F3F2EDF779B7}" presName="conn" presStyleLbl="parChTrans1D2" presStyleIdx="0" presStyleCnt="1" custFlipVert="0" custFlipHor="1" custScaleX="7231" custScaleY="66080" custLinFactNeighborX="50586" custLinFactNeighborY="973"/>
      <dgm:spPr/>
    </dgm:pt>
    <dgm:pt modelId="{1A9B351E-A3C2-46F1-A36E-2CDF0724FA30}" type="pres">
      <dgm:prSet presAssocID="{8DF4E6E9-A126-4C00-BFC6-F3F2EDF779B7}" presName="extraNode" presStyleLbl="node1" presStyleIdx="0" presStyleCnt="3"/>
      <dgm:spPr/>
    </dgm:pt>
    <dgm:pt modelId="{246864D2-7068-47E5-8100-300B69392A52}" type="pres">
      <dgm:prSet presAssocID="{8DF4E6E9-A126-4C00-BFC6-F3F2EDF779B7}" presName="dstNode" presStyleLbl="node1" presStyleIdx="0" presStyleCnt="3"/>
      <dgm:spPr/>
    </dgm:pt>
    <dgm:pt modelId="{8FB4DD1F-D5F8-4E9A-B0DF-EB59D0654FDD}" type="pres">
      <dgm:prSet presAssocID="{EE664D0B-277E-4F88-BAEF-E0E0D9F73CDA}" presName="text_1" presStyleLbl="node1" presStyleIdx="0" presStyleCnt="3">
        <dgm:presLayoutVars>
          <dgm:bulletEnabled val="1"/>
        </dgm:presLayoutVars>
      </dgm:prSet>
      <dgm:spPr/>
    </dgm:pt>
    <dgm:pt modelId="{B65987EE-63B6-4C00-8E37-FCDC81AF6814}" type="pres">
      <dgm:prSet presAssocID="{EE664D0B-277E-4F88-BAEF-E0E0D9F73CDA}" presName="accent_1" presStyleCnt="0"/>
      <dgm:spPr/>
    </dgm:pt>
    <dgm:pt modelId="{AE8CDDE3-1383-4284-ABAA-1DC19B91C4B4}" type="pres">
      <dgm:prSet presAssocID="{EE664D0B-277E-4F88-BAEF-E0E0D9F73CDA}" presName="accentRepeatNode" presStyleLbl="solidFgAcc1" presStyleIdx="0" presStyleCnt="3"/>
      <dgm:spPr/>
    </dgm:pt>
    <dgm:pt modelId="{D4570DDA-D2DF-47A5-98A0-982BFB5E4EC2}" type="pres">
      <dgm:prSet presAssocID="{8C229F49-6895-4A34-A85F-E162715BFD67}" presName="text_2" presStyleLbl="node1" presStyleIdx="1" presStyleCnt="3">
        <dgm:presLayoutVars>
          <dgm:bulletEnabled val="1"/>
        </dgm:presLayoutVars>
      </dgm:prSet>
      <dgm:spPr/>
    </dgm:pt>
    <dgm:pt modelId="{B2EB3DD2-629E-4DEA-B330-7C4B2EFB6A4E}" type="pres">
      <dgm:prSet presAssocID="{8C229F49-6895-4A34-A85F-E162715BFD67}" presName="accent_2" presStyleCnt="0"/>
      <dgm:spPr/>
    </dgm:pt>
    <dgm:pt modelId="{5E800F7C-E559-4BF9-8D95-1AA4F764BC4E}" type="pres">
      <dgm:prSet presAssocID="{8C229F49-6895-4A34-A85F-E162715BFD67}" presName="accentRepeatNode" presStyleLbl="solidFgAcc1" presStyleIdx="1" presStyleCnt="3"/>
      <dgm:spPr/>
    </dgm:pt>
    <dgm:pt modelId="{75D98347-D1A8-48A2-93B5-F5A0918E322D}" type="pres">
      <dgm:prSet presAssocID="{0CE9C8F4-DD7A-4DB6-8930-14B8D09503F3}" presName="text_3" presStyleLbl="node1" presStyleIdx="2" presStyleCnt="3" custScaleX="87651" custLinFactNeighborX="6003" custLinFactNeighborY="-877">
        <dgm:presLayoutVars>
          <dgm:bulletEnabled val="1"/>
        </dgm:presLayoutVars>
      </dgm:prSet>
      <dgm:spPr/>
    </dgm:pt>
    <dgm:pt modelId="{C208898D-CC63-4404-AD2B-831474929E6A}" type="pres">
      <dgm:prSet presAssocID="{0CE9C8F4-DD7A-4DB6-8930-14B8D09503F3}" presName="accent_3" presStyleCnt="0"/>
      <dgm:spPr/>
    </dgm:pt>
    <dgm:pt modelId="{5D2CE53C-0B08-4F59-A423-F5C65E36CCFB}" type="pres">
      <dgm:prSet presAssocID="{0CE9C8F4-DD7A-4DB6-8930-14B8D09503F3}" presName="accentRepeatNode" presStyleLbl="solidFgAcc1" presStyleIdx="2" presStyleCnt="3" custLinFactNeighborX="62992" custLinFactNeighborY="-157"/>
      <dgm:spPr/>
    </dgm:pt>
  </dgm:ptLst>
  <dgm:cxnLst>
    <dgm:cxn modelId="{D34A980A-4FC3-4E76-B87C-655EDE7DE9AF}" srcId="{8DF4E6E9-A126-4C00-BFC6-F3F2EDF779B7}" destId="{0CE9C8F4-DD7A-4DB6-8930-14B8D09503F3}" srcOrd="2" destOrd="0" parTransId="{03BE7D42-31D6-4888-A74E-53429F595708}" sibTransId="{F0599700-FFF7-4174-81E0-0CEFBED1B4B3}"/>
    <dgm:cxn modelId="{2ADD7D2E-0F2C-430A-A820-1B43D216C692}" type="presOf" srcId="{8DF4E6E9-A126-4C00-BFC6-F3F2EDF779B7}" destId="{1061D0BF-7132-4EC0-B9FC-B5230DC42F8C}" srcOrd="0" destOrd="0" presId="urn:microsoft.com/office/officeart/2008/layout/VerticalCurvedList"/>
    <dgm:cxn modelId="{E40C2A3F-1980-4F37-A8EA-BE25224A536E}" type="presOf" srcId="{548E8B94-0B91-4E51-A007-63CF6DFB73E3}" destId="{7A9F7C20-49A4-4550-B3C1-70C34F718F71}" srcOrd="0" destOrd="0" presId="urn:microsoft.com/office/officeart/2008/layout/VerticalCurvedList"/>
    <dgm:cxn modelId="{3395DF60-8241-4AAB-BEFD-ACF193282134}" srcId="{8DF4E6E9-A126-4C00-BFC6-F3F2EDF779B7}" destId="{EE664D0B-277E-4F88-BAEF-E0E0D9F73CDA}" srcOrd="0" destOrd="0" parTransId="{79251788-8846-45D0-84B6-3735F2E66E59}" sibTransId="{548E8B94-0B91-4E51-A007-63CF6DFB73E3}"/>
    <dgm:cxn modelId="{8A329962-1092-4352-8F00-9318B6653E59}" type="presOf" srcId="{EE664D0B-277E-4F88-BAEF-E0E0D9F73CDA}" destId="{8FB4DD1F-D5F8-4E9A-B0DF-EB59D0654FDD}" srcOrd="0" destOrd="0" presId="urn:microsoft.com/office/officeart/2008/layout/VerticalCurvedList"/>
    <dgm:cxn modelId="{9B4F2557-4E46-4F74-8F61-0B593B376CE5}" srcId="{8DF4E6E9-A126-4C00-BFC6-F3F2EDF779B7}" destId="{8C229F49-6895-4A34-A85F-E162715BFD67}" srcOrd="1" destOrd="0" parTransId="{6D1203EB-09A0-483D-9B84-458947682562}" sibTransId="{AD454628-47D8-42EA-831A-41F8DC8309DF}"/>
    <dgm:cxn modelId="{9CA6DA98-5766-488B-9CFB-80074DB8AE9B}" type="presOf" srcId="{8C229F49-6895-4A34-A85F-E162715BFD67}" destId="{D4570DDA-D2DF-47A5-98A0-982BFB5E4EC2}" srcOrd="0" destOrd="0" presId="urn:microsoft.com/office/officeart/2008/layout/VerticalCurvedList"/>
    <dgm:cxn modelId="{848821CF-F9D1-4F59-8085-99A1D7DB6BE4}" type="presOf" srcId="{0CE9C8F4-DD7A-4DB6-8930-14B8D09503F3}" destId="{75D98347-D1A8-48A2-93B5-F5A0918E322D}" srcOrd="0" destOrd="0" presId="urn:microsoft.com/office/officeart/2008/layout/VerticalCurvedList"/>
    <dgm:cxn modelId="{15D854EE-E6D0-4AEB-B1B8-C69B4B84639E}" type="presParOf" srcId="{1061D0BF-7132-4EC0-B9FC-B5230DC42F8C}" destId="{DDB74783-6664-4DA9-99B8-B27F048681B6}" srcOrd="0" destOrd="0" presId="urn:microsoft.com/office/officeart/2008/layout/VerticalCurvedList"/>
    <dgm:cxn modelId="{9D2B69C3-C1B9-4D87-A37C-3D4D2165901F}" type="presParOf" srcId="{DDB74783-6664-4DA9-99B8-B27F048681B6}" destId="{F72DFFDF-B4F7-48F8-9AC0-96FA34DF30B8}" srcOrd="0" destOrd="0" presId="urn:microsoft.com/office/officeart/2008/layout/VerticalCurvedList"/>
    <dgm:cxn modelId="{6B36AEC7-3F4C-4A6B-AF1A-20166B122952}" type="presParOf" srcId="{F72DFFDF-B4F7-48F8-9AC0-96FA34DF30B8}" destId="{1FCD95AE-1C91-4607-A29A-C7CA064F802E}" srcOrd="0" destOrd="0" presId="urn:microsoft.com/office/officeart/2008/layout/VerticalCurvedList"/>
    <dgm:cxn modelId="{2ED89B08-6CB6-450F-A0DD-1961AEBED1A7}" type="presParOf" srcId="{F72DFFDF-B4F7-48F8-9AC0-96FA34DF30B8}" destId="{7A9F7C20-49A4-4550-B3C1-70C34F718F71}" srcOrd="1" destOrd="0" presId="urn:microsoft.com/office/officeart/2008/layout/VerticalCurvedList"/>
    <dgm:cxn modelId="{001F88B8-2C62-4C75-A026-83AC248FD455}" type="presParOf" srcId="{F72DFFDF-B4F7-48F8-9AC0-96FA34DF30B8}" destId="{1A9B351E-A3C2-46F1-A36E-2CDF0724FA30}" srcOrd="2" destOrd="0" presId="urn:microsoft.com/office/officeart/2008/layout/VerticalCurvedList"/>
    <dgm:cxn modelId="{2B60DC3F-33F9-472B-91F6-43AFC7A321C1}" type="presParOf" srcId="{F72DFFDF-B4F7-48F8-9AC0-96FA34DF30B8}" destId="{246864D2-7068-47E5-8100-300B69392A52}" srcOrd="3" destOrd="0" presId="urn:microsoft.com/office/officeart/2008/layout/VerticalCurvedList"/>
    <dgm:cxn modelId="{77089B6C-09A6-43DC-97FF-43B53FBED48C}" type="presParOf" srcId="{DDB74783-6664-4DA9-99B8-B27F048681B6}" destId="{8FB4DD1F-D5F8-4E9A-B0DF-EB59D0654FDD}" srcOrd="1" destOrd="0" presId="urn:microsoft.com/office/officeart/2008/layout/VerticalCurvedList"/>
    <dgm:cxn modelId="{4CF88D86-CC94-4F84-A19E-24DDA7259AD6}" type="presParOf" srcId="{DDB74783-6664-4DA9-99B8-B27F048681B6}" destId="{B65987EE-63B6-4C00-8E37-FCDC81AF6814}" srcOrd="2" destOrd="0" presId="urn:microsoft.com/office/officeart/2008/layout/VerticalCurvedList"/>
    <dgm:cxn modelId="{E924BDC7-4CBA-4713-A15C-587E5D8B9C01}" type="presParOf" srcId="{B65987EE-63B6-4C00-8E37-FCDC81AF6814}" destId="{AE8CDDE3-1383-4284-ABAA-1DC19B91C4B4}" srcOrd="0" destOrd="0" presId="urn:microsoft.com/office/officeart/2008/layout/VerticalCurvedList"/>
    <dgm:cxn modelId="{830FD644-4486-4FB8-A52A-48E5E96235EC}" type="presParOf" srcId="{DDB74783-6664-4DA9-99B8-B27F048681B6}" destId="{D4570DDA-D2DF-47A5-98A0-982BFB5E4EC2}" srcOrd="3" destOrd="0" presId="urn:microsoft.com/office/officeart/2008/layout/VerticalCurvedList"/>
    <dgm:cxn modelId="{81A079C0-AF61-42A9-BFF0-C69A2CE4459B}" type="presParOf" srcId="{DDB74783-6664-4DA9-99B8-B27F048681B6}" destId="{B2EB3DD2-629E-4DEA-B330-7C4B2EFB6A4E}" srcOrd="4" destOrd="0" presId="urn:microsoft.com/office/officeart/2008/layout/VerticalCurvedList"/>
    <dgm:cxn modelId="{D3D02B85-7690-4800-8C0B-5D49FD009EB9}" type="presParOf" srcId="{B2EB3DD2-629E-4DEA-B330-7C4B2EFB6A4E}" destId="{5E800F7C-E559-4BF9-8D95-1AA4F764BC4E}" srcOrd="0" destOrd="0" presId="urn:microsoft.com/office/officeart/2008/layout/VerticalCurvedList"/>
    <dgm:cxn modelId="{10383B54-E1B9-4BCB-B292-E184AEF70CF5}" type="presParOf" srcId="{DDB74783-6664-4DA9-99B8-B27F048681B6}" destId="{75D98347-D1A8-48A2-93B5-F5A0918E322D}" srcOrd="5" destOrd="0" presId="urn:microsoft.com/office/officeart/2008/layout/VerticalCurvedList"/>
    <dgm:cxn modelId="{5887EEF0-BF27-423C-8C0F-42FC0FA2ED86}" type="presParOf" srcId="{DDB74783-6664-4DA9-99B8-B27F048681B6}" destId="{C208898D-CC63-4404-AD2B-831474929E6A}" srcOrd="6" destOrd="0" presId="urn:microsoft.com/office/officeart/2008/layout/VerticalCurvedList"/>
    <dgm:cxn modelId="{8C935607-AFDD-4C98-B3A5-DA50B2385095}" type="presParOf" srcId="{C208898D-CC63-4404-AD2B-831474929E6A}" destId="{5D2CE53C-0B08-4F59-A423-F5C65E36CCF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BD75C5-3A92-4F58-8DE3-67FF30F2B014}" type="doc">
      <dgm:prSet loTypeId="urn:diagrams.loki3.com/VaryingWidthList" loCatId="list" qsTypeId="urn:microsoft.com/office/officeart/2005/8/quickstyle/simple1" qsCatId="simple" csTypeId="urn:microsoft.com/office/officeart/2005/8/colors/accent5_1" csCatId="accent5" phldr="1"/>
      <dgm:spPr/>
    </dgm:pt>
    <dgm:pt modelId="{18A2E101-E050-4234-9537-D775A2FF6C64}">
      <dgm:prSet phldrT="[Text]" custT="1"/>
      <dgm:spPr/>
      <dgm:t>
        <a:bodyPr/>
        <a:lstStyle/>
        <a:p>
          <a:r>
            <a:rPr lang="en-US" sz="2000"/>
            <a:t>12 Regional                Partnership Centers</a:t>
          </a:r>
        </a:p>
      </dgm:t>
    </dgm:pt>
    <dgm:pt modelId="{04BAD232-D1F8-4E84-8D5E-E71215B249DA}" type="parTrans" cxnId="{7949BAA2-371E-4AC2-9E78-37A71665EB6E}">
      <dgm:prSet/>
      <dgm:spPr/>
      <dgm:t>
        <a:bodyPr/>
        <a:lstStyle/>
        <a:p>
          <a:endParaRPr lang="en-US" sz="2000"/>
        </a:p>
      </dgm:t>
    </dgm:pt>
    <dgm:pt modelId="{BF9E20EA-5410-47DA-A24C-472D2E094A64}" type="sibTrans" cxnId="{7949BAA2-371E-4AC2-9E78-37A71665EB6E}">
      <dgm:prSet/>
      <dgm:spPr/>
      <dgm:t>
        <a:bodyPr/>
        <a:lstStyle/>
        <a:p>
          <a:endParaRPr lang="en-US" sz="2000"/>
        </a:p>
      </dgm:t>
    </dgm:pt>
    <dgm:pt modelId="{B607122C-2BB3-4C2C-9662-A64EC9817588}">
      <dgm:prSet phldrT="[Text]" custT="1"/>
      <dgm:spPr/>
      <dgm:t>
        <a:bodyPr/>
        <a:lstStyle/>
        <a:p>
          <a:r>
            <a:rPr lang="en-US" sz="2000"/>
            <a:t>14 School-Age Family and Community Engagement Centers</a:t>
          </a:r>
        </a:p>
      </dgm:t>
    </dgm:pt>
    <dgm:pt modelId="{6772F098-6AAD-4796-8DA2-B0FCDC63D0C9}" type="parTrans" cxnId="{6ADC0548-A274-4050-BD8E-D1C6C123310B}">
      <dgm:prSet/>
      <dgm:spPr/>
      <dgm:t>
        <a:bodyPr/>
        <a:lstStyle/>
        <a:p>
          <a:endParaRPr lang="en-US" sz="2000"/>
        </a:p>
      </dgm:t>
    </dgm:pt>
    <dgm:pt modelId="{CB12D106-A244-4FF8-A704-897954E07A36}" type="sibTrans" cxnId="{6ADC0548-A274-4050-BD8E-D1C6C123310B}">
      <dgm:prSet/>
      <dgm:spPr/>
      <dgm:t>
        <a:bodyPr/>
        <a:lstStyle/>
        <a:p>
          <a:endParaRPr lang="en-US" sz="2000"/>
        </a:p>
      </dgm:t>
    </dgm:pt>
    <dgm:pt modelId="{9D541428-6B0D-4C0E-AA96-F752A9401F38}">
      <dgm:prSet phldrT="[Text]" custT="1"/>
      <dgm:spPr/>
      <dgm:t>
        <a:bodyPr/>
        <a:lstStyle/>
        <a:p>
          <a:r>
            <a:rPr lang="en-US" sz="2000"/>
            <a:t>14 Early Childhood Family and Community Engagement Centers</a:t>
          </a:r>
        </a:p>
      </dgm:t>
    </dgm:pt>
    <dgm:pt modelId="{DA8B2C4E-49C7-4886-9732-D2022C999332}" type="parTrans" cxnId="{E179F60A-A768-40A2-9979-A6209BF09DFE}">
      <dgm:prSet/>
      <dgm:spPr/>
      <dgm:t>
        <a:bodyPr/>
        <a:lstStyle/>
        <a:p>
          <a:endParaRPr lang="en-US" sz="2000"/>
        </a:p>
      </dgm:t>
    </dgm:pt>
    <dgm:pt modelId="{57AFB624-2DEF-4364-9E19-4B1432DEA0A2}" type="sibTrans" cxnId="{E179F60A-A768-40A2-9979-A6209BF09DFE}">
      <dgm:prSet/>
      <dgm:spPr/>
      <dgm:t>
        <a:bodyPr/>
        <a:lstStyle/>
        <a:p>
          <a:endParaRPr lang="en-US" sz="2000"/>
        </a:p>
      </dgm:t>
    </dgm:pt>
    <dgm:pt modelId="{0884E014-6279-45FC-8E66-44226F5468CA}" type="pres">
      <dgm:prSet presAssocID="{4DBD75C5-3A92-4F58-8DE3-67FF30F2B014}" presName="Name0" presStyleCnt="0">
        <dgm:presLayoutVars>
          <dgm:resizeHandles/>
        </dgm:presLayoutVars>
      </dgm:prSet>
      <dgm:spPr/>
    </dgm:pt>
    <dgm:pt modelId="{C8D5398C-A3AC-4537-88D1-F8AE75AF582D}" type="pres">
      <dgm:prSet presAssocID="{18A2E101-E050-4234-9537-D775A2FF6C64}" presName="text" presStyleLbl="node1" presStyleIdx="0" presStyleCnt="3" custScaleX="206644" custScaleY="84179">
        <dgm:presLayoutVars>
          <dgm:bulletEnabled val="1"/>
        </dgm:presLayoutVars>
      </dgm:prSet>
      <dgm:spPr/>
    </dgm:pt>
    <dgm:pt modelId="{03B43D1A-1ECB-439A-AB70-66B1C1C3A294}" type="pres">
      <dgm:prSet presAssocID="{BF9E20EA-5410-47DA-A24C-472D2E094A64}" presName="space" presStyleCnt="0"/>
      <dgm:spPr/>
    </dgm:pt>
    <dgm:pt modelId="{72665B3F-F325-440F-BCA9-C4535B31A4E0}" type="pres">
      <dgm:prSet presAssocID="{B607122C-2BB3-4C2C-9662-A64EC9817588}" presName="text" presStyleLbl="node1" presStyleIdx="1" presStyleCnt="3" custScaleX="169333" custScaleY="84179">
        <dgm:presLayoutVars>
          <dgm:bulletEnabled val="1"/>
        </dgm:presLayoutVars>
      </dgm:prSet>
      <dgm:spPr/>
    </dgm:pt>
    <dgm:pt modelId="{4C4AA012-0E40-4478-B069-9E9F58274B47}" type="pres">
      <dgm:prSet presAssocID="{CB12D106-A244-4FF8-A704-897954E07A36}" presName="space" presStyleCnt="0"/>
      <dgm:spPr/>
    </dgm:pt>
    <dgm:pt modelId="{692F3BB9-0B04-47E3-B2A3-8F8C3B4C4B60}" type="pres">
      <dgm:prSet presAssocID="{9D541428-6B0D-4C0E-AA96-F752A9401F38}" presName="text" presStyleLbl="node1" presStyleIdx="2" presStyleCnt="3" custScaleX="139725" custScaleY="84179">
        <dgm:presLayoutVars>
          <dgm:bulletEnabled val="1"/>
        </dgm:presLayoutVars>
      </dgm:prSet>
      <dgm:spPr/>
    </dgm:pt>
  </dgm:ptLst>
  <dgm:cxnLst>
    <dgm:cxn modelId="{21667A01-F8EB-4EF0-9A7C-FE93FE34529D}" type="presOf" srcId="{4DBD75C5-3A92-4F58-8DE3-67FF30F2B014}" destId="{0884E014-6279-45FC-8E66-44226F5468CA}" srcOrd="0" destOrd="0" presId="urn:diagrams.loki3.com/VaryingWidthList"/>
    <dgm:cxn modelId="{E179F60A-A768-40A2-9979-A6209BF09DFE}" srcId="{4DBD75C5-3A92-4F58-8DE3-67FF30F2B014}" destId="{9D541428-6B0D-4C0E-AA96-F752A9401F38}" srcOrd="2" destOrd="0" parTransId="{DA8B2C4E-49C7-4886-9732-D2022C999332}" sibTransId="{57AFB624-2DEF-4364-9E19-4B1432DEA0A2}"/>
    <dgm:cxn modelId="{6ADC0548-A274-4050-BD8E-D1C6C123310B}" srcId="{4DBD75C5-3A92-4F58-8DE3-67FF30F2B014}" destId="{B607122C-2BB3-4C2C-9662-A64EC9817588}" srcOrd="1" destOrd="0" parTransId="{6772F098-6AAD-4796-8DA2-B0FCDC63D0C9}" sibTransId="{CB12D106-A244-4FF8-A704-897954E07A36}"/>
    <dgm:cxn modelId="{955DC56C-7E3F-4F6C-8D4E-0497B2517A88}" type="presOf" srcId="{B607122C-2BB3-4C2C-9662-A64EC9817588}" destId="{72665B3F-F325-440F-BCA9-C4535B31A4E0}" srcOrd="0" destOrd="0" presId="urn:diagrams.loki3.com/VaryingWidthList"/>
    <dgm:cxn modelId="{14942156-28F4-49B2-8716-1B27E4DF78DB}" type="presOf" srcId="{18A2E101-E050-4234-9537-D775A2FF6C64}" destId="{C8D5398C-A3AC-4537-88D1-F8AE75AF582D}" srcOrd="0" destOrd="0" presId="urn:diagrams.loki3.com/VaryingWidthList"/>
    <dgm:cxn modelId="{7949BAA2-371E-4AC2-9E78-37A71665EB6E}" srcId="{4DBD75C5-3A92-4F58-8DE3-67FF30F2B014}" destId="{18A2E101-E050-4234-9537-D775A2FF6C64}" srcOrd="0" destOrd="0" parTransId="{04BAD232-D1F8-4E84-8D5E-E71215B249DA}" sibTransId="{BF9E20EA-5410-47DA-A24C-472D2E094A64}"/>
    <dgm:cxn modelId="{CB2B29D2-7B84-4241-93F2-5A23F7DAAAD6}" type="presOf" srcId="{9D541428-6B0D-4C0E-AA96-F752A9401F38}" destId="{692F3BB9-0B04-47E3-B2A3-8F8C3B4C4B60}" srcOrd="0" destOrd="0" presId="urn:diagrams.loki3.com/VaryingWidthList"/>
    <dgm:cxn modelId="{0FFF6564-E745-4201-AC6B-1A47DA560D41}" type="presParOf" srcId="{0884E014-6279-45FC-8E66-44226F5468CA}" destId="{C8D5398C-A3AC-4537-88D1-F8AE75AF582D}" srcOrd="0" destOrd="0" presId="urn:diagrams.loki3.com/VaryingWidthList"/>
    <dgm:cxn modelId="{407E2BBC-5EC3-4AD7-9F59-566C99458FF5}" type="presParOf" srcId="{0884E014-6279-45FC-8E66-44226F5468CA}" destId="{03B43D1A-1ECB-439A-AB70-66B1C1C3A294}" srcOrd="1" destOrd="0" presId="urn:diagrams.loki3.com/VaryingWidthList"/>
    <dgm:cxn modelId="{E51F6560-4854-4BC5-BB50-4E86267A9A76}" type="presParOf" srcId="{0884E014-6279-45FC-8E66-44226F5468CA}" destId="{72665B3F-F325-440F-BCA9-C4535B31A4E0}" srcOrd="2" destOrd="0" presId="urn:diagrams.loki3.com/VaryingWidthList"/>
    <dgm:cxn modelId="{19F3E207-9612-43B6-8A1F-A242D05A2CFF}" type="presParOf" srcId="{0884E014-6279-45FC-8E66-44226F5468CA}" destId="{4C4AA012-0E40-4478-B069-9E9F58274B47}" srcOrd="3" destOrd="0" presId="urn:diagrams.loki3.com/VaryingWidthList"/>
    <dgm:cxn modelId="{042792DE-E0A5-4466-BDE2-1D09B4C4472C}" type="presParOf" srcId="{0884E014-6279-45FC-8E66-44226F5468CA}" destId="{692F3BB9-0B04-47E3-B2A3-8F8C3B4C4B60}" srcOrd="4" destOrd="0" presId="urn:diagrams.loki3.com/VaryingWidth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DC8085-5301-4F6A-AFDC-BEBC25F6AAB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76F0BD1-4683-4ACF-B799-F70D13EF381B}">
      <dgm:prSet custT="1"/>
      <dgm:spPr/>
      <dgm:t>
        <a:bodyPr/>
        <a:lstStyle/>
        <a:p>
          <a:r>
            <a:rPr lang="en-US" sz="2200"/>
            <a:t>Leverage OSE Partnership resources for additional planning for identified school districts based on preschool and school-age data, with a special emphasis on those districts with the lowest performance.  Identified districts would be required to conduct root cause analysis and develop steps to take to improve evaluation timelines.  </a:t>
          </a:r>
        </a:p>
      </dgm:t>
    </dgm:pt>
    <dgm:pt modelId="{55F95EB4-6FA5-4454-9C9F-AF2696E3401B}" type="parTrans" cxnId="{B9C44FDF-4A15-4F79-B3B8-DF37C59EE5D9}">
      <dgm:prSet/>
      <dgm:spPr/>
      <dgm:t>
        <a:bodyPr/>
        <a:lstStyle/>
        <a:p>
          <a:endParaRPr lang="en-US" sz="2200"/>
        </a:p>
      </dgm:t>
    </dgm:pt>
    <dgm:pt modelId="{CAA46497-A9D5-4229-8FF0-52A63F3A6CF1}" type="sibTrans" cxnId="{B9C44FDF-4A15-4F79-B3B8-DF37C59EE5D9}">
      <dgm:prSet/>
      <dgm:spPr/>
      <dgm:t>
        <a:bodyPr/>
        <a:lstStyle/>
        <a:p>
          <a:endParaRPr lang="en-US" sz="2200"/>
        </a:p>
      </dgm:t>
    </dgm:pt>
    <dgm:pt modelId="{27049EA0-D569-49EE-AF08-1925748B81DD}">
      <dgm:prSet custT="1"/>
      <dgm:spPr/>
      <dgm:t>
        <a:bodyPr/>
        <a:lstStyle/>
        <a:p>
          <a:r>
            <a:rPr lang="en-US" sz="2200"/>
            <a:t>Develop a CSE/CPSE Chairperson Training module on guidance on reporting and building systems to support Indicator 11 data, including the importance of providing timely evaluations and effective processes used by districts that report high numbers of timely evaluations.  Discuss OSEP’s expected target of 100 percent compliance.  </a:t>
          </a:r>
        </a:p>
      </dgm:t>
    </dgm:pt>
    <dgm:pt modelId="{070A1A1B-0AF0-4C8C-A6C0-780D54864B3D}" type="parTrans" cxnId="{CF7CBC74-5FB1-44E9-8C0B-FF1E6CA89494}">
      <dgm:prSet/>
      <dgm:spPr/>
      <dgm:t>
        <a:bodyPr/>
        <a:lstStyle/>
        <a:p>
          <a:endParaRPr lang="en-US" sz="2200"/>
        </a:p>
      </dgm:t>
    </dgm:pt>
    <dgm:pt modelId="{442351AC-8B7F-452E-8074-14A2FEE5E9F6}" type="sibTrans" cxnId="{CF7CBC74-5FB1-44E9-8C0B-FF1E6CA89494}">
      <dgm:prSet/>
      <dgm:spPr/>
      <dgm:t>
        <a:bodyPr/>
        <a:lstStyle/>
        <a:p>
          <a:endParaRPr lang="en-US" sz="2200"/>
        </a:p>
      </dgm:t>
    </dgm:pt>
    <dgm:pt modelId="{85EC94CC-A48A-460F-B0D3-069EB22E56DD}">
      <dgm:prSet custT="1"/>
      <dgm:spPr/>
      <dgm:t>
        <a:bodyPr/>
        <a:lstStyle/>
        <a:p>
          <a:r>
            <a:rPr lang="en-US" sz="2200"/>
            <a:t>Issue additional guidance on the following:</a:t>
          </a:r>
        </a:p>
        <a:p>
          <a:r>
            <a:rPr lang="en-US" sz="2200"/>
            <a:t>- Multidisciplinary Evaluator (MDE) Program Responsibilities for Timely Evaluations</a:t>
          </a:r>
        </a:p>
        <a:p>
          <a:r>
            <a:rPr lang="en-US" sz="2200"/>
            <a:t>- CPSE Early Childhood Transition Responsibilities</a:t>
          </a:r>
        </a:p>
      </dgm:t>
    </dgm:pt>
    <dgm:pt modelId="{D4E950BF-E137-4A6C-94B5-17AE81364DA1}" type="parTrans" cxnId="{37260CF8-6658-4B9D-87D3-AE6A032F6005}">
      <dgm:prSet/>
      <dgm:spPr/>
      <dgm:t>
        <a:bodyPr/>
        <a:lstStyle/>
        <a:p>
          <a:endParaRPr lang="en-US" sz="2200"/>
        </a:p>
      </dgm:t>
    </dgm:pt>
    <dgm:pt modelId="{EBA8FDF5-FA60-4708-AB60-03AB0B1055EE}" type="sibTrans" cxnId="{37260CF8-6658-4B9D-87D3-AE6A032F6005}">
      <dgm:prSet/>
      <dgm:spPr/>
      <dgm:t>
        <a:bodyPr/>
        <a:lstStyle/>
        <a:p>
          <a:endParaRPr lang="en-US" sz="2200"/>
        </a:p>
      </dgm:t>
    </dgm:pt>
    <dgm:pt modelId="{B2A4CD63-A018-4546-9E02-38F3475784DD}">
      <dgm:prSet custT="1"/>
      <dgm:spPr/>
      <dgm:t>
        <a:bodyPr/>
        <a:lstStyle/>
        <a:p>
          <a:r>
            <a:rPr lang="en-US" sz="2200"/>
            <a:t>Issue updated guidance relating to initial evaluations. </a:t>
          </a:r>
        </a:p>
      </dgm:t>
    </dgm:pt>
    <dgm:pt modelId="{5632FC05-3435-4435-ADFD-A370B0BC455C}" type="parTrans" cxnId="{02FD3DBA-3C2F-4EE9-A80D-C27C67119C3B}">
      <dgm:prSet/>
      <dgm:spPr/>
      <dgm:t>
        <a:bodyPr/>
        <a:lstStyle/>
        <a:p>
          <a:endParaRPr lang="en-US" sz="2200"/>
        </a:p>
      </dgm:t>
    </dgm:pt>
    <dgm:pt modelId="{6F4EB8B1-8044-4A77-9388-816315C4348F}" type="sibTrans" cxnId="{02FD3DBA-3C2F-4EE9-A80D-C27C67119C3B}">
      <dgm:prSet/>
      <dgm:spPr/>
      <dgm:t>
        <a:bodyPr/>
        <a:lstStyle/>
        <a:p>
          <a:endParaRPr lang="en-US" sz="2200"/>
        </a:p>
      </dgm:t>
    </dgm:pt>
    <dgm:pt modelId="{EC6AA452-4AC2-41BD-B083-DB3C8A1A69F2}" type="pres">
      <dgm:prSet presAssocID="{6ADC8085-5301-4F6A-AFDC-BEBC25F6AAB0}" presName="vert0" presStyleCnt="0">
        <dgm:presLayoutVars>
          <dgm:dir/>
          <dgm:animOne val="branch"/>
          <dgm:animLvl val="lvl"/>
        </dgm:presLayoutVars>
      </dgm:prSet>
      <dgm:spPr/>
    </dgm:pt>
    <dgm:pt modelId="{8A3D1161-0DA1-4D0D-A8D6-F0D826873817}" type="pres">
      <dgm:prSet presAssocID="{C76F0BD1-4683-4ACF-B799-F70D13EF381B}" presName="thickLine" presStyleLbl="alignNode1" presStyleIdx="0" presStyleCnt="4"/>
      <dgm:spPr/>
    </dgm:pt>
    <dgm:pt modelId="{77E7C7B4-1E15-472E-940A-B6A9A1D61611}" type="pres">
      <dgm:prSet presAssocID="{C76F0BD1-4683-4ACF-B799-F70D13EF381B}" presName="horz1" presStyleCnt="0"/>
      <dgm:spPr/>
    </dgm:pt>
    <dgm:pt modelId="{DAA1C984-0BA9-46EE-9B4C-198E6A72EE31}" type="pres">
      <dgm:prSet presAssocID="{C76F0BD1-4683-4ACF-B799-F70D13EF381B}" presName="tx1" presStyleLbl="revTx" presStyleIdx="0" presStyleCnt="4"/>
      <dgm:spPr/>
    </dgm:pt>
    <dgm:pt modelId="{265FEE16-A972-44D8-8CF4-C55C97EC696C}" type="pres">
      <dgm:prSet presAssocID="{C76F0BD1-4683-4ACF-B799-F70D13EF381B}" presName="vert1" presStyleCnt="0"/>
      <dgm:spPr/>
    </dgm:pt>
    <dgm:pt modelId="{6A4A91FC-7ED8-4ACC-8D4B-18B35DEB3ECA}" type="pres">
      <dgm:prSet presAssocID="{27049EA0-D569-49EE-AF08-1925748B81DD}" presName="thickLine" presStyleLbl="alignNode1" presStyleIdx="1" presStyleCnt="4"/>
      <dgm:spPr/>
    </dgm:pt>
    <dgm:pt modelId="{E83E6985-EA27-45C4-86A3-5A1B0192356A}" type="pres">
      <dgm:prSet presAssocID="{27049EA0-D569-49EE-AF08-1925748B81DD}" presName="horz1" presStyleCnt="0"/>
      <dgm:spPr/>
    </dgm:pt>
    <dgm:pt modelId="{4C31ADC3-81AE-42AA-92C4-63774E71D673}" type="pres">
      <dgm:prSet presAssocID="{27049EA0-D569-49EE-AF08-1925748B81DD}" presName="tx1" presStyleLbl="revTx" presStyleIdx="1" presStyleCnt="4"/>
      <dgm:spPr/>
    </dgm:pt>
    <dgm:pt modelId="{5EC38B86-FAD4-4E6B-ADC6-63207279134D}" type="pres">
      <dgm:prSet presAssocID="{27049EA0-D569-49EE-AF08-1925748B81DD}" presName="vert1" presStyleCnt="0"/>
      <dgm:spPr/>
    </dgm:pt>
    <dgm:pt modelId="{650C833E-DEC9-46FB-A7BF-02CE748342AD}" type="pres">
      <dgm:prSet presAssocID="{85EC94CC-A48A-460F-B0D3-069EB22E56DD}" presName="thickLine" presStyleLbl="alignNode1" presStyleIdx="2" presStyleCnt="4"/>
      <dgm:spPr/>
    </dgm:pt>
    <dgm:pt modelId="{E7F5981E-8606-4CC4-9B7C-386C12A02DF3}" type="pres">
      <dgm:prSet presAssocID="{85EC94CC-A48A-460F-B0D3-069EB22E56DD}" presName="horz1" presStyleCnt="0"/>
      <dgm:spPr/>
    </dgm:pt>
    <dgm:pt modelId="{396BA3FA-4534-43F8-B2E5-385848D05A3B}" type="pres">
      <dgm:prSet presAssocID="{85EC94CC-A48A-460F-B0D3-069EB22E56DD}" presName="tx1" presStyleLbl="revTx" presStyleIdx="2" presStyleCnt="4"/>
      <dgm:spPr/>
    </dgm:pt>
    <dgm:pt modelId="{87863B96-1875-4C33-B685-D990DFACC61F}" type="pres">
      <dgm:prSet presAssocID="{85EC94CC-A48A-460F-B0D3-069EB22E56DD}" presName="vert1" presStyleCnt="0"/>
      <dgm:spPr/>
    </dgm:pt>
    <dgm:pt modelId="{BF8ECDB3-2836-41F9-9E5B-EA7BE6E8C985}" type="pres">
      <dgm:prSet presAssocID="{B2A4CD63-A018-4546-9E02-38F3475784DD}" presName="thickLine" presStyleLbl="alignNode1" presStyleIdx="3" presStyleCnt="4"/>
      <dgm:spPr/>
    </dgm:pt>
    <dgm:pt modelId="{39D43BC4-4CDE-47F0-B65C-A1008B14184C}" type="pres">
      <dgm:prSet presAssocID="{B2A4CD63-A018-4546-9E02-38F3475784DD}" presName="horz1" presStyleCnt="0"/>
      <dgm:spPr/>
    </dgm:pt>
    <dgm:pt modelId="{79B8A7BC-1E3C-40DF-A980-DF603961B6C4}" type="pres">
      <dgm:prSet presAssocID="{B2A4CD63-A018-4546-9E02-38F3475784DD}" presName="tx1" presStyleLbl="revTx" presStyleIdx="3" presStyleCnt="4" custScaleY="50689"/>
      <dgm:spPr/>
    </dgm:pt>
    <dgm:pt modelId="{4CCB4C78-055B-48EA-9FF7-BB0C9758FAD8}" type="pres">
      <dgm:prSet presAssocID="{B2A4CD63-A018-4546-9E02-38F3475784DD}" presName="vert1" presStyleCnt="0"/>
      <dgm:spPr/>
    </dgm:pt>
  </dgm:ptLst>
  <dgm:cxnLst>
    <dgm:cxn modelId="{80D49905-2B0A-49B9-891E-FD8E624A04F4}" type="presOf" srcId="{B2A4CD63-A018-4546-9E02-38F3475784DD}" destId="{79B8A7BC-1E3C-40DF-A980-DF603961B6C4}" srcOrd="0" destOrd="0" presId="urn:microsoft.com/office/officeart/2008/layout/LinedList"/>
    <dgm:cxn modelId="{573FC613-9BD0-46D1-B406-6E3EFC521499}" type="presOf" srcId="{85EC94CC-A48A-460F-B0D3-069EB22E56DD}" destId="{396BA3FA-4534-43F8-B2E5-385848D05A3B}" srcOrd="0" destOrd="0" presId="urn:microsoft.com/office/officeart/2008/layout/LinedList"/>
    <dgm:cxn modelId="{191C3A18-CCE7-4B25-90D1-913D7FC2C5D0}" type="presOf" srcId="{27049EA0-D569-49EE-AF08-1925748B81DD}" destId="{4C31ADC3-81AE-42AA-92C4-63774E71D673}" srcOrd="0" destOrd="0" presId="urn:microsoft.com/office/officeart/2008/layout/LinedList"/>
    <dgm:cxn modelId="{CF7CBC74-5FB1-44E9-8C0B-FF1E6CA89494}" srcId="{6ADC8085-5301-4F6A-AFDC-BEBC25F6AAB0}" destId="{27049EA0-D569-49EE-AF08-1925748B81DD}" srcOrd="1" destOrd="0" parTransId="{070A1A1B-0AF0-4C8C-A6C0-780D54864B3D}" sibTransId="{442351AC-8B7F-452E-8074-14A2FEE5E9F6}"/>
    <dgm:cxn modelId="{84048A8E-5E8C-4DF6-B415-27DC24800181}" type="presOf" srcId="{C76F0BD1-4683-4ACF-B799-F70D13EF381B}" destId="{DAA1C984-0BA9-46EE-9B4C-198E6A72EE31}" srcOrd="0" destOrd="0" presId="urn:microsoft.com/office/officeart/2008/layout/LinedList"/>
    <dgm:cxn modelId="{02FD3DBA-3C2F-4EE9-A80D-C27C67119C3B}" srcId="{6ADC8085-5301-4F6A-AFDC-BEBC25F6AAB0}" destId="{B2A4CD63-A018-4546-9E02-38F3475784DD}" srcOrd="3" destOrd="0" parTransId="{5632FC05-3435-4435-ADFD-A370B0BC455C}" sibTransId="{6F4EB8B1-8044-4A77-9388-816315C4348F}"/>
    <dgm:cxn modelId="{B5252CD5-F405-407B-B082-84579F098485}" type="presOf" srcId="{6ADC8085-5301-4F6A-AFDC-BEBC25F6AAB0}" destId="{EC6AA452-4AC2-41BD-B083-DB3C8A1A69F2}" srcOrd="0" destOrd="0" presId="urn:microsoft.com/office/officeart/2008/layout/LinedList"/>
    <dgm:cxn modelId="{B9C44FDF-4A15-4F79-B3B8-DF37C59EE5D9}" srcId="{6ADC8085-5301-4F6A-AFDC-BEBC25F6AAB0}" destId="{C76F0BD1-4683-4ACF-B799-F70D13EF381B}" srcOrd="0" destOrd="0" parTransId="{55F95EB4-6FA5-4454-9C9F-AF2696E3401B}" sibTransId="{CAA46497-A9D5-4229-8FF0-52A63F3A6CF1}"/>
    <dgm:cxn modelId="{37260CF8-6658-4B9D-87D3-AE6A032F6005}" srcId="{6ADC8085-5301-4F6A-AFDC-BEBC25F6AAB0}" destId="{85EC94CC-A48A-460F-B0D3-069EB22E56DD}" srcOrd="2" destOrd="0" parTransId="{D4E950BF-E137-4A6C-94B5-17AE81364DA1}" sibTransId="{EBA8FDF5-FA60-4708-AB60-03AB0B1055EE}"/>
    <dgm:cxn modelId="{DBC21F47-0325-41D4-AAE0-B8012EC15C59}" type="presParOf" srcId="{EC6AA452-4AC2-41BD-B083-DB3C8A1A69F2}" destId="{8A3D1161-0DA1-4D0D-A8D6-F0D826873817}" srcOrd="0" destOrd="0" presId="urn:microsoft.com/office/officeart/2008/layout/LinedList"/>
    <dgm:cxn modelId="{7CAA607E-0FD5-4FD8-B2F5-9E294EBDA98E}" type="presParOf" srcId="{EC6AA452-4AC2-41BD-B083-DB3C8A1A69F2}" destId="{77E7C7B4-1E15-472E-940A-B6A9A1D61611}" srcOrd="1" destOrd="0" presId="urn:microsoft.com/office/officeart/2008/layout/LinedList"/>
    <dgm:cxn modelId="{CCB470D2-96EB-4676-8B5D-E8D25BB643B8}" type="presParOf" srcId="{77E7C7B4-1E15-472E-940A-B6A9A1D61611}" destId="{DAA1C984-0BA9-46EE-9B4C-198E6A72EE31}" srcOrd="0" destOrd="0" presId="urn:microsoft.com/office/officeart/2008/layout/LinedList"/>
    <dgm:cxn modelId="{96F2DF13-2D1B-474D-B16C-800831A6DA0E}" type="presParOf" srcId="{77E7C7B4-1E15-472E-940A-B6A9A1D61611}" destId="{265FEE16-A972-44D8-8CF4-C55C97EC696C}" srcOrd="1" destOrd="0" presId="urn:microsoft.com/office/officeart/2008/layout/LinedList"/>
    <dgm:cxn modelId="{3B8023CF-30D8-44BF-8FB8-CD1D9FE13B84}" type="presParOf" srcId="{EC6AA452-4AC2-41BD-B083-DB3C8A1A69F2}" destId="{6A4A91FC-7ED8-4ACC-8D4B-18B35DEB3ECA}" srcOrd="2" destOrd="0" presId="urn:microsoft.com/office/officeart/2008/layout/LinedList"/>
    <dgm:cxn modelId="{57C7D325-335E-4041-AF3B-8BC46396E9C0}" type="presParOf" srcId="{EC6AA452-4AC2-41BD-B083-DB3C8A1A69F2}" destId="{E83E6985-EA27-45C4-86A3-5A1B0192356A}" srcOrd="3" destOrd="0" presId="urn:microsoft.com/office/officeart/2008/layout/LinedList"/>
    <dgm:cxn modelId="{692514C7-8431-4428-9AB7-D8EC43EA9525}" type="presParOf" srcId="{E83E6985-EA27-45C4-86A3-5A1B0192356A}" destId="{4C31ADC3-81AE-42AA-92C4-63774E71D673}" srcOrd="0" destOrd="0" presId="urn:microsoft.com/office/officeart/2008/layout/LinedList"/>
    <dgm:cxn modelId="{B3E8971A-1BE2-4D84-B703-FD102E1BFB2D}" type="presParOf" srcId="{E83E6985-EA27-45C4-86A3-5A1B0192356A}" destId="{5EC38B86-FAD4-4E6B-ADC6-63207279134D}" srcOrd="1" destOrd="0" presId="urn:microsoft.com/office/officeart/2008/layout/LinedList"/>
    <dgm:cxn modelId="{B48C328E-F0F8-41DD-8604-3ADB8EF235CF}" type="presParOf" srcId="{EC6AA452-4AC2-41BD-B083-DB3C8A1A69F2}" destId="{650C833E-DEC9-46FB-A7BF-02CE748342AD}" srcOrd="4" destOrd="0" presId="urn:microsoft.com/office/officeart/2008/layout/LinedList"/>
    <dgm:cxn modelId="{CC67FB11-2342-4810-BA7B-E66E00E3F35C}" type="presParOf" srcId="{EC6AA452-4AC2-41BD-B083-DB3C8A1A69F2}" destId="{E7F5981E-8606-4CC4-9B7C-386C12A02DF3}" srcOrd="5" destOrd="0" presId="urn:microsoft.com/office/officeart/2008/layout/LinedList"/>
    <dgm:cxn modelId="{25414803-1EED-450E-99B4-AAE61A2AB042}" type="presParOf" srcId="{E7F5981E-8606-4CC4-9B7C-386C12A02DF3}" destId="{396BA3FA-4534-43F8-B2E5-385848D05A3B}" srcOrd="0" destOrd="0" presId="urn:microsoft.com/office/officeart/2008/layout/LinedList"/>
    <dgm:cxn modelId="{73955E21-3467-4E01-8FC5-2A6FEC90A4C0}" type="presParOf" srcId="{E7F5981E-8606-4CC4-9B7C-386C12A02DF3}" destId="{87863B96-1875-4C33-B685-D990DFACC61F}" srcOrd="1" destOrd="0" presId="urn:microsoft.com/office/officeart/2008/layout/LinedList"/>
    <dgm:cxn modelId="{7C881A2D-4983-4557-8262-20819ADAEDB1}" type="presParOf" srcId="{EC6AA452-4AC2-41BD-B083-DB3C8A1A69F2}" destId="{BF8ECDB3-2836-41F9-9E5B-EA7BE6E8C985}" srcOrd="6" destOrd="0" presId="urn:microsoft.com/office/officeart/2008/layout/LinedList"/>
    <dgm:cxn modelId="{094E8285-E525-4014-BF1E-999FC57180CC}" type="presParOf" srcId="{EC6AA452-4AC2-41BD-B083-DB3C8A1A69F2}" destId="{39D43BC4-4CDE-47F0-B65C-A1008B14184C}" srcOrd="7" destOrd="0" presId="urn:microsoft.com/office/officeart/2008/layout/LinedList"/>
    <dgm:cxn modelId="{2DAA435F-BF4C-49F0-AF0D-7BA265E3F8A6}" type="presParOf" srcId="{39D43BC4-4CDE-47F0-B65C-A1008B14184C}" destId="{79B8A7BC-1E3C-40DF-A980-DF603961B6C4}" srcOrd="0" destOrd="0" presId="urn:microsoft.com/office/officeart/2008/layout/LinedList"/>
    <dgm:cxn modelId="{42F11CE5-4256-4482-BFCE-55DD42D0DA3D}" type="presParOf" srcId="{39D43BC4-4CDE-47F0-B65C-A1008B14184C}" destId="{4CCB4C78-055B-48EA-9FF7-BB0C9758FAD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E390D9-A9A9-4F4C-AC09-13322927DFE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127EC15-39B7-4D6C-8C0C-A054C1C85C03}">
      <dgm:prSet custT="1"/>
      <dgm:spPr/>
      <dgm:t>
        <a:bodyPr/>
        <a:lstStyle/>
        <a:p>
          <a:r>
            <a:rPr lang="en-US" sz="2200"/>
            <a:t>Expand Indicators 11 and 12 Sample Size for low performing districts  </a:t>
          </a:r>
        </a:p>
        <a:p>
          <a:r>
            <a:rPr lang="en-US" sz="2200"/>
            <a:t>- Increase frequency of district reporting </a:t>
          </a:r>
        </a:p>
        <a:p>
          <a:r>
            <a:rPr lang="en-US" sz="2200"/>
            <a:t>- Increase the sample of students for reporting districts </a:t>
          </a:r>
        </a:p>
      </dgm:t>
    </dgm:pt>
    <dgm:pt modelId="{4D6E2540-95B3-4F93-8A9C-A7E7AA27C02A}" type="parTrans" cxnId="{BC802620-B153-4F85-AF09-3061166380F5}">
      <dgm:prSet/>
      <dgm:spPr/>
      <dgm:t>
        <a:bodyPr/>
        <a:lstStyle/>
        <a:p>
          <a:endParaRPr lang="en-US" sz="2200"/>
        </a:p>
      </dgm:t>
    </dgm:pt>
    <dgm:pt modelId="{AC302637-ACF9-4DDA-96D4-AD016C43613B}" type="sibTrans" cxnId="{BC802620-B153-4F85-AF09-3061166380F5}">
      <dgm:prSet/>
      <dgm:spPr/>
      <dgm:t>
        <a:bodyPr/>
        <a:lstStyle/>
        <a:p>
          <a:endParaRPr lang="en-US" sz="2200"/>
        </a:p>
      </dgm:t>
    </dgm:pt>
    <dgm:pt modelId="{350C7DC8-2C4A-4AB8-BC53-E6DF3ECD6338}">
      <dgm:prSet custT="1"/>
      <dgm:spPr/>
      <dgm:t>
        <a:bodyPr/>
        <a:lstStyle/>
        <a:p>
          <a:r>
            <a:rPr lang="en-US" sz="2200"/>
            <a:t>Partner with the New York State Department of Health to update early childhood transition resources for parents and families last issued in 2005 titled: </a:t>
          </a:r>
          <a:r>
            <a:rPr lang="en-US" sz="2200">
              <a:hlinkClick xmlns:r="http://schemas.openxmlformats.org/officeDocument/2006/relationships" r:id="rId1"/>
            </a:rPr>
            <a:t>The Transition of Children from The New York State Department of Health Early Intervention Program to The State Education Department Preschool Special Education Program or Other Early Childhood Services (nysed.gov)</a:t>
          </a:r>
          <a:endParaRPr lang="en-US" sz="2200"/>
        </a:p>
      </dgm:t>
    </dgm:pt>
    <dgm:pt modelId="{B06FFAB0-04B4-46DA-A439-4004CCE4E708}" type="parTrans" cxnId="{644ECC06-81D4-439C-B599-4C5ED9562A64}">
      <dgm:prSet/>
      <dgm:spPr/>
      <dgm:t>
        <a:bodyPr/>
        <a:lstStyle/>
        <a:p>
          <a:endParaRPr lang="en-US" sz="2200"/>
        </a:p>
      </dgm:t>
    </dgm:pt>
    <dgm:pt modelId="{835E6DF5-36ED-4D04-8265-937D3D540BF8}" type="sibTrans" cxnId="{644ECC06-81D4-439C-B599-4C5ED9562A64}">
      <dgm:prSet/>
      <dgm:spPr/>
      <dgm:t>
        <a:bodyPr/>
        <a:lstStyle/>
        <a:p>
          <a:endParaRPr lang="en-US" sz="2200"/>
        </a:p>
      </dgm:t>
    </dgm:pt>
    <dgm:pt modelId="{0F5855F7-A72F-4B72-9140-B8A5D356A922}">
      <dgm:prSet custT="1"/>
      <dgm:spPr/>
      <dgm:t>
        <a:bodyPr/>
        <a:lstStyle/>
        <a:p>
          <a:r>
            <a:rPr lang="en-US" sz="2200"/>
            <a:t>Repeal the requirement that the parent(s) selects the preschool evaluator and replace it with the requirement that the school district, after providing the parent(s) with a list of approved evaluators, must consult with the parent(s) regarding the selection of an evaluator that can provide a timely evaluation of the preschool child. </a:t>
          </a:r>
        </a:p>
      </dgm:t>
    </dgm:pt>
    <dgm:pt modelId="{EAF08764-27A5-4252-8F6A-3232D8480A61}" type="parTrans" cxnId="{7C20D6AF-8F0E-4958-ABC9-557928EC4F0D}">
      <dgm:prSet/>
      <dgm:spPr/>
      <dgm:t>
        <a:bodyPr/>
        <a:lstStyle/>
        <a:p>
          <a:endParaRPr lang="en-US" sz="2200"/>
        </a:p>
      </dgm:t>
    </dgm:pt>
    <dgm:pt modelId="{23D7B18C-8815-4330-9181-AEDFEADB2242}" type="sibTrans" cxnId="{7C20D6AF-8F0E-4958-ABC9-557928EC4F0D}">
      <dgm:prSet/>
      <dgm:spPr/>
      <dgm:t>
        <a:bodyPr/>
        <a:lstStyle/>
        <a:p>
          <a:endParaRPr lang="en-US" sz="2200"/>
        </a:p>
      </dgm:t>
    </dgm:pt>
    <dgm:pt modelId="{14D546D9-179F-42B3-BA49-3557BB28AD56}" type="pres">
      <dgm:prSet presAssocID="{FCE390D9-A9A9-4F4C-AC09-13322927DFEF}" presName="vert0" presStyleCnt="0">
        <dgm:presLayoutVars>
          <dgm:dir/>
          <dgm:animOne val="branch"/>
          <dgm:animLvl val="lvl"/>
        </dgm:presLayoutVars>
      </dgm:prSet>
      <dgm:spPr/>
    </dgm:pt>
    <dgm:pt modelId="{9029DF8B-666C-4E0B-9790-A0826A591809}" type="pres">
      <dgm:prSet presAssocID="{E127EC15-39B7-4D6C-8C0C-A054C1C85C03}" presName="thickLine" presStyleLbl="alignNode1" presStyleIdx="0" presStyleCnt="3"/>
      <dgm:spPr/>
    </dgm:pt>
    <dgm:pt modelId="{756C9546-A967-485E-9F3D-339461FC701A}" type="pres">
      <dgm:prSet presAssocID="{E127EC15-39B7-4D6C-8C0C-A054C1C85C03}" presName="horz1" presStyleCnt="0"/>
      <dgm:spPr/>
    </dgm:pt>
    <dgm:pt modelId="{5F9B87D3-B6F0-4DC5-A0CA-A10FA56AD4BB}" type="pres">
      <dgm:prSet presAssocID="{E127EC15-39B7-4D6C-8C0C-A054C1C85C03}" presName="tx1" presStyleLbl="revTx" presStyleIdx="0" presStyleCnt="3" custScaleY="91230"/>
      <dgm:spPr/>
    </dgm:pt>
    <dgm:pt modelId="{7BC1F834-974A-4121-B798-E1BCA721F4FE}" type="pres">
      <dgm:prSet presAssocID="{E127EC15-39B7-4D6C-8C0C-A054C1C85C03}" presName="vert1" presStyleCnt="0"/>
      <dgm:spPr/>
    </dgm:pt>
    <dgm:pt modelId="{E9CF2E2E-80D8-454E-B298-18810A3F9878}" type="pres">
      <dgm:prSet presAssocID="{350C7DC8-2C4A-4AB8-BC53-E6DF3ECD6338}" presName="thickLine" presStyleLbl="alignNode1" presStyleIdx="1" presStyleCnt="3"/>
      <dgm:spPr/>
    </dgm:pt>
    <dgm:pt modelId="{A9A0939E-4FF5-41F2-ABCA-9AADFD8F0056}" type="pres">
      <dgm:prSet presAssocID="{350C7DC8-2C4A-4AB8-BC53-E6DF3ECD6338}" presName="horz1" presStyleCnt="0"/>
      <dgm:spPr/>
    </dgm:pt>
    <dgm:pt modelId="{0C120FDF-2C65-496B-90C1-523CA5CF3A60}" type="pres">
      <dgm:prSet presAssocID="{350C7DC8-2C4A-4AB8-BC53-E6DF3ECD6338}" presName="tx1" presStyleLbl="revTx" presStyleIdx="1" presStyleCnt="3"/>
      <dgm:spPr/>
    </dgm:pt>
    <dgm:pt modelId="{DEA7391F-25F9-4CFA-8994-4F39CF80A346}" type="pres">
      <dgm:prSet presAssocID="{350C7DC8-2C4A-4AB8-BC53-E6DF3ECD6338}" presName="vert1" presStyleCnt="0"/>
      <dgm:spPr/>
    </dgm:pt>
    <dgm:pt modelId="{FE8F9C25-C7B7-45F4-8089-8C8C9BAC6713}" type="pres">
      <dgm:prSet presAssocID="{0F5855F7-A72F-4B72-9140-B8A5D356A922}" presName="thickLine" presStyleLbl="alignNode1" presStyleIdx="2" presStyleCnt="3"/>
      <dgm:spPr/>
    </dgm:pt>
    <dgm:pt modelId="{B7BD07C5-B542-4527-8DAC-6F1318B3A6A0}" type="pres">
      <dgm:prSet presAssocID="{0F5855F7-A72F-4B72-9140-B8A5D356A922}" presName="horz1" presStyleCnt="0"/>
      <dgm:spPr/>
    </dgm:pt>
    <dgm:pt modelId="{FDC663BF-875E-4458-A3C2-A08F14AA45B6}" type="pres">
      <dgm:prSet presAssocID="{0F5855F7-A72F-4B72-9140-B8A5D356A922}" presName="tx1" presStyleLbl="revTx" presStyleIdx="2" presStyleCnt="3"/>
      <dgm:spPr/>
    </dgm:pt>
    <dgm:pt modelId="{41E99CC0-4AA8-460C-B1FA-EB86D612CA70}" type="pres">
      <dgm:prSet presAssocID="{0F5855F7-A72F-4B72-9140-B8A5D356A922}" presName="vert1" presStyleCnt="0"/>
      <dgm:spPr/>
    </dgm:pt>
  </dgm:ptLst>
  <dgm:cxnLst>
    <dgm:cxn modelId="{644ECC06-81D4-439C-B599-4C5ED9562A64}" srcId="{FCE390D9-A9A9-4F4C-AC09-13322927DFEF}" destId="{350C7DC8-2C4A-4AB8-BC53-E6DF3ECD6338}" srcOrd="1" destOrd="0" parTransId="{B06FFAB0-04B4-46DA-A439-4004CCE4E708}" sibTransId="{835E6DF5-36ED-4D04-8265-937D3D540BF8}"/>
    <dgm:cxn modelId="{BC802620-B153-4F85-AF09-3061166380F5}" srcId="{FCE390D9-A9A9-4F4C-AC09-13322927DFEF}" destId="{E127EC15-39B7-4D6C-8C0C-A054C1C85C03}" srcOrd="0" destOrd="0" parTransId="{4D6E2540-95B3-4F93-8A9C-A7E7AA27C02A}" sibTransId="{AC302637-ACF9-4DDA-96D4-AD016C43613B}"/>
    <dgm:cxn modelId="{EDED3C62-899F-4C5F-9901-551D46D89C72}" type="presOf" srcId="{E127EC15-39B7-4D6C-8C0C-A054C1C85C03}" destId="{5F9B87D3-B6F0-4DC5-A0CA-A10FA56AD4BB}" srcOrd="0" destOrd="0" presId="urn:microsoft.com/office/officeart/2008/layout/LinedList"/>
    <dgm:cxn modelId="{82E4FB44-3F91-499B-B342-9A869EBF46E0}" type="presOf" srcId="{350C7DC8-2C4A-4AB8-BC53-E6DF3ECD6338}" destId="{0C120FDF-2C65-496B-90C1-523CA5CF3A60}" srcOrd="0" destOrd="0" presId="urn:microsoft.com/office/officeart/2008/layout/LinedList"/>
    <dgm:cxn modelId="{D7168B66-3E22-41C1-9A9C-BAC1408057CC}" type="presOf" srcId="{FCE390D9-A9A9-4F4C-AC09-13322927DFEF}" destId="{14D546D9-179F-42B3-BA49-3557BB28AD56}" srcOrd="0" destOrd="0" presId="urn:microsoft.com/office/officeart/2008/layout/LinedList"/>
    <dgm:cxn modelId="{7C20D6AF-8F0E-4958-ABC9-557928EC4F0D}" srcId="{FCE390D9-A9A9-4F4C-AC09-13322927DFEF}" destId="{0F5855F7-A72F-4B72-9140-B8A5D356A922}" srcOrd="2" destOrd="0" parTransId="{EAF08764-27A5-4252-8F6A-3232D8480A61}" sibTransId="{23D7B18C-8815-4330-9181-AEDFEADB2242}"/>
    <dgm:cxn modelId="{341B1FBD-4F35-4243-A64A-13CE6D010620}" type="presOf" srcId="{0F5855F7-A72F-4B72-9140-B8A5D356A922}" destId="{FDC663BF-875E-4458-A3C2-A08F14AA45B6}" srcOrd="0" destOrd="0" presId="urn:microsoft.com/office/officeart/2008/layout/LinedList"/>
    <dgm:cxn modelId="{87FB6CD8-D8A0-48A2-9E65-BC89627DD480}" type="presParOf" srcId="{14D546D9-179F-42B3-BA49-3557BB28AD56}" destId="{9029DF8B-666C-4E0B-9790-A0826A591809}" srcOrd="0" destOrd="0" presId="urn:microsoft.com/office/officeart/2008/layout/LinedList"/>
    <dgm:cxn modelId="{4273BE6A-08F0-409E-9BA0-2F27391277AD}" type="presParOf" srcId="{14D546D9-179F-42B3-BA49-3557BB28AD56}" destId="{756C9546-A967-485E-9F3D-339461FC701A}" srcOrd="1" destOrd="0" presId="urn:microsoft.com/office/officeart/2008/layout/LinedList"/>
    <dgm:cxn modelId="{FB6C6EDE-55DD-4F68-A7A5-0D3B6511579F}" type="presParOf" srcId="{756C9546-A967-485E-9F3D-339461FC701A}" destId="{5F9B87D3-B6F0-4DC5-A0CA-A10FA56AD4BB}" srcOrd="0" destOrd="0" presId="urn:microsoft.com/office/officeart/2008/layout/LinedList"/>
    <dgm:cxn modelId="{667E9E7D-4B7A-46D5-B6AE-9F5EAB9611EE}" type="presParOf" srcId="{756C9546-A967-485E-9F3D-339461FC701A}" destId="{7BC1F834-974A-4121-B798-E1BCA721F4FE}" srcOrd="1" destOrd="0" presId="urn:microsoft.com/office/officeart/2008/layout/LinedList"/>
    <dgm:cxn modelId="{27292A1E-8C71-4D5C-8393-0857E08E3EA2}" type="presParOf" srcId="{14D546D9-179F-42B3-BA49-3557BB28AD56}" destId="{E9CF2E2E-80D8-454E-B298-18810A3F9878}" srcOrd="2" destOrd="0" presId="urn:microsoft.com/office/officeart/2008/layout/LinedList"/>
    <dgm:cxn modelId="{F4B1C765-B33A-4313-A185-48131BBEB5C7}" type="presParOf" srcId="{14D546D9-179F-42B3-BA49-3557BB28AD56}" destId="{A9A0939E-4FF5-41F2-ABCA-9AADFD8F0056}" srcOrd="3" destOrd="0" presId="urn:microsoft.com/office/officeart/2008/layout/LinedList"/>
    <dgm:cxn modelId="{161394B2-A852-4D4C-95AC-657FEA3B5E98}" type="presParOf" srcId="{A9A0939E-4FF5-41F2-ABCA-9AADFD8F0056}" destId="{0C120FDF-2C65-496B-90C1-523CA5CF3A60}" srcOrd="0" destOrd="0" presId="urn:microsoft.com/office/officeart/2008/layout/LinedList"/>
    <dgm:cxn modelId="{54DB752A-4B72-42B1-8AB9-DD90C85ACDC8}" type="presParOf" srcId="{A9A0939E-4FF5-41F2-ABCA-9AADFD8F0056}" destId="{DEA7391F-25F9-4CFA-8994-4F39CF80A346}" srcOrd="1" destOrd="0" presId="urn:microsoft.com/office/officeart/2008/layout/LinedList"/>
    <dgm:cxn modelId="{D3E98366-A3EF-46A8-BB88-7CFEB2A767F0}" type="presParOf" srcId="{14D546D9-179F-42B3-BA49-3557BB28AD56}" destId="{FE8F9C25-C7B7-45F4-8089-8C8C9BAC6713}" srcOrd="4" destOrd="0" presId="urn:microsoft.com/office/officeart/2008/layout/LinedList"/>
    <dgm:cxn modelId="{52CBAB62-D91B-4DA8-BA51-0982CB100001}" type="presParOf" srcId="{14D546D9-179F-42B3-BA49-3557BB28AD56}" destId="{B7BD07C5-B542-4527-8DAC-6F1318B3A6A0}" srcOrd="5" destOrd="0" presId="urn:microsoft.com/office/officeart/2008/layout/LinedList"/>
    <dgm:cxn modelId="{6010A7E7-C1CF-4332-914B-8EC233D5BAAB}" type="presParOf" srcId="{B7BD07C5-B542-4527-8DAC-6F1318B3A6A0}" destId="{FDC663BF-875E-4458-A3C2-A08F14AA45B6}" srcOrd="0" destOrd="0" presId="urn:microsoft.com/office/officeart/2008/layout/LinedList"/>
    <dgm:cxn modelId="{5805348B-2E2A-4520-AAEC-9891DE896DAD}" type="presParOf" srcId="{B7BD07C5-B542-4527-8DAC-6F1318B3A6A0}" destId="{41E99CC0-4AA8-460C-B1FA-EB86D612CA7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74F90D5-20B7-4071-988A-C3FE15EEE40D}" type="doc">
      <dgm:prSet loTypeId="urn:microsoft.com/office/officeart/2005/8/layout/hList3" loCatId="list" qsTypeId="urn:microsoft.com/office/officeart/2005/8/quickstyle/simple2" qsCatId="simple" csTypeId="urn:microsoft.com/office/officeart/2005/8/colors/accent1_2" csCatId="accent1" phldr="1"/>
      <dgm:spPr/>
      <dgm:t>
        <a:bodyPr/>
        <a:lstStyle/>
        <a:p>
          <a:endParaRPr lang="en-US"/>
        </a:p>
      </dgm:t>
    </dgm:pt>
    <dgm:pt modelId="{855E5AF3-406B-4165-9075-FF1C00FF3C43}">
      <dgm:prSet phldrT="[Text]" custT="1"/>
      <dgm:spPr/>
      <dgm:t>
        <a:bodyPr/>
        <a:lstStyle/>
        <a:p>
          <a:pPr>
            <a:buFont typeface="Arial" panose="020B0604020202020204" pitchFamily="34" charset="0"/>
            <a:buChar char="•"/>
          </a:pPr>
          <a:r>
            <a:rPr lang="en-US" sz="2400"/>
            <a:t>Each SPP Indicator has an online survey to collect input on NYS’s target-setting and/or improvement activities</a:t>
          </a:r>
        </a:p>
      </dgm:t>
    </dgm:pt>
    <dgm:pt modelId="{4C2D56E2-2815-4624-B1D3-84E87E9FF9EC}" type="parTrans" cxnId="{B886B000-D6D0-4451-8404-06A345C2FF83}">
      <dgm:prSet/>
      <dgm:spPr/>
      <dgm:t>
        <a:bodyPr/>
        <a:lstStyle/>
        <a:p>
          <a:endParaRPr lang="en-US"/>
        </a:p>
      </dgm:t>
    </dgm:pt>
    <dgm:pt modelId="{D1488006-CC14-4DCE-92A9-7262750B76CE}" type="sibTrans" cxnId="{B886B000-D6D0-4451-8404-06A345C2FF83}">
      <dgm:prSet/>
      <dgm:spPr/>
      <dgm:t>
        <a:bodyPr/>
        <a:lstStyle/>
        <a:p>
          <a:endParaRPr lang="en-US"/>
        </a:p>
      </dgm:t>
    </dgm:pt>
    <dgm:pt modelId="{1CE8A9D0-7D30-4A0F-A49B-990F12B89CEC}">
      <dgm:prSet phldrT="[Text]" custT="1"/>
      <dgm:spPr/>
      <dgm:t>
        <a:bodyPr/>
        <a:lstStyle/>
        <a:p>
          <a:endParaRPr lang="en-US"/>
        </a:p>
      </dgm:t>
    </dgm:pt>
    <dgm:pt modelId="{7D091595-5E77-4AD5-8325-B6561FA32ADE}" type="parTrans" cxnId="{F31C2544-01C8-4345-A2D8-CD20686EBE83}">
      <dgm:prSet/>
      <dgm:spPr/>
      <dgm:t>
        <a:bodyPr/>
        <a:lstStyle/>
        <a:p>
          <a:endParaRPr lang="en-US"/>
        </a:p>
      </dgm:t>
    </dgm:pt>
    <dgm:pt modelId="{8E099092-E339-4264-A234-38624D22E9CF}" type="sibTrans" cxnId="{F31C2544-01C8-4345-A2D8-CD20686EBE83}">
      <dgm:prSet/>
      <dgm:spPr/>
      <dgm:t>
        <a:bodyPr/>
        <a:lstStyle/>
        <a:p>
          <a:endParaRPr lang="en-US"/>
        </a:p>
      </dgm:t>
    </dgm:pt>
    <dgm:pt modelId="{ACF3BC59-3668-41F3-9401-38083B9CB8EA}">
      <dgm:prSet phldrT="[Text]" custT="1"/>
      <dgm:spPr/>
      <dgm:t>
        <a:bodyPr/>
        <a:lstStyle/>
        <a:p>
          <a:pPr>
            <a:buFont typeface="Arial" panose="020B0604020202020204" pitchFamily="34" charset="0"/>
            <a:buChar char="•"/>
          </a:pPr>
          <a:r>
            <a:rPr lang="en-US" sz="2600"/>
            <a:t>The online surveys are intended to collect feedback from interested stakeholders.  They are available for those who are not attending a virtual meeting or for those who have additional information to share                                     beyond the virtual meetings</a:t>
          </a:r>
        </a:p>
      </dgm:t>
    </dgm:pt>
    <dgm:pt modelId="{D7A38B69-0A13-4792-9305-F7879E20E5FF}" type="parTrans" cxnId="{74D8F625-8EAB-45F9-963F-9FFD0198E55A}">
      <dgm:prSet/>
      <dgm:spPr/>
      <dgm:t>
        <a:bodyPr/>
        <a:lstStyle/>
        <a:p>
          <a:endParaRPr lang="en-US"/>
        </a:p>
      </dgm:t>
    </dgm:pt>
    <dgm:pt modelId="{795AE19C-0978-48D6-ACF8-28E88A54D975}" type="sibTrans" cxnId="{74D8F625-8EAB-45F9-963F-9FFD0198E55A}">
      <dgm:prSet/>
      <dgm:spPr/>
      <dgm:t>
        <a:bodyPr/>
        <a:lstStyle/>
        <a:p>
          <a:endParaRPr lang="en-US"/>
        </a:p>
      </dgm:t>
    </dgm:pt>
    <dgm:pt modelId="{81131737-DAFB-4179-8E26-822F1CFFDBE9}">
      <dgm:prSet/>
      <dgm:spPr/>
      <dgm:t>
        <a:bodyPr/>
        <a:lstStyle/>
        <a:p>
          <a:endParaRPr lang="en-US"/>
        </a:p>
      </dgm:t>
    </dgm:pt>
    <dgm:pt modelId="{29F99932-7665-4534-BE69-3780EA81BB98}" type="parTrans" cxnId="{F3D6491D-C069-4835-A757-AC9E1E9DE1CE}">
      <dgm:prSet/>
      <dgm:spPr/>
      <dgm:t>
        <a:bodyPr/>
        <a:lstStyle/>
        <a:p>
          <a:endParaRPr lang="en-US"/>
        </a:p>
      </dgm:t>
    </dgm:pt>
    <dgm:pt modelId="{11260E54-8953-4511-AC8B-93D6F2B95B13}" type="sibTrans" cxnId="{F3D6491D-C069-4835-A757-AC9E1E9DE1CE}">
      <dgm:prSet/>
      <dgm:spPr/>
      <dgm:t>
        <a:bodyPr/>
        <a:lstStyle/>
        <a:p>
          <a:endParaRPr lang="en-US"/>
        </a:p>
      </dgm:t>
    </dgm:pt>
    <dgm:pt modelId="{7675B844-1EDA-4A1B-81A8-816F8CEB4122}" type="pres">
      <dgm:prSet presAssocID="{874F90D5-20B7-4071-988A-C3FE15EEE40D}" presName="composite" presStyleCnt="0">
        <dgm:presLayoutVars>
          <dgm:chMax val="1"/>
          <dgm:dir/>
          <dgm:resizeHandles val="exact"/>
        </dgm:presLayoutVars>
      </dgm:prSet>
      <dgm:spPr/>
    </dgm:pt>
    <dgm:pt modelId="{07F647A0-B2CC-4590-AF3E-F823CE23D891}" type="pres">
      <dgm:prSet presAssocID="{855E5AF3-406B-4165-9075-FF1C00FF3C43}" presName="roof" presStyleLbl="dkBgShp" presStyleIdx="0" presStyleCnt="2"/>
      <dgm:spPr/>
    </dgm:pt>
    <dgm:pt modelId="{73EDDBFE-5421-4326-AF0D-FDA1DBCCD566}" type="pres">
      <dgm:prSet presAssocID="{855E5AF3-406B-4165-9075-FF1C00FF3C43}" presName="pillars" presStyleCnt="0"/>
      <dgm:spPr/>
    </dgm:pt>
    <dgm:pt modelId="{0AF612C6-5EDD-4D36-BF37-DE27139B54A0}" type="pres">
      <dgm:prSet presAssocID="{855E5AF3-406B-4165-9075-FF1C00FF3C43}" presName="pillar1" presStyleLbl="node1" presStyleIdx="0" presStyleCnt="1" custScaleY="96166">
        <dgm:presLayoutVars>
          <dgm:bulletEnabled val="1"/>
        </dgm:presLayoutVars>
      </dgm:prSet>
      <dgm:spPr/>
    </dgm:pt>
    <dgm:pt modelId="{0A1A6F76-6A9B-4814-8207-5FCC2A1D6B85}" type="pres">
      <dgm:prSet presAssocID="{855E5AF3-406B-4165-9075-FF1C00FF3C43}" presName="base" presStyleLbl="dkBgShp" presStyleIdx="1" presStyleCnt="2"/>
      <dgm:spPr/>
    </dgm:pt>
  </dgm:ptLst>
  <dgm:cxnLst>
    <dgm:cxn modelId="{B886B000-D6D0-4451-8404-06A345C2FF83}" srcId="{874F90D5-20B7-4071-988A-C3FE15EEE40D}" destId="{855E5AF3-406B-4165-9075-FF1C00FF3C43}" srcOrd="0" destOrd="0" parTransId="{4C2D56E2-2815-4624-B1D3-84E87E9FF9EC}" sibTransId="{D1488006-CC14-4DCE-92A9-7262750B76CE}"/>
    <dgm:cxn modelId="{F3D6491D-C069-4835-A757-AC9E1E9DE1CE}" srcId="{874F90D5-20B7-4071-988A-C3FE15EEE40D}" destId="{81131737-DAFB-4179-8E26-822F1CFFDBE9}" srcOrd="2" destOrd="0" parTransId="{29F99932-7665-4534-BE69-3780EA81BB98}" sibTransId="{11260E54-8953-4511-AC8B-93D6F2B95B13}"/>
    <dgm:cxn modelId="{74D8F625-8EAB-45F9-963F-9FFD0198E55A}" srcId="{855E5AF3-406B-4165-9075-FF1C00FF3C43}" destId="{ACF3BC59-3668-41F3-9401-38083B9CB8EA}" srcOrd="0" destOrd="0" parTransId="{D7A38B69-0A13-4792-9305-F7879E20E5FF}" sibTransId="{795AE19C-0978-48D6-ACF8-28E88A54D975}"/>
    <dgm:cxn modelId="{F31C2544-01C8-4345-A2D8-CD20686EBE83}" srcId="{874F90D5-20B7-4071-988A-C3FE15EEE40D}" destId="{1CE8A9D0-7D30-4A0F-A49B-990F12B89CEC}" srcOrd="1" destOrd="0" parTransId="{7D091595-5E77-4AD5-8325-B6561FA32ADE}" sibTransId="{8E099092-E339-4264-A234-38624D22E9CF}"/>
    <dgm:cxn modelId="{CEDE9E57-B739-4F8C-8BD5-44D12260B871}" type="presOf" srcId="{ACF3BC59-3668-41F3-9401-38083B9CB8EA}" destId="{0AF612C6-5EDD-4D36-BF37-DE27139B54A0}" srcOrd="0" destOrd="0" presId="urn:microsoft.com/office/officeart/2005/8/layout/hList3"/>
    <dgm:cxn modelId="{B8D115AB-C11F-40FC-ABA8-BA5069DB2E16}" type="presOf" srcId="{874F90D5-20B7-4071-988A-C3FE15EEE40D}" destId="{7675B844-1EDA-4A1B-81A8-816F8CEB4122}" srcOrd="0" destOrd="0" presId="urn:microsoft.com/office/officeart/2005/8/layout/hList3"/>
    <dgm:cxn modelId="{E26408BF-7A2B-40AE-86BA-90C7EB3C36A9}" type="presOf" srcId="{855E5AF3-406B-4165-9075-FF1C00FF3C43}" destId="{07F647A0-B2CC-4590-AF3E-F823CE23D891}" srcOrd="0" destOrd="0" presId="urn:microsoft.com/office/officeart/2005/8/layout/hList3"/>
    <dgm:cxn modelId="{DDA19CC0-CDF0-4124-8A57-1AA40530C53D}" type="presParOf" srcId="{7675B844-1EDA-4A1B-81A8-816F8CEB4122}" destId="{07F647A0-B2CC-4590-AF3E-F823CE23D891}" srcOrd="0" destOrd="0" presId="urn:microsoft.com/office/officeart/2005/8/layout/hList3"/>
    <dgm:cxn modelId="{11EF8528-44F6-4EB3-8365-5AB33F7869E6}" type="presParOf" srcId="{7675B844-1EDA-4A1B-81A8-816F8CEB4122}" destId="{73EDDBFE-5421-4326-AF0D-FDA1DBCCD566}" srcOrd="1" destOrd="0" presId="urn:microsoft.com/office/officeart/2005/8/layout/hList3"/>
    <dgm:cxn modelId="{FE5FFE27-B1EF-4489-812D-A75DB7DC93A5}" type="presParOf" srcId="{73EDDBFE-5421-4326-AF0D-FDA1DBCCD566}" destId="{0AF612C6-5EDD-4D36-BF37-DE27139B54A0}" srcOrd="0" destOrd="0" presId="urn:microsoft.com/office/officeart/2005/8/layout/hList3"/>
    <dgm:cxn modelId="{AED5753F-8F14-43BC-AEC0-76428E8E856E}" type="presParOf" srcId="{7675B844-1EDA-4A1B-81A8-816F8CEB4122}" destId="{0A1A6F76-6A9B-4814-8207-5FCC2A1D6B8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53619-5BC6-43E9-9BD6-FC811855B91C}">
      <dsp:nvSpPr>
        <dsp:cNvPr id="0" name=""/>
        <dsp:cNvSpPr/>
      </dsp:nvSpPr>
      <dsp:spPr>
        <a:xfrm>
          <a:off x="-5794088" y="-887339"/>
          <a:ext cx="6902231" cy="6902231"/>
        </a:xfrm>
        <a:prstGeom prst="blockArc">
          <a:avLst>
            <a:gd name="adj1" fmla="val 18900000"/>
            <a:gd name="adj2" fmla="val 2700000"/>
            <a:gd name="adj3" fmla="val 313"/>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FDE2D2-E592-41E9-940D-3FDA6EA69854}">
      <dsp:nvSpPr>
        <dsp:cNvPr id="0" name=""/>
        <dsp:cNvSpPr/>
      </dsp:nvSpPr>
      <dsp:spPr>
        <a:xfrm>
          <a:off x="359697" y="233098"/>
          <a:ext cx="9582624" cy="465992"/>
        </a:xfrm>
        <a:prstGeom prst="rect">
          <a:avLst/>
        </a:prstGeom>
        <a:solidFill>
          <a:srgbClr val="2F14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98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t>Frequently Used Terms for Child Find (Indicators 11 &amp; 12)</a:t>
          </a:r>
        </a:p>
      </dsp:txBody>
      <dsp:txXfrm>
        <a:off x="359697" y="233098"/>
        <a:ext cx="9582624" cy="465992"/>
      </dsp:txXfrm>
    </dsp:sp>
    <dsp:sp modelId="{F0DBED7D-E1F2-48FF-9AF1-D8510FDF74AA}">
      <dsp:nvSpPr>
        <dsp:cNvPr id="0" name=""/>
        <dsp:cNvSpPr/>
      </dsp:nvSpPr>
      <dsp:spPr>
        <a:xfrm>
          <a:off x="68452" y="174849"/>
          <a:ext cx="582490" cy="58249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FBF051-DA47-402E-8091-43170D413FA8}">
      <dsp:nvSpPr>
        <dsp:cNvPr id="0" name=""/>
        <dsp:cNvSpPr/>
      </dsp:nvSpPr>
      <dsp:spPr>
        <a:xfrm>
          <a:off x="781695" y="932496"/>
          <a:ext cx="9160626" cy="465992"/>
        </a:xfrm>
        <a:prstGeom prst="rect">
          <a:avLst/>
        </a:prstGeom>
        <a:solidFill>
          <a:srgbClr val="2051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98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t>Indicator 11 How the Measurement Works</a:t>
          </a:r>
        </a:p>
      </dsp:txBody>
      <dsp:txXfrm>
        <a:off x="781695" y="932496"/>
        <a:ext cx="9160626" cy="465992"/>
      </dsp:txXfrm>
    </dsp:sp>
    <dsp:sp modelId="{6A6866DD-3C5F-478B-9CC6-B48E0FA84F23}">
      <dsp:nvSpPr>
        <dsp:cNvPr id="0" name=""/>
        <dsp:cNvSpPr/>
      </dsp:nvSpPr>
      <dsp:spPr>
        <a:xfrm>
          <a:off x="490450" y="874247"/>
          <a:ext cx="582490" cy="58249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360063-79D5-4956-9BF8-A1A34332C152}">
      <dsp:nvSpPr>
        <dsp:cNvPr id="0" name=""/>
        <dsp:cNvSpPr/>
      </dsp:nvSpPr>
      <dsp:spPr>
        <a:xfrm>
          <a:off x="1012948" y="1631382"/>
          <a:ext cx="8929374" cy="465992"/>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98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t>Indicator 11 Data in New York State (Trends and Comparisons)</a:t>
          </a:r>
        </a:p>
      </dsp:txBody>
      <dsp:txXfrm>
        <a:off x="1012948" y="1631382"/>
        <a:ext cx="8929374" cy="465992"/>
      </dsp:txXfrm>
    </dsp:sp>
    <dsp:sp modelId="{178AEDC5-6531-41C7-B8B0-810E1ED2F327}">
      <dsp:nvSpPr>
        <dsp:cNvPr id="0" name=""/>
        <dsp:cNvSpPr/>
      </dsp:nvSpPr>
      <dsp:spPr>
        <a:xfrm>
          <a:off x="721703" y="1573133"/>
          <a:ext cx="582490" cy="58249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6C92AF-A8EC-4B09-B8EC-F0ED10C482ED}">
      <dsp:nvSpPr>
        <dsp:cNvPr id="0" name=""/>
        <dsp:cNvSpPr/>
      </dsp:nvSpPr>
      <dsp:spPr>
        <a:xfrm>
          <a:off x="1086784" y="2330780"/>
          <a:ext cx="8855537" cy="465992"/>
        </a:xfrm>
        <a:prstGeom prst="rect">
          <a:avLst/>
        </a:prstGeom>
        <a:solidFill>
          <a:srgbClr val="0058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98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t>Indicator 12 How the Measurement Works</a:t>
          </a:r>
        </a:p>
      </dsp:txBody>
      <dsp:txXfrm>
        <a:off x="1086784" y="2330780"/>
        <a:ext cx="8855537" cy="465992"/>
      </dsp:txXfrm>
    </dsp:sp>
    <dsp:sp modelId="{99516A43-031D-44FA-8ADF-3CF6B9334CF8}">
      <dsp:nvSpPr>
        <dsp:cNvPr id="0" name=""/>
        <dsp:cNvSpPr/>
      </dsp:nvSpPr>
      <dsp:spPr>
        <a:xfrm>
          <a:off x="795539" y="2272531"/>
          <a:ext cx="582490" cy="58249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6B1817-2951-4A1E-8834-1F32E7F6D5CF}">
      <dsp:nvSpPr>
        <dsp:cNvPr id="0" name=""/>
        <dsp:cNvSpPr/>
      </dsp:nvSpPr>
      <dsp:spPr>
        <a:xfrm>
          <a:off x="1012948" y="3030178"/>
          <a:ext cx="8929374" cy="465992"/>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98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t>Indicator 12 Data in New York State (Trends and Comparisons)</a:t>
          </a:r>
        </a:p>
      </dsp:txBody>
      <dsp:txXfrm>
        <a:off x="1012948" y="3030178"/>
        <a:ext cx="8929374" cy="465992"/>
      </dsp:txXfrm>
    </dsp:sp>
    <dsp:sp modelId="{1C13A3C4-E24B-4EDD-B026-979EEB0A54F1}">
      <dsp:nvSpPr>
        <dsp:cNvPr id="0" name=""/>
        <dsp:cNvSpPr/>
      </dsp:nvSpPr>
      <dsp:spPr>
        <a:xfrm>
          <a:off x="721703" y="2971929"/>
          <a:ext cx="582490" cy="58249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785F4D-2345-44AB-AC8C-62144F495B7D}">
      <dsp:nvSpPr>
        <dsp:cNvPr id="0" name=""/>
        <dsp:cNvSpPr/>
      </dsp:nvSpPr>
      <dsp:spPr>
        <a:xfrm>
          <a:off x="781695" y="3729064"/>
          <a:ext cx="9160626" cy="465992"/>
        </a:xfrm>
        <a:prstGeom prst="rect">
          <a:avLst/>
        </a:prstGeom>
        <a:solidFill>
          <a:srgbClr val="DE6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98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t>Indicator 11 &amp; 12 Improvement Activities  </a:t>
          </a:r>
        </a:p>
      </dsp:txBody>
      <dsp:txXfrm>
        <a:off x="781695" y="3729064"/>
        <a:ext cx="9160626" cy="465992"/>
      </dsp:txXfrm>
    </dsp:sp>
    <dsp:sp modelId="{E6729D6F-9858-46BB-9A39-4C9189F90AE1}">
      <dsp:nvSpPr>
        <dsp:cNvPr id="0" name=""/>
        <dsp:cNvSpPr/>
      </dsp:nvSpPr>
      <dsp:spPr>
        <a:xfrm>
          <a:off x="490450" y="3670815"/>
          <a:ext cx="582490" cy="58249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510E4B-2316-469C-9144-4FEAEF99C984}">
      <dsp:nvSpPr>
        <dsp:cNvPr id="0" name=""/>
        <dsp:cNvSpPr/>
      </dsp:nvSpPr>
      <dsp:spPr>
        <a:xfrm>
          <a:off x="359697" y="4428462"/>
          <a:ext cx="9582624" cy="46599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98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t>Next Steps and Closing </a:t>
          </a:r>
        </a:p>
      </dsp:txBody>
      <dsp:txXfrm>
        <a:off x="359697" y="4428462"/>
        <a:ext cx="9582624" cy="465992"/>
      </dsp:txXfrm>
    </dsp:sp>
    <dsp:sp modelId="{32D2E0FA-09B3-493A-907C-9978AB1B4A46}">
      <dsp:nvSpPr>
        <dsp:cNvPr id="0" name=""/>
        <dsp:cNvSpPr/>
      </dsp:nvSpPr>
      <dsp:spPr>
        <a:xfrm>
          <a:off x="68452" y="4370213"/>
          <a:ext cx="582490" cy="58249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42701-E4DB-47D2-AF7E-A0B954CC2CE6}">
      <dsp:nvSpPr>
        <dsp:cNvPr id="0" name=""/>
        <dsp:cNvSpPr/>
      </dsp:nvSpPr>
      <dsp:spPr>
        <a:xfrm>
          <a:off x="0" y="2609"/>
          <a:ext cx="4896350" cy="533983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l" defTabSz="1022350">
            <a:lnSpc>
              <a:spcPct val="90000"/>
            </a:lnSpc>
            <a:spcBef>
              <a:spcPct val="0"/>
            </a:spcBef>
            <a:spcAft>
              <a:spcPct val="35000"/>
            </a:spcAft>
            <a:buNone/>
          </a:pPr>
          <a:r>
            <a:rPr lang="en-US" sz="2300" kern="1200"/>
            <a:t>Indicator 12 measure the percent of children referred by Part C (Early Intervention) prior to age 3, who are found eligible for Part B (preschool special education), and who have an Individualized Education Program (IEP) developed and implemented by their 3rd birthdays.</a:t>
          </a:r>
        </a:p>
      </dsp:txBody>
      <dsp:txXfrm>
        <a:off x="0" y="2609"/>
        <a:ext cx="4896350" cy="2883509"/>
      </dsp:txXfrm>
    </dsp:sp>
    <dsp:sp modelId="{E2AF79F5-2FEA-4567-9C33-96C252767CF6}">
      <dsp:nvSpPr>
        <dsp:cNvPr id="0" name=""/>
        <dsp:cNvSpPr/>
      </dsp:nvSpPr>
      <dsp:spPr>
        <a:xfrm>
          <a:off x="0" y="3005710"/>
          <a:ext cx="4896350" cy="2207915"/>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l" defTabSz="933450">
            <a:lnSpc>
              <a:spcPct val="90000"/>
            </a:lnSpc>
            <a:spcBef>
              <a:spcPct val="0"/>
            </a:spcBef>
            <a:spcAft>
              <a:spcPct val="35000"/>
            </a:spcAft>
            <a:buNone/>
          </a:pPr>
          <a:r>
            <a:rPr lang="en-US" sz="2100" kern="1200"/>
            <a:t>For those students who did not successfully transition, Indicator 12 reporting includes the range of days beyond the third birthday when eligibility was determined and the IEP developed, and the reasons for the delays.</a:t>
          </a:r>
        </a:p>
      </dsp:txBody>
      <dsp:txXfrm>
        <a:off x="0" y="3005710"/>
        <a:ext cx="4896350" cy="2207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F3606-6129-48A2-9596-DFCAC9AC46DA}">
      <dsp:nvSpPr>
        <dsp:cNvPr id="0" name=""/>
        <dsp:cNvSpPr/>
      </dsp:nvSpPr>
      <dsp:spPr>
        <a:xfrm>
          <a:off x="0" y="1963"/>
          <a:ext cx="1111534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8EB2016-A379-4377-B4BA-E5E6B9F74BA8}">
      <dsp:nvSpPr>
        <dsp:cNvPr id="0" name=""/>
        <dsp:cNvSpPr/>
      </dsp:nvSpPr>
      <dsp:spPr>
        <a:xfrm>
          <a:off x="0" y="1963"/>
          <a:ext cx="11115348" cy="3718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Annually, a statewide representative sample of one-sixth of New York State school districts plus the New York City Department of Education report when specific special education events occur: </a:t>
          </a:r>
        </a:p>
      </dsp:txBody>
      <dsp:txXfrm>
        <a:off x="0" y="1963"/>
        <a:ext cx="11115348" cy="3718441"/>
      </dsp:txXfrm>
    </dsp:sp>
    <dsp:sp modelId="{C43CA124-1D46-45DF-9D51-4AAF269CF7EC}">
      <dsp:nvSpPr>
        <dsp:cNvPr id="0" name=""/>
        <dsp:cNvSpPr/>
      </dsp:nvSpPr>
      <dsp:spPr>
        <a:xfrm>
          <a:off x="0" y="3720404"/>
          <a:ext cx="1111534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62F9DE2-C657-4E65-98CA-59ED47BAE30D}">
      <dsp:nvSpPr>
        <dsp:cNvPr id="0" name=""/>
        <dsp:cNvSpPr/>
      </dsp:nvSpPr>
      <dsp:spPr>
        <a:xfrm>
          <a:off x="0" y="3722367"/>
          <a:ext cx="11115348" cy="139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solidFill>
                <a:srgbClr val="1F3864">
                  <a:hueOff val="0"/>
                  <a:satOff val="0"/>
                  <a:lumOff val="0"/>
                  <a:alphaOff val="0"/>
                </a:srgbClr>
              </a:solidFill>
              <a:latin typeface="Corbel" panose="020B0503020204020204"/>
              <a:ea typeface="+mn-ea"/>
              <a:cs typeface="+mn-cs"/>
            </a:rPr>
            <a:t>All school districts have a choice of reporting data on all eligible students, or they may submit data on a randomly selected sample of a minimum number of students using prescribed sampling guidelines.</a:t>
          </a:r>
        </a:p>
      </dsp:txBody>
      <dsp:txXfrm>
        <a:off x="0" y="3722367"/>
        <a:ext cx="11115348" cy="13982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1558E-8599-49B9-B59C-0B1B7569CF5A}">
      <dsp:nvSpPr>
        <dsp:cNvPr id="0" name=""/>
        <dsp:cNvSpPr/>
      </dsp:nvSpPr>
      <dsp:spPr>
        <a:xfrm rot="16200000">
          <a:off x="2470824" y="362602"/>
          <a:ext cx="391843" cy="3193228"/>
        </a:xfrm>
        <a:prstGeom prst="round2SameRect">
          <a:avLst/>
        </a:prstGeom>
        <a:solidFill>
          <a:schemeClr val="tx1">
            <a:lumMod val="40000"/>
            <a:lumOff val="60000"/>
            <a:alpha val="9000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1">
          <a:noAutofit/>
        </a:bodyPr>
        <a:lstStyle/>
        <a:p>
          <a:pPr marL="0" lvl="0" indent="0" algn="ctr" defTabSz="1066800" rtl="0">
            <a:lnSpc>
              <a:spcPct val="90000"/>
            </a:lnSpc>
            <a:spcBef>
              <a:spcPct val="0"/>
            </a:spcBef>
            <a:spcAft>
              <a:spcPct val="35000"/>
            </a:spcAft>
            <a:buNone/>
          </a:pPr>
          <a:r>
            <a:rPr lang="en-US" sz="2400" kern="1200">
              <a:solidFill>
                <a:schemeClr val="tx1"/>
              </a:solidFill>
            </a:rPr>
            <a:t>2020-21 School Year</a:t>
          </a:r>
          <a:r>
            <a:rPr lang="en-US" sz="2400" kern="1200">
              <a:solidFill>
                <a:schemeClr val="tx1"/>
              </a:solidFill>
              <a:latin typeface="Corbel" panose="020B0503020204020204"/>
            </a:rPr>
            <a:t>  </a:t>
          </a:r>
          <a:endParaRPr lang="en-US" sz="2400" kern="1200">
            <a:solidFill>
              <a:schemeClr val="tx1"/>
            </a:solidFill>
          </a:endParaRPr>
        </a:p>
      </dsp:txBody>
      <dsp:txXfrm rot="5400000">
        <a:off x="1089260" y="1782422"/>
        <a:ext cx="3174100" cy="353587"/>
      </dsp:txXfrm>
    </dsp:sp>
    <dsp:sp modelId="{F63F2B01-5D72-4A02-8697-133ED9E6591E}">
      <dsp:nvSpPr>
        <dsp:cNvPr id="0" name=""/>
        <dsp:cNvSpPr/>
      </dsp:nvSpPr>
      <dsp:spPr>
        <a:xfrm>
          <a:off x="5722" y="0"/>
          <a:ext cx="5322046" cy="1371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82880" numCol="1" spcCol="1270" anchor="b" anchorCtr="1">
          <a:noAutofit/>
        </a:bodyPr>
        <a:lstStyle/>
        <a:p>
          <a:pPr marL="0" lvl="0" indent="0" algn="ctr" defTabSz="1066800">
            <a:lnSpc>
              <a:spcPct val="90000"/>
            </a:lnSpc>
            <a:spcBef>
              <a:spcPct val="0"/>
            </a:spcBef>
            <a:spcAft>
              <a:spcPts val="0"/>
            </a:spcAft>
            <a:buNone/>
          </a:pPr>
          <a:endParaRPr lang="en-US" sz="2400" kern="1200"/>
        </a:p>
        <a:p>
          <a:pPr marL="0" lvl="0" indent="0" algn="ctr" defTabSz="1066800" rtl="0">
            <a:lnSpc>
              <a:spcPct val="90000"/>
            </a:lnSpc>
            <a:spcBef>
              <a:spcPct val="0"/>
            </a:spcBef>
            <a:spcAft>
              <a:spcPts val="0"/>
            </a:spcAft>
            <a:buNone/>
          </a:pPr>
          <a:r>
            <a:rPr lang="en-US" sz="2400" kern="1200"/>
            <a:t>The Indicator </a:t>
          </a:r>
          <a:r>
            <a:rPr lang="en-US" sz="2400" kern="1200">
              <a:latin typeface="Corbel" panose="020B0503020204020204"/>
            </a:rPr>
            <a:t>12 </a:t>
          </a:r>
          <a:r>
            <a:rPr lang="en-US" sz="2400" kern="1200"/>
            <a:t>data sample is</a:t>
          </a:r>
          <a:r>
            <a:rPr lang="en-US" sz="2400" kern="1200">
              <a:latin typeface="Corbel" panose="020B0503020204020204"/>
            </a:rPr>
            <a:t>  </a:t>
          </a:r>
          <a:endParaRPr lang="en-US" sz="2400" kern="1200"/>
        </a:p>
        <a:p>
          <a:pPr marL="0" lvl="0" indent="0" algn="ctr" defTabSz="1066800">
            <a:lnSpc>
              <a:spcPct val="90000"/>
            </a:lnSpc>
            <a:spcBef>
              <a:spcPct val="0"/>
            </a:spcBef>
            <a:spcAft>
              <a:spcPts val="0"/>
            </a:spcAft>
            <a:buNone/>
          </a:pPr>
          <a:r>
            <a:rPr lang="en-US" sz="2400" kern="1200"/>
            <a:t>collected on a school-year basis</a:t>
          </a:r>
        </a:p>
      </dsp:txBody>
      <dsp:txXfrm>
        <a:off x="5722" y="0"/>
        <a:ext cx="5322046" cy="1371451"/>
      </dsp:txXfrm>
    </dsp:sp>
    <dsp:sp modelId="{2F310C15-1BED-4BBD-A1DE-87B40BF60BC1}">
      <dsp:nvSpPr>
        <dsp:cNvPr id="0" name=""/>
        <dsp:cNvSpPr/>
      </dsp:nvSpPr>
      <dsp:spPr>
        <a:xfrm>
          <a:off x="2666745" y="1449820"/>
          <a:ext cx="0" cy="313474"/>
        </a:xfrm>
        <a:prstGeom prst="line">
          <a:avLst/>
        </a:prstGeom>
        <a:noFill/>
        <a:ln w="6350" cap="flat" cmpd="sng" algn="ctr">
          <a:solidFill>
            <a:schemeClr val="accent1">
              <a:shade val="90000"/>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6803928-0384-4E94-82B3-A4E028570F79}">
      <dsp:nvSpPr>
        <dsp:cNvPr id="0" name=""/>
        <dsp:cNvSpPr/>
      </dsp:nvSpPr>
      <dsp:spPr>
        <a:xfrm>
          <a:off x="2627561" y="1371451"/>
          <a:ext cx="78368" cy="78368"/>
        </a:xfrm>
        <a:prstGeom prst="ellipse">
          <a:avLst/>
        </a:prstGeom>
        <a:solidFill>
          <a:schemeClr val="accent1">
            <a:shade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F4C2FB-C519-4B52-B0BA-6C6F070F731F}">
      <dsp:nvSpPr>
        <dsp:cNvPr id="0" name=""/>
        <dsp:cNvSpPr/>
      </dsp:nvSpPr>
      <dsp:spPr>
        <a:xfrm>
          <a:off x="4263359" y="1763294"/>
          <a:ext cx="3193228" cy="391843"/>
        </a:xfrm>
        <a:prstGeom prst="rect">
          <a:avLst/>
        </a:prstGeom>
        <a:solidFill>
          <a:schemeClr val="tx1">
            <a:lumMod val="75000"/>
            <a:alpha val="7000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1">
          <a:noAutofit/>
        </a:bodyPr>
        <a:lstStyle/>
        <a:p>
          <a:pPr marL="0" lvl="0" indent="0" algn="ctr" defTabSz="1066800">
            <a:lnSpc>
              <a:spcPct val="90000"/>
            </a:lnSpc>
            <a:spcBef>
              <a:spcPct val="0"/>
            </a:spcBef>
            <a:spcAft>
              <a:spcPct val="35000"/>
            </a:spcAft>
            <a:buNone/>
          </a:pPr>
          <a:r>
            <a:rPr lang="en-US" sz="2400" kern="1200">
              <a:solidFill>
                <a:schemeClr val="bg1"/>
              </a:solidFill>
            </a:rPr>
            <a:t>FFY 2020 APR</a:t>
          </a:r>
        </a:p>
      </dsp:txBody>
      <dsp:txXfrm>
        <a:off x="4263359" y="1763294"/>
        <a:ext cx="3193228" cy="391843"/>
      </dsp:txXfrm>
    </dsp:sp>
    <dsp:sp modelId="{6AD09D91-4B94-49E3-9314-CB0BF2F207D7}">
      <dsp:nvSpPr>
        <dsp:cNvPr id="0" name=""/>
        <dsp:cNvSpPr/>
      </dsp:nvSpPr>
      <dsp:spPr>
        <a:xfrm>
          <a:off x="3198950" y="2546981"/>
          <a:ext cx="5322046" cy="1371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8120" rIns="0" bIns="0" numCol="1" spcCol="1270" anchor="t" anchorCtr="1">
          <a:noAutofit/>
        </a:bodyPr>
        <a:lstStyle/>
        <a:p>
          <a:pPr marL="0" lvl="0" indent="0" algn="ctr" defTabSz="1155700">
            <a:lnSpc>
              <a:spcPct val="90000"/>
            </a:lnSpc>
            <a:spcBef>
              <a:spcPct val="0"/>
            </a:spcBef>
            <a:spcAft>
              <a:spcPts val="0"/>
            </a:spcAft>
            <a:buNone/>
          </a:pPr>
          <a:r>
            <a:rPr lang="en-US" sz="2600" kern="1200"/>
            <a:t>The October 2020 Preschool LRE Data is included in the FFY 2020 APR</a:t>
          </a:r>
        </a:p>
      </dsp:txBody>
      <dsp:txXfrm>
        <a:off x="3198950" y="2546981"/>
        <a:ext cx="5322046" cy="1371451"/>
      </dsp:txXfrm>
    </dsp:sp>
    <dsp:sp modelId="{B225364B-B269-431F-AF61-ABC8EE0401B0}">
      <dsp:nvSpPr>
        <dsp:cNvPr id="0" name=""/>
        <dsp:cNvSpPr/>
      </dsp:nvSpPr>
      <dsp:spPr>
        <a:xfrm>
          <a:off x="5859974" y="2155138"/>
          <a:ext cx="0" cy="313474"/>
        </a:xfrm>
        <a:prstGeom prst="line">
          <a:avLst/>
        </a:prstGeom>
        <a:noFill/>
        <a:ln w="6350" cap="flat" cmpd="sng" algn="ctr">
          <a:solidFill>
            <a:schemeClr val="accent1">
              <a:shade val="90000"/>
              <a:hueOff val="207713"/>
              <a:satOff val="-4436"/>
              <a:lumOff val="16555"/>
              <a:alphaOff val="0"/>
            </a:schemeClr>
          </a:solidFill>
          <a:prstDash val="dash"/>
          <a:miter lim="800000"/>
        </a:ln>
        <a:effectLst/>
      </dsp:spPr>
      <dsp:style>
        <a:lnRef idx="1">
          <a:scrgbClr r="0" g="0" b="0"/>
        </a:lnRef>
        <a:fillRef idx="0">
          <a:scrgbClr r="0" g="0" b="0"/>
        </a:fillRef>
        <a:effectRef idx="0">
          <a:scrgbClr r="0" g="0" b="0"/>
        </a:effectRef>
        <a:fontRef idx="minor"/>
      </dsp:style>
    </dsp:sp>
    <dsp:sp modelId="{E95CD284-3A25-4BC0-9ABD-2E732BFBCD95}">
      <dsp:nvSpPr>
        <dsp:cNvPr id="0" name=""/>
        <dsp:cNvSpPr/>
      </dsp:nvSpPr>
      <dsp:spPr>
        <a:xfrm>
          <a:off x="5820789" y="2468612"/>
          <a:ext cx="78368" cy="78368"/>
        </a:xfrm>
        <a:prstGeom prst="ellipse">
          <a:avLst/>
        </a:prstGeom>
        <a:solidFill>
          <a:schemeClr val="accent1">
            <a:shade val="90000"/>
            <a:hueOff val="207713"/>
            <a:satOff val="-4436"/>
            <a:lumOff val="16555"/>
            <a:alpha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FCA557-3386-4095-B2D8-0E5404D351C4}">
      <dsp:nvSpPr>
        <dsp:cNvPr id="0" name=""/>
        <dsp:cNvSpPr/>
      </dsp:nvSpPr>
      <dsp:spPr>
        <a:xfrm rot="5400000">
          <a:off x="8857280" y="362602"/>
          <a:ext cx="391843" cy="3193228"/>
        </a:xfrm>
        <a:prstGeom prst="round2SameRect">
          <a:avLst/>
        </a:prstGeom>
        <a:solidFill>
          <a:schemeClr val="accent1">
            <a:alpha val="90000"/>
            <a:hueOff val="0"/>
            <a:satOff val="0"/>
            <a:lumOff val="0"/>
            <a:alphaOff val="-4000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1">
          <a:noAutofit/>
        </a:bodyPr>
        <a:lstStyle/>
        <a:p>
          <a:pPr marL="0" lvl="0" indent="0" algn="ctr" defTabSz="1066800">
            <a:lnSpc>
              <a:spcPct val="90000"/>
            </a:lnSpc>
            <a:spcBef>
              <a:spcPct val="0"/>
            </a:spcBef>
            <a:spcAft>
              <a:spcPct val="35000"/>
            </a:spcAft>
            <a:buNone/>
          </a:pPr>
          <a:r>
            <a:rPr lang="en-US" sz="2400" kern="1200">
              <a:solidFill>
                <a:schemeClr val="tx1"/>
              </a:solidFill>
            </a:rPr>
            <a:t>February 2022</a:t>
          </a:r>
        </a:p>
      </dsp:txBody>
      <dsp:txXfrm rot="-5400000">
        <a:off x="7456588" y="1782422"/>
        <a:ext cx="3174100" cy="353587"/>
      </dsp:txXfrm>
    </dsp:sp>
    <dsp:sp modelId="{6F1F35E7-B7DF-4548-98F0-7A70E47E2EFA}">
      <dsp:nvSpPr>
        <dsp:cNvPr id="0" name=""/>
        <dsp:cNvSpPr/>
      </dsp:nvSpPr>
      <dsp:spPr>
        <a:xfrm>
          <a:off x="6392178" y="0"/>
          <a:ext cx="5322046" cy="1371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82880" numCol="1" spcCol="1270" anchor="b" anchorCtr="1">
          <a:noAutofit/>
        </a:bodyPr>
        <a:lstStyle/>
        <a:p>
          <a:pPr marL="0" lvl="0" indent="0" algn="ctr" defTabSz="1066800" rtl="0">
            <a:lnSpc>
              <a:spcPct val="90000"/>
            </a:lnSpc>
            <a:spcBef>
              <a:spcPct val="0"/>
            </a:spcBef>
            <a:spcAft>
              <a:spcPts val="0"/>
            </a:spcAft>
            <a:buNone/>
          </a:pPr>
          <a:r>
            <a:rPr lang="en-US" sz="2400" kern="1200"/>
            <a:t>The FFY 2020 APR is</a:t>
          </a:r>
          <a:r>
            <a:rPr lang="en-US" sz="2400" kern="1200">
              <a:latin typeface="Corbel" panose="020B0503020204020204"/>
            </a:rPr>
            <a:t> </a:t>
          </a:r>
          <a:endParaRPr lang="en-US" sz="2400" kern="1200"/>
        </a:p>
        <a:p>
          <a:pPr marL="0" lvl="0" indent="0" algn="ctr" defTabSz="1066800">
            <a:lnSpc>
              <a:spcPct val="90000"/>
            </a:lnSpc>
            <a:spcBef>
              <a:spcPct val="0"/>
            </a:spcBef>
            <a:spcAft>
              <a:spcPts val="0"/>
            </a:spcAft>
            <a:buNone/>
          </a:pPr>
          <a:r>
            <a:rPr lang="en-US" sz="2400" kern="1200"/>
            <a:t>submitted to OSEP</a:t>
          </a:r>
        </a:p>
      </dsp:txBody>
      <dsp:txXfrm>
        <a:off x="6392178" y="0"/>
        <a:ext cx="5322046" cy="1371451"/>
      </dsp:txXfrm>
    </dsp:sp>
    <dsp:sp modelId="{0B9C7160-43DA-41EE-8EC4-4F7749243820}">
      <dsp:nvSpPr>
        <dsp:cNvPr id="0" name=""/>
        <dsp:cNvSpPr/>
      </dsp:nvSpPr>
      <dsp:spPr>
        <a:xfrm>
          <a:off x="9053202" y="1449820"/>
          <a:ext cx="0" cy="313474"/>
        </a:xfrm>
        <a:prstGeom prst="line">
          <a:avLst/>
        </a:prstGeom>
        <a:noFill/>
        <a:ln w="6350" cap="flat" cmpd="sng" algn="ctr">
          <a:solidFill>
            <a:schemeClr val="accent1">
              <a:shade val="90000"/>
              <a:hueOff val="415426"/>
              <a:satOff val="-8871"/>
              <a:lumOff val="33109"/>
              <a:alphaOff val="0"/>
            </a:schemeClr>
          </a:solidFill>
          <a:prstDash val="dash"/>
          <a:miter lim="800000"/>
        </a:ln>
        <a:effectLst/>
      </dsp:spPr>
      <dsp:style>
        <a:lnRef idx="1">
          <a:scrgbClr r="0" g="0" b="0"/>
        </a:lnRef>
        <a:fillRef idx="0">
          <a:scrgbClr r="0" g="0" b="0"/>
        </a:fillRef>
        <a:effectRef idx="0">
          <a:scrgbClr r="0" g="0" b="0"/>
        </a:effectRef>
        <a:fontRef idx="minor"/>
      </dsp:style>
    </dsp:sp>
    <dsp:sp modelId="{BD0FA086-FA31-467C-ABAE-D1CE5E39F6AB}">
      <dsp:nvSpPr>
        <dsp:cNvPr id="0" name=""/>
        <dsp:cNvSpPr/>
      </dsp:nvSpPr>
      <dsp:spPr>
        <a:xfrm>
          <a:off x="9014017" y="1371451"/>
          <a:ext cx="78368" cy="78368"/>
        </a:xfrm>
        <a:prstGeom prst="ellipse">
          <a:avLst/>
        </a:prstGeom>
        <a:solidFill>
          <a:schemeClr val="accent1">
            <a:shade val="90000"/>
            <a:hueOff val="415426"/>
            <a:satOff val="-8871"/>
            <a:lumOff val="33109"/>
            <a:alpha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F7C20-49A4-4550-B3C1-70C34F718F71}">
      <dsp:nvSpPr>
        <dsp:cNvPr id="0" name=""/>
        <dsp:cNvSpPr/>
      </dsp:nvSpPr>
      <dsp:spPr>
        <a:xfrm flipH="1">
          <a:off x="677652" y="262967"/>
          <a:ext cx="375935" cy="3435462"/>
        </a:xfrm>
        <a:prstGeom prst="blockArc">
          <a:avLst>
            <a:gd name="adj1" fmla="val 18900000"/>
            <a:gd name="adj2" fmla="val 2700000"/>
            <a:gd name="adj3" fmla="val 41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B4DD1F-D5F8-4E9A-B0DF-EB59D0654FDD}">
      <dsp:nvSpPr>
        <dsp:cNvPr id="0" name=""/>
        <dsp:cNvSpPr/>
      </dsp:nvSpPr>
      <dsp:spPr>
        <a:xfrm>
          <a:off x="537102" y="386022"/>
          <a:ext cx="8220831" cy="772045"/>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281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t>Regional Learning</a:t>
          </a:r>
          <a:endParaRPr lang="en-US" sz="2400" kern="1200"/>
        </a:p>
      </dsp:txBody>
      <dsp:txXfrm>
        <a:off x="537102" y="386022"/>
        <a:ext cx="8220831" cy="772045"/>
      </dsp:txXfrm>
    </dsp:sp>
    <dsp:sp modelId="{AE8CDDE3-1383-4284-ABAA-1DC19B91C4B4}">
      <dsp:nvSpPr>
        <dsp:cNvPr id="0" name=""/>
        <dsp:cNvSpPr/>
      </dsp:nvSpPr>
      <dsp:spPr>
        <a:xfrm>
          <a:off x="54574" y="289517"/>
          <a:ext cx="965056" cy="96505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570DDA-D2DF-47A5-98A0-982BFB5E4EC2}">
      <dsp:nvSpPr>
        <dsp:cNvPr id="0" name=""/>
        <dsp:cNvSpPr/>
      </dsp:nvSpPr>
      <dsp:spPr>
        <a:xfrm>
          <a:off x="817740" y="1544090"/>
          <a:ext cx="7940192" cy="77204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281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t>Targeted Skills/Support Groups</a:t>
          </a:r>
          <a:endParaRPr lang="en-US" sz="2400" kern="1200"/>
        </a:p>
      </dsp:txBody>
      <dsp:txXfrm>
        <a:off x="817740" y="1544090"/>
        <a:ext cx="7940192" cy="772045"/>
      </dsp:txXfrm>
    </dsp:sp>
    <dsp:sp modelId="{5E800F7C-E559-4BF9-8D95-1AA4F764BC4E}">
      <dsp:nvSpPr>
        <dsp:cNvPr id="0" name=""/>
        <dsp:cNvSpPr/>
      </dsp:nvSpPr>
      <dsp:spPr>
        <a:xfrm>
          <a:off x="335212" y="1447585"/>
          <a:ext cx="965056" cy="96505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D98347-D1A8-48A2-93B5-F5A0918E322D}">
      <dsp:nvSpPr>
        <dsp:cNvPr id="0" name=""/>
        <dsp:cNvSpPr/>
      </dsp:nvSpPr>
      <dsp:spPr>
        <a:xfrm>
          <a:off x="1538194" y="2695388"/>
          <a:ext cx="7205640" cy="772045"/>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281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t>Support Plans </a:t>
          </a:r>
          <a:endParaRPr lang="en-US" sz="2400" kern="1200"/>
        </a:p>
      </dsp:txBody>
      <dsp:txXfrm>
        <a:off x="1538194" y="2695388"/>
        <a:ext cx="7205640" cy="772045"/>
      </dsp:txXfrm>
    </dsp:sp>
    <dsp:sp modelId="{5D2CE53C-0B08-4F59-A423-F5C65E36CCFB}">
      <dsp:nvSpPr>
        <dsp:cNvPr id="0" name=""/>
        <dsp:cNvSpPr/>
      </dsp:nvSpPr>
      <dsp:spPr>
        <a:xfrm>
          <a:off x="662482" y="2604138"/>
          <a:ext cx="965056" cy="96505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5398C-A3AC-4537-88D1-F8AE75AF582D}">
      <dsp:nvSpPr>
        <dsp:cNvPr id="0" name=""/>
        <dsp:cNvSpPr/>
      </dsp:nvSpPr>
      <dsp:spPr>
        <a:xfrm>
          <a:off x="190071" y="243"/>
          <a:ext cx="2743199" cy="1510656"/>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t>12 Regional                Partnership Centers</a:t>
          </a:r>
        </a:p>
      </dsp:txBody>
      <dsp:txXfrm>
        <a:off x="190071" y="243"/>
        <a:ext cx="2743199" cy="1510656"/>
      </dsp:txXfrm>
    </dsp:sp>
    <dsp:sp modelId="{72665B3F-F325-440F-BCA9-C4535B31A4E0}">
      <dsp:nvSpPr>
        <dsp:cNvPr id="0" name=""/>
        <dsp:cNvSpPr/>
      </dsp:nvSpPr>
      <dsp:spPr>
        <a:xfrm>
          <a:off x="190074" y="1600628"/>
          <a:ext cx="2743194" cy="1510656"/>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t>14 School-Age Family and Community Engagement Centers</a:t>
          </a:r>
        </a:p>
      </dsp:txBody>
      <dsp:txXfrm>
        <a:off x="190074" y="1600628"/>
        <a:ext cx="2743194" cy="1510656"/>
      </dsp:txXfrm>
    </dsp:sp>
    <dsp:sp modelId="{692F3BB9-0B04-47E3-B2A3-8F8C3B4C4B60}">
      <dsp:nvSpPr>
        <dsp:cNvPr id="0" name=""/>
        <dsp:cNvSpPr/>
      </dsp:nvSpPr>
      <dsp:spPr>
        <a:xfrm>
          <a:off x="202298" y="3201013"/>
          <a:ext cx="2718746" cy="1510656"/>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t>14 Early Childhood Family and Community Engagement Centers</a:t>
          </a:r>
        </a:p>
      </dsp:txBody>
      <dsp:txXfrm>
        <a:off x="202298" y="3201013"/>
        <a:ext cx="2718746" cy="15106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D1161-0DA1-4D0D-A8D6-F0D826873817}">
      <dsp:nvSpPr>
        <dsp:cNvPr id="0" name=""/>
        <dsp:cNvSpPr/>
      </dsp:nvSpPr>
      <dsp:spPr>
        <a:xfrm>
          <a:off x="0" y="4354"/>
          <a:ext cx="104241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A1C984-0BA9-46EE-9B4C-198E6A72EE31}">
      <dsp:nvSpPr>
        <dsp:cNvPr id="0" name=""/>
        <dsp:cNvSpPr/>
      </dsp:nvSpPr>
      <dsp:spPr>
        <a:xfrm>
          <a:off x="0" y="4354"/>
          <a:ext cx="10424160" cy="1457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Leverage OSE Partnership resources for additional planning for identified school districts based on preschool and school-age data, with a special emphasis on those districts with the lowest performance.  Identified districts would be required to conduct root cause analysis and develop steps to take to improve evaluation timelines.  </a:t>
          </a:r>
        </a:p>
      </dsp:txBody>
      <dsp:txXfrm>
        <a:off x="0" y="4354"/>
        <a:ext cx="10424160" cy="1457682"/>
      </dsp:txXfrm>
    </dsp:sp>
    <dsp:sp modelId="{6A4A91FC-7ED8-4ACC-8D4B-18B35DEB3ECA}">
      <dsp:nvSpPr>
        <dsp:cNvPr id="0" name=""/>
        <dsp:cNvSpPr/>
      </dsp:nvSpPr>
      <dsp:spPr>
        <a:xfrm>
          <a:off x="0" y="1462036"/>
          <a:ext cx="104241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31ADC3-81AE-42AA-92C4-63774E71D673}">
      <dsp:nvSpPr>
        <dsp:cNvPr id="0" name=""/>
        <dsp:cNvSpPr/>
      </dsp:nvSpPr>
      <dsp:spPr>
        <a:xfrm>
          <a:off x="0" y="1462036"/>
          <a:ext cx="10424160" cy="1457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Develop a CSE/CPSE Chairperson Training module on guidance on reporting and building systems to support Indicator 11 data, including the importance of providing timely evaluations and effective processes used by districts that report high numbers of timely evaluations.  Discuss OSEP’s expected target of 100 percent compliance.  </a:t>
          </a:r>
        </a:p>
      </dsp:txBody>
      <dsp:txXfrm>
        <a:off x="0" y="1462036"/>
        <a:ext cx="10424160" cy="1457682"/>
      </dsp:txXfrm>
    </dsp:sp>
    <dsp:sp modelId="{650C833E-DEC9-46FB-A7BF-02CE748342AD}">
      <dsp:nvSpPr>
        <dsp:cNvPr id="0" name=""/>
        <dsp:cNvSpPr/>
      </dsp:nvSpPr>
      <dsp:spPr>
        <a:xfrm>
          <a:off x="0" y="2919718"/>
          <a:ext cx="104241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6BA3FA-4534-43F8-B2E5-385848D05A3B}">
      <dsp:nvSpPr>
        <dsp:cNvPr id="0" name=""/>
        <dsp:cNvSpPr/>
      </dsp:nvSpPr>
      <dsp:spPr>
        <a:xfrm>
          <a:off x="0" y="2919718"/>
          <a:ext cx="10424160" cy="1457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Issue additional guidance on the following:</a:t>
          </a:r>
        </a:p>
        <a:p>
          <a:pPr marL="0" lvl="0" indent="0" algn="l" defTabSz="977900">
            <a:lnSpc>
              <a:spcPct val="90000"/>
            </a:lnSpc>
            <a:spcBef>
              <a:spcPct val="0"/>
            </a:spcBef>
            <a:spcAft>
              <a:spcPct val="35000"/>
            </a:spcAft>
            <a:buNone/>
          </a:pPr>
          <a:r>
            <a:rPr lang="en-US" sz="2200" kern="1200"/>
            <a:t>- Multidisciplinary Evaluator (MDE) Program Responsibilities for Timely Evaluations</a:t>
          </a:r>
        </a:p>
        <a:p>
          <a:pPr marL="0" lvl="0" indent="0" algn="l" defTabSz="977900">
            <a:lnSpc>
              <a:spcPct val="90000"/>
            </a:lnSpc>
            <a:spcBef>
              <a:spcPct val="0"/>
            </a:spcBef>
            <a:spcAft>
              <a:spcPct val="35000"/>
            </a:spcAft>
            <a:buNone/>
          </a:pPr>
          <a:r>
            <a:rPr lang="en-US" sz="2200" kern="1200"/>
            <a:t>- CPSE Early Childhood Transition Responsibilities</a:t>
          </a:r>
        </a:p>
      </dsp:txBody>
      <dsp:txXfrm>
        <a:off x="0" y="2919718"/>
        <a:ext cx="10424160" cy="1457682"/>
      </dsp:txXfrm>
    </dsp:sp>
    <dsp:sp modelId="{BF8ECDB3-2836-41F9-9E5B-EA7BE6E8C985}">
      <dsp:nvSpPr>
        <dsp:cNvPr id="0" name=""/>
        <dsp:cNvSpPr/>
      </dsp:nvSpPr>
      <dsp:spPr>
        <a:xfrm>
          <a:off x="0" y="4377401"/>
          <a:ext cx="104241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B8A7BC-1E3C-40DF-A980-DF603961B6C4}">
      <dsp:nvSpPr>
        <dsp:cNvPr id="0" name=""/>
        <dsp:cNvSpPr/>
      </dsp:nvSpPr>
      <dsp:spPr>
        <a:xfrm>
          <a:off x="0" y="4377401"/>
          <a:ext cx="10424160" cy="738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Issue updated guidance relating to initial evaluations. </a:t>
          </a:r>
        </a:p>
      </dsp:txBody>
      <dsp:txXfrm>
        <a:off x="0" y="4377401"/>
        <a:ext cx="10424160" cy="7388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9DF8B-666C-4E0B-9790-A0826A591809}">
      <dsp:nvSpPr>
        <dsp:cNvPr id="0" name=""/>
        <dsp:cNvSpPr/>
      </dsp:nvSpPr>
      <dsp:spPr>
        <a:xfrm>
          <a:off x="0" y="828"/>
          <a:ext cx="103355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9B87D3-B6F0-4DC5-A0CA-A10FA56AD4BB}">
      <dsp:nvSpPr>
        <dsp:cNvPr id="0" name=""/>
        <dsp:cNvSpPr/>
      </dsp:nvSpPr>
      <dsp:spPr>
        <a:xfrm>
          <a:off x="0" y="828"/>
          <a:ext cx="10335509" cy="1627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Expand Indicators 11 and 12 Sample Size for low performing districts  </a:t>
          </a:r>
        </a:p>
        <a:p>
          <a:pPr marL="0" lvl="0" indent="0" algn="l" defTabSz="977900">
            <a:lnSpc>
              <a:spcPct val="90000"/>
            </a:lnSpc>
            <a:spcBef>
              <a:spcPct val="0"/>
            </a:spcBef>
            <a:spcAft>
              <a:spcPct val="35000"/>
            </a:spcAft>
            <a:buNone/>
          </a:pPr>
          <a:r>
            <a:rPr lang="en-US" sz="2200" kern="1200"/>
            <a:t>- Increase frequency of district reporting </a:t>
          </a:r>
        </a:p>
        <a:p>
          <a:pPr marL="0" lvl="0" indent="0" algn="l" defTabSz="977900">
            <a:lnSpc>
              <a:spcPct val="90000"/>
            </a:lnSpc>
            <a:spcBef>
              <a:spcPct val="0"/>
            </a:spcBef>
            <a:spcAft>
              <a:spcPct val="35000"/>
            </a:spcAft>
            <a:buNone/>
          </a:pPr>
          <a:r>
            <a:rPr lang="en-US" sz="2200" kern="1200"/>
            <a:t>- Increase the sample of students for reporting districts </a:t>
          </a:r>
        </a:p>
      </dsp:txBody>
      <dsp:txXfrm>
        <a:off x="0" y="828"/>
        <a:ext cx="10335509" cy="1627615"/>
      </dsp:txXfrm>
    </dsp:sp>
    <dsp:sp modelId="{E9CF2E2E-80D8-454E-B298-18810A3F9878}">
      <dsp:nvSpPr>
        <dsp:cNvPr id="0" name=""/>
        <dsp:cNvSpPr/>
      </dsp:nvSpPr>
      <dsp:spPr>
        <a:xfrm>
          <a:off x="0" y="1628444"/>
          <a:ext cx="103355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120FDF-2C65-496B-90C1-523CA5CF3A60}">
      <dsp:nvSpPr>
        <dsp:cNvPr id="0" name=""/>
        <dsp:cNvSpPr/>
      </dsp:nvSpPr>
      <dsp:spPr>
        <a:xfrm>
          <a:off x="0" y="1628444"/>
          <a:ext cx="10335509" cy="1784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Partner with the New York State Department of Health to update early childhood transition resources for parents and families last issued in 2005 titled: </a:t>
          </a:r>
          <a:r>
            <a:rPr lang="en-US" sz="2200" kern="1200">
              <a:hlinkClick xmlns:r="http://schemas.openxmlformats.org/officeDocument/2006/relationships" r:id="rId1"/>
            </a:rPr>
            <a:t>The Transition of Children from The New York State Department of Health Early Intervention Program to The State Education Department Preschool Special Education Program or Other Early Childhood Services (nysed.gov)</a:t>
          </a:r>
          <a:endParaRPr lang="en-US" sz="2200" kern="1200"/>
        </a:p>
      </dsp:txBody>
      <dsp:txXfrm>
        <a:off x="0" y="1628444"/>
        <a:ext cx="10335509" cy="1784079"/>
      </dsp:txXfrm>
    </dsp:sp>
    <dsp:sp modelId="{FE8F9C25-C7B7-45F4-8089-8C8C9BAC6713}">
      <dsp:nvSpPr>
        <dsp:cNvPr id="0" name=""/>
        <dsp:cNvSpPr/>
      </dsp:nvSpPr>
      <dsp:spPr>
        <a:xfrm>
          <a:off x="0" y="3412523"/>
          <a:ext cx="103355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C663BF-875E-4458-A3C2-A08F14AA45B6}">
      <dsp:nvSpPr>
        <dsp:cNvPr id="0" name=""/>
        <dsp:cNvSpPr/>
      </dsp:nvSpPr>
      <dsp:spPr>
        <a:xfrm>
          <a:off x="0" y="3412523"/>
          <a:ext cx="10335509" cy="1784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Repeal the requirement that the parent(s) selects the preschool evaluator and replace it with the requirement that the school district, after providing the parent(s) with a list of approved evaluators, must consult with the parent(s) regarding the selection of an evaluator that can provide a timely evaluation of the preschool child. </a:t>
          </a:r>
        </a:p>
      </dsp:txBody>
      <dsp:txXfrm>
        <a:off x="0" y="3412523"/>
        <a:ext cx="10335509" cy="17840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647A0-B2CC-4590-AF3E-F823CE23D891}">
      <dsp:nvSpPr>
        <dsp:cNvPr id="0" name=""/>
        <dsp:cNvSpPr/>
      </dsp:nvSpPr>
      <dsp:spPr>
        <a:xfrm>
          <a:off x="0" y="0"/>
          <a:ext cx="7800072" cy="117841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a:t>Each SPP Indicator has an online survey to collect input on NYS’s target-setting and/or improvement activities</a:t>
          </a:r>
        </a:p>
      </dsp:txBody>
      <dsp:txXfrm>
        <a:off x="0" y="0"/>
        <a:ext cx="7800072" cy="1178417"/>
      </dsp:txXfrm>
    </dsp:sp>
    <dsp:sp modelId="{0AF612C6-5EDD-4D36-BF37-DE27139B54A0}">
      <dsp:nvSpPr>
        <dsp:cNvPr id="0" name=""/>
        <dsp:cNvSpPr/>
      </dsp:nvSpPr>
      <dsp:spPr>
        <a:xfrm>
          <a:off x="0" y="1225856"/>
          <a:ext cx="7800072" cy="237979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Font typeface="Arial" panose="020B0604020202020204" pitchFamily="34" charset="0"/>
            <a:buNone/>
          </a:pPr>
          <a:r>
            <a:rPr lang="en-US" sz="2600" kern="1200"/>
            <a:t>The online surveys are intended to collect feedback from interested stakeholders.  They are available for those who are not attending a virtual meeting or for those who have additional information to share                                     beyond the virtual meetings</a:t>
          </a:r>
        </a:p>
      </dsp:txBody>
      <dsp:txXfrm>
        <a:off x="0" y="1225856"/>
        <a:ext cx="7800072" cy="2379796"/>
      </dsp:txXfrm>
    </dsp:sp>
    <dsp:sp modelId="{0A1A6F76-6A9B-4814-8207-5FCC2A1D6B85}">
      <dsp:nvSpPr>
        <dsp:cNvPr id="0" name=""/>
        <dsp:cNvSpPr/>
      </dsp:nvSpPr>
      <dsp:spPr>
        <a:xfrm>
          <a:off x="0" y="3653093"/>
          <a:ext cx="7800072" cy="27496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0.01666</cdr:x>
      <cdr:y>0.08304</cdr:y>
    </cdr:from>
    <cdr:to>
      <cdr:x>0.07479</cdr:x>
      <cdr:y>0.78841</cdr:y>
    </cdr:to>
    <cdr:sp macro="" textlink="">
      <cdr:nvSpPr>
        <cdr:cNvPr id="3" name="Arrow: Up 2">
          <a:extLst xmlns:a="http://schemas.openxmlformats.org/drawingml/2006/main">
            <a:ext uri="{FF2B5EF4-FFF2-40B4-BE49-F238E27FC236}">
              <a16:creationId xmlns:a16="http://schemas.microsoft.com/office/drawing/2014/main" id="{F8AE1606-4341-4FE0-8ECD-970A9A573712}"/>
            </a:ext>
          </a:extLst>
        </cdr:cNvPr>
        <cdr:cNvSpPr/>
      </cdr:nvSpPr>
      <cdr:spPr>
        <a:xfrm xmlns:a="http://schemas.openxmlformats.org/drawingml/2006/main">
          <a:off x="186024" y="374352"/>
          <a:ext cx="649055" cy="3180080"/>
        </a:xfrm>
        <a:prstGeom xmlns:a="http://schemas.openxmlformats.org/drawingml/2006/main" prst="upArrow">
          <a:avLst/>
        </a:prstGeom>
      </cdr:spPr>
      <cdr: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cdr:style>
      <cdr:txBody>
        <a:bodyPr xmlns:a="http://schemas.openxmlformats.org/drawingml/2006/main" vert="vert270"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2000" dirty="0"/>
            <a:t>Increase = Improvement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30E08F2E-5F06-4CE2-A139-452A1382A6F0}" type="datetimeFigureOut">
              <a:rPr lang="en-US"/>
              <a:t>9/28/2021</a:t>
            </a:fld>
            <a:endParaRPr/>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A4C5DC6-1594-414D-9341-ABA08739246C}" type="datetimeFigureOut">
              <a:rPr lang="en-US"/>
              <a:t>9/28/2021</a:t>
            </a:fld>
            <a:endParaRPr/>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p12.nysed.gov/specialed/spp/"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Today’s presentation and discussion on the New York State Performance Plan is focused on Child Find and Early Childhood Transition.  Both these indicators are pivotal as an entry pathway to special education programs and services. </a:t>
            </a:r>
          </a:p>
          <a:p>
            <a:endParaRPr lang="en-US"/>
          </a:p>
          <a:p>
            <a:r>
              <a:rPr lang="en-US"/>
              <a:t>The timeline requirements of both these compliance indicators demonstrate the importance of ensuring a timely determination of eligibility and access to the rights and protections of the Individuals with Disabilities Education Act (also referred to as the IDEA) for a Free Appropriate Public Education in the Least Restrictive Environment. </a:t>
            </a:r>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data that we present today will reflect the Annual Performance Report data that NYSED submits to the federal Office of Special Education Programs (or OSEP).  The reporting period is based on the federal fiscal year (or FFY).  </a:t>
            </a:r>
          </a:p>
          <a:p>
            <a:endParaRPr lang="en-US"/>
          </a:p>
          <a:p>
            <a:r>
              <a:rPr lang="en-US"/>
              <a:t>The Statewide data sample for Indicator 12 for the 2020-21 school year is based on Referral of Children from Part C Received Between July 1, 2020 and June 30, 2021, and status of the IEP Implementation as of August 31, 2021.  This data is reported by New York State in the 2020 annual performance report due to the United States Department of Education in February of 2022.  </a:t>
            </a:r>
          </a:p>
        </p:txBody>
      </p:sp>
      <p:sp>
        <p:nvSpPr>
          <p:cNvPr id="4" name="Slide Number Placeholder 3"/>
          <p:cNvSpPr>
            <a:spLocks noGrp="1"/>
          </p:cNvSpPr>
          <p:nvPr>
            <p:ph type="sldNum" sz="quarter" idx="5"/>
          </p:nvPr>
        </p:nvSpPr>
        <p:spPr/>
        <p:txBody>
          <a:bodyPr/>
          <a:lstStyle/>
          <a:p>
            <a:fld id="{4F9AEDF7-9276-4CA5-9DDB-B7F4F711EBC3}" type="slidenum">
              <a:rPr lang="en-US" smtClean="0"/>
              <a:t>10</a:t>
            </a:fld>
            <a:endParaRPr lang="en-US"/>
          </a:p>
        </p:txBody>
      </p:sp>
    </p:spTree>
    <p:extLst>
      <p:ext uri="{BB962C8B-B14F-4D97-AF65-F5344CB8AC3E}">
        <p14:creationId xmlns:p14="http://schemas.microsoft.com/office/powerpoint/2010/main" val="2394908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now review recent Indicator 12 data trends and comparisons.  </a:t>
            </a:r>
          </a:p>
          <a:p>
            <a:endParaRPr lang="en-US"/>
          </a:p>
          <a:p>
            <a:r>
              <a:rPr lang="en-US"/>
              <a:t>The graph illustrates the federal Office of Special Education Programs’ 100% target (at the red dotted line) and New York State’s reported performance (at the blue solid line) over the period of 2014 through 2019.</a:t>
            </a:r>
          </a:p>
          <a:p>
            <a:endParaRPr lang="en-US"/>
          </a:p>
          <a:p>
            <a:r>
              <a:rPr lang="en-US"/>
              <a:t>The values on the blue solid line illustrate the change from year to year.  For example, from 2014 to 2015 the percent of children referred by Part C prior to age 3 who were found eligible for Part B and who have an IEP developed and Implemented by their third birthday decreased by 7.91 percentage points and from 2015 to 2016 results increased by 4.38 percentage points. </a:t>
            </a:r>
          </a:p>
          <a:p>
            <a:endParaRPr lang="en-US"/>
          </a:p>
          <a:p>
            <a:r>
              <a:rPr lang="en-US"/>
              <a:t>The chart below the graph reflect the 100% target and reported data for each corresponding year and the difference between the New York State target and actual reported data also illustrated in the bottom row labeled difference.  </a:t>
            </a:r>
          </a:p>
          <a:p>
            <a:endParaRPr lang="en-US"/>
          </a:p>
          <a:p>
            <a:r>
              <a:rPr lang="en-US"/>
              <a:t>New York State’s average performance during the period was 69.30% - the highest year reported by 2018 at 75.75% and the lowest was 2017 at 56.67% reflecting the sample data reported those years.  </a:t>
            </a:r>
          </a:p>
          <a:p>
            <a:endParaRPr lang="en-US"/>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11</a:t>
            </a:fld>
            <a:endParaRPr lang="en-US"/>
          </a:p>
        </p:txBody>
      </p:sp>
    </p:spTree>
    <p:extLst>
      <p:ext uri="{BB962C8B-B14F-4D97-AF65-F5344CB8AC3E}">
        <p14:creationId xmlns:p14="http://schemas.microsoft.com/office/powerpoint/2010/main" val="2870262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compared the New York State trend data to the reported data results of other states of comparable size and demographics and to the 2018 National Mean.</a:t>
            </a:r>
          </a:p>
          <a:p>
            <a:endParaRPr lang="en-US"/>
          </a:p>
          <a:p>
            <a:r>
              <a:rPr lang="en-US"/>
              <a:t>New York, California, Florida, Pennsylvania, Illinois, Texas, and Ohio are known as the 7-PAK States.  7-PAK States is a consortium of the seven largest states that the National Association of State Directors of Special Education, Inc. determined to have both similar demographics (e.g., general population, diversity, significant rural and inter-city populations) and issues in the delivery of special education programs to its students with disabilities. </a:t>
            </a:r>
          </a:p>
          <a:p>
            <a:endParaRPr lang="en-US"/>
          </a:p>
          <a:p>
            <a:r>
              <a:rPr lang="en-US"/>
              <a:t>For a comparison with other 7-PAK states, New York has the lowest reported results for Indicator 12, below the 2018 National Mean of 96%.</a:t>
            </a:r>
          </a:p>
        </p:txBody>
      </p:sp>
      <p:sp>
        <p:nvSpPr>
          <p:cNvPr id="4" name="Slide Number Placeholder 3"/>
          <p:cNvSpPr>
            <a:spLocks noGrp="1"/>
          </p:cNvSpPr>
          <p:nvPr>
            <p:ph type="sldNum" sz="quarter" idx="5"/>
          </p:nvPr>
        </p:nvSpPr>
        <p:spPr/>
        <p:txBody>
          <a:bodyPr/>
          <a:lstStyle/>
          <a:p>
            <a:fld id="{77542409-6A04-4DC6-AC3A-D3758287A8F2}" type="slidenum">
              <a:rPr lang="en-US" smtClean="0"/>
              <a:t>12</a:t>
            </a:fld>
            <a:endParaRPr lang="en-US"/>
          </a:p>
        </p:txBody>
      </p:sp>
    </p:spTree>
    <p:extLst>
      <p:ext uri="{BB962C8B-B14F-4D97-AF65-F5344CB8AC3E}">
        <p14:creationId xmlns:p14="http://schemas.microsoft.com/office/powerpoint/2010/main" val="2978703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Compared to all states and territories reporting, New York State has the lowest performance in each year during the reporting years from 2014 to 2018.</a:t>
            </a:r>
          </a:p>
          <a:p>
            <a:endParaRPr lang="en-US"/>
          </a:p>
          <a:p>
            <a:r>
              <a:rPr lang="en-US"/>
              <a:t>When considering Indicator 12 data at a regional level, the New York City school district Indicator 12 performance is significantly lower than school districts reporting in rest of state.  The most recent three-year average for the New York City school district was 31.39% compared to rest of state districts at 91.77%.  </a:t>
            </a:r>
          </a:p>
        </p:txBody>
      </p:sp>
      <p:sp>
        <p:nvSpPr>
          <p:cNvPr id="4" name="Slide Number Placeholder 3"/>
          <p:cNvSpPr>
            <a:spLocks noGrp="1"/>
          </p:cNvSpPr>
          <p:nvPr>
            <p:ph type="sldNum" sz="quarter" idx="5"/>
          </p:nvPr>
        </p:nvSpPr>
        <p:spPr/>
        <p:txBody>
          <a:bodyPr/>
          <a:lstStyle/>
          <a:p>
            <a:fld id="{77542409-6A04-4DC6-AC3A-D3758287A8F2}" type="slidenum">
              <a:rPr lang="en-US" smtClean="0"/>
              <a:t>13</a:t>
            </a:fld>
            <a:endParaRPr lang="en-US"/>
          </a:p>
        </p:txBody>
      </p:sp>
    </p:spTree>
    <p:extLst>
      <p:ext uri="{BB962C8B-B14F-4D97-AF65-F5344CB8AC3E}">
        <p14:creationId xmlns:p14="http://schemas.microsoft.com/office/powerpoint/2010/main" val="3312295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alignment with the Indicator 12 measurement, there are several compliant reasons that may be reported excluding those numbers from the calculation.  </a:t>
            </a:r>
          </a:p>
          <a:p>
            <a:endParaRPr lang="en-US"/>
          </a:p>
          <a:p>
            <a:r>
              <a:rPr lang="en-US"/>
              <a:t>In 2019, the most frequent compliant reason a child did not transition prior to their 3</a:t>
            </a:r>
            <a:r>
              <a:rPr lang="en-US" baseline="30000"/>
              <a:t>rd</a:t>
            </a:r>
            <a:r>
              <a:rPr lang="en-US"/>
              <a:t> birthday was that their parent elected to instead continue early intervention services (representing 62.2% of the reported sample of compliant reasons).  The next two most frequently reported compliant reasons reflect issues obtaining parent consent to evaluate (12.1% reflecting the parent provided consent less than 30 school days prior to the child’s third birthday and 8.8% reflecting parent withdrew consent or did not provide consent).  Parent refusal to make the child available and documented delays in making contact with the parent to schedule the evaluation were the next most frequently reported compliant reasons at 6.7% and 4.2% respectively.  The next several compliant reasons were reported less than 3% in 2019.   </a:t>
            </a:r>
          </a:p>
        </p:txBody>
      </p:sp>
      <p:sp>
        <p:nvSpPr>
          <p:cNvPr id="4" name="Slide Number Placeholder 3"/>
          <p:cNvSpPr>
            <a:spLocks noGrp="1"/>
          </p:cNvSpPr>
          <p:nvPr>
            <p:ph type="sldNum" sz="quarter" idx="5"/>
          </p:nvPr>
        </p:nvSpPr>
        <p:spPr/>
        <p:txBody>
          <a:bodyPr/>
          <a:lstStyle/>
          <a:p>
            <a:fld id="{77542409-6A04-4DC6-AC3A-D3758287A8F2}" type="slidenum">
              <a:rPr lang="en-US" smtClean="0"/>
              <a:t>14</a:t>
            </a:fld>
            <a:endParaRPr lang="en-US"/>
          </a:p>
        </p:txBody>
      </p:sp>
    </p:spTree>
    <p:extLst>
      <p:ext uri="{BB962C8B-B14F-4D97-AF65-F5344CB8AC3E}">
        <p14:creationId xmlns:p14="http://schemas.microsoft.com/office/powerpoint/2010/main" val="692817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 the children who did not fall into one of the Indicator 12 measurement exclusions,  268 children remained in the sample with 185 found eligible with their IEP developed and implemented by their third birthdays.</a:t>
            </a:r>
          </a:p>
          <a:p>
            <a:endParaRPr lang="en-US"/>
          </a:p>
          <a:p>
            <a:r>
              <a:rPr lang="en-US"/>
              <a:t>The difference is 83 children with noncompliant reasons for delay in their early childhood transition.  Of this sample, in 2019 the most commonly reported noncompliant reason for delay was an evaluator delay in completing the evaluation (reported for 51% of the sample). Evaluator as not available to provide a timely evaluation was reported at 19% with 17% of the sample having a noncompliant reason of delay in scheduling the CPSE meeting.  Lack of availability in programs or services was reported as a noncompliant reason for 10% of the sample; with needing additional evaluations at 2% and multilingual evaluator not available at 1%.   </a:t>
            </a:r>
          </a:p>
        </p:txBody>
      </p:sp>
      <p:sp>
        <p:nvSpPr>
          <p:cNvPr id="4" name="Slide Number Placeholder 3"/>
          <p:cNvSpPr>
            <a:spLocks noGrp="1"/>
          </p:cNvSpPr>
          <p:nvPr>
            <p:ph type="sldNum" sz="quarter" idx="5"/>
          </p:nvPr>
        </p:nvSpPr>
        <p:spPr/>
        <p:txBody>
          <a:bodyPr/>
          <a:lstStyle/>
          <a:p>
            <a:fld id="{77542409-6A04-4DC6-AC3A-D3758287A8F2}" type="slidenum">
              <a:rPr lang="en-US" smtClean="0"/>
              <a:t>15</a:t>
            </a:fld>
            <a:endParaRPr lang="en-US"/>
          </a:p>
        </p:txBody>
      </p:sp>
    </p:spTree>
    <p:extLst>
      <p:ext uri="{BB962C8B-B14F-4D97-AF65-F5344CB8AC3E}">
        <p14:creationId xmlns:p14="http://schemas.microsoft.com/office/powerpoint/2010/main" val="3849060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pause now to have discussion and feedback from stakeholders.  We will be asking: What did the State Performance Plan data tell us?</a:t>
            </a:r>
          </a:p>
          <a:p>
            <a:endParaRPr lang="en-US"/>
          </a:p>
          <a:p>
            <a:r>
              <a:rPr lang="en-US"/>
              <a:t>As a reminder, Indicator 12 does not require states to establish targets as OSEP has set targets at 100%.  Stakeholder feedback is intended to identify strategies for improvement so that New York State achieves the Indicator 12 100% target. </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16</a:t>
            </a:fld>
            <a:endParaRPr lang="en-US"/>
          </a:p>
        </p:txBody>
      </p:sp>
    </p:spTree>
    <p:extLst>
      <p:ext uri="{BB962C8B-B14F-4D97-AF65-F5344CB8AC3E}">
        <p14:creationId xmlns:p14="http://schemas.microsoft.com/office/powerpoint/2010/main" val="1058657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now look at Improvement Strategies aimed at improving New York State’s Child Find and/or Early Childhood Transition performance. </a:t>
            </a:r>
          </a:p>
        </p:txBody>
      </p:sp>
      <p:sp>
        <p:nvSpPr>
          <p:cNvPr id="4" name="Slide Number Placeholder 3"/>
          <p:cNvSpPr>
            <a:spLocks noGrp="1"/>
          </p:cNvSpPr>
          <p:nvPr>
            <p:ph type="sldNum" sz="quarter" idx="10"/>
          </p:nvPr>
        </p:nvSpPr>
        <p:spPr/>
        <p:txBody>
          <a:bodyPr/>
          <a:lstStyle/>
          <a:p>
            <a:fld id="{77542409-6A04-4DC6-AC3A-D3758287A8F2}" type="slidenum">
              <a:rPr lang="en-US" smtClean="0"/>
              <a:t>17</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7378" y="4518203"/>
            <a:ext cx="5987657" cy="4264180"/>
          </a:xfrm>
        </p:spPr>
        <p:txBody>
          <a:bodyPr/>
          <a:lstStyle/>
          <a:p>
            <a:pPr lvl="1"/>
            <a:r>
              <a:rPr lang="en-US"/>
              <a:t>Both Indicator 11 and 12 APR submissions require states to provide detailed information about the timely correction of noncompliance.  In addition, states must report information regarding the nature of any continuing noncompliance, improvement activities completed, and any enforcement actions that were taken.</a:t>
            </a:r>
          </a:p>
          <a:p>
            <a:pPr lvl="1"/>
            <a:endParaRPr lang="en-US"/>
          </a:p>
          <a:p>
            <a:pPr lvl="1"/>
            <a:r>
              <a:rPr lang="en-US"/>
              <a:t>The Special Education Quality Assurance (or SEQA) Offices, within the NYSED Office of Special Education, conduct verification and follow-up reviews for both Indicators 11 and 12 for those districts on the sample reporting cycle.  As part of its oversight, SEQA will monitor district’s data reporting to identify noncompliance with Indicator 11 and/or 12 that must be addressed and contact districts at 3, 6, and 9 months to ensure the district is working to resolve the noncompliance.  </a:t>
            </a:r>
          </a:p>
          <a:p>
            <a:pPr lvl="1"/>
            <a:endParaRPr lang="en-US"/>
          </a:p>
          <a:p>
            <a:pPr lvl="1"/>
            <a:r>
              <a:rPr lang="en-US"/>
              <a:t>In addition, as part of a comprehensive compliance assurance plan, the New York City SEQA Office has been verifying actions the New York City Department of Education  (DOE) has been taking to address systemic issues with timely evaluations and early childhood transition including additional resources for the CSEs and CPSEs, increasing the number of evaluations performed by the DOE, enhancing data sharing and communication with the early intervention system, and revising its policies and procedures for the CPSE evaluation process.  </a:t>
            </a:r>
          </a:p>
          <a:p>
            <a:pPr lvl="1"/>
            <a:endParaRPr lang="en-US"/>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18</a:t>
            </a:fld>
            <a:endParaRPr lang="en-US"/>
          </a:p>
        </p:txBody>
      </p:sp>
    </p:spTree>
    <p:extLst>
      <p:ext uri="{BB962C8B-B14F-4D97-AF65-F5344CB8AC3E}">
        <p14:creationId xmlns:p14="http://schemas.microsoft.com/office/powerpoint/2010/main" val="3457729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1607" y="4518203"/>
            <a:ext cx="6203428" cy="4674184"/>
          </a:xfrm>
        </p:spPr>
        <p:txBody>
          <a:bodyPr/>
          <a:lstStyle/>
          <a:p>
            <a:pPr lvl="1"/>
            <a:r>
              <a:rPr lang="en-US"/>
              <a:t>If a school district does not report 100% compliance with Indicator 11 or 12 requirements, the district must resolve student specific noncompliance, address the reasons for its noncompliance, and submit written assurances to NYSED.  </a:t>
            </a:r>
          </a:p>
          <a:p>
            <a:pPr lvl="1"/>
            <a:endParaRPr lang="en-US" sz="500"/>
          </a:p>
          <a:p>
            <a:pPr lvl="1"/>
            <a:r>
              <a:rPr lang="en-US"/>
              <a:t>For the student-specific noncompliance, the school district must assure that those students who did not receive their individual evaluations or did not successfully transition within required timelines have subsequently had their evaluations completed and/or successfully transitioned in compliance with State requirements.    </a:t>
            </a:r>
          </a:p>
          <a:p>
            <a:pPr lvl="1"/>
            <a:endParaRPr lang="en-US" sz="500"/>
          </a:p>
          <a:p>
            <a:pPr lvl="1"/>
            <a:r>
              <a:rPr lang="en-US"/>
              <a:t>To ensure the district has addressed its reasons for noncompliance, the district must conduct a review of all students during a three-month period.  The district must provide data and submit an assurance to verify that Indicator 11 and/or 12 requirements were met in the district during its review period.  </a:t>
            </a:r>
          </a:p>
          <a:p>
            <a:pPr marL="471145" lvl="1" indent="0">
              <a:buFontTx/>
              <a:buNone/>
            </a:pPr>
            <a:endParaRPr lang="en-US"/>
          </a:p>
          <a:p>
            <a:pPr lvl="1"/>
            <a:r>
              <a:rPr lang="en-US"/>
              <a:t>SEQA will conduct a monitoring review to follow-up on the school district’s assurances by reviewing the student-specific compliance actions taken by the district and monitoring a sample from the district’s three month review period to address the reasons for its noncompliance.  </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19</a:t>
            </a:fld>
            <a:endParaRPr lang="en-US"/>
          </a:p>
        </p:txBody>
      </p:sp>
    </p:spTree>
    <p:extLst>
      <p:ext uri="{BB962C8B-B14F-4D97-AF65-F5344CB8AC3E}">
        <p14:creationId xmlns:p14="http://schemas.microsoft.com/office/powerpoint/2010/main" val="362803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 we will first discuss the frequently used terms we will use in the presentation to provide more familiarity with the topics we will cover.</a:t>
            </a:r>
          </a:p>
          <a:p>
            <a:endParaRPr lang="en-US"/>
          </a:p>
          <a:p>
            <a:r>
              <a:rPr lang="en-US"/>
              <a:t>We will spend some time reviewing Indicator 11 (the Child Find Indicator) to provide an overview of “How the State Performance Plan Measurement Works” and the associated data trends and comparisons for this Indicator. </a:t>
            </a:r>
          </a:p>
          <a:p>
            <a:endParaRPr lang="en-US"/>
          </a:p>
          <a:p>
            <a:r>
              <a:rPr lang="en-US"/>
              <a:t>We will provide the same information for Indicator 12 (the Early Childhood Transition Indicator).</a:t>
            </a:r>
          </a:p>
          <a:p>
            <a:endParaRPr lang="en-US"/>
          </a:p>
          <a:p>
            <a:r>
              <a:rPr lang="en-US"/>
              <a:t>After reviewing the measurement requirements and data, we will offer a description of our existing improvement activities aimed at improving results for Indicator 11 and 12 and will include potential new improvement strategies for discussion. </a:t>
            </a:r>
          </a:p>
          <a:p>
            <a:endParaRPr lang="en-US"/>
          </a:p>
          <a:p>
            <a:r>
              <a:rPr lang="en-US"/>
              <a:t>We will close today’s meeting with an overview of next steps for this work in New York State. </a:t>
            </a:r>
          </a:p>
        </p:txBody>
      </p:sp>
      <p:sp>
        <p:nvSpPr>
          <p:cNvPr id="4" name="Slide Number Placeholder 3"/>
          <p:cNvSpPr>
            <a:spLocks noGrp="1"/>
          </p:cNvSpPr>
          <p:nvPr>
            <p:ph type="sldNum" sz="quarter" idx="5"/>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1178326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York State Education Law section 4410 was amended in 2017 making all school districts approved preschool evaluators.  This means that school districts may be added to the list of approved evaluators for parents to select to conduct the evaluations in accordance with State timelines. </a:t>
            </a:r>
          </a:p>
          <a:p>
            <a:endParaRPr lang="en-US"/>
          </a:p>
          <a:p>
            <a:r>
              <a:rPr lang="en-US"/>
              <a:t>Also, during the COVID pandemic, the Office of Special Education issued a toolkit regarding the responsibility for conducting preschool evaluations with considerations for remote evaluations and use of previous assessments to determine eligibility.  The objective of these resources was to assist Committees on Preschool Special Education in completing timely preschool evaluations, either in-person or remotely, for all preschool aged children (including those transitioning from Early Intervention).  </a:t>
            </a:r>
          </a:p>
        </p:txBody>
      </p:sp>
      <p:sp>
        <p:nvSpPr>
          <p:cNvPr id="4" name="Slide Number Placeholder 3"/>
          <p:cNvSpPr>
            <a:spLocks noGrp="1"/>
          </p:cNvSpPr>
          <p:nvPr>
            <p:ph type="sldNum" sz="quarter" idx="5"/>
          </p:nvPr>
        </p:nvSpPr>
        <p:spPr/>
        <p:txBody>
          <a:bodyPr/>
          <a:lstStyle/>
          <a:p>
            <a:fld id="{77542409-6A04-4DC6-AC3A-D3758287A8F2}" type="slidenum">
              <a:rPr lang="en-US" smtClean="0"/>
              <a:t>20</a:t>
            </a:fld>
            <a:endParaRPr lang="en-US"/>
          </a:p>
        </p:txBody>
      </p:sp>
    </p:spTree>
    <p:extLst>
      <p:ext uri="{BB962C8B-B14F-4D97-AF65-F5344CB8AC3E}">
        <p14:creationId xmlns:p14="http://schemas.microsoft.com/office/powerpoint/2010/main" val="2916005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Resource to Special Education Support Services includes information on the Early Intervention program, the transition process to CPSE, and how to navigate the special education system for children with disabilities.  It is a good source of information for parents and families outlining the steps in the process and the timelines for early childhood transition. </a:t>
            </a:r>
          </a:p>
          <a:p>
            <a:endParaRPr lang="en-US"/>
          </a:p>
          <a:p>
            <a:r>
              <a:rPr lang="en-US"/>
              <a:t>The State Education Department maintains a memorandum of understanding with the New York State Department of Health that outlines each agency’s roles, the process, and timelines for transition according to laws and regulations governing both agencies.</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21</a:t>
            </a:fld>
            <a:endParaRPr lang="en-US"/>
          </a:p>
        </p:txBody>
      </p:sp>
    </p:spTree>
    <p:extLst>
      <p:ext uri="{BB962C8B-B14F-4D97-AF65-F5344CB8AC3E}">
        <p14:creationId xmlns:p14="http://schemas.microsoft.com/office/powerpoint/2010/main" val="3700347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Office of Special Education is a member of the New York State Act Early Team to assist in promoting the Centers for Disease Control’s “Learn the Signs. Act Early” Campaign.    This Campaign encourages parents and providers to learn the signs of healthy development, monitor every child’s early development, and take action when there is a concern.  	</a:t>
            </a:r>
          </a:p>
          <a:p>
            <a:pPr lvl="0">
              <a:defRPr/>
            </a:pPr>
            <a:endParaRPr lang="en-US"/>
          </a:p>
          <a:p>
            <a:pPr lvl="0"/>
            <a:r>
              <a:rPr lang="en-US"/>
              <a:t>The “Learn the Signs. Act Early” Campaign includes tools, resources and videos, in multiple languages, that were shared through the Office of Special Education listserv and through our regional Early Childhood Family and Community Engagement Centers. </a:t>
            </a:r>
          </a:p>
          <a:p>
            <a:pPr defTabSz="942289">
              <a:defRPr/>
            </a:pPr>
            <a:endParaRPr lang="en-US"/>
          </a:p>
          <a:p>
            <a:pPr defTabSz="942289">
              <a:defRPr/>
            </a:pPr>
            <a:endParaRPr lang="en-US"/>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22</a:t>
            </a:fld>
            <a:endParaRPr lang="en-US"/>
          </a:p>
        </p:txBody>
      </p:sp>
    </p:spTree>
    <p:extLst>
      <p:ext uri="{BB962C8B-B14F-4D97-AF65-F5344CB8AC3E}">
        <p14:creationId xmlns:p14="http://schemas.microsoft.com/office/powerpoint/2010/main" val="315805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8548" y="4518203"/>
            <a:ext cx="6247547" cy="4485605"/>
          </a:xfrm>
        </p:spPr>
        <p:txBody>
          <a:bodyPr/>
          <a:lstStyle/>
          <a:p>
            <a:r>
              <a:rPr lang="en-US" sz="1100"/>
              <a:t>The OSE Educational Partnership is a special education professional development network located in Regional Teams across the State.  Regional Teams are comprised of a </a:t>
            </a:r>
            <a:r>
              <a:rPr lang="en-US" sz="1100" b="1"/>
              <a:t>Regional Partnership Center </a:t>
            </a:r>
            <a:r>
              <a:rPr lang="en-US" sz="1100"/>
              <a:t>that has specialists who provide professional development in a range of disciplines including behavior, transition, culturally responsive education, literacy and specially designed instruction, a </a:t>
            </a:r>
            <a:r>
              <a:rPr lang="en-US" sz="1100" b="1"/>
              <a:t>school aged Family and Community Engagement Center</a:t>
            </a:r>
            <a:r>
              <a:rPr lang="en-US" sz="1100"/>
              <a:t> that has specialists with expertise supporting parents and families of school-aged students with disabilities and an </a:t>
            </a:r>
            <a:r>
              <a:rPr lang="en-US" sz="1100" b="1"/>
              <a:t>early childhood Family and Community Engagement Center </a:t>
            </a:r>
            <a:r>
              <a:rPr lang="en-US" sz="1100"/>
              <a:t>that supports parents and families of preschool students with disabilities. </a:t>
            </a:r>
          </a:p>
          <a:p>
            <a:r>
              <a:rPr lang="en-US" sz="1100"/>
              <a:t> </a:t>
            </a:r>
          </a:p>
          <a:p>
            <a:r>
              <a:rPr lang="en-US" sz="1100"/>
              <a:t>These Regional Teams provide professional development to stakeholders including parents and families as well as schools, including preschools, that serve students with disabilities.   </a:t>
            </a:r>
          </a:p>
          <a:p>
            <a:r>
              <a:rPr lang="en-US" sz="1100"/>
              <a:t> </a:t>
            </a:r>
          </a:p>
          <a:p>
            <a:r>
              <a:rPr lang="en-US" sz="1100"/>
              <a:t>The Regional Teams offer three tiers of support:</a:t>
            </a:r>
          </a:p>
          <a:p>
            <a:r>
              <a:rPr lang="en-US" sz="1100" b="1"/>
              <a:t> </a:t>
            </a:r>
            <a:endParaRPr lang="en-US" sz="1100"/>
          </a:p>
          <a:p>
            <a:r>
              <a:rPr lang="en-US" sz="1100" b="1"/>
              <a:t>Regional Learnings </a:t>
            </a:r>
            <a:r>
              <a:rPr lang="en-US" sz="1100"/>
              <a:t>are offered to all educational organizations and/or parents and families of students with disabilities in a region.  The training may be offered in-person and/or virtually and there are training topics in all areas of special education.</a:t>
            </a:r>
          </a:p>
          <a:p>
            <a:r>
              <a:rPr lang="en-US" sz="1100" b="1"/>
              <a:t> </a:t>
            </a:r>
            <a:endParaRPr lang="en-US" sz="1100"/>
          </a:p>
          <a:p>
            <a:r>
              <a:rPr lang="en-US" sz="1100" b="1"/>
              <a:t>Targeted Skills Groups </a:t>
            </a:r>
            <a:r>
              <a:rPr lang="en-US" sz="1100"/>
              <a:t>are provided to groups of schools that have a similar performance or compliance issue that requires more intensive professional development and targeted assistance.</a:t>
            </a:r>
          </a:p>
          <a:p>
            <a:r>
              <a:rPr lang="en-US" sz="1100" b="1"/>
              <a:t> </a:t>
            </a:r>
            <a:endParaRPr lang="en-US" sz="1100"/>
          </a:p>
          <a:p>
            <a:r>
              <a:rPr lang="en-US" sz="1100" b="1"/>
              <a:t>Support Plans </a:t>
            </a:r>
            <a:r>
              <a:rPr lang="en-US" sz="1100"/>
              <a:t>are the most intensive level of support that includes embedded support from one or more specialists from the Regional Team provided directly into the identified schools.</a:t>
            </a:r>
          </a:p>
          <a:p>
            <a:r>
              <a:rPr lang="en-US" sz="1100"/>
              <a:t> </a:t>
            </a:r>
          </a:p>
          <a:p>
            <a:r>
              <a:rPr lang="en-US" sz="1100"/>
              <a:t>In the next slide, we will take a look at trainings currently offered by the Educational Partnership related to our Indicator.</a:t>
            </a:r>
          </a:p>
        </p:txBody>
      </p:sp>
      <p:sp>
        <p:nvSpPr>
          <p:cNvPr id="4" name="Slide Number Placeholder 3"/>
          <p:cNvSpPr>
            <a:spLocks noGrp="1"/>
          </p:cNvSpPr>
          <p:nvPr>
            <p:ph type="sldNum" sz="quarter" idx="5"/>
          </p:nvPr>
        </p:nvSpPr>
        <p:spPr/>
        <p:txBody>
          <a:bodyPr/>
          <a:lstStyle/>
          <a:p>
            <a:fld id="{77542409-6A04-4DC6-AC3A-D3758287A8F2}" type="slidenum">
              <a:rPr lang="en-US" smtClean="0"/>
              <a:t>23</a:t>
            </a:fld>
            <a:endParaRPr lang="en-US"/>
          </a:p>
        </p:txBody>
      </p:sp>
    </p:spTree>
    <p:extLst>
      <p:ext uri="{BB962C8B-B14F-4D97-AF65-F5344CB8AC3E}">
        <p14:creationId xmlns:p14="http://schemas.microsoft.com/office/powerpoint/2010/main" val="1896232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Office of Special Education’s Educational Partnership provides several regional learning opportunities to approved preschool programs and to Committees on Preschool Special Education and to Committees on Special Education.  Approved preschool evaluators are also eligible to participate and access these resources. </a:t>
            </a:r>
          </a:p>
          <a:p>
            <a:endParaRPr lang="en-US"/>
          </a:p>
          <a:p>
            <a:r>
              <a:rPr lang="en-US"/>
              <a:t>These professional development offerings contain effective practices to assist Committees and approved evaluators in their timely evaluation and early childhood transition responsibilities.  </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24</a:t>
            </a:fld>
            <a:endParaRPr lang="en-US"/>
          </a:p>
        </p:txBody>
      </p:sp>
    </p:spTree>
    <p:extLst>
      <p:ext uri="{BB962C8B-B14F-4D97-AF65-F5344CB8AC3E}">
        <p14:creationId xmlns:p14="http://schemas.microsoft.com/office/powerpoint/2010/main" val="1892813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681980" cy="4121570"/>
          </a:xfrm>
        </p:spPr>
        <p:txBody>
          <a:bodyPr/>
          <a:lstStyle/>
          <a:p>
            <a:r>
              <a:rPr lang="en-US"/>
              <a:t>To improve New York State’s performance on timely evaluations and early childhood transition, potential improvement activities 1 through 4 would focus on additional professional development, training, and guidance.</a:t>
            </a:r>
          </a:p>
          <a:p>
            <a:endParaRPr lang="en-US"/>
          </a:p>
          <a:p>
            <a:r>
              <a:rPr lang="en-US"/>
              <a:t>For potential Improvement Activity #1, the Office of Special Education could leverage its Educational Partnership resources to provide embedded support to districts reporting low performance in Indicator 11.  This work would include a root cause analysis reflecting recent performance and action steps to improve evaluation timelines. This support would be targeted to those districts reporting the lowest Indicator 11 results.</a:t>
            </a:r>
          </a:p>
          <a:p>
            <a:endParaRPr lang="en-US"/>
          </a:p>
          <a:p>
            <a:r>
              <a:rPr lang="en-US"/>
              <a:t>For potential Improvement Strategy #2, the Office of Special Education Educational Partnership could expand on its existing CSE/CPSE training by developing a targeted module on Indicator 11 specifically (including reporting and compliance assurance requirements).  This work would be targeted for districts with lowest Indicator 11 results, but available for any district as a proactive measure to improve data statewide.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3rd Potential Improvement Activity would be to issue additional guidance on Indicator 12 requirements to MDE Programs and to CPSEs on timely evaluation requirements.  For this guidance, the Office of Special Education would evaluate survey results from approved evaluators to identify areas of concern or challenges with conducting preschool evaluations.  CPSE guidance could include more information about data reporting to improve data accuracy and consistency.  </a:t>
            </a:r>
          </a:p>
          <a:p>
            <a:endParaRPr lang="en-US"/>
          </a:p>
          <a:p>
            <a:r>
              <a:rPr lang="en-US"/>
              <a:t>For potential Improvement Strategy #4, the Office of Special Education could update existing guidance relating to initial evaluations.  Since there is frequent turnover in CPSE and CSE Chairpersons statewide, this guidance would be available to the field in general.  </a:t>
            </a:r>
          </a:p>
          <a:p>
            <a:endParaRPr lang="en-US">
              <a:highlight>
                <a:srgbClr val="FFFF00"/>
              </a:highlight>
            </a:endParaRPr>
          </a:p>
        </p:txBody>
      </p:sp>
      <p:sp>
        <p:nvSpPr>
          <p:cNvPr id="4" name="Slide Number Placeholder 3"/>
          <p:cNvSpPr>
            <a:spLocks noGrp="1"/>
          </p:cNvSpPr>
          <p:nvPr>
            <p:ph type="sldNum" sz="quarter" idx="5"/>
          </p:nvPr>
        </p:nvSpPr>
        <p:spPr/>
        <p:txBody>
          <a:bodyPr/>
          <a:lstStyle/>
          <a:p>
            <a:fld id="{77542409-6A04-4DC6-AC3A-D3758287A8F2}" type="slidenum">
              <a:rPr lang="en-US" smtClean="0"/>
              <a:t>25</a:t>
            </a:fld>
            <a:endParaRPr lang="en-US"/>
          </a:p>
        </p:txBody>
      </p:sp>
    </p:spTree>
    <p:extLst>
      <p:ext uri="{BB962C8B-B14F-4D97-AF65-F5344CB8AC3E}">
        <p14:creationId xmlns:p14="http://schemas.microsoft.com/office/powerpoint/2010/main" val="844412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9360" y="4518204"/>
            <a:ext cx="6385651" cy="5078904"/>
          </a:xfrm>
        </p:spPr>
        <p:txBody>
          <a:bodyPr/>
          <a:lstStyle/>
          <a:p>
            <a:endParaRPr lang="en-US" sz="500">
              <a:ea typeface="+mn-lt"/>
              <a:cs typeface="+mn-lt"/>
            </a:endParaRPr>
          </a:p>
          <a:p>
            <a:pPr marL="353060" indent="-353060">
              <a:buFont typeface="Arial" panose="020B0604020202020204" pitchFamily="34" charset="0"/>
              <a:buChar char="•"/>
            </a:pPr>
            <a:r>
              <a:rPr lang="en-US">
                <a:ea typeface="+mn-lt"/>
                <a:cs typeface="+mn-lt"/>
              </a:rPr>
              <a:t>A 5</a:t>
            </a:r>
            <a:r>
              <a:rPr lang="en-US" baseline="30000">
                <a:ea typeface="+mn-lt"/>
                <a:cs typeface="+mn-lt"/>
              </a:rPr>
              <a:t>th</a:t>
            </a:r>
            <a:r>
              <a:rPr lang="en-US">
                <a:ea typeface="+mn-lt"/>
                <a:cs typeface="+mn-lt"/>
              </a:rPr>
              <a:t> Potential Improvement Strategy would be to expand the amount of data the State collects for Indicators 11 and 12.  This could be to expand the total pool of data (the frequency of district reporting or increasing the student sample size) and could be targeted only to those districts with low compliance rates in order to perform increased oversight and accountability for these districts. </a:t>
            </a:r>
          </a:p>
          <a:p>
            <a:endParaRPr lang="en-US" sz="500">
              <a:ea typeface="+mn-lt"/>
              <a:cs typeface="+mn-lt"/>
            </a:endParaRPr>
          </a:p>
          <a:p>
            <a:pPr marL="353060" indent="-353060">
              <a:buFont typeface="Arial" panose="020B0604020202020204" pitchFamily="34" charset="0"/>
              <a:buChar char="•"/>
            </a:pPr>
            <a:r>
              <a:rPr lang="en-US"/>
              <a:t>For a 6</a:t>
            </a:r>
            <a:r>
              <a:rPr lang="en-US" baseline="30000"/>
              <a:t>th</a:t>
            </a:r>
            <a:r>
              <a:rPr lang="en-US"/>
              <a:t> Potential Improvement Strategy, the Office of Special Education could partner with the New York State Department of Health to update and reissue transition guide to parents and families to ensure the most recent information and best practices are reflected.  </a:t>
            </a:r>
          </a:p>
          <a:p>
            <a:endParaRPr lang="en-US" sz="500"/>
          </a:p>
          <a:p>
            <a:pPr marL="353060" indent="-353060">
              <a:buFont typeface="Arial" panose="020B0604020202020204" pitchFamily="34" charset="0"/>
              <a:buChar char="•"/>
            </a:pPr>
            <a:r>
              <a:rPr lang="en-US"/>
              <a:t>For a 7</a:t>
            </a:r>
            <a:r>
              <a:rPr lang="en-US" baseline="30000"/>
              <a:t>th</a:t>
            </a:r>
            <a:r>
              <a:rPr lang="en-US"/>
              <a:t> Potential Improvement Activity, we would propose to amend State law to repeal the requirement that the parent select the preschool evaluator.  The requirement has contributed to significant noncompliance in New York State for timely evaluations of preschool students, as parents may not be able to select an approved evaluator who is able to complete the individual evaluation within the State’s required timeline. Districts would select an approved evaluator (which could be the district) in consultation with the parent and in consideration of the availability of the approved evaluator to complete the evaluation within the time period required by State law.  Parents would be provided a list of approved evaluators and informed of their right to request an independent educational evaluation if they disagree with the evaluation that is completed or contracted for by the school district.</a:t>
            </a:r>
            <a:endParaRPr lang="en-US">
              <a:ea typeface="+mn-lt"/>
              <a:cs typeface="+mn-lt"/>
            </a:endParaRP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26</a:t>
            </a:fld>
            <a:endParaRPr lang="en-US"/>
          </a:p>
        </p:txBody>
      </p:sp>
    </p:spTree>
    <p:extLst>
      <p:ext uri="{BB962C8B-B14F-4D97-AF65-F5344CB8AC3E}">
        <p14:creationId xmlns:p14="http://schemas.microsoft.com/office/powerpoint/2010/main" val="2512470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now pause the presentation to discuss our improvement activities.  </a:t>
            </a:r>
          </a:p>
          <a:p>
            <a:r>
              <a:rPr lang="en-US"/>
              <a:t>Specifically, we will ask:  What activities could be considered, maintained, or strengthened to address improvement in Child Find or Early Childhood Transition.  </a:t>
            </a:r>
          </a:p>
        </p:txBody>
      </p:sp>
      <p:sp>
        <p:nvSpPr>
          <p:cNvPr id="4" name="Slide Number Placeholder 3"/>
          <p:cNvSpPr>
            <a:spLocks noGrp="1"/>
          </p:cNvSpPr>
          <p:nvPr>
            <p:ph type="sldNum" sz="quarter" idx="5"/>
          </p:nvPr>
        </p:nvSpPr>
        <p:spPr/>
        <p:txBody>
          <a:bodyPr/>
          <a:lstStyle/>
          <a:p>
            <a:fld id="{77542409-6A04-4DC6-AC3A-D3758287A8F2}" type="slidenum">
              <a:rPr lang="en-US" smtClean="0"/>
              <a:t>27</a:t>
            </a:fld>
            <a:endParaRPr lang="en-US"/>
          </a:p>
        </p:txBody>
      </p:sp>
    </p:spTree>
    <p:extLst>
      <p:ext uri="{BB962C8B-B14F-4D97-AF65-F5344CB8AC3E}">
        <p14:creationId xmlns:p14="http://schemas.microsoft.com/office/powerpoint/2010/main" val="1227691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additional information on how the SPP Indicator data impacts your school district, please visit data.nysed.gov.  </a:t>
            </a:r>
          </a:p>
          <a:p>
            <a:endParaRPr lang="en-US"/>
          </a:p>
          <a:p>
            <a:r>
              <a:rPr lang="en-US"/>
              <a:t>In the “Districts” category on this webpage, you can view the Special Education Data reports under each school district.  These reports are published annually for each individual school district and outline the district’s performance on the SPP Indicators.  </a:t>
            </a:r>
          </a:p>
        </p:txBody>
      </p:sp>
      <p:sp>
        <p:nvSpPr>
          <p:cNvPr id="4" name="Slide Number Placeholder 3"/>
          <p:cNvSpPr>
            <a:spLocks noGrp="1"/>
          </p:cNvSpPr>
          <p:nvPr>
            <p:ph type="sldNum" sz="quarter" idx="5"/>
          </p:nvPr>
        </p:nvSpPr>
        <p:spPr/>
        <p:txBody>
          <a:bodyPr/>
          <a:lstStyle/>
          <a:p>
            <a:pPr defTabSz="935888">
              <a:defRPr/>
            </a:pPr>
            <a:fld id="{77542409-6A04-4DC6-AC3A-D3758287A8F2}" type="slidenum">
              <a:rPr lang="en-US">
                <a:solidFill>
                  <a:srgbClr val="4D3E2F"/>
                </a:solidFill>
                <a:latin typeface="Corbel" panose="020B0503020204020204"/>
              </a:rPr>
              <a:pPr defTabSz="935888">
                <a:defRPr/>
              </a:pPr>
              <a:t>28</a:t>
            </a:fld>
            <a:endParaRPr lang="en-US">
              <a:solidFill>
                <a:srgbClr val="4D3E2F"/>
              </a:solidFill>
              <a:latin typeface="Corbel" panose="020B0503020204020204"/>
            </a:endParaRPr>
          </a:p>
        </p:txBody>
      </p:sp>
    </p:spTree>
    <p:extLst>
      <p:ext uri="{BB962C8B-B14F-4D97-AF65-F5344CB8AC3E}">
        <p14:creationId xmlns:p14="http://schemas.microsoft.com/office/powerpoint/2010/main" val="1548019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greatly appreciate your feedback and ask that you visit our </a:t>
            </a:r>
            <a:r>
              <a:rPr lang="en-US">
                <a:cs typeface="Arial" panose="020B0604020202020204" pitchFamily="34" charset="0"/>
                <a:hlinkClick r:id="rId3">
                  <a:extLst>
                    <a:ext uri="{A12FA001-AC4F-418D-AE19-62706E023703}">
                      <ahyp:hlinkClr xmlns:ahyp="http://schemas.microsoft.com/office/drawing/2018/hyperlinkcolor" val="tx"/>
                    </a:ext>
                  </a:extLst>
                </a:hlinkClick>
              </a:rPr>
              <a:t>SPP/APR webpage</a:t>
            </a:r>
            <a:r>
              <a:rPr lang="en-US">
                <a:cs typeface="Arial" panose="020B0604020202020204" pitchFamily="34" charset="0"/>
              </a:rPr>
              <a:t> (link provided in the slide). </a:t>
            </a:r>
          </a:p>
          <a:p>
            <a:endParaRPr lang="en-US">
              <a:cs typeface="Arial" panose="020B0604020202020204" pitchFamily="34" charset="0"/>
            </a:endParaRPr>
          </a:p>
          <a:p>
            <a:r>
              <a:rPr lang="en-US">
                <a:cs typeface="Arial" panose="020B0604020202020204" pitchFamily="34" charset="0"/>
              </a:rPr>
              <a:t>We will use the survey information to collect input from those who have not attended a virtual meeting or for those who have additional information to share. </a:t>
            </a:r>
          </a:p>
          <a:p>
            <a:endParaRPr lang="en-US">
              <a:cs typeface="Arial" panose="020B0604020202020204" pitchFamily="34" charset="0"/>
            </a:endParaRPr>
          </a:p>
          <a:p>
            <a:r>
              <a:rPr lang="en-US">
                <a:cs typeface="Arial" panose="020B0604020202020204" pitchFamily="34" charset="0"/>
              </a:rPr>
              <a:t>Each individual SPP Indicator will have its own survey and we encourage you to access all surveys that are of interest to you so that we can achieve our objective of meaningful stakeholder engagement. It is important to us t</a:t>
            </a:r>
            <a:r>
              <a:rPr lang="en-US"/>
              <a:t>o ensure that voices from diverse backgrounds are included in conversations about our students and we value multiple perspectives and viewpoints to inform our efforts.    </a:t>
            </a:r>
          </a:p>
          <a:p>
            <a:endParaRPr lang="en-US"/>
          </a:p>
          <a:p>
            <a:endParaRPr lang="en-US"/>
          </a:p>
        </p:txBody>
      </p:sp>
      <p:sp>
        <p:nvSpPr>
          <p:cNvPr id="4" name="Slide Number Placeholder 3"/>
          <p:cNvSpPr>
            <a:spLocks noGrp="1"/>
          </p:cNvSpPr>
          <p:nvPr>
            <p:ph type="sldNum" sz="quarter" idx="5"/>
          </p:nvPr>
        </p:nvSpPr>
        <p:spPr/>
        <p:txBody>
          <a:bodyPr/>
          <a:lstStyle/>
          <a:p>
            <a:pPr defTabSz="935888">
              <a:defRPr/>
            </a:pPr>
            <a:fld id="{77542409-6A04-4DC6-AC3A-D3758287A8F2}" type="slidenum">
              <a:rPr lang="en-US">
                <a:solidFill>
                  <a:srgbClr val="4D3E2F"/>
                </a:solidFill>
                <a:latin typeface="Corbel" panose="020B0503020204020204"/>
              </a:rPr>
              <a:pPr defTabSz="935888">
                <a:defRPr/>
              </a:pPr>
              <a:t>29</a:t>
            </a:fld>
            <a:endParaRPr lang="en-US">
              <a:solidFill>
                <a:srgbClr val="4D3E2F"/>
              </a:solidFill>
              <a:latin typeface="Corbel" panose="020B0503020204020204"/>
            </a:endParaRPr>
          </a:p>
        </p:txBody>
      </p:sp>
    </p:spTree>
    <p:extLst>
      <p:ext uri="{BB962C8B-B14F-4D97-AF65-F5344CB8AC3E}">
        <p14:creationId xmlns:p14="http://schemas.microsoft.com/office/powerpoint/2010/main" val="3412193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4"/>
            <a:ext cx="5681980" cy="4713797"/>
          </a:xfrm>
        </p:spPr>
        <p:txBody>
          <a:bodyPr/>
          <a:lstStyle/>
          <a:p>
            <a:r>
              <a:rPr lang="en-US" sz="1100"/>
              <a:t>We will refer to the State Performance Plan or SPP as the plan each state is required to develop pursuant to the IDEA.  It covers a six-year period and includes state’s data, efforts to implement the IDEA, and improvement activities.  </a:t>
            </a:r>
          </a:p>
          <a:p>
            <a:endParaRPr lang="en-US" sz="500"/>
          </a:p>
          <a:p>
            <a:r>
              <a:rPr lang="en-US" sz="1100"/>
              <a:t>A lot of the data we will discuss is pulled from our federal reports which we submit on a federal fiscal year schedule.  You will see the term FFY to reflect the federal fiscal year period of October 1 – September 30th. For the Child Find Indicator and Early Childhood Transition Indicator, we submit school year data in the same annual report year.  For example, 2020-21 school year data is reported in the 2021 annual performance report. </a:t>
            </a:r>
          </a:p>
          <a:p>
            <a:endParaRPr lang="en-US" sz="500"/>
          </a:p>
          <a:p>
            <a:r>
              <a:rPr lang="en-US" sz="1100"/>
              <a:t>The annual performance report is a report we submit to the U.S. Department of Education containing our most recent data which is compared to our targets.  </a:t>
            </a:r>
          </a:p>
          <a:p>
            <a:endParaRPr lang="en-US" sz="500"/>
          </a:p>
          <a:p>
            <a:r>
              <a:rPr lang="en-US" sz="1100"/>
              <a:t>We will use the term Indicator 11 to refer to the Child Find Indicator and the term Indicator 12 to refer to the Early Childhood Transition Indicator. </a:t>
            </a:r>
          </a:p>
          <a:p>
            <a:endParaRPr lang="en-US" sz="500"/>
          </a:p>
          <a:p>
            <a:r>
              <a:rPr lang="en-US" sz="1100"/>
              <a:t>For both Indicators, we will use the terms compliant reason and noncompliant reason for a delay in meeting the requirements of the Indicator.  Compliant reasons are reasons for a delay in evaluation or transition that are considered to be in compliance with New York State requirements; and noncompliant reasons are not in compliance with requirements.  </a:t>
            </a:r>
          </a:p>
          <a:p>
            <a:endParaRPr lang="en-US" sz="500"/>
          </a:p>
          <a:p>
            <a:r>
              <a:rPr lang="en-US" sz="1100"/>
              <a:t>CSE refers to the Committee on Special Education and CPSE refers to the Committee on Preschool Special Education – these are the entities responsible for performing many of the functions associated with Indicators 11 and 12. </a:t>
            </a:r>
          </a:p>
          <a:p>
            <a:endParaRPr lang="en-US" sz="500"/>
          </a:p>
          <a:p>
            <a:r>
              <a:rPr lang="en-US" sz="1100"/>
              <a:t>Finally, when we use the term Part B or Part C of the IDEA, we are referring to the Act’s legal structure where Part B covers special education for children ages 3-21 and Part C covers early intervention services  for children at birth to 36 months of age.</a:t>
            </a:r>
          </a:p>
          <a:p>
            <a:endParaRPr lang="en-US" baseline="30000"/>
          </a:p>
          <a:p>
            <a:endParaRPr lang="en-US" baseline="30000"/>
          </a:p>
          <a:p>
            <a:endParaRPr lang="en-US" baseline="30000"/>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3</a:t>
            </a:fld>
            <a:endParaRPr lang="en-US"/>
          </a:p>
        </p:txBody>
      </p:sp>
    </p:spTree>
    <p:extLst>
      <p:ext uri="{BB962C8B-B14F-4D97-AF65-F5344CB8AC3E}">
        <p14:creationId xmlns:p14="http://schemas.microsoft.com/office/powerpoint/2010/main" val="3648123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your participation and contribution today.  We greatly value your voice and input on our efforts to improve outcomes for students with disabilities in New York State. </a:t>
            </a:r>
          </a:p>
        </p:txBody>
      </p:sp>
      <p:sp>
        <p:nvSpPr>
          <p:cNvPr id="4" name="Slide Number Placeholder 3"/>
          <p:cNvSpPr>
            <a:spLocks noGrp="1"/>
          </p:cNvSpPr>
          <p:nvPr>
            <p:ph type="sldNum" sz="quarter" idx="5"/>
          </p:nvPr>
        </p:nvSpPr>
        <p:spPr/>
        <p:txBody>
          <a:bodyPr/>
          <a:lstStyle/>
          <a:p>
            <a:pPr defTabSz="942289">
              <a:defRPr/>
            </a:pPr>
            <a:fld id="{77542409-6A04-4DC6-AC3A-D3758287A8F2}" type="slidenum">
              <a:rPr lang="en-US">
                <a:solidFill>
                  <a:srgbClr val="4D3E2F"/>
                </a:solidFill>
                <a:latin typeface="Corbel" panose="020B0503020204020204"/>
              </a:rPr>
              <a:pPr defTabSz="942289">
                <a:defRPr/>
              </a:pPr>
              <a:t>30</a:t>
            </a:fld>
            <a:endParaRPr lang="en-US">
              <a:solidFill>
                <a:srgbClr val="4D3E2F"/>
              </a:solidFill>
              <a:latin typeface="Corbel" panose="020B0503020204020204"/>
            </a:endParaRPr>
          </a:p>
        </p:txBody>
      </p:sp>
    </p:spTree>
    <p:extLst>
      <p:ext uri="{BB962C8B-B14F-4D97-AF65-F5344CB8AC3E}">
        <p14:creationId xmlns:p14="http://schemas.microsoft.com/office/powerpoint/2010/main" val="979829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 will present a description of the Indicator 12, Early Childhood Transition, measurement.</a:t>
            </a:r>
          </a:p>
        </p:txBody>
      </p:sp>
      <p:sp>
        <p:nvSpPr>
          <p:cNvPr id="4" name="Slide Number Placeholder 3"/>
          <p:cNvSpPr>
            <a:spLocks noGrp="1"/>
          </p:cNvSpPr>
          <p:nvPr>
            <p:ph type="sldNum" sz="quarter" idx="10"/>
          </p:nvPr>
        </p:nvSpPr>
        <p:spPr/>
        <p:txBody>
          <a:bodyPr/>
          <a:lstStyle/>
          <a:p>
            <a:fld id="{77542409-6A04-4DC6-AC3A-D3758287A8F2}" type="slidenum">
              <a:rPr lang="en-US" smtClean="0"/>
              <a:t>4</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Indicator 12, Early Childhood Transition, measures the percent of children referred by Part C (Early Intervention) prior to age 3, who:</a:t>
            </a:r>
          </a:p>
          <a:p>
            <a:pPr marL="235572" indent="-235572">
              <a:buAutoNum type="arabicParenR"/>
            </a:pPr>
            <a:r>
              <a:rPr lang="en-US"/>
              <a:t>Are found eligible for Part B (preschool special education); and</a:t>
            </a:r>
          </a:p>
          <a:p>
            <a:pPr marL="235572" indent="-235572">
              <a:buAutoNum type="arabicParenR"/>
            </a:pPr>
            <a:r>
              <a:rPr lang="en-US"/>
              <a:t>Have an Individualized Education Program (IEP) developed and implemented by their 3</a:t>
            </a:r>
            <a:r>
              <a:rPr lang="en-US" baseline="30000"/>
              <a:t>rd</a:t>
            </a:r>
            <a:r>
              <a:rPr lang="en-US"/>
              <a:t> birthday.</a:t>
            </a:r>
          </a:p>
          <a:p>
            <a:pPr marL="235572" indent="-235572">
              <a:buAutoNum type="arabicParenR"/>
            </a:pPr>
            <a:endParaRPr lang="en-US"/>
          </a:p>
          <a:p>
            <a:r>
              <a:rPr lang="en-US"/>
              <a:t>The measurement for this Indicator removes from the calculation:</a:t>
            </a:r>
          </a:p>
          <a:p>
            <a:pPr marL="176679" indent="-176679">
              <a:buFontTx/>
              <a:buChar char="-"/>
            </a:pPr>
            <a:r>
              <a:rPr lang="en-US"/>
              <a:t>Children referred but determined not eligible prior to their 3</a:t>
            </a:r>
            <a:r>
              <a:rPr lang="en-US" baseline="30000"/>
              <a:t>rd</a:t>
            </a:r>
            <a:r>
              <a:rPr lang="en-US"/>
              <a:t> birthday;</a:t>
            </a:r>
          </a:p>
          <a:p>
            <a:pPr marL="176679" indent="-176679">
              <a:buFontTx/>
              <a:buChar char="-"/>
            </a:pPr>
            <a:r>
              <a:rPr lang="en-US"/>
              <a:t>Children for whom their parent refused consent; or parent failed to produce the child for evaluation; or child enrolled in a new school district after consent to evaluate but prior to the first school district making a determination of eligibility. </a:t>
            </a:r>
          </a:p>
          <a:p>
            <a:pPr marL="176679" indent="-176679">
              <a:buFontTx/>
              <a:buChar char="-"/>
            </a:pPr>
            <a:r>
              <a:rPr lang="en-US"/>
              <a:t>Children determined eligible for early intervention less than 90 days before their 3</a:t>
            </a:r>
            <a:r>
              <a:rPr lang="en-US" baseline="30000"/>
              <a:t>rd</a:t>
            </a:r>
            <a:r>
              <a:rPr lang="en-US"/>
              <a:t> birthday; and</a:t>
            </a:r>
          </a:p>
          <a:p>
            <a:pPr marL="176679" indent="-176679">
              <a:buFontTx/>
              <a:buChar char="-"/>
            </a:pPr>
            <a:r>
              <a:rPr lang="en-US"/>
              <a:t>Children whose parents elected to continue early intervention services beyond the child’s 3</a:t>
            </a:r>
            <a:r>
              <a:rPr lang="en-US" baseline="30000"/>
              <a:t>rd</a:t>
            </a:r>
            <a:r>
              <a:rPr lang="en-US"/>
              <a:t> birthday. </a:t>
            </a:r>
          </a:p>
          <a:p>
            <a:pPr marL="176679" indent="-176679">
              <a:buFontTx/>
              <a:buChar char="-"/>
            </a:pPr>
            <a:endParaRPr lang="en-US"/>
          </a:p>
          <a:p>
            <a:r>
              <a:rPr lang="en-US"/>
              <a:t>For those children who did not successfully transition, Indicator 12 data reporting also includes the range of days beyond the standard and the reasons for the delay.  </a:t>
            </a:r>
          </a:p>
          <a:p>
            <a:pPr marL="235572" indent="-235572">
              <a:buAutoNum type="arabicParenR"/>
            </a:pPr>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5</a:t>
            </a:fld>
            <a:endParaRPr lang="en-US"/>
          </a:p>
        </p:txBody>
      </p:sp>
    </p:spTree>
    <p:extLst>
      <p:ext uri="{BB962C8B-B14F-4D97-AF65-F5344CB8AC3E}">
        <p14:creationId xmlns:p14="http://schemas.microsoft.com/office/powerpoint/2010/main" val="982907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Indicator 12 data reporting, a representative sample from one-sixth of the school districts in the State, plus the New York City school district, is taken each year.</a:t>
            </a:r>
          </a:p>
          <a:p>
            <a:endParaRPr lang="en-US"/>
          </a:p>
          <a:p>
            <a:r>
              <a:rPr lang="en-US"/>
              <a:t>NYSED collects individual student data through the Student Information Repository System (SIRS).  Using codes, school districts report the date of referral, date of written parent consent for an initial evaluation, date of the committee on preschool special education meeting to determine eligibility and date the individualized education program (IEP) is implemented.</a:t>
            </a:r>
            <a:endParaRPr lang="en-US" sz="600"/>
          </a:p>
          <a:p>
            <a:endParaRPr lang="en-US" sz="600"/>
          </a:p>
          <a:p>
            <a:r>
              <a:rPr lang="en-US"/>
              <a:t>School districts may report data for all eligible students or they may select a sample of a minimum number of students using prescribed sampling guidelines.</a:t>
            </a:r>
          </a:p>
          <a:p>
            <a:endParaRPr lang="en-US" sz="600"/>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6</a:t>
            </a:fld>
            <a:endParaRPr lang="en-US"/>
          </a:p>
        </p:txBody>
      </p:sp>
    </p:spTree>
    <p:extLst>
      <p:ext uri="{BB962C8B-B14F-4D97-AF65-F5344CB8AC3E}">
        <p14:creationId xmlns:p14="http://schemas.microsoft.com/office/powerpoint/2010/main" val="310645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 the total sample size, Indicator 12 data is frequently reduced to a small number after the calculation removes numbers from consideration.</a:t>
            </a:r>
          </a:p>
          <a:p>
            <a:endParaRPr lang="en-US"/>
          </a:p>
          <a:p>
            <a:r>
              <a:rPr lang="en-US"/>
              <a:t>For example, in 2019 the total sample was 2539.  The Indicator 12 calculation removes the number of children determined not to be eligible prior to their 3</a:t>
            </a:r>
            <a:r>
              <a:rPr lang="en-US" baseline="30000"/>
              <a:t>rd</a:t>
            </a:r>
            <a:r>
              <a:rPr lang="en-US"/>
              <a:t> birthday (in 2019, 86 children); and the number without consent, and the number for whom the parent failed to produce the child for evaluation, and the number of children who enrolls in a new district (757 in 2019), and the number referred to early intervention less than 90 days prior to their 3</a:t>
            </a:r>
            <a:r>
              <a:rPr lang="en-US" baseline="30000"/>
              <a:t>rd</a:t>
            </a:r>
            <a:r>
              <a:rPr lang="en-US"/>
              <a:t> birthday, and the number of children whose parents elected to continue early intervention services (the largest category of the sample in 2019 at 1,424).</a:t>
            </a:r>
          </a:p>
          <a:p>
            <a:endParaRPr lang="en-US"/>
          </a:p>
          <a:p>
            <a:r>
              <a:rPr lang="en-US"/>
              <a:t>This leaves 268 children who met the Indicator 12 measurement criteria for early childhood transition and of that, 185 children successfully transitioned prior to their 3</a:t>
            </a:r>
            <a:r>
              <a:rPr lang="en-US" baseline="30000"/>
              <a:t>rd</a:t>
            </a:r>
            <a:r>
              <a:rPr lang="en-US"/>
              <a:t> birthday.   In 2019, this reflected a 69.03% early childhood transition rate based on a relatively small sample size. </a:t>
            </a:r>
          </a:p>
        </p:txBody>
      </p:sp>
      <p:sp>
        <p:nvSpPr>
          <p:cNvPr id="4" name="Slide Number Placeholder 3"/>
          <p:cNvSpPr>
            <a:spLocks noGrp="1"/>
          </p:cNvSpPr>
          <p:nvPr>
            <p:ph type="sldNum" sz="quarter" idx="5"/>
          </p:nvPr>
        </p:nvSpPr>
        <p:spPr/>
        <p:txBody>
          <a:bodyPr/>
          <a:lstStyle/>
          <a:p>
            <a:fld id="{77542409-6A04-4DC6-AC3A-D3758287A8F2}" type="slidenum">
              <a:rPr lang="en-US" smtClean="0"/>
              <a:t>7</a:t>
            </a:fld>
            <a:endParaRPr lang="en-US"/>
          </a:p>
        </p:txBody>
      </p:sp>
    </p:spTree>
    <p:extLst>
      <p:ext uri="{BB962C8B-B14F-4D97-AF65-F5344CB8AC3E}">
        <p14:creationId xmlns:p14="http://schemas.microsoft.com/office/powerpoint/2010/main" val="22039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going to pause to check to ensure the information we presented regarding the measurement was clear and understandable.  </a:t>
            </a:r>
          </a:p>
        </p:txBody>
      </p:sp>
      <p:sp>
        <p:nvSpPr>
          <p:cNvPr id="4" name="Slide Number Placeholder 3"/>
          <p:cNvSpPr>
            <a:spLocks noGrp="1"/>
          </p:cNvSpPr>
          <p:nvPr>
            <p:ph type="sldNum" sz="quarter" idx="5"/>
          </p:nvPr>
        </p:nvSpPr>
        <p:spPr/>
        <p:txBody>
          <a:bodyPr/>
          <a:lstStyle/>
          <a:p>
            <a:fld id="{77542409-6A04-4DC6-AC3A-D3758287A8F2}" type="slidenum">
              <a:rPr lang="en-US" smtClean="0"/>
              <a:t>8</a:t>
            </a:fld>
            <a:endParaRPr lang="en-US"/>
          </a:p>
        </p:txBody>
      </p:sp>
    </p:spTree>
    <p:extLst>
      <p:ext uri="{BB962C8B-B14F-4D97-AF65-F5344CB8AC3E}">
        <p14:creationId xmlns:p14="http://schemas.microsoft.com/office/powerpoint/2010/main" val="3708524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now present some data trends to describe New York State’s performance on Indicator 12.  At the end of the presentation of the data, during the virtual meetings we will be asking for stakeholders to share their thoughts about the data.  Specifically, we will ask what does the data tell us?  This will help to inform our improvement strategy discussion. </a:t>
            </a:r>
          </a:p>
        </p:txBody>
      </p:sp>
      <p:sp>
        <p:nvSpPr>
          <p:cNvPr id="4" name="Slide Number Placeholder 3"/>
          <p:cNvSpPr>
            <a:spLocks noGrp="1"/>
          </p:cNvSpPr>
          <p:nvPr>
            <p:ph type="sldNum" sz="quarter" idx="10"/>
          </p:nvPr>
        </p:nvSpPr>
        <p:spPr/>
        <p:txBody>
          <a:bodyPr/>
          <a:lstStyle/>
          <a:p>
            <a:fld id="{77542409-6A04-4DC6-AC3A-D3758287A8F2}" type="slidenum">
              <a:rPr lang="en-US" smtClean="0"/>
              <a:t>9</a:t>
            </a:fld>
            <a:endParaRPr lang="en-US"/>
          </a:p>
        </p:txBody>
      </p:sp>
    </p:spTree>
    <p:extLst>
      <p:ext uri="{BB962C8B-B14F-4D97-AF65-F5344CB8AC3E}">
        <p14:creationId xmlns:p14="http://schemas.microsoft.com/office/powerpoint/2010/main" val="942432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2956218" y="0"/>
            <a:ext cx="3712394" cy="62335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175593" y="861237"/>
            <a:ext cx="3273646" cy="3409168"/>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3175592" y="4579890"/>
            <a:ext cx="3273646"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4" name="Picture 3">
            <a:extLst>
              <a:ext uri="{FF2B5EF4-FFF2-40B4-BE49-F238E27FC236}">
                <a16:creationId xmlns:a16="http://schemas.microsoft.com/office/drawing/2014/main" id="{C386F605-CE7F-4090-B254-6F916FCF960F}"/>
              </a:ext>
            </a:extLst>
          </p:cNvPr>
          <p:cNvPicPr>
            <a:picLocks noChangeAspect="1"/>
          </p:cNvPicPr>
          <p:nvPr userDrawn="1"/>
        </p:nvPicPr>
        <p:blipFill>
          <a:blip r:embed="rId2"/>
          <a:stretch>
            <a:fillRect/>
          </a:stretch>
        </p:blipFill>
        <p:spPr>
          <a:xfrm>
            <a:off x="6739128" y="0"/>
            <a:ext cx="5452872" cy="2501013"/>
          </a:xfrm>
          <a:prstGeom prst="rect">
            <a:avLst/>
          </a:prstGeom>
        </p:spPr>
      </p:pic>
      <p:sp>
        <p:nvSpPr>
          <p:cNvPr id="5" name="Rectangle 4">
            <a:extLst>
              <a:ext uri="{FF2B5EF4-FFF2-40B4-BE49-F238E27FC236}">
                <a16:creationId xmlns:a16="http://schemas.microsoft.com/office/drawing/2014/main" id="{1A0C00E4-63B3-4D28-A36E-8845EF416324}"/>
              </a:ext>
            </a:extLst>
          </p:cNvPr>
          <p:cNvSpPr/>
          <p:nvPr userDrawn="1"/>
        </p:nvSpPr>
        <p:spPr>
          <a:xfrm>
            <a:off x="6739128" y="2501013"/>
            <a:ext cx="5452872" cy="93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young&#10;&#10;Description automatically generated">
            <a:extLst>
              <a:ext uri="{FF2B5EF4-FFF2-40B4-BE49-F238E27FC236}">
                <a16:creationId xmlns:a16="http://schemas.microsoft.com/office/drawing/2014/main" id="{513BFF69-4F6A-4F50-A7F7-7C3314634A2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739128" y="2583711"/>
            <a:ext cx="5452872" cy="3639200"/>
          </a:xfrm>
          <a:prstGeom prst="rect">
            <a:avLst/>
          </a:prstGeom>
        </p:spPr>
      </p:pic>
      <p:pic>
        <p:nvPicPr>
          <p:cNvPr id="15" name="Picture 14">
            <a:extLst>
              <a:ext uri="{FF2B5EF4-FFF2-40B4-BE49-F238E27FC236}">
                <a16:creationId xmlns:a16="http://schemas.microsoft.com/office/drawing/2014/main" id="{039964FC-7CF6-4C15-931A-257280C2A6D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8655" b="8653"/>
          <a:stretch/>
        </p:blipFill>
        <p:spPr>
          <a:xfrm>
            <a:off x="0" y="0"/>
            <a:ext cx="2896251" cy="1828800"/>
          </a:xfrm>
          <a:prstGeom prst="rect">
            <a:avLst/>
          </a:prstGeom>
        </p:spPr>
      </p:pic>
      <p:pic>
        <p:nvPicPr>
          <p:cNvPr id="17" name="Picture 16" descr="A picture containing person&#10;&#10;Description automatically generated">
            <a:extLst>
              <a:ext uri="{FF2B5EF4-FFF2-40B4-BE49-F238E27FC236}">
                <a16:creationId xmlns:a16="http://schemas.microsoft.com/office/drawing/2014/main" id="{DD5C8211-8765-40B9-B7E6-4DA7689A16D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669" t="1590" r="5552" b="11035"/>
          <a:stretch/>
        </p:blipFill>
        <p:spPr>
          <a:xfrm>
            <a:off x="-10549" y="4375087"/>
            <a:ext cx="2896251" cy="1858457"/>
          </a:xfrm>
          <a:prstGeom prst="rect">
            <a:avLst/>
          </a:prstGeom>
        </p:spPr>
      </p:pic>
      <p:pic>
        <p:nvPicPr>
          <p:cNvPr id="19" name="Picture 18">
            <a:extLst>
              <a:ext uri="{FF2B5EF4-FFF2-40B4-BE49-F238E27FC236}">
                <a16:creationId xmlns:a16="http://schemas.microsoft.com/office/drawing/2014/main" id="{59F7A5E5-FB11-416E-A066-C7142B58B0D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9034" t="17308" r="13177" b="1774"/>
          <a:stretch/>
        </p:blipFill>
        <p:spPr>
          <a:xfrm>
            <a:off x="0" y="1948310"/>
            <a:ext cx="2896251" cy="2307266"/>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6" name="Picture Placeholder 45">
            <a:extLst>
              <a:ext uri="{FF2B5EF4-FFF2-40B4-BE49-F238E27FC236}">
                <a16:creationId xmlns:a16="http://schemas.microsoft.com/office/drawing/2014/main" id="{6E47D2BB-415D-4079-B52B-C3C35D36F369}"/>
              </a:ext>
            </a:extLst>
          </p:cNvPr>
          <p:cNvSpPr>
            <a:spLocks noGrp="1"/>
          </p:cNvSpPr>
          <p:nvPr>
            <p:ph type="pic" sz="quarter" idx="28" hasCustomPrompt="1"/>
          </p:nvPr>
        </p:nvSpPr>
        <p:spPr>
          <a:xfrm>
            <a:off x="4448450" y="4321945"/>
            <a:ext cx="4208017" cy="2375332"/>
          </a:xfrm>
          <a:custGeom>
            <a:avLst/>
            <a:gdLst>
              <a:gd name="connsiteX0" fmla="*/ 2414723 w 4208017"/>
              <a:gd name="connsiteY0" fmla="*/ 0 h 2375332"/>
              <a:gd name="connsiteX1" fmla="*/ 3618021 w 4208017"/>
              <a:gd name="connsiteY1" fmla="*/ 0 h 2375332"/>
              <a:gd name="connsiteX2" fmla="*/ 3618021 w 4208017"/>
              <a:gd name="connsiteY2" fmla="*/ 1026017 h 2375332"/>
              <a:gd name="connsiteX3" fmla="*/ 4208017 w 4208017"/>
              <a:gd name="connsiteY3" fmla="*/ 1026017 h 2375332"/>
              <a:gd name="connsiteX4" fmla="*/ 4208017 w 4208017"/>
              <a:gd name="connsiteY4" fmla="*/ 2375332 h 2375332"/>
              <a:gd name="connsiteX5" fmla="*/ 0 w 4208017"/>
              <a:gd name="connsiteY5" fmla="*/ 2375332 h 2375332"/>
              <a:gd name="connsiteX6" fmla="*/ 0 w 4208017"/>
              <a:gd name="connsiteY6" fmla="*/ 152629 h 2375332"/>
              <a:gd name="connsiteX7" fmla="*/ 113020 w 4208017"/>
              <a:gd name="connsiteY7" fmla="*/ 255349 h 2375332"/>
              <a:gd name="connsiteX8" fmla="*/ 1140778 w 4208017"/>
              <a:gd name="connsiteY8" fmla="*/ 624304 h 2375332"/>
              <a:gd name="connsiteX9" fmla="*/ 2387559 w 4208017"/>
              <a:gd name="connsiteY9" fmla="*/ 36326 h 237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8017" h="2375332">
                <a:moveTo>
                  <a:pt x="2414723" y="0"/>
                </a:moveTo>
                <a:lnTo>
                  <a:pt x="3618021" y="0"/>
                </a:lnTo>
                <a:lnTo>
                  <a:pt x="3618021" y="1026017"/>
                </a:lnTo>
                <a:lnTo>
                  <a:pt x="4208017" y="1026017"/>
                </a:lnTo>
                <a:lnTo>
                  <a:pt x="4208017" y="2375332"/>
                </a:lnTo>
                <a:lnTo>
                  <a:pt x="0" y="2375332"/>
                </a:lnTo>
                <a:lnTo>
                  <a:pt x="0" y="152629"/>
                </a:lnTo>
                <a:lnTo>
                  <a:pt x="113020" y="255349"/>
                </a:lnTo>
                <a:cubicBezTo>
                  <a:pt x="392315" y="485843"/>
                  <a:pt x="750377" y="624304"/>
                  <a:pt x="1140778" y="624304"/>
                </a:cubicBezTo>
                <a:cubicBezTo>
                  <a:pt x="1642723" y="624304"/>
                  <a:pt x="2091209" y="395419"/>
                  <a:pt x="2387559" y="36326"/>
                </a:cubicBezTo>
                <a:close/>
              </a:path>
            </a:pathLst>
          </a:custGeom>
          <a:solidFill>
            <a:schemeClr val="accent6">
              <a:lumMod val="40000"/>
              <a:lumOff val="60000"/>
            </a:schemeClr>
          </a:solidFill>
        </p:spPr>
        <p:txBody>
          <a:bodyPr wrap="square">
            <a:noAutofit/>
          </a:bodyPr>
          <a:lstStyle>
            <a:lvl1pPr algn="ctr">
              <a:buFontTx/>
              <a:buNone/>
              <a:defRPr sz="2000">
                <a:solidFill>
                  <a:schemeClr val="accent6">
                    <a:lumMod val="40000"/>
                    <a:lumOff val="60000"/>
                  </a:schemeClr>
                </a:solidFill>
              </a:defRPr>
            </a:lvl1pPr>
          </a:lstStyle>
          <a:p>
            <a:r>
              <a:rPr lang="en-US"/>
              <a:t>picture</a:t>
            </a:r>
          </a:p>
        </p:txBody>
      </p:sp>
      <p:sp>
        <p:nvSpPr>
          <p:cNvPr id="48" name="Picture Placeholder 47">
            <a:extLst>
              <a:ext uri="{FF2B5EF4-FFF2-40B4-BE49-F238E27FC236}">
                <a16:creationId xmlns:a16="http://schemas.microsoft.com/office/drawing/2014/main" id="{5FE1F749-6235-4ED4-9205-2DEBFB359391}"/>
              </a:ext>
            </a:extLst>
          </p:cNvPr>
          <p:cNvSpPr>
            <a:spLocks noGrp="1"/>
          </p:cNvSpPr>
          <p:nvPr>
            <p:ph type="pic" sz="quarter" idx="29" hasCustomPrompt="1"/>
          </p:nvPr>
        </p:nvSpPr>
        <p:spPr>
          <a:xfrm>
            <a:off x="4874582" y="736014"/>
            <a:ext cx="3780401" cy="3478367"/>
          </a:xfrm>
          <a:custGeom>
            <a:avLst/>
            <a:gdLst>
              <a:gd name="connsiteX0" fmla="*/ 0 w 3780401"/>
              <a:gd name="connsiteY0" fmla="*/ 0 h 3478367"/>
              <a:gd name="connsiteX1" fmla="*/ 3780401 w 3780401"/>
              <a:gd name="connsiteY1" fmla="*/ 0 h 3478367"/>
              <a:gd name="connsiteX2" fmla="*/ 3780401 w 3780401"/>
              <a:gd name="connsiteY2" fmla="*/ 2069606 h 3478367"/>
              <a:gd name="connsiteX3" fmla="*/ 3191889 w 3780401"/>
              <a:gd name="connsiteY3" fmla="*/ 2069606 h 3478367"/>
              <a:gd name="connsiteX4" fmla="*/ 3191889 w 3780401"/>
              <a:gd name="connsiteY4" fmla="*/ 3478367 h 3478367"/>
              <a:gd name="connsiteX5" fmla="*/ 2066290 w 3780401"/>
              <a:gd name="connsiteY5" fmla="*/ 3478367 h 3478367"/>
              <a:gd name="connsiteX6" fmla="*/ 2135372 w 3780401"/>
              <a:gd name="connsiteY6" fmla="*/ 3364655 h 3478367"/>
              <a:gd name="connsiteX7" fmla="*/ 2330382 w 3780401"/>
              <a:gd name="connsiteY7" fmla="*/ 2594499 h 3478367"/>
              <a:gd name="connsiteX8" fmla="*/ 714646 w 3780401"/>
              <a:gd name="connsiteY8" fmla="*/ 978763 h 3478367"/>
              <a:gd name="connsiteX9" fmla="*/ 85729 w 3780401"/>
              <a:gd name="connsiteY9" fmla="*/ 1105736 h 3478367"/>
              <a:gd name="connsiteX10" fmla="*/ 0 w 3780401"/>
              <a:gd name="connsiteY10" fmla="*/ 1147033 h 347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0401" h="3478367">
                <a:moveTo>
                  <a:pt x="0" y="0"/>
                </a:moveTo>
                <a:lnTo>
                  <a:pt x="3780401" y="0"/>
                </a:lnTo>
                <a:lnTo>
                  <a:pt x="3780401" y="2069606"/>
                </a:lnTo>
                <a:lnTo>
                  <a:pt x="3191889" y="2069606"/>
                </a:lnTo>
                <a:lnTo>
                  <a:pt x="3191889" y="3478367"/>
                </a:lnTo>
                <a:lnTo>
                  <a:pt x="2066290" y="3478367"/>
                </a:lnTo>
                <a:lnTo>
                  <a:pt x="2135372" y="3364655"/>
                </a:lnTo>
                <a:cubicBezTo>
                  <a:pt x="2259739" y="3135716"/>
                  <a:pt x="2330382" y="2873357"/>
                  <a:pt x="2330382" y="2594499"/>
                </a:cubicBezTo>
                <a:cubicBezTo>
                  <a:pt x="2330382" y="1702153"/>
                  <a:pt x="1606992" y="978763"/>
                  <a:pt x="714646" y="978763"/>
                </a:cubicBezTo>
                <a:cubicBezTo>
                  <a:pt x="491560" y="978763"/>
                  <a:pt x="279033" y="1023975"/>
                  <a:pt x="85729" y="1105736"/>
                </a:cubicBezTo>
                <a:lnTo>
                  <a:pt x="0" y="1147033"/>
                </a:lnTo>
                <a:close/>
              </a:path>
            </a:pathLst>
          </a:custGeom>
          <a:solidFill>
            <a:schemeClr val="accent2"/>
          </a:solidFill>
        </p:spPr>
        <p:txBody>
          <a:bodyPr wrap="square">
            <a:noAutofit/>
          </a:bodyPr>
          <a:lstStyle>
            <a:lvl1pPr algn="r">
              <a:buFontTx/>
              <a:buNone/>
              <a:defRPr sz="2000">
                <a:solidFill>
                  <a:schemeClr val="accent2"/>
                </a:solidFill>
              </a:defRPr>
            </a:lvl1pPr>
          </a:lstStyle>
          <a:p>
            <a:r>
              <a:rPr lang="en-US"/>
              <a:t>picture</a:t>
            </a:r>
          </a:p>
        </p:txBody>
      </p:sp>
      <p:sp>
        <p:nvSpPr>
          <p:cNvPr id="38" name="Picture Placeholder 37">
            <a:extLst>
              <a:ext uri="{FF2B5EF4-FFF2-40B4-BE49-F238E27FC236}">
                <a16:creationId xmlns:a16="http://schemas.microsoft.com/office/drawing/2014/main" id="{83422ECC-7B1E-4F28-AFEB-5532505DDF56}"/>
              </a:ext>
            </a:extLst>
          </p:cNvPr>
          <p:cNvSpPr>
            <a:spLocks noGrp="1"/>
          </p:cNvSpPr>
          <p:nvPr>
            <p:ph type="pic" sz="quarter" idx="21" hasCustomPrompt="1"/>
          </p:nvPr>
        </p:nvSpPr>
        <p:spPr>
          <a:xfrm>
            <a:off x="1117838" y="3346510"/>
            <a:ext cx="3231471" cy="2397525"/>
          </a:xfrm>
          <a:custGeom>
            <a:avLst/>
            <a:gdLst>
              <a:gd name="connsiteX0" fmla="*/ 1946992 w 3231471"/>
              <a:gd name="connsiteY0" fmla="*/ 0 h 2397525"/>
              <a:gd name="connsiteX1" fmla="*/ 2856462 w 3231471"/>
              <a:gd name="connsiteY1" fmla="*/ 0 h 2397525"/>
              <a:gd name="connsiteX2" fmla="*/ 2863996 w 3231471"/>
              <a:gd name="connsiteY2" fmla="*/ 149203 h 2397525"/>
              <a:gd name="connsiteX3" fmla="*/ 3224610 w 3231471"/>
              <a:gd name="connsiteY3" fmla="*/ 1011761 h 2397525"/>
              <a:gd name="connsiteX4" fmla="*/ 3231471 w 3231471"/>
              <a:gd name="connsiteY4" fmla="*/ 1019311 h 2397525"/>
              <a:gd name="connsiteX5" fmla="*/ 3231471 w 3231471"/>
              <a:gd name="connsiteY5" fmla="*/ 2397525 h 2397525"/>
              <a:gd name="connsiteX6" fmla="*/ 0 w 3231471"/>
              <a:gd name="connsiteY6" fmla="*/ 2397525 h 2397525"/>
              <a:gd name="connsiteX7" fmla="*/ 0 w 3231471"/>
              <a:gd name="connsiteY7" fmla="*/ 984960 h 2397525"/>
              <a:gd name="connsiteX8" fmla="*/ 1946992 w 3231471"/>
              <a:gd name="connsiteY8" fmla="*/ 984960 h 239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1471" h="2397525">
                <a:moveTo>
                  <a:pt x="1946992" y="0"/>
                </a:moveTo>
                <a:lnTo>
                  <a:pt x="2856462" y="0"/>
                </a:lnTo>
                <a:lnTo>
                  <a:pt x="2863996" y="149203"/>
                </a:lnTo>
                <a:cubicBezTo>
                  <a:pt x="2897093" y="475100"/>
                  <a:pt x="3027043" y="772366"/>
                  <a:pt x="3224610" y="1011761"/>
                </a:cubicBezTo>
                <a:lnTo>
                  <a:pt x="3231471" y="1019311"/>
                </a:lnTo>
                <a:lnTo>
                  <a:pt x="3231471" y="2397525"/>
                </a:lnTo>
                <a:lnTo>
                  <a:pt x="0" y="2397525"/>
                </a:lnTo>
                <a:lnTo>
                  <a:pt x="0" y="984960"/>
                </a:lnTo>
                <a:lnTo>
                  <a:pt x="1946992" y="984960"/>
                </a:lnTo>
                <a:close/>
              </a:path>
            </a:pathLst>
          </a:custGeom>
          <a:solidFill>
            <a:schemeClr val="accent1">
              <a:lumMod val="75000"/>
            </a:schemeClr>
          </a:solidFill>
        </p:spPr>
        <p:txBody>
          <a:bodyPr wrap="square">
            <a:noAutofit/>
          </a:bodyPr>
          <a:lstStyle>
            <a:lvl1pPr algn="ctr">
              <a:buFontTx/>
              <a:buNone/>
              <a:defRPr sz="2000">
                <a:solidFill>
                  <a:schemeClr val="accent1">
                    <a:lumMod val="75000"/>
                  </a:schemeClr>
                </a:solidFill>
              </a:defRPr>
            </a:lvl1pPr>
          </a:lstStyle>
          <a:p>
            <a:r>
              <a:rPr lang="en-US"/>
              <a:t>picture</a:t>
            </a:r>
          </a:p>
        </p:txBody>
      </p:sp>
      <p:sp>
        <p:nvSpPr>
          <p:cNvPr id="40" name="Picture Placeholder 39">
            <a:extLst>
              <a:ext uri="{FF2B5EF4-FFF2-40B4-BE49-F238E27FC236}">
                <a16:creationId xmlns:a16="http://schemas.microsoft.com/office/drawing/2014/main" id="{0F36A301-8DE6-4070-89B9-CAEDEEBAFF39}"/>
              </a:ext>
            </a:extLst>
          </p:cNvPr>
          <p:cNvSpPr>
            <a:spLocks noGrp="1"/>
          </p:cNvSpPr>
          <p:nvPr>
            <p:ph type="pic" sz="quarter" idx="10" hasCustomPrompt="1"/>
          </p:nvPr>
        </p:nvSpPr>
        <p:spPr>
          <a:xfrm>
            <a:off x="1013719" y="284365"/>
            <a:ext cx="3778414" cy="2985113"/>
          </a:xfrm>
          <a:custGeom>
            <a:avLst/>
            <a:gdLst>
              <a:gd name="connsiteX0" fmla="*/ 0 w 3778414"/>
              <a:gd name="connsiteY0" fmla="*/ 0 h 2985113"/>
              <a:gd name="connsiteX1" fmla="*/ 3778414 w 3778414"/>
              <a:gd name="connsiteY1" fmla="*/ 0 h 2985113"/>
              <a:gd name="connsiteX2" fmla="*/ 3778414 w 3778414"/>
              <a:gd name="connsiteY2" fmla="*/ 1641789 h 2985113"/>
              <a:gd name="connsiteX3" fmla="*/ 3672136 w 3778414"/>
              <a:gd name="connsiteY3" fmla="*/ 1706355 h 2985113"/>
              <a:gd name="connsiteX4" fmla="*/ 2968115 w 3778414"/>
              <a:gd name="connsiteY4" fmla="*/ 2880949 h 2985113"/>
              <a:gd name="connsiteX5" fmla="*/ 2962855 w 3778414"/>
              <a:gd name="connsiteY5" fmla="*/ 2985113 h 2985113"/>
              <a:gd name="connsiteX6" fmla="*/ 2051111 w 3778414"/>
              <a:gd name="connsiteY6" fmla="*/ 2985113 h 2985113"/>
              <a:gd name="connsiteX7" fmla="*/ 2051111 w 3778414"/>
              <a:gd name="connsiteY7" fmla="*/ 2050462 h 2985113"/>
              <a:gd name="connsiteX8" fmla="*/ 0 w 3778414"/>
              <a:gd name="connsiteY8" fmla="*/ 2050462 h 298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8414" h="2985113">
                <a:moveTo>
                  <a:pt x="0" y="0"/>
                </a:moveTo>
                <a:lnTo>
                  <a:pt x="3778414" y="0"/>
                </a:lnTo>
                <a:lnTo>
                  <a:pt x="3778414" y="1641789"/>
                </a:lnTo>
                <a:lnTo>
                  <a:pt x="3672136" y="1706355"/>
                </a:lnTo>
                <a:cubicBezTo>
                  <a:pt x="3285326" y="1967678"/>
                  <a:pt x="3017760" y="2392102"/>
                  <a:pt x="2968115" y="2880949"/>
                </a:cubicBezTo>
                <a:lnTo>
                  <a:pt x="2962855" y="2985113"/>
                </a:lnTo>
                <a:lnTo>
                  <a:pt x="2051111" y="2985113"/>
                </a:lnTo>
                <a:lnTo>
                  <a:pt x="2051111" y="2050462"/>
                </a:lnTo>
                <a:lnTo>
                  <a:pt x="0" y="2050462"/>
                </a:lnTo>
                <a:close/>
              </a:path>
            </a:pathLst>
          </a:custGeom>
          <a:solidFill>
            <a:schemeClr val="tx2"/>
          </a:solidFill>
          <a:ln w="76200">
            <a:noFill/>
          </a:ln>
        </p:spPr>
        <p:txBody>
          <a:bodyPr wrap="square">
            <a:noAutofit/>
          </a:bodyPr>
          <a:lstStyle>
            <a:lvl1pPr algn="ctr">
              <a:buFontTx/>
              <a:buNone/>
              <a:defRPr sz="2000">
                <a:solidFill>
                  <a:schemeClr val="tx2"/>
                </a:solidFill>
              </a:defRPr>
            </a:lvl1pPr>
          </a:lstStyle>
          <a:p>
            <a:r>
              <a:rPr lang="en-US"/>
              <a:t>picture</a:t>
            </a:r>
          </a:p>
        </p:txBody>
      </p:sp>
      <p:sp>
        <p:nvSpPr>
          <p:cNvPr id="34" name="Text Placeholder 55">
            <a:extLst>
              <a:ext uri="{FF2B5EF4-FFF2-40B4-BE49-F238E27FC236}">
                <a16:creationId xmlns:a16="http://schemas.microsoft.com/office/drawing/2014/main" id="{A094AAC4-B5ED-47F4-8258-99D53CFD5ECB}"/>
              </a:ext>
            </a:extLst>
          </p:cNvPr>
          <p:cNvSpPr>
            <a:spLocks noGrp="1"/>
          </p:cNvSpPr>
          <p:nvPr>
            <p:ph type="body" sz="quarter" idx="27" hasCustomPrompt="1"/>
          </p:nvPr>
        </p:nvSpPr>
        <p:spPr>
          <a:xfrm>
            <a:off x="8889236" y="1212967"/>
            <a:ext cx="2943225" cy="460375"/>
          </a:xfrm>
        </p:spPr>
        <p:txBody>
          <a:bodyPr>
            <a:normAutofit/>
          </a:bodyPr>
          <a:lstStyle>
            <a:lvl1pPr marL="0" indent="0" algn="ctr">
              <a:buNone/>
              <a:defRPr sz="1600" spc="300">
                <a:solidFill>
                  <a:schemeClr val="tx2"/>
                </a:solidFill>
              </a:defRPr>
            </a:lvl1pPr>
          </a:lstStyle>
          <a:p>
            <a:pPr lvl="0"/>
            <a:r>
              <a:rPr lang="en-US"/>
              <a:t>Add Subtitle</a:t>
            </a:r>
          </a:p>
        </p:txBody>
      </p:sp>
      <p:cxnSp>
        <p:nvCxnSpPr>
          <p:cNvPr id="36" name="Straight Connector 35">
            <a:extLst>
              <a:ext uri="{FF2B5EF4-FFF2-40B4-BE49-F238E27FC236}">
                <a16:creationId xmlns:a16="http://schemas.microsoft.com/office/drawing/2014/main" id="{C3DAD4DA-9BF0-49DF-B3A0-AD4373B7AB97}"/>
              </a:ext>
            </a:extLst>
          </p:cNvPr>
          <p:cNvCxnSpPr>
            <a:cxnSpLocks/>
          </p:cNvCxnSpPr>
          <p:nvPr userDrawn="1"/>
        </p:nvCxnSpPr>
        <p:spPr>
          <a:xfrm>
            <a:off x="9355907" y="1113989"/>
            <a:ext cx="1988598"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3654188-189F-4C45-84FE-46196D57E725}"/>
              </a:ext>
            </a:extLst>
          </p:cNvPr>
          <p:cNvSpPr>
            <a:spLocks noGrp="1"/>
          </p:cNvSpPr>
          <p:nvPr>
            <p:ph type="title" hasCustomPrompt="1"/>
          </p:nvPr>
        </p:nvSpPr>
        <p:spPr>
          <a:xfrm>
            <a:off x="8889236" y="638380"/>
            <a:ext cx="2943960" cy="475585"/>
          </a:xfrm>
        </p:spPr>
        <p:txBody>
          <a:bodyPr vert="horz" lIns="91440" tIns="45720" rIns="91440" bIns="45720" rtlCol="0">
            <a:normAutofit/>
          </a:bodyPr>
          <a:lstStyle>
            <a:lvl1pPr algn="ctr">
              <a:defRPr lang="en-US" sz="2800" b="1" cap="all" spc="300" baseline="0">
                <a:solidFill>
                  <a:schemeClr val="tx2"/>
                </a:solidFill>
                <a:ea typeface="+mn-ea"/>
                <a:cs typeface="+mn-cs"/>
              </a:defRPr>
            </a:lvl1pPr>
          </a:lstStyle>
          <a:p>
            <a:pPr marL="0" lvl="0" indent="0" algn="ctr">
              <a:spcBef>
                <a:spcPts val="1000"/>
              </a:spcBef>
              <a:buFont typeface="Arial" panose="020B0604020202020204" pitchFamily="34" charset="0"/>
            </a:pPr>
            <a:r>
              <a:rPr lang="en-US"/>
              <a:t>Add Title</a:t>
            </a:r>
          </a:p>
        </p:txBody>
      </p:sp>
      <p:sp>
        <p:nvSpPr>
          <p:cNvPr id="21" name="Picture Placeholder 73">
            <a:extLst>
              <a:ext uri="{FF2B5EF4-FFF2-40B4-BE49-F238E27FC236}">
                <a16:creationId xmlns:a16="http://schemas.microsoft.com/office/drawing/2014/main" id="{E2592FC4-8899-4307-8C15-58CDB76E20D7}"/>
              </a:ext>
            </a:extLst>
          </p:cNvPr>
          <p:cNvSpPr>
            <a:spLocks noGrp="1"/>
          </p:cNvSpPr>
          <p:nvPr>
            <p:ph type="pic" sz="quarter" idx="22" hasCustomPrompt="1"/>
          </p:nvPr>
        </p:nvSpPr>
        <p:spPr>
          <a:xfrm>
            <a:off x="8914350" y="4156229"/>
            <a:ext cx="2184926" cy="2184926"/>
          </a:xfrm>
          <a:prstGeom prst="ellipse">
            <a:avLst/>
          </a:prstGeom>
          <a:solidFill>
            <a:schemeClr val="accent1"/>
          </a:solidFill>
          <a:ln w="76200">
            <a:solidFill>
              <a:schemeClr val="bg1"/>
            </a:solidFill>
          </a:ln>
        </p:spPr>
        <p:txBody>
          <a:bodyPr>
            <a:normAutofit/>
          </a:bodyPr>
          <a:lstStyle>
            <a:lvl1pPr algn="ctr">
              <a:buFontTx/>
              <a:buNone/>
              <a:defRPr sz="2000">
                <a:solidFill>
                  <a:schemeClr val="accent1"/>
                </a:solidFill>
              </a:defRPr>
            </a:lvl1pPr>
          </a:lstStyle>
          <a:p>
            <a:r>
              <a:rPr lang="en-US"/>
              <a:t>picture</a:t>
            </a:r>
          </a:p>
        </p:txBody>
      </p:sp>
      <p:sp>
        <p:nvSpPr>
          <p:cNvPr id="37" name="Picture Placeholder 73">
            <a:extLst>
              <a:ext uri="{FF2B5EF4-FFF2-40B4-BE49-F238E27FC236}">
                <a16:creationId xmlns:a16="http://schemas.microsoft.com/office/drawing/2014/main" id="{D7F536AA-2C67-4EE9-BA44-3CD14A662A4A}"/>
              </a:ext>
            </a:extLst>
          </p:cNvPr>
          <p:cNvSpPr>
            <a:spLocks noGrp="1"/>
          </p:cNvSpPr>
          <p:nvPr>
            <p:ph type="pic" sz="quarter" idx="30" hasCustomPrompt="1"/>
          </p:nvPr>
        </p:nvSpPr>
        <p:spPr>
          <a:xfrm>
            <a:off x="3973492" y="1714777"/>
            <a:ext cx="3231471" cy="3231472"/>
          </a:xfrm>
          <a:prstGeom prst="ellipse">
            <a:avLst/>
          </a:prstGeom>
          <a:solidFill>
            <a:schemeClr val="accent1">
              <a:lumMod val="40000"/>
              <a:lumOff val="60000"/>
            </a:schemeClr>
          </a:solidFill>
          <a:ln w="76200">
            <a:solidFill>
              <a:schemeClr val="bg1"/>
            </a:solidFill>
          </a:ln>
        </p:spPr>
        <p:txBody>
          <a:bodyPr>
            <a:normAutofit/>
          </a:bodyPr>
          <a:lstStyle>
            <a:lvl1pPr algn="ctr">
              <a:buFontTx/>
              <a:buNone/>
              <a:defRPr sz="2000">
                <a:solidFill>
                  <a:schemeClr val="accent1">
                    <a:lumMod val="40000"/>
                    <a:lumOff val="60000"/>
                  </a:schemeClr>
                </a:solidFill>
              </a:defRPr>
            </a:lvl1pPr>
          </a:lstStyle>
          <a:p>
            <a:r>
              <a:rPr lang="en-US"/>
              <a:t>picture</a:t>
            </a:r>
          </a:p>
        </p:txBody>
      </p:sp>
      <p:sp>
        <p:nvSpPr>
          <p:cNvPr id="45" name="Picture Placeholder 76">
            <a:extLst>
              <a:ext uri="{FF2B5EF4-FFF2-40B4-BE49-F238E27FC236}">
                <a16:creationId xmlns:a16="http://schemas.microsoft.com/office/drawing/2014/main" id="{612A5F8A-A926-4147-B50C-7CE357925765}"/>
              </a:ext>
            </a:extLst>
          </p:cNvPr>
          <p:cNvSpPr>
            <a:spLocks noGrp="1"/>
          </p:cNvSpPr>
          <p:nvPr>
            <p:ph type="pic" sz="quarter" idx="23" hasCustomPrompt="1"/>
          </p:nvPr>
        </p:nvSpPr>
        <p:spPr>
          <a:xfrm>
            <a:off x="568720" y="2334827"/>
            <a:ext cx="2496110" cy="1996643"/>
          </a:xfrm>
          <a:solidFill>
            <a:schemeClr val="accent6"/>
          </a:solidFill>
          <a:ln w="76200" cap="sq">
            <a:solidFill>
              <a:schemeClr val="bg1"/>
            </a:solidFill>
            <a:miter lim="800000"/>
          </a:ln>
        </p:spPr>
        <p:txBody>
          <a:bodyPr>
            <a:normAutofit/>
          </a:bodyPr>
          <a:lstStyle>
            <a:lvl1pPr algn="ctr">
              <a:buFontTx/>
              <a:buNone/>
              <a:defRPr sz="2000">
                <a:solidFill>
                  <a:schemeClr val="accent6"/>
                </a:solidFill>
              </a:defRPr>
            </a:lvl1pPr>
          </a:lstStyle>
          <a:p>
            <a:r>
              <a:rPr lang="en-US"/>
              <a:t>picture</a:t>
            </a:r>
          </a:p>
        </p:txBody>
      </p:sp>
      <p:sp>
        <p:nvSpPr>
          <p:cNvPr id="49" name="Picture Placeholder 48">
            <a:extLst>
              <a:ext uri="{FF2B5EF4-FFF2-40B4-BE49-F238E27FC236}">
                <a16:creationId xmlns:a16="http://schemas.microsoft.com/office/drawing/2014/main" id="{702D7850-E2F0-4CF9-AE7D-387BB2740649}"/>
              </a:ext>
            </a:extLst>
          </p:cNvPr>
          <p:cNvSpPr>
            <a:spLocks noGrp="1"/>
          </p:cNvSpPr>
          <p:nvPr>
            <p:ph type="pic" sz="quarter" idx="24" hasCustomPrompt="1"/>
          </p:nvPr>
        </p:nvSpPr>
        <p:spPr>
          <a:xfrm>
            <a:off x="8066471" y="2805620"/>
            <a:ext cx="3555325" cy="2542342"/>
          </a:xfrm>
          <a:custGeom>
            <a:avLst/>
            <a:gdLst>
              <a:gd name="connsiteX0" fmla="*/ 0 w 3555325"/>
              <a:gd name="connsiteY0" fmla="*/ 0 h 2542342"/>
              <a:gd name="connsiteX1" fmla="*/ 3555325 w 3555325"/>
              <a:gd name="connsiteY1" fmla="*/ 0 h 2542342"/>
              <a:gd name="connsiteX2" fmla="*/ 3555325 w 3555325"/>
              <a:gd name="connsiteY2" fmla="*/ 2542342 h 2542342"/>
              <a:gd name="connsiteX3" fmla="*/ 3027792 w 3555325"/>
              <a:gd name="connsiteY3" fmla="*/ 2542342 h 2542342"/>
              <a:gd name="connsiteX4" fmla="*/ 3032805 w 3555325"/>
              <a:gd name="connsiteY4" fmla="*/ 2443072 h 2542342"/>
              <a:gd name="connsiteX5" fmla="*/ 1940342 w 3555325"/>
              <a:gd name="connsiteY5" fmla="*/ 1350609 h 2542342"/>
              <a:gd name="connsiteX6" fmla="*/ 847879 w 3555325"/>
              <a:gd name="connsiteY6" fmla="*/ 2443072 h 2542342"/>
              <a:gd name="connsiteX7" fmla="*/ 852892 w 3555325"/>
              <a:gd name="connsiteY7" fmla="*/ 2542342 h 2542342"/>
              <a:gd name="connsiteX8" fmla="*/ 0 w 3555325"/>
              <a:gd name="connsiteY8" fmla="*/ 2542342 h 254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5325" h="2542342">
                <a:moveTo>
                  <a:pt x="0" y="0"/>
                </a:moveTo>
                <a:lnTo>
                  <a:pt x="3555325" y="0"/>
                </a:lnTo>
                <a:lnTo>
                  <a:pt x="3555325" y="2542342"/>
                </a:lnTo>
                <a:lnTo>
                  <a:pt x="3027792" y="2542342"/>
                </a:lnTo>
                <a:lnTo>
                  <a:pt x="3032805" y="2443072"/>
                </a:lnTo>
                <a:cubicBezTo>
                  <a:pt x="3032805" y="1839721"/>
                  <a:pt x="2543693" y="1350609"/>
                  <a:pt x="1940342" y="1350609"/>
                </a:cubicBezTo>
                <a:cubicBezTo>
                  <a:pt x="1336991" y="1350609"/>
                  <a:pt x="847879" y="1839721"/>
                  <a:pt x="847879" y="2443072"/>
                </a:cubicBezTo>
                <a:lnTo>
                  <a:pt x="852892" y="2542342"/>
                </a:lnTo>
                <a:lnTo>
                  <a:pt x="0" y="2542342"/>
                </a:lnTo>
                <a:close/>
              </a:path>
            </a:pathLst>
          </a:custGeom>
          <a:solidFill>
            <a:schemeClr val="accent2">
              <a:lumMod val="75000"/>
            </a:schemeClr>
          </a:solidFill>
          <a:ln w="76200">
            <a:solidFill>
              <a:schemeClr val="bg1"/>
            </a:solidFill>
            <a:miter lim="800000"/>
          </a:ln>
        </p:spPr>
        <p:txBody>
          <a:bodyPr wrap="square">
            <a:noAutofit/>
          </a:bodyPr>
          <a:lstStyle>
            <a:lvl1pPr algn="ctr">
              <a:buFontTx/>
              <a:buNone/>
              <a:defRPr sz="2000">
                <a:solidFill>
                  <a:schemeClr val="accent2">
                    <a:lumMod val="75000"/>
                  </a:schemeClr>
                </a:solidFill>
              </a:defRPr>
            </a:lvl1pPr>
          </a:lstStyle>
          <a:p>
            <a:r>
              <a:rPr lang="en-US"/>
              <a:t>picture</a:t>
            </a:r>
          </a:p>
        </p:txBody>
      </p:sp>
    </p:spTree>
    <p:extLst>
      <p:ext uri="{BB962C8B-B14F-4D97-AF65-F5344CB8AC3E}">
        <p14:creationId xmlns:p14="http://schemas.microsoft.com/office/powerpoint/2010/main" val="41897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a:lvl1pPr>
          </a:lstStyle>
          <a:p>
            <a:r>
              <a:rPr lang="en-US"/>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971800"/>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3429000"/>
            <a:ext cx="6922990" cy="2488676"/>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25327" y="61151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4" name="Picture 3">
            <a:extLst>
              <a:ext uri="{FF2B5EF4-FFF2-40B4-BE49-F238E27FC236}">
                <a16:creationId xmlns:a16="http://schemas.microsoft.com/office/drawing/2014/main" id="{57A9AB34-58B0-4896-9BF0-EED4AE425A62}"/>
              </a:ext>
            </a:extLst>
          </p:cNvPr>
          <p:cNvPicPr>
            <a:picLocks noChangeAspect="1"/>
          </p:cNvPicPr>
          <p:nvPr userDrawn="1"/>
        </p:nvPicPr>
        <p:blipFill>
          <a:blip r:embed="rId3"/>
          <a:stretch>
            <a:fillRect/>
          </a:stretch>
        </p:blipFill>
        <p:spPr>
          <a:xfrm>
            <a:off x="1600199" y="-31043"/>
            <a:ext cx="7199696" cy="3302210"/>
          </a:xfrm>
          <a:prstGeom prst="rect">
            <a:avLst/>
          </a:prstGeom>
        </p:spPr>
      </p:pic>
      <p:pic>
        <p:nvPicPr>
          <p:cNvPr id="6" name="Picture 5">
            <a:extLst>
              <a:ext uri="{FF2B5EF4-FFF2-40B4-BE49-F238E27FC236}">
                <a16:creationId xmlns:a16="http://schemas.microsoft.com/office/drawing/2014/main" id="{6310AD46-1355-4F8B-8F4F-33DBDE93C36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5720" r="24556"/>
          <a:stretch/>
        </p:blipFill>
        <p:spPr>
          <a:xfrm>
            <a:off x="8909304" y="2509395"/>
            <a:ext cx="3282696" cy="3886200"/>
          </a:xfrm>
          <a:prstGeom prst="rect">
            <a:avLst/>
          </a:prstGeom>
        </p:spPr>
      </p:pic>
      <p:pic>
        <p:nvPicPr>
          <p:cNvPr id="10" name="Picture 9" descr="A picture containing text, person, table&#10;&#10;Description automatically generated">
            <a:extLst>
              <a:ext uri="{FF2B5EF4-FFF2-40B4-BE49-F238E27FC236}">
                <a16:creationId xmlns:a16="http://schemas.microsoft.com/office/drawing/2014/main" id="{2AA854C9-0C1D-4856-9055-67E6D1C2B59F}"/>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586"/>
          <a:stretch/>
        </p:blipFill>
        <p:spPr>
          <a:xfrm>
            <a:off x="8909304" y="106326"/>
            <a:ext cx="3282696" cy="2320446"/>
          </a:xfrm>
          <a:prstGeom prst="rect">
            <a:avLst/>
          </a:prstGeom>
        </p:spPr>
      </p:pic>
      <p:pic>
        <p:nvPicPr>
          <p:cNvPr id="13" name="Picture 12">
            <a:extLst>
              <a:ext uri="{FF2B5EF4-FFF2-40B4-BE49-F238E27FC236}">
                <a16:creationId xmlns:a16="http://schemas.microsoft.com/office/drawing/2014/main" id="{CDBE66BA-A6AD-4575-A3B0-A32A5A8FEDA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8845" r="45587"/>
          <a:stretch/>
        </p:blipFill>
        <p:spPr>
          <a:xfrm>
            <a:off x="0" y="2059146"/>
            <a:ext cx="1490472"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9/28/2021</a:t>
            </a:fld>
            <a:endParaRPr lang="en-US"/>
          </a:p>
        </p:txBody>
      </p:sp>
      <p:sp>
        <p:nvSpPr>
          <p:cNvPr id="6" name="Footer Placeholder 5"/>
          <p:cNvSpPr>
            <a:spLocks noGrp="1"/>
          </p:cNvSpPr>
          <p:nvPr>
            <p:ph type="ftr" sz="quarter" idx="11"/>
          </p:nvPr>
        </p:nvSpPr>
        <p:spPr/>
        <p:txBody>
          <a:bodyPr/>
          <a:lstStyle>
            <a:lvl1pPr>
              <a:defRPr/>
            </a:lvl1pPr>
          </a:lstStyle>
          <a:p>
            <a:r>
              <a:rPr lang="en-US"/>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7"/>
            <a:ext cx="9371949" cy="1183566"/>
          </a:xfrm>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9CD8D479-8942-46E8-A226-A4E01F7A105C}" type="slidenum">
              <a:rPr/>
              <a:t>‹#›</a:t>
            </a:fld>
            <a:endParaRPr/>
          </a:p>
        </p:txBody>
      </p:sp>
      <p:sp>
        <p:nvSpPr>
          <p:cNvPr id="7" name="Date Placeholder 6"/>
          <p:cNvSpPr>
            <a:spLocks noGrp="1"/>
          </p:cNvSpPr>
          <p:nvPr>
            <p:ph type="dt" sz="half" idx="10"/>
          </p:nvPr>
        </p:nvSpPr>
        <p:spPr/>
        <p:txBody>
          <a:bodyPr/>
          <a:lstStyle/>
          <a:p>
            <a:fld id="{94C81B4D-F060-418E-A958-B2BDC1A258F8}" type="datetime1">
              <a:rPr lang="en-US" smtClean="0"/>
              <a:pPr/>
              <a:t>9/28/2021</a:t>
            </a:fld>
            <a:endParaRPr lang="en-US"/>
          </a:p>
        </p:txBody>
      </p:sp>
      <p:sp>
        <p:nvSpPr>
          <p:cNvPr id="8" name="Footer Placeholder 7"/>
          <p:cNvSpPr>
            <a:spLocks noGrp="1"/>
          </p:cNvSpPr>
          <p:nvPr>
            <p:ph type="ftr" sz="quarter" idx="11"/>
          </p:nvPr>
        </p:nvSpPr>
        <p:spPr/>
        <p:txBody>
          <a:bodyPr/>
          <a:lstStyle>
            <a:lvl1pPr>
              <a:defRPr/>
            </a:lvl1pPr>
          </a:lstStyle>
          <a:p>
            <a:r>
              <a:rPr lang="en-US"/>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9/28/2021</a:t>
            </a:fld>
            <a:endParaRPr lang="en-US"/>
          </a:p>
        </p:txBody>
      </p:sp>
      <p:sp>
        <p:nvSpPr>
          <p:cNvPr id="4" name="Footer Placeholder 3"/>
          <p:cNvSpPr>
            <a:spLocks noGrp="1"/>
          </p:cNvSpPr>
          <p:nvPr>
            <p:ph type="ftr" sz="quarter" idx="11"/>
          </p:nvPr>
        </p:nvSpPr>
        <p:spPr/>
        <p:txBody>
          <a:bodyPr/>
          <a:lstStyle>
            <a:lvl1pPr>
              <a:defRPr/>
            </a:lvl1pPr>
          </a:lstStyle>
          <a:p>
            <a:r>
              <a:rPr lang="en-US"/>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9/28/2021</a:t>
            </a:fld>
            <a:endParaRPr lang="en-US"/>
          </a:p>
        </p:txBody>
      </p:sp>
      <p:sp>
        <p:nvSpPr>
          <p:cNvPr id="3" name="Footer Placeholder 2"/>
          <p:cNvSpPr>
            <a:spLocks noGrp="1"/>
          </p:cNvSpPr>
          <p:nvPr>
            <p:ph type="ftr" sz="quarter" idx="11"/>
          </p:nvPr>
        </p:nvSpPr>
        <p:spPr/>
        <p:txBody>
          <a:bodyPr/>
          <a:lstStyle>
            <a:lvl1pPr>
              <a:defRPr/>
            </a:lvl1pPr>
          </a:lstStyle>
          <a:p>
            <a:r>
              <a:rPr lang="en-US"/>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9/28/2021</a:t>
            </a:fld>
            <a:endParaRPr lang="en-US"/>
          </a:p>
        </p:txBody>
      </p:sp>
      <p:sp>
        <p:nvSpPr>
          <p:cNvPr id="6" name="Footer Placeholder 5"/>
          <p:cNvSpPr>
            <a:spLocks noGrp="1"/>
          </p:cNvSpPr>
          <p:nvPr>
            <p:ph type="ftr" sz="quarter" idx="11"/>
          </p:nvPr>
        </p:nvSpPr>
        <p:spPr/>
        <p:txBody>
          <a:bodyPr/>
          <a:lstStyle>
            <a:lvl1pPr>
              <a:defRPr/>
            </a:lvl1pPr>
          </a:lstStyle>
          <a:p>
            <a:r>
              <a:rPr lang="en-US"/>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1171280"/>
            <a:ext cx="5509565" cy="2458281"/>
          </a:xfrm>
          <a:solidFill>
            <a:schemeClr val="accent1">
              <a:lumMod val="75000"/>
            </a:schemeClr>
          </a:solidFill>
        </p:spPr>
        <p:txBody>
          <a:bodyPr anchor="b"/>
          <a:lstStyle>
            <a:lvl1pPr>
              <a:defRPr sz="320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6707180" y="3704169"/>
            <a:ext cx="5484819" cy="2691756"/>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9/28/2021</a:t>
            </a:fld>
            <a:endParaRPr lang="en-US"/>
          </a:p>
        </p:txBody>
      </p:sp>
      <p:sp>
        <p:nvSpPr>
          <p:cNvPr id="6" name="Footer Placeholder 5"/>
          <p:cNvSpPr>
            <a:spLocks noGrp="1"/>
          </p:cNvSpPr>
          <p:nvPr>
            <p:ph type="ftr" sz="quarter" idx="11"/>
          </p:nvPr>
        </p:nvSpPr>
        <p:spPr/>
        <p:txBody>
          <a:bodyPr/>
          <a:lstStyle>
            <a:lvl1pPr>
              <a:defRPr/>
            </a:lvl1pPr>
          </a:lstStyle>
          <a:p>
            <a:r>
              <a:rPr lang="en-US"/>
              <a:t>Add a footer</a:t>
            </a:r>
          </a:p>
        </p:txBody>
      </p:sp>
      <p:pic>
        <p:nvPicPr>
          <p:cNvPr id="11" name="Picture 10">
            <a:extLst>
              <a:ext uri="{FF2B5EF4-FFF2-40B4-BE49-F238E27FC236}">
                <a16:creationId xmlns:a16="http://schemas.microsoft.com/office/drawing/2014/main" id="{FAB57F3C-4405-432E-81E7-55A6EFEC1F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9" y="0"/>
            <a:ext cx="6586869" cy="4391246"/>
          </a:xfrm>
          <a:prstGeom prst="rect">
            <a:avLst/>
          </a:prstGeom>
        </p:spPr>
      </p:pic>
      <p:pic>
        <p:nvPicPr>
          <p:cNvPr id="13" name="Picture 12" descr="A picture containing outdoor, grass, sky, person&#10;&#10;Description automatically generated">
            <a:extLst>
              <a:ext uri="{FF2B5EF4-FFF2-40B4-BE49-F238E27FC236}">
                <a16:creationId xmlns:a16="http://schemas.microsoft.com/office/drawing/2014/main" id="{2307A8DE-EB37-47D2-9266-81899A1F8C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42" y="4431437"/>
            <a:ext cx="2942819" cy="1964488"/>
          </a:xfrm>
          <a:prstGeom prst="rect">
            <a:avLst/>
          </a:prstGeom>
        </p:spPr>
      </p:pic>
      <p:pic>
        <p:nvPicPr>
          <p:cNvPr id="17" name="Picture 16">
            <a:extLst>
              <a:ext uri="{FF2B5EF4-FFF2-40B4-BE49-F238E27FC236}">
                <a16:creationId xmlns:a16="http://schemas.microsoft.com/office/drawing/2014/main" id="{CC7566B6-E1D4-433D-9346-4869FBABAE5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 t="9887" r="-600" b="6927"/>
          <a:stretch/>
        </p:blipFill>
        <p:spPr>
          <a:xfrm>
            <a:off x="3041864" y="4443559"/>
            <a:ext cx="3563547" cy="1964488"/>
          </a:xfrm>
          <a:prstGeom prst="rect">
            <a:avLst/>
          </a:prstGeom>
        </p:spPr>
      </p:pic>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9/28/2021</a:t>
            </a:fld>
            <a:endParaRPr lang="en-US"/>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p>
        </p:txBody>
      </p:sp>
      <p:pic>
        <p:nvPicPr>
          <p:cNvPr id="13" name="Picture 12">
            <a:extLst>
              <a:ext uri="{FF2B5EF4-FFF2-40B4-BE49-F238E27FC236}">
                <a16:creationId xmlns:a16="http://schemas.microsoft.com/office/drawing/2014/main" id="{3CFD5101-6071-4435-AD9B-67CF4EB5320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31473" y="0"/>
            <a:ext cx="2460527" cy="1123284"/>
          </a:xfrm>
          <a:prstGeom prst="rect">
            <a:avLst/>
          </a:prstGeom>
        </p:spPr>
      </p:pic>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p12.nysed.gov/specialed/publications/chapter-429-of-the-laws-of-2017.htm#:~:text=Chapter%20429%20of%20the%20Laws%20of%202017%20establishing,application%20to%20the%20New%20York%20State%20Education%20Department"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hyperlink" Target="http://www.p12.nysed.gov/specialed/publications/2020-memos/documents/preschool-evaluations-july-2020.pdf" TargetMode="Externa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hyperlink" Target="https://www.ccf.ny.gov/files/5416/1133/5211/A_Resource_to_Special_Ed_Support_Services.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hyperlink" Target="http://www.cdc.gov/ActEarly"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hyperlink" Target="https://www.cdc.gov/ncbddd/actearly/pdf/Learn-the-Signs.-Act-Early.-Digital-Toolkit-508.pdf" TargetMode="External"/></Relationships>
</file>

<file path=ppt/slides/_rels/slide23.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22.pn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25.xml"/><Relationship Id="rId7" Type="http://schemas.openxmlformats.org/officeDocument/2006/relationships/diagramColors" Target="../diagrams/colors7.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26.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5.sv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data.nysed.gov/"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hyperlink" Target="http://www.nysed.gov/special-education/ffy-2020-2025-spp-apr" TargetMode="External"/><Relationship Id="rId4" Type="http://schemas.openxmlformats.org/officeDocument/2006/relationships/diagramLayout" Target="../diagrams/layout9.xml"/><Relationship Id="rId9" Type="http://schemas.openxmlformats.org/officeDocument/2006/relationships/image" Target="../media/image2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75592" y="248654"/>
            <a:ext cx="3381865" cy="4759281"/>
          </a:xfrm>
        </p:spPr>
        <p:txBody>
          <a:bodyPr>
            <a:normAutofit fontScale="90000"/>
          </a:bodyPr>
          <a:lstStyle/>
          <a:p>
            <a:r>
              <a:rPr lang="en-US"/>
              <a:t>State Performance Plan (SPP)/</a:t>
            </a:r>
            <a:br>
              <a:rPr lang="en-US"/>
            </a:br>
            <a:r>
              <a:rPr lang="en-US"/>
              <a:t>Annual Performance Report (APR) </a:t>
            </a:r>
            <a:br>
              <a:rPr lang="en-US"/>
            </a:br>
            <a:r>
              <a:rPr lang="en-US"/>
              <a:t>2020-2025</a:t>
            </a:r>
          </a:p>
        </p:txBody>
      </p:sp>
      <p:sp>
        <p:nvSpPr>
          <p:cNvPr id="3" name="Subtitle 2"/>
          <p:cNvSpPr>
            <a:spLocks noGrp="1"/>
          </p:cNvSpPr>
          <p:nvPr>
            <p:ph type="subTitle" idx="1"/>
          </p:nvPr>
        </p:nvSpPr>
        <p:spPr>
          <a:xfrm>
            <a:off x="3175592" y="5175312"/>
            <a:ext cx="3273646" cy="683228"/>
          </a:xfrm>
        </p:spPr>
        <p:txBody>
          <a:bodyPr>
            <a:normAutofit/>
          </a:bodyPr>
          <a:lstStyle/>
          <a:p>
            <a:r>
              <a:rPr lang="en-US"/>
              <a:t>Individuals with Disabilities Education Act (IDEA)</a:t>
            </a:r>
          </a:p>
        </p:txBody>
      </p:sp>
      <p:pic>
        <p:nvPicPr>
          <p:cNvPr id="5" name="Picture 4" descr="NYSED Logo for SPP Stakeholder Engagement ">
            <a:extLst>
              <a:ext uri="{FF2B5EF4-FFF2-40B4-BE49-F238E27FC236}">
                <a16:creationId xmlns:a16="http://schemas.microsoft.com/office/drawing/2014/main" id="{BE459E9C-B3CC-4422-8530-86C2CCBEAC0A}"/>
              </a:ext>
            </a:extLst>
          </p:cNvPr>
          <p:cNvPicPr>
            <a:picLocks noChangeAspect="1"/>
          </p:cNvPicPr>
          <p:nvPr/>
        </p:nvPicPr>
        <p:blipFill>
          <a:blip r:embed="rId3"/>
          <a:stretch>
            <a:fillRect/>
          </a:stretch>
        </p:blipFill>
        <p:spPr>
          <a:xfrm>
            <a:off x="6732574" y="2"/>
            <a:ext cx="5459426" cy="2499358"/>
          </a:xfrm>
          <a:prstGeom prst="rect">
            <a:avLst/>
          </a:prstGeom>
        </p:spPr>
      </p:pic>
      <p:sp>
        <p:nvSpPr>
          <p:cNvPr id="8" name="Rectangle 7">
            <a:extLst>
              <a:ext uri="{FF2B5EF4-FFF2-40B4-BE49-F238E27FC236}">
                <a16:creationId xmlns:a16="http://schemas.microsoft.com/office/drawing/2014/main" id="{E66F4B16-3F27-48A0-95E4-E8E1AA3F3888}"/>
              </a:ext>
              <a:ext uri="{C183D7F6-B498-43B3-948B-1728B52AA6E4}">
                <adec:decorative xmlns:adec="http://schemas.microsoft.com/office/drawing/2017/decorative" val="1"/>
              </a:ext>
            </a:extLst>
          </p:cNvPr>
          <p:cNvSpPr/>
          <p:nvPr/>
        </p:nvSpPr>
        <p:spPr>
          <a:xfrm>
            <a:off x="6732574" y="2499360"/>
            <a:ext cx="5459426"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C8A68EB-2935-4865-92E9-8694F911F245}"/>
              </a:ext>
            </a:extLst>
          </p:cNvPr>
          <p:cNvSpPr txBox="1"/>
          <p:nvPr/>
        </p:nvSpPr>
        <p:spPr>
          <a:xfrm>
            <a:off x="95249" y="6299835"/>
            <a:ext cx="11096625" cy="523220"/>
          </a:xfrm>
          <a:prstGeom prst="rect">
            <a:avLst/>
          </a:prstGeom>
          <a:noFill/>
        </p:spPr>
        <p:txBody>
          <a:bodyPr wrap="square" rtlCol="0">
            <a:spAutoFit/>
          </a:bodyPr>
          <a:lstStyle/>
          <a:p>
            <a:r>
              <a:rPr lang="en-US" sz="2800" dirty="0"/>
              <a:t>Indicator 11 Child Find and Indicator 12 Early </a:t>
            </a:r>
            <a:r>
              <a:rPr lang="en-US" sz="2800"/>
              <a:t>Childhood Transition  </a:t>
            </a:r>
            <a:endParaRPr lang="en-US" sz="2800" dirty="0"/>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6433-E6D6-4C05-8A2C-557997D110EB}"/>
              </a:ext>
            </a:extLst>
          </p:cNvPr>
          <p:cNvSpPr>
            <a:spLocks noGrp="1"/>
          </p:cNvSpPr>
          <p:nvPr>
            <p:ph type="title"/>
          </p:nvPr>
        </p:nvSpPr>
        <p:spPr>
          <a:xfrm>
            <a:off x="1088138" y="356297"/>
            <a:ext cx="9693838" cy="1183566"/>
          </a:xfrm>
        </p:spPr>
        <p:txBody>
          <a:bodyPr>
            <a:normAutofit fontScale="90000"/>
          </a:bodyPr>
          <a:lstStyle/>
          <a:p>
            <a:r>
              <a:rPr lang="en-US" sz="3600"/>
              <a:t>Explanation Indicator 12 FFY Data </a:t>
            </a:r>
            <a:br>
              <a:rPr lang="en-US" sz="3600"/>
            </a:br>
            <a:r>
              <a:rPr lang="en-US" sz="3600"/>
              <a:t>in the Annual Performance Report (APR) </a:t>
            </a:r>
            <a:endParaRPr lang="en-US"/>
          </a:p>
        </p:txBody>
      </p:sp>
      <p:sp>
        <p:nvSpPr>
          <p:cNvPr id="7" name="TextBox 6">
            <a:extLst>
              <a:ext uri="{FF2B5EF4-FFF2-40B4-BE49-F238E27FC236}">
                <a16:creationId xmlns:a16="http://schemas.microsoft.com/office/drawing/2014/main" id="{56243912-4678-41D5-A091-E247E3FCD806}"/>
              </a:ext>
            </a:extLst>
          </p:cNvPr>
          <p:cNvSpPr txBox="1"/>
          <p:nvPr/>
        </p:nvSpPr>
        <p:spPr>
          <a:xfrm>
            <a:off x="914400" y="1941525"/>
            <a:ext cx="10543032" cy="769441"/>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en-US" sz="2200"/>
              <a:t>Data years presented will reflect the data NYSED submits to the federal Office of Special Education Programs (OSEP) in the APR which covers the federal fiscal year (FFY) period </a:t>
            </a:r>
          </a:p>
        </p:txBody>
      </p:sp>
      <p:graphicFrame>
        <p:nvGraphicFramePr>
          <p:cNvPr id="8" name="Content Placeholder 3" descr="Description of the school year data that is submitted in the Annual Performance Report on a federal fiscal year basis. ">
            <a:extLst>
              <a:ext uri="{FF2B5EF4-FFF2-40B4-BE49-F238E27FC236}">
                <a16:creationId xmlns:a16="http://schemas.microsoft.com/office/drawing/2014/main" id="{02748ED5-F8EA-4A11-B475-B65C83B53061}"/>
              </a:ext>
            </a:extLst>
          </p:cNvPr>
          <p:cNvGraphicFramePr/>
          <p:nvPr/>
        </p:nvGraphicFramePr>
        <p:xfrm>
          <a:off x="349871" y="2710966"/>
          <a:ext cx="11719948" cy="3918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88DBA58-1AAE-41C0-8BB5-7CAFA2DCB7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US" sz="1100" b="0" i="0" u="none" strike="noStrike" kern="1200" cap="none" spc="0" normalizeH="0" baseline="0" noProof="0" smtClean="0">
                <a:ln>
                  <a:noFill/>
                </a:ln>
                <a:solidFill>
                  <a:srgbClr val="4472C4">
                    <a:lumMod val="50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a:ln>
                <a:noFill/>
              </a:ln>
              <a:solidFill>
                <a:srgbClr val="4472C4">
                  <a:lumMod val="50000"/>
                </a:srgbClr>
              </a:solidFill>
              <a:effectLst/>
              <a:uLnTx/>
              <a:uFillTx/>
              <a:latin typeface="Corbel" panose="020B0503020204020204"/>
              <a:ea typeface="+mn-ea"/>
              <a:cs typeface="+mn-cs"/>
            </a:endParaRPr>
          </a:p>
        </p:txBody>
      </p:sp>
      <p:sp>
        <p:nvSpPr>
          <p:cNvPr id="6" name="Footer Placeholder 5">
            <a:extLst>
              <a:ext uri="{FF2B5EF4-FFF2-40B4-BE49-F238E27FC236}">
                <a16:creationId xmlns:a16="http://schemas.microsoft.com/office/drawing/2014/main" id="{35E0F7ED-4DEB-4A0D-9B93-09AEE637D4F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472C4">
                    <a:lumMod val="50000"/>
                  </a:srgbClr>
                </a:solidFill>
                <a:effectLst/>
                <a:uLnTx/>
                <a:uFillTx/>
                <a:latin typeface="Corbel" panose="020B0503020204020204"/>
                <a:ea typeface="+mn-ea"/>
                <a:cs typeface="+mn-cs"/>
              </a:rPr>
              <a:t>FFY Data Explanation </a:t>
            </a:r>
          </a:p>
        </p:txBody>
      </p:sp>
    </p:spTree>
    <p:extLst>
      <p:ext uri="{BB962C8B-B14F-4D97-AF65-F5344CB8AC3E}">
        <p14:creationId xmlns:p14="http://schemas.microsoft.com/office/powerpoint/2010/main" val="232084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C6359-93DE-4A9E-99AD-C22B7B2DBE2C}"/>
              </a:ext>
            </a:extLst>
          </p:cNvPr>
          <p:cNvSpPr>
            <a:spLocks noGrp="1"/>
          </p:cNvSpPr>
          <p:nvPr>
            <p:ph type="title"/>
          </p:nvPr>
        </p:nvSpPr>
        <p:spPr>
          <a:xfrm>
            <a:off x="738908" y="268448"/>
            <a:ext cx="8279258" cy="1182816"/>
          </a:xfrm>
        </p:spPr>
        <p:txBody>
          <a:bodyPr>
            <a:noAutofit/>
          </a:bodyPr>
          <a:lstStyle/>
          <a:p>
            <a:r>
              <a:rPr lang="en-US" sz="2400"/>
              <a:t>Indicator 12: Early Childhood Transition NYS Targets &amp; Results</a:t>
            </a:r>
            <a:br>
              <a:rPr lang="en-US" sz="2400"/>
            </a:br>
            <a:r>
              <a:rPr lang="en-US" sz="1900"/>
              <a:t>Percent of children referred by Part C prior to age 3, who are found eligible for Part B, and who have an IEP developed and implemented by their third birthdays </a:t>
            </a:r>
          </a:p>
        </p:txBody>
      </p:sp>
      <p:graphicFrame>
        <p:nvGraphicFramePr>
          <p:cNvPr id="7" name="Content Placeholder 6" descr="Line graph illustrating that Indicator 12 target is 100% and the New York State results for 2014 through 2019, with 2014 at 75.26% and 2019 at 69.03%.">
            <a:extLst>
              <a:ext uri="{FF2B5EF4-FFF2-40B4-BE49-F238E27FC236}">
                <a16:creationId xmlns:a16="http://schemas.microsoft.com/office/drawing/2014/main" id="{5D87DBE8-14B4-4011-90F1-F4588B165AE6}"/>
              </a:ext>
            </a:extLst>
          </p:cNvPr>
          <p:cNvGraphicFramePr>
            <a:graphicFrameLocks noGrp="1"/>
          </p:cNvGraphicFramePr>
          <p:nvPr>
            <p:ph idx="1"/>
            <p:extLst>
              <p:ext uri="{D42A27DB-BD31-4B8C-83A1-F6EECF244321}">
                <p14:modId xmlns:p14="http://schemas.microsoft.com/office/powerpoint/2010/main" val="2275842538"/>
              </p:ext>
            </p:extLst>
          </p:nvPr>
        </p:nvGraphicFramePr>
        <p:xfrm>
          <a:off x="453403" y="1565276"/>
          <a:ext cx="11165349" cy="45083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e 9">
            <a:extLst>
              <a:ext uri="{FF2B5EF4-FFF2-40B4-BE49-F238E27FC236}">
                <a16:creationId xmlns:a16="http://schemas.microsoft.com/office/drawing/2014/main" id="{CE966D3D-3DD1-4BA3-ADB6-9294577C96C9}"/>
              </a:ext>
            </a:extLst>
          </p:cNvPr>
          <p:cNvGraphicFramePr>
            <a:graphicFrameLocks noGrp="1"/>
          </p:cNvGraphicFramePr>
          <p:nvPr>
            <p:extLst>
              <p:ext uri="{D42A27DB-BD31-4B8C-83A1-F6EECF244321}">
                <p14:modId xmlns:p14="http://schemas.microsoft.com/office/powerpoint/2010/main" val="1447479197"/>
              </p:ext>
            </p:extLst>
          </p:nvPr>
        </p:nvGraphicFramePr>
        <p:xfrm>
          <a:off x="639427" y="6034717"/>
          <a:ext cx="10887044" cy="370840"/>
        </p:xfrm>
        <a:graphic>
          <a:graphicData uri="http://schemas.openxmlformats.org/drawingml/2006/table">
            <a:tbl>
              <a:tblPr firstRow="1" bandRow="1">
                <a:tableStyleId>{3B4B98B0-60AC-42C2-AFA5-B58CD77FA1E5}</a:tableStyleId>
              </a:tblPr>
              <a:tblGrid>
                <a:gridCol w="1357153">
                  <a:extLst>
                    <a:ext uri="{9D8B030D-6E8A-4147-A177-3AD203B41FA5}">
                      <a16:colId xmlns:a16="http://schemas.microsoft.com/office/drawing/2014/main" val="1920388669"/>
                    </a:ext>
                  </a:extLst>
                </a:gridCol>
                <a:gridCol w="1577130">
                  <a:extLst>
                    <a:ext uri="{9D8B030D-6E8A-4147-A177-3AD203B41FA5}">
                      <a16:colId xmlns:a16="http://schemas.microsoft.com/office/drawing/2014/main" val="1927377059"/>
                    </a:ext>
                  </a:extLst>
                </a:gridCol>
                <a:gridCol w="1602297">
                  <a:extLst>
                    <a:ext uri="{9D8B030D-6E8A-4147-A177-3AD203B41FA5}">
                      <a16:colId xmlns:a16="http://schemas.microsoft.com/office/drawing/2014/main" val="174536320"/>
                    </a:ext>
                  </a:extLst>
                </a:gridCol>
                <a:gridCol w="1560353">
                  <a:extLst>
                    <a:ext uri="{9D8B030D-6E8A-4147-A177-3AD203B41FA5}">
                      <a16:colId xmlns:a16="http://schemas.microsoft.com/office/drawing/2014/main" val="850191173"/>
                    </a:ext>
                  </a:extLst>
                </a:gridCol>
                <a:gridCol w="1585519">
                  <a:extLst>
                    <a:ext uri="{9D8B030D-6E8A-4147-A177-3AD203B41FA5}">
                      <a16:colId xmlns:a16="http://schemas.microsoft.com/office/drawing/2014/main" val="2293941410"/>
                    </a:ext>
                  </a:extLst>
                </a:gridCol>
                <a:gridCol w="1593908">
                  <a:extLst>
                    <a:ext uri="{9D8B030D-6E8A-4147-A177-3AD203B41FA5}">
                      <a16:colId xmlns:a16="http://schemas.microsoft.com/office/drawing/2014/main" val="1813742235"/>
                    </a:ext>
                  </a:extLst>
                </a:gridCol>
                <a:gridCol w="1610684">
                  <a:extLst>
                    <a:ext uri="{9D8B030D-6E8A-4147-A177-3AD203B41FA5}">
                      <a16:colId xmlns:a16="http://schemas.microsoft.com/office/drawing/2014/main" val="2690555208"/>
                    </a:ext>
                  </a:extLst>
                </a:gridCol>
              </a:tblGrid>
              <a:tr h="370840">
                <a:tc>
                  <a:txBody>
                    <a:bodyPr/>
                    <a:lstStyle/>
                    <a:p>
                      <a:r>
                        <a:rPr lang="en-US" sz="1600"/>
                        <a:t>Difference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kern="1200">
                          <a:solidFill>
                            <a:schemeClr val="tx1"/>
                          </a:solidFill>
                          <a:latin typeface="+mn-lt"/>
                          <a:ea typeface="+mn-ea"/>
                          <a:cs typeface="+mn-cs"/>
                        </a:rPr>
                        <a:t>-24.74%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kern="1200">
                          <a:solidFill>
                            <a:schemeClr val="tx1"/>
                          </a:solidFill>
                          <a:latin typeface="+mn-lt"/>
                          <a:ea typeface="+mn-ea"/>
                          <a:cs typeface="+mn-cs"/>
                        </a:rPr>
                        <a:t>-32.65%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kern="1200">
                          <a:solidFill>
                            <a:schemeClr val="tx1"/>
                          </a:solidFill>
                          <a:latin typeface="+mn-lt"/>
                          <a:ea typeface="+mn-ea"/>
                          <a:cs typeface="+mn-cs"/>
                        </a:rPr>
                        <a:t>-28.27%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kern="1200">
                          <a:solidFill>
                            <a:schemeClr val="tx1"/>
                          </a:solidFill>
                          <a:latin typeface="+mn-lt"/>
                          <a:ea typeface="+mn-ea"/>
                          <a:cs typeface="+mn-cs"/>
                        </a:rPr>
                        <a:t>-43.33%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kern="1200">
                          <a:solidFill>
                            <a:schemeClr val="tx1"/>
                          </a:solidFill>
                          <a:latin typeface="+mn-lt"/>
                          <a:ea typeface="+mn-ea"/>
                          <a:cs typeface="+mn-cs"/>
                        </a:rPr>
                        <a:t>-24.25%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kern="1200">
                          <a:solidFill>
                            <a:schemeClr val="tx1"/>
                          </a:solidFill>
                          <a:latin typeface="+mn-lt"/>
                          <a:ea typeface="+mn-ea"/>
                          <a:cs typeface="+mn-cs"/>
                        </a:rPr>
                        <a:t>-30.97%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7870005"/>
                  </a:ext>
                </a:extLst>
              </a:tr>
            </a:tbl>
          </a:graphicData>
        </a:graphic>
      </p:graphicFrame>
      <p:sp>
        <p:nvSpPr>
          <p:cNvPr id="4" name="Slide Number Placeholder 3">
            <a:extLst>
              <a:ext uri="{FF2B5EF4-FFF2-40B4-BE49-F238E27FC236}">
                <a16:creationId xmlns:a16="http://schemas.microsoft.com/office/drawing/2014/main" id="{680A9FD8-9EEE-4122-86FA-C686069FEBDD}"/>
              </a:ext>
            </a:extLst>
          </p:cNvPr>
          <p:cNvSpPr>
            <a:spLocks noGrp="1"/>
          </p:cNvSpPr>
          <p:nvPr>
            <p:ph type="sldNum" sz="quarter" idx="12"/>
          </p:nvPr>
        </p:nvSpPr>
        <p:spPr/>
        <p:txBody>
          <a:bodyPr/>
          <a:lstStyle/>
          <a:p>
            <a:fld id="{9CD8D479-8942-46E8-A226-A4E01F7A105C}" type="slidenum">
              <a:rPr lang="en-US" smtClean="0"/>
              <a:t>11</a:t>
            </a:fld>
            <a:endParaRPr lang="en-US"/>
          </a:p>
        </p:txBody>
      </p:sp>
      <p:sp>
        <p:nvSpPr>
          <p:cNvPr id="6" name="Footer Placeholder 5">
            <a:extLst>
              <a:ext uri="{FF2B5EF4-FFF2-40B4-BE49-F238E27FC236}">
                <a16:creationId xmlns:a16="http://schemas.microsoft.com/office/drawing/2014/main" id="{B3A4E070-A443-4367-824B-29E75C155C9D}"/>
              </a:ext>
            </a:extLst>
          </p:cNvPr>
          <p:cNvSpPr>
            <a:spLocks noGrp="1"/>
          </p:cNvSpPr>
          <p:nvPr>
            <p:ph type="ftr" sz="quarter" idx="11"/>
          </p:nvPr>
        </p:nvSpPr>
        <p:spPr/>
        <p:txBody>
          <a:bodyPr/>
          <a:lstStyle/>
          <a:p>
            <a:r>
              <a:rPr lang="en-US"/>
              <a:t>NYS APR Data for Indicator 12</a:t>
            </a:r>
          </a:p>
        </p:txBody>
      </p:sp>
    </p:spTree>
    <p:custDataLst>
      <p:tags r:id="rId1"/>
    </p:custDataLst>
    <p:extLst>
      <p:ext uri="{BB962C8B-B14F-4D97-AF65-F5344CB8AC3E}">
        <p14:creationId xmlns:p14="http://schemas.microsoft.com/office/powerpoint/2010/main" val="263805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ACC9863-B9B6-4EE9-B548-4010661BD046}"/>
              </a:ext>
            </a:extLst>
          </p:cNvPr>
          <p:cNvSpPr>
            <a:spLocks noGrp="1"/>
          </p:cNvSpPr>
          <p:nvPr>
            <p:ph type="title"/>
          </p:nvPr>
        </p:nvSpPr>
        <p:spPr>
          <a:xfrm>
            <a:off x="453403" y="276225"/>
            <a:ext cx="10328897" cy="1182688"/>
          </a:xfrm>
        </p:spPr>
        <p:txBody>
          <a:bodyPr anchor="b">
            <a:normAutofit/>
          </a:bodyPr>
          <a:lstStyle/>
          <a:p>
            <a:r>
              <a:rPr lang="en-US"/>
              <a:t>State-to-State Result Comparison: 7-PAK States</a:t>
            </a:r>
            <a:br>
              <a:rPr lang="en-US"/>
            </a:br>
            <a:r>
              <a:rPr lang="en-US"/>
              <a:t>Indicator 12: Early Childhood Transition </a:t>
            </a:r>
          </a:p>
        </p:txBody>
      </p:sp>
      <p:sp>
        <p:nvSpPr>
          <p:cNvPr id="4" name="Slide Number Placeholder 3">
            <a:extLst>
              <a:ext uri="{FF2B5EF4-FFF2-40B4-BE49-F238E27FC236}">
                <a16:creationId xmlns:a16="http://schemas.microsoft.com/office/drawing/2014/main" id="{92C336A2-774E-4E26-8422-12709D1AA4E8}"/>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12</a:t>
            </a:fld>
            <a:endParaRPr lang="en-US" sz="1000"/>
          </a:p>
        </p:txBody>
      </p:sp>
      <p:sp>
        <p:nvSpPr>
          <p:cNvPr id="6" name="Footer Placeholder 5">
            <a:extLst>
              <a:ext uri="{FF2B5EF4-FFF2-40B4-BE49-F238E27FC236}">
                <a16:creationId xmlns:a16="http://schemas.microsoft.com/office/drawing/2014/main" id="{B0BDEDFD-EE13-44D1-A2B8-6C1C536FE971}"/>
              </a:ext>
            </a:extLst>
          </p:cNvPr>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Indicator 12: APR Reported Data</a:t>
            </a:r>
          </a:p>
        </p:txBody>
      </p:sp>
      <p:graphicFrame>
        <p:nvGraphicFramePr>
          <p:cNvPr id="8" name="Chart 7" descr="Bar graph for Indicator 12 performance of other states.  New York State results are the lowest compared to other states of California, Florida, Pennsylvania, Illinois, Texas, and Ohio. ">
            <a:extLst>
              <a:ext uri="{FF2B5EF4-FFF2-40B4-BE49-F238E27FC236}">
                <a16:creationId xmlns:a16="http://schemas.microsoft.com/office/drawing/2014/main" id="{B1971FF4-D76E-427E-95EE-466A0ED99E25}"/>
              </a:ext>
            </a:extLst>
          </p:cNvPr>
          <p:cNvGraphicFramePr>
            <a:graphicFrameLocks/>
          </p:cNvGraphicFramePr>
          <p:nvPr>
            <p:extLst>
              <p:ext uri="{D42A27DB-BD31-4B8C-83A1-F6EECF244321}">
                <p14:modId xmlns:p14="http://schemas.microsoft.com/office/powerpoint/2010/main" val="2107301366"/>
              </p:ext>
            </p:extLst>
          </p:nvPr>
        </p:nvGraphicFramePr>
        <p:xfrm>
          <a:off x="453403" y="1566000"/>
          <a:ext cx="11342357" cy="49160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559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F79C8-9D6B-4311-95B0-7C919BD343F8}"/>
              </a:ext>
            </a:extLst>
          </p:cNvPr>
          <p:cNvSpPr>
            <a:spLocks noGrp="1"/>
          </p:cNvSpPr>
          <p:nvPr>
            <p:ph type="title"/>
          </p:nvPr>
        </p:nvSpPr>
        <p:spPr>
          <a:xfrm>
            <a:off x="410402" y="190362"/>
            <a:ext cx="9371949" cy="847863"/>
          </a:xfrm>
        </p:spPr>
        <p:txBody>
          <a:bodyPr anchor="b">
            <a:normAutofit/>
          </a:bodyPr>
          <a:lstStyle/>
          <a:p>
            <a:r>
              <a:rPr lang="en-US"/>
              <a:t>SPP 12 National &amp; Regional Data Comparison </a:t>
            </a:r>
          </a:p>
        </p:txBody>
      </p:sp>
      <p:graphicFrame>
        <p:nvGraphicFramePr>
          <p:cNvPr id="5" name="Table 5">
            <a:extLst>
              <a:ext uri="{FF2B5EF4-FFF2-40B4-BE49-F238E27FC236}">
                <a16:creationId xmlns:a16="http://schemas.microsoft.com/office/drawing/2014/main" id="{5094BC4A-9288-4F0D-B54A-292CF2C6774E}"/>
              </a:ext>
            </a:extLst>
          </p:cNvPr>
          <p:cNvGraphicFramePr>
            <a:graphicFrameLocks noGrp="1"/>
          </p:cNvGraphicFramePr>
          <p:nvPr>
            <p:extLst>
              <p:ext uri="{D42A27DB-BD31-4B8C-83A1-F6EECF244321}">
                <p14:modId xmlns:p14="http://schemas.microsoft.com/office/powerpoint/2010/main" val="2799923744"/>
              </p:ext>
            </p:extLst>
          </p:nvPr>
        </p:nvGraphicFramePr>
        <p:xfrm>
          <a:off x="531050" y="1198419"/>
          <a:ext cx="11010899" cy="365760"/>
        </p:xfrm>
        <a:graphic>
          <a:graphicData uri="http://schemas.openxmlformats.org/drawingml/2006/table">
            <a:tbl>
              <a:tblPr firstRow="1" bandRow="1">
                <a:tableStyleId>{3B4B98B0-60AC-42C2-AFA5-B58CD77FA1E5}</a:tableStyleId>
              </a:tblPr>
              <a:tblGrid>
                <a:gridCol w="11010899">
                  <a:extLst>
                    <a:ext uri="{9D8B030D-6E8A-4147-A177-3AD203B41FA5}">
                      <a16:colId xmlns:a16="http://schemas.microsoft.com/office/drawing/2014/main" val="3030410496"/>
                    </a:ext>
                  </a:extLst>
                </a:gridCol>
              </a:tblGrid>
              <a:tr h="299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a:solidFill>
                            <a:schemeClr val="bg1"/>
                          </a:solidFill>
                          <a:effectLst/>
                        </a:rPr>
                        <a:t>Number of States and Territories by Deciles and Reporting Year (FFY 2014 to FFY 2018)</a:t>
                      </a:r>
                      <a:endParaRPr lang="en-US" sz="1800" b="0" i="0" u="none" strike="noStrike">
                        <a:solidFill>
                          <a:schemeClr val="bg1"/>
                        </a:solidFill>
                        <a:effectLst/>
                        <a:latin typeface="Calibri" panose="020F0502020204030204" pitchFamily="34" charset="0"/>
                      </a:endParaRPr>
                    </a:p>
                  </a:txBody>
                  <a:tcPr>
                    <a:solidFill>
                      <a:srgbClr val="2F5597"/>
                    </a:solidFill>
                  </a:tcPr>
                </a:tc>
                <a:extLst>
                  <a:ext uri="{0D108BD9-81ED-4DB2-BD59-A6C34878D82A}">
                    <a16:rowId xmlns:a16="http://schemas.microsoft.com/office/drawing/2014/main" val="1050680666"/>
                  </a:ext>
                </a:extLst>
              </a:tr>
            </a:tbl>
          </a:graphicData>
        </a:graphic>
      </p:graphicFrame>
      <p:graphicFrame>
        <p:nvGraphicFramePr>
          <p:cNvPr id="7" name="Content Placeholder 6">
            <a:extLst>
              <a:ext uri="{FF2B5EF4-FFF2-40B4-BE49-F238E27FC236}">
                <a16:creationId xmlns:a16="http://schemas.microsoft.com/office/drawing/2014/main" id="{A49FEC63-5BB6-4E53-9C19-E37535FD2AA0}"/>
              </a:ext>
            </a:extLst>
          </p:cNvPr>
          <p:cNvGraphicFramePr>
            <a:graphicFrameLocks noGrp="1"/>
          </p:cNvGraphicFramePr>
          <p:nvPr>
            <p:ph idx="1"/>
            <p:extLst>
              <p:ext uri="{D42A27DB-BD31-4B8C-83A1-F6EECF244321}">
                <p14:modId xmlns:p14="http://schemas.microsoft.com/office/powerpoint/2010/main" val="1480023636"/>
              </p:ext>
            </p:extLst>
          </p:nvPr>
        </p:nvGraphicFramePr>
        <p:xfrm>
          <a:off x="542926" y="1553028"/>
          <a:ext cx="11010899" cy="1963978"/>
        </p:xfrm>
        <a:graphic>
          <a:graphicData uri="http://schemas.openxmlformats.org/drawingml/2006/table">
            <a:tbl>
              <a:tblPr firstRow="1">
                <a:tableStyleId>{5C22544A-7EE6-4342-B048-85BDC9FD1C3A}</a:tableStyleId>
              </a:tblPr>
              <a:tblGrid>
                <a:gridCol w="4205624">
                  <a:extLst>
                    <a:ext uri="{9D8B030D-6E8A-4147-A177-3AD203B41FA5}">
                      <a16:colId xmlns:a16="http://schemas.microsoft.com/office/drawing/2014/main" val="4052156818"/>
                    </a:ext>
                  </a:extLst>
                </a:gridCol>
                <a:gridCol w="1296808">
                  <a:extLst>
                    <a:ext uri="{9D8B030D-6E8A-4147-A177-3AD203B41FA5}">
                      <a16:colId xmlns:a16="http://schemas.microsoft.com/office/drawing/2014/main" val="94705795"/>
                    </a:ext>
                  </a:extLst>
                </a:gridCol>
                <a:gridCol w="1593995">
                  <a:extLst>
                    <a:ext uri="{9D8B030D-6E8A-4147-A177-3AD203B41FA5}">
                      <a16:colId xmlns:a16="http://schemas.microsoft.com/office/drawing/2014/main" val="615509627"/>
                    </a:ext>
                  </a:extLst>
                </a:gridCol>
                <a:gridCol w="1386865">
                  <a:extLst>
                    <a:ext uri="{9D8B030D-6E8A-4147-A177-3AD203B41FA5}">
                      <a16:colId xmlns:a16="http://schemas.microsoft.com/office/drawing/2014/main" val="4199797235"/>
                    </a:ext>
                  </a:extLst>
                </a:gridCol>
                <a:gridCol w="1278798">
                  <a:extLst>
                    <a:ext uri="{9D8B030D-6E8A-4147-A177-3AD203B41FA5}">
                      <a16:colId xmlns:a16="http://schemas.microsoft.com/office/drawing/2014/main" val="3713304400"/>
                    </a:ext>
                  </a:extLst>
                </a:gridCol>
                <a:gridCol w="1248809">
                  <a:extLst>
                    <a:ext uri="{9D8B030D-6E8A-4147-A177-3AD203B41FA5}">
                      <a16:colId xmlns:a16="http://schemas.microsoft.com/office/drawing/2014/main" val="2803991022"/>
                    </a:ext>
                  </a:extLst>
                </a:gridCol>
              </a:tblGrid>
              <a:tr h="455092">
                <a:tc>
                  <a:txBody>
                    <a:bodyPr/>
                    <a:lstStyle/>
                    <a:p>
                      <a:pPr algn="l" fontAlgn="b"/>
                      <a:r>
                        <a:rPr lang="en-US" sz="1600" u="none" strike="noStrike">
                          <a:solidFill>
                            <a:schemeClr val="tx1"/>
                          </a:solidFill>
                          <a:effectLst/>
                        </a:rPr>
                        <a:t>Percent Part B Eligible with IEP by Age Three</a:t>
                      </a:r>
                      <a:endParaRPr lang="en-US" sz="1600" b="0" i="0" u="none" strike="noStrike">
                        <a:solidFill>
                          <a:schemeClr val="tx1"/>
                        </a:solidFill>
                        <a:effectLst/>
                        <a:latin typeface="Calibri" panose="020F0502020204030204" pitchFamily="34" charset="0"/>
                      </a:endParaRPr>
                    </a:p>
                  </a:txBody>
                  <a:tcPr marL="7641" marR="7641" marT="7641" marB="0" anchor="ctr">
                    <a:solidFill>
                      <a:srgbClr val="E9EBF5"/>
                    </a:solidFill>
                  </a:tcPr>
                </a:tc>
                <a:tc>
                  <a:txBody>
                    <a:bodyPr/>
                    <a:lstStyle/>
                    <a:p>
                      <a:pPr algn="ctr"/>
                      <a:r>
                        <a:rPr lang="en-US" sz="1600" u="none" strike="noStrike">
                          <a:solidFill>
                            <a:schemeClr val="tx1"/>
                          </a:solidFill>
                          <a:effectLst/>
                        </a:rPr>
                        <a:t>2014</a:t>
                      </a:r>
                      <a:endParaRPr lang="en-US" sz="1600">
                        <a:solidFill>
                          <a:schemeClr val="tx1"/>
                        </a:solidFill>
                      </a:endParaRPr>
                    </a:p>
                  </a:txBody>
                  <a:tcPr marL="7641" marR="7641" marT="7641" marB="0" anchor="ctr">
                    <a:solidFill>
                      <a:srgbClr val="E9EBF5"/>
                    </a:solidFill>
                  </a:tcPr>
                </a:tc>
                <a:tc>
                  <a:txBody>
                    <a:bodyPr/>
                    <a:lstStyle/>
                    <a:p>
                      <a:pPr algn="ctr"/>
                      <a:r>
                        <a:rPr lang="en-US" sz="1600" u="none" strike="noStrike">
                          <a:solidFill>
                            <a:schemeClr val="tx1"/>
                          </a:solidFill>
                          <a:effectLst/>
                        </a:rPr>
                        <a:t>2015</a:t>
                      </a:r>
                      <a:endParaRPr lang="en-US" sz="1600">
                        <a:solidFill>
                          <a:schemeClr val="tx1"/>
                        </a:solidFill>
                      </a:endParaRPr>
                    </a:p>
                  </a:txBody>
                  <a:tcPr marL="7641" marR="7641" marT="7641" marB="0" anchor="ctr">
                    <a:solidFill>
                      <a:srgbClr val="E9EBF5"/>
                    </a:solidFill>
                  </a:tcPr>
                </a:tc>
                <a:tc>
                  <a:txBody>
                    <a:bodyPr/>
                    <a:lstStyle/>
                    <a:p>
                      <a:pPr algn="ctr"/>
                      <a:r>
                        <a:rPr lang="en-US" sz="1600" u="none" strike="noStrike">
                          <a:solidFill>
                            <a:schemeClr val="tx1"/>
                          </a:solidFill>
                          <a:effectLst/>
                        </a:rPr>
                        <a:t>2016</a:t>
                      </a:r>
                      <a:endParaRPr lang="en-US" sz="1600">
                        <a:solidFill>
                          <a:schemeClr val="tx1"/>
                        </a:solidFill>
                      </a:endParaRPr>
                    </a:p>
                  </a:txBody>
                  <a:tcPr marL="7641" marR="7641" marT="7641" marB="0" anchor="ctr">
                    <a:solidFill>
                      <a:srgbClr val="E9EBF5"/>
                    </a:solidFill>
                  </a:tcPr>
                </a:tc>
                <a:tc>
                  <a:txBody>
                    <a:bodyPr/>
                    <a:lstStyle/>
                    <a:p>
                      <a:pPr algn="ctr"/>
                      <a:r>
                        <a:rPr lang="en-US" sz="1600" u="none" strike="noStrike">
                          <a:solidFill>
                            <a:schemeClr val="tx1"/>
                          </a:solidFill>
                          <a:effectLst/>
                        </a:rPr>
                        <a:t>2017</a:t>
                      </a:r>
                      <a:endParaRPr lang="en-US" sz="1600">
                        <a:solidFill>
                          <a:schemeClr val="tx1"/>
                        </a:solidFill>
                      </a:endParaRPr>
                    </a:p>
                  </a:txBody>
                  <a:tcPr marL="7641" marR="7641" marT="7641" marB="0" anchor="ctr">
                    <a:solidFill>
                      <a:srgbClr val="E9EBF5"/>
                    </a:solidFill>
                  </a:tcPr>
                </a:tc>
                <a:tc>
                  <a:txBody>
                    <a:bodyPr/>
                    <a:lstStyle/>
                    <a:p>
                      <a:pPr algn="ctr" fontAlgn="b"/>
                      <a:r>
                        <a:rPr lang="en-US" sz="1600" u="none" strike="noStrike">
                          <a:solidFill>
                            <a:schemeClr val="tx1"/>
                          </a:solidFill>
                          <a:effectLst/>
                        </a:rPr>
                        <a:t>2018</a:t>
                      </a:r>
                      <a:endParaRPr lang="en-US" sz="1600" b="0" i="0" u="none" strike="noStrike">
                        <a:solidFill>
                          <a:schemeClr val="tx1"/>
                        </a:solidFill>
                        <a:effectLst/>
                        <a:latin typeface="Calibri" panose="020F0502020204030204" pitchFamily="34" charset="0"/>
                      </a:endParaRPr>
                    </a:p>
                  </a:txBody>
                  <a:tcPr marL="7641" marR="7641" marT="7641" marB="0" anchor="ctr">
                    <a:solidFill>
                      <a:srgbClr val="E9EBF5"/>
                    </a:solidFill>
                  </a:tcPr>
                </a:tc>
                <a:extLst>
                  <a:ext uri="{0D108BD9-81ED-4DB2-BD59-A6C34878D82A}">
                    <a16:rowId xmlns:a16="http://schemas.microsoft.com/office/drawing/2014/main" val="1705712497"/>
                  </a:ext>
                </a:extLst>
              </a:tr>
              <a:tr h="245184">
                <a:tc>
                  <a:txBody>
                    <a:bodyPr/>
                    <a:lstStyle/>
                    <a:p>
                      <a:pPr algn="l" fontAlgn="b"/>
                      <a:r>
                        <a:rPr lang="en-US" sz="1600" u="none" strike="noStrike">
                          <a:effectLst/>
                        </a:rPr>
                        <a:t>90% to 100%</a:t>
                      </a:r>
                      <a:endParaRPr lang="en-US" sz="1600" b="0" i="0" u="none" strike="noStrike">
                        <a:solidFill>
                          <a:srgbClr val="000000"/>
                        </a:solidFill>
                        <a:effectLst/>
                        <a:latin typeface="Calibri" panose="020F0502020204030204" pitchFamily="34" charset="0"/>
                      </a:endParaRPr>
                    </a:p>
                  </a:txBody>
                  <a:tcPr marL="7641" marR="7641" marT="7641" marB="0" anchor="ctr"/>
                </a:tc>
                <a:tc>
                  <a:txBody>
                    <a:bodyPr/>
                    <a:lstStyle/>
                    <a:p>
                      <a:pPr algn="ctr"/>
                      <a:r>
                        <a:rPr lang="en-US" sz="1600" u="none" strike="noStrike">
                          <a:effectLst/>
                        </a:rPr>
                        <a:t>54</a:t>
                      </a:r>
                      <a:endParaRPr lang="en-US" sz="1600"/>
                    </a:p>
                  </a:txBody>
                  <a:tcPr marL="7641" marR="7641" marT="7641" marB="0" anchor="ctr"/>
                </a:tc>
                <a:tc>
                  <a:txBody>
                    <a:bodyPr/>
                    <a:lstStyle/>
                    <a:p>
                      <a:pPr algn="ctr"/>
                      <a:r>
                        <a:rPr lang="en-US" sz="1600" u="none" strike="noStrike">
                          <a:effectLst/>
                        </a:rPr>
                        <a:t>53</a:t>
                      </a:r>
                      <a:endParaRPr lang="en-US" sz="1600"/>
                    </a:p>
                  </a:txBody>
                  <a:tcPr marL="7641" marR="7641" marT="7641" marB="0" anchor="ctr"/>
                </a:tc>
                <a:tc>
                  <a:txBody>
                    <a:bodyPr/>
                    <a:lstStyle/>
                    <a:p>
                      <a:pPr algn="ctr"/>
                      <a:r>
                        <a:rPr lang="en-US" sz="1600" u="none" strike="noStrike">
                          <a:effectLst/>
                        </a:rPr>
                        <a:t>52</a:t>
                      </a:r>
                      <a:endParaRPr lang="en-US" sz="1600"/>
                    </a:p>
                  </a:txBody>
                  <a:tcPr marL="7641" marR="7641" marT="7641" marB="0" anchor="ctr"/>
                </a:tc>
                <a:tc>
                  <a:txBody>
                    <a:bodyPr/>
                    <a:lstStyle/>
                    <a:p>
                      <a:pPr algn="ctr"/>
                      <a:r>
                        <a:rPr lang="en-US" sz="1600" u="none" strike="noStrike">
                          <a:effectLst/>
                        </a:rPr>
                        <a:t>50</a:t>
                      </a:r>
                      <a:endParaRPr lang="en-US" sz="1600"/>
                    </a:p>
                  </a:txBody>
                  <a:tcPr marL="7641" marR="7641" marT="7641" marB="0" anchor="ctr"/>
                </a:tc>
                <a:tc>
                  <a:txBody>
                    <a:bodyPr/>
                    <a:lstStyle/>
                    <a:p>
                      <a:pPr algn="ctr" fontAlgn="b"/>
                      <a:r>
                        <a:rPr lang="en-US" sz="1600" u="none" strike="noStrike">
                          <a:effectLst/>
                        </a:rPr>
                        <a:t>49</a:t>
                      </a:r>
                      <a:endParaRPr lang="en-US" sz="1600" b="0" i="0" u="none" strike="noStrike">
                        <a:solidFill>
                          <a:srgbClr val="000000"/>
                        </a:solidFill>
                        <a:effectLst/>
                        <a:latin typeface="Calibri" panose="020F0502020204030204" pitchFamily="34" charset="0"/>
                      </a:endParaRPr>
                    </a:p>
                  </a:txBody>
                  <a:tcPr marL="7641" marR="7641" marT="7641" marB="0" anchor="ctr"/>
                </a:tc>
                <a:extLst>
                  <a:ext uri="{0D108BD9-81ED-4DB2-BD59-A6C34878D82A}">
                    <a16:rowId xmlns:a16="http://schemas.microsoft.com/office/drawing/2014/main" val="3244582361"/>
                  </a:ext>
                </a:extLst>
              </a:tr>
              <a:tr h="245184">
                <a:tc>
                  <a:txBody>
                    <a:bodyPr/>
                    <a:lstStyle/>
                    <a:p>
                      <a:pPr algn="l" fontAlgn="b"/>
                      <a:r>
                        <a:rPr lang="en-US" sz="1600" u="none" strike="noStrike">
                          <a:effectLst/>
                        </a:rPr>
                        <a:t>80% to &lt;90%</a:t>
                      </a:r>
                      <a:endParaRPr lang="en-US" sz="1600" b="0" i="0" u="none" strike="noStrike">
                        <a:solidFill>
                          <a:srgbClr val="000000"/>
                        </a:solidFill>
                        <a:effectLst/>
                        <a:latin typeface="Calibri" panose="020F0502020204030204" pitchFamily="34" charset="0"/>
                      </a:endParaRPr>
                    </a:p>
                  </a:txBody>
                  <a:tcPr marL="7641" marR="7641" marT="7641" marB="0" anchor="ctr"/>
                </a:tc>
                <a:tc>
                  <a:txBody>
                    <a:bodyPr/>
                    <a:lstStyle/>
                    <a:p>
                      <a:pPr algn="ctr"/>
                      <a:r>
                        <a:rPr lang="en-US" sz="1600" u="none" strike="noStrike">
                          <a:effectLst/>
                        </a:rPr>
                        <a:t>1</a:t>
                      </a:r>
                      <a:endParaRPr lang="en-US" sz="1600"/>
                    </a:p>
                  </a:txBody>
                  <a:tcPr marL="7641" marR="7641" marT="7641" marB="0" anchor="ctr"/>
                </a:tc>
                <a:tc>
                  <a:txBody>
                    <a:bodyPr/>
                    <a:lstStyle/>
                    <a:p>
                      <a:pPr algn="ctr"/>
                      <a:r>
                        <a:rPr lang="en-US" sz="1600" u="none" strike="noStrike">
                          <a:effectLst/>
                        </a:rPr>
                        <a:t>1</a:t>
                      </a:r>
                      <a:endParaRPr lang="en-US" sz="1600"/>
                    </a:p>
                  </a:txBody>
                  <a:tcPr marL="7641" marR="7641" marT="7641" marB="0" anchor="ctr"/>
                </a:tc>
                <a:tc>
                  <a:txBody>
                    <a:bodyPr/>
                    <a:lstStyle/>
                    <a:p>
                      <a:pPr algn="ctr"/>
                      <a:r>
                        <a:rPr lang="en-US" sz="1600" u="none" strike="noStrike">
                          <a:effectLst/>
                        </a:rPr>
                        <a:t>2</a:t>
                      </a:r>
                      <a:endParaRPr lang="en-US" sz="1600"/>
                    </a:p>
                  </a:txBody>
                  <a:tcPr marL="7641" marR="7641" marT="7641" marB="0" anchor="ctr"/>
                </a:tc>
                <a:tc>
                  <a:txBody>
                    <a:bodyPr/>
                    <a:lstStyle/>
                    <a:p>
                      <a:pPr algn="ctr"/>
                      <a:r>
                        <a:rPr lang="en-US" sz="1600" u="none" strike="noStrike">
                          <a:effectLst/>
                        </a:rPr>
                        <a:t>4</a:t>
                      </a:r>
                      <a:endParaRPr lang="en-US" sz="1600"/>
                    </a:p>
                  </a:txBody>
                  <a:tcPr marL="7641" marR="7641" marT="7641" marB="0" anchor="ctr"/>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7641" marR="7641" marT="7641" marB="0" anchor="ctr"/>
                </a:tc>
                <a:extLst>
                  <a:ext uri="{0D108BD9-81ED-4DB2-BD59-A6C34878D82A}">
                    <a16:rowId xmlns:a16="http://schemas.microsoft.com/office/drawing/2014/main" val="3602439476"/>
                  </a:ext>
                </a:extLst>
              </a:tr>
              <a:tr h="245184">
                <a:tc>
                  <a:txBody>
                    <a:bodyPr/>
                    <a:lstStyle/>
                    <a:p>
                      <a:pPr algn="l" fontAlgn="b"/>
                      <a:r>
                        <a:rPr lang="en-US" sz="1600" u="none" strike="noStrike">
                          <a:effectLst/>
                        </a:rPr>
                        <a:t>70% to &lt;80%</a:t>
                      </a:r>
                      <a:endParaRPr lang="en-US" sz="1600" b="0" i="0" u="none" strike="noStrike">
                        <a:solidFill>
                          <a:srgbClr val="000000"/>
                        </a:solidFill>
                        <a:effectLst/>
                        <a:latin typeface="Calibri" panose="020F0502020204030204" pitchFamily="34" charset="0"/>
                      </a:endParaRPr>
                    </a:p>
                  </a:txBody>
                  <a:tcPr marL="7641" marR="7641" marT="7641" marB="0" anchor="ctr"/>
                </a:tc>
                <a:tc>
                  <a:txBody>
                    <a:bodyPr/>
                    <a:lstStyle/>
                    <a:p>
                      <a:pPr algn="ctr"/>
                      <a:r>
                        <a:rPr lang="en-US" sz="1600" u="none" strike="noStrike">
                          <a:solidFill>
                            <a:schemeClr val="bg1"/>
                          </a:solidFill>
                          <a:effectLst/>
                        </a:rPr>
                        <a:t>1</a:t>
                      </a:r>
                      <a:endParaRPr lang="en-US" sz="1600"/>
                    </a:p>
                  </a:txBody>
                  <a:tcPr marL="7641" marR="7641" marT="7641" marB="0" anchor="ctr">
                    <a:solidFill>
                      <a:schemeClr val="accent1">
                        <a:lumMod val="75000"/>
                      </a:schemeClr>
                    </a:solidFill>
                  </a:tcPr>
                </a:tc>
                <a:tc>
                  <a:txBody>
                    <a:bodyPr/>
                    <a:lstStyle/>
                    <a:p>
                      <a:pPr algn="ctr"/>
                      <a:r>
                        <a:rPr lang="en-US" sz="1600" u="none" strike="noStrike">
                          <a:effectLst/>
                        </a:rPr>
                        <a:t>1</a:t>
                      </a:r>
                      <a:endParaRPr lang="en-US" sz="1600"/>
                    </a:p>
                  </a:txBody>
                  <a:tcPr marL="7641" marR="7641" marT="7641" marB="0" anchor="ctr"/>
                </a:tc>
                <a:tc>
                  <a:txBody>
                    <a:bodyPr/>
                    <a:lstStyle/>
                    <a:p>
                      <a:pPr algn="ctr"/>
                      <a:r>
                        <a:rPr lang="en-US" sz="1600" u="none" strike="noStrike">
                          <a:solidFill>
                            <a:schemeClr val="bg1"/>
                          </a:solidFill>
                          <a:effectLst/>
                        </a:rPr>
                        <a:t>1</a:t>
                      </a:r>
                      <a:endParaRPr lang="en-US" sz="1600"/>
                    </a:p>
                  </a:txBody>
                  <a:tcPr marL="7641" marR="7641" marT="7641" marB="0" anchor="ctr">
                    <a:solidFill>
                      <a:schemeClr val="accent1">
                        <a:lumMod val="75000"/>
                      </a:schemeClr>
                    </a:solidFill>
                  </a:tcPr>
                </a:tc>
                <a:tc>
                  <a:txBody>
                    <a:bodyPr/>
                    <a:lstStyle/>
                    <a:p>
                      <a:pPr algn="ctr"/>
                      <a:r>
                        <a:rPr lang="en-US" sz="1600" u="none" strike="noStrike">
                          <a:effectLst/>
                        </a:rPr>
                        <a:t>1</a:t>
                      </a:r>
                      <a:endParaRPr lang="en-US" sz="1600"/>
                    </a:p>
                  </a:txBody>
                  <a:tcPr marL="7641" marR="7641" marT="7641" marB="0" anchor="ctr"/>
                </a:tc>
                <a:tc>
                  <a:txBody>
                    <a:bodyPr/>
                    <a:lstStyle/>
                    <a:p>
                      <a:pPr algn="ctr" fontAlgn="b"/>
                      <a:r>
                        <a:rPr lang="en-US" sz="1600" u="none" strike="noStrike">
                          <a:solidFill>
                            <a:schemeClr val="bg1"/>
                          </a:solidFill>
                          <a:effectLst/>
                        </a:rPr>
                        <a:t>1</a:t>
                      </a:r>
                      <a:endParaRPr lang="en-US" sz="1600" b="0" i="0" u="none" strike="noStrike">
                        <a:solidFill>
                          <a:schemeClr val="bg1"/>
                        </a:solidFill>
                        <a:effectLst/>
                        <a:latin typeface="Calibri" panose="020F0502020204030204" pitchFamily="34" charset="0"/>
                      </a:endParaRPr>
                    </a:p>
                  </a:txBody>
                  <a:tcPr marL="7641" marR="7641" marT="7641" marB="0" anchor="ctr">
                    <a:solidFill>
                      <a:schemeClr val="accent1">
                        <a:lumMod val="75000"/>
                      </a:schemeClr>
                    </a:solidFill>
                  </a:tcPr>
                </a:tc>
                <a:extLst>
                  <a:ext uri="{0D108BD9-81ED-4DB2-BD59-A6C34878D82A}">
                    <a16:rowId xmlns:a16="http://schemas.microsoft.com/office/drawing/2014/main" val="2275843174"/>
                  </a:ext>
                </a:extLst>
              </a:tr>
              <a:tr h="245184">
                <a:tc>
                  <a:txBody>
                    <a:bodyPr/>
                    <a:lstStyle/>
                    <a:p>
                      <a:pPr algn="l" fontAlgn="b"/>
                      <a:r>
                        <a:rPr lang="en-US" sz="1600" u="none" strike="noStrike">
                          <a:effectLst/>
                        </a:rPr>
                        <a:t>60% to &lt;70%</a:t>
                      </a:r>
                      <a:endParaRPr lang="en-US" sz="1600" b="0" i="0" u="none" strike="noStrike">
                        <a:solidFill>
                          <a:srgbClr val="000000"/>
                        </a:solidFill>
                        <a:effectLst/>
                        <a:latin typeface="Calibri" panose="020F0502020204030204" pitchFamily="34" charset="0"/>
                      </a:endParaRPr>
                    </a:p>
                  </a:txBody>
                  <a:tcPr marL="7641" marR="7641" marT="7641" marB="0" anchor="ctr"/>
                </a:tc>
                <a:tc>
                  <a:txBody>
                    <a:bodyPr/>
                    <a:lstStyle/>
                    <a:p>
                      <a:pPr algn="ctr"/>
                      <a:r>
                        <a:rPr lang="en-US" sz="1600" u="none" strike="noStrike">
                          <a:effectLst/>
                        </a:rPr>
                        <a:t>0</a:t>
                      </a:r>
                      <a:endParaRPr lang="en-US" sz="1600"/>
                    </a:p>
                  </a:txBody>
                  <a:tcPr marL="7641" marR="7641" marT="7641" marB="0" anchor="ctr"/>
                </a:tc>
                <a:tc>
                  <a:txBody>
                    <a:bodyPr/>
                    <a:lstStyle/>
                    <a:p>
                      <a:pPr algn="ctr"/>
                      <a:r>
                        <a:rPr lang="en-US" sz="1600" u="none" strike="noStrike">
                          <a:solidFill>
                            <a:schemeClr val="bg1"/>
                          </a:solidFill>
                          <a:effectLst/>
                        </a:rPr>
                        <a:t>1</a:t>
                      </a:r>
                      <a:endParaRPr lang="en-US" sz="1600"/>
                    </a:p>
                  </a:txBody>
                  <a:tcPr marL="7641" marR="7641" marT="7641" marB="0" anchor="ctr">
                    <a:solidFill>
                      <a:schemeClr val="accent1">
                        <a:lumMod val="75000"/>
                      </a:schemeClr>
                    </a:solidFill>
                  </a:tcPr>
                </a:tc>
                <a:tc>
                  <a:txBody>
                    <a:bodyPr/>
                    <a:lstStyle/>
                    <a:p>
                      <a:pPr algn="ctr"/>
                      <a:r>
                        <a:rPr lang="en-US" sz="1600" u="none" strike="noStrike">
                          <a:effectLst/>
                        </a:rPr>
                        <a:t>0</a:t>
                      </a:r>
                      <a:endParaRPr lang="en-US" sz="1600"/>
                    </a:p>
                  </a:txBody>
                  <a:tcPr marL="7641" marR="7641" marT="7641" marB="0" anchor="ctr"/>
                </a:tc>
                <a:tc>
                  <a:txBody>
                    <a:bodyPr/>
                    <a:lstStyle/>
                    <a:p>
                      <a:pPr algn="ctr"/>
                      <a:r>
                        <a:rPr lang="en-US" sz="1600" u="none" strike="noStrike">
                          <a:effectLst/>
                        </a:rPr>
                        <a:t>0</a:t>
                      </a:r>
                      <a:endParaRPr lang="en-US" sz="1600"/>
                    </a:p>
                  </a:txBody>
                  <a:tcPr marL="7641" marR="7641" marT="7641" marB="0" anchor="ctr"/>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7641" marR="7641" marT="7641" marB="0" anchor="ctr"/>
                </a:tc>
                <a:extLst>
                  <a:ext uri="{0D108BD9-81ED-4DB2-BD59-A6C34878D82A}">
                    <a16:rowId xmlns:a16="http://schemas.microsoft.com/office/drawing/2014/main" val="2990818559"/>
                  </a:ext>
                </a:extLst>
              </a:tr>
              <a:tr h="245184">
                <a:tc>
                  <a:txBody>
                    <a:bodyPr/>
                    <a:lstStyle/>
                    <a:p>
                      <a:pPr algn="l" fontAlgn="b"/>
                      <a:r>
                        <a:rPr lang="en-US" sz="1600" u="none" strike="noStrike">
                          <a:effectLst/>
                        </a:rPr>
                        <a:t>50% to &lt;60%</a:t>
                      </a:r>
                      <a:endParaRPr lang="en-US" sz="1600" b="0" i="0" u="none" strike="noStrike">
                        <a:solidFill>
                          <a:srgbClr val="000000"/>
                        </a:solidFill>
                        <a:effectLst/>
                        <a:latin typeface="Calibri" panose="020F0502020204030204" pitchFamily="34" charset="0"/>
                      </a:endParaRPr>
                    </a:p>
                  </a:txBody>
                  <a:tcPr marL="7641" marR="7641" marT="7641" marB="0" anchor="ctr"/>
                </a:tc>
                <a:tc>
                  <a:txBody>
                    <a:bodyPr/>
                    <a:lstStyle/>
                    <a:p>
                      <a:pPr algn="ctr"/>
                      <a:r>
                        <a:rPr lang="en-US" sz="1600" u="none" strike="noStrike">
                          <a:effectLst/>
                        </a:rPr>
                        <a:t>0</a:t>
                      </a:r>
                      <a:endParaRPr lang="en-US" sz="1600"/>
                    </a:p>
                  </a:txBody>
                  <a:tcPr marL="7641" marR="7641" marT="7641" marB="0" anchor="ctr"/>
                </a:tc>
                <a:tc>
                  <a:txBody>
                    <a:bodyPr/>
                    <a:lstStyle/>
                    <a:p>
                      <a:pPr algn="ctr"/>
                      <a:r>
                        <a:rPr lang="en-US" sz="1600" u="none" strike="noStrike">
                          <a:effectLst/>
                        </a:rPr>
                        <a:t>0</a:t>
                      </a:r>
                      <a:endParaRPr lang="en-US" sz="1600"/>
                    </a:p>
                  </a:txBody>
                  <a:tcPr marL="7641" marR="7641" marT="7641" marB="0" anchor="ctr"/>
                </a:tc>
                <a:tc>
                  <a:txBody>
                    <a:bodyPr/>
                    <a:lstStyle/>
                    <a:p>
                      <a:pPr algn="ctr"/>
                      <a:r>
                        <a:rPr lang="en-US" sz="1600" u="none" strike="noStrike">
                          <a:effectLst/>
                        </a:rPr>
                        <a:t>0</a:t>
                      </a:r>
                      <a:endParaRPr lang="en-US" sz="1600"/>
                    </a:p>
                  </a:txBody>
                  <a:tcPr marL="7641" marR="7641" marT="7641" marB="0" anchor="ctr"/>
                </a:tc>
                <a:tc>
                  <a:txBody>
                    <a:bodyPr/>
                    <a:lstStyle/>
                    <a:p>
                      <a:pPr algn="ctr"/>
                      <a:r>
                        <a:rPr lang="en-US" sz="1600" u="none" strike="noStrike">
                          <a:solidFill>
                            <a:schemeClr val="bg1"/>
                          </a:solidFill>
                          <a:effectLst/>
                        </a:rPr>
                        <a:t>1</a:t>
                      </a:r>
                      <a:endParaRPr lang="en-US" sz="1600"/>
                    </a:p>
                  </a:txBody>
                  <a:tcPr marL="7641" marR="7641" marT="7641" marB="0" anchor="ctr">
                    <a:solidFill>
                      <a:schemeClr val="accent1">
                        <a:lumMod val="75000"/>
                      </a:schemeClr>
                    </a:solidFill>
                  </a:tcPr>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7641" marR="7641" marT="7641" marB="0" anchor="ctr"/>
                </a:tc>
                <a:extLst>
                  <a:ext uri="{0D108BD9-81ED-4DB2-BD59-A6C34878D82A}">
                    <a16:rowId xmlns:a16="http://schemas.microsoft.com/office/drawing/2014/main" val="2184014146"/>
                  </a:ext>
                </a:extLst>
              </a:tr>
              <a:tr h="245184">
                <a:tc>
                  <a:txBody>
                    <a:bodyPr/>
                    <a:lstStyle/>
                    <a:p>
                      <a:pPr algn="l" fontAlgn="b"/>
                      <a:r>
                        <a:rPr lang="en-US" sz="1600" u="none" strike="noStrike">
                          <a:effectLst/>
                        </a:rPr>
                        <a:t>0% to &lt;50%</a:t>
                      </a:r>
                      <a:endParaRPr lang="en-US" sz="1600" b="0" i="0" u="none" strike="noStrike">
                        <a:solidFill>
                          <a:srgbClr val="000000"/>
                        </a:solidFill>
                        <a:effectLst/>
                        <a:latin typeface="Calibri" panose="020F0502020204030204" pitchFamily="34" charset="0"/>
                      </a:endParaRPr>
                    </a:p>
                  </a:txBody>
                  <a:tcPr marL="7641" marR="7641" marT="7641" marB="0" anchor="ctr"/>
                </a:tc>
                <a:tc>
                  <a:txBody>
                    <a:bodyPr/>
                    <a:lstStyle/>
                    <a:p>
                      <a:pPr algn="ctr"/>
                      <a:r>
                        <a:rPr lang="en-US" sz="1600" u="none" strike="noStrike">
                          <a:effectLst/>
                        </a:rPr>
                        <a:t>0</a:t>
                      </a:r>
                      <a:endParaRPr lang="en-US" sz="1600"/>
                    </a:p>
                  </a:txBody>
                  <a:tcPr marL="7641" marR="7641" marT="7641" marB="0" anchor="ctr"/>
                </a:tc>
                <a:tc>
                  <a:txBody>
                    <a:bodyPr/>
                    <a:lstStyle/>
                    <a:p>
                      <a:pPr algn="ctr"/>
                      <a:r>
                        <a:rPr lang="en-US" sz="1600" u="none" strike="noStrike">
                          <a:effectLst/>
                        </a:rPr>
                        <a:t>0</a:t>
                      </a:r>
                      <a:endParaRPr lang="en-US" sz="1600"/>
                    </a:p>
                  </a:txBody>
                  <a:tcPr marL="7641" marR="7641" marT="7641" marB="0" anchor="ctr"/>
                </a:tc>
                <a:tc>
                  <a:txBody>
                    <a:bodyPr/>
                    <a:lstStyle/>
                    <a:p>
                      <a:pPr algn="ctr"/>
                      <a:r>
                        <a:rPr lang="en-US" sz="1600" u="none" strike="noStrike">
                          <a:effectLst/>
                        </a:rPr>
                        <a:t>0</a:t>
                      </a:r>
                      <a:endParaRPr lang="en-US" sz="1600"/>
                    </a:p>
                  </a:txBody>
                  <a:tcPr marL="7641" marR="7641" marT="7641" marB="0" anchor="ctr"/>
                </a:tc>
                <a:tc>
                  <a:txBody>
                    <a:bodyPr/>
                    <a:lstStyle/>
                    <a:p>
                      <a:pPr algn="ctr"/>
                      <a:r>
                        <a:rPr lang="en-US" sz="1600" u="none" strike="noStrike">
                          <a:effectLst/>
                        </a:rPr>
                        <a:t>0</a:t>
                      </a:r>
                      <a:endParaRPr lang="en-US" sz="1600"/>
                    </a:p>
                  </a:txBody>
                  <a:tcPr marL="7641" marR="7641" marT="7641" marB="0" anchor="ctr"/>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7641" marR="7641" marT="7641" marB="0" anchor="ctr"/>
                </a:tc>
                <a:extLst>
                  <a:ext uri="{0D108BD9-81ED-4DB2-BD59-A6C34878D82A}">
                    <a16:rowId xmlns:a16="http://schemas.microsoft.com/office/drawing/2014/main" val="4048046029"/>
                  </a:ext>
                </a:extLst>
              </a:tr>
            </a:tbl>
          </a:graphicData>
        </a:graphic>
      </p:graphicFrame>
      <p:sp>
        <p:nvSpPr>
          <p:cNvPr id="6" name="TextBox 5">
            <a:extLst>
              <a:ext uri="{FF2B5EF4-FFF2-40B4-BE49-F238E27FC236}">
                <a16:creationId xmlns:a16="http://schemas.microsoft.com/office/drawing/2014/main" id="{28043B0E-D37E-4246-813D-E5322698DAC2}"/>
              </a:ext>
            </a:extLst>
          </p:cNvPr>
          <p:cNvSpPr txBox="1"/>
          <p:nvPr/>
        </p:nvSpPr>
        <p:spPr>
          <a:xfrm>
            <a:off x="531049" y="3582033"/>
            <a:ext cx="11022776" cy="369332"/>
          </a:xfrm>
          <a:prstGeom prst="rect">
            <a:avLst/>
          </a:prstGeom>
          <a:solidFill>
            <a:srgbClr val="2F5597"/>
          </a:solidFill>
        </p:spPr>
        <p:txBody>
          <a:bodyPr wrap="square" rtlCol="0">
            <a:spAutoFit/>
          </a:bodyPr>
          <a:lstStyle/>
          <a:p>
            <a:r>
              <a:rPr lang="en-US" b="1">
                <a:solidFill>
                  <a:schemeClr val="bg1"/>
                </a:solidFill>
              </a:rPr>
              <a:t>3-Year Average New York State District Data (2017-18 through 2019-20)</a:t>
            </a:r>
          </a:p>
        </p:txBody>
      </p:sp>
      <p:graphicFrame>
        <p:nvGraphicFramePr>
          <p:cNvPr id="3" name="Table 2">
            <a:extLst>
              <a:ext uri="{FF2B5EF4-FFF2-40B4-BE49-F238E27FC236}">
                <a16:creationId xmlns:a16="http://schemas.microsoft.com/office/drawing/2014/main" id="{965BA650-EAEA-4A44-8A78-42750365171B}"/>
              </a:ext>
            </a:extLst>
          </p:cNvPr>
          <p:cNvGraphicFramePr>
            <a:graphicFrameLocks noGrp="1"/>
          </p:cNvGraphicFramePr>
          <p:nvPr>
            <p:extLst>
              <p:ext uri="{D42A27DB-BD31-4B8C-83A1-F6EECF244321}">
                <p14:modId xmlns:p14="http://schemas.microsoft.com/office/powerpoint/2010/main" val="202471573"/>
              </p:ext>
            </p:extLst>
          </p:nvPr>
        </p:nvGraphicFramePr>
        <p:xfrm>
          <a:off x="542926" y="3953256"/>
          <a:ext cx="11010900" cy="2604646"/>
        </p:xfrm>
        <a:graphic>
          <a:graphicData uri="http://schemas.openxmlformats.org/drawingml/2006/table">
            <a:tbl>
              <a:tblPr firstRow="1">
                <a:tableStyleId>{BC89EF96-8CEA-46FF-86C4-4CE0E7609802}</a:tableStyleId>
              </a:tblPr>
              <a:tblGrid>
                <a:gridCol w="4991099">
                  <a:extLst>
                    <a:ext uri="{9D8B030D-6E8A-4147-A177-3AD203B41FA5}">
                      <a16:colId xmlns:a16="http://schemas.microsoft.com/office/drawing/2014/main" val="3933883878"/>
                    </a:ext>
                  </a:extLst>
                </a:gridCol>
                <a:gridCol w="2590800">
                  <a:extLst>
                    <a:ext uri="{9D8B030D-6E8A-4147-A177-3AD203B41FA5}">
                      <a16:colId xmlns:a16="http://schemas.microsoft.com/office/drawing/2014/main" val="2937767278"/>
                    </a:ext>
                  </a:extLst>
                </a:gridCol>
                <a:gridCol w="1162050">
                  <a:extLst>
                    <a:ext uri="{9D8B030D-6E8A-4147-A177-3AD203B41FA5}">
                      <a16:colId xmlns:a16="http://schemas.microsoft.com/office/drawing/2014/main" val="529082218"/>
                    </a:ext>
                  </a:extLst>
                </a:gridCol>
                <a:gridCol w="2266951">
                  <a:extLst>
                    <a:ext uri="{9D8B030D-6E8A-4147-A177-3AD203B41FA5}">
                      <a16:colId xmlns:a16="http://schemas.microsoft.com/office/drawing/2014/main" val="19458641"/>
                    </a:ext>
                  </a:extLst>
                </a:gridCol>
              </a:tblGrid>
              <a:tr h="500076">
                <a:tc>
                  <a:txBody>
                    <a:bodyPr/>
                    <a:lstStyle/>
                    <a:p>
                      <a:pPr algn="ctr" fontAlgn="b"/>
                      <a:r>
                        <a:rPr lang="en-US" sz="1600" u="none" strike="noStrike" kern="1200">
                          <a:effectLst/>
                        </a:rPr>
                        <a:t>Reason category</a:t>
                      </a:r>
                      <a:endParaRPr lang="en-US" sz="1600" u="none" strike="noStrike" kern="1200">
                        <a:solidFill>
                          <a:schemeClr val="dk1"/>
                        </a:solidFill>
                        <a:effectLst/>
                        <a:latin typeface="+mn-lt"/>
                        <a:ea typeface="+mn-ea"/>
                        <a:cs typeface="+mn-cs"/>
                      </a:endParaRPr>
                    </a:p>
                  </a:txBody>
                  <a:tcPr marL="5542" marR="5542" marT="5542" marB="0" anchor="ctr"/>
                </a:tc>
                <a:tc>
                  <a:txBody>
                    <a:bodyPr/>
                    <a:lstStyle/>
                    <a:p>
                      <a:pPr algn="ctr" fontAlgn="b"/>
                      <a:r>
                        <a:rPr lang="en-US" sz="1600" u="none" strike="noStrike">
                          <a:effectLst/>
                        </a:rPr>
                        <a:t>All districts on </a:t>
                      </a:r>
                    </a:p>
                    <a:p>
                      <a:pPr algn="ctr" fontAlgn="b"/>
                      <a:r>
                        <a:rPr lang="en-US" sz="1600" u="none" strike="noStrike">
                          <a:effectLst/>
                        </a:rPr>
                        <a:t>sampling schedule</a:t>
                      </a:r>
                      <a:endParaRPr lang="en-US" sz="1600" b="1" i="0" u="none" strike="noStrike">
                        <a:solidFill>
                          <a:srgbClr val="000000"/>
                        </a:solidFill>
                        <a:effectLst/>
                        <a:latin typeface="Calibri" panose="020F0502020204030204" pitchFamily="34" charset="0"/>
                      </a:endParaRPr>
                    </a:p>
                  </a:txBody>
                  <a:tcPr marL="5542" marR="5542" marT="5542" marB="0" anchor="ctr"/>
                </a:tc>
                <a:tc>
                  <a:txBody>
                    <a:bodyPr/>
                    <a:lstStyle/>
                    <a:p>
                      <a:pPr algn="ctr" fontAlgn="b"/>
                      <a:r>
                        <a:rPr lang="en-US" sz="1600" u="none" strike="noStrike">
                          <a:effectLst/>
                        </a:rPr>
                        <a:t>NYC              sample</a:t>
                      </a:r>
                      <a:endParaRPr lang="en-US" sz="1600" b="1" i="0" u="none" strike="noStrike">
                        <a:solidFill>
                          <a:srgbClr val="000000"/>
                        </a:solidFill>
                        <a:effectLst/>
                        <a:latin typeface="Calibri" panose="020F0502020204030204" pitchFamily="34" charset="0"/>
                      </a:endParaRPr>
                    </a:p>
                  </a:txBody>
                  <a:tcPr marL="5542" marR="5542" marT="5542" marB="0" anchor="ctr"/>
                </a:tc>
                <a:tc>
                  <a:txBody>
                    <a:bodyPr/>
                    <a:lstStyle/>
                    <a:p>
                      <a:pPr algn="ctr" fontAlgn="b"/>
                      <a:r>
                        <a:rPr lang="en-US" sz="1600" u="none" strike="noStrike">
                          <a:effectLst/>
                        </a:rPr>
                        <a:t>Rest of State districts on sampling schedule</a:t>
                      </a:r>
                      <a:endParaRPr lang="en-US" sz="1600" b="1" i="0" u="none" strike="noStrike">
                        <a:solidFill>
                          <a:srgbClr val="000000"/>
                        </a:solidFill>
                        <a:effectLst/>
                        <a:latin typeface="Calibri" panose="020F0502020204030204" pitchFamily="34" charset="0"/>
                      </a:endParaRPr>
                    </a:p>
                  </a:txBody>
                  <a:tcPr marL="5542" marR="5542" marT="5542" marB="0" anchor="ctr"/>
                </a:tc>
                <a:extLst>
                  <a:ext uri="{0D108BD9-81ED-4DB2-BD59-A6C34878D82A}">
                    <a16:rowId xmlns:a16="http://schemas.microsoft.com/office/drawing/2014/main" val="3615355059"/>
                  </a:ext>
                </a:extLst>
              </a:tr>
              <a:tr h="252847">
                <a:tc>
                  <a:txBody>
                    <a:bodyPr/>
                    <a:lstStyle/>
                    <a:p>
                      <a:pPr algn="l" fontAlgn="b"/>
                      <a:r>
                        <a:rPr lang="en-US" sz="1600" u="none" strike="noStrike" kern="1200">
                          <a:effectLst/>
                        </a:rPr>
                        <a:t>a. served in Part C and referred to Part B </a:t>
                      </a:r>
                      <a:endParaRPr lang="en-US" sz="1600" u="none" strike="noStrike" kern="1200">
                        <a:solidFill>
                          <a:schemeClr val="dk1"/>
                        </a:solidFill>
                        <a:effectLst/>
                        <a:latin typeface="+mn-lt"/>
                        <a:ea typeface="+mn-ea"/>
                        <a:cs typeface="+mn-cs"/>
                      </a:endParaRPr>
                    </a:p>
                  </a:txBody>
                  <a:tcPr marL="5542" marR="5542" marT="5542" marB="0" anchor="ctr"/>
                </a:tc>
                <a:tc>
                  <a:txBody>
                    <a:bodyPr/>
                    <a:lstStyle/>
                    <a:p>
                      <a:pPr algn="ctr" fontAlgn="b"/>
                      <a:r>
                        <a:rPr lang="en-US" sz="1600" u="none" strike="noStrike">
                          <a:effectLst/>
                        </a:rPr>
                        <a:t>7,542</a:t>
                      </a:r>
                      <a:endParaRPr lang="en-US" sz="1600" b="0" i="0" u="none" strike="noStrike">
                        <a:solidFill>
                          <a:srgbClr val="000000"/>
                        </a:solidFill>
                        <a:effectLst/>
                        <a:latin typeface="Calibri" panose="020F0502020204030204" pitchFamily="34" charset="0"/>
                      </a:endParaRPr>
                    </a:p>
                  </a:txBody>
                  <a:tcPr marL="5542" marR="5542" marT="5542" marB="0" anchor="ctr"/>
                </a:tc>
                <a:tc>
                  <a:txBody>
                    <a:bodyPr/>
                    <a:lstStyle/>
                    <a:p>
                      <a:pPr algn="ctr" fontAlgn="b"/>
                      <a:r>
                        <a:rPr lang="en-US" sz="1600" u="none" strike="noStrike">
                          <a:effectLst/>
                        </a:rPr>
                        <a:t>4,408</a:t>
                      </a:r>
                      <a:endParaRPr lang="en-US" sz="1600" b="0" i="0" u="none" strike="noStrike">
                        <a:solidFill>
                          <a:srgbClr val="000000"/>
                        </a:solidFill>
                        <a:effectLst/>
                        <a:latin typeface="Calibri" panose="020F0502020204030204" pitchFamily="34" charset="0"/>
                      </a:endParaRPr>
                    </a:p>
                  </a:txBody>
                  <a:tcPr marL="5542" marR="5542" marT="5542" marB="0" anchor="ctr"/>
                </a:tc>
                <a:tc>
                  <a:txBody>
                    <a:bodyPr/>
                    <a:lstStyle/>
                    <a:p>
                      <a:pPr algn="ctr" fontAlgn="b"/>
                      <a:r>
                        <a:rPr lang="en-US" sz="1600" u="none" strike="noStrike">
                          <a:effectLst/>
                        </a:rPr>
                        <a:t>3,134</a:t>
                      </a:r>
                      <a:endParaRPr lang="en-US" sz="1600" b="0" i="0" u="none" strike="noStrike">
                        <a:solidFill>
                          <a:srgbClr val="000000"/>
                        </a:solidFill>
                        <a:effectLst/>
                        <a:latin typeface="Calibri" panose="020F0502020204030204" pitchFamily="34" charset="0"/>
                      </a:endParaRPr>
                    </a:p>
                  </a:txBody>
                  <a:tcPr marL="5542" marR="5542" marT="5542" marB="0" anchor="ctr"/>
                </a:tc>
                <a:extLst>
                  <a:ext uri="{0D108BD9-81ED-4DB2-BD59-A6C34878D82A}">
                    <a16:rowId xmlns:a16="http://schemas.microsoft.com/office/drawing/2014/main" val="886920200"/>
                  </a:ext>
                </a:extLst>
              </a:tr>
              <a:tr h="252847">
                <a:tc>
                  <a:txBody>
                    <a:bodyPr/>
                    <a:lstStyle/>
                    <a:p>
                      <a:pPr algn="l" fontAlgn="b"/>
                      <a:r>
                        <a:rPr lang="en-US" sz="1600" u="none" strike="noStrike" kern="1200">
                          <a:effectLst/>
                        </a:rPr>
                        <a:t>b. determined to be not eligible prior to 3rd birthday</a:t>
                      </a:r>
                      <a:endParaRPr lang="en-US" sz="1600" u="none" strike="noStrike" kern="1200">
                        <a:solidFill>
                          <a:schemeClr val="dk1"/>
                        </a:solidFill>
                        <a:effectLst/>
                        <a:latin typeface="+mn-lt"/>
                        <a:ea typeface="+mn-ea"/>
                        <a:cs typeface="+mn-cs"/>
                      </a:endParaRPr>
                    </a:p>
                  </a:txBody>
                  <a:tcPr marL="5542" marR="5542" marT="5542" marB="0" anchor="ctr"/>
                </a:tc>
                <a:tc>
                  <a:txBody>
                    <a:bodyPr/>
                    <a:lstStyle/>
                    <a:p>
                      <a:pPr algn="ctr" fontAlgn="b"/>
                      <a:r>
                        <a:rPr lang="en-US" sz="1600" u="none" strike="noStrike">
                          <a:effectLst/>
                        </a:rPr>
                        <a:t>321</a:t>
                      </a:r>
                      <a:endParaRPr lang="en-US" sz="1600" b="0" i="0" u="none" strike="noStrike">
                        <a:solidFill>
                          <a:srgbClr val="000000"/>
                        </a:solidFill>
                        <a:effectLst/>
                        <a:latin typeface="Calibri" panose="020F0502020204030204" pitchFamily="34" charset="0"/>
                      </a:endParaRPr>
                    </a:p>
                  </a:txBody>
                  <a:tcPr marL="5542" marR="5542" marT="5542" marB="0" anchor="ctr"/>
                </a:tc>
                <a:tc>
                  <a:txBody>
                    <a:bodyPr/>
                    <a:lstStyle/>
                    <a:p>
                      <a:pPr algn="ctr" fontAlgn="b"/>
                      <a:r>
                        <a:rPr lang="en-US" sz="1600" u="none" strike="noStrike">
                          <a:effectLst/>
                        </a:rPr>
                        <a:t>108</a:t>
                      </a:r>
                      <a:endParaRPr lang="en-US" sz="1600" b="0" i="0" u="none" strike="noStrike">
                        <a:solidFill>
                          <a:srgbClr val="000000"/>
                        </a:solidFill>
                        <a:effectLst/>
                        <a:latin typeface="Calibri" panose="020F0502020204030204" pitchFamily="34" charset="0"/>
                      </a:endParaRPr>
                    </a:p>
                  </a:txBody>
                  <a:tcPr marL="5542" marR="5542" marT="5542" marB="0" anchor="ctr"/>
                </a:tc>
                <a:tc>
                  <a:txBody>
                    <a:bodyPr/>
                    <a:lstStyle/>
                    <a:p>
                      <a:pPr algn="ctr" fontAlgn="b"/>
                      <a:r>
                        <a:rPr lang="en-US" sz="1600" u="none" strike="noStrike">
                          <a:effectLst/>
                        </a:rPr>
                        <a:t>213</a:t>
                      </a:r>
                      <a:endParaRPr lang="en-US" sz="1600" b="0" i="0" u="none" strike="noStrike">
                        <a:solidFill>
                          <a:srgbClr val="000000"/>
                        </a:solidFill>
                        <a:effectLst/>
                        <a:latin typeface="Calibri" panose="020F0502020204030204" pitchFamily="34" charset="0"/>
                      </a:endParaRPr>
                    </a:p>
                  </a:txBody>
                  <a:tcPr marL="5542" marR="5542" marT="5542" marB="0" anchor="ctr"/>
                </a:tc>
                <a:extLst>
                  <a:ext uri="{0D108BD9-81ED-4DB2-BD59-A6C34878D82A}">
                    <a16:rowId xmlns:a16="http://schemas.microsoft.com/office/drawing/2014/main" val="1223034884"/>
                  </a:ext>
                </a:extLst>
              </a:tr>
              <a:tr h="252847">
                <a:tc>
                  <a:txBody>
                    <a:bodyPr/>
                    <a:lstStyle/>
                    <a:p>
                      <a:pPr algn="l" fontAlgn="b"/>
                      <a:r>
                        <a:rPr lang="en-US" sz="1600" u="none" strike="noStrike" kern="1200">
                          <a:effectLst/>
                        </a:rPr>
                        <a:t>c. Part B eligible with IEP by Age Three</a:t>
                      </a:r>
                      <a:endParaRPr lang="en-US" sz="1600" u="none" strike="noStrike" kern="1200">
                        <a:solidFill>
                          <a:schemeClr val="dk1"/>
                        </a:solidFill>
                        <a:effectLst/>
                        <a:latin typeface="+mn-lt"/>
                        <a:ea typeface="+mn-ea"/>
                        <a:cs typeface="+mn-cs"/>
                      </a:endParaRPr>
                    </a:p>
                  </a:txBody>
                  <a:tcPr marL="5542" marR="5542" marT="5542" marB="0" anchor="ctr"/>
                </a:tc>
                <a:tc>
                  <a:txBody>
                    <a:bodyPr/>
                    <a:lstStyle/>
                    <a:p>
                      <a:pPr algn="ctr" fontAlgn="b"/>
                      <a:r>
                        <a:rPr lang="en-US" sz="1600" u="none" strike="noStrike">
                          <a:effectLst/>
                        </a:rPr>
                        <a:t>502</a:t>
                      </a:r>
                      <a:endParaRPr lang="en-US" sz="1600" b="0" i="0" u="none" strike="noStrike">
                        <a:solidFill>
                          <a:srgbClr val="000000"/>
                        </a:solidFill>
                        <a:effectLst/>
                        <a:latin typeface="Calibri" panose="020F0502020204030204" pitchFamily="34" charset="0"/>
                      </a:endParaRPr>
                    </a:p>
                  </a:txBody>
                  <a:tcPr marL="5542" marR="5542" marT="5542" marB="0" anchor="ctr"/>
                </a:tc>
                <a:tc>
                  <a:txBody>
                    <a:bodyPr/>
                    <a:lstStyle/>
                    <a:p>
                      <a:pPr algn="ctr" fontAlgn="b"/>
                      <a:r>
                        <a:rPr lang="en-US" sz="1600" u="none" strike="noStrike">
                          <a:effectLst/>
                        </a:rPr>
                        <a:t>145</a:t>
                      </a:r>
                      <a:endParaRPr lang="en-US" sz="1600" b="0" i="0" u="none" strike="noStrike">
                        <a:solidFill>
                          <a:srgbClr val="000000"/>
                        </a:solidFill>
                        <a:effectLst/>
                        <a:latin typeface="Calibri" panose="020F0502020204030204" pitchFamily="34" charset="0"/>
                      </a:endParaRPr>
                    </a:p>
                  </a:txBody>
                  <a:tcPr marL="5542" marR="5542" marT="5542" marB="0" anchor="ctr"/>
                </a:tc>
                <a:tc>
                  <a:txBody>
                    <a:bodyPr/>
                    <a:lstStyle/>
                    <a:p>
                      <a:pPr algn="ctr" fontAlgn="b"/>
                      <a:r>
                        <a:rPr lang="en-US" sz="1600" u="none" strike="noStrike">
                          <a:effectLst/>
                        </a:rPr>
                        <a:t>357</a:t>
                      </a:r>
                      <a:endParaRPr lang="en-US" sz="1600" b="0" i="0" u="none" strike="noStrike">
                        <a:solidFill>
                          <a:srgbClr val="000000"/>
                        </a:solidFill>
                        <a:effectLst/>
                        <a:latin typeface="Calibri" panose="020F0502020204030204" pitchFamily="34" charset="0"/>
                      </a:endParaRPr>
                    </a:p>
                  </a:txBody>
                  <a:tcPr marL="5542" marR="5542" marT="5542" marB="0" anchor="ctr"/>
                </a:tc>
                <a:extLst>
                  <a:ext uri="{0D108BD9-81ED-4DB2-BD59-A6C34878D82A}">
                    <a16:rowId xmlns:a16="http://schemas.microsoft.com/office/drawing/2014/main" val="2527371445"/>
                  </a:ext>
                </a:extLst>
              </a:tr>
              <a:tr h="252847">
                <a:tc>
                  <a:txBody>
                    <a:bodyPr/>
                    <a:lstStyle/>
                    <a:p>
                      <a:pPr algn="l" fontAlgn="b"/>
                      <a:r>
                        <a:rPr lang="en-US" sz="1600" u="none" strike="noStrike" kern="1200">
                          <a:effectLst/>
                        </a:rPr>
                        <a:t>d. lack of consent or moved prior eligibility determination</a:t>
                      </a:r>
                      <a:endParaRPr lang="en-US" sz="1600" u="none" strike="noStrike" kern="1200">
                        <a:solidFill>
                          <a:schemeClr val="dk1"/>
                        </a:solidFill>
                        <a:effectLst/>
                        <a:latin typeface="+mn-lt"/>
                        <a:ea typeface="+mn-ea"/>
                        <a:cs typeface="+mn-cs"/>
                      </a:endParaRPr>
                    </a:p>
                  </a:txBody>
                  <a:tcPr marL="5542" marR="5542" marT="5542" marB="0" anchor="ctr"/>
                </a:tc>
                <a:tc>
                  <a:txBody>
                    <a:bodyPr/>
                    <a:lstStyle/>
                    <a:p>
                      <a:pPr algn="ctr" fontAlgn="b"/>
                      <a:r>
                        <a:rPr lang="en-US" sz="1600" u="none" strike="noStrike">
                          <a:effectLst/>
                        </a:rPr>
                        <a:t>1,839</a:t>
                      </a:r>
                      <a:endParaRPr lang="en-US" sz="1600" b="0" i="0" u="none" strike="noStrike">
                        <a:solidFill>
                          <a:srgbClr val="000000"/>
                        </a:solidFill>
                        <a:effectLst/>
                        <a:latin typeface="Calibri" panose="020F0502020204030204" pitchFamily="34" charset="0"/>
                      </a:endParaRPr>
                    </a:p>
                  </a:txBody>
                  <a:tcPr marL="5542" marR="5542" marT="5542" marB="0" anchor="ctr"/>
                </a:tc>
                <a:tc>
                  <a:txBody>
                    <a:bodyPr/>
                    <a:lstStyle/>
                    <a:p>
                      <a:pPr algn="ctr" fontAlgn="b"/>
                      <a:r>
                        <a:rPr lang="en-US" sz="1600" u="none" strike="noStrike">
                          <a:effectLst/>
                        </a:rPr>
                        <a:t>1,405</a:t>
                      </a:r>
                      <a:endParaRPr lang="en-US" sz="1600" b="0" i="0" u="none" strike="noStrike">
                        <a:solidFill>
                          <a:srgbClr val="000000"/>
                        </a:solidFill>
                        <a:effectLst/>
                        <a:latin typeface="Calibri" panose="020F0502020204030204" pitchFamily="34" charset="0"/>
                      </a:endParaRPr>
                    </a:p>
                  </a:txBody>
                  <a:tcPr marL="5542" marR="5542" marT="5542" marB="0" anchor="ctr"/>
                </a:tc>
                <a:tc>
                  <a:txBody>
                    <a:bodyPr/>
                    <a:lstStyle/>
                    <a:p>
                      <a:pPr algn="ctr" fontAlgn="b"/>
                      <a:r>
                        <a:rPr lang="en-US" sz="1600" u="none" strike="noStrike">
                          <a:effectLst/>
                        </a:rPr>
                        <a:t>434</a:t>
                      </a:r>
                      <a:endParaRPr lang="en-US" sz="1600" b="0" i="0" u="none" strike="noStrike">
                        <a:solidFill>
                          <a:srgbClr val="000000"/>
                        </a:solidFill>
                        <a:effectLst/>
                        <a:latin typeface="Calibri" panose="020F0502020204030204" pitchFamily="34" charset="0"/>
                      </a:endParaRPr>
                    </a:p>
                  </a:txBody>
                  <a:tcPr marL="5542" marR="5542" marT="5542" marB="0" anchor="ctr"/>
                </a:tc>
                <a:extLst>
                  <a:ext uri="{0D108BD9-81ED-4DB2-BD59-A6C34878D82A}">
                    <a16:rowId xmlns:a16="http://schemas.microsoft.com/office/drawing/2014/main" val="29863320"/>
                  </a:ext>
                </a:extLst>
              </a:tr>
              <a:tr h="252847">
                <a:tc>
                  <a:txBody>
                    <a:bodyPr/>
                    <a:lstStyle/>
                    <a:p>
                      <a:pPr algn="l" fontAlgn="b"/>
                      <a:r>
                        <a:rPr lang="en-US" sz="1600" u="none" strike="noStrike" kern="1200">
                          <a:effectLst/>
                        </a:rPr>
                        <a:t>e. referred to Part C less than 90 days before 3</a:t>
                      </a:r>
                      <a:r>
                        <a:rPr lang="en-US" sz="1600" u="none" strike="noStrike" kern="1200" baseline="30000">
                          <a:effectLst/>
                        </a:rPr>
                        <a:t>rd</a:t>
                      </a:r>
                      <a:r>
                        <a:rPr lang="en-US" sz="1600" u="none" strike="noStrike" kern="1200">
                          <a:effectLst/>
                        </a:rPr>
                        <a:t> birthday</a:t>
                      </a:r>
                      <a:endParaRPr lang="en-US" sz="1600" u="none" strike="noStrike" kern="1200">
                        <a:solidFill>
                          <a:schemeClr val="dk1"/>
                        </a:solidFill>
                        <a:effectLst/>
                        <a:latin typeface="+mn-lt"/>
                        <a:ea typeface="+mn-ea"/>
                        <a:cs typeface="+mn-cs"/>
                      </a:endParaRPr>
                    </a:p>
                  </a:txBody>
                  <a:tcPr marL="5542" marR="5542" marT="5542" marB="0" anchor="ctr"/>
                </a:tc>
                <a:tc>
                  <a:txBody>
                    <a:bodyPr/>
                    <a:lstStyle/>
                    <a:p>
                      <a:pPr algn="ctr" fontAlgn="b"/>
                      <a:r>
                        <a:rPr lang="en-US" sz="1600" u="none" strike="noStrike">
                          <a:effectLst/>
                        </a:rPr>
                        <a:t>33</a:t>
                      </a:r>
                      <a:endParaRPr lang="en-US" sz="1600" b="0" i="0" u="none" strike="noStrike">
                        <a:solidFill>
                          <a:srgbClr val="000000"/>
                        </a:solidFill>
                        <a:effectLst/>
                        <a:latin typeface="Calibri" panose="020F0502020204030204" pitchFamily="34" charset="0"/>
                      </a:endParaRPr>
                    </a:p>
                  </a:txBody>
                  <a:tcPr marL="5542" marR="5542" marT="5542" marB="0" anchor="ctr"/>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5542" marR="5542" marT="5542" marB="0" anchor="ctr"/>
                </a:tc>
                <a:tc>
                  <a:txBody>
                    <a:bodyPr/>
                    <a:lstStyle/>
                    <a:p>
                      <a:pPr algn="ctr" fontAlgn="b"/>
                      <a:r>
                        <a:rPr lang="en-US" sz="1600" u="none" strike="noStrike">
                          <a:effectLst/>
                        </a:rPr>
                        <a:t>33</a:t>
                      </a:r>
                      <a:endParaRPr lang="en-US" sz="1600" b="0" i="0" u="none" strike="noStrike">
                        <a:solidFill>
                          <a:srgbClr val="000000"/>
                        </a:solidFill>
                        <a:effectLst/>
                        <a:latin typeface="Calibri" panose="020F0502020204030204" pitchFamily="34" charset="0"/>
                      </a:endParaRPr>
                    </a:p>
                  </a:txBody>
                  <a:tcPr marL="5542" marR="5542" marT="5542" marB="0" anchor="ctr"/>
                </a:tc>
                <a:extLst>
                  <a:ext uri="{0D108BD9-81ED-4DB2-BD59-A6C34878D82A}">
                    <a16:rowId xmlns:a16="http://schemas.microsoft.com/office/drawing/2014/main" val="3197963036"/>
                  </a:ext>
                </a:extLst>
              </a:tr>
              <a:tr h="252847">
                <a:tc>
                  <a:txBody>
                    <a:bodyPr/>
                    <a:lstStyle/>
                    <a:p>
                      <a:pPr algn="l" fontAlgn="b"/>
                      <a:r>
                        <a:rPr lang="en-US" sz="1600" u="none" strike="noStrike" kern="1200">
                          <a:effectLst/>
                        </a:rPr>
                        <a:t>f. elected to remain in Early Intervention </a:t>
                      </a:r>
                      <a:endParaRPr lang="en-US" sz="1600" u="none" strike="noStrike" kern="1200">
                        <a:solidFill>
                          <a:schemeClr val="dk1"/>
                        </a:solidFill>
                        <a:effectLst/>
                        <a:latin typeface="+mn-lt"/>
                        <a:ea typeface="+mn-ea"/>
                        <a:cs typeface="+mn-cs"/>
                      </a:endParaRPr>
                    </a:p>
                  </a:txBody>
                  <a:tcPr marL="5542" marR="5542" marT="5542" marB="0" anchor="ctr"/>
                </a:tc>
                <a:tc>
                  <a:txBody>
                    <a:bodyPr/>
                    <a:lstStyle/>
                    <a:p>
                      <a:pPr algn="ctr" fontAlgn="b"/>
                      <a:r>
                        <a:rPr lang="en-US" sz="1600" u="none" strike="noStrike">
                          <a:effectLst/>
                        </a:rPr>
                        <a:t>4,498</a:t>
                      </a:r>
                      <a:endParaRPr lang="en-US" sz="1600" b="0" i="0" u="none" strike="noStrike">
                        <a:solidFill>
                          <a:srgbClr val="000000"/>
                        </a:solidFill>
                        <a:effectLst/>
                        <a:latin typeface="Calibri" panose="020F0502020204030204" pitchFamily="34" charset="0"/>
                      </a:endParaRPr>
                    </a:p>
                  </a:txBody>
                  <a:tcPr marL="5542" marR="5542" marT="5542" marB="0" anchor="ctr"/>
                </a:tc>
                <a:tc>
                  <a:txBody>
                    <a:bodyPr/>
                    <a:lstStyle/>
                    <a:p>
                      <a:pPr algn="ctr" fontAlgn="b"/>
                      <a:r>
                        <a:rPr lang="en-US" sz="1600" u="none" strike="noStrike">
                          <a:effectLst/>
                        </a:rPr>
                        <a:t>2,433</a:t>
                      </a:r>
                      <a:endParaRPr lang="en-US" sz="1600" b="0" i="0" u="none" strike="noStrike">
                        <a:solidFill>
                          <a:srgbClr val="000000"/>
                        </a:solidFill>
                        <a:effectLst/>
                        <a:latin typeface="Calibri" panose="020F0502020204030204" pitchFamily="34" charset="0"/>
                      </a:endParaRPr>
                    </a:p>
                  </a:txBody>
                  <a:tcPr marL="5542" marR="5542" marT="5542" marB="0" anchor="ctr"/>
                </a:tc>
                <a:tc>
                  <a:txBody>
                    <a:bodyPr/>
                    <a:lstStyle/>
                    <a:p>
                      <a:pPr algn="ctr" fontAlgn="b"/>
                      <a:r>
                        <a:rPr lang="en-US" sz="1600" u="none" strike="noStrike">
                          <a:effectLst/>
                        </a:rPr>
                        <a:t>2,065</a:t>
                      </a:r>
                      <a:endParaRPr lang="en-US" sz="1600" b="0" i="0" u="none" strike="noStrike">
                        <a:solidFill>
                          <a:srgbClr val="000000"/>
                        </a:solidFill>
                        <a:effectLst/>
                        <a:latin typeface="Calibri" panose="020F0502020204030204" pitchFamily="34" charset="0"/>
                      </a:endParaRPr>
                    </a:p>
                  </a:txBody>
                  <a:tcPr marL="5542" marR="5542" marT="5542" marB="0" anchor="ctr"/>
                </a:tc>
                <a:extLst>
                  <a:ext uri="{0D108BD9-81ED-4DB2-BD59-A6C34878D82A}">
                    <a16:rowId xmlns:a16="http://schemas.microsoft.com/office/drawing/2014/main" val="2094175159"/>
                  </a:ext>
                </a:extLst>
              </a:tr>
              <a:tr h="252847">
                <a:tc>
                  <a:txBody>
                    <a:bodyPr/>
                    <a:lstStyle/>
                    <a:p>
                      <a:pPr algn="l" fontAlgn="b"/>
                      <a:r>
                        <a:rPr lang="en-US" sz="1600" u="none" strike="noStrike" kern="1200">
                          <a:effectLst/>
                        </a:rPr>
                        <a:t>noncompliant</a:t>
                      </a:r>
                      <a:endParaRPr lang="en-US" sz="1600" u="none" strike="noStrike" kern="1200">
                        <a:solidFill>
                          <a:schemeClr val="dk1"/>
                        </a:solidFill>
                        <a:effectLst/>
                        <a:latin typeface="+mn-lt"/>
                        <a:ea typeface="+mn-ea"/>
                        <a:cs typeface="+mn-cs"/>
                      </a:endParaRPr>
                    </a:p>
                  </a:txBody>
                  <a:tcPr marL="5542" marR="5542" marT="5542" marB="0" anchor="ctr"/>
                </a:tc>
                <a:tc>
                  <a:txBody>
                    <a:bodyPr/>
                    <a:lstStyle/>
                    <a:p>
                      <a:pPr algn="ctr" fontAlgn="b"/>
                      <a:r>
                        <a:rPr lang="en-US" sz="1600" u="none" strike="noStrike">
                          <a:effectLst/>
                        </a:rPr>
                        <a:t>348</a:t>
                      </a:r>
                      <a:endParaRPr lang="en-US" sz="1600" b="0" i="0" u="none" strike="noStrike">
                        <a:solidFill>
                          <a:srgbClr val="000000"/>
                        </a:solidFill>
                        <a:effectLst/>
                        <a:latin typeface="Calibri" panose="020F0502020204030204" pitchFamily="34" charset="0"/>
                      </a:endParaRPr>
                    </a:p>
                  </a:txBody>
                  <a:tcPr marL="5542" marR="5542" marT="5542" marB="0" anchor="ctr"/>
                </a:tc>
                <a:tc>
                  <a:txBody>
                    <a:bodyPr/>
                    <a:lstStyle/>
                    <a:p>
                      <a:pPr algn="ctr" fontAlgn="b"/>
                      <a:r>
                        <a:rPr lang="en-US" sz="1600" u="none" strike="noStrike">
                          <a:effectLst/>
                        </a:rPr>
                        <a:t>317</a:t>
                      </a:r>
                      <a:endParaRPr lang="en-US" sz="1600" b="0" i="0" u="none" strike="noStrike">
                        <a:solidFill>
                          <a:srgbClr val="000000"/>
                        </a:solidFill>
                        <a:effectLst/>
                        <a:latin typeface="Calibri" panose="020F0502020204030204" pitchFamily="34" charset="0"/>
                      </a:endParaRPr>
                    </a:p>
                  </a:txBody>
                  <a:tcPr marL="5542" marR="5542" marT="5542" marB="0" anchor="ctr"/>
                </a:tc>
                <a:tc>
                  <a:txBody>
                    <a:bodyPr/>
                    <a:lstStyle/>
                    <a:p>
                      <a:pPr algn="ctr" fontAlgn="b"/>
                      <a:r>
                        <a:rPr lang="en-US" sz="1600" u="none" strike="noStrike">
                          <a:effectLst/>
                        </a:rPr>
                        <a:t>31</a:t>
                      </a:r>
                      <a:endParaRPr lang="en-US" sz="1600" b="0" i="0" u="none" strike="noStrike">
                        <a:solidFill>
                          <a:srgbClr val="000000"/>
                        </a:solidFill>
                        <a:effectLst/>
                        <a:latin typeface="Calibri" panose="020F0502020204030204" pitchFamily="34" charset="0"/>
                      </a:endParaRPr>
                    </a:p>
                  </a:txBody>
                  <a:tcPr marL="5542" marR="5542" marT="5542" marB="0" anchor="ctr"/>
                </a:tc>
                <a:extLst>
                  <a:ext uri="{0D108BD9-81ED-4DB2-BD59-A6C34878D82A}">
                    <a16:rowId xmlns:a16="http://schemas.microsoft.com/office/drawing/2014/main" val="4056464258"/>
                  </a:ext>
                </a:extLst>
              </a:tr>
              <a:tr h="334641">
                <a:tc>
                  <a:txBody>
                    <a:bodyPr/>
                    <a:lstStyle/>
                    <a:p>
                      <a:pPr algn="l" fontAlgn="b"/>
                      <a:r>
                        <a:rPr lang="en-US" sz="2000" u="none" strike="noStrike">
                          <a:effectLst/>
                        </a:rPr>
                        <a:t>APR rate: c / (a-b-d-e-f)</a:t>
                      </a:r>
                      <a:endParaRPr lang="en-US" sz="2000" b="0" i="0" u="none" strike="noStrike">
                        <a:solidFill>
                          <a:srgbClr val="000000"/>
                        </a:solidFill>
                        <a:effectLst/>
                        <a:latin typeface="Calibri" panose="020F0502020204030204" pitchFamily="34" charset="0"/>
                      </a:endParaRPr>
                    </a:p>
                  </a:txBody>
                  <a:tcPr marL="5542" marR="5542" marT="5542" marB="0" anchor="ctr"/>
                </a:tc>
                <a:tc>
                  <a:txBody>
                    <a:bodyPr/>
                    <a:lstStyle/>
                    <a:p>
                      <a:pPr algn="ctr" fontAlgn="b"/>
                      <a:r>
                        <a:rPr lang="en-US" sz="2000" u="none" strike="noStrike">
                          <a:effectLst/>
                        </a:rPr>
                        <a:t>58.99%</a:t>
                      </a:r>
                      <a:endParaRPr lang="en-US" sz="2000" b="0" i="0" u="none" strike="noStrike">
                        <a:solidFill>
                          <a:srgbClr val="000000"/>
                        </a:solidFill>
                        <a:effectLst/>
                        <a:latin typeface="Calibri" panose="020F0502020204030204" pitchFamily="34" charset="0"/>
                      </a:endParaRPr>
                    </a:p>
                  </a:txBody>
                  <a:tcPr marL="5542" marR="5542" marT="5542" marB="0" anchor="ctr"/>
                </a:tc>
                <a:tc>
                  <a:txBody>
                    <a:bodyPr/>
                    <a:lstStyle/>
                    <a:p>
                      <a:pPr algn="ctr" fontAlgn="b"/>
                      <a:r>
                        <a:rPr lang="en-US" sz="2000" u="none" strike="noStrike">
                          <a:effectLst/>
                        </a:rPr>
                        <a:t>31.39%</a:t>
                      </a:r>
                      <a:endParaRPr lang="en-US" sz="2000" b="0" i="0" u="none" strike="noStrike">
                        <a:solidFill>
                          <a:srgbClr val="000000"/>
                        </a:solidFill>
                        <a:effectLst/>
                        <a:latin typeface="Calibri" panose="020F0502020204030204" pitchFamily="34" charset="0"/>
                      </a:endParaRPr>
                    </a:p>
                  </a:txBody>
                  <a:tcPr marL="5542" marR="5542" marT="5542" marB="0" anchor="ctr"/>
                </a:tc>
                <a:tc>
                  <a:txBody>
                    <a:bodyPr/>
                    <a:lstStyle/>
                    <a:p>
                      <a:pPr algn="ctr" fontAlgn="b"/>
                      <a:r>
                        <a:rPr lang="en-US" sz="2000" u="none" strike="noStrike">
                          <a:effectLst/>
                        </a:rPr>
                        <a:t>91.77%</a:t>
                      </a:r>
                      <a:endParaRPr lang="en-US" sz="2000" b="0" i="0" u="none" strike="noStrike">
                        <a:solidFill>
                          <a:srgbClr val="000000"/>
                        </a:solidFill>
                        <a:effectLst/>
                        <a:latin typeface="Calibri" panose="020F0502020204030204" pitchFamily="34" charset="0"/>
                      </a:endParaRPr>
                    </a:p>
                  </a:txBody>
                  <a:tcPr marL="5542" marR="5542" marT="5542" marB="0" anchor="ctr"/>
                </a:tc>
                <a:extLst>
                  <a:ext uri="{0D108BD9-81ED-4DB2-BD59-A6C34878D82A}">
                    <a16:rowId xmlns:a16="http://schemas.microsoft.com/office/drawing/2014/main" val="932669796"/>
                  </a:ext>
                </a:extLst>
              </a:tr>
            </a:tbl>
          </a:graphicData>
        </a:graphic>
      </p:graphicFrame>
      <p:sp>
        <p:nvSpPr>
          <p:cNvPr id="4" name="Slide Number Placeholder 3">
            <a:extLst>
              <a:ext uri="{FF2B5EF4-FFF2-40B4-BE49-F238E27FC236}">
                <a16:creationId xmlns:a16="http://schemas.microsoft.com/office/drawing/2014/main" id="{999980B5-04CC-4551-8237-9152DC046C3A}"/>
              </a:ext>
              <a:ext uri="{C183D7F6-B498-43B3-948B-1728B52AA6E4}">
                <adec:decorative xmlns:adec="http://schemas.microsoft.com/office/drawing/2017/decorative" val="1"/>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13</a:t>
            </a:fld>
            <a:endParaRPr lang="en-US" sz="1000"/>
          </a:p>
        </p:txBody>
      </p:sp>
      <p:sp>
        <p:nvSpPr>
          <p:cNvPr id="8" name="Footer Placeholder 5">
            <a:extLst>
              <a:ext uri="{FF2B5EF4-FFF2-40B4-BE49-F238E27FC236}">
                <a16:creationId xmlns:a16="http://schemas.microsoft.com/office/drawing/2014/main" id="{AF343763-FA5F-4035-B67C-ED30DF9E2627}"/>
              </a:ext>
              <a:ext uri="{C183D7F6-B498-43B3-948B-1728B52AA6E4}">
                <adec:decorative xmlns:adec="http://schemas.microsoft.com/office/drawing/2017/decorative" val="1"/>
              </a:ext>
            </a:extLst>
          </p:cNvPr>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Indicator 12: National and Regional Data</a:t>
            </a:r>
          </a:p>
        </p:txBody>
      </p:sp>
    </p:spTree>
    <p:custDataLst>
      <p:tags r:id="rId1"/>
    </p:custDataLst>
    <p:extLst>
      <p:ext uri="{BB962C8B-B14F-4D97-AF65-F5344CB8AC3E}">
        <p14:creationId xmlns:p14="http://schemas.microsoft.com/office/powerpoint/2010/main" val="337975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itle 1">
            <a:extLst>
              <a:ext uri="{FF2B5EF4-FFF2-40B4-BE49-F238E27FC236}">
                <a16:creationId xmlns:a16="http://schemas.microsoft.com/office/drawing/2014/main" id="{AAF3A920-A246-4D75-936B-6AF390484758}"/>
              </a:ext>
            </a:extLst>
          </p:cNvPr>
          <p:cNvSpPr>
            <a:spLocks noGrp="1"/>
          </p:cNvSpPr>
          <p:nvPr>
            <p:ph type="title"/>
          </p:nvPr>
        </p:nvSpPr>
        <p:spPr>
          <a:xfrm>
            <a:off x="410402" y="79534"/>
            <a:ext cx="9371949" cy="1072610"/>
          </a:xfrm>
        </p:spPr>
        <p:txBody>
          <a:bodyPr anchor="b">
            <a:normAutofit/>
          </a:bodyPr>
          <a:lstStyle/>
          <a:p>
            <a:pPr algn="ctr"/>
            <a:r>
              <a:rPr lang="en-US" sz="3200"/>
              <a:t>NYS 2019 Compliant Reasons for Delay</a:t>
            </a:r>
            <a:br>
              <a:rPr lang="en-US" sz="3200"/>
            </a:br>
            <a:r>
              <a:rPr lang="en-US" sz="3200"/>
              <a:t>Indicator 12 Early Childhood Transition</a:t>
            </a:r>
          </a:p>
        </p:txBody>
      </p:sp>
      <p:sp>
        <p:nvSpPr>
          <p:cNvPr id="3" name="Slide Number Placeholder 2">
            <a:extLst>
              <a:ext uri="{FF2B5EF4-FFF2-40B4-BE49-F238E27FC236}">
                <a16:creationId xmlns:a16="http://schemas.microsoft.com/office/drawing/2014/main" id="{50798735-0DF1-4C82-A0D1-C27163D5F2BF}"/>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14</a:t>
            </a:fld>
            <a:endParaRPr lang="en-US" sz="1000"/>
          </a:p>
        </p:txBody>
      </p:sp>
      <p:sp>
        <p:nvSpPr>
          <p:cNvPr id="5" name="Footer Placeholder 4">
            <a:extLst>
              <a:ext uri="{FF2B5EF4-FFF2-40B4-BE49-F238E27FC236}">
                <a16:creationId xmlns:a16="http://schemas.microsoft.com/office/drawing/2014/main" id="{54113E57-35D5-46B3-A2B8-0A97D2F72797}"/>
              </a:ext>
            </a:extLst>
          </p:cNvPr>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Indicator 12 Reasons for Delay: Compliant Compared to total Indicator 12 Sample Size for 2019 (2289)</a:t>
            </a:r>
          </a:p>
        </p:txBody>
      </p:sp>
      <p:graphicFrame>
        <p:nvGraphicFramePr>
          <p:cNvPr id="9" name="Chart 8" descr="Circle graph of CPSE compliant reasons for a delay in early childhood transition. &#10;The most frequently reported reason was parents chose to continue their child in Early Intervention. ">
            <a:extLst>
              <a:ext uri="{FF2B5EF4-FFF2-40B4-BE49-F238E27FC236}">
                <a16:creationId xmlns:a16="http://schemas.microsoft.com/office/drawing/2014/main" id="{EA82883B-0463-4D2B-9B15-3846A0F34E61}"/>
              </a:ext>
            </a:extLst>
          </p:cNvPr>
          <p:cNvGraphicFramePr>
            <a:graphicFrameLocks/>
          </p:cNvGraphicFramePr>
          <p:nvPr>
            <p:extLst>
              <p:ext uri="{D42A27DB-BD31-4B8C-83A1-F6EECF244321}">
                <p14:modId xmlns:p14="http://schemas.microsoft.com/office/powerpoint/2010/main" val="1917213335"/>
              </p:ext>
            </p:extLst>
          </p:nvPr>
        </p:nvGraphicFramePr>
        <p:xfrm>
          <a:off x="91440" y="1225296"/>
          <a:ext cx="11996927" cy="5294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177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itle 1">
            <a:extLst>
              <a:ext uri="{FF2B5EF4-FFF2-40B4-BE49-F238E27FC236}">
                <a16:creationId xmlns:a16="http://schemas.microsoft.com/office/drawing/2014/main" id="{AAF3A920-A246-4D75-936B-6AF390484758}"/>
              </a:ext>
            </a:extLst>
          </p:cNvPr>
          <p:cNvSpPr>
            <a:spLocks noGrp="1"/>
          </p:cNvSpPr>
          <p:nvPr>
            <p:ph type="title"/>
          </p:nvPr>
        </p:nvSpPr>
        <p:spPr>
          <a:xfrm>
            <a:off x="1067126" y="246802"/>
            <a:ext cx="9371949" cy="1183566"/>
          </a:xfrm>
        </p:spPr>
        <p:txBody>
          <a:bodyPr anchor="b">
            <a:normAutofit/>
          </a:bodyPr>
          <a:lstStyle/>
          <a:p>
            <a:r>
              <a:rPr lang="en-US"/>
              <a:t>NYS 2019 Noncompliant Reasons for Delay</a:t>
            </a:r>
            <a:br>
              <a:rPr lang="en-US"/>
            </a:br>
            <a:r>
              <a:rPr lang="en-US"/>
              <a:t>Indicator 12 Early Childhood Transition</a:t>
            </a:r>
          </a:p>
        </p:txBody>
      </p:sp>
      <p:sp>
        <p:nvSpPr>
          <p:cNvPr id="3" name="Slide Number Placeholder 2">
            <a:extLst>
              <a:ext uri="{FF2B5EF4-FFF2-40B4-BE49-F238E27FC236}">
                <a16:creationId xmlns:a16="http://schemas.microsoft.com/office/drawing/2014/main" id="{50798735-0DF1-4C82-A0D1-C27163D5F2BF}"/>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15</a:t>
            </a:fld>
            <a:endParaRPr lang="en-US" sz="1000"/>
          </a:p>
        </p:txBody>
      </p:sp>
      <p:sp>
        <p:nvSpPr>
          <p:cNvPr id="5" name="Footer Placeholder 4">
            <a:extLst>
              <a:ext uri="{FF2B5EF4-FFF2-40B4-BE49-F238E27FC236}">
                <a16:creationId xmlns:a16="http://schemas.microsoft.com/office/drawing/2014/main" id="{54113E57-35D5-46B3-A2B8-0A97D2F72797}"/>
              </a:ext>
            </a:extLst>
          </p:cNvPr>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Indicator 12 Reasons for Delay: Noncompliant Compared to the Noncompliant Sample (83 students) </a:t>
            </a:r>
          </a:p>
        </p:txBody>
      </p:sp>
      <p:graphicFrame>
        <p:nvGraphicFramePr>
          <p:cNvPr id="8" name="Chart 7" descr="Circle graph of the CPSE noncompliant reasons for delay in early childhood transition.  Evaluator delay in completing the evaluation was reported at 51% of the noncompliant reasons. ">
            <a:extLst>
              <a:ext uri="{FF2B5EF4-FFF2-40B4-BE49-F238E27FC236}">
                <a16:creationId xmlns:a16="http://schemas.microsoft.com/office/drawing/2014/main" id="{A7A057EF-E395-4EEC-BF5C-73485F409A26}"/>
              </a:ext>
            </a:extLst>
          </p:cNvPr>
          <p:cNvGraphicFramePr>
            <a:graphicFrameLocks/>
          </p:cNvGraphicFramePr>
          <p:nvPr>
            <p:extLst>
              <p:ext uri="{D42A27DB-BD31-4B8C-83A1-F6EECF244321}">
                <p14:modId xmlns:p14="http://schemas.microsoft.com/office/powerpoint/2010/main" val="469242301"/>
              </p:ext>
            </p:extLst>
          </p:nvPr>
        </p:nvGraphicFramePr>
        <p:xfrm>
          <a:off x="828676" y="1623151"/>
          <a:ext cx="10868024" cy="46206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853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F8FA3-316D-4567-86E8-E62BACE8A517}"/>
              </a:ext>
            </a:extLst>
          </p:cNvPr>
          <p:cNvSpPr>
            <a:spLocks noGrp="1"/>
          </p:cNvSpPr>
          <p:nvPr>
            <p:ph type="title"/>
          </p:nvPr>
        </p:nvSpPr>
        <p:spPr>
          <a:xfrm>
            <a:off x="6682434" y="1171280"/>
            <a:ext cx="5509565" cy="3781720"/>
          </a:xfrm>
        </p:spPr>
        <p:txBody>
          <a:bodyPr anchor="ctr">
            <a:normAutofit/>
          </a:bodyPr>
          <a:lstStyle/>
          <a:p>
            <a:pPr algn="ctr"/>
            <a:r>
              <a:rPr lang="en-US" sz="3000"/>
              <a:t>  </a:t>
            </a:r>
            <a:r>
              <a:rPr lang="en-US" sz="4000"/>
              <a:t>What did the Indicator 12 SPP data tell us?  </a:t>
            </a:r>
            <a:br>
              <a:rPr lang="en-US" sz="4000"/>
            </a:br>
            <a:br>
              <a:rPr lang="en-US" sz="3000"/>
            </a:br>
            <a:br>
              <a:rPr lang="en-US" sz="2000"/>
            </a:br>
            <a:endParaRPr lang="en-US" sz="3000"/>
          </a:p>
        </p:txBody>
      </p:sp>
      <p:sp>
        <p:nvSpPr>
          <p:cNvPr id="3" name="Text Placeholder 2">
            <a:extLst>
              <a:ext uri="{FF2B5EF4-FFF2-40B4-BE49-F238E27FC236}">
                <a16:creationId xmlns:a16="http://schemas.microsoft.com/office/drawing/2014/main" id="{B2797A79-BCC3-4C71-B87C-A99B492D145A}"/>
              </a:ext>
            </a:extLst>
          </p:cNvPr>
          <p:cNvSpPr>
            <a:spLocks noGrp="1"/>
          </p:cNvSpPr>
          <p:nvPr>
            <p:ph type="body" sz="half" idx="2"/>
          </p:nvPr>
        </p:nvSpPr>
        <p:spPr>
          <a:xfrm>
            <a:off x="6903245" y="3271861"/>
            <a:ext cx="3170245" cy="1214324"/>
          </a:xfrm>
        </p:spPr>
        <p:txBody>
          <a:bodyPr/>
          <a:lstStyle/>
          <a:p>
            <a:pPr algn="ctr"/>
            <a:r>
              <a:rPr lang="en-US" sz="3600" b="1">
                <a:solidFill>
                  <a:schemeClr val="bg1"/>
                </a:solidFill>
              </a:rPr>
              <a:t>Stakeholder </a:t>
            </a:r>
          </a:p>
          <a:p>
            <a:pPr algn="ctr"/>
            <a:r>
              <a:rPr lang="en-US" sz="3600" b="1">
                <a:solidFill>
                  <a:schemeClr val="bg1"/>
                </a:solidFill>
              </a:rPr>
              <a:t>Discussion </a:t>
            </a:r>
          </a:p>
          <a:p>
            <a:pPr algn="ctr"/>
            <a:endParaRPr lang="en-US">
              <a:solidFill>
                <a:schemeClr val="bg1"/>
              </a:solidFill>
            </a:endParaRPr>
          </a:p>
        </p:txBody>
      </p:sp>
      <p:sp>
        <p:nvSpPr>
          <p:cNvPr id="4" name="Slide Number Placeholder 3">
            <a:extLst>
              <a:ext uri="{FF2B5EF4-FFF2-40B4-BE49-F238E27FC236}">
                <a16:creationId xmlns:a16="http://schemas.microsoft.com/office/drawing/2014/main" id="{57C85D91-1027-40B1-8AB5-3E73C7638985}"/>
              </a:ext>
            </a:extLst>
          </p:cNvPr>
          <p:cNvSpPr>
            <a:spLocks noGrp="1"/>
          </p:cNvSpPr>
          <p:nvPr>
            <p:ph type="sldNum" sz="quarter" idx="12"/>
          </p:nvPr>
        </p:nvSpPr>
        <p:spPr/>
        <p:txBody>
          <a:bodyPr/>
          <a:lstStyle/>
          <a:p>
            <a:fld id="{9CD8D479-8942-46E8-A226-A4E01F7A105C}" type="slidenum">
              <a:rPr lang="en-US" smtClean="0"/>
              <a:t>16</a:t>
            </a:fld>
            <a:endParaRPr lang="en-US"/>
          </a:p>
        </p:txBody>
      </p:sp>
      <p:sp>
        <p:nvSpPr>
          <p:cNvPr id="6" name="Footer Placeholder 5">
            <a:extLst>
              <a:ext uri="{FF2B5EF4-FFF2-40B4-BE49-F238E27FC236}">
                <a16:creationId xmlns:a16="http://schemas.microsoft.com/office/drawing/2014/main" id="{3A5AED2C-5BC2-448F-A79B-CEB598ED38D3}"/>
              </a:ext>
            </a:extLst>
          </p:cNvPr>
          <p:cNvSpPr>
            <a:spLocks noGrp="1"/>
          </p:cNvSpPr>
          <p:nvPr>
            <p:ph type="ftr" sz="quarter" idx="11"/>
          </p:nvPr>
        </p:nvSpPr>
        <p:spPr/>
        <p:txBody>
          <a:bodyPr/>
          <a:lstStyle/>
          <a:p>
            <a:r>
              <a:rPr lang="en-US"/>
              <a:t>Stakeholder Question </a:t>
            </a:r>
          </a:p>
        </p:txBody>
      </p:sp>
      <p:pic>
        <p:nvPicPr>
          <p:cNvPr id="7" name="Graphic 6" descr="Questions">
            <a:extLst>
              <a:ext uri="{FF2B5EF4-FFF2-40B4-BE49-F238E27FC236}">
                <a16:creationId xmlns:a16="http://schemas.microsoft.com/office/drawing/2014/main" id="{E928C14B-69CD-4A67-8B12-BDDEF937B1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59165" y="3130989"/>
            <a:ext cx="1496067" cy="1496067"/>
          </a:xfrm>
          <a:prstGeom prst="rect">
            <a:avLst/>
          </a:prstGeom>
        </p:spPr>
      </p:pic>
    </p:spTree>
    <p:extLst>
      <p:ext uri="{BB962C8B-B14F-4D97-AF65-F5344CB8AC3E}">
        <p14:creationId xmlns:p14="http://schemas.microsoft.com/office/powerpoint/2010/main" val="428123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5146D4-3D16-40CC-858A-B819447F8057}"/>
              </a:ext>
            </a:extLst>
          </p:cNvPr>
          <p:cNvSpPr txBox="1">
            <a:spLocks noGrp="1"/>
          </p:cNvSpPr>
          <p:nvPr>
            <p:ph type="title" idx="4294967295"/>
          </p:nvPr>
        </p:nvSpPr>
        <p:spPr>
          <a:xfrm>
            <a:off x="133349" y="6276974"/>
            <a:ext cx="10353675"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mn-lt"/>
                <a:ea typeface="+mn-ea"/>
                <a:cs typeface="+mn-cs"/>
              </a:rPr>
              <a:t>Indicators 11 &amp; 12 – Improvement Strategies </a:t>
            </a:r>
          </a:p>
        </p:txBody>
      </p:sp>
      <p:sp>
        <p:nvSpPr>
          <p:cNvPr id="2" name="Title 1">
            <a:extLst>
              <a:ext uri="{C183D7F6-B498-43B3-948B-1728B52AA6E4}">
                <adec:decorative xmlns:adec="http://schemas.microsoft.com/office/drawing/2017/decorative" val="1"/>
              </a:ext>
            </a:extLst>
          </p:cNvPr>
          <p:cNvSpPr>
            <a:spLocks/>
          </p:cNvSpPr>
          <p:nvPr/>
        </p:nvSpPr>
        <p:spPr>
          <a:xfrm>
            <a:off x="3175592" y="248654"/>
            <a:ext cx="3381865" cy="47592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chemeClr val="bg1"/>
                </a:solidFill>
                <a:effectLst/>
                <a:uLnTx/>
                <a:uFillTx/>
                <a:latin typeface="+mj-lt"/>
                <a:ea typeface="+mj-ea"/>
                <a:cs typeface="+mj-cs"/>
              </a:rPr>
              <a:t>State Performance Plan (SPP)/</a:t>
            </a:r>
            <a:br>
              <a:rPr kumimoji="0" lang="en-US" sz="4800" b="0" i="0" u="none" strike="noStrike" kern="1200" cap="none" spc="0" normalizeH="0" baseline="0" noProof="0">
                <a:ln>
                  <a:noFill/>
                </a:ln>
                <a:solidFill>
                  <a:schemeClr val="bg1"/>
                </a:solidFill>
                <a:effectLst/>
                <a:uLnTx/>
                <a:uFillTx/>
                <a:latin typeface="+mj-lt"/>
                <a:ea typeface="+mj-ea"/>
                <a:cs typeface="+mj-cs"/>
              </a:rPr>
            </a:br>
            <a:r>
              <a:rPr kumimoji="0" lang="en-US" sz="4800" b="0" i="0" u="none" strike="noStrike" kern="1200" cap="none" spc="0" normalizeH="0" baseline="0" noProof="0">
                <a:ln>
                  <a:noFill/>
                </a:ln>
                <a:solidFill>
                  <a:schemeClr val="bg1"/>
                </a:solidFill>
                <a:effectLst/>
                <a:uLnTx/>
                <a:uFillTx/>
                <a:latin typeface="+mj-lt"/>
                <a:ea typeface="+mj-ea"/>
                <a:cs typeface="+mj-cs"/>
              </a:rPr>
              <a:t>Annual Performance Report (APR) </a:t>
            </a:r>
            <a:br>
              <a:rPr kumimoji="0" lang="en-US" sz="4800" b="0" i="0" u="none" strike="noStrike" kern="1200" cap="none" spc="0" normalizeH="0" baseline="0" noProof="0">
                <a:ln>
                  <a:noFill/>
                </a:ln>
                <a:solidFill>
                  <a:schemeClr val="bg1"/>
                </a:solidFill>
                <a:effectLst/>
                <a:uLnTx/>
                <a:uFillTx/>
                <a:latin typeface="+mj-lt"/>
                <a:ea typeface="+mj-ea"/>
                <a:cs typeface="+mj-cs"/>
              </a:rPr>
            </a:br>
            <a:r>
              <a:rPr kumimoji="0" lang="en-US" sz="4800" b="0" i="0" u="none" strike="noStrike" kern="1200" cap="none" spc="0" normalizeH="0" baseline="0" noProof="0">
                <a:ln>
                  <a:noFill/>
                </a:ln>
                <a:solidFill>
                  <a:schemeClr val="bg1"/>
                </a:solidFill>
                <a:effectLst/>
                <a:uLnTx/>
                <a:uFillTx/>
                <a:latin typeface="+mj-lt"/>
                <a:ea typeface="+mj-ea"/>
                <a:cs typeface="+mj-cs"/>
              </a:rPr>
              <a:t>2020-2025</a:t>
            </a:r>
          </a:p>
        </p:txBody>
      </p:sp>
      <p:sp>
        <p:nvSpPr>
          <p:cNvPr id="3" name="Subtitle 2">
            <a:extLst>
              <a:ext uri="{C183D7F6-B498-43B3-948B-1728B52AA6E4}">
                <adec:decorative xmlns:adec="http://schemas.microsoft.com/office/drawing/2017/decorative" val="1"/>
              </a:ext>
            </a:extLst>
          </p:cNvPr>
          <p:cNvSpPr>
            <a:spLocks noGrp="1"/>
          </p:cNvSpPr>
          <p:nvPr>
            <p:ph type="subTitle" idx="1"/>
          </p:nvPr>
        </p:nvSpPr>
        <p:spPr>
          <a:xfrm>
            <a:off x="3175592" y="5175312"/>
            <a:ext cx="3273646" cy="683228"/>
          </a:xfrm>
        </p:spPr>
        <p:txBody>
          <a:bodyPr>
            <a:normAutofit/>
          </a:bodyPr>
          <a:lstStyle/>
          <a:p>
            <a:r>
              <a:rPr lang="en-US"/>
              <a:t>Individuals with Disabilities Education Act (IDEA)</a:t>
            </a:r>
          </a:p>
        </p:txBody>
      </p:sp>
      <p:pic>
        <p:nvPicPr>
          <p:cNvPr id="5" name="Picture 4">
            <a:extLst>
              <a:ext uri="{FF2B5EF4-FFF2-40B4-BE49-F238E27FC236}">
                <a16:creationId xmlns:a16="http://schemas.microsoft.com/office/drawing/2014/main" id="{BE459E9C-B3CC-4422-8530-86C2CCBEAC0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32574" y="2"/>
            <a:ext cx="5459426" cy="2499358"/>
          </a:xfrm>
          <a:prstGeom prst="rect">
            <a:avLst/>
          </a:prstGeom>
        </p:spPr>
      </p:pic>
      <p:sp>
        <p:nvSpPr>
          <p:cNvPr id="8" name="Rectangle 7">
            <a:extLst>
              <a:ext uri="{FF2B5EF4-FFF2-40B4-BE49-F238E27FC236}">
                <a16:creationId xmlns:a16="http://schemas.microsoft.com/office/drawing/2014/main" id="{E66F4B16-3F27-48A0-95E4-E8E1AA3F3888}"/>
              </a:ext>
              <a:ext uri="{C183D7F6-B498-43B3-948B-1728B52AA6E4}">
                <adec:decorative xmlns:adec="http://schemas.microsoft.com/office/drawing/2017/decorative" val="1"/>
              </a:ext>
            </a:extLst>
          </p:cNvPr>
          <p:cNvSpPr/>
          <p:nvPr/>
        </p:nvSpPr>
        <p:spPr>
          <a:xfrm>
            <a:off x="6732574" y="2499360"/>
            <a:ext cx="5459426"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00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9A1B58-207C-4401-AD8F-827AEAA84142}"/>
              </a:ext>
            </a:extLst>
          </p:cNvPr>
          <p:cNvSpPr>
            <a:spLocks noGrp="1"/>
          </p:cNvSpPr>
          <p:nvPr>
            <p:ph type="title"/>
          </p:nvPr>
        </p:nvSpPr>
        <p:spPr>
          <a:xfrm>
            <a:off x="496127" y="107167"/>
            <a:ext cx="8085391" cy="1228725"/>
          </a:xfrm>
        </p:spPr>
        <p:txBody>
          <a:bodyPr>
            <a:normAutofit/>
          </a:bodyPr>
          <a:lstStyle/>
          <a:p>
            <a:r>
              <a:rPr lang="en-US" sz="3600"/>
              <a:t>Office of Special Education Monitoring: Verification and Follow-Up Reviews </a:t>
            </a:r>
          </a:p>
        </p:txBody>
      </p:sp>
      <p:sp>
        <p:nvSpPr>
          <p:cNvPr id="7" name="Content Placeholder 6">
            <a:extLst>
              <a:ext uri="{FF2B5EF4-FFF2-40B4-BE49-F238E27FC236}">
                <a16:creationId xmlns:a16="http://schemas.microsoft.com/office/drawing/2014/main" id="{71071D33-D2B1-4705-9B88-9D825B72AD0B}"/>
              </a:ext>
            </a:extLst>
          </p:cNvPr>
          <p:cNvSpPr>
            <a:spLocks noGrp="1"/>
          </p:cNvSpPr>
          <p:nvPr>
            <p:ph idx="1"/>
          </p:nvPr>
        </p:nvSpPr>
        <p:spPr>
          <a:xfrm>
            <a:off x="334202" y="1569015"/>
            <a:ext cx="6838123" cy="4652447"/>
          </a:xfrm>
        </p:spPr>
        <p:txBody>
          <a:bodyPr>
            <a:normAutofit/>
          </a:bodyPr>
          <a:lstStyle/>
          <a:p>
            <a:r>
              <a:rPr lang="en-US" sz="2300"/>
              <a:t>For both Indicators 11 and 12, states must report detailed information about the timely correction of noncompliance, information regarding the nature of any continuing noncompliance, improvement activities completed, and enforcement actions that were taken.</a:t>
            </a:r>
          </a:p>
          <a:p>
            <a:r>
              <a:rPr lang="en-US" sz="2300"/>
              <a:t>The Special Education Quality Assurance Offices conducts Indicator 11 and Indicator 12 verification and follow-up reviews, selecting districts on a 6-year cycle.  </a:t>
            </a:r>
            <a:endParaRPr lang="en-US" sz="2300">
              <a:highlight>
                <a:srgbClr val="FFFF00"/>
              </a:highlight>
            </a:endParaRPr>
          </a:p>
          <a:p>
            <a:r>
              <a:rPr lang="en-US" sz="2300"/>
              <a:t>Targeted monitoring of Indicators 11 and 12 are included in the New York City School District compliance assurance plan (CAP). </a:t>
            </a:r>
          </a:p>
        </p:txBody>
      </p:sp>
      <p:pic>
        <p:nvPicPr>
          <p:cNvPr id="10" name="Picture 9" descr="Photo of the cover of the Early Childhood Indicator 12 Verification and Follow-Up Review Manual. ">
            <a:extLst>
              <a:ext uri="{FF2B5EF4-FFF2-40B4-BE49-F238E27FC236}">
                <a16:creationId xmlns:a16="http://schemas.microsoft.com/office/drawing/2014/main" id="{EE389738-3001-4500-BB13-14C1F2478440}"/>
              </a:ext>
            </a:extLst>
          </p:cNvPr>
          <p:cNvPicPr>
            <a:picLocks noChangeAspect="1"/>
          </p:cNvPicPr>
          <p:nvPr/>
        </p:nvPicPr>
        <p:blipFill rotWithShape="1">
          <a:blip r:embed="rId4"/>
          <a:srcRect b="6346"/>
          <a:stretch/>
        </p:blipFill>
        <p:spPr>
          <a:xfrm rot="20928517">
            <a:off x="7542455" y="1547489"/>
            <a:ext cx="3140040" cy="4121376"/>
          </a:xfrm>
          <a:prstGeom prst="rect">
            <a:avLst/>
          </a:prstGeom>
          <a:ln>
            <a:solidFill>
              <a:schemeClr val="tx1"/>
            </a:solidFill>
          </a:ln>
        </p:spPr>
      </p:pic>
      <p:pic>
        <p:nvPicPr>
          <p:cNvPr id="11" name="Picture 10" descr="Photo of the Indicator 11 Verification and Follow-Up Review Manual. ">
            <a:extLst>
              <a:ext uri="{FF2B5EF4-FFF2-40B4-BE49-F238E27FC236}">
                <a16:creationId xmlns:a16="http://schemas.microsoft.com/office/drawing/2014/main" id="{C9A68FEA-02FC-4907-A5AF-F482D75C21E7}"/>
              </a:ext>
            </a:extLst>
          </p:cNvPr>
          <p:cNvPicPr>
            <a:picLocks noChangeAspect="1"/>
          </p:cNvPicPr>
          <p:nvPr/>
        </p:nvPicPr>
        <p:blipFill>
          <a:blip r:embed="rId5"/>
          <a:stretch>
            <a:fillRect/>
          </a:stretch>
        </p:blipFill>
        <p:spPr>
          <a:xfrm rot="584155">
            <a:off x="8614343" y="1787284"/>
            <a:ext cx="3205163" cy="4227795"/>
          </a:xfrm>
          <a:prstGeom prst="rect">
            <a:avLst/>
          </a:prstGeom>
          <a:ln>
            <a:solidFill>
              <a:schemeClr val="tx1"/>
            </a:solidFill>
          </a:ln>
        </p:spPr>
      </p:pic>
      <p:sp>
        <p:nvSpPr>
          <p:cNvPr id="3" name="Slide Number Placeholder 2">
            <a:extLst>
              <a:ext uri="{FF2B5EF4-FFF2-40B4-BE49-F238E27FC236}">
                <a16:creationId xmlns:a16="http://schemas.microsoft.com/office/drawing/2014/main" id="{278D0D36-EEEE-41AB-8CE7-45D308B02B63}"/>
              </a:ext>
            </a:extLst>
          </p:cNvPr>
          <p:cNvSpPr>
            <a:spLocks noGrp="1"/>
          </p:cNvSpPr>
          <p:nvPr>
            <p:ph type="sldNum" sz="quarter" idx="12"/>
          </p:nvPr>
        </p:nvSpPr>
        <p:spPr/>
        <p:txBody>
          <a:bodyPr/>
          <a:lstStyle/>
          <a:p>
            <a:fld id="{9CD8D479-8942-46E8-A226-A4E01F7A105C}" type="slidenum">
              <a:rPr lang="en-US" smtClean="0"/>
              <a:t>18</a:t>
            </a:fld>
            <a:endParaRPr lang="en-US"/>
          </a:p>
        </p:txBody>
      </p:sp>
      <p:sp>
        <p:nvSpPr>
          <p:cNvPr id="5" name="Footer Placeholder 4">
            <a:extLst>
              <a:ext uri="{FF2B5EF4-FFF2-40B4-BE49-F238E27FC236}">
                <a16:creationId xmlns:a16="http://schemas.microsoft.com/office/drawing/2014/main" id="{53F7E818-42DF-48AB-993C-842EE4D74B6E}"/>
              </a:ext>
            </a:extLst>
          </p:cNvPr>
          <p:cNvSpPr>
            <a:spLocks noGrp="1"/>
          </p:cNvSpPr>
          <p:nvPr>
            <p:ph type="ftr" sz="quarter" idx="11"/>
          </p:nvPr>
        </p:nvSpPr>
        <p:spPr/>
        <p:txBody>
          <a:bodyPr/>
          <a:lstStyle/>
          <a:p>
            <a:r>
              <a:rPr lang="en-US"/>
              <a:t>Office of Special Education Oversight and Monitoring of Noncompliance </a:t>
            </a:r>
          </a:p>
        </p:txBody>
      </p:sp>
    </p:spTree>
    <p:custDataLst>
      <p:tags r:id="rId1"/>
    </p:custDataLst>
    <p:extLst>
      <p:ext uri="{BB962C8B-B14F-4D97-AF65-F5344CB8AC3E}">
        <p14:creationId xmlns:p14="http://schemas.microsoft.com/office/powerpoint/2010/main" val="400175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9A1B58-207C-4401-AD8F-827AEAA84142}"/>
              </a:ext>
            </a:extLst>
          </p:cNvPr>
          <p:cNvSpPr>
            <a:spLocks noGrp="1"/>
          </p:cNvSpPr>
          <p:nvPr>
            <p:ph type="title"/>
          </p:nvPr>
        </p:nvSpPr>
        <p:spPr>
          <a:xfrm>
            <a:off x="680561" y="146497"/>
            <a:ext cx="9371949" cy="1183566"/>
          </a:xfrm>
        </p:spPr>
        <p:txBody>
          <a:bodyPr>
            <a:normAutofit fontScale="90000"/>
          </a:bodyPr>
          <a:lstStyle/>
          <a:p>
            <a:r>
              <a:rPr lang="en-US" sz="3600"/>
              <a:t>Continued Description – Indicator 11 &amp; Indicator 12</a:t>
            </a:r>
            <a:br>
              <a:rPr lang="en-US" sz="3600"/>
            </a:br>
            <a:r>
              <a:rPr lang="en-US" sz="3600"/>
              <a:t>Monitoring: Verification and Follow-Up Reviews </a:t>
            </a:r>
          </a:p>
        </p:txBody>
      </p:sp>
      <p:sp>
        <p:nvSpPr>
          <p:cNvPr id="7" name="Content Placeholder 6">
            <a:extLst>
              <a:ext uri="{FF2B5EF4-FFF2-40B4-BE49-F238E27FC236}">
                <a16:creationId xmlns:a16="http://schemas.microsoft.com/office/drawing/2014/main" id="{71071D33-D2B1-4705-9B88-9D825B72AD0B}"/>
              </a:ext>
            </a:extLst>
          </p:cNvPr>
          <p:cNvSpPr>
            <a:spLocks noGrp="1"/>
          </p:cNvSpPr>
          <p:nvPr>
            <p:ph sz="half" idx="1"/>
          </p:nvPr>
        </p:nvSpPr>
        <p:spPr>
          <a:xfrm>
            <a:off x="410402" y="1450182"/>
            <a:ext cx="6154784" cy="4953000"/>
          </a:xfrm>
        </p:spPr>
        <p:txBody>
          <a:bodyPr>
            <a:noAutofit/>
          </a:bodyPr>
          <a:lstStyle/>
          <a:p>
            <a:r>
              <a:rPr lang="en-US" sz="2300"/>
              <a:t>School districts not reporting 100% compliance rates with Indicators 11 or 12 must verify that: </a:t>
            </a:r>
          </a:p>
          <a:p>
            <a:pPr marL="685800" lvl="1" indent="-457200">
              <a:buFont typeface="+mj-lt"/>
              <a:buAutoNum type="arabicPeriod"/>
            </a:pPr>
            <a:r>
              <a:rPr lang="en-US" sz="2000"/>
              <a:t>All student-specific noncompliance has been resolved; and </a:t>
            </a:r>
          </a:p>
          <a:p>
            <a:pPr marL="685800" lvl="1" indent="-457200">
              <a:buFont typeface="+mj-lt"/>
              <a:buAutoNum type="arabicPeriod"/>
            </a:pPr>
            <a:r>
              <a:rPr lang="en-US" sz="2000"/>
              <a:t>The district has addressed the reasons for its noncompliance and met compliance standards for all students tracked during a three-month period.</a:t>
            </a:r>
          </a:p>
          <a:p>
            <a:r>
              <a:rPr lang="en-US"/>
              <a:t>These school districts submit assurances that noncompliance has been addressed. </a:t>
            </a:r>
          </a:p>
          <a:p>
            <a:r>
              <a:rPr lang="en-US" sz="2300"/>
              <a:t>SEQA follows up on the district assurances, confirm that the student-specific noncompliance was resolved, and review a sample from the three-month period to confirm compliance was achieved.  </a:t>
            </a:r>
          </a:p>
        </p:txBody>
      </p:sp>
      <p:graphicFrame>
        <p:nvGraphicFramePr>
          <p:cNvPr id="4" name="Table 7">
            <a:extLst>
              <a:ext uri="{FF2B5EF4-FFF2-40B4-BE49-F238E27FC236}">
                <a16:creationId xmlns:a16="http://schemas.microsoft.com/office/drawing/2014/main" id="{36C81A10-8BD6-4A64-A870-FDA566FBEB5B}"/>
              </a:ext>
            </a:extLst>
          </p:cNvPr>
          <p:cNvGraphicFramePr>
            <a:graphicFrameLocks noGrp="1"/>
          </p:cNvGraphicFramePr>
          <p:nvPr>
            <p:ph sz="half" idx="2"/>
            <p:extLst>
              <p:ext uri="{D42A27DB-BD31-4B8C-83A1-F6EECF244321}">
                <p14:modId xmlns:p14="http://schemas.microsoft.com/office/powerpoint/2010/main" val="1059463526"/>
              </p:ext>
            </p:extLst>
          </p:nvPr>
        </p:nvGraphicFramePr>
        <p:xfrm>
          <a:off x="6770670" y="1450182"/>
          <a:ext cx="5126803" cy="4953000"/>
        </p:xfrm>
        <a:graphic>
          <a:graphicData uri="http://schemas.openxmlformats.org/drawingml/2006/table">
            <a:tbl>
              <a:tblPr firstRow="1" bandRow="1">
                <a:tableStyleId>{3B4B98B0-60AC-42C2-AFA5-B58CD77FA1E5}</a:tableStyleId>
              </a:tblPr>
              <a:tblGrid>
                <a:gridCol w="5126803">
                  <a:extLst>
                    <a:ext uri="{9D8B030D-6E8A-4147-A177-3AD203B41FA5}">
                      <a16:colId xmlns:a16="http://schemas.microsoft.com/office/drawing/2014/main" val="3271694607"/>
                    </a:ext>
                  </a:extLst>
                </a:gridCol>
              </a:tblGrid>
              <a:tr h="370840">
                <a:tc>
                  <a:txBody>
                    <a:bodyPr/>
                    <a:lstStyle/>
                    <a:p>
                      <a:r>
                        <a:rPr lang="en-US" sz="2000"/>
                        <a:t>Indicator 11 Statement of Assurances </a:t>
                      </a:r>
                    </a:p>
                  </a:txBody>
                  <a:tcPr/>
                </a:tc>
                <a:extLst>
                  <a:ext uri="{0D108BD9-81ED-4DB2-BD59-A6C34878D82A}">
                    <a16:rowId xmlns:a16="http://schemas.microsoft.com/office/drawing/2014/main" val="3782655228"/>
                  </a:ext>
                </a:extLst>
              </a:tr>
              <a:tr h="370840">
                <a:tc>
                  <a:txBody>
                    <a:bodyPr/>
                    <a:lstStyle/>
                    <a:p>
                      <a:pPr lvl="0"/>
                      <a:r>
                        <a:rPr lang="en-US" sz="1800" kern="1200">
                          <a:solidFill>
                            <a:schemeClr val="tx1"/>
                          </a:solidFill>
                          <a:effectLst/>
                          <a:latin typeface="+mn-lt"/>
                          <a:ea typeface="+mn-ea"/>
                          <a:cs typeface="+mn-cs"/>
                        </a:rPr>
                        <a:t>In the first assurance </a:t>
                      </a:r>
                      <a:r>
                        <a:rPr lang="en-US" sz="1800" b="1" kern="1200">
                          <a:solidFill>
                            <a:schemeClr val="tx1"/>
                          </a:solidFill>
                          <a:effectLst/>
                          <a:latin typeface="+mn-lt"/>
                          <a:ea typeface="+mn-ea"/>
                          <a:cs typeface="+mn-cs"/>
                        </a:rPr>
                        <a:t>(Part 1)</a:t>
                      </a:r>
                      <a:r>
                        <a:rPr lang="en-US" sz="1800" kern="1200">
                          <a:solidFill>
                            <a:schemeClr val="tx1"/>
                          </a:solidFill>
                          <a:effectLst/>
                          <a:latin typeface="+mn-lt"/>
                          <a:ea typeface="+mn-ea"/>
                          <a:cs typeface="+mn-cs"/>
                        </a:rPr>
                        <a:t>, the district will assure that for each identified student, if any, whose initial evaluation was not completed in compliance with State time lines, and for whom data was not already available in SIRS, has since had his or her initial evaluation completed and if not, there is a reason that is in compliance with State requirements.</a:t>
                      </a:r>
                    </a:p>
                    <a:p>
                      <a:r>
                        <a:rPr lang="en-US" sz="1800" kern="1200">
                          <a:solidFill>
                            <a:schemeClr val="tx1"/>
                          </a:solidFill>
                          <a:effectLst/>
                          <a:latin typeface="+mn-lt"/>
                          <a:ea typeface="+mn-ea"/>
                          <a:cs typeface="+mn-cs"/>
                        </a:rPr>
                        <a:t> </a:t>
                      </a:r>
                    </a:p>
                    <a:p>
                      <a:pPr lvl="0"/>
                      <a:r>
                        <a:rPr lang="en-US" sz="1800" kern="1200">
                          <a:solidFill>
                            <a:schemeClr val="tx1"/>
                          </a:solidFill>
                          <a:effectLst/>
                          <a:latin typeface="+mn-lt"/>
                          <a:ea typeface="+mn-ea"/>
                          <a:cs typeface="+mn-cs"/>
                        </a:rPr>
                        <a:t>In the second assurance </a:t>
                      </a:r>
                      <a:r>
                        <a:rPr lang="en-US" sz="1800" b="1" kern="1200">
                          <a:solidFill>
                            <a:schemeClr val="tx1"/>
                          </a:solidFill>
                          <a:effectLst/>
                          <a:latin typeface="+mn-lt"/>
                          <a:ea typeface="+mn-ea"/>
                          <a:cs typeface="+mn-cs"/>
                        </a:rPr>
                        <a:t>(Part 2)</a:t>
                      </a:r>
                      <a:r>
                        <a:rPr lang="en-US" sz="1800" kern="1200">
                          <a:solidFill>
                            <a:schemeClr val="tx1"/>
                          </a:solidFill>
                          <a:effectLst/>
                          <a:latin typeface="+mn-lt"/>
                          <a:ea typeface="+mn-ea"/>
                          <a:cs typeface="+mn-cs"/>
                        </a:rPr>
                        <a:t>, the district will assure that it has addressed the reasons why the students did not receive their initial evaluations on time and provide data to verify that students for whom parent consent to evaluate was received during a three-month period determined by the district have received their initial individual evaluations within the State required timelines.</a:t>
                      </a:r>
                    </a:p>
                    <a:p>
                      <a:pPr lvl="0"/>
                      <a:endParaRPr lang="en-US" sz="500" kern="1200">
                        <a:solidFill>
                          <a:schemeClr val="tx1"/>
                        </a:solidFill>
                        <a:effectLst/>
                        <a:latin typeface="+mn-lt"/>
                        <a:ea typeface="+mn-ea"/>
                        <a:cs typeface="+mn-cs"/>
                      </a:endParaRPr>
                    </a:p>
                  </a:txBody>
                  <a:tcPr/>
                </a:tc>
                <a:extLst>
                  <a:ext uri="{0D108BD9-81ED-4DB2-BD59-A6C34878D82A}">
                    <a16:rowId xmlns:a16="http://schemas.microsoft.com/office/drawing/2014/main" val="656024531"/>
                  </a:ext>
                </a:extLst>
              </a:tr>
            </a:tbl>
          </a:graphicData>
        </a:graphic>
      </p:graphicFrame>
      <p:sp>
        <p:nvSpPr>
          <p:cNvPr id="3" name="Slide Number Placeholder 2">
            <a:extLst>
              <a:ext uri="{FF2B5EF4-FFF2-40B4-BE49-F238E27FC236}">
                <a16:creationId xmlns:a16="http://schemas.microsoft.com/office/drawing/2014/main" id="{278D0D36-EEEE-41AB-8CE7-45D308B02B63}"/>
              </a:ext>
            </a:extLst>
          </p:cNvPr>
          <p:cNvSpPr>
            <a:spLocks noGrp="1"/>
          </p:cNvSpPr>
          <p:nvPr>
            <p:ph type="sldNum" sz="quarter" idx="12"/>
          </p:nvPr>
        </p:nvSpPr>
        <p:spPr/>
        <p:txBody>
          <a:bodyPr/>
          <a:lstStyle/>
          <a:p>
            <a:fld id="{9CD8D479-8942-46E8-A226-A4E01F7A105C}" type="slidenum">
              <a:rPr lang="en-US" smtClean="0"/>
              <a:t>19</a:t>
            </a:fld>
            <a:endParaRPr lang="en-US"/>
          </a:p>
        </p:txBody>
      </p:sp>
      <p:sp>
        <p:nvSpPr>
          <p:cNvPr id="5" name="Footer Placeholder 4">
            <a:extLst>
              <a:ext uri="{FF2B5EF4-FFF2-40B4-BE49-F238E27FC236}">
                <a16:creationId xmlns:a16="http://schemas.microsoft.com/office/drawing/2014/main" id="{53F7E818-42DF-48AB-993C-842EE4D74B6E}"/>
              </a:ext>
            </a:extLst>
          </p:cNvPr>
          <p:cNvSpPr>
            <a:spLocks noGrp="1"/>
          </p:cNvSpPr>
          <p:nvPr>
            <p:ph type="ftr" sz="quarter" idx="11"/>
          </p:nvPr>
        </p:nvSpPr>
        <p:spPr/>
        <p:txBody>
          <a:bodyPr/>
          <a:lstStyle/>
          <a:p>
            <a:r>
              <a:rPr lang="en-US"/>
              <a:t>Office of Special Education Oversight and Monitoring of Noncompliance </a:t>
            </a:r>
          </a:p>
        </p:txBody>
      </p:sp>
    </p:spTree>
    <p:custDataLst>
      <p:tags r:id="rId1"/>
    </p:custDataLst>
    <p:extLst>
      <p:ext uri="{BB962C8B-B14F-4D97-AF65-F5344CB8AC3E}">
        <p14:creationId xmlns:p14="http://schemas.microsoft.com/office/powerpoint/2010/main" val="183709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55B4D-CB3F-4668-B8E7-64A189EA0CD1}"/>
              </a:ext>
            </a:extLst>
          </p:cNvPr>
          <p:cNvSpPr>
            <a:spLocks noGrp="1"/>
          </p:cNvSpPr>
          <p:nvPr>
            <p:ph type="title"/>
          </p:nvPr>
        </p:nvSpPr>
        <p:spPr>
          <a:xfrm>
            <a:off x="976769" y="0"/>
            <a:ext cx="8662532" cy="1183566"/>
          </a:xfrm>
        </p:spPr>
        <p:txBody>
          <a:bodyPr>
            <a:normAutofit fontScale="90000"/>
          </a:bodyPr>
          <a:lstStyle/>
          <a:p>
            <a:r>
              <a:rPr lang="en-US" sz="3600"/>
              <a:t>Agenda: Child Find and Early Childhood Transition </a:t>
            </a:r>
          </a:p>
        </p:txBody>
      </p:sp>
      <p:sp>
        <p:nvSpPr>
          <p:cNvPr id="4" name="Slide Number Placeholder 3">
            <a:extLst>
              <a:ext uri="{FF2B5EF4-FFF2-40B4-BE49-F238E27FC236}">
                <a16:creationId xmlns:a16="http://schemas.microsoft.com/office/drawing/2014/main" id="{12FDC055-2261-41A6-A2E7-708CB3124334}"/>
              </a:ext>
            </a:extLst>
          </p:cNvPr>
          <p:cNvSpPr>
            <a:spLocks noGrp="1"/>
          </p:cNvSpPr>
          <p:nvPr>
            <p:ph type="sldNum" sz="quarter" idx="12"/>
          </p:nvPr>
        </p:nvSpPr>
        <p:spPr/>
        <p:txBody>
          <a:bodyPr/>
          <a:lstStyle/>
          <a:p>
            <a:fld id="{9CD8D479-8942-46E8-A226-A4E01F7A105C}" type="slidenum">
              <a:rPr lang="en-US" smtClean="0"/>
              <a:t>2</a:t>
            </a:fld>
            <a:endParaRPr lang="en-US"/>
          </a:p>
        </p:txBody>
      </p:sp>
      <p:sp>
        <p:nvSpPr>
          <p:cNvPr id="6" name="Footer Placeholder 5">
            <a:extLst>
              <a:ext uri="{FF2B5EF4-FFF2-40B4-BE49-F238E27FC236}">
                <a16:creationId xmlns:a16="http://schemas.microsoft.com/office/drawing/2014/main" id="{56D30AB9-D2FC-4E2C-8D5E-5FD58F7DAFCC}"/>
              </a:ext>
            </a:extLst>
          </p:cNvPr>
          <p:cNvSpPr>
            <a:spLocks noGrp="1"/>
          </p:cNvSpPr>
          <p:nvPr>
            <p:ph type="ftr" sz="quarter" idx="11"/>
          </p:nvPr>
        </p:nvSpPr>
        <p:spPr/>
        <p:txBody>
          <a:bodyPr/>
          <a:lstStyle/>
          <a:p>
            <a:r>
              <a:rPr lang="en-US"/>
              <a:t>Agenda Slide for Indicators 11 &amp; 12</a:t>
            </a:r>
          </a:p>
        </p:txBody>
      </p:sp>
      <p:graphicFrame>
        <p:nvGraphicFramePr>
          <p:cNvPr id="7" name="Content Placeholder 6" descr="A diagram of circles and lines are used to display each agenda item for the presentation.">
            <a:extLst>
              <a:ext uri="{FF2B5EF4-FFF2-40B4-BE49-F238E27FC236}">
                <a16:creationId xmlns:a16="http://schemas.microsoft.com/office/drawing/2014/main" id="{0B1BCC8A-FF6C-4DE5-8D96-A855FEAB775B}"/>
              </a:ext>
            </a:extLst>
          </p:cNvPr>
          <p:cNvGraphicFramePr>
            <a:graphicFrameLocks/>
          </p:cNvGraphicFramePr>
          <p:nvPr>
            <p:extLst>
              <p:ext uri="{D42A27DB-BD31-4B8C-83A1-F6EECF244321}">
                <p14:modId xmlns:p14="http://schemas.microsoft.com/office/powerpoint/2010/main" val="1779357301"/>
              </p:ext>
            </p:extLst>
          </p:nvPr>
        </p:nvGraphicFramePr>
        <p:xfrm>
          <a:off x="1204457" y="1183566"/>
          <a:ext cx="10010775" cy="5127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232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dgm id="{46253619-5BC6-43E9-9BD6-FC811855B91C}"/>
                                            </p:graphicEl>
                                          </p:spTgt>
                                        </p:tgtEl>
                                        <p:attrNameLst>
                                          <p:attrName>style.visibility</p:attrName>
                                        </p:attrNameLst>
                                      </p:cBhvr>
                                      <p:to>
                                        <p:strVal val="visible"/>
                                      </p:to>
                                    </p:set>
                                    <p:animEffect transition="in" filter="fade">
                                      <p:cBhvr>
                                        <p:cTn id="7" dur="500"/>
                                        <p:tgtEl>
                                          <p:spTgt spid="7">
                                            <p:graphicEl>
                                              <a:dgm id="{46253619-5BC6-43E9-9BD6-FC811855B91C}"/>
                                            </p:graphicEl>
                                          </p:spTgt>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7">
                                            <p:graphicEl>
                                              <a:dgm id="{F0DBED7D-E1F2-48FF-9AF1-D8510FDF74AA}"/>
                                            </p:graphicEl>
                                          </p:spTgt>
                                        </p:tgtEl>
                                        <p:attrNameLst>
                                          <p:attrName>style.visibility</p:attrName>
                                        </p:attrNameLst>
                                      </p:cBhvr>
                                      <p:to>
                                        <p:strVal val="visible"/>
                                      </p:to>
                                    </p:set>
                                    <p:animEffect transition="in" filter="fade">
                                      <p:cBhvr>
                                        <p:cTn id="10" dur="500"/>
                                        <p:tgtEl>
                                          <p:spTgt spid="7">
                                            <p:graphicEl>
                                              <a:dgm id="{F0DBED7D-E1F2-48FF-9AF1-D8510FDF74AA}"/>
                                            </p:graphicEl>
                                          </p:spTgt>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7">
                                            <p:graphicEl>
                                              <a:dgm id="{03FDE2D2-E592-41E9-940D-3FDA6EA69854}"/>
                                            </p:graphicEl>
                                          </p:spTgt>
                                        </p:tgtEl>
                                        <p:attrNameLst>
                                          <p:attrName>style.visibility</p:attrName>
                                        </p:attrNameLst>
                                      </p:cBhvr>
                                      <p:to>
                                        <p:strVal val="visible"/>
                                      </p:to>
                                    </p:set>
                                    <p:animEffect transition="in" filter="fade">
                                      <p:cBhvr>
                                        <p:cTn id="13" dur="500"/>
                                        <p:tgtEl>
                                          <p:spTgt spid="7">
                                            <p:graphicEl>
                                              <a:dgm id="{03FDE2D2-E592-41E9-940D-3FDA6EA69854}"/>
                                            </p:graphicEl>
                                          </p:spTgt>
                                        </p:tgtEl>
                                      </p:cBhvr>
                                    </p:animEffect>
                                  </p:childTnLst>
                                </p:cTn>
                              </p:par>
                              <p:par>
                                <p:cTn id="14" presetID="10" presetClass="entr" presetSubtype="0" fill="hold" grpId="0" nodeType="withEffect">
                                  <p:stCondLst>
                                    <p:cond delay="9700"/>
                                  </p:stCondLst>
                                  <p:childTnLst>
                                    <p:set>
                                      <p:cBhvr>
                                        <p:cTn id="15" dur="1" fill="hold">
                                          <p:stCondLst>
                                            <p:cond delay="0"/>
                                          </p:stCondLst>
                                        </p:cTn>
                                        <p:tgtEl>
                                          <p:spTgt spid="7">
                                            <p:graphicEl>
                                              <a:dgm id="{6A6866DD-3C5F-478B-9CC6-B48E0FA84F23}"/>
                                            </p:graphicEl>
                                          </p:spTgt>
                                        </p:tgtEl>
                                        <p:attrNameLst>
                                          <p:attrName>style.visibility</p:attrName>
                                        </p:attrNameLst>
                                      </p:cBhvr>
                                      <p:to>
                                        <p:strVal val="visible"/>
                                      </p:to>
                                    </p:set>
                                    <p:animEffect transition="in" filter="fade">
                                      <p:cBhvr>
                                        <p:cTn id="16" dur="500"/>
                                        <p:tgtEl>
                                          <p:spTgt spid="7">
                                            <p:graphicEl>
                                              <a:dgm id="{6A6866DD-3C5F-478B-9CC6-B48E0FA84F23}"/>
                                            </p:graphicEl>
                                          </p:spTgt>
                                        </p:tgtEl>
                                      </p:cBhvr>
                                    </p:animEffect>
                                  </p:childTnLst>
                                </p:cTn>
                              </p:par>
                              <p:par>
                                <p:cTn id="17" presetID="10" presetClass="entr" presetSubtype="0" fill="hold" grpId="0" nodeType="withEffect">
                                  <p:stCondLst>
                                    <p:cond delay="9700"/>
                                  </p:stCondLst>
                                  <p:childTnLst>
                                    <p:set>
                                      <p:cBhvr>
                                        <p:cTn id="18" dur="1" fill="hold">
                                          <p:stCondLst>
                                            <p:cond delay="0"/>
                                          </p:stCondLst>
                                        </p:cTn>
                                        <p:tgtEl>
                                          <p:spTgt spid="7">
                                            <p:graphicEl>
                                              <a:dgm id="{5DFBF051-DA47-402E-8091-43170D413FA8}"/>
                                            </p:graphicEl>
                                          </p:spTgt>
                                        </p:tgtEl>
                                        <p:attrNameLst>
                                          <p:attrName>style.visibility</p:attrName>
                                        </p:attrNameLst>
                                      </p:cBhvr>
                                      <p:to>
                                        <p:strVal val="visible"/>
                                      </p:to>
                                    </p:set>
                                    <p:animEffect transition="in" filter="fade">
                                      <p:cBhvr>
                                        <p:cTn id="19" dur="500"/>
                                        <p:tgtEl>
                                          <p:spTgt spid="7">
                                            <p:graphicEl>
                                              <a:dgm id="{5DFBF051-DA47-402E-8091-43170D413FA8}"/>
                                            </p:graphicEl>
                                          </p:spTgt>
                                        </p:tgtEl>
                                      </p:cBhvr>
                                    </p:animEffect>
                                  </p:childTnLst>
                                </p:cTn>
                              </p:par>
                              <p:par>
                                <p:cTn id="20" presetID="10" presetClass="entr" presetSubtype="0" fill="hold" grpId="0" nodeType="withEffect">
                                  <p:stCondLst>
                                    <p:cond delay="20000"/>
                                  </p:stCondLst>
                                  <p:childTnLst>
                                    <p:set>
                                      <p:cBhvr>
                                        <p:cTn id="21" dur="1" fill="hold">
                                          <p:stCondLst>
                                            <p:cond delay="0"/>
                                          </p:stCondLst>
                                        </p:cTn>
                                        <p:tgtEl>
                                          <p:spTgt spid="7">
                                            <p:graphicEl>
                                              <a:dgm id="{178AEDC5-6531-41C7-B8B0-810E1ED2F327}"/>
                                            </p:graphicEl>
                                          </p:spTgt>
                                        </p:tgtEl>
                                        <p:attrNameLst>
                                          <p:attrName>style.visibility</p:attrName>
                                        </p:attrNameLst>
                                      </p:cBhvr>
                                      <p:to>
                                        <p:strVal val="visible"/>
                                      </p:to>
                                    </p:set>
                                    <p:animEffect transition="in" filter="fade">
                                      <p:cBhvr>
                                        <p:cTn id="22" dur="500"/>
                                        <p:tgtEl>
                                          <p:spTgt spid="7">
                                            <p:graphicEl>
                                              <a:dgm id="{178AEDC5-6531-41C7-B8B0-810E1ED2F327}"/>
                                            </p:graphicEl>
                                          </p:spTgt>
                                        </p:tgtEl>
                                      </p:cBhvr>
                                    </p:animEffect>
                                  </p:childTnLst>
                                </p:cTn>
                              </p:par>
                              <p:par>
                                <p:cTn id="23" presetID="10" presetClass="entr" presetSubtype="0" fill="hold" grpId="0" nodeType="withEffect">
                                  <p:stCondLst>
                                    <p:cond delay="20000"/>
                                  </p:stCondLst>
                                  <p:childTnLst>
                                    <p:set>
                                      <p:cBhvr>
                                        <p:cTn id="24" dur="1" fill="hold">
                                          <p:stCondLst>
                                            <p:cond delay="0"/>
                                          </p:stCondLst>
                                        </p:cTn>
                                        <p:tgtEl>
                                          <p:spTgt spid="7">
                                            <p:graphicEl>
                                              <a:dgm id="{23360063-79D5-4956-9BF8-A1A34332C152}"/>
                                            </p:graphicEl>
                                          </p:spTgt>
                                        </p:tgtEl>
                                        <p:attrNameLst>
                                          <p:attrName>style.visibility</p:attrName>
                                        </p:attrNameLst>
                                      </p:cBhvr>
                                      <p:to>
                                        <p:strVal val="visible"/>
                                      </p:to>
                                    </p:set>
                                    <p:animEffect transition="in" filter="fade">
                                      <p:cBhvr>
                                        <p:cTn id="25" dur="500"/>
                                        <p:tgtEl>
                                          <p:spTgt spid="7">
                                            <p:graphicEl>
                                              <a:dgm id="{23360063-79D5-4956-9BF8-A1A34332C152}"/>
                                            </p:graphicEl>
                                          </p:spTgt>
                                        </p:tgtEl>
                                      </p:cBhvr>
                                    </p:animEffect>
                                  </p:childTnLst>
                                </p:cTn>
                              </p:par>
                              <p:par>
                                <p:cTn id="26" presetID="10" presetClass="entr" presetSubtype="0" fill="hold" grpId="0" nodeType="withEffect">
                                  <p:stCondLst>
                                    <p:cond delay="23000"/>
                                  </p:stCondLst>
                                  <p:childTnLst>
                                    <p:set>
                                      <p:cBhvr>
                                        <p:cTn id="27" dur="1" fill="hold">
                                          <p:stCondLst>
                                            <p:cond delay="0"/>
                                          </p:stCondLst>
                                        </p:cTn>
                                        <p:tgtEl>
                                          <p:spTgt spid="7">
                                            <p:graphicEl>
                                              <a:dgm id="{99516A43-031D-44FA-8ADF-3CF6B9334CF8}"/>
                                            </p:graphicEl>
                                          </p:spTgt>
                                        </p:tgtEl>
                                        <p:attrNameLst>
                                          <p:attrName>style.visibility</p:attrName>
                                        </p:attrNameLst>
                                      </p:cBhvr>
                                      <p:to>
                                        <p:strVal val="visible"/>
                                      </p:to>
                                    </p:set>
                                    <p:animEffect transition="in" filter="fade">
                                      <p:cBhvr>
                                        <p:cTn id="28" dur="500"/>
                                        <p:tgtEl>
                                          <p:spTgt spid="7">
                                            <p:graphicEl>
                                              <a:dgm id="{99516A43-031D-44FA-8ADF-3CF6B9334CF8}"/>
                                            </p:graphicEl>
                                          </p:spTgt>
                                        </p:tgtEl>
                                      </p:cBhvr>
                                    </p:animEffect>
                                  </p:childTnLst>
                                </p:cTn>
                              </p:par>
                              <p:par>
                                <p:cTn id="29" presetID="10" presetClass="entr" presetSubtype="0" fill="hold" grpId="0" nodeType="withEffect">
                                  <p:stCondLst>
                                    <p:cond delay="23000"/>
                                  </p:stCondLst>
                                  <p:childTnLst>
                                    <p:set>
                                      <p:cBhvr>
                                        <p:cTn id="30" dur="1" fill="hold">
                                          <p:stCondLst>
                                            <p:cond delay="0"/>
                                          </p:stCondLst>
                                        </p:cTn>
                                        <p:tgtEl>
                                          <p:spTgt spid="7">
                                            <p:graphicEl>
                                              <a:dgm id="{2F6C92AF-A8EC-4B09-B8EC-F0ED10C482ED}"/>
                                            </p:graphicEl>
                                          </p:spTgt>
                                        </p:tgtEl>
                                        <p:attrNameLst>
                                          <p:attrName>style.visibility</p:attrName>
                                        </p:attrNameLst>
                                      </p:cBhvr>
                                      <p:to>
                                        <p:strVal val="visible"/>
                                      </p:to>
                                    </p:set>
                                    <p:animEffect transition="in" filter="fade">
                                      <p:cBhvr>
                                        <p:cTn id="31" dur="500"/>
                                        <p:tgtEl>
                                          <p:spTgt spid="7">
                                            <p:graphicEl>
                                              <a:dgm id="{2F6C92AF-A8EC-4B09-B8EC-F0ED10C482ED}"/>
                                            </p:graphicEl>
                                          </p:spTgt>
                                        </p:tgtEl>
                                      </p:cBhvr>
                                    </p:animEffect>
                                  </p:childTnLst>
                                </p:cTn>
                              </p:par>
                              <p:par>
                                <p:cTn id="32" presetID="10" presetClass="entr" presetSubtype="0" fill="hold" grpId="0" nodeType="withEffect">
                                  <p:stCondLst>
                                    <p:cond delay="24000"/>
                                  </p:stCondLst>
                                  <p:childTnLst>
                                    <p:set>
                                      <p:cBhvr>
                                        <p:cTn id="33" dur="1" fill="hold">
                                          <p:stCondLst>
                                            <p:cond delay="0"/>
                                          </p:stCondLst>
                                        </p:cTn>
                                        <p:tgtEl>
                                          <p:spTgt spid="7">
                                            <p:graphicEl>
                                              <a:dgm id="{1C13A3C4-E24B-4EDD-B026-979EEB0A54F1}"/>
                                            </p:graphicEl>
                                          </p:spTgt>
                                        </p:tgtEl>
                                        <p:attrNameLst>
                                          <p:attrName>style.visibility</p:attrName>
                                        </p:attrNameLst>
                                      </p:cBhvr>
                                      <p:to>
                                        <p:strVal val="visible"/>
                                      </p:to>
                                    </p:set>
                                    <p:animEffect transition="in" filter="fade">
                                      <p:cBhvr>
                                        <p:cTn id="34" dur="500"/>
                                        <p:tgtEl>
                                          <p:spTgt spid="7">
                                            <p:graphicEl>
                                              <a:dgm id="{1C13A3C4-E24B-4EDD-B026-979EEB0A54F1}"/>
                                            </p:graphicEl>
                                          </p:spTgt>
                                        </p:tgtEl>
                                      </p:cBhvr>
                                    </p:animEffect>
                                  </p:childTnLst>
                                </p:cTn>
                              </p:par>
                              <p:par>
                                <p:cTn id="35" presetID="10" presetClass="entr" presetSubtype="0" fill="hold" grpId="0" nodeType="withEffect">
                                  <p:stCondLst>
                                    <p:cond delay="24000"/>
                                  </p:stCondLst>
                                  <p:childTnLst>
                                    <p:set>
                                      <p:cBhvr>
                                        <p:cTn id="36" dur="1" fill="hold">
                                          <p:stCondLst>
                                            <p:cond delay="0"/>
                                          </p:stCondLst>
                                        </p:cTn>
                                        <p:tgtEl>
                                          <p:spTgt spid="7">
                                            <p:graphicEl>
                                              <a:dgm id="{796B1817-2951-4A1E-8834-1F32E7F6D5CF}"/>
                                            </p:graphicEl>
                                          </p:spTgt>
                                        </p:tgtEl>
                                        <p:attrNameLst>
                                          <p:attrName>style.visibility</p:attrName>
                                        </p:attrNameLst>
                                      </p:cBhvr>
                                      <p:to>
                                        <p:strVal val="visible"/>
                                      </p:to>
                                    </p:set>
                                    <p:animEffect transition="in" filter="fade">
                                      <p:cBhvr>
                                        <p:cTn id="37" dur="500"/>
                                        <p:tgtEl>
                                          <p:spTgt spid="7">
                                            <p:graphicEl>
                                              <a:dgm id="{796B1817-2951-4A1E-8834-1F32E7F6D5CF}"/>
                                            </p:graphicEl>
                                          </p:spTgt>
                                        </p:tgtEl>
                                      </p:cBhvr>
                                    </p:animEffect>
                                  </p:childTnLst>
                                </p:cTn>
                              </p:par>
                              <p:par>
                                <p:cTn id="38" presetID="10" presetClass="entr" presetSubtype="0" fill="hold" grpId="0" nodeType="withEffect">
                                  <p:stCondLst>
                                    <p:cond delay="33000"/>
                                  </p:stCondLst>
                                  <p:childTnLst>
                                    <p:set>
                                      <p:cBhvr>
                                        <p:cTn id="39" dur="1" fill="hold">
                                          <p:stCondLst>
                                            <p:cond delay="0"/>
                                          </p:stCondLst>
                                        </p:cTn>
                                        <p:tgtEl>
                                          <p:spTgt spid="7">
                                            <p:graphicEl>
                                              <a:dgm id="{E6729D6F-9858-46BB-9A39-4C9189F90AE1}"/>
                                            </p:graphicEl>
                                          </p:spTgt>
                                        </p:tgtEl>
                                        <p:attrNameLst>
                                          <p:attrName>style.visibility</p:attrName>
                                        </p:attrNameLst>
                                      </p:cBhvr>
                                      <p:to>
                                        <p:strVal val="visible"/>
                                      </p:to>
                                    </p:set>
                                    <p:animEffect transition="in" filter="fade">
                                      <p:cBhvr>
                                        <p:cTn id="40" dur="500"/>
                                        <p:tgtEl>
                                          <p:spTgt spid="7">
                                            <p:graphicEl>
                                              <a:dgm id="{E6729D6F-9858-46BB-9A39-4C9189F90AE1}"/>
                                            </p:graphicEl>
                                          </p:spTgt>
                                        </p:tgtEl>
                                      </p:cBhvr>
                                    </p:animEffect>
                                  </p:childTnLst>
                                </p:cTn>
                              </p:par>
                              <p:par>
                                <p:cTn id="41" presetID="10" presetClass="entr" presetSubtype="0" fill="hold" grpId="0" nodeType="withEffect">
                                  <p:stCondLst>
                                    <p:cond delay="33000"/>
                                  </p:stCondLst>
                                  <p:childTnLst>
                                    <p:set>
                                      <p:cBhvr>
                                        <p:cTn id="42" dur="1" fill="hold">
                                          <p:stCondLst>
                                            <p:cond delay="0"/>
                                          </p:stCondLst>
                                        </p:cTn>
                                        <p:tgtEl>
                                          <p:spTgt spid="7">
                                            <p:graphicEl>
                                              <a:dgm id="{A7785F4D-2345-44AB-AC8C-62144F495B7D}"/>
                                            </p:graphicEl>
                                          </p:spTgt>
                                        </p:tgtEl>
                                        <p:attrNameLst>
                                          <p:attrName>style.visibility</p:attrName>
                                        </p:attrNameLst>
                                      </p:cBhvr>
                                      <p:to>
                                        <p:strVal val="visible"/>
                                      </p:to>
                                    </p:set>
                                    <p:animEffect transition="in" filter="fade">
                                      <p:cBhvr>
                                        <p:cTn id="43" dur="500"/>
                                        <p:tgtEl>
                                          <p:spTgt spid="7">
                                            <p:graphicEl>
                                              <a:dgm id="{A7785F4D-2345-44AB-AC8C-62144F495B7D}"/>
                                            </p:graphicEl>
                                          </p:spTgt>
                                        </p:tgtEl>
                                      </p:cBhvr>
                                    </p:animEffect>
                                  </p:childTnLst>
                                </p:cTn>
                              </p:par>
                              <p:par>
                                <p:cTn id="44" presetID="10" presetClass="entr" presetSubtype="0" fill="hold" grpId="0" nodeType="withEffect">
                                  <p:stCondLst>
                                    <p:cond delay="44500"/>
                                  </p:stCondLst>
                                  <p:childTnLst>
                                    <p:set>
                                      <p:cBhvr>
                                        <p:cTn id="45" dur="1" fill="hold">
                                          <p:stCondLst>
                                            <p:cond delay="0"/>
                                          </p:stCondLst>
                                        </p:cTn>
                                        <p:tgtEl>
                                          <p:spTgt spid="7">
                                            <p:graphicEl>
                                              <a:dgm id="{32D2E0FA-09B3-493A-907C-9978AB1B4A46}"/>
                                            </p:graphicEl>
                                          </p:spTgt>
                                        </p:tgtEl>
                                        <p:attrNameLst>
                                          <p:attrName>style.visibility</p:attrName>
                                        </p:attrNameLst>
                                      </p:cBhvr>
                                      <p:to>
                                        <p:strVal val="visible"/>
                                      </p:to>
                                    </p:set>
                                    <p:animEffect transition="in" filter="fade">
                                      <p:cBhvr>
                                        <p:cTn id="46" dur="500"/>
                                        <p:tgtEl>
                                          <p:spTgt spid="7">
                                            <p:graphicEl>
                                              <a:dgm id="{32D2E0FA-09B3-493A-907C-9978AB1B4A46}"/>
                                            </p:graphicEl>
                                          </p:spTgt>
                                        </p:tgtEl>
                                      </p:cBhvr>
                                    </p:animEffect>
                                  </p:childTnLst>
                                </p:cTn>
                              </p:par>
                              <p:par>
                                <p:cTn id="47" presetID="10" presetClass="entr" presetSubtype="0" fill="hold" grpId="0" nodeType="withEffect">
                                  <p:stCondLst>
                                    <p:cond delay="44500"/>
                                  </p:stCondLst>
                                  <p:childTnLst>
                                    <p:set>
                                      <p:cBhvr>
                                        <p:cTn id="48" dur="1" fill="hold">
                                          <p:stCondLst>
                                            <p:cond delay="0"/>
                                          </p:stCondLst>
                                        </p:cTn>
                                        <p:tgtEl>
                                          <p:spTgt spid="7">
                                            <p:graphicEl>
                                              <a:dgm id="{E1510E4B-2316-469C-9144-4FEAEF99C984}"/>
                                            </p:graphicEl>
                                          </p:spTgt>
                                        </p:tgtEl>
                                        <p:attrNameLst>
                                          <p:attrName>style.visibility</p:attrName>
                                        </p:attrNameLst>
                                      </p:cBhvr>
                                      <p:to>
                                        <p:strVal val="visible"/>
                                      </p:to>
                                    </p:set>
                                    <p:animEffect transition="in" filter="fade">
                                      <p:cBhvr>
                                        <p:cTn id="49" dur="500"/>
                                        <p:tgtEl>
                                          <p:spTgt spid="7">
                                            <p:graphicEl>
                                              <a:dgm id="{E1510E4B-2316-469C-9144-4FEAEF99C98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6E507-4FE1-4948-BF05-33151391B560}"/>
              </a:ext>
            </a:extLst>
          </p:cNvPr>
          <p:cNvSpPr>
            <a:spLocks noGrp="1"/>
          </p:cNvSpPr>
          <p:nvPr>
            <p:ph type="title"/>
          </p:nvPr>
        </p:nvSpPr>
        <p:spPr>
          <a:xfrm>
            <a:off x="410402" y="264695"/>
            <a:ext cx="9371949" cy="852058"/>
          </a:xfrm>
        </p:spPr>
        <p:txBody>
          <a:bodyPr vert="horz" lIns="91440" tIns="45720" rIns="91440" bIns="45720" rtlCol="0" anchor="b">
            <a:normAutofit/>
          </a:bodyPr>
          <a:lstStyle/>
          <a:p>
            <a:r>
              <a:rPr lang="en-US"/>
              <a:t>Indicator 11 Child Find Guidance </a:t>
            </a:r>
          </a:p>
        </p:txBody>
      </p:sp>
      <p:pic>
        <p:nvPicPr>
          <p:cNvPr id="10" name="Picture 9">
            <a:hlinkClick r:id="rId3"/>
            <a:extLst>
              <a:ext uri="{FF2B5EF4-FFF2-40B4-BE49-F238E27FC236}">
                <a16:creationId xmlns:a16="http://schemas.microsoft.com/office/drawing/2014/main" id="{3B3BF23A-E1D2-4D97-9A21-1C7D90DFA57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16223" y="1349794"/>
            <a:ext cx="5270201" cy="2381250"/>
          </a:xfrm>
          <a:prstGeom prst="rect">
            <a:avLst/>
          </a:prstGeom>
          <a:ln w="19050">
            <a:solidFill>
              <a:schemeClr val="tx1"/>
            </a:solidFill>
          </a:ln>
        </p:spPr>
      </p:pic>
      <p:pic>
        <p:nvPicPr>
          <p:cNvPr id="6" name="Picture 5">
            <a:hlinkClick r:id="rId5"/>
            <a:extLst>
              <a:ext uri="{FF2B5EF4-FFF2-40B4-BE49-F238E27FC236}">
                <a16:creationId xmlns:a16="http://schemas.microsoft.com/office/drawing/2014/main" id="{D131ED57-0DF3-452D-B1B8-741180C6C6B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11471" y="3885672"/>
            <a:ext cx="5274954" cy="2505603"/>
          </a:xfrm>
          <a:prstGeom prst="rect">
            <a:avLst/>
          </a:prstGeom>
          <a:noFill/>
          <a:ln w="19050">
            <a:solidFill>
              <a:schemeClr val="tx1"/>
            </a:solidFill>
          </a:ln>
        </p:spPr>
      </p:pic>
      <p:sp>
        <p:nvSpPr>
          <p:cNvPr id="7" name="TextBox 6">
            <a:extLst>
              <a:ext uri="{FF2B5EF4-FFF2-40B4-BE49-F238E27FC236}">
                <a16:creationId xmlns:a16="http://schemas.microsoft.com/office/drawing/2014/main" id="{2438F829-0225-4B27-B414-2CAD81A4CE06}"/>
              </a:ext>
            </a:extLst>
          </p:cNvPr>
          <p:cNvSpPr txBox="1"/>
          <p:nvPr/>
        </p:nvSpPr>
        <p:spPr>
          <a:xfrm>
            <a:off x="5758854" y="1349794"/>
            <a:ext cx="6016923" cy="5415329"/>
          </a:xfrm>
          <a:prstGeom prst="rect">
            <a:avLst/>
          </a:prstGeom>
          <a:noFill/>
        </p:spPr>
        <p:txBody>
          <a:bodyPr wrap="square" rtlCol="0">
            <a:spAutoFit/>
          </a:bodyPr>
          <a:lstStyle/>
          <a:p>
            <a:pPr marL="457200" indent="-457200" fontAlgn="base">
              <a:lnSpc>
                <a:spcPct val="90000"/>
              </a:lnSpc>
              <a:spcBef>
                <a:spcPts val="600"/>
              </a:spcBef>
              <a:spcAft>
                <a:spcPts val="1200"/>
              </a:spcAft>
              <a:buFont typeface="Arial" panose="020B0604020202020204" pitchFamily="34" charset="0"/>
              <a:buChar char="•"/>
            </a:pPr>
            <a:r>
              <a:rPr lang="en-US" sz="2700"/>
              <a:t>In October 2018, the Office of Special Education issued field guidance that an amendment to Education Law 4410 (Chapter 429 of the Laws of 2017) has made school districts approved preschool evaluators without needing to submit an application to NYSED.  </a:t>
            </a:r>
          </a:p>
          <a:p>
            <a:pPr marL="457200" indent="-457200" fontAlgn="base">
              <a:lnSpc>
                <a:spcPct val="90000"/>
              </a:lnSpc>
              <a:spcBef>
                <a:spcPts val="600"/>
              </a:spcBef>
              <a:spcAft>
                <a:spcPts val="1200"/>
              </a:spcAft>
              <a:buFont typeface="Arial" panose="020B0604020202020204" pitchFamily="34" charset="0"/>
              <a:buChar char="•"/>
            </a:pPr>
            <a:r>
              <a:rPr lang="en-US" sz="2700"/>
              <a:t>On June 22, 2020, Office of Special Education posted a toolkit for CPSE’s to continue child find responsibilities during the COVID-19 outbreak</a:t>
            </a:r>
          </a:p>
          <a:p>
            <a:pPr marL="457200" indent="-457200" fontAlgn="base">
              <a:lnSpc>
                <a:spcPct val="90000"/>
              </a:lnSpc>
              <a:spcBef>
                <a:spcPts val="600"/>
              </a:spcBef>
              <a:spcAft>
                <a:spcPts val="1200"/>
              </a:spcAft>
              <a:buFont typeface="Arial" panose="020B0604020202020204" pitchFamily="34" charset="0"/>
              <a:buChar char="•"/>
            </a:pPr>
            <a:endParaRPr lang="en-US" sz="2700"/>
          </a:p>
        </p:txBody>
      </p:sp>
      <p:sp>
        <p:nvSpPr>
          <p:cNvPr id="3" name="Slide Number Placeholder 2">
            <a:extLst>
              <a:ext uri="{FF2B5EF4-FFF2-40B4-BE49-F238E27FC236}">
                <a16:creationId xmlns:a16="http://schemas.microsoft.com/office/drawing/2014/main" id="{B7F5C78E-9922-44DF-9453-2A23B55A4211}"/>
              </a:ext>
              <a:ext uri="{C183D7F6-B498-43B3-948B-1728B52AA6E4}">
                <adec:decorative xmlns:adec="http://schemas.microsoft.com/office/drawing/2017/decorative" val="1"/>
              </a:ext>
            </a:extLst>
          </p:cNvPr>
          <p:cNvSpPr>
            <a:spLocks noGrp="1"/>
          </p:cNvSpPr>
          <p:nvPr>
            <p:ph type="sldNum" sz="quarter" idx="12"/>
          </p:nvPr>
        </p:nvSpPr>
        <p:spPr>
          <a:xfrm>
            <a:off x="0" y="6629400"/>
            <a:ext cx="410402" cy="228600"/>
          </a:xfrm>
        </p:spPr>
        <p:txBody>
          <a:bodyPr vert="horz" lIns="91440" tIns="45720" rIns="91440" bIns="45720" rtlCol="0" anchor="ctr">
            <a:normAutofit/>
          </a:bodyPr>
          <a:lstStyle/>
          <a:p>
            <a:pPr>
              <a:lnSpc>
                <a:spcPct val="90000"/>
              </a:lnSpc>
              <a:spcAft>
                <a:spcPts val="600"/>
              </a:spcAft>
            </a:pPr>
            <a:fld id="{9CD8D479-8942-46E8-A226-A4E01F7A105C}" type="slidenum">
              <a:rPr lang="en-US" sz="1000" kern="1200">
                <a:latin typeface="+mn-lt"/>
                <a:ea typeface="+mn-ea"/>
                <a:cs typeface="+mn-cs"/>
              </a:rPr>
              <a:pPr>
                <a:lnSpc>
                  <a:spcPct val="90000"/>
                </a:lnSpc>
                <a:spcAft>
                  <a:spcPts val="600"/>
                </a:spcAft>
              </a:pPr>
              <a:t>20</a:t>
            </a:fld>
            <a:endParaRPr lang="en-US" sz="1000" kern="1200">
              <a:latin typeface="+mn-lt"/>
              <a:ea typeface="+mn-ea"/>
              <a:cs typeface="+mn-cs"/>
            </a:endParaRPr>
          </a:p>
        </p:txBody>
      </p:sp>
      <p:sp>
        <p:nvSpPr>
          <p:cNvPr id="5" name="Footer Placeholder 4">
            <a:extLst>
              <a:ext uri="{FF2B5EF4-FFF2-40B4-BE49-F238E27FC236}">
                <a16:creationId xmlns:a16="http://schemas.microsoft.com/office/drawing/2014/main" id="{43EB874A-D1DB-4DD5-946B-BDBF86FC5067}"/>
              </a:ext>
              <a:ext uri="{C183D7F6-B498-43B3-948B-1728B52AA6E4}">
                <adec:decorative xmlns:adec="http://schemas.microsoft.com/office/drawing/2017/decorative" val="0"/>
              </a:ext>
            </a:extLst>
          </p:cNvPr>
          <p:cNvSpPr>
            <a:spLocks noGrp="1"/>
          </p:cNvSpPr>
          <p:nvPr>
            <p:ph type="ftr" sz="quarter" idx="11"/>
          </p:nvPr>
        </p:nvSpPr>
        <p:spPr>
          <a:xfrm>
            <a:off x="1637716" y="6629400"/>
            <a:ext cx="9144259" cy="228600"/>
          </a:xfrm>
        </p:spPr>
        <p:txBody>
          <a:bodyPr vert="horz" lIns="91440" tIns="45720" rIns="91440" bIns="45720" rtlCol="0" anchor="ctr">
            <a:normAutofit/>
          </a:bodyPr>
          <a:lstStyle/>
          <a:p>
            <a:pPr>
              <a:lnSpc>
                <a:spcPct val="90000"/>
              </a:lnSpc>
              <a:spcAft>
                <a:spcPts val="600"/>
              </a:spcAft>
            </a:pPr>
            <a:r>
              <a:rPr lang="en-US" sz="1000" kern="1200">
                <a:latin typeface="+mn-lt"/>
                <a:ea typeface="+mn-ea"/>
                <a:cs typeface="+mn-cs"/>
              </a:rPr>
              <a:t>Preschool Evaluation Guidance </a:t>
            </a:r>
          </a:p>
        </p:txBody>
      </p:sp>
    </p:spTree>
    <p:extLst>
      <p:ext uri="{BB962C8B-B14F-4D97-AF65-F5344CB8AC3E}">
        <p14:creationId xmlns:p14="http://schemas.microsoft.com/office/powerpoint/2010/main" val="164501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42" presetClass="entr" presetSubtype="0" fill="hold" nodeType="withEffect">
                                  <p:stCondLst>
                                    <p:cond delay="3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10" presetClass="entr" presetSubtype="0" fill="hold" grpId="0" nodeType="withEffect">
                                  <p:stCondLst>
                                    <p:cond delay="2500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42" presetClass="entr" presetSubtype="0" fill="hold" nodeType="withEffect">
                                  <p:stCondLst>
                                    <p:cond delay="25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B57CF-029F-47B9-9750-6350606A726B}"/>
              </a:ext>
            </a:extLst>
          </p:cNvPr>
          <p:cNvSpPr>
            <a:spLocks noGrp="1"/>
          </p:cNvSpPr>
          <p:nvPr>
            <p:ph type="title"/>
          </p:nvPr>
        </p:nvSpPr>
        <p:spPr>
          <a:xfrm>
            <a:off x="762002" y="276087"/>
            <a:ext cx="10019974" cy="876438"/>
          </a:xfrm>
        </p:spPr>
        <p:txBody>
          <a:bodyPr/>
          <a:lstStyle/>
          <a:p>
            <a:r>
              <a:rPr lang="en-US" sz="3200"/>
              <a:t>Indicator 12 Early Childhood Transition Materials </a:t>
            </a:r>
            <a:endParaRPr lang="en-US"/>
          </a:p>
        </p:txBody>
      </p:sp>
      <p:sp>
        <p:nvSpPr>
          <p:cNvPr id="3" name="Content Placeholder 2">
            <a:extLst>
              <a:ext uri="{FF2B5EF4-FFF2-40B4-BE49-F238E27FC236}">
                <a16:creationId xmlns:a16="http://schemas.microsoft.com/office/drawing/2014/main" id="{8C3B3A5F-D5B7-40AC-850D-DD75C7F636D3}"/>
              </a:ext>
            </a:extLst>
          </p:cNvPr>
          <p:cNvSpPr>
            <a:spLocks noGrp="1"/>
          </p:cNvSpPr>
          <p:nvPr>
            <p:ph idx="1"/>
          </p:nvPr>
        </p:nvSpPr>
        <p:spPr>
          <a:xfrm>
            <a:off x="762002" y="1381125"/>
            <a:ext cx="6591300" cy="5077202"/>
          </a:xfrm>
        </p:spPr>
        <p:txBody>
          <a:bodyPr>
            <a:normAutofit/>
          </a:bodyPr>
          <a:lstStyle/>
          <a:p>
            <a:pPr>
              <a:spcBef>
                <a:spcPts val="1200"/>
              </a:spcBef>
            </a:pPr>
            <a:r>
              <a:rPr lang="en-US" sz="2300">
                <a:ea typeface="+mn-lt"/>
                <a:cs typeface="+mn-lt"/>
              </a:rPr>
              <a:t>The Office of Special Education Preschool Policy Unit partnered with the Office of Early Learning and the New York State Council on Children and Families to issue </a:t>
            </a:r>
            <a:r>
              <a:rPr lang="en-US" sz="2300">
                <a:ea typeface="+mn-lt"/>
                <a:cs typeface="+mn-lt"/>
                <a:hlinkClick r:id="rId3"/>
              </a:rPr>
              <a:t>A Resource to Special Education Support Services</a:t>
            </a:r>
            <a:r>
              <a:rPr lang="en-US" sz="2300">
                <a:ea typeface="+mn-lt"/>
                <a:cs typeface="+mn-lt"/>
              </a:rPr>
              <a:t>.  </a:t>
            </a:r>
          </a:p>
          <a:p>
            <a:pPr lvl="1">
              <a:spcBef>
                <a:spcPts val="1200"/>
              </a:spcBef>
            </a:pPr>
            <a:r>
              <a:rPr lang="en-US" sz="1900">
                <a:ea typeface="+mn-lt"/>
                <a:cs typeface="+mn-lt"/>
              </a:rPr>
              <a:t>This resource includes important information for families to help navigate the early childhood transition process. </a:t>
            </a:r>
          </a:p>
          <a:p>
            <a:pPr>
              <a:spcBef>
                <a:spcPts val="1200"/>
              </a:spcBef>
            </a:pPr>
            <a:r>
              <a:rPr lang="en-US" sz="2300">
                <a:ea typeface="+mn-lt"/>
                <a:cs typeface="+mn-lt"/>
              </a:rPr>
              <a:t>NYSED and the New York State Department of Health (DOH) are developing a Memorandum of Understanding (MOU) regarding the Early Intervention Program and Preschool Special Education Programs.  </a:t>
            </a:r>
          </a:p>
          <a:p>
            <a:pPr lvl="1">
              <a:spcBef>
                <a:spcPts val="1200"/>
              </a:spcBef>
            </a:pPr>
            <a:r>
              <a:rPr lang="en-US" sz="1900">
                <a:ea typeface="+mn-lt"/>
                <a:cs typeface="+mn-lt"/>
              </a:rPr>
              <a:t>The MOU contains agency roles, relevant timelines, data sharing agreements, and process requirements according to the laws and regulations governing both agencies.</a:t>
            </a:r>
          </a:p>
          <a:p>
            <a:pPr>
              <a:spcBef>
                <a:spcPts val="1200"/>
              </a:spcBef>
            </a:pPr>
            <a:endParaRPr lang="en-US" sz="2400">
              <a:ea typeface="+mn-lt"/>
              <a:cs typeface="+mn-lt"/>
            </a:endParaRPr>
          </a:p>
          <a:p>
            <a:pPr marL="0" indent="0">
              <a:lnSpc>
                <a:spcPct val="100000"/>
              </a:lnSpc>
              <a:spcBef>
                <a:spcPts val="1200"/>
              </a:spcBef>
              <a:buNone/>
            </a:pPr>
            <a:endParaRPr lang="en-US" sz="2400">
              <a:ea typeface="+mn-lt"/>
              <a:cs typeface="+mn-lt"/>
            </a:endParaRPr>
          </a:p>
          <a:p>
            <a:pPr marL="0" indent="0">
              <a:lnSpc>
                <a:spcPct val="100000"/>
              </a:lnSpc>
              <a:spcBef>
                <a:spcPts val="1200"/>
              </a:spcBef>
              <a:buNone/>
            </a:pPr>
            <a:endParaRPr lang="en-US" sz="2400">
              <a:ea typeface="+mn-lt"/>
              <a:cs typeface="+mn-lt"/>
            </a:endParaRPr>
          </a:p>
          <a:p>
            <a:pPr marL="210185" indent="-210185">
              <a:lnSpc>
                <a:spcPct val="100000"/>
              </a:lnSpc>
              <a:spcBef>
                <a:spcPts val="1200"/>
              </a:spcBef>
            </a:pPr>
            <a:endParaRPr lang="en-US" sz="2400">
              <a:ea typeface="+mn-lt"/>
              <a:cs typeface="+mn-lt"/>
            </a:endParaRPr>
          </a:p>
          <a:p>
            <a:pPr marL="210185" indent="-210185">
              <a:lnSpc>
                <a:spcPct val="100000"/>
              </a:lnSpc>
              <a:spcBef>
                <a:spcPts val="1200"/>
              </a:spcBef>
            </a:pPr>
            <a:endParaRPr lang="en-US" sz="2400"/>
          </a:p>
          <a:p>
            <a:pPr>
              <a:spcBef>
                <a:spcPts val="1200"/>
              </a:spcBef>
            </a:pPr>
            <a:endParaRPr lang="en-US" sz="2400"/>
          </a:p>
          <a:p>
            <a:pPr>
              <a:spcBef>
                <a:spcPts val="1200"/>
              </a:spcBef>
            </a:pPr>
            <a:endParaRPr lang="en-US"/>
          </a:p>
        </p:txBody>
      </p:sp>
      <p:sp>
        <p:nvSpPr>
          <p:cNvPr id="4" name="Slide Number Placeholder 3">
            <a:extLst>
              <a:ext uri="{FF2B5EF4-FFF2-40B4-BE49-F238E27FC236}">
                <a16:creationId xmlns:a16="http://schemas.microsoft.com/office/drawing/2014/main" id="{BF366711-F116-412D-A17F-5CE488DD0800}"/>
              </a:ext>
            </a:extLst>
          </p:cNvPr>
          <p:cNvSpPr>
            <a:spLocks noGrp="1"/>
          </p:cNvSpPr>
          <p:nvPr>
            <p:ph type="sldNum" sz="quarter" idx="12"/>
          </p:nvPr>
        </p:nvSpPr>
        <p:spPr/>
        <p:txBody>
          <a:bodyPr/>
          <a:lstStyle/>
          <a:p>
            <a:fld id="{9CD8D479-8942-46E8-A226-A4E01F7A105C}" type="slidenum">
              <a:rPr lang="en-US" smtClean="0"/>
              <a:t>21</a:t>
            </a:fld>
            <a:endParaRPr lang="en-US"/>
          </a:p>
        </p:txBody>
      </p:sp>
      <p:sp>
        <p:nvSpPr>
          <p:cNvPr id="6" name="Footer Placeholder 5">
            <a:extLst>
              <a:ext uri="{FF2B5EF4-FFF2-40B4-BE49-F238E27FC236}">
                <a16:creationId xmlns:a16="http://schemas.microsoft.com/office/drawing/2014/main" id="{FA2FB3F6-461B-4B64-BCCB-8F400E27C0BE}"/>
              </a:ext>
            </a:extLst>
          </p:cNvPr>
          <p:cNvSpPr>
            <a:spLocks noGrp="1"/>
          </p:cNvSpPr>
          <p:nvPr>
            <p:ph type="ftr" sz="quarter" idx="11"/>
          </p:nvPr>
        </p:nvSpPr>
        <p:spPr/>
        <p:txBody>
          <a:bodyPr/>
          <a:lstStyle/>
          <a:p>
            <a:r>
              <a:rPr lang="en-US"/>
              <a:t>Indicator 12: Birth – 3</a:t>
            </a:r>
            <a:r>
              <a:rPr lang="en-US" baseline="30000"/>
              <a:t>rd</a:t>
            </a:r>
            <a:r>
              <a:rPr lang="en-US"/>
              <a:t> Grade Resource and DOH MOU</a:t>
            </a:r>
          </a:p>
        </p:txBody>
      </p:sp>
      <p:pic>
        <p:nvPicPr>
          <p:cNvPr id="7" name="Picture 6" descr="Photo of &quot;A Resource to Special Education Support Services&quot;">
            <a:hlinkClick r:id="rId3"/>
            <a:extLst>
              <a:ext uri="{FF2B5EF4-FFF2-40B4-BE49-F238E27FC236}">
                <a16:creationId xmlns:a16="http://schemas.microsoft.com/office/drawing/2014/main" id="{9D442FF3-08B8-49BE-A9F7-84C43D151AA7}"/>
              </a:ext>
            </a:extLst>
          </p:cNvPr>
          <p:cNvPicPr>
            <a:picLocks noChangeAspect="1"/>
          </p:cNvPicPr>
          <p:nvPr/>
        </p:nvPicPr>
        <p:blipFill>
          <a:blip r:embed="rId4"/>
          <a:stretch>
            <a:fillRect/>
          </a:stretch>
        </p:blipFill>
        <p:spPr>
          <a:xfrm>
            <a:off x="7486649" y="1322457"/>
            <a:ext cx="4048125" cy="5300639"/>
          </a:xfrm>
          <a:prstGeom prst="rect">
            <a:avLst/>
          </a:prstGeom>
        </p:spPr>
      </p:pic>
    </p:spTree>
    <p:extLst>
      <p:ext uri="{BB962C8B-B14F-4D97-AF65-F5344CB8AC3E}">
        <p14:creationId xmlns:p14="http://schemas.microsoft.com/office/powerpoint/2010/main" val="201100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140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23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270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60FBEFF-537D-409E-9603-C8E9162DB688}"/>
              </a:ext>
            </a:extLst>
          </p:cNvPr>
          <p:cNvSpPr txBox="1">
            <a:spLocks noGrp="1"/>
          </p:cNvSpPr>
          <p:nvPr>
            <p:ph type="title" idx="4294967295"/>
          </p:nvPr>
        </p:nvSpPr>
        <p:spPr>
          <a:xfrm>
            <a:off x="5954750" y="507380"/>
            <a:ext cx="382486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tx1"/>
                </a:solidFill>
                <a:effectLst/>
                <a:uLnTx/>
                <a:uFillTx/>
                <a:latin typeface="+mn-lt"/>
                <a:ea typeface="+mn-ea"/>
                <a:cs typeface="+mn-cs"/>
              </a:rPr>
              <a:t>Learn the Signs. Act Early.</a:t>
            </a:r>
          </a:p>
        </p:txBody>
      </p:sp>
      <p:sp>
        <p:nvSpPr>
          <p:cNvPr id="3" name="Content Placeholder 2">
            <a:extLst>
              <a:ext uri="{FF2B5EF4-FFF2-40B4-BE49-F238E27FC236}">
                <a16:creationId xmlns:a16="http://schemas.microsoft.com/office/drawing/2014/main" id="{72DFF74B-EF62-4CA0-A0AE-1116DE915F72}"/>
              </a:ext>
            </a:extLst>
          </p:cNvPr>
          <p:cNvSpPr>
            <a:spLocks noGrp="1"/>
          </p:cNvSpPr>
          <p:nvPr>
            <p:ph idx="1"/>
          </p:nvPr>
        </p:nvSpPr>
        <p:spPr>
          <a:xfrm>
            <a:off x="5776332" y="1830819"/>
            <a:ext cx="6055112" cy="4592283"/>
          </a:xfrm>
        </p:spPr>
        <p:txBody>
          <a:bodyPr anchor="ctr">
            <a:normAutofit/>
          </a:bodyPr>
          <a:lstStyle/>
          <a:p>
            <a:pPr>
              <a:spcAft>
                <a:spcPts val="1200"/>
              </a:spcAft>
            </a:pPr>
            <a:r>
              <a:rPr lang="en-US" sz="2800"/>
              <a:t>The Office of Special Education is a member of the New York State Act Early Team to assist in promoting  the Centers for Disease Control’s “Learn the Signs. Act Early” Campaign.  </a:t>
            </a:r>
          </a:p>
          <a:p>
            <a:pPr>
              <a:spcAft>
                <a:spcPts val="1200"/>
              </a:spcAft>
            </a:pPr>
            <a:r>
              <a:rPr lang="en-US" sz="2800"/>
              <a:t>The “Learn the Signs. Act Early” Campaign includes tools, resources and videos, in multiple languages, and is available at  </a:t>
            </a:r>
            <a:r>
              <a:rPr lang="en-US" sz="2800" u="sng">
                <a:hlinkClick r:id="rId3"/>
              </a:rPr>
              <a:t>www.cdc.gov/ActEarly</a:t>
            </a:r>
            <a:r>
              <a:rPr lang="en-US" sz="2800"/>
              <a:t>. </a:t>
            </a:r>
            <a:endParaRPr lang="en-US"/>
          </a:p>
        </p:txBody>
      </p:sp>
      <p:pic>
        <p:nvPicPr>
          <p:cNvPr id="7" name="Picture 6">
            <a:hlinkClick r:id="rId4"/>
            <a:extLst>
              <a:ext uri="{FF2B5EF4-FFF2-40B4-BE49-F238E27FC236}">
                <a16:creationId xmlns:a16="http://schemas.microsoft.com/office/drawing/2014/main" id="{FE00E313-890A-4060-B8F8-CD52E155BB81}"/>
              </a:ext>
              <a:ext uri="{C183D7F6-B498-43B3-948B-1728B52AA6E4}">
                <adec:decorative xmlns:adec="http://schemas.microsoft.com/office/drawing/2017/decorative" val="1"/>
              </a:ext>
            </a:extLst>
          </p:cNvPr>
          <p:cNvPicPr>
            <a:picLocks noChangeAspect="1"/>
          </p:cNvPicPr>
          <p:nvPr/>
        </p:nvPicPr>
        <p:blipFill rotWithShape="1">
          <a:blip r:embed="rId5"/>
          <a:srcRect b="4715"/>
          <a:stretch/>
        </p:blipFill>
        <p:spPr>
          <a:xfrm>
            <a:off x="14833" y="11152"/>
            <a:ext cx="5731761" cy="6629400"/>
          </a:xfrm>
          <a:prstGeom prst="rect">
            <a:avLst/>
          </a:prstGeom>
        </p:spPr>
      </p:pic>
      <p:sp>
        <p:nvSpPr>
          <p:cNvPr id="4" name="Slide Number Placeholder 3">
            <a:extLst>
              <a:ext uri="{FF2B5EF4-FFF2-40B4-BE49-F238E27FC236}">
                <a16:creationId xmlns:a16="http://schemas.microsoft.com/office/drawing/2014/main" id="{F3D94507-ABF6-4BBB-972E-D2F74EF8F802}"/>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22</a:t>
            </a:fld>
            <a:endParaRPr lang="en-US" sz="1000"/>
          </a:p>
        </p:txBody>
      </p:sp>
      <p:sp>
        <p:nvSpPr>
          <p:cNvPr id="6" name="Footer Placeholder 5">
            <a:extLst>
              <a:ext uri="{FF2B5EF4-FFF2-40B4-BE49-F238E27FC236}">
                <a16:creationId xmlns:a16="http://schemas.microsoft.com/office/drawing/2014/main" id="{BEAEDC05-5F2A-44FD-8923-59F42708E331}"/>
              </a:ext>
            </a:extLst>
          </p:cNvPr>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Learn the Signs. Act Early Campaign </a:t>
            </a:r>
          </a:p>
        </p:txBody>
      </p:sp>
    </p:spTree>
    <p:extLst>
      <p:ext uri="{BB962C8B-B14F-4D97-AF65-F5344CB8AC3E}">
        <p14:creationId xmlns:p14="http://schemas.microsoft.com/office/powerpoint/2010/main" val="92451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210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YS Educational Partnership Logo">
            <a:extLst>
              <a:ext uri="{FF2B5EF4-FFF2-40B4-BE49-F238E27FC236}">
                <a16:creationId xmlns:a16="http://schemas.microsoft.com/office/drawing/2014/main" id="{27F6ECB2-AD1D-443C-B4D0-BE27DAAB8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01" y="147361"/>
            <a:ext cx="2021214" cy="1561847"/>
          </a:xfrm>
          <a:prstGeom prst="rect">
            <a:avLst/>
          </a:prstGeom>
        </p:spPr>
      </p:pic>
      <p:sp>
        <p:nvSpPr>
          <p:cNvPr id="14" name="Title 13">
            <a:extLst>
              <a:ext uri="{FF2B5EF4-FFF2-40B4-BE49-F238E27FC236}">
                <a16:creationId xmlns:a16="http://schemas.microsoft.com/office/drawing/2014/main" id="{AEB32E50-FCB3-4AD9-AB27-157D7813B56C}"/>
              </a:ext>
            </a:extLst>
          </p:cNvPr>
          <p:cNvSpPr>
            <a:spLocks noGrp="1"/>
          </p:cNvSpPr>
          <p:nvPr>
            <p:ph type="title" idx="4294967295"/>
          </p:nvPr>
        </p:nvSpPr>
        <p:spPr>
          <a:xfrm>
            <a:off x="1849347" y="363553"/>
            <a:ext cx="8024116" cy="9848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4472C4">
                    <a:lumMod val="50000"/>
                  </a:srgbClr>
                </a:solidFill>
                <a:effectLst/>
                <a:uLnTx/>
                <a:uFillTx/>
                <a:latin typeface="Corbel" panose="020B0503020204020204"/>
                <a:ea typeface="+mn-ea"/>
                <a:cs typeface="+mn-cs"/>
              </a:rPr>
              <a:t>Office of Special Education Educational Partnership Tiered Support &amp; Professional Development </a:t>
            </a:r>
            <a:endParaRPr kumimoji="0" lang="en-US" sz="2800" b="0" i="0" u="none" strike="noStrike" kern="1200" cap="none" spc="0" normalizeH="0" baseline="0" noProof="0">
              <a:ln>
                <a:noFill/>
              </a:ln>
              <a:solidFill>
                <a:srgbClr val="1F3864"/>
              </a:solidFill>
              <a:effectLst/>
              <a:uLnTx/>
              <a:uFillTx/>
              <a:latin typeface="Corbel" panose="020B0503020204020204"/>
              <a:ea typeface="+mn-ea"/>
              <a:cs typeface="+mn-cs"/>
            </a:endParaRPr>
          </a:p>
        </p:txBody>
      </p:sp>
      <p:sp>
        <p:nvSpPr>
          <p:cNvPr id="8" name="Rectangle 7">
            <a:extLst>
              <a:ext uri="{FF2B5EF4-FFF2-40B4-BE49-F238E27FC236}">
                <a16:creationId xmlns:a16="http://schemas.microsoft.com/office/drawing/2014/main" id="{9057373F-C34B-41E6-BFCB-7A3E08AA7B22}"/>
              </a:ext>
            </a:extLst>
          </p:cNvPr>
          <p:cNvSpPr/>
          <p:nvPr/>
        </p:nvSpPr>
        <p:spPr>
          <a:xfrm>
            <a:off x="3328544" y="1715786"/>
            <a:ext cx="8658253" cy="1082016"/>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orbel" panose="020B0503020204020204"/>
                <a:ea typeface="+mn-ea"/>
                <a:cs typeface="+mn-cs"/>
              </a:rPr>
              <a:t>Systems Change Work Providing a Variety of Supports to Educational Organizations in New York State</a:t>
            </a:r>
          </a:p>
        </p:txBody>
      </p:sp>
      <p:graphicFrame>
        <p:nvGraphicFramePr>
          <p:cNvPr id="12" name="Content Placeholder 4" descr="List: 1) Regional Learning; 2) Targeted Skills/Support Group; 3) Support Plans">
            <a:extLst>
              <a:ext uri="{FF2B5EF4-FFF2-40B4-BE49-F238E27FC236}">
                <a16:creationId xmlns:a16="http://schemas.microsoft.com/office/drawing/2014/main" id="{9B4D52B1-C334-4EC7-8595-C12320E477E7}"/>
              </a:ext>
            </a:extLst>
          </p:cNvPr>
          <p:cNvGraphicFramePr>
            <a:graphicFrameLocks/>
          </p:cNvGraphicFramePr>
          <p:nvPr>
            <p:extLst>
              <p:ext uri="{D42A27DB-BD31-4B8C-83A1-F6EECF244321}">
                <p14:modId xmlns:p14="http://schemas.microsoft.com/office/powerpoint/2010/main" val="2984460224"/>
              </p:ext>
            </p:extLst>
          </p:nvPr>
        </p:nvGraphicFramePr>
        <p:xfrm>
          <a:off x="3199387" y="2634220"/>
          <a:ext cx="8809902" cy="38602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 name="Diagram 12">
            <a:extLst>
              <a:ext uri="{FF2B5EF4-FFF2-40B4-BE49-F238E27FC236}">
                <a16:creationId xmlns:a16="http://schemas.microsoft.com/office/drawing/2014/main" id="{60A07586-72AD-400D-AB3F-9EF9B58C30E2}"/>
              </a:ext>
              <a:ext uri="{C183D7F6-B498-43B3-948B-1728B52AA6E4}">
                <adec:decorative xmlns:adec="http://schemas.microsoft.com/office/drawing/2017/decorative" val="1"/>
              </a:ext>
            </a:extLst>
          </p:cNvPr>
          <p:cNvGraphicFramePr/>
          <p:nvPr/>
        </p:nvGraphicFramePr>
        <p:xfrm>
          <a:off x="76044" y="1715786"/>
          <a:ext cx="3123343" cy="47119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5" name="TextBox 14">
            <a:extLst>
              <a:ext uri="{FF2B5EF4-FFF2-40B4-BE49-F238E27FC236}">
                <a16:creationId xmlns:a16="http://schemas.microsoft.com/office/drawing/2014/main" id="{08158444-1019-4154-A388-73BBA7006F0E}"/>
              </a:ext>
              <a:ext uri="{C183D7F6-B498-43B3-948B-1728B52AA6E4}">
                <adec:decorative xmlns:adec="http://schemas.microsoft.com/office/drawing/2017/decorative" val="1"/>
              </a:ext>
            </a:extLst>
          </p:cNvPr>
          <p:cNvSpPr txBox="1"/>
          <p:nvPr/>
        </p:nvSpPr>
        <p:spPr>
          <a:xfrm>
            <a:off x="3513761" y="2901933"/>
            <a:ext cx="34932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1F3864"/>
                </a:solidFill>
                <a:effectLst/>
                <a:uLnTx/>
                <a:uFillTx/>
                <a:latin typeface="Corbel" panose="020B0503020204020204"/>
                <a:ea typeface="+mn-ea"/>
                <a:cs typeface="+mn-cs"/>
              </a:rPr>
              <a:t>1</a:t>
            </a:r>
          </a:p>
        </p:txBody>
      </p:sp>
      <p:sp>
        <p:nvSpPr>
          <p:cNvPr id="16" name="TextBox 15">
            <a:extLst>
              <a:ext uri="{FF2B5EF4-FFF2-40B4-BE49-F238E27FC236}">
                <a16:creationId xmlns:a16="http://schemas.microsoft.com/office/drawing/2014/main" id="{7F958AC9-E7C3-493A-88D0-92A0F45AE368}"/>
              </a:ext>
              <a:ext uri="{C183D7F6-B498-43B3-948B-1728B52AA6E4}">
                <adec:decorative xmlns:adec="http://schemas.microsoft.com/office/drawing/2017/decorative" val="1"/>
              </a:ext>
            </a:extLst>
          </p:cNvPr>
          <p:cNvSpPr txBox="1"/>
          <p:nvPr/>
        </p:nvSpPr>
        <p:spPr>
          <a:xfrm>
            <a:off x="3811711" y="4062484"/>
            <a:ext cx="34932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1F3864"/>
                </a:solidFill>
                <a:effectLst/>
                <a:uLnTx/>
                <a:uFillTx/>
                <a:latin typeface="Corbel" panose="020B0503020204020204"/>
                <a:ea typeface="+mn-ea"/>
                <a:cs typeface="+mn-cs"/>
              </a:rPr>
              <a:t>2</a:t>
            </a:r>
          </a:p>
        </p:txBody>
      </p:sp>
      <p:sp>
        <p:nvSpPr>
          <p:cNvPr id="17" name="TextBox 16">
            <a:extLst>
              <a:ext uri="{FF2B5EF4-FFF2-40B4-BE49-F238E27FC236}">
                <a16:creationId xmlns:a16="http://schemas.microsoft.com/office/drawing/2014/main" id="{74AEC6B6-F838-46B2-8EAE-73A6541D19DA}"/>
              </a:ext>
              <a:ext uri="{C183D7F6-B498-43B3-948B-1728B52AA6E4}">
                <adec:decorative xmlns:adec="http://schemas.microsoft.com/office/drawing/2017/decorative" val="1"/>
              </a:ext>
            </a:extLst>
          </p:cNvPr>
          <p:cNvSpPr txBox="1"/>
          <p:nvPr/>
        </p:nvSpPr>
        <p:spPr>
          <a:xfrm>
            <a:off x="4140481" y="5167525"/>
            <a:ext cx="34932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1F3864"/>
                </a:solidFill>
                <a:effectLst/>
                <a:uLnTx/>
                <a:uFillTx/>
                <a:latin typeface="Corbel" panose="020B0503020204020204"/>
                <a:ea typeface="+mn-ea"/>
                <a:cs typeface="+mn-cs"/>
              </a:rPr>
              <a:t>3</a:t>
            </a:r>
          </a:p>
        </p:txBody>
      </p:sp>
      <p:sp>
        <p:nvSpPr>
          <p:cNvPr id="2" name="Slide Number Placeholder 1">
            <a:extLst>
              <a:ext uri="{FF2B5EF4-FFF2-40B4-BE49-F238E27FC236}">
                <a16:creationId xmlns:a16="http://schemas.microsoft.com/office/drawing/2014/main" id="{EEFBEB5B-5D94-4BA2-9FD3-42C5B9EAF7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US" sz="1100" b="0" i="0" u="none" strike="noStrike" kern="1200" cap="none" spc="0" normalizeH="0" baseline="0" noProof="0" smtClean="0">
                <a:ln>
                  <a:noFill/>
                </a:ln>
                <a:solidFill>
                  <a:srgbClr val="4472C4">
                    <a:lumMod val="50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100" b="0" i="0" u="none" strike="noStrike" kern="1200" cap="none" spc="0" normalizeH="0" baseline="0" noProof="0">
              <a:ln>
                <a:noFill/>
              </a:ln>
              <a:solidFill>
                <a:srgbClr val="4472C4">
                  <a:lumMod val="50000"/>
                </a:srgbClr>
              </a:solidFill>
              <a:effectLst/>
              <a:uLnTx/>
              <a:uFillTx/>
              <a:latin typeface="Corbel" panose="020B0503020204020204"/>
              <a:ea typeface="+mn-ea"/>
              <a:cs typeface="+mn-cs"/>
            </a:endParaRPr>
          </a:p>
        </p:txBody>
      </p:sp>
      <p:sp>
        <p:nvSpPr>
          <p:cNvPr id="4" name="Footer Placeholder 3">
            <a:extLst>
              <a:ext uri="{FF2B5EF4-FFF2-40B4-BE49-F238E27FC236}">
                <a16:creationId xmlns:a16="http://schemas.microsoft.com/office/drawing/2014/main" id="{15340F09-5937-4DC5-9325-723F3CC34BA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472C4">
                    <a:lumMod val="50000"/>
                  </a:srgbClr>
                </a:solidFill>
                <a:effectLst/>
                <a:uLnTx/>
                <a:uFillTx/>
                <a:latin typeface="Corbel" panose="020B0503020204020204"/>
                <a:ea typeface="+mn-ea"/>
                <a:cs typeface="+mn-cs"/>
              </a:rPr>
              <a:t>Office of Special Education Educational Partnership </a:t>
            </a:r>
          </a:p>
        </p:txBody>
      </p:sp>
      <p:sp>
        <p:nvSpPr>
          <p:cNvPr id="3" name="Frame 2">
            <a:extLst>
              <a:ext uri="{FF2B5EF4-FFF2-40B4-BE49-F238E27FC236}">
                <a16:creationId xmlns:a16="http://schemas.microsoft.com/office/drawing/2014/main" id="{2654FADF-E151-44FF-98D4-359C2E862051}"/>
              </a:ext>
              <a:ext uri="{C183D7F6-B498-43B3-948B-1728B52AA6E4}">
                <adec:decorative xmlns:adec="http://schemas.microsoft.com/office/drawing/2017/decorative" val="1"/>
              </a:ext>
            </a:extLst>
          </p:cNvPr>
          <p:cNvSpPr/>
          <p:nvPr/>
        </p:nvSpPr>
        <p:spPr>
          <a:xfrm>
            <a:off x="205201" y="1709208"/>
            <a:ext cx="2865029" cy="1561847"/>
          </a:xfrm>
          <a:prstGeom prst="fram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ame 17">
            <a:extLst>
              <a:ext uri="{FF2B5EF4-FFF2-40B4-BE49-F238E27FC236}">
                <a16:creationId xmlns:a16="http://schemas.microsoft.com/office/drawing/2014/main" id="{74317E01-31A8-4FB2-BA94-35B3D41753BF}"/>
              </a:ext>
              <a:ext uri="{C183D7F6-B498-43B3-948B-1728B52AA6E4}">
                <adec:decorative xmlns:adec="http://schemas.microsoft.com/office/drawing/2017/decorative" val="1"/>
              </a:ext>
            </a:extLst>
          </p:cNvPr>
          <p:cNvSpPr/>
          <p:nvPr/>
        </p:nvSpPr>
        <p:spPr>
          <a:xfrm>
            <a:off x="210156" y="3304895"/>
            <a:ext cx="2865029" cy="1561847"/>
          </a:xfrm>
          <a:prstGeom prst="fram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ame 18">
            <a:extLst>
              <a:ext uri="{FF2B5EF4-FFF2-40B4-BE49-F238E27FC236}">
                <a16:creationId xmlns:a16="http://schemas.microsoft.com/office/drawing/2014/main" id="{46DA5B11-1163-47D7-B530-6E0AFB0D2D02}"/>
              </a:ext>
              <a:ext uri="{C183D7F6-B498-43B3-948B-1728B52AA6E4}">
                <adec:decorative xmlns:adec="http://schemas.microsoft.com/office/drawing/2017/decorative" val="1"/>
              </a:ext>
            </a:extLst>
          </p:cNvPr>
          <p:cNvSpPr/>
          <p:nvPr/>
        </p:nvSpPr>
        <p:spPr>
          <a:xfrm>
            <a:off x="205201" y="4900582"/>
            <a:ext cx="2865029" cy="1561847"/>
          </a:xfrm>
          <a:prstGeom prst="fram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0941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1300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2950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2000"/>
                                        <p:tgtEl>
                                          <p:spTgt spid="18"/>
                                        </p:tgtEl>
                                      </p:cBhvr>
                                    </p:animEffect>
                                  </p:childTnLst>
                                </p:cTn>
                              </p:par>
                              <p:par>
                                <p:cTn id="11" presetID="6" presetClass="entr" presetSubtype="16" fill="hold" grpId="0" nodeType="withEffect">
                                  <p:stCondLst>
                                    <p:cond delay="40000"/>
                                  </p:stCondLst>
                                  <p:childTnLst>
                                    <p:set>
                                      <p:cBhvr>
                                        <p:cTn id="12" dur="1" fill="hold">
                                          <p:stCondLst>
                                            <p:cond delay="0"/>
                                          </p:stCondLst>
                                        </p:cTn>
                                        <p:tgtEl>
                                          <p:spTgt spid="19"/>
                                        </p:tgtEl>
                                        <p:attrNameLst>
                                          <p:attrName>style.visibility</p:attrName>
                                        </p:attrNameLst>
                                      </p:cBhvr>
                                      <p:to>
                                        <p:strVal val="visible"/>
                                      </p:to>
                                    </p:set>
                                    <p:animEffect transition="in" filter="circle(in)">
                                      <p:cBhvr>
                                        <p:cTn id="1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9E46B48-A2BB-4D09-AEAC-A8017CDD7B69}"/>
              </a:ext>
            </a:extLst>
          </p:cNvPr>
          <p:cNvSpPr txBox="1">
            <a:spLocks noGrp="1"/>
          </p:cNvSpPr>
          <p:nvPr>
            <p:ph type="title" idx="4294967295"/>
          </p:nvPr>
        </p:nvSpPr>
        <p:spPr>
          <a:xfrm>
            <a:off x="1921267" y="154112"/>
            <a:ext cx="9216483" cy="11835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a:ln>
                  <a:noFill/>
                </a:ln>
                <a:solidFill>
                  <a:schemeClr val="accent1">
                    <a:lumMod val="75000"/>
                  </a:schemeClr>
                </a:solidFill>
                <a:effectLst/>
                <a:uLnTx/>
                <a:uFillTx/>
                <a:latin typeface="+mj-lt"/>
                <a:ea typeface="+mj-ea"/>
                <a:cs typeface="+mj-cs"/>
              </a:rPr>
              <a:t>Educational Partnership Resources </a:t>
            </a:r>
            <a:br>
              <a:rPr kumimoji="0" lang="en-US" sz="3400" b="0" i="0" u="none" strike="noStrike" kern="1200" cap="none" spc="0" normalizeH="0" baseline="0" noProof="0">
                <a:ln>
                  <a:noFill/>
                </a:ln>
                <a:solidFill>
                  <a:schemeClr val="accent1">
                    <a:lumMod val="75000"/>
                  </a:schemeClr>
                </a:solidFill>
                <a:effectLst/>
                <a:uLnTx/>
                <a:uFillTx/>
                <a:latin typeface="+mj-lt"/>
                <a:ea typeface="+mj-ea"/>
                <a:cs typeface="+mj-cs"/>
              </a:rPr>
            </a:br>
            <a:r>
              <a:rPr kumimoji="0" lang="en-US" sz="2300" b="0" i="0" u="none" strike="noStrike" kern="1200" cap="none" spc="0" normalizeH="0" baseline="0" noProof="0">
                <a:ln>
                  <a:noFill/>
                </a:ln>
                <a:solidFill>
                  <a:schemeClr val="accent1">
                    <a:lumMod val="75000"/>
                  </a:schemeClr>
                </a:solidFill>
                <a:effectLst/>
                <a:uLnTx/>
                <a:uFillTx/>
                <a:latin typeface="+mj-lt"/>
                <a:ea typeface="+mj-ea"/>
                <a:cs typeface="+mj-cs"/>
              </a:rPr>
              <a:t>Targeted Professional Development Improvement Strategies </a:t>
            </a:r>
          </a:p>
        </p:txBody>
      </p:sp>
      <p:pic>
        <p:nvPicPr>
          <p:cNvPr id="9" name="Picture 8" descr="NYSED Office of Special Education Educational Partnership Logo">
            <a:extLst>
              <a:ext uri="{FF2B5EF4-FFF2-40B4-BE49-F238E27FC236}">
                <a16:creationId xmlns:a16="http://schemas.microsoft.com/office/drawing/2014/main" id="{73249FCB-F6F5-47BB-A865-969C8B0D7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12" y="154112"/>
            <a:ext cx="1607855" cy="1242433"/>
          </a:xfrm>
          <a:prstGeom prst="rect">
            <a:avLst/>
          </a:prstGeom>
        </p:spPr>
      </p:pic>
      <p:sp>
        <p:nvSpPr>
          <p:cNvPr id="15" name="Rectangle 6">
            <a:extLst>
              <a:ext uri="{FF2B5EF4-FFF2-40B4-BE49-F238E27FC236}">
                <a16:creationId xmlns:a16="http://schemas.microsoft.com/office/drawing/2014/main" id="{DDAB2ABB-66FD-4904-957B-C19ADEA7DE71}"/>
              </a:ext>
            </a:extLst>
          </p:cNvPr>
          <p:cNvSpPr>
            <a:spLocks noGrp="1" noChangeArrowheads="1"/>
          </p:cNvSpPr>
          <p:nvPr>
            <p:ph sz="half" idx="1"/>
          </p:nvPr>
        </p:nvSpPr>
        <p:spPr bwMode="auto">
          <a:xfrm>
            <a:off x="866275" y="1396545"/>
            <a:ext cx="10271476" cy="503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ts val="600"/>
              </a:spcBef>
              <a:spcAft>
                <a:spcPts val="1200"/>
              </a:spcAft>
              <a:buClrTx/>
              <a:buSzTx/>
              <a:buNone/>
              <a:tabLst>
                <a:tab pos="457200" algn="l"/>
              </a:tabLst>
            </a:pPr>
            <a:r>
              <a:rPr kumimoji="0" lang="en-US" altLang="en-US" sz="2100" b="0" i="0" u="none" strike="noStrike" cap="none" normalizeH="0" baseline="0">
                <a:ln>
                  <a:noFill/>
                </a:ln>
                <a:solidFill>
                  <a:srgbClr val="1F3864"/>
                </a:solidFill>
                <a:effectLst/>
                <a:latin typeface="Corbel" panose="020B0503020204020204" pitchFamily="34" charset="0"/>
                <a:ea typeface="Calibri" panose="020F0502020204030204" pitchFamily="34" charset="0"/>
                <a:cs typeface="Times New Roman" panose="02020603050405020304" pitchFamily="18" charset="0"/>
              </a:rPr>
              <a:t>The following professional development trainings are offered relating to Timely Evaluations and/or Early Childhood Transition:</a:t>
            </a:r>
          </a:p>
          <a:p>
            <a:pPr marR="0" lvl="0" algn="l" defTabSz="914400" rtl="0" eaLnBrk="0" fontAlgn="base" latinLnBrk="0" hangingPunct="0">
              <a:lnSpc>
                <a:spcPct val="100000"/>
              </a:lnSpc>
              <a:spcBef>
                <a:spcPts val="0"/>
              </a:spcBef>
              <a:spcAft>
                <a:spcPts val="1200"/>
              </a:spcAft>
              <a:buClrTx/>
              <a:buSzTx/>
              <a:buFont typeface="Wingdings" panose="05000000000000000000" pitchFamily="2" charset="2"/>
              <a:buChar char="Ø"/>
              <a:tabLst>
                <a:tab pos="457200" algn="l"/>
              </a:tabLst>
            </a:pPr>
            <a:r>
              <a:rPr kumimoji="0" lang="en-US" altLang="en-US" sz="2100" b="0" i="0" u="none" strike="noStrike" cap="none" normalizeH="0" baseline="0">
                <a:ln>
                  <a:noFill/>
                </a:ln>
                <a:solidFill>
                  <a:srgbClr val="1F3864"/>
                </a:solidFill>
                <a:effectLst/>
                <a:latin typeface="Corbel" panose="020B0503020204020204" pitchFamily="34" charset="0"/>
                <a:ea typeface="Calibri" panose="020F0502020204030204" pitchFamily="34" charset="0"/>
                <a:cs typeface="Times New Roman" panose="02020603050405020304" pitchFamily="18" charset="0"/>
              </a:rPr>
              <a:t>CPSE/CSE Chairperson Training</a:t>
            </a:r>
            <a:r>
              <a:rPr kumimoji="0" lang="en-US" altLang="en-US" sz="2100" b="0" i="0" u="none" strike="noStrike" cap="none" normalizeH="0" baseline="0">
                <a:ln>
                  <a:noFill/>
                </a:ln>
                <a:solidFill>
                  <a:schemeClr val="tx1"/>
                </a:solidFill>
                <a:effectLst/>
                <a:ea typeface="Calibri" panose="020F0502020204030204" pitchFamily="34" charset="0"/>
                <a:cs typeface="Arial" panose="020B0604020202020204" pitchFamily="34" charset="0"/>
              </a:rPr>
              <a:t>​</a:t>
            </a:r>
          </a:p>
          <a:p>
            <a:pPr marR="0" lvl="0" algn="l" defTabSz="914400" rtl="0" eaLnBrk="0" fontAlgn="base" latinLnBrk="0" hangingPunct="0">
              <a:lnSpc>
                <a:spcPct val="100000"/>
              </a:lnSpc>
              <a:spcBef>
                <a:spcPts val="0"/>
              </a:spcBef>
              <a:spcAft>
                <a:spcPts val="1200"/>
              </a:spcAft>
              <a:buClrTx/>
              <a:buSzTx/>
              <a:buFont typeface="Wingdings" panose="05000000000000000000" pitchFamily="2" charset="2"/>
              <a:buChar char="Ø"/>
              <a:tabLst>
                <a:tab pos="457200" algn="l"/>
              </a:tabLst>
            </a:pPr>
            <a:r>
              <a:rPr kumimoji="0" lang="en-US" altLang="en-US" sz="2100" b="0" i="0" u="none" strike="noStrike" cap="none" normalizeH="0" baseline="0">
                <a:ln>
                  <a:noFill/>
                </a:ln>
                <a:solidFill>
                  <a:srgbClr val="1F3864"/>
                </a:solidFill>
                <a:effectLst/>
                <a:latin typeface="Corbel" panose="020B0503020204020204" pitchFamily="34" charset="0"/>
                <a:ea typeface="Calibri" panose="020F0502020204030204" pitchFamily="34" charset="0"/>
                <a:cs typeface="Times New Roman" panose="02020603050405020304" pitchFamily="18" charset="0"/>
              </a:rPr>
              <a:t>Preschool Special Education Process  </a:t>
            </a:r>
            <a:r>
              <a:rPr kumimoji="0" lang="en-US" altLang="en-US" sz="2100" b="0" i="0" u="none" strike="noStrike" cap="none" normalizeH="0" baseline="0">
                <a:ln>
                  <a:noFill/>
                </a:ln>
                <a:solidFill>
                  <a:schemeClr val="tx1"/>
                </a:solidFill>
                <a:effectLst/>
                <a:ea typeface="Calibri" panose="020F0502020204030204" pitchFamily="34" charset="0"/>
                <a:cs typeface="Arial" panose="020B0604020202020204" pitchFamily="34" charset="0"/>
              </a:rPr>
              <a:t>​</a:t>
            </a:r>
            <a:endParaRPr lang="en-US" altLang="en-US" sz="2100"/>
          </a:p>
          <a:p>
            <a:pPr marR="0" lvl="0" algn="l" defTabSz="914400" rtl="0" eaLnBrk="0" fontAlgn="base" latinLnBrk="0" hangingPunct="0">
              <a:lnSpc>
                <a:spcPct val="100000"/>
              </a:lnSpc>
              <a:spcBef>
                <a:spcPts val="0"/>
              </a:spcBef>
              <a:spcAft>
                <a:spcPts val="1200"/>
              </a:spcAft>
              <a:buClrTx/>
              <a:buSzTx/>
              <a:buFont typeface="Wingdings" panose="05000000000000000000" pitchFamily="2" charset="2"/>
              <a:buChar char="Ø"/>
              <a:tabLst>
                <a:tab pos="457200" algn="l"/>
              </a:tabLst>
            </a:pPr>
            <a:r>
              <a:rPr kumimoji="0" lang="en-US" altLang="en-US" sz="2100" b="0" i="0" u="none" strike="noStrike" cap="none" normalizeH="0" baseline="0">
                <a:ln>
                  <a:noFill/>
                </a:ln>
                <a:solidFill>
                  <a:srgbClr val="1F3864"/>
                </a:solidFill>
                <a:effectLst/>
                <a:latin typeface="Corbel" panose="020B0503020204020204" pitchFamily="34" charset="0"/>
                <a:ea typeface="Calibri" panose="020F0502020204030204" pitchFamily="34" charset="0"/>
                <a:cs typeface="Times New Roman" panose="02020603050405020304" pitchFamily="18" charset="0"/>
              </a:rPr>
              <a:t>CPSE to CSE for Parents</a:t>
            </a:r>
            <a:r>
              <a:rPr kumimoji="0" lang="en-US" altLang="en-US" sz="2100" b="0" i="0" u="none" strike="noStrike" cap="none" normalizeH="0" baseline="0">
                <a:ln>
                  <a:noFill/>
                </a:ln>
                <a:solidFill>
                  <a:schemeClr val="tx1"/>
                </a:solidFill>
                <a:effectLst/>
                <a:ea typeface="Calibri" panose="020F0502020204030204" pitchFamily="34" charset="0"/>
                <a:cs typeface="Arial" panose="020B0604020202020204" pitchFamily="34" charset="0"/>
              </a:rPr>
              <a:t>​</a:t>
            </a:r>
            <a:endParaRPr lang="en-US" altLang="en-US" sz="2100"/>
          </a:p>
          <a:p>
            <a:pPr marR="0" lvl="0" algn="l" defTabSz="914400" rtl="0" eaLnBrk="0" fontAlgn="base" latinLnBrk="0" hangingPunct="0">
              <a:lnSpc>
                <a:spcPct val="100000"/>
              </a:lnSpc>
              <a:spcBef>
                <a:spcPts val="0"/>
              </a:spcBef>
              <a:spcAft>
                <a:spcPts val="1200"/>
              </a:spcAft>
              <a:buClrTx/>
              <a:buSzTx/>
              <a:buFont typeface="Wingdings" panose="05000000000000000000" pitchFamily="2" charset="2"/>
              <a:buChar char="Ø"/>
              <a:tabLst>
                <a:tab pos="457200" algn="l"/>
              </a:tabLst>
            </a:pPr>
            <a:r>
              <a:rPr kumimoji="0" lang="en-US" altLang="en-US" sz="2100" b="0" i="0" u="none" strike="noStrike" cap="none" normalizeH="0" baseline="0">
                <a:ln>
                  <a:noFill/>
                </a:ln>
                <a:solidFill>
                  <a:srgbClr val="1F3864"/>
                </a:solidFill>
                <a:effectLst/>
                <a:latin typeface="Corbel" panose="020B0503020204020204" pitchFamily="34" charset="0"/>
                <a:ea typeface="Calibri" panose="020F0502020204030204" pitchFamily="34" charset="0"/>
                <a:cs typeface="Times New Roman" panose="02020603050405020304" pitchFamily="18" charset="0"/>
              </a:rPr>
              <a:t>EI to CPSE for Parents</a:t>
            </a:r>
            <a:r>
              <a:rPr kumimoji="0" lang="en-US" altLang="en-US" sz="2100" b="0" i="0" u="none" strike="noStrike" cap="none" normalizeH="0" baseline="0">
                <a:ln>
                  <a:noFill/>
                </a:ln>
                <a:solidFill>
                  <a:schemeClr val="tx1"/>
                </a:solidFill>
                <a:effectLst/>
                <a:ea typeface="Calibri" panose="020F0502020204030204" pitchFamily="34" charset="0"/>
                <a:cs typeface="Arial" panose="020B0604020202020204" pitchFamily="34" charset="0"/>
              </a:rPr>
              <a:t>​</a:t>
            </a:r>
            <a:endParaRPr lang="en-US" altLang="en-US" sz="2100"/>
          </a:p>
          <a:p>
            <a:pPr marR="0" lvl="0" algn="l" defTabSz="914400" rtl="0" eaLnBrk="0" fontAlgn="base" latinLnBrk="0" hangingPunct="0">
              <a:lnSpc>
                <a:spcPct val="100000"/>
              </a:lnSpc>
              <a:spcBef>
                <a:spcPts val="0"/>
              </a:spcBef>
              <a:spcAft>
                <a:spcPts val="1200"/>
              </a:spcAft>
              <a:buClrTx/>
              <a:buSzTx/>
              <a:buFont typeface="Wingdings" panose="05000000000000000000" pitchFamily="2" charset="2"/>
              <a:buChar char="Ø"/>
              <a:tabLst>
                <a:tab pos="457200" algn="l"/>
              </a:tabLst>
            </a:pPr>
            <a:r>
              <a:rPr kumimoji="0" lang="en-US" altLang="en-US" sz="2100" b="0" i="0" u="none" strike="noStrike" cap="none" normalizeH="0" baseline="0">
                <a:ln>
                  <a:noFill/>
                </a:ln>
                <a:solidFill>
                  <a:srgbClr val="1F3864"/>
                </a:solidFill>
                <a:effectLst/>
                <a:latin typeface="Corbel" panose="020B0503020204020204" pitchFamily="34" charset="0"/>
                <a:ea typeface="Calibri" panose="020F0502020204030204" pitchFamily="34" charset="0"/>
                <a:cs typeface="Times New Roman" panose="02020603050405020304" pitchFamily="18" charset="0"/>
              </a:rPr>
              <a:t>EI to CPSE for Professionals</a:t>
            </a:r>
            <a:r>
              <a:rPr kumimoji="0" lang="en-US" altLang="en-US" sz="2100" b="0" i="0" u="none" strike="noStrike" cap="none" normalizeH="0" baseline="0">
                <a:ln>
                  <a:noFill/>
                </a:ln>
                <a:solidFill>
                  <a:schemeClr val="tx1"/>
                </a:solidFill>
                <a:effectLst/>
                <a:ea typeface="Calibri" panose="020F0502020204030204" pitchFamily="34" charset="0"/>
                <a:cs typeface="Arial" panose="020B0604020202020204" pitchFamily="34" charset="0"/>
              </a:rPr>
              <a:t>​</a:t>
            </a:r>
            <a:endParaRPr lang="en-US" altLang="en-US" sz="2100"/>
          </a:p>
          <a:p>
            <a:pPr marR="0" lvl="0" algn="l" defTabSz="914400" rtl="0" eaLnBrk="0" fontAlgn="base" latinLnBrk="0" hangingPunct="0">
              <a:lnSpc>
                <a:spcPct val="100000"/>
              </a:lnSpc>
              <a:spcBef>
                <a:spcPts val="0"/>
              </a:spcBef>
              <a:spcAft>
                <a:spcPts val="1200"/>
              </a:spcAft>
              <a:buClrTx/>
              <a:buSzTx/>
              <a:buFont typeface="Wingdings" panose="05000000000000000000" pitchFamily="2" charset="2"/>
              <a:buChar char="Ø"/>
              <a:tabLst>
                <a:tab pos="457200" algn="l"/>
              </a:tabLst>
            </a:pPr>
            <a:r>
              <a:rPr kumimoji="0" lang="en-US" altLang="en-US" sz="2100" b="0" i="0" u="none" strike="noStrike" cap="none" normalizeH="0" baseline="0">
                <a:ln>
                  <a:noFill/>
                </a:ln>
                <a:solidFill>
                  <a:srgbClr val="1F3864"/>
                </a:solidFill>
                <a:effectLst/>
                <a:latin typeface="Corbel" panose="020B0503020204020204" pitchFamily="34" charset="0"/>
                <a:ea typeface="Calibri" panose="020F0502020204030204" pitchFamily="34" charset="0"/>
                <a:cs typeface="Times New Roman" panose="02020603050405020304" pitchFamily="18" charset="0"/>
              </a:rPr>
              <a:t>Identifying and Intensifying Intervention </a:t>
            </a:r>
            <a:r>
              <a:rPr kumimoji="0" lang="en-US" altLang="en-US" sz="2100" b="0" i="0" u="none" strike="noStrike" cap="none" normalizeH="0" baseline="0">
                <a:ln>
                  <a:noFill/>
                </a:ln>
                <a:solidFill>
                  <a:schemeClr val="tx1"/>
                </a:solidFill>
                <a:effectLst/>
                <a:ea typeface="Calibri" panose="020F0502020204030204" pitchFamily="34" charset="0"/>
                <a:cs typeface="Arial" panose="020B0604020202020204" pitchFamily="34" charset="0"/>
              </a:rPr>
              <a:t>​</a:t>
            </a:r>
            <a:endParaRPr lang="en-US" altLang="en-US" sz="2100"/>
          </a:p>
          <a:p>
            <a:pPr marR="0" lvl="0" algn="l" defTabSz="914400" rtl="0" eaLnBrk="0" fontAlgn="base" latinLnBrk="0" hangingPunct="0">
              <a:lnSpc>
                <a:spcPct val="100000"/>
              </a:lnSpc>
              <a:spcBef>
                <a:spcPts val="0"/>
              </a:spcBef>
              <a:spcAft>
                <a:spcPts val="1200"/>
              </a:spcAft>
              <a:buClrTx/>
              <a:buSzTx/>
              <a:buFont typeface="Wingdings" panose="05000000000000000000" pitchFamily="2" charset="2"/>
              <a:buChar char="Ø"/>
              <a:tabLst>
                <a:tab pos="457200" algn="l"/>
              </a:tabLst>
            </a:pPr>
            <a:r>
              <a:rPr kumimoji="0" lang="en-US" altLang="en-US" sz="2100" b="0" i="0" u="none" strike="noStrike" cap="none" normalizeH="0" baseline="0">
                <a:ln>
                  <a:noFill/>
                </a:ln>
                <a:solidFill>
                  <a:srgbClr val="1F3864"/>
                </a:solidFill>
                <a:effectLst/>
                <a:latin typeface="Corbel" panose="020B0503020204020204" pitchFamily="34" charset="0"/>
                <a:ea typeface="Calibri" panose="020F0502020204030204" pitchFamily="34" charset="0"/>
                <a:cs typeface="Times New Roman" panose="02020603050405020304" pitchFamily="18" charset="0"/>
              </a:rPr>
              <a:t>Universal Screening: Best Practices in Screening for Academic Deficits</a:t>
            </a:r>
            <a:r>
              <a:rPr kumimoji="0" lang="en-US" altLang="en-US" sz="2100" b="0" i="0" u="none" strike="noStrike" cap="none" normalizeH="0" baseline="0">
                <a:ln>
                  <a:noFill/>
                </a:ln>
                <a:solidFill>
                  <a:schemeClr val="tx1"/>
                </a:solidFill>
                <a:effectLst/>
                <a:ea typeface="Calibri" panose="020F0502020204030204" pitchFamily="34" charset="0"/>
                <a:cs typeface="Arial" panose="020B0604020202020204" pitchFamily="34" charset="0"/>
              </a:rPr>
              <a:t>​</a:t>
            </a:r>
          </a:p>
          <a:p>
            <a:pPr>
              <a:lnSpc>
                <a:spcPct val="100000"/>
              </a:lnSpc>
              <a:spcBef>
                <a:spcPts val="0"/>
              </a:spcBef>
              <a:spcAft>
                <a:spcPts val="1200"/>
              </a:spcAft>
              <a:buFont typeface="Wingdings" panose="05000000000000000000" pitchFamily="2" charset="2"/>
              <a:buChar char="Ø"/>
            </a:pPr>
            <a:r>
              <a:rPr lang="en-US" sz="2100">
                <a:solidFill>
                  <a:srgbClr val="1F3864"/>
                </a:solidFill>
                <a:latin typeface="Corbel" panose="020B0503020204020204" pitchFamily="34" charset="0"/>
                <a:cs typeface="Times New Roman" panose="02020603050405020304" pitchFamily="18" charset="0"/>
              </a:rPr>
              <a:t>Understanding the IEP Process for Parents of Preschoolers</a:t>
            </a:r>
          </a:p>
          <a:p>
            <a:pPr>
              <a:lnSpc>
                <a:spcPct val="100000"/>
              </a:lnSpc>
              <a:spcBef>
                <a:spcPts val="0"/>
              </a:spcBef>
              <a:spcAft>
                <a:spcPts val="1200"/>
              </a:spcAft>
              <a:buFont typeface="Wingdings" panose="05000000000000000000" pitchFamily="2" charset="2"/>
              <a:buChar char="Ø"/>
            </a:pPr>
            <a:r>
              <a:rPr lang="en-US" sz="2100">
                <a:solidFill>
                  <a:srgbClr val="1F3864"/>
                </a:solidFill>
                <a:latin typeface="Corbel" panose="020B0503020204020204" pitchFamily="34" charset="0"/>
                <a:cs typeface="Times New Roman" panose="02020603050405020304" pitchFamily="18" charset="0"/>
              </a:rPr>
              <a:t>Early Childhood Benchmarks of Quality</a:t>
            </a:r>
          </a:p>
        </p:txBody>
      </p:sp>
      <p:sp>
        <p:nvSpPr>
          <p:cNvPr id="5" name="Slide Number Placeholder 4">
            <a:extLst>
              <a:ext uri="{FF2B5EF4-FFF2-40B4-BE49-F238E27FC236}">
                <a16:creationId xmlns:a16="http://schemas.microsoft.com/office/drawing/2014/main" id="{09776D1C-6088-4C9B-9516-514BC5392DF7}"/>
              </a:ext>
            </a:extLst>
          </p:cNvPr>
          <p:cNvSpPr>
            <a:spLocks noGrp="1"/>
          </p:cNvSpPr>
          <p:nvPr>
            <p:ph type="sldNum" sz="quarter" idx="12"/>
          </p:nvPr>
        </p:nvSpPr>
        <p:spPr/>
        <p:txBody>
          <a:bodyPr/>
          <a:lstStyle/>
          <a:p>
            <a:fld id="{9CD8D479-8942-46E8-A226-A4E01F7A105C}" type="slidenum">
              <a:rPr lang="en-US" smtClean="0"/>
              <a:t>24</a:t>
            </a:fld>
            <a:endParaRPr lang="en-US"/>
          </a:p>
        </p:txBody>
      </p:sp>
      <p:sp>
        <p:nvSpPr>
          <p:cNvPr id="7" name="Footer Placeholder 6">
            <a:extLst>
              <a:ext uri="{FF2B5EF4-FFF2-40B4-BE49-F238E27FC236}">
                <a16:creationId xmlns:a16="http://schemas.microsoft.com/office/drawing/2014/main" id="{8092F7FD-CE5A-4755-A81B-91BECE303DD4}"/>
              </a:ext>
            </a:extLst>
          </p:cNvPr>
          <p:cNvSpPr>
            <a:spLocks noGrp="1"/>
          </p:cNvSpPr>
          <p:nvPr>
            <p:ph type="ftr" sz="quarter" idx="11"/>
          </p:nvPr>
        </p:nvSpPr>
        <p:spPr/>
        <p:txBody>
          <a:bodyPr/>
          <a:lstStyle/>
          <a:p>
            <a:r>
              <a:rPr lang="en-US"/>
              <a:t>Educational Partnership Trainings: Timely Evaluations &amp; Transition </a:t>
            </a:r>
          </a:p>
        </p:txBody>
      </p:sp>
    </p:spTree>
    <p:extLst>
      <p:ext uri="{BB962C8B-B14F-4D97-AF65-F5344CB8AC3E}">
        <p14:creationId xmlns:p14="http://schemas.microsoft.com/office/powerpoint/2010/main" val="119175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A1304-017C-48F9-A89D-472CD99D9C13}"/>
              </a:ext>
            </a:extLst>
          </p:cNvPr>
          <p:cNvSpPr txBox="1">
            <a:spLocks noGrp="1"/>
          </p:cNvSpPr>
          <p:nvPr>
            <p:ph type="title" idx="4294967295"/>
          </p:nvPr>
        </p:nvSpPr>
        <p:spPr>
          <a:xfrm>
            <a:off x="256082" y="469612"/>
            <a:ext cx="708962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F3864"/>
                </a:solidFill>
                <a:effectLst/>
                <a:uLnTx/>
                <a:uFillTx/>
                <a:latin typeface="+mn-lt"/>
                <a:ea typeface="Times New Roman" panose="02020603050405020304" pitchFamily="18" charset="0"/>
                <a:cs typeface="+mn-cs"/>
              </a:rPr>
              <a:t>Potential New Improvement Strategies</a:t>
            </a:r>
          </a:p>
        </p:txBody>
      </p:sp>
      <p:graphicFrame>
        <p:nvGraphicFramePr>
          <p:cNvPr id="6" name="Diagram 5" descr="Smart Art displaying four improvement strategies: 1) Partnership Training; 2) CSE/CPSE Chairperson Training; 3) Transition Training for CPSEs and MDEs; 4) Updated Guidance.  ">
            <a:extLst>
              <a:ext uri="{FF2B5EF4-FFF2-40B4-BE49-F238E27FC236}">
                <a16:creationId xmlns:a16="http://schemas.microsoft.com/office/drawing/2014/main" id="{CE7B186D-C1E9-4E12-B5E3-969AD06D7EA5}"/>
              </a:ext>
            </a:extLst>
          </p:cNvPr>
          <p:cNvGraphicFramePr/>
          <p:nvPr>
            <p:extLst>
              <p:ext uri="{D42A27DB-BD31-4B8C-83A1-F6EECF244321}">
                <p14:modId xmlns:p14="http://schemas.microsoft.com/office/powerpoint/2010/main" val="70224233"/>
              </p:ext>
            </p:extLst>
          </p:nvPr>
        </p:nvGraphicFramePr>
        <p:xfrm>
          <a:off x="1500682" y="1216781"/>
          <a:ext cx="10424160" cy="5120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2657D729-C87A-4AEF-8E12-70D4CB54D4A0}"/>
              </a:ext>
            </a:extLst>
          </p:cNvPr>
          <p:cNvSpPr>
            <a:spLocks noGrp="1"/>
          </p:cNvSpPr>
          <p:nvPr>
            <p:ph type="sldNum" sz="quarter" idx="12"/>
          </p:nvPr>
        </p:nvSpPr>
        <p:spPr/>
        <p:txBody>
          <a:bodyPr/>
          <a:lstStyle/>
          <a:p>
            <a:fld id="{9CD8D479-8942-46E8-A226-A4E01F7A105C}" type="slidenum">
              <a:rPr lang="en-US" smtClean="0"/>
              <a:t>25</a:t>
            </a:fld>
            <a:endParaRPr lang="en-US"/>
          </a:p>
        </p:txBody>
      </p:sp>
      <p:sp>
        <p:nvSpPr>
          <p:cNvPr id="4" name="Footer Placeholder 3">
            <a:extLst>
              <a:ext uri="{FF2B5EF4-FFF2-40B4-BE49-F238E27FC236}">
                <a16:creationId xmlns:a16="http://schemas.microsoft.com/office/drawing/2014/main" id="{28485BB8-0166-4E8F-B54B-0382EE789557}"/>
              </a:ext>
            </a:extLst>
          </p:cNvPr>
          <p:cNvSpPr>
            <a:spLocks noGrp="1"/>
          </p:cNvSpPr>
          <p:nvPr>
            <p:ph type="ftr" sz="quarter" idx="11"/>
          </p:nvPr>
        </p:nvSpPr>
        <p:spPr/>
        <p:txBody>
          <a:bodyPr/>
          <a:lstStyle/>
          <a:p>
            <a:r>
              <a:rPr lang="en-US"/>
              <a:t>Indicator 11 &amp; 12 Potential New Improvement Activities </a:t>
            </a:r>
          </a:p>
        </p:txBody>
      </p:sp>
      <p:graphicFrame>
        <p:nvGraphicFramePr>
          <p:cNvPr id="7" name="Table 7">
            <a:extLst>
              <a:ext uri="{FF2B5EF4-FFF2-40B4-BE49-F238E27FC236}">
                <a16:creationId xmlns:a16="http://schemas.microsoft.com/office/drawing/2014/main" id="{FB74DF88-099C-44FD-BAB0-BD149A753A6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15309933"/>
              </p:ext>
            </p:extLst>
          </p:nvPr>
        </p:nvGraphicFramePr>
        <p:xfrm>
          <a:off x="267158" y="1191381"/>
          <a:ext cx="1140918" cy="5312524"/>
        </p:xfrm>
        <a:graphic>
          <a:graphicData uri="http://schemas.openxmlformats.org/drawingml/2006/table">
            <a:tbl>
              <a:tblPr firstRow="1" bandRow="1">
                <a:tableStyleId>{3B4B98B0-60AC-42C2-AFA5-B58CD77FA1E5}</a:tableStyleId>
              </a:tblPr>
              <a:tblGrid>
                <a:gridCol w="1140918">
                  <a:extLst>
                    <a:ext uri="{9D8B030D-6E8A-4147-A177-3AD203B41FA5}">
                      <a16:colId xmlns:a16="http://schemas.microsoft.com/office/drawing/2014/main" val="791776454"/>
                    </a:ext>
                  </a:extLst>
                </a:gridCol>
              </a:tblGrid>
              <a:tr h="1471548">
                <a:tc>
                  <a:txBody>
                    <a:bodyPr/>
                    <a:lstStyle/>
                    <a:p>
                      <a:pPr algn="ctr"/>
                      <a:r>
                        <a:rPr lang="en-US" sz="5000" b="1">
                          <a:solidFill>
                            <a:schemeClr val="bg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51490216"/>
                  </a:ext>
                </a:extLst>
              </a:tr>
              <a:tr h="1431044">
                <a:tc>
                  <a:txBody>
                    <a:bodyPr/>
                    <a:lstStyle/>
                    <a:p>
                      <a:pPr algn="ctr"/>
                      <a:r>
                        <a:rPr lang="en-US" sz="5000" b="1">
                          <a:solidFill>
                            <a:schemeClr val="bg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686301915"/>
                  </a:ext>
                </a:extLst>
              </a:tr>
              <a:tr h="1494128">
                <a:tc>
                  <a:txBody>
                    <a:bodyPr/>
                    <a:lstStyle/>
                    <a:p>
                      <a:pPr algn="ctr"/>
                      <a:r>
                        <a:rPr lang="en-US" sz="5000" b="1">
                          <a:solidFill>
                            <a:schemeClr val="bg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129214034"/>
                  </a:ext>
                </a:extLst>
              </a:tr>
              <a:tr h="915804">
                <a:tc>
                  <a:txBody>
                    <a:bodyPr/>
                    <a:lstStyle/>
                    <a:p>
                      <a:pPr algn="ctr"/>
                      <a:r>
                        <a:rPr lang="en-US" sz="5000" b="1">
                          <a:solidFill>
                            <a:schemeClr val="bg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639643126"/>
                  </a:ext>
                </a:extLst>
              </a:tr>
            </a:tbl>
          </a:graphicData>
        </a:graphic>
      </p:graphicFrame>
    </p:spTree>
    <p:custDataLst>
      <p:tags r:id="rId1"/>
    </p:custDataLst>
    <p:extLst>
      <p:ext uri="{BB962C8B-B14F-4D97-AF65-F5344CB8AC3E}">
        <p14:creationId xmlns:p14="http://schemas.microsoft.com/office/powerpoint/2010/main" val="68948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8A3D1161-0DA1-4D0D-A8D6-F0D826873817}"/>
                                            </p:graphicEl>
                                          </p:spTgt>
                                        </p:tgtEl>
                                        <p:attrNameLst>
                                          <p:attrName>style.visibility</p:attrName>
                                        </p:attrNameLst>
                                      </p:cBhvr>
                                      <p:to>
                                        <p:strVal val="visible"/>
                                      </p:to>
                                    </p:set>
                                    <p:animEffect transition="in" filter="fade">
                                      <p:cBhvr>
                                        <p:cTn id="7" dur="500"/>
                                        <p:tgtEl>
                                          <p:spTgt spid="6">
                                            <p:graphicEl>
                                              <a:dgm id="{8A3D1161-0DA1-4D0D-A8D6-F0D826873817}"/>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DAA1C984-0BA9-46EE-9B4C-198E6A72EE31}"/>
                                            </p:graphicEl>
                                          </p:spTgt>
                                        </p:tgtEl>
                                        <p:attrNameLst>
                                          <p:attrName>style.visibility</p:attrName>
                                        </p:attrNameLst>
                                      </p:cBhvr>
                                      <p:to>
                                        <p:strVal val="visible"/>
                                      </p:to>
                                    </p:set>
                                    <p:animEffect transition="in" filter="fade">
                                      <p:cBhvr>
                                        <p:cTn id="10" dur="500"/>
                                        <p:tgtEl>
                                          <p:spTgt spid="6">
                                            <p:graphicEl>
                                              <a:dgm id="{DAA1C984-0BA9-46EE-9B4C-198E6A72EE3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graphicEl>
                                              <a:dgm id="{6A4A91FC-7ED8-4ACC-8D4B-18B35DEB3ECA}"/>
                                            </p:graphicEl>
                                          </p:spTgt>
                                        </p:tgtEl>
                                        <p:attrNameLst>
                                          <p:attrName>style.visibility</p:attrName>
                                        </p:attrNameLst>
                                      </p:cBhvr>
                                      <p:to>
                                        <p:strVal val="visible"/>
                                      </p:to>
                                    </p:set>
                                    <p:animEffect transition="in" filter="fade">
                                      <p:cBhvr>
                                        <p:cTn id="15" dur="500"/>
                                        <p:tgtEl>
                                          <p:spTgt spid="6">
                                            <p:graphicEl>
                                              <a:dgm id="{6A4A91FC-7ED8-4ACC-8D4B-18B35DEB3ECA}"/>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dgm id="{4C31ADC3-81AE-42AA-92C4-63774E71D673}"/>
                                            </p:graphicEl>
                                          </p:spTgt>
                                        </p:tgtEl>
                                        <p:attrNameLst>
                                          <p:attrName>style.visibility</p:attrName>
                                        </p:attrNameLst>
                                      </p:cBhvr>
                                      <p:to>
                                        <p:strVal val="visible"/>
                                      </p:to>
                                    </p:set>
                                    <p:animEffect transition="in" filter="fade">
                                      <p:cBhvr>
                                        <p:cTn id="18" dur="500"/>
                                        <p:tgtEl>
                                          <p:spTgt spid="6">
                                            <p:graphicEl>
                                              <a:dgm id="{4C31ADC3-81AE-42AA-92C4-63774E71D673}"/>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graphicEl>
                                              <a:dgm id="{650C833E-DEC9-46FB-A7BF-02CE748342AD}"/>
                                            </p:graphicEl>
                                          </p:spTgt>
                                        </p:tgtEl>
                                        <p:attrNameLst>
                                          <p:attrName>style.visibility</p:attrName>
                                        </p:attrNameLst>
                                      </p:cBhvr>
                                      <p:to>
                                        <p:strVal val="visible"/>
                                      </p:to>
                                    </p:set>
                                    <p:animEffect transition="in" filter="fade">
                                      <p:cBhvr>
                                        <p:cTn id="23" dur="500"/>
                                        <p:tgtEl>
                                          <p:spTgt spid="6">
                                            <p:graphicEl>
                                              <a:dgm id="{650C833E-DEC9-46FB-A7BF-02CE748342AD}"/>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graphicEl>
                                              <a:dgm id="{396BA3FA-4534-43F8-B2E5-385848D05A3B}"/>
                                            </p:graphicEl>
                                          </p:spTgt>
                                        </p:tgtEl>
                                        <p:attrNameLst>
                                          <p:attrName>style.visibility</p:attrName>
                                        </p:attrNameLst>
                                      </p:cBhvr>
                                      <p:to>
                                        <p:strVal val="visible"/>
                                      </p:to>
                                    </p:set>
                                    <p:animEffect transition="in" filter="fade">
                                      <p:cBhvr>
                                        <p:cTn id="26" dur="500"/>
                                        <p:tgtEl>
                                          <p:spTgt spid="6">
                                            <p:graphicEl>
                                              <a:dgm id="{396BA3FA-4534-43F8-B2E5-385848D05A3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graphicEl>
                                              <a:dgm id="{BF8ECDB3-2836-41F9-9E5B-EA7BE6E8C985}"/>
                                            </p:graphicEl>
                                          </p:spTgt>
                                        </p:tgtEl>
                                        <p:attrNameLst>
                                          <p:attrName>style.visibility</p:attrName>
                                        </p:attrNameLst>
                                      </p:cBhvr>
                                      <p:to>
                                        <p:strVal val="visible"/>
                                      </p:to>
                                    </p:set>
                                    <p:animEffect transition="in" filter="fade">
                                      <p:cBhvr>
                                        <p:cTn id="31" dur="500"/>
                                        <p:tgtEl>
                                          <p:spTgt spid="6">
                                            <p:graphicEl>
                                              <a:dgm id="{BF8ECDB3-2836-41F9-9E5B-EA7BE6E8C985}"/>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graphicEl>
                                              <a:dgm id="{79B8A7BC-1E3C-40DF-A980-DF603961B6C4}"/>
                                            </p:graphicEl>
                                          </p:spTgt>
                                        </p:tgtEl>
                                        <p:attrNameLst>
                                          <p:attrName>style.visibility</p:attrName>
                                        </p:attrNameLst>
                                      </p:cBhvr>
                                      <p:to>
                                        <p:strVal val="visible"/>
                                      </p:to>
                                    </p:set>
                                    <p:animEffect transition="in" filter="fade">
                                      <p:cBhvr>
                                        <p:cTn id="34" dur="500"/>
                                        <p:tgtEl>
                                          <p:spTgt spid="6">
                                            <p:graphicEl>
                                              <a:dgm id="{79B8A7BC-1E3C-40DF-A980-DF603961B6C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3FBD-A395-4CFC-A314-FDA884706775}"/>
              </a:ext>
            </a:extLst>
          </p:cNvPr>
          <p:cNvSpPr txBox="1">
            <a:spLocks noGrp="1"/>
          </p:cNvSpPr>
          <p:nvPr>
            <p:ph type="title" idx="4294967295"/>
          </p:nvPr>
        </p:nvSpPr>
        <p:spPr>
          <a:xfrm>
            <a:off x="321674" y="504292"/>
            <a:ext cx="926702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F3864"/>
                </a:solidFill>
                <a:effectLst/>
                <a:uLnTx/>
                <a:uFillTx/>
                <a:latin typeface="+mn-lt"/>
                <a:ea typeface="Times New Roman" panose="02020603050405020304" pitchFamily="18" charset="0"/>
                <a:cs typeface="+mn-cs"/>
              </a:rPr>
              <a:t>Potential New Improvement Strategies - Continued</a:t>
            </a:r>
          </a:p>
        </p:txBody>
      </p:sp>
      <p:graphicFrame>
        <p:nvGraphicFramePr>
          <p:cNvPr id="5" name="Diagram 4" descr="Smart Art with improvement activities 5-7: 5) Expanding the data sample size; 6) Update EI Transition Materials with DOH; 7) Repeal law that requires parent to select the evaluator.  ">
            <a:extLst>
              <a:ext uri="{FF2B5EF4-FFF2-40B4-BE49-F238E27FC236}">
                <a16:creationId xmlns:a16="http://schemas.microsoft.com/office/drawing/2014/main" id="{57D0E66B-7F64-4AEF-8826-96389926EE6A}"/>
              </a:ext>
            </a:extLst>
          </p:cNvPr>
          <p:cNvGraphicFramePr/>
          <p:nvPr>
            <p:extLst>
              <p:ext uri="{D42A27DB-BD31-4B8C-83A1-F6EECF244321}">
                <p14:modId xmlns:p14="http://schemas.microsoft.com/office/powerpoint/2010/main" val="13752073"/>
              </p:ext>
            </p:extLst>
          </p:nvPr>
        </p:nvGraphicFramePr>
        <p:xfrm>
          <a:off x="1534817" y="1266868"/>
          <a:ext cx="10335509" cy="51974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61D50A6D-B872-43FF-BADC-3719A794EE3D}"/>
              </a:ext>
            </a:extLst>
          </p:cNvPr>
          <p:cNvSpPr>
            <a:spLocks noGrp="1"/>
          </p:cNvSpPr>
          <p:nvPr>
            <p:ph type="sldNum" sz="quarter" idx="12"/>
          </p:nvPr>
        </p:nvSpPr>
        <p:spPr/>
        <p:txBody>
          <a:bodyPr/>
          <a:lstStyle/>
          <a:p>
            <a:fld id="{9CD8D479-8942-46E8-A226-A4E01F7A105C}" type="slidenum">
              <a:rPr lang="en-US" smtClean="0"/>
              <a:t>26</a:t>
            </a:fld>
            <a:endParaRPr lang="en-US"/>
          </a:p>
        </p:txBody>
      </p:sp>
      <p:sp>
        <p:nvSpPr>
          <p:cNvPr id="6" name="Footer Placeholder 5">
            <a:extLst>
              <a:ext uri="{FF2B5EF4-FFF2-40B4-BE49-F238E27FC236}">
                <a16:creationId xmlns:a16="http://schemas.microsoft.com/office/drawing/2014/main" id="{4B4430DB-8D57-4C95-B12D-EE664F96E7FF}"/>
              </a:ext>
            </a:extLst>
          </p:cNvPr>
          <p:cNvSpPr>
            <a:spLocks noGrp="1"/>
          </p:cNvSpPr>
          <p:nvPr>
            <p:ph type="ftr" sz="quarter" idx="11"/>
          </p:nvPr>
        </p:nvSpPr>
        <p:spPr/>
        <p:txBody>
          <a:bodyPr/>
          <a:lstStyle/>
          <a:p>
            <a:r>
              <a:rPr lang="en-US"/>
              <a:t>Indicator 11 &amp; 12 Potential New Improvement Activities </a:t>
            </a:r>
          </a:p>
        </p:txBody>
      </p:sp>
      <p:graphicFrame>
        <p:nvGraphicFramePr>
          <p:cNvPr id="8" name="Table 7">
            <a:extLst>
              <a:ext uri="{FF2B5EF4-FFF2-40B4-BE49-F238E27FC236}">
                <a16:creationId xmlns:a16="http://schemas.microsoft.com/office/drawing/2014/main" id="{2C7B0446-2F56-45C0-ADBD-1AF071A94E9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97147925"/>
              </p:ext>
            </p:extLst>
          </p:nvPr>
        </p:nvGraphicFramePr>
        <p:xfrm>
          <a:off x="321674" y="1254168"/>
          <a:ext cx="1140918" cy="5272919"/>
        </p:xfrm>
        <a:graphic>
          <a:graphicData uri="http://schemas.openxmlformats.org/drawingml/2006/table">
            <a:tbl>
              <a:tblPr firstRow="1" bandRow="1">
                <a:tableStyleId>{3B4B98B0-60AC-42C2-AFA5-B58CD77FA1E5}</a:tableStyleId>
              </a:tblPr>
              <a:tblGrid>
                <a:gridCol w="1140918">
                  <a:extLst>
                    <a:ext uri="{9D8B030D-6E8A-4147-A177-3AD203B41FA5}">
                      <a16:colId xmlns:a16="http://schemas.microsoft.com/office/drawing/2014/main" val="791776454"/>
                    </a:ext>
                  </a:extLst>
                </a:gridCol>
              </a:tblGrid>
              <a:tr h="1764805">
                <a:tc>
                  <a:txBody>
                    <a:bodyPr/>
                    <a:lstStyle/>
                    <a:p>
                      <a:pPr algn="ctr"/>
                      <a:r>
                        <a:rPr lang="en-US" sz="5000" b="1">
                          <a:solidFill>
                            <a:schemeClr val="bg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51490216"/>
                  </a:ext>
                </a:extLst>
              </a:tr>
              <a:tr h="1716229">
                <a:tc>
                  <a:txBody>
                    <a:bodyPr/>
                    <a:lstStyle/>
                    <a:p>
                      <a:pPr algn="ctr"/>
                      <a:r>
                        <a:rPr lang="en-US" sz="5000" b="1">
                          <a:solidFill>
                            <a:schemeClr val="bg1"/>
                          </a:solidFill>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686301915"/>
                  </a:ext>
                </a:extLst>
              </a:tr>
              <a:tr h="1791885">
                <a:tc>
                  <a:txBody>
                    <a:bodyPr/>
                    <a:lstStyle/>
                    <a:p>
                      <a:pPr algn="ctr"/>
                      <a:r>
                        <a:rPr lang="en-US" sz="5000" b="1">
                          <a:solidFill>
                            <a:schemeClr val="bg1"/>
                          </a:solidFill>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129214034"/>
                  </a:ext>
                </a:extLst>
              </a:tr>
            </a:tbl>
          </a:graphicData>
        </a:graphic>
      </p:graphicFrame>
    </p:spTree>
    <p:custDataLst>
      <p:tags r:id="rId1"/>
    </p:custDataLst>
    <p:extLst>
      <p:ext uri="{BB962C8B-B14F-4D97-AF65-F5344CB8AC3E}">
        <p14:creationId xmlns:p14="http://schemas.microsoft.com/office/powerpoint/2010/main" val="418239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9029DF8B-666C-4E0B-9790-A0826A591809}"/>
                                            </p:graphicEl>
                                          </p:spTgt>
                                        </p:tgtEl>
                                        <p:attrNameLst>
                                          <p:attrName>style.visibility</p:attrName>
                                        </p:attrNameLst>
                                      </p:cBhvr>
                                      <p:to>
                                        <p:strVal val="visible"/>
                                      </p:to>
                                    </p:set>
                                    <p:animEffect transition="in" filter="fade">
                                      <p:cBhvr>
                                        <p:cTn id="7" dur="500"/>
                                        <p:tgtEl>
                                          <p:spTgt spid="5">
                                            <p:graphicEl>
                                              <a:dgm id="{9029DF8B-666C-4E0B-9790-A0826A59180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5F9B87D3-B6F0-4DC5-A0CA-A10FA56AD4BB}"/>
                                            </p:graphicEl>
                                          </p:spTgt>
                                        </p:tgtEl>
                                        <p:attrNameLst>
                                          <p:attrName>style.visibility</p:attrName>
                                        </p:attrNameLst>
                                      </p:cBhvr>
                                      <p:to>
                                        <p:strVal val="visible"/>
                                      </p:to>
                                    </p:set>
                                    <p:animEffect transition="in" filter="fade">
                                      <p:cBhvr>
                                        <p:cTn id="10" dur="500"/>
                                        <p:tgtEl>
                                          <p:spTgt spid="5">
                                            <p:graphicEl>
                                              <a:dgm id="{5F9B87D3-B6F0-4DC5-A0CA-A10FA56AD4B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E9CF2E2E-80D8-454E-B298-18810A3F9878}"/>
                                            </p:graphicEl>
                                          </p:spTgt>
                                        </p:tgtEl>
                                        <p:attrNameLst>
                                          <p:attrName>style.visibility</p:attrName>
                                        </p:attrNameLst>
                                      </p:cBhvr>
                                      <p:to>
                                        <p:strVal val="visible"/>
                                      </p:to>
                                    </p:set>
                                    <p:animEffect transition="in" filter="fade">
                                      <p:cBhvr>
                                        <p:cTn id="15" dur="500"/>
                                        <p:tgtEl>
                                          <p:spTgt spid="5">
                                            <p:graphicEl>
                                              <a:dgm id="{E9CF2E2E-80D8-454E-B298-18810A3F9878}"/>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0C120FDF-2C65-496B-90C1-523CA5CF3A60}"/>
                                            </p:graphicEl>
                                          </p:spTgt>
                                        </p:tgtEl>
                                        <p:attrNameLst>
                                          <p:attrName>style.visibility</p:attrName>
                                        </p:attrNameLst>
                                      </p:cBhvr>
                                      <p:to>
                                        <p:strVal val="visible"/>
                                      </p:to>
                                    </p:set>
                                    <p:animEffect transition="in" filter="fade">
                                      <p:cBhvr>
                                        <p:cTn id="18" dur="500"/>
                                        <p:tgtEl>
                                          <p:spTgt spid="5">
                                            <p:graphicEl>
                                              <a:dgm id="{0C120FDF-2C65-496B-90C1-523CA5CF3A6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FE8F9C25-C7B7-45F4-8089-8C8C9BAC6713}"/>
                                            </p:graphicEl>
                                          </p:spTgt>
                                        </p:tgtEl>
                                        <p:attrNameLst>
                                          <p:attrName>style.visibility</p:attrName>
                                        </p:attrNameLst>
                                      </p:cBhvr>
                                      <p:to>
                                        <p:strVal val="visible"/>
                                      </p:to>
                                    </p:set>
                                    <p:animEffect transition="in" filter="fade">
                                      <p:cBhvr>
                                        <p:cTn id="23" dur="500"/>
                                        <p:tgtEl>
                                          <p:spTgt spid="5">
                                            <p:graphicEl>
                                              <a:dgm id="{FE8F9C25-C7B7-45F4-8089-8C8C9BAC6713}"/>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FDC663BF-875E-4458-A3C2-A08F14AA45B6}"/>
                                            </p:graphicEl>
                                          </p:spTgt>
                                        </p:tgtEl>
                                        <p:attrNameLst>
                                          <p:attrName>style.visibility</p:attrName>
                                        </p:attrNameLst>
                                      </p:cBhvr>
                                      <p:to>
                                        <p:strVal val="visible"/>
                                      </p:to>
                                    </p:set>
                                    <p:animEffect transition="in" filter="fade">
                                      <p:cBhvr>
                                        <p:cTn id="26" dur="500"/>
                                        <p:tgtEl>
                                          <p:spTgt spid="5">
                                            <p:graphicEl>
                                              <a:dgm id="{FDC663BF-875E-4458-A3C2-A08F14AA45B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E31B5-774A-4E24-A7EA-615F6F286E2C}"/>
              </a:ext>
            </a:extLst>
          </p:cNvPr>
          <p:cNvSpPr>
            <a:spLocks noGrp="1"/>
          </p:cNvSpPr>
          <p:nvPr>
            <p:ph type="title"/>
          </p:nvPr>
        </p:nvSpPr>
        <p:spPr>
          <a:xfrm>
            <a:off x="1778767" y="3360238"/>
            <a:ext cx="6714174" cy="2672495"/>
          </a:xfrm>
        </p:spPr>
        <p:txBody>
          <a:bodyPr>
            <a:noAutofit/>
          </a:bodyPr>
          <a:lstStyle/>
          <a:p>
            <a:pPr>
              <a:spcBef>
                <a:spcPts val="1200"/>
              </a:spcBef>
            </a:pPr>
            <a:r>
              <a:rPr lang="en-US" sz="2500"/>
              <a:t>What activities could be considered, maintained, or strengthened to address improvements in Child Find?</a:t>
            </a:r>
            <a:br>
              <a:rPr lang="en-US" sz="2500"/>
            </a:br>
            <a:br>
              <a:rPr lang="en-US" sz="1000"/>
            </a:br>
            <a:r>
              <a:rPr lang="en-US" sz="2500"/>
              <a:t>What activities could be considered, maintained, or strengthened to address improvements in Early Childhood Transition?</a:t>
            </a:r>
          </a:p>
        </p:txBody>
      </p:sp>
      <p:sp>
        <p:nvSpPr>
          <p:cNvPr id="3" name="Text Placeholder 2">
            <a:extLst>
              <a:ext uri="{FF2B5EF4-FFF2-40B4-BE49-F238E27FC236}">
                <a16:creationId xmlns:a16="http://schemas.microsoft.com/office/drawing/2014/main" id="{767D841A-5248-4D13-B2D6-D66F9F8C499D}"/>
              </a:ext>
            </a:extLst>
          </p:cNvPr>
          <p:cNvSpPr>
            <a:spLocks noGrp="1"/>
          </p:cNvSpPr>
          <p:nvPr>
            <p:ph type="body" idx="1"/>
          </p:nvPr>
        </p:nvSpPr>
        <p:spPr>
          <a:xfrm>
            <a:off x="2200660" y="6201756"/>
            <a:ext cx="5024794" cy="449523"/>
          </a:xfrm>
        </p:spPr>
        <p:txBody>
          <a:bodyPr>
            <a:normAutofit fontScale="92500" lnSpcReduction="20000"/>
          </a:bodyPr>
          <a:lstStyle/>
          <a:p>
            <a:pPr algn="ctr"/>
            <a:r>
              <a:rPr lang="en-US" sz="3200"/>
              <a:t>Stakeholder Discussion </a:t>
            </a:r>
          </a:p>
        </p:txBody>
      </p:sp>
      <p:pic>
        <p:nvPicPr>
          <p:cNvPr id="4" name="Graphic 3" descr="Questions">
            <a:extLst>
              <a:ext uri="{FF2B5EF4-FFF2-40B4-BE49-F238E27FC236}">
                <a16:creationId xmlns:a16="http://schemas.microsoft.com/office/drawing/2014/main" id="{1C2D0E51-CD00-4647-AAD2-F7912A7680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1780" y="5483501"/>
            <a:ext cx="1267487" cy="1267487"/>
          </a:xfrm>
          <a:prstGeom prst="rect">
            <a:avLst/>
          </a:prstGeom>
        </p:spPr>
      </p:pic>
    </p:spTree>
    <p:extLst>
      <p:ext uri="{BB962C8B-B14F-4D97-AF65-F5344CB8AC3E}">
        <p14:creationId xmlns:p14="http://schemas.microsoft.com/office/powerpoint/2010/main" val="330187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D3D8AD9-CCB8-453F-A090-09555A4B1B57}"/>
              </a:ext>
            </a:extLst>
          </p:cNvPr>
          <p:cNvSpPr>
            <a:spLocks noGrp="1"/>
          </p:cNvSpPr>
          <p:nvPr>
            <p:ph type="title"/>
          </p:nvPr>
        </p:nvSpPr>
        <p:spPr>
          <a:xfrm>
            <a:off x="534256" y="276087"/>
            <a:ext cx="10247720" cy="827757"/>
          </a:xfrm>
        </p:spPr>
        <p:txBody>
          <a:bodyPr>
            <a:normAutofit/>
          </a:bodyPr>
          <a:lstStyle/>
          <a:p>
            <a:r>
              <a:rPr lang="en-US" sz="4000"/>
              <a:t>New York State School District SPP Data </a:t>
            </a:r>
          </a:p>
        </p:txBody>
      </p:sp>
      <p:sp>
        <p:nvSpPr>
          <p:cNvPr id="3" name="Content Placeholder 2">
            <a:extLst>
              <a:ext uri="{FF2B5EF4-FFF2-40B4-BE49-F238E27FC236}">
                <a16:creationId xmlns:a16="http://schemas.microsoft.com/office/drawing/2014/main" id="{1BAB31DE-D7B7-4AD5-8336-CD15620CB9EE}"/>
              </a:ext>
            </a:extLst>
          </p:cNvPr>
          <p:cNvSpPr>
            <a:spLocks noGrp="1"/>
          </p:cNvSpPr>
          <p:nvPr>
            <p:ph sz="half" idx="1"/>
          </p:nvPr>
        </p:nvSpPr>
        <p:spPr>
          <a:xfrm>
            <a:off x="534256" y="1261152"/>
            <a:ext cx="2887037" cy="5221841"/>
          </a:xfrm>
          <a:solidFill>
            <a:srgbClr val="232E3D"/>
          </a:solidFill>
        </p:spPr>
        <p:style>
          <a:lnRef idx="1">
            <a:schemeClr val="dk1"/>
          </a:lnRef>
          <a:fillRef idx="3">
            <a:schemeClr val="dk1"/>
          </a:fillRef>
          <a:effectRef idx="2">
            <a:schemeClr val="dk1"/>
          </a:effectRef>
          <a:fontRef idx="minor">
            <a:schemeClr val="lt1"/>
          </a:fontRef>
        </p:style>
        <p:txBody>
          <a:bodyPr anchor="t">
            <a:normAutofit/>
          </a:bodyPr>
          <a:lstStyle/>
          <a:p>
            <a:pPr marL="0" indent="0">
              <a:buNone/>
            </a:pPr>
            <a:endParaRPr lang="en-US" sz="2800"/>
          </a:p>
          <a:p>
            <a:pPr marL="0" indent="0">
              <a:buNone/>
            </a:pPr>
            <a:r>
              <a:rPr lang="en-US" sz="2800"/>
              <a:t>Additional information on SPP Indicator data may be found in school district “Special Education Data” reports available at data.nysed.gov  </a:t>
            </a:r>
          </a:p>
        </p:txBody>
      </p:sp>
      <p:pic>
        <p:nvPicPr>
          <p:cNvPr id="14" name="Picture 2" descr="data.nysed.gov">
            <a:hlinkClick r:id="rId4"/>
            <a:extLst>
              <a:ext uri="{FF2B5EF4-FFF2-40B4-BE49-F238E27FC236}">
                <a16:creationId xmlns:a16="http://schemas.microsoft.com/office/drawing/2014/main" id="{E26A56AD-F09F-481B-931C-40571B39374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34256" y="5438036"/>
            <a:ext cx="2873441" cy="652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hoto of the webpage Data.NYSED.gov ">
            <a:extLst>
              <a:ext uri="{FF2B5EF4-FFF2-40B4-BE49-F238E27FC236}">
                <a16:creationId xmlns:a16="http://schemas.microsoft.com/office/drawing/2014/main" id="{1F8D98EF-B4D3-42BC-AC64-BDB693C3F640}"/>
              </a:ext>
            </a:extLst>
          </p:cNvPr>
          <p:cNvPicPr>
            <a:picLocks noChangeAspect="1"/>
          </p:cNvPicPr>
          <p:nvPr/>
        </p:nvPicPr>
        <p:blipFill>
          <a:blip r:embed="rId6"/>
          <a:stretch>
            <a:fillRect/>
          </a:stretch>
        </p:blipFill>
        <p:spPr>
          <a:xfrm>
            <a:off x="3613388" y="1261152"/>
            <a:ext cx="8388503" cy="5221841"/>
          </a:xfrm>
          <a:prstGeom prst="rect">
            <a:avLst/>
          </a:prstGeom>
          <a:noFill/>
        </p:spPr>
      </p:pic>
      <p:sp>
        <p:nvSpPr>
          <p:cNvPr id="4" name="Slide Number Placeholder 3">
            <a:extLst>
              <a:ext uri="{FF2B5EF4-FFF2-40B4-BE49-F238E27FC236}">
                <a16:creationId xmlns:a16="http://schemas.microsoft.com/office/drawing/2014/main" id="{7989FB1F-7D81-402B-8185-A74098BD4358}"/>
              </a:ext>
            </a:extLst>
          </p:cNvPr>
          <p:cNvSpPr>
            <a:spLocks noGrp="1"/>
          </p:cNvSpPr>
          <p:nvPr>
            <p:ph type="sldNum" sz="quarter" idx="12"/>
          </p:nvPr>
        </p:nvSpPr>
        <p:spPr>
          <a:xfrm>
            <a:off x="0" y="6629400"/>
            <a:ext cx="410402" cy="228600"/>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9CD8D479-8942-46E8-A226-A4E01F7A105C}" type="slidenum">
              <a:rPr kumimoji="0" lang="en-US" sz="1000" b="0" i="0" u="none" strike="noStrike" kern="1200" cap="none" spc="0" normalizeH="0" baseline="0" noProof="0" dirty="0" smtClean="0">
                <a:ln>
                  <a:noFill/>
                </a:ln>
                <a:solidFill>
                  <a:srgbClr val="4472C4">
                    <a:lumMod val="50000"/>
                  </a:srgbClr>
                </a:solidFill>
                <a:effectLst/>
                <a:uLnTx/>
                <a:uFillTx/>
                <a:latin typeface="Corbel" panose="020B0503020204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28</a:t>
            </a:fld>
            <a:endParaRPr kumimoji="0" lang="en-US" sz="1000" b="0" i="0" u="none" strike="noStrike" kern="1200" cap="none" spc="0" normalizeH="0" baseline="0" noProof="0">
              <a:ln>
                <a:noFill/>
              </a:ln>
              <a:solidFill>
                <a:srgbClr val="4472C4">
                  <a:lumMod val="50000"/>
                </a:srgbClr>
              </a:solidFill>
              <a:effectLst/>
              <a:uLnTx/>
              <a:uFillTx/>
              <a:latin typeface="Corbel" panose="020B0503020204020204"/>
              <a:ea typeface="+mn-ea"/>
              <a:cs typeface="+mn-cs"/>
            </a:endParaRPr>
          </a:p>
        </p:txBody>
      </p:sp>
      <p:sp>
        <p:nvSpPr>
          <p:cNvPr id="6" name="Footer Placeholder 5">
            <a:extLst>
              <a:ext uri="{FF2B5EF4-FFF2-40B4-BE49-F238E27FC236}">
                <a16:creationId xmlns:a16="http://schemas.microsoft.com/office/drawing/2014/main" id="{6BFB94F7-B4DF-4EE4-948C-C9BE54977987}"/>
              </a:ext>
            </a:extLst>
          </p:cNvPr>
          <p:cNvSpPr>
            <a:spLocks noGrp="1"/>
          </p:cNvSpPr>
          <p:nvPr>
            <p:ph type="ftr" sz="quarter" idx="11"/>
          </p:nvPr>
        </p:nvSpPr>
        <p:spPr>
          <a:xfrm>
            <a:off x="1637716" y="6629400"/>
            <a:ext cx="9144259" cy="228600"/>
          </a:xfrm>
        </p:spPr>
        <p:txBody>
          <a:bodyPr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4472C4">
                    <a:lumMod val="50000"/>
                  </a:srgbClr>
                </a:solidFill>
                <a:effectLst/>
                <a:uLnTx/>
                <a:uFillTx/>
                <a:latin typeface="Corbel" panose="020B0503020204020204"/>
                <a:ea typeface="+mn-ea"/>
                <a:cs typeface="+mn-cs"/>
              </a:rPr>
              <a:t>Additional information on SPP Indicator School District performance is available at data.nysed.gov </a:t>
            </a:r>
          </a:p>
        </p:txBody>
      </p:sp>
      <p:sp>
        <p:nvSpPr>
          <p:cNvPr id="8" name="Frame 7">
            <a:extLst>
              <a:ext uri="{FF2B5EF4-FFF2-40B4-BE49-F238E27FC236}">
                <a16:creationId xmlns:a16="http://schemas.microsoft.com/office/drawing/2014/main" id="{AF89DFC6-53FD-4596-AC89-25F1BC73F112}"/>
              </a:ext>
              <a:ext uri="{C183D7F6-B498-43B3-948B-1728B52AA6E4}">
                <adec:decorative xmlns:adec="http://schemas.microsoft.com/office/drawing/2017/decorative" val="1"/>
              </a:ext>
            </a:extLst>
          </p:cNvPr>
          <p:cNvSpPr/>
          <p:nvPr/>
        </p:nvSpPr>
        <p:spPr>
          <a:xfrm>
            <a:off x="4460358" y="4417828"/>
            <a:ext cx="1180214" cy="212652"/>
          </a:xfrm>
          <a:prstGeom prst="fram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64"/>
              </a:solidFill>
              <a:effectLst/>
              <a:uLnTx/>
              <a:uFillTx/>
              <a:latin typeface="Corbel" panose="020B0503020204020204"/>
              <a:ea typeface="+mn-ea"/>
              <a:cs typeface="+mn-cs"/>
            </a:endParaRPr>
          </a:p>
        </p:txBody>
      </p:sp>
      <p:sp>
        <p:nvSpPr>
          <p:cNvPr id="12" name="Frame 11">
            <a:extLst>
              <a:ext uri="{FF2B5EF4-FFF2-40B4-BE49-F238E27FC236}">
                <a16:creationId xmlns:a16="http://schemas.microsoft.com/office/drawing/2014/main" id="{3466CC3D-C19C-4D88-B4E6-8C41F40AB6D6}"/>
              </a:ext>
              <a:ext uri="{C183D7F6-B498-43B3-948B-1728B52AA6E4}">
                <adec:decorative xmlns:adec="http://schemas.microsoft.com/office/drawing/2017/decorative" val="1"/>
              </a:ext>
            </a:extLst>
          </p:cNvPr>
          <p:cNvSpPr/>
          <p:nvPr/>
        </p:nvSpPr>
        <p:spPr>
          <a:xfrm>
            <a:off x="7175204" y="4417828"/>
            <a:ext cx="1180214" cy="212652"/>
          </a:xfrm>
          <a:prstGeom prst="fram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64"/>
              </a:solidFill>
              <a:effectLst/>
              <a:uLnTx/>
              <a:uFillTx/>
              <a:latin typeface="Corbel" panose="020B0503020204020204"/>
              <a:ea typeface="+mn-ea"/>
              <a:cs typeface="+mn-cs"/>
            </a:endParaRPr>
          </a:p>
        </p:txBody>
      </p:sp>
      <p:sp>
        <p:nvSpPr>
          <p:cNvPr id="15" name="Frame 14">
            <a:extLst>
              <a:ext uri="{FF2B5EF4-FFF2-40B4-BE49-F238E27FC236}">
                <a16:creationId xmlns:a16="http://schemas.microsoft.com/office/drawing/2014/main" id="{0883759B-87E5-4328-8A79-260AE26840A8}"/>
              </a:ext>
              <a:ext uri="{C183D7F6-B498-43B3-948B-1728B52AA6E4}">
                <adec:decorative xmlns:adec="http://schemas.microsoft.com/office/drawing/2017/decorative" val="1"/>
              </a:ext>
            </a:extLst>
          </p:cNvPr>
          <p:cNvSpPr/>
          <p:nvPr/>
        </p:nvSpPr>
        <p:spPr>
          <a:xfrm>
            <a:off x="9971567" y="4416605"/>
            <a:ext cx="1180214" cy="212652"/>
          </a:xfrm>
          <a:prstGeom prst="fram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64"/>
              </a:solidFill>
              <a:effectLst/>
              <a:uLnTx/>
              <a:uFillTx/>
              <a:latin typeface="Corbel" panose="020B0503020204020204"/>
              <a:ea typeface="+mn-ea"/>
              <a:cs typeface="+mn-cs"/>
            </a:endParaRPr>
          </a:p>
        </p:txBody>
      </p:sp>
      <p:sp>
        <p:nvSpPr>
          <p:cNvPr id="5" name="Rectangle 4">
            <a:extLst>
              <a:ext uri="{FF2B5EF4-FFF2-40B4-BE49-F238E27FC236}">
                <a16:creationId xmlns:a16="http://schemas.microsoft.com/office/drawing/2014/main" id="{67E23C77-2184-4BFF-B805-16DC59D53280}"/>
              </a:ext>
            </a:extLst>
          </p:cNvPr>
          <p:cNvSpPr/>
          <p:nvPr/>
        </p:nvSpPr>
        <p:spPr>
          <a:xfrm>
            <a:off x="3734191" y="2971800"/>
            <a:ext cx="8140309" cy="294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Because Indicator 11 and 12 data is reported on a sampling schedule, data will appear in the Special Education Data Reports only in the school year the district reports data </a:t>
            </a:r>
          </a:p>
        </p:txBody>
      </p:sp>
    </p:spTree>
    <p:custDataLst>
      <p:tags r:id="rId1"/>
    </p:custDataLst>
    <p:extLst>
      <p:ext uri="{BB962C8B-B14F-4D97-AF65-F5344CB8AC3E}">
        <p14:creationId xmlns:p14="http://schemas.microsoft.com/office/powerpoint/2010/main" val="234047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9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9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140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5"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742B6-28D6-4D2D-809A-95E15A337D47}"/>
              </a:ext>
            </a:extLst>
          </p:cNvPr>
          <p:cNvSpPr>
            <a:spLocks noGrp="1"/>
          </p:cNvSpPr>
          <p:nvPr>
            <p:ph type="title"/>
          </p:nvPr>
        </p:nvSpPr>
        <p:spPr>
          <a:xfrm>
            <a:off x="513708" y="237996"/>
            <a:ext cx="9441949" cy="1046723"/>
          </a:xfrm>
        </p:spPr>
        <p:txBody>
          <a:bodyPr anchor="b">
            <a:noAutofit/>
          </a:bodyPr>
          <a:lstStyle/>
          <a:p>
            <a:r>
              <a:rPr lang="en-US" sz="4400"/>
              <a:t>Share Your Voice in our Online Survey </a:t>
            </a:r>
          </a:p>
        </p:txBody>
      </p:sp>
      <p:graphicFrame>
        <p:nvGraphicFramePr>
          <p:cNvPr id="9" name="Diagram 8" descr="Directions to submit the online survey to the SPP/APR webpage. http://www.p12.nysed.gov/specialed/spp/">
            <a:extLst>
              <a:ext uri="{FF2B5EF4-FFF2-40B4-BE49-F238E27FC236}">
                <a16:creationId xmlns:a16="http://schemas.microsoft.com/office/drawing/2014/main" id="{C68646C4-33F4-42C3-9093-1FB55706F461}"/>
              </a:ext>
            </a:extLst>
          </p:cNvPr>
          <p:cNvGraphicFramePr/>
          <p:nvPr/>
        </p:nvGraphicFramePr>
        <p:xfrm>
          <a:off x="4230967" y="1424765"/>
          <a:ext cx="7800072" cy="3928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List">
            <a:extLst>
              <a:ext uri="{FF2B5EF4-FFF2-40B4-BE49-F238E27FC236}">
                <a16:creationId xmlns:a16="http://schemas.microsoft.com/office/drawing/2014/main" id="{5079E53A-44B2-47DC-8D8E-D9D02E31DD0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859" y="1137090"/>
            <a:ext cx="4376968" cy="4376968"/>
          </a:xfrm>
          <a:prstGeom prst="rect">
            <a:avLst/>
          </a:prstGeom>
        </p:spPr>
      </p:pic>
      <p:sp>
        <p:nvSpPr>
          <p:cNvPr id="16" name="TextBox 15">
            <a:extLst>
              <a:ext uri="{FF2B5EF4-FFF2-40B4-BE49-F238E27FC236}">
                <a16:creationId xmlns:a16="http://schemas.microsoft.com/office/drawing/2014/main" id="{056352DC-2B7B-42AC-A16B-C5B7FDF59271}"/>
              </a:ext>
            </a:extLst>
          </p:cNvPr>
          <p:cNvSpPr txBox="1"/>
          <p:nvPr/>
        </p:nvSpPr>
        <p:spPr>
          <a:xfrm>
            <a:off x="513708" y="5514058"/>
            <a:ext cx="11517331"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defRPr/>
            </a:pPr>
            <a:r>
              <a:rPr kumimoji="0" lang="en-US" sz="2800" b="0" i="0" u="none" strike="noStrike" kern="1200" cap="none" spc="0" normalizeH="0" baseline="0" noProof="0">
                <a:ln>
                  <a:noFill/>
                </a:ln>
                <a:solidFill>
                  <a:srgbClr val="1F3864"/>
                </a:solidFill>
                <a:effectLst/>
                <a:uLnTx/>
                <a:uFillTx/>
                <a:latin typeface="Corbel" panose="020B0503020204020204"/>
                <a:ea typeface="+mn-ea"/>
                <a:cs typeface="+mn-cs"/>
              </a:rPr>
              <a:t>Please visit the </a:t>
            </a:r>
            <a:r>
              <a:rPr kumimoji="0" lang="en-US" sz="2800" b="0" i="0" u="none" strike="noStrike" kern="1200" cap="none" spc="0" normalizeH="0" baseline="0" noProof="0">
                <a:ln>
                  <a:noFill/>
                </a:ln>
                <a:solidFill>
                  <a:srgbClr val="1F3864"/>
                </a:solidFill>
                <a:effectLst/>
                <a:uLnTx/>
                <a:uFillTx/>
                <a:latin typeface="Corbel" panose="020B0503020204020204"/>
                <a:ea typeface="+mn-ea"/>
                <a:cs typeface="Arial" panose="020B0604020202020204" pitchFamily="34" charset="0"/>
                <a:hlinkClick r:id="rId10">
                  <a:extLst>
                    <a:ext uri="{A12FA001-AC4F-418D-AE19-62706E023703}">
                      <ahyp:hlinkClr xmlns:ahyp="http://schemas.microsoft.com/office/drawing/2018/hyperlinkcolor" val="tx"/>
                    </a:ext>
                  </a:extLst>
                </a:hlinkClick>
              </a:rPr>
              <a:t>SPP/APR webpage</a:t>
            </a:r>
            <a:r>
              <a:rPr kumimoji="0" lang="en-US" sz="2800" b="0" i="0" u="none" strike="noStrike" kern="1200" cap="none" spc="0" normalizeH="0" baseline="0" noProof="0">
                <a:ln>
                  <a:noFill/>
                </a:ln>
                <a:solidFill>
                  <a:srgbClr val="1F3864"/>
                </a:solidFill>
                <a:effectLst/>
                <a:uLnTx/>
                <a:uFillTx/>
                <a:latin typeface="Corbel" panose="020B0503020204020204"/>
                <a:ea typeface="+mn-ea"/>
                <a:cs typeface="Arial" panose="020B0604020202020204" pitchFamily="34" charset="0"/>
              </a:rPr>
              <a:t> to submit your </a:t>
            </a:r>
            <a:r>
              <a:rPr lang="en-US" sz="2800">
                <a:solidFill>
                  <a:srgbClr val="1F3864"/>
                </a:solidFill>
                <a:cs typeface="Arial" panose="020B0604020202020204" pitchFamily="34" charset="0"/>
              </a:rPr>
              <a:t>survey http://www.nysed.gov/special-education/ffy-2020-2025-spp-apr</a:t>
            </a:r>
            <a:endParaRPr kumimoji="0" lang="en-US" sz="2800" b="0" i="0" u="none" strike="noStrike" kern="1200" cap="none" spc="0" normalizeH="0" baseline="0" noProof="0">
              <a:ln>
                <a:noFill/>
              </a:ln>
              <a:solidFill>
                <a:srgbClr val="1F3864"/>
              </a:solidFill>
              <a:effectLst/>
              <a:uLnTx/>
              <a:uFillTx/>
              <a:latin typeface="Corbel" panose="020B0503020204020204"/>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7989FB1F-7D81-402B-8185-A74098BD4358}"/>
              </a:ext>
            </a:extLst>
          </p:cNvPr>
          <p:cNvSpPr>
            <a:spLocks noGrp="1"/>
          </p:cNvSpPr>
          <p:nvPr>
            <p:ph type="sldNum" sz="quarter" idx="12"/>
          </p:nvPr>
        </p:nvSpPr>
        <p:spPr>
          <a:xfrm>
            <a:off x="0" y="6629400"/>
            <a:ext cx="410402" cy="228600"/>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9CD8D479-8942-46E8-A226-A4E01F7A105C}" type="slidenum">
              <a:rPr kumimoji="0" lang="en-US" sz="1000" b="0" i="0" u="none" strike="noStrike" kern="1200" cap="none" spc="0" normalizeH="0" baseline="0" noProof="0" dirty="0" smtClean="0">
                <a:ln>
                  <a:noFill/>
                </a:ln>
                <a:solidFill>
                  <a:srgbClr val="4472C4">
                    <a:lumMod val="50000"/>
                  </a:srgbClr>
                </a:solidFill>
                <a:effectLst/>
                <a:uLnTx/>
                <a:uFillTx/>
                <a:latin typeface="Corbel" panose="020B0503020204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29</a:t>
            </a:fld>
            <a:endParaRPr kumimoji="0" lang="en-US" sz="1000" b="0" i="0" u="none" strike="noStrike" kern="1200" cap="none" spc="0" normalizeH="0" baseline="0" noProof="0">
              <a:ln>
                <a:noFill/>
              </a:ln>
              <a:solidFill>
                <a:srgbClr val="4472C4">
                  <a:lumMod val="50000"/>
                </a:srgbClr>
              </a:solidFill>
              <a:effectLst/>
              <a:uLnTx/>
              <a:uFillTx/>
              <a:latin typeface="Corbel" panose="020B0503020204020204"/>
              <a:ea typeface="+mn-ea"/>
              <a:cs typeface="+mn-cs"/>
            </a:endParaRPr>
          </a:p>
        </p:txBody>
      </p:sp>
      <p:sp>
        <p:nvSpPr>
          <p:cNvPr id="6" name="Footer Placeholder 5">
            <a:extLst>
              <a:ext uri="{FF2B5EF4-FFF2-40B4-BE49-F238E27FC236}">
                <a16:creationId xmlns:a16="http://schemas.microsoft.com/office/drawing/2014/main" id="{6BFB94F7-B4DF-4EE4-948C-C9BE54977987}"/>
              </a:ext>
            </a:extLst>
          </p:cNvPr>
          <p:cNvSpPr>
            <a:spLocks noGrp="1"/>
          </p:cNvSpPr>
          <p:nvPr>
            <p:ph type="ftr" sz="quarter" idx="11"/>
          </p:nvPr>
        </p:nvSpPr>
        <p:spPr>
          <a:xfrm>
            <a:off x="1637716" y="6629400"/>
            <a:ext cx="9144259" cy="228600"/>
          </a:xfrm>
        </p:spPr>
        <p:txBody>
          <a:bodyPr anchor="ctr">
            <a:normAutofit/>
          </a:bodyPr>
          <a:lstStyle/>
          <a:p>
            <a:pPr lvl="0">
              <a:lnSpc>
                <a:spcPct val="90000"/>
              </a:lnSpc>
              <a:spcAft>
                <a:spcPts val="600"/>
              </a:spcAft>
              <a:defRPr/>
            </a:pPr>
            <a:r>
              <a:rPr kumimoji="0" lang="en-US" sz="1000" b="0" i="0" u="none" strike="noStrike" kern="1200" cap="none" spc="0" normalizeH="0" baseline="0" noProof="0">
                <a:ln>
                  <a:noFill/>
                </a:ln>
                <a:solidFill>
                  <a:srgbClr val="4472C4">
                    <a:lumMod val="50000"/>
                  </a:srgbClr>
                </a:solidFill>
                <a:effectLst/>
                <a:uLnTx/>
                <a:uFillTx/>
                <a:latin typeface="Corbel" panose="020B0503020204020204"/>
                <a:ea typeface="+mn-ea"/>
                <a:cs typeface="+mn-cs"/>
              </a:rPr>
              <a:t>Online </a:t>
            </a:r>
            <a:r>
              <a:rPr lang="en-US" sz="1000">
                <a:solidFill>
                  <a:srgbClr val="4472C4">
                    <a:lumMod val="50000"/>
                  </a:srgbClr>
                </a:solidFill>
              </a:rPr>
              <a:t>Survey: http://www.nysed.gov/special-education/ffy-2020-2025-spp-apr</a:t>
            </a:r>
            <a:endParaRPr kumimoji="0" lang="en-US" sz="1000" b="0" i="0" u="none" strike="noStrike" kern="1200" cap="none" spc="0" normalizeH="0" baseline="0" noProof="0">
              <a:ln>
                <a:noFill/>
              </a:ln>
              <a:solidFill>
                <a:srgbClr val="4472C4">
                  <a:lumMod val="50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76714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7E3A2-0D1E-4A60-905B-F93FC3506EEB}"/>
              </a:ext>
            </a:extLst>
          </p:cNvPr>
          <p:cNvSpPr>
            <a:spLocks noGrp="1"/>
          </p:cNvSpPr>
          <p:nvPr>
            <p:ph type="title"/>
          </p:nvPr>
        </p:nvSpPr>
        <p:spPr>
          <a:xfrm>
            <a:off x="152400" y="316015"/>
            <a:ext cx="9371949" cy="640503"/>
          </a:xfrm>
        </p:spPr>
        <p:txBody>
          <a:bodyPr/>
          <a:lstStyle/>
          <a:p>
            <a:r>
              <a:rPr lang="en-US"/>
              <a:t>Frequently Used Terms</a:t>
            </a:r>
          </a:p>
        </p:txBody>
      </p:sp>
      <p:sp>
        <p:nvSpPr>
          <p:cNvPr id="4" name="Slide Number Placeholder 3">
            <a:extLst>
              <a:ext uri="{FF2B5EF4-FFF2-40B4-BE49-F238E27FC236}">
                <a16:creationId xmlns:a16="http://schemas.microsoft.com/office/drawing/2014/main" id="{42124B0B-27F9-4E47-A5D1-58F6A211AD08}"/>
              </a:ext>
            </a:extLst>
          </p:cNvPr>
          <p:cNvSpPr>
            <a:spLocks noGrp="1"/>
          </p:cNvSpPr>
          <p:nvPr>
            <p:ph type="sldNum" sz="quarter" idx="12"/>
          </p:nvPr>
        </p:nvSpPr>
        <p:spPr/>
        <p:txBody>
          <a:bodyPr/>
          <a:lstStyle/>
          <a:p>
            <a:fld id="{9CD8D479-8942-46E8-A226-A4E01F7A105C}" type="slidenum">
              <a:rPr lang="en-US" smtClean="0"/>
              <a:t>3</a:t>
            </a:fld>
            <a:endParaRPr lang="en-US"/>
          </a:p>
        </p:txBody>
      </p:sp>
      <p:sp>
        <p:nvSpPr>
          <p:cNvPr id="6" name="Footer Placeholder 5">
            <a:extLst>
              <a:ext uri="{FF2B5EF4-FFF2-40B4-BE49-F238E27FC236}">
                <a16:creationId xmlns:a16="http://schemas.microsoft.com/office/drawing/2014/main" id="{6FCA243F-1BE2-4521-8434-031E15DCB6B2}"/>
              </a:ext>
            </a:extLst>
          </p:cNvPr>
          <p:cNvSpPr>
            <a:spLocks noGrp="1"/>
          </p:cNvSpPr>
          <p:nvPr>
            <p:ph type="ftr" sz="quarter" idx="11"/>
          </p:nvPr>
        </p:nvSpPr>
        <p:spPr/>
        <p:txBody>
          <a:bodyPr/>
          <a:lstStyle/>
          <a:p>
            <a:r>
              <a:rPr lang="en-US"/>
              <a:t>Frequently Used Terms for Indicator 11 and 12</a:t>
            </a:r>
          </a:p>
        </p:txBody>
      </p:sp>
      <p:graphicFrame>
        <p:nvGraphicFramePr>
          <p:cNvPr id="7" name="Table 7">
            <a:extLst>
              <a:ext uri="{FF2B5EF4-FFF2-40B4-BE49-F238E27FC236}">
                <a16:creationId xmlns:a16="http://schemas.microsoft.com/office/drawing/2014/main" id="{F2A27F64-AF4A-48EA-B4E9-6141E1BA812F}"/>
              </a:ext>
            </a:extLst>
          </p:cNvPr>
          <p:cNvGraphicFramePr>
            <a:graphicFrameLocks noGrp="1"/>
          </p:cNvGraphicFramePr>
          <p:nvPr>
            <p:ph idx="1"/>
            <p:extLst>
              <p:ext uri="{D42A27DB-BD31-4B8C-83A1-F6EECF244321}">
                <p14:modId xmlns:p14="http://schemas.microsoft.com/office/powerpoint/2010/main" val="4275376340"/>
              </p:ext>
            </p:extLst>
          </p:nvPr>
        </p:nvGraphicFramePr>
        <p:xfrm>
          <a:off x="116958" y="1207229"/>
          <a:ext cx="11958084" cy="5303934"/>
        </p:xfrm>
        <a:graphic>
          <a:graphicData uri="http://schemas.openxmlformats.org/drawingml/2006/table">
            <a:tbl>
              <a:tblPr firstRow="1" bandRow="1">
                <a:tableStyleId>{3B4B98B0-60AC-42C2-AFA5-B58CD77FA1E5}</a:tableStyleId>
              </a:tblPr>
              <a:tblGrid>
                <a:gridCol w="3942797">
                  <a:extLst>
                    <a:ext uri="{9D8B030D-6E8A-4147-A177-3AD203B41FA5}">
                      <a16:colId xmlns:a16="http://schemas.microsoft.com/office/drawing/2014/main" val="559247522"/>
                    </a:ext>
                  </a:extLst>
                </a:gridCol>
                <a:gridCol w="8015287">
                  <a:extLst>
                    <a:ext uri="{9D8B030D-6E8A-4147-A177-3AD203B41FA5}">
                      <a16:colId xmlns:a16="http://schemas.microsoft.com/office/drawing/2014/main" val="152258923"/>
                    </a:ext>
                  </a:extLst>
                </a:gridCol>
              </a:tblGrid>
              <a:tr h="324129">
                <a:tc>
                  <a:txBody>
                    <a:bodyPr/>
                    <a:lstStyle/>
                    <a:p>
                      <a:r>
                        <a:rPr lang="en-US" sz="1500"/>
                        <a:t>Term</a:t>
                      </a:r>
                    </a:p>
                  </a:txBody>
                  <a:tcPr/>
                </a:tc>
                <a:tc>
                  <a:txBody>
                    <a:bodyPr/>
                    <a:lstStyle/>
                    <a:p>
                      <a:r>
                        <a:rPr lang="en-US" sz="1500"/>
                        <a:t>Description </a:t>
                      </a:r>
                    </a:p>
                  </a:txBody>
                  <a:tcPr/>
                </a:tc>
                <a:extLst>
                  <a:ext uri="{0D108BD9-81ED-4DB2-BD59-A6C34878D82A}">
                    <a16:rowId xmlns:a16="http://schemas.microsoft.com/office/drawing/2014/main" val="3108222081"/>
                  </a:ext>
                </a:extLst>
              </a:tr>
              <a:tr h="559860">
                <a:tc>
                  <a:txBody>
                    <a:bodyPr/>
                    <a:lstStyle/>
                    <a:p>
                      <a:r>
                        <a:rPr lang="en-US" sz="1500"/>
                        <a:t>State Performance Plan or SPP</a:t>
                      </a:r>
                    </a:p>
                  </a:txBody>
                  <a:tcPr/>
                </a:tc>
                <a:tc>
                  <a:txBody>
                    <a:bodyPr/>
                    <a:lstStyle/>
                    <a:p>
                      <a:r>
                        <a:rPr lang="en-US" sz="1500" b="0" i="0" kern="1200">
                          <a:solidFill>
                            <a:schemeClr val="tx1"/>
                          </a:solidFill>
                          <a:effectLst/>
                          <a:latin typeface="+mn-lt"/>
                          <a:ea typeface="+mn-ea"/>
                          <a:cs typeface="+mn-cs"/>
                        </a:rPr>
                        <a:t>Evaluates the state’s efforts to implement the requirements and purposes of the Individuals with Disabilities Education Act (IDEA) and describes how the state will improve its implementation</a:t>
                      </a:r>
                      <a:endParaRPr lang="en-US" sz="1500"/>
                    </a:p>
                  </a:txBody>
                  <a:tcPr/>
                </a:tc>
                <a:extLst>
                  <a:ext uri="{0D108BD9-81ED-4DB2-BD59-A6C34878D82A}">
                    <a16:rowId xmlns:a16="http://schemas.microsoft.com/office/drawing/2014/main" val="3529852344"/>
                  </a:ext>
                </a:extLst>
              </a:tr>
              <a:tr h="324129">
                <a:tc>
                  <a:txBody>
                    <a:bodyPr/>
                    <a:lstStyle/>
                    <a:p>
                      <a:r>
                        <a:rPr lang="en-US" sz="1500"/>
                        <a:t>Federal Fiscal Year or FFY</a:t>
                      </a:r>
                    </a:p>
                  </a:txBody>
                  <a:tcPr/>
                </a:tc>
                <a:tc>
                  <a:txBody>
                    <a:bodyPr/>
                    <a:lstStyle/>
                    <a:p>
                      <a:r>
                        <a:rPr lang="en-US" sz="1500"/>
                        <a:t>Federal Government Fiscal Year (October 1 – September 30)</a:t>
                      </a:r>
                    </a:p>
                  </a:txBody>
                  <a:tcPr/>
                </a:tc>
                <a:extLst>
                  <a:ext uri="{0D108BD9-81ED-4DB2-BD59-A6C34878D82A}">
                    <a16:rowId xmlns:a16="http://schemas.microsoft.com/office/drawing/2014/main" val="4081121707"/>
                  </a:ext>
                </a:extLst>
              </a:tr>
              <a:tr h="559860">
                <a:tc>
                  <a:txBody>
                    <a:bodyPr/>
                    <a:lstStyle/>
                    <a:p>
                      <a:r>
                        <a:rPr lang="en-US" sz="1500"/>
                        <a:t>Annual Performance Report (APR) Data</a:t>
                      </a:r>
                    </a:p>
                  </a:txBody>
                  <a:tcPr/>
                </a:tc>
                <a:tc>
                  <a:txBody>
                    <a:bodyPr/>
                    <a:lstStyle/>
                    <a:p>
                      <a:r>
                        <a:rPr lang="en-US" sz="1500"/>
                        <a:t>Data reported to the United States Department of Education Office of Special Education Programs (OSEP) against the state’s targets</a:t>
                      </a:r>
                    </a:p>
                  </a:txBody>
                  <a:tcPr/>
                </a:tc>
                <a:extLst>
                  <a:ext uri="{0D108BD9-81ED-4DB2-BD59-A6C34878D82A}">
                    <a16:rowId xmlns:a16="http://schemas.microsoft.com/office/drawing/2014/main" val="2934361463"/>
                  </a:ext>
                </a:extLst>
              </a:tr>
              <a:tr h="324129">
                <a:tc>
                  <a:txBody>
                    <a:bodyPr/>
                    <a:lstStyle/>
                    <a:p>
                      <a:r>
                        <a:rPr lang="en-US" sz="1500"/>
                        <a:t>Indicator 11</a:t>
                      </a:r>
                    </a:p>
                  </a:txBody>
                  <a:tcPr/>
                </a:tc>
                <a:tc>
                  <a:txBody>
                    <a:bodyPr/>
                    <a:lstStyle/>
                    <a:p>
                      <a:r>
                        <a:rPr lang="en-US" sz="1500"/>
                        <a:t>SPP Indicator 11 measures Child Find Evaluation Timelines</a:t>
                      </a:r>
                    </a:p>
                  </a:txBody>
                  <a:tcPr/>
                </a:tc>
                <a:extLst>
                  <a:ext uri="{0D108BD9-81ED-4DB2-BD59-A6C34878D82A}">
                    <a16:rowId xmlns:a16="http://schemas.microsoft.com/office/drawing/2014/main" val="2526537569"/>
                  </a:ext>
                </a:extLst>
              </a:tr>
              <a:tr h="324129">
                <a:tc>
                  <a:txBody>
                    <a:bodyPr/>
                    <a:lstStyle/>
                    <a:p>
                      <a:r>
                        <a:rPr lang="en-US" sz="1500"/>
                        <a:t>Indicator 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SPP Indicator 12 measures Early Childhood Transition </a:t>
                      </a:r>
                    </a:p>
                  </a:txBody>
                  <a:tcPr/>
                </a:tc>
                <a:extLst>
                  <a:ext uri="{0D108BD9-81ED-4DB2-BD59-A6C34878D82A}">
                    <a16:rowId xmlns:a16="http://schemas.microsoft.com/office/drawing/2014/main" val="3977139098"/>
                  </a:ext>
                </a:extLst>
              </a:tr>
              <a:tr h="559860">
                <a:tc>
                  <a:txBody>
                    <a:bodyPr/>
                    <a:lstStyle/>
                    <a:p>
                      <a:r>
                        <a:rPr lang="en-US" sz="1500"/>
                        <a:t>Compliant Reason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a:solidFill>
                            <a:schemeClr val="tx1"/>
                          </a:solidFill>
                          <a:effectLst/>
                          <a:latin typeface="+mn-lt"/>
                          <a:ea typeface="+mn-ea"/>
                          <a:cs typeface="+mn-cs"/>
                        </a:rPr>
                        <a:t>Reasons for a delay in evaluation/transition that are considered to be in compliance with New York State requirements for timely evaluations or early childhood transition</a:t>
                      </a:r>
                      <a:endParaRPr lang="en-US" sz="1500"/>
                    </a:p>
                  </a:txBody>
                  <a:tcPr/>
                </a:tc>
                <a:extLst>
                  <a:ext uri="{0D108BD9-81ED-4DB2-BD59-A6C34878D82A}">
                    <a16:rowId xmlns:a16="http://schemas.microsoft.com/office/drawing/2014/main" val="670441880"/>
                  </a:ext>
                </a:extLst>
              </a:tr>
              <a:tr h="559860">
                <a:tc>
                  <a:txBody>
                    <a:bodyPr/>
                    <a:lstStyle/>
                    <a:p>
                      <a:r>
                        <a:rPr lang="en-US" sz="1500"/>
                        <a:t>Noncompliant Reason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a:solidFill>
                            <a:schemeClr val="tx1"/>
                          </a:solidFill>
                          <a:effectLst/>
                          <a:latin typeface="+mn-lt"/>
                          <a:ea typeface="+mn-ea"/>
                          <a:cs typeface="+mn-cs"/>
                        </a:rPr>
                        <a:t>Reasons for a delay in evaluation/transition that are considered NOT to be in compliance with New York State requirements for timely evaluations or early childhood transition. </a:t>
                      </a:r>
                      <a:endParaRPr lang="en-US" sz="1500"/>
                    </a:p>
                  </a:txBody>
                  <a:tcPr/>
                </a:tc>
                <a:extLst>
                  <a:ext uri="{0D108BD9-81ED-4DB2-BD59-A6C34878D82A}">
                    <a16:rowId xmlns:a16="http://schemas.microsoft.com/office/drawing/2014/main" val="3320845826"/>
                  </a:ext>
                </a:extLst>
              </a:tr>
              <a:tr h="559860">
                <a:tc>
                  <a:txBody>
                    <a:bodyPr/>
                    <a:lstStyle/>
                    <a:p>
                      <a:r>
                        <a:rPr lang="en-US" sz="1500"/>
                        <a:t>CSE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Committee on Special Education responsible for conducting timely evaluations for school-aged students suspected of having a disability. </a:t>
                      </a:r>
                    </a:p>
                  </a:txBody>
                  <a:tcPr/>
                </a:tc>
                <a:extLst>
                  <a:ext uri="{0D108BD9-81ED-4DB2-BD59-A6C34878D82A}">
                    <a16:rowId xmlns:a16="http://schemas.microsoft.com/office/drawing/2014/main" val="1890397790"/>
                  </a:ext>
                </a:extLst>
              </a:tr>
              <a:tr h="559860">
                <a:tc>
                  <a:txBody>
                    <a:bodyPr/>
                    <a:lstStyle/>
                    <a:p>
                      <a:r>
                        <a:rPr lang="en-US" sz="1500"/>
                        <a:t>CPSE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Committee on Preschool Special Education responsible for conducting timely evaluations for preschool aged students suspected of having a disability. </a:t>
                      </a:r>
                    </a:p>
                  </a:txBody>
                  <a:tcPr/>
                </a:tc>
                <a:extLst>
                  <a:ext uri="{0D108BD9-81ED-4DB2-BD59-A6C34878D82A}">
                    <a16:rowId xmlns:a16="http://schemas.microsoft.com/office/drawing/2014/main" val="308773937"/>
                  </a:ext>
                </a:extLst>
              </a:tr>
              <a:tr h="324129">
                <a:tc>
                  <a:txBody>
                    <a:bodyPr/>
                    <a:lstStyle/>
                    <a:p>
                      <a:r>
                        <a:rPr lang="en-US" sz="1500"/>
                        <a:t>Part B of IDEA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a:solidFill>
                            <a:schemeClr val="tx1"/>
                          </a:solidFill>
                          <a:latin typeface="+mn-lt"/>
                          <a:ea typeface="+mn-ea"/>
                          <a:cs typeface="+mn-cs"/>
                        </a:rPr>
                        <a:t>Special Education services for preschool and school-aged children (3 through 21 years of age)</a:t>
                      </a:r>
                    </a:p>
                  </a:txBody>
                  <a:tcPr/>
                </a:tc>
                <a:extLst>
                  <a:ext uri="{0D108BD9-81ED-4DB2-BD59-A6C34878D82A}">
                    <a16:rowId xmlns:a16="http://schemas.microsoft.com/office/drawing/2014/main" val="3602127648"/>
                  </a:ext>
                </a:extLst>
              </a:tr>
              <a:tr h="324129">
                <a:tc>
                  <a:txBody>
                    <a:bodyPr/>
                    <a:lstStyle/>
                    <a:p>
                      <a:r>
                        <a:rPr lang="en-US" sz="1500"/>
                        <a:t>Part C of IDEA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a:solidFill>
                            <a:schemeClr val="tx1"/>
                          </a:solidFill>
                          <a:latin typeface="+mn-lt"/>
                          <a:ea typeface="+mn-ea"/>
                          <a:cs typeface="+mn-cs"/>
                        </a:rPr>
                        <a:t>Early intervention services (birth through 36 months of age)</a:t>
                      </a:r>
                    </a:p>
                  </a:txBody>
                  <a:tcPr/>
                </a:tc>
                <a:extLst>
                  <a:ext uri="{0D108BD9-81ED-4DB2-BD59-A6C34878D82A}">
                    <a16:rowId xmlns:a16="http://schemas.microsoft.com/office/drawing/2014/main" val="3779061652"/>
                  </a:ext>
                </a:extLst>
              </a:tr>
            </a:tbl>
          </a:graphicData>
        </a:graphic>
      </p:graphicFrame>
    </p:spTree>
    <p:extLst>
      <p:ext uri="{BB962C8B-B14F-4D97-AF65-F5344CB8AC3E}">
        <p14:creationId xmlns:p14="http://schemas.microsoft.com/office/powerpoint/2010/main" val="329288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763FAB73-E9A5-41A2-9556-C68A66B59919}"/>
              </a:ext>
            </a:extLst>
          </p:cNvPr>
          <p:cNvSpPr>
            <a:spLocks noGrp="1"/>
          </p:cNvSpPr>
          <p:nvPr>
            <p:ph type="title"/>
          </p:nvPr>
        </p:nvSpPr>
        <p:spPr>
          <a:xfrm>
            <a:off x="897911" y="1211634"/>
            <a:ext cx="6030931" cy="1436840"/>
          </a:xfrm>
        </p:spPr>
        <p:txBody>
          <a:bodyPr vert="horz" lIns="91440" tIns="45720" rIns="91440" bIns="45720" rtlCol="0" anchor="ctr">
            <a:noAutofit/>
          </a:bodyPr>
          <a:lstStyle/>
          <a:p>
            <a:pPr algn="l"/>
            <a:r>
              <a:rPr lang="en-US" sz="4000" kern="1200">
                <a:solidFill>
                  <a:schemeClr val="tx1"/>
                </a:solidFill>
                <a:latin typeface="+mj-lt"/>
                <a:ea typeface="+mj-ea"/>
                <a:cs typeface="+mj-cs"/>
              </a:rPr>
              <a:t>THANK YOU for your contribution </a:t>
            </a:r>
          </a:p>
        </p:txBody>
      </p:sp>
      <p:sp>
        <p:nvSpPr>
          <p:cNvPr id="28" name="Text Placeholder 27">
            <a:extLst>
              <a:ext uri="{FF2B5EF4-FFF2-40B4-BE49-F238E27FC236}">
                <a16:creationId xmlns:a16="http://schemas.microsoft.com/office/drawing/2014/main" id="{B7C9176F-2792-4A5E-93ED-9A636C6B2E1C}"/>
              </a:ext>
            </a:extLst>
          </p:cNvPr>
          <p:cNvSpPr>
            <a:spLocks noGrp="1"/>
          </p:cNvSpPr>
          <p:nvPr>
            <p:ph type="body" sz="quarter" idx="27"/>
          </p:nvPr>
        </p:nvSpPr>
        <p:spPr>
          <a:xfrm>
            <a:off x="925938" y="2308441"/>
            <a:ext cx="5113274" cy="2473134"/>
          </a:xfrm>
        </p:spPr>
        <p:txBody>
          <a:bodyPr vert="horz" lIns="91440" tIns="45720" rIns="91440" bIns="45720" rtlCol="0" anchor="ctr">
            <a:normAutofit/>
          </a:bodyPr>
          <a:lstStyle/>
          <a:p>
            <a:pPr algn="l"/>
            <a:r>
              <a:rPr lang="en-US" sz="2800">
                <a:solidFill>
                  <a:schemeClr val="tx1"/>
                </a:solidFill>
              </a:rPr>
              <a:t>Your Voice is Important to New York State’s Efforts to Improve Outcomes for our Students with Disabilities </a:t>
            </a:r>
          </a:p>
        </p:txBody>
      </p:sp>
      <p:pic>
        <p:nvPicPr>
          <p:cNvPr id="11" name="Picture Placeholder 10">
            <a:extLst>
              <a:ext uri="{FF2B5EF4-FFF2-40B4-BE49-F238E27FC236}">
                <a16:creationId xmlns:a16="http://schemas.microsoft.com/office/drawing/2014/main" id="{99FBE785-57DC-4C69-ADF1-033B1B43EE46}"/>
              </a:ext>
              <a:ext uri="{C183D7F6-B498-43B3-948B-1728B52AA6E4}">
                <adec:decorative xmlns:adec="http://schemas.microsoft.com/office/drawing/2017/decorative" val="1"/>
              </a:ext>
            </a:extLst>
          </p:cNvPr>
          <p:cNvPicPr>
            <a:picLocks noGrp="1" noChangeAspect="1"/>
          </p:cNvPicPr>
          <p:nvPr>
            <p:ph type="pic" sz="quarter" idx="22"/>
          </p:nvPr>
        </p:nvPicPr>
        <p:blipFill rotWithShape="1">
          <a:blip r:embed="rId3" cstate="print">
            <a:extLst>
              <a:ext uri="{28A0092B-C50C-407E-A947-70E740481C1C}">
                <a14:useLocalDpi xmlns:a14="http://schemas.microsoft.com/office/drawing/2010/main" val="0"/>
              </a:ext>
            </a:extLst>
          </a:blip>
          <a:srcRect l="11624" r="17632" b="8"/>
          <a:stretch/>
        </p:blipFill>
        <p:spPr>
          <a:xfrm>
            <a:off x="5816590" y="83809"/>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pic>
        <p:nvPicPr>
          <p:cNvPr id="7" name="Picture Placeholder 6">
            <a:extLst>
              <a:ext uri="{FF2B5EF4-FFF2-40B4-BE49-F238E27FC236}">
                <a16:creationId xmlns:a16="http://schemas.microsoft.com/office/drawing/2014/main" id="{BE0BF38B-9BF0-4DFF-A4B2-D8CBBA10D876}"/>
              </a:ext>
              <a:ext uri="{C183D7F6-B498-43B3-948B-1728B52AA6E4}">
                <adec:decorative xmlns:adec="http://schemas.microsoft.com/office/drawing/2017/decorative" val="1"/>
              </a:ext>
            </a:extLst>
          </p:cNvPr>
          <p:cNvPicPr>
            <a:picLocks noGrp="1" noChangeAspect="1"/>
          </p:cNvPicPr>
          <p:nvPr>
            <p:ph type="pic" sz="quarter" idx="21"/>
          </p:nvPr>
        </p:nvPicPr>
        <p:blipFill rotWithShape="1">
          <a:blip r:embed="rId4" cstate="print">
            <a:extLst>
              <a:ext uri="{28A0092B-C50C-407E-A947-70E740481C1C}">
                <a14:useLocalDpi xmlns:a14="http://schemas.microsoft.com/office/drawing/2010/main" val="0"/>
              </a:ext>
            </a:extLst>
          </a:blip>
          <a:srcRect l="14141" t="906" r="19108" b="-908"/>
          <a:stretch/>
        </p:blipFill>
        <p:spPr>
          <a:xfrm>
            <a:off x="6114880" y="2911551"/>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3" name="Picture Placeholder 12">
            <a:extLst>
              <a:ext uri="{FF2B5EF4-FFF2-40B4-BE49-F238E27FC236}">
                <a16:creationId xmlns:a16="http://schemas.microsoft.com/office/drawing/2014/main" id="{C243D131-4504-483D-8549-B1A9D7ED73F2}"/>
              </a:ext>
              <a:ext uri="{C183D7F6-B498-43B3-948B-1728B52AA6E4}">
                <adec:decorative xmlns:adec="http://schemas.microsoft.com/office/drawing/2017/decorative" val="1"/>
              </a:ext>
            </a:extLst>
          </p:cNvPr>
          <p:cNvPicPr>
            <a:picLocks noGrp="1" noChangeAspect="1"/>
          </p:cNvPicPr>
          <p:nvPr>
            <p:ph type="pic" sz="quarter" idx="28"/>
          </p:nvPr>
        </p:nvPicPr>
        <p:blipFill rotWithShape="1">
          <a:blip r:embed="rId5" cstate="print">
            <a:extLst>
              <a:ext uri="{28A0092B-C50C-407E-A947-70E740481C1C}">
                <a14:useLocalDpi xmlns:a14="http://schemas.microsoft.com/office/drawing/2010/main" val="0"/>
              </a:ext>
            </a:extLst>
          </a:blip>
          <a:srcRect l="8079" r="12323" b="4"/>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pic>
        <p:nvPicPr>
          <p:cNvPr id="5" name="Picture Placeholder 4">
            <a:extLst>
              <a:ext uri="{FF2B5EF4-FFF2-40B4-BE49-F238E27FC236}">
                <a16:creationId xmlns:a16="http://schemas.microsoft.com/office/drawing/2014/main" id="{BC57EF4E-AEA0-45A9-862C-DFF0D9AE1510}"/>
              </a:ext>
              <a:ext uri="{C183D7F6-B498-43B3-948B-1728B52AA6E4}">
                <adec:decorative xmlns:adec="http://schemas.microsoft.com/office/drawing/2017/decorative" val="1"/>
              </a:ext>
            </a:extLst>
          </p:cNvPr>
          <p:cNvPicPr>
            <a:picLocks noGrp="1" noChangeAspect="1"/>
          </p:cNvPicPr>
          <p:nvPr>
            <p:ph type="pic" sz="quarter" idx="23"/>
          </p:nvPr>
        </p:nvPicPr>
        <p:blipFill rotWithShape="1">
          <a:blip r:embed="rId6" cstate="print">
            <a:extLst>
              <a:ext uri="{28A0092B-C50C-407E-A947-70E740481C1C}">
                <a14:useLocalDpi xmlns:a14="http://schemas.microsoft.com/office/drawing/2010/main" val="0"/>
              </a:ext>
            </a:extLst>
          </a:blip>
          <a:srcRect l="21166" r="22167" b="1"/>
          <a:stretch/>
        </p:blipFill>
        <p:spPr>
          <a:xfrm>
            <a:off x="20" y="4414950"/>
            <a:ext cx="1568072" cy="1847088"/>
          </a:xfrm>
          <a:custGeom>
            <a:avLst/>
            <a:gdLst/>
            <a:ahLst/>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p:spPr>
      </p:pic>
      <p:pic>
        <p:nvPicPr>
          <p:cNvPr id="9" name="Picture Placeholder 8">
            <a:extLst>
              <a:ext uri="{FF2B5EF4-FFF2-40B4-BE49-F238E27FC236}">
                <a16:creationId xmlns:a16="http://schemas.microsoft.com/office/drawing/2014/main" id="{A5CAEFD4-F731-4DAC-BBDB-D2E896374E6D}"/>
              </a:ext>
              <a:ext uri="{C183D7F6-B498-43B3-948B-1728B52AA6E4}">
                <adec:decorative xmlns:adec="http://schemas.microsoft.com/office/drawing/2017/decorative" val="1"/>
              </a:ext>
            </a:extLst>
          </p:cNvPr>
          <p:cNvPicPr>
            <a:picLocks noGrp="1" noChangeAspect="1"/>
          </p:cNvPicPr>
          <p:nvPr>
            <p:ph type="pic" sz="quarter" idx="24"/>
          </p:nvPr>
        </p:nvPicPr>
        <p:blipFill rotWithShape="1">
          <a:blip r:embed="rId7" cstate="print">
            <a:extLst>
              <a:ext uri="{28A0092B-C50C-407E-A947-70E740481C1C}">
                <a14:useLocalDpi xmlns:a14="http://schemas.microsoft.com/office/drawing/2010/main" val="0"/>
              </a:ext>
            </a:extLst>
          </a:blip>
          <a:srcRect t="1596" r="5" b="19202"/>
          <a:stretch/>
        </p:blipFill>
        <p:spPr>
          <a:xfrm>
            <a:off x="1866382"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pic>
        <p:nvPicPr>
          <p:cNvPr id="3" name="Picture Placeholder 2">
            <a:extLst>
              <a:ext uri="{FF2B5EF4-FFF2-40B4-BE49-F238E27FC236}">
                <a16:creationId xmlns:a16="http://schemas.microsoft.com/office/drawing/2014/main" id="{3CF9673C-16C7-4C2A-848E-42E2AE314FBE}"/>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8" cstate="print">
            <a:extLst>
              <a:ext uri="{28A0092B-C50C-407E-A947-70E740481C1C}">
                <a14:useLocalDpi xmlns:a14="http://schemas.microsoft.com/office/drawing/2010/main" val="0"/>
              </a:ext>
            </a:extLst>
          </a:blip>
          <a:srcRect l="14174" t="-4" r="7996"/>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105338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5146D4-3D16-40CC-858A-B819447F8057}"/>
              </a:ext>
            </a:extLst>
          </p:cNvPr>
          <p:cNvSpPr txBox="1">
            <a:spLocks noGrp="1"/>
          </p:cNvSpPr>
          <p:nvPr>
            <p:ph type="title" idx="4294967295"/>
          </p:nvPr>
        </p:nvSpPr>
        <p:spPr>
          <a:xfrm>
            <a:off x="133349" y="6276974"/>
            <a:ext cx="10353675"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mn-lt"/>
                <a:ea typeface="+mn-ea"/>
                <a:cs typeface="+mn-cs"/>
              </a:rPr>
              <a:t>Indicator 12 – Measurement</a:t>
            </a:r>
          </a:p>
        </p:txBody>
      </p:sp>
      <p:sp>
        <p:nvSpPr>
          <p:cNvPr id="2" name="Title 1">
            <a:extLst>
              <a:ext uri="{C183D7F6-B498-43B3-948B-1728B52AA6E4}">
                <adec:decorative xmlns:adec="http://schemas.microsoft.com/office/drawing/2017/decorative" val="1"/>
              </a:ext>
            </a:extLst>
          </p:cNvPr>
          <p:cNvSpPr>
            <a:spLocks/>
          </p:cNvSpPr>
          <p:nvPr/>
        </p:nvSpPr>
        <p:spPr>
          <a:xfrm>
            <a:off x="3175592" y="248654"/>
            <a:ext cx="3381865" cy="47592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chemeClr val="bg1"/>
                </a:solidFill>
                <a:effectLst/>
                <a:uLnTx/>
                <a:uFillTx/>
                <a:latin typeface="+mj-lt"/>
                <a:ea typeface="+mj-ea"/>
                <a:cs typeface="+mj-cs"/>
              </a:rPr>
              <a:t>State Performance Plan (SPP)/</a:t>
            </a:r>
            <a:br>
              <a:rPr kumimoji="0" lang="en-US" sz="4800" b="0" i="0" u="none" strike="noStrike" kern="1200" cap="none" spc="0" normalizeH="0" baseline="0" noProof="0">
                <a:ln>
                  <a:noFill/>
                </a:ln>
                <a:solidFill>
                  <a:schemeClr val="bg1"/>
                </a:solidFill>
                <a:effectLst/>
                <a:uLnTx/>
                <a:uFillTx/>
                <a:latin typeface="+mj-lt"/>
                <a:ea typeface="+mj-ea"/>
                <a:cs typeface="+mj-cs"/>
              </a:rPr>
            </a:br>
            <a:r>
              <a:rPr kumimoji="0" lang="en-US" sz="4800" b="0" i="0" u="none" strike="noStrike" kern="1200" cap="none" spc="0" normalizeH="0" baseline="0" noProof="0">
                <a:ln>
                  <a:noFill/>
                </a:ln>
                <a:solidFill>
                  <a:schemeClr val="bg1"/>
                </a:solidFill>
                <a:effectLst/>
                <a:uLnTx/>
                <a:uFillTx/>
                <a:latin typeface="+mj-lt"/>
                <a:ea typeface="+mj-ea"/>
                <a:cs typeface="+mj-cs"/>
              </a:rPr>
              <a:t>Annual Performance Report (APR) </a:t>
            </a:r>
            <a:br>
              <a:rPr kumimoji="0" lang="en-US" sz="4800" b="0" i="0" u="none" strike="noStrike" kern="1200" cap="none" spc="0" normalizeH="0" baseline="0" noProof="0">
                <a:ln>
                  <a:noFill/>
                </a:ln>
                <a:solidFill>
                  <a:schemeClr val="bg1"/>
                </a:solidFill>
                <a:effectLst/>
                <a:uLnTx/>
                <a:uFillTx/>
                <a:latin typeface="+mj-lt"/>
                <a:ea typeface="+mj-ea"/>
                <a:cs typeface="+mj-cs"/>
              </a:rPr>
            </a:br>
            <a:r>
              <a:rPr kumimoji="0" lang="en-US" sz="4800" b="0" i="0" u="none" strike="noStrike" kern="1200" cap="none" spc="0" normalizeH="0" baseline="0" noProof="0">
                <a:ln>
                  <a:noFill/>
                </a:ln>
                <a:solidFill>
                  <a:schemeClr val="bg1"/>
                </a:solidFill>
                <a:effectLst/>
                <a:uLnTx/>
                <a:uFillTx/>
                <a:latin typeface="+mj-lt"/>
                <a:ea typeface="+mj-ea"/>
                <a:cs typeface="+mj-cs"/>
              </a:rPr>
              <a:t>2020-2025</a:t>
            </a:r>
          </a:p>
        </p:txBody>
      </p:sp>
      <p:sp>
        <p:nvSpPr>
          <p:cNvPr id="3" name="Subtitle 2">
            <a:extLst>
              <a:ext uri="{C183D7F6-B498-43B3-948B-1728B52AA6E4}">
                <adec:decorative xmlns:adec="http://schemas.microsoft.com/office/drawing/2017/decorative" val="1"/>
              </a:ext>
            </a:extLst>
          </p:cNvPr>
          <p:cNvSpPr>
            <a:spLocks noGrp="1"/>
          </p:cNvSpPr>
          <p:nvPr>
            <p:ph type="subTitle" idx="1"/>
          </p:nvPr>
        </p:nvSpPr>
        <p:spPr>
          <a:xfrm>
            <a:off x="3175592" y="5175312"/>
            <a:ext cx="3273646" cy="683228"/>
          </a:xfrm>
        </p:spPr>
        <p:txBody>
          <a:bodyPr>
            <a:normAutofit/>
          </a:bodyPr>
          <a:lstStyle/>
          <a:p>
            <a:r>
              <a:rPr lang="en-US"/>
              <a:t>Individuals with Disabilities Education Act (IDEA)</a:t>
            </a:r>
          </a:p>
        </p:txBody>
      </p:sp>
      <p:pic>
        <p:nvPicPr>
          <p:cNvPr id="5" name="Picture 4">
            <a:extLst>
              <a:ext uri="{FF2B5EF4-FFF2-40B4-BE49-F238E27FC236}">
                <a16:creationId xmlns:a16="http://schemas.microsoft.com/office/drawing/2014/main" id="{BE459E9C-B3CC-4422-8530-86C2CCBEAC0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32574" y="2"/>
            <a:ext cx="5459426" cy="2499358"/>
          </a:xfrm>
          <a:prstGeom prst="rect">
            <a:avLst/>
          </a:prstGeom>
        </p:spPr>
      </p:pic>
      <p:sp>
        <p:nvSpPr>
          <p:cNvPr id="8" name="Rectangle 7">
            <a:extLst>
              <a:ext uri="{FF2B5EF4-FFF2-40B4-BE49-F238E27FC236}">
                <a16:creationId xmlns:a16="http://schemas.microsoft.com/office/drawing/2014/main" id="{E66F4B16-3F27-48A0-95E4-E8E1AA3F3888}"/>
              </a:ext>
              <a:ext uri="{C183D7F6-B498-43B3-948B-1728B52AA6E4}">
                <adec:decorative xmlns:adec="http://schemas.microsoft.com/office/drawing/2017/decorative" val="1"/>
              </a:ext>
            </a:extLst>
          </p:cNvPr>
          <p:cNvSpPr/>
          <p:nvPr/>
        </p:nvSpPr>
        <p:spPr>
          <a:xfrm>
            <a:off x="6732574" y="2499360"/>
            <a:ext cx="5459426"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939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77840-B93A-4812-8AAD-9E328838E1D2}"/>
              </a:ext>
            </a:extLst>
          </p:cNvPr>
          <p:cNvSpPr>
            <a:spLocks noGrp="1"/>
          </p:cNvSpPr>
          <p:nvPr>
            <p:ph type="title"/>
          </p:nvPr>
        </p:nvSpPr>
        <p:spPr>
          <a:xfrm>
            <a:off x="158903" y="274513"/>
            <a:ext cx="10439574" cy="757707"/>
          </a:xfrm>
        </p:spPr>
        <p:txBody>
          <a:bodyPr/>
          <a:lstStyle/>
          <a:p>
            <a:r>
              <a:rPr lang="en-US"/>
              <a:t>Indicator 12 – Early Childhood Transition</a:t>
            </a:r>
          </a:p>
        </p:txBody>
      </p:sp>
      <p:graphicFrame>
        <p:nvGraphicFramePr>
          <p:cNvPr id="8" name="Diagram 7" descr="Smart Art Visual with text: Indicator 12 measure the percent of children referred by Part C (Early Intervention) prior to age 3, who are found eligible for Part B (preschool special education), and who have an Individualized Education Program (IEP) developed and implemented by their 3rd birthdays.&#10;">
            <a:extLst>
              <a:ext uri="{FF2B5EF4-FFF2-40B4-BE49-F238E27FC236}">
                <a16:creationId xmlns:a16="http://schemas.microsoft.com/office/drawing/2014/main" id="{4C54686F-4312-400F-BAF5-7C89F651568B}"/>
              </a:ext>
            </a:extLst>
          </p:cNvPr>
          <p:cNvGraphicFramePr/>
          <p:nvPr>
            <p:extLst>
              <p:ext uri="{D42A27DB-BD31-4B8C-83A1-F6EECF244321}">
                <p14:modId xmlns:p14="http://schemas.microsoft.com/office/powerpoint/2010/main" val="3913348028"/>
              </p:ext>
            </p:extLst>
          </p:nvPr>
        </p:nvGraphicFramePr>
        <p:xfrm>
          <a:off x="205201" y="1185000"/>
          <a:ext cx="4896350" cy="5345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CB1D842E-648C-41A9-A65B-B712518ECC52}"/>
              </a:ext>
            </a:extLst>
          </p:cNvPr>
          <p:cNvSpPr txBox="1"/>
          <p:nvPr/>
        </p:nvSpPr>
        <p:spPr>
          <a:xfrm>
            <a:off x="5280279" y="1285137"/>
            <a:ext cx="6911721" cy="5180905"/>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spcAft>
                <a:spcPts val="2000"/>
              </a:spcAft>
            </a:pPr>
            <a:r>
              <a:rPr lang="en-US" sz="2400">
                <a:solidFill>
                  <a:schemeClr val="bg1"/>
                </a:solidFill>
              </a:rPr>
              <a:t>The Indicator 12 measurement calculation removes:</a:t>
            </a:r>
          </a:p>
          <a:p>
            <a:pPr marL="342900" lvl="0" indent="-342900">
              <a:spcAft>
                <a:spcPts val="2000"/>
              </a:spcAft>
              <a:buFont typeface="Arial" panose="020B0604020202020204" pitchFamily="34" charset="0"/>
              <a:buChar char="•"/>
            </a:pPr>
            <a:r>
              <a:rPr lang="en-US" sz="2000">
                <a:solidFill>
                  <a:schemeClr val="bg1"/>
                </a:solidFill>
              </a:rPr>
              <a:t># of children referred determined to be NOT eligible and whose eligibility was determined prior to their 3rd birthdays;</a:t>
            </a:r>
          </a:p>
          <a:p>
            <a:pPr marL="342900" lvl="0" indent="-342900">
              <a:spcAft>
                <a:spcPts val="2000"/>
              </a:spcAft>
              <a:buFont typeface="Arial" panose="020B0604020202020204" pitchFamily="34" charset="0"/>
              <a:buChar char="•"/>
            </a:pPr>
            <a:r>
              <a:rPr lang="en-US" sz="2000">
                <a:solidFill>
                  <a:schemeClr val="bg1"/>
                </a:solidFill>
              </a:rPr>
              <a:t># of children for whom: parent refusals to provide consent caused delays in evaluation or initial services; parent repeatedly fails or refuses to produce the child for the evaluation; or child enrolls in another school district after consent to evaluate but prior to when a determination of eligibility is made.</a:t>
            </a:r>
          </a:p>
          <a:p>
            <a:pPr marL="342900" lvl="0" indent="-342900">
              <a:spcAft>
                <a:spcPts val="2000"/>
              </a:spcAft>
              <a:buFont typeface="Arial" panose="020B0604020202020204" pitchFamily="34" charset="0"/>
              <a:buChar char="•"/>
            </a:pPr>
            <a:r>
              <a:rPr lang="en-US" sz="2000">
                <a:solidFill>
                  <a:schemeClr val="bg1"/>
                </a:solidFill>
              </a:rPr>
              <a:t># of children determined to be eligible for early intervention less than 90 days before their 3rd birthdays; and</a:t>
            </a:r>
          </a:p>
          <a:p>
            <a:pPr marL="342900" lvl="0" indent="-342900">
              <a:spcAft>
                <a:spcPts val="2000"/>
              </a:spcAft>
              <a:buFont typeface="Arial" panose="020B0604020202020204" pitchFamily="34" charset="0"/>
              <a:buChar char="•"/>
            </a:pPr>
            <a:r>
              <a:rPr lang="en-US" sz="2000">
                <a:solidFill>
                  <a:schemeClr val="bg1"/>
                </a:solidFill>
              </a:rPr>
              <a:t># of children whose parents chose to continue early intervention services beyond the child’s 3rd birthday.</a:t>
            </a:r>
          </a:p>
        </p:txBody>
      </p:sp>
      <p:sp>
        <p:nvSpPr>
          <p:cNvPr id="4" name="Slide Number Placeholder 3">
            <a:extLst>
              <a:ext uri="{FF2B5EF4-FFF2-40B4-BE49-F238E27FC236}">
                <a16:creationId xmlns:a16="http://schemas.microsoft.com/office/drawing/2014/main" id="{FE53479C-0FAD-4DB0-AA66-CA710BEA1876}"/>
              </a:ext>
            </a:extLst>
          </p:cNvPr>
          <p:cNvSpPr>
            <a:spLocks noGrp="1"/>
          </p:cNvSpPr>
          <p:nvPr>
            <p:ph type="sldNum" sz="quarter" idx="12"/>
          </p:nvPr>
        </p:nvSpPr>
        <p:spPr/>
        <p:txBody>
          <a:bodyPr/>
          <a:lstStyle/>
          <a:p>
            <a:fld id="{9CD8D479-8942-46E8-A226-A4E01F7A105C}" type="slidenum">
              <a:rPr lang="en-US" smtClean="0"/>
              <a:t>5</a:t>
            </a:fld>
            <a:endParaRPr lang="en-US"/>
          </a:p>
        </p:txBody>
      </p:sp>
      <p:sp>
        <p:nvSpPr>
          <p:cNvPr id="6" name="Footer Placeholder 5">
            <a:extLst>
              <a:ext uri="{FF2B5EF4-FFF2-40B4-BE49-F238E27FC236}">
                <a16:creationId xmlns:a16="http://schemas.microsoft.com/office/drawing/2014/main" id="{7163C57C-49BF-4309-BED5-08FDC5C31FCD}"/>
              </a:ext>
            </a:extLst>
          </p:cNvPr>
          <p:cNvSpPr>
            <a:spLocks noGrp="1"/>
          </p:cNvSpPr>
          <p:nvPr>
            <p:ph type="ftr" sz="quarter" idx="11"/>
          </p:nvPr>
        </p:nvSpPr>
        <p:spPr/>
        <p:txBody>
          <a:bodyPr/>
          <a:lstStyle/>
          <a:p>
            <a:r>
              <a:rPr lang="en-US"/>
              <a:t>SPP Indicator 12 </a:t>
            </a:r>
          </a:p>
        </p:txBody>
      </p:sp>
    </p:spTree>
    <p:extLst>
      <p:ext uri="{BB962C8B-B14F-4D97-AF65-F5344CB8AC3E}">
        <p14:creationId xmlns:p14="http://schemas.microsoft.com/office/powerpoint/2010/main" val="11944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graphicEl>
                                              <a:dgm id="{FAB42701-E4DB-47D2-AF7E-A0B954CC2CE6}"/>
                                            </p:graphicEl>
                                          </p:spTgt>
                                        </p:tgtEl>
                                        <p:attrNameLst>
                                          <p:attrName>style.visibility</p:attrName>
                                        </p:attrNameLst>
                                      </p:cBhvr>
                                      <p:to>
                                        <p:strVal val="visible"/>
                                      </p:to>
                                    </p:set>
                                    <p:animEffect transition="in" filter="fade">
                                      <p:cBhvr>
                                        <p:cTn id="7" dur="500"/>
                                        <p:tgtEl>
                                          <p:spTgt spid="8">
                                            <p:graphicEl>
                                              <a:dgm id="{FAB42701-E4DB-47D2-AF7E-A0B954CC2CE6}"/>
                                            </p:graphicEl>
                                          </p:spTgt>
                                        </p:tgtEl>
                                      </p:cBhvr>
                                    </p:animEffect>
                                  </p:childTnLst>
                                </p:cTn>
                              </p:par>
                              <p:par>
                                <p:cTn id="8" presetID="10" presetClass="entr" presetSubtype="0" fill="hold" grpId="0" nodeType="withEffect">
                                  <p:stCondLst>
                                    <p:cond delay="21000"/>
                                  </p:stCondLst>
                                  <p:childTnLst>
                                    <p:set>
                                      <p:cBhvr>
                                        <p:cTn id="9" dur="1" fill="hold">
                                          <p:stCondLst>
                                            <p:cond delay="0"/>
                                          </p:stCondLst>
                                        </p:cTn>
                                        <p:tgtEl>
                                          <p:spTgt spid="7">
                                            <p:bg/>
                                          </p:spTgt>
                                        </p:tgtEl>
                                        <p:attrNameLst>
                                          <p:attrName>style.visibility</p:attrName>
                                        </p:attrNameLst>
                                      </p:cBhvr>
                                      <p:to>
                                        <p:strVal val="visible"/>
                                      </p:to>
                                    </p:set>
                                    <p:animEffect transition="in" filter="fade">
                                      <p:cBhvr>
                                        <p:cTn id="10" dur="500"/>
                                        <p:tgtEl>
                                          <p:spTgt spid="7">
                                            <p:bg/>
                                          </p:spTgt>
                                        </p:tgtEl>
                                      </p:cBhvr>
                                    </p:animEffect>
                                  </p:childTnLst>
                                </p:cTn>
                              </p:par>
                              <p:par>
                                <p:cTn id="11" presetID="10" presetClass="entr" presetSubtype="0" fill="hold" grpId="0" nodeType="withEffect">
                                  <p:stCondLst>
                                    <p:cond delay="2100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0" presetClass="entr" presetSubtype="0" fill="hold" grpId="0" nodeType="withEffect">
                                  <p:stCondLst>
                                    <p:cond delay="2550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par>
                                <p:cTn id="17" presetID="10" presetClass="entr" presetSubtype="0" fill="hold" grpId="0" nodeType="withEffect">
                                  <p:stCondLst>
                                    <p:cond delay="3000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500"/>
                                        <p:tgtEl>
                                          <p:spTgt spid="7">
                                            <p:txEl>
                                              <p:pRg st="2" end="2"/>
                                            </p:txEl>
                                          </p:spTgt>
                                        </p:tgtEl>
                                      </p:cBhvr>
                                    </p:animEffect>
                                  </p:childTnLst>
                                </p:cTn>
                              </p:par>
                              <p:par>
                                <p:cTn id="20" presetID="10" presetClass="entr" presetSubtype="0" fill="hold" grpId="0" nodeType="withEffect">
                                  <p:stCondLst>
                                    <p:cond delay="4300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par>
                                <p:cTn id="23" presetID="10" presetClass="entr" presetSubtype="0" fill="hold" grpId="0" nodeType="withEffect">
                                  <p:stCondLst>
                                    <p:cond delay="4850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par>
                                <p:cTn id="26" presetID="10" presetClass="entr" presetSubtype="0" fill="hold" grpId="0" nodeType="withEffect">
                                  <p:stCondLst>
                                    <p:cond delay="54000"/>
                                  </p:stCondLst>
                                  <p:childTnLst>
                                    <p:set>
                                      <p:cBhvr>
                                        <p:cTn id="27" dur="1" fill="hold">
                                          <p:stCondLst>
                                            <p:cond delay="0"/>
                                          </p:stCondLst>
                                        </p:cTn>
                                        <p:tgtEl>
                                          <p:spTgt spid="8">
                                            <p:graphicEl>
                                              <a:dgm id="{E2AF79F5-2FEA-4567-9C33-96C252767CF6}"/>
                                            </p:graphicEl>
                                          </p:spTgt>
                                        </p:tgtEl>
                                        <p:attrNameLst>
                                          <p:attrName>style.visibility</p:attrName>
                                        </p:attrNameLst>
                                      </p:cBhvr>
                                      <p:to>
                                        <p:strVal val="visible"/>
                                      </p:to>
                                    </p:set>
                                    <p:animEffect transition="in" filter="fade">
                                      <p:cBhvr>
                                        <p:cTn id="28" dur="500"/>
                                        <p:tgtEl>
                                          <p:spTgt spid="8">
                                            <p:graphicEl>
                                              <a:dgm id="{E2AF79F5-2FEA-4567-9C33-96C252767CF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lvlOne"/>
        </p:bldSub>
      </p:bldGraphic>
      <p:bldP spid="7"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71DAAE-633A-4E1C-9C8F-3F4BDF0321B2}"/>
              </a:ext>
            </a:extLst>
          </p:cNvPr>
          <p:cNvSpPr txBox="1">
            <a:spLocks noGrp="1"/>
          </p:cNvSpPr>
          <p:nvPr>
            <p:ph type="title" idx="4294967295"/>
          </p:nvPr>
        </p:nvSpPr>
        <p:spPr>
          <a:xfrm>
            <a:off x="343226" y="95249"/>
            <a:ext cx="9371949" cy="10430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a:ln>
                  <a:noFill/>
                </a:ln>
                <a:solidFill>
                  <a:schemeClr val="accent1">
                    <a:lumMod val="75000"/>
                  </a:schemeClr>
                </a:solidFill>
                <a:effectLst/>
                <a:uLnTx/>
                <a:uFillTx/>
                <a:latin typeface="+mj-lt"/>
                <a:ea typeface="+mj-ea"/>
                <a:cs typeface="+mj-cs"/>
              </a:rPr>
              <a:t>Indicator 12 Data Collection in New York State</a:t>
            </a:r>
          </a:p>
        </p:txBody>
      </p:sp>
      <p:graphicFrame>
        <p:nvGraphicFramePr>
          <p:cNvPr id="10" name="Content Placeholder 2" descr="Smart Art Visual with text stating that annually, a statewide representative sample of one-sixth of New York State school district plus the New York City Department of Education report when specific special education events occur including initial referral, parent consent, CPSE meeting, and full IEP implementation. ">
            <a:extLst>
              <a:ext uri="{FF2B5EF4-FFF2-40B4-BE49-F238E27FC236}">
                <a16:creationId xmlns:a16="http://schemas.microsoft.com/office/drawing/2014/main" id="{9DA62850-6CD4-4A3A-9CBC-1F22F1173B65}"/>
              </a:ext>
            </a:extLst>
          </p:cNvPr>
          <p:cNvGraphicFramePr>
            <a:graphicFrameLocks noGrp="1"/>
          </p:cNvGraphicFramePr>
          <p:nvPr>
            <p:ph idx="1"/>
            <p:extLst>
              <p:ext uri="{D42A27DB-BD31-4B8C-83A1-F6EECF244321}">
                <p14:modId xmlns:p14="http://schemas.microsoft.com/office/powerpoint/2010/main" val="1471635810"/>
              </p:ext>
            </p:extLst>
          </p:nvPr>
        </p:nvGraphicFramePr>
        <p:xfrm>
          <a:off x="453403" y="1323514"/>
          <a:ext cx="11115348"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Table 8">
            <a:extLst>
              <a:ext uri="{FF2B5EF4-FFF2-40B4-BE49-F238E27FC236}">
                <a16:creationId xmlns:a16="http://schemas.microsoft.com/office/drawing/2014/main" id="{D19B4CD6-937D-48E8-AF62-D2FC9A66CE36}"/>
              </a:ext>
            </a:extLst>
          </p:cNvPr>
          <p:cNvGraphicFramePr>
            <a:graphicFrameLocks noGrp="1"/>
          </p:cNvGraphicFramePr>
          <p:nvPr>
            <p:extLst>
              <p:ext uri="{D42A27DB-BD31-4B8C-83A1-F6EECF244321}">
                <p14:modId xmlns:p14="http://schemas.microsoft.com/office/powerpoint/2010/main" val="259673556"/>
              </p:ext>
            </p:extLst>
          </p:nvPr>
        </p:nvGraphicFramePr>
        <p:xfrm>
          <a:off x="543787" y="2670349"/>
          <a:ext cx="11024964" cy="2286000"/>
        </p:xfrm>
        <a:graphic>
          <a:graphicData uri="http://schemas.openxmlformats.org/drawingml/2006/table">
            <a:tbl>
              <a:tblPr firstRow="1" bandRow="1">
                <a:tableStyleId>{68D230F3-CF80-4859-8CE7-A43EE81993B5}</a:tableStyleId>
              </a:tblPr>
              <a:tblGrid>
                <a:gridCol w="1436202">
                  <a:extLst>
                    <a:ext uri="{9D8B030D-6E8A-4147-A177-3AD203B41FA5}">
                      <a16:colId xmlns:a16="http://schemas.microsoft.com/office/drawing/2014/main" val="3284693499"/>
                    </a:ext>
                  </a:extLst>
                </a:gridCol>
                <a:gridCol w="9588762">
                  <a:extLst>
                    <a:ext uri="{9D8B030D-6E8A-4147-A177-3AD203B41FA5}">
                      <a16:colId xmlns:a16="http://schemas.microsoft.com/office/drawing/2014/main" val="2502534028"/>
                    </a:ext>
                  </a:extLst>
                </a:gridCol>
              </a:tblGrid>
              <a:tr h="253365">
                <a:tc>
                  <a:txBody>
                    <a:bodyPr/>
                    <a:lstStyle/>
                    <a:p>
                      <a:r>
                        <a:rPr lang="en-US" sz="2000"/>
                        <a:t>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Special Education Event Name</a:t>
                      </a:r>
                    </a:p>
                  </a:txBody>
                  <a:tcPr marL="182880"/>
                </a:tc>
                <a:extLst>
                  <a:ext uri="{0D108BD9-81ED-4DB2-BD59-A6C34878D82A}">
                    <a16:rowId xmlns:a16="http://schemas.microsoft.com/office/drawing/2014/main" val="1858660123"/>
                  </a:ext>
                </a:extLst>
              </a:tr>
              <a:tr h="253365">
                <a:tc>
                  <a:txBody>
                    <a:bodyPr/>
                    <a:lstStyle/>
                    <a:p>
                      <a:r>
                        <a:rPr lang="en-US" sz="2000"/>
                        <a:t>EI01</a:t>
                      </a:r>
                    </a:p>
                  </a:txBody>
                  <a:tcPr/>
                </a:tc>
                <a:tc>
                  <a:txBody>
                    <a:bodyPr/>
                    <a:lstStyle/>
                    <a:p>
                      <a:r>
                        <a:rPr lang="en-US" sz="2000" b="0" i="0" kern="1200">
                          <a:solidFill>
                            <a:schemeClr val="tx1"/>
                          </a:solidFill>
                          <a:effectLst/>
                          <a:latin typeface="+mn-lt"/>
                          <a:ea typeface="+mn-ea"/>
                          <a:cs typeface="+mn-cs"/>
                        </a:rPr>
                        <a:t>Initial referral to CPSE</a:t>
                      </a:r>
                      <a:endParaRPr lang="en-US" sz="2000"/>
                    </a:p>
                  </a:txBody>
                  <a:tcPr marL="182880"/>
                </a:tc>
                <a:extLst>
                  <a:ext uri="{0D108BD9-81ED-4DB2-BD59-A6C34878D82A}">
                    <a16:rowId xmlns:a16="http://schemas.microsoft.com/office/drawing/2014/main" val="2346145562"/>
                  </a:ext>
                </a:extLst>
              </a:tr>
              <a:tr h="253365">
                <a:tc>
                  <a:txBody>
                    <a:bodyPr/>
                    <a:lstStyle/>
                    <a:p>
                      <a:r>
                        <a:rPr lang="en-US" sz="2000"/>
                        <a:t>EI02</a:t>
                      </a:r>
                    </a:p>
                  </a:txBody>
                  <a:tcPr/>
                </a:tc>
                <a:tc>
                  <a:txBody>
                    <a:bodyPr/>
                    <a:lstStyle/>
                    <a:p>
                      <a:r>
                        <a:rPr lang="en-US" sz="2000" b="0" i="0" kern="1200">
                          <a:solidFill>
                            <a:schemeClr val="tx1"/>
                          </a:solidFill>
                          <a:effectLst/>
                          <a:latin typeface="+mn-lt"/>
                          <a:ea typeface="+mn-ea"/>
                          <a:cs typeface="+mn-cs"/>
                        </a:rPr>
                        <a:t>Parental consent to evaluate</a:t>
                      </a:r>
                      <a:endParaRPr lang="en-US" sz="2000"/>
                    </a:p>
                  </a:txBody>
                  <a:tcPr marL="182880"/>
                </a:tc>
                <a:extLst>
                  <a:ext uri="{0D108BD9-81ED-4DB2-BD59-A6C34878D82A}">
                    <a16:rowId xmlns:a16="http://schemas.microsoft.com/office/drawing/2014/main" val="3927382338"/>
                  </a:ext>
                </a:extLst>
              </a:tr>
              <a:tr h="253365">
                <a:tc>
                  <a:txBody>
                    <a:bodyPr/>
                    <a:lstStyle/>
                    <a:p>
                      <a:r>
                        <a:rPr lang="en-US" sz="2000"/>
                        <a:t>EI03</a:t>
                      </a:r>
                    </a:p>
                  </a:txBody>
                  <a:tcPr/>
                </a:tc>
                <a:tc>
                  <a:txBody>
                    <a:bodyPr/>
                    <a:lstStyle/>
                    <a:p>
                      <a:r>
                        <a:rPr lang="en-US" sz="2000" b="0" i="0" kern="1200">
                          <a:solidFill>
                            <a:schemeClr val="tx1"/>
                          </a:solidFill>
                          <a:effectLst/>
                          <a:latin typeface="+mn-lt"/>
                          <a:ea typeface="+mn-ea"/>
                          <a:cs typeface="+mn-cs"/>
                        </a:rPr>
                        <a:t>CPSE meeting to discuss and determine eligibility</a:t>
                      </a:r>
                    </a:p>
                    <a:p>
                      <a:r>
                        <a:rPr lang="en-US" sz="2000" b="0" i="0" kern="1200">
                          <a:solidFill>
                            <a:schemeClr val="tx1"/>
                          </a:solidFill>
                          <a:effectLst/>
                          <a:latin typeface="+mn-lt"/>
                          <a:ea typeface="+mn-ea"/>
                          <a:cs typeface="+mn-cs"/>
                        </a:rPr>
                        <a:t>(all evaluations are completed and IEP developed if determined eligible)</a:t>
                      </a:r>
                      <a:endParaRPr lang="en-US" sz="2000"/>
                    </a:p>
                  </a:txBody>
                  <a:tcPr marL="182880"/>
                </a:tc>
                <a:extLst>
                  <a:ext uri="{0D108BD9-81ED-4DB2-BD59-A6C34878D82A}">
                    <a16:rowId xmlns:a16="http://schemas.microsoft.com/office/drawing/2014/main" val="3825635376"/>
                  </a:ext>
                </a:extLst>
              </a:tr>
              <a:tr h="262890">
                <a:tc>
                  <a:txBody>
                    <a:bodyPr/>
                    <a:lstStyle/>
                    <a:p>
                      <a:r>
                        <a:rPr lang="en-US" sz="2000"/>
                        <a:t>EI04</a:t>
                      </a:r>
                    </a:p>
                  </a:txBody>
                  <a:tcPr/>
                </a:tc>
                <a:tc>
                  <a:txBody>
                    <a:bodyPr/>
                    <a:lstStyle/>
                    <a:p>
                      <a:pPr algn="l" fontAlgn="t"/>
                      <a:r>
                        <a:rPr lang="en-US" sz="2000" b="0" i="0" kern="1200">
                          <a:solidFill>
                            <a:schemeClr val="tx1"/>
                          </a:solidFill>
                          <a:effectLst/>
                          <a:latin typeface="+mn-lt"/>
                          <a:ea typeface="+mn-ea"/>
                          <a:cs typeface="+mn-cs"/>
                        </a:rPr>
                        <a:t>Full IEP implementation</a:t>
                      </a:r>
                    </a:p>
                  </a:txBody>
                  <a:tcPr marL="182880" marR="19050" marT="19050" marB="19050"/>
                </a:tc>
                <a:extLst>
                  <a:ext uri="{0D108BD9-81ED-4DB2-BD59-A6C34878D82A}">
                    <a16:rowId xmlns:a16="http://schemas.microsoft.com/office/drawing/2014/main" val="3206633156"/>
                  </a:ext>
                </a:extLst>
              </a:tr>
            </a:tbl>
          </a:graphicData>
        </a:graphic>
      </p:graphicFrame>
      <p:sp>
        <p:nvSpPr>
          <p:cNvPr id="4" name="Slide Number Placeholder 3">
            <a:extLst>
              <a:ext uri="{FF2B5EF4-FFF2-40B4-BE49-F238E27FC236}">
                <a16:creationId xmlns:a16="http://schemas.microsoft.com/office/drawing/2014/main" id="{BD37C71A-A93E-4F8D-BB8F-EA8A7655FDD1}"/>
              </a:ext>
            </a:extLst>
          </p:cNvPr>
          <p:cNvSpPr>
            <a:spLocks noGrp="1"/>
          </p:cNvSpPr>
          <p:nvPr>
            <p:ph type="sldNum" sz="quarter" idx="12"/>
          </p:nvPr>
        </p:nvSpPr>
        <p:spPr/>
        <p:txBody>
          <a:bodyPr/>
          <a:lstStyle/>
          <a:p>
            <a:fld id="{9CD8D479-8942-46E8-A226-A4E01F7A105C}" type="slidenum">
              <a:rPr lang="en-US" smtClean="0"/>
              <a:t>6</a:t>
            </a:fld>
            <a:endParaRPr lang="en-US"/>
          </a:p>
        </p:txBody>
      </p:sp>
      <p:sp>
        <p:nvSpPr>
          <p:cNvPr id="6" name="Footer Placeholder 5">
            <a:extLst>
              <a:ext uri="{FF2B5EF4-FFF2-40B4-BE49-F238E27FC236}">
                <a16:creationId xmlns:a16="http://schemas.microsoft.com/office/drawing/2014/main" id="{6BEF6C7C-3088-4977-AF6E-31A6E0D93DFD}"/>
              </a:ext>
            </a:extLst>
          </p:cNvPr>
          <p:cNvSpPr>
            <a:spLocks noGrp="1"/>
          </p:cNvSpPr>
          <p:nvPr>
            <p:ph type="ftr" sz="quarter" idx="11"/>
          </p:nvPr>
        </p:nvSpPr>
        <p:spPr/>
        <p:txBody>
          <a:bodyPr/>
          <a:lstStyle/>
          <a:p>
            <a:r>
              <a:rPr lang="en-US"/>
              <a:t>Indicator 12 Data Collection </a:t>
            </a:r>
          </a:p>
        </p:txBody>
      </p:sp>
    </p:spTree>
    <p:extLst>
      <p:ext uri="{BB962C8B-B14F-4D97-AF65-F5344CB8AC3E}">
        <p14:creationId xmlns:p14="http://schemas.microsoft.com/office/powerpoint/2010/main" val="154374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graphicEl>
                                              <a:dgm id="{32EF3606-6129-48A2-9596-DFCAC9AC46D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graphicEl>
                                              <a:dgm id="{98EB2016-A379-4377-B4BA-E5E6B9F74BA8}"/>
                                            </p:graphicEl>
                                          </p:spTgt>
                                        </p:tgtEl>
                                        <p:attrNameLst>
                                          <p:attrName>style.visibility</p:attrName>
                                        </p:attrNameLst>
                                      </p:cBhvr>
                                      <p:to>
                                        <p:strVal val="visible"/>
                                      </p:to>
                                    </p:set>
                                  </p:childTnLst>
                                </p:cTn>
                              </p:par>
                              <p:par>
                                <p:cTn id="9" presetID="10" presetClass="entr" presetSubtype="0" fill="hold" nodeType="withEffect">
                                  <p:stCondLst>
                                    <p:cond delay="19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 presetClass="entr" presetSubtype="0" fill="hold" grpId="0" nodeType="withEffect">
                                  <p:stCondLst>
                                    <p:cond delay="33000"/>
                                  </p:stCondLst>
                                  <p:childTnLst>
                                    <p:set>
                                      <p:cBhvr>
                                        <p:cTn id="13" dur="1" fill="hold">
                                          <p:stCondLst>
                                            <p:cond delay="0"/>
                                          </p:stCondLst>
                                        </p:cTn>
                                        <p:tgtEl>
                                          <p:spTgt spid="10">
                                            <p:graphicEl>
                                              <a:dgm id="{C43CA124-1D46-45DF-9D51-4AAF269CF7EC}"/>
                                            </p:graphicEl>
                                          </p:spTgt>
                                        </p:tgtEl>
                                        <p:attrNameLst>
                                          <p:attrName>style.visibility</p:attrName>
                                        </p:attrNameLst>
                                      </p:cBhvr>
                                      <p:to>
                                        <p:strVal val="visible"/>
                                      </p:to>
                                    </p:set>
                                  </p:childTnLst>
                                </p:cTn>
                              </p:par>
                              <p:par>
                                <p:cTn id="14" presetID="1" presetClass="entr" presetSubtype="0" fill="hold" grpId="0" nodeType="withEffect">
                                  <p:stCondLst>
                                    <p:cond delay="33000"/>
                                  </p:stCondLst>
                                  <p:childTnLst>
                                    <p:set>
                                      <p:cBhvr>
                                        <p:cTn id="15" dur="1" fill="hold">
                                          <p:stCondLst>
                                            <p:cond delay="0"/>
                                          </p:stCondLst>
                                        </p:cTn>
                                        <p:tgtEl>
                                          <p:spTgt spid="10">
                                            <p:graphicEl>
                                              <a:dgm id="{162F9DE2-C657-4E65-98CA-59ED47BAE30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4295-F6B7-46C3-B648-5D0E9A51AF5E}"/>
              </a:ext>
            </a:extLst>
          </p:cNvPr>
          <p:cNvSpPr>
            <a:spLocks noGrp="1"/>
          </p:cNvSpPr>
          <p:nvPr>
            <p:ph type="title"/>
          </p:nvPr>
        </p:nvSpPr>
        <p:spPr>
          <a:xfrm>
            <a:off x="333701" y="0"/>
            <a:ext cx="9371949" cy="1183566"/>
          </a:xfrm>
        </p:spPr>
        <p:txBody>
          <a:bodyPr/>
          <a:lstStyle/>
          <a:p>
            <a:r>
              <a:rPr lang="en-US"/>
              <a:t>Indicator 12 Sample Size:  </a:t>
            </a:r>
          </a:p>
        </p:txBody>
      </p:sp>
      <p:graphicFrame>
        <p:nvGraphicFramePr>
          <p:cNvPr id="10" name="Content Placeholder 6">
            <a:extLst>
              <a:ext uri="{FF2B5EF4-FFF2-40B4-BE49-F238E27FC236}">
                <a16:creationId xmlns:a16="http://schemas.microsoft.com/office/drawing/2014/main" id="{C1012A63-3679-4944-9F4A-7945B9420CC8}"/>
              </a:ext>
            </a:extLst>
          </p:cNvPr>
          <p:cNvGraphicFramePr>
            <a:graphicFrameLocks noGrp="1"/>
          </p:cNvGraphicFramePr>
          <p:nvPr>
            <p:ph idx="1"/>
            <p:extLst>
              <p:ext uri="{D42A27DB-BD31-4B8C-83A1-F6EECF244321}">
                <p14:modId xmlns:p14="http://schemas.microsoft.com/office/powerpoint/2010/main" val="2591122842"/>
              </p:ext>
            </p:extLst>
          </p:nvPr>
        </p:nvGraphicFramePr>
        <p:xfrm>
          <a:off x="410402" y="1237884"/>
          <a:ext cx="11472373" cy="3378892"/>
        </p:xfrm>
        <a:graphic>
          <a:graphicData uri="http://schemas.openxmlformats.org/drawingml/2006/table">
            <a:tbl>
              <a:tblPr firstRow="1">
                <a:tableStyleId>{FABFCF23-3B69-468F-B69F-88F6DE6A72F2}</a:tableStyleId>
              </a:tblPr>
              <a:tblGrid>
                <a:gridCol w="10175350">
                  <a:extLst>
                    <a:ext uri="{9D8B030D-6E8A-4147-A177-3AD203B41FA5}">
                      <a16:colId xmlns:a16="http://schemas.microsoft.com/office/drawing/2014/main" val="1993382513"/>
                    </a:ext>
                  </a:extLst>
                </a:gridCol>
                <a:gridCol w="1297023">
                  <a:extLst>
                    <a:ext uri="{9D8B030D-6E8A-4147-A177-3AD203B41FA5}">
                      <a16:colId xmlns:a16="http://schemas.microsoft.com/office/drawing/2014/main" val="288016743"/>
                    </a:ext>
                  </a:extLst>
                </a:gridCol>
              </a:tblGrid>
              <a:tr h="373126">
                <a:tc>
                  <a:txBody>
                    <a:bodyPr/>
                    <a:lstStyle/>
                    <a:p>
                      <a:pPr marL="0" marR="0">
                        <a:lnSpc>
                          <a:spcPct val="115000"/>
                        </a:lnSpc>
                        <a:spcBef>
                          <a:spcPts val="300"/>
                        </a:spcBef>
                        <a:spcAft>
                          <a:spcPts val="300"/>
                        </a:spcAft>
                      </a:pPr>
                      <a:r>
                        <a:rPr lang="en-US" sz="1800" b="0" kern="1200">
                          <a:solidFill>
                            <a:schemeClr val="bg1"/>
                          </a:solidFill>
                          <a:latin typeface="+mn-lt"/>
                          <a:ea typeface="+mn-ea"/>
                          <a:cs typeface="+mn-cs"/>
                        </a:rPr>
                        <a:t>Indicator 12 Measurement Categories and New York State 2019 Reported Data: </a:t>
                      </a:r>
                    </a:p>
                  </a:txBody>
                  <a:tcPr marL="59026" marR="59026" marT="0" marB="0">
                    <a:solidFill>
                      <a:srgbClr val="2A69A2"/>
                    </a:solidFill>
                  </a:tcPr>
                </a:tc>
                <a:tc>
                  <a:txBody>
                    <a:bodyPr/>
                    <a:lstStyle/>
                    <a:p>
                      <a:pPr marL="0" marR="0" algn="ctr">
                        <a:lnSpc>
                          <a:spcPct val="115000"/>
                        </a:lnSpc>
                        <a:spcBef>
                          <a:spcPts val="300"/>
                        </a:spcBef>
                        <a:spcAft>
                          <a:spcPts val="300"/>
                        </a:spcAft>
                      </a:pP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59026" marR="59026" marT="0" marB="0" anchor="ctr">
                    <a:solidFill>
                      <a:srgbClr val="2A69A2"/>
                    </a:solidFill>
                  </a:tcPr>
                </a:tc>
                <a:extLst>
                  <a:ext uri="{0D108BD9-81ED-4DB2-BD59-A6C34878D82A}">
                    <a16:rowId xmlns:a16="http://schemas.microsoft.com/office/drawing/2014/main" val="2054894805"/>
                  </a:ext>
                </a:extLst>
              </a:tr>
              <a:tr h="373126">
                <a:tc>
                  <a:txBody>
                    <a:bodyPr/>
                    <a:lstStyle/>
                    <a:p>
                      <a:pPr marL="0" marR="0">
                        <a:lnSpc>
                          <a:spcPct val="115000"/>
                        </a:lnSpc>
                        <a:spcBef>
                          <a:spcPts val="300"/>
                        </a:spcBef>
                        <a:spcAft>
                          <a:spcPts val="300"/>
                        </a:spcAft>
                      </a:pPr>
                      <a:r>
                        <a:rPr lang="en-US" sz="1600">
                          <a:effectLst/>
                        </a:rPr>
                        <a:t>a. Number of children who have been served in Part C and referred to Part B for Part B eligibility determination. </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59026" marR="59026" marT="0" marB="0"/>
                </a:tc>
                <a:tc>
                  <a:txBody>
                    <a:bodyPr/>
                    <a:lstStyle/>
                    <a:p>
                      <a:pPr marL="0" marR="0" algn="ctr">
                        <a:lnSpc>
                          <a:spcPct val="115000"/>
                        </a:lnSpc>
                        <a:spcBef>
                          <a:spcPts val="300"/>
                        </a:spcBef>
                        <a:spcAft>
                          <a:spcPts val="300"/>
                        </a:spcAft>
                      </a:pPr>
                      <a:r>
                        <a:rPr lang="en-US" sz="1600">
                          <a:effectLst/>
                        </a:rPr>
                        <a:t>2,539</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59026" marR="59026" marT="0" marB="0" anchor="ctr"/>
                </a:tc>
                <a:extLst>
                  <a:ext uri="{0D108BD9-81ED-4DB2-BD59-A6C34878D82A}">
                    <a16:rowId xmlns:a16="http://schemas.microsoft.com/office/drawing/2014/main" val="2535297481"/>
                  </a:ext>
                </a:extLst>
              </a:tr>
              <a:tr h="424567">
                <a:tc>
                  <a:txBody>
                    <a:bodyPr/>
                    <a:lstStyle/>
                    <a:p>
                      <a:pPr marL="0" marR="0">
                        <a:lnSpc>
                          <a:spcPct val="115000"/>
                        </a:lnSpc>
                        <a:spcBef>
                          <a:spcPts val="300"/>
                        </a:spcBef>
                        <a:spcAft>
                          <a:spcPts val="300"/>
                        </a:spcAft>
                      </a:pPr>
                      <a:r>
                        <a:rPr lang="en-US" sz="1600">
                          <a:effectLst/>
                        </a:rPr>
                        <a:t>b. Number of those referred determined to be NOT eligible and whose eligibility was determined prior to third birthday. </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59026" marR="59026" marT="0" marB="0"/>
                </a:tc>
                <a:tc>
                  <a:txBody>
                    <a:bodyPr/>
                    <a:lstStyle/>
                    <a:p>
                      <a:pPr marL="0" marR="0" algn="ctr">
                        <a:lnSpc>
                          <a:spcPct val="115000"/>
                        </a:lnSpc>
                        <a:spcBef>
                          <a:spcPts val="300"/>
                        </a:spcBef>
                        <a:spcAft>
                          <a:spcPts val="300"/>
                        </a:spcAft>
                      </a:pPr>
                      <a:r>
                        <a:rPr lang="en-US" sz="1600">
                          <a:effectLst/>
                        </a:rPr>
                        <a:t>86</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59026" marR="59026" marT="0" marB="0" anchor="ctr"/>
                </a:tc>
                <a:extLst>
                  <a:ext uri="{0D108BD9-81ED-4DB2-BD59-A6C34878D82A}">
                    <a16:rowId xmlns:a16="http://schemas.microsoft.com/office/drawing/2014/main" val="3029895826"/>
                  </a:ext>
                </a:extLst>
              </a:tr>
              <a:tr h="382723">
                <a:tc>
                  <a:txBody>
                    <a:bodyPr/>
                    <a:lstStyle/>
                    <a:p>
                      <a:pPr marL="0" marR="0">
                        <a:lnSpc>
                          <a:spcPct val="115000"/>
                        </a:lnSpc>
                        <a:spcBef>
                          <a:spcPts val="300"/>
                        </a:spcBef>
                        <a:spcAft>
                          <a:spcPts val="300"/>
                        </a:spcAft>
                      </a:pPr>
                      <a:r>
                        <a:rPr lang="en-US" sz="1600">
                          <a:effectLst/>
                        </a:rPr>
                        <a:t>c. Number of those found eligible who have an IEP developed and implemented by their third birthdays. </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59026" marR="59026" marT="0" marB="0"/>
                </a:tc>
                <a:tc>
                  <a:txBody>
                    <a:bodyPr/>
                    <a:lstStyle/>
                    <a:p>
                      <a:pPr marL="0" marR="0" algn="ctr">
                        <a:lnSpc>
                          <a:spcPct val="115000"/>
                        </a:lnSpc>
                        <a:spcBef>
                          <a:spcPts val="300"/>
                        </a:spcBef>
                        <a:spcAft>
                          <a:spcPts val="300"/>
                        </a:spcAft>
                      </a:pPr>
                      <a:r>
                        <a:rPr lang="en-US" sz="1600">
                          <a:effectLst/>
                        </a:rPr>
                        <a:t>185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59026" marR="59026" marT="0" marB="0" anchor="ctr"/>
                </a:tc>
                <a:extLst>
                  <a:ext uri="{0D108BD9-81ED-4DB2-BD59-A6C34878D82A}">
                    <a16:rowId xmlns:a16="http://schemas.microsoft.com/office/drawing/2014/main" val="2966123888"/>
                  </a:ext>
                </a:extLst>
              </a:tr>
              <a:tr h="896822">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en-US" sz="1600">
                          <a:effectLst/>
                        </a:rPr>
                        <a:t>d. </a:t>
                      </a:r>
                      <a:r>
                        <a:rPr lang="en-US" sz="1600" kern="1200">
                          <a:effectLst/>
                        </a:rPr>
                        <a:t>Number for whom: parent refusals to provide consent caused delays in evaluation or initial services; parent repeatedly fails or refuses to produce the child for the evaluation; or child enrolls in another school district after consent to evaluate but prior to when a determination of eligibility is made.</a:t>
                      </a:r>
                      <a:endParaRPr lang="en-US" sz="1600" kern="1200">
                        <a:solidFill>
                          <a:schemeClr val="tx1"/>
                        </a:solidFill>
                        <a:effectLst/>
                        <a:latin typeface="+mn-lt"/>
                        <a:ea typeface="+mn-ea"/>
                        <a:cs typeface="+mn-cs"/>
                      </a:endParaRPr>
                    </a:p>
                  </a:txBody>
                  <a:tcPr marL="59026" marR="59026" marT="0" marB="0"/>
                </a:tc>
                <a:tc>
                  <a:txBody>
                    <a:bodyPr/>
                    <a:lstStyle/>
                    <a:p>
                      <a:pPr marL="0" marR="0" algn="ctr">
                        <a:lnSpc>
                          <a:spcPct val="115000"/>
                        </a:lnSpc>
                        <a:spcBef>
                          <a:spcPts val="300"/>
                        </a:spcBef>
                        <a:spcAft>
                          <a:spcPts val="300"/>
                        </a:spcAft>
                      </a:pPr>
                      <a:r>
                        <a:rPr lang="en-US" sz="1600">
                          <a:effectLst/>
                        </a:rPr>
                        <a:t>757</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59026" marR="59026" marT="0" marB="0" anchor="ctr"/>
                </a:tc>
                <a:extLst>
                  <a:ext uri="{0D108BD9-81ED-4DB2-BD59-A6C34878D82A}">
                    <a16:rowId xmlns:a16="http://schemas.microsoft.com/office/drawing/2014/main" val="3381332802"/>
                  </a:ext>
                </a:extLst>
              </a:tr>
              <a:tr h="419130">
                <a:tc>
                  <a:txBody>
                    <a:bodyPr/>
                    <a:lstStyle/>
                    <a:p>
                      <a:pPr marL="0" marR="0">
                        <a:lnSpc>
                          <a:spcPct val="115000"/>
                        </a:lnSpc>
                        <a:spcBef>
                          <a:spcPts val="300"/>
                        </a:spcBef>
                        <a:spcAft>
                          <a:spcPts val="300"/>
                        </a:spcAft>
                      </a:pPr>
                      <a:r>
                        <a:rPr lang="en-US" sz="1600">
                          <a:effectLst/>
                        </a:rPr>
                        <a:t>e. Number of children who were referred to Part C less than 90 days before their third birthdays. </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59026" marR="59026" marT="0" marB="0"/>
                </a:tc>
                <a:tc>
                  <a:txBody>
                    <a:bodyPr/>
                    <a:lstStyle/>
                    <a:p>
                      <a:pPr marL="0" marR="0" algn="ctr">
                        <a:lnSpc>
                          <a:spcPct val="115000"/>
                        </a:lnSpc>
                        <a:spcBef>
                          <a:spcPts val="300"/>
                        </a:spcBef>
                        <a:spcAft>
                          <a:spcPts val="300"/>
                        </a:spcAft>
                      </a:pPr>
                      <a:r>
                        <a:rPr lang="en-US" sz="1600">
                          <a:effectLst/>
                        </a:rPr>
                        <a:t>4</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59026" marR="59026" marT="0" marB="0" anchor="ctr"/>
                </a:tc>
                <a:extLst>
                  <a:ext uri="{0D108BD9-81ED-4DB2-BD59-A6C34878D82A}">
                    <a16:rowId xmlns:a16="http://schemas.microsoft.com/office/drawing/2014/main" val="3136745135"/>
                  </a:ext>
                </a:extLst>
              </a:tr>
              <a:tr h="509398">
                <a:tc>
                  <a:txBody>
                    <a:bodyPr/>
                    <a:lstStyle/>
                    <a:p>
                      <a:pPr marL="0" marR="0">
                        <a:lnSpc>
                          <a:spcPct val="115000"/>
                        </a:lnSpc>
                        <a:spcBef>
                          <a:spcPts val="300"/>
                        </a:spcBef>
                        <a:spcAft>
                          <a:spcPts val="300"/>
                        </a:spcAft>
                      </a:pPr>
                      <a:r>
                        <a:rPr lang="en-US" sz="1600">
                          <a:effectLst/>
                        </a:rPr>
                        <a:t>f. Number of children whose parents chose to continue early intervention services beyond the child’s third birthday</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59026" marR="59026" marT="0" marB="0"/>
                </a:tc>
                <a:tc>
                  <a:txBody>
                    <a:bodyPr/>
                    <a:lstStyle/>
                    <a:p>
                      <a:pPr marL="0" marR="0" algn="ctr">
                        <a:lnSpc>
                          <a:spcPct val="115000"/>
                        </a:lnSpc>
                        <a:spcBef>
                          <a:spcPts val="300"/>
                        </a:spcBef>
                        <a:spcAft>
                          <a:spcPts val="300"/>
                        </a:spcAft>
                      </a:pPr>
                      <a:r>
                        <a:rPr lang="en-US" sz="1600">
                          <a:effectLst/>
                        </a:rPr>
                        <a:t>1,424</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59026" marR="59026" marT="0" marB="0" anchor="ctr"/>
                </a:tc>
                <a:extLst>
                  <a:ext uri="{0D108BD9-81ED-4DB2-BD59-A6C34878D82A}">
                    <a16:rowId xmlns:a16="http://schemas.microsoft.com/office/drawing/2014/main" val="3602579944"/>
                  </a:ext>
                </a:extLst>
              </a:tr>
            </a:tbl>
          </a:graphicData>
        </a:graphic>
      </p:graphicFrame>
      <p:sp>
        <p:nvSpPr>
          <p:cNvPr id="3" name="TextBox 2">
            <a:extLst>
              <a:ext uri="{FF2B5EF4-FFF2-40B4-BE49-F238E27FC236}">
                <a16:creationId xmlns:a16="http://schemas.microsoft.com/office/drawing/2014/main" id="{E8AF042C-496C-4F3E-ACEE-888792EC8E3E}"/>
              </a:ext>
              <a:ext uri="{C183D7F6-B498-43B3-948B-1728B52AA6E4}">
                <adec:decorative xmlns:adec="http://schemas.microsoft.com/office/drawing/2017/decorative" val="1"/>
              </a:ext>
            </a:extLst>
          </p:cNvPr>
          <p:cNvSpPr txBox="1"/>
          <p:nvPr/>
        </p:nvSpPr>
        <p:spPr>
          <a:xfrm>
            <a:off x="398527" y="4706719"/>
            <a:ext cx="11484247" cy="369332"/>
          </a:xfrm>
          <a:prstGeom prst="rect">
            <a:avLst/>
          </a:prstGeom>
          <a:solidFill>
            <a:srgbClr val="005828"/>
          </a:solidFill>
        </p:spPr>
        <p:txBody>
          <a:bodyPr wrap="square" rtlCol="0">
            <a:spAutoFit/>
          </a:bodyPr>
          <a:lstStyle/>
          <a:p>
            <a:r>
              <a:rPr lang="en-US">
                <a:solidFill>
                  <a:schemeClr val="bg1"/>
                </a:solidFill>
              </a:rPr>
              <a:t>New York State Indicator 12 Measurement Calculation </a:t>
            </a:r>
            <a:endParaRPr lang="en-US">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FBF427F8-4E52-4A16-8A88-9C26F3D12BE8}"/>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975673443"/>
              </p:ext>
            </p:extLst>
          </p:nvPr>
        </p:nvGraphicFramePr>
        <p:xfrm>
          <a:off x="410401" y="5064176"/>
          <a:ext cx="11472373" cy="1437951"/>
        </p:xfrm>
        <a:graphic>
          <a:graphicData uri="http://schemas.openxmlformats.org/drawingml/2006/table">
            <a:tbl>
              <a:tblPr firstRow="1">
                <a:tableStyleId>{8A107856-5554-42FB-B03E-39F5DBC370BA}</a:tableStyleId>
              </a:tblPr>
              <a:tblGrid>
                <a:gridCol w="4573443">
                  <a:extLst>
                    <a:ext uri="{9D8B030D-6E8A-4147-A177-3AD203B41FA5}">
                      <a16:colId xmlns:a16="http://schemas.microsoft.com/office/drawing/2014/main" val="183472152"/>
                    </a:ext>
                  </a:extLst>
                </a:gridCol>
                <a:gridCol w="1703203">
                  <a:extLst>
                    <a:ext uri="{9D8B030D-6E8A-4147-A177-3AD203B41FA5}">
                      <a16:colId xmlns:a16="http://schemas.microsoft.com/office/drawing/2014/main" val="334794082"/>
                    </a:ext>
                  </a:extLst>
                </a:gridCol>
                <a:gridCol w="1892759">
                  <a:extLst>
                    <a:ext uri="{9D8B030D-6E8A-4147-A177-3AD203B41FA5}">
                      <a16:colId xmlns:a16="http://schemas.microsoft.com/office/drawing/2014/main" val="2151467245"/>
                    </a:ext>
                  </a:extLst>
                </a:gridCol>
                <a:gridCol w="1680289">
                  <a:extLst>
                    <a:ext uri="{9D8B030D-6E8A-4147-A177-3AD203B41FA5}">
                      <a16:colId xmlns:a16="http://schemas.microsoft.com/office/drawing/2014/main" val="3921737545"/>
                    </a:ext>
                  </a:extLst>
                </a:gridCol>
                <a:gridCol w="1622679">
                  <a:extLst>
                    <a:ext uri="{9D8B030D-6E8A-4147-A177-3AD203B41FA5}">
                      <a16:colId xmlns:a16="http://schemas.microsoft.com/office/drawing/2014/main" val="2310001722"/>
                    </a:ext>
                  </a:extLst>
                </a:gridCol>
              </a:tblGrid>
              <a:tr h="501488">
                <a:tc>
                  <a:txBody>
                    <a:bodyPr/>
                    <a:lstStyle/>
                    <a:p>
                      <a:pPr marL="0" marR="0">
                        <a:lnSpc>
                          <a:spcPct val="115000"/>
                        </a:lnSpc>
                        <a:spcBef>
                          <a:spcPts val="300"/>
                        </a:spcBef>
                        <a:spcAft>
                          <a:spcPts val="300"/>
                        </a:spcAft>
                      </a:pPr>
                      <a:r>
                        <a:rPr lang="en-US" sz="1600">
                          <a:effectLst/>
                        </a:rPr>
                        <a:t>Measure</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43128" marR="43128" marT="0" marB="0" anchor="ctr"/>
                </a:tc>
                <a:tc>
                  <a:txBody>
                    <a:bodyPr/>
                    <a:lstStyle/>
                    <a:p>
                      <a:pPr marL="0" marR="0" algn="ctr">
                        <a:lnSpc>
                          <a:spcPct val="115000"/>
                        </a:lnSpc>
                        <a:spcBef>
                          <a:spcPts val="300"/>
                        </a:spcBef>
                        <a:spcAft>
                          <a:spcPts val="300"/>
                        </a:spcAft>
                      </a:pPr>
                      <a:r>
                        <a:rPr lang="en-US" sz="1600">
                          <a:effectLst/>
                        </a:rPr>
                        <a:t>Numerator (c)</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43128" marR="43128" marT="0" marB="0" anchor="ctr"/>
                </a:tc>
                <a:tc>
                  <a:txBody>
                    <a:bodyPr/>
                    <a:lstStyle/>
                    <a:p>
                      <a:pPr marL="0" marR="0" algn="ctr">
                        <a:lnSpc>
                          <a:spcPct val="115000"/>
                        </a:lnSpc>
                        <a:spcBef>
                          <a:spcPts val="300"/>
                        </a:spcBef>
                        <a:spcAft>
                          <a:spcPts val="300"/>
                        </a:spcAft>
                      </a:pPr>
                      <a:r>
                        <a:rPr lang="en-US" sz="1600">
                          <a:effectLst/>
                        </a:rPr>
                        <a:t>Denominator            (a-b-d-e-f)</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43128" marR="43128" marT="0" marB="0" anchor="ctr"/>
                </a:tc>
                <a:tc>
                  <a:txBody>
                    <a:bodyPr/>
                    <a:lstStyle/>
                    <a:p>
                      <a:pPr marL="0" marR="0" algn="ctr">
                        <a:lnSpc>
                          <a:spcPct val="115000"/>
                        </a:lnSpc>
                        <a:spcBef>
                          <a:spcPts val="300"/>
                        </a:spcBef>
                        <a:spcAft>
                          <a:spcPts val="300"/>
                        </a:spcAft>
                      </a:pPr>
                      <a:r>
                        <a:rPr lang="en-US" sz="1600">
                          <a:effectLst/>
                        </a:rPr>
                        <a:t>FFY 2019 Target</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43128" marR="43128" marT="0" marB="0" anchor="ctr"/>
                </a:tc>
                <a:tc>
                  <a:txBody>
                    <a:bodyPr/>
                    <a:lstStyle/>
                    <a:p>
                      <a:pPr marL="0" marR="0" algn="ctr">
                        <a:lnSpc>
                          <a:spcPct val="115000"/>
                        </a:lnSpc>
                        <a:spcBef>
                          <a:spcPts val="300"/>
                        </a:spcBef>
                        <a:spcAft>
                          <a:spcPts val="300"/>
                        </a:spcAft>
                      </a:pPr>
                      <a:r>
                        <a:rPr lang="en-US" sz="1600">
                          <a:effectLst/>
                        </a:rPr>
                        <a:t>FFY 2019 Data</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43128" marR="43128" marT="0" marB="0" anchor="ctr"/>
                </a:tc>
                <a:extLst>
                  <a:ext uri="{0D108BD9-81ED-4DB2-BD59-A6C34878D82A}">
                    <a16:rowId xmlns:a16="http://schemas.microsoft.com/office/drawing/2014/main" val="806900347"/>
                  </a:ext>
                </a:extLst>
              </a:tr>
              <a:tr h="895216">
                <a:tc>
                  <a:txBody>
                    <a:bodyPr/>
                    <a:lstStyle/>
                    <a:p>
                      <a:pPr marL="0" marR="0">
                        <a:lnSpc>
                          <a:spcPct val="115000"/>
                        </a:lnSpc>
                        <a:spcBef>
                          <a:spcPts val="300"/>
                        </a:spcBef>
                        <a:spcAft>
                          <a:spcPts val="300"/>
                        </a:spcAft>
                      </a:pPr>
                      <a:r>
                        <a:rPr lang="en-US" sz="1500">
                          <a:effectLst/>
                        </a:rPr>
                        <a:t>Percent of children referred by Part C prior to age 3 who are found eligible for Part B, and who have an IEP developed and implemented by their third birthdays.</a:t>
                      </a:r>
                      <a:endParaRPr lang="en-US" sz="1500">
                        <a:effectLst/>
                        <a:latin typeface="Arial" panose="020B0604020202020204" pitchFamily="34" charset="0"/>
                        <a:ea typeface="Calibri" panose="020F0502020204030204" pitchFamily="34" charset="0"/>
                        <a:cs typeface="Times New Roman" panose="02020603050405020304" pitchFamily="18" charset="0"/>
                      </a:endParaRPr>
                    </a:p>
                  </a:txBody>
                  <a:tcPr marL="43128" marR="43128" marT="0" marB="0" anchor="ctr"/>
                </a:tc>
                <a:tc>
                  <a:txBody>
                    <a:bodyPr/>
                    <a:lstStyle/>
                    <a:p>
                      <a:pPr marL="0" marR="0" algn="ctr">
                        <a:lnSpc>
                          <a:spcPct val="115000"/>
                        </a:lnSpc>
                        <a:spcBef>
                          <a:spcPts val="300"/>
                        </a:spcBef>
                        <a:spcAft>
                          <a:spcPts val="300"/>
                        </a:spcAft>
                      </a:pPr>
                      <a:r>
                        <a:rPr lang="en-US" sz="1600">
                          <a:effectLst/>
                        </a:rPr>
                        <a:t>185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43128" marR="43128" marT="0" marB="0" anchor="ctr"/>
                </a:tc>
                <a:tc>
                  <a:txBody>
                    <a:bodyPr/>
                    <a:lstStyle/>
                    <a:p>
                      <a:pPr marL="0" marR="0" algn="ctr">
                        <a:lnSpc>
                          <a:spcPct val="115000"/>
                        </a:lnSpc>
                        <a:spcBef>
                          <a:spcPts val="300"/>
                        </a:spcBef>
                        <a:spcAft>
                          <a:spcPts val="300"/>
                        </a:spcAft>
                      </a:pPr>
                      <a:r>
                        <a:rPr lang="en-US" sz="1600">
                          <a:effectLst/>
                        </a:rPr>
                        <a:t>268</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43128" marR="43128" marT="0" marB="0" anchor="ctr"/>
                </a:tc>
                <a:tc>
                  <a:txBody>
                    <a:bodyPr/>
                    <a:lstStyle/>
                    <a:p>
                      <a:pPr marL="0" marR="0" algn="ctr">
                        <a:lnSpc>
                          <a:spcPct val="115000"/>
                        </a:lnSpc>
                        <a:spcBef>
                          <a:spcPts val="300"/>
                        </a:spcBef>
                        <a:spcAft>
                          <a:spcPts val="300"/>
                        </a:spcAft>
                      </a:pPr>
                      <a:r>
                        <a:rPr lang="en-US" sz="1600">
                          <a:effectLst/>
                        </a:rPr>
                        <a:t>100%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43128" marR="43128" marT="0" marB="0" anchor="ctr"/>
                </a:tc>
                <a:tc>
                  <a:txBody>
                    <a:bodyPr/>
                    <a:lstStyle/>
                    <a:p>
                      <a:pPr marL="0" marR="0" algn="ctr">
                        <a:lnSpc>
                          <a:spcPct val="115000"/>
                        </a:lnSpc>
                        <a:spcBef>
                          <a:spcPts val="300"/>
                        </a:spcBef>
                        <a:spcAft>
                          <a:spcPts val="300"/>
                        </a:spcAft>
                      </a:pPr>
                      <a:r>
                        <a:rPr lang="en-US" sz="1600">
                          <a:effectLst/>
                        </a:rPr>
                        <a:t>69.03%</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43128" marR="43128" marT="0" marB="0" anchor="ctr"/>
                </a:tc>
                <a:extLst>
                  <a:ext uri="{0D108BD9-81ED-4DB2-BD59-A6C34878D82A}">
                    <a16:rowId xmlns:a16="http://schemas.microsoft.com/office/drawing/2014/main" val="2601524664"/>
                  </a:ext>
                </a:extLst>
              </a:tr>
            </a:tbl>
          </a:graphicData>
        </a:graphic>
      </p:graphicFrame>
      <p:sp>
        <p:nvSpPr>
          <p:cNvPr id="4" name="Slide Number Placeholder 3">
            <a:extLst>
              <a:ext uri="{FF2B5EF4-FFF2-40B4-BE49-F238E27FC236}">
                <a16:creationId xmlns:a16="http://schemas.microsoft.com/office/drawing/2014/main" id="{4645571E-1A19-4F92-A829-1EBF8F7A8EF4}"/>
              </a:ext>
              <a:ext uri="{C183D7F6-B498-43B3-948B-1728B52AA6E4}">
                <adec:decorative xmlns:adec="http://schemas.microsoft.com/office/drawing/2017/decorative" val="0"/>
              </a:ext>
            </a:extLst>
          </p:cNvPr>
          <p:cNvSpPr>
            <a:spLocks noGrp="1"/>
          </p:cNvSpPr>
          <p:nvPr>
            <p:ph type="sldNum" sz="quarter" idx="12"/>
          </p:nvPr>
        </p:nvSpPr>
        <p:spPr/>
        <p:txBody>
          <a:bodyPr/>
          <a:lstStyle/>
          <a:p>
            <a:fld id="{9CD8D479-8942-46E8-A226-A4E01F7A105C}" type="slidenum">
              <a:rPr lang="en-US" smtClean="0"/>
              <a:t>7</a:t>
            </a:fld>
            <a:endParaRPr lang="en-US"/>
          </a:p>
        </p:txBody>
      </p:sp>
      <p:sp>
        <p:nvSpPr>
          <p:cNvPr id="6" name="Footer Placeholder 5">
            <a:extLst>
              <a:ext uri="{FF2B5EF4-FFF2-40B4-BE49-F238E27FC236}">
                <a16:creationId xmlns:a16="http://schemas.microsoft.com/office/drawing/2014/main" id="{A24BE1C2-3FEC-4F97-BE3C-AB218338B102}"/>
              </a:ext>
              <a:ext uri="{C183D7F6-B498-43B3-948B-1728B52AA6E4}">
                <adec:decorative xmlns:adec="http://schemas.microsoft.com/office/drawing/2017/decorative" val="0"/>
              </a:ext>
            </a:extLst>
          </p:cNvPr>
          <p:cNvSpPr>
            <a:spLocks noGrp="1"/>
          </p:cNvSpPr>
          <p:nvPr>
            <p:ph type="ftr" sz="quarter" idx="11"/>
          </p:nvPr>
        </p:nvSpPr>
        <p:spPr/>
        <p:txBody>
          <a:bodyPr/>
          <a:lstStyle/>
          <a:p>
            <a:r>
              <a:rPr lang="en-US"/>
              <a:t>Indicator 12 Sample Size 2019</a:t>
            </a:r>
          </a:p>
        </p:txBody>
      </p:sp>
    </p:spTree>
    <p:custDataLst>
      <p:tags r:id="rId1"/>
    </p:custDataLst>
    <p:extLst>
      <p:ext uri="{BB962C8B-B14F-4D97-AF65-F5344CB8AC3E}">
        <p14:creationId xmlns:p14="http://schemas.microsoft.com/office/powerpoint/2010/main" val="200477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0E7F-AE8B-476F-907B-DB29A042C642}"/>
              </a:ext>
            </a:extLst>
          </p:cNvPr>
          <p:cNvSpPr>
            <a:spLocks noGrp="1"/>
          </p:cNvSpPr>
          <p:nvPr>
            <p:ph type="title"/>
          </p:nvPr>
        </p:nvSpPr>
        <p:spPr>
          <a:xfrm>
            <a:off x="1818452" y="3927588"/>
            <a:ext cx="6922990" cy="2488676"/>
          </a:xfrm>
        </p:spPr>
        <p:txBody>
          <a:bodyPr>
            <a:noAutofit/>
          </a:bodyPr>
          <a:lstStyle/>
          <a:p>
            <a:r>
              <a:rPr lang="en-US" sz="3600"/>
              <a:t>Facilitator check for understanding on the SPP measurement for Indicator 12 and how the                                              data is used to measure                                       results or outcomes.</a:t>
            </a:r>
            <a:endParaRPr lang="en-US" sz="2000"/>
          </a:p>
        </p:txBody>
      </p:sp>
      <p:pic>
        <p:nvPicPr>
          <p:cNvPr id="4" name="Graphic 3" descr="Questions">
            <a:extLst>
              <a:ext uri="{FF2B5EF4-FFF2-40B4-BE49-F238E27FC236}">
                <a16:creationId xmlns:a16="http://schemas.microsoft.com/office/drawing/2014/main" id="{3433772C-ADC6-480C-8C34-F338A2DE06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8179" y="4806512"/>
            <a:ext cx="1495452" cy="1495452"/>
          </a:xfrm>
          <a:prstGeom prst="rect">
            <a:avLst/>
          </a:prstGeom>
        </p:spPr>
      </p:pic>
    </p:spTree>
    <p:extLst>
      <p:ext uri="{BB962C8B-B14F-4D97-AF65-F5344CB8AC3E}">
        <p14:creationId xmlns:p14="http://schemas.microsoft.com/office/powerpoint/2010/main" val="321623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8A68EB-2935-4865-92E9-8694F911F245}"/>
              </a:ext>
            </a:extLst>
          </p:cNvPr>
          <p:cNvSpPr txBox="1">
            <a:spLocks noGrp="1"/>
          </p:cNvSpPr>
          <p:nvPr>
            <p:ph type="title" idx="4294967295"/>
          </p:nvPr>
        </p:nvSpPr>
        <p:spPr>
          <a:xfrm>
            <a:off x="95249" y="6299835"/>
            <a:ext cx="11096625"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mn-lt"/>
                <a:ea typeface="+mn-ea"/>
                <a:cs typeface="+mn-cs"/>
              </a:rPr>
              <a:t>Indicator 12 Data Trends</a:t>
            </a:r>
          </a:p>
        </p:txBody>
      </p:sp>
      <p:sp>
        <p:nvSpPr>
          <p:cNvPr id="2" name="Title 1">
            <a:extLst>
              <a:ext uri="{C183D7F6-B498-43B3-948B-1728B52AA6E4}">
                <adec:decorative xmlns:adec="http://schemas.microsoft.com/office/drawing/2017/decorative" val="1"/>
              </a:ext>
            </a:extLst>
          </p:cNvPr>
          <p:cNvSpPr>
            <a:spLocks/>
          </p:cNvSpPr>
          <p:nvPr/>
        </p:nvSpPr>
        <p:spPr>
          <a:xfrm>
            <a:off x="3175592" y="248654"/>
            <a:ext cx="3381865" cy="47592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chemeClr val="bg1"/>
                </a:solidFill>
                <a:effectLst/>
                <a:uLnTx/>
                <a:uFillTx/>
                <a:latin typeface="+mj-lt"/>
                <a:ea typeface="+mj-ea"/>
                <a:cs typeface="+mj-cs"/>
              </a:rPr>
              <a:t>State Performance Plan (SPP)/</a:t>
            </a:r>
            <a:br>
              <a:rPr kumimoji="0" lang="en-US" sz="4800" b="0" i="0" u="none" strike="noStrike" kern="1200" cap="none" spc="0" normalizeH="0" baseline="0" noProof="0">
                <a:ln>
                  <a:noFill/>
                </a:ln>
                <a:solidFill>
                  <a:schemeClr val="bg1"/>
                </a:solidFill>
                <a:effectLst/>
                <a:uLnTx/>
                <a:uFillTx/>
                <a:latin typeface="+mj-lt"/>
                <a:ea typeface="+mj-ea"/>
                <a:cs typeface="+mj-cs"/>
              </a:rPr>
            </a:br>
            <a:r>
              <a:rPr kumimoji="0" lang="en-US" sz="4800" b="0" i="0" u="none" strike="noStrike" kern="1200" cap="none" spc="0" normalizeH="0" baseline="0" noProof="0">
                <a:ln>
                  <a:noFill/>
                </a:ln>
                <a:solidFill>
                  <a:schemeClr val="bg1"/>
                </a:solidFill>
                <a:effectLst/>
                <a:uLnTx/>
                <a:uFillTx/>
                <a:latin typeface="+mj-lt"/>
                <a:ea typeface="+mj-ea"/>
                <a:cs typeface="+mj-cs"/>
              </a:rPr>
              <a:t>Annual Performance Report (APR) </a:t>
            </a:r>
            <a:br>
              <a:rPr kumimoji="0" lang="en-US" sz="4800" b="0" i="0" u="none" strike="noStrike" kern="1200" cap="none" spc="0" normalizeH="0" baseline="0" noProof="0">
                <a:ln>
                  <a:noFill/>
                </a:ln>
                <a:solidFill>
                  <a:schemeClr val="bg1"/>
                </a:solidFill>
                <a:effectLst/>
                <a:uLnTx/>
                <a:uFillTx/>
                <a:latin typeface="+mj-lt"/>
                <a:ea typeface="+mj-ea"/>
                <a:cs typeface="+mj-cs"/>
              </a:rPr>
            </a:br>
            <a:r>
              <a:rPr kumimoji="0" lang="en-US" sz="4800" b="0" i="0" u="none" strike="noStrike" kern="1200" cap="none" spc="0" normalizeH="0" baseline="0" noProof="0">
                <a:ln>
                  <a:noFill/>
                </a:ln>
                <a:solidFill>
                  <a:schemeClr val="bg1"/>
                </a:solidFill>
                <a:effectLst/>
                <a:uLnTx/>
                <a:uFillTx/>
                <a:latin typeface="+mj-lt"/>
                <a:ea typeface="+mj-ea"/>
                <a:cs typeface="+mj-cs"/>
              </a:rPr>
              <a:t>2020-2025</a:t>
            </a:r>
          </a:p>
        </p:txBody>
      </p:sp>
      <p:sp>
        <p:nvSpPr>
          <p:cNvPr id="3" name="Subtitle 2"/>
          <p:cNvSpPr>
            <a:spLocks noGrp="1"/>
          </p:cNvSpPr>
          <p:nvPr>
            <p:ph type="subTitle" idx="1"/>
          </p:nvPr>
        </p:nvSpPr>
        <p:spPr>
          <a:xfrm>
            <a:off x="3175592" y="5175312"/>
            <a:ext cx="3273646" cy="683228"/>
          </a:xfrm>
        </p:spPr>
        <p:txBody>
          <a:bodyPr>
            <a:normAutofit/>
          </a:bodyPr>
          <a:lstStyle/>
          <a:p>
            <a:r>
              <a:rPr lang="en-US"/>
              <a:t>Individuals with Disabilities Education Act (IDEA)</a:t>
            </a:r>
          </a:p>
        </p:txBody>
      </p:sp>
      <p:pic>
        <p:nvPicPr>
          <p:cNvPr id="5" name="Picture 4" descr="NYSED Logo for SPP Stakeholder Engagement ">
            <a:extLst>
              <a:ext uri="{FF2B5EF4-FFF2-40B4-BE49-F238E27FC236}">
                <a16:creationId xmlns:a16="http://schemas.microsoft.com/office/drawing/2014/main" id="{BE459E9C-B3CC-4422-8530-86C2CCBEAC0A}"/>
              </a:ext>
            </a:extLst>
          </p:cNvPr>
          <p:cNvPicPr>
            <a:picLocks noChangeAspect="1"/>
          </p:cNvPicPr>
          <p:nvPr/>
        </p:nvPicPr>
        <p:blipFill>
          <a:blip r:embed="rId3"/>
          <a:stretch>
            <a:fillRect/>
          </a:stretch>
        </p:blipFill>
        <p:spPr>
          <a:xfrm>
            <a:off x="6732574" y="2"/>
            <a:ext cx="5459426" cy="2499358"/>
          </a:xfrm>
          <a:prstGeom prst="rect">
            <a:avLst/>
          </a:prstGeom>
        </p:spPr>
      </p:pic>
      <p:sp>
        <p:nvSpPr>
          <p:cNvPr id="8" name="Rectangle 7">
            <a:extLst>
              <a:ext uri="{FF2B5EF4-FFF2-40B4-BE49-F238E27FC236}">
                <a16:creationId xmlns:a16="http://schemas.microsoft.com/office/drawing/2014/main" id="{E66F4B16-3F27-48A0-95E4-E8E1AA3F3888}"/>
              </a:ext>
              <a:ext uri="{C183D7F6-B498-43B3-948B-1728B52AA6E4}">
                <adec:decorative xmlns:adec="http://schemas.microsoft.com/office/drawing/2017/decorative" val="1"/>
              </a:ext>
            </a:extLst>
          </p:cNvPr>
          <p:cNvSpPr/>
          <p:nvPr/>
        </p:nvSpPr>
        <p:spPr>
          <a:xfrm>
            <a:off x="6732574" y="2499360"/>
            <a:ext cx="5459426"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116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1.6|6.2|9.1|12.6|5.9|13.4|8.1|7.4|1.3"/>
</p:tagLst>
</file>

<file path=ppt/tags/tag2.xml><?xml version="1.0" encoding="utf-8"?>
<p:tagLst xmlns:a="http://schemas.openxmlformats.org/drawingml/2006/main" xmlns:r="http://schemas.openxmlformats.org/officeDocument/2006/relationships" xmlns:p="http://schemas.openxmlformats.org/presentationml/2006/main">
  <p:tag name="TIMING" val="|20.9|18.7|8.2|5.4|5.2|16.5|5.7"/>
</p:tagLst>
</file>

<file path=ppt/tags/tag3.xml><?xml version="1.0" encoding="utf-8"?>
<p:tagLst xmlns:a="http://schemas.openxmlformats.org/drawingml/2006/main" xmlns:r="http://schemas.openxmlformats.org/officeDocument/2006/relationships" xmlns:p="http://schemas.openxmlformats.org/presentationml/2006/main">
  <p:tag name="TIMING" val="|4.3|7.6|14.4|4.3"/>
</p:tagLst>
</file>

<file path=ppt/tags/tag4.xml><?xml version="1.0" encoding="utf-8"?>
<p:tagLst xmlns:a="http://schemas.openxmlformats.org/drawingml/2006/main" xmlns:r="http://schemas.openxmlformats.org/officeDocument/2006/relationships" xmlns:p="http://schemas.openxmlformats.org/presentationml/2006/main">
  <p:tag name="TIMING" val="|2.1|20.7|34.6"/>
</p:tagLst>
</file>

<file path=ppt/tags/tag5.xml><?xml version="1.0" encoding="utf-8"?>
<p:tagLst xmlns:a="http://schemas.openxmlformats.org/drawingml/2006/main" xmlns:r="http://schemas.openxmlformats.org/officeDocument/2006/relationships" xmlns:p="http://schemas.openxmlformats.org/presentationml/2006/main">
  <p:tag name="TIMING" val="|0.4|6.6|2.4|3.3|5.2|19.2|19.4"/>
</p:tagLst>
</file>

<file path=ppt/tags/tag6.xml><?xml version="1.0" encoding="utf-8"?>
<p:tagLst xmlns:a="http://schemas.openxmlformats.org/drawingml/2006/main" xmlns:r="http://schemas.openxmlformats.org/officeDocument/2006/relationships" xmlns:p="http://schemas.openxmlformats.org/presentationml/2006/main">
  <p:tag name="TIMING" val="|14.9|27.8|26.8|30.4"/>
</p:tagLst>
</file>

<file path=ppt/tags/tag7.xml><?xml version="1.0" encoding="utf-8"?>
<p:tagLst xmlns:a="http://schemas.openxmlformats.org/drawingml/2006/main" xmlns:r="http://schemas.openxmlformats.org/officeDocument/2006/relationships" xmlns:p="http://schemas.openxmlformats.org/presentationml/2006/main">
  <p:tag name="TIMING" val="|0.4|21.9|16.9"/>
</p:tagLst>
</file>

<file path=ppt/tags/tag8.xml><?xml version="1.0" encoding="utf-8"?>
<p:tagLst xmlns:a="http://schemas.openxmlformats.org/drawingml/2006/main" xmlns:r="http://schemas.openxmlformats.org/officeDocument/2006/relationships" xmlns:p="http://schemas.openxmlformats.org/presentationml/2006/main">
  <p:tag name="TIMING" val="|9|4.2"/>
</p:tagLst>
</file>

<file path=ppt/theme/theme1.xml><?xml version="1.0" encoding="utf-8"?>
<a:theme xmlns:a="http://schemas.openxmlformats.org/drawingml/2006/main" name="Ecology 16x9">
  <a:themeElements>
    <a:clrScheme name="SPP">
      <a:dk1>
        <a:srgbClr val="1F3864"/>
      </a:dk1>
      <a:lt1>
        <a:sysClr val="window" lastClr="FFFFFF"/>
      </a:lt1>
      <a:dk2>
        <a:srgbClr val="44546A"/>
      </a:dk2>
      <a:lt2>
        <a:srgbClr val="E7E6E6"/>
      </a:lt2>
      <a:accent1>
        <a:srgbClr val="4472C4"/>
      </a:accent1>
      <a:accent2>
        <a:srgbClr val="6DAA2D"/>
      </a:accent2>
      <a:accent3>
        <a:srgbClr val="C00000"/>
      </a:accent3>
      <a:accent4>
        <a:srgbClr val="FFC000"/>
      </a:accent4>
      <a:accent5>
        <a:srgbClr val="5B9BD5"/>
      </a:accent5>
      <a:accent6>
        <a:srgbClr val="6F3B55"/>
      </a:accent6>
      <a:hlink>
        <a:srgbClr val="48A1FA"/>
      </a:hlink>
      <a:folHlink>
        <a:srgbClr val="2E75B5"/>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7822A754DEBD4089E2469E7A38BCE1" ma:contentTypeVersion="8" ma:contentTypeDescription="Create a new document." ma:contentTypeScope="" ma:versionID="f8ccb29db8327d114b209b21eb273f3b">
  <xsd:schema xmlns:xsd="http://www.w3.org/2001/XMLSchema" xmlns:xs="http://www.w3.org/2001/XMLSchema" xmlns:p="http://schemas.microsoft.com/office/2006/metadata/properties" xmlns:ns2="5709f26a-af04-479e-a03f-406e189626ef" xmlns:ns3="2cf0b8c0-9d1c-4f61-914c-2762716bd4d1" targetNamespace="http://schemas.microsoft.com/office/2006/metadata/properties" ma:root="true" ma:fieldsID="df8a8e33c43858a1c514b10a47e75f91" ns2:_="" ns3:_="">
    <xsd:import namespace="5709f26a-af04-479e-a03f-406e189626ef"/>
    <xsd:import namespace="2cf0b8c0-9d1c-4f61-914c-2762716bd4d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09f26a-af04-479e-a03f-406e189626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cf0b8c0-9d1c-4f61-914c-2762716bd4d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44171B-1ED5-4191-AF10-F06D542D1529}">
  <ds:schemaRefs>
    <ds:schemaRef ds:uri="2cf0b8c0-9d1c-4f61-914c-2762716bd4d1"/>
    <ds:schemaRef ds:uri="5709f26a-af04-479e-a03f-406e189626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D87C595-763B-4293-9781-48866E36CDA9}">
  <ds:schemaRefs>
    <ds:schemaRef ds:uri="http://schemas.microsoft.com/sharepoint/v3/contenttype/forms"/>
  </ds:schemaRefs>
</ds:datastoreItem>
</file>

<file path=customXml/itemProps3.xml><?xml version="1.0" encoding="utf-8"?>
<ds:datastoreItem xmlns:ds="http://schemas.openxmlformats.org/officeDocument/2006/customXml" ds:itemID="{9FFB1557-0979-4B92-AB95-F86C47BC721A}">
  <ds:schemaRefs>
    <ds:schemaRef ds:uri="5709f26a-af04-479e-a03f-406e189626ef"/>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2cf0b8c0-9d1c-4f61-914c-2762716bd4d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6860</Words>
  <Application>Microsoft Office PowerPoint</Application>
  <PresentationFormat>Widescreen</PresentationFormat>
  <Paragraphs>507</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Corbel</vt:lpstr>
      <vt:lpstr>Wingdings</vt:lpstr>
      <vt:lpstr>Ecology 16x9</vt:lpstr>
      <vt:lpstr>State Performance Plan (SPP)/ Annual Performance Report (APR)  2020-2025</vt:lpstr>
      <vt:lpstr>Agenda: Child Find and Early Childhood Transition </vt:lpstr>
      <vt:lpstr>Frequently Used Terms</vt:lpstr>
      <vt:lpstr>Indicator 12 – Measurement</vt:lpstr>
      <vt:lpstr>Indicator 12 – Early Childhood Transition</vt:lpstr>
      <vt:lpstr>Indicator 12 Data Collection in New York State</vt:lpstr>
      <vt:lpstr>Indicator 12 Sample Size:  </vt:lpstr>
      <vt:lpstr>Facilitator check for understanding on the SPP measurement for Indicator 12 and how the                                              data is used to measure                                       results or outcomes.</vt:lpstr>
      <vt:lpstr>Indicator 12 Data Trends</vt:lpstr>
      <vt:lpstr>Explanation Indicator 12 FFY Data  in the Annual Performance Report (APR) </vt:lpstr>
      <vt:lpstr>Indicator 12: Early Childhood Transition NYS Targets &amp; Results Percent of children referred by Part C prior to age 3, who are found eligible for Part B, and who have an IEP developed and implemented by their third birthdays </vt:lpstr>
      <vt:lpstr>State-to-State Result Comparison: 7-PAK States Indicator 12: Early Childhood Transition </vt:lpstr>
      <vt:lpstr>SPP 12 National &amp; Regional Data Comparison </vt:lpstr>
      <vt:lpstr>NYS 2019 Compliant Reasons for Delay Indicator 12 Early Childhood Transition</vt:lpstr>
      <vt:lpstr>NYS 2019 Noncompliant Reasons for Delay Indicator 12 Early Childhood Transition</vt:lpstr>
      <vt:lpstr>  What did the Indicator 12 SPP data tell us?     </vt:lpstr>
      <vt:lpstr>Indicators 11 &amp; 12 – Improvement Strategies </vt:lpstr>
      <vt:lpstr>Office of Special Education Monitoring: Verification and Follow-Up Reviews </vt:lpstr>
      <vt:lpstr>Continued Description – Indicator 11 &amp; Indicator 12 Monitoring: Verification and Follow-Up Reviews </vt:lpstr>
      <vt:lpstr>Indicator 11 Child Find Guidance </vt:lpstr>
      <vt:lpstr>Indicator 12 Early Childhood Transition Materials </vt:lpstr>
      <vt:lpstr>Learn the Signs. Act Early.</vt:lpstr>
      <vt:lpstr>Office of Special Education Educational Partnership Tiered Support &amp; Professional Development </vt:lpstr>
      <vt:lpstr>Educational Partnership Resources  Targeted Professional Development Improvement Strategies </vt:lpstr>
      <vt:lpstr>Potential New Improvement Strategies</vt:lpstr>
      <vt:lpstr>Potential New Improvement Strategies - Continued</vt:lpstr>
      <vt:lpstr>What activities could be considered, maintained, or strengthened to address improvements in Child Find?  What activities could be considered, maintained, or strengthened to address improvements in Early Childhood Transition?</vt:lpstr>
      <vt:lpstr>New York State School District SPP Data </vt:lpstr>
      <vt:lpstr>Share Your Voice in our Online Survey </vt:lpstr>
      <vt:lpstr>THANK YOU for your contribution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Performance Plan (SPP)/ Annual Performance Report (APR) 2020-2025 Indicator 11 Child Find and Indicator 12 Early Childhood Transition</dc:title>
  <dc:creator>New York State Education Department</dc:creator>
  <cp:lastModifiedBy>Jonathan Campano</cp:lastModifiedBy>
  <cp:revision>2</cp:revision>
  <cp:lastPrinted>2021-08-19T12:07:58Z</cp:lastPrinted>
  <dcterms:created xsi:type="dcterms:W3CDTF">2021-04-28T12:59:52Z</dcterms:created>
  <dcterms:modified xsi:type="dcterms:W3CDTF">2021-09-28T14:18:44Z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0x010100657822A754DEBD4089E2469E7A38BCE1</vt:lpwstr>
  </property>
</Properties>
</file>