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handoutMasterIdLst>
    <p:handoutMasterId r:id="rId95"/>
  </p:handoutMasterIdLst>
  <p:sldIdLst>
    <p:sldId id="259" r:id="rId2"/>
    <p:sldId id="456" r:id="rId3"/>
    <p:sldId id="457" r:id="rId4"/>
    <p:sldId id="458" r:id="rId5"/>
    <p:sldId id="459" r:id="rId6"/>
    <p:sldId id="460" r:id="rId7"/>
    <p:sldId id="256" r:id="rId8"/>
    <p:sldId id="257" r:id="rId9"/>
    <p:sldId id="261" r:id="rId10"/>
    <p:sldId id="266" r:id="rId11"/>
    <p:sldId id="267" r:id="rId12"/>
    <p:sldId id="269" r:id="rId13"/>
    <p:sldId id="271" r:id="rId14"/>
    <p:sldId id="272" r:id="rId15"/>
    <p:sldId id="273" r:id="rId16"/>
    <p:sldId id="276" r:id="rId17"/>
    <p:sldId id="292" r:id="rId18"/>
    <p:sldId id="293" r:id="rId19"/>
    <p:sldId id="294" r:id="rId20"/>
    <p:sldId id="295" r:id="rId21"/>
    <p:sldId id="296" r:id="rId22"/>
    <p:sldId id="297" r:id="rId23"/>
    <p:sldId id="304" r:id="rId24"/>
    <p:sldId id="306" r:id="rId25"/>
    <p:sldId id="307" r:id="rId26"/>
    <p:sldId id="309" r:id="rId27"/>
    <p:sldId id="310" r:id="rId28"/>
    <p:sldId id="311" r:id="rId29"/>
    <p:sldId id="312" r:id="rId30"/>
    <p:sldId id="313" r:id="rId31"/>
    <p:sldId id="314" r:id="rId32"/>
    <p:sldId id="315" r:id="rId33"/>
    <p:sldId id="316" r:id="rId34"/>
    <p:sldId id="317" r:id="rId35"/>
    <p:sldId id="318" r:id="rId36"/>
    <p:sldId id="319" r:id="rId37"/>
    <p:sldId id="336" r:id="rId38"/>
    <p:sldId id="337" r:id="rId39"/>
    <p:sldId id="338" r:id="rId40"/>
    <p:sldId id="339" r:id="rId41"/>
    <p:sldId id="340" r:id="rId42"/>
    <p:sldId id="341" r:id="rId43"/>
    <p:sldId id="342" r:id="rId44"/>
    <p:sldId id="343" r:id="rId45"/>
    <p:sldId id="443" r:id="rId46"/>
    <p:sldId id="344" r:id="rId47"/>
    <p:sldId id="345" r:id="rId48"/>
    <p:sldId id="346" r:id="rId49"/>
    <p:sldId id="347" r:id="rId50"/>
    <p:sldId id="348" r:id="rId51"/>
    <p:sldId id="349" r:id="rId52"/>
    <p:sldId id="463" r:id="rId53"/>
    <p:sldId id="464" r:id="rId54"/>
    <p:sldId id="465" r:id="rId55"/>
    <p:sldId id="466" r:id="rId56"/>
    <p:sldId id="467" r:id="rId57"/>
    <p:sldId id="468" r:id="rId58"/>
    <p:sldId id="469" r:id="rId59"/>
    <p:sldId id="470" r:id="rId60"/>
    <p:sldId id="471" r:id="rId61"/>
    <p:sldId id="367" r:id="rId62"/>
    <p:sldId id="368" r:id="rId63"/>
    <p:sldId id="369" r:id="rId64"/>
    <p:sldId id="370" r:id="rId65"/>
    <p:sldId id="371" r:id="rId66"/>
    <p:sldId id="372" r:id="rId67"/>
    <p:sldId id="373" r:id="rId68"/>
    <p:sldId id="374" r:id="rId69"/>
    <p:sldId id="375" r:id="rId70"/>
    <p:sldId id="376" r:id="rId71"/>
    <p:sldId id="377" r:id="rId72"/>
    <p:sldId id="378" r:id="rId73"/>
    <p:sldId id="379" r:id="rId74"/>
    <p:sldId id="380" r:id="rId75"/>
    <p:sldId id="381" r:id="rId76"/>
    <p:sldId id="382" r:id="rId77"/>
    <p:sldId id="383" r:id="rId78"/>
    <p:sldId id="384" r:id="rId79"/>
    <p:sldId id="385" r:id="rId80"/>
    <p:sldId id="386" r:id="rId81"/>
    <p:sldId id="387" r:id="rId82"/>
    <p:sldId id="388" r:id="rId83"/>
    <p:sldId id="450" r:id="rId84"/>
    <p:sldId id="389" r:id="rId85"/>
    <p:sldId id="390" r:id="rId86"/>
    <p:sldId id="391" r:id="rId87"/>
    <p:sldId id="392" r:id="rId88"/>
    <p:sldId id="407" r:id="rId89"/>
    <p:sldId id="408" r:id="rId90"/>
    <p:sldId id="409" r:id="rId91"/>
    <p:sldId id="410" r:id="rId92"/>
    <p:sldId id="417"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Introduction" id="{C9F0DC1B-D5FA-4F45-ABE9-6421C7067DA8}">
          <p14:sldIdLst>
            <p14:sldId id="259"/>
            <p14:sldId id="456"/>
            <p14:sldId id="457"/>
            <p14:sldId id="458"/>
            <p14:sldId id="459"/>
            <p14:sldId id="460"/>
            <p14:sldId id="256"/>
            <p14:sldId id="257"/>
          </p14:sldIdLst>
        </p14:section>
        <p14:section name="2. The Getting Started Worksheet" id="{7B849B05-240C-EB4A-9241-F004293F44BA}">
          <p14:sldIdLst>
            <p14:sldId id="261"/>
          </p14:sldIdLst>
        </p14:section>
        <p14:section name="3a. Multi-Year MOE Summary Historical Data – 4 methods" id="{487EDCBD-85FD-4A4C-A004-8F656161FBF2}">
          <p14:sldIdLst>
            <p14:sldId id="266"/>
            <p14:sldId id="267"/>
            <p14:sldId id="269"/>
            <p14:sldId id="271"/>
            <p14:sldId id="272"/>
            <p14:sldId id="273"/>
            <p14:sldId id="276"/>
          </p14:sldIdLst>
        </p14:section>
        <p14:section name="4a. 15-16 Amounts Worksheet — 4 Methods" id="{A2F2BC99-71EF-0E44-A916-FC10FD4DFE27}">
          <p14:sldIdLst>
            <p14:sldId id="292"/>
            <p14:sldId id="293"/>
            <p14:sldId id="294"/>
            <p14:sldId id="295"/>
            <p14:sldId id="296"/>
            <p14:sldId id="297"/>
          </p14:sldIdLst>
        </p14:section>
        <p14:section name="5a. 15-16 MOE Worksheet — 4 Methods" id="{9BB1A3DD-A83D-B145-8D45-704FD9C2C261}">
          <p14:sldIdLst>
            <p14:sldId id="304"/>
            <p14:sldId id="306"/>
            <p14:sldId id="307"/>
            <p14:sldId id="309"/>
            <p14:sldId id="310"/>
            <p14:sldId id="311"/>
            <p14:sldId id="312"/>
            <p14:sldId id="313"/>
            <p14:sldId id="314"/>
            <p14:sldId id="315"/>
            <p14:sldId id="316"/>
            <p14:sldId id="317"/>
            <p14:sldId id="318"/>
            <p14:sldId id="319"/>
          </p14:sldIdLst>
        </p14:section>
        <p14:section name="6. Exc &amp; Adj Worksheet Exception (a)" id="{9F42345F-DDFB-F649-A744-FC129E51E565}">
          <p14:sldIdLst>
            <p14:sldId id="336"/>
            <p14:sldId id="337"/>
            <p14:sldId id="338"/>
            <p14:sldId id="339"/>
            <p14:sldId id="340"/>
            <p14:sldId id="341"/>
            <p14:sldId id="342"/>
          </p14:sldIdLst>
        </p14:section>
        <p14:section name="7a. 15-16 Exc &amp; Adj Worksheet Exception (b) Autocalculated" id="{2BDBA4FA-8728-F342-8C85-CD3C0F1A7088}">
          <p14:sldIdLst>
            <p14:sldId id="343"/>
            <p14:sldId id="443"/>
            <p14:sldId id="344"/>
            <p14:sldId id="345"/>
            <p14:sldId id="346"/>
            <p14:sldId id="347"/>
            <p14:sldId id="348"/>
            <p14:sldId id="349"/>
            <p14:sldId id="463"/>
            <p14:sldId id="464"/>
            <p14:sldId id="465"/>
            <p14:sldId id="466"/>
            <p14:sldId id="467"/>
            <p14:sldId id="468"/>
            <p14:sldId id="469"/>
            <p14:sldId id="470"/>
            <p14:sldId id="471"/>
          </p14:sldIdLst>
        </p14:section>
        <p14:section name="9. 15-16 Exc &amp; Adj Worksheet Exception (e) For states with relevant high-cost funds" id="{67070164-0F6E-F24E-9333-8051F1A32B53}">
          <p14:sldIdLst/>
        </p14:section>
        <p14:section name="10. 15-16 Exc &amp; Adj Worksheet MOE Adjustment" id="{81C1C29E-0A9F-2045-A02D-47879EE83947}">
          <p14:sldIdLst>
            <p14:sldId id="367"/>
            <p14:sldId id="368"/>
            <p14:sldId id="369"/>
            <p14:sldId id="370"/>
          </p14:sldIdLst>
        </p14:section>
        <p14:section name="11. 13-14 &amp; 14-15 Exc &amp; Adj Worksheet" id="{7FED35CF-A109-EE42-AE6B-0236EBC3798A}">
          <p14:sldIdLst>
            <p14:sldId id="371"/>
            <p14:sldId id="372"/>
          </p14:sldIdLst>
        </p14:section>
        <p14:section name="12a. Return to 15-16 MOE Worksheet - 4 Methods" id="{41787208-B504-254C-96BB-B2BBDD240507}">
          <p14:sldIdLst>
            <p14:sldId id="373"/>
            <p14:sldId id="374"/>
            <p14:sldId id="375"/>
            <p14:sldId id="376"/>
            <p14:sldId id="377"/>
            <p14:sldId id="378"/>
            <p14:sldId id="379"/>
            <p14:sldId id="380"/>
            <p14:sldId id="381"/>
            <p14:sldId id="382"/>
            <p14:sldId id="383"/>
            <p14:sldId id="384"/>
            <p14:sldId id="385"/>
            <p14:sldId id="386"/>
            <p14:sldId id="387"/>
            <p14:sldId id="388"/>
            <p14:sldId id="450"/>
            <p14:sldId id="389"/>
            <p14:sldId id="390"/>
            <p14:sldId id="391"/>
            <p14:sldId id="392"/>
          </p14:sldIdLst>
        </p14:section>
        <p14:section name="13a. Multi-Year MOE Summary After Data Entry – 4 methods" id="{4B5F97F8-8358-444E-9484-B37ABDE3FE33}">
          <p14:sldIdLst>
            <p14:sldId id="407"/>
            <p14:sldId id="408"/>
            <p14:sldId id="409"/>
            <p14:sldId id="410"/>
          </p14:sldIdLst>
        </p14:section>
        <p14:section name="14. Conclusion" id="{94AD690F-D578-A144-9217-BB3614137829}">
          <p14:sldIdLst>
            <p14:sldId id="417"/>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Smith" initials="SS" lastIdx="3" clrIdx="0">
    <p:extLst/>
  </p:cmAuthor>
  <p:cmAuthor id="2" name="Laura Johnson" initials="LJ"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FC6"/>
    <a:srgbClr val="3F6293"/>
    <a:srgbClr val="217346"/>
    <a:srgbClr val="EBF1DF"/>
    <a:srgbClr val="275671"/>
    <a:srgbClr val="4B6FA8"/>
    <a:srgbClr val="EBF2DF"/>
    <a:srgbClr val="9C1206"/>
    <a:srgbClr val="006101"/>
    <a:srgbClr val="C6EF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67" autoAdjust="0"/>
    <p:restoredTop sz="86387" autoAdjust="0"/>
  </p:normalViewPr>
  <p:slideViewPr>
    <p:cSldViewPr snapToGrid="0">
      <p:cViewPr>
        <p:scale>
          <a:sx n="87" d="100"/>
          <a:sy n="87" d="100"/>
        </p:scale>
        <p:origin x="774" y="894"/>
      </p:cViewPr>
      <p:guideLst>
        <p:guide orient="horz" pos="2160"/>
        <p:guide pos="3840"/>
      </p:guideLst>
    </p:cSldViewPr>
  </p:slideViewPr>
  <p:outlineViewPr>
    <p:cViewPr>
      <p:scale>
        <a:sx n="33" d="100"/>
        <a:sy n="33" d="100"/>
      </p:scale>
      <p:origin x="0" y="19776"/>
    </p:cViewPr>
  </p:outlineViewPr>
  <p:notesTextViewPr>
    <p:cViewPr>
      <p:scale>
        <a:sx n="1" d="1"/>
        <a:sy n="1" d="1"/>
      </p:scale>
      <p:origin x="0" y="0"/>
    </p:cViewPr>
  </p:notesTextViewPr>
  <p:sorterViewPr>
    <p:cViewPr>
      <p:scale>
        <a:sx n="66" d="100"/>
        <a:sy n="66" d="100"/>
      </p:scale>
      <p:origin x="0" y="186"/>
    </p:cViewPr>
  </p:sorterViewPr>
  <p:notesViewPr>
    <p:cSldViewPr snapToGrid="0" snapToObjects="1">
      <p:cViewPr varScale="1">
        <p:scale>
          <a:sx n="134" d="100"/>
          <a:sy n="134" d="100"/>
        </p:scale>
        <p:origin x="4152"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2-27T09:40:56.349" idx="3">
    <p:pos x="10" y="10"/>
    <p:text>I recommend a slide with contact information for the NYSED contact for LEA MOE.</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1F8717-FACF-2C48-A1B9-4B4CA8AFFEC4}" type="datetimeFigureOut">
              <a:rPr lang="en-US" smtClean="0"/>
              <a:t>4/5/2017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B66A5D-CEEC-ED4D-A562-F2CB9347C037}" type="slidenum">
              <a:rPr lang="en-US" smtClean="0"/>
              <a:t>‹#›</a:t>
            </a:fld>
            <a:endParaRPr lang="en-US"/>
          </a:p>
        </p:txBody>
      </p:sp>
    </p:spTree>
    <p:extLst>
      <p:ext uri="{BB962C8B-B14F-4D97-AF65-F5344CB8AC3E}">
        <p14:creationId xmlns:p14="http://schemas.microsoft.com/office/powerpoint/2010/main" val="637481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F7E29-BD31-374F-9314-B0AA39930A44}" type="datetimeFigureOut">
              <a:rPr lang="en-US" smtClean="0"/>
              <a:t>4/5/2017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9BB32-24B9-0D49-A6F2-79068454FE3A}" type="slidenum">
              <a:rPr lang="en-US" smtClean="0"/>
              <a:t>‹#›</a:t>
            </a:fld>
            <a:endParaRPr lang="en-US"/>
          </a:p>
        </p:txBody>
      </p:sp>
    </p:spTree>
    <p:extLst>
      <p:ext uri="{BB962C8B-B14F-4D97-AF65-F5344CB8AC3E}">
        <p14:creationId xmlns:p14="http://schemas.microsoft.com/office/powerpoint/2010/main" val="14973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p12.nysed.gov/sedcar/state.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p12.nysed.gov/sedcar/state.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presentation consists of fourteen sections.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sections build on each other to walk a user through completion of the calculator from beginning to end.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We’ll start with entering some basic set-up information and historical data, then entering data for 2015–16 that will show whether your LEA meets MOE without exceptions and adjustments. We’ll then work through each of the exceptions and adjustments, and return to the 15-16 calculations to see how these affect the LEA’s MOE amounts and determinations. We’ll end up looking at a multi-year summary of LEA MOE information.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1</a:t>
            </a:fld>
            <a:endParaRPr lang="en-US"/>
          </a:p>
        </p:txBody>
      </p:sp>
    </p:spTree>
    <p:extLst>
      <p:ext uri="{BB962C8B-B14F-4D97-AF65-F5344CB8AC3E}">
        <p14:creationId xmlns:p14="http://schemas.microsoft.com/office/powerpoint/2010/main" val="1682692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Cells </a:t>
            </a:r>
            <a:r>
              <a:rPr lang="en-US" sz="1200" kern="1200" dirty="0" smtClean="0">
                <a:solidFill>
                  <a:schemeClr val="tx1"/>
                </a:solidFill>
                <a:effectLst/>
                <a:latin typeface="+mn-lt"/>
                <a:ea typeface="+mn-ea"/>
                <a:cs typeface="+mn-cs"/>
              </a:rPr>
              <a:t>H6 </a:t>
            </a:r>
            <a:r>
              <a:rPr lang="en-US" sz="1200" kern="1200" dirty="0">
                <a:solidFill>
                  <a:schemeClr val="tx1"/>
                </a:solidFill>
                <a:effectLst/>
                <a:latin typeface="+mn-lt"/>
                <a:ea typeface="+mn-ea"/>
                <a:cs typeface="+mn-cs"/>
              </a:rPr>
              <a:t>to H7, the Calculator will show local per capita amounts based on the child count and local amounts </a:t>
            </a:r>
            <a:r>
              <a:rPr lang="en-US" sz="1200" kern="1200" dirty="0" smtClean="0">
                <a:solidFill>
                  <a:schemeClr val="tx1"/>
                </a:solidFill>
                <a:effectLst/>
                <a:latin typeface="+mn-lt"/>
                <a:ea typeface="+mn-ea"/>
                <a:cs typeface="+mn-cs"/>
              </a:rPr>
              <a:t>YOU </a:t>
            </a:r>
            <a:r>
              <a:rPr lang="en-US" sz="1200" kern="1200" dirty="0">
                <a:solidFill>
                  <a:schemeClr val="tx1"/>
                </a:solidFill>
                <a:effectLst/>
                <a:latin typeface="+mn-lt"/>
                <a:ea typeface="+mn-ea"/>
                <a:cs typeface="+mn-cs"/>
              </a:rPr>
              <a:t>have entered.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Cells </a:t>
            </a:r>
            <a:r>
              <a:rPr lang="en-US" sz="1200" kern="1200" dirty="0" smtClean="0">
                <a:solidFill>
                  <a:schemeClr val="tx1"/>
                </a:solidFill>
                <a:effectLst/>
                <a:latin typeface="+mn-lt"/>
                <a:ea typeface="+mn-ea"/>
                <a:cs typeface="+mn-cs"/>
              </a:rPr>
              <a:t>J6 </a:t>
            </a:r>
            <a:r>
              <a:rPr lang="en-US" sz="1200" kern="1200" dirty="0">
                <a:solidFill>
                  <a:schemeClr val="tx1"/>
                </a:solidFill>
                <a:effectLst/>
                <a:latin typeface="+mn-lt"/>
                <a:ea typeface="+mn-ea"/>
                <a:cs typeface="+mn-cs"/>
              </a:rPr>
              <a:t>to J7, the Calculator will show state and local per capita amounts based on the child count and local amounts </a:t>
            </a:r>
            <a:r>
              <a:rPr lang="en-US" sz="1200" kern="1200" dirty="0" smtClean="0">
                <a:solidFill>
                  <a:schemeClr val="tx1"/>
                </a:solidFill>
                <a:effectLst/>
                <a:latin typeface="+mn-lt"/>
                <a:ea typeface="+mn-ea"/>
                <a:cs typeface="+mn-cs"/>
              </a:rPr>
              <a:t>YOU </a:t>
            </a:r>
            <a:r>
              <a:rPr lang="en-US" sz="1200" kern="1200" dirty="0">
                <a:solidFill>
                  <a:schemeClr val="tx1"/>
                </a:solidFill>
                <a:effectLst/>
                <a:latin typeface="+mn-lt"/>
                <a:ea typeface="+mn-ea"/>
                <a:cs typeface="+mn-cs"/>
              </a:rPr>
              <a:t>have entered.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14</a:t>
            </a:fld>
            <a:endParaRPr lang="en-US"/>
          </a:p>
        </p:txBody>
      </p:sp>
    </p:spTree>
    <p:extLst>
      <p:ext uri="{BB962C8B-B14F-4D97-AF65-F5344CB8AC3E}">
        <p14:creationId xmlns:p14="http://schemas.microsoft.com/office/powerpoint/2010/main" val="1131756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each of these historical years, and for each method, please choose the correct MOE result from the drop-down menu. </a:t>
            </a:r>
          </a:p>
          <a:p>
            <a:r>
              <a:rPr lang="en-US" sz="1200" kern="1200" dirty="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2013-14</a:t>
            </a:r>
            <a:r>
              <a:rPr lang="en-US" sz="1200" kern="1200" baseline="0" dirty="0" smtClean="0">
                <a:solidFill>
                  <a:schemeClr val="tx1"/>
                </a:solidFill>
                <a:effectLst/>
                <a:latin typeface="+mn-lt"/>
                <a:ea typeface="+mn-ea"/>
                <a:cs typeface="+mn-cs"/>
              </a:rPr>
              <a:t> – For each method where information is included, the MOE result is Met as Baseline</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E9BB32-24B9-0D49-A6F2-79068454FE3A}" type="slidenum">
              <a:rPr lang="en-US" smtClean="0"/>
              <a:t>15</a:t>
            </a:fld>
            <a:endParaRPr lang="en-US"/>
          </a:p>
        </p:txBody>
      </p:sp>
    </p:spTree>
    <p:extLst>
      <p:ext uri="{BB962C8B-B14F-4D97-AF65-F5344CB8AC3E}">
        <p14:creationId xmlns:p14="http://schemas.microsoft.com/office/powerpoint/2010/main" val="115134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Fiscal Years 2015–16 through 2019–20 will be auto-calculated based on data entered later.</a:t>
            </a:r>
          </a:p>
        </p:txBody>
      </p:sp>
      <p:sp>
        <p:nvSpPr>
          <p:cNvPr id="4" name="Slide Number Placeholder 3"/>
          <p:cNvSpPr>
            <a:spLocks noGrp="1"/>
          </p:cNvSpPr>
          <p:nvPr>
            <p:ph type="sldNum" sz="quarter" idx="10"/>
          </p:nvPr>
        </p:nvSpPr>
        <p:spPr/>
        <p:txBody>
          <a:bodyPr/>
          <a:lstStyle/>
          <a:p>
            <a:fld id="{78E9BB32-24B9-0D49-A6F2-79068454FE3A}" type="slidenum">
              <a:rPr lang="en-US" smtClean="0"/>
              <a:t>16</a:t>
            </a:fld>
            <a:endParaRPr lang="en-US"/>
          </a:p>
        </p:txBody>
      </p:sp>
    </p:spTree>
    <p:extLst>
      <p:ext uri="{BB962C8B-B14F-4D97-AF65-F5344CB8AC3E}">
        <p14:creationId xmlns:p14="http://schemas.microsoft.com/office/powerpoint/2010/main" val="186711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Amounts tab is for recording your LEA’s effort. Since we are working on the compliance standard for 2015–16, we will enter expenditure data.</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17</a:t>
            </a:fld>
            <a:endParaRPr lang="en-US"/>
          </a:p>
        </p:txBody>
      </p:sp>
    </p:spTree>
    <p:extLst>
      <p:ext uri="{BB962C8B-B14F-4D97-AF65-F5344CB8AC3E}">
        <p14:creationId xmlns:p14="http://schemas.microsoft.com/office/powerpoint/2010/main" val="1593687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doing the Compliance Standard for 2015-16</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18</a:t>
            </a:fld>
            <a:endParaRPr lang="en-US"/>
          </a:p>
        </p:txBody>
      </p:sp>
    </p:spTree>
    <p:extLst>
      <p:ext uri="{BB962C8B-B14F-4D97-AF65-F5344CB8AC3E}">
        <p14:creationId xmlns:p14="http://schemas.microsoft.com/office/powerpoint/2010/main" val="1654458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Start by entering the child count for 2015–16. </a:t>
            </a:r>
          </a:p>
          <a:p>
            <a:r>
              <a:rPr lang="en-US" sz="1200" kern="1200" dirty="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data is also posted on </a:t>
            </a:r>
            <a:r>
              <a:rPr lang="en-US" sz="1200" u="sng" kern="1200" dirty="0" smtClean="0">
                <a:solidFill>
                  <a:schemeClr val="tx1"/>
                </a:solidFill>
                <a:effectLst/>
                <a:latin typeface="+mn-lt"/>
                <a:ea typeface="+mn-ea"/>
                <a:cs typeface="+mn-cs"/>
                <a:hlinkClick r:id="rId3"/>
              </a:rPr>
              <a:t>http://www.p12.nysed.gov/sedcar/state.htm</a:t>
            </a:r>
            <a:r>
              <a:rPr lang="en-US" sz="1200" kern="1200" dirty="0" smtClean="0">
                <a:solidFill>
                  <a:schemeClr val="tx1"/>
                </a:solidFill>
                <a:effectLst/>
                <a:latin typeface="+mn-lt"/>
                <a:ea typeface="+mn-ea"/>
                <a:cs typeface="+mn-cs"/>
              </a:rPr>
              <a:t> under school -age student reports - By Enrollment, Classification Rate and School District.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19</a:t>
            </a:fld>
            <a:endParaRPr lang="en-US"/>
          </a:p>
        </p:txBody>
      </p:sp>
    </p:spTree>
    <p:extLst>
      <p:ext uri="{BB962C8B-B14F-4D97-AF65-F5344CB8AC3E}">
        <p14:creationId xmlns:p14="http://schemas.microsoft.com/office/powerpoint/2010/main" val="1656114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headers for the first three columns (Object Description, Code 1, and Code 2) are editable. </a:t>
            </a:r>
            <a:r>
              <a:rPr lang="en-US" sz="1200" kern="1200" dirty="0" smtClean="0">
                <a:solidFill>
                  <a:schemeClr val="tx1"/>
                </a:solidFill>
                <a:effectLst/>
                <a:latin typeface="+mn-lt"/>
                <a:ea typeface="+mn-ea"/>
                <a:cs typeface="+mn-cs"/>
              </a:rPr>
              <a:t>LEAs can edit these columns to meet your LEAs</a:t>
            </a:r>
            <a:r>
              <a:rPr lang="en-US" sz="1200" kern="1200" baseline="0" dirty="0" smtClean="0">
                <a:solidFill>
                  <a:schemeClr val="tx1"/>
                </a:solidFill>
                <a:effectLst/>
                <a:latin typeface="+mn-lt"/>
                <a:ea typeface="+mn-ea"/>
                <a:cs typeface="+mn-cs"/>
              </a:rPr>
              <a:t> need.</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Use </a:t>
            </a:r>
            <a:r>
              <a:rPr lang="en-US" sz="1200" kern="1200" dirty="0">
                <a:solidFill>
                  <a:schemeClr val="tx1"/>
                </a:solidFill>
                <a:effectLst/>
                <a:latin typeface="+mn-lt"/>
                <a:ea typeface="+mn-ea"/>
                <a:cs typeface="+mn-cs"/>
              </a:rPr>
              <a:t>the blank rows to enter your LEA’s local and state expenditures. Use one row for each item. The spreadsheet will calculate a state and local total for you.</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20</a:t>
            </a:fld>
            <a:endParaRPr lang="en-US"/>
          </a:p>
        </p:txBody>
      </p:sp>
    </p:spTree>
    <p:extLst>
      <p:ext uri="{BB962C8B-B14F-4D97-AF65-F5344CB8AC3E}">
        <p14:creationId xmlns:p14="http://schemas.microsoft.com/office/powerpoint/2010/main" val="516586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spreadsheet will calculate grand totals for local only and state and local expenditures.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21</a:t>
            </a:fld>
            <a:endParaRPr lang="en-US"/>
          </a:p>
        </p:txBody>
      </p:sp>
    </p:spTree>
    <p:extLst>
      <p:ext uri="{BB962C8B-B14F-4D97-AF65-F5344CB8AC3E}">
        <p14:creationId xmlns:p14="http://schemas.microsoft.com/office/powerpoint/2010/main" val="1222147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spreadsheet will calculate a per capita amount for local only and state and local expenditures, using the child count you entered above.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22</a:t>
            </a:fld>
            <a:endParaRPr lang="en-US"/>
          </a:p>
        </p:txBody>
      </p:sp>
    </p:spTree>
    <p:extLst>
      <p:ext uri="{BB962C8B-B14F-4D97-AF65-F5344CB8AC3E}">
        <p14:creationId xmlns:p14="http://schemas.microsoft.com/office/powerpoint/2010/main" val="651873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15-16 MOE Worksheet draws on information entered so far on the Getting Started Worksheet and 15-16 Amounts Worksheet to determine whether your LEA has met MOE without exceptions or adjustments.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23</a:t>
            </a:fld>
            <a:endParaRPr lang="en-US"/>
          </a:p>
        </p:txBody>
      </p:sp>
    </p:spTree>
    <p:extLst>
      <p:ext uri="{BB962C8B-B14F-4D97-AF65-F5344CB8AC3E}">
        <p14:creationId xmlns:p14="http://schemas.microsoft.com/office/powerpoint/2010/main" val="52041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Pages 5 &amp; 6 of last years application is the method</a:t>
            </a:r>
            <a:r>
              <a:rPr lang="en-US" baseline="0" dirty="0" smtClean="0"/>
              <a:t> that LEAs were required to complete to meet the Eligibility Standard for L</a:t>
            </a:r>
            <a:r>
              <a:rPr lang="en-US" dirty="0" smtClean="0"/>
              <a:t>EA MOE.  </a:t>
            </a:r>
          </a:p>
          <a:p>
            <a:endParaRPr lang="en-US" dirty="0" smtClean="0"/>
          </a:p>
          <a:p>
            <a:r>
              <a:rPr lang="en-US" dirty="0" smtClean="0"/>
              <a:t>Click link below to review last years IDEA grant application:</a:t>
            </a:r>
          </a:p>
          <a:p>
            <a:endParaRPr lang="en-US" dirty="0" smtClean="0"/>
          </a:p>
          <a:p>
            <a:r>
              <a:rPr lang="en-US" dirty="0" smtClean="0"/>
              <a:t>http://www.p12.nysed.gov/specialed/finance/2016-17-idea-application.html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3</a:t>
            </a:fld>
            <a:endParaRPr lang="en-US"/>
          </a:p>
        </p:txBody>
      </p:sp>
    </p:spTree>
    <p:extLst>
      <p:ext uri="{BB962C8B-B14F-4D97-AF65-F5344CB8AC3E}">
        <p14:creationId xmlns:p14="http://schemas.microsoft.com/office/powerpoint/2010/main" val="2161873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select whether the Compliance or Eligibility standard is being measured. We are working on the Compliance standard for 2015–16, so please be sure “Compliance” is selected here.</a:t>
            </a:r>
          </a:p>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24</a:t>
            </a:fld>
            <a:endParaRPr lang="en-US"/>
          </a:p>
        </p:txBody>
      </p:sp>
    </p:spTree>
    <p:extLst>
      <p:ext uri="{BB962C8B-B14F-4D97-AF65-F5344CB8AC3E}">
        <p14:creationId xmlns:p14="http://schemas.microsoft.com/office/powerpoint/2010/main" val="741941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worksheet calculates MOE for all four methods, although your LEA does not need to meet MOE by all four methods.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25</a:t>
            </a:fld>
            <a:endParaRPr lang="en-US"/>
          </a:p>
        </p:txBody>
      </p:sp>
    </p:spTree>
    <p:extLst>
      <p:ext uri="{BB962C8B-B14F-4D97-AF65-F5344CB8AC3E}">
        <p14:creationId xmlns:p14="http://schemas.microsoft.com/office/powerpoint/2010/main" val="1857717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the Local Total method in the sample.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26</a:t>
            </a:fld>
            <a:endParaRPr lang="en-US"/>
          </a:p>
        </p:txBody>
      </p:sp>
    </p:spTree>
    <p:extLst>
      <p:ext uri="{BB962C8B-B14F-4D97-AF65-F5344CB8AC3E}">
        <p14:creationId xmlns:p14="http://schemas.microsoft.com/office/powerpoint/2010/main" val="1313567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the Calculator determines the Comparison Year for each method, determined by the most recent year in which the LEA met the MOE compliance standard for that method. This information is obtained from the </a:t>
            </a:r>
            <a:r>
              <a:rPr lang="en-US" sz="1200" i="1" kern="1200" dirty="0">
                <a:solidFill>
                  <a:schemeClr val="tx1"/>
                </a:solidFill>
                <a:effectLst/>
                <a:latin typeface="+mn-lt"/>
                <a:ea typeface="+mn-ea"/>
                <a:cs typeface="+mn-cs"/>
              </a:rPr>
              <a:t>Multi-Year MOE Summary</a:t>
            </a:r>
            <a:r>
              <a:rPr lang="en-US" sz="1200" kern="1200" dirty="0">
                <a:solidFill>
                  <a:schemeClr val="tx1"/>
                </a:solidFill>
                <a:effectLst/>
                <a:latin typeface="+mn-lt"/>
                <a:ea typeface="+mn-ea"/>
                <a:cs typeface="+mn-cs"/>
              </a:rPr>
              <a:t> worksheet.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27</a:t>
            </a:fld>
            <a:endParaRPr lang="en-US"/>
          </a:p>
        </p:txBody>
      </p:sp>
    </p:spTree>
    <p:extLst>
      <p:ext uri="{BB962C8B-B14F-4D97-AF65-F5344CB8AC3E}">
        <p14:creationId xmlns:p14="http://schemas.microsoft.com/office/powerpoint/2010/main" val="1937243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Calculator also determines the Comparison Year Amount, which is the amount needed to meet MOE by this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28</a:t>
            </a:fld>
            <a:endParaRPr lang="en-US"/>
          </a:p>
        </p:txBody>
      </p:sp>
    </p:spTree>
    <p:extLst>
      <p:ext uri="{BB962C8B-B14F-4D97-AF65-F5344CB8AC3E}">
        <p14:creationId xmlns:p14="http://schemas.microsoft.com/office/powerpoint/2010/main" val="1381746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Calculator pulls in your LEA’s Local Total amount from the data you entered on the 15-16 Amounts Worksheet. The Calculator compares the 15-16 amount with the Comparison Year amount to determine if your LEA has met MOE. In this sample, the LEA has met MOE.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29</a:t>
            </a:fld>
            <a:endParaRPr lang="en-US"/>
          </a:p>
        </p:txBody>
      </p:sp>
    </p:spTree>
    <p:extLst>
      <p:ext uri="{BB962C8B-B14F-4D97-AF65-F5344CB8AC3E}">
        <p14:creationId xmlns:p14="http://schemas.microsoft.com/office/powerpoint/2010/main" val="54769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LEA in this sample has met MOE without needing exceptions or adjustments.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30</a:t>
            </a:fld>
            <a:endParaRPr lang="en-US"/>
          </a:p>
        </p:txBody>
      </p:sp>
    </p:spTree>
    <p:extLst>
      <p:ext uri="{BB962C8B-B14F-4D97-AF65-F5344CB8AC3E}">
        <p14:creationId xmlns:p14="http://schemas.microsoft.com/office/powerpoint/2010/main" val="52215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31</a:t>
            </a:fld>
            <a:endParaRPr lang="en-US"/>
          </a:p>
        </p:txBody>
      </p:sp>
    </p:spTree>
    <p:extLst>
      <p:ext uri="{BB962C8B-B14F-4D97-AF65-F5344CB8AC3E}">
        <p14:creationId xmlns:p14="http://schemas.microsoft.com/office/powerpoint/2010/main" val="766803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the State and Local Total Method in the sample and see how things may be different for different methods.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that the Comparison Year is different for the State and Local Total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32</a:t>
            </a:fld>
            <a:endParaRPr lang="en-US"/>
          </a:p>
        </p:txBody>
      </p:sp>
    </p:spTree>
    <p:extLst>
      <p:ext uri="{BB962C8B-B14F-4D97-AF65-F5344CB8AC3E}">
        <p14:creationId xmlns:p14="http://schemas.microsoft.com/office/powerpoint/2010/main" val="1428820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Comparison Year Amount is also different for this method. Remember that the Comparison Year Amount is the amount the LEA spent in the last year they met MOE by this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33</a:t>
            </a:fld>
            <a:endParaRPr lang="en-US"/>
          </a:p>
        </p:txBody>
      </p:sp>
    </p:spTree>
    <p:extLst>
      <p:ext uri="{BB962C8B-B14F-4D97-AF65-F5344CB8AC3E}">
        <p14:creationId xmlns:p14="http://schemas.microsoft.com/office/powerpoint/2010/main" val="684689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Use this version of this section if you want your LEAs to use an SEA-approved method for calculating exception (b) and manually enter those calculations.</a:t>
            </a:r>
          </a:p>
        </p:txBody>
      </p:sp>
      <p:sp>
        <p:nvSpPr>
          <p:cNvPr id="4" name="Slide Number Placeholder 3"/>
          <p:cNvSpPr>
            <a:spLocks noGrp="1"/>
          </p:cNvSpPr>
          <p:nvPr>
            <p:ph type="sldNum" sz="quarter" idx="10"/>
          </p:nvPr>
        </p:nvSpPr>
        <p:spPr/>
        <p:txBody>
          <a:bodyPr/>
          <a:lstStyle/>
          <a:p>
            <a:fld id="{78E9BB32-24B9-0D49-A6F2-79068454FE3A}" type="slidenum">
              <a:rPr lang="en-US" smtClean="0"/>
              <a:t>7</a:t>
            </a:fld>
            <a:endParaRPr lang="en-US" dirty="0"/>
          </a:p>
        </p:txBody>
      </p:sp>
    </p:spTree>
    <p:extLst>
      <p:ext uri="{BB962C8B-B14F-4D97-AF65-F5344CB8AC3E}">
        <p14:creationId xmlns:p14="http://schemas.microsoft.com/office/powerpoint/2010/main" val="126272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that in the sample, the LEA did not meet MOE using the State and Local Total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34</a:t>
            </a:fld>
            <a:endParaRPr lang="en-US"/>
          </a:p>
        </p:txBody>
      </p:sp>
    </p:spTree>
    <p:extLst>
      <p:ext uri="{BB962C8B-B14F-4D97-AF65-F5344CB8AC3E}">
        <p14:creationId xmlns:p14="http://schemas.microsoft.com/office/powerpoint/2010/main" val="1568867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 exceptions or adjustment data have been entered so far. They were not needed for the Local Total Method, but they are needed for the LEA to meet MOE by the State and Local Total Method.</a:t>
            </a:r>
          </a:p>
          <a:p>
            <a:r>
              <a:rPr lang="en-US" sz="1200" kern="1200" dirty="0">
                <a:solidFill>
                  <a:schemeClr val="tx1"/>
                </a:solidFill>
                <a:effectLst/>
                <a:latin typeface="+mn-lt"/>
                <a:ea typeface="+mn-ea"/>
                <a:cs typeface="+mn-cs"/>
              </a:rPr>
              <a:t>It is a good idea to enter exceptions and adjustment data in case the LEA decides to switch in the future to the State and Local Total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35</a:t>
            </a:fld>
            <a:endParaRPr lang="en-US"/>
          </a:p>
        </p:txBody>
      </p:sp>
    </p:spTree>
    <p:extLst>
      <p:ext uri="{BB962C8B-B14F-4D97-AF65-F5344CB8AC3E}">
        <p14:creationId xmlns:p14="http://schemas.microsoft.com/office/powerpoint/2010/main" val="1105818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 exceptions or adjustment data have been entered so far. They were not needed for the Local Total Method, but they are needed for the LEA to meet MOE by the State and Local Total Method.</a:t>
            </a:r>
          </a:p>
          <a:p>
            <a:r>
              <a:rPr lang="en-US" sz="1200" kern="1200" dirty="0">
                <a:solidFill>
                  <a:schemeClr val="tx1"/>
                </a:solidFill>
                <a:effectLst/>
                <a:latin typeface="+mn-lt"/>
                <a:ea typeface="+mn-ea"/>
                <a:cs typeface="+mn-cs"/>
              </a:rPr>
              <a:t>It is a good idea to enter exceptions and adjustment data in case the LEA decides to switch in the future to the State and Local Total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36</a:t>
            </a:fld>
            <a:endParaRPr lang="en-US"/>
          </a:p>
        </p:txBody>
      </p:sp>
    </p:spTree>
    <p:extLst>
      <p:ext uri="{BB962C8B-B14F-4D97-AF65-F5344CB8AC3E}">
        <p14:creationId xmlns:p14="http://schemas.microsoft.com/office/powerpoint/2010/main" val="1784861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reporting MOE, your LEA should enter information on any relevant qualifying MOE exceptions and adjustments in the </a:t>
            </a:r>
            <a:r>
              <a:rPr lang="en-US" sz="1200" i="1" kern="1200" dirty="0">
                <a:solidFill>
                  <a:schemeClr val="tx1"/>
                </a:solidFill>
                <a:effectLst/>
                <a:latin typeface="+mn-lt"/>
                <a:ea typeface="+mn-ea"/>
                <a:cs typeface="+mn-cs"/>
              </a:rPr>
              <a:t>Exceptions &amp; Adjustment</a:t>
            </a:r>
            <a:r>
              <a:rPr lang="en-US" sz="1200" kern="1200" dirty="0">
                <a:solidFill>
                  <a:schemeClr val="tx1"/>
                </a:solidFill>
                <a:effectLst/>
                <a:latin typeface="+mn-lt"/>
                <a:ea typeface="+mn-ea"/>
                <a:cs typeface="+mn-cs"/>
              </a:rPr>
              <a:t>s worksheets, which will auto-populate the </a:t>
            </a:r>
            <a:r>
              <a:rPr lang="en-US" sz="1200" i="1" kern="1200" dirty="0">
                <a:solidFill>
                  <a:schemeClr val="tx1"/>
                </a:solidFill>
                <a:effectLst/>
                <a:latin typeface="+mn-lt"/>
                <a:ea typeface="+mn-ea"/>
                <a:cs typeface="+mn-cs"/>
              </a:rPr>
              <a:t>MOE</a:t>
            </a:r>
            <a:r>
              <a:rPr lang="en-US" sz="1200" kern="1200" dirty="0">
                <a:solidFill>
                  <a:schemeClr val="tx1"/>
                </a:solidFill>
                <a:effectLst/>
                <a:latin typeface="+mn-lt"/>
                <a:ea typeface="+mn-ea"/>
                <a:cs typeface="+mn-cs"/>
              </a:rPr>
              <a:t> worksheet we just reviewed.</a:t>
            </a:r>
            <a:r>
              <a:rPr lang="en-US" dirty="0">
                <a:effectLst/>
              </a:rPr>
              <a:t> </a:t>
            </a:r>
            <a:endParaRPr lang="en-US" b="1" dirty="0"/>
          </a:p>
        </p:txBody>
      </p:sp>
      <p:sp>
        <p:nvSpPr>
          <p:cNvPr id="4" name="Slide Number Placeholder 3"/>
          <p:cNvSpPr>
            <a:spLocks noGrp="1"/>
          </p:cNvSpPr>
          <p:nvPr>
            <p:ph type="sldNum" sz="quarter" idx="10"/>
          </p:nvPr>
        </p:nvSpPr>
        <p:spPr/>
        <p:txBody>
          <a:bodyPr/>
          <a:lstStyle/>
          <a:p>
            <a:fld id="{78E9BB32-24B9-0D49-A6F2-79068454FE3A}" type="slidenum">
              <a:rPr lang="en-US" smtClean="0"/>
              <a:t>37</a:t>
            </a:fld>
            <a:endParaRPr lang="en-US"/>
          </a:p>
        </p:txBody>
      </p:sp>
    </p:spTree>
    <p:extLst>
      <p:ext uri="{BB962C8B-B14F-4D97-AF65-F5344CB8AC3E}">
        <p14:creationId xmlns:p14="http://schemas.microsoft.com/office/powerpoint/2010/main" val="982796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Exceptions &amp; Adjustment</a:t>
            </a:r>
            <a:r>
              <a:rPr lang="en-US" sz="1200" kern="1200" dirty="0">
                <a:solidFill>
                  <a:schemeClr val="tx1"/>
                </a:solidFill>
                <a:effectLst/>
                <a:latin typeface="+mn-lt"/>
                <a:ea typeface="+mn-ea"/>
                <a:cs typeface="+mn-cs"/>
              </a:rPr>
              <a:t> worksheets provide a place for you to document each of the five exceptions and the MOE adjustment permitted under the IDEA regulations.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information will help if you did not meet MOE based on final expenditures. You might meet MOE based on the exceptions and/or adjustment.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Even if you meet MOE by one or more methods, you should consider entering all exceptions and adjustment data, since this information may be helpful for future years if your LEA needs to switch methods.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15-16 </a:t>
            </a:r>
            <a:r>
              <a:rPr lang="en-US" sz="1200" i="1" kern="1200" dirty="0" err="1">
                <a:solidFill>
                  <a:schemeClr val="tx1"/>
                </a:solidFill>
                <a:effectLst/>
                <a:latin typeface="+mn-lt"/>
                <a:ea typeface="+mn-ea"/>
                <a:cs typeface="+mn-cs"/>
              </a:rPr>
              <a:t>Exc</a:t>
            </a:r>
            <a:r>
              <a:rPr lang="en-US" sz="1200" i="1" kern="1200" dirty="0">
                <a:solidFill>
                  <a:schemeClr val="tx1"/>
                </a:solidFill>
                <a:effectLst/>
                <a:latin typeface="+mn-lt"/>
                <a:ea typeface="+mn-ea"/>
                <a:cs typeface="+mn-cs"/>
              </a:rPr>
              <a:t> &amp; </a:t>
            </a:r>
            <a:r>
              <a:rPr lang="en-US" sz="1200" i="1" kern="1200" dirty="0" err="1">
                <a:solidFill>
                  <a:schemeClr val="tx1"/>
                </a:solidFill>
                <a:effectLst/>
                <a:latin typeface="+mn-lt"/>
                <a:ea typeface="+mn-ea"/>
                <a:cs typeface="+mn-cs"/>
              </a:rPr>
              <a:t>Adj</a:t>
            </a:r>
            <a:r>
              <a:rPr lang="en-US" sz="1200" i="1" kern="1200" dirty="0">
                <a:solidFill>
                  <a:schemeClr val="tx1"/>
                </a:solidFill>
                <a:effectLst/>
                <a:latin typeface="+mn-lt"/>
                <a:ea typeface="+mn-ea"/>
                <a:cs typeface="+mn-cs"/>
              </a:rPr>
              <a:t> Worksheet</a:t>
            </a:r>
            <a:r>
              <a:rPr lang="en-US" sz="1200" kern="1200" dirty="0">
                <a:solidFill>
                  <a:schemeClr val="tx1"/>
                </a:solidFill>
                <a:effectLst/>
                <a:latin typeface="+mn-lt"/>
                <a:ea typeface="+mn-ea"/>
                <a:cs typeface="+mn-cs"/>
              </a:rPr>
              <a:t> has two sets of data tables: the one to the left is for the eligibility (budget) standard and the one to the right is for the compliance (expenditure) standard. Since we are working on the compliance standard for 2015–16, we will use the tables on the right.</a:t>
            </a:r>
          </a:p>
        </p:txBody>
      </p:sp>
      <p:sp>
        <p:nvSpPr>
          <p:cNvPr id="4" name="Slide Number Placeholder 3"/>
          <p:cNvSpPr>
            <a:spLocks noGrp="1"/>
          </p:cNvSpPr>
          <p:nvPr>
            <p:ph type="sldNum" sz="quarter" idx="10"/>
          </p:nvPr>
        </p:nvSpPr>
        <p:spPr/>
        <p:txBody>
          <a:bodyPr/>
          <a:lstStyle/>
          <a:p>
            <a:fld id="{78E9BB32-24B9-0D49-A6F2-79068454FE3A}" type="slidenum">
              <a:rPr lang="en-US" smtClean="0"/>
              <a:t>38</a:t>
            </a:fld>
            <a:endParaRPr lang="en-US"/>
          </a:p>
        </p:txBody>
      </p:sp>
    </p:spTree>
    <p:extLst>
      <p:ext uri="{BB962C8B-B14F-4D97-AF65-F5344CB8AC3E}">
        <p14:creationId xmlns:p14="http://schemas.microsoft.com/office/powerpoint/2010/main" val="9701439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Exception (a) may be used to reduce the required MOE amount based on the voluntary departure, by retirement or otherwise, or departure for just cause, of special education or related services personnel. We’ll show you how to use the Calculator for this exception.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39</a:t>
            </a:fld>
            <a:endParaRPr lang="en-US"/>
          </a:p>
        </p:txBody>
      </p:sp>
    </p:spTree>
    <p:extLst>
      <p:ext uri="{BB962C8B-B14F-4D97-AF65-F5344CB8AC3E}">
        <p14:creationId xmlns:p14="http://schemas.microsoft.com/office/powerpoint/2010/main" val="1427341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40</a:t>
            </a:fld>
            <a:endParaRPr lang="en-US"/>
          </a:p>
        </p:txBody>
      </p:sp>
    </p:spTree>
    <p:extLst>
      <p:ext uri="{BB962C8B-B14F-4D97-AF65-F5344CB8AC3E}">
        <p14:creationId xmlns:p14="http://schemas.microsoft.com/office/powerpoint/2010/main" val="209502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enter information about all departing personnel, including amounts of Salary and Benefits paid from local, or state and local, funds.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41</a:t>
            </a:fld>
            <a:endParaRPr lang="en-US"/>
          </a:p>
        </p:txBody>
      </p:sp>
    </p:spTree>
    <p:extLst>
      <p:ext uri="{BB962C8B-B14F-4D97-AF65-F5344CB8AC3E}">
        <p14:creationId xmlns:p14="http://schemas.microsoft.com/office/powerpoint/2010/main" val="1028351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enter the same information about the replacement personnel. The Calculator will calculate the difference.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42</a:t>
            </a:fld>
            <a:endParaRPr lang="en-US"/>
          </a:p>
        </p:txBody>
      </p:sp>
    </p:spTree>
    <p:extLst>
      <p:ext uri="{BB962C8B-B14F-4D97-AF65-F5344CB8AC3E}">
        <p14:creationId xmlns:p14="http://schemas.microsoft.com/office/powerpoint/2010/main" val="2031127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this is not sufficient space to list all personnel, you can include a summary on the </a:t>
            </a:r>
            <a:r>
              <a:rPr lang="en-US" sz="1200" kern="1200" dirty="0" err="1">
                <a:solidFill>
                  <a:schemeClr val="tx1"/>
                </a:solidFill>
                <a:effectLst/>
                <a:latin typeface="+mn-lt"/>
                <a:ea typeface="+mn-ea"/>
                <a:cs typeface="+mn-cs"/>
              </a:rPr>
              <a:t>Exc</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Adj</a:t>
            </a:r>
            <a:r>
              <a:rPr lang="en-US" sz="1200" kern="1200" dirty="0">
                <a:solidFill>
                  <a:schemeClr val="tx1"/>
                </a:solidFill>
                <a:effectLst/>
                <a:latin typeface="+mn-lt"/>
                <a:ea typeface="+mn-ea"/>
                <a:cs typeface="+mn-cs"/>
              </a:rPr>
              <a:t> Worksheet and provide detailed information on the LEA or SEA worksheet, Tab 24 (the final tab in the Calculator). Be sure that the summary includes the complete dollar amounts, because the Calculator is not designed to read data from the LEA or SEA worksheet. That tab is provided for your convenience only.</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43</a:t>
            </a:fld>
            <a:endParaRPr lang="en-US"/>
          </a:p>
        </p:txBody>
      </p:sp>
    </p:spTree>
    <p:extLst>
      <p:ext uri="{BB962C8B-B14F-4D97-AF65-F5344CB8AC3E}">
        <p14:creationId xmlns:p14="http://schemas.microsoft.com/office/powerpoint/2010/main" val="407994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Under the IDEA LEA MOE requirement, each LEA is required to budget and expend at least the same amount of funds for the education of children with disabilities as it spent in the previous year. LEAs must meet an eligibility standard — by budgeting at least the same amount as in the previous year — and a compliance standard — by expending at least the same amount as in the previous year.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IDEA permits LEAs to meet each standard by any of four methods: total local funds, total state and local funds, local funds per capita, or state and local funds per capita. </a:t>
            </a:r>
          </a:p>
          <a:p>
            <a:r>
              <a:rPr lang="en-US" sz="1200" kern="1200" dirty="0">
                <a:solidFill>
                  <a:schemeClr val="tx1"/>
                </a:solidFill>
                <a:effectLst/>
                <a:latin typeface="+mn-lt"/>
                <a:ea typeface="+mn-ea"/>
                <a:cs typeface="+mn-cs"/>
              </a:rPr>
              <a:t>CIFR developed the LEA MOE Calculator to assist LEAs in meeting that requirement by providing a tool to:</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Document amounts of fiscal effort in an LEA for the education of children with disabilities using local funds only or the combination of State and local funds, and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Determine whether that effort met the IDEA’s LEA MOE requirements.</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8</a:t>
            </a:fld>
            <a:endParaRPr lang="en-US" dirty="0"/>
          </a:p>
        </p:txBody>
      </p:sp>
    </p:spTree>
    <p:extLst>
      <p:ext uri="{BB962C8B-B14F-4D97-AF65-F5344CB8AC3E}">
        <p14:creationId xmlns:p14="http://schemas.microsoft.com/office/powerpoint/2010/main" val="650312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Use this version of this section if you want your LEAs to use the Calculator to automatically calculate exception (b), using an OSEP-approved method. If you want your LEAs to use an SEA-approved method for calculating exception (b) and manually enter those calculations, use Section 7b instead.]</a:t>
            </a:r>
          </a:p>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44</a:t>
            </a:fld>
            <a:endParaRPr lang="en-US"/>
          </a:p>
        </p:txBody>
      </p:sp>
    </p:spTree>
    <p:extLst>
      <p:ext uri="{BB962C8B-B14F-4D97-AF65-F5344CB8AC3E}">
        <p14:creationId xmlns:p14="http://schemas.microsoft.com/office/powerpoint/2010/main" val="876139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Exception (b) may be used by LEAs that have a decrease in the enrollment of children with disabilities.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45</a:t>
            </a:fld>
            <a:endParaRPr lang="en-US"/>
          </a:p>
        </p:txBody>
      </p:sp>
    </p:spTree>
    <p:extLst>
      <p:ext uri="{BB962C8B-B14F-4D97-AF65-F5344CB8AC3E}">
        <p14:creationId xmlns:p14="http://schemas.microsoft.com/office/powerpoint/2010/main" val="655633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Calculator will automatically calculate the reduction your LEA may take for a decrease in enrollment. No data entry is needed.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46</a:t>
            </a:fld>
            <a:endParaRPr lang="en-US"/>
          </a:p>
        </p:txBody>
      </p:sp>
    </p:spTree>
    <p:extLst>
      <p:ext uri="{BB962C8B-B14F-4D97-AF65-F5344CB8AC3E}">
        <p14:creationId xmlns:p14="http://schemas.microsoft.com/office/powerpoint/2010/main" val="1831735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Exc</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Adj</a:t>
            </a:r>
            <a:r>
              <a:rPr lang="en-US" sz="1200" kern="1200" dirty="0">
                <a:solidFill>
                  <a:schemeClr val="tx1"/>
                </a:solidFill>
                <a:effectLst/>
                <a:latin typeface="+mn-lt"/>
                <a:ea typeface="+mn-ea"/>
                <a:cs typeface="+mn-cs"/>
              </a:rPr>
              <a:t> tab pulls from the child count you entered for 2015-16 on the 15-16 Amounts Worksheet. </a:t>
            </a:r>
          </a:p>
          <a:p>
            <a:r>
              <a:rPr lang="en-US" sz="1200" kern="1200" dirty="0">
                <a:solidFill>
                  <a:schemeClr val="tx1"/>
                </a:solidFill>
                <a:effectLst/>
                <a:latin typeface="+mn-lt"/>
                <a:ea typeface="+mn-ea"/>
                <a:cs typeface="+mn-cs"/>
              </a:rPr>
              <a:t>It also pulls the child count you entered for 2014-15 on the Multi-Year Summary Worksheet.</a:t>
            </a:r>
          </a:p>
          <a:p>
            <a:r>
              <a:rPr lang="en-US" sz="1200" kern="1200" dirty="0">
                <a:solidFill>
                  <a:schemeClr val="tx1"/>
                </a:solidFill>
                <a:effectLst/>
                <a:latin typeface="+mn-lt"/>
                <a:ea typeface="+mn-ea"/>
                <a:cs typeface="+mn-cs"/>
              </a:rPr>
              <a:t>The Calculator determines whether there was a decrease. If there is a decrease, it calculates the percentage difference between years.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47</a:t>
            </a:fld>
            <a:endParaRPr lang="en-US"/>
          </a:p>
        </p:txBody>
      </p:sp>
    </p:spTree>
    <p:extLst>
      <p:ext uri="{BB962C8B-B14F-4D97-AF65-F5344CB8AC3E}">
        <p14:creationId xmlns:p14="http://schemas.microsoft.com/office/powerpoint/2010/main" val="1717316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Calculator pulls the 2014-15 Local Total and State and Local Total amounts from the Multi-Year Summary Worksheet and then uses the percentage difference in enrollment to determine the reduction amount.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48</a:t>
            </a:fld>
            <a:endParaRPr lang="en-US"/>
          </a:p>
        </p:txBody>
      </p:sp>
    </p:spTree>
    <p:extLst>
      <p:ext uri="{BB962C8B-B14F-4D97-AF65-F5344CB8AC3E}">
        <p14:creationId xmlns:p14="http://schemas.microsoft.com/office/powerpoint/2010/main" val="11336825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see what happens if there is not a decrease in enrollment, but an increase.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49</a:t>
            </a:fld>
            <a:endParaRPr lang="en-US"/>
          </a:p>
        </p:txBody>
      </p:sp>
    </p:spTree>
    <p:extLst>
      <p:ext uri="{BB962C8B-B14F-4D97-AF65-F5344CB8AC3E}">
        <p14:creationId xmlns:p14="http://schemas.microsoft.com/office/powerpoint/2010/main" val="742801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Calculator still determines the change between 2014-15 and 2015-16, but now it notes that the LEA is “Not eligible for this exception.”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50</a:t>
            </a:fld>
            <a:endParaRPr lang="en-US"/>
          </a:p>
        </p:txBody>
      </p:sp>
    </p:spTree>
    <p:extLst>
      <p:ext uri="{BB962C8B-B14F-4D97-AF65-F5344CB8AC3E}">
        <p14:creationId xmlns:p14="http://schemas.microsoft.com/office/powerpoint/2010/main" val="1809913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cells in this table are blacked out because the LEA is not eligible for Exception (b).</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51</a:t>
            </a:fld>
            <a:endParaRPr lang="en-US"/>
          </a:p>
        </p:txBody>
      </p:sp>
    </p:spTree>
    <p:extLst>
      <p:ext uri="{BB962C8B-B14F-4D97-AF65-F5344CB8AC3E}">
        <p14:creationId xmlns:p14="http://schemas.microsoft.com/office/powerpoint/2010/main" val="1650656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52</a:t>
            </a:fld>
            <a:endParaRPr lang="en-US"/>
          </a:p>
        </p:txBody>
      </p:sp>
    </p:spTree>
    <p:extLst>
      <p:ext uri="{BB962C8B-B14F-4D97-AF65-F5344CB8AC3E}">
        <p14:creationId xmlns:p14="http://schemas.microsoft.com/office/powerpoint/2010/main" val="1060414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Exception (c) is used to reduce the required MOE amount when an LEA is no longer obligated to provide a costly program for a particular child with a disability because the child: (1) Has left the jurisdiction of the agency; (2) Has reached the age at which the obligation of the agency to provide FAPE to the child has terminated; or (3) No longer needs the program of special education.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53</a:t>
            </a:fld>
            <a:endParaRPr lang="en-US"/>
          </a:p>
        </p:txBody>
      </p:sp>
    </p:spTree>
    <p:extLst>
      <p:ext uri="{BB962C8B-B14F-4D97-AF65-F5344CB8AC3E}">
        <p14:creationId xmlns:p14="http://schemas.microsoft.com/office/powerpoint/2010/main" val="789507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9</a:t>
            </a:fld>
            <a:endParaRPr lang="en-US"/>
          </a:p>
        </p:txBody>
      </p:sp>
    </p:spTree>
    <p:extLst>
      <p:ext uri="{BB962C8B-B14F-4D97-AF65-F5344CB8AC3E}">
        <p14:creationId xmlns:p14="http://schemas.microsoft.com/office/powerpoint/2010/main" val="18158067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should work closely with us to determine whether a program for a particular child qualifies as costly.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[GIVE MORE DETAILED INSTRUCTIONS HERE ABOUT HOW TO MAKE THIS DETERMINATION.]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54</a:t>
            </a:fld>
            <a:endParaRPr lang="en-US"/>
          </a:p>
        </p:txBody>
      </p:sp>
    </p:spTree>
    <p:extLst>
      <p:ext uri="{BB962C8B-B14F-4D97-AF65-F5344CB8AC3E}">
        <p14:creationId xmlns:p14="http://schemas.microsoft.com/office/powerpoint/2010/main" val="13340181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each student in a costly program that was terminated, enter a Student Identifier. Then use the dropdown menu to select the Reason for the termination of the obligation of the agency to provide special education. Finally, enter all expenditures from state and local funds for that child’s program.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55</a:t>
            </a:fld>
            <a:endParaRPr lang="en-US"/>
          </a:p>
        </p:txBody>
      </p:sp>
    </p:spTree>
    <p:extLst>
      <p:ext uri="{BB962C8B-B14F-4D97-AF65-F5344CB8AC3E}">
        <p14:creationId xmlns:p14="http://schemas.microsoft.com/office/powerpoint/2010/main" val="2133824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56</a:t>
            </a:fld>
            <a:endParaRPr lang="en-US"/>
          </a:p>
        </p:txBody>
      </p:sp>
    </p:spTree>
    <p:extLst>
      <p:ext uri="{BB962C8B-B14F-4D97-AF65-F5344CB8AC3E}">
        <p14:creationId xmlns:p14="http://schemas.microsoft.com/office/powerpoint/2010/main" val="1120710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Exception (d) may be used when the LEA terminates costly expenditures for long-term purchases, such as the acquisition of equipment or the construction of school facilities. </a:t>
            </a:r>
          </a:p>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57</a:t>
            </a:fld>
            <a:endParaRPr lang="en-US"/>
          </a:p>
        </p:txBody>
      </p:sp>
    </p:spTree>
    <p:extLst>
      <p:ext uri="{BB962C8B-B14F-4D97-AF65-F5344CB8AC3E}">
        <p14:creationId xmlns:p14="http://schemas.microsoft.com/office/powerpoint/2010/main" val="90652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should work closely with us to determine which expenditures may qualify for this exception.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[GIVE MORE DETAILED INSTRUCTIONS HERE ABOUT HOW TO MAKE THIS DETERMINATION.]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58</a:t>
            </a:fld>
            <a:endParaRPr lang="en-US"/>
          </a:p>
        </p:txBody>
      </p:sp>
    </p:spTree>
    <p:extLst>
      <p:ext uri="{BB962C8B-B14F-4D97-AF65-F5344CB8AC3E}">
        <p14:creationId xmlns:p14="http://schemas.microsoft.com/office/powerpoint/2010/main" val="18380370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59</a:t>
            </a:fld>
            <a:endParaRPr lang="en-US"/>
          </a:p>
        </p:txBody>
      </p:sp>
    </p:spTree>
    <p:extLst>
      <p:ext uri="{BB962C8B-B14F-4D97-AF65-F5344CB8AC3E}">
        <p14:creationId xmlns:p14="http://schemas.microsoft.com/office/powerpoint/2010/main" val="5637377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Enter a description of each costly expenditure for a long-term purchase that has terminated, and provide all expenditures from state and local funds in the final year of purchase.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60</a:t>
            </a:fld>
            <a:endParaRPr lang="en-US"/>
          </a:p>
        </p:txBody>
      </p:sp>
    </p:spTree>
    <p:extLst>
      <p:ext uri="{BB962C8B-B14F-4D97-AF65-F5344CB8AC3E}">
        <p14:creationId xmlns:p14="http://schemas.microsoft.com/office/powerpoint/2010/main" val="1147875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You can remove this section if none of your LEAs received an increase in their Federal Part B allocation.]</a:t>
            </a:r>
          </a:p>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61</a:t>
            </a:fld>
            <a:endParaRPr lang="en-US"/>
          </a:p>
        </p:txBody>
      </p:sp>
    </p:spTree>
    <p:extLst>
      <p:ext uri="{BB962C8B-B14F-4D97-AF65-F5344CB8AC3E}">
        <p14:creationId xmlns:p14="http://schemas.microsoft.com/office/powerpoint/2010/main" val="1542647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be eligible for the MOE adjustment, the LEA must meet several conditions including having a “meets requirements” determination. The amount of the adjustment also depends on if the LEA is implementing coordinated early intervening services. Details on the eligibility for an adjustment and how to calculate the amount available are contained in the </a:t>
            </a:r>
            <a:r>
              <a:rPr lang="en-US" sz="1200" i="1" kern="1200" dirty="0">
                <a:solidFill>
                  <a:schemeClr val="tx1"/>
                </a:solidFill>
                <a:effectLst/>
                <a:latin typeface="+mn-lt"/>
                <a:ea typeface="+mn-ea"/>
                <a:cs typeface="+mn-cs"/>
              </a:rPr>
              <a:t>IDEA</a:t>
            </a:r>
            <a:r>
              <a:rPr lang="en-US" sz="1200" kern="1200" dirty="0">
                <a:solidFill>
                  <a:schemeClr val="tx1"/>
                </a:solidFill>
                <a:effectLst/>
                <a:latin typeface="+mn-lt"/>
                <a:ea typeface="+mn-ea"/>
                <a:cs typeface="+mn-cs"/>
              </a:rPr>
              <a:t> Data Center’s MOE Reduction Eligibility Decision Tree and Worksheet. A link to that tool is shown here and is also included in the Calculator instructions.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62</a:t>
            </a:fld>
            <a:endParaRPr lang="en-US"/>
          </a:p>
        </p:txBody>
      </p:sp>
    </p:spTree>
    <p:extLst>
      <p:ext uri="{BB962C8B-B14F-4D97-AF65-F5344CB8AC3E}">
        <p14:creationId xmlns:p14="http://schemas.microsoft.com/office/powerpoint/2010/main" val="18612542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63</a:t>
            </a:fld>
            <a:endParaRPr lang="en-US"/>
          </a:p>
        </p:txBody>
      </p:sp>
    </p:spTree>
    <p:extLst>
      <p:ext uri="{BB962C8B-B14F-4D97-AF65-F5344CB8AC3E}">
        <p14:creationId xmlns:p14="http://schemas.microsoft.com/office/powerpoint/2010/main" val="2034996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10</a:t>
            </a:fld>
            <a:endParaRPr lang="en-US"/>
          </a:p>
        </p:txBody>
      </p:sp>
    </p:spTree>
    <p:extLst>
      <p:ext uri="{BB962C8B-B14F-4D97-AF65-F5344CB8AC3E}">
        <p14:creationId xmlns:p14="http://schemas.microsoft.com/office/powerpoint/2010/main" val="13503302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 have determined the amount of the available adjustment, enter the amount, up to the total available adjustment, taken in row 70. For this example, we indicate an adjustment of $100,000.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the SEA has provided you with the amount of the available adjustment, enter the amount, up to the total available adjustment, taken in row 70. For this example, we indicate an adjustment of $100,000.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64</a:t>
            </a:fld>
            <a:endParaRPr lang="en-US"/>
          </a:p>
        </p:txBody>
      </p:sp>
    </p:spTree>
    <p:extLst>
      <p:ext uri="{BB962C8B-B14F-4D97-AF65-F5344CB8AC3E}">
        <p14:creationId xmlns:p14="http://schemas.microsoft.com/office/powerpoint/2010/main" val="15328248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the </a:t>
            </a:r>
            <a:r>
              <a:rPr lang="en-US" sz="1200" kern="1200" dirty="0" err="1">
                <a:solidFill>
                  <a:schemeClr val="tx1"/>
                </a:solidFill>
                <a:effectLst/>
                <a:latin typeface="+mn-lt"/>
                <a:ea typeface="+mn-ea"/>
                <a:cs typeface="+mn-cs"/>
              </a:rPr>
              <a:t>Exc</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Adj</a:t>
            </a:r>
            <a:r>
              <a:rPr lang="en-US" sz="1200" kern="1200" dirty="0">
                <a:solidFill>
                  <a:schemeClr val="tx1"/>
                </a:solidFill>
                <a:effectLst/>
                <a:latin typeface="+mn-lt"/>
                <a:ea typeface="+mn-ea"/>
                <a:cs typeface="+mn-cs"/>
              </a:rPr>
              <a:t> Worksheet for 2014-15. It looks different from the worksheet for 2015-16, because it only includes one set of data tables; there are no tables for entry of budget data. Users should enter final expenditure data only.</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65</a:t>
            </a:fld>
            <a:endParaRPr lang="en-US"/>
          </a:p>
        </p:txBody>
      </p:sp>
    </p:spTree>
    <p:extLst>
      <p:ext uri="{BB962C8B-B14F-4D97-AF65-F5344CB8AC3E}">
        <p14:creationId xmlns:p14="http://schemas.microsoft.com/office/powerpoint/2010/main" val="1343668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should enter data based on final expenditures for each exception or adjustment you want to apply from 2014–15 or earlier years. Since these are historical data, you can summarize and only include total amounts.</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78E9BB32-24B9-0D49-A6F2-79068454FE3A}" type="slidenum">
              <a:rPr lang="en-US" smtClean="0"/>
              <a:t>66</a:t>
            </a:fld>
            <a:endParaRPr lang="en-US"/>
          </a:p>
        </p:txBody>
      </p:sp>
    </p:spTree>
    <p:extLst>
      <p:ext uri="{BB962C8B-B14F-4D97-AF65-F5344CB8AC3E}">
        <p14:creationId xmlns:p14="http://schemas.microsoft.com/office/powerpoint/2010/main" val="8393519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see what has happened to the 15-16 MOE tab now that we have entered some data for exceptions and adjustments.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67</a:t>
            </a:fld>
            <a:endParaRPr lang="en-US"/>
          </a:p>
        </p:txBody>
      </p:sp>
    </p:spTree>
    <p:extLst>
      <p:ext uri="{BB962C8B-B14F-4D97-AF65-F5344CB8AC3E}">
        <p14:creationId xmlns:p14="http://schemas.microsoft.com/office/powerpoint/2010/main" val="8808178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see that new data are entered in the tables for exceptions and adjustments.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68</a:t>
            </a:fld>
            <a:endParaRPr lang="en-US"/>
          </a:p>
        </p:txBody>
      </p:sp>
    </p:spTree>
    <p:extLst>
      <p:ext uri="{BB962C8B-B14F-4D97-AF65-F5344CB8AC3E}">
        <p14:creationId xmlns:p14="http://schemas.microsoft.com/office/powerpoint/2010/main" val="7104302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We’ll look at how this has changed the results for the State and Local Total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69</a:t>
            </a:fld>
            <a:endParaRPr lang="en-US"/>
          </a:p>
        </p:txBody>
      </p:sp>
    </p:spTree>
    <p:extLst>
      <p:ext uri="{BB962C8B-B14F-4D97-AF65-F5344CB8AC3E}">
        <p14:creationId xmlns:p14="http://schemas.microsoft.com/office/powerpoint/2010/main" val="8613975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comparison year is still the same. Remember, it is the year the LEA last met MOE using the State and Local Total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70</a:t>
            </a:fld>
            <a:endParaRPr lang="en-US"/>
          </a:p>
        </p:txBody>
      </p:sp>
    </p:spTree>
    <p:extLst>
      <p:ext uri="{BB962C8B-B14F-4D97-AF65-F5344CB8AC3E}">
        <p14:creationId xmlns:p14="http://schemas.microsoft.com/office/powerpoint/2010/main" val="17098978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comparison year amount is still the same.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71</a:t>
            </a:fld>
            <a:endParaRPr lang="en-US"/>
          </a:p>
        </p:txBody>
      </p:sp>
    </p:spTree>
    <p:extLst>
      <p:ext uri="{BB962C8B-B14F-4D97-AF65-F5344CB8AC3E}">
        <p14:creationId xmlns:p14="http://schemas.microsoft.com/office/powerpoint/2010/main" val="17936328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shows that the LEA did not meet MOE just with expenditures. They need to include exceptions to meet MOE.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72</a:t>
            </a:fld>
            <a:endParaRPr lang="en-US"/>
          </a:p>
        </p:txBody>
      </p:sp>
    </p:spTree>
    <p:extLst>
      <p:ext uri="{BB962C8B-B14F-4D97-AF65-F5344CB8AC3E}">
        <p14:creationId xmlns:p14="http://schemas.microsoft.com/office/powerpoint/2010/main" val="9366674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LEA had an initial difference of $25,000, but they had exceptions of more than $66,000.</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73</a:t>
            </a:fld>
            <a:endParaRPr lang="en-US"/>
          </a:p>
        </p:txBody>
      </p:sp>
    </p:spTree>
    <p:extLst>
      <p:ext uri="{BB962C8B-B14F-4D97-AF65-F5344CB8AC3E}">
        <p14:creationId xmlns:p14="http://schemas.microsoft.com/office/powerpoint/2010/main" val="1901494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green cells of the Multi-Year MOE Summary Worksheet, you will enter summary historical MOE data for your LEA. We will show you how. </a:t>
            </a:r>
          </a:p>
          <a:p>
            <a:r>
              <a:rPr lang="en-US" sz="1200" kern="1200" dirty="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COMPLETE THIS SUMMARY </a:t>
            </a:r>
            <a:r>
              <a:rPr lang="en-US" sz="1200" kern="1200" dirty="0">
                <a:solidFill>
                  <a:schemeClr val="tx1"/>
                </a:solidFill>
                <a:effectLst/>
                <a:latin typeface="+mn-lt"/>
                <a:ea typeface="+mn-ea"/>
                <a:cs typeface="+mn-cs"/>
              </a:rPr>
              <a:t>FOR </a:t>
            </a:r>
            <a:r>
              <a:rPr lang="en-US" sz="1200" kern="1200" dirty="0" smtClean="0">
                <a:solidFill>
                  <a:schemeClr val="tx1"/>
                </a:solidFill>
                <a:effectLst/>
                <a:latin typeface="+mn-lt"/>
                <a:ea typeface="+mn-ea"/>
                <a:cs typeface="+mn-cs"/>
              </a:rPr>
              <a:t>YEARS  2013-14 and 2014-15</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kern="1200" dirty="0">
                <a:solidFill>
                  <a:schemeClr val="tx1"/>
                </a:solidFill>
                <a:effectLst/>
                <a:latin typeface="+mn-lt"/>
                <a:ea typeface="+mn-ea"/>
                <a:cs typeface="+mn-cs"/>
              </a:rPr>
              <a:t>ALL </a:t>
            </a:r>
            <a:r>
              <a:rPr lang="en-US" sz="1200" kern="1200" dirty="0" smtClean="0">
                <a:solidFill>
                  <a:schemeClr val="tx1"/>
                </a:solidFill>
                <a:effectLst/>
                <a:latin typeface="+mn-lt"/>
                <a:ea typeface="+mn-ea"/>
                <a:cs typeface="+mn-cs"/>
              </a:rPr>
              <a:t>METHODS.  Do not delete</a:t>
            </a:r>
            <a:r>
              <a:rPr lang="en-US" sz="1200" kern="1200" baseline="0" dirty="0" smtClean="0">
                <a:solidFill>
                  <a:schemeClr val="tx1"/>
                </a:solidFill>
                <a:effectLst/>
                <a:latin typeface="+mn-lt"/>
                <a:ea typeface="+mn-ea"/>
                <a:cs typeface="+mn-cs"/>
              </a:rPr>
              <a:t> any columns or rows from this worksheet.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78E9BB32-24B9-0D49-A6F2-79068454FE3A}" type="slidenum">
              <a:rPr lang="en-US" smtClean="0"/>
              <a:t>11</a:t>
            </a:fld>
            <a:endParaRPr lang="en-US"/>
          </a:p>
        </p:txBody>
      </p:sp>
    </p:spTree>
    <p:extLst>
      <p:ext uri="{BB962C8B-B14F-4D97-AF65-F5344CB8AC3E}">
        <p14:creationId xmlns:p14="http://schemas.microsoft.com/office/powerpoint/2010/main" val="20229099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means that the LEA has now met MOE using exceptions.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74</a:t>
            </a:fld>
            <a:endParaRPr lang="en-US"/>
          </a:p>
        </p:txBody>
      </p:sp>
    </p:spTree>
    <p:extLst>
      <p:ext uri="{BB962C8B-B14F-4D97-AF65-F5344CB8AC3E}">
        <p14:creationId xmlns:p14="http://schemas.microsoft.com/office/powerpoint/2010/main" val="379489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LEA does not need the adjustment to meet MOE, so the adjustment is not shown.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75</a:t>
            </a:fld>
            <a:endParaRPr lang="en-US"/>
          </a:p>
        </p:txBody>
      </p:sp>
    </p:spTree>
    <p:extLst>
      <p:ext uri="{BB962C8B-B14F-4D97-AF65-F5344CB8AC3E}">
        <p14:creationId xmlns:p14="http://schemas.microsoft.com/office/powerpoint/2010/main" val="6930635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see how the Calculator has pulled in data from the </a:t>
            </a:r>
            <a:r>
              <a:rPr lang="en-US" sz="1200" kern="1200" dirty="0" err="1">
                <a:solidFill>
                  <a:schemeClr val="tx1"/>
                </a:solidFill>
                <a:effectLst/>
                <a:latin typeface="+mn-lt"/>
                <a:ea typeface="+mn-ea"/>
                <a:cs typeface="+mn-cs"/>
              </a:rPr>
              <a:t>Exc</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Adj</a:t>
            </a:r>
            <a:r>
              <a:rPr lang="en-US" sz="1200" kern="1200" dirty="0">
                <a:solidFill>
                  <a:schemeClr val="tx1"/>
                </a:solidFill>
                <a:effectLst/>
                <a:latin typeface="+mn-lt"/>
                <a:ea typeface="+mn-ea"/>
                <a:cs typeface="+mn-cs"/>
              </a:rPr>
              <a:t> worksheets.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76</a:t>
            </a:fld>
            <a:endParaRPr lang="en-US"/>
          </a:p>
        </p:txBody>
      </p:sp>
    </p:spTree>
    <p:extLst>
      <p:ext uri="{BB962C8B-B14F-4D97-AF65-F5344CB8AC3E}">
        <p14:creationId xmlns:p14="http://schemas.microsoft.com/office/powerpoint/2010/main" val="20367449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how the exception and adjustment information has changed the results for the State and Local Per Capita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77</a:t>
            </a:fld>
            <a:endParaRPr lang="en-US"/>
          </a:p>
        </p:txBody>
      </p:sp>
    </p:spTree>
    <p:extLst>
      <p:ext uri="{BB962C8B-B14F-4D97-AF65-F5344CB8AC3E}">
        <p14:creationId xmlns:p14="http://schemas.microsoft.com/office/powerpoint/2010/main" val="3611361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Again, the comparison year is the same as before. This is the last year the LEA met MOE using the State and Local Per Capita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78</a:t>
            </a:fld>
            <a:endParaRPr lang="en-US"/>
          </a:p>
        </p:txBody>
      </p:sp>
    </p:spTree>
    <p:extLst>
      <p:ext uri="{BB962C8B-B14F-4D97-AF65-F5344CB8AC3E}">
        <p14:creationId xmlns:p14="http://schemas.microsoft.com/office/powerpoint/2010/main" val="19120879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comparison year amount is also the same as it was before.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79</a:t>
            </a:fld>
            <a:endParaRPr lang="en-US"/>
          </a:p>
        </p:txBody>
      </p:sp>
    </p:spTree>
    <p:extLst>
      <p:ext uri="{BB962C8B-B14F-4D97-AF65-F5344CB8AC3E}">
        <p14:creationId xmlns:p14="http://schemas.microsoft.com/office/powerpoint/2010/main" val="12099055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LEA did not meet MOE with just expenditures, but needs to add exceptions and/or adjustments.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80</a:t>
            </a:fld>
            <a:endParaRPr lang="en-US"/>
          </a:p>
        </p:txBody>
      </p:sp>
    </p:spTree>
    <p:extLst>
      <p:ext uri="{BB962C8B-B14F-4D97-AF65-F5344CB8AC3E}">
        <p14:creationId xmlns:p14="http://schemas.microsoft.com/office/powerpoint/2010/main" val="6185969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LEA had an initial difference of $197.73 and total exceptions of $67.22.</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81</a:t>
            </a:fld>
            <a:endParaRPr lang="en-US"/>
          </a:p>
        </p:txBody>
      </p:sp>
    </p:spTree>
    <p:extLst>
      <p:ext uri="{BB962C8B-B14F-4D97-AF65-F5344CB8AC3E}">
        <p14:creationId xmlns:p14="http://schemas.microsoft.com/office/powerpoint/2010/main" val="14009543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exceptions were not enough for the LEA to meet MOE. The LEA should consider taking the adjustment to meet MOE using this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82</a:t>
            </a:fld>
            <a:endParaRPr lang="en-US"/>
          </a:p>
        </p:txBody>
      </p:sp>
    </p:spTree>
    <p:extLst>
      <p:ext uri="{BB962C8B-B14F-4D97-AF65-F5344CB8AC3E}">
        <p14:creationId xmlns:p14="http://schemas.microsoft.com/office/powerpoint/2010/main" val="1193841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exceptions and adjustment combined were not enough for the LEA to meet MOE. The LEA does not meet MOE by the State and Local Per Capita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83</a:t>
            </a:fld>
            <a:endParaRPr lang="en-US"/>
          </a:p>
        </p:txBody>
      </p:sp>
    </p:spTree>
    <p:extLst>
      <p:ext uri="{BB962C8B-B14F-4D97-AF65-F5344CB8AC3E}">
        <p14:creationId xmlns:p14="http://schemas.microsoft.com/office/powerpoint/2010/main" val="158711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NYSED</a:t>
            </a:r>
            <a:r>
              <a:rPr lang="en-US" sz="1200" kern="1200" baseline="0" dirty="0" smtClean="0">
                <a:solidFill>
                  <a:schemeClr val="tx1"/>
                </a:solidFill>
                <a:effectLst/>
                <a:latin typeface="+mn-lt"/>
                <a:ea typeface="+mn-ea"/>
                <a:cs typeface="+mn-cs"/>
              </a:rPr>
              <a:t> has determined the baseline year is 2013-14.  DO NOT include any information in Cells C3 to C5.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Cells </a:t>
            </a:r>
            <a:r>
              <a:rPr lang="en-US" sz="1200" kern="1200" dirty="0" smtClean="0">
                <a:solidFill>
                  <a:schemeClr val="tx1"/>
                </a:solidFill>
                <a:effectLst/>
                <a:latin typeface="+mn-lt"/>
                <a:ea typeface="+mn-ea"/>
                <a:cs typeface="+mn-cs"/>
              </a:rPr>
              <a:t>C6 </a:t>
            </a:r>
            <a:r>
              <a:rPr lang="en-US" sz="1200" kern="1200" dirty="0">
                <a:solidFill>
                  <a:schemeClr val="tx1"/>
                </a:solidFill>
                <a:effectLst/>
                <a:latin typeface="+mn-lt"/>
                <a:ea typeface="+mn-ea"/>
                <a:cs typeface="+mn-cs"/>
              </a:rPr>
              <a:t>to C7, please enter your child counts for the years listed in column 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data is also posted on </a:t>
            </a:r>
            <a:r>
              <a:rPr lang="en-US" sz="1200" u="sng" kern="1200" dirty="0" smtClean="0">
                <a:solidFill>
                  <a:schemeClr val="tx1"/>
                </a:solidFill>
                <a:effectLst/>
                <a:latin typeface="+mn-lt"/>
                <a:ea typeface="+mn-ea"/>
                <a:cs typeface="+mn-cs"/>
                <a:hlinkClick r:id="rId3"/>
              </a:rPr>
              <a:t>http://www.p12.nysed.gov/sedcar/state.htm</a:t>
            </a:r>
            <a:r>
              <a:rPr lang="en-US" sz="1200" kern="1200" dirty="0" smtClean="0">
                <a:solidFill>
                  <a:schemeClr val="tx1"/>
                </a:solidFill>
                <a:effectLst/>
                <a:latin typeface="+mn-lt"/>
                <a:ea typeface="+mn-ea"/>
                <a:cs typeface="+mn-cs"/>
              </a:rPr>
              <a:t> under school -age student reports - By Enrollment, Classification Rate and School District.</a:t>
            </a:r>
          </a:p>
          <a:p>
            <a:endParaRPr lang="en-US" sz="1200" kern="1200" dirty="0" smtClean="0">
              <a:solidFill>
                <a:schemeClr val="tx1"/>
              </a:solidFill>
              <a:effectLst/>
              <a:latin typeface="+mn-lt"/>
              <a:ea typeface="+mn-ea"/>
              <a:cs typeface="+mn-cs"/>
            </a:endParaRPr>
          </a:p>
          <a:p>
            <a:pPr marL="342900" marR="0" lvl="0" indent="-342900">
              <a:spcBef>
                <a:spcPts val="0"/>
              </a:spcBef>
              <a:spcAft>
                <a:spcPts val="0"/>
              </a:spcAft>
              <a:buFont typeface="Symbol"/>
              <a:buChar char=""/>
            </a:pPr>
            <a:r>
              <a:rPr lang="en-US" sz="1200" dirty="0" smtClean="0">
                <a:effectLst/>
                <a:latin typeface="+mn-lt"/>
                <a:ea typeface="Calibri"/>
                <a:cs typeface="Times New Roman"/>
              </a:rPr>
              <a:t>Districts certify their Student with Disabilities count (those receiving services in the first Wednesday in October) during January.  Districts certify online the VR 1-6 &amp; VR 8 report, which are certified through the SED Business Portal.</a:t>
            </a:r>
            <a:endParaRPr lang="en-US" sz="1100" dirty="0" smtClean="0">
              <a:effectLst/>
              <a:latin typeface="+mn-lt"/>
              <a:ea typeface="Calibri"/>
              <a:cs typeface="Times New Roman"/>
            </a:endParaRP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12</a:t>
            </a:fld>
            <a:endParaRPr lang="en-US"/>
          </a:p>
        </p:txBody>
      </p:sp>
    </p:spTree>
    <p:extLst>
      <p:ext uri="{BB962C8B-B14F-4D97-AF65-F5344CB8AC3E}">
        <p14:creationId xmlns:p14="http://schemas.microsoft.com/office/powerpoint/2010/main" val="19207107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see how the Calculator has pulled in data from the </a:t>
            </a:r>
            <a:r>
              <a:rPr lang="en-US" sz="1200" kern="1200" dirty="0" err="1">
                <a:solidFill>
                  <a:schemeClr val="tx1"/>
                </a:solidFill>
                <a:effectLst/>
                <a:latin typeface="+mn-lt"/>
                <a:ea typeface="+mn-ea"/>
                <a:cs typeface="+mn-cs"/>
              </a:rPr>
              <a:t>Exc</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Adj</a:t>
            </a:r>
            <a:r>
              <a:rPr lang="en-US" sz="1200" kern="1200" dirty="0">
                <a:solidFill>
                  <a:schemeClr val="tx1"/>
                </a:solidFill>
                <a:effectLst/>
                <a:latin typeface="+mn-lt"/>
                <a:ea typeface="+mn-ea"/>
                <a:cs typeface="+mn-cs"/>
              </a:rPr>
              <a:t> worksheets.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84</a:t>
            </a:fld>
            <a:endParaRPr lang="en-US"/>
          </a:p>
        </p:txBody>
      </p:sp>
    </p:spTree>
    <p:extLst>
      <p:ext uri="{BB962C8B-B14F-4D97-AF65-F5344CB8AC3E}">
        <p14:creationId xmlns:p14="http://schemas.microsoft.com/office/powerpoint/2010/main" val="15360667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Calculator provides a total Exceptions amount and calculates a per capita amount.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85</a:t>
            </a:fld>
            <a:endParaRPr lang="en-US"/>
          </a:p>
        </p:txBody>
      </p:sp>
    </p:spTree>
    <p:extLst>
      <p:ext uri="{BB962C8B-B14F-4D97-AF65-F5344CB8AC3E}">
        <p14:creationId xmlns:p14="http://schemas.microsoft.com/office/powerpoint/2010/main" val="11321039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Calculator has pulled in the adjustment information from the </a:t>
            </a:r>
            <a:r>
              <a:rPr lang="en-US" sz="1200" kern="1200" dirty="0" err="1">
                <a:solidFill>
                  <a:schemeClr val="tx1"/>
                </a:solidFill>
                <a:effectLst/>
                <a:latin typeface="+mn-lt"/>
                <a:ea typeface="+mn-ea"/>
                <a:cs typeface="+mn-cs"/>
              </a:rPr>
              <a:t>Exc</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Adj</a:t>
            </a:r>
            <a:r>
              <a:rPr lang="en-US" sz="1200" kern="1200" dirty="0">
                <a:solidFill>
                  <a:schemeClr val="tx1"/>
                </a:solidFill>
                <a:effectLst/>
                <a:latin typeface="+mn-lt"/>
                <a:ea typeface="+mn-ea"/>
                <a:cs typeface="+mn-cs"/>
              </a:rPr>
              <a:t> worksheets.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86</a:t>
            </a:fld>
            <a:endParaRPr lang="en-US"/>
          </a:p>
        </p:txBody>
      </p:sp>
    </p:spTree>
    <p:extLst>
      <p:ext uri="{BB962C8B-B14F-4D97-AF65-F5344CB8AC3E}">
        <p14:creationId xmlns:p14="http://schemas.microsoft.com/office/powerpoint/2010/main" val="19777965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child count used to determine the per capita exceptions and adjustments is the child count from the last year the LEA met MOE using this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87</a:t>
            </a:fld>
            <a:endParaRPr lang="en-US"/>
          </a:p>
        </p:txBody>
      </p:sp>
    </p:spTree>
    <p:extLst>
      <p:ext uri="{BB962C8B-B14F-4D97-AF65-F5344CB8AC3E}">
        <p14:creationId xmlns:p14="http://schemas.microsoft.com/office/powerpoint/2010/main" val="20643159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a:t>
            </a:r>
            <a:r>
              <a:rPr lang="en-US" sz="1200" kern="1200" dirty="0">
                <a:solidFill>
                  <a:schemeClr val="tx1"/>
                </a:solidFill>
                <a:effectLst/>
                <a:latin typeface="+mn-lt"/>
                <a:ea typeface="+mn-ea"/>
                <a:cs typeface="+mn-cs"/>
              </a:rPr>
              <a:t>we can return to the Multi-Year MOE Summary Worksheet to see how the data we have entered elsewhere is represented.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88</a:t>
            </a:fld>
            <a:endParaRPr lang="en-US"/>
          </a:p>
        </p:txBody>
      </p:sp>
    </p:spTree>
    <p:extLst>
      <p:ext uri="{BB962C8B-B14F-4D97-AF65-F5344CB8AC3E}">
        <p14:creationId xmlns:p14="http://schemas.microsoft.com/office/powerpoint/2010/main" val="1626195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Calculator presents the final amounts and results for each method.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89</a:t>
            </a:fld>
            <a:endParaRPr lang="en-US"/>
          </a:p>
        </p:txBody>
      </p:sp>
    </p:spTree>
    <p:extLst>
      <p:ext uri="{BB962C8B-B14F-4D97-AF65-F5344CB8AC3E}">
        <p14:creationId xmlns:p14="http://schemas.microsoft.com/office/powerpoint/2010/main" val="1255615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good time for you to enter your 2015–16 </a:t>
            </a:r>
            <a:r>
              <a:rPr lang="en-US" sz="1200" kern="1200" dirty="0" err="1">
                <a:solidFill>
                  <a:schemeClr val="tx1"/>
                </a:solidFill>
                <a:effectLst/>
                <a:latin typeface="+mn-lt"/>
                <a:ea typeface="+mn-ea"/>
                <a:cs typeface="+mn-cs"/>
              </a:rPr>
              <a:t>subgrant</a:t>
            </a:r>
            <a:r>
              <a:rPr lang="en-US" sz="1200" kern="1200" dirty="0">
                <a:solidFill>
                  <a:schemeClr val="tx1"/>
                </a:solidFill>
                <a:effectLst/>
                <a:latin typeface="+mn-lt"/>
                <a:ea typeface="+mn-ea"/>
                <a:cs typeface="+mn-cs"/>
              </a:rPr>
              <a:t> information. This information is needed to calculate the required repayment amount in case you do not meet MOE by any method. Enter these data in Columns L and M.</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90</a:t>
            </a:fld>
            <a:endParaRPr lang="en-US"/>
          </a:p>
        </p:txBody>
      </p:sp>
    </p:spTree>
    <p:extLst>
      <p:ext uri="{BB962C8B-B14F-4D97-AF65-F5344CB8AC3E}">
        <p14:creationId xmlns:p14="http://schemas.microsoft.com/office/powerpoint/2010/main" val="5545883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 repayment is required because MOE was met using three methods – any one method would have sufficed.</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91</a:t>
            </a:fld>
            <a:endParaRPr lang="en-US"/>
          </a:p>
        </p:txBody>
      </p:sp>
    </p:spTree>
    <p:extLst>
      <p:ext uri="{BB962C8B-B14F-4D97-AF65-F5344CB8AC3E}">
        <p14:creationId xmlns:p14="http://schemas.microsoft.com/office/powerpoint/2010/main" val="12149623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the LEA MOE Calculator, CIFR and its partners have many other resources available on LEA MOE. These resources include:</a:t>
            </a:r>
          </a:p>
          <a:p>
            <a:pPr lvl="0"/>
            <a:r>
              <a:rPr lang="en-US" sz="1200" kern="1200" dirty="0">
                <a:solidFill>
                  <a:schemeClr val="tx1"/>
                </a:solidFill>
                <a:effectLst/>
                <a:latin typeface="+mn-lt"/>
                <a:ea typeface="+mn-ea"/>
                <a:cs typeface="+mn-cs"/>
              </a:rPr>
              <a:t>A quick reference guide on LEA MOE,</a:t>
            </a:r>
          </a:p>
          <a:p>
            <a:pPr lvl="0"/>
            <a:r>
              <a:rPr lang="en-US" sz="1200" kern="1200" dirty="0">
                <a:solidFill>
                  <a:schemeClr val="tx1"/>
                </a:solidFill>
                <a:effectLst/>
                <a:latin typeface="+mn-lt"/>
                <a:ea typeface="+mn-ea"/>
                <a:cs typeface="+mn-cs"/>
              </a:rPr>
              <a:t>A data notes practice guide,</a:t>
            </a:r>
          </a:p>
          <a:p>
            <a:pPr lvl="0"/>
            <a:r>
              <a:rPr lang="en-US" sz="1200" kern="1200" dirty="0">
                <a:solidFill>
                  <a:schemeClr val="tx1"/>
                </a:solidFill>
                <a:effectLst/>
                <a:latin typeface="+mn-lt"/>
                <a:ea typeface="+mn-ea"/>
                <a:cs typeface="+mn-cs"/>
              </a:rPr>
              <a:t>A freed up funds calculator, and</a:t>
            </a:r>
          </a:p>
          <a:p>
            <a:r>
              <a:rPr lang="en-US" sz="1200" kern="1200" dirty="0">
                <a:solidFill>
                  <a:schemeClr val="tx1"/>
                </a:solidFill>
                <a:effectLst/>
                <a:latin typeface="+mn-lt"/>
                <a:ea typeface="+mn-ea"/>
                <a:cs typeface="+mn-cs"/>
              </a:rPr>
              <a:t>A video presentation on the mechanics of the LEA MOE calculation based on the 2015 revised regulations.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8E9BB32-24B9-0D49-A6F2-79068454FE3A}" type="slidenum">
              <a:rPr lang="en-US" smtClean="0"/>
              <a:t>92</a:t>
            </a:fld>
            <a:endParaRPr lang="en-US"/>
          </a:p>
        </p:txBody>
      </p:sp>
    </p:spTree>
    <p:extLst>
      <p:ext uri="{BB962C8B-B14F-4D97-AF65-F5344CB8AC3E}">
        <p14:creationId xmlns:p14="http://schemas.microsoft.com/office/powerpoint/2010/main" val="824587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Cells </a:t>
            </a:r>
            <a:r>
              <a:rPr lang="en-US" sz="1200" kern="1200" dirty="0" smtClean="0">
                <a:solidFill>
                  <a:schemeClr val="tx1"/>
                </a:solidFill>
                <a:effectLst/>
                <a:latin typeface="+mn-lt"/>
                <a:ea typeface="+mn-ea"/>
                <a:cs typeface="+mn-cs"/>
              </a:rPr>
              <a:t>D6 and </a:t>
            </a:r>
            <a:r>
              <a:rPr lang="en-US" sz="1200" kern="1200" dirty="0">
                <a:solidFill>
                  <a:schemeClr val="tx1"/>
                </a:solidFill>
                <a:effectLst/>
                <a:latin typeface="+mn-lt"/>
                <a:ea typeface="+mn-ea"/>
                <a:cs typeface="+mn-cs"/>
              </a:rPr>
              <a:t>D7, please enter the amounts of fiscal effort for special education and related services in your LEA using local funds only.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Cells </a:t>
            </a:r>
            <a:r>
              <a:rPr lang="en-US" sz="1200" kern="1200" dirty="0" smtClean="0">
                <a:solidFill>
                  <a:schemeClr val="tx1"/>
                </a:solidFill>
                <a:effectLst/>
                <a:latin typeface="+mn-lt"/>
                <a:ea typeface="+mn-ea"/>
                <a:cs typeface="+mn-cs"/>
              </a:rPr>
              <a:t>F6 and </a:t>
            </a:r>
            <a:r>
              <a:rPr lang="en-US" sz="1200" kern="1200" dirty="0">
                <a:solidFill>
                  <a:schemeClr val="tx1"/>
                </a:solidFill>
                <a:effectLst/>
                <a:latin typeface="+mn-lt"/>
                <a:ea typeface="+mn-ea"/>
                <a:cs typeface="+mn-cs"/>
              </a:rPr>
              <a:t>F7, please enter the amounts of fiscal effort for special education and related services in your LEA using the combination of State and local funds.</a:t>
            </a:r>
          </a:p>
          <a:p>
            <a:r>
              <a:rPr lang="en-US" sz="1200" kern="1200" dirty="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a:t>
            </a:r>
            <a:r>
              <a:rPr lang="en-US" sz="1200" kern="1200" baseline="0" dirty="0" smtClean="0">
                <a:solidFill>
                  <a:schemeClr val="tx1"/>
                </a:solidFill>
                <a:effectLst/>
                <a:latin typeface="+mn-lt"/>
                <a:ea typeface="+mn-ea"/>
                <a:cs typeface="+mn-cs"/>
              </a:rPr>
              <a:t> NOT enter information for Fiscal Years 2010-11, 2011-12, or 2012-13.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E9BB32-24B9-0D49-A6F2-79068454FE3A}" type="slidenum">
              <a:rPr lang="en-US" smtClean="0"/>
              <a:t>13</a:t>
            </a:fld>
            <a:endParaRPr lang="en-US"/>
          </a:p>
        </p:txBody>
      </p:sp>
    </p:spTree>
    <p:extLst>
      <p:ext uri="{BB962C8B-B14F-4D97-AF65-F5344CB8AC3E}">
        <p14:creationId xmlns:p14="http://schemas.microsoft.com/office/powerpoint/2010/main" val="870674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91B000-5142-0342-86B4-CBCCFF48F82C}"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5A290-76B3-B74D-A010-8D0B42025A14}" type="slidenum">
              <a:rPr lang="en-US" smtClean="0"/>
              <a:t>‹#›</a:t>
            </a:fld>
            <a:endParaRPr lang="en-US"/>
          </a:p>
        </p:txBody>
      </p:sp>
      <p:pic>
        <p:nvPicPr>
          <p:cNvPr id="7" name="Picture 6"/>
          <p:cNvPicPr>
            <a:picLocks noChangeAspect="1"/>
          </p:cNvPicPr>
          <p:nvPr userDrawn="1"/>
        </p:nvPicPr>
        <p:blipFill>
          <a:blip r:embed="rId2"/>
          <a:stretch>
            <a:fillRect/>
          </a:stretch>
        </p:blipFill>
        <p:spPr>
          <a:xfrm>
            <a:off x="4930" y="0"/>
            <a:ext cx="12182140" cy="6858000"/>
          </a:xfrm>
          <a:prstGeom prst="rect">
            <a:avLst/>
          </a:prstGeom>
        </p:spPr>
      </p:pic>
      <p:pic>
        <p:nvPicPr>
          <p:cNvPr id="8" name="Picture 7"/>
          <p:cNvPicPr>
            <a:picLocks noChangeAspect="1"/>
          </p:cNvPicPr>
          <p:nvPr userDrawn="1"/>
        </p:nvPicPr>
        <p:blipFill>
          <a:blip r:embed="rId3"/>
          <a:stretch>
            <a:fillRect/>
          </a:stretch>
        </p:blipFill>
        <p:spPr>
          <a:xfrm>
            <a:off x="225467" y="274371"/>
            <a:ext cx="2292102" cy="917878"/>
          </a:xfrm>
          <a:prstGeom prst="rect">
            <a:avLst/>
          </a:prstGeom>
        </p:spPr>
      </p:pic>
      <p:sp>
        <p:nvSpPr>
          <p:cNvPr id="9" name="TextBox 8"/>
          <p:cNvSpPr txBox="1"/>
          <p:nvPr userDrawn="1"/>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1B000-5142-0342-86B4-CBCCFF48F82C}"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5A290-76B3-B74D-A010-8D0B42025A14}" type="slidenum">
              <a:rPr lang="en-US" smtClean="0"/>
              <a:t>‹#›</a:t>
            </a:fld>
            <a:endParaRPr lang="en-US"/>
          </a:p>
        </p:txBody>
      </p:sp>
    </p:spTree>
    <p:extLst>
      <p:ext uri="{BB962C8B-B14F-4D97-AF65-F5344CB8AC3E}">
        <p14:creationId xmlns:p14="http://schemas.microsoft.com/office/powerpoint/2010/main" val="1207549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1B000-5142-0342-86B4-CBCCFF48F82C}"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5A290-76B3-B74D-A010-8D0B42025A14}" type="slidenum">
              <a:rPr lang="en-US" smtClean="0"/>
              <a:t>‹#›</a:t>
            </a:fld>
            <a:endParaRPr lang="en-US"/>
          </a:p>
        </p:txBody>
      </p:sp>
    </p:spTree>
    <p:extLst>
      <p:ext uri="{BB962C8B-B14F-4D97-AF65-F5344CB8AC3E}">
        <p14:creationId xmlns:p14="http://schemas.microsoft.com/office/powerpoint/2010/main" val="156201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930" y="0"/>
            <a:ext cx="12182140" cy="6858000"/>
          </a:xfrm>
          <a:prstGeom prst="rect">
            <a:avLst/>
          </a:prstGeom>
        </p:spPr>
      </p:pic>
      <p:sp>
        <p:nvSpPr>
          <p:cNvPr id="2" name="Title 1"/>
          <p:cNvSpPr>
            <a:spLocks noGrp="1"/>
          </p:cNvSpPr>
          <p:nvPr>
            <p:ph type="title"/>
          </p:nvPr>
        </p:nvSpPr>
        <p:spPr>
          <a:xfrm>
            <a:off x="1336961" y="130628"/>
            <a:ext cx="10515600" cy="670974"/>
          </a:xfrm>
        </p:spPr>
        <p:txBody>
          <a:bodyPr>
            <a:normAutofit/>
          </a:bodyPr>
          <a:lstStyle>
            <a:lvl1pPr algn="r">
              <a:defRPr sz="3200" b="1" i="0">
                <a:solidFill>
                  <a:srgbClr val="4B6FA8"/>
                </a:solidFill>
                <a:latin typeface="Tahoma" charset="0"/>
                <a:ea typeface="Tahoma" charset="0"/>
                <a:cs typeface="Tahoma" charset="0"/>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50000"/>
              </a:lnSpc>
              <a:defRPr>
                <a:solidFill>
                  <a:schemeClr val="bg1"/>
                </a:solidFill>
                <a:latin typeface="Arial" charset="0"/>
                <a:ea typeface="Arial" charset="0"/>
                <a:cs typeface="Arial" charset="0"/>
              </a:defRPr>
            </a:lvl1pPr>
            <a:lvl2pPr>
              <a:lnSpc>
                <a:spcPct val="150000"/>
              </a:lnSpc>
              <a:defRPr>
                <a:solidFill>
                  <a:schemeClr val="bg1"/>
                </a:solidFill>
                <a:latin typeface="Arial" charset="0"/>
                <a:ea typeface="Arial" charset="0"/>
                <a:cs typeface="Arial" charset="0"/>
              </a:defRPr>
            </a:lvl2pPr>
            <a:lvl3pPr>
              <a:lnSpc>
                <a:spcPct val="150000"/>
              </a:lnSpc>
              <a:defRPr>
                <a:solidFill>
                  <a:schemeClr val="bg1"/>
                </a:solidFill>
                <a:latin typeface="Arial" charset="0"/>
                <a:ea typeface="Arial" charset="0"/>
                <a:cs typeface="Arial" charset="0"/>
              </a:defRPr>
            </a:lvl3pPr>
            <a:lvl4pPr>
              <a:lnSpc>
                <a:spcPct val="150000"/>
              </a:lnSpc>
              <a:defRPr>
                <a:solidFill>
                  <a:schemeClr val="bg1"/>
                </a:solidFill>
                <a:latin typeface="Arial" charset="0"/>
                <a:ea typeface="Arial" charset="0"/>
                <a:cs typeface="Arial" charset="0"/>
              </a:defRPr>
            </a:lvl4pPr>
            <a:lvl5pPr>
              <a:lnSpc>
                <a:spcPct val="150000"/>
              </a:lnSpc>
              <a:defRPr>
                <a:solidFill>
                  <a:schemeClr val="bg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B91B000-5142-0342-86B4-CBCCFF48F82C}"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5A290-76B3-B74D-A010-8D0B42025A14}" type="slidenum">
              <a:rPr lang="en-US" smtClean="0"/>
              <a:t>‹#›</a:t>
            </a:fld>
            <a:endParaRPr lang="en-US"/>
          </a:p>
        </p:txBody>
      </p:sp>
      <p:pic>
        <p:nvPicPr>
          <p:cNvPr id="8" name="Picture 7"/>
          <p:cNvPicPr>
            <a:picLocks noChangeAspect="1"/>
          </p:cNvPicPr>
          <p:nvPr userDrawn="1"/>
        </p:nvPicPr>
        <p:blipFill>
          <a:blip r:embed="rId3"/>
          <a:stretch>
            <a:fillRect/>
          </a:stretch>
        </p:blipFill>
        <p:spPr>
          <a:xfrm>
            <a:off x="225467" y="274371"/>
            <a:ext cx="2292102" cy="917878"/>
          </a:xfrm>
          <a:prstGeom prst="rect">
            <a:avLst/>
          </a:prstGeom>
        </p:spPr>
      </p:pic>
      <p:sp>
        <p:nvSpPr>
          <p:cNvPr id="11" name="TextBox 10"/>
          <p:cNvSpPr txBox="1"/>
          <p:nvPr userDrawn="1"/>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80191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91B000-5142-0342-86B4-CBCCFF48F82C}"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5A290-76B3-B74D-A010-8D0B42025A14}" type="slidenum">
              <a:rPr lang="en-US" smtClean="0"/>
              <a:t>‹#›</a:t>
            </a:fld>
            <a:endParaRPr lang="en-US"/>
          </a:p>
        </p:txBody>
      </p:sp>
    </p:spTree>
    <p:extLst>
      <p:ext uri="{BB962C8B-B14F-4D97-AF65-F5344CB8AC3E}">
        <p14:creationId xmlns:p14="http://schemas.microsoft.com/office/powerpoint/2010/main" val="11208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91B000-5142-0342-86B4-CBCCFF48F82C}"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5A290-76B3-B74D-A010-8D0B42025A14}" type="slidenum">
              <a:rPr lang="en-US" smtClean="0"/>
              <a:t>‹#›</a:t>
            </a:fld>
            <a:endParaRPr lang="en-US"/>
          </a:p>
        </p:txBody>
      </p:sp>
    </p:spTree>
    <p:extLst>
      <p:ext uri="{BB962C8B-B14F-4D97-AF65-F5344CB8AC3E}">
        <p14:creationId xmlns:p14="http://schemas.microsoft.com/office/powerpoint/2010/main" val="482209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91B000-5142-0342-86B4-CBCCFF48F82C}" type="datetimeFigureOut">
              <a:rPr lang="en-US" smtClean="0"/>
              <a:t>4/5/2017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15A290-76B3-B74D-A010-8D0B42025A14}" type="slidenum">
              <a:rPr lang="en-US" smtClean="0"/>
              <a:t>‹#›</a:t>
            </a:fld>
            <a:endParaRPr lang="en-US"/>
          </a:p>
        </p:txBody>
      </p:sp>
    </p:spTree>
    <p:extLst>
      <p:ext uri="{BB962C8B-B14F-4D97-AF65-F5344CB8AC3E}">
        <p14:creationId xmlns:p14="http://schemas.microsoft.com/office/powerpoint/2010/main" val="2046005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91B000-5142-0342-86B4-CBCCFF48F82C}" type="datetimeFigureOut">
              <a:rPr lang="en-US" smtClean="0"/>
              <a:t>4/5/2017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15A290-76B3-B74D-A010-8D0B42025A14}" type="slidenum">
              <a:rPr lang="en-US" smtClean="0"/>
              <a:t>‹#›</a:t>
            </a:fld>
            <a:endParaRPr lang="en-US"/>
          </a:p>
        </p:txBody>
      </p:sp>
    </p:spTree>
    <p:extLst>
      <p:ext uri="{BB962C8B-B14F-4D97-AF65-F5344CB8AC3E}">
        <p14:creationId xmlns:p14="http://schemas.microsoft.com/office/powerpoint/2010/main" val="1714282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1B000-5142-0342-86B4-CBCCFF48F82C}" type="datetimeFigureOut">
              <a:rPr lang="en-US" smtClean="0"/>
              <a:t>4/5/2017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15A290-76B3-B74D-A010-8D0B42025A14}" type="slidenum">
              <a:rPr lang="en-US" smtClean="0"/>
              <a:t>‹#›</a:t>
            </a:fld>
            <a:endParaRPr lang="en-US"/>
          </a:p>
        </p:txBody>
      </p:sp>
    </p:spTree>
    <p:extLst>
      <p:ext uri="{BB962C8B-B14F-4D97-AF65-F5344CB8AC3E}">
        <p14:creationId xmlns:p14="http://schemas.microsoft.com/office/powerpoint/2010/main" val="1311554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91B000-5142-0342-86B4-CBCCFF48F82C}"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5A290-76B3-B74D-A010-8D0B42025A14}" type="slidenum">
              <a:rPr lang="en-US" smtClean="0"/>
              <a:t>‹#›</a:t>
            </a:fld>
            <a:endParaRPr lang="en-US"/>
          </a:p>
        </p:txBody>
      </p:sp>
    </p:spTree>
    <p:extLst>
      <p:ext uri="{BB962C8B-B14F-4D97-AF65-F5344CB8AC3E}">
        <p14:creationId xmlns:p14="http://schemas.microsoft.com/office/powerpoint/2010/main" val="1521370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91B000-5142-0342-86B4-CBCCFF48F82C}"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5A290-76B3-B74D-A010-8D0B42025A14}" type="slidenum">
              <a:rPr lang="en-US" smtClean="0"/>
              <a:t>‹#›</a:t>
            </a:fld>
            <a:endParaRPr lang="en-US"/>
          </a:p>
        </p:txBody>
      </p:sp>
    </p:spTree>
    <p:extLst>
      <p:ext uri="{BB962C8B-B14F-4D97-AF65-F5344CB8AC3E}">
        <p14:creationId xmlns:p14="http://schemas.microsoft.com/office/powerpoint/2010/main" val="1736381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1B000-5142-0342-86B4-CBCCFF48F82C}" type="datetimeFigureOut">
              <a:rPr lang="en-US" smtClean="0"/>
              <a:t>4/5/2017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5A290-76B3-B74D-A010-8D0B42025A14}"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List of Sections</a:t>
            </a:r>
          </a:p>
        </p:txBody>
      </p:sp>
      <p:sp>
        <p:nvSpPr>
          <p:cNvPr id="4" name="Content Placeholder 2"/>
          <p:cNvSpPr txBox="1">
            <a:spLocks/>
          </p:cNvSpPr>
          <p:nvPr/>
        </p:nvSpPr>
        <p:spPr>
          <a:xfrm>
            <a:off x="759099" y="1796363"/>
            <a:ext cx="9761756" cy="47515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a:t>1. Introduction</a:t>
            </a:r>
          </a:p>
          <a:p>
            <a:pPr marL="0" indent="0">
              <a:buNone/>
            </a:pPr>
            <a:r>
              <a:rPr lang="en-US" sz="1600" dirty="0"/>
              <a:t>2. The Getting Started Worksheet</a:t>
            </a:r>
          </a:p>
          <a:p>
            <a:pPr marL="0" indent="0">
              <a:buNone/>
            </a:pPr>
            <a:r>
              <a:rPr lang="en-US" sz="1600" dirty="0"/>
              <a:t>3. Multi-Year MOE Summary Worksheet—Historical Data</a:t>
            </a:r>
          </a:p>
          <a:p>
            <a:pPr marL="0" indent="0">
              <a:buNone/>
            </a:pPr>
            <a:r>
              <a:rPr lang="en-US" sz="1600" dirty="0"/>
              <a:t>4. 15-16 Amounts Worksheet</a:t>
            </a:r>
          </a:p>
          <a:p>
            <a:pPr marL="0" indent="0">
              <a:buNone/>
            </a:pPr>
            <a:r>
              <a:rPr lang="en-US" sz="1600" dirty="0"/>
              <a:t>5. 15-16 MOE Worksheet</a:t>
            </a:r>
          </a:p>
          <a:p>
            <a:pPr marL="0" indent="0">
              <a:buNone/>
            </a:pPr>
            <a:r>
              <a:rPr lang="en-US" sz="1600" dirty="0"/>
              <a:t>6. 15-16 </a:t>
            </a:r>
            <a:r>
              <a:rPr lang="en-US" sz="1600" dirty="0" err="1"/>
              <a:t>Exc</a:t>
            </a:r>
            <a:r>
              <a:rPr lang="en-US" sz="1600" dirty="0"/>
              <a:t> &amp; </a:t>
            </a:r>
            <a:r>
              <a:rPr lang="en-US" sz="1600" dirty="0" err="1"/>
              <a:t>Adj</a:t>
            </a:r>
            <a:r>
              <a:rPr lang="en-US" sz="1600" dirty="0"/>
              <a:t> Worksheet: Exception (a)</a:t>
            </a:r>
          </a:p>
          <a:p>
            <a:pPr marL="0" indent="0">
              <a:buNone/>
            </a:pPr>
            <a:r>
              <a:rPr lang="en-US" sz="1600" dirty="0"/>
              <a:t>7. 15-16 </a:t>
            </a:r>
            <a:r>
              <a:rPr lang="en-US" sz="1600" dirty="0" err="1"/>
              <a:t>Exc</a:t>
            </a:r>
            <a:r>
              <a:rPr lang="en-US" sz="1600" dirty="0"/>
              <a:t> &amp; </a:t>
            </a:r>
            <a:r>
              <a:rPr lang="en-US" sz="1600" dirty="0" err="1"/>
              <a:t>Adj</a:t>
            </a:r>
            <a:r>
              <a:rPr lang="en-US" sz="1600" dirty="0"/>
              <a:t> Worksheet: Exception (b)</a:t>
            </a:r>
          </a:p>
          <a:p>
            <a:pPr marL="0" indent="0">
              <a:buNone/>
            </a:pPr>
            <a:r>
              <a:rPr lang="en-US" sz="1600" dirty="0"/>
              <a:t>8. 15-16 </a:t>
            </a:r>
            <a:r>
              <a:rPr lang="en-US" sz="1600" dirty="0" err="1"/>
              <a:t>Exc</a:t>
            </a:r>
            <a:r>
              <a:rPr lang="en-US" sz="1600" dirty="0"/>
              <a:t> &amp; </a:t>
            </a:r>
            <a:r>
              <a:rPr lang="en-US" sz="1600" dirty="0" err="1"/>
              <a:t>Adj</a:t>
            </a:r>
            <a:r>
              <a:rPr lang="en-US" sz="1600" dirty="0"/>
              <a:t> Worksheet: Exception (c) and Exception (d)</a:t>
            </a:r>
          </a:p>
          <a:p>
            <a:pPr marL="0" indent="0">
              <a:buNone/>
            </a:pPr>
            <a:r>
              <a:rPr lang="en-US" sz="1600" dirty="0"/>
              <a:t>9. 15-16 </a:t>
            </a:r>
            <a:r>
              <a:rPr lang="en-US" sz="1600" dirty="0" err="1"/>
              <a:t>Exc</a:t>
            </a:r>
            <a:r>
              <a:rPr lang="en-US" sz="1600" dirty="0"/>
              <a:t> &amp; </a:t>
            </a:r>
            <a:r>
              <a:rPr lang="en-US" sz="1600" dirty="0" err="1"/>
              <a:t>Adj</a:t>
            </a:r>
            <a:r>
              <a:rPr lang="en-US" sz="1600" dirty="0"/>
              <a:t> Worksheet: Exception (e)</a:t>
            </a:r>
          </a:p>
          <a:p>
            <a:pPr marL="0" indent="0">
              <a:buNone/>
            </a:pPr>
            <a:r>
              <a:rPr lang="en-US" sz="1600" dirty="0"/>
              <a:t>10. 15-16 </a:t>
            </a:r>
            <a:r>
              <a:rPr lang="en-US" sz="1600" dirty="0" err="1"/>
              <a:t>Exc</a:t>
            </a:r>
            <a:r>
              <a:rPr lang="en-US" sz="1600" dirty="0"/>
              <a:t> &amp; </a:t>
            </a:r>
            <a:r>
              <a:rPr lang="en-US" sz="1600" dirty="0" err="1"/>
              <a:t>Adj</a:t>
            </a:r>
            <a:r>
              <a:rPr lang="en-US" sz="1600" dirty="0"/>
              <a:t> Worksheet: MOE Adjustment</a:t>
            </a:r>
          </a:p>
          <a:p>
            <a:pPr marL="0" indent="0">
              <a:buNone/>
            </a:pPr>
            <a:r>
              <a:rPr lang="en-US" sz="1600" dirty="0"/>
              <a:t>11. 14-15 </a:t>
            </a:r>
            <a:r>
              <a:rPr lang="en-US" sz="1600" dirty="0" err="1"/>
              <a:t>Exc</a:t>
            </a:r>
            <a:r>
              <a:rPr lang="en-US" sz="1600" dirty="0"/>
              <a:t> &amp; </a:t>
            </a:r>
            <a:r>
              <a:rPr lang="en-US" sz="1600" dirty="0" err="1"/>
              <a:t>Adj</a:t>
            </a:r>
            <a:r>
              <a:rPr lang="en-US" sz="1600" dirty="0"/>
              <a:t> Worksheet</a:t>
            </a:r>
          </a:p>
          <a:p>
            <a:pPr marL="0" indent="0">
              <a:buNone/>
            </a:pPr>
            <a:r>
              <a:rPr lang="en-US" sz="1600" dirty="0"/>
              <a:t>12. Return to 15-16 MOE Worksheet</a:t>
            </a:r>
          </a:p>
          <a:p>
            <a:pPr marL="0" indent="0">
              <a:buNone/>
            </a:pPr>
            <a:r>
              <a:rPr lang="en-US" sz="1600" dirty="0"/>
              <a:t>13. Multi-Year MOE Summary Worksheet—Current Year Data</a:t>
            </a:r>
          </a:p>
          <a:p>
            <a:pPr marL="0" indent="0">
              <a:buNone/>
            </a:pPr>
            <a:r>
              <a:rPr lang="en-US" sz="1600" dirty="0"/>
              <a:t>14. Conclusion </a:t>
            </a:r>
          </a:p>
        </p:txBody>
      </p:sp>
    </p:spTree>
    <p:extLst>
      <p:ext uri="{BB962C8B-B14F-4D97-AF65-F5344CB8AC3E}">
        <p14:creationId xmlns:p14="http://schemas.microsoft.com/office/powerpoint/2010/main" val="7659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961" y="130627"/>
            <a:ext cx="10515600" cy="1276141"/>
          </a:xfrm>
        </p:spPr>
        <p:txBody>
          <a:bodyPr/>
          <a:lstStyle/>
          <a:p>
            <a:r>
              <a:rPr lang="en-US" dirty="0"/>
              <a:t>Multi-Year </a:t>
            </a:r>
            <a:r>
              <a:rPr lang="en-US" dirty="0" smtClean="0"/>
              <a:t>MOE </a:t>
            </a:r>
            <a:r>
              <a:rPr lang="en-US" dirty="0"/>
              <a:t>Summary Worksheet </a:t>
            </a:r>
            <a:r>
              <a:rPr lang="en-US" dirty="0" smtClean="0"/>
              <a:t/>
            </a:r>
            <a:br>
              <a:rPr lang="en-US" dirty="0" smtClean="0"/>
            </a:br>
            <a:r>
              <a:rPr lang="en-US" dirty="0" smtClean="0">
                <a:solidFill>
                  <a:srgbClr val="FF0000"/>
                </a:solidFill>
              </a:rPr>
              <a:t>Tab 4 of the Calculator</a:t>
            </a:r>
            <a:endParaRPr lang="en-US" dirty="0">
              <a:solidFill>
                <a:srgbClr val="FF0000"/>
              </a:solidFill>
            </a:endParaRPr>
          </a:p>
        </p:txBody>
      </p:sp>
      <p:sp>
        <p:nvSpPr>
          <p:cNvPr id="6" name="TextBox 5"/>
          <p:cNvSpPr txBox="1"/>
          <p:nvPr/>
        </p:nvSpPr>
        <p:spPr>
          <a:xfrm>
            <a:off x="925032" y="1967023"/>
            <a:ext cx="10168348" cy="830997"/>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This sheet is a summary of the LEA’s fiscal efforts from FYs 2010–11 through 2019–20.</a:t>
            </a:r>
          </a:p>
        </p:txBody>
      </p:sp>
      <p:sp>
        <p:nvSpPr>
          <p:cNvPr id="10" name="Rectangle 9"/>
          <p:cNvSpPr/>
          <p:nvPr/>
        </p:nvSpPr>
        <p:spPr>
          <a:xfrm>
            <a:off x="925031" y="2978244"/>
            <a:ext cx="10168349" cy="3046988"/>
          </a:xfrm>
          <a:prstGeom prst="rect">
            <a:avLst/>
          </a:prstGeom>
        </p:spPr>
        <p:txBody>
          <a:bodyPr wrap="square">
            <a:spAutoFit/>
          </a:bodyPr>
          <a:lstStyle/>
          <a:p>
            <a:r>
              <a:rPr lang="en-US" sz="2400" b="1" dirty="0" smtClean="0">
                <a:solidFill>
                  <a:srgbClr val="FFFF00"/>
                </a:solidFill>
                <a:latin typeface="Arial" charset="0"/>
                <a:ea typeface="Arial" charset="0"/>
                <a:cs typeface="Arial" charset="0"/>
              </a:rPr>
              <a:t>LEAs must enter information for only school years 2013-14 and 2014-15 on this worksheet.</a:t>
            </a:r>
          </a:p>
          <a:p>
            <a:endParaRPr lang="en-US" sz="2400" b="1" dirty="0">
              <a:solidFill>
                <a:schemeClr val="bg1"/>
              </a:solidFill>
              <a:latin typeface="Arial" charset="0"/>
              <a:ea typeface="Arial" charset="0"/>
              <a:cs typeface="Arial" charset="0"/>
            </a:endParaRPr>
          </a:p>
          <a:p>
            <a:r>
              <a:rPr lang="en-US" sz="2400" b="1" dirty="0" smtClean="0">
                <a:solidFill>
                  <a:srgbClr val="FFFF00"/>
                </a:solidFill>
                <a:latin typeface="Arial" charset="0"/>
                <a:ea typeface="Arial" charset="0"/>
                <a:cs typeface="Arial" charset="0"/>
              </a:rPr>
              <a:t>DO NOT delete any</a:t>
            </a:r>
          </a:p>
          <a:p>
            <a:r>
              <a:rPr lang="en-US" sz="2400" b="1" dirty="0" smtClean="0">
                <a:solidFill>
                  <a:srgbClr val="FFFF00"/>
                </a:solidFill>
                <a:latin typeface="Arial" charset="0"/>
                <a:ea typeface="Arial" charset="0"/>
                <a:cs typeface="Arial" charset="0"/>
              </a:rPr>
              <a:t>Rows on this</a:t>
            </a:r>
          </a:p>
          <a:p>
            <a:r>
              <a:rPr lang="en-US" sz="2400" b="1" dirty="0" smtClean="0">
                <a:solidFill>
                  <a:srgbClr val="FFFF00"/>
                </a:solidFill>
                <a:latin typeface="Arial" charset="0"/>
                <a:ea typeface="Arial" charset="0"/>
                <a:cs typeface="Arial" charset="0"/>
              </a:rPr>
              <a:t>Worksheet.  Leave</a:t>
            </a:r>
          </a:p>
          <a:p>
            <a:r>
              <a:rPr lang="en-US" sz="2400" b="1" dirty="0" smtClean="0">
                <a:solidFill>
                  <a:srgbClr val="FFFF00"/>
                </a:solidFill>
                <a:latin typeface="Arial" charset="0"/>
                <a:ea typeface="Arial" charset="0"/>
                <a:cs typeface="Arial" charset="0"/>
              </a:rPr>
              <a:t>Years 2010-2013</a:t>
            </a:r>
          </a:p>
          <a:p>
            <a:r>
              <a:rPr lang="en-US" sz="2400" b="1" dirty="0" smtClean="0">
                <a:solidFill>
                  <a:srgbClr val="FFFF00"/>
                </a:solidFill>
                <a:latin typeface="Arial" charset="0"/>
                <a:ea typeface="Arial" charset="0"/>
                <a:cs typeface="Arial" charset="0"/>
              </a:rPr>
              <a:t>Blank. </a:t>
            </a:r>
            <a:endParaRPr lang="en-US" sz="2400" b="1" dirty="0">
              <a:solidFill>
                <a:srgbClr val="FFFF00"/>
              </a:solidFill>
              <a:latin typeface="Arial" charset="0"/>
              <a:ea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236" y="3892445"/>
            <a:ext cx="7691561" cy="2869717"/>
          </a:xfrm>
          <a:prstGeom prst="rect">
            <a:avLst/>
          </a:prstGeom>
        </p:spPr>
      </p:pic>
    </p:spTree>
    <p:extLst>
      <p:ext uri="{BB962C8B-B14F-4D97-AF65-F5344CB8AC3E}">
        <p14:creationId xmlns:p14="http://schemas.microsoft.com/office/powerpoint/2010/main" val="72058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961" y="130628"/>
            <a:ext cx="10515600" cy="1245996"/>
          </a:xfrm>
        </p:spPr>
        <p:txBody>
          <a:bodyPr>
            <a:normAutofit/>
          </a:bodyPr>
          <a:lstStyle/>
          <a:p>
            <a:r>
              <a:rPr lang="en-US" sz="2800" dirty="0"/>
              <a:t>Multi-Year MOE Summary </a:t>
            </a:r>
            <a:r>
              <a:rPr lang="en-US" sz="2800" dirty="0" smtClean="0"/>
              <a:t>Worksheet</a:t>
            </a:r>
            <a:br>
              <a:rPr lang="en-US" sz="2800" dirty="0" smtClean="0"/>
            </a:br>
            <a:r>
              <a:rPr lang="en-US" sz="2800" dirty="0">
                <a:solidFill>
                  <a:srgbClr val="FF0000"/>
                </a:solidFill>
              </a:rPr>
              <a:t>Tab 4 of the Calculator</a:t>
            </a:r>
            <a:r>
              <a:rPr lang="en-US" sz="2800" dirty="0" smtClean="0"/>
              <a:t> </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236" y="3892445"/>
            <a:ext cx="7691561" cy="286971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33" y="2003421"/>
            <a:ext cx="10848374" cy="4047522"/>
          </a:xfrm>
          <a:prstGeom prst="rect">
            <a:avLst/>
          </a:prstGeom>
        </p:spPr>
      </p:pic>
    </p:spTree>
    <p:extLst>
      <p:ext uri="{BB962C8B-B14F-4D97-AF65-F5344CB8AC3E}">
        <p14:creationId xmlns:p14="http://schemas.microsoft.com/office/powerpoint/2010/main" val="89234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75E-6 -1.85185E-6 L -0.15573 -0.19074 " pathEditMode="relative" rAng="0" ptsTypes="AA">
                                      <p:cBhvr>
                                        <p:cTn id="6" dur="2000" fill="hold"/>
                                        <p:tgtEl>
                                          <p:spTgt spid="6"/>
                                        </p:tgtEl>
                                        <p:attrNameLst>
                                          <p:attrName>ppt_x</p:attrName>
                                          <p:attrName>ppt_y</p:attrName>
                                        </p:attrNameLst>
                                      </p:cBhvr>
                                      <p:rCtr x="-7786" y="-9537"/>
                                    </p:animMotion>
                                  </p:childTnLst>
                                </p:cTn>
                              </p:par>
                              <p:par>
                                <p:cTn id="7" presetID="6" presetClass="emph" presetSubtype="0" fill="hold" nodeType="withEffect">
                                  <p:stCondLst>
                                    <p:cond delay="0"/>
                                  </p:stCondLst>
                                  <p:childTnLst>
                                    <p:animScale>
                                      <p:cBhvr>
                                        <p:cTn id="8" dur="2000" fill="hold"/>
                                        <p:tgtEl>
                                          <p:spTgt spid="6"/>
                                        </p:tgtEl>
                                      </p:cBhvr>
                                      <p:by x="141000" y="141000"/>
                                    </p:animScale>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733" y="2003421"/>
            <a:ext cx="10848375" cy="404752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08" y="1773937"/>
            <a:ext cx="19435013" cy="7251191"/>
          </a:xfrm>
          <a:prstGeom prst="rect">
            <a:avLst/>
          </a:prstGeom>
        </p:spPr>
      </p:pic>
      <p:sp>
        <p:nvSpPr>
          <p:cNvPr id="5" name="TextBox 4"/>
          <p:cNvSpPr txBox="1"/>
          <p:nvPr/>
        </p:nvSpPr>
        <p:spPr>
          <a:xfrm>
            <a:off x="2073468" y="3403601"/>
            <a:ext cx="498855" cy="276999"/>
          </a:xfrm>
          <a:prstGeom prst="rect">
            <a:avLst/>
          </a:prstGeom>
          <a:noFill/>
        </p:spPr>
        <p:txBody>
          <a:bodyPr wrap="none" rtlCol="0">
            <a:spAutoFit/>
          </a:bodyPr>
          <a:lstStyle/>
          <a:p>
            <a:pPr algn="r"/>
            <a:r>
              <a:rPr lang="en-US" sz="1200" dirty="0"/>
              <a:t>1000</a:t>
            </a:r>
          </a:p>
        </p:txBody>
      </p:sp>
      <p:sp>
        <p:nvSpPr>
          <p:cNvPr id="6" name="TextBox 5"/>
          <p:cNvSpPr txBox="1"/>
          <p:nvPr/>
        </p:nvSpPr>
        <p:spPr>
          <a:xfrm>
            <a:off x="2152015" y="3910084"/>
            <a:ext cx="420308" cy="276999"/>
          </a:xfrm>
          <a:prstGeom prst="rect">
            <a:avLst/>
          </a:prstGeom>
          <a:noFill/>
        </p:spPr>
        <p:txBody>
          <a:bodyPr wrap="none" rtlCol="0">
            <a:spAutoFit/>
          </a:bodyPr>
          <a:lstStyle/>
          <a:p>
            <a:pPr algn="r"/>
            <a:r>
              <a:rPr lang="en-US" sz="1200" dirty="0"/>
              <a:t>990</a:t>
            </a:r>
          </a:p>
        </p:txBody>
      </p:sp>
      <p:sp>
        <p:nvSpPr>
          <p:cNvPr id="7" name="TextBox 6"/>
          <p:cNvSpPr txBox="1"/>
          <p:nvPr/>
        </p:nvSpPr>
        <p:spPr>
          <a:xfrm>
            <a:off x="2073468" y="4475674"/>
            <a:ext cx="498855" cy="276999"/>
          </a:xfrm>
          <a:prstGeom prst="rect">
            <a:avLst/>
          </a:prstGeom>
          <a:noFill/>
        </p:spPr>
        <p:txBody>
          <a:bodyPr wrap="none" rtlCol="0">
            <a:spAutoFit/>
          </a:bodyPr>
          <a:lstStyle/>
          <a:p>
            <a:pPr algn="r"/>
            <a:r>
              <a:rPr lang="en-US" sz="1200" dirty="0"/>
              <a:t>1050</a:t>
            </a:r>
          </a:p>
        </p:txBody>
      </p:sp>
      <p:sp>
        <p:nvSpPr>
          <p:cNvPr id="8" name="TextBox 7"/>
          <p:cNvSpPr txBox="1"/>
          <p:nvPr/>
        </p:nvSpPr>
        <p:spPr>
          <a:xfrm>
            <a:off x="2073468" y="4982157"/>
            <a:ext cx="498855" cy="276999"/>
          </a:xfrm>
          <a:prstGeom prst="rect">
            <a:avLst/>
          </a:prstGeom>
          <a:noFill/>
        </p:spPr>
        <p:txBody>
          <a:bodyPr wrap="none" rtlCol="0">
            <a:spAutoFit/>
          </a:bodyPr>
          <a:lstStyle/>
          <a:p>
            <a:pPr algn="r"/>
            <a:r>
              <a:rPr lang="en-US" sz="1200" dirty="0"/>
              <a:t>1100</a:t>
            </a:r>
          </a:p>
        </p:txBody>
      </p:sp>
      <p:sp>
        <p:nvSpPr>
          <p:cNvPr id="9" name="TextBox 8"/>
          <p:cNvSpPr txBox="1"/>
          <p:nvPr/>
        </p:nvSpPr>
        <p:spPr>
          <a:xfrm>
            <a:off x="2073468" y="5535676"/>
            <a:ext cx="498855" cy="276999"/>
          </a:xfrm>
          <a:prstGeom prst="rect">
            <a:avLst/>
          </a:prstGeom>
          <a:noFill/>
        </p:spPr>
        <p:txBody>
          <a:bodyPr wrap="none" rtlCol="0">
            <a:spAutoFit/>
          </a:bodyPr>
          <a:lstStyle/>
          <a:p>
            <a:pPr algn="r"/>
            <a:r>
              <a:rPr lang="en-US" sz="1200" dirty="0"/>
              <a:t>1070</a:t>
            </a:r>
          </a:p>
        </p:txBody>
      </p:sp>
      <p:sp>
        <p:nvSpPr>
          <p:cNvPr id="2" name="Title 1"/>
          <p:cNvSpPr>
            <a:spLocks noGrp="1"/>
          </p:cNvSpPr>
          <p:nvPr>
            <p:ph type="title"/>
          </p:nvPr>
        </p:nvSpPr>
        <p:spPr>
          <a:xfrm>
            <a:off x="1336961" y="130627"/>
            <a:ext cx="10515600" cy="1266093"/>
          </a:xfrm>
        </p:spPr>
        <p:txBody>
          <a:bodyPr/>
          <a:lstStyle/>
          <a:p>
            <a:r>
              <a:rPr lang="en-US" dirty="0"/>
              <a:t>Enter Child </a:t>
            </a:r>
            <a:r>
              <a:rPr lang="en-US" dirty="0" smtClean="0"/>
              <a:t>Counts</a:t>
            </a:r>
            <a:br>
              <a:rPr lang="en-US" dirty="0" smtClean="0"/>
            </a:br>
            <a:r>
              <a:rPr lang="en-US" dirty="0">
                <a:solidFill>
                  <a:srgbClr val="FF0000"/>
                </a:solidFill>
              </a:rPr>
              <a:t>Tab 4 of the Calculator</a:t>
            </a:r>
            <a:endParaRPr lang="en-US" dirty="0"/>
          </a:p>
        </p:txBody>
      </p:sp>
    </p:spTree>
    <p:extLst>
      <p:ext uri="{BB962C8B-B14F-4D97-AF65-F5344CB8AC3E}">
        <p14:creationId xmlns:p14="http://schemas.microsoft.com/office/powerpoint/2010/main" val="98918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1.48148E-6 L 0.34167 0.19977 " pathEditMode="relative" rAng="0" ptsTypes="AA">
                                      <p:cBhvr>
                                        <p:cTn id="6" dur="2000" fill="hold"/>
                                        <p:tgtEl>
                                          <p:spTgt spid="11"/>
                                        </p:tgtEl>
                                        <p:attrNameLst>
                                          <p:attrName>ppt_x</p:attrName>
                                          <p:attrName>ppt_y</p:attrName>
                                        </p:attrNameLst>
                                      </p:cBhvr>
                                      <p:rCtr x="17083" y="9977"/>
                                    </p:animMotion>
                                  </p:childTnLst>
                                </p:cTn>
                              </p:par>
                              <p:par>
                                <p:cTn id="7" presetID="6" presetClass="emph" presetSubtype="0" fill="hold" nodeType="withEffect">
                                  <p:stCondLst>
                                    <p:cond delay="0"/>
                                  </p:stCondLst>
                                  <p:childTnLst>
                                    <p:animScale>
                                      <p:cBhvr>
                                        <p:cTn id="8" dur="2000" fill="hold"/>
                                        <p:tgtEl>
                                          <p:spTgt spid="11"/>
                                        </p:tgtEl>
                                      </p:cBhvr>
                                      <p:by x="179000" y="179000"/>
                                    </p:animScale>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3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45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08" y="1773937"/>
            <a:ext cx="19435013" cy="7251191"/>
          </a:xfrm>
          <a:prstGeom prst="rect">
            <a:avLst/>
          </a:prstGeom>
        </p:spPr>
      </p:pic>
      <p:sp>
        <p:nvSpPr>
          <p:cNvPr id="2" name="Title 1"/>
          <p:cNvSpPr>
            <a:spLocks noGrp="1"/>
          </p:cNvSpPr>
          <p:nvPr>
            <p:ph type="title"/>
          </p:nvPr>
        </p:nvSpPr>
        <p:spPr/>
        <p:txBody>
          <a:bodyPr>
            <a:normAutofit fontScale="90000"/>
          </a:bodyPr>
          <a:lstStyle/>
          <a:p>
            <a:r>
              <a:rPr lang="en-US" dirty="0"/>
              <a:t>Enter Expenditure </a:t>
            </a:r>
            <a:r>
              <a:rPr lang="en-US" dirty="0" smtClean="0"/>
              <a:t>Amounts</a:t>
            </a:r>
            <a:br>
              <a:rPr lang="en-US" dirty="0" smtClean="0"/>
            </a:br>
            <a:r>
              <a:rPr lang="en-US" dirty="0">
                <a:solidFill>
                  <a:srgbClr val="FF0000"/>
                </a:solidFill>
              </a:rPr>
              <a:t>Tab 4 of the Calculator</a:t>
            </a:r>
            <a:endParaRPr lang="en-US" dirty="0"/>
          </a:p>
        </p:txBody>
      </p:sp>
      <p:grpSp>
        <p:nvGrpSpPr>
          <p:cNvPr id="3" name="Group 2"/>
          <p:cNvGrpSpPr/>
          <p:nvPr/>
        </p:nvGrpSpPr>
        <p:grpSpPr>
          <a:xfrm>
            <a:off x="2489692" y="3401676"/>
            <a:ext cx="1204948" cy="278924"/>
            <a:chOff x="2489692" y="3401676"/>
            <a:chExt cx="1204948" cy="278924"/>
          </a:xfrm>
        </p:grpSpPr>
        <p:sp>
          <p:nvSpPr>
            <p:cNvPr id="24" name="TextBox 23"/>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35" name="TextBox 34"/>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5" name="Group 4"/>
          <p:cNvGrpSpPr/>
          <p:nvPr/>
        </p:nvGrpSpPr>
        <p:grpSpPr>
          <a:xfrm>
            <a:off x="4642063" y="3408634"/>
            <a:ext cx="1189903" cy="283541"/>
            <a:chOff x="4642063" y="3408634"/>
            <a:chExt cx="1189903" cy="283541"/>
          </a:xfrm>
        </p:grpSpPr>
        <p:sp>
          <p:nvSpPr>
            <p:cNvPr id="30" name="TextBox 29"/>
            <p:cNvSpPr txBox="1"/>
            <p:nvPr/>
          </p:nvSpPr>
          <p:spPr>
            <a:xfrm>
              <a:off x="4789693" y="3415176"/>
              <a:ext cx="1042273" cy="276999"/>
            </a:xfrm>
            <a:prstGeom prst="rect">
              <a:avLst/>
            </a:prstGeom>
            <a:noFill/>
          </p:spPr>
          <p:txBody>
            <a:bodyPr wrap="none" rtlCol="0">
              <a:spAutoFit/>
            </a:bodyPr>
            <a:lstStyle/>
            <a:p>
              <a:pPr algn="r"/>
              <a:r>
                <a:rPr lang="en-US" sz="1200" dirty="0"/>
                <a:t>1,000,000.00 </a:t>
              </a:r>
            </a:p>
          </p:txBody>
        </p:sp>
        <p:sp>
          <p:nvSpPr>
            <p:cNvPr id="40" name="TextBox 39"/>
            <p:cNvSpPr txBox="1"/>
            <p:nvPr/>
          </p:nvSpPr>
          <p:spPr>
            <a:xfrm>
              <a:off x="4642063" y="3408634"/>
              <a:ext cx="263214" cy="276999"/>
            </a:xfrm>
            <a:prstGeom prst="rect">
              <a:avLst/>
            </a:prstGeom>
            <a:noFill/>
          </p:spPr>
          <p:txBody>
            <a:bodyPr wrap="none" rtlCol="0">
              <a:spAutoFit/>
            </a:bodyPr>
            <a:lstStyle/>
            <a:p>
              <a:pPr algn="r"/>
              <a:r>
                <a:rPr lang="en-US" sz="1200" dirty="0"/>
                <a:t>$</a:t>
              </a:r>
            </a:p>
          </p:txBody>
        </p:sp>
      </p:grpSp>
      <p:grpSp>
        <p:nvGrpSpPr>
          <p:cNvPr id="6" name="Group 5"/>
          <p:cNvGrpSpPr/>
          <p:nvPr/>
        </p:nvGrpSpPr>
        <p:grpSpPr>
          <a:xfrm>
            <a:off x="4642063" y="3949520"/>
            <a:ext cx="1198085" cy="277772"/>
            <a:chOff x="4642063" y="3949520"/>
            <a:chExt cx="1198085" cy="277772"/>
          </a:xfrm>
        </p:grpSpPr>
        <p:sp>
          <p:nvSpPr>
            <p:cNvPr id="31" name="TextBox 30"/>
            <p:cNvSpPr txBox="1"/>
            <p:nvPr/>
          </p:nvSpPr>
          <p:spPr>
            <a:xfrm>
              <a:off x="4797875" y="3949520"/>
              <a:ext cx="1042273" cy="276999"/>
            </a:xfrm>
            <a:prstGeom prst="rect">
              <a:avLst/>
            </a:prstGeom>
            <a:noFill/>
          </p:spPr>
          <p:txBody>
            <a:bodyPr wrap="none" rtlCol="0">
              <a:spAutoFit/>
            </a:bodyPr>
            <a:lstStyle/>
            <a:p>
              <a:pPr algn="r"/>
              <a:r>
                <a:rPr lang="en-US" sz="1200" dirty="0"/>
                <a:t>1,050,000.00 </a:t>
              </a:r>
            </a:p>
          </p:txBody>
        </p:sp>
        <p:sp>
          <p:nvSpPr>
            <p:cNvPr id="41" name="TextBox 40"/>
            <p:cNvSpPr txBox="1"/>
            <p:nvPr/>
          </p:nvSpPr>
          <p:spPr>
            <a:xfrm>
              <a:off x="4642063" y="3950293"/>
              <a:ext cx="263214" cy="276999"/>
            </a:xfrm>
            <a:prstGeom prst="rect">
              <a:avLst/>
            </a:prstGeom>
            <a:noFill/>
          </p:spPr>
          <p:txBody>
            <a:bodyPr wrap="none" rtlCol="0">
              <a:spAutoFit/>
            </a:bodyPr>
            <a:lstStyle/>
            <a:p>
              <a:pPr algn="r"/>
              <a:r>
                <a:rPr lang="en-US" sz="1200" dirty="0"/>
                <a:t>$</a:t>
              </a:r>
            </a:p>
          </p:txBody>
        </p:sp>
      </p:grpSp>
      <p:grpSp>
        <p:nvGrpSpPr>
          <p:cNvPr id="7" name="Group 6"/>
          <p:cNvGrpSpPr/>
          <p:nvPr/>
        </p:nvGrpSpPr>
        <p:grpSpPr>
          <a:xfrm>
            <a:off x="4642063" y="4475019"/>
            <a:ext cx="1188575" cy="277377"/>
            <a:chOff x="4642063" y="4475019"/>
            <a:chExt cx="1188575" cy="277377"/>
          </a:xfrm>
        </p:grpSpPr>
        <p:sp>
          <p:nvSpPr>
            <p:cNvPr id="32" name="TextBox 31"/>
            <p:cNvSpPr txBox="1"/>
            <p:nvPr/>
          </p:nvSpPr>
          <p:spPr>
            <a:xfrm>
              <a:off x="4905385" y="4475397"/>
              <a:ext cx="925253" cy="276999"/>
            </a:xfrm>
            <a:prstGeom prst="rect">
              <a:avLst/>
            </a:prstGeom>
            <a:noFill/>
          </p:spPr>
          <p:txBody>
            <a:bodyPr wrap="none" rtlCol="0">
              <a:spAutoFit/>
            </a:bodyPr>
            <a:lstStyle/>
            <a:p>
              <a:pPr algn="r"/>
              <a:r>
                <a:rPr lang="en-US" sz="1200" dirty="0"/>
                <a:t>950,000.00 </a:t>
              </a:r>
            </a:p>
          </p:txBody>
        </p:sp>
        <p:sp>
          <p:nvSpPr>
            <p:cNvPr id="42" name="TextBox 41"/>
            <p:cNvSpPr txBox="1"/>
            <p:nvPr/>
          </p:nvSpPr>
          <p:spPr>
            <a:xfrm>
              <a:off x="4642063" y="4475019"/>
              <a:ext cx="263214" cy="276999"/>
            </a:xfrm>
            <a:prstGeom prst="rect">
              <a:avLst/>
            </a:prstGeom>
            <a:noFill/>
          </p:spPr>
          <p:txBody>
            <a:bodyPr wrap="none" rtlCol="0">
              <a:spAutoFit/>
            </a:bodyPr>
            <a:lstStyle/>
            <a:p>
              <a:pPr algn="r"/>
              <a:r>
                <a:rPr lang="en-US" sz="1200" dirty="0"/>
                <a:t>$</a:t>
              </a:r>
            </a:p>
          </p:txBody>
        </p:sp>
      </p:grpSp>
      <p:grpSp>
        <p:nvGrpSpPr>
          <p:cNvPr id="8" name="Group 7"/>
          <p:cNvGrpSpPr/>
          <p:nvPr/>
        </p:nvGrpSpPr>
        <p:grpSpPr>
          <a:xfrm>
            <a:off x="4642063" y="5005602"/>
            <a:ext cx="1188574" cy="277466"/>
            <a:chOff x="4642063" y="5005602"/>
            <a:chExt cx="1188574" cy="277466"/>
          </a:xfrm>
        </p:grpSpPr>
        <p:sp>
          <p:nvSpPr>
            <p:cNvPr id="33" name="TextBox 32"/>
            <p:cNvSpPr txBox="1"/>
            <p:nvPr/>
          </p:nvSpPr>
          <p:spPr>
            <a:xfrm>
              <a:off x="4905384" y="5005602"/>
              <a:ext cx="925253" cy="276999"/>
            </a:xfrm>
            <a:prstGeom prst="rect">
              <a:avLst/>
            </a:prstGeom>
            <a:noFill/>
          </p:spPr>
          <p:txBody>
            <a:bodyPr wrap="none" rtlCol="0">
              <a:spAutoFit/>
            </a:bodyPr>
            <a:lstStyle/>
            <a:p>
              <a:pPr algn="r"/>
              <a:r>
                <a:rPr lang="en-US" sz="1200" dirty="0"/>
                <a:t>900,000.00 </a:t>
              </a:r>
            </a:p>
          </p:txBody>
        </p:sp>
        <p:sp>
          <p:nvSpPr>
            <p:cNvPr id="43" name="TextBox 42"/>
            <p:cNvSpPr txBox="1"/>
            <p:nvPr/>
          </p:nvSpPr>
          <p:spPr>
            <a:xfrm>
              <a:off x="4642063" y="5006069"/>
              <a:ext cx="263214" cy="276999"/>
            </a:xfrm>
            <a:prstGeom prst="rect">
              <a:avLst/>
            </a:prstGeom>
            <a:noFill/>
          </p:spPr>
          <p:txBody>
            <a:bodyPr wrap="none" rtlCol="0">
              <a:spAutoFit/>
            </a:bodyPr>
            <a:lstStyle/>
            <a:p>
              <a:pPr algn="r"/>
              <a:r>
                <a:rPr lang="en-US" sz="1200" dirty="0"/>
                <a:t>$</a:t>
              </a:r>
            </a:p>
          </p:txBody>
        </p:sp>
      </p:grpSp>
      <p:grpSp>
        <p:nvGrpSpPr>
          <p:cNvPr id="9" name="Group 8"/>
          <p:cNvGrpSpPr/>
          <p:nvPr/>
        </p:nvGrpSpPr>
        <p:grpSpPr>
          <a:xfrm>
            <a:off x="4642063" y="5520965"/>
            <a:ext cx="1188574" cy="279744"/>
            <a:chOff x="4642063" y="5520965"/>
            <a:chExt cx="1188574" cy="279744"/>
          </a:xfrm>
        </p:grpSpPr>
        <p:sp>
          <p:nvSpPr>
            <p:cNvPr id="34" name="TextBox 33"/>
            <p:cNvSpPr txBox="1"/>
            <p:nvPr/>
          </p:nvSpPr>
          <p:spPr>
            <a:xfrm>
              <a:off x="4905384" y="5523710"/>
              <a:ext cx="925253" cy="276999"/>
            </a:xfrm>
            <a:prstGeom prst="rect">
              <a:avLst/>
            </a:prstGeom>
            <a:noFill/>
          </p:spPr>
          <p:txBody>
            <a:bodyPr wrap="none" rtlCol="0">
              <a:spAutoFit/>
            </a:bodyPr>
            <a:lstStyle/>
            <a:p>
              <a:pPr algn="r"/>
              <a:r>
                <a:rPr lang="en-US" sz="1200" dirty="0"/>
                <a:t>850,000.00 </a:t>
              </a:r>
            </a:p>
          </p:txBody>
        </p:sp>
        <p:sp>
          <p:nvSpPr>
            <p:cNvPr id="44" name="TextBox 43"/>
            <p:cNvSpPr txBox="1"/>
            <p:nvPr/>
          </p:nvSpPr>
          <p:spPr>
            <a:xfrm>
              <a:off x="4642063" y="5520965"/>
              <a:ext cx="263214" cy="276999"/>
            </a:xfrm>
            <a:prstGeom prst="rect">
              <a:avLst/>
            </a:prstGeom>
            <a:noFill/>
          </p:spPr>
          <p:txBody>
            <a:bodyPr wrap="none" rtlCol="0">
              <a:spAutoFit/>
            </a:bodyPr>
            <a:lstStyle/>
            <a:p>
              <a:pPr algn="r"/>
              <a:r>
                <a:rPr lang="en-US" sz="1200" dirty="0"/>
                <a:t>$</a:t>
              </a:r>
            </a:p>
          </p:txBody>
        </p:sp>
      </p:grpSp>
      <p:sp>
        <p:nvSpPr>
          <p:cNvPr id="56" name="TextBox 55"/>
          <p:cNvSpPr txBox="1"/>
          <p:nvPr/>
        </p:nvSpPr>
        <p:spPr>
          <a:xfrm>
            <a:off x="2073468" y="3403601"/>
            <a:ext cx="498855" cy="276999"/>
          </a:xfrm>
          <a:prstGeom prst="rect">
            <a:avLst/>
          </a:prstGeom>
          <a:noFill/>
        </p:spPr>
        <p:txBody>
          <a:bodyPr wrap="none" rtlCol="0">
            <a:spAutoFit/>
          </a:bodyPr>
          <a:lstStyle/>
          <a:p>
            <a:pPr algn="r"/>
            <a:r>
              <a:rPr lang="en-US" sz="1200" dirty="0"/>
              <a:t>1000</a:t>
            </a:r>
          </a:p>
        </p:txBody>
      </p:sp>
      <p:sp>
        <p:nvSpPr>
          <p:cNvPr id="57" name="TextBox 56"/>
          <p:cNvSpPr txBox="1"/>
          <p:nvPr/>
        </p:nvSpPr>
        <p:spPr>
          <a:xfrm>
            <a:off x="2152015" y="3910084"/>
            <a:ext cx="420308" cy="276999"/>
          </a:xfrm>
          <a:prstGeom prst="rect">
            <a:avLst/>
          </a:prstGeom>
          <a:noFill/>
        </p:spPr>
        <p:txBody>
          <a:bodyPr wrap="none" rtlCol="0">
            <a:spAutoFit/>
          </a:bodyPr>
          <a:lstStyle/>
          <a:p>
            <a:pPr algn="r"/>
            <a:r>
              <a:rPr lang="en-US" sz="1200" dirty="0"/>
              <a:t>990</a:t>
            </a:r>
          </a:p>
        </p:txBody>
      </p:sp>
      <p:sp>
        <p:nvSpPr>
          <p:cNvPr id="58" name="TextBox 57"/>
          <p:cNvSpPr txBox="1"/>
          <p:nvPr/>
        </p:nvSpPr>
        <p:spPr>
          <a:xfrm>
            <a:off x="2073468" y="4475674"/>
            <a:ext cx="498855" cy="276999"/>
          </a:xfrm>
          <a:prstGeom prst="rect">
            <a:avLst/>
          </a:prstGeom>
          <a:noFill/>
        </p:spPr>
        <p:txBody>
          <a:bodyPr wrap="none" rtlCol="0">
            <a:spAutoFit/>
          </a:bodyPr>
          <a:lstStyle/>
          <a:p>
            <a:pPr algn="r"/>
            <a:r>
              <a:rPr lang="en-US" sz="1200" dirty="0"/>
              <a:t>1050</a:t>
            </a:r>
          </a:p>
        </p:txBody>
      </p:sp>
      <p:sp>
        <p:nvSpPr>
          <p:cNvPr id="59" name="TextBox 58"/>
          <p:cNvSpPr txBox="1"/>
          <p:nvPr/>
        </p:nvSpPr>
        <p:spPr>
          <a:xfrm>
            <a:off x="2073468" y="4982157"/>
            <a:ext cx="498855" cy="276999"/>
          </a:xfrm>
          <a:prstGeom prst="rect">
            <a:avLst/>
          </a:prstGeom>
          <a:noFill/>
        </p:spPr>
        <p:txBody>
          <a:bodyPr wrap="none" rtlCol="0">
            <a:spAutoFit/>
          </a:bodyPr>
          <a:lstStyle/>
          <a:p>
            <a:pPr algn="r"/>
            <a:r>
              <a:rPr lang="en-US" sz="1200" dirty="0"/>
              <a:t>1100</a:t>
            </a:r>
          </a:p>
        </p:txBody>
      </p:sp>
      <p:sp>
        <p:nvSpPr>
          <p:cNvPr id="60" name="TextBox 59"/>
          <p:cNvSpPr txBox="1"/>
          <p:nvPr/>
        </p:nvSpPr>
        <p:spPr>
          <a:xfrm>
            <a:off x="2073468" y="5535676"/>
            <a:ext cx="498855" cy="276999"/>
          </a:xfrm>
          <a:prstGeom prst="rect">
            <a:avLst/>
          </a:prstGeom>
          <a:noFill/>
        </p:spPr>
        <p:txBody>
          <a:bodyPr wrap="none" rtlCol="0">
            <a:spAutoFit/>
          </a:bodyPr>
          <a:lstStyle/>
          <a:p>
            <a:pPr algn="r"/>
            <a:r>
              <a:rPr lang="en-US" sz="1200" dirty="0"/>
              <a:t>1070</a:t>
            </a:r>
          </a:p>
        </p:txBody>
      </p:sp>
      <p:grpSp>
        <p:nvGrpSpPr>
          <p:cNvPr id="61" name="Group 60"/>
          <p:cNvGrpSpPr/>
          <p:nvPr/>
        </p:nvGrpSpPr>
        <p:grpSpPr>
          <a:xfrm>
            <a:off x="2481510" y="3936750"/>
            <a:ext cx="1204948" cy="278924"/>
            <a:chOff x="2489692" y="3401676"/>
            <a:chExt cx="1204948" cy="278924"/>
          </a:xfrm>
        </p:grpSpPr>
        <p:sp>
          <p:nvSpPr>
            <p:cNvPr id="62" name="TextBox 61"/>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63" name="TextBox 62"/>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64" name="Group 63"/>
          <p:cNvGrpSpPr/>
          <p:nvPr/>
        </p:nvGrpSpPr>
        <p:grpSpPr>
          <a:xfrm>
            <a:off x="2481510" y="4457528"/>
            <a:ext cx="1204948" cy="278924"/>
            <a:chOff x="2489692" y="3401676"/>
            <a:chExt cx="1204948" cy="278924"/>
          </a:xfrm>
        </p:grpSpPr>
        <p:sp>
          <p:nvSpPr>
            <p:cNvPr id="65" name="TextBox 64"/>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66" name="TextBox 65"/>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67" name="Group 66"/>
          <p:cNvGrpSpPr/>
          <p:nvPr/>
        </p:nvGrpSpPr>
        <p:grpSpPr>
          <a:xfrm>
            <a:off x="2481510" y="5005978"/>
            <a:ext cx="1204948" cy="278924"/>
            <a:chOff x="2489692" y="3401676"/>
            <a:chExt cx="1204948" cy="278924"/>
          </a:xfrm>
        </p:grpSpPr>
        <p:sp>
          <p:nvSpPr>
            <p:cNvPr id="68" name="TextBox 67"/>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69" name="TextBox 68"/>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70" name="Group 69"/>
          <p:cNvGrpSpPr/>
          <p:nvPr/>
        </p:nvGrpSpPr>
        <p:grpSpPr>
          <a:xfrm>
            <a:off x="2481510" y="5529601"/>
            <a:ext cx="1204948" cy="278924"/>
            <a:chOff x="2489692" y="3401676"/>
            <a:chExt cx="1204948" cy="278924"/>
          </a:xfrm>
        </p:grpSpPr>
        <p:sp>
          <p:nvSpPr>
            <p:cNvPr id="71" name="TextBox 70"/>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72" name="TextBox 71"/>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74" name="Group 73"/>
          <p:cNvGrpSpPr/>
          <p:nvPr/>
        </p:nvGrpSpPr>
        <p:grpSpPr>
          <a:xfrm>
            <a:off x="6761620" y="3406709"/>
            <a:ext cx="1204948" cy="278924"/>
            <a:chOff x="2489692" y="3401676"/>
            <a:chExt cx="1204948" cy="278924"/>
          </a:xfrm>
        </p:grpSpPr>
        <p:sp>
          <p:nvSpPr>
            <p:cNvPr id="75" name="TextBox 74"/>
            <p:cNvSpPr txBox="1"/>
            <p:nvPr/>
          </p:nvSpPr>
          <p:spPr>
            <a:xfrm>
              <a:off x="3043500" y="3401676"/>
              <a:ext cx="651140" cy="276999"/>
            </a:xfrm>
            <a:prstGeom prst="rect">
              <a:avLst/>
            </a:prstGeom>
            <a:noFill/>
          </p:spPr>
          <p:txBody>
            <a:bodyPr wrap="none" rtlCol="0">
              <a:spAutoFit/>
            </a:bodyPr>
            <a:lstStyle/>
            <a:p>
              <a:pPr algn="r"/>
              <a:r>
                <a:rPr lang="en-US" sz="1200" dirty="0"/>
                <a:t>500.00 </a:t>
              </a:r>
            </a:p>
          </p:txBody>
        </p:sp>
        <p:sp>
          <p:nvSpPr>
            <p:cNvPr id="76" name="TextBox 75"/>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77" name="Group 76"/>
          <p:cNvGrpSpPr/>
          <p:nvPr/>
        </p:nvGrpSpPr>
        <p:grpSpPr>
          <a:xfrm>
            <a:off x="6761620" y="3934825"/>
            <a:ext cx="1204948" cy="278924"/>
            <a:chOff x="2489692" y="3401676"/>
            <a:chExt cx="1204948" cy="278924"/>
          </a:xfrm>
        </p:grpSpPr>
        <p:sp>
          <p:nvSpPr>
            <p:cNvPr id="78" name="TextBox 77"/>
            <p:cNvSpPr txBox="1"/>
            <p:nvPr/>
          </p:nvSpPr>
          <p:spPr>
            <a:xfrm>
              <a:off x="3043500" y="3401676"/>
              <a:ext cx="651140" cy="276999"/>
            </a:xfrm>
            <a:prstGeom prst="rect">
              <a:avLst/>
            </a:prstGeom>
            <a:noFill/>
          </p:spPr>
          <p:txBody>
            <a:bodyPr wrap="none" rtlCol="0">
              <a:spAutoFit/>
            </a:bodyPr>
            <a:lstStyle/>
            <a:p>
              <a:pPr algn="r"/>
              <a:r>
                <a:rPr lang="en-US" sz="1200" dirty="0"/>
                <a:t>505.05 </a:t>
              </a:r>
            </a:p>
          </p:txBody>
        </p:sp>
        <p:sp>
          <p:nvSpPr>
            <p:cNvPr id="79" name="TextBox 78"/>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80" name="Group 79"/>
          <p:cNvGrpSpPr/>
          <p:nvPr/>
        </p:nvGrpSpPr>
        <p:grpSpPr>
          <a:xfrm>
            <a:off x="6761620" y="4455603"/>
            <a:ext cx="1204948" cy="278924"/>
            <a:chOff x="2489692" y="3401676"/>
            <a:chExt cx="1204948" cy="278924"/>
          </a:xfrm>
        </p:grpSpPr>
        <p:sp>
          <p:nvSpPr>
            <p:cNvPr id="81" name="TextBox 80"/>
            <p:cNvSpPr txBox="1"/>
            <p:nvPr/>
          </p:nvSpPr>
          <p:spPr>
            <a:xfrm>
              <a:off x="3043500" y="3401676"/>
              <a:ext cx="651140" cy="276999"/>
            </a:xfrm>
            <a:prstGeom prst="rect">
              <a:avLst/>
            </a:prstGeom>
            <a:noFill/>
          </p:spPr>
          <p:txBody>
            <a:bodyPr wrap="none" rtlCol="0">
              <a:spAutoFit/>
            </a:bodyPr>
            <a:lstStyle/>
            <a:p>
              <a:pPr algn="r"/>
              <a:r>
                <a:rPr lang="en-US" sz="1200" dirty="0"/>
                <a:t>476.19 </a:t>
              </a:r>
            </a:p>
          </p:txBody>
        </p:sp>
        <p:sp>
          <p:nvSpPr>
            <p:cNvPr id="82" name="TextBox 81"/>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83" name="Group 82"/>
          <p:cNvGrpSpPr/>
          <p:nvPr/>
        </p:nvGrpSpPr>
        <p:grpSpPr>
          <a:xfrm>
            <a:off x="6761620" y="4980232"/>
            <a:ext cx="1204948" cy="278924"/>
            <a:chOff x="2489692" y="3401676"/>
            <a:chExt cx="1204948" cy="278924"/>
          </a:xfrm>
        </p:grpSpPr>
        <p:sp>
          <p:nvSpPr>
            <p:cNvPr id="84" name="TextBox 83"/>
            <p:cNvSpPr txBox="1"/>
            <p:nvPr/>
          </p:nvSpPr>
          <p:spPr>
            <a:xfrm>
              <a:off x="3043500" y="3401676"/>
              <a:ext cx="651140" cy="276999"/>
            </a:xfrm>
            <a:prstGeom prst="rect">
              <a:avLst/>
            </a:prstGeom>
            <a:noFill/>
          </p:spPr>
          <p:txBody>
            <a:bodyPr wrap="none" rtlCol="0">
              <a:spAutoFit/>
            </a:bodyPr>
            <a:lstStyle/>
            <a:p>
              <a:pPr algn="r"/>
              <a:r>
                <a:rPr lang="en-US" sz="1200" dirty="0"/>
                <a:t>454.55 </a:t>
              </a:r>
            </a:p>
          </p:txBody>
        </p:sp>
        <p:sp>
          <p:nvSpPr>
            <p:cNvPr id="85" name="TextBox 84"/>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86" name="Group 85"/>
          <p:cNvGrpSpPr/>
          <p:nvPr/>
        </p:nvGrpSpPr>
        <p:grpSpPr>
          <a:xfrm>
            <a:off x="6761620" y="5520965"/>
            <a:ext cx="1204948" cy="278924"/>
            <a:chOff x="2489692" y="3401676"/>
            <a:chExt cx="1204948" cy="278924"/>
          </a:xfrm>
        </p:grpSpPr>
        <p:sp>
          <p:nvSpPr>
            <p:cNvPr id="87" name="TextBox 86"/>
            <p:cNvSpPr txBox="1"/>
            <p:nvPr/>
          </p:nvSpPr>
          <p:spPr>
            <a:xfrm>
              <a:off x="3043500" y="3401676"/>
              <a:ext cx="651140" cy="276999"/>
            </a:xfrm>
            <a:prstGeom prst="rect">
              <a:avLst/>
            </a:prstGeom>
            <a:noFill/>
          </p:spPr>
          <p:txBody>
            <a:bodyPr wrap="none" rtlCol="0">
              <a:spAutoFit/>
            </a:bodyPr>
            <a:lstStyle/>
            <a:p>
              <a:pPr algn="r"/>
              <a:r>
                <a:rPr lang="en-US" sz="1200" dirty="0"/>
                <a:t>467.29 </a:t>
              </a:r>
            </a:p>
          </p:txBody>
        </p:sp>
        <p:sp>
          <p:nvSpPr>
            <p:cNvPr id="88" name="TextBox 87"/>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89" name="Group 88"/>
          <p:cNvGrpSpPr/>
          <p:nvPr/>
        </p:nvGrpSpPr>
        <p:grpSpPr>
          <a:xfrm>
            <a:off x="8895048" y="3399751"/>
            <a:ext cx="1204948" cy="278924"/>
            <a:chOff x="2489692" y="3401676"/>
            <a:chExt cx="1204948" cy="278924"/>
          </a:xfrm>
        </p:grpSpPr>
        <p:sp>
          <p:nvSpPr>
            <p:cNvPr id="90" name="TextBox 89"/>
            <p:cNvSpPr txBox="1"/>
            <p:nvPr/>
          </p:nvSpPr>
          <p:spPr>
            <a:xfrm>
              <a:off x="2926480" y="3401676"/>
              <a:ext cx="768160" cy="276999"/>
            </a:xfrm>
            <a:prstGeom prst="rect">
              <a:avLst/>
            </a:prstGeom>
            <a:noFill/>
          </p:spPr>
          <p:txBody>
            <a:bodyPr wrap="none" rtlCol="0">
              <a:spAutoFit/>
            </a:bodyPr>
            <a:lstStyle/>
            <a:p>
              <a:pPr algn="r"/>
              <a:r>
                <a:rPr lang="en-US" sz="1200" dirty="0"/>
                <a:t>1,000.00 </a:t>
              </a:r>
            </a:p>
          </p:txBody>
        </p:sp>
        <p:sp>
          <p:nvSpPr>
            <p:cNvPr id="91" name="TextBox 90"/>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92" name="Group 91"/>
          <p:cNvGrpSpPr/>
          <p:nvPr/>
        </p:nvGrpSpPr>
        <p:grpSpPr>
          <a:xfrm>
            <a:off x="8895048" y="3927867"/>
            <a:ext cx="1204948" cy="278924"/>
            <a:chOff x="2489692" y="3401676"/>
            <a:chExt cx="1204948" cy="278924"/>
          </a:xfrm>
        </p:grpSpPr>
        <p:sp>
          <p:nvSpPr>
            <p:cNvPr id="93" name="TextBox 92"/>
            <p:cNvSpPr txBox="1"/>
            <p:nvPr/>
          </p:nvSpPr>
          <p:spPr>
            <a:xfrm>
              <a:off x="2926480" y="3401676"/>
              <a:ext cx="768160" cy="276999"/>
            </a:xfrm>
            <a:prstGeom prst="rect">
              <a:avLst/>
            </a:prstGeom>
            <a:noFill/>
          </p:spPr>
          <p:txBody>
            <a:bodyPr wrap="none" rtlCol="0">
              <a:spAutoFit/>
            </a:bodyPr>
            <a:lstStyle/>
            <a:p>
              <a:pPr algn="r"/>
              <a:r>
                <a:rPr lang="en-US" sz="1200" dirty="0"/>
                <a:t>1,060.61 </a:t>
              </a:r>
            </a:p>
          </p:txBody>
        </p:sp>
        <p:sp>
          <p:nvSpPr>
            <p:cNvPr id="94" name="TextBox 93"/>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95" name="Group 94"/>
          <p:cNvGrpSpPr/>
          <p:nvPr/>
        </p:nvGrpSpPr>
        <p:grpSpPr>
          <a:xfrm>
            <a:off x="8895048" y="4448645"/>
            <a:ext cx="1204948" cy="278924"/>
            <a:chOff x="2489692" y="3401676"/>
            <a:chExt cx="1204948" cy="278924"/>
          </a:xfrm>
        </p:grpSpPr>
        <p:sp>
          <p:nvSpPr>
            <p:cNvPr id="96" name="TextBox 95"/>
            <p:cNvSpPr txBox="1"/>
            <p:nvPr/>
          </p:nvSpPr>
          <p:spPr>
            <a:xfrm>
              <a:off x="3043500" y="3401676"/>
              <a:ext cx="651140" cy="276999"/>
            </a:xfrm>
            <a:prstGeom prst="rect">
              <a:avLst/>
            </a:prstGeom>
            <a:noFill/>
          </p:spPr>
          <p:txBody>
            <a:bodyPr wrap="none" rtlCol="0">
              <a:spAutoFit/>
            </a:bodyPr>
            <a:lstStyle/>
            <a:p>
              <a:pPr algn="r"/>
              <a:r>
                <a:rPr lang="en-US" sz="1200" dirty="0"/>
                <a:t>904.76 </a:t>
              </a:r>
            </a:p>
          </p:txBody>
        </p:sp>
        <p:sp>
          <p:nvSpPr>
            <p:cNvPr id="97" name="TextBox 96"/>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98" name="Group 97"/>
          <p:cNvGrpSpPr/>
          <p:nvPr/>
        </p:nvGrpSpPr>
        <p:grpSpPr>
          <a:xfrm>
            <a:off x="8895048" y="4973274"/>
            <a:ext cx="1187587" cy="278924"/>
            <a:chOff x="2489692" y="3401676"/>
            <a:chExt cx="1187587" cy="278924"/>
          </a:xfrm>
        </p:grpSpPr>
        <p:sp>
          <p:nvSpPr>
            <p:cNvPr id="99" name="TextBox 98"/>
            <p:cNvSpPr txBox="1"/>
            <p:nvPr/>
          </p:nvSpPr>
          <p:spPr>
            <a:xfrm>
              <a:off x="3061405" y="3401676"/>
              <a:ext cx="615874" cy="276999"/>
            </a:xfrm>
            <a:prstGeom prst="rect">
              <a:avLst/>
            </a:prstGeom>
            <a:noFill/>
          </p:spPr>
          <p:txBody>
            <a:bodyPr wrap="none" rtlCol="0">
              <a:spAutoFit/>
            </a:bodyPr>
            <a:lstStyle/>
            <a:p>
              <a:pPr algn="r"/>
              <a:r>
                <a:rPr lang="en-US" sz="1200" dirty="0"/>
                <a:t>818.18</a:t>
              </a:r>
            </a:p>
          </p:txBody>
        </p:sp>
        <p:sp>
          <p:nvSpPr>
            <p:cNvPr id="100" name="TextBox 99"/>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01" name="Group 100"/>
          <p:cNvGrpSpPr/>
          <p:nvPr/>
        </p:nvGrpSpPr>
        <p:grpSpPr>
          <a:xfrm>
            <a:off x="8895048" y="5514007"/>
            <a:ext cx="1187587" cy="278924"/>
            <a:chOff x="2489692" y="3401676"/>
            <a:chExt cx="1187587" cy="278924"/>
          </a:xfrm>
        </p:grpSpPr>
        <p:sp>
          <p:nvSpPr>
            <p:cNvPr id="102" name="TextBox 101"/>
            <p:cNvSpPr txBox="1"/>
            <p:nvPr/>
          </p:nvSpPr>
          <p:spPr>
            <a:xfrm>
              <a:off x="3061405" y="3401676"/>
              <a:ext cx="615874" cy="276999"/>
            </a:xfrm>
            <a:prstGeom prst="rect">
              <a:avLst/>
            </a:prstGeom>
            <a:noFill/>
          </p:spPr>
          <p:txBody>
            <a:bodyPr wrap="none" rtlCol="0">
              <a:spAutoFit/>
            </a:bodyPr>
            <a:lstStyle/>
            <a:p>
              <a:pPr algn="r"/>
              <a:r>
                <a:rPr lang="en-US" sz="1200" dirty="0"/>
                <a:t>794.39</a:t>
              </a:r>
            </a:p>
          </p:txBody>
        </p:sp>
        <p:sp>
          <p:nvSpPr>
            <p:cNvPr id="103" name="TextBox 102"/>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spTree>
    <p:extLst>
      <p:ext uri="{BB962C8B-B14F-4D97-AF65-F5344CB8AC3E}">
        <p14:creationId xmlns:p14="http://schemas.microsoft.com/office/powerpoint/2010/main" val="164832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childTnLst>
                                </p:cTn>
                              </p:par>
                              <p:par>
                                <p:cTn id="15" presetID="10"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500"/>
                                        <p:tgtEl>
                                          <p:spTgt spid="64"/>
                                        </p:tgtEl>
                                      </p:cBhvr>
                                    </p:animEffect>
                                  </p:childTnLst>
                                </p:cTn>
                              </p:par>
                              <p:par>
                                <p:cTn id="22" presetID="10" presetClass="entr" presetSubtype="0" fill="hold"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500"/>
                                        <p:tgtEl>
                                          <p:spTgt spid="8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par>
                                <p:cTn id="29" presetID="10" presetClass="entr" presetSubtype="0"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par>
                                <p:cTn id="36" presetID="10"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500"/>
                                        <p:tgtEl>
                                          <p:spTgt spid="89"/>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ntr" presetSubtype="0" fill="hold" nodeType="withEffect">
                                  <p:stCondLst>
                                    <p:cond delay="0"/>
                                  </p:stCondLst>
                                  <p:childTnLst>
                                    <p:set>
                                      <p:cBhvr>
                                        <p:cTn id="52" dur="1" fill="hold">
                                          <p:stCondLst>
                                            <p:cond delay="0"/>
                                          </p:stCondLst>
                                        </p:cTn>
                                        <p:tgtEl>
                                          <p:spTgt spid="92"/>
                                        </p:tgtEl>
                                        <p:attrNameLst>
                                          <p:attrName>style.visibility</p:attrName>
                                        </p:attrNameLst>
                                      </p:cBhvr>
                                      <p:to>
                                        <p:strVal val="visible"/>
                                      </p:to>
                                    </p:set>
                                    <p:animEffect transition="in" filter="fade">
                                      <p:cBhvr>
                                        <p:cTn id="53" dur="500"/>
                                        <p:tgtEl>
                                          <p:spTgt spid="92"/>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nodeType="withEffect">
                                  <p:stCondLst>
                                    <p:cond delay="0"/>
                                  </p:stCondLst>
                                  <p:childTnLst>
                                    <p:set>
                                      <p:cBhvr>
                                        <p:cTn id="59" dur="1" fill="hold">
                                          <p:stCondLst>
                                            <p:cond delay="0"/>
                                          </p:stCondLst>
                                        </p:cTn>
                                        <p:tgtEl>
                                          <p:spTgt spid="95"/>
                                        </p:tgtEl>
                                        <p:attrNameLst>
                                          <p:attrName>style.visibility</p:attrName>
                                        </p:attrNameLst>
                                      </p:cBhvr>
                                      <p:to>
                                        <p:strVal val="visible"/>
                                      </p:to>
                                    </p:set>
                                    <p:animEffect transition="in" filter="fade">
                                      <p:cBhvr>
                                        <p:cTn id="60" dur="500"/>
                                        <p:tgtEl>
                                          <p:spTgt spid="95"/>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nodeType="with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fade">
                                      <p:cBhvr>
                                        <p:cTn id="67" dur="500"/>
                                        <p:tgtEl>
                                          <p:spTgt spid="98"/>
                                        </p:tgtEl>
                                      </p:cBhvr>
                                    </p:animEffect>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cTn>
                              </p:par>
                              <p:par>
                                <p:cTn id="72" presetID="10" presetClass="entr" presetSubtype="0" fill="hold" nodeType="with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fade">
                                      <p:cBhvr>
                                        <p:cTn id="74"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961" y="130627"/>
            <a:ext cx="10515600" cy="1145513"/>
          </a:xfrm>
        </p:spPr>
        <p:txBody>
          <a:bodyPr/>
          <a:lstStyle/>
          <a:p>
            <a:r>
              <a:rPr lang="en-US" dirty="0"/>
              <a:t>Note Per Capita </a:t>
            </a:r>
            <a:r>
              <a:rPr lang="en-US" dirty="0" smtClean="0"/>
              <a:t>Amounts</a:t>
            </a:r>
            <a:br>
              <a:rPr lang="en-US" dirty="0" smtClean="0"/>
            </a:br>
            <a:r>
              <a:rPr lang="en-US" dirty="0">
                <a:solidFill>
                  <a:srgbClr val="FF0000"/>
                </a:solidFill>
              </a:rPr>
              <a:t>Tab 4 of the Calculator</a:t>
            </a:r>
            <a:r>
              <a:rPr lang="en-US" dirty="0" smtClean="0"/>
              <a:t> </a:t>
            </a:r>
            <a:endParaRPr lang="en-US" dirty="0"/>
          </a:p>
        </p:txBody>
      </p:sp>
      <p:pic>
        <p:nvPicPr>
          <p:cNvPr id="85" name="Picture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08" y="1773937"/>
            <a:ext cx="19435013" cy="7251191"/>
          </a:xfrm>
          <a:prstGeom prst="rect">
            <a:avLst/>
          </a:prstGeom>
        </p:spPr>
      </p:pic>
      <p:grpSp>
        <p:nvGrpSpPr>
          <p:cNvPr id="86" name="Group 85"/>
          <p:cNvGrpSpPr/>
          <p:nvPr/>
        </p:nvGrpSpPr>
        <p:grpSpPr>
          <a:xfrm>
            <a:off x="2489692" y="3401676"/>
            <a:ext cx="1204948" cy="278924"/>
            <a:chOff x="2489692" y="3401676"/>
            <a:chExt cx="1204948" cy="278924"/>
          </a:xfrm>
        </p:grpSpPr>
        <p:sp>
          <p:nvSpPr>
            <p:cNvPr id="87" name="TextBox 86"/>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88" name="TextBox 87"/>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89" name="Group 88"/>
          <p:cNvGrpSpPr/>
          <p:nvPr/>
        </p:nvGrpSpPr>
        <p:grpSpPr>
          <a:xfrm>
            <a:off x="4642063" y="3408634"/>
            <a:ext cx="1189903" cy="283541"/>
            <a:chOff x="4642063" y="3408634"/>
            <a:chExt cx="1189903" cy="283541"/>
          </a:xfrm>
        </p:grpSpPr>
        <p:sp>
          <p:nvSpPr>
            <p:cNvPr id="90" name="TextBox 89"/>
            <p:cNvSpPr txBox="1"/>
            <p:nvPr/>
          </p:nvSpPr>
          <p:spPr>
            <a:xfrm>
              <a:off x="4789693" y="3415176"/>
              <a:ext cx="1042273" cy="276999"/>
            </a:xfrm>
            <a:prstGeom prst="rect">
              <a:avLst/>
            </a:prstGeom>
            <a:noFill/>
          </p:spPr>
          <p:txBody>
            <a:bodyPr wrap="none" rtlCol="0">
              <a:spAutoFit/>
            </a:bodyPr>
            <a:lstStyle/>
            <a:p>
              <a:pPr algn="r"/>
              <a:r>
                <a:rPr lang="en-US" sz="1200" dirty="0"/>
                <a:t>1,000,000.00 </a:t>
              </a:r>
            </a:p>
          </p:txBody>
        </p:sp>
        <p:sp>
          <p:nvSpPr>
            <p:cNvPr id="91" name="TextBox 90"/>
            <p:cNvSpPr txBox="1"/>
            <p:nvPr/>
          </p:nvSpPr>
          <p:spPr>
            <a:xfrm>
              <a:off x="4642063" y="3408634"/>
              <a:ext cx="263214" cy="276999"/>
            </a:xfrm>
            <a:prstGeom prst="rect">
              <a:avLst/>
            </a:prstGeom>
            <a:noFill/>
          </p:spPr>
          <p:txBody>
            <a:bodyPr wrap="none" rtlCol="0">
              <a:spAutoFit/>
            </a:bodyPr>
            <a:lstStyle/>
            <a:p>
              <a:pPr algn="r"/>
              <a:r>
                <a:rPr lang="en-US" sz="1200" dirty="0"/>
                <a:t>$</a:t>
              </a:r>
            </a:p>
          </p:txBody>
        </p:sp>
      </p:grpSp>
      <p:grpSp>
        <p:nvGrpSpPr>
          <p:cNvPr id="92" name="Group 91"/>
          <p:cNvGrpSpPr/>
          <p:nvPr/>
        </p:nvGrpSpPr>
        <p:grpSpPr>
          <a:xfrm>
            <a:off x="4642063" y="3949520"/>
            <a:ext cx="1198085" cy="277772"/>
            <a:chOff x="4642063" y="3949520"/>
            <a:chExt cx="1198085" cy="277772"/>
          </a:xfrm>
        </p:grpSpPr>
        <p:sp>
          <p:nvSpPr>
            <p:cNvPr id="93" name="TextBox 92"/>
            <p:cNvSpPr txBox="1"/>
            <p:nvPr/>
          </p:nvSpPr>
          <p:spPr>
            <a:xfrm>
              <a:off x="4797875" y="3949520"/>
              <a:ext cx="1042273" cy="276999"/>
            </a:xfrm>
            <a:prstGeom prst="rect">
              <a:avLst/>
            </a:prstGeom>
            <a:noFill/>
          </p:spPr>
          <p:txBody>
            <a:bodyPr wrap="none" rtlCol="0">
              <a:spAutoFit/>
            </a:bodyPr>
            <a:lstStyle/>
            <a:p>
              <a:pPr algn="r"/>
              <a:r>
                <a:rPr lang="en-US" sz="1200" dirty="0"/>
                <a:t>1,050,000.00 </a:t>
              </a:r>
            </a:p>
          </p:txBody>
        </p:sp>
        <p:sp>
          <p:nvSpPr>
            <p:cNvPr id="94" name="TextBox 93"/>
            <p:cNvSpPr txBox="1"/>
            <p:nvPr/>
          </p:nvSpPr>
          <p:spPr>
            <a:xfrm>
              <a:off x="4642063" y="3950293"/>
              <a:ext cx="263214" cy="276999"/>
            </a:xfrm>
            <a:prstGeom prst="rect">
              <a:avLst/>
            </a:prstGeom>
            <a:noFill/>
          </p:spPr>
          <p:txBody>
            <a:bodyPr wrap="none" rtlCol="0">
              <a:spAutoFit/>
            </a:bodyPr>
            <a:lstStyle/>
            <a:p>
              <a:pPr algn="r"/>
              <a:r>
                <a:rPr lang="en-US" sz="1200" dirty="0"/>
                <a:t>$</a:t>
              </a:r>
            </a:p>
          </p:txBody>
        </p:sp>
      </p:grpSp>
      <p:grpSp>
        <p:nvGrpSpPr>
          <p:cNvPr id="95" name="Group 94"/>
          <p:cNvGrpSpPr/>
          <p:nvPr/>
        </p:nvGrpSpPr>
        <p:grpSpPr>
          <a:xfrm>
            <a:off x="4642063" y="4475019"/>
            <a:ext cx="1188575" cy="277377"/>
            <a:chOff x="4642063" y="4475019"/>
            <a:chExt cx="1188575" cy="277377"/>
          </a:xfrm>
        </p:grpSpPr>
        <p:sp>
          <p:nvSpPr>
            <p:cNvPr id="96" name="TextBox 95"/>
            <p:cNvSpPr txBox="1"/>
            <p:nvPr/>
          </p:nvSpPr>
          <p:spPr>
            <a:xfrm>
              <a:off x="4905385" y="4475397"/>
              <a:ext cx="925253" cy="276999"/>
            </a:xfrm>
            <a:prstGeom prst="rect">
              <a:avLst/>
            </a:prstGeom>
            <a:noFill/>
          </p:spPr>
          <p:txBody>
            <a:bodyPr wrap="none" rtlCol="0">
              <a:spAutoFit/>
            </a:bodyPr>
            <a:lstStyle/>
            <a:p>
              <a:pPr algn="r"/>
              <a:r>
                <a:rPr lang="en-US" sz="1200" dirty="0"/>
                <a:t>950,000.00 </a:t>
              </a:r>
            </a:p>
          </p:txBody>
        </p:sp>
        <p:sp>
          <p:nvSpPr>
            <p:cNvPr id="97" name="TextBox 96"/>
            <p:cNvSpPr txBox="1"/>
            <p:nvPr/>
          </p:nvSpPr>
          <p:spPr>
            <a:xfrm>
              <a:off x="4642063" y="4475019"/>
              <a:ext cx="263214" cy="276999"/>
            </a:xfrm>
            <a:prstGeom prst="rect">
              <a:avLst/>
            </a:prstGeom>
            <a:noFill/>
          </p:spPr>
          <p:txBody>
            <a:bodyPr wrap="none" rtlCol="0">
              <a:spAutoFit/>
            </a:bodyPr>
            <a:lstStyle/>
            <a:p>
              <a:pPr algn="r"/>
              <a:r>
                <a:rPr lang="en-US" sz="1200" dirty="0"/>
                <a:t>$</a:t>
              </a:r>
            </a:p>
          </p:txBody>
        </p:sp>
      </p:grpSp>
      <p:grpSp>
        <p:nvGrpSpPr>
          <p:cNvPr id="98" name="Group 97"/>
          <p:cNvGrpSpPr/>
          <p:nvPr/>
        </p:nvGrpSpPr>
        <p:grpSpPr>
          <a:xfrm>
            <a:off x="4642063" y="5005602"/>
            <a:ext cx="1188574" cy="277466"/>
            <a:chOff x="4642063" y="5005602"/>
            <a:chExt cx="1188574" cy="277466"/>
          </a:xfrm>
        </p:grpSpPr>
        <p:sp>
          <p:nvSpPr>
            <p:cNvPr id="99" name="TextBox 98"/>
            <p:cNvSpPr txBox="1"/>
            <p:nvPr/>
          </p:nvSpPr>
          <p:spPr>
            <a:xfrm>
              <a:off x="4905384" y="5005602"/>
              <a:ext cx="925253" cy="276999"/>
            </a:xfrm>
            <a:prstGeom prst="rect">
              <a:avLst/>
            </a:prstGeom>
            <a:noFill/>
          </p:spPr>
          <p:txBody>
            <a:bodyPr wrap="none" rtlCol="0">
              <a:spAutoFit/>
            </a:bodyPr>
            <a:lstStyle/>
            <a:p>
              <a:pPr algn="r"/>
              <a:r>
                <a:rPr lang="en-US" sz="1200" dirty="0"/>
                <a:t>900,000.00 </a:t>
              </a:r>
            </a:p>
          </p:txBody>
        </p:sp>
        <p:sp>
          <p:nvSpPr>
            <p:cNvPr id="100" name="TextBox 99"/>
            <p:cNvSpPr txBox="1"/>
            <p:nvPr/>
          </p:nvSpPr>
          <p:spPr>
            <a:xfrm>
              <a:off x="4642063" y="5006069"/>
              <a:ext cx="263214" cy="276999"/>
            </a:xfrm>
            <a:prstGeom prst="rect">
              <a:avLst/>
            </a:prstGeom>
            <a:noFill/>
          </p:spPr>
          <p:txBody>
            <a:bodyPr wrap="none" rtlCol="0">
              <a:spAutoFit/>
            </a:bodyPr>
            <a:lstStyle/>
            <a:p>
              <a:pPr algn="r"/>
              <a:r>
                <a:rPr lang="en-US" sz="1200" dirty="0"/>
                <a:t>$</a:t>
              </a:r>
            </a:p>
          </p:txBody>
        </p:sp>
      </p:grpSp>
      <p:grpSp>
        <p:nvGrpSpPr>
          <p:cNvPr id="101" name="Group 100"/>
          <p:cNvGrpSpPr/>
          <p:nvPr/>
        </p:nvGrpSpPr>
        <p:grpSpPr>
          <a:xfrm>
            <a:off x="4642063" y="5520965"/>
            <a:ext cx="1188574" cy="279744"/>
            <a:chOff x="4642063" y="5520965"/>
            <a:chExt cx="1188574" cy="279744"/>
          </a:xfrm>
        </p:grpSpPr>
        <p:sp>
          <p:nvSpPr>
            <p:cNvPr id="102" name="TextBox 101"/>
            <p:cNvSpPr txBox="1"/>
            <p:nvPr/>
          </p:nvSpPr>
          <p:spPr>
            <a:xfrm>
              <a:off x="4905384" y="5523710"/>
              <a:ext cx="925253" cy="276999"/>
            </a:xfrm>
            <a:prstGeom prst="rect">
              <a:avLst/>
            </a:prstGeom>
            <a:noFill/>
          </p:spPr>
          <p:txBody>
            <a:bodyPr wrap="none" rtlCol="0">
              <a:spAutoFit/>
            </a:bodyPr>
            <a:lstStyle/>
            <a:p>
              <a:pPr algn="r"/>
              <a:r>
                <a:rPr lang="en-US" sz="1200" dirty="0"/>
                <a:t>850,000.00 </a:t>
              </a:r>
            </a:p>
          </p:txBody>
        </p:sp>
        <p:sp>
          <p:nvSpPr>
            <p:cNvPr id="103" name="TextBox 102"/>
            <p:cNvSpPr txBox="1"/>
            <p:nvPr/>
          </p:nvSpPr>
          <p:spPr>
            <a:xfrm>
              <a:off x="4642063" y="5520965"/>
              <a:ext cx="263214" cy="276999"/>
            </a:xfrm>
            <a:prstGeom prst="rect">
              <a:avLst/>
            </a:prstGeom>
            <a:noFill/>
          </p:spPr>
          <p:txBody>
            <a:bodyPr wrap="none" rtlCol="0">
              <a:spAutoFit/>
            </a:bodyPr>
            <a:lstStyle/>
            <a:p>
              <a:pPr algn="r"/>
              <a:r>
                <a:rPr lang="en-US" sz="1200" dirty="0"/>
                <a:t>$</a:t>
              </a:r>
            </a:p>
          </p:txBody>
        </p:sp>
      </p:grpSp>
      <p:sp>
        <p:nvSpPr>
          <p:cNvPr id="104" name="TextBox 103"/>
          <p:cNvSpPr txBox="1"/>
          <p:nvPr/>
        </p:nvSpPr>
        <p:spPr>
          <a:xfrm>
            <a:off x="2073468" y="3403601"/>
            <a:ext cx="498855" cy="276999"/>
          </a:xfrm>
          <a:prstGeom prst="rect">
            <a:avLst/>
          </a:prstGeom>
          <a:noFill/>
        </p:spPr>
        <p:txBody>
          <a:bodyPr wrap="none" rtlCol="0">
            <a:spAutoFit/>
          </a:bodyPr>
          <a:lstStyle/>
          <a:p>
            <a:pPr algn="r"/>
            <a:r>
              <a:rPr lang="en-US" sz="1200" dirty="0"/>
              <a:t>1000</a:t>
            </a:r>
          </a:p>
        </p:txBody>
      </p:sp>
      <p:sp>
        <p:nvSpPr>
          <p:cNvPr id="105" name="TextBox 104"/>
          <p:cNvSpPr txBox="1"/>
          <p:nvPr/>
        </p:nvSpPr>
        <p:spPr>
          <a:xfrm>
            <a:off x="2152015" y="3910084"/>
            <a:ext cx="420308" cy="276999"/>
          </a:xfrm>
          <a:prstGeom prst="rect">
            <a:avLst/>
          </a:prstGeom>
          <a:noFill/>
        </p:spPr>
        <p:txBody>
          <a:bodyPr wrap="none" rtlCol="0">
            <a:spAutoFit/>
          </a:bodyPr>
          <a:lstStyle/>
          <a:p>
            <a:pPr algn="r"/>
            <a:r>
              <a:rPr lang="en-US" sz="1200" dirty="0"/>
              <a:t>990</a:t>
            </a:r>
          </a:p>
        </p:txBody>
      </p:sp>
      <p:sp>
        <p:nvSpPr>
          <p:cNvPr id="106" name="TextBox 105"/>
          <p:cNvSpPr txBox="1"/>
          <p:nvPr/>
        </p:nvSpPr>
        <p:spPr>
          <a:xfrm>
            <a:off x="2073468" y="4475674"/>
            <a:ext cx="498855" cy="276999"/>
          </a:xfrm>
          <a:prstGeom prst="rect">
            <a:avLst/>
          </a:prstGeom>
          <a:noFill/>
        </p:spPr>
        <p:txBody>
          <a:bodyPr wrap="none" rtlCol="0">
            <a:spAutoFit/>
          </a:bodyPr>
          <a:lstStyle/>
          <a:p>
            <a:pPr algn="r"/>
            <a:r>
              <a:rPr lang="en-US" sz="1200" dirty="0"/>
              <a:t>1050</a:t>
            </a:r>
          </a:p>
        </p:txBody>
      </p:sp>
      <p:sp>
        <p:nvSpPr>
          <p:cNvPr id="107" name="TextBox 106"/>
          <p:cNvSpPr txBox="1"/>
          <p:nvPr/>
        </p:nvSpPr>
        <p:spPr>
          <a:xfrm>
            <a:off x="2073468" y="4982157"/>
            <a:ext cx="498855" cy="276999"/>
          </a:xfrm>
          <a:prstGeom prst="rect">
            <a:avLst/>
          </a:prstGeom>
          <a:noFill/>
        </p:spPr>
        <p:txBody>
          <a:bodyPr wrap="none" rtlCol="0">
            <a:spAutoFit/>
          </a:bodyPr>
          <a:lstStyle/>
          <a:p>
            <a:pPr algn="r"/>
            <a:r>
              <a:rPr lang="en-US" sz="1200" dirty="0"/>
              <a:t>1100</a:t>
            </a:r>
          </a:p>
        </p:txBody>
      </p:sp>
      <p:sp>
        <p:nvSpPr>
          <p:cNvPr id="108" name="TextBox 107"/>
          <p:cNvSpPr txBox="1"/>
          <p:nvPr/>
        </p:nvSpPr>
        <p:spPr>
          <a:xfrm>
            <a:off x="2073468" y="5535676"/>
            <a:ext cx="498855" cy="276999"/>
          </a:xfrm>
          <a:prstGeom prst="rect">
            <a:avLst/>
          </a:prstGeom>
          <a:noFill/>
        </p:spPr>
        <p:txBody>
          <a:bodyPr wrap="none" rtlCol="0">
            <a:spAutoFit/>
          </a:bodyPr>
          <a:lstStyle/>
          <a:p>
            <a:pPr algn="r"/>
            <a:r>
              <a:rPr lang="en-US" sz="1200" dirty="0"/>
              <a:t>1070</a:t>
            </a:r>
          </a:p>
        </p:txBody>
      </p:sp>
      <p:grpSp>
        <p:nvGrpSpPr>
          <p:cNvPr id="109" name="Group 108"/>
          <p:cNvGrpSpPr/>
          <p:nvPr/>
        </p:nvGrpSpPr>
        <p:grpSpPr>
          <a:xfrm>
            <a:off x="2481510" y="3936750"/>
            <a:ext cx="1204948" cy="278924"/>
            <a:chOff x="2489692" y="3401676"/>
            <a:chExt cx="1204948" cy="278924"/>
          </a:xfrm>
        </p:grpSpPr>
        <p:sp>
          <p:nvSpPr>
            <p:cNvPr id="110" name="TextBox 109"/>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111" name="TextBox 110"/>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12" name="Group 111"/>
          <p:cNvGrpSpPr/>
          <p:nvPr/>
        </p:nvGrpSpPr>
        <p:grpSpPr>
          <a:xfrm>
            <a:off x="2481510" y="4457528"/>
            <a:ext cx="1204948" cy="278924"/>
            <a:chOff x="2489692" y="3401676"/>
            <a:chExt cx="1204948" cy="278924"/>
          </a:xfrm>
        </p:grpSpPr>
        <p:sp>
          <p:nvSpPr>
            <p:cNvPr id="113" name="TextBox 112"/>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114" name="TextBox 113"/>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15" name="Group 114"/>
          <p:cNvGrpSpPr/>
          <p:nvPr/>
        </p:nvGrpSpPr>
        <p:grpSpPr>
          <a:xfrm>
            <a:off x="2481510" y="5005978"/>
            <a:ext cx="1204948" cy="278924"/>
            <a:chOff x="2489692" y="3401676"/>
            <a:chExt cx="1204948" cy="278924"/>
          </a:xfrm>
        </p:grpSpPr>
        <p:sp>
          <p:nvSpPr>
            <p:cNvPr id="116" name="TextBox 115"/>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117" name="TextBox 116"/>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18" name="Group 117"/>
          <p:cNvGrpSpPr/>
          <p:nvPr/>
        </p:nvGrpSpPr>
        <p:grpSpPr>
          <a:xfrm>
            <a:off x="2481510" y="5529601"/>
            <a:ext cx="1204948" cy="278924"/>
            <a:chOff x="2489692" y="3401676"/>
            <a:chExt cx="1204948" cy="278924"/>
          </a:xfrm>
        </p:grpSpPr>
        <p:sp>
          <p:nvSpPr>
            <p:cNvPr id="119" name="TextBox 118"/>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120" name="TextBox 119"/>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21" name="Group 120"/>
          <p:cNvGrpSpPr/>
          <p:nvPr/>
        </p:nvGrpSpPr>
        <p:grpSpPr>
          <a:xfrm>
            <a:off x="6761620" y="3406709"/>
            <a:ext cx="1204948" cy="278924"/>
            <a:chOff x="2489692" y="3401676"/>
            <a:chExt cx="1204948" cy="278924"/>
          </a:xfrm>
        </p:grpSpPr>
        <p:sp>
          <p:nvSpPr>
            <p:cNvPr id="122" name="TextBox 121"/>
            <p:cNvSpPr txBox="1"/>
            <p:nvPr/>
          </p:nvSpPr>
          <p:spPr>
            <a:xfrm>
              <a:off x="3043500" y="3401676"/>
              <a:ext cx="651140" cy="276999"/>
            </a:xfrm>
            <a:prstGeom prst="rect">
              <a:avLst/>
            </a:prstGeom>
            <a:noFill/>
          </p:spPr>
          <p:txBody>
            <a:bodyPr wrap="none" rtlCol="0">
              <a:spAutoFit/>
            </a:bodyPr>
            <a:lstStyle/>
            <a:p>
              <a:pPr algn="r"/>
              <a:r>
                <a:rPr lang="en-US" sz="1200" dirty="0"/>
                <a:t>500.00 </a:t>
              </a:r>
            </a:p>
          </p:txBody>
        </p:sp>
        <p:sp>
          <p:nvSpPr>
            <p:cNvPr id="123" name="TextBox 122"/>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24" name="Group 123"/>
          <p:cNvGrpSpPr/>
          <p:nvPr/>
        </p:nvGrpSpPr>
        <p:grpSpPr>
          <a:xfrm>
            <a:off x="6761620" y="3934825"/>
            <a:ext cx="1204948" cy="278924"/>
            <a:chOff x="2489692" y="3401676"/>
            <a:chExt cx="1204948" cy="278924"/>
          </a:xfrm>
        </p:grpSpPr>
        <p:sp>
          <p:nvSpPr>
            <p:cNvPr id="125" name="TextBox 124"/>
            <p:cNvSpPr txBox="1"/>
            <p:nvPr/>
          </p:nvSpPr>
          <p:spPr>
            <a:xfrm>
              <a:off x="3043500" y="3401676"/>
              <a:ext cx="651140" cy="276999"/>
            </a:xfrm>
            <a:prstGeom prst="rect">
              <a:avLst/>
            </a:prstGeom>
            <a:noFill/>
          </p:spPr>
          <p:txBody>
            <a:bodyPr wrap="none" rtlCol="0">
              <a:spAutoFit/>
            </a:bodyPr>
            <a:lstStyle/>
            <a:p>
              <a:pPr algn="r"/>
              <a:r>
                <a:rPr lang="en-US" sz="1200" dirty="0"/>
                <a:t>505.05 </a:t>
              </a:r>
            </a:p>
          </p:txBody>
        </p:sp>
        <p:sp>
          <p:nvSpPr>
            <p:cNvPr id="126" name="TextBox 125"/>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27" name="Group 126"/>
          <p:cNvGrpSpPr/>
          <p:nvPr/>
        </p:nvGrpSpPr>
        <p:grpSpPr>
          <a:xfrm>
            <a:off x="6761620" y="4455603"/>
            <a:ext cx="1204948" cy="278924"/>
            <a:chOff x="2489692" y="3401676"/>
            <a:chExt cx="1204948" cy="278924"/>
          </a:xfrm>
        </p:grpSpPr>
        <p:sp>
          <p:nvSpPr>
            <p:cNvPr id="128" name="TextBox 127"/>
            <p:cNvSpPr txBox="1"/>
            <p:nvPr/>
          </p:nvSpPr>
          <p:spPr>
            <a:xfrm>
              <a:off x="3043500" y="3401676"/>
              <a:ext cx="651140" cy="276999"/>
            </a:xfrm>
            <a:prstGeom prst="rect">
              <a:avLst/>
            </a:prstGeom>
            <a:noFill/>
          </p:spPr>
          <p:txBody>
            <a:bodyPr wrap="none" rtlCol="0">
              <a:spAutoFit/>
            </a:bodyPr>
            <a:lstStyle/>
            <a:p>
              <a:pPr algn="r"/>
              <a:r>
                <a:rPr lang="en-US" sz="1200" dirty="0"/>
                <a:t>476.19 </a:t>
              </a:r>
            </a:p>
          </p:txBody>
        </p:sp>
        <p:sp>
          <p:nvSpPr>
            <p:cNvPr id="129" name="TextBox 128"/>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30" name="Group 129"/>
          <p:cNvGrpSpPr/>
          <p:nvPr/>
        </p:nvGrpSpPr>
        <p:grpSpPr>
          <a:xfrm>
            <a:off x="6761620" y="4980232"/>
            <a:ext cx="1204948" cy="278924"/>
            <a:chOff x="2489692" y="3401676"/>
            <a:chExt cx="1204948" cy="278924"/>
          </a:xfrm>
        </p:grpSpPr>
        <p:sp>
          <p:nvSpPr>
            <p:cNvPr id="131" name="TextBox 130"/>
            <p:cNvSpPr txBox="1"/>
            <p:nvPr/>
          </p:nvSpPr>
          <p:spPr>
            <a:xfrm>
              <a:off x="3043500" y="3401676"/>
              <a:ext cx="651140" cy="276999"/>
            </a:xfrm>
            <a:prstGeom prst="rect">
              <a:avLst/>
            </a:prstGeom>
            <a:noFill/>
          </p:spPr>
          <p:txBody>
            <a:bodyPr wrap="none" rtlCol="0">
              <a:spAutoFit/>
            </a:bodyPr>
            <a:lstStyle/>
            <a:p>
              <a:pPr algn="r"/>
              <a:r>
                <a:rPr lang="en-US" sz="1200" dirty="0"/>
                <a:t>454.55 </a:t>
              </a:r>
            </a:p>
          </p:txBody>
        </p:sp>
        <p:sp>
          <p:nvSpPr>
            <p:cNvPr id="132" name="TextBox 131"/>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33" name="Group 132"/>
          <p:cNvGrpSpPr/>
          <p:nvPr/>
        </p:nvGrpSpPr>
        <p:grpSpPr>
          <a:xfrm>
            <a:off x="6761620" y="5520965"/>
            <a:ext cx="1204948" cy="278924"/>
            <a:chOff x="2489692" y="3401676"/>
            <a:chExt cx="1204948" cy="278924"/>
          </a:xfrm>
        </p:grpSpPr>
        <p:sp>
          <p:nvSpPr>
            <p:cNvPr id="134" name="TextBox 133"/>
            <p:cNvSpPr txBox="1"/>
            <p:nvPr/>
          </p:nvSpPr>
          <p:spPr>
            <a:xfrm>
              <a:off x="3043500" y="3401676"/>
              <a:ext cx="651140" cy="276999"/>
            </a:xfrm>
            <a:prstGeom prst="rect">
              <a:avLst/>
            </a:prstGeom>
            <a:noFill/>
          </p:spPr>
          <p:txBody>
            <a:bodyPr wrap="none" rtlCol="0">
              <a:spAutoFit/>
            </a:bodyPr>
            <a:lstStyle/>
            <a:p>
              <a:pPr algn="r"/>
              <a:r>
                <a:rPr lang="en-US" sz="1200" dirty="0"/>
                <a:t>467.29 </a:t>
              </a:r>
            </a:p>
          </p:txBody>
        </p:sp>
        <p:sp>
          <p:nvSpPr>
            <p:cNvPr id="135" name="TextBox 134"/>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36" name="Group 135"/>
          <p:cNvGrpSpPr/>
          <p:nvPr/>
        </p:nvGrpSpPr>
        <p:grpSpPr>
          <a:xfrm>
            <a:off x="8895048" y="3399751"/>
            <a:ext cx="1204948" cy="278924"/>
            <a:chOff x="2489692" y="3401676"/>
            <a:chExt cx="1204948" cy="278924"/>
          </a:xfrm>
        </p:grpSpPr>
        <p:sp>
          <p:nvSpPr>
            <p:cNvPr id="137" name="TextBox 136"/>
            <p:cNvSpPr txBox="1"/>
            <p:nvPr/>
          </p:nvSpPr>
          <p:spPr>
            <a:xfrm>
              <a:off x="2926480" y="3401676"/>
              <a:ext cx="768160" cy="276999"/>
            </a:xfrm>
            <a:prstGeom prst="rect">
              <a:avLst/>
            </a:prstGeom>
            <a:noFill/>
          </p:spPr>
          <p:txBody>
            <a:bodyPr wrap="none" rtlCol="0">
              <a:spAutoFit/>
            </a:bodyPr>
            <a:lstStyle/>
            <a:p>
              <a:pPr algn="r"/>
              <a:r>
                <a:rPr lang="en-US" sz="1200" dirty="0"/>
                <a:t>1,000.00 </a:t>
              </a:r>
            </a:p>
          </p:txBody>
        </p:sp>
        <p:sp>
          <p:nvSpPr>
            <p:cNvPr id="138" name="TextBox 137"/>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39" name="Group 138"/>
          <p:cNvGrpSpPr/>
          <p:nvPr/>
        </p:nvGrpSpPr>
        <p:grpSpPr>
          <a:xfrm>
            <a:off x="8895048" y="3927867"/>
            <a:ext cx="1204948" cy="278924"/>
            <a:chOff x="2489692" y="3401676"/>
            <a:chExt cx="1204948" cy="278924"/>
          </a:xfrm>
        </p:grpSpPr>
        <p:sp>
          <p:nvSpPr>
            <p:cNvPr id="140" name="TextBox 139"/>
            <p:cNvSpPr txBox="1"/>
            <p:nvPr/>
          </p:nvSpPr>
          <p:spPr>
            <a:xfrm>
              <a:off x="2926480" y="3401676"/>
              <a:ext cx="768160" cy="276999"/>
            </a:xfrm>
            <a:prstGeom prst="rect">
              <a:avLst/>
            </a:prstGeom>
            <a:noFill/>
          </p:spPr>
          <p:txBody>
            <a:bodyPr wrap="none" rtlCol="0">
              <a:spAutoFit/>
            </a:bodyPr>
            <a:lstStyle/>
            <a:p>
              <a:pPr algn="r"/>
              <a:r>
                <a:rPr lang="en-US" sz="1200" dirty="0"/>
                <a:t>1,060.61 </a:t>
              </a:r>
            </a:p>
          </p:txBody>
        </p:sp>
        <p:sp>
          <p:nvSpPr>
            <p:cNvPr id="141" name="TextBox 140"/>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2" name="Group 141"/>
          <p:cNvGrpSpPr/>
          <p:nvPr/>
        </p:nvGrpSpPr>
        <p:grpSpPr>
          <a:xfrm>
            <a:off x="8895048" y="4448645"/>
            <a:ext cx="1204948" cy="278924"/>
            <a:chOff x="2489692" y="3401676"/>
            <a:chExt cx="1204948" cy="278924"/>
          </a:xfrm>
        </p:grpSpPr>
        <p:sp>
          <p:nvSpPr>
            <p:cNvPr id="143" name="TextBox 142"/>
            <p:cNvSpPr txBox="1"/>
            <p:nvPr/>
          </p:nvSpPr>
          <p:spPr>
            <a:xfrm>
              <a:off x="3043500" y="3401676"/>
              <a:ext cx="651140" cy="276999"/>
            </a:xfrm>
            <a:prstGeom prst="rect">
              <a:avLst/>
            </a:prstGeom>
            <a:noFill/>
          </p:spPr>
          <p:txBody>
            <a:bodyPr wrap="none" rtlCol="0">
              <a:spAutoFit/>
            </a:bodyPr>
            <a:lstStyle/>
            <a:p>
              <a:pPr algn="r"/>
              <a:r>
                <a:rPr lang="en-US" sz="1200" dirty="0"/>
                <a:t>904.76 </a:t>
              </a:r>
            </a:p>
          </p:txBody>
        </p:sp>
        <p:sp>
          <p:nvSpPr>
            <p:cNvPr id="144" name="TextBox 143"/>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5" name="Group 144"/>
          <p:cNvGrpSpPr/>
          <p:nvPr/>
        </p:nvGrpSpPr>
        <p:grpSpPr>
          <a:xfrm>
            <a:off x="8895048" y="4973274"/>
            <a:ext cx="1187587" cy="278924"/>
            <a:chOff x="2489692" y="3401676"/>
            <a:chExt cx="1187587" cy="278924"/>
          </a:xfrm>
        </p:grpSpPr>
        <p:sp>
          <p:nvSpPr>
            <p:cNvPr id="146" name="TextBox 145"/>
            <p:cNvSpPr txBox="1"/>
            <p:nvPr/>
          </p:nvSpPr>
          <p:spPr>
            <a:xfrm>
              <a:off x="3061405" y="3401676"/>
              <a:ext cx="615874" cy="276999"/>
            </a:xfrm>
            <a:prstGeom prst="rect">
              <a:avLst/>
            </a:prstGeom>
            <a:noFill/>
          </p:spPr>
          <p:txBody>
            <a:bodyPr wrap="none" rtlCol="0">
              <a:spAutoFit/>
            </a:bodyPr>
            <a:lstStyle/>
            <a:p>
              <a:pPr algn="r"/>
              <a:r>
                <a:rPr lang="en-US" sz="1200" dirty="0"/>
                <a:t>818.18</a:t>
              </a:r>
            </a:p>
          </p:txBody>
        </p:sp>
        <p:sp>
          <p:nvSpPr>
            <p:cNvPr id="147" name="TextBox 146"/>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8" name="Group 147"/>
          <p:cNvGrpSpPr/>
          <p:nvPr/>
        </p:nvGrpSpPr>
        <p:grpSpPr>
          <a:xfrm>
            <a:off x="8895048" y="5514007"/>
            <a:ext cx="1187587" cy="278924"/>
            <a:chOff x="2489692" y="3401676"/>
            <a:chExt cx="1187587" cy="278924"/>
          </a:xfrm>
        </p:grpSpPr>
        <p:sp>
          <p:nvSpPr>
            <p:cNvPr id="149" name="TextBox 148"/>
            <p:cNvSpPr txBox="1"/>
            <p:nvPr/>
          </p:nvSpPr>
          <p:spPr>
            <a:xfrm>
              <a:off x="3061405" y="3401676"/>
              <a:ext cx="615874" cy="276999"/>
            </a:xfrm>
            <a:prstGeom prst="rect">
              <a:avLst/>
            </a:prstGeom>
            <a:noFill/>
          </p:spPr>
          <p:txBody>
            <a:bodyPr wrap="none" rtlCol="0">
              <a:spAutoFit/>
            </a:bodyPr>
            <a:lstStyle/>
            <a:p>
              <a:pPr algn="r"/>
              <a:r>
                <a:rPr lang="en-US" sz="1200" dirty="0"/>
                <a:t>794.39</a:t>
              </a:r>
            </a:p>
          </p:txBody>
        </p:sp>
        <p:sp>
          <p:nvSpPr>
            <p:cNvPr id="150" name="TextBox 149"/>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sp>
        <p:nvSpPr>
          <p:cNvPr id="3" name="Rounded Rectangle 2"/>
          <p:cNvSpPr/>
          <p:nvPr/>
        </p:nvSpPr>
        <p:spPr>
          <a:xfrm>
            <a:off x="6736219" y="2192866"/>
            <a:ext cx="1204948" cy="3674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a:off x="8871783" y="2192866"/>
            <a:ext cx="1204948" cy="367453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89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08" y="1773937"/>
            <a:ext cx="19435013" cy="7251191"/>
          </a:xfrm>
          <a:prstGeom prst="rect">
            <a:avLst/>
          </a:prstGeom>
          <a:solidFill>
            <a:srgbClr val="F5BFC6"/>
          </a:solidFill>
          <a:ln>
            <a:solidFill>
              <a:srgbClr val="F5BFC6"/>
            </a:solidFill>
          </a:ln>
        </p:spPr>
      </p:pic>
      <p:grpSp>
        <p:nvGrpSpPr>
          <p:cNvPr id="147" name="Group 146"/>
          <p:cNvGrpSpPr/>
          <p:nvPr/>
        </p:nvGrpSpPr>
        <p:grpSpPr>
          <a:xfrm>
            <a:off x="2489692" y="3401676"/>
            <a:ext cx="1204948" cy="278924"/>
            <a:chOff x="2489692" y="3401676"/>
            <a:chExt cx="1204948" cy="278924"/>
          </a:xfrm>
        </p:grpSpPr>
        <p:sp>
          <p:nvSpPr>
            <p:cNvPr id="148" name="TextBox 147"/>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149" name="TextBox 148"/>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50" name="Group 149"/>
          <p:cNvGrpSpPr/>
          <p:nvPr/>
        </p:nvGrpSpPr>
        <p:grpSpPr>
          <a:xfrm>
            <a:off x="4642063" y="3408634"/>
            <a:ext cx="1189903" cy="283541"/>
            <a:chOff x="4642063" y="3408634"/>
            <a:chExt cx="1189903" cy="283541"/>
          </a:xfrm>
        </p:grpSpPr>
        <p:sp>
          <p:nvSpPr>
            <p:cNvPr id="151" name="TextBox 150"/>
            <p:cNvSpPr txBox="1"/>
            <p:nvPr/>
          </p:nvSpPr>
          <p:spPr>
            <a:xfrm>
              <a:off x="4789693" y="3415176"/>
              <a:ext cx="1042273" cy="276999"/>
            </a:xfrm>
            <a:prstGeom prst="rect">
              <a:avLst/>
            </a:prstGeom>
            <a:noFill/>
          </p:spPr>
          <p:txBody>
            <a:bodyPr wrap="none" rtlCol="0">
              <a:spAutoFit/>
            </a:bodyPr>
            <a:lstStyle/>
            <a:p>
              <a:pPr algn="r"/>
              <a:r>
                <a:rPr lang="en-US" sz="1200" dirty="0"/>
                <a:t>1,000,000.00 </a:t>
              </a:r>
            </a:p>
          </p:txBody>
        </p:sp>
        <p:sp>
          <p:nvSpPr>
            <p:cNvPr id="152" name="TextBox 151"/>
            <p:cNvSpPr txBox="1"/>
            <p:nvPr/>
          </p:nvSpPr>
          <p:spPr>
            <a:xfrm>
              <a:off x="4642063" y="3408634"/>
              <a:ext cx="263214" cy="276999"/>
            </a:xfrm>
            <a:prstGeom prst="rect">
              <a:avLst/>
            </a:prstGeom>
            <a:noFill/>
          </p:spPr>
          <p:txBody>
            <a:bodyPr wrap="none" rtlCol="0">
              <a:spAutoFit/>
            </a:bodyPr>
            <a:lstStyle/>
            <a:p>
              <a:pPr algn="r"/>
              <a:r>
                <a:rPr lang="en-US" sz="1200" dirty="0"/>
                <a:t>$</a:t>
              </a:r>
            </a:p>
          </p:txBody>
        </p:sp>
      </p:grpSp>
      <p:grpSp>
        <p:nvGrpSpPr>
          <p:cNvPr id="153" name="Group 152"/>
          <p:cNvGrpSpPr/>
          <p:nvPr/>
        </p:nvGrpSpPr>
        <p:grpSpPr>
          <a:xfrm>
            <a:off x="4642063" y="3949520"/>
            <a:ext cx="1198085" cy="277772"/>
            <a:chOff x="4642063" y="3949520"/>
            <a:chExt cx="1198085" cy="277772"/>
          </a:xfrm>
        </p:grpSpPr>
        <p:sp>
          <p:nvSpPr>
            <p:cNvPr id="154" name="TextBox 153"/>
            <p:cNvSpPr txBox="1"/>
            <p:nvPr/>
          </p:nvSpPr>
          <p:spPr>
            <a:xfrm>
              <a:off x="4797875" y="3949520"/>
              <a:ext cx="1042273" cy="276999"/>
            </a:xfrm>
            <a:prstGeom prst="rect">
              <a:avLst/>
            </a:prstGeom>
            <a:noFill/>
          </p:spPr>
          <p:txBody>
            <a:bodyPr wrap="none" rtlCol="0">
              <a:spAutoFit/>
            </a:bodyPr>
            <a:lstStyle/>
            <a:p>
              <a:pPr algn="r"/>
              <a:r>
                <a:rPr lang="en-US" sz="1200" dirty="0"/>
                <a:t>1,050,000.00 </a:t>
              </a:r>
            </a:p>
          </p:txBody>
        </p:sp>
        <p:sp>
          <p:nvSpPr>
            <p:cNvPr id="155" name="TextBox 154"/>
            <p:cNvSpPr txBox="1"/>
            <p:nvPr/>
          </p:nvSpPr>
          <p:spPr>
            <a:xfrm>
              <a:off x="4642063" y="3950293"/>
              <a:ext cx="263214" cy="276999"/>
            </a:xfrm>
            <a:prstGeom prst="rect">
              <a:avLst/>
            </a:prstGeom>
            <a:noFill/>
          </p:spPr>
          <p:txBody>
            <a:bodyPr wrap="none" rtlCol="0">
              <a:spAutoFit/>
            </a:bodyPr>
            <a:lstStyle/>
            <a:p>
              <a:pPr algn="r"/>
              <a:r>
                <a:rPr lang="en-US" sz="1200" dirty="0"/>
                <a:t>$</a:t>
              </a:r>
            </a:p>
          </p:txBody>
        </p:sp>
      </p:grpSp>
      <p:grpSp>
        <p:nvGrpSpPr>
          <p:cNvPr id="156" name="Group 155"/>
          <p:cNvGrpSpPr/>
          <p:nvPr/>
        </p:nvGrpSpPr>
        <p:grpSpPr>
          <a:xfrm>
            <a:off x="4642063" y="4475019"/>
            <a:ext cx="1188575" cy="277377"/>
            <a:chOff x="4642063" y="4475019"/>
            <a:chExt cx="1188575" cy="277377"/>
          </a:xfrm>
        </p:grpSpPr>
        <p:sp>
          <p:nvSpPr>
            <p:cNvPr id="157" name="TextBox 156"/>
            <p:cNvSpPr txBox="1"/>
            <p:nvPr/>
          </p:nvSpPr>
          <p:spPr>
            <a:xfrm>
              <a:off x="4905385" y="4475397"/>
              <a:ext cx="925253" cy="276999"/>
            </a:xfrm>
            <a:prstGeom prst="rect">
              <a:avLst/>
            </a:prstGeom>
            <a:noFill/>
          </p:spPr>
          <p:txBody>
            <a:bodyPr wrap="none" rtlCol="0">
              <a:spAutoFit/>
            </a:bodyPr>
            <a:lstStyle/>
            <a:p>
              <a:pPr algn="r"/>
              <a:r>
                <a:rPr lang="en-US" sz="1200" dirty="0"/>
                <a:t>950,000.00 </a:t>
              </a:r>
            </a:p>
          </p:txBody>
        </p:sp>
        <p:sp>
          <p:nvSpPr>
            <p:cNvPr id="158" name="TextBox 157"/>
            <p:cNvSpPr txBox="1"/>
            <p:nvPr/>
          </p:nvSpPr>
          <p:spPr>
            <a:xfrm>
              <a:off x="4642063" y="4475019"/>
              <a:ext cx="263214" cy="276999"/>
            </a:xfrm>
            <a:prstGeom prst="rect">
              <a:avLst/>
            </a:prstGeom>
            <a:noFill/>
          </p:spPr>
          <p:txBody>
            <a:bodyPr wrap="none" rtlCol="0">
              <a:spAutoFit/>
            </a:bodyPr>
            <a:lstStyle/>
            <a:p>
              <a:pPr algn="r"/>
              <a:r>
                <a:rPr lang="en-US" sz="1200" dirty="0"/>
                <a:t>$</a:t>
              </a:r>
            </a:p>
          </p:txBody>
        </p:sp>
      </p:grpSp>
      <p:grpSp>
        <p:nvGrpSpPr>
          <p:cNvPr id="159" name="Group 158"/>
          <p:cNvGrpSpPr/>
          <p:nvPr/>
        </p:nvGrpSpPr>
        <p:grpSpPr>
          <a:xfrm>
            <a:off x="4642063" y="5005602"/>
            <a:ext cx="1188574" cy="277466"/>
            <a:chOff x="4642063" y="5005602"/>
            <a:chExt cx="1188574" cy="277466"/>
          </a:xfrm>
        </p:grpSpPr>
        <p:sp>
          <p:nvSpPr>
            <p:cNvPr id="160" name="TextBox 159"/>
            <p:cNvSpPr txBox="1"/>
            <p:nvPr/>
          </p:nvSpPr>
          <p:spPr>
            <a:xfrm>
              <a:off x="4905384" y="5005602"/>
              <a:ext cx="925253" cy="276999"/>
            </a:xfrm>
            <a:prstGeom prst="rect">
              <a:avLst/>
            </a:prstGeom>
            <a:noFill/>
          </p:spPr>
          <p:txBody>
            <a:bodyPr wrap="none" rtlCol="0">
              <a:spAutoFit/>
            </a:bodyPr>
            <a:lstStyle/>
            <a:p>
              <a:pPr algn="r"/>
              <a:r>
                <a:rPr lang="en-US" sz="1200" dirty="0"/>
                <a:t>900,000.00 </a:t>
              </a:r>
            </a:p>
          </p:txBody>
        </p:sp>
        <p:sp>
          <p:nvSpPr>
            <p:cNvPr id="161" name="TextBox 160"/>
            <p:cNvSpPr txBox="1"/>
            <p:nvPr/>
          </p:nvSpPr>
          <p:spPr>
            <a:xfrm>
              <a:off x="4642063" y="5006069"/>
              <a:ext cx="263214" cy="276999"/>
            </a:xfrm>
            <a:prstGeom prst="rect">
              <a:avLst/>
            </a:prstGeom>
            <a:noFill/>
          </p:spPr>
          <p:txBody>
            <a:bodyPr wrap="none" rtlCol="0">
              <a:spAutoFit/>
            </a:bodyPr>
            <a:lstStyle/>
            <a:p>
              <a:pPr algn="r"/>
              <a:r>
                <a:rPr lang="en-US" sz="1200" dirty="0"/>
                <a:t>$</a:t>
              </a:r>
            </a:p>
          </p:txBody>
        </p:sp>
      </p:grpSp>
      <p:grpSp>
        <p:nvGrpSpPr>
          <p:cNvPr id="162" name="Group 161"/>
          <p:cNvGrpSpPr/>
          <p:nvPr/>
        </p:nvGrpSpPr>
        <p:grpSpPr>
          <a:xfrm>
            <a:off x="4642063" y="5520965"/>
            <a:ext cx="1188574" cy="279744"/>
            <a:chOff x="4642063" y="5520965"/>
            <a:chExt cx="1188574" cy="279744"/>
          </a:xfrm>
        </p:grpSpPr>
        <p:sp>
          <p:nvSpPr>
            <p:cNvPr id="163" name="TextBox 162"/>
            <p:cNvSpPr txBox="1"/>
            <p:nvPr/>
          </p:nvSpPr>
          <p:spPr>
            <a:xfrm>
              <a:off x="4905384" y="5523710"/>
              <a:ext cx="925253" cy="276999"/>
            </a:xfrm>
            <a:prstGeom prst="rect">
              <a:avLst/>
            </a:prstGeom>
            <a:noFill/>
          </p:spPr>
          <p:txBody>
            <a:bodyPr wrap="none" rtlCol="0">
              <a:spAutoFit/>
            </a:bodyPr>
            <a:lstStyle/>
            <a:p>
              <a:pPr algn="r"/>
              <a:r>
                <a:rPr lang="en-US" sz="1200" dirty="0"/>
                <a:t>850,000.00 </a:t>
              </a:r>
            </a:p>
          </p:txBody>
        </p:sp>
        <p:sp>
          <p:nvSpPr>
            <p:cNvPr id="164" name="TextBox 163"/>
            <p:cNvSpPr txBox="1"/>
            <p:nvPr/>
          </p:nvSpPr>
          <p:spPr>
            <a:xfrm>
              <a:off x="4642063" y="5520965"/>
              <a:ext cx="263214" cy="276999"/>
            </a:xfrm>
            <a:prstGeom prst="rect">
              <a:avLst/>
            </a:prstGeom>
            <a:noFill/>
          </p:spPr>
          <p:txBody>
            <a:bodyPr wrap="none" rtlCol="0">
              <a:spAutoFit/>
            </a:bodyPr>
            <a:lstStyle/>
            <a:p>
              <a:pPr algn="r"/>
              <a:r>
                <a:rPr lang="en-US" sz="1200" dirty="0"/>
                <a:t>$</a:t>
              </a:r>
            </a:p>
          </p:txBody>
        </p:sp>
      </p:grpSp>
      <p:sp>
        <p:nvSpPr>
          <p:cNvPr id="165" name="TextBox 164"/>
          <p:cNvSpPr txBox="1"/>
          <p:nvPr/>
        </p:nvSpPr>
        <p:spPr>
          <a:xfrm>
            <a:off x="2073468" y="3403601"/>
            <a:ext cx="498855" cy="276999"/>
          </a:xfrm>
          <a:prstGeom prst="rect">
            <a:avLst/>
          </a:prstGeom>
          <a:noFill/>
        </p:spPr>
        <p:txBody>
          <a:bodyPr wrap="none" rtlCol="0">
            <a:spAutoFit/>
          </a:bodyPr>
          <a:lstStyle/>
          <a:p>
            <a:pPr algn="r"/>
            <a:r>
              <a:rPr lang="en-US" sz="1200" dirty="0"/>
              <a:t>1000</a:t>
            </a:r>
          </a:p>
        </p:txBody>
      </p:sp>
      <p:sp>
        <p:nvSpPr>
          <p:cNvPr id="166" name="TextBox 165"/>
          <p:cNvSpPr txBox="1"/>
          <p:nvPr/>
        </p:nvSpPr>
        <p:spPr>
          <a:xfrm>
            <a:off x="2152015" y="3910084"/>
            <a:ext cx="420308" cy="276999"/>
          </a:xfrm>
          <a:prstGeom prst="rect">
            <a:avLst/>
          </a:prstGeom>
          <a:noFill/>
        </p:spPr>
        <p:txBody>
          <a:bodyPr wrap="none" rtlCol="0">
            <a:spAutoFit/>
          </a:bodyPr>
          <a:lstStyle/>
          <a:p>
            <a:pPr algn="r"/>
            <a:r>
              <a:rPr lang="en-US" sz="1200" dirty="0"/>
              <a:t>990</a:t>
            </a:r>
          </a:p>
        </p:txBody>
      </p:sp>
      <p:sp>
        <p:nvSpPr>
          <p:cNvPr id="167" name="TextBox 166"/>
          <p:cNvSpPr txBox="1"/>
          <p:nvPr/>
        </p:nvSpPr>
        <p:spPr>
          <a:xfrm>
            <a:off x="2073468" y="4475674"/>
            <a:ext cx="498855" cy="276999"/>
          </a:xfrm>
          <a:prstGeom prst="rect">
            <a:avLst/>
          </a:prstGeom>
          <a:noFill/>
        </p:spPr>
        <p:txBody>
          <a:bodyPr wrap="none" rtlCol="0">
            <a:spAutoFit/>
          </a:bodyPr>
          <a:lstStyle/>
          <a:p>
            <a:pPr algn="r"/>
            <a:r>
              <a:rPr lang="en-US" sz="1200" dirty="0"/>
              <a:t>1050</a:t>
            </a:r>
          </a:p>
        </p:txBody>
      </p:sp>
      <p:sp>
        <p:nvSpPr>
          <p:cNvPr id="168" name="TextBox 167"/>
          <p:cNvSpPr txBox="1"/>
          <p:nvPr/>
        </p:nvSpPr>
        <p:spPr>
          <a:xfrm>
            <a:off x="2073468" y="4982157"/>
            <a:ext cx="498855" cy="276999"/>
          </a:xfrm>
          <a:prstGeom prst="rect">
            <a:avLst/>
          </a:prstGeom>
          <a:noFill/>
        </p:spPr>
        <p:txBody>
          <a:bodyPr wrap="none" rtlCol="0">
            <a:spAutoFit/>
          </a:bodyPr>
          <a:lstStyle/>
          <a:p>
            <a:pPr algn="r"/>
            <a:r>
              <a:rPr lang="en-US" sz="1200" dirty="0"/>
              <a:t>1100</a:t>
            </a:r>
          </a:p>
        </p:txBody>
      </p:sp>
      <p:sp>
        <p:nvSpPr>
          <p:cNvPr id="169" name="TextBox 168"/>
          <p:cNvSpPr txBox="1"/>
          <p:nvPr/>
        </p:nvSpPr>
        <p:spPr>
          <a:xfrm>
            <a:off x="2073468" y="5535676"/>
            <a:ext cx="498855" cy="276999"/>
          </a:xfrm>
          <a:prstGeom prst="rect">
            <a:avLst/>
          </a:prstGeom>
          <a:noFill/>
        </p:spPr>
        <p:txBody>
          <a:bodyPr wrap="none" rtlCol="0">
            <a:spAutoFit/>
          </a:bodyPr>
          <a:lstStyle/>
          <a:p>
            <a:pPr algn="r"/>
            <a:r>
              <a:rPr lang="en-US" sz="1200" dirty="0"/>
              <a:t>1070</a:t>
            </a:r>
          </a:p>
        </p:txBody>
      </p:sp>
      <p:grpSp>
        <p:nvGrpSpPr>
          <p:cNvPr id="170" name="Group 169"/>
          <p:cNvGrpSpPr/>
          <p:nvPr/>
        </p:nvGrpSpPr>
        <p:grpSpPr>
          <a:xfrm>
            <a:off x="2481510" y="3936750"/>
            <a:ext cx="1204948" cy="278924"/>
            <a:chOff x="2489692" y="3401676"/>
            <a:chExt cx="1204948" cy="278924"/>
          </a:xfrm>
        </p:grpSpPr>
        <p:sp>
          <p:nvSpPr>
            <p:cNvPr id="171" name="TextBox 170"/>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172" name="TextBox 171"/>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73" name="Group 172"/>
          <p:cNvGrpSpPr/>
          <p:nvPr/>
        </p:nvGrpSpPr>
        <p:grpSpPr>
          <a:xfrm>
            <a:off x="2481510" y="4457528"/>
            <a:ext cx="1204948" cy="278924"/>
            <a:chOff x="2489692" y="3401676"/>
            <a:chExt cx="1204948" cy="278924"/>
          </a:xfrm>
        </p:grpSpPr>
        <p:sp>
          <p:nvSpPr>
            <p:cNvPr id="174" name="TextBox 173"/>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175" name="TextBox 174"/>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76" name="Group 175"/>
          <p:cNvGrpSpPr/>
          <p:nvPr/>
        </p:nvGrpSpPr>
        <p:grpSpPr>
          <a:xfrm>
            <a:off x="2481510" y="5005978"/>
            <a:ext cx="1204948" cy="278924"/>
            <a:chOff x="2489692" y="3401676"/>
            <a:chExt cx="1204948" cy="278924"/>
          </a:xfrm>
        </p:grpSpPr>
        <p:sp>
          <p:nvSpPr>
            <p:cNvPr id="177" name="TextBox 176"/>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178" name="TextBox 177"/>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79" name="Group 178"/>
          <p:cNvGrpSpPr/>
          <p:nvPr/>
        </p:nvGrpSpPr>
        <p:grpSpPr>
          <a:xfrm>
            <a:off x="2481510" y="5529601"/>
            <a:ext cx="1204948" cy="278924"/>
            <a:chOff x="2489692" y="3401676"/>
            <a:chExt cx="1204948" cy="278924"/>
          </a:xfrm>
        </p:grpSpPr>
        <p:sp>
          <p:nvSpPr>
            <p:cNvPr id="180" name="TextBox 179"/>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181" name="TextBox 180"/>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82" name="Group 181"/>
          <p:cNvGrpSpPr/>
          <p:nvPr/>
        </p:nvGrpSpPr>
        <p:grpSpPr>
          <a:xfrm>
            <a:off x="6761620" y="3406709"/>
            <a:ext cx="1204948" cy="278924"/>
            <a:chOff x="2489692" y="3401676"/>
            <a:chExt cx="1204948" cy="278924"/>
          </a:xfrm>
        </p:grpSpPr>
        <p:sp>
          <p:nvSpPr>
            <p:cNvPr id="183" name="TextBox 182"/>
            <p:cNvSpPr txBox="1"/>
            <p:nvPr/>
          </p:nvSpPr>
          <p:spPr>
            <a:xfrm>
              <a:off x="3043500" y="3401676"/>
              <a:ext cx="651140" cy="276999"/>
            </a:xfrm>
            <a:prstGeom prst="rect">
              <a:avLst/>
            </a:prstGeom>
            <a:noFill/>
          </p:spPr>
          <p:txBody>
            <a:bodyPr wrap="none" rtlCol="0">
              <a:spAutoFit/>
            </a:bodyPr>
            <a:lstStyle/>
            <a:p>
              <a:pPr algn="r"/>
              <a:r>
                <a:rPr lang="en-US" sz="1200" dirty="0"/>
                <a:t>500.00 </a:t>
              </a:r>
            </a:p>
          </p:txBody>
        </p:sp>
        <p:sp>
          <p:nvSpPr>
            <p:cNvPr id="184" name="TextBox 183"/>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85" name="Group 184"/>
          <p:cNvGrpSpPr/>
          <p:nvPr/>
        </p:nvGrpSpPr>
        <p:grpSpPr>
          <a:xfrm>
            <a:off x="6761620" y="3934825"/>
            <a:ext cx="1204948" cy="278924"/>
            <a:chOff x="2489692" y="3401676"/>
            <a:chExt cx="1204948" cy="278924"/>
          </a:xfrm>
        </p:grpSpPr>
        <p:sp>
          <p:nvSpPr>
            <p:cNvPr id="186" name="TextBox 185"/>
            <p:cNvSpPr txBox="1"/>
            <p:nvPr/>
          </p:nvSpPr>
          <p:spPr>
            <a:xfrm>
              <a:off x="3043500" y="3401676"/>
              <a:ext cx="651140" cy="276999"/>
            </a:xfrm>
            <a:prstGeom prst="rect">
              <a:avLst/>
            </a:prstGeom>
            <a:noFill/>
          </p:spPr>
          <p:txBody>
            <a:bodyPr wrap="none" rtlCol="0">
              <a:spAutoFit/>
            </a:bodyPr>
            <a:lstStyle/>
            <a:p>
              <a:pPr algn="r"/>
              <a:r>
                <a:rPr lang="en-US" sz="1200" dirty="0"/>
                <a:t>505.05 </a:t>
              </a:r>
            </a:p>
          </p:txBody>
        </p:sp>
        <p:sp>
          <p:nvSpPr>
            <p:cNvPr id="187" name="TextBox 186"/>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88" name="Group 187"/>
          <p:cNvGrpSpPr/>
          <p:nvPr/>
        </p:nvGrpSpPr>
        <p:grpSpPr>
          <a:xfrm>
            <a:off x="6761620" y="4455603"/>
            <a:ext cx="1204948" cy="278924"/>
            <a:chOff x="2489692" y="3401676"/>
            <a:chExt cx="1204948" cy="278924"/>
          </a:xfrm>
        </p:grpSpPr>
        <p:sp>
          <p:nvSpPr>
            <p:cNvPr id="189" name="TextBox 188"/>
            <p:cNvSpPr txBox="1"/>
            <p:nvPr/>
          </p:nvSpPr>
          <p:spPr>
            <a:xfrm>
              <a:off x="3043500" y="3401676"/>
              <a:ext cx="651140" cy="276999"/>
            </a:xfrm>
            <a:prstGeom prst="rect">
              <a:avLst/>
            </a:prstGeom>
            <a:noFill/>
          </p:spPr>
          <p:txBody>
            <a:bodyPr wrap="none" rtlCol="0">
              <a:spAutoFit/>
            </a:bodyPr>
            <a:lstStyle/>
            <a:p>
              <a:pPr algn="r"/>
              <a:r>
                <a:rPr lang="en-US" sz="1200" dirty="0"/>
                <a:t>476.19 </a:t>
              </a:r>
            </a:p>
          </p:txBody>
        </p:sp>
        <p:sp>
          <p:nvSpPr>
            <p:cNvPr id="190" name="TextBox 189"/>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91" name="Group 190"/>
          <p:cNvGrpSpPr/>
          <p:nvPr/>
        </p:nvGrpSpPr>
        <p:grpSpPr>
          <a:xfrm>
            <a:off x="6761620" y="4980232"/>
            <a:ext cx="1204948" cy="278924"/>
            <a:chOff x="2489692" y="3401676"/>
            <a:chExt cx="1204948" cy="278924"/>
          </a:xfrm>
        </p:grpSpPr>
        <p:sp>
          <p:nvSpPr>
            <p:cNvPr id="192" name="TextBox 191"/>
            <p:cNvSpPr txBox="1"/>
            <p:nvPr/>
          </p:nvSpPr>
          <p:spPr>
            <a:xfrm>
              <a:off x="3043500" y="3401676"/>
              <a:ext cx="651140" cy="276999"/>
            </a:xfrm>
            <a:prstGeom prst="rect">
              <a:avLst/>
            </a:prstGeom>
            <a:noFill/>
          </p:spPr>
          <p:txBody>
            <a:bodyPr wrap="none" rtlCol="0">
              <a:spAutoFit/>
            </a:bodyPr>
            <a:lstStyle/>
            <a:p>
              <a:pPr algn="r"/>
              <a:r>
                <a:rPr lang="en-US" sz="1200" dirty="0"/>
                <a:t>454.55 </a:t>
              </a:r>
            </a:p>
          </p:txBody>
        </p:sp>
        <p:sp>
          <p:nvSpPr>
            <p:cNvPr id="193" name="TextBox 192"/>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94" name="Group 193"/>
          <p:cNvGrpSpPr/>
          <p:nvPr/>
        </p:nvGrpSpPr>
        <p:grpSpPr>
          <a:xfrm>
            <a:off x="6761620" y="5520965"/>
            <a:ext cx="1204948" cy="278924"/>
            <a:chOff x="2489692" y="3401676"/>
            <a:chExt cx="1204948" cy="278924"/>
          </a:xfrm>
        </p:grpSpPr>
        <p:sp>
          <p:nvSpPr>
            <p:cNvPr id="195" name="TextBox 194"/>
            <p:cNvSpPr txBox="1"/>
            <p:nvPr/>
          </p:nvSpPr>
          <p:spPr>
            <a:xfrm>
              <a:off x="3043500" y="3401676"/>
              <a:ext cx="651140" cy="276999"/>
            </a:xfrm>
            <a:prstGeom prst="rect">
              <a:avLst/>
            </a:prstGeom>
            <a:noFill/>
          </p:spPr>
          <p:txBody>
            <a:bodyPr wrap="none" rtlCol="0">
              <a:spAutoFit/>
            </a:bodyPr>
            <a:lstStyle/>
            <a:p>
              <a:pPr algn="r"/>
              <a:r>
                <a:rPr lang="en-US" sz="1200" dirty="0"/>
                <a:t>467.29 </a:t>
              </a:r>
            </a:p>
          </p:txBody>
        </p:sp>
        <p:sp>
          <p:nvSpPr>
            <p:cNvPr id="196" name="TextBox 195"/>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97" name="Group 196"/>
          <p:cNvGrpSpPr/>
          <p:nvPr/>
        </p:nvGrpSpPr>
        <p:grpSpPr>
          <a:xfrm>
            <a:off x="8895048" y="3399751"/>
            <a:ext cx="1204948" cy="278924"/>
            <a:chOff x="2489692" y="3401676"/>
            <a:chExt cx="1204948" cy="278924"/>
          </a:xfrm>
        </p:grpSpPr>
        <p:sp>
          <p:nvSpPr>
            <p:cNvPr id="198" name="TextBox 197"/>
            <p:cNvSpPr txBox="1"/>
            <p:nvPr/>
          </p:nvSpPr>
          <p:spPr>
            <a:xfrm>
              <a:off x="2926480" y="3401676"/>
              <a:ext cx="768160" cy="276999"/>
            </a:xfrm>
            <a:prstGeom prst="rect">
              <a:avLst/>
            </a:prstGeom>
            <a:noFill/>
          </p:spPr>
          <p:txBody>
            <a:bodyPr wrap="none" rtlCol="0">
              <a:spAutoFit/>
            </a:bodyPr>
            <a:lstStyle/>
            <a:p>
              <a:pPr algn="r"/>
              <a:r>
                <a:rPr lang="en-US" sz="1200" dirty="0"/>
                <a:t>1,000.00 </a:t>
              </a:r>
            </a:p>
          </p:txBody>
        </p:sp>
        <p:sp>
          <p:nvSpPr>
            <p:cNvPr id="199" name="TextBox 198"/>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200" name="Group 199"/>
          <p:cNvGrpSpPr/>
          <p:nvPr/>
        </p:nvGrpSpPr>
        <p:grpSpPr>
          <a:xfrm>
            <a:off x="8895048" y="3927867"/>
            <a:ext cx="1204948" cy="278924"/>
            <a:chOff x="2489692" y="3401676"/>
            <a:chExt cx="1204948" cy="278924"/>
          </a:xfrm>
        </p:grpSpPr>
        <p:sp>
          <p:nvSpPr>
            <p:cNvPr id="201" name="TextBox 200"/>
            <p:cNvSpPr txBox="1"/>
            <p:nvPr/>
          </p:nvSpPr>
          <p:spPr>
            <a:xfrm>
              <a:off x="2926480" y="3401676"/>
              <a:ext cx="768160" cy="276999"/>
            </a:xfrm>
            <a:prstGeom prst="rect">
              <a:avLst/>
            </a:prstGeom>
            <a:noFill/>
          </p:spPr>
          <p:txBody>
            <a:bodyPr wrap="none" rtlCol="0">
              <a:spAutoFit/>
            </a:bodyPr>
            <a:lstStyle/>
            <a:p>
              <a:pPr algn="r"/>
              <a:r>
                <a:rPr lang="en-US" sz="1200" dirty="0"/>
                <a:t>1,060.61 </a:t>
              </a:r>
            </a:p>
          </p:txBody>
        </p:sp>
        <p:sp>
          <p:nvSpPr>
            <p:cNvPr id="202" name="TextBox 201"/>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203" name="Group 202"/>
          <p:cNvGrpSpPr/>
          <p:nvPr/>
        </p:nvGrpSpPr>
        <p:grpSpPr>
          <a:xfrm>
            <a:off x="8895048" y="4448645"/>
            <a:ext cx="1204948" cy="278924"/>
            <a:chOff x="2489692" y="3401676"/>
            <a:chExt cx="1204948" cy="278924"/>
          </a:xfrm>
        </p:grpSpPr>
        <p:sp>
          <p:nvSpPr>
            <p:cNvPr id="204" name="TextBox 203"/>
            <p:cNvSpPr txBox="1"/>
            <p:nvPr/>
          </p:nvSpPr>
          <p:spPr>
            <a:xfrm>
              <a:off x="3043500" y="3401676"/>
              <a:ext cx="651140" cy="276999"/>
            </a:xfrm>
            <a:prstGeom prst="rect">
              <a:avLst/>
            </a:prstGeom>
            <a:noFill/>
          </p:spPr>
          <p:txBody>
            <a:bodyPr wrap="none" rtlCol="0">
              <a:spAutoFit/>
            </a:bodyPr>
            <a:lstStyle/>
            <a:p>
              <a:pPr algn="r"/>
              <a:r>
                <a:rPr lang="en-US" sz="1200" dirty="0"/>
                <a:t>904.76 </a:t>
              </a:r>
            </a:p>
          </p:txBody>
        </p:sp>
        <p:sp>
          <p:nvSpPr>
            <p:cNvPr id="205" name="TextBox 204"/>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206" name="Group 205"/>
          <p:cNvGrpSpPr/>
          <p:nvPr/>
        </p:nvGrpSpPr>
        <p:grpSpPr>
          <a:xfrm>
            <a:off x="8895048" y="4973274"/>
            <a:ext cx="1187587" cy="278924"/>
            <a:chOff x="2489692" y="3401676"/>
            <a:chExt cx="1187587" cy="278924"/>
          </a:xfrm>
        </p:grpSpPr>
        <p:sp>
          <p:nvSpPr>
            <p:cNvPr id="207" name="TextBox 206"/>
            <p:cNvSpPr txBox="1"/>
            <p:nvPr/>
          </p:nvSpPr>
          <p:spPr>
            <a:xfrm>
              <a:off x="3061405" y="3401676"/>
              <a:ext cx="615874" cy="276999"/>
            </a:xfrm>
            <a:prstGeom prst="rect">
              <a:avLst/>
            </a:prstGeom>
            <a:noFill/>
          </p:spPr>
          <p:txBody>
            <a:bodyPr wrap="none" rtlCol="0">
              <a:spAutoFit/>
            </a:bodyPr>
            <a:lstStyle/>
            <a:p>
              <a:pPr algn="r"/>
              <a:r>
                <a:rPr lang="en-US" sz="1200" dirty="0"/>
                <a:t>818.18</a:t>
              </a:r>
            </a:p>
          </p:txBody>
        </p:sp>
        <p:sp>
          <p:nvSpPr>
            <p:cNvPr id="208" name="TextBox 207"/>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209" name="Group 208"/>
          <p:cNvGrpSpPr/>
          <p:nvPr/>
        </p:nvGrpSpPr>
        <p:grpSpPr>
          <a:xfrm>
            <a:off x="8895048" y="5514007"/>
            <a:ext cx="1187587" cy="278924"/>
            <a:chOff x="2489692" y="3401676"/>
            <a:chExt cx="1187587" cy="278924"/>
          </a:xfrm>
        </p:grpSpPr>
        <p:sp>
          <p:nvSpPr>
            <p:cNvPr id="210" name="TextBox 209"/>
            <p:cNvSpPr txBox="1"/>
            <p:nvPr/>
          </p:nvSpPr>
          <p:spPr>
            <a:xfrm>
              <a:off x="3061405" y="3401676"/>
              <a:ext cx="615874" cy="276999"/>
            </a:xfrm>
            <a:prstGeom prst="rect">
              <a:avLst/>
            </a:prstGeom>
            <a:noFill/>
          </p:spPr>
          <p:txBody>
            <a:bodyPr wrap="none" rtlCol="0">
              <a:spAutoFit/>
            </a:bodyPr>
            <a:lstStyle/>
            <a:p>
              <a:pPr algn="r"/>
              <a:r>
                <a:rPr lang="en-US" sz="1200" dirty="0"/>
                <a:t>794.39</a:t>
              </a:r>
            </a:p>
          </p:txBody>
        </p:sp>
        <p:sp>
          <p:nvSpPr>
            <p:cNvPr id="211" name="TextBox 210"/>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sp>
        <p:nvSpPr>
          <p:cNvPr id="2" name="Title 1"/>
          <p:cNvSpPr>
            <a:spLocks noGrp="1"/>
          </p:cNvSpPr>
          <p:nvPr>
            <p:ph type="title"/>
          </p:nvPr>
        </p:nvSpPr>
        <p:spPr/>
        <p:txBody>
          <a:bodyPr>
            <a:normAutofit fontScale="90000"/>
          </a:bodyPr>
          <a:lstStyle/>
          <a:p>
            <a:r>
              <a:rPr lang="en-US" dirty="0"/>
              <a:t>Select MOE Compliance </a:t>
            </a:r>
            <a:r>
              <a:rPr lang="en-US" dirty="0" smtClean="0"/>
              <a:t>Results</a:t>
            </a:r>
            <a:br>
              <a:rPr lang="en-US" dirty="0" smtClean="0"/>
            </a:br>
            <a:r>
              <a:rPr lang="en-US" dirty="0">
                <a:solidFill>
                  <a:srgbClr val="FF0000"/>
                </a:solidFill>
              </a:rPr>
              <a:t>Tab 4 of the Calculator</a:t>
            </a:r>
            <a:r>
              <a:rPr lang="en-US" dirty="0" smtClean="0"/>
              <a:t> </a:t>
            </a:r>
            <a:endParaRPr lang="en-US" dirty="0"/>
          </a:p>
        </p:txBody>
      </p:sp>
      <p:grpSp>
        <p:nvGrpSpPr>
          <p:cNvPr id="107" name="Group 106"/>
          <p:cNvGrpSpPr/>
          <p:nvPr/>
        </p:nvGrpSpPr>
        <p:grpSpPr>
          <a:xfrm>
            <a:off x="5741943" y="4184883"/>
            <a:ext cx="1051560" cy="539496"/>
            <a:chOff x="4089991" y="2675671"/>
            <a:chExt cx="752636" cy="375700"/>
          </a:xfrm>
        </p:grpSpPr>
        <p:sp>
          <p:nvSpPr>
            <p:cNvPr id="108" name="Rectangle 107"/>
            <p:cNvSpPr/>
            <p:nvPr/>
          </p:nvSpPr>
          <p:spPr>
            <a:xfrm>
              <a:off x="4089991" y="2675671"/>
              <a:ext cx="752636" cy="375700"/>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4165192" y="2685884"/>
              <a:ext cx="595689" cy="353649"/>
            </a:xfrm>
            <a:prstGeom prst="rect">
              <a:avLst/>
            </a:prstGeom>
            <a:noFill/>
          </p:spPr>
          <p:txBody>
            <a:bodyPr wrap="none" rtlCol="0">
              <a:spAutoFit/>
            </a:bodyPr>
            <a:lstStyle/>
            <a:p>
              <a:pPr algn="ctr"/>
              <a:r>
                <a:rPr lang="en-US" sz="900" b="1" dirty="0">
                  <a:solidFill>
                    <a:srgbClr val="006101"/>
                  </a:solidFill>
                </a:rPr>
                <a:t>Met with</a:t>
              </a:r>
            </a:p>
            <a:p>
              <a:pPr algn="ctr"/>
              <a:r>
                <a:rPr lang="en-US" sz="900" b="1" dirty="0">
                  <a:solidFill>
                    <a:srgbClr val="006101"/>
                  </a:solidFill>
                </a:rPr>
                <a:t>Exceptions or</a:t>
              </a:r>
            </a:p>
            <a:p>
              <a:pPr algn="ctr"/>
              <a:r>
                <a:rPr lang="en-US" sz="900" b="1" dirty="0">
                  <a:solidFill>
                    <a:srgbClr val="006101"/>
                  </a:solidFill>
                </a:rPr>
                <a:t>Adjustments</a:t>
              </a:r>
            </a:p>
          </p:txBody>
        </p:sp>
      </p:grpSp>
      <p:grpSp>
        <p:nvGrpSpPr>
          <p:cNvPr id="110" name="Group 109"/>
          <p:cNvGrpSpPr/>
          <p:nvPr/>
        </p:nvGrpSpPr>
        <p:grpSpPr>
          <a:xfrm>
            <a:off x="5739373" y="4723065"/>
            <a:ext cx="1069848" cy="534165"/>
            <a:chOff x="4089991" y="2679701"/>
            <a:chExt cx="758873" cy="362758"/>
          </a:xfrm>
        </p:grpSpPr>
        <p:sp>
          <p:nvSpPr>
            <p:cNvPr id="111" name="Rectangle 110"/>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212" name="Group 211"/>
          <p:cNvGrpSpPr/>
          <p:nvPr/>
        </p:nvGrpSpPr>
        <p:grpSpPr>
          <a:xfrm>
            <a:off x="3605466" y="3659214"/>
            <a:ext cx="1051560" cy="530352"/>
            <a:chOff x="4089991" y="2679701"/>
            <a:chExt cx="752636" cy="362758"/>
          </a:xfrm>
        </p:grpSpPr>
        <p:sp>
          <p:nvSpPr>
            <p:cNvPr id="213" name="Rectangle 212"/>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215" name="Group 214"/>
          <p:cNvGrpSpPr/>
          <p:nvPr/>
        </p:nvGrpSpPr>
        <p:grpSpPr>
          <a:xfrm>
            <a:off x="3607398" y="4191864"/>
            <a:ext cx="1051560" cy="530352"/>
            <a:chOff x="4089991" y="2679701"/>
            <a:chExt cx="752636" cy="362758"/>
          </a:xfrm>
        </p:grpSpPr>
        <p:sp>
          <p:nvSpPr>
            <p:cNvPr id="216" name="Rectangle 215"/>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extBox 216"/>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218" name="Group 217"/>
          <p:cNvGrpSpPr/>
          <p:nvPr/>
        </p:nvGrpSpPr>
        <p:grpSpPr>
          <a:xfrm>
            <a:off x="3603117" y="4725708"/>
            <a:ext cx="1051560" cy="530352"/>
            <a:chOff x="4089991" y="2679701"/>
            <a:chExt cx="759181" cy="362758"/>
          </a:xfrm>
        </p:grpSpPr>
        <p:sp>
          <p:nvSpPr>
            <p:cNvPr id="219" name="Rectangle 218"/>
            <p:cNvSpPr/>
            <p:nvPr/>
          </p:nvSpPr>
          <p:spPr>
            <a:xfrm>
              <a:off x="4089991" y="2679701"/>
              <a:ext cx="759181"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extBox 219"/>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221" name="Group 220"/>
          <p:cNvGrpSpPr/>
          <p:nvPr/>
        </p:nvGrpSpPr>
        <p:grpSpPr>
          <a:xfrm>
            <a:off x="3603960" y="5253044"/>
            <a:ext cx="1051560" cy="530352"/>
            <a:chOff x="4089991" y="2679701"/>
            <a:chExt cx="752636" cy="362758"/>
          </a:xfrm>
        </p:grpSpPr>
        <p:sp>
          <p:nvSpPr>
            <p:cNvPr id="222" name="Rectangle 221"/>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extBox 222"/>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227" name="Group 226"/>
          <p:cNvGrpSpPr/>
          <p:nvPr/>
        </p:nvGrpSpPr>
        <p:grpSpPr>
          <a:xfrm>
            <a:off x="5739464" y="3654996"/>
            <a:ext cx="1060704" cy="530352"/>
            <a:chOff x="4089991" y="2679701"/>
            <a:chExt cx="752636" cy="362758"/>
          </a:xfrm>
        </p:grpSpPr>
        <p:sp>
          <p:nvSpPr>
            <p:cNvPr id="228" name="Rectangle 227"/>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extBox 228"/>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230" name="Group 229"/>
          <p:cNvGrpSpPr/>
          <p:nvPr/>
        </p:nvGrpSpPr>
        <p:grpSpPr>
          <a:xfrm>
            <a:off x="5741923" y="5257355"/>
            <a:ext cx="1069928" cy="534165"/>
            <a:chOff x="4089991" y="2679701"/>
            <a:chExt cx="758873" cy="362758"/>
          </a:xfrm>
        </p:grpSpPr>
        <p:sp>
          <p:nvSpPr>
            <p:cNvPr id="231" name="Rectangle 230"/>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TextBox 231"/>
            <p:cNvSpPr txBox="1"/>
            <p:nvPr/>
          </p:nvSpPr>
          <p:spPr>
            <a:xfrm>
              <a:off x="4091939" y="2768905"/>
              <a:ext cx="756925" cy="188113"/>
            </a:xfrm>
            <a:prstGeom prst="rect">
              <a:avLst/>
            </a:prstGeom>
            <a:noFill/>
          </p:spPr>
          <p:txBody>
            <a:bodyPr wrap="square" rtlCol="0">
              <a:spAutoFit/>
            </a:bodyPr>
            <a:lstStyle/>
            <a:p>
              <a:r>
                <a:rPr lang="en-US" sz="1200" b="1" dirty="0" smtClean="0">
                  <a:solidFill>
                    <a:srgbClr val="9C1206"/>
                  </a:solidFill>
                </a:rPr>
                <a:t>Did Not Meet</a:t>
              </a:r>
              <a:endParaRPr lang="en-US" sz="1200" b="1" dirty="0">
                <a:solidFill>
                  <a:srgbClr val="9C1206"/>
                </a:solidFill>
              </a:endParaRPr>
            </a:p>
          </p:txBody>
        </p:sp>
      </p:grpSp>
      <p:grpSp>
        <p:nvGrpSpPr>
          <p:cNvPr id="233" name="Group 232"/>
          <p:cNvGrpSpPr/>
          <p:nvPr/>
        </p:nvGrpSpPr>
        <p:grpSpPr>
          <a:xfrm>
            <a:off x="7883153" y="3656369"/>
            <a:ext cx="1060704" cy="530352"/>
            <a:chOff x="4089991" y="2679701"/>
            <a:chExt cx="752636" cy="362758"/>
          </a:xfrm>
        </p:grpSpPr>
        <p:sp>
          <p:nvSpPr>
            <p:cNvPr id="234" name="Rectangle 233"/>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236" name="Group 235"/>
          <p:cNvGrpSpPr/>
          <p:nvPr/>
        </p:nvGrpSpPr>
        <p:grpSpPr>
          <a:xfrm>
            <a:off x="7883194" y="4198437"/>
            <a:ext cx="1069848" cy="534165"/>
            <a:chOff x="4089991" y="2679701"/>
            <a:chExt cx="758873" cy="362758"/>
          </a:xfrm>
        </p:grpSpPr>
        <p:sp>
          <p:nvSpPr>
            <p:cNvPr id="237" name="Rectangle 236"/>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extBox 237"/>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245" name="Group 244"/>
          <p:cNvGrpSpPr/>
          <p:nvPr/>
        </p:nvGrpSpPr>
        <p:grpSpPr>
          <a:xfrm>
            <a:off x="10015759" y="3654531"/>
            <a:ext cx="1060704" cy="530352"/>
            <a:chOff x="4089991" y="2679701"/>
            <a:chExt cx="752636" cy="362758"/>
          </a:xfrm>
        </p:grpSpPr>
        <p:sp>
          <p:nvSpPr>
            <p:cNvPr id="246" name="Rectangle 245"/>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extBox 246"/>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248" name="Group 247"/>
          <p:cNvGrpSpPr/>
          <p:nvPr/>
        </p:nvGrpSpPr>
        <p:grpSpPr>
          <a:xfrm>
            <a:off x="10018173" y="4188520"/>
            <a:ext cx="1069848" cy="534165"/>
            <a:chOff x="4089991" y="2679701"/>
            <a:chExt cx="758873" cy="362758"/>
          </a:xfrm>
        </p:grpSpPr>
        <p:sp>
          <p:nvSpPr>
            <p:cNvPr id="249" name="Rectangle 248"/>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251" name="Group 250"/>
          <p:cNvGrpSpPr/>
          <p:nvPr/>
        </p:nvGrpSpPr>
        <p:grpSpPr>
          <a:xfrm>
            <a:off x="10019546" y="4722216"/>
            <a:ext cx="1069848" cy="534165"/>
            <a:chOff x="4089991" y="2679701"/>
            <a:chExt cx="758873" cy="362758"/>
          </a:xfrm>
        </p:grpSpPr>
        <p:sp>
          <p:nvSpPr>
            <p:cNvPr id="252" name="Rectangle 251"/>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extBox 252"/>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254" name="Group 253"/>
          <p:cNvGrpSpPr/>
          <p:nvPr/>
        </p:nvGrpSpPr>
        <p:grpSpPr>
          <a:xfrm>
            <a:off x="10015759" y="5256841"/>
            <a:ext cx="1069848" cy="534165"/>
            <a:chOff x="4089991" y="2679701"/>
            <a:chExt cx="758873" cy="362758"/>
          </a:xfrm>
        </p:grpSpPr>
        <p:sp>
          <p:nvSpPr>
            <p:cNvPr id="255" name="Rectangle 254"/>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9020" y="3966283"/>
            <a:ext cx="2639991" cy="1097280"/>
          </a:xfrm>
          <a:prstGeom prst="rect">
            <a:avLst/>
          </a:prstGeom>
        </p:spPr>
      </p:pic>
      <p:grpSp>
        <p:nvGrpSpPr>
          <p:cNvPr id="119" name="Group 118"/>
          <p:cNvGrpSpPr/>
          <p:nvPr/>
        </p:nvGrpSpPr>
        <p:grpSpPr>
          <a:xfrm>
            <a:off x="7885940" y="5246831"/>
            <a:ext cx="1069848" cy="555211"/>
            <a:chOff x="4089991" y="2679701"/>
            <a:chExt cx="758873" cy="362758"/>
          </a:xfrm>
        </p:grpSpPr>
        <p:sp>
          <p:nvSpPr>
            <p:cNvPr id="120" name="Rectangle 119"/>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123" name="Group 122"/>
          <p:cNvGrpSpPr/>
          <p:nvPr/>
        </p:nvGrpSpPr>
        <p:grpSpPr>
          <a:xfrm>
            <a:off x="7876755" y="4752674"/>
            <a:ext cx="1076288" cy="534165"/>
            <a:chOff x="2464634" y="2233818"/>
            <a:chExt cx="763441" cy="362758"/>
          </a:xfrm>
        </p:grpSpPr>
        <p:sp>
          <p:nvSpPr>
            <p:cNvPr id="124" name="Rectangle 123"/>
            <p:cNvSpPr/>
            <p:nvPr/>
          </p:nvSpPr>
          <p:spPr>
            <a:xfrm>
              <a:off x="2475439" y="2233818"/>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p:cNvSpPr txBox="1"/>
            <p:nvPr/>
          </p:nvSpPr>
          <p:spPr>
            <a:xfrm>
              <a:off x="2464634" y="2377387"/>
              <a:ext cx="756925" cy="188113"/>
            </a:xfrm>
            <a:prstGeom prst="rect">
              <a:avLst/>
            </a:prstGeom>
            <a:noFill/>
          </p:spPr>
          <p:txBody>
            <a:bodyPr wrap="square" rtlCol="0">
              <a:spAutoFit/>
            </a:bodyPr>
            <a:lstStyle/>
            <a:p>
              <a:r>
                <a:rPr lang="en-US" sz="1200" b="1" dirty="0">
                  <a:solidFill>
                    <a:srgbClr val="9C1206"/>
                  </a:solidFill>
                </a:rPr>
                <a:t>Did Not Meet</a:t>
              </a:r>
            </a:p>
          </p:txBody>
        </p:sp>
      </p:grpSp>
    </p:spTree>
    <p:extLst>
      <p:ext uri="{BB962C8B-B14F-4D97-AF65-F5344CB8AC3E}">
        <p14:creationId xmlns:p14="http://schemas.microsoft.com/office/powerpoint/2010/main" val="51742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2"/>
                                        </p:tgtEl>
                                        <p:attrNameLst>
                                          <p:attrName>style.visibility</p:attrName>
                                        </p:attrNameLst>
                                      </p:cBhvr>
                                      <p:to>
                                        <p:strVal val="visible"/>
                                      </p:to>
                                    </p:set>
                                    <p:animEffect transition="in" filter="fade">
                                      <p:cBhvr>
                                        <p:cTn id="11" dur="500"/>
                                        <p:tgtEl>
                                          <p:spTgt spid="2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15"/>
                                        </p:tgtEl>
                                        <p:attrNameLst>
                                          <p:attrName>style.visibility</p:attrName>
                                        </p:attrNameLst>
                                      </p:cBhvr>
                                      <p:to>
                                        <p:strVal val="visible"/>
                                      </p:to>
                                    </p:set>
                                    <p:animEffect transition="in" filter="fade">
                                      <p:cBhvr>
                                        <p:cTn id="20" dur="500"/>
                                        <p:tgtEl>
                                          <p:spTgt spid="21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18"/>
                                        </p:tgtEl>
                                        <p:attrNameLst>
                                          <p:attrName>style.visibility</p:attrName>
                                        </p:attrNameLst>
                                      </p:cBhvr>
                                      <p:to>
                                        <p:strVal val="visible"/>
                                      </p:to>
                                    </p:set>
                                    <p:animEffect transition="in" filter="fade">
                                      <p:cBhvr>
                                        <p:cTn id="24" dur="1000"/>
                                        <p:tgtEl>
                                          <p:spTgt spid="21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21"/>
                                        </p:tgtEl>
                                        <p:attrNameLst>
                                          <p:attrName>style.visibility</p:attrName>
                                        </p:attrNameLst>
                                      </p:cBhvr>
                                      <p:to>
                                        <p:strVal val="visible"/>
                                      </p:to>
                                    </p:set>
                                    <p:animEffect transition="in" filter="fade">
                                      <p:cBhvr>
                                        <p:cTn id="28" dur="1000"/>
                                        <p:tgtEl>
                                          <p:spTgt spid="221"/>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fade">
                                      <p:cBhvr>
                                        <p:cTn id="32" dur="1000"/>
                                        <p:tgtEl>
                                          <p:spTgt spid="227"/>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fade">
                                      <p:cBhvr>
                                        <p:cTn id="36" dur="1000"/>
                                        <p:tgtEl>
                                          <p:spTgt spid="107"/>
                                        </p:tgtEl>
                                      </p:cBhvr>
                                    </p:animEffect>
                                  </p:childTnLst>
                                </p:cTn>
                              </p:par>
                            </p:childTnLst>
                          </p:cTn>
                        </p:par>
                        <p:par>
                          <p:cTn id="37" fill="hold">
                            <p:stCondLst>
                              <p:cond delay="5000"/>
                            </p:stCondLst>
                            <p:childTnLst>
                              <p:par>
                                <p:cTn id="38" presetID="10" presetClass="entr" presetSubtype="0" fill="hold" nodeType="after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fade">
                                      <p:cBhvr>
                                        <p:cTn id="40" dur="1000"/>
                                        <p:tgtEl>
                                          <p:spTgt spid="110"/>
                                        </p:tgtEl>
                                      </p:cBhvr>
                                    </p:animEffect>
                                  </p:childTnLst>
                                </p:cTn>
                              </p:par>
                            </p:childTnLst>
                          </p:cTn>
                        </p:par>
                        <p:par>
                          <p:cTn id="41" fill="hold">
                            <p:stCondLst>
                              <p:cond delay="6000"/>
                            </p:stCondLst>
                            <p:childTnLst>
                              <p:par>
                                <p:cTn id="42" presetID="10" presetClass="entr" presetSubtype="0" fill="hold" nodeType="afterEffect">
                                  <p:stCondLst>
                                    <p:cond delay="0"/>
                                  </p:stCondLst>
                                  <p:childTnLst>
                                    <p:set>
                                      <p:cBhvr>
                                        <p:cTn id="43" dur="1" fill="hold">
                                          <p:stCondLst>
                                            <p:cond delay="0"/>
                                          </p:stCondLst>
                                        </p:cTn>
                                        <p:tgtEl>
                                          <p:spTgt spid="230"/>
                                        </p:tgtEl>
                                        <p:attrNameLst>
                                          <p:attrName>style.visibility</p:attrName>
                                        </p:attrNameLst>
                                      </p:cBhvr>
                                      <p:to>
                                        <p:strVal val="visible"/>
                                      </p:to>
                                    </p:set>
                                    <p:animEffect transition="in" filter="fade">
                                      <p:cBhvr>
                                        <p:cTn id="44" dur="1000"/>
                                        <p:tgtEl>
                                          <p:spTgt spid="230"/>
                                        </p:tgtEl>
                                      </p:cBhvr>
                                    </p:animEffect>
                                  </p:childTnLst>
                                </p:cTn>
                              </p:par>
                            </p:childTnLst>
                          </p:cTn>
                        </p:par>
                        <p:par>
                          <p:cTn id="45" fill="hold">
                            <p:stCondLst>
                              <p:cond delay="7000"/>
                            </p:stCondLst>
                            <p:childTnLst>
                              <p:par>
                                <p:cTn id="46" presetID="10" presetClass="entr" presetSubtype="0" fill="hold" nodeType="afterEffect">
                                  <p:stCondLst>
                                    <p:cond delay="0"/>
                                  </p:stCondLst>
                                  <p:childTnLst>
                                    <p:set>
                                      <p:cBhvr>
                                        <p:cTn id="47" dur="1" fill="hold">
                                          <p:stCondLst>
                                            <p:cond delay="0"/>
                                          </p:stCondLst>
                                        </p:cTn>
                                        <p:tgtEl>
                                          <p:spTgt spid="233"/>
                                        </p:tgtEl>
                                        <p:attrNameLst>
                                          <p:attrName>style.visibility</p:attrName>
                                        </p:attrNameLst>
                                      </p:cBhvr>
                                      <p:to>
                                        <p:strVal val="visible"/>
                                      </p:to>
                                    </p:set>
                                    <p:animEffect transition="in" filter="fade">
                                      <p:cBhvr>
                                        <p:cTn id="48" dur="1000"/>
                                        <p:tgtEl>
                                          <p:spTgt spid="233"/>
                                        </p:tgtEl>
                                      </p:cBhvr>
                                    </p:animEffect>
                                  </p:childTnLst>
                                </p:cTn>
                              </p:par>
                            </p:childTnLst>
                          </p:cTn>
                        </p:par>
                        <p:par>
                          <p:cTn id="49" fill="hold">
                            <p:stCondLst>
                              <p:cond delay="8000"/>
                            </p:stCondLst>
                            <p:childTnLst>
                              <p:par>
                                <p:cTn id="50" presetID="10" presetClass="entr" presetSubtype="0" fill="hold" nodeType="afterEffect">
                                  <p:stCondLst>
                                    <p:cond delay="0"/>
                                  </p:stCondLst>
                                  <p:childTnLst>
                                    <p:set>
                                      <p:cBhvr>
                                        <p:cTn id="51" dur="1" fill="hold">
                                          <p:stCondLst>
                                            <p:cond delay="0"/>
                                          </p:stCondLst>
                                        </p:cTn>
                                        <p:tgtEl>
                                          <p:spTgt spid="236"/>
                                        </p:tgtEl>
                                        <p:attrNameLst>
                                          <p:attrName>style.visibility</p:attrName>
                                        </p:attrNameLst>
                                      </p:cBhvr>
                                      <p:to>
                                        <p:strVal val="visible"/>
                                      </p:to>
                                    </p:set>
                                    <p:animEffect transition="in" filter="fade">
                                      <p:cBhvr>
                                        <p:cTn id="52" dur="1000"/>
                                        <p:tgtEl>
                                          <p:spTgt spid="236"/>
                                        </p:tgtEl>
                                      </p:cBhvr>
                                    </p:animEffect>
                                  </p:childTnLst>
                                </p:cTn>
                              </p:par>
                            </p:childTnLst>
                          </p:cTn>
                        </p:par>
                        <p:par>
                          <p:cTn id="53" fill="hold">
                            <p:stCondLst>
                              <p:cond delay="9000"/>
                            </p:stCondLst>
                            <p:childTnLst>
                              <p:par>
                                <p:cTn id="54" presetID="10" presetClass="entr" presetSubtype="0" fill="hold" nodeType="afterEffect">
                                  <p:stCondLst>
                                    <p:cond delay="0"/>
                                  </p:stCondLst>
                                  <p:childTnLst>
                                    <p:set>
                                      <p:cBhvr>
                                        <p:cTn id="55" dur="1" fill="hold">
                                          <p:stCondLst>
                                            <p:cond delay="0"/>
                                          </p:stCondLst>
                                        </p:cTn>
                                        <p:tgtEl>
                                          <p:spTgt spid="245"/>
                                        </p:tgtEl>
                                        <p:attrNameLst>
                                          <p:attrName>style.visibility</p:attrName>
                                        </p:attrNameLst>
                                      </p:cBhvr>
                                      <p:to>
                                        <p:strVal val="visible"/>
                                      </p:to>
                                    </p:set>
                                    <p:animEffect transition="in" filter="fade">
                                      <p:cBhvr>
                                        <p:cTn id="56" dur="1000"/>
                                        <p:tgtEl>
                                          <p:spTgt spid="245"/>
                                        </p:tgtEl>
                                      </p:cBhvr>
                                    </p:animEffect>
                                  </p:childTnLst>
                                </p:cTn>
                              </p:par>
                            </p:childTnLst>
                          </p:cTn>
                        </p:par>
                        <p:par>
                          <p:cTn id="57" fill="hold">
                            <p:stCondLst>
                              <p:cond delay="10000"/>
                            </p:stCondLst>
                            <p:childTnLst>
                              <p:par>
                                <p:cTn id="58" presetID="10" presetClass="entr" presetSubtype="0" fill="hold" nodeType="afterEffect">
                                  <p:stCondLst>
                                    <p:cond delay="0"/>
                                  </p:stCondLst>
                                  <p:childTnLst>
                                    <p:set>
                                      <p:cBhvr>
                                        <p:cTn id="59" dur="1" fill="hold">
                                          <p:stCondLst>
                                            <p:cond delay="0"/>
                                          </p:stCondLst>
                                        </p:cTn>
                                        <p:tgtEl>
                                          <p:spTgt spid="248"/>
                                        </p:tgtEl>
                                        <p:attrNameLst>
                                          <p:attrName>style.visibility</p:attrName>
                                        </p:attrNameLst>
                                      </p:cBhvr>
                                      <p:to>
                                        <p:strVal val="visible"/>
                                      </p:to>
                                    </p:set>
                                    <p:animEffect transition="in" filter="fade">
                                      <p:cBhvr>
                                        <p:cTn id="60" dur="1000"/>
                                        <p:tgtEl>
                                          <p:spTgt spid="248"/>
                                        </p:tgtEl>
                                      </p:cBhvr>
                                    </p:animEffect>
                                  </p:childTnLst>
                                </p:cTn>
                              </p:par>
                            </p:childTnLst>
                          </p:cTn>
                        </p:par>
                        <p:par>
                          <p:cTn id="61" fill="hold">
                            <p:stCondLst>
                              <p:cond delay="11000"/>
                            </p:stCondLst>
                            <p:childTnLst>
                              <p:par>
                                <p:cTn id="62" presetID="10" presetClass="entr" presetSubtype="0" fill="hold" nodeType="afterEffect">
                                  <p:stCondLst>
                                    <p:cond delay="0"/>
                                  </p:stCondLst>
                                  <p:childTnLst>
                                    <p:set>
                                      <p:cBhvr>
                                        <p:cTn id="63" dur="1" fill="hold">
                                          <p:stCondLst>
                                            <p:cond delay="0"/>
                                          </p:stCondLst>
                                        </p:cTn>
                                        <p:tgtEl>
                                          <p:spTgt spid="251"/>
                                        </p:tgtEl>
                                        <p:attrNameLst>
                                          <p:attrName>style.visibility</p:attrName>
                                        </p:attrNameLst>
                                      </p:cBhvr>
                                      <p:to>
                                        <p:strVal val="visible"/>
                                      </p:to>
                                    </p:set>
                                    <p:animEffect transition="in" filter="fade">
                                      <p:cBhvr>
                                        <p:cTn id="64" dur="1000"/>
                                        <p:tgtEl>
                                          <p:spTgt spid="251"/>
                                        </p:tgtEl>
                                      </p:cBhvr>
                                    </p:animEffect>
                                  </p:childTnLst>
                                </p:cTn>
                              </p:par>
                            </p:childTnLst>
                          </p:cTn>
                        </p:par>
                        <p:par>
                          <p:cTn id="65" fill="hold">
                            <p:stCondLst>
                              <p:cond delay="12000"/>
                            </p:stCondLst>
                            <p:childTnLst>
                              <p:par>
                                <p:cTn id="66" presetID="10" presetClass="entr" presetSubtype="0" fill="hold" nodeType="afterEffect">
                                  <p:stCondLst>
                                    <p:cond delay="0"/>
                                  </p:stCondLst>
                                  <p:childTnLst>
                                    <p:set>
                                      <p:cBhvr>
                                        <p:cTn id="67" dur="1" fill="hold">
                                          <p:stCondLst>
                                            <p:cond delay="0"/>
                                          </p:stCondLst>
                                        </p:cTn>
                                        <p:tgtEl>
                                          <p:spTgt spid="254"/>
                                        </p:tgtEl>
                                        <p:attrNameLst>
                                          <p:attrName>style.visibility</p:attrName>
                                        </p:attrNameLst>
                                      </p:cBhvr>
                                      <p:to>
                                        <p:strVal val="visible"/>
                                      </p:to>
                                    </p:set>
                                    <p:animEffect transition="in" filter="fade">
                                      <p:cBhvr>
                                        <p:cTn id="68" dur="1000"/>
                                        <p:tgtEl>
                                          <p:spTgt spid="254"/>
                                        </p:tgtEl>
                                      </p:cBhvr>
                                    </p:animEffect>
                                  </p:childTnLst>
                                </p:cTn>
                              </p:par>
                            </p:childTnLst>
                          </p:cTn>
                        </p:par>
                        <p:par>
                          <p:cTn id="69" fill="hold">
                            <p:stCondLst>
                              <p:cond delay="13000"/>
                            </p:stCondLst>
                            <p:childTnLst>
                              <p:par>
                                <p:cTn id="70" presetID="10" presetClass="entr" presetSubtype="0" fill="hold" nodeType="afterEffect">
                                  <p:stCondLst>
                                    <p:cond delay="0"/>
                                  </p:stCondLst>
                                  <p:childTnLst>
                                    <p:set>
                                      <p:cBhvr>
                                        <p:cTn id="71" dur="1" fill="hold">
                                          <p:stCondLst>
                                            <p:cond delay="0"/>
                                          </p:stCondLst>
                                        </p:cTn>
                                        <p:tgtEl>
                                          <p:spTgt spid="119"/>
                                        </p:tgtEl>
                                        <p:attrNameLst>
                                          <p:attrName>style.visibility</p:attrName>
                                        </p:attrNameLst>
                                      </p:cBhvr>
                                      <p:to>
                                        <p:strVal val="visible"/>
                                      </p:to>
                                    </p:set>
                                    <p:animEffect transition="in" filter="fade">
                                      <p:cBhvr>
                                        <p:cTn id="72" dur="1000"/>
                                        <p:tgtEl>
                                          <p:spTgt spid="119"/>
                                        </p:tgtEl>
                                      </p:cBhvr>
                                    </p:animEffect>
                                  </p:childTnLst>
                                </p:cTn>
                              </p:par>
                            </p:childTnLst>
                          </p:cTn>
                        </p:par>
                        <p:par>
                          <p:cTn id="73" fill="hold">
                            <p:stCondLst>
                              <p:cond delay="14000"/>
                            </p:stCondLst>
                            <p:childTnLst>
                              <p:par>
                                <p:cTn id="74" presetID="10" presetClass="entr" presetSubtype="0" fill="hold" nodeType="afterEffect">
                                  <p:stCondLst>
                                    <p:cond delay="0"/>
                                  </p:stCondLst>
                                  <p:childTnLst>
                                    <p:set>
                                      <p:cBhvr>
                                        <p:cTn id="75" dur="1" fill="hold">
                                          <p:stCondLst>
                                            <p:cond delay="0"/>
                                          </p:stCondLst>
                                        </p:cTn>
                                        <p:tgtEl>
                                          <p:spTgt spid="123"/>
                                        </p:tgtEl>
                                        <p:attrNameLst>
                                          <p:attrName>style.visibility</p:attrName>
                                        </p:attrNameLst>
                                      </p:cBhvr>
                                      <p:to>
                                        <p:strVal val="visible"/>
                                      </p:to>
                                    </p:set>
                                    <p:animEffect transition="in" filter="fade">
                                      <p:cBhvr>
                                        <p:cTn id="76"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0108" y="1773937"/>
            <a:ext cx="19435013" cy="7251191"/>
            <a:chOff x="280108" y="1773937"/>
            <a:chExt cx="19435013" cy="725119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08" y="1773937"/>
              <a:ext cx="19435013" cy="7251191"/>
            </a:xfrm>
            <a:prstGeom prst="rect">
              <a:avLst/>
            </a:prstGeom>
          </p:spPr>
        </p:pic>
        <p:grpSp>
          <p:nvGrpSpPr>
            <p:cNvPr id="6" name="Group 5"/>
            <p:cNvGrpSpPr/>
            <p:nvPr/>
          </p:nvGrpSpPr>
          <p:grpSpPr>
            <a:xfrm>
              <a:off x="2489692" y="3401676"/>
              <a:ext cx="1204948" cy="278924"/>
              <a:chOff x="2489692" y="3401676"/>
              <a:chExt cx="1204948" cy="278924"/>
            </a:xfrm>
          </p:grpSpPr>
          <p:sp>
            <p:nvSpPr>
              <p:cNvPr id="8" name="TextBox 7"/>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9" name="TextBox 8"/>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0" name="Group 9"/>
            <p:cNvGrpSpPr/>
            <p:nvPr/>
          </p:nvGrpSpPr>
          <p:grpSpPr>
            <a:xfrm>
              <a:off x="4642063" y="3408634"/>
              <a:ext cx="1189903" cy="283541"/>
              <a:chOff x="4642063" y="3408634"/>
              <a:chExt cx="1189903" cy="283541"/>
            </a:xfrm>
          </p:grpSpPr>
          <p:sp>
            <p:nvSpPr>
              <p:cNvPr id="11" name="TextBox 10"/>
              <p:cNvSpPr txBox="1"/>
              <p:nvPr/>
            </p:nvSpPr>
            <p:spPr>
              <a:xfrm>
                <a:off x="4789693" y="3415176"/>
                <a:ext cx="1042273" cy="276999"/>
              </a:xfrm>
              <a:prstGeom prst="rect">
                <a:avLst/>
              </a:prstGeom>
              <a:noFill/>
            </p:spPr>
            <p:txBody>
              <a:bodyPr wrap="none" rtlCol="0">
                <a:spAutoFit/>
              </a:bodyPr>
              <a:lstStyle/>
              <a:p>
                <a:pPr algn="r"/>
                <a:r>
                  <a:rPr lang="en-US" sz="1200" dirty="0"/>
                  <a:t>1,000,000.00 </a:t>
                </a:r>
              </a:p>
            </p:txBody>
          </p:sp>
          <p:sp>
            <p:nvSpPr>
              <p:cNvPr id="12" name="TextBox 11"/>
              <p:cNvSpPr txBox="1"/>
              <p:nvPr/>
            </p:nvSpPr>
            <p:spPr>
              <a:xfrm>
                <a:off x="4642063" y="3408634"/>
                <a:ext cx="263214" cy="276999"/>
              </a:xfrm>
              <a:prstGeom prst="rect">
                <a:avLst/>
              </a:prstGeom>
              <a:noFill/>
            </p:spPr>
            <p:txBody>
              <a:bodyPr wrap="none" rtlCol="0">
                <a:spAutoFit/>
              </a:bodyPr>
              <a:lstStyle/>
              <a:p>
                <a:pPr algn="r"/>
                <a:r>
                  <a:rPr lang="en-US" sz="1200" dirty="0"/>
                  <a:t>$</a:t>
                </a:r>
              </a:p>
            </p:txBody>
          </p:sp>
        </p:grpSp>
        <p:grpSp>
          <p:nvGrpSpPr>
            <p:cNvPr id="13" name="Group 12"/>
            <p:cNvGrpSpPr/>
            <p:nvPr/>
          </p:nvGrpSpPr>
          <p:grpSpPr>
            <a:xfrm>
              <a:off x="4642063" y="3949520"/>
              <a:ext cx="1198085" cy="277772"/>
              <a:chOff x="4642063" y="3949520"/>
              <a:chExt cx="1198085" cy="277772"/>
            </a:xfrm>
          </p:grpSpPr>
          <p:sp>
            <p:nvSpPr>
              <p:cNvPr id="14" name="TextBox 13"/>
              <p:cNvSpPr txBox="1"/>
              <p:nvPr/>
            </p:nvSpPr>
            <p:spPr>
              <a:xfrm>
                <a:off x="4797875" y="3949520"/>
                <a:ext cx="1042273" cy="276999"/>
              </a:xfrm>
              <a:prstGeom prst="rect">
                <a:avLst/>
              </a:prstGeom>
              <a:noFill/>
            </p:spPr>
            <p:txBody>
              <a:bodyPr wrap="none" rtlCol="0">
                <a:spAutoFit/>
              </a:bodyPr>
              <a:lstStyle/>
              <a:p>
                <a:pPr algn="r"/>
                <a:r>
                  <a:rPr lang="en-US" sz="1200" dirty="0"/>
                  <a:t>1,050,000.00 </a:t>
                </a:r>
              </a:p>
            </p:txBody>
          </p:sp>
          <p:sp>
            <p:nvSpPr>
              <p:cNvPr id="15" name="TextBox 14"/>
              <p:cNvSpPr txBox="1"/>
              <p:nvPr/>
            </p:nvSpPr>
            <p:spPr>
              <a:xfrm>
                <a:off x="4642063" y="3950293"/>
                <a:ext cx="263214" cy="276999"/>
              </a:xfrm>
              <a:prstGeom prst="rect">
                <a:avLst/>
              </a:prstGeom>
              <a:noFill/>
            </p:spPr>
            <p:txBody>
              <a:bodyPr wrap="none" rtlCol="0">
                <a:spAutoFit/>
              </a:bodyPr>
              <a:lstStyle/>
              <a:p>
                <a:pPr algn="r"/>
                <a:r>
                  <a:rPr lang="en-US" sz="1200" dirty="0"/>
                  <a:t>$</a:t>
                </a:r>
              </a:p>
            </p:txBody>
          </p:sp>
        </p:grpSp>
        <p:grpSp>
          <p:nvGrpSpPr>
            <p:cNvPr id="16" name="Group 15"/>
            <p:cNvGrpSpPr/>
            <p:nvPr/>
          </p:nvGrpSpPr>
          <p:grpSpPr>
            <a:xfrm>
              <a:off x="4642063" y="4475019"/>
              <a:ext cx="1188575" cy="277377"/>
              <a:chOff x="4642063" y="4475019"/>
              <a:chExt cx="1188575" cy="277377"/>
            </a:xfrm>
          </p:grpSpPr>
          <p:sp>
            <p:nvSpPr>
              <p:cNvPr id="17" name="TextBox 16"/>
              <p:cNvSpPr txBox="1"/>
              <p:nvPr/>
            </p:nvSpPr>
            <p:spPr>
              <a:xfrm>
                <a:off x="4905385" y="4475397"/>
                <a:ext cx="925253" cy="276999"/>
              </a:xfrm>
              <a:prstGeom prst="rect">
                <a:avLst/>
              </a:prstGeom>
              <a:noFill/>
            </p:spPr>
            <p:txBody>
              <a:bodyPr wrap="none" rtlCol="0">
                <a:spAutoFit/>
              </a:bodyPr>
              <a:lstStyle/>
              <a:p>
                <a:pPr algn="r"/>
                <a:r>
                  <a:rPr lang="en-US" sz="1200" dirty="0"/>
                  <a:t>950,000.00 </a:t>
                </a:r>
              </a:p>
            </p:txBody>
          </p:sp>
          <p:sp>
            <p:nvSpPr>
              <p:cNvPr id="18" name="TextBox 17"/>
              <p:cNvSpPr txBox="1"/>
              <p:nvPr/>
            </p:nvSpPr>
            <p:spPr>
              <a:xfrm>
                <a:off x="4642063" y="4475019"/>
                <a:ext cx="263214" cy="276999"/>
              </a:xfrm>
              <a:prstGeom prst="rect">
                <a:avLst/>
              </a:prstGeom>
              <a:noFill/>
            </p:spPr>
            <p:txBody>
              <a:bodyPr wrap="none" rtlCol="0">
                <a:spAutoFit/>
              </a:bodyPr>
              <a:lstStyle/>
              <a:p>
                <a:pPr algn="r"/>
                <a:r>
                  <a:rPr lang="en-US" sz="1200" dirty="0"/>
                  <a:t>$</a:t>
                </a:r>
              </a:p>
            </p:txBody>
          </p:sp>
        </p:grpSp>
        <p:grpSp>
          <p:nvGrpSpPr>
            <p:cNvPr id="19" name="Group 18"/>
            <p:cNvGrpSpPr/>
            <p:nvPr/>
          </p:nvGrpSpPr>
          <p:grpSpPr>
            <a:xfrm>
              <a:off x="4642063" y="5005602"/>
              <a:ext cx="1188574" cy="277466"/>
              <a:chOff x="4642063" y="5005602"/>
              <a:chExt cx="1188574" cy="277466"/>
            </a:xfrm>
          </p:grpSpPr>
          <p:sp>
            <p:nvSpPr>
              <p:cNvPr id="20" name="TextBox 19"/>
              <p:cNvSpPr txBox="1"/>
              <p:nvPr/>
            </p:nvSpPr>
            <p:spPr>
              <a:xfrm>
                <a:off x="4905384" y="5005602"/>
                <a:ext cx="925253" cy="276999"/>
              </a:xfrm>
              <a:prstGeom prst="rect">
                <a:avLst/>
              </a:prstGeom>
              <a:noFill/>
            </p:spPr>
            <p:txBody>
              <a:bodyPr wrap="none" rtlCol="0">
                <a:spAutoFit/>
              </a:bodyPr>
              <a:lstStyle/>
              <a:p>
                <a:pPr algn="r"/>
                <a:r>
                  <a:rPr lang="en-US" sz="1200" dirty="0"/>
                  <a:t>900,000.00 </a:t>
                </a:r>
              </a:p>
            </p:txBody>
          </p:sp>
          <p:sp>
            <p:nvSpPr>
              <p:cNvPr id="21" name="TextBox 20"/>
              <p:cNvSpPr txBox="1"/>
              <p:nvPr/>
            </p:nvSpPr>
            <p:spPr>
              <a:xfrm>
                <a:off x="4642063" y="5006069"/>
                <a:ext cx="263214" cy="276999"/>
              </a:xfrm>
              <a:prstGeom prst="rect">
                <a:avLst/>
              </a:prstGeom>
              <a:noFill/>
            </p:spPr>
            <p:txBody>
              <a:bodyPr wrap="none" rtlCol="0">
                <a:spAutoFit/>
              </a:bodyPr>
              <a:lstStyle/>
              <a:p>
                <a:pPr algn="r"/>
                <a:r>
                  <a:rPr lang="en-US" sz="1200" dirty="0"/>
                  <a:t>$</a:t>
                </a:r>
              </a:p>
            </p:txBody>
          </p:sp>
        </p:grpSp>
        <p:grpSp>
          <p:nvGrpSpPr>
            <p:cNvPr id="22" name="Group 21"/>
            <p:cNvGrpSpPr/>
            <p:nvPr/>
          </p:nvGrpSpPr>
          <p:grpSpPr>
            <a:xfrm>
              <a:off x="4642063" y="5520965"/>
              <a:ext cx="1188574" cy="279744"/>
              <a:chOff x="4642063" y="5520965"/>
              <a:chExt cx="1188574" cy="279744"/>
            </a:xfrm>
          </p:grpSpPr>
          <p:sp>
            <p:nvSpPr>
              <p:cNvPr id="23" name="TextBox 22"/>
              <p:cNvSpPr txBox="1"/>
              <p:nvPr/>
            </p:nvSpPr>
            <p:spPr>
              <a:xfrm>
                <a:off x="4905384" y="5523710"/>
                <a:ext cx="925253" cy="276999"/>
              </a:xfrm>
              <a:prstGeom prst="rect">
                <a:avLst/>
              </a:prstGeom>
              <a:noFill/>
            </p:spPr>
            <p:txBody>
              <a:bodyPr wrap="none" rtlCol="0">
                <a:spAutoFit/>
              </a:bodyPr>
              <a:lstStyle/>
              <a:p>
                <a:pPr algn="r"/>
                <a:r>
                  <a:rPr lang="en-US" sz="1200" dirty="0"/>
                  <a:t>850,000.00 </a:t>
                </a:r>
              </a:p>
            </p:txBody>
          </p:sp>
          <p:sp>
            <p:nvSpPr>
              <p:cNvPr id="24" name="TextBox 23"/>
              <p:cNvSpPr txBox="1"/>
              <p:nvPr/>
            </p:nvSpPr>
            <p:spPr>
              <a:xfrm>
                <a:off x="4642063" y="5520965"/>
                <a:ext cx="263214" cy="276999"/>
              </a:xfrm>
              <a:prstGeom prst="rect">
                <a:avLst/>
              </a:prstGeom>
              <a:noFill/>
            </p:spPr>
            <p:txBody>
              <a:bodyPr wrap="none" rtlCol="0">
                <a:spAutoFit/>
              </a:bodyPr>
              <a:lstStyle/>
              <a:p>
                <a:pPr algn="r"/>
                <a:r>
                  <a:rPr lang="en-US" sz="1200" dirty="0"/>
                  <a:t>$</a:t>
                </a:r>
              </a:p>
            </p:txBody>
          </p:sp>
        </p:grpSp>
        <p:sp>
          <p:nvSpPr>
            <p:cNvPr id="25" name="TextBox 24"/>
            <p:cNvSpPr txBox="1"/>
            <p:nvPr/>
          </p:nvSpPr>
          <p:spPr>
            <a:xfrm>
              <a:off x="2073468" y="3403601"/>
              <a:ext cx="498855" cy="276999"/>
            </a:xfrm>
            <a:prstGeom prst="rect">
              <a:avLst/>
            </a:prstGeom>
            <a:noFill/>
          </p:spPr>
          <p:txBody>
            <a:bodyPr wrap="none" rtlCol="0">
              <a:spAutoFit/>
            </a:bodyPr>
            <a:lstStyle/>
            <a:p>
              <a:pPr algn="r"/>
              <a:r>
                <a:rPr lang="en-US" sz="1200" dirty="0"/>
                <a:t>1000</a:t>
              </a:r>
            </a:p>
          </p:txBody>
        </p:sp>
        <p:sp>
          <p:nvSpPr>
            <p:cNvPr id="26" name="TextBox 25"/>
            <p:cNvSpPr txBox="1"/>
            <p:nvPr/>
          </p:nvSpPr>
          <p:spPr>
            <a:xfrm>
              <a:off x="2152015" y="3910084"/>
              <a:ext cx="420308" cy="276999"/>
            </a:xfrm>
            <a:prstGeom prst="rect">
              <a:avLst/>
            </a:prstGeom>
            <a:noFill/>
          </p:spPr>
          <p:txBody>
            <a:bodyPr wrap="none" rtlCol="0">
              <a:spAutoFit/>
            </a:bodyPr>
            <a:lstStyle/>
            <a:p>
              <a:pPr algn="r"/>
              <a:r>
                <a:rPr lang="en-US" sz="1200" dirty="0"/>
                <a:t>990</a:t>
              </a:r>
            </a:p>
          </p:txBody>
        </p:sp>
        <p:sp>
          <p:nvSpPr>
            <p:cNvPr id="27" name="TextBox 26"/>
            <p:cNvSpPr txBox="1"/>
            <p:nvPr/>
          </p:nvSpPr>
          <p:spPr>
            <a:xfrm>
              <a:off x="2073468" y="4475674"/>
              <a:ext cx="498855" cy="276999"/>
            </a:xfrm>
            <a:prstGeom prst="rect">
              <a:avLst/>
            </a:prstGeom>
            <a:noFill/>
          </p:spPr>
          <p:txBody>
            <a:bodyPr wrap="none" rtlCol="0">
              <a:spAutoFit/>
            </a:bodyPr>
            <a:lstStyle/>
            <a:p>
              <a:pPr algn="r"/>
              <a:r>
                <a:rPr lang="en-US" sz="1200" dirty="0"/>
                <a:t>1050</a:t>
              </a:r>
            </a:p>
          </p:txBody>
        </p:sp>
        <p:sp>
          <p:nvSpPr>
            <p:cNvPr id="28" name="TextBox 27"/>
            <p:cNvSpPr txBox="1"/>
            <p:nvPr/>
          </p:nvSpPr>
          <p:spPr>
            <a:xfrm>
              <a:off x="2073468" y="4982157"/>
              <a:ext cx="498855" cy="276999"/>
            </a:xfrm>
            <a:prstGeom prst="rect">
              <a:avLst/>
            </a:prstGeom>
            <a:noFill/>
          </p:spPr>
          <p:txBody>
            <a:bodyPr wrap="none" rtlCol="0">
              <a:spAutoFit/>
            </a:bodyPr>
            <a:lstStyle/>
            <a:p>
              <a:pPr algn="r"/>
              <a:r>
                <a:rPr lang="en-US" sz="1200" dirty="0"/>
                <a:t>1100</a:t>
              </a:r>
            </a:p>
          </p:txBody>
        </p:sp>
        <p:sp>
          <p:nvSpPr>
            <p:cNvPr id="29" name="TextBox 28"/>
            <p:cNvSpPr txBox="1"/>
            <p:nvPr/>
          </p:nvSpPr>
          <p:spPr>
            <a:xfrm>
              <a:off x="2073468" y="5535676"/>
              <a:ext cx="498855" cy="276999"/>
            </a:xfrm>
            <a:prstGeom prst="rect">
              <a:avLst/>
            </a:prstGeom>
            <a:noFill/>
          </p:spPr>
          <p:txBody>
            <a:bodyPr wrap="none" rtlCol="0">
              <a:spAutoFit/>
            </a:bodyPr>
            <a:lstStyle/>
            <a:p>
              <a:pPr algn="r"/>
              <a:r>
                <a:rPr lang="en-US" sz="1200" dirty="0"/>
                <a:t>1070</a:t>
              </a:r>
            </a:p>
          </p:txBody>
        </p:sp>
        <p:grpSp>
          <p:nvGrpSpPr>
            <p:cNvPr id="30" name="Group 29"/>
            <p:cNvGrpSpPr/>
            <p:nvPr/>
          </p:nvGrpSpPr>
          <p:grpSpPr>
            <a:xfrm>
              <a:off x="2481510" y="3936750"/>
              <a:ext cx="1204948" cy="278924"/>
              <a:chOff x="2489692" y="3401676"/>
              <a:chExt cx="1204948" cy="278924"/>
            </a:xfrm>
          </p:grpSpPr>
          <p:sp>
            <p:nvSpPr>
              <p:cNvPr id="31" name="TextBox 30"/>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32" name="TextBox 31"/>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33" name="Group 32"/>
            <p:cNvGrpSpPr/>
            <p:nvPr/>
          </p:nvGrpSpPr>
          <p:grpSpPr>
            <a:xfrm>
              <a:off x="2481510" y="4457528"/>
              <a:ext cx="1204948" cy="278924"/>
              <a:chOff x="2489692" y="3401676"/>
              <a:chExt cx="1204948" cy="278924"/>
            </a:xfrm>
          </p:grpSpPr>
          <p:sp>
            <p:nvSpPr>
              <p:cNvPr id="34" name="TextBox 33"/>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35" name="TextBox 34"/>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36" name="Group 35"/>
            <p:cNvGrpSpPr/>
            <p:nvPr/>
          </p:nvGrpSpPr>
          <p:grpSpPr>
            <a:xfrm>
              <a:off x="2481510" y="5005978"/>
              <a:ext cx="1204948" cy="278924"/>
              <a:chOff x="2489692" y="3401676"/>
              <a:chExt cx="1204948" cy="278924"/>
            </a:xfrm>
          </p:grpSpPr>
          <p:sp>
            <p:nvSpPr>
              <p:cNvPr id="37" name="TextBox 36"/>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38" name="TextBox 37"/>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39" name="Group 38"/>
            <p:cNvGrpSpPr/>
            <p:nvPr/>
          </p:nvGrpSpPr>
          <p:grpSpPr>
            <a:xfrm>
              <a:off x="2481510" y="5529601"/>
              <a:ext cx="1204948" cy="278924"/>
              <a:chOff x="2489692" y="3401676"/>
              <a:chExt cx="1204948" cy="278924"/>
            </a:xfrm>
          </p:grpSpPr>
          <p:sp>
            <p:nvSpPr>
              <p:cNvPr id="40" name="TextBox 39"/>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41" name="TextBox 40"/>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42" name="Group 41"/>
            <p:cNvGrpSpPr/>
            <p:nvPr/>
          </p:nvGrpSpPr>
          <p:grpSpPr>
            <a:xfrm>
              <a:off x="6761620" y="3406709"/>
              <a:ext cx="1204948" cy="278924"/>
              <a:chOff x="2489692" y="3401676"/>
              <a:chExt cx="1204948" cy="278924"/>
            </a:xfrm>
          </p:grpSpPr>
          <p:sp>
            <p:nvSpPr>
              <p:cNvPr id="43" name="TextBox 42"/>
              <p:cNvSpPr txBox="1"/>
              <p:nvPr/>
            </p:nvSpPr>
            <p:spPr>
              <a:xfrm>
                <a:off x="3043500" y="3401676"/>
                <a:ext cx="651140" cy="276999"/>
              </a:xfrm>
              <a:prstGeom prst="rect">
                <a:avLst/>
              </a:prstGeom>
              <a:noFill/>
            </p:spPr>
            <p:txBody>
              <a:bodyPr wrap="none" rtlCol="0">
                <a:spAutoFit/>
              </a:bodyPr>
              <a:lstStyle/>
              <a:p>
                <a:pPr algn="r"/>
                <a:r>
                  <a:rPr lang="en-US" sz="1200" dirty="0"/>
                  <a:t>500.00 </a:t>
                </a:r>
              </a:p>
            </p:txBody>
          </p:sp>
          <p:sp>
            <p:nvSpPr>
              <p:cNvPr id="44" name="TextBox 43"/>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45" name="Group 44"/>
            <p:cNvGrpSpPr/>
            <p:nvPr/>
          </p:nvGrpSpPr>
          <p:grpSpPr>
            <a:xfrm>
              <a:off x="6761620" y="3934825"/>
              <a:ext cx="1204948" cy="278924"/>
              <a:chOff x="2489692" y="3401676"/>
              <a:chExt cx="1204948" cy="278924"/>
            </a:xfrm>
          </p:grpSpPr>
          <p:sp>
            <p:nvSpPr>
              <p:cNvPr id="46" name="TextBox 45"/>
              <p:cNvSpPr txBox="1"/>
              <p:nvPr/>
            </p:nvSpPr>
            <p:spPr>
              <a:xfrm>
                <a:off x="3043500" y="3401676"/>
                <a:ext cx="651140" cy="276999"/>
              </a:xfrm>
              <a:prstGeom prst="rect">
                <a:avLst/>
              </a:prstGeom>
              <a:noFill/>
            </p:spPr>
            <p:txBody>
              <a:bodyPr wrap="none" rtlCol="0">
                <a:spAutoFit/>
              </a:bodyPr>
              <a:lstStyle/>
              <a:p>
                <a:pPr algn="r"/>
                <a:r>
                  <a:rPr lang="en-US" sz="1200" dirty="0"/>
                  <a:t>505.05 </a:t>
                </a:r>
              </a:p>
            </p:txBody>
          </p:sp>
          <p:sp>
            <p:nvSpPr>
              <p:cNvPr id="47" name="TextBox 46"/>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48" name="Group 47"/>
            <p:cNvGrpSpPr/>
            <p:nvPr/>
          </p:nvGrpSpPr>
          <p:grpSpPr>
            <a:xfrm>
              <a:off x="6761620" y="4455603"/>
              <a:ext cx="1204948" cy="278924"/>
              <a:chOff x="2489692" y="3401676"/>
              <a:chExt cx="1204948" cy="278924"/>
            </a:xfrm>
          </p:grpSpPr>
          <p:sp>
            <p:nvSpPr>
              <p:cNvPr id="49" name="TextBox 48"/>
              <p:cNvSpPr txBox="1"/>
              <p:nvPr/>
            </p:nvSpPr>
            <p:spPr>
              <a:xfrm>
                <a:off x="3043500" y="3401676"/>
                <a:ext cx="651140" cy="276999"/>
              </a:xfrm>
              <a:prstGeom prst="rect">
                <a:avLst/>
              </a:prstGeom>
              <a:noFill/>
            </p:spPr>
            <p:txBody>
              <a:bodyPr wrap="none" rtlCol="0">
                <a:spAutoFit/>
              </a:bodyPr>
              <a:lstStyle/>
              <a:p>
                <a:pPr algn="r"/>
                <a:r>
                  <a:rPr lang="en-US" sz="1200" dirty="0"/>
                  <a:t>476.19 </a:t>
                </a:r>
              </a:p>
            </p:txBody>
          </p:sp>
          <p:sp>
            <p:nvSpPr>
              <p:cNvPr id="50" name="TextBox 49"/>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51" name="Group 50"/>
            <p:cNvGrpSpPr/>
            <p:nvPr/>
          </p:nvGrpSpPr>
          <p:grpSpPr>
            <a:xfrm>
              <a:off x="6761620" y="4980232"/>
              <a:ext cx="1204948" cy="278924"/>
              <a:chOff x="2489692" y="3401676"/>
              <a:chExt cx="1204948" cy="278924"/>
            </a:xfrm>
          </p:grpSpPr>
          <p:sp>
            <p:nvSpPr>
              <p:cNvPr id="52" name="TextBox 51"/>
              <p:cNvSpPr txBox="1"/>
              <p:nvPr/>
            </p:nvSpPr>
            <p:spPr>
              <a:xfrm>
                <a:off x="3043500" y="3401676"/>
                <a:ext cx="651140" cy="276999"/>
              </a:xfrm>
              <a:prstGeom prst="rect">
                <a:avLst/>
              </a:prstGeom>
              <a:noFill/>
            </p:spPr>
            <p:txBody>
              <a:bodyPr wrap="none" rtlCol="0">
                <a:spAutoFit/>
              </a:bodyPr>
              <a:lstStyle/>
              <a:p>
                <a:pPr algn="r"/>
                <a:r>
                  <a:rPr lang="en-US" sz="1200" dirty="0"/>
                  <a:t>454.55 </a:t>
                </a:r>
              </a:p>
            </p:txBody>
          </p:sp>
          <p:sp>
            <p:nvSpPr>
              <p:cNvPr id="53" name="TextBox 52"/>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54" name="Group 53"/>
            <p:cNvGrpSpPr/>
            <p:nvPr/>
          </p:nvGrpSpPr>
          <p:grpSpPr>
            <a:xfrm>
              <a:off x="6761620" y="5520965"/>
              <a:ext cx="1204948" cy="278924"/>
              <a:chOff x="2489692" y="3401676"/>
              <a:chExt cx="1204948" cy="278924"/>
            </a:xfrm>
          </p:grpSpPr>
          <p:sp>
            <p:nvSpPr>
              <p:cNvPr id="55" name="TextBox 54"/>
              <p:cNvSpPr txBox="1"/>
              <p:nvPr/>
            </p:nvSpPr>
            <p:spPr>
              <a:xfrm>
                <a:off x="3043500" y="3401676"/>
                <a:ext cx="651140" cy="276999"/>
              </a:xfrm>
              <a:prstGeom prst="rect">
                <a:avLst/>
              </a:prstGeom>
              <a:noFill/>
            </p:spPr>
            <p:txBody>
              <a:bodyPr wrap="none" rtlCol="0">
                <a:spAutoFit/>
              </a:bodyPr>
              <a:lstStyle/>
              <a:p>
                <a:pPr algn="r"/>
                <a:r>
                  <a:rPr lang="en-US" sz="1200" dirty="0"/>
                  <a:t>467.29 </a:t>
                </a:r>
              </a:p>
            </p:txBody>
          </p:sp>
          <p:sp>
            <p:nvSpPr>
              <p:cNvPr id="56" name="TextBox 55"/>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57" name="Group 56"/>
            <p:cNvGrpSpPr/>
            <p:nvPr/>
          </p:nvGrpSpPr>
          <p:grpSpPr>
            <a:xfrm>
              <a:off x="8895048" y="3399751"/>
              <a:ext cx="1204948" cy="278924"/>
              <a:chOff x="2489692" y="3401676"/>
              <a:chExt cx="1204948" cy="278924"/>
            </a:xfrm>
          </p:grpSpPr>
          <p:sp>
            <p:nvSpPr>
              <p:cNvPr id="58" name="TextBox 57"/>
              <p:cNvSpPr txBox="1"/>
              <p:nvPr/>
            </p:nvSpPr>
            <p:spPr>
              <a:xfrm>
                <a:off x="2926480" y="3401676"/>
                <a:ext cx="768160" cy="276999"/>
              </a:xfrm>
              <a:prstGeom prst="rect">
                <a:avLst/>
              </a:prstGeom>
              <a:noFill/>
            </p:spPr>
            <p:txBody>
              <a:bodyPr wrap="none" rtlCol="0">
                <a:spAutoFit/>
              </a:bodyPr>
              <a:lstStyle/>
              <a:p>
                <a:pPr algn="r"/>
                <a:r>
                  <a:rPr lang="en-US" sz="1200" dirty="0"/>
                  <a:t>1,000.00 </a:t>
                </a:r>
              </a:p>
            </p:txBody>
          </p:sp>
          <p:sp>
            <p:nvSpPr>
              <p:cNvPr id="59" name="TextBox 58"/>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60" name="Group 59"/>
            <p:cNvGrpSpPr/>
            <p:nvPr/>
          </p:nvGrpSpPr>
          <p:grpSpPr>
            <a:xfrm>
              <a:off x="8895048" y="3927867"/>
              <a:ext cx="1204948" cy="278924"/>
              <a:chOff x="2489692" y="3401676"/>
              <a:chExt cx="1204948" cy="278924"/>
            </a:xfrm>
          </p:grpSpPr>
          <p:sp>
            <p:nvSpPr>
              <p:cNvPr id="61" name="TextBox 60"/>
              <p:cNvSpPr txBox="1"/>
              <p:nvPr/>
            </p:nvSpPr>
            <p:spPr>
              <a:xfrm>
                <a:off x="2926480" y="3401676"/>
                <a:ext cx="768160" cy="276999"/>
              </a:xfrm>
              <a:prstGeom prst="rect">
                <a:avLst/>
              </a:prstGeom>
              <a:noFill/>
            </p:spPr>
            <p:txBody>
              <a:bodyPr wrap="none" rtlCol="0">
                <a:spAutoFit/>
              </a:bodyPr>
              <a:lstStyle/>
              <a:p>
                <a:pPr algn="r"/>
                <a:r>
                  <a:rPr lang="en-US" sz="1200" dirty="0"/>
                  <a:t>1,060.61 </a:t>
                </a:r>
              </a:p>
            </p:txBody>
          </p:sp>
          <p:sp>
            <p:nvSpPr>
              <p:cNvPr id="62" name="TextBox 61"/>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63" name="Group 62"/>
            <p:cNvGrpSpPr/>
            <p:nvPr/>
          </p:nvGrpSpPr>
          <p:grpSpPr>
            <a:xfrm>
              <a:off x="8895048" y="4448645"/>
              <a:ext cx="1204948" cy="278924"/>
              <a:chOff x="2489692" y="3401676"/>
              <a:chExt cx="1204948" cy="278924"/>
            </a:xfrm>
          </p:grpSpPr>
          <p:sp>
            <p:nvSpPr>
              <p:cNvPr id="64" name="TextBox 63"/>
              <p:cNvSpPr txBox="1"/>
              <p:nvPr/>
            </p:nvSpPr>
            <p:spPr>
              <a:xfrm>
                <a:off x="3043500" y="3401676"/>
                <a:ext cx="651140" cy="276999"/>
              </a:xfrm>
              <a:prstGeom prst="rect">
                <a:avLst/>
              </a:prstGeom>
              <a:noFill/>
            </p:spPr>
            <p:txBody>
              <a:bodyPr wrap="none" rtlCol="0">
                <a:spAutoFit/>
              </a:bodyPr>
              <a:lstStyle/>
              <a:p>
                <a:pPr algn="r"/>
                <a:r>
                  <a:rPr lang="en-US" sz="1200" dirty="0"/>
                  <a:t>904.76 </a:t>
                </a:r>
              </a:p>
            </p:txBody>
          </p:sp>
          <p:sp>
            <p:nvSpPr>
              <p:cNvPr id="65" name="TextBox 64"/>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66" name="Group 65"/>
            <p:cNvGrpSpPr/>
            <p:nvPr/>
          </p:nvGrpSpPr>
          <p:grpSpPr>
            <a:xfrm>
              <a:off x="8895048" y="4973274"/>
              <a:ext cx="1187587" cy="278924"/>
              <a:chOff x="2489692" y="3401676"/>
              <a:chExt cx="1187587" cy="278924"/>
            </a:xfrm>
          </p:grpSpPr>
          <p:sp>
            <p:nvSpPr>
              <p:cNvPr id="67" name="TextBox 66"/>
              <p:cNvSpPr txBox="1"/>
              <p:nvPr/>
            </p:nvSpPr>
            <p:spPr>
              <a:xfrm>
                <a:off x="3061405" y="3401676"/>
                <a:ext cx="615874" cy="276999"/>
              </a:xfrm>
              <a:prstGeom prst="rect">
                <a:avLst/>
              </a:prstGeom>
              <a:noFill/>
            </p:spPr>
            <p:txBody>
              <a:bodyPr wrap="none" rtlCol="0">
                <a:spAutoFit/>
              </a:bodyPr>
              <a:lstStyle/>
              <a:p>
                <a:pPr algn="r"/>
                <a:r>
                  <a:rPr lang="en-US" sz="1200" dirty="0"/>
                  <a:t>818.18</a:t>
                </a:r>
              </a:p>
            </p:txBody>
          </p:sp>
          <p:sp>
            <p:nvSpPr>
              <p:cNvPr id="68" name="TextBox 67"/>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69" name="Group 68"/>
            <p:cNvGrpSpPr/>
            <p:nvPr/>
          </p:nvGrpSpPr>
          <p:grpSpPr>
            <a:xfrm>
              <a:off x="8895048" y="5514007"/>
              <a:ext cx="1187587" cy="278924"/>
              <a:chOff x="2489692" y="3401676"/>
              <a:chExt cx="1187587" cy="278924"/>
            </a:xfrm>
          </p:grpSpPr>
          <p:sp>
            <p:nvSpPr>
              <p:cNvPr id="70" name="TextBox 69"/>
              <p:cNvSpPr txBox="1"/>
              <p:nvPr/>
            </p:nvSpPr>
            <p:spPr>
              <a:xfrm>
                <a:off x="3061405" y="3401676"/>
                <a:ext cx="615874" cy="276999"/>
              </a:xfrm>
              <a:prstGeom prst="rect">
                <a:avLst/>
              </a:prstGeom>
              <a:noFill/>
            </p:spPr>
            <p:txBody>
              <a:bodyPr wrap="none" rtlCol="0">
                <a:spAutoFit/>
              </a:bodyPr>
              <a:lstStyle/>
              <a:p>
                <a:pPr algn="r"/>
                <a:r>
                  <a:rPr lang="en-US" sz="1200" dirty="0"/>
                  <a:t>794.39</a:t>
                </a:r>
              </a:p>
            </p:txBody>
          </p:sp>
          <p:sp>
            <p:nvSpPr>
              <p:cNvPr id="71" name="TextBox 70"/>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72" name="Group 71"/>
            <p:cNvGrpSpPr/>
            <p:nvPr/>
          </p:nvGrpSpPr>
          <p:grpSpPr>
            <a:xfrm>
              <a:off x="5741943" y="4184883"/>
              <a:ext cx="1051560" cy="539496"/>
              <a:chOff x="4089991" y="2675671"/>
              <a:chExt cx="752636" cy="375700"/>
            </a:xfrm>
          </p:grpSpPr>
          <p:sp>
            <p:nvSpPr>
              <p:cNvPr id="73" name="Rectangle 72"/>
              <p:cNvSpPr/>
              <p:nvPr/>
            </p:nvSpPr>
            <p:spPr>
              <a:xfrm>
                <a:off x="4089991" y="2675671"/>
                <a:ext cx="752636" cy="375700"/>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4165192" y="2685884"/>
                <a:ext cx="595689" cy="353649"/>
              </a:xfrm>
              <a:prstGeom prst="rect">
                <a:avLst/>
              </a:prstGeom>
              <a:noFill/>
            </p:spPr>
            <p:txBody>
              <a:bodyPr wrap="none" rtlCol="0">
                <a:spAutoFit/>
              </a:bodyPr>
              <a:lstStyle/>
              <a:p>
                <a:pPr algn="ctr"/>
                <a:r>
                  <a:rPr lang="en-US" sz="900" b="1" dirty="0">
                    <a:solidFill>
                      <a:srgbClr val="006101"/>
                    </a:solidFill>
                  </a:rPr>
                  <a:t>Met with</a:t>
                </a:r>
              </a:p>
              <a:p>
                <a:pPr algn="ctr"/>
                <a:r>
                  <a:rPr lang="en-US" sz="900" b="1" dirty="0">
                    <a:solidFill>
                      <a:srgbClr val="006101"/>
                    </a:solidFill>
                  </a:rPr>
                  <a:t>Exceptions or</a:t>
                </a:r>
              </a:p>
              <a:p>
                <a:pPr algn="ctr"/>
                <a:r>
                  <a:rPr lang="en-US" sz="900" b="1" dirty="0">
                    <a:solidFill>
                      <a:srgbClr val="006101"/>
                    </a:solidFill>
                  </a:rPr>
                  <a:t>Adjustments</a:t>
                </a:r>
              </a:p>
            </p:txBody>
          </p:sp>
        </p:grpSp>
        <p:grpSp>
          <p:nvGrpSpPr>
            <p:cNvPr id="75" name="Group 74"/>
            <p:cNvGrpSpPr/>
            <p:nvPr/>
          </p:nvGrpSpPr>
          <p:grpSpPr>
            <a:xfrm>
              <a:off x="5739373" y="4723065"/>
              <a:ext cx="1069848" cy="534165"/>
              <a:chOff x="4089991" y="2679701"/>
              <a:chExt cx="758873" cy="362758"/>
            </a:xfrm>
          </p:grpSpPr>
          <p:sp>
            <p:nvSpPr>
              <p:cNvPr id="76" name="Rectangle 75"/>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78" name="Group 77"/>
            <p:cNvGrpSpPr/>
            <p:nvPr/>
          </p:nvGrpSpPr>
          <p:grpSpPr>
            <a:xfrm>
              <a:off x="3605466" y="3659214"/>
              <a:ext cx="1051560" cy="530352"/>
              <a:chOff x="4089991" y="2679701"/>
              <a:chExt cx="752636" cy="362758"/>
            </a:xfrm>
          </p:grpSpPr>
          <p:sp>
            <p:nvSpPr>
              <p:cNvPr id="79" name="Rectangle 78"/>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81" name="Group 80"/>
            <p:cNvGrpSpPr/>
            <p:nvPr/>
          </p:nvGrpSpPr>
          <p:grpSpPr>
            <a:xfrm>
              <a:off x="3607398" y="4191864"/>
              <a:ext cx="1051560" cy="530352"/>
              <a:chOff x="4089991" y="2679701"/>
              <a:chExt cx="752636" cy="362758"/>
            </a:xfrm>
          </p:grpSpPr>
          <p:sp>
            <p:nvSpPr>
              <p:cNvPr id="82" name="Rectangle 81"/>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84" name="Group 83"/>
            <p:cNvGrpSpPr/>
            <p:nvPr/>
          </p:nvGrpSpPr>
          <p:grpSpPr>
            <a:xfrm>
              <a:off x="3603117" y="4725708"/>
              <a:ext cx="1051560" cy="530352"/>
              <a:chOff x="4089991" y="2679701"/>
              <a:chExt cx="759181" cy="362758"/>
            </a:xfrm>
          </p:grpSpPr>
          <p:sp>
            <p:nvSpPr>
              <p:cNvPr id="85" name="Rectangle 84"/>
              <p:cNvSpPr/>
              <p:nvPr/>
            </p:nvSpPr>
            <p:spPr>
              <a:xfrm>
                <a:off x="4089991" y="2679701"/>
                <a:ext cx="759181"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87" name="Group 86"/>
            <p:cNvGrpSpPr/>
            <p:nvPr/>
          </p:nvGrpSpPr>
          <p:grpSpPr>
            <a:xfrm>
              <a:off x="3603960" y="5253044"/>
              <a:ext cx="1051560" cy="530352"/>
              <a:chOff x="4089991" y="2679701"/>
              <a:chExt cx="752636" cy="362758"/>
            </a:xfrm>
          </p:grpSpPr>
          <p:sp>
            <p:nvSpPr>
              <p:cNvPr id="88" name="Rectangle 87"/>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90" name="Group 89"/>
            <p:cNvGrpSpPr/>
            <p:nvPr/>
          </p:nvGrpSpPr>
          <p:grpSpPr>
            <a:xfrm>
              <a:off x="5739464" y="3654996"/>
              <a:ext cx="1060704" cy="530352"/>
              <a:chOff x="4089991" y="2679701"/>
              <a:chExt cx="752636" cy="362758"/>
            </a:xfrm>
          </p:grpSpPr>
          <p:sp>
            <p:nvSpPr>
              <p:cNvPr id="91" name="Rectangle 90"/>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93" name="Group 92"/>
            <p:cNvGrpSpPr/>
            <p:nvPr/>
          </p:nvGrpSpPr>
          <p:grpSpPr>
            <a:xfrm>
              <a:off x="5741923" y="5257355"/>
              <a:ext cx="1069928" cy="534165"/>
              <a:chOff x="4089991" y="2679701"/>
              <a:chExt cx="758873" cy="362758"/>
            </a:xfrm>
          </p:grpSpPr>
          <p:sp>
            <p:nvSpPr>
              <p:cNvPr id="94" name="Rectangle 93"/>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96" name="Group 95"/>
            <p:cNvGrpSpPr/>
            <p:nvPr/>
          </p:nvGrpSpPr>
          <p:grpSpPr>
            <a:xfrm>
              <a:off x="7883153" y="3656369"/>
              <a:ext cx="1060704" cy="530352"/>
              <a:chOff x="4089991" y="2679701"/>
              <a:chExt cx="752636" cy="362758"/>
            </a:xfrm>
          </p:grpSpPr>
          <p:sp>
            <p:nvSpPr>
              <p:cNvPr id="97" name="Rectangle 96"/>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99" name="Group 98"/>
            <p:cNvGrpSpPr/>
            <p:nvPr/>
          </p:nvGrpSpPr>
          <p:grpSpPr>
            <a:xfrm>
              <a:off x="7883194" y="4198437"/>
              <a:ext cx="1069848" cy="534165"/>
              <a:chOff x="4089991" y="2679701"/>
              <a:chExt cx="758873" cy="362758"/>
            </a:xfrm>
          </p:grpSpPr>
          <p:sp>
            <p:nvSpPr>
              <p:cNvPr id="100" name="Rectangle 99"/>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102" name="Group 101"/>
            <p:cNvGrpSpPr/>
            <p:nvPr/>
          </p:nvGrpSpPr>
          <p:grpSpPr>
            <a:xfrm>
              <a:off x="7882827" y="4729789"/>
              <a:ext cx="1051560" cy="530352"/>
              <a:chOff x="4089991" y="2679701"/>
              <a:chExt cx="752636" cy="362758"/>
            </a:xfrm>
          </p:grpSpPr>
          <p:sp>
            <p:nvSpPr>
              <p:cNvPr id="103" name="Rectangle 102"/>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105" name="Group 104"/>
            <p:cNvGrpSpPr/>
            <p:nvPr/>
          </p:nvGrpSpPr>
          <p:grpSpPr>
            <a:xfrm>
              <a:off x="7886455" y="5257989"/>
              <a:ext cx="1051560" cy="530352"/>
              <a:chOff x="4089991" y="2679701"/>
              <a:chExt cx="752636" cy="362758"/>
            </a:xfrm>
          </p:grpSpPr>
          <p:sp>
            <p:nvSpPr>
              <p:cNvPr id="106" name="Rectangle 105"/>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108" name="Group 107"/>
            <p:cNvGrpSpPr/>
            <p:nvPr/>
          </p:nvGrpSpPr>
          <p:grpSpPr>
            <a:xfrm>
              <a:off x="10015759" y="3654531"/>
              <a:ext cx="1060704" cy="530352"/>
              <a:chOff x="4089991" y="2679701"/>
              <a:chExt cx="752636" cy="362758"/>
            </a:xfrm>
          </p:grpSpPr>
          <p:sp>
            <p:nvSpPr>
              <p:cNvPr id="109" name="Rectangle 108"/>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111" name="Group 110"/>
            <p:cNvGrpSpPr/>
            <p:nvPr/>
          </p:nvGrpSpPr>
          <p:grpSpPr>
            <a:xfrm>
              <a:off x="10018173" y="4188520"/>
              <a:ext cx="1069848" cy="534165"/>
              <a:chOff x="4089991" y="2679701"/>
              <a:chExt cx="758873" cy="362758"/>
            </a:xfrm>
          </p:grpSpPr>
          <p:sp>
            <p:nvSpPr>
              <p:cNvPr id="112" name="Rectangle 111"/>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114" name="Group 113"/>
            <p:cNvGrpSpPr/>
            <p:nvPr/>
          </p:nvGrpSpPr>
          <p:grpSpPr>
            <a:xfrm>
              <a:off x="10019546" y="4722216"/>
              <a:ext cx="1069848" cy="534165"/>
              <a:chOff x="4089991" y="2679701"/>
              <a:chExt cx="758873" cy="362758"/>
            </a:xfrm>
          </p:grpSpPr>
          <p:sp>
            <p:nvSpPr>
              <p:cNvPr id="115" name="Rectangle 114"/>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117" name="Group 116"/>
            <p:cNvGrpSpPr/>
            <p:nvPr/>
          </p:nvGrpSpPr>
          <p:grpSpPr>
            <a:xfrm>
              <a:off x="10015759" y="5256841"/>
              <a:ext cx="1069848" cy="534165"/>
              <a:chOff x="4089991" y="2679701"/>
              <a:chExt cx="758873" cy="362758"/>
            </a:xfrm>
          </p:grpSpPr>
          <p:sp>
            <p:nvSpPr>
              <p:cNvPr id="118" name="Rectangle 117"/>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grpSp>
        <p:nvGrpSpPr>
          <p:cNvPr id="124" name="Group 123"/>
          <p:cNvGrpSpPr/>
          <p:nvPr/>
        </p:nvGrpSpPr>
        <p:grpSpPr>
          <a:xfrm>
            <a:off x="280108" y="-494700"/>
            <a:ext cx="19435013" cy="7251191"/>
            <a:chOff x="280108" y="1773937"/>
            <a:chExt cx="19435013" cy="7251191"/>
          </a:xfrm>
        </p:grpSpPr>
        <p:pic>
          <p:nvPicPr>
            <p:cNvPr id="125" name="Picture 1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08" y="1773937"/>
              <a:ext cx="19435013" cy="7251191"/>
            </a:xfrm>
            <a:prstGeom prst="rect">
              <a:avLst/>
            </a:prstGeom>
          </p:spPr>
        </p:pic>
        <p:grpSp>
          <p:nvGrpSpPr>
            <p:cNvPr id="126" name="Group 125"/>
            <p:cNvGrpSpPr/>
            <p:nvPr/>
          </p:nvGrpSpPr>
          <p:grpSpPr>
            <a:xfrm>
              <a:off x="2489692" y="3401676"/>
              <a:ext cx="1204948" cy="278924"/>
              <a:chOff x="2489692" y="3401676"/>
              <a:chExt cx="1204948" cy="278924"/>
            </a:xfrm>
          </p:grpSpPr>
          <p:sp>
            <p:nvSpPr>
              <p:cNvPr id="237" name="TextBox 236"/>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238" name="TextBox 237"/>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27" name="Group 126"/>
            <p:cNvGrpSpPr/>
            <p:nvPr/>
          </p:nvGrpSpPr>
          <p:grpSpPr>
            <a:xfrm>
              <a:off x="4642063" y="3408634"/>
              <a:ext cx="1189903" cy="283541"/>
              <a:chOff x="4642063" y="3408634"/>
              <a:chExt cx="1189903" cy="283541"/>
            </a:xfrm>
          </p:grpSpPr>
          <p:sp>
            <p:nvSpPr>
              <p:cNvPr id="235" name="TextBox 234"/>
              <p:cNvSpPr txBox="1"/>
              <p:nvPr/>
            </p:nvSpPr>
            <p:spPr>
              <a:xfrm>
                <a:off x="4789693" y="3415176"/>
                <a:ext cx="1042273" cy="276999"/>
              </a:xfrm>
              <a:prstGeom prst="rect">
                <a:avLst/>
              </a:prstGeom>
              <a:noFill/>
            </p:spPr>
            <p:txBody>
              <a:bodyPr wrap="none" rtlCol="0">
                <a:spAutoFit/>
              </a:bodyPr>
              <a:lstStyle/>
              <a:p>
                <a:pPr algn="r"/>
                <a:r>
                  <a:rPr lang="en-US" sz="1200" dirty="0"/>
                  <a:t>1,000,000.00 </a:t>
                </a:r>
              </a:p>
            </p:txBody>
          </p:sp>
          <p:sp>
            <p:nvSpPr>
              <p:cNvPr id="236" name="TextBox 235"/>
              <p:cNvSpPr txBox="1"/>
              <p:nvPr/>
            </p:nvSpPr>
            <p:spPr>
              <a:xfrm>
                <a:off x="4642063" y="3408634"/>
                <a:ext cx="263214" cy="276999"/>
              </a:xfrm>
              <a:prstGeom prst="rect">
                <a:avLst/>
              </a:prstGeom>
              <a:noFill/>
            </p:spPr>
            <p:txBody>
              <a:bodyPr wrap="none" rtlCol="0">
                <a:spAutoFit/>
              </a:bodyPr>
              <a:lstStyle/>
              <a:p>
                <a:pPr algn="r"/>
                <a:r>
                  <a:rPr lang="en-US" sz="1200" dirty="0"/>
                  <a:t>$</a:t>
                </a:r>
              </a:p>
            </p:txBody>
          </p:sp>
        </p:grpSp>
        <p:grpSp>
          <p:nvGrpSpPr>
            <p:cNvPr id="128" name="Group 127"/>
            <p:cNvGrpSpPr/>
            <p:nvPr/>
          </p:nvGrpSpPr>
          <p:grpSpPr>
            <a:xfrm>
              <a:off x="4642063" y="3949520"/>
              <a:ext cx="1198085" cy="277772"/>
              <a:chOff x="4642063" y="3949520"/>
              <a:chExt cx="1198085" cy="277772"/>
            </a:xfrm>
          </p:grpSpPr>
          <p:sp>
            <p:nvSpPr>
              <p:cNvPr id="233" name="TextBox 232"/>
              <p:cNvSpPr txBox="1"/>
              <p:nvPr/>
            </p:nvSpPr>
            <p:spPr>
              <a:xfrm>
                <a:off x="4797875" y="3949520"/>
                <a:ext cx="1042273" cy="276999"/>
              </a:xfrm>
              <a:prstGeom prst="rect">
                <a:avLst/>
              </a:prstGeom>
              <a:noFill/>
            </p:spPr>
            <p:txBody>
              <a:bodyPr wrap="none" rtlCol="0">
                <a:spAutoFit/>
              </a:bodyPr>
              <a:lstStyle/>
              <a:p>
                <a:pPr algn="r"/>
                <a:r>
                  <a:rPr lang="en-US" sz="1200" dirty="0"/>
                  <a:t>1,050,000.00 </a:t>
                </a:r>
              </a:p>
            </p:txBody>
          </p:sp>
          <p:sp>
            <p:nvSpPr>
              <p:cNvPr id="234" name="TextBox 233"/>
              <p:cNvSpPr txBox="1"/>
              <p:nvPr/>
            </p:nvSpPr>
            <p:spPr>
              <a:xfrm>
                <a:off x="4642063" y="3950293"/>
                <a:ext cx="263214" cy="276999"/>
              </a:xfrm>
              <a:prstGeom prst="rect">
                <a:avLst/>
              </a:prstGeom>
              <a:noFill/>
            </p:spPr>
            <p:txBody>
              <a:bodyPr wrap="none" rtlCol="0">
                <a:spAutoFit/>
              </a:bodyPr>
              <a:lstStyle/>
              <a:p>
                <a:pPr algn="r"/>
                <a:r>
                  <a:rPr lang="en-US" sz="1200" dirty="0"/>
                  <a:t>$</a:t>
                </a:r>
              </a:p>
            </p:txBody>
          </p:sp>
        </p:grpSp>
        <p:grpSp>
          <p:nvGrpSpPr>
            <p:cNvPr id="129" name="Group 128"/>
            <p:cNvGrpSpPr/>
            <p:nvPr/>
          </p:nvGrpSpPr>
          <p:grpSpPr>
            <a:xfrm>
              <a:off x="4642063" y="4475019"/>
              <a:ext cx="1188575" cy="277377"/>
              <a:chOff x="4642063" y="4475019"/>
              <a:chExt cx="1188575" cy="277377"/>
            </a:xfrm>
          </p:grpSpPr>
          <p:sp>
            <p:nvSpPr>
              <p:cNvPr id="231" name="TextBox 230"/>
              <p:cNvSpPr txBox="1"/>
              <p:nvPr/>
            </p:nvSpPr>
            <p:spPr>
              <a:xfrm>
                <a:off x="4905385" y="4475397"/>
                <a:ext cx="925253" cy="276999"/>
              </a:xfrm>
              <a:prstGeom prst="rect">
                <a:avLst/>
              </a:prstGeom>
              <a:noFill/>
            </p:spPr>
            <p:txBody>
              <a:bodyPr wrap="none" rtlCol="0">
                <a:spAutoFit/>
              </a:bodyPr>
              <a:lstStyle/>
              <a:p>
                <a:pPr algn="r"/>
                <a:r>
                  <a:rPr lang="en-US" sz="1200" dirty="0"/>
                  <a:t>950,000.00 </a:t>
                </a:r>
              </a:p>
            </p:txBody>
          </p:sp>
          <p:sp>
            <p:nvSpPr>
              <p:cNvPr id="232" name="TextBox 231"/>
              <p:cNvSpPr txBox="1"/>
              <p:nvPr/>
            </p:nvSpPr>
            <p:spPr>
              <a:xfrm>
                <a:off x="4642063" y="4475019"/>
                <a:ext cx="263214" cy="276999"/>
              </a:xfrm>
              <a:prstGeom prst="rect">
                <a:avLst/>
              </a:prstGeom>
              <a:noFill/>
            </p:spPr>
            <p:txBody>
              <a:bodyPr wrap="none" rtlCol="0">
                <a:spAutoFit/>
              </a:bodyPr>
              <a:lstStyle/>
              <a:p>
                <a:pPr algn="r"/>
                <a:r>
                  <a:rPr lang="en-US" sz="1200" dirty="0"/>
                  <a:t>$</a:t>
                </a:r>
              </a:p>
            </p:txBody>
          </p:sp>
        </p:grpSp>
        <p:grpSp>
          <p:nvGrpSpPr>
            <p:cNvPr id="130" name="Group 129"/>
            <p:cNvGrpSpPr/>
            <p:nvPr/>
          </p:nvGrpSpPr>
          <p:grpSpPr>
            <a:xfrm>
              <a:off x="4642063" y="5005602"/>
              <a:ext cx="1188574" cy="277466"/>
              <a:chOff x="4642063" y="5005602"/>
              <a:chExt cx="1188574" cy="277466"/>
            </a:xfrm>
          </p:grpSpPr>
          <p:sp>
            <p:nvSpPr>
              <p:cNvPr id="229" name="TextBox 228"/>
              <p:cNvSpPr txBox="1"/>
              <p:nvPr/>
            </p:nvSpPr>
            <p:spPr>
              <a:xfrm>
                <a:off x="4905384" y="5005602"/>
                <a:ext cx="925253" cy="276999"/>
              </a:xfrm>
              <a:prstGeom prst="rect">
                <a:avLst/>
              </a:prstGeom>
              <a:noFill/>
            </p:spPr>
            <p:txBody>
              <a:bodyPr wrap="none" rtlCol="0">
                <a:spAutoFit/>
              </a:bodyPr>
              <a:lstStyle/>
              <a:p>
                <a:pPr algn="r"/>
                <a:r>
                  <a:rPr lang="en-US" sz="1200" dirty="0"/>
                  <a:t>900,000.00 </a:t>
                </a:r>
              </a:p>
            </p:txBody>
          </p:sp>
          <p:sp>
            <p:nvSpPr>
              <p:cNvPr id="230" name="TextBox 229"/>
              <p:cNvSpPr txBox="1"/>
              <p:nvPr/>
            </p:nvSpPr>
            <p:spPr>
              <a:xfrm>
                <a:off x="4642063" y="5006069"/>
                <a:ext cx="263214" cy="276999"/>
              </a:xfrm>
              <a:prstGeom prst="rect">
                <a:avLst/>
              </a:prstGeom>
              <a:noFill/>
            </p:spPr>
            <p:txBody>
              <a:bodyPr wrap="none" rtlCol="0">
                <a:spAutoFit/>
              </a:bodyPr>
              <a:lstStyle/>
              <a:p>
                <a:pPr algn="r"/>
                <a:r>
                  <a:rPr lang="en-US" sz="1200" dirty="0"/>
                  <a:t>$</a:t>
                </a:r>
              </a:p>
            </p:txBody>
          </p:sp>
        </p:grpSp>
        <p:grpSp>
          <p:nvGrpSpPr>
            <p:cNvPr id="131" name="Group 130"/>
            <p:cNvGrpSpPr/>
            <p:nvPr/>
          </p:nvGrpSpPr>
          <p:grpSpPr>
            <a:xfrm>
              <a:off x="4642063" y="5520965"/>
              <a:ext cx="1188574" cy="279744"/>
              <a:chOff x="4642063" y="5520965"/>
              <a:chExt cx="1188574" cy="279744"/>
            </a:xfrm>
          </p:grpSpPr>
          <p:sp>
            <p:nvSpPr>
              <p:cNvPr id="227" name="TextBox 226"/>
              <p:cNvSpPr txBox="1"/>
              <p:nvPr/>
            </p:nvSpPr>
            <p:spPr>
              <a:xfrm>
                <a:off x="4905384" y="5523710"/>
                <a:ext cx="925253" cy="276999"/>
              </a:xfrm>
              <a:prstGeom prst="rect">
                <a:avLst/>
              </a:prstGeom>
              <a:noFill/>
            </p:spPr>
            <p:txBody>
              <a:bodyPr wrap="none" rtlCol="0">
                <a:spAutoFit/>
              </a:bodyPr>
              <a:lstStyle/>
              <a:p>
                <a:pPr algn="r"/>
                <a:r>
                  <a:rPr lang="en-US" sz="1200" dirty="0"/>
                  <a:t>850,000.00 </a:t>
                </a:r>
              </a:p>
            </p:txBody>
          </p:sp>
          <p:sp>
            <p:nvSpPr>
              <p:cNvPr id="228" name="TextBox 227"/>
              <p:cNvSpPr txBox="1"/>
              <p:nvPr/>
            </p:nvSpPr>
            <p:spPr>
              <a:xfrm>
                <a:off x="4642063" y="5520965"/>
                <a:ext cx="263214" cy="276999"/>
              </a:xfrm>
              <a:prstGeom prst="rect">
                <a:avLst/>
              </a:prstGeom>
              <a:noFill/>
            </p:spPr>
            <p:txBody>
              <a:bodyPr wrap="none" rtlCol="0">
                <a:spAutoFit/>
              </a:bodyPr>
              <a:lstStyle/>
              <a:p>
                <a:pPr algn="r"/>
                <a:r>
                  <a:rPr lang="en-US" sz="1200" dirty="0"/>
                  <a:t>$</a:t>
                </a:r>
              </a:p>
            </p:txBody>
          </p:sp>
        </p:grpSp>
        <p:sp>
          <p:nvSpPr>
            <p:cNvPr id="132" name="TextBox 131"/>
            <p:cNvSpPr txBox="1"/>
            <p:nvPr/>
          </p:nvSpPr>
          <p:spPr>
            <a:xfrm>
              <a:off x="2073468" y="3403601"/>
              <a:ext cx="498855" cy="276999"/>
            </a:xfrm>
            <a:prstGeom prst="rect">
              <a:avLst/>
            </a:prstGeom>
            <a:noFill/>
          </p:spPr>
          <p:txBody>
            <a:bodyPr wrap="none" rtlCol="0">
              <a:spAutoFit/>
            </a:bodyPr>
            <a:lstStyle/>
            <a:p>
              <a:pPr algn="r"/>
              <a:r>
                <a:rPr lang="en-US" sz="1200" dirty="0"/>
                <a:t>1000</a:t>
              </a:r>
            </a:p>
          </p:txBody>
        </p:sp>
        <p:sp>
          <p:nvSpPr>
            <p:cNvPr id="133" name="TextBox 132"/>
            <p:cNvSpPr txBox="1"/>
            <p:nvPr/>
          </p:nvSpPr>
          <p:spPr>
            <a:xfrm>
              <a:off x="2152015" y="3910084"/>
              <a:ext cx="420308" cy="276999"/>
            </a:xfrm>
            <a:prstGeom prst="rect">
              <a:avLst/>
            </a:prstGeom>
            <a:noFill/>
          </p:spPr>
          <p:txBody>
            <a:bodyPr wrap="none" rtlCol="0">
              <a:spAutoFit/>
            </a:bodyPr>
            <a:lstStyle/>
            <a:p>
              <a:pPr algn="r"/>
              <a:r>
                <a:rPr lang="en-US" sz="1200" dirty="0"/>
                <a:t>990</a:t>
              </a:r>
            </a:p>
          </p:txBody>
        </p:sp>
        <p:sp>
          <p:nvSpPr>
            <p:cNvPr id="134" name="TextBox 133"/>
            <p:cNvSpPr txBox="1"/>
            <p:nvPr/>
          </p:nvSpPr>
          <p:spPr>
            <a:xfrm>
              <a:off x="2073468" y="4475674"/>
              <a:ext cx="498855" cy="276999"/>
            </a:xfrm>
            <a:prstGeom prst="rect">
              <a:avLst/>
            </a:prstGeom>
            <a:noFill/>
          </p:spPr>
          <p:txBody>
            <a:bodyPr wrap="none" rtlCol="0">
              <a:spAutoFit/>
            </a:bodyPr>
            <a:lstStyle/>
            <a:p>
              <a:pPr algn="r"/>
              <a:r>
                <a:rPr lang="en-US" sz="1200" dirty="0"/>
                <a:t>1050</a:t>
              </a:r>
            </a:p>
          </p:txBody>
        </p:sp>
        <p:sp>
          <p:nvSpPr>
            <p:cNvPr id="135" name="TextBox 134"/>
            <p:cNvSpPr txBox="1"/>
            <p:nvPr/>
          </p:nvSpPr>
          <p:spPr>
            <a:xfrm>
              <a:off x="2073468" y="4982157"/>
              <a:ext cx="498855" cy="276999"/>
            </a:xfrm>
            <a:prstGeom prst="rect">
              <a:avLst/>
            </a:prstGeom>
            <a:noFill/>
          </p:spPr>
          <p:txBody>
            <a:bodyPr wrap="none" rtlCol="0">
              <a:spAutoFit/>
            </a:bodyPr>
            <a:lstStyle/>
            <a:p>
              <a:pPr algn="r"/>
              <a:r>
                <a:rPr lang="en-US" sz="1200" dirty="0"/>
                <a:t>1100</a:t>
              </a:r>
            </a:p>
          </p:txBody>
        </p:sp>
        <p:sp>
          <p:nvSpPr>
            <p:cNvPr id="136" name="TextBox 135"/>
            <p:cNvSpPr txBox="1"/>
            <p:nvPr/>
          </p:nvSpPr>
          <p:spPr>
            <a:xfrm>
              <a:off x="2073468" y="5535676"/>
              <a:ext cx="498855" cy="276999"/>
            </a:xfrm>
            <a:prstGeom prst="rect">
              <a:avLst/>
            </a:prstGeom>
            <a:noFill/>
          </p:spPr>
          <p:txBody>
            <a:bodyPr wrap="none" rtlCol="0">
              <a:spAutoFit/>
            </a:bodyPr>
            <a:lstStyle/>
            <a:p>
              <a:pPr algn="r"/>
              <a:r>
                <a:rPr lang="en-US" sz="1200" dirty="0"/>
                <a:t>1070</a:t>
              </a:r>
            </a:p>
          </p:txBody>
        </p:sp>
        <p:grpSp>
          <p:nvGrpSpPr>
            <p:cNvPr id="137" name="Group 136"/>
            <p:cNvGrpSpPr/>
            <p:nvPr/>
          </p:nvGrpSpPr>
          <p:grpSpPr>
            <a:xfrm>
              <a:off x="2481510" y="3936750"/>
              <a:ext cx="1204948" cy="278924"/>
              <a:chOff x="2489692" y="3401676"/>
              <a:chExt cx="1204948" cy="278924"/>
            </a:xfrm>
          </p:grpSpPr>
          <p:sp>
            <p:nvSpPr>
              <p:cNvPr id="225" name="TextBox 224"/>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226" name="TextBox 225"/>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38" name="Group 137"/>
            <p:cNvGrpSpPr/>
            <p:nvPr/>
          </p:nvGrpSpPr>
          <p:grpSpPr>
            <a:xfrm>
              <a:off x="2481510" y="4457528"/>
              <a:ext cx="1204948" cy="278924"/>
              <a:chOff x="2489692" y="3401676"/>
              <a:chExt cx="1204948" cy="278924"/>
            </a:xfrm>
          </p:grpSpPr>
          <p:sp>
            <p:nvSpPr>
              <p:cNvPr id="223" name="TextBox 222"/>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224" name="TextBox 223"/>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39" name="Group 138"/>
            <p:cNvGrpSpPr/>
            <p:nvPr/>
          </p:nvGrpSpPr>
          <p:grpSpPr>
            <a:xfrm>
              <a:off x="2481510" y="5005978"/>
              <a:ext cx="1204948" cy="278924"/>
              <a:chOff x="2489692" y="3401676"/>
              <a:chExt cx="1204948" cy="278924"/>
            </a:xfrm>
          </p:grpSpPr>
          <p:sp>
            <p:nvSpPr>
              <p:cNvPr id="221" name="TextBox 220"/>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222" name="TextBox 221"/>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0" name="Group 139"/>
            <p:cNvGrpSpPr/>
            <p:nvPr/>
          </p:nvGrpSpPr>
          <p:grpSpPr>
            <a:xfrm>
              <a:off x="2481510" y="5529601"/>
              <a:ext cx="1204948" cy="278924"/>
              <a:chOff x="2489692" y="3401676"/>
              <a:chExt cx="1204948" cy="278924"/>
            </a:xfrm>
          </p:grpSpPr>
          <p:sp>
            <p:nvSpPr>
              <p:cNvPr id="219" name="TextBox 218"/>
              <p:cNvSpPr txBox="1"/>
              <p:nvPr/>
            </p:nvSpPr>
            <p:spPr>
              <a:xfrm>
                <a:off x="2769387" y="3401676"/>
                <a:ext cx="925253" cy="276999"/>
              </a:xfrm>
              <a:prstGeom prst="rect">
                <a:avLst/>
              </a:prstGeom>
              <a:noFill/>
            </p:spPr>
            <p:txBody>
              <a:bodyPr wrap="none" rtlCol="0">
                <a:spAutoFit/>
              </a:bodyPr>
              <a:lstStyle/>
              <a:p>
                <a:pPr algn="r"/>
                <a:r>
                  <a:rPr lang="en-US" sz="1200" dirty="0"/>
                  <a:t>500,000.00 </a:t>
                </a:r>
              </a:p>
            </p:txBody>
          </p:sp>
          <p:sp>
            <p:nvSpPr>
              <p:cNvPr id="220" name="TextBox 219"/>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1" name="Group 140"/>
            <p:cNvGrpSpPr/>
            <p:nvPr/>
          </p:nvGrpSpPr>
          <p:grpSpPr>
            <a:xfrm>
              <a:off x="6761620" y="3406709"/>
              <a:ext cx="1204948" cy="278924"/>
              <a:chOff x="2489692" y="3401676"/>
              <a:chExt cx="1204948" cy="278924"/>
            </a:xfrm>
          </p:grpSpPr>
          <p:sp>
            <p:nvSpPr>
              <p:cNvPr id="217" name="TextBox 216"/>
              <p:cNvSpPr txBox="1"/>
              <p:nvPr/>
            </p:nvSpPr>
            <p:spPr>
              <a:xfrm>
                <a:off x="3043500" y="3401676"/>
                <a:ext cx="651140" cy="276999"/>
              </a:xfrm>
              <a:prstGeom prst="rect">
                <a:avLst/>
              </a:prstGeom>
              <a:noFill/>
            </p:spPr>
            <p:txBody>
              <a:bodyPr wrap="none" rtlCol="0">
                <a:spAutoFit/>
              </a:bodyPr>
              <a:lstStyle/>
              <a:p>
                <a:pPr algn="r"/>
                <a:r>
                  <a:rPr lang="en-US" sz="1200" dirty="0"/>
                  <a:t>500.00 </a:t>
                </a:r>
              </a:p>
            </p:txBody>
          </p:sp>
          <p:sp>
            <p:nvSpPr>
              <p:cNvPr id="218" name="TextBox 217"/>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2" name="Group 141"/>
            <p:cNvGrpSpPr/>
            <p:nvPr/>
          </p:nvGrpSpPr>
          <p:grpSpPr>
            <a:xfrm>
              <a:off x="6761620" y="3934825"/>
              <a:ext cx="1204948" cy="278924"/>
              <a:chOff x="2489692" y="3401676"/>
              <a:chExt cx="1204948" cy="278924"/>
            </a:xfrm>
          </p:grpSpPr>
          <p:sp>
            <p:nvSpPr>
              <p:cNvPr id="215" name="TextBox 214"/>
              <p:cNvSpPr txBox="1"/>
              <p:nvPr/>
            </p:nvSpPr>
            <p:spPr>
              <a:xfrm>
                <a:off x="3043500" y="3401676"/>
                <a:ext cx="651140" cy="276999"/>
              </a:xfrm>
              <a:prstGeom prst="rect">
                <a:avLst/>
              </a:prstGeom>
              <a:noFill/>
            </p:spPr>
            <p:txBody>
              <a:bodyPr wrap="none" rtlCol="0">
                <a:spAutoFit/>
              </a:bodyPr>
              <a:lstStyle/>
              <a:p>
                <a:pPr algn="r"/>
                <a:r>
                  <a:rPr lang="en-US" sz="1200" dirty="0"/>
                  <a:t>505.05 </a:t>
                </a:r>
              </a:p>
            </p:txBody>
          </p:sp>
          <p:sp>
            <p:nvSpPr>
              <p:cNvPr id="216" name="TextBox 215"/>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3" name="Group 142"/>
            <p:cNvGrpSpPr/>
            <p:nvPr/>
          </p:nvGrpSpPr>
          <p:grpSpPr>
            <a:xfrm>
              <a:off x="6761620" y="4455603"/>
              <a:ext cx="1204948" cy="278924"/>
              <a:chOff x="2489692" y="3401676"/>
              <a:chExt cx="1204948" cy="278924"/>
            </a:xfrm>
          </p:grpSpPr>
          <p:sp>
            <p:nvSpPr>
              <p:cNvPr id="213" name="TextBox 212"/>
              <p:cNvSpPr txBox="1"/>
              <p:nvPr/>
            </p:nvSpPr>
            <p:spPr>
              <a:xfrm>
                <a:off x="3043500" y="3401676"/>
                <a:ext cx="651140" cy="276999"/>
              </a:xfrm>
              <a:prstGeom prst="rect">
                <a:avLst/>
              </a:prstGeom>
              <a:noFill/>
            </p:spPr>
            <p:txBody>
              <a:bodyPr wrap="none" rtlCol="0">
                <a:spAutoFit/>
              </a:bodyPr>
              <a:lstStyle/>
              <a:p>
                <a:pPr algn="r"/>
                <a:r>
                  <a:rPr lang="en-US" sz="1200" dirty="0"/>
                  <a:t>476.19 </a:t>
                </a:r>
              </a:p>
            </p:txBody>
          </p:sp>
          <p:sp>
            <p:nvSpPr>
              <p:cNvPr id="214" name="TextBox 213"/>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4" name="Group 143"/>
            <p:cNvGrpSpPr/>
            <p:nvPr/>
          </p:nvGrpSpPr>
          <p:grpSpPr>
            <a:xfrm>
              <a:off x="6761620" y="4980232"/>
              <a:ext cx="1204948" cy="278924"/>
              <a:chOff x="2489692" y="3401676"/>
              <a:chExt cx="1204948" cy="278924"/>
            </a:xfrm>
          </p:grpSpPr>
          <p:sp>
            <p:nvSpPr>
              <p:cNvPr id="211" name="TextBox 210"/>
              <p:cNvSpPr txBox="1"/>
              <p:nvPr/>
            </p:nvSpPr>
            <p:spPr>
              <a:xfrm>
                <a:off x="3043500" y="3401676"/>
                <a:ext cx="651140" cy="276999"/>
              </a:xfrm>
              <a:prstGeom prst="rect">
                <a:avLst/>
              </a:prstGeom>
              <a:noFill/>
            </p:spPr>
            <p:txBody>
              <a:bodyPr wrap="none" rtlCol="0">
                <a:spAutoFit/>
              </a:bodyPr>
              <a:lstStyle/>
              <a:p>
                <a:pPr algn="r"/>
                <a:r>
                  <a:rPr lang="en-US" sz="1200" dirty="0"/>
                  <a:t>454.55 </a:t>
                </a:r>
              </a:p>
            </p:txBody>
          </p:sp>
          <p:sp>
            <p:nvSpPr>
              <p:cNvPr id="212" name="TextBox 211"/>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5" name="Group 144"/>
            <p:cNvGrpSpPr/>
            <p:nvPr/>
          </p:nvGrpSpPr>
          <p:grpSpPr>
            <a:xfrm>
              <a:off x="6761620" y="5520965"/>
              <a:ext cx="1204948" cy="278924"/>
              <a:chOff x="2489692" y="3401676"/>
              <a:chExt cx="1204948" cy="278924"/>
            </a:xfrm>
          </p:grpSpPr>
          <p:sp>
            <p:nvSpPr>
              <p:cNvPr id="209" name="TextBox 208"/>
              <p:cNvSpPr txBox="1"/>
              <p:nvPr/>
            </p:nvSpPr>
            <p:spPr>
              <a:xfrm>
                <a:off x="3043500" y="3401676"/>
                <a:ext cx="651140" cy="276999"/>
              </a:xfrm>
              <a:prstGeom prst="rect">
                <a:avLst/>
              </a:prstGeom>
              <a:noFill/>
            </p:spPr>
            <p:txBody>
              <a:bodyPr wrap="none" rtlCol="0">
                <a:spAutoFit/>
              </a:bodyPr>
              <a:lstStyle/>
              <a:p>
                <a:pPr algn="r"/>
                <a:r>
                  <a:rPr lang="en-US" sz="1200" dirty="0"/>
                  <a:t>467.29 </a:t>
                </a:r>
              </a:p>
            </p:txBody>
          </p:sp>
          <p:sp>
            <p:nvSpPr>
              <p:cNvPr id="210" name="TextBox 209"/>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6" name="Group 145"/>
            <p:cNvGrpSpPr/>
            <p:nvPr/>
          </p:nvGrpSpPr>
          <p:grpSpPr>
            <a:xfrm>
              <a:off x="8895048" y="3399751"/>
              <a:ext cx="1204948" cy="278924"/>
              <a:chOff x="2489692" y="3401676"/>
              <a:chExt cx="1204948" cy="278924"/>
            </a:xfrm>
          </p:grpSpPr>
          <p:sp>
            <p:nvSpPr>
              <p:cNvPr id="207" name="TextBox 206"/>
              <p:cNvSpPr txBox="1"/>
              <p:nvPr/>
            </p:nvSpPr>
            <p:spPr>
              <a:xfrm>
                <a:off x="2926480" y="3401676"/>
                <a:ext cx="768160" cy="276999"/>
              </a:xfrm>
              <a:prstGeom prst="rect">
                <a:avLst/>
              </a:prstGeom>
              <a:noFill/>
            </p:spPr>
            <p:txBody>
              <a:bodyPr wrap="none" rtlCol="0">
                <a:spAutoFit/>
              </a:bodyPr>
              <a:lstStyle/>
              <a:p>
                <a:pPr algn="r"/>
                <a:r>
                  <a:rPr lang="en-US" sz="1200" dirty="0"/>
                  <a:t>1,000.00 </a:t>
                </a:r>
              </a:p>
            </p:txBody>
          </p:sp>
          <p:sp>
            <p:nvSpPr>
              <p:cNvPr id="208" name="TextBox 207"/>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7" name="Group 146"/>
            <p:cNvGrpSpPr/>
            <p:nvPr/>
          </p:nvGrpSpPr>
          <p:grpSpPr>
            <a:xfrm>
              <a:off x="8895048" y="3927867"/>
              <a:ext cx="1204948" cy="278924"/>
              <a:chOff x="2489692" y="3401676"/>
              <a:chExt cx="1204948" cy="278924"/>
            </a:xfrm>
          </p:grpSpPr>
          <p:sp>
            <p:nvSpPr>
              <p:cNvPr id="205" name="TextBox 204"/>
              <p:cNvSpPr txBox="1"/>
              <p:nvPr/>
            </p:nvSpPr>
            <p:spPr>
              <a:xfrm>
                <a:off x="2926480" y="3401676"/>
                <a:ext cx="768160" cy="276999"/>
              </a:xfrm>
              <a:prstGeom prst="rect">
                <a:avLst/>
              </a:prstGeom>
              <a:noFill/>
            </p:spPr>
            <p:txBody>
              <a:bodyPr wrap="none" rtlCol="0">
                <a:spAutoFit/>
              </a:bodyPr>
              <a:lstStyle/>
              <a:p>
                <a:pPr algn="r"/>
                <a:r>
                  <a:rPr lang="en-US" sz="1200" dirty="0"/>
                  <a:t>1,060.61 </a:t>
                </a:r>
              </a:p>
            </p:txBody>
          </p:sp>
          <p:sp>
            <p:nvSpPr>
              <p:cNvPr id="206" name="TextBox 205"/>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8" name="Group 147"/>
            <p:cNvGrpSpPr/>
            <p:nvPr/>
          </p:nvGrpSpPr>
          <p:grpSpPr>
            <a:xfrm>
              <a:off x="8895048" y="4448645"/>
              <a:ext cx="1204948" cy="278924"/>
              <a:chOff x="2489692" y="3401676"/>
              <a:chExt cx="1204948" cy="278924"/>
            </a:xfrm>
          </p:grpSpPr>
          <p:sp>
            <p:nvSpPr>
              <p:cNvPr id="203" name="TextBox 202"/>
              <p:cNvSpPr txBox="1"/>
              <p:nvPr/>
            </p:nvSpPr>
            <p:spPr>
              <a:xfrm>
                <a:off x="3043500" y="3401676"/>
                <a:ext cx="651140" cy="276999"/>
              </a:xfrm>
              <a:prstGeom prst="rect">
                <a:avLst/>
              </a:prstGeom>
              <a:noFill/>
            </p:spPr>
            <p:txBody>
              <a:bodyPr wrap="none" rtlCol="0">
                <a:spAutoFit/>
              </a:bodyPr>
              <a:lstStyle/>
              <a:p>
                <a:pPr algn="r"/>
                <a:r>
                  <a:rPr lang="en-US" sz="1200" dirty="0"/>
                  <a:t>904.76 </a:t>
                </a:r>
              </a:p>
            </p:txBody>
          </p:sp>
          <p:sp>
            <p:nvSpPr>
              <p:cNvPr id="204" name="TextBox 203"/>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49" name="Group 148"/>
            <p:cNvGrpSpPr/>
            <p:nvPr/>
          </p:nvGrpSpPr>
          <p:grpSpPr>
            <a:xfrm>
              <a:off x="8895048" y="4973274"/>
              <a:ext cx="1187587" cy="278924"/>
              <a:chOff x="2489692" y="3401676"/>
              <a:chExt cx="1187587" cy="278924"/>
            </a:xfrm>
          </p:grpSpPr>
          <p:sp>
            <p:nvSpPr>
              <p:cNvPr id="201" name="TextBox 200"/>
              <p:cNvSpPr txBox="1"/>
              <p:nvPr/>
            </p:nvSpPr>
            <p:spPr>
              <a:xfrm>
                <a:off x="3061405" y="3401676"/>
                <a:ext cx="615874" cy="276999"/>
              </a:xfrm>
              <a:prstGeom prst="rect">
                <a:avLst/>
              </a:prstGeom>
              <a:noFill/>
            </p:spPr>
            <p:txBody>
              <a:bodyPr wrap="none" rtlCol="0">
                <a:spAutoFit/>
              </a:bodyPr>
              <a:lstStyle/>
              <a:p>
                <a:pPr algn="r"/>
                <a:r>
                  <a:rPr lang="en-US" sz="1200" dirty="0"/>
                  <a:t>818.18</a:t>
                </a:r>
              </a:p>
            </p:txBody>
          </p:sp>
          <p:sp>
            <p:nvSpPr>
              <p:cNvPr id="202" name="TextBox 201"/>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50" name="Group 149"/>
            <p:cNvGrpSpPr/>
            <p:nvPr/>
          </p:nvGrpSpPr>
          <p:grpSpPr>
            <a:xfrm>
              <a:off x="8895048" y="5514007"/>
              <a:ext cx="1187587" cy="278924"/>
              <a:chOff x="2489692" y="3401676"/>
              <a:chExt cx="1187587" cy="278924"/>
            </a:xfrm>
          </p:grpSpPr>
          <p:sp>
            <p:nvSpPr>
              <p:cNvPr id="199" name="TextBox 198"/>
              <p:cNvSpPr txBox="1"/>
              <p:nvPr/>
            </p:nvSpPr>
            <p:spPr>
              <a:xfrm>
                <a:off x="3061405" y="3401676"/>
                <a:ext cx="615874" cy="276999"/>
              </a:xfrm>
              <a:prstGeom prst="rect">
                <a:avLst/>
              </a:prstGeom>
              <a:noFill/>
            </p:spPr>
            <p:txBody>
              <a:bodyPr wrap="none" rtlCol="0">
                <a:spAutoFit/>
              </a:bodyPr>
              <a:lstStyle/>
              <a:p>
                <a:pPr algn="r"/>
                <a:r>
                  <a:rPr lang="en-US" sz="1200" dirty="0"/>
                  <a:t>794.39</a:t>
                </a:r>
              </a:p>
            </p:txBody>
          </p:sp>
          <p:sp>
            <p:nvSpPr>
              <p:cNvPr id="200" name="TextBox 199"/>
              <p:cNvSpPr txBox="1"/>
              <p:nvPr/>
            </p:nvSpPr>
            <p:spPr>
              <a:xfrm>
                <a:off x="2489692" y="3403601"/>
                <a:ext cx="263214" cy="276999"/>
              </a:xfrm>
              <a:prstGeom prst="rect">
                <a:avLst/>
              </a:prstGeom>
              <a:noFill/>
            </p:spPr>
            <p:txBody>
              <a:bodyPr wrap="none" rtlCol="0">
                <a:spAutoFit/>
              </a:bodyPr>
              <a:lstStyle/>
              <a:p>
                <a:pPr algn="r"/>
                <a:r>
                  <a:rPr lang="en-US" sz="1200" dirty="0"/>
                  <a:t>$</a:t>
                </a:r>
              </a:p>
            </p:txBody>
          </p:sp>
        </p:grpSp>
        <p:grpSp>
          <p:nvGrpSpPr>
            <p:cNvPr id="151" name="Group 150"/>
            <p:cNvGrpSpPr/>
            <p:nvPr/>
          </p:nvGrpSpPr>
          <p:grpSpPr>
            <a:xfrm>
              <a:off x="5741943" y="4184883"/>
              <a:ext cx="1051560" cy="539496"/>
              <a:chOff x="4089991" y="2675671"/>
              <a:chExt cx="752636" cy="375700"/>
            </a:xfrm>
          </p:grpSpPr>
          <p:sp>
            <p:nvSpPr>
              <p:cNvPr id="197" name="Rectangle 196"/>
              <p:cNvSpPr/>
              <p:nvPr/>
            </p:nvSpPr>
            <p:spPr>
              <a:xfrm>
                <a:off x="4089991" y="2675671"/>
                <a:ext cx="752636" cy="375700"/>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extBox 197"/>
              <p:cNvSpPr txBox="1"/>
              <p:nvPr/>
            </p:nvSpPr>
            <p:spPr>
              <a:xfrm>
                <a:off x="4165192" y="2685884"/>
                <a:ext cx="595689" cy="353649"/>
              </a:xfrm>
              <a:prstGeom prst="rect">
                <a:avLst/>
              </a:prstGeom>
              <a:noFill/>
            </p:spPr>
            <p:txBody>
              <a:bodyPr wrap="none" rtlCol="0">
                <a:spAutoFit/>
              </a:bodyPr>
              <a:lstStyle/>
              <a:p>
                <a:pPr algn="ctr"/>
                <a:r>
                  <a:rPr lang="en-US" sz="900" b="1" dirty="0">
                    <a:solidFill>
                      <a:srgbClr val="006101"/>
                    </a:solidFill>
                  </a:rPr>
                  <a:t>Met with</a:t>
                </a:r>
              </a:p>
              <a:p>
                <a:pPr algn="ctr"/>
                <a:r>
                  <a:rPr lang="en-US" sz="900" b="1" dirty="0">
                    <a:solidFill>
                      <a:srgbClr val="006101"/>
                    </a:solidFill>
                  </a:rPr>
                  <a:t>Exceptions or</a:t>
                </a:r>
              </a:p>
              <a:p>
                <a:pPr algn="ctr"/>
                <a:r>
                  <a:rPr lang="en-US" sz="900" b="1" dirty="0">
                    <a:solidFill>
                      <a:srgbClr val="006101"/>
                    </a:solidFill>
                  </a:rPr>
                  <a:t>Adjustments</a:t>
                </a:r>
              </a:p>
            </p:txBody>
          </p:sp>
        </p:grpSp>
        <p:grpSp>
          <p:nvGrpSpPr>
            <p:cNvPr id="152" name="Group 151"/>
            <p:cNvGrpSpPr/>
            <p:nvPr/>
          </p:nvGrpSpPr>
          <p:grpSpPr>
            <a:xfrm>
              <a:off x="5739373" y="4723065"/>
              <a:ext cx="1069848" cy="534165"/>
              <a:chOff x="4089991" y="2679701"/>
              <a:chExt cx="758873" cy="362758"/>
            </a:xfrm>
          </p:grpSpPr>
          <p:sp>
            <p:nvSpPr>
              <p:cNvPr id="195" name="Rectangle 194"/>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xtBox 195"/>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153" name="Group 152"/>
            <p:cNvGrpSpPr/>
            <p:nvPr/>
          </p:nvGrpSpPr>
          <p:grpSpPr>
            <a:xfrm>
              <a:off x="3605466" y="3659214"/>
              <a:ext cx="1051560" cy="530352"/>
              <a:chOff x="4089991" y="2679701"/>
              <a:chExt cx="752636" cy="362758"/>
            </a:xfrm>
          </p:grpSpPr>
          <p:sp>
            <p:nvSpPr>
              <p:cNvPr id="193" name="Rectangle 192"/>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154" name="Group 153"/>
            <p:cNvGrpSpPr/>
            <p:nvPr/>
          </p:nvGrpSpPr>
          <p:grpSpPr>
            <a:xfrm>
              <a:off x="3607398" y="4191864"/>
              <a:ext cx="1051560" cy="530352"/>
              <a:chOff x="4089991" y="2679701"/>
              <a:chExt cx="752636" cy="362758"/>
            </a:xfrm>
          </p:grpSpPr>
          <p:sp>
            <p:nvSpPr>
              <p:cNvPr id="191" name="Rectangle 190"/>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155" name="Group 154"/>
            <p:cNvGrpSpPr/>
            <p:nvPr/>
          </p:nvGrpSpPr>
          <p:grpSpPr>
            <a:xfrm>
              <a:off x="3603117" y="4725708"/>
              <a:ext cx="1051560" cy="530352"/>
              <a:chOff x="4089991" y="2679701"/>
              <a:chExt cx="759181" cy="362758"/>
            </a:xfrm>
          </p:grpSpPr>
          <p:sp>
            <p:nvSpPr>
              <p:cNvPr id="189" name="Rectangle 188"/>
              <p:cNvSpPr/>
              <p:nvPr/>
            </p:nvSpPr>
            <p:spPr>
              <a:xfrm>
                <a:off x="4089991" y="2679701"/>
                <a:ext cx="759181"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156" name="Group 155"/>
            <p:cNvGrpSpPr/>
            <p:nvPr/>
          </p:nvGrpSpPr>
          <p:grpSpPr>
            <a:xfrm>
              <a:off x="3603960" y="5253044"/>
              <a:ext cx="1051560" cy="530352"/>
              <a:chOff x="4089991" y="2679701"/>
              <a:chExt cx="752636" cy="362758"/>
            </a:xfrm>
          </p:grpSpPr>
          <p:sp>
            <p:nvSpPr>
              <p:cNvPr id="187" name="Rectangle 186"/>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extBox 187"/>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157" name="Group 156"/>
            <p:cNvGrpSpPr/>
            <p:nvPr/>
          </p:nvGrpSpPr>
          <p:grpSpPr>
            <a:xfrm>
              <a:off x="5739464" y="3654996"/>
              <a:ext cx="1060704" cy="530352"/>
              <a:chOff x="4089991" y="2679701"/>
              <a:chExt cx="752636" cy="362758"/>
            </a:xfrm>
          </p:grpSpPr>
          <p:sp>
            <p:nvSpPr>
              <p:cNvPr id="185" name="Rectangle 184"/>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158" name="Group 157"/>
            <p:cNvGrpSpPr/>
            <p:nvPr/>
          </p:nvGrpSpPr>
          <p:grpSpPr>
            <a:xfrm>
              <a:off x="5741923" y="5257355"/>
              <a:ext cx="1069928" cy="534165"/>
              <a:chOff x="4089991" y="2679701"/>
              <a:chExt cx="758873" cy="362758"/>
            </a:xfrm>
          </p:grpSpPr>
          <p:sp>
            <p:nvSpPr>
              <p:cNvPr id="183" name="Rectangle 182"/>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extBox 183"/>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159" name="Group 158"/>
            <p:cNvGrpSpPr/>
            <p:nvPr/>
          </p:nvGrpSpPr>
          <p:grpSpPr>
            <a:xfrm>
              <a:off x="7883153" y="3656369"/>
              <a:ext cx="1060704" cy="530352"/>
              <a:chOff x="4089991" y="2679701"/>
              <a:chExt cx="752636" cy="362758"/>
            </a:xfrm>
          </p:grpSpPr>
          <p:sp>
            <p:nvSpPr>
              <p:cNvPr id="181" name="Rectangle 180"/>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extBox 181"/>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160" name="Group 159"/>
            <p:cNvGrpSpPr/>
            <p:nvPr/>
          </p:nvGrpSpPr>
          <p:grpSpPr>
            <a:xfrm>
              <a:off x="7883194" y="4198437"/>
              <a:ext cx="1069848" cy="534165"/>
              <a:chOff x="4089991" y="2679701"/>
              <a:chExt cx="758873" cy="362758"/>
            </a:xfrm>
          </p:grpSpPr>
          <p:sp>
            <p:nvSpPr>
              <p:cNvPr id="179" name="Rectangle 178"/>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FC6"/>
                  </a:solidFill>
                </a:endParaRPr>
              </a:p>
            </p:txBody>
          </p:sp>
          <p:sp>
            <p:nvSpPr>
              <p:cNvPr id="180" name="TextBox 179"/>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sp>
          <p:nvSpPr>
            <p:cNvPr id="176" name="TextBox 175"/>
            <p:cNvSpPr txBox="1"/>
            <p:nvPr/>
          </p:nvSpPr>
          <p:spPr>
            <a:xfrm>
              <a:off x="7886462" y="5377961"/>
              <a:ext cx="1350433" cy="276999"/>
            </a:xfrm>
            <a:prstGeom prst="rect">
              <a:avLst/>
            </a:prstGeom>
            <a:noFill/>
          </p:spPr>
          <p:txBody>
            <a:bodyPr wrap="square" rtlCol="0">
              <a:spAutoFit/>
            </a:bodyPr>
            <a:lstStyle/>
            <a:p>
              <a:r>
                <a:rPr lang="en-US" sz="1200" b="1" dirty="0" smtClean="0">
                  <a:solidFill>
                    <a:srgbClr val="FF0000"/>
                  </a:solidFill>
                </a:rPr>
                <a:t>Did Not Meet</a:t>
              </a:r>
              <a:endParaRPr lang="en-US" sz="1200" b="1" dirty="0">
                <a:solidFill>
                  <a:srgbClr val="FF0000"/>
                </a:solidFill>
              </a:endParaRPr>
            </a:p>
          </p:txBody>
        </p:sp>
        <p:grpSp>
          <p:nvGrpSpPr>
            <p:cNvPr id="163" name="Group 162"/>
            <p:cNvGrpSpPr/>
            <p:nvPr/>
          </p:nvGrpSpPr>
          <p:grpSpPr>
            <a:xfrm>
              <a:off x="10015759" y="3654531"/>
              <a:ext cx="1060704" cy="530352"/>
              <a:chOff x="4089991" y="2679701"/>
              <a:chExt cx="752636" cy="362758"/>
            </a:xfrm>
          </p:grpSpPr>
          <p:sp>
            <p:nvSpPr>
              <p:cNvPr id="173" name="Rectangle 172"/>
              <p:cNvSpPr/>
              <p:nvPr/>
            </p:nvSpPr>
            <p:spPr>
              <a:xfrm>
                <a:off x="4089991" y="2679701"/>
                <a:ext cx="752636" cy="362758"/>
              </a:xfrm>
              <a:prstGeom prst="rect">
                <a:avLst/>
              </a:prstGeom>
              <a:solidFill>
                <a:srgbClr val="C6EF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p:cNvSpPr txBox="1"/>
              <p:nvPr/>
            </p:nvSpPr>
            <p:spPr>
              <a:xfrm>
                <a:off x="4303254" y="2761763"/>
                <a:ext cx="324078" cy="200259"/>
              </a:xfrm>
              <a:prstGeom prst="rect">
                <a:avLst/>
              </a:prstGeom>
              <a:noFill/>
            </p:spPr>
            <p:txBody>
              <a:bodyPr wrap="none" rtlCol="0">
                <a:spAutoFit/>
              </a:bodyPr>
              <a:lstStyle/>
              <a:p>
                <a:r>
                  <a:rPr lang="en-US" sz="1200" b="1" dirty="0">
                    <a:solidFill>
                      <a:srgbClr val="006101"/>
                    </a:solidFill>
                  </a:rPr>
                  <a:t>Met</a:t>
                </a:r>
              </a:p>
            </p:txBody>
          </p:sp>
        </p:grpSp>
        <p:grpSp>
          <p:nvGrpSpPr>
            <p:cNvPr id="164" name="Group 163"/>
            <p:cNvGrpSpPr/>
            <p:nvPr/>
          </p:nvGrpSpPr>
          <p:grpSpPr>
            <a:xfrm>
              <a:off x="10018173" y="4188520"/>
              <a:ext cx="1069848" cy="534165"/>
              <a:chOff x="4089991" y="2679701"/>
              <a:chExt cx="758873" cy="362758"/>
            </a:xfrm>
          </p:grpSpPr>
          <p:sp>
            <p:nvSpPr>
              <p:cNvPr id="171" name="Rectangle 170"/>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165" name="Group 164"/>
            <p:cNvGrpSpPr/>
            <p:nvPr/>
          </p:nvGrpSpPr>
          <p:grpSpPr>
            <a:xfrm>
              <a:off x="10019546" y="4722216"/>
              <a:ext cx="1069848" cy="534165"/>
              <a:chOff x="4089991" y="2679701"/>
              <a:chExt cx="758873" cy="362758"/>
            </a:xfrm>
          </p:grpSpPr>
          <p:sp>
            <p:nvSpPr>
              <p:cNvPr id="169" name="Rectangle 168"/>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nvGrpSpPr>
            <p:cNvPr id="166" name="Group 165"/>
            <p:cNvGrpSpPr/>
            <p:nvPr/>
          </p:nvGrpSpPr>
          <p:grpSpPr>
            <a:xfrm>
              <a:off x="10015759" y="5256841"/>
              <a:ext cx="1069848" cy="534165"/>
              <a:chOff x="4089991" y="2679701"/>
              <a:chExt cx="758873" cy="362758"/>
            </a:xfrm>
          </p:grpSpPr>
          <p:sp>
            <p:nvSpPr>
              <p:cNvPr id="167" name="Rectangle 166"/>
              <p:cNvSpPr/>
              <p:nvPr/>
            </p:nvSpPr>
            <p:spPr>
              <a:xfrm>
                <a:off x="4089991" y="2679701"/>
                <a:ext cx="752636" cy="362758"/>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extBox 167"/>
              <p:cNvSpPr txBox="1"/>
              <p:nvPr/>
            </p:nvSpPr>
            <p:spPr>
              <a:xfrm>
                <a:off x="4091939" y="2768905"/>
                <a:ext cx="756925" cy="188113"/>
              </a:xfrm>
              <a:prstGeom prst="rect">
                <a:avLst/>
              </a:prstGeom>
              <a:noFill/>
            </p:spPr>
            <p:txBody>
              <a:bodyPr wrap="square" rtlCol="0">
                <a:spAutoFit/>
              </a:bodyPr>
              <a:lstStyle/>
              <a:p>
                <a:r>
                  <a:rPr lang="en-US" sz="1200" b="1" dirty="0">
                    <a:solidFill>
                      <a:srgbClr val="9C1206"/>
                    </a:solidFill>
                  </a:rPr>
                  <a:t>Did Not Meet</a:t>
                </a:r>
              </a:p>
            </p:txBody>
          </p:sp>
        </p:grpSp>
      </p:grpSp>
      <p:pic>
        <p:nvPicPr>
          <p:cNvPr id="120" name="Picture 119"/>
          <p:cNvPicPr>
            <a:picLocks noChangeAspect="1"/>
          </p:cNvPicPr>
          <p:nvPr/>
        </p:nvPicPr>
        <p:blipFill rotWithShape="1">
          <a:blip r:embed="rId4"/>
          <a:srcRect b="75131"/>
          <a:stretch/>
        </p:blipFill>
        <p:spPr>
          <a:xfrm>
            <a:off x="4930" y="0"/>
            <a:ext cx="12182140" cy="1705521"/>
          </a:xfrm>
          <a:prstGeom prst="rect">
            <a:avLst/>
          </a:prstGeom>
        </p:spPr>
      </p:pic>
      <p:sp>
        <p:nvSpPr>
          <p:cNvPr id="2" name="Title 1"/>
          <p:cNvSpPr>
            <a:spLocks noGrp="1"/>
          </p:cNvSpPr>
          <p:nvPr>
            <p:ph type="title"/>
          </p:nvPr>
        </p:nvSpPr>
        <p:spPr/>
        <p:txBody>
          <a:bodyPr/>
          <a:lstStyle/>
          <a:p>
            <a:r>
              <a:rPr lang="en-US" dirty="0"/>
              <a:t>Auto-calculated data </a:t>
            </a:r>
          </a:p>
        </p:txBody>
      </p:sp>
      <p:pic>
        <p:nvPicPr>
          <p:cNvPr id="121" name="Picture 120"/>
          <p:cNvPicPr>
            <a:picLocks noChangeAspect="1"/>
          </p:cNvPicPr>
          <p:nvPr/>
        </p:nvPicPr>
        <p:blipFill>
          <a:blip r:embed="rId5"/>
          <a:stretch>
            <a:fillRect/>
          </a:stretch>
        </p:blipFill>
        <p:spPr>
          <a:xfrm>
            <a:off x="225467" y="274371"/>
            <a:ext cx="2292102" cy="917878"/>
          </a:xfrm>
          <a:prstGeom prst="rect">
            <a:avLst/>
          </a:prstGeom>
        </p:spPr>
      </p:pic>
      <p:sp>
        <p:nvSpPr>
          <p:cNvPr id="122" name="Rounded Rectangle 121"/>
          <p:cNvSpPr/>
          <p:nvPr/>
        </p:nvSpPr>
        <p:spPr>
          <a:xfrm>
            <a:off x="342509" y="2263357"/>
            <a:ext cx="5779008" cy="11155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charset="0"/>
                <a:ea typeface="Arial" charset="0"/>
                <a:cs typeface="Arial" charset="0"/>
              </a:rPr>
              <a:t>FYs 2015–16 through 2019–20 will be auto-calculated based on data entered later.</a:t>
            </a:r>
          </a:p>
        </p:txBody>
      </p:sp>
      <p:sp>
        <p:nvSpPr>
          <p:cNvPr id="4" name="TextBox 3"/>
          <p:cNvSpPr txBox="1"/>
          <p:nvPr/>
        </p:nvSpPr>
        <p:spPr>
          <a:xfrm>
            <a:off x="-1944547" y="5683170"/>
            <a:ext cx="184731" cy="369332"/>
          </a:xfrm>
          <a:prstGeom prst="rect">
            <a:avLst/>
          </a:prstGeom>
          <a:noFill/>
        </p:spPr>
        <p:txBody>
          <a:bodyPr wrap="none" rtlCol="0">
            <a:spAutoFit/>
          </a:bodyPr>
          <a:lstStyle/>
          <a:p>
            <a:endParaRPr lang="en-US"/>
          </a:p>
        </p:txBody>
      </p:sp>
      <p:sp>
        <p:nvSpPr>
          <p:cNvPr id="239" name="TextBox 238"/>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
        <p:nvSpPr>
          <p:cNvPr id="240" name="Rectangle 239"/>
          <p:cNvSpPr/>
          <p:nvPr/>
        </p:nvSpPr>
        <p:spPr>
          <a:xfrm>
            <a:off x="7891987" y="2484036"/>
            <a:ext cx="1061055" cy="534165"/>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7891987" y="3019510"/>
            <a:ext cx="1061055" cy="534165"/>
          </a:xfrm>
          <a:prstGeom prst="rect">
            <a:avLst/>
          </a:prstGeom>
          <a:solidFill>
            <a:srgbClr val="F5BF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extBox 241"/>
          <p:cNvSpPr txBox="1"/>
          <p:nvPr/>
        </p:nvSpPr>
        <p:spPr>
          <a:xfrm>
            <a:off x="7867285" y="2682642"/>
            <a:ext cx="1067102" cy="276998"/>
          </a:xfrm>
          <a:prstGeom prst="rect">
            <a:avLst/>
          </a:prstGeom>
          <a:noFill/>
        </p:spPr>
        <p:txBody>
          <a:bodyPr wrap="square" rtlCol="0">
            <a:spAutoFit/>
          </a:bodyPr>
          <a:lstStyle/>
          <a:p>
            <a:r>
              <a:rPr lang="en-US" sz="1200" b="1" dirty="0">
                <a:solidFill>
                  <a:srgbClr val="9C1206"/>
                </a:solidFill>
              </a:rPr>
              <a:t>Did Not Meet</a:t>
            </a:r>
          </a:p>
        </p:txBody>
      </p:sp>
      <p:sp>
        <p:nvSpPr>
          <p:cNvPr id="243" name="TextBox 242"/>
          <p:cNvSpPr txBox="1"/>
          <p:nvPr/>
        </p:nvSpPr>
        <p:spPr>
          <a:xfrm>
            <a:off x="7888963" y="3129592"/>
            <a:ext cx="1067102" cy="276998"/>
          </a:xfrm>
          <a:prstGeom prst="rect">
            <a:avLst/>
          </a:prstGeom>
          <a:noFill/>
        </p:spPr>
        <p:txBody>
          <a:bodyPr wrap="square" rtlCol="0">
            <a:spAutoFit/>
          </a:bodyPr>
          <a:lstStyle/>
          <a:p>
            <a:r>
              <a:rPr lang="en-US" sz="1200" b="1" dirty="0">
                <a:solidFill>
                  <a:srgbClr val="9C1206"/>
                </a:solidFill>
              </a:rPr>
              <a:t>Did Not Meet</a:t>
            </a:r>
          </a:p>
        </p:txBody>
      </p:sp>
    </p:spTree>
    <p:extLst>
      <p:ext uri="{BB962C8B-B14F-4D97-AF65-F5344CB8AC3E}">
        <p14:creationId xmlns:p14="http://schemas.microsoft.com/office/powerpoint/2010/main" val="19754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1.48148E-6 L -0.00039 -0.33241 " pathEditMode="relative" rAng="0" ptsTypes="AA">
                                      <p:cBhvr>
                                        <p:cTn id="6" dur="2000" fill="hold"/>
                                        <p:tgtEl>
                                          <p:spTgt spid="3"/>
                                        </p:tgtEl>
                                        <p:attrNameLst>
                                          <p:attrName>ppt_x</p:attrName>
                                          <p:attrName>ppt_y</p:attrName>
                                        </p:attrNameLst>
                                      </p:cBhvr>
                                      <p:rCtr x="-26" y="-1662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986" y="3619518"/>
            <a:ext cx="6685575" cy="3128651"/>
          </a:xfrm>
          <a:prstGeom prst="rect">
            <a:avLst/>
          </a:prstGeom>
        </p:spPr>
      </p:pic>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15-16 </a:t>
            </a:r>
            <a:r>
              <a:rPr lang="en-US" dirty="0"/>
              <a:t>Amounts </a:t>
            </a:r>
            <a:r>
              <a:rPr lang="en-US" dirty="0" smtClean="0"/>
              <a:t>Worksheet</a:t>
            </a:r>
            <a:br>
              <a:rPr lang="en-US" dirty="0" smtClean="0"/>
            </a:br>
            <a:r>
              <a:rPr lang="en-US" dirty="0">
                <a:solidFill>
                  <a:srgbClr val="FF0000"/>
                </a:solidFill>
              </a:rPr>
              <a:t>Tab </a:t>
            </a:r>
            <a:r>
              <a:rPr lang="en-US" dirty="0" smtClean="0">
                <a:solidFill>
                  <a:srgbClr val="FF0000"/>
                </a:solidFill>
              </a:rPr>
              <a:t>5 </a:t>
            </a:r>
            <a:r>
              <a:rPr lang="en-US" dirty="0">
                <a:solidFill>
                  <a:srgbClr val="FF0000"/>
                </a:solidFill>
              </a:rPr>
              <a:t>of the Calculator</a:t>
            </a:r>
            <a:r>
              <a:rPr lang="en-US" dirty="0"/>
              <a:t> </a:t>
            </a:r>
            <a:r>
              <a:rPr lang="en-US" dirty="0" smtClean="0"/>
              <a:t/>
            </a:r>
            <a:br>
              <a:rPr lang="en-US" dirty="0" smtClean="0"/>
            </a:br>
            <a:endParaRPr lang="en-US" dirty="0"/>
          </a:p>
        </p:txBody>
      </p:sp>
      <p:sp>
        <p:nvSpPr>
          <p:cNvPr id="18" name="TextBox 17"/>
          <p:cNvSpPr txBox="1"/>
          <p:nvPr/>
        </p:nvSpPr>
        <p:spPr>
          <a:xfrm>
            <a:off x="925032" y="1967023"/>
            <a:ext cx="8701568" cy="461665"/>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This sheet is for recording the LEA’s fiscal effort.</a:t>
            </a:r>
          </a:p>
        </p:txBody>
      </p:sp>
      <p:sp>
        <p:nvSpPr>
          <p:cNvPr id="19" name="Rectangle 18"/>
          <p:cNvSpPr/>
          <p:nvPr/>
        </p:nvSpPr>
        <p:spPr>
          <a:xfrm>
            <a:off x="925032" y="2597244"/>
            <a:ext cx="7126768" cy="830997"/>
          </a:xfrm>
          <a:prstGeom prst="rect">
            <a:avLst/>
          </a:prstGeom>
        </p:spPr>
        <p:txBody>
          <a:bodyPr wrap="square">
            <a:spAutoFit/>
          </a:bodyPr>
          <a:lstStyle/>
          <a:p>
            <a:r>
              <a:rPr lang="en-US" sz="2400" b="1" dirty="0">
                <a:solidFill>
                  <a:srgbClr val="FFFF00"/>
                </a:solidFill>
                <a:latin typeface="Arial" charset="0"/>
                <a:ea typeface="Arial" charset="0"/>
                <a:cs typeface="Arial" charset="0"/>
              </a:rPr>
              <a:t>For </a:t>
            </a:r>
            <a:r>
              <a:rPr lang="en-US" sz="2400" b="1" dirty="0" smtClean="0">
                <a:solidFill>
                  <a:srgbClr val="FFFF00"/>
                </a:solidFill>
                <a:latin typeface="Arial" charset="0"/>
                <a:ea typeface="Arial" charset="0"/>
                <a:cs typeface="Arial" charset="0"/>
              </a:rPr>
              <a:t>2015–16 </a:t>
            </a:r>
            <a:r>
              <a:rPr lang="en-US" sz="2400" b="1" dirty="0">
                <a:solidFill>
                  <a:srgbClr val="FFFF00"/>
                </a:solidFill>
                <a:latin typeface="Arial" charset="0"/>
                <a:ea typeface="Arial" charset="0"/>
                <a:cs typeface="Arial" charset="0"/>
              </a:rPr>
              <a:t>Compliance, </a:t>
            </a:r>
            <a:r>
              <a:rPr lang="en-US" sz="2400" b="1" dirty="0" smtClean="0">
                <a:solidFill>
                  <a:srgbClr val="FFFF00"/>
                </a:solidFill>
                <a:latin typeface="Arial" charset="0"/>
                <a:ea typeface="Arial" charset="0"/>
                <a:cs typeface="Arial" charset="0"/>
              </a:rPr>
              <a:t>LEAs </a:t>
            </a:r>
            <a:r>
              <a:rPr lang="en-US" sz="2400" b="1" dirty="0">
                <a:solidFill>
                  <a:srgbClr val="FFFF00"/>
                </a:solidFill>
                <a:latin typeface="Arial" charset="0"/>
                <a:ea typeface="Arial" charset="0"/>
                <a:cs typeface="Arial" charset="0"/>
              </a:rPr>
              <a:t>will enter final expenditure data in the table on the right.</a:t>
            </a:r>
          </a:p>
        </p:txBody>
      </p:sp>
    </p:spTree>
    <p:extLst>
      <p:ext uri="{BB962C8B-B14F-4D97-AF65-F5344CB8AC3E}">
        <p14:creationId xmlns:p14="http://schemas.microsoft.com/office/powerpoint/2010/main" val="213633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15-16 </a:t>
            </a:r>
            <a:r>
              <a:rPr lang="en-US" dirty="0"/>
              <a:t>Amounts </a:t>
            </a:r>
            <a:r>
              <a:rPr lang="en-US" dirty="0" smtClean="0"/>
              <a:t>Worksheet</a:t>
            </a:r>
            <a:br>
              <a:rPr lang="en-US" dirty="0" smtClean="0"/>
            </a:br>
            <a:r>
              <a:rPr lang="en-US" dirty="0">
                <a:solidFill>
                  <a:srgbClr val="FF0000"/>
                </a:solidFill>
              </a:rPr>
              <a:t>Tab 5 of the Calculator</a:t>
            </a:r>
            <a:r>
              <a:rPr lang="en-US" dirty="0" smtClean="0"/>
              <a:t/>
            </a:r>
            <a:br>
              <a:rPr lang="en-US" dirty="0" smtClean="0"/>
            </a:b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986" y="3619518"/>
            <a:ext cx="6685575" cy="3128651"/>
          </a:xfrm>
          <a:prstGeom prst="rect">
            <a:avLst/>
          </a:prstGeom>
        </p:spPr>
      </p:pic>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02701" y="1759569"/>
            <a:ext cx="10639999" cy="4979204"/>
          </a:xfrm>
          <a:prstGeom prst="rect">
            <a:avLst/>
          </a:prstGeom>
        </p:spPr>
      </p:pic>
    </p:spTree>
    <p:extLst>
      <p:ext uri="{BB962C8B-B14F-4D97-AF65-F5344CB8AC3E}">
        <p14:creationId xmlns:p14="http://schemas.microsoft.com/office/powerpoint/2010/main" val="50314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33333E-6 2.96296E-6 L -0.19623 -0.13588 " pathEditMode="relative" rAng="0" ptsTypes="AA">
                                      <p:cBhvr>
                                        <p:cTn id="6" dur="2000" fill="hold"/>
                                        <p:tgtEl>
                                          <p:spTgt spid="5"/>
                                        </p:tgtEl>
                                        <p:attrNameLst>
                                          <p:attrName>ppt_x</p:attrName>
                                          <p:attrName>ppt_y</p:attrName>
                                        </p:attrNameLst>
                                      </p:cBhvr>
                                      <p:rCtr x="-9818" y="-6806"/>
                                    </p:animMotion>
                                  </p:childTnLst>
                                </p:cTn>
                              </p:par>
                              <p:par>
                                <p:cTn id="7" presetID="6" presetClass="emph" presetSubtype="0" fill="hold" nodeType="withEffect">
                                  <p:stCondLst>
                                    <p:cond delay="0"/>
                                  </p:stCondLst>
                                  <p:childTnLst>
                                    <p:animScale>
                                      <p:cBhvr>
                                        <p:cTn id="8" dur="2000" fill="hold"/>
                                        <p:tgtEl>
                                          <p:spTgt spid="5"/>
                                        </p:tgtEl>
                                      </p:cBhvr>
                                      <p:by x="159000" y="159000"/>
                                    </p:animScale>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01" y="1759569"/>
            <a:ext cx="10639999" cy="4979204"/>
          </a:xfrm>
          <a:prstGeom prst="rect">
            <a:avLst/>
          </a:prstGeom>
        </p:spPr>
      </p:pic>
      <p:sp>
        <p:nvSpPr>
          <p:cNvPr id="2" name="Title 1"/>
          <p:cNvSpPr>
            <a:spLocks noGrp="1"/>
          </p:cNvSpPr>
          <p:nvPr>
            <p:ph type="title"/>
          </p:nvPr>
        </p:nvSpPr>
        <p:spPr/>
        <p:txBody>
          <a:bodyPr>
            <a:normAutofit fontScale="90000"/>
          </a:bodyPr>
          <a:lstStyle/>
          <a:p>
            <a:r>
              <a:rPr lang="en-US" dirty="0"/>
              <a:t>Entering Child Count </a:t>
            </a:r>
            <a:r>
              <a:rPr lang="en-US" dirty="0" smtClean="0"/>
              <a:t>Data</a:t>
            </a:r>
            <a:br>
              <a:rPr lang="en-US" dirty="0" smtClean="0"/>
            </a:br>
            <a:r>
              <a:rPr lang="en-US" dirty="0">
                <a:solidFill>
                  <a:srgbClr val="FF0000"/>
                </a:solidFill>
              </a:rPr>
              <a:t>Tab 5 of the Calculator</a:t>
            </a:r>
            <a:endParaRPr lang="en-US" dirty="0"/>
          </a:p>
        </p:txBody>
      </p:sp>
      <p:sp>
        <p:nvSpPr>
          <p:cNvPr id="4" name="TextBox 3"/>
          <p:cNvSpPr txBox="1"/>
          <p:nvPr/>
        </p:nvSpPr>
        <p:spPr>
          <a:xfrm>
            <a:off x="8160067" y="1910672"/>
            <a:ext cx="383438" cy="200055"/>
          </a:xfrm>
          <a:prstGeom prst="rect">
            <a:avLst/>
          </a:prstGeom>
          <a:noFill/>
        </p:spPr>
        <p:txBody>
          <a:bodyPr wrap="none" rtlCol="0">
            <a:spAutoFit/>
          </a:bodyPr>
          <a:lstStyle/>
          <a:p>
            <a:r>
              <a:rPr lang="en-US" sz="700" dirty="0">
                <a:latin typeface="Arial" charset="0"/>
                <a:ea typeface="Arial" charset="0"/>
                <a:cs typeface="Arial" charset="0"/>
              </a:rPr>
              <a:t>1072</a:t>
            </a:r>
          </a:p>
        </p:txBody>
      </p:sp>
      <p:sp>
        <p:nvSpPr>
          <p:cNvPr id="5" name="Rounded Rectangle 4"/>
          <p:cNvSpPr/>
          <p:nvPr/>
        </p:nvSpPr>
        <p:spPr>
          <a:xfrm>
            <a:off x="7830454" y="1847088"/>
            <a:ext cx="797442" cy="329184"/>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8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b="1" dirty="0" smtClean="0"/>
              <a:t>What is Local Educational Agency Maintenance of Effort? </a:t>
            </a:r>
          </a:p>
          <a:p>
            <a:r>
              <a:rPr lang="en-US" sz="2400" dirty="0" smtClean="0"/>
              <a:t>The local maintenance of effort (MOE) requirement obligates any local educational agency (LEA) receiving IDEA Part B funds to budget and spend at least the same amount of local — or state and local — funds for the education of children with disabilities on a year-to-year basis (see textbox for regulatory language). The required MOE levels for budgeting and spending are referred to, respectively, as the “eligibility standard” and the “compliance standard.” </a:t>
            </a:r>
          </a:p>
        </p:txBody>
      </p:sp>
    </p:spTree>
    <p:extLst>
      <p:ext uri="{BB962C8B-B14F-4D97-AF65-F5344CB8AC3E}">
        <p14:creationId xmlns:p14="http://schemas.microsoft.com/office/powerpoint/2010/main" val="2179399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01" y="1759569"/>
            <a:ext cx="10639999" cy="4979204"/>
          </a:xfrm>
          <a:prstGeom prst="rect">
            <a:avLst/>
          </a:prstGeom>
        </p:spPr>
      </p:pic>
      <p:sp>
        <p:nvSpPr>
          <p:cNvPr id="70" name="TextBox 69"/>
          <p:cNvSpPr txBox="1"/>
          <p:nvPr/>
        </p:nvSpPr>
        <p:spPr>
          <a:xfrm>
            <a:off x="8160067" y="1910672"/>
            <a:ext cx="383438" cy="200055"/>
          </a:xfrm>
          <a:prstGeom prst="rect">
            <a:avLst/>
          </a:prstGeom>
          <a:noFill/>
        </p:spPr>
        <p:txBody>
          <a:bodyPr wrap="none" rtlCol="0">
            <a:spAutoFit/>
          </a:bodyPr>
          <a:lstStyle/>
          <a:p>
            <a:r>
              <a:rPr lang="en-US" sz="700" dirty="0">
                <a:latin typeface="Arial" charset="0"/>
                <a:ea typeface="Arial" charset="0"/>
                <a:cs typeface="Arial" charset="0"/>
              </a:rPr>
              <a:t>1072</a:t>
            </a:r>
          </a:p>
        </p:txBody>
      </p:sp>
      <p:sp>
        <p:nvSpPr>
          <p:cNvPr id="2" name="Title 1"/>
          <p:cNvSpPr>
            <a:spLocks noGrp="1"/>
          </p:cNvSpPr>
          <p:nvPr>
            <p:ph type="title"/>
          </p:nvPr>
        </p:nvSpPr>
        <p:spPr/>
        <p:txBody>
          <a:bodyPr>
            <a:normAutofit fontScale="90000"/>
          </a:bodyPr>
          <a:lstStyle/>
          <a:p>
            <a:r>
              <a:rPr lang="en-US" dirty="0"/>
              <a:t>Entering Expenditure </a:t>
            </a:r>
            <a:r>
              <a:rPr lang="en-US" dirty="0" smtClean="0"/>
              <a:t>Data</a:t>
            </a:r>
            <a:br>
              <a:rPr lang="en-US" dirty="0" smtClean="0"/>
            </a:br>
            <a:r>
              <a:rPr lang="en-US" dirty="0">
                <a:solidFill>
                  <a:srgbClr val="FF0000"/>
                </a:solidFill>
              </a:rPr>
              <a:t>Tab 5 of the Calculator</a:t>
            </a:r>
            <a:endParaRPr lang="en-US" dirty="0"/>
          </a:p>
        </p:txBody>
      </p:sp>
      <p:sp>
        <p:nvSpPr>
          <p:cNvPr id="5" name="Rounded Rectangle 4"/>
          <p:cNvSpPr/>
          <p:nvPr/>
        </p:nvSpPr>
        <p:spPr>
          <a:xfrm>
            <a:off x="6231741" y="2527505"/>
            <a:ext cx="5210959" cy="882503"/>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52688" y="2680727"/>
            <a:ext cx="1391728" cy="200055"/>
          </a:xfrm>
          <a:prstGeom prst="rect">
            <a:avLst/>
          </a:prstGeom>
          <a:noFill/>
        </p:spPr>
        <p:txBody>
          <a:bodyPr wrap="none" rtlCol="0">
            <a:spAutoFit/>
          </a:bodyPr>
          <a:lstStyle/>
          <a:p>
            <a:r>
              <a:rPr lang="en-US" sz="700" dirty="0">
                <a:latin typeface="Arial" charset="0"/>
                <a:ea typeface="Arial" charset="0"/>
                <a:cs typeface="Arial" charset="0"/>
              </a:rPr>
              <a:t>Special Ed Personnel-Salaries</a:t>
            </a:r>
          </a:p>
        </p:txBody>
      </p:sp>
      <p:sp>
        <p:nvSpPr>
          <p:cNvPr id="9" name="TextBox 8"/>
          <p:cNvSpPr txBox="1"/>
          <p:nvPr/>
        </p:nvSpPr>
        <p:spPr>
          <a:xfrm>
            <a:off x="6256226" y="2809695"/>
            <a:ext cx="1393330" cy="200055"/>
          </a:xfrm>
          <a:prstGeom prst="rect">
            <a:avLst/>
          </a:prstGeom>
          <a:noFill/>
        </p:spPr>
        <p:txBody>
          <a:bodyPr wrap="none" rtlCol="0">
            <a:spAutoFit/>
          </a:bodyPr>
          <a:lstStyle/>
          <a:p>
            <a:r>
              <a:rPr lang="en-US" sz="700" dirty="0">
                <a:latin typeface="Arial" charset="0"/>
                <a:ea typeface="Arial" charset="0"/>
                <a:cs typeface="Arial" charset="0"/>
              </a:rPr>
              <a:t>Special Ed Personnel-Benefits</a:t>
            </a:r>
          </a:p>
        </p:txBody>
      </p:sp>
      <p:sp>
        <p:nvSpPr>
          <p:cNvPr id="10" name="TextBox 9"/>
          <p:cNvSpPr txBox="1"/>
          <p:nvPr/>
        </p:nvSpPr>
        <p:spPr>
          <a:xfrm>
            <a:off x="6259765" y="2936497"/>
            <a:ext cx="763351" cy="200055"/>
          </a:xfrm>
          <a:prstGeom prst="rect">
            <a:avLst/>
          </a:prstGeom>
          <a:noFill/>
        </p:spPr>
        <p:txBody>
          <a:bodyPr wrap="none" rtlCol="0">
            <a:spAutoFit/>
          </a:bodyPr>
          <a:lstStyle/>
          <a:p>
            <a:r>
              <a:rPr lang="en-US" sz="700" dirty="0">
                <a:latin typeface="Arial" charset="0"/>
                <a:ea typeface="Arial" charset="0"/>
                <a:cs typeface="Arial" charset="0"/>
              </a:rPr>
              <a:t>Transportation</a:t>
            </a:r>
          </a:p>
        </p:txBody>
      </p:sp>
      <p:sp>
        <p:nvSpPr>
          <p:cNvPr id="11" name="TextBox 10"/>
          <p:cNvSpPr txBox="1"/>
          <p:nvPr/>
        </p:nvSpPr>
        <p:spPr>
          <a:xfrm>
            <a:off x="6263303" y="3063299"/>
            <a:ext cx="1289135" cy="200055"/>
          </a:xfrm>
          <a:prstGeom prst="rect">
            <a:avLst/>
          </a:prstGeom>
          <a:noFill/>
        </p:spPr>
        <p:txBody>
          <a:bodyPr wrap="none" rtlCol="0">
            <a:spAutoFit/>
          </a:bodyPr>
          <a:lstStyle/>
          <a:p>
            <a:r>
              <a:rPr lang="en-US" sz="700" dirty="0">
                <a:latin typeface="Arial" charset="0"/>
                <a:ea typeface="Arial" charset="0"/>
                <a:cs typeface="Arial" charset="0"/>
              </a:rPr>
              <a:t>Special Education Materials</a:t>
            </a:r>
          </a:p>
        </p:txBody>
      </p:sp>
      <p:sp>
        <p:nvSpPr>
          <p:cNvPr id="12" name="TextBox 11"/>
          <p:cNvSpPr txBox="1"/>
          <p:nvPr/>
        </p:nvSpPr>
        <p:spPr>
          <a:xfrm>
            <a:off x="6258391" y="3194670"/>
            <a:ext cx="1244251" cy="200055"/>
          </a:xfrm>
          <a:prstGeom prst="rect">
            <a:avLst/>
          </a:prstGeom>
          <a:noFill/>
        </p:spPr>
        <p:txBody>
          <a:bodyPr wrap="none" rtlCol="0">
            <a:spAutoFit/>
          </a:bodyPr>
          <a:lstStyle/>
          <a:p>
            <a:r>
              <a:rPr lang="en-US" sz="700" dirty="0">
                <a:latin typeface="Arial" charset="0"/>
                <a:ea typeface="Arial" charset="0"/>
                <a:cs typeface="Arial" charset="0"/>
              </a:rPr>
              <a:t>General Special Education</a:t>
            </a:r>
          </a:p>
        </p:txBody>
      </p:sp>
      <p:sp>
        <p:nvSpPr>
          <p:cNvPr id="13" name="TextBox 12"/>
          <p:cNvSpPr txBox="1"/>
          <p:nvPr/>
        </p:nvSpPr>
        <p:spPr>
          <a:xfrm>
            <a:off x="7921618" y="2684959"/>
            <a:ext cx="383438" cy="200055"/>
          </a:xfrm>
          <a:prstGeom prst="rect">
            <a:avLst/>
          </a:prstGeom>
          <a:noFill/>
        </p:spPr>
        <p:txBody>
          <a:bodyPr wrap="none" rtlCol="0">
            <a:spAutoFit/>
          </a:bodyPr>
          <a:lstStyle/>
          <a:p>
            <a:r>
              <a:rPr lang="en-US" sz="700" dirty="0">
                <a:latin typeface="Arial" charset="0"/>
                <a:ea typeface="Arial" charset="0"/>
                <a:cs typeface="Arial" charset="0"/>
              </a:rPr>
              <a:t>1010</a:t>
            </a:r>
          </a:p>
        </p:txBody>
      </p:sp>
      <p:sp>
        <p:nvSpPr>
          <p:cNvPr id="14" name="TextBox 13"/>
          <p:cNvSpPr txBox="1"/>
          <p:nvPr/>
        </p:nvSpPr>
        <p:spPr>
          <a:xfrm>
            <a:off x="7921618" y="2813927"/>
            <a:ext cx="383438" cy="200055"/>
          </a:xfrm>
          <a:prstGeom prst="rect">
            <a:avLst/>
          </a:prstGeom>
          <a:noFill/>
        </p:spPr>
        <p:txBody>
          <a:bodyPr wrap="none" rtlCol="0">
            <a:spAutoFit/>
          </a:bodyPr>
          <a:lstStyle/>
          <a:p>
            <a:r>
              <a:rPr lang="en-US" sz="700" dirty="0">
                <a:latin typeface="Arial" charset="0"/>
                <a:ea typeface="Arial" charset="0"/>
                <a:cs typeface="Arial" charset="0"/>
              </a:rPr>
              <a:t>1020</a:t>
            </a:r>
          </a:p>
        </p:txBody>
      </p:sp>
      <p:sp>
        <p:nvSpPr>
          <p:cNvPr id="15" name="TextBox 14"/>
          <p:cNvSpPr txBox="1"/>
          <p:nvPr/>
        </p:nvSpPr>
        <p:spPr>
          <a:xfrm>
            <a:off x="7921618" y="2949196"/>
            <a:ext cx="383438" cy="200055"/>
          </a:xfrm>
          <a:prstGeom prst="rect">
            <a:avLst/>
          </a:prstGeom>
          <a:noFill/>
        </p:spPr>
        <p:txBody>
          <a:bodyPr wrap="none" rtlCol="0">
            <a:spAutoFit/>
          </a:bodyPr>
          <a:lstStyle/>
          <a:p>
            <a:r>
              <a:rPr lang="en-US" sz="700" dirty="0">
                <a:latin typeface="Arial" charset="0"/>
                <a:ea typeface="Arial" charset="0"/>
                <a:cs typeface="Arial" charset="0"/>
              </a:rPr>
              <a:t>4201</a:t>
            </a:r>
          </a:p>
        </p:txBody>
      </p:sp>
      <p:sp>
        <p:nvSpPr>
          <p:cNvPr id="16" name="TextBox 15"/>
          <p:cNvSpPr txBox="1"/>
          <p:nvPr/>
        </p:nvSpPr>
        <p:spPr>
          <a:xfrm>
            <a:off x="7921618" y="3075998"/>
            <a:ext cx="383438" cy="200055"/>
          </a:xfrm>
          <a:prstGeom prst="rect">
            <a:avLst/>
          </a:prstGeom>
          <a:noFill/>
        </p:spPr>
        <p:txBody>
          <a:bodyPr wrap="none" rtlCol="0">
            <a:spAutoFit/>
          </a:bodyPr>
          <a:lstStyle/>
          <a:p>
            <a:r>
              <a:rPr lang="en-US" sz="700" dirty="0">
                <a:latin typeface="Arial" charset="0"/>
                <a:ea typeface="Arial" charset="0"/>
                <a:cs typeface="Arial" charset="0"/>
              </a:rPr>
              <a:t>5200</a:t>
            </a:r>
          </a:p>
        </p:txBody>
      </p:sp>
      <p:sp>
        <p:nvSpPr>
          <p:cNvPr id="17" name="TextBox 16"/>
          <p:cNvSpPr txBox="1"/>
          <p:nvPr/>
        </p:nvSpPr>
        <p:spPr>
          <a:xfrm>
            <a:off x="7921618" y="3198902"/>
            <a:ext cx="383438" cy="200055"/>
          </a:xfrm>
          <a:prstGeom prst="rect">
            <a:avLst/>
          </a:prstGeom>
          <a:noFill/>
        </p:spPr>
        <p:txBody>
          <a:bodyPr wrap="none" rtlCol="0">
            <a:spAutoFit/>
          </a:bodyPr>
          <a:lstStyle/>
          <a:p>
            <a:r>
              <a:rPr lang="en-US" sz="700" dirty="0">
                <a:latin typeface="Arial" charset="0"/>
                <a:ea typeface="Arial" charset="0"/>
                <a:cs typeface="Arial" charset="0"/>
              </a:rPr>
              <a:t>5999</a:t>
            </a:r>
          </a:p>
        </p:txBody>
      </p:sp>
      <p:sp>
        <p:nvSpPr>
          <p:cNvPr id="18" name="TextBox 17"/>
          <p:cNvSpPr txBox="1"/>
          <p:nvPr/>
        </p:nvSpPr>
        <p:spPr>
          <a:xfrm>
            <a:off x="8964037" y="2691055"/>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19" name="TextBox 18"/>
          <p:cNvSpPr txBox="1"/>
          <p:nvPr/>
        </p:nvSpPr>
        <p:spPr>
          <a:xfrm>
            <a:off x="8964037" y="2811556"/>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22" name="TextBox 21"/>
          <p:cNvSpPr txBox="1"/>
          <p:nvPr/>
        </p:nvSpPr>
        <p:spPr>
          <a:xfrm>
            <a:off x="8964037" y="2938785"/>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23" name="TextBox 22"/>
          <p:cNvSpPr txBox="1"/>
          <p:nvPr/>
        </p:nvSpPr>
        <p:spPr>
          <a:xfrm>
            <a:off x="8964037" y="3066014"/>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24" name="TextBox 23"/>
          <p:cNvSpPr txBox="1"/>
          <p:nvPr/>
        </p:nvSpPr>
        <p:spPr>
          <a:xfrm>
            <a:off x="8962328" y="3188918"/>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26" name="TextBox 25"/>
          <p:cNvSpPr txBox="1"/>
          <p:nvPr/>
        </p:nvSpPr>
        <p:spPr>
          <a:xfrm>
            <a:off x="9233962" y="2693420"/>
            <a:ext cx="633507" cy="200055"/>
          </a:xfrm>
          <a:prstGeom prst="rect">
            <a:avLst/>
          </a:prstGeom>
          <a:noFill/>
        </p:spPr>
        <p:txBody>
          <a:bodyPr wrap="none" rtlCol="0">
            <a:spAutoFit/>
          </a:bodyPr>
          <a:lstStyle/>
          <a:p>
            <a:r>
              <a:rPr lang="en-US" sz="700" dirty="0">
                <a:latin typeface="Arial" charset="0"/>
                <a:ea typeface="Arial" charset="0"/>
                <a:cs typeface="Arial" charset="0"/>
              </a:rPr>
              <a:t>400,000.00</a:t>
            </a:r>
          </a:p>
        </p:txBody>
      </p:sp>
      <p:sp>
        <p:nvSpPr>
          <p:cNvPr id="27" name="TextBox 26"/>
          <p:cNvSpPr txBox="1"/>
          <p:nvPr/>
        </p:nvSpPr>
        <p:spPr>
          <a:xfrm>
            <a:off x="9283655" y="2813921"/>
            <a:ext cx="583814" cy="200055"/>
          </a:xfrm>
          <a:prstGeom prst="rect">
            <a:avLst/>
          </a:prstGeom>
          <a:noFill/>
        </p:spPr>
        <p:txBody>
          <a:bodyPr wrap="none" rtlCol="0">
            <a:spAutoFit/>
          </a:bodyPr>
          <a:lstStyle/>
          <a:p>
            <a:r>
              <a:rPr lang="en-US" sz="700" dirty="0">
                <a:latin typeface="Arial" charset="0"/>
                <a:ea typeface="Arial" charset="0"/>
                <a:cs typeface="Arial" charset="0"/>
              </a:rPr>
              <a:t>50,000.00</a:t>
            </a:r>
          </a:p>
        </p:txBody>
      </p:sp>
      <p:sp>
        <p:nvSpPr>
          <p:cNvPr id="28" name="TextBox 27"/>
          <p:cNvSpPr txBox="1"/>
          <p:nvPr/>
        </p:nvSpPr>
        <p:spPr>
          <a:xfrm>
            <a:off x="9283655" y="2940723"/>
            <a:ext cx="583814" cy="200055"/>
          </a:xfrm>
          <a:prstGeom prst="rect">
            <a:avLst/>
          </a:prstGeom>
          <a:noFill/>
        </p:spPr>
        <p:txBody>
          <a:bodyPr wrap="none" rtlCol="0">
            <a:spAutoFit/>
          </a:bodyPr>
          <a:lstStyle/>
          <a:p>
            <a:r>
              <a:rPr lang="en-US" sz="700" dirty="0">
                <a:latin typeface="Arial" charset="0"/>
                <a:ea typeface="Arial" charset="0"/>
                <a:cs typeface="Arial" charset="0"/>
              </a:rPr>
              <a:t>20,000.00</a:t>
            </a:r>
          </a:p>
        </p:txBody>
      </p:sp>
      <p:sp>
        <p:nvSpPr>
          <p:cNvPr id="29" name="TextBox 28"/>
          <p:cNvSpPr txBox="1"/>
          <p:nvPr/>
        </p:nvSpPr>
        <p:spPr>
          <a:xfrm>
            <a:off x="9283655" y="3067525"/>
            <a:ext cx="583814" cy="200055"/>
          </a:xfrm>
          <a:prstGeom prst="rect">
            <a:avLst/>
          </a:prstGeom>
          <a:noFill/>
        </p:spPr>
        <p:txBody>
          <a:bodyPr wrap="none" rtlCol="0">
            <a:spAutoFit/>
          </a:bodyPr>
          <a:lstStyle/>
          <a:p>
            <a:r>
              <a:rPr lang="en-US" sz="700" dirty="0">
                <a:latin typeface="Arial" charset="0"/>
                <a:ea typeface="Arial" charset="0"/>
                <a:cs typeface="Arial" charset="0"/>
              </a:rPr>
              <a:t>50,000.00</a:t>
            </a:r>
          </a:p>
        </p:txBody>
      </p:sp>
      <p:sp>
        <p:nvSpPr>
          <p:cNvPr id="30" name="TextBox 29"/>
          <p:cNvSpPr txBox="1"/>
          <p:nvPr/>
        </p:nvSpPr>
        <p:spPr>
          <a:xfrm>
            <a:off x="9283655" y="3198896"/>
            <a:ext cx="583814" cy="200055"/>
          </a:xfrm>
          <a:prstGeom prst="rect">
            <a:avLst/>
          </a:prstGeom>
          <a:noFill/>
        </p:spPr>
        <p:txBody>
          <a:bodyPr wrap="none" rtlCol="0">
            <a:spAutoFit/>
          </a:bodyPr>
          <a:lstStyle/>
          <a:p>
            <a:r>
              <a:rPr lang="en-US" sz="700" dirty="0">
                <a:latin typeface="Arial" charset="0"/>
                <a:ea typeface="Arial" charset="0"/>
                <a:cs typeface="Arial" charset="0"/>
              </a:rPr>
              <a:t>80,000.00</a:t>
            </a:r>
          </a:p>
        </p:txBody>
      </p:sp>
      <p:sp>
        <p:nvSpPr>
          <p:cNvPr id="31" name="TextBox 30"/>
          <p:cNvSpPr txBox="1"/>
          <p:nvPr/>
        </p:nvSpPr>
        <p:spPr>
          <a:xfrm>
            <a:off x="9751441" y="2691049"/>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32" name="TextBox 31"/>
          <p:cNvSpPr txBox="1"/>
          <p:nvPr/>
        </p:nvSpPr>
        <p:spPr>
          <a:xfrm>
            <a:off x="9751441" y="2811550"/>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33" name="TextBox 32"/>
          <p:cNvSpPr txBox="1"/>
          <p:nvPr/>
        </p:nvSpPr>
        <p:spPr>
          <a:xfrm>
            <a:off x="9751441" y="2938779"/>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34" name="TextBox 33"/>
          <p:cNvSpPr txBox="1"/>
          <p:nvPr/>
        </p:nvSpPr>
        <p:spPr>
          <a:xfrm>
            <a:off x="9751441" y="3066008"/>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35" name="TextBox 34"/>
          <p:cNvSpPr txBox="1"/>
          <p:nvPr/>
        </p:nvSpPr>
        <p:spPr>
          <a:xfrm>
            <a:off x="9751441" y="3188912"/>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36" name="TextBox 35"/>
          <p:cNvSpPr txBox="1"/>
          <p:nvPr/>
        </p:nvSpPr>
        <p:spPr>
          <a:xfrm>
            <a:off x="10046767" y="2693414"/>
            <a:ext cx="633507" cy="200055"/>
          </a:xfrm>
          <a:prstGeom prst="rect">
            <a:avLst/>
          </a:prstGeom>
          <a:noFill/>
        </p:spPr>
        <p:txBody>
          <a:bodyPr wrap="none" rtlCol="0">
            <a:spAutoFit/>
          </a:bodyPr>
          <a:lstStyle/>
          <a:p>
            <a:r>
              <a:rPr lang="en-US" sz="700" dirty="0">
                <a:latin typeface="Arial" charset="0"/>
                <a:ea typeface="Arial" charset="0"/>
                <a:cs typeface="Arial" charset="0"/>
              </a:rPr>
              <a:t>200,000.00</a:t>
            </a:r>
          </a:p>
        </p:txBody>
      </p:sp>
      <p:sp>
        <p:nvSpPr>
          <p:cNvPr id="37" name="TextBox 36"/>
          <p:cNvSpPr txBox="1"/>
          <p:nvPr/>
        </p:nvSpPr>
        <p:spPr>
          <a:xfrm>
            <a:off x="10096460" y="2813915"/>
            <a:ext cx="583814" cy="200055"/>
          </a:xfrm>
          <a:prstGeom prst="rect">
            <a:avLst/>
          </a:prstGeom>
          <a:noFill/>
        </p:spPr>
        <p:txBody>
          <a:bodyPr wrap="none" rtlCol="0">
            <a:spAutoFit/>
          </a:bodyPr>
          <a:lstStyle/>
          <a:p>
            <a:r>
              <a:rPr lang="en-US" sz="700" dirty="0">
                <a:latin typeface="Arial" charset="0"/>
                <a:ea typeface="Arial" charset="0"/>
                <a:cs typeface="Arial" charset="0"/>
              </a:rPr>
              <a:t>50,000.00</a:t>
            </a:r>
          </a:p>
        </p:txBody>
      </p:sp>
      <p:sp>
        <p:nvSpPr>
          <p:cNvPr id="38" name="TextBox 37"/>
          <p:cNvSpPr txBox="1"/>
          <p:nvPr/>
        </p:nvSpPr>
        <p:spPr>
          <a:xfrm>
            <a:off x="10096460" y="2940717"/>
            <a:ext cx="583814" cy="200055"/>
          </a:xfrm>
          <a:prstGeom prst="rect">
            <a:avLst/>
          </a:prstGeom>
          <a:noFill/>
        </p:spPr>
        <p:txBody>
          <a:bodyPr wrap="none" rtlCol="0">
            <a:spAutoFit/>
          </a:bodyPr>
          <a:lstStyle/>
          <a:p>
            <a:r>
              <a:rPr lang="en-US" sz="700" dirty="0">
                <a:latin typeface="Arial" charset="0"/>
                <a:ea typeface="Arial" charset="0"/>
                <a:cs typeface="Arial" charset="0"/>
              </a:rPr>
              <a:t>10,000.00</a:t>
            </a:r>
          </a:p>
        </p:txBody>
      </p:sp>
      <p:sp>
        <p:nvSpPr>
          <p:cNvPr id="39" name="TextBox 38"/>
          <p:cNvSpPr txBox="1"/>
          <p:nvPr/>
        </p:nvSpPr>
        <p:spPr>
          <a:xfrm>
            <a:off x="10096460" y="3067519"/>
            <a:ext cx="583814" cy="200055"/>
          </a:xfrm>
          <a:prstGeom prst="rect">
            <a:avLst/>
          </a:prstGeom>
          <a:noFill/>
        </p:spPr>
        <p:txBody>
          <a:bodyPr wrap="none" rtlCol="0">
            <a:spAutoFit/>
          </a:bodyPr>
          <a:lstStyle/>
          <a:p>
            <a:r>
              <a:rPr lang="en-US" sz="700" dirty="0">
                <a:latin typeface="Arial" charset="0"/>
                <a:ea typeface="Arial" charset="0"/>
                <a:cs typeface="Arial" charset="0"/>
              </a:rPr>
              <a:t>20,000.00</a:t>
            </a:r>
          </a:p>
        </p:txBody>
      </p:sp>
      <p:sp>
        <p:nvSpPr>
          <p:cNvPr id="40" name="TextBox 39"/>
          <p:cNvSpPr txBox="1"/>
          <p:nvPr/>
        </p:nvSpPr>
        <p:spPr>
          <a:xfrm>
            <a:off x="10096460" y="3190423"/>
            <a:ext cx="583814" cy="200055"/>
          </a:xfrm>
          <a:prstGeom prst="rect">
            <a:avLst/>
          </a:prstGeom>
          <a:noFill/>
        </p:spPr>
        <p:txBody>
          <a:bodyPr wrap="none" rtlCol="0">
            <a:spAutoFit/>
          </a:bodyPr>
          <a:lstStyle/>
          <a:p>
            <a:r>
              <a:rPr lang="en-US" sz="700" dirty="0">
                <a:latin typeface="Arial" charset="0"/>
                <a:ea typeface="Arial" charset="0"/>
                <a:cs typeface="Arial" charset="0"/>
              </a:rPr>
              <a:t>45,000.00</a:t>
            </a:r>
          </a:p>
        </p:txBody>
      </p:sp>
      <p:sp>
        <p:nvSpPr>
          <p:cNvPr id="6" name="Rectangle 5"/>
          <p:cNvSpPr/>
          <p:nvPr/>
        </p:nvSpPr>
        <p:spPr>
          <a:xfrm>
            <a:off x="11245924" y="2763815"/>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1245924" y="2763820"/>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1262852" y="2873885"/>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1237456" y="3009357"/>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1245923" y="3170224"/>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1245925" y="3263359"/>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10864436" y="2691049"/>
            <a:ext cx="633507" cy="200055"/>
          </a:xfrm>
          <a:prstGeom prst="rect">
            <a:avLst/>
          </a:prstGeom>
          <a:noFill/>
        </p:spPr>
        <p:txBody>
          <a:bodyPr wrap="none" rtlCol="0">
            <a:spAutoFit/>
          </a:bodyPr>
          <a:lstStyle/>
          <a:p>
            <a:r>
              <a:rPr lang="en-US" sz="700" dirty="0">
                <a:latin typeface="Arial" charset="0"/>
                <a:ea typeface="Arial" charset="0"/>
                <a:cs typeface="Arial" charset="0"/>
              </a:rPr>
              <a:t>600,000.00</a:t>
            </a:r>
          </a:p>
        </p:txBody>
      </p:sp>
      <p:sp>
        <p:nvSpPr>
          <p:cNvPr id="47" name="TextBox 46"/>
          <p:cNvSpPr txBox="1"/>
          <p:nvPr/>
        </p:nvSpPr>
        <p:spPr>
          <a:xfrm>
            <a:off x="10864436" y="2811550"/>
            <a:ext cx="633507" cy="200055"/>
          </a:xfrm>
          <a:prstGeom prst="rect">
            <a:avLst/>
          </a:prstGeom>
          <a:noFill/>
        </p:spPr>
        <p:txBody>
          <a:bodyPr wrap="none" rtlCol="0">
            <a:spAutoFit/>
          </a:bodyPr>
          <a:lstStyle/>
          <a:p>
            <a:r>
              <a:rPr lang="en-US" sz="700" dirty="0">
                <a:latin typeface="Arial" charset="0"/>
                <a:ea typeface="Arial" charset="0"/>
                <a:cs typeface="Arial" charset="0"/>
              </a:rPr>
              <a:t>100,000.00</a:t>
            </a:r>
          </a:p>
        </p:txBody>
      </p:sp>
      <p:sp>
        <p:nvSpPr>
          <p:cNvPr id="48" name="TextBox 47"/>
          <p:cNvSpPr txBox="1"/>
          <p:nvPr/>
        </p:nvSpPr>
        <p:spPr>
          <a:xfrm>
            <a:off x="10914129" y="2938352"/>
            <a:ext cx="583814" cy="200055"/>
          </a:xfrm>
          <a:prstGeom prst="rect">
            <a:avLst/>
          </a:prstGeom>
          <a:noFill/>
        </p:spPr>
        <p:txBody>
          <a:bodyPr wrap="none" rtlCol="0">
            <a:spAutoFit/>
          </a:bodyPr>
          <a:lstStyle/>
          <a:p>
            <a:r>
              <a:rPr lang="en-US" sz="700" dirty="0">
                <a:latin typeface="Arial" charset="0"/>
                <a:ea typeface="Arial" charset="0"/>
                <a:cs typeface="Arial" charset="0"/>
              </a:rPr>
              <a:t>30,000.00</a:t>
            </a:r>
          </a:p>
        </p:txBody>
      </p:sp>
      <p:sp>
        <p:nvSpPr>
          <p:cNvPr id="49" name="TextBox 48"/>
          <p:cNvSpPr txBox="1"/>
          <p:nvPr/>
        </p:nvSpPr>
        <p:spPr>
          <a:xfrm>
            <a:off x="10914129" y="3065154"/>
            <a:ext cx="583814" cy="200055"/>
          </a:xfrm>
          <a:prstGeom prst="rect">
            <a:avLst/>
          </a:prstGeom>
          <a:noFill/>
        </p:spPr>
        <p:txBody>
          <a:bodyPr wrap="none" rtlCol="0">
            <a:spAutoFit/>
          </a:bodyPr>
          <a:lstStyle/>
          <a:p>
            <a:r>
              <a:rPr lang="en-US" sz="700" dirty="0">
                <a:latin typeface="Arial" charset="0"/>
                <a:ea typeface="Arial" charset="0"/>
                <a:cs typeface="Arial" charset="0"/>
              </a:rPr>
              <a:t>70,000.00</a:t>
            </a:r>
          </a:p>
        </p:txBody>
      </p:sp>
      <p:sp>
        <p:nvSpPr>
          <p:cNvPr id="50" name="TextBox 49"/>
          <p:cNvSpPr txBox="1"/>
          <p:nvPr/>
        </p:nvSpPr>
        <p:spPr>
          <a:xfrm>
            <a:off x="10864436" y="3204992"/>
            <a:ext cx="633507" cy="200055"/>
          </a:xfrm>
          <a:prstGeom prst="rect">
            <a:avLst/>
          </a:prstGeom>
          <a:noFill/>
        </p:spPr>
        <p:txBody>
          <a:bodyPr wrap="none" rtlCol="0">
            <a:spAutoFit/>
          </a:bodyPr>
          <a:lstStyle/>
          <a:p>
            <a:r>
              <a:rPr lang="en-US" sz="700" dirty="0">
                <a:latin typeface="Arial" charset="0"/>
                <a:ea typeface="Arial" charset="0"/>
                <a:cs typeface="Arial" charset="0"/>
              </a:rPr>
              <a:t>125,000.00</a:t>
            </a:r>
          </a:p>
        </p:txBody>
      </p:sp>
      <p:sp>
        <p:nvSpPr>
          <p:cNvPr id="56" name="TextBox 55"/>
          <p:cNvSpPr txBox="1"/>
          <p:nvPr/>
        </p:nvSpPr>
        <p:spPr>
          <a:xfrm>
            <a:off x="8952603" y="5933788"/>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57" name="TextBox 56"/>
          <p:cNvSpPr txBox="1"/>
          <p:nvPr/>
        </p:nvSpPr>
        <p:spPr>
          <a:xfrm>
            <a:off x="9239462" y="5936153"/>
            <a:ext cx="633507" cy="200055"/>
          </a:xfrm>
          <a:prstGeom prst="rect">
            <a:avLst/>
          </a:prstGeom>
          <a:noFill/>
        </p:spPr>
        <p:txBody>
          <a:bodyPr wrap="none" rtlCol="0">
            <a:spAutoFit/>
          </a:bodyPr>
          <a:lstStyle/>
          <a:p>
            <a:r>
              <a:rPr lang="en-US" sz="700" b="1" dirty="0">
                <a:latin typeface="Arial" charset="0"/>
                <a:ea typeface="Arial" charset="0"/>
                <a:cs typeface="Arial" charset="0"/>
              </a:rPr>
              <a:t>600,000.00</a:t>
            </a:r>
          </a:p>
        </p:txBody>
      </p:sp>
      <p:sp>
        <p:nvSpPr>
          <p:cNvPr id="58" name="TextBox 57"/>
          <p:cNvSpPr txBox="1"/>
          <p:nvPr/>
        </p:nvSpPr>
        <p:spPr>
          <a:xfrm>
            <a:off x="8952603" y="6077721"/>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59" name="TextBox 58"/>
          <p:cNvSpPr txBox="1"/>
          <p:nvPr/>
        </p:nvSpPr>
        <p:spPr>
          <a:xfrm>
            <a:off x="9408802" y="6080086"/>
            <a:ext cx="458780" cy="200055"/>
          </a:xfrm>
          <a:prstGeom prst="rect">
            <a:avLst/>
          </a:prstGeom>
          <a:noFill/>
        </p:spPr>
        <p:txBody>
          <a:bodyPr wrap="none" rtlCol="0">
            <a:spAutoFit/>
          </a:bodyPr>
          <a:lstStyle/>
          <a:p>
            <a:r>
              <a:rPr lang="en-US" sz="700" b="1">
                <a:latin typeface="Arial" charset="0"/>
                <a:ea typeface="Arial" charset="0"/>
                <a:cs typeface="Arial" charset="0"/>
              </a:rPr>
              <a:t>559.70</a:t>
            </a:r>
            <a:endParaRPr lang="en-US" sz="700" b="1" dirty="0">
              <a:latin typeface="Arial" charset="0"/>
              <a:ea typeface="Arial" charset="0"/>
              <a:cs typeface="Arial" charset="0"/>
            </a:endParaRPr>
          </a:p>
        </p:txBody>
      </p:sp>
      <p:sp>
        <p:nvSpPr>
          <p:cNvPr id="60" name="TextBox 59"/>
          <p:cNvSpPr txBox="1"/>
          <p:nvPr/>
        </p:nvSpPr>
        <p:spPr>
          <a:xfrm>
            <a:off x="10569655" y="5929721"/>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61" name="TextBox 60"/>
          <p:cNvSpPr txBox="1"/>
          <p:nvPr/>
        </p:nvSpPr>
        <p:spPr>
          <a:xfrm>
            <a:off x="10873448" y="5932086"/>
            <a:ext cx="633507" cy="200055"/>
          </a:xfrm>
          <a:prstGeom prst="rect">
            <a:avLst/>
          </a:prstGeom>
          <a:noFill/>
        </p:spPr>
        <p:txBody>
          <a:bodyPr wrap="none" rtlCol="0">
            <a:spAutoFit/>
          </a:bodyPr>
          <a:lstStyle/>
          <a:p>
            <a:r>
              <a:rPr lang="en-US" sz="700" b="1" dirty="0">
                <a:latin typeface="Arial" charset="0"/>
                <a:ea typeface="Arial" charset="0"/>
                <a:cs typeface="Arial" charset="0"/>
              </a:rPr>
              <a:t>925,000.00</a:t>
            </a:r>
          </a:p>
        </p:txBody>
      </p:sp>
      <p:sp>
        <p:nvSpPr>
          <p:cNvPr id="62" name="TextBox 61"/>
          <p:cNvSpPr txBox="1"/>
          <p:nvPr/>
        </p:nvSpPr>
        <p:spPr>
          <a:xfrm>
            <a:off x="10569655" y="6073654"/>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63" name="TextBox 62"/>
          <p:cNvSpPr txBox="1"/>
          <p:nvPr/>
        </p:nvSpPr>
        <p:spPr>
          <a:xfrm>
            <a:off x="11042788" y="6076019"/>
            <a:ext cx="458780" cy="200055"/>
          </a:xfrm>
          <a:prstGeom prst="rect">
            <a:avLst/>
          </a:prstGeom>
          <a:noFill/>
        </p:spPr>
        <p:txBody>
          <a:bodyPr wrap="none" rtlCol="0">
            <a:spAutoFit/>
          </a:bodyPr>
          <a:lstStyle/>
          <a:p>
            <a:r>
              <a:rPr lang="en-US" sz="700" b="1" dirty="0">
                <a:latin typeface="Arial" charset="0"/>
                <a:ea typeface="Arial" charset="0"/>
                <a:cs typeface="Arial" charset="0"/>
              </a:rPr>
              <a:t>862.87</a:t>
            </a:r>
          </a:p>
        </p:txBody>
      </p:sp>
      <p:sp>
        <p:nvSpPr>
          <p:cNvPr id="64" name="Up Arrow 63"/>
          <p:cNvSpPr/>
          <p:nvPr/>
        </p:nvSpPr>
        <p:spPr>
          <a:xfrm>
            <a:off x="6696205" y="3466827"/>
            <a:ext cx="504693" cy="723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Up Arrow 64"/>
          <p:cNvSpPr/>
          <p:nvPr/>
        </p:nvSpPr>
        <p:spPr>
          <a:xfrm>
            <a:off x="7978169" y="3485067"/>
            <a:ext cx="504693" cy="723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Up Arrow 65"/>
          <p:cNvSpPr/>
          <p:nvPr/>
        </p:nvSpPr>
        <p:spPr>
          <a:xfrm>
            <a:off x="9200856" y="3506134"/>
            <a:ext cx="504693" cy="723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Up Arrow 66"/>
          <p:cNvSpPr/>
          <p:nvPr/>
        </p:nvSpPr>
        <p:spPr>
          <a:xfrm>
            <a:off x="9941181" y="3506134"/>
            <a:ext cx="504693" cy="723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Up Arrow 67"/>
          <p:cNvSpPr/>
          <p:nvPr/>
        </p:nvSpPr>
        <p:spPr>
          <a:xfrm>
            <a:off x="10825954" y="3495813"/>
            <a:ext cx="504693" cy="723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18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p:tgtEl>
                                          <p:spTgt spid="64"/>
                                        </p:tgtEl>
                                        <p:attrNameLst>
                                          <p:attrName>ppt_y</p:attrName>
                                        </p:attrNameLst>
                                      </p:cBhvr>
                                      <p:tavLst>
                                        <p:tav tm="0">
                                          <p:val>
                                            <p:strVal val="#ppt_y+#ppt_h*1.125000"/>
                                          </p:val>
                                        </p:tav>
                                        <p:tav tm="100000">
                                          <p:val>
                                            <p:strVal val="#ppt_y"/>
                                          </p:val>
                                        </p:tav>
                                      </p:tavLst>
                                    </p:anim>
                                    <p:animEffect transition="in" filter="wipe(up)">
                                      <p:cBhvr>
                                        <p:cTn id="16" dur="500"/>
                                        <p:tgtEl>
                                          <p:spTgt spid="6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p:tgtEl>
                                          <p:spTgt spid="65"/>
                                        </p:tgtEl>
                                        <p:attrNameLst>
                                          <p:attrName>ppt_y</p:attrName>
                                        </p:attrNameLst>
                                      </p:cBhvr>
                                      <p:tavLst>
                                        <p:tav tm="0">
                                          <p:val>
                                            <p:strVal val="#ppt_y+#ppt_h*1.125000"/>
                                          </p:val>
                                        </p:tav>
                                        <p:tav tm="100000">
                                          <p:val>
                                            <p:strVal val="#ppt_y"/>
                                          </p:val>
                                        </p:tav>
                                      </p:tavLst>
                                    </p:anim>
                                    <p:animEffect transition="in" filter="wipe(up)">
                                      <p:cBhvr>
                                        <p:cTn id="24" dur="500"/>
                                        <p:tgtEl>
                                          <p:spTgt spid="65"/>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additive="base">
                                        <p:cTn id="34" dur="500"/>
                                        <p:tgtEl>
                                          <p:spTgt spid="66"/>
                                        </p:tgtEl>
                                        <p:attrNameLst>
                                          <p:attrName>ppt_y</p:attrName>
                                        </p:attrNameLst>
                                      </p:cBhvr>
                                      <p:tavLst>
                                        <p:tav tm="0">
                                          <p:val>
                                            <p:strVal val="#ppt_y+#ppt_h*1.125000"/>
                                          </p:val>
                                        </p:tav>
                                        <p:tav tm="100000">
                                          <p:val>
                                            <p:strVal val="#ppt_y"/>
                                          </p:val>
                                        </p:tav>
                                      </p:tavLst>
                                    </p:anim>
                                    <p:animEffect transition="in" filter="wipe(up)">
                                      <p:cBhvr>
                                        <p:cTn id="35" dur="500"/>
                                        <p:tgtEl>
                                          <p:spTgt spid="66"/>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 calcmode="lin" valueType="num">
                                      <p:cBhvr additive="base">
                                        <p:cTn id="48" dur="500"/>
                                        <p:tgtEl>
                                          <p:spTgt spid="67"/>
                                        </p:tgtEl>
                                        <p:attrNameLst>
                                          <p:attrName>ppt_y</p:attrName>
                                        </p:attrNameLst>
                                      </p:cBhvr>
                                      <p:tavLst>
                                        <p:tav tm="0">
                                          <p:val>
                                            <p:strVal val="#ppt_y+#ppt_h*1.125000"/>
                                          </p:val>
                                        </p:tav>
                                        <p:tav tm="100000">
                                          <p:val>
                                            <p:strVal val="#ppt_y"/>
                                          </p:val>
                                        </p:tav>
                                      </p:tavLst>
                                    </p:anim>
                                    <p:animEffect transition="in" filter="wipe(up)">
                                      <p:cBhvr>
                                        <p:cTn id="49" dur="500"/>
                                        <p:tgtEl>
                                          <p:spTgt spid="67"/>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additive="base">
                                        <p:cTn id="52" dur="500"/>
                                        <p:tgtEl>
                                          <p:spTgt spid="68"/>
                                        </p:tgtEl>
                                        <p:attrNameLst>
                                          <p:attrName>ppt_y</p:attrName>
                                        </p:attrNameLst>
                                      </p:cBhvr>
                                      <p:tavLst>
                                        <p:tav tm="0">
                                          <p:val>
                                            <p:strVal val="#ppt_y+#ppt_h*1.125000"/>
                                          </p:val>
                                        </p:tav>
                                        <p:tav tm="100000">
                                          <p:val>
                                            <p:strVal val="#ppt_y"/>
                                          </p:val>
                                        </p:tav>
                                      </p:tavLst>
                                    </p:anim>
                                    <p:animEffect transition="in" filter="wipe(up)">
                                      <p:cBhvr>
                                        <p:cTn id="53" dur="500"/>
                                        <p:tgtEl>
                                          <p:spTgt spid="6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par>
                                <p:cTn id="59" presetID="10" presetClass="exit" presetSubtype="0" fill="hold" grpId="1" nodeType="withEffect">
                                  <p:stCondLst>
                                    <p:cond delay="0"/>
                                  </p:stCondLst>
                                  <p:childTnLst>
                                    <p:animEffect transition="out" filter="fade">
                                      <p:cBhvr>
                                        <p:cTn id="60" dur="500"/>
                                        <p:tgtEl>
                                          <p:spTgt spid="64"/>
                                        </p:tgtEl>
                                      </p:cBhvr>
                                    </p:animEffect>
                                    <p:set>
                                      <p:cBhvr>
                                        <p:cTn id="61" dur="1" fill="hold">
                                          <p:stCondLst>
                                            <p:cond delay="499"/>
                                          </p:stCondLst>
                                        </p:cTn>
                                        <p:tgtEl>
                                          <p:spTgt spid="6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5"/>
                                        </p:tgtEl>
                                      </p:cBhvr>
                                    </p:animEffect>
                                    <p:set>
                                      <p:cBhvr>
                                        <p:cTn id="64" dur="1" fill="hold">
                                          <p:stCondLst>
                                            <p:cond delay="499"/>
                                          </p:stCondLst>
                                        </p:cTn>
                                        <p:tgtEl>
                                          <p:spTgt spid="6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66"/>
                                        </p:tgtEl>
                                      </p:cBhvr>
                                    </p:animEffect>
                                    <p:set>
                                      <p:cBhvr>
                                        <p:cTn id="67" dur="1" fill="hold">
                                          <p:stCondLst>
                                            <p:cond delay="499"/>
                                          </p:stCondLst>
                                        </p:cTn>
                                        <p:tgtEl>
                                          <p:spTgt spid="6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67"/>
                                        </p:tgtEl>
                                      </p:cBhvr>
                                    </p:animEffect>
                                    <p:set>
                                      <p:cBhvr>
                                        <p:cTn id="70" dur="1" fill="hold">
                                          <p:stCondLst>
                                            <p:cond delay="499"/>
                                          </p:stCondLst>
                                        </p:cTn>
                                        <p:tgtEl>
                                          <p:spTgt spid="6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68"/>
                                        </p:tgtEl>
                                      </p:cBhvr>
                                    </p:animEffect>
                                    <p:set>
                                      <p:cBhvr>
                                        <p:cTn id="73" dur="1" fill="hold">
                                          <p:stCondLst>
                                            <p:cond delay="499"/>
                                          </p:stCondLst>
                                        </p:cTn>
                                        <p:tgtEl>
                                          <p:spTgt spid="68"/>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par>
                          <p:cTn id="78" fill="hold">
                            <p:stCondLst>
                              <p:cond delay="1000"/>
                            </p:stCondLst>
                            <p:childTnLst>
                              <p:par>
                                <p:cTn id="79" presetID="10" presetClass="entr" presetSubtype="0"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childTnLst>
                          </p:cTn>
                        </p:par>
                        <p:par>
                          <p:cTn id="85" fill="hold">
                            <p:stCondLst>
                              <p:cond delay="1500"/>
                            </p:stCondLst>
                            <p:childTnLst>
                              <p:par>
                                <p:cTn id="86" presetID="10"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fade">
                                      <p:cBhvr>
                                        <p:cTn id="88" dur="500"/>
                                        <p:tgtEl>
                                          <p:spTgt spid="3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fade">
                                      <p:cBhvr>
                                        <p:cTn id="94" dur="500"/>
                                        <p:tgtEl>
                                          <p:spTgt spid="4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0"/>
                                        </p:tgtEl>
                                        <p:attrNameLst>
                                          <p:attrName>style.visibility</p:attrName>
                                        </p:attrNameLst>
                                      </p:cBhvr>
                                      <p:to>
                                        <p:strVal val="visible"/>
                                      </p:to>
                                    </p:set>
                                    <p:animEffect transition="in" filter="fade">
                                      <p:cBhvr>
                                        <p:cTn id="99" dur="500"/>
                                        <p:tgtEl>
                                          <p:spTgt spid="10"/>
                                        </p:tgtEl>
                                      </p:cBhvr>
                                    </p:animEffec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fade">
                                      <p:cBhvr>
                                        <p:cTn id="103" dur="500"/>
                                        <p:tgtEl>
                                          <p:spTgt spid="15"/>
                                        </p:tgtEl>
                                      </p:cBhvr>
                                    </p:animEffect>
                                  </p:childTnLst>
                                </p:cTn>
                              </p:par>
                            </p:childTnLst>
                          </p:cTn>
                        </p:par>
                        <p:par>
                          <p:cTn id="104" fill="hold">
                            <p:stCondLst>
                              <p:cond delay="1000"/>
                            </p:stCondLst>
                            <p:childTnLst>
                              <p:par>
                                <p:cTn id="105" presetID="10"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500"/>
                                        <p:tgtEl>
                                          <p:spTgt spid="2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500"/>
                                        <p:tgtEl>
                                          <p:spTgt spid="28"/>
                                        </p:tgtEl>
                                      </p:cBhvr>
                                    </p:animEffect>
                                  </p:childTnLst>
                                </p:cTn>
                              </p:par>
                            </p:childTnLst>
                          </p:cTn>
                        </p:par>
                        <p:par>
                          <p:cTn id="111" fill="hold">
                            <p:stCondLst>
                              <p:cond delay="1500"/>
                            </p:stCondLst>
                            <p:childTnLst>
                              <p:par>
                                <p:cTn id="112" presetID="10" presetClass="entr" presetSubtype="0" fill="hold" grpId="0" nodeType="after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fade">
                                      <p:cBhvr>
                                        <p:cTn id="114" dur="500"/>
                                        <p:tgtEl>
                                          <p:spTgt spid="3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fade">
                                      <p:cBhvr>
                                        <p:cTn id="117" dur="500"/>
                                        <p:tgtEl>
                                          <p:spTgt spid="38"/>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fade">
                                      <p:cBhvr>
                                        <p:cTn id="120" dur="5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fade">
                                      <p:cBhvr>
                                        <p:cTn id="125" dur="500"/>
                                        <p:tgtEl>
                                          <p:spTgt spid="11"/>
                                        </p:tgtEl>
                                      </p:cBhvr>
                                    </p:animEffect>
                                  </p:childTnLst>
                                </p:cTn>
                              </p:par>
                            </p:childTnLst>
                          </p:cTn>
                        </p:par>
                        <p:par>
                          <p:cTn id="126" fill="hold">
                            <p:stCondLst>
                              <p:cond delay="500"/>
                            </p:stCondLst>
                            <p:childTnLst>
                              <p:par>
                                <p:cTn id="127" presetID="10" presetClass="entr" presetSubtype="0" fill="hold" grpId="0" nodeType="after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fade">
                                      <p:cBhvr>
                                        <p:cTn id="129" dur="500"/>
                                        <p:tgtEl>
                                          <p:spTgt spid="16"/>
                                        </p:tgtEl>
                                      </p:cBhvr>
                                    </p:animEffect>
                                  </p:childTnLst>
                                </p:cTn>
                              </p:par>
                            </p:childTnLst>
                          </p:cTn>
                        </p:par>
                        <p:par>
                          <p:cTn id="130" fill="hold">
                            <p:stCondLst>
                              <p:cond delay="1000"/>
                            </p:stCondLst>
                            <p:childTnLst>
                              <p:par>
                                <p:cTn id="131" presetID="10" presetClass="entr" presetSubtype="0" fill="hold" grpId="0" nodeType="afterEffect">
                                  <p:stCondLst>
                                    <p:cond delay="0"/>
                                  </p:stCondLst>
                                  <p:childTnLst>
                                    <p:set>
                                      <p:cBhvr>
                                        <p:cTn id="132" dur="1" fill="hold">
                                          <p:stCondLst>
                                            <p:cond delay="0"/>
                                          </p:stCondLst>
                                        </p:cTn>
                                        <p:tgtEl>
                                          <p:spTgt spid="23"/>
                                        </p:tgtEl>
                                        <p:attrNameLst>
                                          <p:attrName>style.visibility</p:attrName>
                                        </p:attrNameLst>
                                      </p:cBhvr>
                                      <p:to>
                                        <p:strVal val="visible"/>
                                      </p:to>
                                    </p:set>
                                    <p:animEffect transition="in" filter="fade">
                                      <p:cBhvr>
                                        <p:cTn id="133" dur="500"/>
                                        <p:tgtEl>
                                          <p:spTgt spid="23"/>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9"/>
                                        </p:tgtEl>
                                        <p:attrNameLst>
                                          <p:attrName>style.visibility</p:attrName>
                                        </p:attrNameLst>
                                      </p:cBhvr>
                                      <p:to>
                                        <p:strVal val="visible"/>
                                      </p:to>
                                    </p:set>
                                    <p:animEffect transition="in" filter="fade">
                                      <p:cBhvr>
                                        <p:cTn id="136" dur="500"/>
                                        <p:tgtEl>
                                          <p:spTgt spid="29"/>
                                        </p:tgtEl>
                                      </p:cBhvr>
                                    </p:animEffect>
                                  </p:childTnLst>
                                </p:cTn>
                              </p:par>
                            </p:childTnLst>
                          </p:cTn>
                        </p:par>
                        <p:par>
                          <p:cTn id="137" fill="hold">
                            <p:stCondLst>
                              <p:cond delay="1500"/>
                            </p:stCondLst>
                            <p:childTnLst>
                              <p:par>
                                <p:cTn id="138" presetID="10" presetClass="entr" presetSubtype="0" fill="hold" grpId="0" nodeType="afterEffect">
                                  <p:stCondLst>
                                    <p:cond delay="0"/>
                                  </p:stCondLst>
                                  <p:childTnLst>
                                    <p:set>
                                      <p:cBhvr>
                                        <p:cTn id="139" dur="1" fill="hold">
                                          <p:stCondLst>
                                            <p:cond delay="0"/>
                                          </p:stCondLst>
                                        </p:cTn>
                                        <p:tgtEl>
                                          <p:spTgt spid="34"/>
                                        </p:tgtEl>
                                        <p:attrNameLst>
                                          <p:attrName>style.visibility</p:attrName>
                                        </p:attrNameLst>
                                      </p:cBhvr>
                                      <p:to>
                                        <p:strVal val="visible"/>
                                      </p:to>
                                    </p:set>
                                    <p:animEffect transition="in" filter="fade">
                                      <p:cBhvr>
                                        <p:cTn id="140" dur="500"/>
                                        <p:tgtEl>
                                          <p:spTgt spid="3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39"/>
                                        </p:tgtEl>
                                        <p:attrNameLst>
                                          <p:attrName>style.visibility</p:attrName>
                                        </p:attrNameLst>
                                      </p:cBhvr>
                                      <p:to>
                                        <p:strVal val="visible"/>
                                      </p:to>
                                    </p:set>
                                    <p:animEffect transition="in" filter="fade">
                                      <p:cBhvr>
                                        <p:cTn id="143" dur="500"/>
                                        <p:tgtEl>
                                          <p:spTgt spid="3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49"/>
                                        </p:tgtEl>
                                        <p:attrNameLst>
                                          <p:attrName>style.visibility</p:attrName>
                                        </p:attrNameLst>
                                      </p:cBhvr>
                                      <p:to>
                                        <p:strVal val="visible"/>
                                      </p:to>
                                    </p:set>
                                    <p:animEffect transition="in" filter="fade">
                                      <p:cBhvr>
                                        <p:cTn id="146" dur="500"/>
                                        <p:tgtEl>
                                          <p:spTgt spid="49"/>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2"/>
                                        </p:tgtEl>
                                        <p:attrNameLst>
                                          <p:attrName>style.visibility</p:attrName>
                                        </p:attrNameLst>
                                      </p:cBhvr>
                                      <p:to>
                                        <p:strVal val="visible"/>
                                      </p:to>
                                    </p:set>
                                    <p:animEffect transition="in" filter="fade">
                                      <p:cBhvr>
                                        <p:cTn id="151" dur="500"/>
                                        <p:tgtEl>
                                          <p:spTgt spid="12"/>
                                        </p:tgtEl>
                                      </p:cBhvr>
                                    </p:animEffect>
                                  </p:childTnLst>
                                </p:cTn>
                              </p:par>
                            </p:childTnLst>
                          </p:cTn>
                        </p:par>
                        <p:par>
                          <p:cTn id="152" fill="hold">
                            <p:stCondLst>
                              <p:cond delay="500"/>
                            </p:stCondLst>
                            <p:childTnLst>
                              <p:par>
                                <p:cTn id="153" presetID="10" presetClass="entr" presetSubtype="0" fill="hold" grpId="0" nodeType="afterEffect">
                                  <p:stCondLst>
                                    <p:cond delay="0"/>
                                  </p:stCondLst>
                                  <p:childTnLst>
                                    <p:set>
                                      <p:cBhvr>
                                        <p:cTn id="154" dur="1" fill="hold">
                                          <p:stCondLst>
                                            <p:cond delay="0"/>
                                          </p:stCondLst>
                                        </p:cTn>
                                        <p:tgtEl>
                                          <p:spTgt spid="17"/>
                                        </p:tgtEl>
                                        <p:attrNameLst>
                                          <p:attrName>style.visibility</p:attrName>
                                        </p:attrNameLst>
                                      </p:cBhvr>
                                      <p:to>
                                        <p:strVal val="visible"/>
                                      </p:to>
                                    </p:set>
                                    <p:animEffect transition="in" filter="fade">
                                      <p:cBhvr>
                                        <p:cTn id="155" dur="500"/>
                                        <p:tgtEl>
                                          <p:spTgt spid="17"/>
                                        </p:tgtEl>
                                      </p:cBhvr>
                                    </p:animEffect>
                                  </p:childTnLst>
                                </p:cTn>
                              </p:par>
                            </p:childTnLst>
                          </p:cTn>
                        </p:par>
                        <p:par>
                          <p:cTn id="156" fill="hold">
                            <p:stCondLst>
                              <p:cond delay="1000"/>
                            </p:stCondLst>
                            <p:childTnLst>
                              <p:par>
                                <p:cTn id="157" presetID="10" presetClass="entr" presetSubtype="0" fill="hold" grpId="0" nodeType="after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500"/>
                                        <p:tgtEl>
                                          <p:spTgt spid="24"/>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30"/>
                                        </p:tgtEl>
                                        <p:attrNameLst>
                                          <p:attrName>style.visibility</p:attrName>
                                        </p:attrNameLst>
                                      </p:cBhvr>
                                      <p:to>
                                        <p:strVal val="visible"/>
                                      </p:to>
                                    </p:set>
                                    <p:animEffect transition="in" filter="fade">
                                      <p:cBhvr>
                                        <p:cTn id="162" dur="500"/>
                                        <p:tgtEl>
                                          <p:spTgt spid="30"/>
                                        </p:tgtEl>
                                      </p:cBhvr>
                                    </p:animEffect>
                                  </p:childTnLst>
                                </p:cTn>
                              </p:par>
                            </p:childTnLst>
                          </p:cTn>
                        </p:par>
                        <p:par>
                          <p:cTn id="163" fill="hold">
                            <p:stCondLst>
                              <p:cond delay="1500"/>
                            </p:stCondLst>
                            <p:childTnLst>
                              <p:par>
                                <p:cTn id="164" presetID="10" presetClass="entr" presetSubtype="0" fill="hold" grpId="0" nodeType="afterEffect">
                                  <p:stCondLst>
                                    <p:cond delay="0"/>
                                  </p:stCondLst>
                                  <p:childTnLst>
                                    <p:set>
                                      <p:cBhvr>
                                        <p:cTn id="165" dur="1" fill="hold">
                                          <p:stCondLst>
                                            <p:cond delay="0"/>
                                          </p:stCondLst>
                                        </p:cTn>
                                        <p:tgtEl>
                                          <p:spTgt spid="35"/>
                                        </p:tgtEl>
                                        <p:attrNameLst>
                                          <p:attrName>style.visibility</p:attrName>
                                        </p:attrNameLst>
                                      </p:cBhvr>
                                      <p:to>
                                        <p:strVal val="visible"/>
                                      </p:to>
                                    </p:set>
                                    <p:animEffect transition="in" filter="fade">
                                      <p:cBhvr>
                                        <p:cTn id="166" dur="500"/>
                                        <p:tgtEl>
                                          <p:spTgt spid="35"/>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40"/>
                                        </p:tgtEl>
                                        <p:attrNameLst>
                                          <p:attrName>style.visibility</p:attrName>
                                        </p:attrNameLst>
                                      </p:cBhvr>
                                      <p:to>
                                        <p:strVal val="visible"/>
                                      </p:to>
                                    </p:set>
                                    <p:animEffect transition="in" filter="fade">
                                      <p:cBhvr>
                                        <p:cTn id="169" dur="500"/>
                                        <p:tgtEl>
                                          <p:spTgt spid="40"/>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50"/>
                                        </p:tgtEl>
                                        <p:attrNameLst>
                                          <p:attrName>style.visibility</p:attrName>
                                        </p:attrNameLst>
                                      </p:cBhvr>
                                      <p:to>
                                        <p:strVal val="visible"/>
                                      </p:to>
                                    </p:set>
                                    <p:animEffect transition="in" filter="fade">
                                      <p:cBhvr>
                                        <p:cTn id="172" dur="500"/>
                                        <p:tgtEl>
                                          <p:spTgt spid="50"/>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fade">
                                      <p:cBhvr>
                                        <p:cTn id="175" dur="500"/>
                                        <p:tgtEl>
                                          <p:spTgt spid="57"/>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59"/>
                                        </p:tgtEl>
                                        <p:attrNameLst>
                                          <p:attrName>style.visibility</p:attrName>
                                        </p:attrNameLst>
                                      </p:cBhvr>
                                      <p:to>
                                        <p:strVal val="visible"/>
                                      </p:to>
                                    </p:set>
                                    <p:animEffect transition="in" filter="fade">
                                      <p:cBhvr>
                                        <p:cTn id="178" dur="500"/>
                                        <p:tgtEl>
                                          <p:spTgt spid="59"/>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fade">
                                      <p:cBhvr>
                                        <p:cTn id="181" dur="500"/>
                                        <p:tgtEl>
                                          <p:spTgt spid="61"/>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63"/>
                                        </p:tgtEl>
                                        <p:attrNameLst>
                                          <p:attrName>style.visibility</p:attrName>
                                        </p:attrNameLst>
                                      </p:cBhvr>
                                      <p:to>
                                        <p:strVal val="visible"/>
                                      </p:to>
                                    </p:set>
                                    <p:animEffect transition="in" filter="fade">
                                      <p:cBhvr>
                                        <p:cTn id="18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1" grpId="0"/>
      <p:bldP spid="12" grpId="0"/>
      <p:bldP spid="13" grpId="0"/>
      <p:bldP spid="14" grpId="0"/>
      <p:bldP spid="15" grpId="0"/>
      <p:bldP spid="16" grpId="0"/>
      <p:bldP spid="17" grpId="0"/>
      <p:bldP spid="18" grpId="0"/>
      <p:bldP spid="19" grpId="0"/>
      <p:bldP spid="22" grpId="0"/>
      <p:bldP spid="23" grpId="0"/>
      <p:bldP spid="24"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6" grpId="0"/>
      <p:bldP spid="47" grpId="0"/>
      <p:bldP spid="48" grpId="0"/>
      <p:bldP spid="49" grpId="0"/>
      <p:bldP spid="50" grpId="0"/>
      <p:bldP spid="57" grpId="0"/>
      <p:bldP spid="59" grpId="0"/>
      <p:bldP spid="61" grpId="0"/>
      <p:bldP spid="63" grpId="0"/>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01" y="1759569"/>
            <a:ext cx="10639999" cy="4979204"/>
          </a:xfrm>
          <a:prstGeom prst="rect">
            <a:avLst/>
          </a:prstGeom>
        </p:spPr>
      </p:pic>
      <p:sp>
        <p:nvSpPr>
          <p:cNvPr id="65" name="TextBox 64"/>
          <p:cNvSpPr txBox="1"/>
          <p:nvPr/>
        </p:nvSpPr>
        <p:spPr>
          <a:xfrm>
            <a:off x="8160067" y="1910672"/>
            <a:ext cx="383438" cy="200055"/>
          </a:xfrm>
          <a:prstGeom prst="rect">
            <a:avLst/>
          </a:prstGeom>
          <a:noFill/>
        </p:spPr>
        <p:txBody>
          <a:bodyPr wrap="none" rtlCol="0">
            <a:spAutoFit/>
          </a:bodyPr>
          <a:lstStyle/>
          <a:p>
            <a:r>
              <a:rPr lang="en-US" sz="700" dirty="0">
                <a:latin typeface="Arial" charset="0"/>
                <a:ea typeface="Arial" charset="0"/>
                <a:cs typeface="Arial" charset="0"/>
              </a:rPr>
              <a:t>1072</a:t>
            </a:r>
          </a:p>
        </p:txBody>
      </p:sp>
      <p:sp>
        <p:nvSpPr>
          <p:cNvPr id="67" name="TextBox 66"/>
          <p:cNvSpPr txBox="1"/>
          <p:nvPr/>
        </p:nvSpPr>
        <p:spPr>
          <a:xfrm>
            <a:off x="6252688" y="2680727"/>
            <a:ext cx="1391728" cy="200055"/>
          </a:xfrm>
          <a:prstGeom prst="rect">
            <a:avLst/>
          </a:prstGeom>
          <a:noFill/>
        </p:spPr>
        <p:txBody>
          <a:bodyPr wrap="none" rtlCol="0">
            <a:spAutoFit/>
          </a:bodyPr>
          <a:lstStyle/>
          <a:p>
            <a:r>
              <a:rPr lang="en-US" sz="700" dirty="0">
                <a:latin typeface="Arial" charset="0"/>
                <a:ea typeface="Arial" charset="0"/>
                <a:cs typeface="Arial" charset="0"/>
              </a:rPr>
              <a:t>Special Ed Personnel-Salaries</a:t>
            </a:r>
          </a:p>
        </p:txBody>
      </p:sp>
      <p:sp>
        <p:nvSpPr>
          <p:cNvPr id="68" name="TextBox 67"/>
          <p:cNvSpPr txBox="1"/>
          <p:nvPr/>
        </p:nvSpPr>
        <p:spPr>
          <a:xfrm>
            <a:off x="6256226" y="2809695"/>
            <a:ext cx="1393330" cy="200055"/>
          </a:xfrm>
          <a:prstGeom prst="rect">
            <a:avLst/>
          </a:prstGeom>
          <a:noFill/>
        </p:spPr>
        <p:txBody>
          <a:bodyPr wrap="none" rtlCol="0">
            <a:spAutoFit/>
          </a:bodyPr>
          <a:lstStyle/>
          <a:p>
            <a:r>
              <a:rPr lang="en-US" sz="700" dirty="0">
                <a:latin typeface="Arial" charset="0"/>
                <a:ea typeface="Arial" charset="0"/>
                <a:cs typeface="Arial" charset="0"/>
              </a:rPr>
              <a:t>Special Ed Personnel-Benefits</a:t>
            </a:r>
          </a:p>
        </p:txBody>
      </p:sp>
      <p:sp>
        <p:nvSpPr>
          <p:cNvPr id="69" name="TextBox 68"/>
          <p:cNvSpPr txBox="1"/>
          <p:nvPr/>
        </p:nvSpPr>
        <p:spPr>
          <a:xfrm>
            <a:off x="6259765" y="2936497"/>
            <a:ext cx="763351" cy="200055"/>
          </a:xfrm>
          <a:prstGeom prst="rect">
            <a:avLst/>
          </a:prstGeom>
          <a:noFill/>
        </p:spPr>
        <p:txBody>
          <a:bodyPr wrap="none" rtlCol="0">
            <a:spAutoFit/>
          </a:bodyPr>
          <a:lstStyle/>
          <a:p>
            <a:r>
              <a:rPr lang="en-US" sz="700" dirty="0">
                <a:latin typeface="Arial" charset="0"/>
                <a:ea typeface="Arial" charset="0"/>
                <a:cs typeface="Arial" charset="0"/>
              </a:rPr>
              <a:t>Transportation</a:t>
            </a:r>
          </a:p>
        </p:txBody>
      </p:sp>
      <p:sp>
        <p:nvSpPr>
          <p:cNvPr id="70" name="TextBox 69"/>
          <p:cNvSpPr txBox="1"/>
          <p:nvPr/>
        </p:nvSpPr>
        <p:spPr>
          <a:xfrm>
            <a:off x="6263303" y="3063299"/>
            <a:ext cx="1289135" cy="200055"/>
          </a:xfrm>
          <a:prstGeom prst="rect">
            <a:avLst/>
          </a:prstGeom>
          <a:noFill/>
        </p:spPr>
        <p:txBody>
          <a:bodyPr wrap="none" rtlCol="0">
            <a:spAutoFit/>
          </a:bodyPr>
          <a:lstStyle/>
          <a:p>
            <a:r>
              <a:rPr lang="en-US" sz="700" dirty="0">
                <a:latin typeface="Arial" charset="0"/>
                <a:ea typeface="Arial" charset="0"/>
                <a:cs typeface="Arial" charset="0"/>
              </a:rPr>
              <a:t>Special Education Materials</a:t>
            </a:r>
          </a:p>
        </p:txBody>
      </p:sp>
      <p:sp>
        <p:nvSpPr>
          <p:cNvPr id="71" name="TextBox 70"/>
          <p:cNvSpPr txBox="1"/>
          <p:nvPr/>
        </p:nvSpPr>
        <p:spPr>
          <a:xfrm>
            <a:off x="6258391" y="3194670"/>
            <a:ext cx="1244251" cy="200055"/>
          </a:xfrm>
          <a:prstGeom prst="rect">
            <a:avLst/>
          </a:prstGeom>
          <a:noFill/>
        </p:spPr>
        <p:txBody>
          <a:bodyPr wrap="none" rtlCol="0">
            <a:spAutoFit/>
          </a:bodyPr>
          <a:lstStyle/>
          <a:p>
            <a:r>
              <a:rPr lang="en-US" sz="700" dirty="0">
                <a:latin typeface="Arial" charset="0"/>
                <a:ea typeface="Arial" charset="0"/>
                <a:cs typeface="Arial" charset="0"/>
              </a:rPr>
              <a:t>General Special Education</a:t>
            </a:r>
          </a:p>
        </p:txBody>
      </p:sp>
      <p:sp>
        <p:nvSpPr>
          <p:cNvPr id="72" name="TextBox 71"/>
          <p:cNvSpPr txBox="1"/>
          <p:nvPr/>
        </p:nvSpPr>
        <p:spPr>
          <a:xfrm>
            <a:off x="7921618" y="2684959"/>
            <a:ext cx="383438" cy="200055"/>
          </a:xfrm>
          <a:prstGeom prst="rect">
            <a:avLst/>
          </a:prstGeom>
          <a:noFill/>
        </p:spPr>
        <p:txBody>
          <a:bodyPr wrap="none" rtlCol="0">
            <a:spAutoFit/>
          </a:bodyPr>
          <a:lstStyle/>
          <a:p>
            <a:r>
              <a:rPr lang="en-US" sz="700" dirty="0">
                <a:latin typeface="Arial" charset="0"/>
                <a:ea typeface="Arial" charset="0"/>
                <a:cs typeface="Arial" charset="0"/>
              </a:rPr>
              <a:t>1010</a:t>
            </a:r>
          </a:p>
        </p:txBody>
      </p:sp>
      <p:sp>
        <p:nvSpPr>
          <p:cNvPr id="73" name="TextBox 72"/>
          <p:cNvSpPr txBox="1"/>
          <p:nvPr/>
        </p:nvSpPr>
        <p:spPr>
          <a:xfrm>
            <a:off x="7921618" y="2813927"/>
            <a:ext cx="383438" cy="200055"/>
          </a:xfrm>
          <a:prstGeom prst="rect">
            <a:avLst/>
          </a:prstGeom>
          <a:noFill/>
        </p:spPr>
        <p:txBody>
          <a:bodyPr wrap="none" rtlCol="0">
            <a:spAutoFit/>
          </a:bodyPr>
          <a:lstStyle/>
          <a:p>
            <a:r>
              <a:rPr lang="en-US" sz="700" dirty="0">
                <a:latin typeface="Arial" charset="0"/>
                <a:ea typeface="Arial" charset="0"/>
                <a:cs typeface="Arial" charset="0"/>
              </a:rPr>
              <a:t>1020</a:t>
            </a:r>
          </a:p>
        </p:txBody>
      </p:sp>
      <p:sp>
        <p:nvSpPr>
          <p:cNvPr id="74" name="TextBox 73"/>
          <p:cNvSpPr txBox="1"/>
          <p:nvPr/>
        </p:nvSpPr>
        <p:spPr>
          <a:xfrm>
            <a:off x="7921618" y="2949196"/>
            <a:ext cx="383438" cy="200055"/>
          </a:xfrm>
          <a:prstGeom prst="rect">
            <a:avLst/>
          </a:prstGeom>
          <a:noFill/>
        </p:spPr>
        <p:txBody>
          <a:bodyPr wrap="none" rtlCol="0">
            <a:spAutoFit/>
          </a:bodyPr>
          <a:lstStyle/>
          <a:p>
            <a:r>
              <a:rPr lang="en-US" sz="700" dirty="0">
                <a:latin typeface="Arial" charset="0"/>
                <a:ea typeface="Arial" charset="0"/>
                <a:cs typeface="Arial" charset="0"/>
              </a:rPr>
              <a:t>4201</a:t>
            </a:r>
          </a:p>
        </p:txBody>
      </p:sp>
      <p:sp>
        <p:nvSpPr>
          <p:cNvPr id="75" name="TextBox 74"/>
          <p:cNvSpPr txBox="1"/>
          <p:nvPr/>
        </p:nvSpPr>
        <p:spPr>
          <a:xfrm>
            <a:off x="7921618" y="3075998"/>
            <a:ext cx="383438" cy="200055"/>
          </a:xfrm>
          <a:prstGeom prst="rect">
            <a:avLst/>
          </a:prstGeom>
          <a:noFill/>
        </p:spPr>
        <p:txBody>
          <a:bodyPr wrap="none" rtlCol="0">
            <a:spAutoFit/>
          </a:bodyPr>
          <a:lstStyle/>
          <a:p>
            <a:r>
              <a:rPr lang="en-US" sz="700" dirty="0">
                <a:latin typeface="Arial" charset="0"/>
                <a:ea typeface="Arial" charset="0"/>
                <a:cs typeface="Arial" charset="0"/>
              </a:rPr>
              <a:t>5200</a:t>
            </a:r>
          </a:p>
        </p:txBody>
      </p:sp>
      <p:sp>
        <p:nvSpPr>
          <p:cNvPr id="76" name="TextBox 75"/>
          <p:cNvSpPr txBox="1"/>
          <p:nvPr/>
        </p:nvSpPr>
        <p:spPr>
          <a:xfrm>
            <a:off x="7921618" y="3198902"/>
            <a:ext cx="383438" cy="200055"/>
          </a:xfrm>
          <a:prstGeom prst="rect">
            <a:avLst/>
          </a:prstGeom>
          <a:noFill/>
        </p:spPr>
        <p:txBody>
          <a:bodyPr wrap="none" rtlCol="0">
            <a:spAutoFit/>
          </a:bodyPr>
          <a:lstStyle/>
          <a:p>
            <a:r>
              <a:rPr lang="en-US" sz="700" dirty="0">
                <a:latin typeface="Arial" charset="0"/>
                <a:ea typeface="Arial" charset="0"/>
                <a:cs typeface="Arial" charset="0"/>
              </a:rPr>
              <a:t>5999</a:t>
            </a:r>
          </a:p>
        </p:txBody>
      </p:sp>
      <p:sp>
        <p:nvSpPr>
          <p:cNvPr id="77" name="TextBox 76"/>
          <p:cNvSpPr txBox="1"/>
          <p:nvPr/>
        </p:nvSpPr>
        <p:spPr>
          <a:xfrm>
            <a:off x="8964037" y="2691055"/>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78" name="TextBox 77"/>
          <p:cNvSpPr txBox="1"/>
          <p:nvPr/>
        </p:nvSpPr>
        <p:spPr>
          <a:xfrm>
            <a:off x="8964037" y="2811556"/>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79" name="TextBox 78"/>
          <p:cNvSpPr txBox="1"/>
          <p:nvPr/>
        </p:nvSpPr>
        <p:spPr>
          <a:xfrm>
            <a:off x="8964037" y="2938785"/>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80" name="TextBox 79"/>
          <p:cNvSpPr txBox="1"/>
          <p:nvPr/>
        </p:nvSpPr>
        <p:spPr>
          <a:xfrm>
            <a:off x="8964037" y="3066014"/>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81" name="TextBox 80"/>
          <p:cNvSpPr txBox="1"/>
          <p:nvPr/>
        </p:nvSpPr>
        <p:spPr>
          <a:xfrm>
            <a:off x="8962328" y="3188918"/>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82" name="TextBox 81"/>
          <p:cNvSpPr txBox="1"/>
          <p:nvPr/>
        </p:nvSpPr>
        <p:spPr>
          <a:xfrm>
            <a:off x="9233962" y="2693420"/>
            <a:ext cx="633507" cy="200055"/>
          </a:xfrm>
          <a:prstGeom prst="rect">
            <a:avLst/>
          </a:prstGeom>
          <a:noFill/>
        </p:spPr>
        <p:txBody>
          <a:bodyPr wrap="none" rtlCol="0">
            <a:spAutoFit/>
          </a:bodyPr>
          <a:lstStyle/>
          <a:p>
            <a:r>
              <a:rPr lang="en-US" sz="700" dirty="0">
                <a:latin typeface="Arial" charset="0"/>
                <a:ea typeface="Arial" charset="0"/>
                <a:cs typeface="Arial" charset="0"/>
              </a:rPr>
              <a:t>400,000.00</a:t>
            </a:r>
          </a:p>
        </p:txBody>
      </p:sp>
      <p:sp>
        <p:nvSpPr>
          <p:cNvPr id="83" name="TextBox 82"/>
          <p:cNvSpPr txBox="1"/>
          <p:nvPr/>
        </p:nvSpPr>
        <p:spPr>
          <a:xfrm>
            <a:off x="9283655" y="2813921"/>
            <a:ext cx="583814" cy="200055"/>
          </a:xfrm>
          <a:prstGeom prst="rect">
            <a:avLst/>
          </a:prstGeom>
          <a:noFill/>
        </p:spPr>
        <p:txBody>
          <a:bodyPr wrap="none" rtlCol="0">
            <a:spAutoFit/>
          </a:bodyPr>
          <a:lstStyle/>
          <a:p>
            <a:r>
              <a:rPr lang="en-US" sz="700" dirty="0">
                <a:latin typeface="Arial" charset="0"/>
                <a:ea typeface="Arial" charset="0"/>
                <a:cs typeface="Arial" charset="0"/>
              </a:rPr>
              <a:t>50,000.00</a:t>
            </a:r>
          </a:p>
        </p:txBody>
      </p:sp>
      <p:sp>
        <p:nvSpPr>
          <p:cNvPr id="84" name="TextBox 83"/>
          <p:cNvSpPr txBox="1"/>
          <p:nvPr/>
        </p:nvSpPr>
        <p:spPr>
          <a:xfrm>
            <a:off x="9283655" y="2940723"/>
            <a:ext cx="583814" cy="200055"/>
          </a:xfrm>
          <a:prstGeom prst="rect">
            <a:avLst/>
          </a:prstGeom>
          <a:noFill/>
        </p:spPr>
        <p:txBody>
          <a:bodyPr wrap="none" rtlCol="0">
            <a:spAutoFit/>
          </a:bodyPr>
          <a:lstStyle/>
          <a:p>
            <a:r>
              <a:rPr lang="en-US" sz="700" dirty="0">
                <a:latin typeface="Arial" charset="0"/>
                <a:ea typeface="Arial" charset="0"/>
                <a:cs typeface="Arial" charset="0"/>
              </a:rPr>
              <a:t>20,000.00</a:t>
            </a:r>
          </a:p>
        </p:txBody>
      </p:sp>
      <p:sp>
        <p:nvSpPr>
          <p:cNvPr id="85" name="TextBox 84"/>
          <p:cNvSpPr txBox="1"/>
          <p:nvPr/>
        </p:nvSpPr>
        <p:spPr>
          <a:xfrm>
            <a:off x="9283655" y="3067525"/>
            <a:ext cx="583814" cy="200055"/>
          </a:xfrm>
          <a:prstGeom prst="rect">
            <a:avLst/>
          </a:prstGeom>
          <a:noFill/>
        </p:spPr>
        <p:txBody>
          <a:bodyPr wrap="none" rtlCol="0">
            <a:spAutoFit/>
          </a:bodyPr>
          <a:lstStyle/>
          <a:p>
            <a:r>
              <a:rPr lang="en-US" sz="700" dirty="0">
                <a:latin typeface="Arial" charset="0"/>
                <a:ea typeface="Arial" charset="0"/>
                <a:cs typeface="Arial" charset="0"/>
              </a:rPr>
              <a:t>50,000.00</a:t>
            </a:r>
          </a:p>
        </p:txBody>
      </p:sp>
      <p:sp>
        <p:nvSpPr>
          <p:cNvPr id="86" name="TextBox 85"/>
          <p:cNvSpPr txBox="1"/>
          <p:nvPr/>
        </p:nvSpPr>
        <p:spPr>
          <a:xfrm>
            <a:off x="9283655" y="3198896"/>
            <a:ext cx="583814" cy="200055"/>
          </a:xfrm>
          <a:prstGeom prst="rect">
            <a:avLst/>
          </a:prstGeom>
          <a:noFill/>
        </p:spPr>
        <p:txBody>
          <a:bodyPr wrap="none" rtlCol="0">
            <a:spAutoFit/>
          </a:bodyPr>
          <a:lstStyle/>
          <a:p>
            <a:r>
              <a:rPr lang="en-US" sz="700" dirty="0">
                <a:latin typeface="Arial" charset="0"/>
                <a:ea typeface="Arial" charset="0"/>
                <a:cs typeface="Arial" charset="0"/>
              </a:rPr>
              <a:t>80,000.00</a:t>
            </a:r>
          </a:p>
        </p:txBody>
      </p:sp>
      <p:sp>
        <p:nvSpPr>
          <p:cNvPr id="87" name="TextBox 86"/>
          <p:cNvSpPr txBox="1"/>
          <p:nvPr/>
        </p:nvSpPr>
        <p:spPr>
          <a:xfrm>
            <a:off x="9751441" y="2691049"/>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88" name="TextBox 87"/>
          <p:cNvSpPr txBox="1"/>
          <p:nvPr/>
        </p:nvSpPr>
        <p:spPr>
          <a:xfrm>
            <a:off x="9751441" y="2811550"/>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89" name="TextBox 88"/>
          <p:cNvSpPr txBox="1"/>
          <p:nvPr/>
        </p:nvSpPr>
        <p:spPr>
          <a:xfrm>
            <a:off x="9751441" y="2938779"/>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90" name="TextBox 89"/>
          <p:cNvSpPr txBox="1"/>
          <p:nvPr/>
        </p:nvSpPr>
        <p:spPr>
          <a:xfrm>
            <a:off x="9751441" y="3066008"/>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91" name="TextBox 90"/>
          <p:cNvSpPr txBox="1"/>
          <p:nvPr/>
        </p:nvSpPr>
        <p:spPr>
          <a:xfrm>
            <a:off x="9751441" y="3188912"/>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92" name="TextBox 91"/>
          <p:cNvSpPr txBox="1"/>
          <p:nvPr/>
        </p:nvSpPr>
        <p:spPr>
          <a:xfrm>
            <a:off x="10046767" y="2693414"/>
            <a:ext cx="633507" cy="200055"/>
          </a:xfrm>
          <a:prstGeom prst="rect">
            <a:avLst/>
          </a:prstGeom>
          <a:noFill/>
        </p:spPr>
        <p:txBody>
          <a:bodyPr wrap="none" rtlCol="0">
            <a:spAutoFit/>
          </a:bodyPr>
          <a:lstStyle/>
          <a:p>
            <a:r>
              <a:rPr lang="en-US" sz="700" dirty="0">
                <a:latin typeface="Arial" charset="0"/>
                <a:ea typeface="Arial" charset="0"/>
                <a:cs typeface="Arial" charset="0"/>
              </a:rPr>
              <a:t>200,000.00</a:t>
            </a:r>
          </a:p>
        </p:txBody>
      </p:sp>
      <p:sp>
        <p:nvSpPr>
          <p:cNvPr id="93" name="TextBox 92"/>
          <p:cNvSpPr txBox="1"/>
          <p:nvPr/>
        </p:nvSpPr>
        <p:spPr>
          <a:xfrm>
            <a:off x="10096460" y="2813915"/>
            <a:ext cx="583814" cy="200055"/>
          </a:xfrm>
          <a:prstGeom prst="rect">
            <a:avLst/>
          </a:prstGeom>
          <a:noFill/>
        </p:spPr>
        <p:txBody>
          <a:bodyPr wrap="none" rtlCol="0">
            <a:spAutoFit/>
          </a:bodyPr>
          <a:lstStyle/>
          <a:p>
            <a:r>
              <a:rPr lang="en-US" sz="700" dirty="0">
                <a:latin typeface="Arial" charset="0"/>
                <a:ea typeface="Arial" charset="0"/>
                <a:cs typeface="Arial" charset="0"/>
              </a:rPr>
              <a:t>50,000.00</a:t>
            </a:r>
          </a:p>
        </p:txBody>
      </p:sp>
      <p:sp>
        <p:nvSpPr>
          <p:cNvPr id="94" name="TextBox 93"/>
          <p:cNvSpPr txBox="1"/>
          <p:nvPr/>
        </p:nvSpPr>
        <p:spPr>
          <a:xfrm>
            <a:off x="10096460" y="2940717"/>
            <a:ext cx="583814" cy="200055"/>
          </a:xfrm>
          <a:prstGeom prst="rect">
            <a:avLst/>
          </a:prstGeom>
          <a:noFill/>
        </p:spPr>
        <p:txBody>
          <a:bodyPr wrap="none" rtlCol="0">
            <a:spAutoFit/>
          </a:bodyPr>
          <a:lstStyle/>
          <a:p>
            <a:r>
              <a:rPr lang="en-US" sz="700" dirty="0">
                <a:latin typeface="Arial" charset="0"/>
                <a:ea typeface="Arial" charset="0"/>
                <a:cs typeface="Arial" charset="0"/>
              </a:rPr>
              <a:t>10,000.00</a:t>
            </a:r>
          </a:p>
        </p:txBody>
      </p:sp>
      <p:sp>
        <p:nvSpPr>
          <p:cNvPr id="95" name="TextBox 94"/>
          <p:cNvSpPr txBox="1"/>
          <p:nvPr/>
        </p:nvSpPr>
        <p:spPr>
          <a:xfrm>
            <a:off x="10096460" y="3067519"/>
            <a:ext cx="583814" cy="200055"/>
          </a:xfrm>
          <a:prstGeom prst="rect">
            <a:avLst/>
          </a:prstGeom>
          <a:noFill/>
        </p:spPr>
        <p:txBody>
          <a:bodyPr wrap="none" rtlCol="0">
            <a:spAutoFit/>
          </a:bodyPr>
          <a:lstStyle/>
          <a:p>
            <a:r>
              <a:rPr lang="en-US" sz="700" dirty="0">
                <a:latin typeface="Arial" charset="0"/>
                <a:ea typeface="Arial" charset="0"/>
                <a:cs typeface="Arial" charset="0"/>
              </a:rPr>
              <a:t>20,000.00</a:t>
            </a:r>
          </a:p>
        </p:txBody>
      </p:sp>
      <p:sp>
        <p:nvSpPr>
          <p:cNvPr id="96" name="TextBox 95"/>
          <p:cNvSpPr txBox="1"/>
          <p:nvPr/>
        </p:nvSpPr>
        <p:spPr>
          <a:xfrm>
            <a:off x="10096460" y="3190423"/>
            <a:ext cx="583814" cy="200055"/>
          </a:xfrm>
          <a:prstGeom prst="rect">
            <a:avLst/>
          </a:prstGeom>
          <a:noFill/>
        </p:spPr>
        <p:txBody>
          <a:bodyPr wrap="none" rtlCol="0">
            <a:spAutoFit/>
          </a:bodyPr>
          <a:lstStyle/>
          <a:p>
            <a:r>
              <a:rPr lang="en-US" sz="700" dirty="0">
                <a:latin typeface="Arial" charset="0"/>
                <a:ea typeface="Arial" charset="0"/>
                <a:cs typeface="Arial" charset="0"/>
              </a:rPr>
              <a:t>45,000.00</a:t>
            </a:r>
          </a:p>
        </p:txBody>
      </p:sp>
      <p:sp>
        <p:nvSpPr>
          <p:cNvPr id="97" name="Rectangle 96"/>
          <p:cNvSpPr/>
          <p:nvPr/>
        </p:nvSpPr>
        <p:spPr>
          <a:xfrm>
            <a:off x="11245924" y="2763815"/>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1245924" y="2763820"/>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1262852" y="2873885"/>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1237456" y="3009357"/>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11245923" y="3170224"/>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1245925" y="3263359"/>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10864436" y="2691049"/>
            <a:ext cx="633507" cy="200055"/>
          </a:xfrm>
          <a:prstGeom prst="rect">
            <a:avLst/>
          </a:prstGeom>
          <a:noFill/>
        </p:spPr>
        <p:txBody>
          <a:bodyPr wrap="none" rtlCol="0">
            <a:spAutoFit/>
          </a:bodyPr>
          <a:lstStyle/>
          <a:p>
            <a:r>
              <a:rPr lang="en-US" sz="700" dirty="0">
                <a:latin typeface="Arial" charset="0"/>
                <a:ea typeface="Arial" charset="0"/>
                <a:cs typeface="Arial" charset="0"/>
              </a:rPr>
              <a:t>600,000.00</a:t>
            </a:r>
          </a:p>
        </p:txBody>
      </p:sp>
      <p:sp>
        <p:nvSpPr>
          <p:cNvPr id="104" name="TextBox 103"/>
          <p:cNvSpPr txBox="1"/>
          <p:nvPr/>
        </p:nvSpPr>
        <p:spPr>
          <a:xfrm>
            <a:off x="10864436" y="2811550"/>
            <a:ext cx="633507" cy="200055"/>
          </a:xfrm>
          <a:prstGeom prst="rect">
            <a:avLst/>
          </a:prstGeom>
          <a:noFill/>
        </p:spPr>
        <p:txBody>
          <a:bodyPr wrap="none" rtlCol="0">
            <a:spAutoFit/>
          </a:bodyPr>
          <a:lstStyle/>
          <a:p>
            <a:r>
              <a:rPr lang="en-US" sz="700" dirty="0">
                <a:latin typeface="Arial" charset="0"/>
                <a:ea typeface="Arial" charset="0"/>
                <a:cs typeface="Arial" charset="0"/>
              </a:rPr>
              <a:t>100,000.00</a:t>
            </a:r>
          </a:p>
        </p:txBody>
      </p:sp>
      <p:sp>
        <p:nvSpPr>
          <p:cNvPr id="105" name="TextBox 104"/>
          <p:cNvSpPr txBox="1"/>
          <p:nvPr/>
        </p:nvSpPr>
        <p:spPr>
          <a:xfrm>
            <a:off x="10914129" y="2938352"/>
            <a:ext cx="583814" cy="200055"/>
          </a:xfrm>
          <a:prstGeom prst="rect">
            <a:avLst/>
          </a:prstGeom>
          <a:noFill/>
        </p:spPr>
        <p:txBody>
          <a:bodyPr wrap="none" rtlCol="0">
            <a:spAutoFit/>
          </a:bodyPr>
          <a:lstStyle/>
          <a:p>
            <a:r>
              <a:rPr lang="en-US" sz="700" dirty="0">
                <a:latin typeface="Arial" charset="0"/>
                <a:ea typeface="Arial" charset="0"/>
                <a:cs typeface="Arial" charset="0"/>
              </a:rPr>
              <a:t>30,000.00</a:t>
            </a:r>
          </a:p>
        </p:txBody>
      </p:sp>
      <p:sp>
        <p:nvSpPr>
          <p:cNvPr id="106" name="TextBox 105"/>
          <p:cNvSpPr txBox="1"/>
          <p:nvPr/>
        </p:nvSpPr>
        <p:spPr>
          <a:xfrm>
            <a:off x="10914129" y="3065154"/>
            <a:ext cx="583814" cy="200055"/>
          </a:xfrm>
          <a:prstGeom prst="rect">
            <a:avLst/>
          </a:prstGeom>
          <a:noFill/>
        </p:spPr>
        <p:txBody>
          <a:bodyPr wrap="none" rtlCol="0">
            <a:spAutoFit/>
          </a:bodyPr>
          <a:lstStyle/>
          <a:p>
            <a:r>
              <a:rPr lang="en-US" sz="700" dirty="0">
                <a:latin typeface="Arial" charset="0"/>
                <a:ea typeface="Arial" charset="0"/>
                <a:cs typeface="Arial" charset="0"/>
              </a:rPr>
              <a:t>70,000.00</a:t>
            </a:r>
          </a:p>
        </p:txBody>
      </p:sp>
      <p:sp>
        <p:nvSpPr>
          <p:cNvPr id="107" name="TextBox 106"/>
          <p:cNvSpPr txBox="1"/>
          <p:nvPr/>
        </p:nvSpPr>
        <p:spPr>
          <a:xfrm>
            <a:off x="10864436" y="3204992"/>
            <a:ext cx="633507" cy="200055"/>
          </a:xfrm>
          <a:prstGeom prst="rect">
            <a:avLst/>
          </a:prstGeom>
          <a:noFill/>
        </p:spPr>
        <p:txBody>
          <a:bodyPr wrap="none" rtlCol="0">
            <a:spAutoFit/>
          </a:bodyPr>
          <a:lstStyle/>
          <a:p>
            <a:r>
              <a:rPr lang="en-US" sz="700" dirty="0">
                <a:latin typeface="Arial" charset="0"/>
                <a:ea typeface="Arial" charset="0"/>
                <a:cs typeface="Arial" charset="0"/>
              </a:rPr>
              <a:t>125,000.00</a:t>
            </a:r>
          </a:p>
        </p:txBody>
      </p:sp>
      <p:sp>
        <p:nvSpPr>
          <p:cNvPr id="108" name="TextBox 107"/>
          <p:cNvSpPr txBox="1"/>
          <p:nvPr/>
        </p:nvSpPr>
        <p:spPr>
          <a:xfrm>
            <a:off x="8952603" y="5933788"/>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109" name="TextBox 108"/>
          <p:cNvSpPr txBox="1"/>
          <p:nvPr/>
        </p:nvSpPr>
        <p:spPr>
          <a:xfrm>
            <a:off x="9239462" y="5936153"/>
            <a:ext cx="633507" cy="200055"/>
          </a:xfrm>
          <a:prstGeom prst="rect">
            <a:avLst/>
          </a:prstGeom>
          <a:noFill/>
        </p:spPr>
        <p:txBody>
          <a:bodyPr wrap="none" rtlCol="0">
            <a:spAutoFit/>
          </a:bodyPr>
          <a:lstStyle/>
          <a:p>
            <a:r>
              <a:rPr lang="en-US" sz="700" b="1" dirty="0">
                <a:latin typeface="Arial" charset="0"/>
                <a:ea typeface="Arial" charset="0"/>
                <a:cs typeface="Arial" charset="0"/>
              </a:rPr>
              <a:t>600,000.00</a:t>
            </a:r>
          </a:p>
        </p:txBody>
      </p:sp>
      <p:sp>
        <p:nvSpPr>
          <p:cNvPr id="110" name="TextBox 109"/>
          <p:cNvSpPr txBox="1"/>
          <p:nvPr/>
        </p:nvSpPr>
        <p:spPr>
          <a:xfrm>
            <a:off x="8952603" y="6077721"/>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111" name="TextBox 110"/>
          <p:cNvSpPr txBox="1"/>
          <p:nvPr/>
        </p:nvSpPr>
        <p:spPr>
          <a:xfrm>
            <a:off x="9408802" y="6080086"/>
            <a:ext cx="458780" cy="200055"/>
          </a:xfrm>
          <a:prstGeom prst="rect">
            <a:avLst/>
          </a:prstGeom>
          <a:noFill/>
        </p:spPr>
        <p:txBody>
          <a:bodyPr wrap="none" rtlCol="0">
            <a:spAutoFit/>
          </a:bodyPr>
          <a:lstStyle/>
          <a:p>
            <a:r>
              <a:rPr lang="en-US" sz="700" b="1">
                <a:latin typeface="Arial" charset="0"/>
                <a:ea typeface="Arial" charset="0"/>
                <a:cs typeface="Arial" charset="0"/>
              </a:rPr>
              <a:t>559.70</a:t>
            </a:r>
            <a:endParaRPr lang="en-US" sz="700" b="1" dirty="0">
              <a:latin typeface="Arial" charset="0"/>
              <a:ea typeface="Arial" charset="0"/>
              <a:cs typeface="Arial" charset="0"/>
            </a:endParaRPr>
          </a:p>
        </p:txBody>
      </p:sp>
      <p:sp>
        <p:nvSpPr>
          <p:cNvPr id="112" name="TextBox 111"/>
          <p:cNvSpPr txBox="1"/>
          <p:nvPr/>
        </p:nvSpPr>
        <p:spPr>
          <a:xfrm>
            <a:off x="10569655" y="5929721"/>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113" name="TextBox 112"/>
          <p:cNvSpPr txBox="1"/>
          <p:nvPr/>
        </p:nvSpPr>
        <p:spPr>
          <a:xfrm>
            <a:off x="10873448" y="5932086"/>
            <a:ext cx="633507" cy="200055"/>
          </a:xfrm>
          <a:prstGeom prst="rect">
            <a:avLst/>
          </a:prstGeom>
          <a:noFill/>
        </p:spPr>
        <p:txBody>
          <a:bodyPr wrap="none" rtlCol="0">
            <a:spAutoFit/>
          </a:bodyPr>
          <a:lstStyle/>
          <a:p>
            <a:r>
              <a:rPr lang="en-US" sz="700" b="1" dirty="0">
                <a:latin typeface="Arial" charset="0"/>
                <a:ea typeface="Arial" charset="0"/>
                <a:cs typeface="Arial" charset="0"/>
              </a:rPr>
              <a:t>925,000.00</a:t>
            </a:r>
          </a:p>
        </p:txBody>
      </p:sp>
      <p:sp>
        <p:nvSpPr>
          <p:cNvPr id="114" name="TextBox 113"/>
          <p:cNvSpPr txBox="1"/>
          <p:nvPr/>
        </p:nvSpPr>
        <p:spPr>
          <a:xfrm>
            <a:off x="10569655" y="6073654"/>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115" name="TextBox 114"/>
          <p:cNvSpPr txBox="1"/>
          <p:nvPr/>
        </p:nvSpPr>
        <p:spPr>
          <a:xfrm>
            <a:off x="11042788" y="6076019"/>
            <a:ext cx="458780" cy="200055"/>
          </a:xfrm>
          <a:prstGeom prst="rect">
            <a:avLst/>
          </a:prstGeom>
          <a:noFill/>
        </p:spPr>
        <p:txBody>
          <a:bodyPr wrap="none" rtlCol="0">
            <a:spAutoFit/>
          </a:bodyPr>
          <a:lstStyle/>
          <a:p>
            <a:r>
              <a:rPr lang="en-US" sz="700" b="1" dirty="0">
                <a:latin typeface="Arial" charset="0"/>
                <a:ea typeface="Arial" charset="0"/>
                <a:cs typeface="Arial" charset="0"/>
              </a:rPr>
              <a:t>862.87</a:t>
            </a:r>
          </a:p>
        </p:txBody>
      </p:sp>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Grand </a:t>
            </a:r>
            <a:r>
              <a:rPr lang="en-US" dirty="0"/>
              <a:t>Totals for </a:t>
            </a:r>
            <a:r>
              <a:rPr lang="en-US" dirty="0" smtClean="0"/>
              <a:t>15-16</a:t>
            </a:r>
            <a:r>
              <a:rPr lang="en-US" dirty="0">
                <a:solidFill>
                  <a:srgbClr val="FF0000"/>
                </a:solidFill>
              </a:rPr>
              <a:t> </a:t>
            </a:r>
            <a:r>
              <a:rPr lang="en-US" dirty="0" smtClean="0">
                <a:solidFill>
                  <a:srgbClr val="FF0000"/>
                </a:solidFill>
              </a:rPr>
              <a:t/>
            </a:r>
            <a:br>
              <a:rPr lang="en-US" dirty="0" smtClean="0">
                <a:solidFill>
                  <a:srgbClr val="FF0000"/>
                </a:solidFill>
              </a:rPr>
            </a:br>
            <a:r>
              <a:rPr lang="en-US" dirty="0" smtClean="0">
                <a:solidFill>
                  <a:srgbClr val="FF0000"/>
                </a:solidFill>
              </a:rPr>
              <a:t>Tab 5 </a:t>
            </a:r>
            <a:r>
              <a:rPr lang="en-US" dirty="0">
                <a:solidFill>
                  <a:srgbClr val="FF0000"/>
                </a:solidFill>
              </a:rPr>
              <a:t>of the Calculator</a:t>
            </a:r>
            <a:r>
              <a:rPr lang="en-US" dirty="0" smtClean="0"/>
              <a:t/>
            </a:r>
            <a:br>
              <a:rPr lang="en-US" dirty="0" smtClean="0"/>
            </a:br>
            <a:r>
              <a:rPr lang="en-US" dirty="0" smtClean="0"/>
              <a:t> </a:t>
            </a:r>
            <a:endParaRPr lang="en-US" dirty="0"/>
          </a:p>
        </p:txBody>
      </p:sp>
      <p:sp>
        <p:nvSpPr>
          <p:cNvPr id="5" name="Rounded Rectangle 4"/>
          <p:cNvSpPr/>
          <p:nvPr/>
        </p:nvSpPr>
        <p:spPr>
          <a:xfrm>
            <a:off x="8358466" y="5935479"/>
            <a:ext cx="3088469" cy="206480"/>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95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01" y="1759569"/>
            <a:ext cx="10639999" cy="4979204"/>
          </a:xfrm>
          <a:prstGeom prst="rect">
            <a:avLst/>
          </a:prstGeom>
        </p:spPr>
      </p:pic>
      <p:sp>
        <p:nvSpPr>
          <p:cNvPr id="65" name="TextBox 64"/>
          <p:cNvSpPr txBox="1"/>
          <p:nvPr/>
        </p:nvSpPr>
        <p:spPr>
          <a:xfrm>
            <a:off x="8160067" y="1910672"/>
            <a:ext cx="383438" cy="200055"/>
          </a:xfrm>
          <a:prstGeom prst="rect">
            <a:avLst/>
          </a:prstGeom>
          <a:noFill/>
        </p:spPr>
        <p:txBody>
          <a:bodyPr wrap="none" rtlCol="0">
            <a:spAutoFit/>
          </a:bodyPr>
          <a:lstStyle/>
          <a:p>
            <a:r>
              <a:rPr lang="en-US" sz="700" dirty="0">
                <a:latin typeface="Arial" charset="0"/>
                <a:ea typeface="Arial" charset="0"/>
                <a:cs typeface="Arial" charset="0"/>
              </a:rPr>
              <a:t>1072</a:t>
            </a:r>
          </a:p>
        </p:txBody>
      </p:sp>
      <p:sp>
        <p:nvSpPr>
          <p:cNvPr id="67" name="TextBox 66"/>
          <p:cNvSpPr txBox="1"/>
          <p:nvPr/>
        </p:nvSpPr>
        <p:spPr>
          <a:xfrm>
            <a:off x="6252688" y="2680727"/>
            <a:ext cx="1391728" cy="200055"/>
          </a:xfrm>
          <a:prstGeom prst="rect">
            <a:avLst/>
          </a:prstGeom>
          <a:noFill/>
        </p:spPr>
        <p:txBody>
          <a:bodyPr wrap="none" rtlCol="0">
            <a:spAutoFit/>
          </a:bodyPr>
          <a:lstStyle/>
          <a:p>
            <a:r>
              <a:rPr lang="en-US" sz="700" dirty="0">
                <a:latin typeface="Arial" charset="0"/>
                <a:ea typeface="Arial" charset="0"/>
                <a:cs typeface="Arial" charset="0"/>
              </a:rPr>
              <a:t>Special Ed Personnel-Salaries</a:t>
            </a:r>
          </a:p>
        </p:txBody>
      </p:sp>
      <p:sp>
        <p:nvSpPr>
          <p:cNvPr id="68" name="TextBox 67"/>
          <p:cNvSpPr txBox="1"/>
          <p:nvPr/>
        </p:nvSpPr>
        <p:spPr>
          <a:xfrm>
            <a:off x="6256226" y="2809695"/>
            <a:ext cx="1393330" cy="200055"/>
          </a:xfrm>
          <a:prstGeom prst="rect">
            <a:avLst/>
          </a:prstGeom>
          <a:noFill/>
        </p:spPr>
        <p:txBody>
          <a:bodyPr wrap="none" rtlCol="0">
            <a:spAutoFit/>
          </a:bodyPr>
          <a:lstStyle/>
          <a:p>
            <a:r>
              <a:rPr lang="en-US" sz="700" dirty="0">
                <a:latin typeface="Arial" charset="0"/>
                <a:ea typeface="Arial" charset="0"/>
                <a:cs typeface="Arial" charset="0"/>
              </a:rPr>
              <a:t>Special Ed Personnel-Benefits</a:t>
            </a:r>
          </a:p>
        </p:txBody>
      </p:sp>
      <p:sp>
        <p:nvSpPr>
          <p:cNvPr id="69" name="TextBox 68"/>
          <p:cNvSpPr txBox="1"/>
          <p:nvPr/>
        </p:nvSpPr>
        <p:spPr>
          <a:xfrm>
            <a:off x="6259765" y="2936497"/>
            <a:ext cx="763351" cy="200055"/>
          </a:xfrm>
          <a:prstGeom prst="rect">
            <a:avLst/>
          </a:prstGeom>
          <a:noFill/>
        </p:spPr>
        <p:txBody>
          <a:bodyPr wrap="none" rtlCol="0">
            <a:spAutoFit/>
          </a:bodyPr>
          <a:lstStyle/>
          <a:p>
            <a:r>
              <a:rPr lang="en-US" sz="700" dirty="0">
                <a:latin typeface="Arial" charset="0"/>
                <a:ea typeface="Arial" charset="0"/>
                <a:cs typeface="Arial" charset="0"/>
              </a:rPr>
              <a:t>Transportation</a:t>
            </a:r>
          </a:p>
        </p:txBody>
      </p:sp>
      <p:sp>
        <p:nvSpPr>
          <p:cNvPr id="70" name="TextBox 69"/>
          <p:cNvSpPr txBox="1"/>
          <p:nvPr/>
        </p:nvSpPr>
        <p:spPr>
          <a:xfrm>
            <a:off x="6263303" y="3063299"/>
            <a:ext cx="1289135" cy="200055"/>
          </a:xfrm>
          <a:prstGeom prst="rect">
            <a:avLst/>
          </a:prstGeom>
          <a:noFill/>
        </p:spPr>
        <p:txBody>
          <a:bodyPr wrap="none" rtlCol="0">
            <a:spAutoFit/>
          </a:bodyPr>
          <a:lstStyle/>
          <a:p>
            <a:r>
              <a:rPr lang="en-US" sz="700" dirty="0">
                <a:latin typeface="Arial" charset="0"/>
                <a:ea typeface="Arial" charset="0"/>
                <a:cs typeface="Arial" charset="0"/>
              </a:rPr>
              <a:t>Special Education Materials</a:t>
            </a:r>
          </a:p>
        </p:txBody>
      </p:sp>
      <p:sp>
        <p:nvSpPr>
          <p:cNvPr id="71" name="TextBox 70"/>
          <p:cNvSpPr txBox="1"/>
          <p:nvPr/>
        </p:nvSpPr>
        <p:spPr>
          <a:xfrm>
            <a:off x="6258391" y="3194670"/>
            <a:ext cx="1244251" cy="200055"/>
          </a:xfrm>
          <a:prstGeom prst="rect">
            <a:avLst/>
          </a:prstGeom>
          <a:noFill/>
        </p:spPr>
        <p:txBody>
          <a:bodyPr wrap="none" rtlCol="0">
            <a:spAutoFit/>
          </a:bodyPr>
          <a:lstStyle/>
          <a:p>
            <a:r>
              <a:rPr lang="en-US" sz="700" dirty="0">
                <a:latin typeface="Arial" charset="0"/>
                <a:ea typeface="Arial" charset="0"/>
                <a:cs typeface="Arial" charset="0"/>
              </a:rPr>
              <a:t>General Special Education</a:t>
            </a:r>
          </a:p>
        </p:txBody>
      </p:sp>
      <p:sp>
        <p:nvSpPr>
          <p:cNvPr id="72" name="TextBox 71"/>
          <p:cNvSpPr txBox="1"/>
          <p:nvPr/>
        </p:nvSpPr>
        <p:spPr>
          <a:xfrm>
            <a:off x="7921618" y="2684959"/>
            <a:ext cx="383438" cy="200055"/>
          </a:xfrm>
          <a:prstGeom prst="rect">
            <a:avLst/>
          </a:prstGeom>
          <a:noFill/>
        </p:spPr>
        <p:txBody>
          <a:bodyPr wrap="none" rtlCol="0">
            <a:spAutoFit/>
          </a:bodyPr>
          <a:lstStyle/>
          <a:p>
            <a:r>
              <a:rPr lang="en-US" sz="700" dirty="0">
                <a:latin typeface="Arial" charset="0"/>
                <a:ea typeface="Arial" charset="0"/>
                <a:cs typeface="Arial" charset="0"/>
              </a:rPr>
              <a:t>1010</a:t>
            </a:r>
          </a:p>
        </p:txBody>
      </p:sp>
      <p:sp>
        <p:nvSpPr>
          <p:cNvPr id="73" name="TextBox 72"/>
          <p:cNvSpPr txBox="1"/>
          <p:nvPr/>
        </p:nvSpPr>
        <p:spPr>
          <a:xfrm>
            <a:off x="7921618" y="2813927"/>
            <a:ext cx="383438" cy="200055"/>
          </a:xfrm>
          <a:prstGeom prst="rect">
            <a:avLst/>
          </a:prstGeom>
          <a:noFill/>
        </p:spPr>
        <p:txBody>
          <a:bodyPr wrap="none" rtlCol="0">
            <a:spAutoFit/>
          </a:bodyPr>
          <a:lstStyle/>
          <a:p>
            <a:r>
              <a:rPr lang="en-US" sz="700" dirty="0">
                <a:latin typeface="Arial" charset="0"/>
                <a:ea typeface="Arial" charset="0"/>
                <a:cs typeface="Arial" charset="0"/>
              </a:rPr>
              <a:t>1020</a:t>
            </a:r>
          </a:p>
        </p:txBody>
      </p:sp>
      <p:sp>
        <p:nvSpPr>
          <p:cNvPr id="74" name="TextBox 73"/>
          <p:cNvSpPr txBox="1"/>
          <p:nvPr/>
        </p:nvSpPr>
        <p:spPr>
          <a:xfrm>
            <a:off x="7921618" y="2949196"/>
            <a:ext cx="383438" cy="200055"/>
          </a:xfrm>
          <a:prstGeom prst="rect">
            <a:avLst/>
          </a:prstGeom>
          <a:noFill/>
        </p:spPr>
        <p:txBody>
          <a:bodyPr wrap="none" rtlCol="0">
            <a:spAutoFit/>
          </a:bodyPr>
          <a:lstStyle/>
          <a:p>
            <a:r>
              <a:rPr lang="en-US" sz="700" dirty="0">
                <a:latin typeface="Arial" charset="0"/>
                <a:ea typeface="Arial" charset="0"/>
                <a:cs typeface="Arial" charset="0"/>
              </a:rPr>
              <a:t>4201</a:t>
            </a:r>
          </a:p>
        </p:txBody>
      </p:sp>
      <p:sp>
        <p:nvSpPr>
          <p:cNvPr id="75" name="TextBox 74"/>
          <p:cNvSpPr txBox="1"/>
          <p:nvPr/>
        </p:nvSpPr>
        <p:spPr>
          <a:xfrm>
            <a:off x="7921618" y="3075998"/>
            <a:ext cx="383438" cy="200055"/>
          </a:xfrm>
          <a:prstGeom prst="rect">
            <a:avLst/>
          </a:prstGeom>
          <a:noFill/>
        </p:spPr>
        <p:txBody>
          <a:bodyPr wrap="none" rtlCol="0">
            <a:spAutoFit/>
          </a:bodyPr>
          <a:lstStyle/>
          <a:p>
            <a:r>
              <a:rPr lang="en-US" sz="700" dirty="0">
                <a:latin typeface="Arial" charset="0"/>
                <a:ea typeface="Arial" charset="0"/>
                <a:cs typeface="Arial" charset="0"/>
              </a:rPr>
              <a:t>5200</a:t>
            </a:r>
          </a:p>
        </p:txBody>
      </p:sp>
      <p:sp>
        <p:nvSpPr>
          <p:cNvPr id="76" name="TextBox 75"/>
          <p:cNvSpPr txBox="1"/>
          <p:nvPr/>
        </p:nvSpPr>
        <p:spPr>
          <a:xfrm>
            <a:off x="7921618" y="3198902"/>
            <a:ext cx="383438" cy="200055"/>
          </a:xfrm>
          <a:prstGeom prst="rect">
            <a:avLst/>
          </a:prstGeom>
          <a:noFill/>
        </p:spPr>
        <p:txBody>
          <a:bodyPr wrap="none" rtlCol="0">
            <a:spAutoFit/>
          </a:bodyPr>
          <a:lstStyle/>
          <a:p>
            <a:r>
              <a:rPr lang="en-US" sz="700" dirty="0">
                <a:latin typeface="Arial" charset="0"/>
                <a:ea typeface="Arial" charset="0"/>
                <a:cs typeface="Arial" charset="0"/>
              </a:rPr>
              <a:t>5999</a:t>
            </a:r>
          </a:p>
        </p:txBody>
      </p:sp>
      <p:sp>
        <p:nvSpPr>
          <p:cNvPr id="77" name="TextBox 76"/>
          <p:cNvSpPr txBox="1"/>
          <p:nvPr/>
        </p:nvSpPr>
        <p:spPr>
          <a:xfrm>
            <a:off x="8964037" y="2691055"/>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78" name="TextBox 77"/>
          <p:cNvSpPr txBox="1"/>
          <p:nvPr/>
        </p:nvSpPr>
        <p:spPr>
          <a:xfrm>
            <a:off x="8964037" y="2811556"/>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79" name="TextBox 78"/>
          <p:cNvSpPr txBox="1"/>
          <p:nvPr/>
        </p:nvSpPr>
        <p:spPr>
          <a:xfrm>
            <a:off x="8964037" y="2938785"/>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80" name="TextBox 79"/>
          <p:cNvSpPr txBox="1"/>
          <p:nvPr/>
        </p:nvSpPr>
        <p:spPr>
          <a:xfrm>
            <a:off x="8964037" y="3066014"/>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81" name="TextBox 80"/>
          <p:cNvSpPr txBox="1"/>
          <p:nvPr/>
        </p:nvSpPr>
        <p:spPr>
          <a:xfrm>
            <a:off x="8962328" y="3188918"/>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82" name="TextBox 81"/>
          <p:cNvSpPr txBox="1"/>
          <p:nvPr/>
        </p:nvSpPr>
        <p:spPr>
          <a:xfrm>
            <a:off x="9233962" y="2693420"/>
            <a:ext cx="633507" cy="200055"/>
          </a:xfrm>
          <a:prstGeom prst="rect">
            <a:avLst/>
          </a:prstGeom>
          <a:noFill/>
        </p:spPr>
        <p:txBody>
          <a:bodyPr wrap="none" rtlCol="0">
            <a:spAutoFit/>
          </a:bodyPr>
          <a:lstStyle/>
          <a:p>
            <a:r>
              <a:rPr lang="en-US" sz="700" dirty="0">
                <a:latin typeface="Arial" charset="0"/>
                <a:ea typeface="Arial" charset="0"/>
                <a:cs typeface="Arial" charset="0"/>
              </a:rPr>
              <a:t>400,000.00</a:t>
            </a:r>
          </a:p>
        </p:txBody>
      </p:sp>
      <p:sp>
        <p:nvSpPr>
          <p:cNvPr id="83" name="TextBox 82"/>
          <p:cNvSpPr txBox="1"/>
          <p:nvPr/>
        </p:nvSpPr>
        <p:spPr>
          <a:xfrm>
            <a:off x="9283655" y="2813921"/>
            <a:ext cx="583814" cy="200055"/>
          </a:xfrm>
          <a:prstGeom prst="rect">
            <a:avLst/>
          </a:prstGeom>
          <a:noFill/>
        </p:spPr>
        <p:txBody>
          <a:bodyPr wrap="none" rtlCol="0">
            <a:spAutoFit/>
          </a:bodyPr>
          <a:lstStyle/>
          <a:p>
            <a:r>
              <a:rPr lang="en-US" sz="700" dirty="0">
                <a:latin typeface="Arial" charset="0"/>
                <a:ea typeface="Arial" charset="0"/>
                <a:cs typeface="Arial" charset="0"/>
              </a:rPr>
              <a:t>50,000.00</a:t>
            </a:r>
          </a:p>
        </p:txBody>
      </p:sp>
      <p:sp>
        <p:nvSpPr>
          <p:cNvPr id="84" name="TextBox 83"/>
          <p:cNvSpPr txBox="1"/>
          <p:nvPr/>
        </p:nvSpPr>
        <p:spPr>
          <a:xfrm>
            <a:off x="9283655" y="2940723"/>
            <a:ext cx="583814" cy="200055"/>
          </a:xfrm>
          <a:prstGeom prst="rect">
            <a:avLst/>
          </a:prstGeom>
          <a:noFill/>
        </p:spPr>
        <p:txBody>
          <a:bodyPr wrap="none" rtlCol="0">
            <a:spAutoFit/>
          </a:bodyPr>
          <a:lstStyle/>
          <a:p>
            <a:r>
              <a:rPr lang="en-US" sz="700" dirty="0">
                <a:latin typeface="Arial" charset="0"/>
                <a:ea typeface="Arial" charset="0"/>
                <a:cs typeface="Arial" charset="0"/>
              </a:rPr>
              <a:t>20,000.00</a:t>
            </a:r>
          </a:p>
        </p:txBody>
      </p:sp>
      <p:sp>
        <p:nvSpPr>
          <p:cNvPr id="85" name="TextBox 84"/>
          <p:cNvSpPr txBox="1"/>
          <p:nvPr/>
        </p:nvSpPr>
        <p:spPr>
          <a:xfrm>
            <a:off x="9283655" y="3067525"/>
            <a:ext cx="583814" cy="200055"/>
          </a:xfrm>
          <a:prstGeom prst="rect">
            <a:avLst/>
          </a:prstGeom>
          <a:noFill/>
        </p:spPr>
        <p:txBody>
          <a:bodyPr wrap="none" rtlCol="0">
            <a:spAutoFit/>
          </a:bodyPr>
          <a:lstStyle/>
          <a:p>
            <a:r>
              <a:rPr lang="en-US" sz="700" dirty="0">
                <a:latin typeface="Arial" charset="0"/>
                <a:ea typeface="Arial" charset="0"/>
                <a:cs typeface="Arial" charset="0"/>
              </a:rPr>
              <a:t>50,000.00</a:t>
            </a:r>
          </a:p>
        </p:txBody>
      </p:sp>
      <p:sp>
        <p:nvSpPr>
          <p:cNvPr id="86" name="TextBox 85"/>
          <p:cNvSpPr txBox="1"/>
          <p:nvPr/>
        </p:nvSpPr>
        <p:spPr>
          <a:xfrm>
            <a:off x="9283655" y="3198896"/>
            <a:ext cx="583814" cy="200055"/>
          </a:xfrm>
          <a:prstGeom prst="rect">
            <a:avLst/>
          </a:prstGeom>
          <a:noFill/>
        </p:spPr>
        <p:txBody>
          <a:bodyPr wrap="none" rtlCol="0">
            <a:spAutoFit/>
          </a:bodyPr>
          <a:lstStyle/>
          <a:p>
            <a:r>
              <a:rPr lang="en-US" sz="700" dirty="0">
                <a:latin typeface="Arial" charset="0"/>
                <a:ea typeface="Arial" charset="0"/>
                <a:cs typeface="Arial" charset="0"/>
              </a:rPr>
              <a:t>80,000.00</a:t>
            </a:r>
          </a:p>
        </p:txBody>
      </p:sp>
      <p:sp>
        <p:nvSpPr>
          <p:cNvPr id="87" name="TextBox 86"/>
          <p:cNvSpPr txBox="1"/>
          <p:nvPr/>
        </p:nvSpPr>
        <p:spPr>
          <a:xfrm>
            <a:off x="9751441" y="2691049"/>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88" name="TextBox 87"/>
          <p:cNvSpPr txBox="1"/>
          <p:nvPr/>
        </p:nvSpPr>
        <p:spPr>
          <a:xfrm>
            <a:off x="9751441" y="2811550"/>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89" name="TextBox 88"/>
          <p:cNvSpPr txBox="1"/>
          <p:nvPr/>
        </p:nvSpPr>
        <p:spPr>
          <a:xfrm>
            <a:off x="9751441" y="2938779"/>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90" name="TextBox 89"/>
          <p:cNvSpPr txBox="1"/>
          <p:nvPr/>
        </p:nvSpPr>
        <p:spPr>
          <a:xfrm>
            <a:off x="9751441" y="3066008"/>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91" name="TextBox 90"/>
          <p:cNvSpPr txBox="1"/>
          <p:nvPr/>
        </p:nvSpPr>
        <p:spPr>
          <a:xfrm>
            <a:off x="9751441" y="3188912"/>
            <a:ext cx="234360" cy="200055"/>
          </a:xfrm>
          <a:prstGeom prst="rect">
            <a:avLst/>
          </a:prstGeom>
          <a:noFill/>
        </p:spPr>
        <p:txBody>
          <a:bodyPr wrap="none" rtlCol="0">
            <a:spAutoFit/>
          </a:bodyPr>
          <a:lstStyle/>
          <a:p>
            <a:r>
              <a:rPr lang="en-US" sz="700" dirty="0">
                <a:latin typeface="Arial" charset="0"/>
                <a:ea typeface="Arial" charset="0"/>
                <a:cs typeface="Arial" charset="0"/>
              </a:rPr>
              <a:t>$</a:t>
            </a:r>
          </a:p>
        </p:txBody>
      </p:sp>
      <p:sp>
        <p:nvSpPr>
          <p:cNvPr id="92" name="TextBox 91"/>
          <p:cNvSpPr txBox="1"/>
          <p:nvPr/>
        </p:nvSpPr>
        <p:spPr>
          <a:xfrm>
            <a:off x="10046767" y="2693414"/>
            <a:ext cx="633507" cy="200055"/>
          </a:xfrm>
          <a:prstGeom prst="rect">
            <a:avLst/>
          </a:prstGeom>
          <a:noFill/>
        </p:spPr>
        <p:txBody>
          <a:bodyPr wrap="none" rtlCol="0">
            <a:spAutoFit/>
          </a:bodyPr>
          <a:lstStyle/>
          <a:p>
            <a:r>
              <a:rPr lang="en-US" sz="700" dirty="0">
                <a:latin typeface="Arial" charset="0"/>
                <a:ea typeface="Arial" charset="0"/>
                <a:cs typeface="Arial" charset="0"/>
              </a:rPr>
              <a:t>200,000.00</a:t>
            </a:r>
          </a:p>
        </p:txBody>
      </p:sp>
      <p:sp>
        <p:nvSpPr>
          <p:cNvPr id="93" name="TextBox 92"/>
          <p:cNvSpPr txBox="1"/>
          <p:nvPr/>
        </p:nvSpPr>
        <p:spPr>
          <a:xfrm>
            <a:off x="10096460" y="2813915"/>
            <a:ext cx="583814" cy="200055"/>
          </a:xfrm>
          <a:prstGeom prst="rect">
            <a:avLst/>
          </a:prstGeom>
          <a:noFill/>
        </p:spPr>
        <p:txBody>
          <a:bodyPr wrap="none" rtlCol="0">
            <a:spAutoFit/>
          </a:bodyPr>
          <a:lstStyle/>
          <a:p>
            <a:r>
              <a:rPr lang="en-US" sz="700" dirty="0">
                <a:latin typeface="Arial" charset="0"/>
                <a:ea typeface="Arial" charset="0"/>
                <a:cs typeface="Arial" charset="0"/>
              </a:rPr>
              <a:t>50,000.00</a:t>
            </a:r>
          </a:p>
        </p:txBody>
      </p:sp>
      <p:sp>
        <p:nvSpPr>
          <p:cNvPr id="94" name="TextBox 93"/>
          <p:cNvSpPr txBox="1"/>
          <p:nvPr/>
        </p:nvSpPr>
        <p:spPr>
          <a:xfrm>
            <a:off x="10096460" y="2940717"/>
            <a:ext cx="583814" cy="200055"/>
          </a:xfrm>
          <a:prstGeom prst="rect">
            <a:avLst/>
          </a:prstGeom>
          <a:noFill/>
        </p:spPr>
        <p:txBody>
          <a:bodyPr wrap="none" rtlCol="0">
            <a:spAutoFit/>
          </a:bodyPr>
          <a:lstStyle/>
          <a:p>
            <a:r>
              <a:rPr lang="en-US" sz="700" dirty="0">
                <a:latin typeface="Arial" charset="0"/>
                <a:ea typeface="Arial" charset="0"/>
                <a:cs typeface="Arial" charset="0"/>
              </a:rPr>
              <a:t>10,000.00</a:t>
            </a:r>
          </a:p>
        </p:txBody>
      </p:sp>
      <p:sp>
        <p:nvSpPr>
          <p:cNvPr id="95" name="TextBox 94"/>
          <p:cNvSpPr txBox="1"/>
          <p:nvPr/>
        </p:nvSpPr>
        <p:spPr>
          <a:xfrm>
            <a:off x="10096460" y="3067519"/>
            <a:ext cx="583814" cy="200055"/>
          </a:xfrm>
          <a:prstGeom prst="rect">
            <a:avLst/>
          </a:prstGeom>
          <a:noFill/>
        </p:spPr>
        <p:txBody>
          <a:bodyPr wrap="none" rtlCol="0">
            <a:spAutoFit/>
          </a:bodyPr>
          <a:lstStyle/>
          <a:p>
            <a:r>
              <a:rPr lang="en-US" sz="700" dirty="0">
                <a:latin typeface="Arial" charset="0"/>
                <a:ea typeface="Arial" charset="0"/>
                <a:cs typeface="Arial" charset="0"/>
              </a:rPr>
              <a:t>20,000.00</a:t>
            </a:r>
          </a:p>
        </p:txBody>
      </p:sp>
      <p:sp>
        <p:nvSpPr>
          <p:cNvPr id="96" name="TextBox 95"/>
          <p:cNvSpPr txBox="1"/>
          <p:nvPr/>
        </p:nvSpPr>
        <p:spPr>
          <a:xfrm>
            <a:off x="10096460" y="3190423"/>
            <a:ext cx="583814" cy="200055"/>
          </a:xfrm>
          <a:prstGeom prst="rect">
            <a:avLst/>
          </a:prstGeom>
          <a:noFill/>
        </p:spPr>
        <p:txBody>
          <a:bodyPr wrap="none" rtlCol="0">
            <a:spAutoFit/>
          </a:bodyPr>
          <a:lstStyle/>
          <a:p>
            <a:r>
              <a:rPr lang="en-US" sz="700" dirty="0">
                <a:latin typeface="Arial" charset="0"/>
                <a:ea typeface="Arial" charset="0"/>
                <a:cs typeface="Arial" charset="0"/>
              </a:rPr>
              <a:t>45,000.00</a:t>
            </a:r>
          </a:p>
        </p:txBody>
      </p:sp>
      <p:sp>
        <p:nvSpPr>
          <p:cNvPr id="97" name="Rectangle 96"/>
          <p:cNvSpPr/>
          <p:nvPr/>
        </p:nvSpPr>
        <p:spPr>
          <a:xfrm>
            <a:off x="11245924" y="2763815"/>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1245924" y="2763820"/>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1262852" y="2873885"/>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1237456" y="3009357"/>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11245923" y="3170224"/>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1245925" y="3263359"/>
            <a:ext cx="1016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10864436" y="2691049"/>
            <a:ext cx="633507" cy="200055"/>
          </a:xfrm>
          <a:prstGeom prst="rect">
            <a:avLst/>
          </a:prstGeom>
          <a:noFill/>
        </p:spPr>
        <p:txBody>
          <a:bodyPr wrap="none" rtlCol="0">
            <a:spAutoFit/>
          </a:bodyPr>
          <a:lstStyle/>
          <a:p>
            <a:r>
              <a:rPr lang="en-US" sz="700" dirty="0">
                <a:latin typeface="Arial" charset="0"/>
                <a:ea typeface="Arial" charset="0"/>
                <a:cs typeface="Arial" charset="0"/>
              </a:rPr>
              <a:t>600,000.00</a:t>
            </a:r>
          </a:p>
        </p:txBody>
      </p:sp>
      <p:sp>
        <p:nvSpPr>
          <p:cNvPr id="104" name="TextBox 103"/>
          <p:cNvSpPr txBox="1"/>
          <p:nvPr/>
        </p:nvSpPr>
        <p:spPr>
          <a:xfrm>
            <a:off x="10864436" y="2811550"/>
            <a:ext cx="633507" cy="200055"/>
          </a:xfrm>
          <a:prstGeom prst="rect">
            <a:avLst/>
          </a:prstGeom>
          <a:noFill/>
        </p:spPr>
        <p:txBody>
          <a:bodyPr wrap="none" rtlCol="0">
            <a:spAutoFit/>
          </a:bodyPr>
          <a:lstStyle/>
          <a:p>
            <a:r>
              <a:rPr lang="en-US" sz="700" dirty="0">
                <a:latin typeface="Arial" charset="0"/>
                <a:ea typeface="Arial" charset="0"/>
                <a:cs typeface="Arial" charset="0"/>
              </a:rPr>
              <a:t>100,000.00</a:t>
            </a:r>
          </a:p>
        </p:txBody>
      </p:sp>
      <p:sp>
        <p:nvSpPr>
          <p:cNvPr id="105" name="TextBox 104"/>
          <p:cNvSpPr txBox="1"/>
          <p:nvPr/>
        </p:nvSpPr>
        <p:spPr>
          <a:xfrm>
            <a:off x="10914129" y="2938352"/>
            <a:ext cx="583814" cy="200055"/>
          </a:xfrm>
          <a:prstGeom prst="rect">
            <a:avLst/>
          </a:prstGeom>
          <a:noFill/>
        </p:spPr>
        <p:txBody>
          <a:bodyPr wrap="none" rtlCol="0">
            <a:spAutoFit/>
          </a:bodyPr>
          <a:lstStyle/>
          <a:p>
            <a:r>
              <a:rPr lang="en-US" sz="700" dirty="0">
                <a:latin typeface="Arial" charset="0"/>
                <a:ea typeface="Arial" charset="0"/>
                <a:cs typeface="Arial" charset="0"/>
              </a:rPr>
              <a:t>30,000.00</a:t>
            </a:r>
          </a:p>
        </p:txBody>
      </p:sp>
      <p:sp>
        <p:nvSpPr>
          <p:cNvPr id="106" name="TextBox 105"/>
          <p:cNvSpPr txBox="1"/>
          <p:nvPr/>
        </p:nvSpPr>
        <p:spPr>
          <a:xfrm>
            <a:off x="10914129" y="3065154"/>
            <a:ext cx="583814" cy="200055"/>
          </a:xfrm>
          <a:prstGeom prst="rect">
            <a:avLst/>
          </a:prstGeom>
          <a:noFill/>
        </p:spPr>
        <p:txBody>
          <a:bodyPr wrap="none" rtlCol="0">
            <a:spAutoFit/>
          </a:bodyPr>
          <a:lstStyle/>
          <a:p>
            <a:r>
              <a:rPr lang="en-US" sz="700" dirty="0">
                <a:latin typeface="Arial" charset="0"/>
                <a:ea typeface="Arial" charset="0"/>
                <a:cs typeface="Arial" charset="0"/>
              </a:rPr>
              <a:t>70,000.00</a:t>
            </a:r>
          </a:p>
        </p:txBody>
      </p:sp>
      <p:sp>
        <p:nvSpPr>
          <p:cNvPr id="107" name="TextBox 106"/>
          <p:cNvSpPr txBox="1"/>
          <p:nvPr/>
        </p:nvSpPr>
        <p:spPr>
          <a:xfrm>
            <a:off x="10864436" y="3204992"/>
            <a:ext cx="633507" cy="200055"/>
          </a:xfrm>
          <a:prstGeom prst="rect">
            <a:avLst/>
          </a:prstGeom>
          <a:noFill/>
        </p:spPr>
        <p:txBody>
          <a:bodyPr wrap="none" rtlCol="0">
            <a:spAutoFit/>
          </a:bodyPr>
          <a:lstStyle/>
          <a:p>
            <a:r>
              <a:rPr lang="en-US" sz="700" dirty="0">
                <a:latin typeface="Arial" charset="0"/>
                <a:ea typeface="Arial" charset="0"/>
                <a:cs typeface="Arial" charset="0"/>
              </a:rPr>
              <a:t>125,000.00</a:t>
            </a:r>
          </a:p>
        </p:txBody>
      </p:sp>
      <p:sp>
        <p:nvSpPr>
          <p:cNvPr id="108" name="TextBox 107"/>
          <p:cNvSpPr txBox="1"/>
          <p:nvPr/>
        </p:nvSpPr>
        <p:spPr>
          <a:xfrm>
            <a:off x="8952603" y="5933788"/>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109" name="TextBox 108"/>
          <p:cNvSpPr txBox="1"/>
          <p:nvPr/>
        </p:nvSpPr>
        <p:spPr>
          <a:xfrm>
            <a:off x="9239462" y="5936153"/>
            <a:ext cx="633507" cy="200055"/>
          </a:xfrm>
          <a:prstGeom prst="rect">
            <a:avLst/>
          </a:prstGeom>
          <a:noFill/>
        </p:spPr>
        <p:txBody>
          <a:bodyPr wrap="none" rtlCol="0">
            <a:spAutoFit/>
          </a:bodyPr>
          <a:lstStyle/>
          <a:p>
            <a:r>
              <a:rPr lang="en-US" sz="700" b="1" dirty="0">
                <a:latin typeface="Arial" charset="0"/>
                <a:ea typeface="Arial" charset="0"/>
                <a:cs typeface="Arial" charset="0"/>
              </a:rPr>
              <a:t>600,000.00</a:t>
            </a:r>
          </a:p>
        </p:txBody>
      </p:sp>
      <p:sp>
        <p:nvSpPr>
          <p:cNvPr id="110" name="TextBox 109"/>
          <p:cNvSpPr txBox="1"/>
          <p:nvPr/>
        </p:nvSpPr>
        <p:spPr>
          <a:xfrm>
            <a:off x="8952603" y="6077721"/>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111" name="TextBox 110"/>
          <p:cNvSpPr txBox="1"/>
          <p:nvPr/>
        </p:nvSpPr>
        <p:spPr>
          <a:xfrm>
            <a:off x="9408802" y="6080086"/>
            <a:ext cx="458780" cy="200055"/>
          </a:xfrm>
          <a:prstGeom prst="rect">
            <a:avLst/>
          </a:prstGeom>
          <a:noFill/>
        </p:spPr>
        <p:txBody>
          <a:bodyPr wrap="none" rtlCol="0">
            <a:spAutoFit/>
          </a:bodyPr>
          <a:lstStyle/>
          <a:p>
            <a:r>
              <a:rPr lang="en-US" sz="700" b="1">
                <a:latin typeface="Arial" charset="0"/>
                <a:ea typeface="Arial" charset="0"/>
                <a:cs typeface="Arial" charset="0"/>
              </a:rPr>
              <a:t>559.70</a:t>
            </a:r>
            <a:endParaRPr lang="en-US" sz="700" b="1" dirty="0">
              <a:latin typeface="Arial" charset="0"/>
              <a:ea typeface="Arial" charset="0"/>
              <a:cs typeface="Arial" charset="0"/>
            </a:endParaRPr>
          </a:p>
        </p:txBody>
      </p:sp>
      <p:sp>
        <p:nvSpPr>
          <p:cNvPr id="112" name="TextBox 111"/>
          <p:cNvSpPr txBox="1"/>
          <p:nvPr/>
        </p:nvSpPr>
        <p:spPr>
          <a:xfrm>
            <a:off x="10569655" y="5929721"/>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113" name="TextBox 112"/>
          <p:cNvSpPr txBox="1"/>
          <p:nvPr/>
        </p:nvSpPr>
        <p:spPr>
          <a:xfrm>
            <a:off x="10873448" y="5932086"/>
            <a:ext cx="633507" cy="200055"/>
          </a:xfrm>
          <a:prstGeom prst="rect">
            <a:avLst/>
          </a:prstGeom>
          <a:noFill/>
        </p:spPr>
        <p:txBody>
          <a:bodyPr wrap="none" rtlCol="0">
            <a:spAutoFit/>
          </a:bodyPr>
          <a:lstStyle/>
          <a:p>
            <a:r>
              <a:rPr lang="en-US" sz="700" b="1" dirty="0">
                <a:latin typeface="Arial" charset="0"/>
                <a:ea typeface="Arial" charset="0"/>
                <a:cs typeface="Arial" charset="0"/>
              </a:rPr>
              <a:t>925,000.00</a:t>
            </a:r>
          </a:p>
        </p:txBody>
      </p:sp>
      <p:sp>
        <p:nvSpPr>
          <p:cNvPr id="114" name="TextBox 113"/>
          <p:cNvSpPr txBox="1"/>
          <p:nvPr/>
        </p:nvSpPr>
        <p:spPr>
          <a:xfrm>
            <a:off x="10569655" y="6073654"/>
            <a:ext cx="234360" cy="200055"/>
          </a:xfrm>
          <a:prstGeom prst="rect">
            <a:avLst/>
          </a:prstGeom>
          <a:noFill/>
        </p:spPr>
        <p:txBody>
          <a:bodyPr wrap="none" rtlCol="0">
            <a:spAutoFit/>
          </a:bodyPr>
          <a:lstStyle/>
          <a:p>
            <a:r>
              <a:rPr lang="en-US" sz="700" b="1" dirty="0">
                <a:latin typeface="Arial" charset="0"/>
                <a:ea typeface="Arial" charset="0"/>
                <a:cs typeface="Arial" charset="0"/>
              </a:rPr>
              <a:t>$</a:t>
            </a:r>
          </a:p>
        </p:txBody>
      </p:sp>
      <p:sp>
        <p:nvSpPr>
          <p:cNvPr id="115" name="TextBox 114"/>
          <p:cNvSpPr txBox="1"/>
          <p:nvPr/>
        </p:nvSpPr>
        <p:spPr>
          <a:xfrm>
            <a:off x="11042788" y="6076019"/>
            <a:ext cx="458780" cy="200055"/>
          </a:xfrm>
          <a:prstGeom prst="rect">
            <a:avLst/>
          </a:prstGeom>
          <a:noFill/>
        </p:spPr>
        <p:txBody>
          <a:bodyPr wrap="none" rtlCol="0">
            <a:spAutoFit/>
          </a:bodyPr>
          <a:lstStyle/>
          <a:p>
            <a:r>
              <a:rPr lang="en-US" sz="700" b="1" dirty="0">
                <a:latin typeface="Arial" charset="0"/>
                <a:ea typeface="Arial" charset="0"/>
                <a:cs typeface="Arial" charset="0"/>
              </a:rPr>
              <a:t>862.87</a:t>
            </a:r>
          </a:p>
        </p:txBody>
      </p:sp>
      <p:sp>
        <p:nvSpPr>
          <p:cNvPr id="2" name="Title 1"/>
          <p:cNvSpPr>
            <a:spLocks noGrp="1"/>
          </p:cNvSpPr>
          <p:nvPr>
            <p:ph type="title"/>
          </p:nvPr>
        </p:nvSpPr>
        <p:spPr/>
        <p:txBody>
          <a:bodyPr>
            <a:normAutofit fontScale="90000"/>
          </a:bodyPr>
          <a:lstStyle/>
          <a:p>
            <a:r>
              <a:rPr lang="en-US" dirty="0"/>
              <a:t>Per Capita Amounts for </a:t>
            </a:r>
            <a:r>
              <a:rPr lang="en-US" dirty="0" smtClean="0"/>
              <a:t>15-16</a:t>
            </a:r>
            <a:br>
              <a:rPr lang="en-US" dirty="0" smtClean="0"/>
            </a:br>
            <a:r>
              <a:rPr lang="en-US" dirty="0">
                <a:solidFill>
                  <a:srgbClr val="FF0000"/>
                </a:solidFill>
              </a:rPr>
              <a:t>Tab 5 of the Calculator</a:t>
            </a:r>
            <a:r>
              <a:rPr lang="en-US" dirty="0" smtClean="0"/>
              <a:t> </a:t>
            </a:r>
            <a:endParaRPr lang="en-US" dirty="0"/>
          </a:p>
        </p:txBody>
      </p:sp>
      <p:sp>
        <p:nvSpPr>
          <p:cNvPr id="5" name="Rounded Rectangle 4"/>
          <p:cNvSpPr/>
          <p:nvPr/>
        </p:nvSpPr>
        <p:spPr>
          <a:xfrm>
            <a:off x="8163731" y="6079418"/>
            <a:ext cx="3278969" cy="206480"/>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0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15-16 </a:t>
            </a:r>
            <a:r>
              <a:rPr lang="en-US" dirty="0"/>
              <a:t>MOE </a:t>
            </a:r>
            <a:r>
              <a:rPr lang="en-US" dirty="0" smtClean="0"/>
              <a:t>Worksheet</a:t>
            </a:r>
            <a:br>
              <a:rPr lang="en-US" dirty="0" smtClean="0"/>
            </a:br>
            <a:r>
              <a:rPr lang="en-US" dirty="0">
                <a:solidFill>
                  <a:srgbClr val="FF0000"/>
                </a:solidFill>
              </a:rPr>
              <a:t>Tab </a:t>
            </a:r>
            <a:r>
              <a:rPr lang="en-US" dirty="0" smtClean="0">
                <a:solidFill>
                  <a:srgbClr val="FF0000"/>
                </a:solidFill>
              </a:rPr>
              <a:t>6 </a:t>
            </a:r>
            <a:r>
              <a:rPr lang="en-US" dirty="0">
                <a:solidFill>
                  <a:srgbClr val="FF0000"/>
                </a:solidFill>
              </a:rPr>
              <a:t>of the Calculator</a:t>
            </a:r>
            <a:r>
              <a:rPr lang="en-US" dirty="0" smtClean="0"/>
              <a:t/>
            </a:r>
            <a:br>
              <a:rPr lang="en-US" dirty="0" smtClean="0"/>
            </a:br>
            <a:r>
              <a:rPr lang="en-US" dirty="0" smtClean="0"/>
              <a:t> </a:t>
            </a:r>
            <a:endParaRPr lang="en-US" dirty="0"/>
          </a:p>
        </p:txBody>
      </p:sp>
      <p:sp>
        <p:nvSpPr>
          <p:cNvPr id="43" name="TextBox 42"/>
          <p:cNvSpPr txBox="1"/>
          <p:nvPr/>
        </p:nvSpPr>
        <p:spPr>
          <a:xfrm>
            <a:off x="925032" y="1967023"/>
            <a:ext cx="4188835" cy="1938992"/>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This worksheet uses data entered on other sheets to calculate whether the eligibility and compliance standards have been met.</a:t>
            </a:r>
          </a:p>
        </p:txBody>
      </p:sp>
      <p:sp>
        <p:nvSpPr>
          <p:cNvPr id="44" name="Rectangle 43"/>
          <p:cNvSpPr/>
          <p:nvPr/>
        </p:nvSpPr>
        <p:spPr>
          <a:xfrm>
            <a:off x="925032" y="4155112"/>
            <a:ext cx="4070301" cy="1938992"/>
          </a:xfrm>
          <a:prstGeom prst="rect">
            <a:avLst/>
          </a:prstGeom>
        </p:spPr>
        <p:txBody>
          <a:bodyPr wrap="square">
            <a:spAutoFit/>
          </a:bodyPr>
          <a:lstStyle/>
          <a:p>
            <a:r>
              <a:rPr lang="en-US" sz="2400" b="1" dirty="0">
                <a:solidFill>
                  <a:schemeClr val="bg1"/>
                </a:solidFill>
                <a:latin typeface="Arial" charset="0"/>
                <a:ea typeface="Arial" charset="0"/>
                <a:cs typeface="Arial" charset="0"/>
              </a:rPr>
              <a:t>In our sample so far, we have entered the final expenditures amounts, but not the exceptions or adjustments.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1683" y="2167466"/>
            <a:ext cx="6678614" cy="4207933"/>
          </a:xfrm>
          <a:prstGeom prst="rect">
            <a:avLst/>
          </a:prstGeom>
        </p:spPr>
      </p:pic>
    </p:spTree>
    <p:extLst>
      <p:ext uri="{BB962C8B-B14F-4D97-AF65-F5344CB8AC3E}">
        <p14:creationId xmlns:p14="http://schemas.microsoft.com/office/powerpoint/2010/main" val="177083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961" y="130627"/>
            <a:ext cx="10515600" cy="1145513"/>
          </a:xfrm>
        </p:spPr>
        <p:txBody>
          <a:bodyPr>
            <a:normAutofit/>
          </a:bodyPr>
          <a:lstStyle/>
          <a:p>
            <a:r>
              <a:rPr lang="en-US" dirty="0" smtClean="0"/>
              <a:t>15-16 </a:t>
            </a:r>
            <a:r>
              <a:rPr lang="en-US" dirty="0"/>
              <a:t>MOE </a:t>
            </a:r>
            <a:r>
              <a:rPr lang="en-US" dirty="0" smtClean="0"/>
              <a:t>Worksheet</a:t>
            </a:r>
            <a:br>
              <a:rPr lang="en-US" dirty="0" smtClean="0"/>
            </a:br>
            <a:r>
              <a:rPr lang="en-US" dirty="0" smtClean="0">
                <a:solidFill>
                  <a:srgbClr val="FF0000"/>
                </a:solidFill>
              </a:rPr>
              <a:t>Tab 6 of the Calculator </a:t>
            </a:r>
            <a:endParaRPr lang="en-US" dirty="0">
              <a:solidFill>
                <a:srgbClr val="FF0000"/>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425" y="1703887"/>
            <a:ext cx="7960719" cy="501573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0100" y="1702562"/>
            <a:ext cx="7960721" cy="501573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592" y="1511880"/>
            <a:ext cx="15993236" cy="10076709"/>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8879" r="84960" b="92028"/>
          <a:stretch/>
        </p:blipFill>
        <p:spPr>
          <a:xfrm>
            <a:off x="1725443" y="1503930"/>
            <a:ext cx="977805" cy="786384"/>
          </a:xfrm>
          <a:prstGeom prst="rect">
            <a:avLst/>
          </a:prstGeom>
        </p:spPr>
      </p:pic>
      <p:sp>
        <p:nvSpPr>
          <p:cNvPr id="7" name="Rounded Rectangle 6"/>
          <p:cNvSpPr/>
          <p:nvPr/>
        </p:nvSpPr>
        <p:spPr>
          <a:xfrm>
            <a:off x="1689098" y="1511881"/>
            <a:ext cx="1089890" cy="808930"/>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1961998" y="2393401"/>
            <a:ext cx="504693" cy="723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07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375E-6 -3.7037E-7 L 0.16511 0.33912 " pathEditMode="relative" rAng="0" ptsTypes="AA">
                                      <p:cBhvr>
                                        <p:cTn id="6" dur="2000" fill="hold"/>
                                        <p:tgtEl>
                                          <p:spTgt spid="12"/>
                                        </p:tgtEl>
                                        <p:attrNameLst>
                                          <p:attrName>ppt_x</p:attrName>
                                          <p:attrName>ppt_y</p:attrName>
                                        </p:attrNameLst>
                                      </p:cBhvr>
                                      <p:rCtr x="8255" y="16944"/>
                                    </p:animMotion>
                                  </p:childTnLst>
                                </p:cTn>
                              </p:par>
                              <p:par>
                                <p:cTn id="7" presetID="6" presetClass="emph" presetSubtype="0" fill="hold" nodeType="withEffect">
                                  <p:stCondLst>
                                    <p:cond delay="0"/>
                                  </p:stCondLst>
                                  <p:childTnLst>
                                    <p:animScale>
                                      <p:cBhvr>
                                        <p:cTn id="8" dur="2000" fill="hold"/>
                                        <p:tgtEl>
                                          <p:spTgt spid="12"/>
                                        </p:tgtEl>
                                      </p:cBhvr>
                                      <p:by x="200000" y="200000"/>
                                    </p:animScale>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42" presetClass="path" presetSubtype="0" accel="50000" decel="50000" fill="hold" nodeType="withEffect">
                                  <p:stCondLst>
                                    <p:cond delay="0"/>
                                  </p:stCondLst>
                                  <p:childTnLst>
                                    <p:animMotion origin="layout" path="M -4.16667E-6 1.11111E-6 L 0.16511 0.33912 " pathEditMode="relative" rAng="0" ptsTypes="AA">
                                      <p:cBhvr>
                                        <p:cTn id="13" dur="2000" fill="hold"/>
                                        <p:tgtEl>
                                          <p:spTgt spid="9"/>
                                        </p:tgtEl>
                                        <p:attrNameLst>
                                          <p:attrName>ppt_x</p:attrName>
                                          <p:attrName>ppt_y</p:attrName>
                                        </p:attrNameLst>
                                      </p:cBhvr>
                                      <p:rCtr x="8255" y="16944"/>
                                    </p:animMotion>
                                  </p:childTnLst>
                                </p:cTn>
                              </p:par>
                              <p:par>
                                <p:cTn id="14" presetID="6" presetClass="emph" presetSubtype="0" fill="hold" nodeType="withEffect">
                                  <p:stCondLst>
                                    <p:cond delay="0"/>
                                  </p:stCondLst>
                                  <p:childTnLst>
                                    <p:animScale>
                                      <p:cBhvr>
                                        <p:cTn id="15" dur="2000" fill="hold"/>
                                        <p:tgtEl>
                                          <p:spTgt spid="9"/>
                                        </p:tgtEl>
                                      </p:cBhvr>
                                      <p:by x="200000" y="200000"/>
                                    </p:animScale>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up)">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5" y="1511881"/>
            <a:ext cx="15964175" cy="10058400"/>
          </a:xfrm>
          <a:prstGeom prst="rect">
            <a:avLst/>
          </a:prstGeom>
        </p:spPr>
      </p:pic>
      <p:sp>
        <p:nvSpPr>
          <p:cNvPr id="2" name="Title 1"/>
          <p:cNvSpPr>
            <a:spLocks noGrp="1"/>
          </p:cNvSpPr>
          <p:nvPr>
            <p:ph type="title"/>
          </p:nvPr>
        </p:nvSpPr>
        <p:spPr/>
        <p:txBody>
          <a:bodyPr>
            <a:normAutofit fontScale="90000"/>
          </a:bodyPr>
          <a:lstStyle/>
          <a:p>
            <a:r>
              <a:rPr lang="en-US" dirty="0"/>
              <a:t>15-16 MOE </a:t>
            </a:r>
            <a:r>
              <a:rPr lang="en-US" dirty="0" smtClean="0"/>
              <a:t>Worksheet</a:t>
            </a:r>
            <a:br>
              <a:rPr lang="en-US" dirty="0" smtClean="0"/>
            </a:br>
            <a:r>
              <a:rPr lang="en-US" dirty="0" smtClean="0">
                <a:solidFill>
                  <a:srgbClr val="FF0000"/>
                </a:solidFill>
              </a:rPr>
              <a:t>Tab 6 of the Calculator </a:t>
            </a:r>
            <a:endParaRPr lang="en-US" dirty="0">
              <a:solidFill>
                <a:srgbClr val="FF0000"/>
              </a:solidFill>
            </a:endParaRPr>
          </a:p>
        </p:txBody>
      </p:sp>
      <p:sp>
        <p:nvSpPr>
          <p:cNvPr id="7" name="Rounded Rectangle 6"/>
          <p:cNvSpPr/>
          <p:nvPr/>
        </p:nvSpPr>
        <p:spPr>
          <a:xfrm>
            <a:off x="3031472" y="1511881"/>
            <a:ext cx="2828639" cy="537052"/>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733642" y="1858324"/>
            <a:ext cx="7095066" cy="4936066"/>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1.66667E-6 0.00047 L -0.27083 0.00417 " pathEditMode="relative" rAng="0" ptsTypes="AA">
                                      <p:cBhvr>
                                        <p:cTn id="11" dur="2000" fill="hold"/>
                                        <p:tgtEl>
                                          <p:spTgt spid="3"/>
                                        </p:tgtEl>
                                        <p:attrNameLst>
                                          <p:attrName>ppt_x</p:attrName>
                                          <p:attrName>ppt_y</p:attrName>
                                        </p:attrNameLst>
                                      </p:cBhvr>
                                      <p:rCtr x="-13542" y="185"/>
                                    </p:animMotion>
                                  </p:childTnLst>
                                </p:cTn>
                              </p:par>
                              <p:par>
                                <p:cTn id="12" presetID="0" presetClass="path" presetSubtype="0" accel="50000" decel="50000" fill="hold" grpId="2" nodeType="withEffect">
                                  <p:stCondLst>
                                    <p:cond delay="0"/>
                                  </p:stCondLst>
                                  <p:childTnLst>
                                    <p:animMotion origin="layout" path="M -3.33333E-6 -7.40741E-7 L -0.27448 -0.00023 " pathEditMode="relative" rAng="0" ptsTypes="AA">
                                      <p:cBhvr>
                                        <p:cTn id="13" dur="2000" fill="hold"/>
                                        <p:tgtEl>
                                          <p:spTgt spid="7"/>
                                        </p:tgtEl>
                                        <p:attrNameLst>
                                          <p:attrName>ppt_x</p:attrName>
                                          <p:attrName>ppt_y</p:attrName>
                                        </p:attrNameLst>
                                      </p:cBhvr>
                                      <p:rCtr x="-13724" y="-23"/>
                                    </p:animMotion>
                                  </p:childTnLst>
                                </p:cTn>
                              </p:par>
                              <p:par>
                                <p:cTn id="14" presetID="10" presetClass="exit" presetSubtype="0" fill="hold" grpId="1" nodeType="withEffect">
                                  <p:stCondLst>
                                    <p:cond delay="0"/>
                                  </p:stCondLst>
                                  <p:childTnLst>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0533" y="130628"/>
            <a:ext cx="8432028" cy="1037772"/>
          </a:xfrm>
        </p:spPr>
        <p:txBody>
          <a:bodyPr>
            <a:normAutofit/>
          </a:bodyPr>
          <a:lstStyle/>
          <a:p>
            <a:r>
              <a:rPr lang="en-US" dirty="0"/>
              <a:t>15-16 MOE Worksheet – Method 1: Local Total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765" y="1490138"/>
            <a:ext cx="8892701" cy="5602942"/>
          </a:xfrm>
          <a:prstGeom prst="rect">
            <a:avLst/>
          </a:prstGeom>
        </p:spPr>
      </p:pic>
      <p:sp>
        <p:nvSpPr>
          <p:cNvPr id="6" name="Rounded Rectangle 5"/>
          <p:cNvSpPr/>
          <p:nvPr/>
        </p:nvSpPr>
        <p:spPr>
          <a:xfrm>
            <a:off x="549818" y="2108201"/>
            <a:ext cx="3234266" cy="287866"/>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64474" y="1710267"/>
            <a:ext cx="30186804" cy="19019520"/>
          </a:xfrm>
          <a:prstGeom prst="rect">
            <a:avLst/>
          </a:prstGeom>
        </p:spPr>
      </p:pic>
    </p:spTree>
    <p:extLst>
      <p:ext uri="{BB962C8B-B14F-4D97-AF65-F5344CB8AC3E}">
        <p14:creationId xmlns:p14="http://schemas.microsoft.com/office/powerpoint/2010/main" val="2358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16667E-6 -4.44444E-6 L 0.7793 0.99399 " pathEditMode="relative" rAng="0" ptsTypes="AA">
                                      <p:cBhvr>
                                        <p:cTn id="6" dur="2000" fill="hold"/>
                                        <p:tgtEl>
                                          <p:spTgt spid="3"/>
                                        </p:tgtEl>
                                        <p:attrNameLst>
                                          <p:attrName>ppt_x</p:attrName>
                                          <p:attrName>ppt_y</p:attrName>
                                        </p:attrNameLst>
                                      </p:cBhvr>
                                      <p:rCtr x="38958" y="49699"/>
                                    </p:animMotion>
                                  </p:childTnLst>
                                </p:cTn>
                              </p:par>
                              <p:par>
                                <p:cTn id="7" presetID="6" presetClass="emph" presetSubtype="0" fill="hold" nodeType="withEffect">
                                  <p:stCondLst>
                                    <p:cond delay="0"/>
                                  </p:stCondLst>
                                  <p:childTnLst>
                                    <p:animScale>
                                      <p:cBhvr>
                                        <p:cTn id="8" dur="2000" fill="hold"/>
                                        <p:tgtEl>
                                          <p:spTgt spid="3"/>
                                        </p:tgtEl>
                                      </p:cBhvr>
                                      <p:by x="335000" y="335000"/>
                                    </p:animScale>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0533" y="130628"/>
            <a:ext cx="8432028" cy="1037772"/>
          </a:xfrm>
        </p:spPr>
        <p:txBody>
          <a:bodyPr>
            <a:normAutofit/>
          </a:bodyPr>
          <a:lstStyle/>
          <a:p>
            <a:r>
              <a:rPr lang="en-US" dirty="0"/>
              <a:t>15-16 MOE Worksheet – Method 1: Local Total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74" y="1710267"/>
            <a:ext cx="30186804" cy="19019520"/>
          </a:xfrm>
          <a:prstGeom prst="rect">
            <a:avLst/>
          </a:prstGeom>
        </p:spPr>
      </p:pic>
      <p:sp>
        <p:nvSpPr>
          <p:cNvPr id="6" name="Rounded Rectangle 5"/>
          <p:cNvSpPr/>
          <p:nvPr/>
        </p:nvSpPr>
        <p:spPr>
          <a:xfrm>
            <a:off x="788353" y="3111462"/>
            <a:ext cx="5238735" cy="339404"/>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70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205" y="1649977"/>
            <a:ext cx="30186804" cy="19019520"/>
          </a:xfrm>
          <a:prstGeom prst="rect">
            <a:avLst/>
          </a:prstGeom>
        </p:spPr>
      </p:pic>
      <p:sp>
        <p:nvSpPr>
          <p:cNvPr id="2" name="Title 1"/>
          <p:cNvSpPr>
            <a:spLocks noGrp="1"/>
          </p:cNvSpPr>
          <p:nvPr>
            <p:ph type="title"/>
          </p:nvPr>
        </p:nvSpPr>
        <p:spPr>
          <a:xfrm>
            <a:off x="3420533" y="130628"/>
            <a:ext cx="8432028" cy="1037772"/>
          </a:xfrm>
        </p:spPr>
        <p:txBody>
          <a:bodyPr>
            <a:normAutofit/>
          </a:bodyPr>
          <a:lstStyle/>
          <a:p>
            <a:r>
              <a:rPr lang="en-US" dirty="0"/>
              <a:t>15-16 MOE Worksheet – Method 1: Local Total </a:t>
            </a:r>
          </a:p>
        </p:txBody>
      </p:sp>
      <p:sp>
        <p:nvSpPr>
          <p:cNvPr id="6" name="Rounded Rectangle 5"/>
          <p:cNvSpPr/>
          <p:nvPr/>
        </p:nvSpPr>
        <p:spPr>
          <a:xfrm>
            <a:off x="780405" y="3307743"/>
            <a:ext cx="5262585" cy="322467"/>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74" y="1710267"/>
            <a:ext cx="30186804" cy="19019520"/>
          </a:xfrm>
          <a:prstGeom prst="rect">
            <a:avLst/>
          </a:prstGeom>
        </p:spPr>
      </p:pic>
      <p:sp>
        <p:nvSpPr>
          <p:cNvPr id="2" name="Title 1"/>
          <p:cNvSpPr>
            <a:spLocks noGrp="1"/>
          </p:cNvSpPr>
          <p:nvPr>
            <p:ph type="title"/>
          </p:nvPr>
        </p:nvSpPr>
        <p:spPr>
          <a:xfrm>
            <a:off x="3420533" y="130628"/>
            <a:ext cx="8432028" cy="1037772"/>
          </a:xfrm>
        </p:spPr>
        <p:txBody>
          <a:bodyPr>
            <a:normAutofit/>
          </a:bodyPr>
          <a:lstStyle/>
          <a:p>
            <a:r>
              <a:rPr lang="en-US" dirty="0"/>
              <a:t>15-16 MOE Worksheet – Method 1: Local Total </a:t>
            </a:r>
          </a:p>
        </p:txBody>
      </p:sp>
      <p:sp>
        <p:nvSpPr>
          <p:cNvPr id="6" name="Rounded Rectangle 5"/>
          <p:cNvSpPr/>
          <p:nvPr/>
        </p:nvSpPr>
        <p:spPr>
          <a:xfrm>
            <a:off x="804259" y="3547831"/>
            <a:ext cx="6677918" cy="324454"/>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77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55000" lnSpcReduction="20000"/>
          </a:bodyPr>
          <a:lstStyle/>
          <a:p>
            <a:r>
              <a:rPr lang="en-US" b="1" dirty="0" smtClean="0"/>
              <a:t>Eligibility Standard - </a:t>
            </a:r>
            <a:r>
              <a:rPr lang="en-US" dirty="0" smtClean="0"/>
              <a:t>34 CFR §300.203(a)(1)</a:t>
            </a:r>
          </a:p>
          <a:p>
            <a:r>
              <a:rPr lang="en-US" dirty="0" smtClean="0"/>
              <a:t> </a:t>
            </a:r>
            <a:r>
              <a:rPr lang="en-US" i="1" dirty="0" smtClean="0"/>
              <a:t>For purposes of establishing the LEA's eligibility for an award for a fiscal year, the SEA must determine that the LEA budgets, for the education of children with disabilities, at least the same amount, from at least one of the following sources, as the LEA spent for that purpose from the same source for the most recent fiscal year for which information is available: (</a:t>
            </a:r>
            <a:r>
              <a:rPr lang="en-US" i="1" dirty="0" err="1" smtClean="0"/>
              <a:t>i</a:t>
            </a:r>
            <a:r>
              <a:rPr lang="en-US" i="1" dirty="0" smtClean="0"/>
              <a:t>) Local funds only; (ii) The combination of State and local funds;(iii) Local funds only on a per capita basis; or (iv) The combination of State and local funds on a per capita basis. </a:t>
            </a:r>
          </a:p>
          <a:p>
            <a:endParaRPr lang="en-US" dirty="0" smtClean="0"/>
          </a:p>
          <a:p>
            <a:r>
              <a:rPr lang="en-US" i="1" dirty="0" smtClean="0">
                <a:solidFill>
                  <a:srgbClr val="FFFF00"/>
                </a:solidFill>
              </a:rPr>
              <a:t>The past method that NYS Education Department (NYSED) required LEAs to comply with the Eligibility Standard in our IDEA LEA application was not in compliance. To comply with the Eligibility Standard, beginning with the 2017-18 IDEA application, LEAs will be required to complete the LEA MOE calculator described later in this presentation.  </a:t>
            </a:r>
            <a:endParaRPr lang="en-US" dirty="0">
              <a:solidFill>
                <a:srgbClr val="FFFF00"/>
              </a:solidFill>
            </a:endParaRPr>
          </a:p>
        </p:txBody>
      </p:sp>
    </p:spTree>
    <p:extLst>
      <p:ext uri="{BB962C8B-B14F-4D97-AF65-F5344CB8AC3E}">
        <p14:creationId xmlns:p14="http://schemas.microsoft.com/office/powerpoint/2010/main" val="29014594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0533" y="130628"/>
            <a:ext cx="8432028" cy="1037772"/>
          </a:xfrm>
        </p:spPr>
        <p:txBody>
          <a:bodyPr>
            <a:normAutofit/>
          </a:bodyPr>
          <a:lstStyle/>
          <a:p>
            <a:r>
              <a:rPr lang="en-US" dirty="0"/>
              <a:t>15-16 MOE Worksheet – Method 1: Local Total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74" y="1710267"/>
            <a:ext cx="30186804" cy="19019520"/>
          </a:xfrm>
          <a:prstGeom prst="rect">
            <a:avLst/>
          </a:prstGeom>
        </p:spPr>
      </p:pic>
      <p:sp>
        <p:nvSpPr>
          <p:cNvPr id="6" name="Rounded Rectangle 5"/>
          <p:cNvSpPr/>
          <p:nvPr/>
        </p:nvSpPr>
        <p:spPr>
          <a:xfrm>
            <a:off x="820161" y="3748970"/>
            <a:ext cx="6988020" cy="1188790"/>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18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74" y="1710267"/>
            <a:ext cx="30186804" cy="190195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32" y="1710267"/>
            <a:ext cx="18020044" cy="11201400"/>
          </a:xfrm>
          <a:prstGeom prst="rect">
            <a:avLst/>
          </a:prstGeom>
        </p:spPr>
      </p:pic>
      <p:pic>
        <p:nvPicPr>
          <p:cNvPr id="9" name="Picture 8"/>
          <p:cNvPicPr>
            <a:picLocks noChangeAspect="1"/>
          </p:cNvPicPr>
          <p:nvPr/>
        </p:nvPicPr>
        <p:blipFill rotWithShape="1">
          <a:blip r:embed="rId5"/>
          <a:srcRect b="75131"/>
          <a:stretch/>
        </p:blipFill>
        <p:spPr>
          <a:xfrm>
            <a:off x="4930" y="0"/>
            <a:ext cx="12182140" cy="1705521"/>
          </a:xfrm>
          <a:prstGeom prst="rect">
            <a:avLst/>
          </a:prstGeom>
        </p:spPr>
      </p:pic>
      <p:sp>
        <p:nvSpPr>
          <p:cNvPr id="2" name="Title 1"/>
          <p:cNvSpPr>
            <a:spLocks noGrp="1"/>
          </p:cNvSpPr>
          <p:nvPr>
            <p:ph type="title"/>
          </p:nvPr>
        </p:nvSpPr>
        <p:spPr>
          <a:xfrm>
            <a:off x="3420533" y="130628"/>
            <a:ext cx="8432028" cy="1037772"/>
          </a:xfrm>
        </p:spPr>
        <p:txBody>
          <a:bodyPr>
            <a:normAutofit/>
          </a:bodyPr>
          <a:lstStyle/>
          <a:p>
            <a:r>
              <a:rPr lang="en-US" dirty="0"/>
              <a:t>15-16 MOE Worksheet – Method 1: Local Total </a:t>
            </a:r>
          </a:p>
        </p:txBody>
      </p:sp>
      <p:pic>
        <p:nvPicPr>
          <p:cNvPr id="10" name="Picture 9"/>
          <p:cNvPicPr>
            <a:picLocks noChangeAspect="1"/>
          </p:cNvPicPr>
          <p:nvPr/>
        </p:nvPicPr>
        <p:blipFill>
          <a:blip r:embed="rId6"/>
          <a:stretch>
            <a:fillRect/>
          </a:stretch>
        </p:blipFill>
        <p:spPr>
          <a:xfrm>
            <a:off x="225467" y="274371"/>
            <a:ext cx="2292102" cy="917878"/>
          </a:xfrm>
          <a:prstGeom prst="rect">
            <a:avLst/>
          </a:prstGeom>
        </p:spPr>
      </p:pic>
      <p:sp>
        <p:nvSpPr>
          <p:cNvPr id="6" name="Rounded Rectangle 5"/>
          <p:cNvSpPr/>
          <p:nvPr/>
        </p:nvSpPr>
        <p:spPr>
          <a:xfrm>
            <a:off x="541866" y="3784604"/>
            <a:ext cx="4563533" cy="1363129"/>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41866" y="5147734"/>
            <a:ext cx="4563533" cy="1109134"/>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rot="10800000">
            <a:off x="3726098" y="4995333"/>
            <a:ext cx="1183552" cy="16976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94045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8"/>
                                        </p:tgtEl>
                                      </p:cBhvr>
                                      <p:by x="59000" y="59000"/>
                                    </p:animScale>
                                  </p:childTnLst>
                                </p:cTn>
                              </p:par>
                              <p:par>
                                <p:cTn id="7" presetID="42" presetClass="path" presetSubtype="0" accel="50000" decel="50000" fill="hold" nodeType="withEffect">
                                  <p:stCondLst>
                                    <p:cond delay="0"/>
                                  </p:stCondLst>
                                  <p:childTnLst>
                                    <p:animMotion origin="layout" path="M -4.79167E-6 3.7037E-7 L -0.51015 -0.56343 " pathEditMode="fixed" rAng="0" ptsTypes="AA">
                                      <p:cBhvr>
                                        <p:cTn id="8" dur="2000" fill="hold"/>
                                        <p:tgtEl>
                                          <p:spTgt spid="8"/>
                                        </p:tgtEl>
                                        <p:attrNameLst>
                                          <p:attrName>ppt_x</p:attrName>
                                          <p:attrName>ppt_y</p:attrName>
                                        </p:attrNameLst>
                                      </p:cBhvr>
                                      <p:rCtr x="-25508" y="-28171"/>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3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par>
                                <p:cTn id="21" presetID="10" presetClass="exit" presetSubtype="0" fill="hold" grpId="1" nodeType="withEffect">
                                  <p:stCondLst>
                                    <p:cond delay="0"/>
                                  </p:stCondLst>
                                  <p:childTnLst>
                                    <p:animEffect transition="out" filter="fade">
                                      <p:cBhvr>
                                        <p:cTn id="22" dur="1000"/>
                                        <p:tgtEl>
                                          <p:spTgt spid="6"/>
                                        </p:tgtEl>
                                      </p:cBhvr>
                                    </p:animEffect>
                                    <p:set>
                                      <p:cBhvr>
                                        <p:cTn id="23" dur="1" fill="hold">
                                          <p:stCondLst>
                                            <p:cond delay="9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500"/>
                                        <p:tgtEl>
                                          <p:spTgt spid="7"/>
                                        </p:tgtEl>
                                        <p:attrNameLst>
                                          <p:attrName>ppt_y</p:attrName>
                                        </p:attrNameLst>
                                      </p:cBhvr>
                                      <p:tavLst>
                                        <p:tav tm="0">
                                          <p:val>
                                            <p:strVal val="#ppt_y-#ppt_h*1.125000"/>
                                          </p:val>
                                        </p:tav>
                                        <p:tav tm="100000">
                                          <p:val>
                                            <p:strVal val="#ppt_y"/>
                                          </p:val>
                                        </p:tav>
                                      </p:tavLst>
                                    </p:anim>
                                    <p:animEffect transition="in" filter="wipe(down)">
                                      <p:cBhvr>
                                        <p:cTn id="2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0533" y="130628"/>
            <a:ext cx="8432028" cy="1037772"/>
          </a:xfrm>
        </p:spPr>
        <p:txBody>
          <a:bodyPr>
            <a:normAutofit/>
          </a:bodyPr>
          <a:lstStyle/>
          <a:p>
            <a:r>
              <a:rPr lang="en-US" dirty="0"/>
              <a:t>15-16 MOE Worksheet – Method 2: State and Local Total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32" y="1710267"/>
            <a:ext cx="18020044" cy="11201400"/>
          </a:xfrm>
          <a:prstGeom prst="rect">
            <a:avLst/>
          </a:prstGeom>
        </p:spPr>
      </p:pic>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269849" y="1704661"/>
            <a:ext cx="29420457" cy="18288000"/>
          </a:xfrm>
          <a:prstGeom prst="rect">
            <a:avLst/>
          </a:prstGeom>
        </p:spPr>
      </p:pic>
      <p:sp>
        <p:nvSpPr>
          <p:cNvPr id="6" name="Rounded Rectangle 5"/>
          <p:cNvSpPr/>
          <p:nvPr/>
        </p:nvSpPr>
        <p:spPr>
          <a:xfrm>
            <a:off x="3220484" y="3090135"/>
            <a:ext cx="5115442" cy="354814"/>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1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3"/>
                                        </p:tgtEl>
                                      </p:cBhvr>
                                      <p:by x="163000" y="163000"/>
                                    </p:animScale>
                                  </p:childTnLst>
                                </p:cTn>
                              </p:par>
                              <p:par>
                                <p:cTn id="7" presetID="42" presetClass="path" presetSubtype="0" accel="50000" decel="50000" fill="hold" nodeType="withEffect">
                                  <p:stCondLst>
                                    <p:cond delay="0"/>
                                  </p:stCondLst>
                                  <p:childTnLst>
                                    <p:animMotion origin="layout" path="M -6.25E-7 -2.22222E-6 L 0.0793 0.51435 " pathEditMode="relative" rAng="0" ptsTypes="AA">
                                      <p:cBhvr>
                                        <p:cTn id="8" dur="2000" fill="hold"/>
                                        <p:tgtEl>
                                          <p:spTgt spid="3"/>
                                        </p:tgtEl>
                                        <p:attrNameLst>
                                          <p:attrName>ppt_x</p:attrName>
                                          <p:attrName>ppt_y</p:attrName>
                                        </p:attrNameLst>
                                      </p:cBhvr>
                                      <p:rCtr x="3958" y="25718"/>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0533" y="130628"/>
            <a:ext cx="8432028" cy="1037772"/>
          </a:xfrm>
        </p:spPr>
        <p:txBody>
          <a:bodyPr>
            <a:normAutofit/>
          </a:bodyPr>
          <a:lstStyle/>
          <a:p>
            <a:r>
              <a:rPr lang="en-US" dirty="0"/>
              <a:t>15-16 MOE Worksheet – Method 2: State and Local Total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849" y="1704661"/>
            <a:ext cx="29420457" cy="18288000"/>
          </a:xfrm>
          <a:prstGeom prst="rect">
            <a:avLst/>
          </a:prstGeom>
        </p:spPr>
      </p:pic>
      <p:sp>
        <p:nvSpPr>
          <p:cNvPr id="6" name="Rounded Rectangle 5"/>
          <p:cNvSpPr/>
          <p:nvPr/>
        </p:nvSpPr>
        <p:spPr>
          <a:xfrm>
            <a:off x="3234660" y="3289396"/>
            <a:ext cx="5079999" cy="361115"/>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10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849" y="1704661"/>
            <a:ext cx="29420457" cy="18288000"/>
          </a:xfrm>
          <a:prstGeom prst="rect">
            <a:avLst/>
          </a:prstGeom>
        </p:spPr>
      </p:pic>
      <p:sp>
        <p:nvSpPr>
          <p:cNvPr id="2" name="Title 1"/>
          <p:cNvSpPr>
            <a:spLocks noGrp="1"/>
          </p:cNvSpPr>
          <p:nvPr>
            <p:ph type="title"/>
          </p:nvPr>
        </p:nvSpPr>
        <p:spPr>
          <a:xfrm>
            <a:off x="3420533" y="130628"/>
            <a:ext cx="8432028" cy="1037772"/>
          </a:xfrm>
        </p:spPr>
        <p:txBody>
          <a:bodyPr>
            <a:normAutofit/>
          </a:bodyPr>
          <a:lstStyle/>
          <a:p>
            <a:r>
              <a:rPr lang="en-US" dirty="0"/>
              <a:t>15-16 MOE Worksheet – Method 2: State and Local Total </a:t>
            </a:r>
          </a:p>
        </p:txBody>
      </p:sp>
      <p:sp>
        <p:nvSpPr>
          <p:cNvPr id="6" name="Rounded Rectangle 5"/>
          <p:cNvSpPr/>
          <p:nvPr/>
        </p:nvSpPr>
        <p:spPr>
          <a:xfrm>
            <a:off x="3214773" y="3514261"/>
            <a:ext cx="6957041" cy="355990"/>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091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849" y="1704661"/>
            <a:ext cx="29420457" cy="18288000"/>
          </a:xfrm>
          <a:prstGeom prst="rect">
            <a:avLst/>
          </a:prstGeom>
        </p:spPr>
      </p:pic>
      <p:sp>
        <p:nvSpPr>
          <p:cNvPr id="2" name="Title 1"/>
          <p:cNvSpPr>
            <a:spLocks noGrp="1"/>
          </p:cNvSpPr>
          <p:nvPr>
            <p:ph type="title"/>
          </p:nvPr>
        </p:nvSpPr>
        <p:spPr>
          <a:xfrm>
            <a:off x="3420533" y="130628"/>
            <a:ext cx="8432028" cy="1037772"/>
          </a:xfrm>
        </p:spPr>
        <p:txBody>
          <a:bodyPr>
            <a:normAutofit/>
          </a:bodyPr>
          <a:lstStyle/>
          <a:p>
            <a:r>
              <a:rPr lang="en-US" dirty="0"/>
              <a:t>15-16 MOE Worksheet – Method 2: State and Local Total </a:t>
            </a:r>
          </a:p>
        </p:txBody>
      </p:sp>
      <p:sp>
        <p:nvSpPr>
          <p:cNvPr id="6" name="Rounded Rectangle 5"/>
          <p:cNvSpPr/>
          <p:nvPr/>
        </p:nvSpPr>
        <p:spPr>
          <a:xfrm>
            <a:off x="3172243" y="3721990"/>
            <a:ext cx="7120073" cy="1254047"/>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51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269849" y="1704661"/>
            <a:ext cx="29420457" cy="18288000"/>
          </a:xfrm>
          <a:prstGeom prst="rect">
            <a:avLst/>
          </a:prstGeom>
        </p:spPr>
      </p:pic>
      <p:sp>
        <p:nvSpPr>
          <p:cNvPr id="2" name="Title 1"/>
          <p:cNvSpPr>
            <a:spLocks noGrp="1"/>
          </p:cNvSpPr>
          <p:nvPr>
            <p:ph type="title"/>
          </p:nvPr>
        </p:nvSpPr>
        <p:spPr>
          <a:xfrm>
            <a:off x="3420533" y="130628"/>
            <a:ext cx="8432028" cy="1037772"/>
          </a:xfrm>
        </p:spPr>
        <p:txBody>
          <a:bodyPr>
            <a:normAutofit/>
          </a:bodyPr>
          <a:lstStyle/>
          <a:p>
            <a:r>
              <a:rPr lang="en-US" dirty="0"/>
              <a:t>15-16 MOE Worksheet – Method 2: State and Local Total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32" y="1710267"/>
            <a:ext cx="18020044" cy="11201400"/>
          </a:xfrm>
          <a:prstGeom prst="rect">
            <a:avLst/>
          </a:prstGeom>
        </p:spPr>
      </p:pic>
      <p:sp>
        <p:nvSpPr>
          <p:cNvPr id="6" name="Rounded Rectangle 5"/>
          <p:cNvSpPr/>
          <p:nvPr/>
        </p:nvSpPr>
        <p:spPr>
          <a:xfrm>
            <a:off x="4961466" y="3733804"/>
            <a:ext cx="4563533" cy="1363129"/>
          </a:xfrm>
          <a:prstGeom prst="roundRect">
            <a:avLst/>
          </a:prstGeom>
          <a:noFill/>
          <a:ln w="76200">
            <a:solidFill>
              <a:srgbClr val="4B6F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8467432" y="4318000"/>
            <a:ext cx="484033" cy="69426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30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8"/>
                                        </p:tgtEl>
                                      </p:cBhvr>
                                      <p:by x="61000" y="61000"/>
                                    </p:animScale>
                                  </p:childTnLst>
                                </p:cTn>
                              </p:par>
                              <p:par>
                                <p:cTn id="7" presetID="42" presetClass="path" presetSubtype="0" accel="50000" decel="50000" fill="hold" nodeType="withEffect">
                                  <p:stCondLst>
                                    <p:cond delay="0"/>
                                  </p:stCondLst>
                                  <p:childTnLst>
                                    <p:animMotion origin="layout" path="M 1.11022E-16 -4.44444E-6 L -0.08268 -0.51782 " pathEditMode="relative" rAng="0" ptsTypes="AA">
                                      <p:cBhvr>
                                        <p:cTn id="8" dur="2000" fill="hold"/>
                                        <p:tgtEl>
                                          <p:spTgt spid="8"/>
                                        </p:tgtEl>
                                        <p:attrNameLst>
                                          <p:attrName>ppt_x</p:attrName>
                                          <p:attrName>ppt_y</p:attrName>
                                        </p:attrNameLst>
                                      </p:cBhvr>
                                      <p:rCtr x="-4141" y="-25903"/>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p:tgtEl>
                                          <p:spTgt spid="7"/>
                                        </p:tgtEl>
                                        <p:attrNameLst>
                                          <p:attrName>ppt_y</p:attrName>
                                        </p:attrNameLst>
                                      </p:cBhvr>
                                      <p:tavLst>
                                        <p:tav tm="0">
                                          <p:val>
                                            <p:strVal val="#ppt_y+#ppt_h*1.125000"/>
                                          </p:val>
                                        </p:tav>
                                        <p:tav tm="100000">
                                          <p:val>
                                            <p:strVal val="#ppt_y"/>
                                          </p:val>
                                        </p:tav>
                                      </p:tavLst>
                                    </p:anim>
                                    <p:animEffect transition="in" filter="wipe(up)">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15-16 </a:t>
            </a:r>
            <a:r>
              <a:rPr lang="en-US" dirty="0" err="1"/>
              <a:t>Exc</a:t>
            </a:r>
            <a:r>
              <a:rPr lang="en-US" dirty="0"/>
              <a:t> &amp; </a:t>
            </a:r>
            <a:r>
              <a:rPr lang="en-US" dirty="0" err="1"/>
              <a:t>Adj</a:t>
            </a:r>
            <a:r>
              <a:rPr lang="en-US" dirty="0"/>
              <a:t> </a:t>
            </a:r>
            <a:r>
              <a:rPr lang="en-US" dirty="0" smtClean="0"/>
              <a:t>Worksheet</a:t>
            </a:r>
            <a:br>
              <a:rPr lang="en-US" dirty="0" smtClean="0"/>
            </a:br>
            <a:r>
              <a:rPr lang="en-US" dirty="0" smtClean="0">
                <a:solidFill>
                  <a:srgbClr val="FF0000"/>
                </a:solidFill>
              </a:rPr>
              <a:t>Tab 7 of the Calculator </a:t>
            </a:r>
            <a:endParaRPr lang="en-US" dirty="0">
              <a:solidFill>
                <a:srgbClr val="FF0000"/>
              </a:solidFill>
            </a:endParaRPr>
          </a:p>
        </p:txBody>
      </p:sp>
      <p:sp>
        <p:nvSpPr>
          <p:cNvPr id="43" name="TextBox 42"/>
          <p:cNvSpPr txBox="1"/>
          <p:nvPr/>
        </p:nvSpPr>
        <p:spPr>
          <a:xfrm>
            <a:off x="925032" y="1967023"/>
            <a:ext cx="4188835" cy="2677656"/>
          </a:xfrm>
          <a:prstGeom prst="rect">
            <a:avLst/>
          </a:prstGeom>
          <a:noFill/>
        </p:spPr>
        <p:txBody>
          <a:bodyPr wrap="square" rtlCol="0">
            <a:spAutoFit/>
          </a:bodyPr>
          <a:lstStyle/>
          <a:p>
            <a:r>
              <a:rPr lang="en-US" sz="2400" b="1" dirty="0">
                <a:solidFill>
                  <a:schemeClr val="bg1"/>
                </a:solidFill>
                <a:latin typeface="Arial" charset="0"/>
                <a:ea typeface="Arial" charset="0"/>
                <a:cs typeface="Arial" charset="0"/>
              </a:rPr>
              <a:t>The </a:t>
            </a:r>
            <a:r>
              <a:rPr lang="en-US" sz="2400" b="1" i="1" dirty="0" err="1">
                <a:solidFill>
                  <a:schemeClr val="bg1"/>
                </a:solidFill>
                <a:latin typeface="Arial" charset="0"/>
                <a:ea typeface="Arial" charset="0"/>
                <a:cs typeface="Arial" charset="0"/>
              </a:rPr>
              <a:t>Exc</a:t>
            </a:r>
            <a:r>
              <a:rPr lang="en-US" sz="2400" b="1" i="1" dirty="0">
                <a:solidFill>
                  <a:schemeClr val="bg1"/>
                </a:solidFill>
                <a:latin typeface="Arial" charset="0"/>
                <a:ea typeface="Arial" charset="0"/>
                <a:cs typeface="Arial" charset="0"/>
              </a:rPr>
              <a:t> &amp; </a:t>
            </a:r>
            <a:r>
              <a:rPr lang="en-US" sz="2400" b="1" i="1" dirty="0" err="1">
                <a:solidFill>
                  <a:schemeClr val="bg1"/>
                </a:solidFill>
                <a:latin typeface="Arial" charset="0"/>
                <a:ea typeface="Arial" charset="0"/>
                <a:cs typeface="Arial" charset="0"/>
              </a:rPr>
              <a:t>Adj</a:t>
            </a:r>
            <a:r>
              <a:rPr lang="en-US" sz="2400" b="1" dirty="0">
                <a:solidFill>
                  <a:schemeClr val="bg1"/>
                </a:solidFill>
                <a:latin typeface="Arial" charset="0"/>
                <a:ea typeface="Arial" charset="0"/>
                <a:cs typeface="Arial" charset="0"/>
              </a:rPr>
              <a:t> worksheet provides a place for an LEA to document the five exceptions permitted under 34 CFR §300.204 and the MOE adjustment permitted under 34 CFR §300.205.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161" y="2006385"/>
            <a:ext cx="6478721" cy="4519608"/>
          </a:xfrm>
          <a:prstGeom prst="rect">
            <a:avLst/>
          </a:prstGeom>
        </p:spPr>
      </p:pic>
    </p:spTree>
    <p:extLst>
      <p:ext uri="{BB962C8B-B14F-4D97-AF65-F5344CB8AC3E}">
        <p14:creationId xmlns:p14="http://schemas.microsoft.com/office/powerpoint/2010/main" val="133924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15-16 </a:t>
            </a:r>
            <a:r>
              <a:rPr lang="en-US" dirty="0" err="1"/>
              <a:t>Exc</a:t>
            </a:r>
            <a:r>
              <a:rPr lang="en-US" dirty="0"/>
              <a:t> &amp; </a:t>
            </a:r>
            <a:r>
              <a:rPr lang="en-US" dirty="0" err="1"/>
              <a:t>Adj</a:t>
            </a:r>
            <a:r>
              <a:rPr lang="en-US" dirty="0"/>
              <a:t> </a:t>
            </a:r>
            <a:r>
              <a:rPr lang="en-US" dirty="0" smtClean="0"/>
              <a:t>Worksheet</a:t>
            </a:r>
            <a:br>
              <a:rPr lang="en-US" dirty="0" smtClean="0"/>
            </a:br>
            <a:r>
              <a:rPr lang="en-US" dirty="0" smtClean="0">
                <a:solidFill>
                  <a:srgbClr val="FF0000"/>
                </a:solidFill>
              </a:rPr>
              <a:t>Tab 7 of the Calculator </a:t>
            </a:r>
            <a:endParaRPr lang="en-US"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161" y="2006385"/>
            <a:ext cx="6478721" cy="45196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4" y="2012697"/>
            <a:ext cx="12439076" cy="8677601"/>
          </a:xfrm>
          <a:prstGeom prst="rect">
            <a:avLst/>
          </a:prstGeom>
        </p:spPr>
      </p:pic>
      <p:grpSp>
        <p:nvGrpSpPr>
          <p:cNvPr id="16" name="Group 15"/>
          <p:cNvGrpSpPr/>
          <p:nvPr/>
        </p:nvGrpSpPr>
        <p:grpSpPr>
          <a:xfrm>
            <a:off x="389745" y="2171700"/>
            <a:ext cx="11537793" cy="2279276"/>
            <a:chOff x="389745" y="2171700"/>
            <a:chExt cx="11537793" cy="2279276"/>
          </a:xfrm>
        </p:grpSpPr>
        <p:sp>
          <p:nvSpPr>
            <p:cNvPr id="7" name="Rounded Rectangle 6"/>
            <p:cNvSpPr/>
            <p:nvPr/>
          </p:nvSpPr>
          <p:spPr>
            <a:xfrm>
              <a:off x="389745" y="2405922"/>
              <a:ext cx="5448924" cy="1828800"/>
            </a:xfrm>
            <a:prstGeom prst="roundRect">
              <a:avLst/>
            </a:prstGeom>
            <a:solidFill>
              <a:schemeClr val="bg1"/>
            </a:solidFill>
            <a:ln w="76200">
              <a:solidFill>
                <a:srgbClr val="3F62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9628" y="2544146"/>
              <a:ext cx="4961744" cy="1477328"/>
            </a:xfrm>
            <a:prstGeom prst="rect">
              <a:avLst/>
            </a:prstGeom>
            <a:noFill/>
          </p:spPr>
          <p:txBody>
            <a:bodyPr wrap="square" rtlCol="0">
              <a:spAutoFit/>
            </a:bodyPr>
            <a:lstStyle/>
            <a:p>
              <a:r>
                <a:rPr lang="en-US" b="1" dirty="0">
                  <a:solidFill>
                    <a:srgbClr val="3F6293"/>
                  </a:solidFill>
                  <a:latin typeface="Arial" charset="0"/>
                  <a:ea typeface="Arial" charset="0"/>
                  <a:cs typeface="Arial" charset="0"/>
                </a:rPr>
                <a:t>Exception (a): Voluntary departure</a:t>
              </a:r>
            </a:p>
            <a:p>
              <a:r>
                <a:rPr lang="en-US" b="1" dirty="0">
                  <a:solidFill>
                    <a:srgbClr val="3F6293"/>
                  </a:solidFill>
                  <a:latin typeface="Arial" charset="0"/>
                  <a:ea typeface="Arial" charset="0"/>
                  <a:cs typeface="Arial" charset="0"/>
                </a:rPr>
                <a:t>Exception (b): Decrease in enrollment</a:t>
              </a:r>
            </a:p>
            <a:p>
              <a:r>
                <a:rPr lang="en-US" b="1" dirty="0">
                  <a:solidFill>
                    <a:srgbClr val="3F6293"/>
                  </a:solidFill>
                  <a:latin typeface="Arial" charset="0"/>
                  <a:ea typeface="Arial" charset="0"/>
                  <a:cs typeface="Arial" charset="0"/>
                </a:rPr>
                <a:t>Exception (c): Exceptionally costly program</a:t>
              </a:r>
            </a:p>
            <a:p>
              <a:r>
                <a:rPr lang="en-US" b="1" dirty="0">
                  <a:solidFill>
                    <a:srgbClr val="3F6293"/>
                  </a:solidFill>
                  <a:latin typeface="Arial" charset="0"/>
                  <a:ea typeface="Arial" charset="0"/>
                  <a:cs typeface="Arial" charset="0"/>
                </a:rPr>
                <a:t>Exception (d): Long-term purchases</a:t>
              </a:r>
            </a:p>
            <a:p>
              <a:r>
                <a:rPr lang="en-US" b="1" dirty="0">
                  <a:solidFill>
                    <a:srgbClr val="3F6293"/>
                  </a:solidFill>
                  <a:latin typeface="Arial" charset="0"/>
                  <a:ea typeface="Arial" charset="0"/>
                  <a:cs typeface="Arial" charset="0"/>
                </a:rPr>
                <a:t>Exception (e): SEA high cost fund</a:t>
              </a:r>
            </a:p>
          </p:txBody>
        </p:sp>
        <p:sp>
          <p:nvSpPr>
            <p:cNvPr id="15" name="Rounded Rectangle 14"/>
            <p:cNvSpPr/>
            <p:nvPr/>
          </p:nvSpPr>
          <p:spPr>
            <a:xfrm>
              <a:off x="6118409" y="2171700"/>
              <a:ext cx="5809129" cy="2279276"/>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4498040" y="2723029"/>
              <a:ext cx="2138084" cy="20172"/>
            </a:xfrm>
            <a:prstGeom prst="straightConnector1">
              <a:avLst/>
            </a:prstGeom>
            <a:ln w="139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01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91000" y="191000"/>
                                    </p:animScale>
                                  </p:childTnLst>
                                </p:cTn>
                              </p:par>
                              <p:par>
                                <p:cTn id="7" presetID="42" presetClass="path" presetSubtype="0" accel="50000" decel="50000" fill="hold" nodeType="withEffect">
                                  <p:stCondLst>
                                    <p:cond delay="0"/>
                                  </p:stCondLst>
                                  <p:childTnLst>
                                    <p:animMotion origin="layout" path="M 4.16667E-6 -7.40741E-7 L -0.24297 0.30162 " pathEditMode="relative" rAng="0" ptsTypes="AA">
                                      <p:cBhvr>
                                        <p:cTn id="8" dur="2000" fill="hold"/>
                                        <p:tgtEl>
                                          <p:spTgt spid="4"/>
                                        </p:tgtEl>
                                        <p:attrNameLst>
                                          <p:attrName>ppt_x</p:attrName>
                                          <p:attrName>ppt_y</p:attrName>
                                        </p:attrNameLst>
                                      </p:cBhvr>
                                      <p:rCtr x="-12148" y="15069"/>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2500"/>
                            </p:stCondLst>
                            <p:childTnLst>
                              <p:par>
                                <p:cTn id="14" presetID="10" presetClass="entr" presetSubtype="0" fill="hold" nodeType="after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4" y="2012697"/>
            <a:ext cx="12439076" cy="8677601"/>
          </a:xfrm>
          <a:prstGeom prst="rect">
            <a:avLst/>
          </a:prstGeom>
        </p:spPr>
      </p:pic>
      <p:sp>
        <p:nvSpPr>
          <p:cNvPr id="2" name="Title 1"/>
          <p:cNvSpPr>
            <a:spLocks noGrp="1"/>
          </p:cNvSpPr>
          <p:nvPr>
            <p:ph type="title"/>
          </p:nvPr>
        </p:nvSpPr>
        <p:spPr/>
        <p:txBody>
          <a:bodyPr/>
          <a:lstStyle/>
          <a:p>
            <a:r>
              <a:rPr lang="en-US" dirty="0"/>
              <a:t>Exception (a) </a:t>
            </a:r>
          </a:p>
        </p:txBody>
      </p:sp>
      <p:sp>
        <p:nvSpPr>
          <p:cNvPr id="4" name="TextBox 3"/>
          <p:cNvSpPr txBox="1"/>
          <p:nvPr/>
        </p:nvSpPr>
        <p:spPr>
          <a:xfrm>
            <a:off x="301752" y="2093976"/>
            <a:ext cx="4041648" cy="1754326"/>
          </a:xfrm>
          <a:prstGeom prst="rect">
            <a:avLst/>
          </a:prstGeom>
          <a:noFill/>
        </p:spPr>
        <p:txBody>
          <a:bodyPr wrap="square" rtlCol="0">
            <a:spAutoFit/>
          </a:bodyPr>
          <a:lstStyle/>
          <a:p>
            <a:r>
              <a:rPr lang="en-US" dirty="0">
                <a:solidFill>
                  <a:schemeClr val="bg1"/>
                </a:solidFill>
                <a:latin typeface="Arial" charset="0"/>
                <a:ea typeface="Arial" charset="0"/>
                <a:cs typeface="Arial" charset="0"/>
              </a:rPr>
              <a:t>An LEA may reduce the level of expenditures by the LEA under Part B of the Act below the level of those expenditures for the preceding fiscal year if the reduction is attributable to … </a:t>
            </a:r>
          </a:p>
        </p:txBody>
      </p:sp>
      <p:sp>
        <p:nvSpPr>
          <p:cNvPr id="5" name="TextBox 4"/>
          <p:cNvSpPr txBox="1"/>
          <p:nvPr/>
        </p:nvSpPr>
        <p:spPr>
          <a:xfrm>
            <a:off x="832103" y="3999599"/>
            <a:ext cx="3310129" cy="1477328"/>
          </a:xfrm>
          <a:prstGeom prst="rect">
            <a:avLst/>
          </a:prstGeom>
          <a:noFill/>
        </p:spPr>
        <p:txBody>
          <a:bodyPr wrap="square" rtlCol="0">
            <a:spAutoFit/>
          </a:bodyPr>
          <a:lstStyle/>
          <a:p>
            <a:r>
              <a:rPr lang="en-US" dirty="0">
                <a:solidFill>
                  <a:schemeClr val="bg1"/>
                </a:solidFill>
                <a:latin typeface="Arial" charset="0"/>
                <a:ea typeface="Arial" charset="0"/>
                <a:cs typeface="Arial" charset="0"/>
              </a:rPr>
              <a:t>(a) the voluntary departure, by retirement or otherwise, or departure for just cause, of special education or related services personnel.</a:t>
            </a:r>
          </a:p>
        </p:txBody>
      </p:sp>
      <p:sp>
        <p:nvSpPr>
          <p:cNvPr id="6" name="TextBox 5"/>
          <p:cNvSpPr txBox="1"/>
          <p:nvPr/>
        </p:nvSpPr>
        <p:spPr>
          <a:xfrm>
            <a:off x="841247" y="5638840"/>
            <a:ext cx="1864613" cy="307777"/>
          </a:xfrm>
          <a:prstGeom prst="rect">
            <a:avLst/>
          </a:prstGeom>
          <a:noFill/>
        </p:spPr>
        <p:txBody>
          <a:bodyPr wrap="none" rtlCol="0">
            <a:spAutoFit/>
          </a:bodyPr>
          <a:lstStyle/>
          <a:p>
            <a:r>
              <a:rPr lang="en-US" sz="1400" dirty="0">
                <a:solidFill>
                  <a:schemeClr val="bg1"/>
                </a:solidFill>
                <a:latin typeface="Arial" charset="0"/>
                <a:ea typeface="Arial" charset="0"/>
                <a:cs typeface="Arial" charset="0"/>
              </a:rPr>
              <a:t>34 CFR §300.204(a)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756" y="1712539"/>
            <a:ext cx="7333112" cy="5115639"/>
          </a:xfrm>
          <a:prstGeom prst="rect">
            <a:avLst/>
          </a:prstGeom>
        </p:spPr>
      </p:pic>
    </p:spTree>
    <p:extLst>
      <p:ext uri="{BB962C8B-B14F-4D97-AF65-F5344CB8AC3E}">
        <p14:creationId xmlns:p14="http://schemas.microsoft.com/office/powerpoint/2010/main" val="43515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7"/>
                                        </p:tgtEl>
                                      </p:cBhvr>
                                      <p:by x="59000" y="59000"/>
                                    </p:animScale>
                                  </p:childTnLst>
                                </p:cTn>
                              </p:par>
                              <p:par>
                                <p:cTn id="7" presetID="42" presetClass="path" presetSubtype="0" accel="50000" decel="50000" fill="hold" nodeType="withEffect">
                                  <p:stCondLst>
                                    <p:cond delay="0"/>
                                  </p:stCondLst>
                                  <p:childTnLst>
                                    <p:animMotion origin="layout" path="M 4.79167E-6 2.59259E-6 L 0.22578 -0.30278 " pathEditMode="fixed" rAng="0" ptsTypes="AA">
                                      <p:cBhvr>
                                        <p:cTn id="8" dur="2000" fill="hold"/>
                                        <p:tgtEl>
                                          <p:spTgt spid="7"/>
                                        </p:tgtEl>
                                        <p:attrNameLst>
                                          <p:attrName>ppt_x</p:attrName>
                                          <p:attrName>ppt_y</p:attrName>
                                        </p:attrNameLst>
                                      </p:cBhvr>
                                      <p:rCtr x="11289" y="-15139"/>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par>
                          <p:cTn id="17" fill="hold">
                            <p:stCondLst>
                              <p:cond delay="3500"/>
                            </p:stCondLst>
                            <p:childTnLst>
                              <p:par>
                                <p:cTn id="18" presetID="10" presetClass="entr" presetSubtype="0"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p:stCondLst>
                              <p:cond delay="5500"/>
                            </p:stCondLst>
                            <p:childTnLst>
                              <p:par>
                                <p:cTn id="22" presetID="10" presetClass="entr" presetSubtype="0" fill="hold" grpId="0" nodeType="after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smtClean="0"/>
              <a:t>Compliance Standard - 34 CFR §300.203(b)(2)</a:t>
            </a:r>
          </a:p>
          <a:p>
            <a:r>
              <a:rPr lang="en-US" i="1" dirty="0" smtClean="0"/>
              <a:t>An LEA meets the compliance standard if it does not reduce the level of expenditures for the education of children with disabilities made by the LEA from at least one of the following sources below the level of those expenditures from the same source for the preceding fiscal year, except as provided in §§ 300.204 and 300.205: (</a:t>
            </a:r>
            <a:r>
              <a:rPr lang="en-US" i="1" dirty="0" err="1" smtClean="0"/>
              <a:t>i</a:t>
            </a:r>
            <a:r>
              <a:rPr lang="en-US" i="1" dirty="0" smtClean="0"/>
              <a:t>) Local funds only; (ii) The combination of State and local funds; (iii) Local funds only on a per capita basis; or (iv) The combination of State and local funds on a per capita basis. </a:t>
            </a:r>
          </a:p>
          <a:p>
            <a:r>
              <a:rPr lang="en-US" i="1" dirty="0" smtClean="0">
                <a:solidFill>
                  <a:srgbClr val="FFFF00"/>
                </a:solidFill>
              </a:rPr>
              <a:t>NYSED has never required LEAs to meet the Compliance Standard. Due to this fact, NYSED is not in compliance with the State Educational Agencies general supervisory responsibilities in 34 CFR 300.149.  </a:t>
            </a:r>
          </a:p>
          <a:p>
            <a:r>
              <a:rPr lang="en-US" i="1" dirty="0" smtClean="0">
                <a:solidFill>
                  <a:srgbClr val="FFFF00"/>
                </a:solidFill>
              </a:rPr>
              <a:t>To address this non-compliance, LEAs will be required to complete the Compliance Standard component of the LEA MOE Calculator for the 2013-14, 2014-15, and 2015-16 school year. Details on how to complete the Calculator will be described later in the presentation.  </a:t>
            </a:r>
          </a:p>
          <a:p>
            <a:endParaRPr lang="en-US" dirty="0"/>
          </a:p>
        </p:txBody>
      </p:sp>
    </p:spTree>
    <p:extLst>
      <p:ext uri="{BB962C8B-B14F-4D97-AF65-F5344CB8AC3E}">
        <p14:creationId xmlns:p14="http://schemas.microsoft.com/office/powerpoint/2010/main" val="20998383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Exception (a)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756" y="1712539"/>
            <a:ext cx="7333112" cy="51156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280" y="1824123"/>
            <a:ext cx="16728202" cy="11669730"/>
          </a:xfrm>
          <a:prstGeom prst="rect">
            <a:avLst/>
          </a:prstGeom>
        </p:spPr>
      </p:pic>
      <p:sp>
        <p:nvSpPr>
          <p:cNvPr id="7" name="Rounded Rectangle 6"/>
          <p:cNvSpPr/>
          <p:nvPr/>
        </p:nvSpPr>
        <p:spPr>
          <a:xfrm>
            <a:off x="4284481" y="2089545"/>
            <a:ext cx="7857243" cy="3054096"/>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29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3"/>
                                        </p:tgtEl>
                                      </p:cBhvr>
                                      <p:by x="229000" y="229000"/>
                                    </p:animScale>
                                  </p:childTnLst>
                                </p:cTn>
                              </p:par>
                              <p:par>
                                <p:cTn id="7" presetID="0" presetClass="path" presetSubtype="0" accel="50000" decel="50000" fill="hold" nodeType="withEffect">
                                  <p:stCondLst>
                                    <p:cond delay="0"/>
                                  </p:stCondLst>
                                  <p:childTnLst>
                                    <p:animMotion origin="layout" path="M 5E-6 4.81481E-6 L -0.38347 0.49675 " pathEditMode="relative" rAng="0" ptsTypes="AA">
                                      <p:cBhvr>
                                        <p:cTn id="8" dur="2000" fill="hold"/>
                                        <p:tgtEl>
                                          <p:spTgt spid="3"/>
                                        </p:tgtEl>
                                        <p:attrNameLst>
                                          <p:attrName>ppt_x</p:attrName>
                                          <p:attrName>ppt_y</p:attrName>
                                        </p:attrNameLst>
                                      </p:cBhvr>
                                      <p:rCtr x="-19180" y="24838"/>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Exception (a): Departing Personnel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280" y="1824123"/>
            <a:ext cx="16728202" cy="11669730"/>
          </a:xfrm>
          <a:prstGeom prst="rect">
            <a:avLst/>
          </a:prstGeom>
        </p:spPr>
      </p:pic>
      <p:sp>
        <p:nvSpPr>
          <p:cNvPr id="19" name="Rectangle 18"/>
          <p:cNvSpPr/>
          <p:nvPr/>
        </p:nvSpPr>
        <p:spPr>
          <a:xfrm>
            <a:off x="10536289" y="3594892"/>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886919" y="3594892"/>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430128" y="3588543"/>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874913" y="3023936"/>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70832" y="2660904"/>
            <a:ext cx="7781544" cy="119786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70832" y="2960310"/>
            <a:ext cx="1564852" cy="215444"/>
          </a:xfrm>
          <a:prstGeom prst="rect">
            <a:avLst/>
          </a:prstGeom>
          <a:noFill/>
        </p:spPr>
        <p:txBody>
          <a:bodyPr wrap="none" rtlCol="0">
            <a:spAutoFit/>
          </a:bodyPr>
          <a:lstStyle/>
          <a:p>
            <a:r>
              <a:rPr lang="en-US" sz="800" dirty="0"/>
              <a:t>Senior Special Education Teacher</a:t>
            </a:r>
          </a:p>
        </p:txBody>
      </p:sp>
      <p:sp>
        <p:nvSpPr>
          <p:cNvPr id="6" name="TextBox 5"/>
          <p:cNvSpPr txBox="1"/>
          <p:nvPr/>
        </p:nvSpPr>
        <p:spPr>
          <a:xfrm>
            <a:off x="5984046" y="2960310"/>
            <a:ext cx="643125" cy="215444"/>
          </a:xfrm>
          <a:prstGeom prst="rect">
            <a:avLst/>
          </a:prstGeom>
          <a:noFill/>
        </p:spPr>
        <p:txBody>
          <a:bodyPr wrap="none" rtlCol="0">
            <a:spAutoFit/>
          </a:bodyPr>
          <a:lstStyle/>
          <a:p>
            <a:r>
              <a:rPr lang="en-US" sz="800" dirty="0"/>
              <a:t>John Smith</a:t>
            </a:r>
          </a:p>
        </p:txBody>
      </p:sp>
      <p:sp>
        <p:nvSpPr>
          <p:cNvPr id="8" name="TextBox 7"/>
          <p:cNvSpPr txBox="1"/>
          <p:nvPr/>
        </p:nvSpPr>
        <p:spPr>
          <a:xfrm>
            <a:off x="7284130" y="2960310"/>
            <a:ext cx="657552" cy="215444"/>
          </a:xfrm>
          <a:prstGeom prst="rect">
            <a:avLst/>
          </a:prstGeom>
          <a:noFill/>
        </p:spPr>
        <p:txBody>
          <a:bodyPr wrap="none" rtlCol="0">
            <a:spAutoFit/>
          </a:bodyPr>
          <a:lstStyle/>
          <a:p>
            <a:r>
              <a:rPr lang="en-US" sz="800" dirty="0"/>
              <a:t>Retirement</a:t>
            </a:r>
          </a:p>
        </p:txBody>
      </p:sp>
      <p:sp>
        <p:nvSpPr>
          <p:cNvPr id="9" name="TextBox 8"/>
          <p:cNvSpPr txBox="1"/>
          <p:nvPr/>
        </p:nvSpPr>
        <p:spPr>
          <a:xfrm>
            <a:off x="8412480" y="2960310"/>
            <a:ext cx="235962" cy="215444"/>
          </a:xfrm>
          <a:prstGeom prst="rect">
            <a:avLst/>
          </a:prstGeom>
          <a:noFill/>
        </p:spPr>
        <p:txBody>
          <a:bodyPr wrap="none" rtlCol="0">
            <a:spAutoFit/>
          </a:bodyPr>
          <a:lstStyle/>
          <a:p>
            <a:r>
              <a:rPr lang="en-US" sz="800" dirty="0"/>
              <a:t>$</a:t>
            </a:r>
          </a:p>
        </p:txBody>
      </p:sp>
      <p:sp>
        <p:nvSpPr>
          <p:cNvPr id="10" name="TextBox 9"/>
          <p:cNvSpPr txBox="1"/>
          <p:nvPr/>
        </p:nvSpPr>
        <p:spPr>
          <a:xfrm>
            <a:off x="9080325" y="2960310"/>
            <a:ext cx="595035" cy="215444"/>
          </a:xfrm>
          <a:prstGeom prst="rect">
            <a:avLst/>
          </a:prstGeom>
          <a:noFill/>
        </p:spPr>
        <p:txBody>
          <a:bodyPr wrap="none" rtlCol="0">
            <a:spAutoFit/>
          </a:bodyPr>
          <a:lstStyle/>
          <a:p>
            <a:r>
              <a:rPr lang="en-US" sz="800" dirty="0"/>
              <a:t>60,000.00</a:t>
            </a:r>
          </a:p>
        </p:txBody>
      </p:sp>
      <p:sp>
        <p:nvSpPr>
          <p:cNvPr id="11" name="TextBox 10"/>
          <p:cNvSpPr txBox="1"/>
          <p:nvPr/>
        </p:nvSpPr>
        <p:spPr>
          <a:xfrm>
            <a:off x="10209824" y="2960310"/>
            <a:ext cx="595035" cy="215444"/>
          </a:xfrm>
          <a:prstGeom prst="rect">
            <a:avLst/>
          </a:prstGeom>
          <a:noFill/>
        </p:spPr>
        <p:txBody>
          <a:bodyPr wrap="none" rtlCol="0">
            <a:spAutoFit/>
          </a:bodyPr>
          <a:lstStyle/>
          <a:p>
            <a:r>
              <a:rPr lang="en-US" sz="800" dirty="0"/>
              <a:t>10,000.00</a:t>
            </a:r>
          </a:p>
        </p:txBody>
      </p:sp>
      <p:sp>
        <p:nvSpPr>
          <p:cNvPr id="17" name="TextBox 16"/>
          <p:cNvSpPr txBox="1"/>
          <p:nvPr/>
        </p:nvSpPr>
        <p:spPr>
          <a:xfrm>
            <a:off x="11561113" y="3527545"/>
            <a:ext cx="595035" cy="215444"/>
          </a:xfrm>
          <a:prstGeom prst="rect">
            <a:avLst/>
          </a:prstGeom>
          <a:noFill/>
        </p:spPr>
        <p:txBody>
          <a:bodyPr wrap="none" rtlCol="0">
            <a:spAutoFit/>
          </a:bodyPr>
          <a:lstStyle/>
          <a:p>
            <a:r>
              <a:rPr lang="en-US" sz="800" dirty="0"/>
              <a:t>70,000.00</a:t>
            </a:r>
          </a:p>
        </p:txBody>
      </p:sp>
      <p:sp>
        <p:nvSpPr>
          <p:cNvPr id="16" name="TextBox 15"/>
          <p:cNvSpPr txBox="1"/>
          <p:nvPr/>
        </p:nvSpPr>
        <p:spPr>
          <a:xfrm>
            <a:off x="10204452" y="3539142"/>
            <a:ext cx="595035" cy="215444"/>
          </a:xfrm>
          <a:prstGeom prst="rect">
            <a:avLst/>
          </a:prstGeom>
          <a:noFill/>
        </p:spPr>
        <p:txBody>
          <a:bodyPr wrap="none" rtlCol="0">
            <a:spAutoFit/>
          </a:bodyPr>
          <a:lstStyle/>
          <a:p>
            <a:r>
              <a:rPr lang="en-US" sz="800" dirty="0"/>
              <a:t>10,000.00</a:t>
            </a:r>
          </a:p>
        </p:txBody>
      </p:sp>
      <p:sp>
        <p:nvSpPr>
          <p:cNvPr id="12" name="TextBox 11"/>
          <p:cNvSpPr txBox="1"/>
          <p:nvPr/>
        </p:nvSpPr>
        <p:spPr>
          <a:xfrm>
            <a:off x="11557341" y="2960310"/>
            <a:ext cx="595035" cy="215444"/>
          </a:xfrm>
          <a:prstGeom prst="rect">
            <a:avLst/>
          </a:prstGeom>
          <a:noFill/>
        </p:spPr>
        <p:txBody>
          <a:bodyPr wrap="none" rtlCol="0">
            <a:spAutoFit/>
          </a:bodyPr>
          <a:lstStyle/>
          <a:p>
            <a:r>
              <a:rPr lang="en-US" sz="800" dirty="0"/>
              <a:t>70,000.00</a:t>
            </a:r>
          </a:p>
        </p:txBody>
      </p:sp>
      <p:sp>
        <p:nvSpPr>
          <p:cNvPr id="13" name="TextBox 12"/>
          <p:cNvSpPr txBox="1"/>
          <p:nvPr/>
        </p:nvSpPr>
        <p:spPr>
          <a:xfrm>
            <a:off x="9539092" y="2960310"/>
            <a:ext cx="235962" cy="215444"/>
          </a:xfrm>
          <a:prstGeom prst="rect">
            <a:avLst/>
          </a:prstGeom>
          <a:noFill/>
        </p:spPr>
        <p:txBody>
          <a:bodyPr wrap="none" rtlCol="0">
            <a:spAutoFit/>
          </a:bodyPr>
          <a:lstStyle/>
          <a:p>
            <a:r>
              <a:rPr lang="en-US" sz="800" dirty="0"/>
              <a:t>$</a:t>
            </a:r>
          </a:p>
        </p:txBody>
      </p:sp>
      <p:sp>
        <p:nvSpPr>
          <p:cNvPr id="15" name="TextBox 14"/>
          <p:cNvSpPr txBox="1"/>
          <p:nvPr/>
        </p:nvSpPr>
        <p:spPr>
          <a:xfrm>
            <a:off x="9084097" y="3539142"/>
            <a:ext cx="595035" cy="215444"/>
          </a:xfrm>
          <a:prstGeom prst="rect">
            <a:avLst/>
          </a:prstGeom>
          <a:noFill/>
        </p:spPr>
        <p:txBody>
          <a:bodyPr wrap="none" rtlCol="0">
            <a:spAutoFit/>
          </a:bodyPr>
          <a:lstStyle/>
          <a:p>
            <a:r>
              <a:rPr lang="en-US" sz="800" dirty="0"/>
              <a:t>60,000.00</a:t>
            </a:r>
          </a:p>
        </p:txBody>
      </p:sp>
    </p:spTree>
    <p:extLst>
      <p:ext uri="{BB962C8B-B14F-4D97-AF65-F5344CB8AC3E}">
        <p14:creationId xmlns:p14="http://schemas.microsoft.com/office/powerpoint/2010/main" val="60366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P spid="8" grpId="0"/>
      <p:bldP spid="9" grpId="0"/>
      <p:bldP spid="10" grpId="0"/>
      <p:bldP spid="11" grpId="0"/>
      <p:bldP spid="17" grpId="0"/>
      <p:bldP spid="16" grpId="0"/>
      <p:bldP spid="12" grpId="0"/>
      <p:bldP spid="13"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Exception (a): Replacement Personnel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280" y="1823723"/>
            <a:ext cx="16728202" cy="11669730"/>
          </a:xfrm>
          <a:prstGeom prst="rect">
            <a:avLst/>
          </a:prstGeom>
        </p:spPr>
      </p:pic>
      <p:sp>
        <p:nvSpPr>
          <p:cNvPr id="18" name="Rectangle 17"/>
          <p:cNvSpPr/>
          <p:nvPr/>
        </p:nvSpPr>
        <p:spPr>
          <a:xfrm>
            <a:off x="9423834" y="4761342"/>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863397" y="4143862"/>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913013" y="4892422"/>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1897565" y="4758003"/>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535979" y="4761342"/>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65516" y="4074546"/>
            <a:ext cx="1553630" cy="215444"/>
          </a:xfrm>
          <a:prstGeom prst="rect">
            <a:avLst/>
          </a:prstGeom>
          <a:noFill/>
        </p:spPr>
        <p:txBody>
          <a:bodyPr wrap="none" rtlCol="0">
            <a:spAutoFit/>
          </a:bodyPr>
          <a:lstStyle/>
          <a:p>
            <a:r>
              <a:rPr lang="en-US" sz="800" dirty="0"/>
              <a:t>Junior Special Education Teacher</a:t>
            </a:r>
          </a:p>
        </p:txBody>
      </p:sp>
      <p:sp>
        <p:nvSpPr>
          <p:cNvPr id="6" name="TextBox 5"/>
          <p:cNvSpPr txBox="1"/>
          <p:nvPr/>
        </p:nvSpPr>
        <p:spPr>
          <a:xfrm>
            <a:off x="5987874" y="4086143"/>
            <a:ext cx="627095" cy="215444"/>
          </a:xfrm>
          <a:prstGeom prst="rect">
            <a:avLst/>
          </a:prstGeom>
          <a:noFill/>
        </p:spPr>
        <p:txBody>
          <a:bodyPr wrap="none" rtlCol="0">
            <a:spAutoFit/>
          </a:bodyPr>
          <a:lstStyle/>
          <a:p>
            <a:r>
              <a:rPr lang="en-US" sz="800" dirty="0"/>
              <a:t>Judy Jones</a:t>
            </a:r>
          </a:p>
        </p:txBody>
      </p:sp>
      <p:sp>
        <p:nvSpPr>
          <p:cNvPr id="9" name="TextBox 8"/>
          <p:cNvSpPr txBox="1"/>
          <p:nvPr/>
        </p:nvSpPr>
        <p:spPr>
          <a:xfrm>
            <a:off x="8416308" y="4078235"/>
            <a:ext cx="235962" cy="215444"/>
          </a:xfrm>
          <a:prstGeom prst="rect">
            <a:avLst/>
          </a:prstGeom>
          <a:noFill/>
        </p:spPr>
        <p:txBody>
          <a:bodyPr wrap="none" rtlCol="0">
            <a:spAutoFit/>
          </a:bodyPr>
          <a:lstStyle/>
          <a:p>
            <a:r>
              <a:rPr lang="en-US" sz="800" dirty="0"/>
              <a:t>$</a:t>
            </a:r>
          </a:p>
        </p:txBody>
      </p:sp>
      <p:sp>
        <p:nvSpPr>
          <p:cNvPr id="10" name="TextBox 9"/>
          <p:cNvSpPr txBox="1"/>
          <p:nvPr/>
        </p:nvSpPr>
        <p:spPr>
          <a:xfrm>
            <a:off x="9056721" y="4086143"/>
            <a:ext cx="595035" cy="215444"/>
          </a:xfrm>
          <a:prstGeom prst="rect">
            <a:avLst/>
          </a:prstGeom>
          <a:noFill/>
        </p:spPr>
        <p:txBody>
          <a:bodyPr wrap="none" rtlCol="0">
            <a:spAutoFit/>
          </a:bodyPr>
          <a:lstStyle/>
          <a:p>
            <a:r>
              <a:rPr lang="en-US" sz="800" dirty="0"/>
              <a:t>40,000.00</a:t>
            </a:r>
          </a:p>
        </p:txBody>
      </p:sp>
      <p:sp>
        <p:nvSpPr>
          <p:cNvPr id="11" name="TextBox 10"/>
          <p:cNvSpPr txBox="1"/>
          <p:nvPr/>
        </p:nvSpPr>
        <p:spPr>
          <a:xfrm>
            <a:off x="10237042" y="4086143"/>
            <a:ext cx="543739" cy="215444"/>
          </a:xfrm>
          <a:prstGeom prst="rect">
            <a:avLst/>
          </a:prstGeom>
          <a:noFill/>
        </p:spPr>
        <p:txBody>
          <a:bodyPr wrap="none" rtlCol="0">
            <a:spAutoFit/>
          </a:bodyPr>
          <a:lstStyle/>
          <a:p>
            <a:r>
              <a:rPr lang="en-US" sz="800"/>
              <a:t>8,000.00</a:t>
            </a:r>
            <a:endParaRPr lang="en-US" sz="800" dirty="0"/>
          </a:p>
        </p:txBody>
      </p:sp>
      <p:sp>
        <p:nvSpPr>
          <p:cNvPr id="12" name="TextBox 11"/>
          <p:cNvSpPr txBox="1"/>
          <p:nvPr/>
        </p:nvSpPr>
        <p:spPr>
          <a:xfrm>
            <a:off x="11542881" y="4085178"/>
            <a:ext cx="595035" cy="215444"/>
          </a:xfrm>
          <a:prstGeom prst="rect">
            <a:avLst/>
          </a:prstGeom>
          <a:noFill/>
        </p:spPr>
        <p:txBody>
          <a:bodyPr wrap="none" rtlCol="0">
            <a:spAutoFit/>
          </a:bodyPr>
          <a:lstStyle/>
          <a:p>
            <a:r>
              <a:rPr lang="en-US" sz="800" dirty="0"/>
              <a:t>48,000.00</a:t>
            </a:r>
          </a:p>
        </p:txBody>
      </p:sp>
      <p:sp>
        <p:nvSpPr>
          <p:cNvPr id="13" name="TextBox 12"/>
          <p:cNvSpPr txBox="1"/>
          <p:nvPr/>
        </p:nvSpPr>
        <p:spPr>
          <a:xfrm>
            <a:off x="9533776" y="4086143"/>
            <a:ext cx="235962" cy="215444"/>
          </a:xfrm>
          <a:prstGeom prst="rect">
            <a:avLst/>
          </a:prstGeom>
          <a:noFill/>
        </p:spPr>
        <p:txBody>
          <a:bodyPr wrap="none" rtlCol="0">
            <a:spAutoFit/>
          </a:bodyPr>
          <a:lstStyle/>
          <a:p>
            <a:r>
              <a:rPr lang="en-US" sz="800" dirty="0"/>
              <a:t>$</a:t>
            </a:r>
          </a:p>
        </p:txBody>
      </p:sp>
      <p:sp>
        <p:nvSpPr>
          <p:cNvPr id="15" name="Rounded Rectangle 14"/>
          <p:cNvSpPr/>
          <p:nvPr/>
        </p:nvSpPr>
        <p:spPr>
          <a:xfrm>
            <a:off x="4370832" y="2660904"/>
            <a:ext cx="7781544" cy="119786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056721" y="4706353"/>
            <a:ext cx="595035" cy="215444"/>
          </a:xfrm>
          <a:prstGeom prst="rect">
            <a:avLst/>
          </a:prstGeom>
          <a:noFill/>
        </p:spPr>
        <p:txBody>
          <a:bodyPr wrap="none" rtlCol="0">
            <a:spAutoFit/>
          </a:bodyPr>
          <a:lstStyle/>
          <a:p>
            <a:r>
              <a:rPr lang="en-US" sz="800" dirty="0"/>
              <a:t>40,000.00</a:t>
            </a:r>
          </a:p>
        </p:txBody>
      </p:sp>
      <p:sp>
        <p:nvSpPr>
          <p:cNvPr id="20" name="TextBox 19"/>
          <p:cNvSpPr txBox="1"/>
          <p:nvPr/>
        </p:nvSpPr>
        <p:spPr>
          <a:xfrm>
            <a:off x="10237042" y="4706353"/>
            <a:ext cx="543739" cy="215444"/>
          </a:xfrm>
          <a:prstGeom prst="rect">
            <a:avLst/>
          </a:prstGeom>
          <a:noFill/>
        </p:spPr>
        <p:txBody>
          <a:bodyPr wrap="none" rtlCol="0">
            <a:spAutoFit/>
          </a:bodyPr>
          <a:lstStyle/>
          <a:p>
            <a:r>
              <a:rPr lang="en-US" sz="800"/>
              <a:t>8,000.00</a:t>
            </a:r>
            <a:endParaRPr lang="en-US" sz="800" dirty="0"/>
          </a:p>
        </p:txBody>
      </p:sp>
      <p:sp>
        <p:nvSpPr>
          <p:cNvPr id="21" name="TextBox 20"/>
          <p:cNvSpPr txBox="1"/>
          <p:nvPr/>
        </p:nvSpPr>
        <p:spPr>
          <a:xfrm>
            <a:off x="11542881" y="4710702"/>
            <a:ext cx="595035" cy="215444"/>
          </a:xfrm>
          <a:prstGeom prst="rect">
            <a:avLst/>
          </a:prstGeom>
          <a:noFill/>
        </p:spPr>
        <p:txBody>
          <a:bodyPr wrap="none" rtlCol="0">
            <a:spAutoFit/>
          </a:bodyPr>
          <a:lstStyle/>
          <a:p>
            <a:r>
              <a:rPr lang="en-US" sz="800" dirty="0"/>
              <a:t>48,000.00</a:t>
            </a:r>
          </a:p>
        </p:txBody>
      </p:sp>
      <p:sp>
        <p:nvSpPr>
          <p:cNvPr id="24" name="TextBox 23"/>
          <p:cNvSpPr txBox="1"/>
          <p:nvPr/>
        </p:nvSpPr>
        <p:spPr>
          <a:xfrm>
            <a:off x="11546426" y="4825890"/>
            <a:ext cx="595035" cy="215444"/>
          </a:xfrm>
          <a:prstGeom prst="rect">
            <a:avLst/>
          </a:prstGeom>
          <a:noFill/>
        </p:spPr>
        <p:txBody>
          <a:bodyPr wrap="none" rtlCol="0">
            <a:spAutoFit/>
          </a:bodyPr>
          <a:lstStyle/>
          <a:p>
            <a:r>
              <a:rPr lang="en-US" sz="800"/>
              <a:t>22,000.00</a:t>
            </a:r>
            <a:endParaRPr lang="en-US" sz="800" dirty="0"/>
          </a:p>
        </p:txBody>
      </p:sp>
      <p:sp>
        <p:nvSpPr>
          <p:cNvPr id="22" name="Rectangle 21"/>
          <p:cNvSpPr/>
          <p:nvPr/>
        </p:nvSpPr>
        <p:spPr>
          <a:xfrm>
            <a:off x="10536289" y="3594892"/>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886919" y="3594892"/>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430128" y="3588543"/>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1874913" y="3023936"/>
            <a:ext cx="146304" cy="88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370832" y="2960310"/>
            <a:ext cx="1564852" cy="215444"/>
          </a:xfrm>
          <a:prstGeom prst="rect">
            <a:avLst/>
          </a:prstGeom>
          <a:noFill/>
        </p:spPr>
        <p:txBody>
          <a:bodyPr wrap="none" rtlCol="0">
            <a:spAutoFit/>
          </a:bodyPr>
          <a:lstStyle/>
          <a:p>
            <a:r>
              <a:rPr lang="en-US" sz="800" dirty="0"/>
              <a:t>Senior Special Education Teacher</a:t>
            </a:r>
          </a:p>
        </p:txBody>
      </p:sp>
      <p:sp>
        <p:nvSpPr>
          <p:cNvPr id="29" name="TextBox 28"/>
          <p:cNvSpPr txBox="1"/>
          <p:nvPr/>
        </p:nvSpPr>
        <p:spPr>
          <a:xfrm>
            <a:off x="5984046" y="2960310"/>
            <a:ext cx="643125" cy="215444"/>
          </a:xfrm>
          <a:prstGeom prst="rect">
            <a:avLst/>
          </a:prstGeom>
          <a:noFill/>
        </p:spPr>
        <p:txBody>
          <a:bodyPr wrap="none" rtlCol="0">
            <a:spAutoFit/>
          </a:bodyPr>
          <a:lstStyle/>
          <a:p>
            <a:r>
              <a:rPr lang="en-US" sz="800" dirty="0"/>
              <a:t>John Smith</a:t>
            </a:r>
          </a:p>
        </p:txBody>
      </p:sp>
      <p:sp>
        <p:nvSpPr>
          <p:cNvPr id="30" name="TextBox 29"/>
          <p:cNvSpPr txBox="1"/>
          <p:nvPr/>
        </p:nvSpPr>
        <p:spPr>
          <a:xfrm>
            <a:off x="7284130" y="2960310"/>
            <a:ext cx="657552" cy="215444"/>
          </a:xfrm>
          <a:prstGeom prst="rect">
            <a:avLst/>
          </a:prstGeom>
          <a:noFill/>
        </p:spPr>
        <p:txBody>
          <a:bodyPr wrap="none" rtlCol="0">
            <a:spAutoFit/>
          </a:bodyPr>
          <a:lstStyle/>
          <a:p>
            <a:r>
              <a:rPr lang="en-US" sz="800" dirty="0"/>
              <a:t>Retirement</a:t>
            </a:r>
          </a:p>
        </p:txBody>
      </p:sp>
      <p:sp>
        <p:nvSpPr>
          <p:cNvPr id="31" name="TextBox 30"/>
          <p:cNvSpPr txBox="1"/>
          <p:nvPr/>
        </p:nvSpPr>
        <p:spPr>
          <a:xfrm>
            <a:off x="8412480" y="2960310"/>
            <a:ext cx="235962" cy="215444"/>
          </a:xfrm>
          <a:prstGeom prst="rect">
            <a:avLst/>
          </a:prstGeom>
          <a:noFill/>
        </p:spPr>
        <p:txBody>
          <a:bodyPr wrap="none" rtlCol="0">
            <a:spAutoFit/>
          </a:bodyPr>
          <a:lstStyle/>
          <a:p>
            <a:r>
              <a:rPr lang="en-US" sz="800" dirty="0"/>
              <a:t>$</a:t>
            </a:r>
          </a:p>
        </p:txBody>
      </p:sp>
      <p:sp>
        <p:nvSpPr>
          <p:cNvPr id="32" name="TextBox 31"/>
          <p:cNvSpPr txBox="1"/>
          <p:nvPr/>
        </p:nvSpPr>
        <p:spPr>
          <a:xfrm>
            <a:off x="9080325" y="2960310"/>
            <a:ext cx="595035" cy="215444"/>
          </a:xfrm>
          <a:prstGeom prst="rect">
            <a:avLst/>
          </a:prstGeom>
          <a:noFill/>
        </p:spPr>
        <p:txBody>
          <a:bodyPr wrap="none" rtlCol="0">
            <a:spAutoFit/>
          </a:bodyPr>
          <a:lstStyle/>
          <a:p>
            <a:r>
              <a:rPr lang="en-US" sz="800" dirty="0"/>
              <a:t>60,000.00</a:t>
            </a:r>
          </a:p>
        </p:txBody>
      </p:sp>
      <p:sp>
        <p:nvSpPr>
          <p:cNvPr id="33" name="TextBox 32"/>
          <p:cNvSpPr txBox="1"/>
          <p:nvPr/>
        </p:nvSpPr>
        <p:spPr>
          <a:xfrm>
            <a:off x="10209824" y="2960310"/>
            <a:ext cx="595035" cy="215444"/>
          </a:xfrm>
          <a:prstGeom prst="rect">
            <a:avLst/>
          </a:prstGeom>
          <a:noFill/>
        </p:spPr>
        <p:txBody>
          <a:bodyPr wrap="none" rtlCol="0">
            <a:spAutoFit/>
          </a:bodyPr>
          <a:lstStyle/>
          <a:p>
            <a:r>
              <a:rPr lang="en-US" sz="800" dirty="0"/>
              <a:t>10,000.00</a:t>
            </a:r>
          </a:p>
        </p:txBody>
      </p:sp>
      <p:sp>
        <p:nvSpPr>
          <p:cNvPr id="34" name="TextBox 33"/>
          <p:cNvSpPr txBox="1"/>
          <p:nvPr/>
        </p:nvSpPr>
        <p:spPr>
          <a:xfrm>
            <a:off x="11561113" y="3527545"/>
            <a:ext cx="595035" cy="215444"/>
          </a:xfrm>
          <a:prstGeom prst="rect">
            <a:avLst/>
          </a:prstGeom>
          <a:noFill/>
        </p:spPr>
        <p:txBody>
          <a:bodyPr wrap="none" rtlCol="0">
            <a:spAutoFit/>
          </a:bodyPr>
          <a:lstStyle/>
          <a:p>
            <a:r>
              <a:rPr lang="en-US" sz="800" dirty="0"/>
              <a:t>70,000.00</a:t>
            </a:r>
          </a:p>
        </p:txBody>
      </p:sp>
      <p:sp>
        <p:nvSpPr>
          <p:cNvPr id="35" name="TextBox 34"/>
          <p:cNvSpPr txBox="1"/>
          <p:nvPr/>
        </p:nvSpPr>
        <p:spPr>
          <a:xfrm>
            <a:off x="10204452" y="3539142"/>
            <a:ext cx="595035" cy="215444"/>
          </a:xfrm>
          <a:prstGeom prst="rect">
            <a:avLst/>
          </a:prstGeom>
          <a:noFill/>
        </p:spPr>
        <p:txBody>
          <a:bodyPr wrap="none" rtlCol="0">
            <a:spAutoFit/>
          </a:bodyPr>
          <a:lstStyle/>
          <a:p>
            <a:r>
              <a:rPr lang="en-US" sz="800" dirty="0"/>
              <a:t>10,000.00</a:t>
            </a:r>
          </a:p>
        </p:txBody>
      </p:sp>
      <p:sp>
        <p:nvSpPr>
          <p:cNvPr id="36" name="TextBox 35"/>
          <p:cNvSpPr txBox="1"/>
          <p:nvPr/>
        </p:nvSpPr>
        <p:spPr>
          <a:xfrm>
            <a:off x="11557341" y="2960310"/>
            <a:ext cx="595035" cy="215444"/>
          </a:xfrm>
          <a:prstGeom prst="rect">
            <a:avLst/>
          </a:prstGeom>
          <a:noFill/>
        </p:spPr>
        <p:txBody>
          <a:bodyPr wrap="none" rtlCol="0">
            <a:spAutoFit/>
          </a:bodyPr>
          <a:lstStyle/>
          <a:p>
            <a:r>
              <a:rPr lang="en-US" sz="800" dirty="0"/>
              <a:t>70,000.00</a:t>
            </a:r>
          </a:p>
        </p:txBody>
      </p:sp>
      <p:sp>
        <p:nvSpPr>
          <p:cNvPr id="37" name="TextBox 36"/>
          <p:cNvSpPr txBox="1"/>
          <p:nvPr/>
        </p:nvSpPr>
        <p:spPr>
          <a:xfrm>
            <a:off x="9539092" y="2960310"/>
            <a:ext cx="235962" cy="215444"/>
          </a:xfrm>
          <a:prstGeom prst="rect">
            <a:avLst/>
          </a:prstGeom>
          <a:noFill/>
        </p:spPr>
        <p:txBody>
          <a:bodyPr wrap="none" rtlCol="0">
            <a:spAutoFit/>
          </a:bodyPr>
          <a:lstStyle/>
          <a:p>
            <a:r>
              <a:rPr lang="en-US" sz="800" dirty="0"/>
              <a:t>$</a:t>
            </a:r>
          </a:p>
        </p:txBody>
      </p:sp>
      <p:sp>
        <p:nvSpPr>
          <p:cNvPr id="38" name="TextBox 37"/>
          <p:cNvSpPr txBox="1"/>
          <p:nvPr/>
        </p:nvSpPr>
        <p:spPr>
          <a:xfrm>
            <a:off x="9084097" y="3539142"/>
            <a:ext cx="595035" cy="215444"/>
          </a:xfrm>
          <a:prstGeom prst="rect">
            <a:avLst/>
          </a:prstGeom>
          <a:noFill/>
        </p:spPr>
        <p:txBody>
          <a:bodyPr wrap="none" rtlCol="0">
            <a:spAutoFit/>
          </a:bodyPr>
          <a:lstStyle/>
          <a:p>
            <a:r>
              <a:rPr lang="en-US" sz="800" dirty="0"/>
              <a:t>60,000.00</a:t>
            </a:r>
          </a:p>
        </p:txBody>
      </p:sp>
    </p:spTree>
    <p:extLst>
      <p:ext uri="{BB962C8B-B14F-4D97-AF65-F5344CB8AC3E}">
        <p14:creationId xmlns:p14="http://schemas.microsoft.com/office/powerpoint/2010/main" val="156828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4.16667E-6 -1.48148E-6 L -0.00039 0.17986 " pathEditMode="relative" rAng="0" ptsTypes="AA">
                                      <p:cBhvr>
                                        <p:cTn id="6" dur="2000" fill="hold"/>
                                        <p:tgtEl>
                                          <p:spTgt spid="15"/>
                                        </p:tgtEl>
                                        <p:attrNameLst>
                                          <p:attrName>ppt_x</p:attrName>
                                          <p:attrName>ppt_y</p:attrName>
                                        </p:attrNameLst>
                                      </p:cBhvr>
                                      <p:rCtr x="-26" y="898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p:bldP spid="13" grpId="0"/>
      <p:bldP spid="15" grpId="0" animBg="1"/>
      <p:bldP spid="19" grpId="0"/>
      <p:bldP spid="20" grpId="0"/>
      <p:bldP spid="21"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Exception (a): Additional Information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05" y="2201296"/>
            <a:ext cx="11455400" cy="3619500"/>
          </a:xfrm>
          <a:prstGeom prst="rect">
            <a:avLst/>
          </a:prstGeom>
        </p:spPr>
      </p:pic>
    </p:spTree>
    <p:extLst>
      <p:ext uri="{BB962C8B-B14F-4D97-AF65-F5344CB8AC3E}">
        <p14:creationId xmlns:p14="http://schemas.microsoft.com/office/powerpoint/2010/main" val="5374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8600" y="26839"/>
            <a:ext cx="12344400" cy="8611554"/>
          </a:xfrm>
          <a:prstGeom prst="rect">
            <a:avLst/>
          </a:prstGeom>
        </p:spPr>
      </p:pic>
      <p:grpSp>
        <p:nvGrpSpPr>
          <p:cNvPr id="9" name="Group 8"/>
          <p:cNvGrpSpPr/>
          <p:nvPr/>
        </p:nvGrpSpPr>
        <p:grpSpPr>
          <a:xfrm>
            <a:off x="389745" y="2361536"/>
            <a:ext cx="11537793" cy="1873186"/>
            <a:chOff x="389745" y="2361536"/>
            <a:chExt cx="11537793" cy="1873186"/>
          </a:xfrm>
        </p:grpSpPr>
        <p:sp>
          <p:nvSpPr>
            <p:cNvPr id="10" name="Rounded Rectangle 9"/>
            <p:cNvSpPr/>
            <p:nvPr/>
          </p:nvSpPr>
          <p:spPr>
            <a:xfrm>
              <a:off x="389745" y="2405922"/>
              <a:ext cx="5448924" cy="1828800"/>
            </a:xfrm>
            <a:prstGeom prst="roundRect">
              <a:avLst/>
            </a:prstGeom>
            <a:solidFill>
              <a:schemeClr val="bg1"/>
            </a:solidFill>
            <a:ln w="76200">
              <a:solidFill>
                <a:srgbClr val="3F62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9628" y="2544146"/>
              <a:ext cx="4961744" cy="1477328"/>
            </a:xfrm>
            <a:prstGeom prst="rect">
              <a:avLst/>
            </a:prstGeom>
            <a:noFill/>
          </p:spPr>
          <p:txBody>
            <a:bodyPr wrap="square" rtlCol="0">
              <a:spAutoFit/>
            </a:bodyPr>
            <a:lstStyle/>
            <a:p>
              <a:r>
                <a:rPr lang="en-US" b="1" dirty="0">
                  <a:solidFill>
                    <a:srgbClr val="3F6293"/>
                  </a:solidFill>
                  <a:latin typeface="Arial" charset="0"/>
                  <a:ea typeface="Arial" charset="0"/>
                  <a:cs typeface="Arial" charset="0"/>
                </a:rPr>
                <a:t>Exception (a): Voluntary departure</a:t>
              </a:r>
            </a:p>
            <a:p>
              <a:r>
                <a:rPr lang="en-US" b="1" dirty="0">
                  <a:solidFill>
                    <a:srgbClr val="3F6293"/>
                  </a:solidFill>
                  <a:latin typeface="Arial" charset="0"/>
                  <a:ea typeface="Arial" charset="0"/>
                  <a:cs typeface="Arial" charset="0"/>
                </a:rPr>
                <a:t>Exception (b): Decrease in enrollment</a:t>
              </a:r>
            </a:p>
            <a:p>
              <a:r>
                <a:rPr lang="en-US" b="1" dirty="0">
                  <a:solidFill>
                    <a:srgbClr val="3F6293"/>
                  </a:solidFill>
                  <a:latin typeface="Arial" charset="0"/>
                  <a:ea typeface="Arial" charset="0"/>
                  <a:cs typeface="Arial" charset="0"/>
                </a:rPr>
                <a:t>Exception (c): Exceptionally costly program</a:t>
              </a:r>
            </a:p>
            <a:p>
              <a:r>
                <a:rPr lang="en-US" b="1" dirty="0">
                  <a:solidFill>
                    <a:srgbClr val="3F6293"/>
                  </a:solidFill>
                  <a:latin typeface="Arial" charset="0"/>
                  <a:ea typeface="Arial" charset="0"/>
                  <a:cs typeface="Arial" charset="0"/>
                </a:rPr>
                <a:t>Exception (d): Long-term purchases</a:t>
              </a:r>
            </a:p>
            <a:p>
              <a:r>
                <a:rPr lang="en-US" b="1" dirty="0">
                  <a:solidFill>
                    <a:srgbClr val="3F6293"/>
                  </a:solidFill>
                  <a:latin typeface="Arial" charset="0"/>
                  <a:ea typeface="Arial" charset="0"/>
                  <a:cs typeface="Arial" charset="0"/>
                </a:rPr>
                <a:t>Exception (e): SEA high cost fund</a:t>
              </a:r>
            </a:p>
          </p:txBody>
        </p:sp>
        <p:sp>
          <p:nvSpPr>
            <p:cNvPr id="12" name="Rounded Rectangle 11"/>
            <p:cNvSpPr/>
            <p:nvPr/>
          </p:nvSpPr>
          <p:spPr>
            <a:xfrm>
              <a:off x="6118409" y="2361536"/>
              <a:ext cx="5809129" cy="147099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4927411" y="3009276"/>
              <a:ext cx="2138084" cy="20172"/>
            </a:xfrm>
            <a:prstGeom prst="straightConnector1">
              <a:avLst/>
            </a:prstGeom>
            <a:ln w="139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rotWithShape="1">
          <a:blip r:embed="rId4"/>
          <a:srcRect b="75131"/>
          <a:stretch/>
        </p:blipFill>
        <p:spPr>
          <a:xfrm>
            <a:off x="4930" y="0"/>
            <a:ext cx="12182140" cy="1705521"/>
          </a:xfrm>
          <a:prstGeom prst="rect">
            <a:avLst/>
          </a:prstGeom>
        </p:spPr>
      </p:pic>
      <p:pic>
        <p:nvPicPr>
          <p:cNvPr id="17" name="Picture 16"/>
          <p:cNvPicPr>
            <a:picLocks noChangeAspect="1"/>
          </p:cNvPicPr>
          <p:nvPr/>
        </p:nvPicPr>
        <p:blipFill>
          <a:blip r:embed="rId5"/>
          <a:stretch>
            <a:fillRect/>
          </a:stretch>
        </p:blipFill>
        <p:spPr>
          <a:xfrm>
            <a:off x="225467" y="274371"/>
            <a:ext cx="2292102" cy="917878"/>
          </a:xfrm>
          <a:prstGeom prst="rect">
            <a:avLst/>
          </a:prstGeom>
        </p:spPr>
      </p:pic>
      <p:sp>
        <p:nvSpPr>
          <p:cNvPr id="18" name="TextBox 17"/>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
        <p:nvSpPr>
          <p:cNvPr id="2" name="Title 1"/>
          <p:cNvSpPr>
            <a:spLocks noGrp="1"/>
          </p:cNvSpPr>
          <p:nvPr>
            <p:ph type="title"/>
          </p:nvPr>
        </p:nvSpPr>
        <p:spPr/>
        <p:txBody>
          <a:bodyPr/>
          <a:lstStyle/>
          <a:p>
            <a:r>
              <a:rPr lang="en-US" dirty="0"/>
              <a:t>Exception (b)</a:t>
            </a:r>
          </a:p>
        </p:txBody>
      </p:sp>
    </p:spTree>
    <p:extLst>
      <p:ext uri="{BB962C8B-B14F-4D97-AF65-F5344CB8AC3E}">
        <p14:creationId xmlns:p14="http://schemas.microsoft.com/office/powerpoint/2010/main" val="91976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1752" y="2093976"/>
            <a:ext cx="4041648" cy="1754326"/>
          </a:xfrm>
          <a:prstGeom prst="rect">
            <a:avLst/>
          </a:prstGeom>
          <a:noFill/>
        </p:spPr>
        <p:txBody>
          <a:bodyPr wrap="square" rtlCol="0">
            <a:spAutoFit/>
          </a:bodyPr>
          <a:lstStyle/>
          <a:p>
            <a:r>
              <a:rPr lang="en-US" dirty="0">
                <a:solidFill>
                  <a:schemeClr val="bg1"/>
                </a:solidFill>
                <a:latin typeface="Arial" charset="0"/>
                <a:ea typeface="Arial" charset="0"/>
                <a:cs typeface="Arial" charset="0"/>
              </a:rPr>
              <a:t>An LEA may reduce the level of expenditures by the LEA under Part B of the Act below the level of those expenditures for the preceding fiscal year if the reduction is attributable to … </a:t>
            </a:r>
          </a:p>
        </p:txBody>
      </p:sp>
      <p:sp>
        <p:nvSpPr>
          <p:cNvPr id="6" name="TextBox 5"/>
          <p:cNvSpPr txBox="1"/>
          <p:nvPr/>
        </p:nvSpPr>
        <p:spPr>
          <a:xfrm>
            <a:off x="832103" y="3999599"/>
            <a:ext cx="3310129" cy="923330"/>
          </a:xfrm>
          <a:prstGeom prst="rect">
            <a:avLst/>
          </a:prstGeom>
          <a:noFill/>
        </p:spPr>
        <p:txBody>
          <a:bodyPr wrap="square" rtlCol="0">
            <a:spAutoFit/>
          </a:bodyPr>
          <a:lstStyle/>
          <a:p>
            <a:r>
              <a:rPr lang="en-US" dirty="0">
                <a:solidFill>
                  <a:schemeClr val="bg1"/>
                </a:solidFill>
                <a:latin typeface="Arial" charset="0"/>
                <a:ea typeface="Arial" charset="0"/>
                <a:cs typeface="Arial" charset="0"/>
              </a:rPr>
              <a:t>(b) A decrease in the enrollment of children with disabilities.</a:t>
            </a:r>
          </a:p>
        </p:txBody>
      </p:sp>
      <p:sp>
        <p:nvSpPr>
          <p:cNvPr id="7" name="TextBox 6"/>
          <p:cNvSpPr txBox="1"/>
          <p:nvPr/>
        </p:nvSpPr>
        <p:spPr>
          <a:xfrm>
            <a:off x="841247" y="4911254"/>
            <a:ext cx="1864613" cy="307777"/>
          </a:xfrm>
          <a:prstGeom prst="rect">
            <a:avLst/>
          </a:prstGeom>
          <a:noFill/>
        </p:spPr>
        <p:txBody>
          <a:bodyPr wrap="none" rtlCol="0">
            <a:spAutoFit/>
          </a:bodyPr>
          <a:lstStyle/>
          <a:p>
            <a:r>
              <a:rPr lang="en-US" sz="1400" dirty="0">
                <a:solidFill>
                  <a:schemeClr val="bg1"/>
                </a:solidFill>
                <a:latin typeface="Arial" charset="0"/>
                <a:ea typeface="Arial" charset="0"/>
                <a:cs typeface="Arial" charset="0"/>
              </a:rPr>
              <a:t>34 CFR §300.204(b) </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8600" y="26839"/>
            <a:ext cx="12344400" cy="86115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893" y="1796532"/>
            <a:ext cx="7102248" cy="4954586"/>
          </a:xfrm>
          <a:prstGeom prst="rect">
            <a:avLst/>
          </a:prstGeom>
        </p:spPr>
      </p:pic>
      <p:pic>
        <p:nvPicPr>
          <p:cNvPr id="9" name="Picture 8"/>
          <p:cNvPicPr>
            <a:picLocks noChangeAspect="1"/>
          </p:cNvPicPr>
          <p:nvPr/>
        </p:nvPicPr>
        <p:blipFill rotWithShape="1">
          <a:blip r:embed="rId4"/>
          <a:srcRect b="75131"/>
          <a:stretch/>
        </p:blipFill>
        <p:spPr>
          <a:xfrm>
            <a:off x="4930" y="0"/>
            <a:ext cx="12182140" cy="1705521"/>
          </a:xfrm>
          <a:prstGeom prst="rect">
            <a:avLst/>
          </a:prstGeom>
        </p:spPr>
      </p:pic>
      <p:pic>
        <p:nvPicPr>
          <p:cNvPr id="10" name="Picture 9"/>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p:txBody>
          <a:bodyPr/>
          <a:lstStyle/>
          <a:p>
            <a:r>
              <a:rPr lang="en-US" dirty="0"/>
              <a:t>Exception (b)</a:t>
            </a:r>
          </a:p>
        </p:txBody>
      </p:sp>
      <p:sp>
        <p:nvSpPr>
          <p:cNvPr id="12" name="TextBox 11"/>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2858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1"/>
                                        </p:tgtEl>
                                      </p:cBhvr>
                                      <p:by x="58000" y="58000"/>
                                    </p:animScale>
                                  </p:childTnLst>
                                </p:cTn>
                              </p:par>
                              <p:par>
                                <p:cTn id="7" presetID="42" presetClass="path" presetSubtype="0" accel="50000" decel="50000" fill="hold" nodeType="withEffect">
                                  <p:stCondLst>
                                    <p:cond delay="0"/>
                                  </p:stCondLst>
                                  <p:childTnLst>
                                    <p:animMotion origin="layout" path="M 1.04167E-6 -2.96296E-6 L -0.30781 -0.00671 " pathEditMode="relative" rAng="0" ptsTypes="AA">
                                      <p:cBhvr>
                                        <p:cTn id="8" dur="2000" fill="hold"/>
                                        <p:tgtEl>
                                          <p:spTgt spid="11"/>
                                        </p:tgtEl>
                                        <p:attrNameLst>
                                          <p:attrName>ppt_x</p:attrName>
                                          <p:attrName>ppt_y</p:attrName>
                                        </p:attrNameLst>
                                      </p:cBhvr>
                                      <p:rCtr x="-15391" y="-347"/>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p:stCondLst>
                              <p:cond delay="4000"/>
                            </p:stCondLst>
                            <p:childTnLst>
                              <p:par>
                                <p:cTn id="22" presetID="10" presetClass="entr" presetSubtype="0" fill="hold" grpId="0" nodeType="after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par>
                          <p:cTn id="25" fill="hold">
                            <p:stCondLst>
                              <p:cond delay="6000"/>
                            </p:stCondLst>
                            <p:childTnLst>
                              <p:par>
                                <p:cTn id="26" presetID="10" presetClass="entr" presetSubtype="0" fill="hold" grpId="0"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5893" y="1796532"/>
            <a:ext cx="7104888" cy="495642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354" y="1874174"/>
            <a:ext cx="7104888" cy="481806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2733" y="-1434087"/>
            <a:ext cx="20208240" cy="13703896"/>
          </a:xfrm>
          <a:prstGeom prst="rect">
            <a:avLst/>
          </a:prstGeom>
        </p:spPr>
      </p:pic>
      <p:grpSp>
        <p:nvGrpSpPr>
          <p:cNvPr id="3" name="Group 2"/>
          <p:cNvGrpSpPr/>
          <p:nvPr/>
        </p:nvGrpSpPr>
        <p:grpSpPr>
          <a:xfrm>
            <a:off x="4930" y="0"/>
            <a:ext cx="12182140" cy="1705521"/>
            <a:chOff x="4930" y="0"/>
            <a:chExt cx="12182140" cy="1705521"/>
          </a:xfrm>
        </p:grpSpPr>
        <p:pic>
          <p:nvPicPr>
            <p:cNvPr id="5" name="Picture 4"/>
            <p:cNvPicPr>
              <a:picLocks noChangeAspect="1"/>
            </p:cNvPicPr>
            <p:nvPr/>
          </p:nvPicPr>
          <p:blipFill rotWithShape="1">
            <a:blip r:embed="rId5"/>
            <a:srcRect b="75131"/>
            <a:stretch/>
          </p:blipFill>
          <p:spPr>
            <a:xfrm>
              <a:off x="4930" y="0"/>
              <a:ext cx="12182140" cy="1705521"/>
            </a:xfrm>
            <a:prstGeom prst="rect">
              <a:avLst/>
            </a:prstGeom>
          </p:spPr>
        </p:pic>
        <p:pic>
          <p:nvPicPr>
            <p:cNvPr id="6" name="Picture 5"/>
            <p:cNvPicPr>
              <a:picLocks noChangeAspect="1"/>
            </p:cNvPicPr>
            <p:nvPr/>
          </p:nvPicPr>
          <p:blipFill>
            <a:blip r:embed="rId6"/>
            <a:stretch>
              <a:fillRect/>
            </a:stretch>
          </p:blipFill>
          <p:spPr>
            <a:xfrm>
              <a:off x="225467" y="274371"/>
              <a:ext cx="2292102" cy="917878"/>
            </a:xfrm>
            <a:prstGeom prst="rect">
              <a:avLst/>
            </a:prstGeom>
          </p:spPr>
        </p:pic>
        <p:sp>
          <p:nvSpPr>
            <p:cNvPr id="8" name="TextBox 7"/>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grpSp>
      <p:sp>
        <p:nvSpPr>
          <p:cNvPr id="2" name="Title 1"/>
          <p:cNvSpPr>
            <a:spLocks noGrp="1"/>
          </p:cNvSpPr>
          <p:nvPr>
            <p:ph type="title"/>
          </p:nvPr>
        </p:nvSpPr>
        <p:spPr>
          <a:xfrm>
            <a:off x="2674373" y="130627"/>
            <a:ext cx="9178187" cy="1237241"/>
          </a:xfrm>
        </p:spPr>
        <p:txBody>
          <a:bodyPr>
            <a:normAutofit/>
          </a:bodyPr>
          <a:lstStyle/>
          <a:p>
            <a:r>
              <a:rPr lang="en-US" dirty="0"/>
              <a:t>Exception (b) when there is a decrease in enrollment</a:t>
            </a:r>
          </a:p>
        </p:txBody>
      </p:sp>
    </p:spTree>
    <p:extLst>
      <p:ext uri="{BB962C8B-B14F-4D97-AF65-F5344CB8AC3E}">
        <p14:creationId xmlns:p14="http://schemas.microsoft.com/office/powerpoint/2010/main" val="1109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7"/>
                                        </p:tgtEl>
                                      </p:cBhvr>
                                      <p:by x="284000" y="284000"/>
                                    </p:animScale>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0"/>
                                        <p:tgtEl>
                                          <p:spTgt spid="11"/>
                                        </p:tgtEl>
                                      </p:cBhvr>
                                    </p:animEffect>
                                  </p:childTnLst>
                                </p:cTn>
                              </p:par>
                              <p:par>
                                <p:cTn id="10" presetID="6" presetClass="emph" presetSubtype="0" fill="hold" nodeType="withEffect">
                                  <p:stCondLst>
                                    <p:cond delay="0"/>
                                  </p:stCondLst>
                                  <p:childTnLst>
                                    <p:animScale>
                                      <p:cBhvr>
                                        <p:cTn id="11" dur="2000" fill="hold"/>
                                        <p:tgtEl>
                                          <p:spTgt spid="11"/>
                                        </p:tgtEl>
                                      </p:cBhvr>
                                      <p:by x="284000" y="284000"/>
                                    </p:animScale>
                                  </p:childTnLst>
                                </p:cTn>
                              </p:par>
                              <p:par>
                                <p:cTn id="12" presetID="42" presetClass="path" presetSubtype="0" accel="50000" decel="50000" fill="hold" nodeType="withEffect">
                                  <p:stCondLst>
                                    <p:cond delay="0"/>
                                  </p:stCondLst>
                                  <p:childTnLst>
                                    <p:animMotion origin="layout" path="M 3.54167E-6 3.7037E-7 L -0.42396 0.1662 " pathEditMode="relative" rAng="0" ptsTypes="AA">
                                      <p:cBhvr>
                                        <p:cTn id="13" dur="2000" fill="hold"/>
                                        <p:tgtEl>
                                          <p:spTgt spid="7"/>
                                        </p:tgtEl>
                                        <p:attrNameLst>
                                          <p:attrName>ppt_x</p:attrName>
                                          <p:attrName>ppt_y</p:attrName>
                                        </p:attrNameLst>
                                      </p:cBhvr>
                                      <p:rCtr x="-21198" y="8310"/>
                                    </p:animMotion>
                                  </p:childTnLst>
                                </p:cTn>
                              </p:par>
                              <p:par>
                                <p:cTn id="14" presetID="42" presetClass="path" presetSubtype="0" accel="50000" decel="50000" fill="hold" nodeType="withEffect">
                                  <p:stCondLst>
                                    <p:cond delay="0"/>
                                  </p:stCondLst>
                                  <p:childTnLst>
                                    <p:animMotion origin="layout" path="M 2.29167E-6 2.96296E-6 L -0.42396 0.1662 " pathEditMode="relative" rAng="0" ptsTypes="AA">
                                      <p:cBhvr>
                                        <p:cTn id="15" dur="2000" fill="hold"/>
                                        <p:tgtEl>
                                          <p:spTgt spid="11"/>
                                        </p:tgtEl>
                                        <p:attrNameLst>
                                          <p:attrName>ppt_x</p:attrName>
                                          <p:attrName>ppt_y</p:attrName>
                                        </p:attrNameLst>
                                      </p:cBhvr>
                                      <p:rCtr x="-21198" y="8310"/>
                                    </p:animMotion>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33" y="-1434087"/>
            <a:ext cx="20208240" cy="13703896"/>
          </a:xfrm>
          <a:prstGeom prst="rect">
            <a:avLst/>
          </a:prstGeom>
        </p:spPr>
      </p:pic>
      <p:sp>
        <p:nvSpPr>
          <p:cNvPr id="5" name="Rounded Rectangle 4"/>
          <p:cNvSpPr/>
          <p:nvPr/>
        </p:nvSpPr>
        <p:spPr>
          <a:xfrm>
            <a:off x="3997841" y="2948035"/>
            <a:ext cx="5039833" cy="101988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997840" y="3230724"/>
            <a:ext cx="3664690" cy="308429"/>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97840" y="3536902"/>
            <a:ext cx="3671779" cy="40403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4930" y="0"/>
            <a:ext cx="12182140" cy="1705521"/>
            <a:chOff x="4930" y="0"/>
            <a:chExt cx="12182140" cy="1705521"/>
          </a:xfrm>
        </p:grpSpPr>
        <p:pic>
          <p:nvPicPr>
            <p:cNvPr id="16" name="Picture 15"/>
            <p:cNvPicPr>
              <a:picLocks noChangeAspect="1"/>
            </p:cNvPicPr>
            <p:nvPr/>
          </p:nvPicPr>
          <p:blipFill rotWithShape="1">
            <a:blip r:embed="rId4"/>
            <a:srcRect b="75131"/>
            <a:stretch/>
          </p:blipFill>
          <p:spPr>
            <a:xfrm>
              <a:off x="4930" y="0"/>
              <a:ext cx="12182140" cy="1705521"/>
            </a:xfrm>
            <a:prstGeom prst="rect">
              <a:avLst/>
            </a:prstGeom>
          </p:spPr>
        </p:pic>
        <p:pic>
          <p:nvPicPr>
            <p:cNvPr id="17" name="Picture 16"/>
            <p:cNvPicPr>
              <a:picLocks noChangeAspect="1"/>
            </p:cNvPicPr>
            <p:nvPr/>
          </p:nvPicPr>
          <p:blipFill>
            <a:blip r:embed="rId5"/>
            <a:stretch>
              <a:fillRect/>
            </a:stretch>
          </p:blipFill>
          <p:spPr>
            <a:xfrm>
              <a:off x="225467" y="274371"/>
              <a:ext cx="2292102" cy="917878"/>
            </a:xfrm>
            <a:prstGeom prst="rect">
              <a:avLst/>
            </a:prstGeom>
          </p:spPr>
        </p:pic>
        <p:sp>
          <p:nvSpPr>
            <p:cNvPr id="18" name="TextBox 17"/>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grpSp>
      <p:sp>
        <p:nvSpPr>
          <p:cNvPr id="2" name="Title 1"/>
          <p:cNvSpPr>
            <a:spLocks noGrp="1"/>
          </p:cNvSpPr>
          <p:nvPr>
            <p:ph type="title"/>
          </p:nvPr>
        </p:nvSpPr>
        <p:spPr>
          <a:xfrm>
            <a:off x="2674373" y="130627"/>
            <a:ext cx="9178187" cy="1237241"/>
          </a:xfrm>
        </p:spPr>
        <p:txBody>
          <a:bodyPr>
            <a:normAutofit/>
          </a:bodyPr>
          <a:lstStyle/>
          <a:p>
            <a:r>
              <a:rPr lang="en-US" dirty="0"/>
              <a:t>Exception (b) when there is a decrease </a:t>
            </a:r>
            <a:r>
              <a:rPr lang="en-US"/>
              <a:t>in enrollment</a:t>
            </a:r>
            <a:endParaRPr lang="en-US" dirty="0"/>
          </a:p>
        </p:txBody>
      </p:sp>
    </p:spTree>
    <p:extLst>
      <p:ext uri="{BB962C8B-B14F-4D97-AF65-F5344CB8AC3E}">
        <p14:creationId xmlns:p14="http://schemas.microsoft.com/office/powerpoint/2010/main" val="184195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3" nodeType="clickEffect">
                                  <p:stCondLst>
                                    <p:cond delay="0"/>
                                  </p:stCondLst>
                                  <p:childTnLst>
                                    <p:animMotion origin="layout" path="M 5E-6 1.48148E-6 L 0.00092 0.02292 " pathEditMode="relative" rAng="0" ptsTypes="AA">
                                      <p:cBhvr>
                                        <p:cTn id="19" dur="1000" fill="hold"/>
                                        <p:tgtEl>
                                          <p:spTgt spid="6"/>
                                        </p:tgtEl>
                                        <p:attrNameLst>
                                          <p:attrName>ppt_x</p:attrName>
                                          <p:attrName>ppt_y</p:attrName>
                                        </p:attrNameLst>
                                      </p:cBhvr>
                                      <p:rCtr x="39" y="1134"/>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2"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2" animBg="1"/>
      <p:bldP spid="6" grpId="3"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33" y="-1434087"/>
            <a:ext cx="20208240" cy="13703896"/>
          </a:xfrm>
          <a:prstGeom prst="rect">
            <a:avLst/>
          </a:prstGeom>
        </p:spPr>
      </p:pic>
      <p:sp>
        <p:nvSpPr>
          <p:cNvPr id="6" name="Rounded Rectangle 5"/>
          <p:cNvSpPr/>
          <p:nvPr/>
        </p:nvSpPr>
        <p:spPr>
          <a:xfrm>
            <a:off x="3997839" y="3978852"/>
            <a:ext cx="5054011" cy="235049"/>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930" y="0"/>
            <a:ext cx="12182140" cy="1705521"/>
            <a:chOff x="4930" y="0"/>
            <a:chExt cx="12182140" cy="1705521"/>
          </a:xfrm>
        </p:grpSpPr>
        <p:pic>
          <p:nvPicPr>
            <p:cNvPr id="10" name="Picture 9"/>
            <p:cNvPicPr>
              <a:picLocks noChangeAspect="1"/>
            </p:cNvPicPr>
            <p:nvPr/>
          </p:nvPicPr>
          <p:blipFill rotWithShape="1">
            <a:blip r:embed="rId4"/>
            <a:srcRect b="75131"/>
            <a:stretch/>
          </p:blipFill>
          <p:spPr>
            <a:xfrm>
              <a:off x="4930" y="0"/>
              <a:ext cx="12182140" cy="1705521"/>
            </a:xfrm>
            <a:prstGeom prst="rect">
              <a:avLst/>
            </a:prstGeom>
          </p:spPr>
        </p:pic>
        <p:pic>
          <p:nvPicPr>
            <p:cNvPr id="12" name="Picture 11"/>
            <p:cNvPicPr>
              <a:picLocks noChangeAspect="1"/>
            </p:cNvPicPr>
            <p:nvPr/>
          </p:nvPicPr>
          <p:blipFill>
            <a:blip r:embed="rId5"/>
            <a:stretch>
              <a:fillRect/>
            </a:stretch>
          </p:blipFill>
          <p:spPr>
            <a:xfrm>
              <a:off x="225467" y="274371"/>
              <a:ext cx="2292102" cy="917878"/>
            </a:xfrm>
            <a:prstGeom prst="rect">
              <a:avLst/>
            </a:prstGeom>
          </p:spPr>
        </p:pic>
        <p:sp>
          <p:nvSpPr>
            <p:cNvPr id="13" name="TextBox 12"/>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grpSp>
      <p:sp>
        <p:nvSpPr>
          <p:cNvPr id="2" name="Title 1"/>
          <p:cNvSpPr>
            <a:spLocks noGrp="1"/>
          </p:cNvSpPr>
          <p:nvPr>
            <p:ph type="title"/>
          </p:nvPr>
        </p:nvSpPr>
        <p:spPr>
          <a:xfrm>
            <a:off x="2674373" y="130627"/>
            <a:ext cx="9178187" cy="1237241"/>
          </a:xfrm>
        </p:spPr>
        <p:txBody>
          <a:bodyPr>
            <a:normAutofit/>
          </a:bodyPr>
          <a:lstStyle/>
          <a:p>
            <a:r>
              <a:rPr lang="en-US" dirty="0"/>
              <a:t>Exception (b) when there is a decrease </a:t>
            </a:r>
            <a:r>
              <a:rPr lang="en-US"/>
              <a:t>in enrollment</a:t>
            </a:r>
            <a:endParaRPr lang="en-US" dirty="0"/>
          </a:p>
        </p:txBody>
      </p:sp>
    </p:spTree>
    <p:extLst>
      <p:ext uri="{BB962C8B-B14F-4D97-AF65-F5344CB8AC3E}">
        <p14:creationId xmlns:p14="http://schemas.microsoft.com/office/powerpoint/2010/main" val="311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3.75E-6 -2.22222E-6 L 0.00026 0.02408 " pathEditMode="relative" rAng="0" ptsTypes="AA">
                                      <p:cBhvr>
                                        <p:cTn id="11" dur="1000" fill="hold"/>
                                        <p:tgtEl>
                                          <p:spTgt spid="6"/>
                                        </p:tgtEl>
                                        <p:attrNameLst>
                                          <p:attrName>ppt_x</p:attrName>
                                          <p:attrName>ppt_y</p:attrName>
                                        </p:attrNameLst>
                                      </p:cBhvr>
                                      <p:rCtr x="13"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377" y="-1630856"/>
            <a:ext cx="20043527" cy="14097435"/>
          </a:xfrm>
          <a:prstGeom prst="rect">
            <a:avLst/>
          </a:prstGeom>
        </p:spPr>
      </p:pic>
      <p:sp>
        <p:nvSpPr>
          <p:cNvPr id="6" name="Rounded Rectangle 5"/>
          <p:cNvSpPr/>
          <p:nvPr/>
        </p:nvSpPr>
        <p:spPr>
          <a:xfrm>
            <a:off x="3926958" y="2942858"/>
            <a:ext cx="5103628" cy="150273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930" y="0"/>
            <a:ext cx="12182140" cy="1705521"/>
            <a:chOff x="4930" y="0"/>
            <a:chExt cx="12182140" cy="1705521"/>
          </a:xfrm>
        </p:grpSpPr>
        <p:pic>
          <p:nvPicPr>
            <p:cNvPr id="8" name="Picture 7"/>
            <p:cNvPicPr>
              <a:picLocks noChangeAspect="1"/>
            </p:cNvPicPr>
            <p:nvPr/>
          </p:nvPicPr>
          <p:blipFill rotWithShape="1">
            <a:blip r:embed="rId4"/>
            <a:srcRect b="75131"/>
            <a:stretch/>
          </p:blipFill>
          <p:spPr>
            <a:xfrm>
              <a:off x="4930" y="0"/>
              <a:ext cx="12182140" cy="1705521"/>
            </a:xfrm>
            <a:prstGeom prst="rect">
              <a:avLst/>
            </a:prstGeom>
          </p:spPr>
        </p:pic>
        <p:pic>
          <p:nvPicPr>
            <p:cNvPr id="9" name="Picture 8"/>
            <p:cNvPicPr>
              <a:picLocks noChangeAspect="1"/>
            </p:cNvPicPr>
            <p:nvPr/>
          </p:nvPicPr>
          <p:blipFill>
            <a:blip r:embed="rId5"/>
            <a:stretch>
              <a:fillRect/>
            </a:stretch>
          </p:blipFill>
          <p:spPr>
            <a:xfrm>
              <a:off x="225467" y="274371"/>
              <a:ext cx="2292102" cy="917878"/>
            </a:xfrm>
            <a:prstGeom prst="rect">
              <a:avLst/>
            </a:prstGeom>
          </p:spPr>
        </p:pic>
        <p:sp>
          <p:nvSpPr>
            <p:cNvPr id="10" name="TextBox 9"/>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grpSp>
      <p:sp>
        <p:nvSpPr>
          <p:cNvPr id="2" name="Title 1"/>
          <p:cNvSpPr>
            <a:spLocks noGrp="1"/>
          </p:cNvSpPr>
          <p:nvPr>
            <p:ph type="title"/>
          </p:nvPr>
        </p:nvSpPr>
        <p:spPr>
          <a:xfrm>
            <a:off x="2674373" y="130627"/>
            <a:ext cx="9178187" cy="1237241"/>
          </a:xfrm>
        </p:spPr>
        <p:txBody>
          <a:bodyPr>
            <a:normAutofit/>
          </a:bodyPr>
          <a:lstStyle/>
          <a:p>
            <a:r>
              <a:rPr lang="en-US" dirty="0"/>
              <a:t>Exception (b) when there is no decrease in enrollment</a:t>
            </a:r>
          </a:p>
        </p:txBody>
      </p:sp>
    </p:spTree>
    <p:extLst>
      <p:ext uri="{BB962C8B-B14F-4D97-AF65-F5344CB8AC3E}">
        <p14:creationId xmlns:p14="http://schemas.microsoft.com/office/powerpoint/2010/main" val="21815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smtClean="0"/>
              <a:t>Allowable exceptions to MOE - </a:t>
            </a:r>
            <a:r>
              <a:rPr lang="en-US" dirty="0" smtClean="0"/>
              <a:t>34 CFR §300.204</a:t>
            </a:r>
          </a:p>
          <a:p>
            <a:r>
              <a:rPr lang="en-US" dirty="0" smtClean="0"/>
              <a:t>An LEA may reduce its MOE obligation for budgeting or expenditures if there is an allowable exception. Allowable exceptions are those due to a) voluntary or for-cause departure of special education staff, b) decrease in enrollment of IDEA-eligible children, c) termination of an exceptionally costly program for a particular child, under certain circumstances, d) termination of costly expenditures for long-term purchases, and e) assumption of cost by its SEA’s high-cost fund.</a:t>
            </a:r>
          </a:p>
          <a:p>
            <a:r>
              <a:rPr lang="en-US" dirty="0" smtClean="0"/>
              <a:t>An LEA may reduce its budget for the education of children with disabilities if it anticipates an allowable exception in the coming school year, such as the expected retirement of a staff member. However, by reducing its budget in anticipation of an allowable exception later in the year, an LEA puts itself at risk of budgeting less than it will ultimately need to meet MOE, should the expected exception not occur.</a:t>
            </a:r>
          </a:p>
          <a:p>
            <a:r>
              <a:rPr lang="en-US" dirty="0" smtClean="0"/>
              <a:t>These allowable exceptions to MOE are described later in this presentation because they are part of The Calculator. </a:t>
            </a:r>
            <a:endParaRPr lang="en-US" dirty="0"/>
          </a:p>
        </p:txBody>
      </p:sp>
    </p:spTree>
    <p:extLst>
      <p:ext uri="{BB962C8B-B14F-4D97-AF65-F5344CB8AC3E}">
        <p14:creationId xmlns:p14="http://schemas.microsoft.com/office/powerpoint/2010/main" val="26853027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377" y="-1630856"/>
            <a:ext cx="20043527" cy="14097435"/>
          </a:xfrm>
          <a:prstGeom prst="rect">
            <a:avLst/>
          </a:prstGeom>
        </p:spPr>
      </p:pic>
      <p:grpSp>
        <p:nvGrpSpPr>
          <p:cNvPr id="13" name="Group 12"/>
          <p:cNvGrpSpPr/>
          <p:nvPr/>
        </p:nvGrpSpPr>
        <p:grpSpPr>
          <a:xfrm>
            <a:off x="4930" y="0"/>
            <a:ext cx="12182140" cy="1705521"/>
            <a:chOff x="4930" y="0"/>
            <a:chExt cx="12182140" cy="1705521"/>
          </a:xfrm>
        </p:grpSpPr>
        <p:pic>
          <p:nvPicPr>
            <p:cNvPr id="14" name="Picture 13"/>
            <p:cNvPicPr>
              <a:picLocks noChangeAspect="1"/>
            </p:cNvPicPr>
            <p:nvPr/>
          </p:nvPicPr>
          <p:blipFill rotWithShape="1">
            <a:blip r:embed="rId4"/>
            <a:srcRect b="75131"/>
            <a:stretch/>
          </p:blipFill>
          <p:spPr>
            <a:xfrm>
              <a:off x="4930" y="0"/>
              <a:ext cx="12182140" cy="1705521"/>
            </a:xfrm>
            <a:prstGeom prst="rect">
              <a:avLst/>
            </a:prstGeom>
          </p:spPr>
        </p:pic>
        <p:pic>
          <p:nvPicPr>
            <p:cNvPr id="15" name="Picture 14"/>
            <p:cNvPicPr>
              <a:picLocks noChangeAspect="1"/>
            </p:cNvPicPr>
            <p:nvPr/>
          </p:nvPicPr>
          <p:blipFill>
            <a:blip r:embed="rId5"/>
            <a:stretch>
              <a:fillRect/>
            </a:stretch>
          </p:blipFill>
          <p:spPr>
            <a:xfrm>
              <a:off x="225467" y="274371"/>
              <a:ext cx="2292102" cy="917878"/>
            </a:xfrm>
            <a:prstGeom prst="rect">
              <a:avLst/>
            </a:prstGeom>
          </p:spPr>
        </p:pic>
        <p:sp>
          <p:nvSpPr>
            <p:cNvPr id="16" name="TextBox 15"/>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grpSp>
      <p:sp>
        <p:nvSpPr>
          <p:cNvPr id="2" name="Title 1"/>
          <p:cNvSpPr>
            <a:spLocks noGrp="1"/>
          </p:cNvSpPr>
          <p:nvPr>
            <p:ph type="title"/>
          </p:nvPr>
        </p:nvSpPr>
        <p:spPr>
          <a:xfrm>
            <a:off x="2674373" y="130627"/>
            <a:ext cx="9178187" cy="1237241"/>
          </a:xfrm>
        </p:spPr>
        <p:txBody>
          <a:bodyPr>
            <a:normAutofit/>
          </a:bodyPr>
          <a:lstStyle/>
          <a:p>
            <a:r>
              <a:rPr lang="en-US" dirty="0"/>
              <a:t>Exception (b) when there is no decrease in enrollment</a:t>
            </a:r>
          </a:p>
        </p:txBody>
      </p:sp>
      <p:sp>
        <p:nvSpPr>
          <p:cNvPr id="6" name="Rounded Rectangle 5"/>
          <p:cNvSpPr/>
          <p:nvPr/>
        </p:nvSpPr>
        <p:spPr>
          <a:xfrm>
            <a:off x="3980478" y="2972876"/>
            <a:ext cx="5092637" cy="96146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980478" y="3257744"/>
            <a:ext cx="3682052" cy="29135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976934" y="3401659"/>
            <a:ext cx="3682052" cy="29135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05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2" nodeType="clickEffect">
                                  <p:stCondLst>
                                    <p:cond delay="0"/>
                                  </p:stCondLst>
                                  <p:childTnLst>
                                    <p:animMotion origin="layout" path="M -3.95833E-6 3.7037E-6 L -0.00013 0.02014 " pathEditMode="relative" rAng="0" ptsTypes="AA">
                                      <p:cBhvr>
                                        <p:cTn id="19" dur="1000" fill="hold"/>
                                        <p:tgtEl>
                                          <p:spTgt spid="9"/>
                                        </p:tgtEl>
                                        <p:attrNameLst>
                                          <p:attrName>ppt_x</p:attrName>
                                          <p:attrName>ppt_y</p:attrName>
                                        </p:attrNameLst>
                                      </p:cBhvr>
                                      <p:rCtr x="-13" y="995"/>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500"/>
                            </p:stCondLst>
                            <p:childTnLst>
                              <p:par>
                                <p:cTn id="26" presetID="10" presetClass="exit" presetSubtype="0" fill="hold" grpId="1" nodeType="after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1000"/>
                            </p:stCondLst>
                            <p:childTnLst>
                              <p:par>
                                <p:cTn id="30" presetID="42" presetClass="path" presetSubtype="0" accel="50000" decel="50000" fill="hold" grpId="1" nodeType="afterEffect">
                                  <p:stCondLst>
                                    <p:cond delay="0"/>
                                  </p:stCondLst>
                                  <p:childTnLst>
                                    <p:animMotion origin="layout" path="M -3.54167E-6 3.7037E-7 L -0.00013 0.02361 " pathEditMode="relative" rAng="0" ptsTypes="AA">
                                      <p:cBhvr>
                                        <p:cTn id="31" dur="1000" fill="hold"/>
                                        <p:tgtEl>
                                          <p:spTgt spid="17"/>
                                        </p:tgtEl>
                                        <p:attrNameLst>
                                          <p:attrName>ppt_x</p:attrName>
                                          <p:attrName>ppt_y</p:attrName>
                                        </p:attrNameLst>
                                      </p:cBhvr>
                                      <p:rCtr x="-13"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9" grpId="2" animBg="1"/>
      <p:bldP spid="17" grpId="0" animBg="1"/>
      <p:bldP spid="1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377" y="-1630856"/>
            <a:ext cx="20043527" cy="14097435"/>
          </a:xfrm>
          <a:prstGeom prst="rect">
            <a:avLst/>
          </a:prstGeom>
        </p:spPr>
      </p:pic>
      <p:sp>
        <p:nvSpPr>
          <p:cNvPr id="6" name="Rounded Rectangle 5"/>
          <p:cNvSpPr/>
          <p:nvPr/>
        </p:nvSpPr>
        <p:spPr>
          <a:xfrm>
            <a:off x="3980478" y="3890346"/>
            <a:ext cx="5055946" cy="531159"/>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930" y="0"/>
            <a:ext cx="12182140" cy="1705521"/>
            <a:chOff x="4930" y="0"/>
            <a:chExt cx="12182140" cy="1705521"/>
          </a:xfrm>
        </p:grpSpPr>
        <p:pic>
          <p:nvPicPr>
            <p:cNvPr id="9" name="Picture 8"/>
            <p:cNvPicPr>
              <a:picLocks noChangeAspect="1"/>
            </p:cNvPicPr>
            <p:nvPr/>
          </p:nvPicPr>
          <p:blipFill rotWithShape="1">
            <a:blip r:embed="rId4"/>
            <a:srcRect b="75131"/>
            <a:stretch/>
          </p:blipFill>
          <p:spPr>
            <a:xfrm>
              <a:off x="4930" y="0"/>
              <a:ext cx="12182140" cy="1705521"/>
            </a:xfrm>
            <a:prstGeom prst="rect">
              <a:avLst/>
            </a:prstGeom>
          </p:spPr>
        </p:pic>
        <p:pic>
          <p:nvPicPr>
            <p:cNvPr id="10" name="Picture 9"/>
            <p:cNvPicPr>
              <a:picLocks noChangeAspect="1"/>
            </p:cNvPicPr>
            <p:nvPr/>
          </p:nvPicPr>
          <p:blipFill>
            <a:blip r:embed="rId5"/>
            <a:stretch>
              <a:fillRect/>
            </a:stretch>
          </p:blipFill>
          <p:spPr>
            <a:xfrm>
              <a:off x="225467" y="274371"/>
              <a:ext cx="2292102" cy="917878"/>
            </a:xfrm>
            <a:prstGeom prst="rect">
              <a:avLst/>
            </a:prstGeom>
          </p:spPr>
        </p:pic>
        <p:sp>
          <p:nvSpPr>
            <p:cNvPr id="11" name="TextBox 10"/>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grpSp>
      <p:sp>
        <p:nvSpPr>
          <p:cNvPr id="2" name="Title 1"/>
          <p:cNvSpPr>
            <a:spLocks noGrp="1"/>
          </p:cNvSpPr>
          <p:nvPr>
            <p:ph type="title"/>
          </p:nvPr>
        </p:nvSpPr>
        <p:spPr>
          <a:xfrm>
            <a:off x="2674373" y="130627"/>
            <a:ext cx="9178187" cy="1237241"/>
          </a:xfrm>
        </p:spPr>
        <p:txBody>
          <a:bodyPr>
            <a:normAutofit/>
          </a:bodyPr>
          <a:lstStyle/>
          <a:p>
            <a:r>
              <a:rPr lang="en-US" dirty="0"/>
              <a:t>Exception (b) when there is no decrease in enrollment</a:t>
            </a:r>
          </a:p>
        </p:txBody>
      </p:sp>
    </p:spTree>
    <p:extLst>
      <p:ext uri="{BB962C8B-B14F-4D97-AF65-F5344CB8AC3E}">
        <p14:creationId xmlns:p14="http://schemas.microsoft.com/office/powerpoint/2010/main" val="29052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04" y="-1317817"/>
            <a:ext cx="12801600" cy="8930499"/>
          </a:xfrm>
          <a:prstGeom prst="rect">
            <a:avLst/>
          </a:prstGeom>
        </p:spPr>
      </p:pic>
      <p:grpSp>
        <p:nvGrpSpPr>
          <p:cNvPr id="9" name="Group 8"/>
          <p:cNvGrpSpPr/>
          <p:nvPr/>
        </p:nvGrpSpPr>
        <p:grpSpPr>
          <a:xfrm>
            <a:off x="389745" y="2361536"/>
            <a:ext cx="9056405" cy="1873186"/>
            <a:chOff x="389745" y="2361536"/>
            <a:chExt cx="9056405" cy="1873186"/>
          </a:xfrm>
        </p:grpSpPr>
        <p:sp>
          <p:nvSpPr>
            <p:cNvPr id="10" name="Rounded Rectangle 9"/>
            <p:cNvSpPr/>
            <p:nvPr/>
          </p:nvSpPr>
          <p:spPr>
            <a:xfrm>
              <a:off x="389745" y="2405922"/>
              <a:ext cx="5448924" cy="1828800"/>
            </a:xfrm>
            <a:prstGeom prst="roundRect">
              <a:avLst/>
            </a:prstGeom>
            <a:solidFill>
              <a:schemeClr val="bg1"/>
            </a:solidFill>
            <a:ln w="76200">
              <a:solidFill>
                <a:srgbClr val="3F62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9628" y="2544146"/>
              <a:ext cx="4961744" cy="1477328"/>
            </a:xfrm>
            <a:prstGeom prst="rect">
              <a:avLst/>
            </a:prstGeom>
            <a:noFill/>
          </p:spPr>
          <p:txBody>
            <a:bodyPr wrap="square" rtlCol="0">
              <a:spAutoFit/>
            </a:bodyPr>
            <a:lstStyle/>
            <a:p>
              <a:r>
                <a:rPr lang="en-US" b="1" dirty="0">
                  <a:solidFill>
                    <a:srgbClr val="3F6293"/>
                  </a:solidFill>
                  <a:latin typeface="Arial" charset="0"/>
                  <a:ea typeface="Arial" charset="0"/>
                  <a:cs typeface="Arial" charset="0"/>
                </a:rPr>
                <a:t>Exception (a): Voluntary departure</a:t>
              </a:r>
            </a:p>
            <a:p>
              <a:r>
                <a:rPr lang="en-US" b="1" dirty="0">
                  <a:solidFill>
                    <a:srgbClr val="3F6293"/>
                  </a:solidFill>
                  <a:latin typeface="Arial" charset="0"/>
                  <a:ea typeface="Arial" charset="0"/>
                  <a:cs typeface="Arial" charset="0"/>
                </a:rPr>
                <a:t>Exception (b): Decrease in enrollment</a:t>
              </a:r>
            </a:p>
            <a:p>
              <a:r>
                <a:rPr lang="en-US" b="1" dirty="0">
                  <a:solidFill>
                    <a:srgbClr val="3F6293"/>
                  </a:solidFill>
                  <a:latin typeface="Arial" charset="0"/>
                  <a:ea typeface="Arial" charset="0"/>
                  <a:cs typeface="Arial" charset="0"/>
                </a:rPr>
                <a:t>Exception (c): Exceptionally costly program</a:t>
              </a:r>
            </a:p>
            <a:p>
              <a:r>
                <a:rPr lang="en-US" b="1" dirty="0">
                  <a:solidFill>
                    <a:srgbClr val="3F6293"/>
                  </a:solidFill>
                  <a:latin typeface="Arial" charset="0"/>
                  <a:ea typeface="Arial" charset="0"/>
                  <a:cs typeface="Arial" charset="0"/>
                </a:rPr>
                <a:t>Exception (d): Long-term purchases</a:t>
              </a:r>
            </a:p>
            <a:p>
              <a:r>
                <a:rPr lang="en-US" b="1" dirty="0">
                  <a:solidFill>
                    <a:srgbClr val="3F6293"/>
                  </a:solidFill>
                  <a:latin typeface="Arial" charset="0"/>
                  <a:ea typeface="Arial" charset="0"/>
                  <a:cs typeface="Arial" charset="0"/>
                </a:rPr>
                <a:t>Exception (e): SEA high cost fund</a:t>
              </a:r>
            </a:p>
          </p:txBody>
        </p:sp>
        <p:sp>
          <p:nvSpPr>
            <p:cNvPr id="12" name="Rounded Rectangle 11"/>
            <p:cNvSpPr/>
            <p:nvPr/>
          </p:nvSpPr>
          <p:spPr>
            <a:xfrm>
              <a:off x="6118409" y="2361536"/>
              <a:ext cx="3327741" cy="131196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5523759" y="3291840"/>
              <a:ext cx="1195093" cy="7952"/>
            </a:xfrm>
            <a:prstGeom prst="straightConnector1">
              <a:avLst/>
            </a:prstGeom>
            <a:ln w="139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rotWithShape="1">
          <a:blip r:embed="rId4"/>
          <a:srcRect b="75131"/>
          <a:stretch/>
        </p:blipFill>
        <p:spPr>
          <a:xfrm>
            <a:off x="4930" y="0"/>
            <a:ext cx="12182140" cy="1705521"/>
          </a:xfrm>
          <a:prstGeom prst="rect">
            <a:avLst/>
          </a:prstGeom>
        </p:spPr>
      </p:pic>
      <p:pic>
        <p:nvPicPr>
          <p:cNvPr id="15" name="Picture 14"/>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p:txBody>
          <a:bodyPr/>
          <a:lstStyle/>
          <a:p>
            <a:r>
              <a:rPr lang="en-US" dirty="0"/>
              <a:t>Exception (c)</a:t>
            </a:r>
          </a:p>
        </p:txBody>
      </p:sp>
      <p:sp>
        <p:nvSpPr>
          <p:cNvPr id="16" name="TextBox 15"/>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348436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304" y="-1317817"/>
            <a:ext cx="12801600" cy="8930499"/>
          </a:xfrm>
          <a:prstGeom prst="rect">
            <a:avLst/>
          </a:prstGeom>
        </p:spPr>
      </p:pic>
      <p:sp>
        <p:nvSpPr>
          <p:cNvPr id="5" name="TextBox 4"/>
          <p:cNvSpPr txBox="1"/>
          <p:nvPr/>
        </p:nvSpPr>
        <p:spPr>
          <a:xfrm>
            <a:off x="301752" y="2093976"/>
            <a:ext cx="5961888" cy="1200329"/>
          </a:xfrm>
          <a:prstGeom prst="rect">
            <a:avLst/>
          </a:prstGeom>
          <a:noFill/>
        </p:spPr>
        <p:txBody>
          <a:bodyPr wrap="square" rtlCol="0">
            <a:spAutoFit/>
          </a:bodyPr>
          <a:lstStyle/>
          <a:p>
            <a:r>
              <a:rPr lang="en-US" dirty="0">
                <a:solidFill>
                  <a:schemeClr val="bg1"/>
                </a:solidFill>
                <a:latin typeface="Arial" charset="0"/>
                <a:ea typeface="Arial" charset="0"/>
                <a:cs typeface="Arial" charset="0"/>
              </a:rPr>
              <a:t>An LEA may reduce the level of expenditures by the LEA under Part B of the Act below the level of those expenditures for the preceding fiscal year if the reduction is attributable to … </a:t>
            </a:r>
          </a:p>
        </p:txBody>
      </p:sp>
      <p:sp>
        <p:nvSpPr>
          <p:cNvPr id="6" name="TextBox 5"/>
          <p:cNvSpPr txBox="1"/>
          <p:nvPr/>
        </p:nvSpPr>
        <p:spPr>
          <a:xfrm>
            <a:off x="832103" y="3386951"/>
            <a:ext cx="5431537" cy="2585323"/>
          </a:xfrm>
          <a:prstGeom prst="rect">
            <a:avLst/>
          </a:prstGeom>
          <a:noFill/>
        </p:spPr>
        <p:txBody>
          <a:bodyPr wrap="square" rtlCol="0">
            <a:spAutoFit/>
          </a:bodyPr>
          <a:lstStyle/>
          <a:p>
            <a:r>
              <a:rPr lang="en-US" dirty="0">
                <a:solidFill>
                  <a:schemeClr val="bg1"/>
                </a:solidFill>
                <a:latin typeface="Arial" charset="0"/>
                <a:ea typeface="Arial" charset="0"/>
                <a:cs typeface="Arial" charset="0"/>
              </a:rPr>
              <a:t>(c) the termination of the obligation of the agency, consistent with this part, to provide a program of special education to a particular child with a disability that is an exceptionally costly program, as determined by the SEA, because the child: (1) Has left the jurisdiction of the agency; (2) Has reached the age at which the obligation of the agency to provide FAPE to the child has terminated; or (3) No longer needs the program of special education.</a:t>
            </a:r>
          </a:p>
        </p:txBody>
      </p:sp>
      <p:sp>
        <p:nvSpPr>
          <p:cNvPr id="7" name="TextBox 6"/>
          <p:cNvSpPr txBox="1"/>
          <p:nvPr/>
        </p:nvSpPr>
        <p:spPr>
          <a:xfrm>
            <a:off x="841247" y="6154838"/>
            <a:ext cx="1854995" cy="307777"/>
          </a:xfrm>
          <a:prstGeom prst="rect">
            <a:avLst/>
          </a:prstGeom>
          <a:noFill/>
        </p:spPr>
        <p:txBody>
          <a:bodyPr wrap="none" rtlCol="0">
            <a:spAutoFit/>
          </a:bodyPr>
          <a:lstStyle/>
          <a:p>
            <a:r>
              <a:rPr lang="en-US" sz="1400" dirty="0">
                <a:solidFill>
                  <a:schemeClr val="bg1"/>
                </a:solidFill>
                <a:latin typeface="Arial" charset="0"/>
                <a:ea typeface="Arial" charset="0"/>
                <a:cs typeface="Arial" charset="0"/>
              </a:rPr>
              <a:t>34 CFR §300.204(c) </a:t>
            </a:r>
          </a:p>
        </p:txBody>
      </p:sp>
      <p:pic>
        <p:nvPicPr>
          <p:cNvPr id="8" name="Picture 7"/>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416803" y="2093976"/>
            <a:ext cx="5559421" cy="3878298"/>
          </a:xfrm>
          <a:prstGeom prst="rect">
            <a:avLst/>
          </a:prstGeom>
        </p:spPr>
      </p:pic>
      <p:pic>
        <p:nvPicPr>
          <p:cNvPr id="10" name="Picture 9"/>
          <p:cNvPicPr>
            <a:picLocks noChangeAspect="1"/>
          </p:cNvPicPr>
          <p:nvPr/>
        </p:nvPicPr>
        <p:blipFill rotWithShape="1">
          <a:blip r:embed="rId4"/>
          <a:srcRect b="75131"/>
          <a:stretch/>
        </p:blipFill>
        <p:spPr>
          <a:xfrm>
            <a:off x="4930" y="0"/>
            <a:ext cx="12182140" cy="1705521"/>
          </a:xfrm>
          <a:prstGeom prst="rect">
            <a:avLst/>
          </a:prstGeom>
        </p:spPr>
      </p:pic>
      <p:pic>
        <p:nvPicPr>
          <p:cNvPr id="11" name="Picture 10"/>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p:txBody>
          <a:bodyPr/>
          <a:lstStyle/>
          <a:p>
            <a:r>
              <a:rPr lang="en-US" dirty="0"/>
              <a:t>Exception (c)</a:t>
            </a:r>
          </a:p>
        </p:txBody>
      </p:sp>
      <p:sp>
        <p:nvSpPr>
          <p:cNvPr id="12" name="TextBox 11"/>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242041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5"/>
                                        </p:tgtEl>
                                      </p:cBhvr>
                                      <p:by x="43000" y="43000"/>
                                    </p:animScale>
                                  </p:childTnLst>
                                </p:cTn>
                              </p:par>
                              <p:par>
                                <p:cTn id="7" presetID="42" presetClass="path" presetSubtype="0" accel="50000" decel="50000" fill="hold" nodeType="withEffect">
                                  <p:stCondLst>
                                    <p:cond delay="0"/>
                                  </p:stCondLst>
                                  <p:childTnLst>
                                    <p:animMotion origin="layout" path="M -4.16667E-6 3.7037E-6 L -0.26914 0.12754 " pathEditMode="relative" rAng="0" ptsTypes="AA">
                                      <p:cBhvr>
                                        <p:cTn id="8" dur="2000" fill="hold"/>
                                        <p:tgtEl>
                                          <p:spTgt spid="15"/>
                                        </p:tgtEl>
                                        <p:attrNameLst>
                                          <p:attrName>ppt_x</p:attrName>
                                          <p:attrName>ppt_y</p:attrName>
                                        </p:attrNameLst>
                                      </p:cBhvr>
                                      <p:rCtr x="-13464" y="6366"/>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p:stCondLst>
                              <p:cond delay="4000"/>
                            </p:stCondLst>
                            <p:childTnLst>
                              <p:par>
                                <p:cTn id="22" presetID="10" presetClass="entr" presetSubtype="0" fill="hold" grpId="0" nodeType="after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par>
                          <p:cTn id="25" fill="hold">
                            <p:stCondLst>
                              <p:cond delay="6000"/>
                            </p:stCondLst>
                            <p:childTnLst>
                              <p:par>
                                <p:cTn id="26" presetID="10" presetClass="entr" presetSubtype="0" fill="hold" grpId="0"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416803" y="2093976"/>
            <a:ext cx="5559421" cy="3878298"/>
          </a:xfrm>
          <a:prstGeom prst="rect">
            <a:avLst/>
          </a:prstGeom>
        </p:spPr>
      </p:pic>
      <p:pic>
        <p:nvPicPr>
          <p:cNvPr id="12" name="Picture 11"/>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237751" y="-2968842"/>
            <a:ext cx="16331184" cy="11392769"/>
          </a:xfrm>
          <a:prstGeom prst="rect">
            <a:avLst/>
          </a:prstGeom>
        </p:spPr>
      </p:pic>
      <p:pic>
        <p:nvPicPr>
          <p:cNvPr id="5" name="Picture 4"/>
          <p:cNvPicPr>
            <a:picLocks noChangeAspect="1"/>
          </p:cNvPicPr>
          <p:nvPr/>
        </p:nvPicPr>
        <p:blipFill rotWithShape="1">
          <a:blip r:embed="rId4"/>
          <a:srcRect b="75131"/>
          <a:stretch/>
        </p:blipFill>
        <p:spPr>
          <a:xfrm>
            <a:off x="4930" y="0"/>
            <a:ext cx="12182140" cy="1705521"/>
          </a:xfrm>
          <a:prstGeom prst="rect">
            <a:avLst/>
          </a:prstGeom>
        </p:spPr>
      </p:pic>
      <p:pic>
        <p:nvPicPr>
          <p:cNvPr id="6" name="Picture 5"/>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a:xfrm>
            <a:off x="2706623" y="130628"/>
            <a:ext cx="9145937" cy="670974"/>
          </a:xfrm>
        </p:spPr>
        <p:txBody>
          <a:bodyPr/>
          <a:lstStyle/>
          <a:p>
            <a:r>
              <a:rPr lang="en-US" dirty="0"/>
              <a:t>Exception (c)</a:t>
            </a:r>
          </a:p>
        </p:txBody>
      </p:sp>
      <p:sp>
        <p:nvSpPr>
          <p:cNvPr id="9" name="TextBox 8"/>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299919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1"/>
                                        </p:tgtEl>
                                      </p:cBhvr>
                                      <p:by x="293000" y="293000"/>
                                    </p:animScale>
                                  </p:childTnLst>
                                </p:cTn>
                              </p:par>
                              <p:par>
                                <p:cTn id="7" presetID="42" presetClass="path" presetSubtype="0" accel="50000" decel="50000" fill="hold" nodeType="withEffect">
                                  <p:stCondLst>
                                    <p:cond delay="0"/>
                                  </p:stCondLst>
                                  <p:childTnLst>
                                    <p:animMotion origin="layout" path="M 3.125E-6 -2.96296E-6 L -0.43203 -0.18912 " pathEditMode="relative" rAng="0" ptsTypes="AA">
                                      <p:cBhvr>
                                        <p:cTn id="8" dur="2000" fill="hold"/>
                                        <p:tgtEl>
                                          <p:spTgt spid="11"/>
                                        </p:tgtEl>
                                        <p:attrNameLst>
                                          <p:attrName>ppt_x</p:attrName>
                                          <p:attrName>ppt_y</p:attrName>
                                        </p:attrNameLst>
                                      </p:cBhvr>
                                      <p:rCtr x="-21602" y="-9468"/>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237751" y="-2968842"/>
            <a:ext cx="16331184" cy="11392769"/>
          </a:xfrm>
          <a:prstGeom prst="rect">
            <a:avLst/>
          </a:prstGeom>
        </p:spPr>
      </p:pic>
      <p:sp>
        <p:nvSpPr>
          <p:cNvPr id="5" name="Rounded Rectangle 4"/>
          <p:cNvSpPr/>
          <p:nvPr/>
        </p:nvSpPr>
        <p:spPr>
          <a:xfrm>
            <a:off x="4398017" y="2258567"/>
            <a:ext cx="4123683" cy="100533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31115" y="2418688"/>
            <a:ext cx="492443" cy="215444"/>
          </a:xfrm>
          <a:prstGeom prst="rect">
            <a:avLst/>
          </a:prstGeom>
          <a:noFill/>
        </p:spPr>
        <p:txBody>
          <a:bodyPr wrap="none" rtlCol="0">
            <a:spAutoFit/>
          </a:bodyPr>
          <a:lstStyle/>
          <a:p>
            <a:r>
              <a:rPr lang="en-US" sz="800" dirty="0"/>
              <a:t>986542</a:t>
            </a:r>
          </a:p>
        </p:txBody>
      </p:sp>
      <p:sp>
        <p:nvSpPr>
          <p:cNvPr id="7" name="TextBox 6"/>
          <p:cNvSpPr txBox="1"/>
          <p:nvPr/>
        </p:nvSpPr>
        <p:spPr>
          <a:xfrm>
            <a:off x="6007258" y="2412169"/>
            <a:ext cx="575799" cy="215444"/>
          </a:xfrm>
          <a:prstGeom prst="rect">
            <a:avLst/>
          </a:prstGeom>
          <a:noFill/>
        </p:spPr>
        <p:txBody>
          <a:bodyPr wrap="none" rtlCol="0">
            <a:spAutoFit/>
          </a:bodyPr>
          <a:lstStyle/>
          <a:p>
            <a:r>
              <a:rPr lang="en-US" sz="800" dirty="0"/>
              <a:t>Aged Out</a:t>
            </a:r>
          </a:p>
        </p:txBody>
      </p:sp>
      <p:sp>
        <p:nvSpPr>
          <p:cNvPr id="8" name="TextBox 7"/>
          <p:cNvSpPr txBox="1"/>
          <p:nvPr/>
        </p:nvSpPr>
        <p:spPr>
          <a:xfrm>
            <a:off x="7312183" y="2435622"/>
            <a:ext cx="235962" cy="215444"/>
          </a:xfrm>
          <a:prstGeom prst="rect">
            <a:avLst/>
          </a:prstGeom>
          <a:noFill/>
        </p:spPr>
        <p:txBody>
          <a:bodyPr wrap="none" rtlCol="0">
            <a:spAutoFit/>
          </a:bodyPr>
          <a:lstStyle/>
          <a:p>
            <a:r>
              <a:rPr lang="en-US" sz="800" dirty="0"/>
              <a:t>$</a:t>
            </a:r>
          </a:p>
        </p:txBody>
      </p:sp>
      <p:sp>
        <p:nvSpPr>
          <p:cNvPr id="9" name="TextBox 8"/>
          <p:cNvSpPr txBox="1"/>
          <p:nvPr/>
        </p:nvSpPr>
        <p:spPr>
          <a:xfrm>
            <a:off x="7964794" y="2418688"/>
            <a:ext cx="543739" cy="215444"/>
          </a:xfrm>
          <a:prstGeom prst="rect">
            <a:avLst/>
          </a:prstGeom>
          <a:noFill/>
        </p:spPr>
        <p:txBody>
          <a:bodyPr wrap="none" rtlCol="0">
            <a:spAutoFit/>
          </a:bodyPr>
          <a:lstStyle/>
          <a:p>
            <a:r>
              <a:rPr lang="en-US" sz="800"/>
              <a:t>3,000.00</a:t>
            </a:r>
            <a:endParaRPr lang="en-US" sz="800" dirty="0"/>
          </a:p>
        </p:txBody>
      </p:sp>
      <p:sp>
        <p:nvSpPr>
          <p:cNvPr id="3" name="Rectangle 2"/>
          <p:cNvSpPr/>
          <p:nvPr/>
        </p:nvSpPr>
        <p:spPr>
          <a:xfrm>
            <a:off x="8179330" y="3075328"/>
            <a:ext cx="228600" cy="9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964793" y="3007723"/>
            <a:ext cx="543739" cy="215444"/>
          </a:xfrm>
          <a:prstGeom prst="rect">
            <a:avLst/>
          </a:prstGeom>
          <a:noFill/>
        </p:spPr>
        <p:txBody>
          <a:bodyPr wrap="none" rtlCol="0">
            <a:spAutoFit/>
          </a:bodyPr>
          <a:lstStyle/>
          <a:p>
            <a:r>
              <a:rPr lang="en-US" sz="800" b="1" dirty="0"/>
              <a:t>3,000.00</a:t>
            </a:r>
          </a:p>
        </p:txBody>
      </p:sp>
      <p:pic>
        <p:nvPicPr>
          <p:cNvPr id="12" name="Picture 11"/>
          <p:cNvPicPr>
            <a:picLocks noChangeAspect="1"/>
          </p:cNvPicPr>
          <p:nvPr/>
        </p:nvPicPr>
        <p:blipFill rotWithShape="1">
          <a:blip r:embed="rId4"/>
          <a:srcRect b="75131"/>
          <a:stretch/>
        </p:blipFill>
        <p:spPr>
          <a:xfrm>
            <a:off x="4930" y="0"/>
            <a:ext cx="12182140" cy="1705521"/>
          </a:xfrm>
          <a:prstGeom prst="rect">
            <a:avLst/>
          </a:prstGeom>
        </p:spPr>
      </p:pic>
      <p:pic>
        <p:nvPicPr>
          <p:cNvPr id="13" name="Picture 12"/>
          <p:cNvPicPr>
            <a:picLocks noChangeAspect="1"/>
          </p:cNvPicPr>
          <p:nvPr/>
        </p:nvPicPr>
        <p:blipFill>
          <a:blip r:embed="rId5"/>
          <a:stretch>
            <a:fillRect/>
          </a:stretch>
        </p:blipFill>
        <p:spPr>
          <a:xfrm>
            <a:off x="225467" y="274371"/>
            <a:ext cx="2292102" cy="917878"/>
          </a:xfrm>
          <a:prstGeom prst="rect">
            <a:avLst/>
          </a:prstGeom>
        </p:spPr>
      </p:pic>
      <p:sp>
        <p:nvSpPr>
          <p:cNvPr id="14" name="TextBox 13"/>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
        <p:nvSpPr>
          <p:cNvPr id="2" name="Title 1"/>
          <p:cNvSpPr>
            <a:spLocks noGrp="1"/>
          </p:cNvSpPr>
          <p:nvPr>
            <p:ph type="title"/>
          </p:nvPr>
        </p:nvSpPr>
        <p:spPr>
          <a:xfrm>
            <a:off x="3822700" y="130628"/>
            <a:ext cx="8029860" cy="1304472"/>
          </a:xfrm>
        </p:spPr>
        <p:txBody>
          <a:bodyPr>
            <a:normAutofit/>
          </a:bodyPr>
          <a:lstStyle/>
          <a:p>
            <a:r>
              <a:rPr lang="en-US" dirty="0"/>
              <a:t>Exception (c): Exceptionally Costly Program</a:t>
            </a:r>
          </a:p>
        </p:txBody>
      </p:sp>
    </p:spTree>
    <p:extLst>
      <p:ext uri="{BB962C8B-B14F-4D97-AF65-F5344CB8AC3E}">
        <p14:creationId xmlns:p14="http://schemas.microsoft.com/office/powerpoint/2010/main" val="325718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4465" y="-2413687"/>
            <a:ext cx="12697637" cy="8857974"/>
          </a:xfrm>
          <a:prstGeom prst="rect">
            <a:avLst/>
          </a:prstGeom>
        </p:spPr>
      </p:pic>
      <p:grpSp>
        <p:nvGrpSpPr>
          <p:cNvPr id="9" name="Group 8"/>
          <p:cNvGrpSpPr/>
          <p:nvPr/>
        </p:nvGrpSpPr>
        <p:grpSpPr>
          <a:xfrm>
            <a:off x="389745" y="2361536"/>
            <a:ext cx="8213567" cy="2321782"/>
            <a:chOff x="389745" y="2361536"/>
            <a:chExt cx="8213567" cy="2321782"/>
          </a:xfrm>
        </p:grpSpPr>
        <p:sp>
          <p:nvSpPr>
            <p:cNvPr id="10" name="Rounded Rectangle 9"/>
            <p:cNvSpPr/>
            <p:nvPr/>
          </p:nvSpPr>
          <p:spPr>
            <a:xfrm>
              <a:off x="389745" y="2405922"/>
              <a:ext cx="5448924" cy="1828800"/>
            </a:xfrm>
            <a:prstGeom prst="roundRect">
              <a:avLst/>
            </a:prstGeom>
            <a:solidFill>
              <a:schemeClr val="bg1"/>
            </a:solidFill>
            <a:ln w="76200">
              <a:solidFill>
                <a:srgbClr val="3F62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69628" y="2544146"/>
              <a:ext cx="4961744" cy="1477328"/>
            </a:xfrm>
            <a:prstGeom prst="rect">
              <a:avLst/>
            </a:prstGeom>
            <a:noFill/>
          </p:spPr>
          <p:txBody>
            <a:bodyPr wrap="square" rtlCol="0">
              <a:spAutoFit/>
            </a:bodyPr>
            <a:lstStyle/>
            <a:p>
              <a:r>
                <a:rPr lang="en-US" b="1" dirty="0">
                  <a:solidFill>
                    <a:srgbClr val="3F6293"/>
                  </a:solidFill>
                  <a:latin typeface="Arial" charset="0"/>
                  <a:ea typeface="Arial" charset="0"/>
                  <a:cs typeface="Arial" charset="0"/>
                </a:rPr>
                <a:t>Exception (a): Voluntary departure</a:t>
              </a:r>
            </a:p>
            <a:p>
              <a:r>
                <a:rPr lang="en-US" b="1" dirty="0">
                  <a:solidFill>
                    <a:srgbClr val="3F6293"/>
                  </a:solidFill>
                  <a:latin typeface="Arial" charset="0"/>
                  <a:ea typeface="Arial" charset="0"/>
                  <a:cs typeface="Arial" charset="0"/>
                </a:rPr>
                <a:t>Exception (b): Decrease in enrollment</a:t>
              </a:r>
            </a:p>
            <a:p>
              <a:r>
                <a:rPr lang="en-US" b="1" dirty="0">
                  <a:solidFill>
                    <a:srgbClr val="3F6293"/>
                  </a:solidFill>
                  <a:latin typeface="Arial" charset="0"/>
                  <a:ea typeface="Arial" charset="0"/>
                  <a:cs typeface="Arial" charset="0"/>
                </a:rPr>
                <a:t>Exception (c): Exceptionally costly program</a:t>
              </a:r>
            </a:p>
            <a:p>
              <a:r>
                <a:rPr lang="en-US" b="1" dirty="0">
                  <a:solidFill>
                    <a:srgbClr val="3F6293"/>
                  </a:solidFill>
                  <a:latin typeface="Arial" charset="0"/>
                  <a:ea typeface="Arial" charset="0"/>
                  <a:cs typeface="Arial" charset="0"/>
                </a:rPr>
                <a:t>Exception (d): Long-term purchases</a:t>
              </a:r>
            </a:p>
            <a:p>
              <a:r>
                <a:rPr lang="en-US" b="1" dirty="0">
                  <a:solidFill>
                    <a:srgbClr val="3F6293"/>
                  </a:solidFill>
                  <a:latin typeface="Arial" charset="0"/>
                  <a:ea typeface="Arial" charset="0"/>
                  <a:cs typeface="Arial" charset="0"/>
                </a:rPr>
                <a:t>Exception (e): SEA high cost fund</a:t>
              </a:r>
            </a:p>
          </p:txBody>
        </p:sp>
        <p:sp>
          <p:nvSpPr>
            <p:cNvPr id="12" name="Rounded Rectangle 11"/>
            <p:cNvSpPr/>
            <p:nvPr/>
          </p:nvSpPr>
          <p:spPr>
            <a:xfrm>
              <a:off x="6118410" y="2361536"/>
              <a:ext cx="2484902" cy="232178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707172" y="3562184"/>
              <a:ext cx="2011680" cy="15903"/>
            </a:xfrm>
            <a:prstGeom prst="straightConnector1">
              <a:avLst/>
            </a:prstGeom>
            <a:ln w="139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p:cNvPicPr>
            <a:picLocks noChangeAspect="1"/>
          </p:cNvPicPr>
          <p:nvPr/>
        </p:nvPicPr>
        <p:blipFill rotWithShape="1">
          <a:blip r:embed="rId4"/>
          <a:srcRect b="75131"/>
          <a:stretch/>
        </p:blipFill>
        <p:spPr>
          <a:xfrm>
            <a:off x="4930" y="0"/>
            <a:ext cx="12182140" cy="1705521"/>
          </a:xfrm>
          <a:prstGeom prst="rect">
            <a:avLst/>
          </a:prstGeom>
        </p:spPr>
      </p:pic>
      <p:pic>
        <p:nvPicPr>
          <p:cNvPr id="15" name="Picture 14"/>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p:txBody>
          <a:bodyPr/>
          <a:lstStyle/>
          <a:p>
            <a:r>
              <a:rPr lang="en-US" dirty="0"/>
              <a:t>Exception (d)</a:t>
            </a:r>
          </a:p>
        </p:txBody>
      </p:sp>
      <p:sp>
        <p:nvSpPr>
          <p:cNvPr id="16" name="TextBox 15"/>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241067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104465" y="-2413687"/>
            <a:ext cx="12697637" cy="8857974"/>
          </a:xfrm>
          <a:prstGeom prst="rect">
            <a:avLst/>
          </a:prstGeom>
        </p:spPr>
      </p:pic>
      <p:sp>
        <p:nvSpPr>
          <p:cNvPr id="5" name="TextBox 4"/>
          <p:cNvSpPr txBox="1"/>
          <p:nvPr/>
        </p:nvSpPr>
        <p:spPr>
          <a:xfrm>
            <a:off x="301752" y="2093976"/>
            <a:ext cx="4166881" cy="1477328"/>
          </a:xfrm>
          <a:prstGeom prst="rect">
            <a:avLst/>
          </a:prstGeom>
          <a:noFill/>
        </p:spPr>
        <p:txBody>
          <a:bodyPr wrap="square" rtlCol="0">
            <a:spAutoFit/>
          </a:bodyPr>
          <a:lstStyle/>
          <a:p>
            <a:r>
              <a:rPr lang="en-US" dirty="0">
                <a:solidFill>
                  <a:schemeClr val="bg1"/>
                </a:solidFill>
                <a:latin typeface="Arial" charset="0"/>
                <a:ea typeface="Arial" charset="0"/>
                <a:cs typeface="Arial" charset="0"/>
              </a:rPr>
              <a:t>An LEA may reduce the level of expenditures by the LEA under Part B of the Act below the level of those expenditures for the preceding fiscal year if the reduction is attributable to … </a:t>
            </a:r>
          </a:p>
        </p:txBody>
      </p:sp>
      <p:sp>
        <p:nvSpPr>
          <p:cNvPr id="6" name="TextBox 5"/>
          <p:cNvSpPr txBox="1"/>
          <p:nvPr/>
        </p:nvSpPr>
        <p:spPr>
          <a:xfrm>
            <a:off x="498149" y="3728857"/>
            <a:ext cx="4535028" cy="1200329"/>
          </a:xfrm>
          <a:prstGeom prst="rect">
            <a:avLst/>
          </a:prstGeom>
          <a:noFill/>
        </p:spPr>
        <p:txBody>
          <a:bodyPr wrap="square" rtlCol="0">
            <a:spAutoFit/>
          </a:bodyPr>
          <a:lstStyle/>
          <a:p>
            <a:r>
              <a:rPr lang="en-US" dirty="0">
                <a:solidFill>
                  <a:schemeClr val="bg1"/>
                </a:solidFill>
                <a:latin typeface="Arial" charset="0"/>
                <a:ea typeface="Arial" charset="0"/>
                <a:cs typeface="Arial" charset="0"/>
              </a:rPr>
              <a:t>(d) the termination of costly expenditures for long-term purchases, such as the acquisition of equipment or the construction of school facilities. </a:t>
            </a:r>
          </a:p>
        </p:txBody>
      </p:sp>
      <p:sp>
        <p:nvSpPr>
          <p:cNvPr id="7" name="TextBox 6"/>
          <p:cNvSpPr txBox="1"/>
          <p:nvPr/>
        </p:nvSpPr>
        <p:spPr>
          <a:xfrm>
            <a:off x="498149" y="5086739"/>
            <a:ext cx="1864613" cy="307777"/>
          </a:xfrm>
          <a:prstGeom prst="rect">
            <a:avLst/>
          </a:prstGeom>
          <a:noFill/>
        </p:spPr>
        <p:txBody>
          <a:bodyPr wrap="none" rtlCol="0">
            <a:spAutoFit/>
          </a:bodyPr>
          <a:lstStyle/>
          <a:p>
            <a:r>
              <a:rPr lang="en-US" sz="1400" dirty="0">
                <a:solidFill>
                  <a:schemeClr val="bg1"/>
                </a:solidFill>
                <a:latin typeface="Arial" charset="0"/>
                <a:ea typeface="Arial" charset="0"/>
                <a:cs typeface="Arial" charset="0"/>
              </a:rPr>
              <a:t>34 CFR §300.204(d)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554" y="1868558"/>
            <a:ext cx="6808406" cy="4749600"/>
          </a:xfrm>
          <a:prstGeom prst="rect">
            <a:avLst/>
          </a:prstGeom>
        </p:spPr>
      </p:pic>
      <p:pic>
        <p:nvPicPr>
          <p:cNvPr id="10" name="Picture 9"/>
          <p:cNvPicPr>
            <a:picLocks noChangeAspect="1"/>
          </p:cNvPicPr>
          <p:nvPr/>
        </p:nvPicPr>
        <p:blipFill rotWithShape="1">
          <a:blip r:embed="rId4"/>
          <a:srcRect b="75131"/>
          <a:stretch/>
        </p:blipFill>
        <p:spPr>
          <a:xfrm>
            <a:off x="4930" y="0"/>
            <a:ext cx="12182140" cy="1705521"/>
          </a:xfrm>
          <a:prstGeom prst="rect">
            <a:avLst/>
          </a:prstGeom>
        </p:spPr>
      </p:pic>
      <p:pic>
        <p:nvPicPr>
          <p:cNvPr id="11" name="Picture 10"/>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p:txBody>
          <a:bodyPr/>
          <a:lstStyle/>
          <a:p>
            <a:r>
              <a:rPr lang="en-US" dirty="0"/>
              <a:t>Exception (d)</a:t>
            </a:r>
          </a:p>
        </p:txBody>
      </p:sp>
      <p:sp>
        <p:nvSpPr>
          <p:cNvPr id="12" name="TextBox 11"/>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130038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3"/>
                                        </p:tgtEl>
                                      </p:cBhvr>
                                      <p:by x="54000" y="54000"/>
                                    </p:animScale>
                                  </p:childTnLst>
                                </p:cTn>
                              </p:par>
                              <p:par>
                                <p:cTn id="7" presetID="42" presetClass="path" presetSubtype="0" accel="50000" decel="50000" fill="hold" nodeType="withEffect">
                                  <p:stCondLst>
                                    <p:cond delay="0"/>
                                  </p:stCondLst>
                                  <p:childTnLst>
                                    <p:animMotion origin="layout" path="M -4.16667E-6 0 L -0.31653 0.32731 " pathEditMode="relative" rAng="0" ptsTypes="AA">
                                      <p:cBhvr>
                                        <p:cTn id="8" dur="2000" fill="hold"/>
                                        <p:tgtEl>
                                          <p:spTgt spid="13"/>
                                        </p:tgtEl>
                                        <p:attrNameLst>
                                          <p:attrName>ppt_x</p:attrName>
                                          <p:attrName>ppt_y</p:attrName>
                                        </p:attrNameLst>
                                      </p:cBhvr>
                                      <p:rCtr x="-15833" y="16366"/>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2500"/>
                            </p:stCondLst>
                            <p:childTnLst>
                              <p:par>
                                <p:cTn id="14" presetID="10" presetClass="exit" presetSubtype="0" fill="hold" nodeType="after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par>
                          <p:cTn id="21" fill="hold">
                            <p:stCondLst>
                              <p:cond delay="4000"/>
                            </p:stCondLst>
                            <p:childTnLst>
                              <p:par>
                                <p:cTn id="22" presetID="10" presetClass="entr" presetSubtype="0" fill="hold" grpId="0" nodeType="after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par>
                          <p:cTn id="25" fill="hold">
                            <p:stCondLst>
                              <p:cond delay="6000"/>
                            </p:stCondLst>
                            <p:childTnLst>
                              <p:par>
                                <p:cTn id="26" presetID="10" presetClass="entr" presetSubtype="0" fill="hold" grpId="0"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554" y="1868558"/>
            <a:ext cx="6808406" cy="4749600"/>
          </a:xfrm>
          <a:prstGeom prst="rect">
            <a:avLst/>
          </a:prstGeom>
        </p:spPr>
      </p:pic>
      <p:pic>
        <p:nvPicPr>
          <p:cNvPr id="13" name="Picture 12"/>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306579" y="-3039995"/>
            <a:ext cx="15535656" cy="10837801"/>
          </a:xfrm>
          <a:prstGeom prst="rect">
            <a:avLst/>
          </a:prstGeom>
        </p:spPr>
      </p:pic>
      <p:pic>
        <p:nvPicPr>
          <p:cNvPr id="7" name="Picture 6"/>
          <p:cNvPicPr>
            <a:picLocks noChangeAspect="1"/>
          </p:cNvPicPr>
          <p:nvPr/>
        </p:nvPicPr>
        <p:blipFill rotWithShape="1">
          <a:blip r:embed="rId4"/>
          <a:srcRect b="75131"/>
          <a:stretch/>
        </p:blipFill>
        <p:spPr>
          <a:xfrm>
            <a:off x="4930" y="0"/>
            <a:ext cx="12182140" cy="1705521"/>
          </a:xfrm>
          <a:prstGeom prst="rect">
            <a:avLst/>
          </a:prstGeom>
        </p:spPr>
      </p:pic>
      <p:pic>
        <p:nvPicPr>
          <p:cNvPr id="9" name="Picture 8"/>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p:txBody>
          <a:bodyPr/>
          <a:lstStyle/>
          <a:p>
            <a:r>
              <a:rPr lang="en-US" dirty="0"/>
              <a:t>Exception (d)</a:t>
            </a:r>
          </a:p>
        </p:txBody>
      </p:sp>
      <p:sp>
        <p:nvSpPr>
          <p:cNvPr id="11" name="TextBox 10"/>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236369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2"/>
                                        </p:tgtEl>
                                      </p:cBhvr>
                                      <p:by x="225000" y="225000"/>
                                    </p:animScale>
                                  </p:childTnLst>
                                </p:cTn>
                              </p:par>
                              <p:par>
                                <p:cTn id="7" presetID="42" presetClass="path" presetSubtype="0" accel="50000" decel="50000" fill="hold" nodeType="withEffect">
                                  <p:stCondLst>
                                    <p:cond delay="0"/>
                                  </p:stCondLst>
                                  <p:childTnLst>
                                    <p:animMotion origin="layout" path="M 5E-6 1.11022E-16 L -0.33646 -0.26944 " pathEditMode="relative" rAng="0" ptsTypes="AA">
                                      <p:cBhvr>
                                        <p:cTn id="8" dur="2000" fill="hold"/>
                                        <p:tgtEl>
                                          <p:spTgt spid="12"/>
                                        </p:tgtEl>
                                        <p:attrNameLst>
                                          <p:attrName>ppt_x</p:attrName>
                                          <p:attrName>ppt_y</p:attrName>
                                        </p:attrNameLst>
                                      </p:cBhvr>
                                      <p:rCtr x="-16823" y="-13472"/>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306579" y="-3039995"/>
            <a:ext cx="15535656" cy="10837801"/>
          </a:xfrm>
          <a:prstGeom prst="rect">
            <a:avLst/>
          </a:prstGeom>
        </p:spPr>
      </p:pic>
      <p:sp>
        <p:nvSpPr>
          <p:cNvPr id="4" name="Rounded Rectangle 3"/>
          <p:cNvSpPr/>
          <p:nvPr/>
        </p:nvSpPr>
        <p:spPr>
          <a:xfrm>
            <a:off x="4785945" y="2775005"/>
            <a:ext cx="3161024" cy="293730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51401" y="5499340"/>
            <a:ext cx="411018" cy="73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srcRect b="75131"/>
          <a:stretch/>
        </p:blipFill>
        <p:spPr>
          <a:xfrm>
            <a:off x="4930" y="0"/>
            <a:ext cx="12182140" cy="1705521"/>
          </a:xfrm>
          <a:prstGeom prst="rect">
            <a:avLst/>
          </a:prstGeom>
        </p:spPr>
      </p:pic>
      <p:pic>
        <p:nvPicPr>
          <p:cNvPr id="10" name="Picture 9"/>
          <p:cNvPicPr>
            <a:picLocks noChangeAspect="1"/>
          </p:cNvPicPr>
          <p:nvPr/>
        </p:nvPicPr>
        <p:blipFill>
          <a:blip r:embed="rId5"/>
          <a:stretch>
            <a:fillRect/>
          </a:stretch>
        </p:blipFill>
        <p:spPr>
          <a:xfrm>
            <a:off x="225467" y="274371"/>
            <a:ext cx="2292102" cy="917878"/>
          </a:xfrm>
          <a:prstGeom prst="rect">
            <a:avLst/>
          </a:prstGeom>
        </p:spPr>
      </p:pic>
      <p:sp>
        <p:nvSpPr>
          <p:cNvPr id="11" name="TextBox 10"/>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
        <p:nvSpPr>
          <p:cNvPr id="2" name="Title 1"/>
          <p:cNvSpPr>
            <a:spLocks noGrp="1"/>
          </p:cNvSpPr>
          <p:nvPr>
            <p:ph type="title"/>
          </p:nvPr>
        </p:nvSpPr>
        <p:spPr/>
        <p:txBody>
          <a:bodyPr/>
          <a:lstStyle/>
          <a:p>
            <a:r>
              <a:rPr lang="en-US" dirty="0"/>
              <a:t>Exception (d): Long-term Purchases</a:t>
            </a:r>
          </a:p>
        </p:txBody>
      </p:sp>
    </p:spTree>
    <p:extLst>
      <p:ext uri="{BB962C8B-B14F-4D97-AF65-F5344CB8AC3E}">
        <p14:creationId xmlns:p14="http://schemas.microsoft.com/office/powerpoint/2010/main" val="239799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a:t>
            </a:r>
            <a:br>
              <a:rPr lang="en-US" dirty="0" smtClean="0"/>
            </a:br>
            <a:endParaRPr lang="en-US" dirty="0"/>
          </a:p>
        </p:txBody>
      </p:sp>
      <p:sp>
        <p:nvSpPr>
          <p:cNvPr id="3" name="Content Placeholder 2"/>
          <p:cNvSpPr>
            <a:spLocks noGrp="1"/>
          </p:cNvSpPr>
          <p:nvPr>
            <p:ph idx="1"/>
          </p:nvPr>
        </p:nvSpPr>
        <p:spPr/>
        <p:txBody>
          <a:bodyPr>
            <a:normAutofit fontScale="40000" lnSpcReduction="20000"/>
          </a:bodyPr>
          <a:lstStyle/>
          <a:p>
            <a:r>
              <a:rPr lang="en-US" b="1" dirty="0" smtClean="0"/>
              <a:t>Adjustments to local fiscal efforts in certain fiscal years  - 34 CFR 300.205</a:t>
            </a:r>
          </a:p>
          <a:p>
            <a:r>
              <a:rPr lang="en-US" dirty="0" smtClean="0"/>
              <a:t>An LEA may reduce its MOE obligation by up to 50 percent of any increase over the preceding year in its IDEA Part B Section 611 allocation . That is, if an LEA receives more IDEA Section 611 funds than it received for the previous fiscal year, it may reduce its state and/or local contributions by up to 50 percent of the amount of the increase. To adjust its MOE obligation in this manner, an LEA must ensure that it provides FAPE for children with disabilities; NYSED must determine that the LEA “meets requirements” of the IDEA Part B; NYSED must not have taken action against the LEA under IDEA Section 616; and the LEA must not have been identified as having significant disproportionality based on race or ethnicity with respect to identification of children as children with disabilities, including identification as children with particular impairments, placement in particular educational settings, or the incidence, duration, and type of disciplinary actions.</a:t>
            </a:r>
          </a:p>
          <a:p>
            <a:r>
              <a:rPr lang="en-US" dirty="0" smtClean="0"/>
              <a:t>LEAs are also permitted to voluntarily use up to 15 percent of IDEA Part B Sections 611 and 619 funds to provide coordinated early intervening services (CEIS). These are services provided to children who are not currently identified as needing special education or related services, but who need additional academic or behavioral support to succeed in general education. If an LEA chooses to take advantage of both provisions — using funds for CEIS and reducing its MOE obligation by up to 50 percent of its IDEA Section 611 funding increase — the combined total of Part B funds used under both provisions cannot exceed the lesser of the maximum dollar amounts available for either CEIS (15 percent of Sections 611 and 619 funds) or MOE reduction (50 percent of the increase in Section 611 funds). Please see CIFR’s guide on CEIS (</a:t>
            </a:r>
            <a:r>
              <a:rPr lang="en-US" u="sng" dirty="0" smtClean="0"/>
              <a:t>http://cifr.wested.org/resources/ceis/</a:t>
            </a:r>
            <a:r>
              <a:rPr lang="en-US" dirty="0" smtClean="0"/>
              <a:t>) for more information.</a:t>
            </a:r>
          </a:p>
          <a:p>
            <a:r>
              <a:rPr lang="en-US" dirty="0"/>
              <a:t>These allowable adjustments to MOE are described later in this presentation because they are part of The Calculator. </a:t>
            </a:r>
          </a:p>
          <a:p>
            <a:endParaRPr lang="en-US" dirty="0" smtClean="0"/>
          </a:p>
        </p:txBody>
      </p:sp>
    </p:spTree>
    <p:extLst>
      <p:ext uri="{BB962C8B-B14F-4D97-AF65-F5344CB8AC3E}">
        <p14:creationId xmlns:p14="http://schemas.microsoft.com/office/powerpoint/2010/main" val="17497602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306579" y="-3039995"/>
            <a:ext cx="15535656" cy="10837801"/>
          </a:xfrm>
          <a:prstGeom prst="rect">
            <a:avLst/>
          </a:prstGeom>
        </p:spPr>
      </p:pic>
      <p:sp>
        <p:nvSpPr>
          <p:cNvPr id="4" name="Rounded Rectangle 3"/>
          <p:cNvSpPr/>
          <p:nvPr/>
        </p:nvSpPr>
        <p:spPr>
          <a:xfrm>
            <a:off x="4785945" y="2782957"/>
            <a:ext cx="3161024" cy="29293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92803" y="3356384"/>
            <a:ext cx="1494058" cy="415498"/>
          </a:xfrm>
          <a:prstGeom prst="rect">
            <a:avLst/>
          </a:prstGeom>
          <a:noFill/>
        </p:spPr>
        <p:txBody>
          <a:bodyPr wrap="square" rtlCol="0">
            <a:spAutoFit/>
          </a:bodyPr>
          <a:lstStyle/>
          <a:p>
            <a:r>
              <a:rPr lang="en-US" sz="700"/>
              <a:t>Completed 5-year project to acquire iPads and related software for all special education students</a:t>
            </a:r>
            <a:endParaRPr lang="en-US" sz="700" dirty="0"/>
          </a:p>
        </p:txBody>
      </p:sp>
      <p:sp>
        <p:nvSpPr>
          <p:cNvPr id="7" name="TextBox 6"/>
          <p:cNvSpPr txBox="1"/>
          <p:nvPr/>
        </p:nvSpPr>
        <p:spPr>
          <a:xfrm>
            <a:off x="6486861" y="3446840"/>
            <a:ext cx="235962" cy="215444"/>
          </a:xfrm>
          <a:prstGeom prst="rect">
            <a:avLst/>
          </a:prstGeom>
          <a:noFill/>
        </p:spPr>
        <p:txBody>
          <a:bodyPr wrap="none" rtlCol="0">
            <a:spAutoFit/>
          </a:bodyPr>
          <a:lstStyle/>
          <a:p>
            <a:r>
              <a:rPr lang="en-US" sz="800" dirty="0"/>
              <a:t>$</a:t>
            </a:r>
          </a:p>
        </p:txBody>
      </p:sp>
      <p:sp>
        <p:nvSpPr>
          <p:cNvPr id="9" name="TextBox 8"/>
          <p:cNvSpPr txBox="1"/>
          <p:nvPr/>
        </p:nvSpPr>
        <p:spPr>
          <a:xfrm>
            <a:off x="7105604" y="3446840"/>
            <a:ext cx="595035" cy="215444"/>
          </a:xfrm>
          <a:prstGeom prst="rect">
            <a:avLst/>
          </a:prstGeom>
          <a:noFill/>
        </p:spPr>
        <p:txBody>
          <a:bodyPr wrap="none" rtlCol="0">
            <a:spAutoFit/>
          </a:bodyPr>
          <a:lstStyle/>
          <a:p>
            <a:r>
              <a:rPr lang="en-US" sz="800" dirty="0"/>
              <a:t>10,000.00</a:t>
            </a:r>
          </a:p>
        </p:txBody>
      </p:sp>
      <p:sp>
        <p:nvSpPr>
          <p:cNvPr id="6" name="Rectangle 5"/>
          <p:cNvSpPr/>
          <p:nvPr/>
        </p:nvSpPr>
        <p:spPr>
          <a:xfrm>
            <a:off x="7251401" y="5499340"/>
            <a:ext cx="411018" cy="73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59393" y="5428269"/>
            <a:ext cx="595035" cy="215444"/>
          </a:xfrm>
          <a:prstGeom prst="rect">
            <a:avLst/>
          </a:prstGeom>
          <a:noFill/>
        </p:spPr>
        <p:txBody>
          <a:bodyPr wrap="none" rtlCol="0">
            <a:spAutoFit/>
          </a:bodyPr>
          <a:lstStyle/>
          <a:p>
            <a:r>
              <a:rPr lang="en-US" sz="800" dirty="0"/>
              <a:t>10,000.00</a:t>
            </a:r>
          </a:p>
        </p:txBody>
      </p:sp>
      <p:pic>
        <p:nvPicPr>
          <p:cNvPr id="12" name="Picture 11"/>
          <p:cNvPicPr>
            <a:picLocks noChangeAspect="1"/>
          </p:cNvPicPr>
          <p:nvPr/>
        </p:nvPicPr>
        <p:blipFill rotWithShape="1">
          <a:blip r:embed="rId4"/>
          <a:srcRect b="75131"/>
          <a:stretch/>
        </p:blipFill>
        <p:spPr>
          <a:xfrm>
            <a:off x="4930" y="0"/>
            <a:ext cx="12182140" cy="1705521"/>
          </a:xfrm>
          <a:prstGeom prst="rect">
            <a:avLst/>
          </a:prstGeom>
        </p:spPr>
      </p:pic>
      <p:pic>
        <p:nvPicPr>
          <p:cNvPr id="13" name="Picture 12"/>
          <p:cNvPicPr>
            <a:picLocks noChangeAspect="1"/>
          </p:cNvPicPr>
          <p:nvPr/>
        </p:nvPicPr>
        <p:blipFill>
          <a:blip r:embed="rId5"/>
          <a:stretch>
            <a:fillRect/>
          </a:stretch>
        </p:blipFill>
        <p:spPr>
          <a:xfrm>
            <a:off x="225467" y="274371"/>
            <a:ext cx="2292102" cy="917878"/>
          </a:xfrm>
          <a:prstGeom prst="rect">
            <a:avLst/>
          </a:prstGeom>
        </p:spPr>
      </p:pic>
      <p:sp>
        <p:nvSpPr>
          <p:cNvPr id="14" name="TextBox 13"/>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
        <p:nvSpPr>
          <p:cNvPr id="2" name="Title 1"/>
          <p:cNvSpPr>
            <a:spLocks noGrp="1"/>
          </p:cNvSpPr>
          <p:nvPr>
            <p:ph type="title"/>
          </p:nvPr>
        </p:nvSpPr>
        <p:spPr/>
        <p:txBody>
          <a:bodyPr/>
          <a:lstStyle/>
          <a:p>
            <a:r>
              <a:rPr lang="en-US" dirty="0"/>
              <a:t>Exception (d): Long-term Purchases</a:t>
            </a:r>
          </a:p>
        </p:txBody>
      </p:sp>
    </p:spTree>
    <p:extLst>
      <p:ext uri="{BB962C8B-B14F-4D97-AF65-F5344CB8AC3E}">
        <p14:creationId xmlns:p14="http://schemas.microsoft.com/office/powerpoint/2010/main" val="39912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 to MOE</a:t>
            </a:r>
          </a:p>
        </p:txBody>
      </p:sp>
      <p:sp>
        <p:nvSpPr>
          <p:cNvPr id="5" name="TextBox 4"/>
          <p:cNvSpPr txBox="1"/>
          <p:nvPr/>
        </p:nvSpPr>
        <p:spPr>
          <a:xfrm>
            <a:off x="855206" y="2093976"/>
            <a:ext cx="4944016" cy="2308324"/>
          </a:xfrm>
          <a:prstGeom prst="rect">
            <a:avLst/>
          </a:prstGeom>
          <a:noFill/>
        </p:spPr>
        <p:txBody>
          <a:bodyPr wrap="square" rtlCol="0">
            <a:spAutoFit/>
          </a:bodyPr>
          <a:lstStyle/>
          <a:p>
            <a:r>
              <a:rPr lang="en-US" dirty="0">
                <a:solidFill>
                  <a:schemeClr val="bg1"/>
                </a:solidFill>
                <a:latin typeface="Arial" charset="0"/>
                <a:ea typeface="Arial" charset="0"/>
                <a:cs typeface="Arial" charset="0"/>
              </a:rPr>
              <a:t>Adjustment to Maintenance of Effort– for any fiscal year for which the [IDEA Part B] allocation received by an LEA under §300.705 exceeds the amount the LEA received for the previous fiscal year, the LEA may reduce the level of expenditures otherwise required by §300.203(b) by not more than 50 percent of the amount of that excess.</a:t>
            </a:r>
          </a:p>
        </p:txBody>
      </p:sp>
      <p:sp>
        <p:nvSpPr>
          <p:cNvPr id="7" name="TextBox 6"/>
          <p:cNvSpPr txBox="1"/>
          <p:nvPr/>
        </p:nvSpPr>
        <p:spPr>
          <a:xfrm>
            <a:off x="1385557" y="4553373"/>
            <a:ext cx="1646605" cy="307777"/>
          </a:xfrm>
          <a:prstGeom prst="rect">
            <a:avLst/>
          </a:prstGeom>
          <a:noFill/>
        </p:spPr>
        <p:txBody>
          <a:bodyPr wrap="none" rtlCol="0">
            <a:spAutoFit/>
          </a:bodyPr>
          <a:lstStyle/>
          <a:p>
            <a:r>
              <a:rPr lang="en-US" sz="1400" dirty="0">
                <a:solidFill>
                  <a:schemeClr val="bg1"/>
                </a:solidFill>
                <a:latin typeface="Arial" charset="0"/>
                <a:ea typeface="Arial" charset="0"/>
                <a:cs typeface="Arial" charset="0"/>
              </a:rPr>
              <a:t>34 CFR §300.205 </a:t>
            </a:r>
          </a:p>
        </p:txBody>
      </p:sp>
    </p:spTree>
    <p:extLst>
      <p:ext uri="{BB962C8B-B14F-4D97-AF65-F5344CB8AC3E}">
        <p14:creationId xmlns:p14="http://schemas.microsoft.com/office/powerpoint/2010/main" val="81106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Eligibility for an Adjustment to MOE</a:t>
            </a:r>
          </a:p>
        </p:txBody>
      </p:sp>
      <p:sp>
        <p:nvSpPr>
          <p:cNvPr id="4" name="Rectangle 3"/>
          <p:cNvSpPr/>
          <p:nvPr/>
        </p:nvSpPr>
        <p:spPr>
          <a:xfrm>
            <a:off x="4223081" y="801601"/>
            <a:ext cx="3729789" cy="882819"/>
          </a:xfrm>
          <a:prstGeom prst="rect">
            <a:avLst/>
          </a:prstGeom>
          <a:solidFill>
            <a:srgbClr val="275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4355429" y="970308"/>
            <a:ext cx="3465095" cy="5707215"/>
          </a:xfrm>
          <a:prstGeom prst="rect">
            <a:avLst/>
          </a:prstGeom>
        </p:spPr>
      </p:pic>
      <p:sp>
        <p:nvSpPr>
          <p:cNvPr id="7" name="Rectangle 6"/>
          <p:cNvSpPr/>
          <p:nvPr/>
        </p:nvSpPr>
        <p:spPr>
          <a:xfrm>
            <a:off x="8009859" y="3531136"/>
            <a:ext cx="4118345" cy="707886"/>
          </a:xfrm>
          <a:prstGeom prst="rect">
            <a:avLst/>
          </a:prstGeom>
        </p:spPr>
        <p:txBody>
          <a:bodyPr wrap="square">
            <a:spAutoFit/>
          </a:bodyPr>
          <a:lstStyle/>
          <a:p>
            <a:r>
              <a:rPr lang="en-US" sz="2000" dirty="0">
                <a:solidFill>
                  <a:schemeClr val="bg1"/>
                </a:solidFill>
              </a:rPr>
              <a:t>https://ideadata.org/resource-library/56995073150ba000628b45df/ </a:t>
            </a:r>
          </a:p>
        </p:txBody>
      </p:sp>
    </p:spTree>
    <p:extLst>
      <p:ext uri="{BB962C8B-B14F-4D97-AF65-F5344CB8AC3E}">
        <p14:creationId xmlns:p14="http://schemas.microsoft.com/office/powerpoint/2010/main" val="136856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041" y="-7145136"/>
            <a:ext cx="19787616" cy="13791023"/>
          </a:xfrm>
          <a:prstGeom prst="rect">
            <a:avLst/>
          </a:prstGeom>
        </p:spPr>
      </p:pic>
      <p:pic>
        <p:nvPicPr>
          <p:cNvPr id="7" name="Picture 6"/>
          <p:cNvPicPr>
            <a:picLocks noChangeAspect="1"/>
          </p:cNvPicPr>
          <p:nvPr/>
        </p:nvPicPr>
        <p:blipFill rotWithShape="1">
          <a:blip r:embed="rId4"/>
          <a:srcRect b="75131"/>
          <a:stretch/>
        </p:blipFill>
        <p:spPr>
          <a:xfrm>
            <a:off x="4930" y="0"/>
            <a:ext cx="12182140" cy="1705521"/>
          </a:xfrm>
          <a:prstGeom prst="rect">
            <a:avLst/>
          </a:prstGeom>
        </p:spPr>
      </p:pic>
      <p:sp>
        <p:nvSpPr>
          <p:cNvPr id="8" name="TextBox 7"/>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pic>
        <p:nvPicPr>
          <p:cNvPr id="9" name="Picture 8"/>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p:txBody>
          <a:bodyPr/>
          <a:lstStyle/>
          <a:p>
            <a:r>
              <a:rPr lang="en-US" dirty="0"/>
              <a:t>Adjustment to MOE</a:t>
            </a:r>
          </a:p>
        </p:txBody>
      </p:sp>
    </p:spTree>
    <p:extLst>
      <p:ext uri="{BB962C8B-B14F-4D97-AF65-F5344CB8AC3E}">
        <p14:creationId xmlns:p14="http://schemas.microsoft.com/office/powerpoint/2010/main" val="26793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041" y="-7145136"/>
            <a:ext cx="19787616" cy="13791023"/>
          </a:xfrm>
          <a:prstGeom prst="rect">
            <a:avLst/>
          </a:prstGeom>
        </p:spPr>
      </p:pic>
      <p:sp>
        <p:nvSpPr>
          <p:cNvPr id="4" name="Rounded Rectangle 3"/>
          <p:cNvSpPr/>
          <p:nvPr/>
        </p:nvSpPr>
        <p:spPr>
          <a:xfrm>
            <a:off x="3793067" y="5469467"/>
            <a:ext cx="3663839" cy="74818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09385" y="5920802"/>
            <a:ext cx="649537" cy="215444"/>
          </a:xfrm>
          <a:prstGeom prst="rect">
            <a:avLst/>
          </a:prstGeom>
          <a:noFill/>
        </p:spPr>
        <p:txBody>
          <a:bodyPr wrap="none" rtlCol="0">
            <a:spAutoFit/>
          </a:bodyPr>
          <a:lstStyle/>
          <a:p>
            <a:r>
              <a:rPr lang="en-US" sz="800" b="1"/>
              <a:t>100,000.00</a:t>
            </a:r>
            <a:endParaRPr lang="en-US" sz="800" b="1" dirty="0"/>
          </a:p>
        </p:txBody>
      </p:sp>
      <p:pic>
        <p:nvPicPr>
          <p:cNvPr id="8" name="Picture 7"/>
          <p:cNvPicPr>
            <a:picLocks noChangeAspect="1"/>
          </p:cNvPicPr>
          <p:nvPr/>
        </p:nvPicPr>
        <p:blipFill rotWithShape="1">
          <a:blip r:embed="rId4"/>
          <a:srcRect b="75131"/>
          <a:stretch/>
        </p:blipFill>
        <p:spPr>
          <a:xfrm>
            <a:off x="4930" y="0"/>
            <a:ext cx="12182140" cy="1705521"/>
          </a:xfrm>
          <a:prstGeom prst="rect">
            <a:avLst/>
          </a:prstGeom>
        </p:spPr>
      </p:pic>
      <p:sp>
        <p:nvSpPr>
          <p:cNvPr id="9" name="TextBox 8"/>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pic>
        <p:nvPicPr>
          <p:cNvPr id="10" name="Picture 9"/>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p:txBody>
          <a:bodyPr/>
          <a:lstStyle/>
          <a:p>
            <a:r>
              <a:rPr lang="en-US" dirty="0"/>
              <a:t>Adjustment to MOE</a:t>
            </a:r>
          </a:p>
        </p:txBody>
      </p:sp>
    </p:spTree>
    <p:extLst>
      <p:ext uri="{BB962C8B-B14F-4D97-AF65-F5344CB8AC3E}">
        <p14:creationId xmlns:p14="http://schemas.microsoft.com/office/powerpoint/2010/main" val="14648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17" y="1729563"/>
            <a:ext cx="3461417" cy="5090806"/>
          </a:xfrm>
          <a:prstGeom prst="rect">
            <a:avLst/>
          </a:prstGeom>
        </p:spPr>
      </p:pic>
      <p:sp>
        <p:nvSpPr>
          <p:cNvPr id="2" name="Title 1"/>
          <p:cNvSpPr>
            <a:spLocks noGrp="1"/>
          </p:cNvSpPr>
          <p:nvPr>
            <p:ph type="title"/>
          </p:nvPr>
        </p:nvSpPr>
        <p:spPr/>
        <p:txBody>
          <a:bodyPr>
            <a:normAutofit fontScale="90000"/>
          </a:bodyPr>
          <a:lstStyle/>
          <a:p>
            <a:r>
              <a:rPr lang="en-US" dirty="0"/>
              <a:t>14-15 </a:t>
            </a:r>
            <a:r>
              <a:rPr lang="en-US" dirty="0" err="1"/>
              <a:t>Exc</a:t>
            </a:r>
            <a:r>
              <a:rPr lang="en-US" dirty="0"/>
              <a:t> &amp; </a:t>
            </a:r>
            <a:r>
              <a:rPr lang="en-US" dirty="0" err="1"/>
              <a:t>Adj</a:t>
            </a:r>
            <a:r>
              <a:rPr lang="en-US" dirty="0"/>
              <a:t> </a:t>
            </a:r>
            <a:r>
              <a:rPr lang="en-US" dirty="0" smtClean="0"/>
              <a:t>Worksheet</a:t>
            </a:r>
            <a:r>
              <a:rPr lang="en-US" dirty="0"/>
              <a:t/>
            </a:r>
            <a:br>
              <a:rPr lang="en-US" dirty="0"/>
            </a:br>
            <a:r>
              <a:rPr lang="en-US" dirty="0" smtClean="0">
                <a:solidFill>
                  <a:srgbClr val="FF0000"/>
                </a:solidFill>
              </a:rPr>
              <a:t>Tab 23 of the Calculator</a:t>
            </a:r>
            <a:endParaRPr lang="en-US" dirty="0">
              <a:solidFill>
                <a:srgbClr val="FF0000"/>
              </a:solidFill>
            </a:endParaRPr>
          </a:p>
        </p:txBody>
      </p:sp>
      <p:sp>
        <p:nvSpPr>
          <p:cNvPr id="5" name="TextBox 4"/>
          <p:cNvSpPr txBox="1"/>
          <p:nvPr/>
        </p:nvSpPr>
        <p:spPr>
          <a:xfrm>
            <a:off x="301752" y="2093976"/>
            <a:ext cx="4666174" cy="707886"/>
          </a:xfrm>
          <a:prstGeom prst="rect">
            <a:avLst/>
          </a:prstGeom>
          <a:noFill/>
        </p:spPr>
        <p:txBody>
          <a:bodyPr wrap="square" rtlCol="0">
            <a:spAutoFit/>
          </a:bodyPr>
          <a:lstStyle/>
          <a:p>
            <a:r>
              <a:rPr lang="en-US" sz="2000" dirty="0">
                <a:solidFill>
                  <a:schemeClr val="bg1"/>
                </a:solidFill>
                <a:latin typeface="Arial" charset="0"/>
                <a:ea typeface="Arial" charset="0"/>
                <a:cs typeface="Arial" charset="0"/>
              </a:rPr>
              <a:t>For years prior to 2015–16, users should enter final expenditure data only. </a:t>
            </a:r>
          </a:p>
        </p:txBody>
      </p:sp>
    </p:spTree>
    <p:extLst>
      <p:ext uri="{BB962C8B-B14F-4D97-AF65-F5344CB8AC3E}">
        <p14:creationId xmlns:p14="http://schemas.microsoft.com/office/powerpoint/2010/main" val="93313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17" y="1729563"/>
            <a:ext cx="3461417" cy="509080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304" y="1683469"/>
            <a:ext cx="5844286" cy="8595360"/>
          </a:xfrm>
          <a:prstGeom prst="rect">
            <a:avLst/>
          </a:prstGeom>
        </p:spPr>
      </p:pic>
      <p:pic>
        <p:nvPicPr>
          <p:cNvPr id="6" name="Picture 5"/>
          <p:cNvPicPr>
            <a:picLocks noChangeAspect="1"/>
          </p:cNvPicPr>
          <p:nvPr/>
        </p:nvPicPr>
        <p:blipFill rotWithShape="1">
          <a:blip r:embed="rId4"/>
          <a:srcRect l="-42" b="78557"/>
          <a:stretch/>
        </p:blipFill>
        <p:spPr>
          <a:xfrm>
            <a:off x="0" y="0"/>
            <a:ext cx="12187069" cy="1470581"/>
          </a:xfrm>
          <a:prstGeom prst="rect">
            <a:avLst/>
          </a:prstGeom>
        </p:spPr>
      </p:pic>
      <p:sp>
        <p:nvSpPr>
          <p:cNvPr id="2" name="Title 1"/>
          <p:cNvSpPr>
            <a:spLocks noGrp="1"/>
          </p:cNvSpPr>
          <p:nvPr>
            <p:ph type="title"/>
          </p:nvPr>
        </p:nvSpPr>
        <p:spPr/>
        <p:txBody>
          <a:bodyPr>
            <a:normAutofit fontScale="90000"/>
          </a:bodyPr>
          <a:lstStyle/>
          <a:p>
            <a:r>
              <a:rPr lang="en-US" dirty="0"/>
              <a:t>14-15 </a:t>
            </a:r>
            <a:r>
              <a:rPr lang="en-US" dirty="0" err="1"/>
              <a:t>Exc</a:t>
            </a:r>
            <a:r>
              <a:rPr lang="en-US" dirty="0"/>
              <a:t> &amp; </a:t>
            </a:r>
            <a:r>
              <a:rPr lang="en-US" dirty="0" err="1"/>
              <a:t>Adj</a:t>
            </a:r>
            <a:r>
              <a:rPr lang="en-US" dirty="0"/>
              <a:t> </a:t>
            </a:r>
            <a:r>
              <a:rPr lang="en-US" dirty="0" smtClean="0"/>
              <a:t>Worksheet</a:t>
            </a:r>
            <a:br>
              <a:rPr lang="en-US" dirty="0" smtClean="0"/>
            </a:br>
            <a:r>
              <a:rPr lang="en-US" dirty="0" smtClean="0">
                <a:solidFill>
                  <a:srgbClr val="FF0000"/>
                </a:solidFill>
              </a:rPr>
              <a:t>Tab 23 of the Calculator</a:t>
            </a:r>
            <a:endParaRPr lang="en-US" dirty="0">
              <a:solidFill>
                <a:srgbClr val="FF0000"/>
              </a:solidFill>
            </a:endParaRPr>
          </a:p>
        </p:txBody>
      </p:sp>
      <p:pic>
        <p:nvPicPr>
          <p:cNvPr id="7" name="Picture 6"/>
          <p:cNvPicPr>
            <a:picLocks noChangeAspect="1"/>
          </p:cNvPicPr>
          <p:nvPr/>
        </p:nvPicPr>
        <p:blipFill>
          <a:blip r:embed="rId5"/>
          <a:stretch>
            <a:fillRect/>
          </a:stretch>
        </p:blipFill>
        <p:spPr>
          <a:xfrm>
            <a:off x="225467" y="274371"/>
            <a:ext cx="2292102" cy="917878"/>
          </a:xfrm>
          <a:prstGeom prst="rect">
            <a:avLst/>
          </a:prstGeom>
        </p:spPr>
      </p:pic>
      <p:sp>
        <p:nvSpPr>
          <p:cNvPr id="10" name="TextBox 9"/>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114374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8"/>
                                        </p:tgtEl>
                                      </p:cBhvr>
                                      <p:by x="170000" y="170000"/>
                                    </p:animScale>
                                  </p:childTnLst>
                                </p:cTn>
                              </p:par>
                              <p:par>
                                <p:cTn id="7" presetID="42" presetClass="path" presetSubtype="0" accel="50000" decel="50000" fill="hold" nodeType="withEffect">
                                  <p:stCondLst>
                                    <p:cond delay="0"/>
                                  </p:stCondLst>
                                  <p:childTnLst>
                                    <p:animMotion origin="layout" path="M -4.16667E-7 1.85185E-6 L -0.2 0.25116 " pathEditMode="relative" rAng="0" ptsTypes="AA">
                                      <p:cBhvr>
                                        <p:cTn id="8" dur="2000" fill="hold"/>
                                        <p:tgtEl>
                                          <p:spTgt spid="8"/>
                                        </p:tgtEl>
                                        <p:attrNameLst>
                                          <p:attrName>ppt_x</p:attrName>
                                          <p:attrName>ppt_y</p:attrName>
                                        </p:attrNameLst>
                                      </p:cBhvr>
                                      <p:rCtr x="-10000" y="12546"/>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6.25E-7 -7.40741E-7 L -0.00013 -0.46273 " pathEditMode="relative" rAng="0" ptsTypes="AA">
                                      <p:cBhvr>
                                        <p:cTn id="16" dur="2000" fill="hold"/>
                                        <p:tgtEl>
                                          <p:spTgt spid="9"/>
                                        </p:tgtEl>
                                        <p:attrNameLst>
                                          <p:attrName>ppt_x</p:attrName>
                                          <p:attrName>ppt_y</p:attrName>
                                        </p:attrNameLst>
                                      </p:cBhvr>
                                      <p:rCtr x="-13" y="-2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15-16 MOE Worksheet </a:t>
            </a:r>
          </a:p>
        </p:txBody>
      </p:sp>
      <p:sp>
        <p:nvSpPr>
          <p:cNvPr id="5" name="TextBox 4"/>
          <p:cNvSpPr txBox="1"/>
          <p:nvPr/>
        </p:nvSpPr>
        <p:spPr>
          <a:xfrm>
            <a:off x="301752" y="2093976"/>
            <a:ext cx="3723493" cy="1200329"/>
          </a:xfrm>
          <a:prstGeom prst="rect">
            <a:avLst/>
          </a:prstGeom>
          <a:noFill/>
        </p:spPr>
        <p:txBody>
          <a:bodyPr wrap="square" rtlCol="0">
            <a:spAutoFit/>
          </a:bodyPr>
          <a:lstStyle/>
          <a:p>
            <a:r>
              <a:rPr lang="en-US" dirty="0">
                <a:solidFill>
                  <a:schemeClr val="bg1"/>
                </a:solidFill>
                <a:latin typeface="Arial" charset="0"/>
                <a:ea typeface="Arial" charset="0"/>
                <a:cs typeface="Arial" charset="0"/>
              </a:rPr>
              <a:t>The MOE worksheet uses the data entered on the </a:t>
            </a:r>
            <a:r>
              <a:rPr lang="en-US" dirty="0" err="1">
                <a:solidFill>
                  <a:schemeClr val="bg1"/>
                </a:solidFill>
                <a:latin typeface="Arial" charset="0"/>
                <a:ea typeface="Arial" charset="0"/>
                <a:cs typeface="Arial" charset="0"/>
              </a:rPr>
              <a:t>Exc</a:t>
            </a:r>
            <a:r>
              <a:rPr lang="en-US" dirty="0">
                <a:solidFill>
                  <a:schemeClr val="bg1"/>
                </a:solidFill>
                <a:latin typeface="Arial" charset="0"/>
                <a:ea typeface="Arial" charset="0"/>
                <a:cs typeface="Arial" charset="0"/>
              </a:rPr>
              <a:t> &amp; </a:t>
            </a:r>
            <a:r>
              <a:rPr lang="en-US" dirty="0" err="1">
                <a:solidFill>
                  <a:schemeClr val="bg1"/>
                </a:solidFill>
                <a:latin typeface="Arial" charset="0"/>
                <a:ea typeface="Arial" charset="0"/>
                <a:cs typeface="Arial" charset="0"/>
              </a:rPr>
              <a:t>Adj</a:t>
            </a:r>
            <a:r>
              <a:rPr lang="en-US" dirty="0">
                <a:solidFill>
                  <a:schemeClr val="bg1"/>
                </a:solidFill>
                <a:latin typeface="Arial" charset="0"/>
                <a:ea typeface="Arial" charset="0"/>
                <a:cs typeface="Arial" charset="0"/>
              </a:rPr>
              <a:t> worksheets to calculate a final MOE result for each method.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475" y="1784277"/>
            <a:ext cx="7750119" cy="4802125"/>
          </a:xfrm>
          <a:prstGeom prst="rect">
            <a:avLst/>
          </a:prstGeom>
        </p:spPr>
      </p:pic>
    </p:spTree>
    <p:extLst>
      <p:ext uri="{BB962C8B-B14F-4D97-AF65-F5344CB8AC3E}">
        <p14:creationId xmlns:p14="http://schemas.microsoft.com/office/powerpoint/2010/main" val="139955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43036" y="735291"/>
            <a:ext cx="9444033" cy="949129"/>
          </a:xfrm>
          <a:prstGeom prst="rect">
            <a:avLst/>
          </a:prstGeom>
          <a:solidFill>
            <a:srgbClr val="3F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15-16 MOE Worksheet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475" y="1784277"/>
            <a:ext cx="7750119" cy="4802125"/>
          </a:xfrm>
          <a:prstGeom prst="rect">
            <a:avLst/>
          </a:prstGeom>
        </p:spPr>
      </p:pic>
    </p:spTree>
    <p:extLst>
      <p:ext uri="{BB962C8B-B14F-4D97-AF65-F5344CB8AC3E}">
        <p14:creationId xmlns:p14="http://schemas.microsoft.com/office/powerpoint/2010/main" val="96179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79167E-6 4.81481E-6 L -0.05834 -0.06991 " pathEditMode="relative" rAng="0" ptsTypes="AA">
                                      <p:cBhvr>
                                        <p:cTn id="6" dur="2000" fill="hold"/>
                                        <p:tgtEl>
                                          <p:spTgt spid="4"/>
                                        </p:tgtEl>
                                        <p:attrNameLst>
                                          <p:attrName>ppt_x</p:attrName>
                                          <p:attrName>ppt_y</p:attrName>
                                        </p:attrNameLst>
                                      </p:cBhvr>
                                      <p:rCtr x="-2917" y="-3495"/>
                                    </p:animMotion>
                                  </p:childTnLst>
                                </p:cTn>
                              </p:par>
                              <p:par>
                                <p:cTn id="7" presetID="6" presetClass="emph" presetSubtype="0" fill="hold" nodeType="withEffect">
                                  <p:stCondLst>
                                    <p:cond delay="0"/>
                                  </p:stCondLst>
                                  <p:childTnLst>
                                    <p:animScale>
                                      <p:cBhvr>
                                        <p:cTn id="8" dur="2000" fill="hold"/>
                                        <p:tgtEl>
                                          <p:spTgt spid="4"/>
                                        </p:tgtEl>
                                      </p:cBhvr>
                                      <p:by x="120000" y="120000"/>
                                    </p:animScale>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p:tgtEl>
                                          <p:spTgt spid="8"/>
                                        </p:tgtEl>
                                        <p:attrNameLst>
                                          <p:attrName>ppt_y</p:attrName>
                                        </p:attrNameLst>
                                      </p:cBhvr>
                                      <p:tavLst>
                                        <p:tav tm="0">
                                          <p:val>
                                            <p:strVal val="#ppt_y+#ppt_h*1.125000"/>
                                          </p:val>
                                        </p:tav>
                                        <p:tav tm="100000">
                                          <p:val>
                                            <p:strVal val="#ppt_y"/>
                                          </p:val>
                                        </p:tav>
                                      </p:tavLst>
                                    </p:anim>
                                    <p:animEffect transition="in" filter="wipe(up)">
                                      <p:cBhvr>
                                        <p:cTn id="12"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3036" y="735291"/>
            <a:ext cx="9444033" cy="949129"/>
          </a:xfrm>
          <a:prstGeom prst="rect">
            <a:avLst/>
          </a:prstGeom>
          <a:solidFill>
            <a:srgbClr val="3F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950589" y="130628"/>
            <a:ext cx="8901971" cy="1179698"/>
          </a:xfrm>
        </p:spPr>
        <p:txBody>
          <a:bodyPr>
            <a:normAutofit/>
          </a:bodyPr>
          <a:lstStyle/>
          <a:p>
            <a:r>
              <a:rPr lang="en-US" dirty="0"/>
              <a:t>15-16 MOE Worksheet – Method 2: State and Local Total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470" y="821938"/>
            <a:ext cx="9305874" cy="57661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5397"/>
            <a:ext cx="16061751" cy="9952176"/>
          </a:xfrm>
          <a:prstGeom prst="rect">
            <a:avLst/>
          </a:prstGeom>
        </p:spPr>
      </p:pic>
      <p:sp>
        <p:nvSpPr>
          <p:cNvPr id="7" name="Rounded Rectangle 6"/>
          <p:cNvSpPr/>
          <p:nvPr/>
        </p:nvSpPr>
        <p:spPr>
          <a:xfrm>
            <a:off x="4085490" y="2213605"/>
            <a:ext cx="2785730" cy="26590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43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455 0.02434 L 0.04543 0.45976 " pathEditMode="fixed" rAng="0" ptsTypes="AA">
                                      <p:cBhvr>
                                        <p:cTn id="6" dur="2000" fill="hold"/>
                                        <p:tgtEl>
                                          <p:spTgt spid="4"/>
                                        </p:tgtEl>
                                        <p:attrNameLst>
                                          <p:attrName>ppt_x</p:attrName>
                                          <p:attrName>ppt_y</p:attrName>
                                        </p:attrNameLst>
                                      </p:cBhvr>
                                      <p:rCtr x="2044" y="21759"/>
                                    </p:animMotion>
                                  </p:childTnLst>
                                </p:cTn>
                              </p:par>
                              <p:par>
                                <p:cTn id="7" presetID="12" presetClass="exit" presetSubtype="4" fill="hold" grpId="0" nodeType="withEffect">
                                  <p:stCondLst>
                                    <p:cond delay="500"/>
                                  </p:stCondLst>
                                  <p:childTnLst>
                                    <p:anim calcmode="lin" valueType="num">
                                      <p:cBhvr additive="base">
                                        <p:cTn id="8" dur="2000"/>
                                        <p:tgtEl>
                                          <p:spTgt spid="5"/>
                                        </p:tgtEl>
                                        <p:attrNameLst>
                                          <p:attrName>ppt_y</p:attrName>
                                        </p:attrNameLst>
                                      </p:cBhvr>
                                      <p:tavLst>
                                        <p:tav tm="0">
                                          <p:val>
                                            <p:strVal val="#ppt_y"/>
                                          </p:val>
                                        </p:tav>
                                        <p:tav tm="100000">
                                          <p:val>
                                            <p:strVal val="#ppt_y+#ppt_h*1.125000"/>
                                          </p:val>
                                        </p:tav>
                                      </p:tavLst>
                                    </p:anim>
                                    <p:animEffect transition="out" filter="wipe(down)">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par>
                                <p:cTn id="11" presetID="6" presetClass="emph" presetSubtype="0" fill="hold" nodeType="withEffect">
                                  <p:stCondLst>
                                    <p:cond delay="0"/>
                                  </p:stCondLst>
                                  <p:childTnLst>
                                    <p:animScale>
                                      <p:cBhvr>
                                        <p:cTn id="12" dur="2000" fill="hold"/>
                                        <p:tgtEl>
                                          <p:spTgt spid="4"/>
                                        </p:tgtEl>
                                      </p:cBhvr>
                                      <p:by x="173000" y="173000"/>
                                    </p:animScale>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5048" y="1935677"/>
            <a:ext cx="9820895" cy="2451266"/>
          </a:xfrm>
        </p:spPr>
        <p:txBody>
          <a:bodyPr>
            <a:normAutofit fontScale="90000"/>
          </a:bodyPr>
          <a:lstStyle/>
          <a:p>
            <a:pPr algn="r"/>
            <a:r>
              <a:rPr lang="en-US" sz="4800" b="1" dirty="0">
                <a:solidFill>
                  <a:schemeClr val="bg1"/>
                </a:solidFill>
                <a:latin typeface="Arial" charset="0"/>
                <a:ea typeface="Arial" charset="0"/>
                <a:cs typeface="Arial" charset="0"/>
              </a:rPr>
              <a:t>Using </a:t>
            </a:r>
            <a:br>
              <a:rPr lang="en-US" sz="4800" b="1" dirty="0">
                <a:solidFill>
                  <a:schemeClr val="bg1"/>
                </a:solidFill>
                <a:latin typeface="Arial" charset="0"/>
                <a:ea typeface="Arial" charset="0"/>
                <a:cs typeface="Arial" charset="0"/>
              </a:rPr>
            </a:br>
            <a:r>
              <a:rPr lang="en-US" sz="4800" b="1" dirty="0">
                <a:solidFill>
                  <a:schemeClr val="bg1"/>
                </a:solidFill>
                <a:latin typeface="Arial" charset="0"/>
                <a:ea typeface="Arial" charset="0"/>
                <a:cs typeface="Arial" charset="0"/>
              </a:rPr>
              <a:t>The Local Educational Agency (LEA) </a:t>
            </a:r>
            <a:br>
              <a:rPr lang="en-US" sz="4800" b="1" dirty="0">
                <a:solidFill>
                  <a:schemeClr val="bg1"/>
                </a:solidFill>
                <a:latin typeface="Arial" charset="0"/>
                <a:ea typeface="Arial" charset="0"/>
                <a:cs typeface="Arial" charset="0"/>
              </a:rPr>
            </a:br>
            <a:r>
              <a:rPr lang="en-US" sz="4800" b="1" dirty="0">
                <a:solidFill>
                  <a:schemeClr val="bg1"/>
                </a:solidFill>
                <a:latin typeface="Arial" charset="0"/>
                <a:ea typeface="Arial" charset="0"/>
                <a:cs typeface="Arial" charset="0"/>
              </a:rPr>
              <a:t>Maintenance of Effort (MOE) Calculator</a:t>
            </a:r>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2: State and Local Total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5397"/>
            <a:ext cx="16061751" cy="9952176"/>
          </a:xfrm>
          <a:prstGeom prst="rect">
            <a:avLst/>
          </a:prstGeom>
        </p:spPr>
      </p:pic>
      <p:sp>
        <p:nvSpPr>
          <p:cNvPr id="6" name="Rounded Rectangle 5"/>
          <p:cNvSpPr/>
          <p:nvPr/>
        </p:nvSpPr>
        <p:spPr>
          <a:xfrm>
            <a:off x="4061637" y="2560320"/>
            <a:ext cx="2785730" cy="24889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73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2: State and Local Total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5397"/>
            <a:ext cx="16061751" cy="9952176"/>
          </a:xfrm>
          <a:prstGeom prst="rect">
            <a:avLst/>
          </a:prstGeom>
        </p:spPr>
      </p:pic>
      <p:sp>
        <p:nvSpPr>
          <p:cNvPr id="6" name="Rounded Rectangle 5"/>
          <p:cNvSpPr/>
          <p:nvPr/>
        </p:nvSpPr>
        <p:spPr>
          <a:xfrm>
            <a:off x="4061636" y="2669161"/>
            <a:ext cx="2840095" cy="26590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73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5397"/>
            <a:ext cx="16061751" cy="9952176"/>
          </a:xfrm>
          <a:prstGeom prst="rect">
            <a:avLst/>
          </a:prstGeom>
        </p:spPr>
      </p:pic>
      <p:sp>
        <p:nvSpPr>
          <p:cNvPr id="2" name="Title 1"/>
          <p:cNvSpPr>
            <a:spLocks noGrp="1"/>
          </p:cNvSpPr>
          <p:nvPr>
            <p:ph type="title"/>
          </p:nvPr>
        </p:nvSpPr>
        <p:spPr>
          <a:xfrm>
            <a:off x="2950589" y="130628"/>
            <a:ext cx="8901971" cy="1179698"/>
          </a:xfrm>
        </p:spPr>
        <p:txBody>
          <a:bodyPr>
            <a:normAutofit/>
          </a:bodyPr>
          <a:lstStyle/>
          <a:p>
            <a:r>
              <a:rPr lang="en-US" dirty="0"/>
              <a:t>15-16 MOE Worksheet – Method 2: State and Local Total </a:t>
            </a:r>
          </a:p>
        </p:txBody>
      </p:sp>
      <p:sp>
        <p:nvSpPr>
          <p:cNvPr id="6" name="Rounded Rectangle 5"/>
          <p:cNvSpPr/>
          <p:nvPr/>
        </p:nvSpPr>
        <p:spPr>
          <a:xfrm>
            <a:off x="4061636" y="2790528"/>
            <a:ext cx="3870251" cy="26590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22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2: State and Local Total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5397"/>
            <a:ext cx="16061751" cy="9952176"/>
          </a:xfrm>
          <a:prstGeom prst="rect">
            <a:avLst/>
          </a:prstGeom>
        </p:spPr>
      </p:pic>
      <p:sp>
        <p:nvSpPr>
          <p:cNvPr id="6" name="Rounded Rectangle 5"/>
          <p:cNvSpPr/>
          <p:nvPr/>
        </p:nvSpPr>
        <p:spPr>
          <a:xfrm>
            <a:off x="4061636" y="2901349"/>
            <a:ext cx="2806997" cy="35868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61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2: State and Local Total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5397"/>
            <a:ext cx="16061751" cy="9952176"/>
          </a:xfrm>
          <a:prstGeom prst="rect">
            <a:avLst/>
          </a:prstGeom>
        </p:spPr>
      </p:pic>
      <p:sp>
        <p:nvSpPr>
          <p:cNvPr id="6" name="Rounded Rectangle 5"/>
          <p:cNvSpPr/>
          <p:nvPr/>
        </p:nvSpPr>
        <p:spPr>
          <a:xfrm>
            <a:off x="4061636" y="3131809"/>
            <a:ext cx="3865814" cy="25883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421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2: State and Local Total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5397"/>
            <a:ext cx="16061751" cy="9952176"/>
          </a:xfrm>
          <a:prstGeom prst="rect">
            <a:avLst/>
          </a:prstGeom>
        </p:spPr>
      </p:pic>
      <p:sp>
        <p:nvSpPr>
          <p:cNvPr id="6" name="Rounded Rectangle 5"/>
          <p:cNvSpPr/>
          <p:nvPr/>
        </p:nvSpPr>
        <p:spPr>
          <a:xfrm>
            <a:off x="4061636" y="3251445"/>
            <a:ext cx="3820634" cy="36516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42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2: State and Local Total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5397"/>
            <a:ext cx="16061751" cy="9952176"/>
          </a:xfrm>
          <a:prstGeom prst="rect">
            <a:avLst/>
          </a:prstGeom>
        </p:spPr>
      </p:pic>
      <p:sp>
        <p:nvSpPr>
          <p:cNvPr id="6" name="Rounded Rectangle 5"/>
          <p:cNvSpPr/>
          <p:nvPr/>
        </p:nvSpPr>
        <p:spPr>
          <a:xfrm>
            <a:off x="4004930" y="3540528"/>
            <a:ext cx="4153107" cy="132209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rot="10800000">
            <a:off x="4509067" y="3285364"/>
            <a:ext cx="53125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rot="10800000">
            <a:off x="5518670" y="3276502"/>
            <a:ext cx="53125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p:tgtEl>
                                          <p:spTgt spid="5"/>
                                        </p:tgtEl>
                                        <p:attrNameLst>
                                          <p:attrName>ppt_y</p:attrName>
                                        </p:attrNameLst>
                                      </p:cBhvr>
                                      <p:tavLst>
                                        <p:tav tm="0">
                                          <p:val>
                                            <p:strVal val="#ppt_y-#ppt_h*1.125000"/>
                                          </p:val>
                                        </p:tav>
                                        <p:tav tm="100000">
                                          <p:val>
                                            <p:strVal val="#ppt_y"/>
                                          </p:val>
                                        </p:tav>
                                      </p:tavLst>
                                    </p:anim>
                                    <p:animEffect transition="in" filter="wipe(down)">
                                      <p:cBhvr>
                                        <p:cTn id="13" dur="1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500"/>
                                        <p:tgtEl>
                                          <p:spTgt spid="7"/>
                                        </p:tgtEl>
                                        <p:attrNameLst>
                                          <p:attrName>ppt_y</p:attrName>
                                        </p:attrNameLst>
                                      </p:cBhvr>
                                      <p:tavLst>
                                        <p:tav tm="0">
                                          <p:val>
                                            <p:strVal val="#ppt_y-#ppt_h*1.125000"/>
                                          </p:val>
                                        </p:tav>
                                        <p:tav tm="100000">
                                          <p:val>
                                            <p:strVal val="#ppt_y"/>
                                          </p:val>
                                        </p:tav>
                                      </p:tavLst>
                                    </p:anim>
                                    <p:animEffect transition="in" filter="wipe(down)">
                                      <p:cBhvr>
                                        <p:cTn id="19"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5397"/>
            <a:ext cx="16061751" cy="9952176"/>
          </a:xfrm>
          <a:prstGeom prst="rect">
            <a:avLst/>
          </a:prstGeom>
        </p:spPr>
      </p:pic>
      <p:sp>
        <p:nvSpPr>
          <p:cNvPr id="2" name="Title 1"/>
          <p:cNvSpPr>
            <a:spLocks noGrp="1"/>
          </p:cNvSpPr>
          <p:nvPr>
            <p:ph type="title"/>
          </p:nvPr>
        </p:nvSpPr>
        <p:spPr>
          <a:xfrm>
            <a:off x="2950589" y="130628"/>
            <a:ext cx="8901971" cy="1179698"/>
          </a:xfrm>
        </p:spPr>
        <p:txBody>
          <a:bodyPr>
            <a:normAutofit/>
          </a:bodyPr>
          <a:lstStyle/>
          <a:p>
            <a:r>
              <a:rPr lang="en-US" dirty="0"/>
              <a:t>15-16 MOE Worksheet – Method 4: State and Local Per Capita</a:t>
            </a:r>
          </a:p>
        </p:txBody>
      </p:sp>
      <p:sp>
        <p:nvSpPr>
          <p:cNvPr id="6" name="Rounded Rectangle 5"/>
          <p:cNvSpPr/>
          <p:nvPr/>
        </p:nvSpPr>
        <p:spPr>
          <a:xfrm>
            <a:off x="4690693" y="2022625"/>
            <a:ext cx="2926259" cy="354816"/>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17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95833E-6 -3.7037E-6 L -0.59414 -0.02014 " pathEditMode="relative" rAng="0" ptsTypes="AA">
                                      <p:cBhvr>
                                        <p:cTn id="6" dur="2000" fill="hold"/>
                                        <p:tgtEl>
                                          <p:spTgt spid="5"/>
                                        </p:tgtEl>
                                        <p:attrNameLst>
                                          <p:attrName>ppt_x</p:attrName>
                                          <p:attrName>ppt_y</p:attrName>
                                        </p:attrNameLst>
                                      </p:cBhvr>
                                      <p:rCtr x="-29714" y="-1019"/>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4: State and Local Per Capita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184" y="1705521"/>
            <a:ext cx="16061751" cy="10307344"/>
          </a:xfrm>
          <a:prstGeom prst="rect">
            <a:avLst/>
          </a:prstGeom>
        </p:spPr>
      </p:pic>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049733" y="1696377"/>
            <a:ext cx="25505568" cy="16367760"/>
          </a:xfrm>
          <a:prstGeom prst="rect">
            <a:avLst/>
          </a:prstGeom>
        </p:spPr>
      </p:pic>
      <p:sp>
        <p:nvSpPr>
          <p:cNvPr id="6" name="Rounded Rectangle 5"/>
          <p:cNvSpPr/>
          <p:nvPr/>
        </p:nvSpPr>
        <p:spPr>
          <a:xfrm>
            <a:off x="3927368" y="2881368"/>
            <a:ext cx="4429453" cy="31505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92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9000" y="159000"/>
                                    </p:animScale>
                                  </p:childTnLst>
                                </p:cTn>
                              </p:par>
                              <p:par>
                                <p:cTn id="7" presetID="42" presetClass="path" presetSubtype="0" accel="50000" decel="50000" fill="hold" nodeType="withEffect">
                                  <p:stCondLst>
                                    <p:cond delay="0"/>
                                  </p:stCondLst>
                                  <p:childTnLst>
                                    <p:animMotion origin="layout" path="M -6.25E-7 0 L -0.25963 0.44468 " pathEditMode="relative" rAng="0" ptsTypes="AA">
                                      <p:cBhvr>
                                        <p:cTn id="8" dur="2000" fill="hold"/>
                                        <p:tgtEl>
                                          <p:spTgt spid="5"/>
                                        </p:tgtEl>
                                        <p:attrNameLst>
                                          <p:attrName>ppt_x</p:attrName>
                                          <p:attrName>ppt_y</p:attrName>
                                        </p:attrNameLst>
                                      </p:cBhvr>
                                      <p:rCtr x="-12982" y="22222"/>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4: State and Local Per Capita</a:t>
            </a:r>
          </a:p>
        </p:txBody>
      </p:sp>
      <p:pic>
        <p:nvPicPr>
          <p:cNvPr id="5" name="Picture 4"/>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049733" y="1696377"/>
            <a:ext cx="25505568" cy="16367760"/>
          </a:xfrm>
          <a:prstGeom prst="rect">
            <a:avLst/>
          </a:prstGeom>
        </p:spPr>
      </p:pic>
      <p:sp>
        <p:nvSpPr>
          <p:cNvPr id="6" name="Rounded Rectangle 5"/>
          <p:cNvSpPr/>
          <p:nvPr/>
        </p:nvSpPr>
        <p:spPr>
          <a:xfrm>
            <a:off x="3887611" y="3080149"/>
            <a:ext cx="4564626" cy="33891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96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the LEA MOE Calculator</a:t>
            </a:r>
            <a:r>
              <a:rPr lang="en-US" dirty="0">
                <a:effectLst/>
              </a:rPr>
              <a:t> </a:t>
            </a:r>
            <a:endParaRPr lang="en-US" dirty="0"/>
          </a:p>
        </p:txBody>
      </p:sp>
      <p:sp>
        <p:nvSpPr>
          <p:cNvPr id="3" name="Content Placeholder 2"/>
          <p:cNvSpPr>
            <a:spLocks noGrp="1"/>
          </p:cNvSpPr>
          <p:nvPr>
            <p:ph idx="1"/>
          </p:nvPr>
        </p:nvSpPr>
        <p:spPr>
          <a:xfrm>
            <a:off x="838200" y="1825625"/>
            <a:ext cx="10515600" cy="1250084"/>
          </a:xfrm>
        </p:spPr>
        <p:txBody>
          <a:bodyPr>
            <a:normAutofit fontScale="92500" lnSpcReduction="10000"/>
          </a:bodyPr>
          <a:lstStyle/>
          <a:p>
            <a:pPr marL="0" indent="0">
              <a:buNone/>
            </a:pPr>
            <a:r>
              <a:rPr lang="en-US" dirty="0"/>
              <a:t>The purpose of the LEA MOE Calculator is to help state educational agencies (SEAs) and LEAs </a:t>
            </a:r>
            <a:r>
              <a:rPr lang="en-US"/>
              <a:t>to</a:t>
            </a:r>
            <a:r>
              <a:rPr lang="en-US" smtClean="0"/>
              <a:t>:</a:t>
            </a:r>
          </a:p>
          <a:p>
            <a:endParaRPr lang="en-US" dirty="0"/>
          </a:p>
        </p:txBody>
      </p:sp>
      <p:sp>
        <p:nvSpPr>
          <p:cNvPr id="4" name="Content Placeholder 2"/>
          <p:cNvSpPr txBox="1">
            <a:spLocks/>
          </p:cNvSpPr>
          <p:nvPr/>
        </p:nvSpPr>
        <p:spPr>
          <a:xfrm>
            <a:off x="5170714" y="3283882"/>
            <a:ext cx="6027717" cy="16316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lnSpc>
                <a:spcPct val="170000"/>
              </a:lnSpc>
            </a:pPr>
            <a:r>
              <a:rPr lang="en-US" sz="2000" dirty="0"/>
              <a:t>Document local, or state and local, fiscal effort in an LEA for the education of children with disabilities.</a:t>
            </a:r>
          </a:p>
          <a:p>
            <a:pPr>
              <a:lnSpc>
                <a:spcPct val="170000"/>
              </a:lnSpc>
            </a:pPr>
            <a:endParaRPr lang="en-US" sz="2000" dirty="0"/>
          </a:p>
        </p:txBody>
      </p:sp>
      <p:sp>
        <p:nvSpPr>
          <p:cNvPr id="6" name="Content Placeholder 2"/>
          <p:cNvSpPr txBox="1">
            <a:spLocks/>
          </p:cNvSpPr>
          <p:nvPr/>
        </p:nvSpPr>
        <p:spPr>
          <a:xfrm>
            <a:off x="5170714" y="5050096"/>
            <a:ext cx="6027717" cy="134990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70000"/>
              </a:lnSpc>
            </a:pPr>
            <a:r>
              <a:rPr lang="en-US" dirty="0"/>
              <a:t>Determine whether that effort meets the IDEA’s LEA MOE requirements (34 CFR §300.203).</a:t>
            </a:r>
          </a:p>
        </p:txBody>
      </p:sp>
      <p:grpSp>
        <p:nvGrpSpPr>
          <p:cNvPr id="23" name="Group 22"/>
          <p:cNvGrpSpPr/>
          <p:nvPr/>
        </p:nvGrpSpPr>
        <p:grpSpPr>
          <a:xfrm>
            <a:off x="838200" y="3283882"/>
            <a:ext cx="3947556" cy="3574118"/>
            <a:chOff x="838200" y="3283882"/>
            <a:chExt cx="3947556" cy="3574118"/>
          </a:xfrm>
        </p:grpSpPr>
        <p:grpSp>
          <p:nvGrpSpPr>
            <p:cNvPr id="5" name="Group 4"/>
            <p:cNvGrpSpPr/>
            <p:nvPr/>
          </p:nvGrpSpPr>
          <p:grpSpPr>
            <a:xfrm>
              <a:off x="838200" y="3283882"/>
              <a:ext cx="3947556" cy="3574118"/>
              <a:chOff x="838200" y="3283882"/>
              <a:chExt cx="3947556" cy="3574118"/>
            </a:xfrm>
          </p:grpSpPr>
          <p:sp>
            <p:nvSpPr>
              <p:cNvPr id="7" name="Round Same Side Corner Rectangle 6"/>
              <p:cNvSpPr/>
              <p:nvPr/>
            </p:nvSpPr>
            <p:spPr>
              <a:xfrm>
                <a:off x="838200" y="3283882"/>
                <a:ext cx="3947556" cy="3574118"/>
              </a:xfrm>
              <a:prstGeom prst="round2Same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1246909" y="3681351"/>
                <a:ext cx="3135086" cy="108065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1372405" y="5131376"/>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2129540" y="5122707"/>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886675" y="5122708"/>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3643810" y="5122708"/>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1372405" y="5731471"/>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2129540" y="5722802"/>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2886675" y="5722803"/>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3643810" y="5722803"/>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1372405" y="6318314"/>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2129540" y="6309645"/>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p:nvSpPr>
            <p:spPr>
              <a:xfrm>
                <a:off x="2886675" y="6309646"/>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3643810" y="6309646"/>
                <a:ext cx="647702" cy="4600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28" y="3699639"/>
              <a:ext cx="2913888" cy="1176528"/>
            </a:xfrm>
            <a:prstGeom prst="rect">
              <a:avLst/>
            </a:prstGeom>
          </p:spPr>
        </p:pic>
      </p:grpSp>
    </p:spTree>
    <p:extLst>
      <p:ext uri="{BB962C8B-B14F-4D97-AF65-F5344CB8AC3E}">
        <p14:creationId xmlns:p14="http://schemas.microsoft.com/office/powerpoint/2010/main" val="145831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4: State and Local Per Capita</a:t>
            </a:r>
          </a:p>
        </p:txBody>
      </p:sp>
      <p:pic>
        <p:nvPicPr>
          <p:cNvPr id="5" name="Picture 4"/>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049733" y="1696377"/>
            <a:ext cx="25505568" cy="16367760"/>
          </a:xfrm>
          <a:prstGeom prst="rect">
            <a:avLst/>
          </a:prstGeom>
        </p:spPr>
      </p:pic>
      <p:sp>
        <p:nvSpPr>
          <p:cNvPr id="6" name="Rounded Rectangle 5"/>
          <p:cNvSpPr/>
          <p:nvPr/>
        </p:nvSpPr>
        <p:spPr>
          <a:xfrm>
            <a:off x="3919416" y="3286881"/>
            <a:ext cx="6043568" cy="31506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187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4: State and Local Per Capita</a:t>
            </a:r>
          </a:p>
        </p:txBody>
      </p:sp>
      <p:pic>
        <p:nvPicPr>
          <p:cNvPr id="5" name="Picture 4"/>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049733" y="1696377"/>
            <a:ext cx="25505568" cy="16367760"/>
          </a:xfrm>
          <a:prstGeom prst="rect">
            <a:avLst/>
          </a:prstGeom>
        </p:spPr>
      </p:pic>
      <p:sp>
        <p:nvSpPr>
          <p:cNvPr id="6" name="Rounded Rectangle 5"/>
          <p:cNvSpPr/>
          <p:nvPr/>
        </p:nvSpPr>
        <p:spPr>
          <a:xfrm>
            <a:off x="3943271" y="3477713"/>
            <a:ext cx="4397647" cy="52974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5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4: State and Local Per Capita</a:t>
            </a:r>
          </a:p>
        </p:txBody>
      </p:sp>
      <p:pic>
        <p:nvPicPr>
          <p:cNvPr id="5" name="Picture 4"/>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049733" y="1696377"/>
            <a:ext cx="25505568" cy="16367760"/>
          </a:xfrm>
          <a:prstGeom prst="rect">
            <a:avLst/>
          </a:prstGeom>
        </p:spPr>
      </p:pic>
      <p:sp>
        <p:nvSpPr>
          <p:cNvPr id="6" name="Rounded Rectangle 5"/>
          <p:cNvSpPr/>
          <p:nvPr/>
        </p:nvSpPr>
        <p:spPr>
          <a:xfrm>
            <a:off x="3943270" y="3880237"/>
            <a:ext cx="6115130" cy="3339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9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89" y="130628"/>
            <a:ext cx="8901971" cy="1179698"/>
          </a:xfrm>
        </p:spPr>
        <p:txBody>
          <a:bodyPr>
            <a:normAutofit/>
          </a:bodyPr>
          <a:lstStyle/>
          <a:p>
            <a:r>
              <a:rPr lang="en-US" dirty="0"/>
              <a:t>15-16 MOE Worksheet – Method 4: State and Local Per Capita</a:t>
            </a:r>
          </a:p>
        </p:txBody>
      </p:sp>
      <p:pic>
        <p:nvPicPr>
          <p:cNvPr id="5" name="Picture 4"/>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049733" y="1696377"/>
            <a:ext cx="25505568" cy="16367760"/>
          </a:xfrm>
          <a:prstGeom prst="rect">
            <a:avLst/>
          </a:prstGeom>
        </p:spPr>
      </p:pic>
      <p:sp>
        <p:nvSpPr>
          <p:cNvPr id="6" name="Rounded Rectangle 5"/>
          <p:cNvSpPr/>
          <p:nvPr/>
        </p:nvSpPr>
        <p:spPr>
          <a:xfrm>
            <a:off x="3943270" y="4270205"/>
            <a:ext cx="6115130" cy="3339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72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049733" y="1696377"/>
            <a:ext cx="25505568" cy="16367760"/>
          </a:xfrm>
          <a:prstGeom prst="rect">
            <a:avLst/>
          </a:prstGeom>
        </p:spPr>
      </p:pic>
      <p:pic>
        <p:nvPicPr>
          <p:cNvPr id="11" name="Picture 10"/>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738307" y="-608176"/>
            <a:ext cx="25505568" cy="16367760"/>
          </a:xfrm>
          <a:prstGeom prst="rect">
            <a:avLst/>
          </a:prstGeom>
        </p:spPr>
      </p:pic>
      <p:sp>
        <p:nvSpPr>
          <p:cNvPr id="6" name="Rounded Rectangle 5"/>
          <p:cNvSpPr/>
          <p:nvPr/>
        </p:nvSpPr>
        <p:spPr>
          <a:xfrm>
            <a:off x="4179705" y="2330552"/>
            <a:ext cx="4520542" cy="203974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rot="10800000">
            <a:off x="4697793" y="2300223"/>
            <a:ext cx="53125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rot="10800000">
            <a:off x="6788774" y="2291362"/>
            <a:ext cx="53125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srcRect b="75131"/>
          <a:stretch/>
        </p:blipFill>
        <p:spPr>
          <a:xfrm>
            <a:off x="4930" y="0"/>
            <a:ext cx="12182140" cy="1705521"/>
          </a:xfrm>
          <a:prstGeom prst="rect">
            <a:avLst/>
          </a:prstGeom>
        </p:spPr>
      </p:pic>
      <p:pic>
        <p:nvPicPr>
          <p:cNvPr id="10" name="Picture 9"/>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a:xfrm>
            <a:off x="2950589" y="130628"/>
            <a:ext cx="8901971" cy="1179698"/>
          </a:xfrm>
        </p:spPr>
        <p:txBody>
          <a:bodyPr>
            <a:normAutofit/>
          </a:bodyPr>
          <a:lstStyle/>
          <a:p>
            <a:r>
              <a:rPr lang="en-US" dirty="0"/>
              <a:t>15-16 MOE Worksheet – Method 4: State and Local Per Capita</a:t>
            </a:r>
          </a:p>
        </p:txBody>
      </p:sp>
      <p:sp>
        <p:nvSpPr>
          <p:cNvPr id="12" name="TextBox 11"/>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203666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45833E-6 -7.40741E-7 L 0.02578 -0.33588 " pathEditMode="relative" rAng="0" ptsTypes="AA">
                                      <p:cBhvr>
                                        <p:cTn id="6" dur="2000" fill="hold"/>
                                        <p:tgtEl>
                                          <p:spTgt spid="8"/>
                                        </p:tgtEl>
                                        <p:attrNameLst>
                                          <p:attrName>ppt_x</p:attrName>
                                          <p:attrName>ppt_y</p:attrName>
                                        </p:attrNameLst>
                                      </p:cBhvr>
                                      <p:rCtr x="1289" y="-16806"/>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p:tgtEl>
                                          <p:spTgt spid="5"/>
                                        </p:tgtEl>
                                        <p:attrNameLst>
                                          <p:attrName>ppt_y</p:attrName>
                                        </p:attrNameLst>
                                      </p:cBhvr>
                                      <p:tavLst>
                                        <p:tav tm="0">
                                          <p:val>
                                            <p:strVal val="#ppt_y-#ppt_h*1.125000"/>
                                          </p:val>
                                        </p:tav>
                                        <p:tav tm="100000">
                                          <p:val>
                                            <p:strVal val="#ppt_y"/>
                                          </p:val>
                                        </p:tav>
                                      </p:tavLst>
                                    </p:anim>
                                    <p:animEffect transition="in" filter="wipe(down)">
                                      <p:cBhvr>
                                        <p:cTn id="20" dur="1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500"/>
                                        <p:tgtEl>
                                          <p:spTgt spid="7"/>
                                        </p:tgtEl>
                                        <p:attrNameLst>
                                          <p:attrName>ppt_y</p:attrName>
                                        </p:attrNameLst>
                                      </p:cBhvr>
                                      <p:tavLst>
                                        <p:tav tm="0">
                                          <p:val>
                                            <p:strVal val="#ppt_y-#ppt_h*1.125000"/>
                                          </p:val>
                                        </p:tav>
                                        <p:tav tm="100000">
                                          <p:val>
                                            <p:strVal val="#ppt_y"/>
                                          </p:val>
                                        </p:tav>
                                      </p:tavLst>
                                    </p:anim>
                                    <p:animEffect transition="in" filter="wipe(down)">
                                      <p:cBhvr>
                                        <p:cTn id="26"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738307" y="-608176"/>
            <a:ext cx="25505568" cy="16367760"/>
          </a:xfrm>
          <a:prstGeom prst="rect">
            <a:avLst/>
          </a:prstGeom>
        </p:spPr>
      </p:pic>
      <p:pic>
        <p:nvPicPr>
          <p:cNvPr id="10" name="Picture 9"/>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735288" y="-9615768"/>
            <a:ext cx="25502616" cy="16365852"/>
          </a:xfrm>
          <a:prstGeom prst="rect">
            <a:avLst/>
          </a:prstGeom>
        </p:spPr>
      </p:pic>
      <p:pic>
        <p:nvPicPr>
          <p:cNvPr id="8" name="Picture 7"/>
          <p:cNvPicPr>
            <a:picLocks noChangeAspect="1"/>
          </p:cNvPicPr>
          <p:nvPr/>
        </p:nvPicPr>
        <p:blipFill rotWithShape="1">
          <a:blip r:embed="rId4"/>
          <a:srcRect b="75131"/>
          <a:stretch/>
        </p:blipFill>
        <p:spPr>
          <a:xfrm>
            <a:off x="4930" y="0"/>
            <a:ext cx="12182140" cy="1705521"/>
          </a:xfrm>
          <a:prstGeom prst="rect">
            <a:avLst/>
          </a:prstGeom>
        </p:spPr>
      </p:pic>
      <p:pic>
        <p:nvPicPr>
          <p:cNvPr id="9" name="Picture 8"/>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a:xfrm>
            <a:off x="2950589" y="130628"/>
            <a:ext cx="8901971" cy="1179698"/>
          </a:xfrm>
        </p:spPr>
        <p:txBody>
          <a:bodyPr>
            <a:normAutofit/>
          </a:bodyPr>
          <a:lstStyle/>
          <a:p>
            <a:r>
              <a:rPr lang="en-US" dirty="0"/>
              <a:t>15-16 MOE Worksheet – Method 4: State and Local Per Capita</a:t>
            </a:r>
          </a:p>
        </p:txBody>
      </p:sp>
      <p:sp>
        <p:nvSpPr>
          <p:cNvPr id="6" name="Rounded Rectangle 5"/>
          <p:cNvSpPr/>
          <p:nvPr/>
        </p:nvSpPr>
        <p:spPr>
          <a:xfrm>
            <a:off x="4230429" y="3023882"/>
            <a:ext cx="3441387" cy="54227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2651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4.16667E-7 3.7037E-7 L 4.16667E-7 -1.31389 " pathEditMode="relative" rAng="0" ptsTypes="AA">
                                      <p:cBhvr>
                                        <p:cTn id="6" dur="2000" fill="hold"/>
                                        <p:tgtEl>
                                          <p:spTgt spid="7"/>
                                        </p:tgtEl>
                                        <p:attrNameLst>
                                          <p:attrName>ppt_x</p:attrName>
                                          <p:attrName>ppt_y</p:attrName>
                                        </p:attrNameLst>
                                      </p:cBhvr>
                                      <p:rCtr x="0" y="-65694"/>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735288" y="-9615768"/>
            <a:ext cx="25502616" cy="16365852"/>
          </a:xfrm>
          <a:prstGeom prst="rect">
            <a:avLst/>
          </a:prstGeom>
        </p:spPr>
      </p:pic>
      <p:pic>
        <p:nvPicPr>
          <p:cNvPr id="8" name="Picture 7"/>
          <p:cNvPicPr>
            <a:picLocks noChangeAspect="1"/>
          </p:cNvPicPr>
          <p:nvPr/>
        </p:nvPicPr>
        <p:blipFill rotWithShape="1">
          <a:blip r:embed="rId4"/>
          <a:srcRect b="75131"/>
          <a:stretch/>
        </p:blipFill>
        <p:spPr>
          <a:xfrm>
            <a:off x="4930" y="0"/>
            <a:ext cx="12182140" cy="1705521"/>
          </a:xfrm>
          <a:prstGeom prst="rect">
            <a:avLst/>
          </a:prstGeom>
        </p:spPr>
      </p:pic>
      <p:pic>
        <p:nvPicPr>
          <p:cNvPr id="9" name="Picture 8"/>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a:xfrm>
            <a:off x="2950589" y="130628"/>
            <a:ext cx="8901971" cy="1179698"/>
          </a:xfrm>
        </p:spPr>
        <p:txBody>
          <a:bodyPr>
            <a:normAutofit/>
          </a:bodyPr>
          <a:lstStyle/>
          <a:p>
            <a:r>
              <a:rPr lang="en-US" dirty="0"/>
              <a:t>15-16 MOE Worksheet – Method 4: State and Local Per Capita</a:t>
            </a:r>
          </a:p>
        </p:txBody>
      </p:sp>
      <p:sp>
        <p:nvSpPr>
          <p:cNvPr id="6" name="Rounded Rectangle 5"/>
          <p:cNvSpPr/>
          <p:nvPr/>
        </p:nvSpPr>
        <p:spPr>
          <a:xfrm>
            <a:off x="4230429" y="3648456"/>
            <a:ext cx="4438083" cy="221284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42419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4735288" y="-9615768"/>
            <a:ext cx="25502616" cy="16365852"/>
          </a:xfrm>
          <a:prstGeom prst="rect">
            <a:avLst/>
          </a:prstGeom>
        </p:spPr>
      </p:pic>
      <p:pic>
        <p:nvPicPr>
          <p:cNvPr id="8" name="Picture 7"/>
          <p:cNvPicPr>
            <a:picLocks noChangeAspect="1"/>
          </p:cNvPicPr>
          <p:nvPr/>
        </p:nvPicPr>
        <p:blipFill rotWithShape="1">
          <a:blip r:embed="rId4"/>
          <a:srcRect b="75131"/>
          <a:stretch/>
        </p:blipFill>
        <p:spPr>
          <a:xfrm>
            <a:off x="4930" y="0"/>
            <a:ext cx="12182140" cy="1705521"/>
          </a:xfrm>
          <a:prstGeom prst="rect">
            <a:avLst/>
          </a:prstGeom>
        </p:spPr>
      </p:pic>
      <p:pic>
        <p:nvPicPr>
          <p:cNvPr id="9" name="Picture 8"/>
          <p:cNvPicPr>
            <a:picLocks noChangeAspect="1"/>
          </p:cNvPicPr>
          <p:nvPr/>
        </p:nvPicPr>
        <p:blipFill>
          <a:blip r:embed="rId5"/>
          <a:stretch>
            <a:fillRect/>
          </a:stretch>
        </p:blipFill>
        <p:spPr>
          <a:xfrm>
            <a:off x="225467" y="274371"/>
            <a:ext cx="2292102" cy="917878"/>
          </a:xfrm>
          <a:prstGeom prst="rect">
            <a:avLst/>
          </a:prstGeom>
        </p:spPr>
      </p:pic>
      <p:sp>
        <p:nvSpPr>
          <p:cNvPr id="2" name="Title 1"/>
          <p:cNvSpPr>
            <a:spLocks noGrp="1"/>
          </p:cNvSpPr>
          <p:nvPr>
            <p:ph type="title"/>
          </p:nvPr>
        </p:nvSpPr>
        <p:spPr>
          <a:xfrm>
            <a:off x="2950589" y="130628"/>
            <a:ext cx="8901971" cy="1179698"/>
          </a:xfrm>
        </p:spPr>
        <p:txBody>
          <a:bodyPr>
            <a:normAutofit/>
          </a:bodyPr>
          <a:lstStyle/>
          <a:p>
            <a:r>
              <a:rPr lang="en-US" dirty="0"/>
              <a:t>15-16 MOE Worksheet – Method 4: State and Local Per Capita</a:t>
            </a:r>
          </a:p>
        </p:txBody>
      </p:sp>
      <p:sp>
        <p:nvSpPr>
          <p:cNvPr id="6" name="Rounded Rectangle 5"/>
          <p:cNvSpPr/>
          <p:nvPr/>
        </p:nvSpPr>
        <p:spPr>
          <a:xfrm>
            <a:off x="4267005" y="5907024"/>
            <a:ext cx="3386523" cy="33832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6975" y="1009816"/>
            <a:ext cx="1349472" cy="276999"/>
          </a:xfrm>
          <a:prstGeom prst="rect">
            <a:avLst/>
          </a:prstGeom>
          <a:noFill/>
        </p:spPr>
        <p:txBody>
          <a:bodyPr wrap="none" rtlCol="0">
            <a:spAutoFit/>
          </a:bodyPr>
          <a:lstStyle/>
          <a:p>
            <a:r>
              <a:rPr lang="en-US" sz="1200" b="1" kern="1200" dirty="0">
                <a:solidFill>
                  <a:schemeClr val="tx1">
                    <a:lumMod val="65000"/>
                    <a:lumOff val="35000"/>
                  </a:schemeClr>
                </a:solidFill>
                <a:effectLst/>
                <a:latin typeface="+mn-lt"/>
                <a:ea typeface="+mn-ea"/>
                <a:cs typeface="+mn-cs"/>
              </a:rPr>
              <a:t>V1.0. DRAFT ONLY</a:t>
            </a:r>
            <a:endParaRPr lang="en-US" sz="1200" b="1" dirty="0">
              <a:solidFill>
                <a:schemeClr val="tx1">
                  <a:lumMod val="65000"/>
                  <a:lumOff val="35000"/>
                </a:schemeClr>
              </a:solidFill>
            </a:endParaRPr>
          </a:p>
        </p:txBody>
      </p:sp>
    </p:spTree>
    <p:extLst>
      <p:ext uri="{BB962C8B-B14F-4D97-AF65-F5344CB8AC3E}">
        <p14:creationId xmlns:p14="http://schemas.microsoft.com/office/powerpoint/2010/main" val="71284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9623" y="130628"/>
            <a:ext cx="8002937" cy="930076"/>
          </a:xfrm>
        </p:spPr>
        <p:txBody>
          <a:bodyPr>
            <a:normAutofit fontScale="90000"/>
          </a:bodyPr>
          <a:lstStyle/>
          <a:p>
            <a:r>
              <a:rPr lang="en-US"/>
              <a:t>Multi-Year MOE Summary Worksheet, After Data Entry</a:t>
            </a:r>
            <a:endParaRPr lang="en-US" dirty="0"/>
          </a:p>
        </p:txBody>
      </p:sp>
      <p:sp>
        <p:nvSpPr>
          <p:cNvPr id="5" name="TextBox 4"/>
          <p:cNvSpPr txBox="1"/>
          <p:nvPr/>
        </p:nvSpPr>
        <p:spPr>
          <a:xfrm>
            <a:off x="301752" y="2093976"/>
            <a:ext cx="3723493" cy="2031325"/>
          </a:xfrm>
          <a:prstGeom prst="rect">
            <a:avLst/>
          </a:prstGeom>
          <a:noFill/>
        </p:spPr>
        <p:txBody>
          <a:bodyPr wrap="square" rtlCol="0">
            <a:spAutoFit/>
          </a:bodyPr>
          <a:lstStyle/>
          <a:p>
            <a:r>
              <a:rPr lang="en-US" dirty="0">
                <a:solidFill>
                  <a:schemeClr val="bg1"/>
                </a:solidFill>
                <a:latin typeface="Arial" charset="0"/>
                <a:ea typeface="Arial" charset="0"/>
                <a:cs typeface="Arial" charset="0"/>
              </a:rPr>
              <a:t>The worksheet:</a:t>
            </a:r>
          </a:p>
          <a:p>
            <a:pPr marL="285750" indent="-285750">
              <a:buFont typeface="Arial" panose="020B0604020202020204" pitchFamily="34" charset="0"/>
              <a:buChar char="•"/>
            </a:pPr>
            <a:r>
              <a:rPr lang="en-US" dirty="0">
                <a:solidFill>
                  <a:schemeClr val="bg1"/>
                </a:solidFill>
                <a:latin typeface="Arial" charset="0"/>
                <a:ea typeface="Arial" charset="0"/>
                <a:cs typeface="Arial" charset="0"/>
              </a:rPr>
              <a:t>Displays the final MOE amounts and results as calculated on the MOE worksheet.</a:t>
            </a:r>
          </a:p>
          <a:p>
            <a:pPr marL="285750" indent="-285750">
              <a:buFont typeface="Arial" panose="020B0604020202020204" pitchFamily="34" charset="0"/>
              <a:buChar char="•"/>
            </a:pPr>
            <a:r>
              <a:rPr lang="en-US" dirty="0">
                <a:solidFill>
                  <a:schemeClr val="bg1"/>
                </a:solidFill>
                <a:latin typeface="Arial" charset="0"/>
                <a:ea typeface="Arial" charset="0"/>
                <a:cs typeface="Arial" charset="0"/>
              </a:rPr>
              <a:t>Includes columns for the new data elements, including repayment amount.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036" y="2445228"/>
            <a:ext cx="7723092" cy="2687874"/>
          </a:xfrm>
          <a:prstGeom prst="rect">
            <a:avLst/>
          </a:prstGeom>
        </p:spPr>
      </p:pic>
    </p:spTree>
    <p:extLst>
      <p:ext uri="{BB962C8B-B14F-4D97-AF65-F5344CB8AC3E}">
        <p14:creationId xmlns:p14="http://schemas.microsoft.com/office/powerpoint/2010/main" val="3885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036" y="2445228"/>
            <a:ext cx="7723092" cy="2687874"/>
          </a:xfrm>
          <a:prstGeom prst="rect">
            <a:avLst/>
          </a:prstGeom>
        </p:spPr>
      </p:pic>
      <p:pic>
        <p:nvPicPr>
          <p:cNvPr id="16" name="Picture 1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15748" y="2144286"/>
            <a:ext cx="11968222" cy="4165310"/>
          </a:xfrm>
          <a:prstGeom prst="rect">
            <a:avLst/>
          </a:prstGeom>
        </p:spPr>
      </p:pic>
      <p:sp>
        <p:nvSpPr>
          <p:cNvPr id="2" name="Title 1"/>
          <p:cNvSpPr>
            <a:spLocks noGrp="1"/>
          </p:cNvSpPr>
          <p:nvPr>
            <p:ph type="title"/>
          </p:nvPr>
        </p:nvSpPr>
        <p:spPr>
          <a:xfrm>
            <a:off x="3849623" y="130628"/>
            <a:ext cx="8002937" cy="930076"/>
          </a:xfrm>
        </p:spPr>
        <p:txBody>
          <a:bodyPr>
            <a:normAutofit fontScale="90000"/>
          </a:bodyPr>
          <a:lstStyle/>
          <a:p>
            <a:r>
              <a:rPr lang="en-US" dirty="0"/>
              <a:t>Multi-Year MOE Summary Worksheet, After Data Entry</a:t>
            </a:r>
          </a:p>
        </p:txBody>
      </p:sp>
      <p:sp>
        <p:nvSpPr>
          <p:cNvPr id="10" name="Rounded Rectangle 9"/>
          <p:cNvSpPr/>
          <p:nvPr/>
        </p:nvSpPr>
        <p:spPr>
          <a:xfrm>
            <a:off x="1399403" y="4390303"/>
            <a:ext cx="5743409" cy="466509"/>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2737686" y="4935796"/>
            <a:ext cx="53125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3946892" y="4946074"/>
            <a:ext cx="53125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5216058" y="4935796"/>
            <a:ext cx="53125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a:off x="6462739" y="4935796"/>
            <a:ext cx="53125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58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5"/>
                                        </p:tgtEl>
                                      </p:cBhvr>
                                      <p:by x="155000" y="155000"/>
                                    </p:animScale>
                                  </p:childTnLst>
                                </p:cTn>
                              </p:par>
                              <p:par>
                                <p:cTn id="7" presetID="42" presetClass="path" presetSubtype="0" accel="50000" decel="50000" fill="hold" nodeType="withEffect">
                                  <p:stCondLst>
                                    <p:cond delay="0"/>
                                  </p:stCondLst>
                                  <p:childTnLst>
                                    <p:animMotion origin="layout" path="M 3.54167E-6 -4.81481E-6 L -0.16094 0.06366 " pathEditMode="relative" rAng="0" ptsTypes="AA">
                                      <p:cBhvr>
                                        <p:cTn id="8" dur="2000" fill="hold"/>
                                        <p:tgtEl>
                                          <p:spTgt spid="15"/>
                                        </p:tgtEl>
                                        <p:attrNameLst>
                                          <p:attrName>ppt_x</p:attrName>
                                          <p:attrName>ppt_y</p:attrName>
                                        </p:attrNameLst>
                                      </p:cBhvr>
                                      <p:rCtr x="-8047" y="3171"/>
                                    </p:animMotion>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500"/>
                                        <p:tgtEl>
                                          <p:spTgt spid="11"/>
                                        </p:tgtEl>
                                        <p:attrNameLst>
                                          <p:attrName>ppt_y</p:attrName>
                                        </p:attrNameLst>
                                      </p:cBhvr>
                                      <p:tavLst>
                                        <p:tav tm="0">
                                          <p:val>
                                            <p:strVal val="#ppt_y+#ppt_h*1.125000"/>
                                          </p:val>
                                        </p:tav>
                                        <p:tav tm="100000">
                                          <p:val>
                                            <p:strVal val="#ppt_y"/>
                                          </p:val>
                                        </p:tav>
                                      </p:tavLst>
                                    </p:anim>
                                    <p:animEffect transition="in" filter="wipe(up)">
                                      <p:cBhvr>
                                        <p:cTn id="22" dur="1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500"/>
                                        <p:tgtEl>
                                          <p:spTgt spid="12"/>
                                        </p:tgtEl>
                                        <p:attrNameLst>
                                          <p:attrName>ppt_y</p:attrName>
                                        </p:attrNameLst>
                                      </p:cBhvr>
                                      <p:tavLst>
                                        <p:tav tm="0">
                                          <p:val>
                                            <p:strVal val="#ppt_y+#ppt_h*1.125000"/>
                                          </p:val>
                                        </p:tav>
                                        <p:tav tm="100000">
                                          <p:val>
                                            <p:strVal val="#ppt_y"/>
                                          </p:val>
                                        </p:tav>
                                      </p:tavLst>
                                    </p:anim>
                                    <p:animEffect transition="in" filter="wipe(up)">
                                      <p:cBhvr>
                                        <p:cTn id="28" dur="1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500"/>
                                        <p:tgtEl>
                                          <p:spTgt spid="13"/>
                                        </p:tgtEl>
                                        <p:attrNameLst>
                                          <p:attrName>ppt_y</p:attrName>
                                        </p:attrNameLst>
                                      </p:cBhvr>
                                      <p:tavLst>
                                        <p:tav tm="0">
                                          <p:val>
                                            <p:strVal val="#ppt_y+#ppt_h*1.125000"/>
                                          </p:val>
                                        </p:tav>
                                        <p:tav tm="100000">
                                          <p:val>
                                            <p:strVal val="#ppt_y"/>
                                          </p:val>
                                        </p:tav>
                                      </p:tavLst>
                                    </p:anim>
                                    <p:animEffect transition="in" filter="wipe(up)">
                                      <p:cBhvr>
                                        <p:cTn id="34" dur="1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1500"/>
                                        <p:tgtEl>
                                          <p:spTgt spid="14"/>
                                        </p:tgtEl>
                                        <p:attrNameLst>
                                          <p:attrName>ppt_y</p:attrName>
                                        </p:attrNameLst>
                                      </p:cBhvr>
                                      <p:tavLst>
                                        <p:tav tm="0">
                                          <p:val>
                                            <p:strVal val="#ppt_y+#ppt_h*1.125000"/>
                                          </p:val>
                                        </p:tav>
                                        <p:tav tm="100000">
                                          <p:val>
                                            <p:strVal val="#ppt_y"/>
                                          </p:val>
                                        </p:tav>
                                      </p:tavLst>
                                    </p:anim>
                                    <p:animEffect transition="in" filter="wipe(up)">
                                      <p:cBhvr>
                                        <p:cTn id="40"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058" y="170821"/>
            <a:ext cx="10515600" cy="1145513"/>
          </a:xfrm>
        </p:spPr>
        <p:txBody>
          <a:bodyPr>
            <a:normAutofit fontScale="90000"/>
          </a:bodyPr>
          <a:lstStyle/>
          <a:p>
            <a:r>
              <a:rPr lang="en-US" dirty="0"/>
              <a:t>Getting Started </a:t>
            </a:r>
            <a:r>
              <a:rPr lang="en-US" dirty="0" smtClean="0"/>
              <a:t>Worksheet</a:t>
            </a:r>
            <a:br>
              <a:rPr lang="en-US" dirty="0" smtClean="0"/>
            </a:br>
            <a:r>
              <a:rPr lang="en-US" dirty="0" smtClean="0">
                <a:solidFill>
                  <a:srgbClr val="FF0000"/>
                </a:solidFill>
              </a:rPr>
              <a:t>TAB 3 of the Calculator</a:t>
            </a:r>
            <a:r>
              <a:rPr lang="en-US" dirty="0" smtClean="0"/>
              <a:t/>
            </a:r>
            <a:br>
              <a:rPr lang="en-US" dirty="0" smtClean="0"/>
            </a:br>
            <a:endParaRPr lang="en-US" dirty="0"/>
          </a:p>
        </p:txBody>
      </p:sp>
      <p:sp>
        <p:nvSpPr>
          <p:cNvPr id="5" name="Content Placeholder 2"/>
          <p:cNvSpPr txBox="1">
            <a:spLocks/>
          </p:cNvSpPr>
          <p:nvPr/>
        </p:nvSpPr>
        <p:spPr>
          <a:xfrm>
            <a:off x="759099" y="1796363"/>
            <a:ext cx="7611178" cy="9783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t>Please provide information for questions 1-7:</a:t>
            </a:r>
          </a:p>
          <a:p>
            <a:pPr marL="0" indent="0">
              <a:buNone/>
            </a:pPr>
            <a:endParaRPr lang="en-US" dirty="0"/>
          </a:p>
        </p:txBody>
      </p:sp>
      <p:sp>
        <p:nvSpPr>
          <p:cNvPr id="17" name="Content Placeholder 2"/>
          <p:cNvSpPr txBox="1">
            <a:spLocks/>
          </p:cNvSpPr>
          <p:nvPr/>
        </p:nvSpPr>
        <p:spPr>
          <a:xfrm>
            <a:off x="759099" y="2791124"/>
            <a:ext cx="6041094" cy="1602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0" indent="-457200">
              <a:buFont typeface="+mj-lt"/>
              <a:buAutoNum type="arabicPeriod"/>
            </a:pPr>
            <a:r>
              <a:rPr lang="en-US" sz="1400" dirty="0" smtClean="0"/>
              <a:t>LEA Name   (</a:t>
            </a:r>
            <a:r>
              <a:rPr lang="en-US" sz="1400" dirty="0" smtClean="0">
                <a:solidFill>
                  <a:srgbClr val="FFFF00"/>
                </a:solidFill>
              </a:rPr>
              <a:t>Insert District Name</a:t>
            </a:r>
            <a:r>
              <a:rPr lang="en-US" sz="1400" dirty="0" smtClean="0"/>
              <a:t>) </a:t>
            </a:r>
          </a:p>
          <a:p>
            <a:pPr marL="457200" lvl="0" indent="-457200">
              <a:buFont typeface="+mj-lt"/>
              <a:buAutoNum type="arabicPeriod"/>
            </a:pPr>
            <a:r>
              <a:rPr lang="en-US" sz="1400" dirty="0" smtClean="0"/>
              <a:t>LEA ID (</a:t>
            </a:r>
            <a:r>
              <a:rPr lang="en-US" sz="1400" dirty="0" smtClean="0">
                <a:solidFill>
                  <a:srgbClr val="FFFF00"/>
                </a:solidFill>
              </a:rPr>
              <a:t>Agency CODE)</a:t>
            </a:r>
          </a:p>
          <a:p>
            <a:pPr marL="457200" lvl="0" indent="-457200">
              <a:buFont typeface="+mj-lt"/>
              <a:buAutoNum type="arabicPeriod"/>
            </a:pPr>
            <a:r>
              <a:rPr lang="en-US" sz="1400" dirty="0" smtClean="0"/>
              <a:t>Start of State Fiscal Year (month and day)  (</a:t>
            </a:r>
            <a:r>
              <a:rPr lang="en-US" sz="1400" dirty="0" smtClean="0">
                <a:solidFill>
                  <a:srgbClr val="FFFF00"/>
                </a:solidFill>
              </a:rPr>
              <a:t>07/01)</a:t>
            </a:r>
          </a:p>
          <a:p>
            <a:pPr marL="457200" lvl="0" indent="-457200">
              <a:buFont typeface="+mj-lt"/>
              <a:buAutoNum type="arabicPeriod"/>
            </a:pPr>
            <a:r>
              <a:rPr lang="en-US" sz="1400" dirty="0" smtClean="0"/>
              <a:t>End of State Fiscal Year (month and day)  </a:t>
            </a:r>
            <a:r>
              <a:rPr lang="en-US" sz="1400" dirty="0" smtClean="0">
                <a:solidFill>
                  <a:srgbClr val="FFFF00"/>
                </a:solidFill>
              </a:rPr>
              <a:t>(6/30)</a:t>
            </a:r>
          </a:p>
          <a:p>
            <a:pPr marL="457200" lvl="0" indent="-457200">
              <a:buFont typeface="+mj-lt"/>
              <a:buAutoNum type="arabicPeriod"/>
            </a:pPr>
            <a:r>
              <a:rPr lang="en-US" sz="1400" dirty="0" smtClean="0"/>
              <a:t>Are you able to </a:t>
            </a:r>
            <a:r>
              <a:rPr lang="en-US" sz="1400" dirty="0"/>
              <a:t>separately </a:t>
            </a:r>
            <a:r>
              <a:rPr lang="en-US" sz="1400" dirty="0" smtClean="0"/>
              <a:t>account for the budgeting and expenditures of local </a:t>
            </a:r>
            <a:r>
              <a:rPr lang="en-US" sz="1400" dirty="0"/>
              <a:t>funds and state </a:t>
            </a:r>
            <a:r>
              <a:rPr lang="en-US" sz="1400" dirty="0" smtClean="0"/>
              <a:t>funds from 2013-14 to the present year.  There is a drop down box in cell B6.  </a:t>
            </a:r>
            <a:r>
              <a:rPr lang="en-US" sz="1400" dirty="0" smtClean="0">
                <a:solidFill>
                  <a:srgbClr val="FFFF00"/>
                </a:solidFill>
              </a:rPr>
              <a:t>Answer should be YES</a:t>
            </a:r>
            <a:endParaRPr lang="en-US" sz="1400" dirty="0">
              <a:solidFill>
                <a:srgbClr val="FFFF00"/>
              </a:solidFill>
            </a:endParaRPr>
          </a:p>
          <a:p>
            <a:pPr marL="457200" lvl="0" indent="-457200">
              <a:buFont typeface="+mj-lt"/>
              <a:buAutoNum type="arabicPeriod"/>
            </a:pPr>
            <a:r>
              <a:rPr lang="en-US" sz="1400" dirty="0" smtClean="0"/>
              <a:t>Would you like the spreadsheet to calculate Exceptions (b) (decrease in child count) for you?  There is a drop down box in cell b7.  </a:t>
            </a:r>
            <a:r>
              <a:rPr lang="en-US" sz="1400" dirty="0" smtClean="0">
                <a:solidFill>
                  <a:srgbClr val="FFFF00"/>
                </a:solidFill>
              </a:rPr>
              <a:t>Answer is Yes </a:t>
            </a:r>
            <a:endParaRPr lang="en-US" sz="1400" dirty="0">
              <a:solidFill>
                <a:srgbClr val="FFFF00"/>
              </a:solidFill>
            </a:endParaRPr>
          </a:p>
          <a:p>
            <a:pPr marL="457200" indent="-457200">
              <a:buFont typeface="+mj-lt"/>
              <a:buAutoNum type="arabicPeriod"/>
            </a:pPr>
            <a:r>
              <a:rPr lang="en-US" sz="1400" dirty="0" smtClean="0"/>
              <a:t>Does your state have a high cost funds operated by SEA under 300.704(c)? </a:t>
            </a:r>
            <a:r>
              <a:rPr lang="en-US" sz="1400" dirty="0" smtClean="0">
                <a:solidFill>
                  <a:srgbClr val="FFFF00"/>
                </a:solidFill>
              </a:rPr>
              <a:t>Answer is NO for all years</a:t>
            </a:r>
            <a:endParaRPr lang="en-US" sz="1400" dirty="0">
              <a:solidFill>
                <a:srgbClr val="FFFF00"/>
              </a:solidFill>
            </a:endParaRPr>
          </a:p>
        </p:txBody>
      </p:sp>
    </p:spTree>
    <p:extLst>
      <p:ext uri="{BB962C8B-B14F-4D97-AF65-F5344CB8AC3E}">
        <p14:creationId xmlns:p14="http://schemas.microsoft.com/office/powerpoint/2010/main" val="28070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48" y="2144286"/>
            <a:ext cx="11968222" cy="4165310"/>
          </a:xfrm>
          <a:prstGeom prst="rect">
            <a:avLst/>
          </a:prstGeom>
        </p:spPr>
      </p:pic>
      <p:sp>
        <p:nvSpPr>
          <p:cNvPr id="2" name="Title 1"/>
          <p:cNvSpPr>
            <a:spLocks noGrp="1"/>
          </p:cNvSpPr>
          <p:nvPr>
            <p:ph type="title"/>
          </p:nvPr>
        </p:nvSpPr>
        <p:spPr>
          <a:xfrm>
            <a:off x="3849623" y="130628"/>
            <a:ext cx="8002937" cy="930076"/>
          </a:xfrm>
        </p:spPr>
        <p:txBody>
          <a:bodyPr>
            <a:normAutofit/>
          </a:bodyPr>
          <a:lstStyle/>
          <a:p>
            <a:r>
              <a:rPr lang="en-US" dirty="0"/>
              <a:t>New Data Elements</a:t>
            </a:r>
          </a:p>
        </p:txBody>
      </p:sp>
      <p:sp>
        <p:nvSpPr>
          <p:cNvPr id="5" name="Rounded Rectangle 4"/>
          <p:cNvSpPr/>
          <p:nvPr/>
        </p:nvSpPr>
        <p:spPr>
          <a:xfrm>
            <a:off x="6968249" y="4405293"/>
            <a:ext cx="5098193" cy="466509"/>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7227240" y="4880872"/>
            <a:ext cx="53125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8076682" y="4886011"/>
            <a:ext cx="53125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8926124" y="4880872"/>
            <a:ext cx="531256"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667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500"/>
                                        <p:tgtEl>
                                          <p:spTgt spid="11"/>
                                        </p:tgtEl>
                                        <p:attrNameLst>
                                          <p:attrName>ppt_y</p:attrName>
                                        </p:attrNameLst>
                                      </p:cBhvr>
                                      <p:tavLst>
                                        <p:tav tm="0">
                                          <p:val>
                                            <p:strVal val="#ppt_y+#ppt_h*1.125000"/>
                                          </p:val>
                                        </p:tav>
                                        <p:tav tm="100000">
                                          <p:val>
                                            <p:strVal val="#ppt_y"/>
                                          </p:val>
                                        </p:tav>
                                      </p:tavLst>
                                    </p:anim>
                                    <p:animEffect transition="in" filter="wipe(up)">
                                      <p:cBhvr>
                                        <p:cTn id="13" dur="1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500"/>
                                        <p:tgtEl>
                                          <p:spTgt spid="12"/>
                                        </p:tgtEl>
                                        <p:attrNameLst>
                                          <p:attrName>ppt_y</p:attrName>
                                        </p:attrNameLst>
                                      </p:cBhvr>
                                      <p:tavLst>
                                        <p:tav tm="0">
                                          <p:val>
                                            <p:strVal val="#ppt_y+#ppt_h*1.125000"/>
                                          </p:val>
                                        </p:tav>
                                        <p:tav tm="100000">
                                          <p:val>
                                            <p:strVal val="#ppt_y"/>
                                          </p:val>
                                        </p:tav>
                                      </p:tavLst>
                                    </p:anim>
                                    <p:animEffect transition="in" filter="wipe(up)">
                                      <p:cBhvr>
                                        <p:cTn id="19" dur="1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1500"/>
                                        <p:tgtEl>
                                          <p:spTgt spid="13"/>
                                        </p:tgtEl>
                                        <p:attrNameLst>
                                          <p:attrName>ppt_y</p:attrName>
                                        </p:attrNameLst>
                                      </p:cBhvr>
                                      <p:tavLst>
                                        <p:tav tm="0">
                                          <p:val>
                                            <p:strVal val="#ppt_y+#ppt_h*1.125000"/>
                                          </p:val>
                                        </p:tav>
                                        <p:tav tm="100000">
                                          <p:val>
                                            <p:strVal val="#ppt_y"/>
                                          </p:val>
                                        </p:tav>
                                      </p:tavLst>
                                    </p:anim>
                                    <p:animEffect transition="in" filter="wipe(up)">
                                      <p:cBhvr>
                                        <p:cTn id="25"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48" y="2144286"/>
            <a:ext cx="11968222" cy="4165310"/>
          </a:xfrm>
          <a:prstGeom prst="rect">
            <a:avLst/>
          </a:prstGeom>
        </p:spPr>
      </p:pic>
      <p:sp>
        <p:nvSpPr>
          <p:cNvPr id="2" name="Title 1"/>
          <p:cNvSpPr>
            <a:spLocks noGrp="1"/>
          </p:cNvSpPr>
          <p:nvPr>
            <p:ph type="title"/>
          </p:nvPr>
        </p:nvSpPr>
        <p:spPr>
          <a:xfrm>
            <a:off x="3849623" y="130628"/>
            <a:ext cx="8002937" cy="930076"/>
          </a:xfrm>
        </p:spPr>
        <p:txBody>
          <a:bodyPr>
            <a:normAutofit/>
          </a:bodyPr>
          <a:lstStyle/>
          <a:p>
            <a:r>
              <a:rPr lang="en-US" dirty="0"/>
              <a:t>Repayment Amount</a:t>
            </a:r>
          </a:p>
        </p:txBody>
      </p:sp>
      <p:sp>
        <p:nvSpPr>
          <p:cNvPr id="5" name="Rounded Rectangle 4"/>
          <p:cNvSpPr/>
          <p:nvPr/>
        </p:nvSpPr>
        <p:spPr>
          <a:xfrm>
            <a:off x="9368852" y="4405293"/>
            <a:ext cx="989351" cy="466509"/>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82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9623" y="130628"/>
            <a:ext cx="8002937" cy="930076"/>
          </a:xfrm>
        </p:spPr>
        <p:txBody>
          <a:bodyPr>
            <a:normAutofit/>
          </a:bodyPr>
          <a:lstStyle/>
          <a:p>
            <a:r>
              <a:rPr lang="en-US" dirty="0"/>
              <a:t>Other CIFR Resources on LEA MOE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3174">
            <a:off x="6689982" y="1865547"/>
            <a:ext cx="3851749" cy="5409338"/>
          </a:xfrm>
          <a:prstGeom prst="rect">
            <a:avLst/>
          </a:prstGeom>
        </p:spPr>
      </p:pic>
      <p:sp>
        <p:nvSpPr>
          <p:cNvPr id="7" name="Content Placeholder 2"/>
          <p:cNvSpPr>
            <a:spLocks noGrp="1"/>
          </p:cNvSpPr>
          <p:nvPr>
            <p:ph idx="1"/>
          </p:nvPr>
        </p:nvSpPr>
        <p:spPr>
          <a:xfrm>
            <a:off x="838200" y="1825625"/>
            <a:ext cx="5488858" cy="1573878"/>
          </a:xfrm>
        </p:spPr>
        <p:txBody>
          <a:bodyPr>
            <a:normAutofit fontScale="92500"/>
          </a:bodyPr>
          <a:lstStyle/>
          <a:p>
            <a:pPr marL="0" indent="0">
              <a:buNone/>
            </a:pPr>
            <a:r>
              <a:rPr lang="en-US" dirty="0"/>
              <a:t>Did you find this useful? Check out CIFR’s other LEA MOE resources.</a:t>
            </a:r>
          </a:p>
        </p:txBody>
      </p:sp>
      <p:sp>
        <p:nvSpPr>
          <p:cNvPr id="8" name="Content Placeholder 2"/>
          <p:cNvSpPr txBox="1">
            <a:spLocks/>
          </p:cNvSpPr>
          <p:nvPr/>
        </p:nvSpPr>
        <p:spPr>
          <a:xfrm>
            <a:off x="1465006" y="3344174"/>
            <a:ext cx="5488858" cy="611805"/>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150000"/>
              </a:lnSpc>
              <a:spcBef>
                <a:spcPts val="500"/>
              </a:spcBef>
              <a:buFont typeface="Arial"/>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150000"/>
              </a:lnSpc>
              <a:spcBef>
                <a:spcPts val="500"/>
              </a:spcBef>
              <a:buFont typeface="Arial"/>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150000"/>
              </a:lnSpc>
              <a:spcBef>
                <a:spcPts val="500"/>
              </a:spcBef>
              <a:buFont typeface="Arial"/>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150000"/>
              </a:lnSpc>
              <a:spcBef>
                <a:spcPts val="500"/>
              </a:spcBef>
              <a:buFont typeface="Arial"/>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dirty="0"/>
              <a:t>http://</a:t>
            </a:r>
            <a:r>
              <a:rPr lang="en-US" sz="2000" dirty="0" err="1"/>
              <a:t>cifr.wested.org</a:t>
            </a:r>
            <a:r>
              <a:rPr lang="en-US" sz="2000" dirty="0"/>
              <a:t>/resources/lea-</a:t>
            </a:r>
            <a:r>
              <a:rPr lang="en-US" sz="2000" dirty="0" err="1"/>
              <a:t>moe</a:t>
            </a:r>
            <a:endParaRPr lang="en-US" sz="2000" dirty="0"/>
          </a:p>
        </p:txBody>
      </p:sp>
    </p:spTree>
    <p:extLst>
      <p:ext uri="{BB962C8B-B14F-4D97-AF65-F5344CB8AC3E}">
        <p14:creationId xmlns:p14="http://schemas.microsoft.com/office/powerpoint/2010/main" val="148183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8833</TotalTime>
  <Words>5778</Words>
  <Application>Microsoft Office PowerPoint</Application>
  <PresentationFormat>Custom</PresentationFormat>
  <Paragraphs>912</Paragraphs>
  <Slides>92</Slides>
  <Notes>88</Notes>
  <HiddenSlides>0</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Office Theme</vt:lpstr>
      <vt:lpstr>List of Sections</vt:lpstr>
      <vt:lpstr>Introduction</vt:lpstr>
      <vt:lpstr>Introduction</vt:lpstr>
      <vt:lpstr>Introduction</vt:lpstr>
      <vt:lpstr>Introduction</vt:lpstr>
      <vt:lpstr>Introduction </vt:lpstr>
      <vt:lpstr>Using  The Local Educational Agency (LEA)  Maintenance of Effort (MOE) Calculator</vt:lpstr>
      <vt:lpstr>Purpose of the LEA MOE Calculator </vt:lpstr>
      <vt:lpstr>Getting Started Worksheet TAB 3 of the Calculator </vt:lpstr>
      <vt:lpstr>Multi-Year MOE Summary Worksheet  Tab 4 of the Calculator</vt:lpstr>
      <vt:lpstr>Multi-Year MOE Summary Worksheet Tab 4 of the Calculator </vt:lpstr>
      <vt:lpstr>Enter Child Counts Tab 4 of the Calculator</vt:lpstr>
      <vt:lpstr>Enter Expenditure Amounts Tab 4 of the Calculator</vt:lpstr>
      <vt:lpstr>Note Per Capita Amounts Tab 4 of the Calculator </vt:lpstr>
      <vt:lpstr>Select MOE Compliance Results Tab 4 of the Calculator </vt:lpstr>
      <vt:lpstr>Auto-calculated data </vt:lpstr>
      <vt:lpstr> 15-16 Amounts Worksheet Tab 5 of the Calculator  </vt:lpstr>
      <vt:lpstr> 15-16 Amounts Worksheet Tab 5 of the Calculator </vt:lpstr>
      <vt:lpstr>Entering Child Count Data Tab 5 of the Calculator</vt:lpstr>
      <vt:lpstr>Entering Expenditure Data Tab 5 of the Calculator</vt:lpstr>
      <vt:lpstr> Grand Totals for 15-16  Tab 5 of the Calculator  </vt:lpstr>
      <vt:lpstr>Per Capita Amounts for 15-16 Tab 5 of the Calculator </vt:lpstr>
      <vt:lpstr> 15-16 MOE Worksheet Tab 6 of the Calculator  </vt:lpstr>
      <vt:lpstr>15-16 MOE Worksheet Tab 6 of the Calculator </vt:lpstr>
      <vt:lpstr>15-16 MOE Worksheet Tab 6 of the Calculator </vt:lpstr>
      <vt:lpstr>15-16 MOE Worksheet – Method 1: Local Total </vt:lpstr>
      <vt:lpstr>15-16 MOE Worksheet – Method 1: Local Total </vt:lpstr>
      <vt:lpstr>15-16 MOE Worksheet – Method 1: Local Total </vt:lpstr>
      <vt:lpstr>15-16 MOE Worksheet – Method 1: Local Total </vt:lpstr>
      <vt:lpstr>15-16 MOE Worksheet – Method 1: Local Total </vt:lpstr>
      <vt:lpstr>15-16 MOE Worksheet – Method 1: Local Total </vt:lpstr>
      <vt:lpstr>15-16 MOE Worksheet – Method 2: State and Local Total </vt:lpstr>
      <vt:lpstr>15-16 MOE Worksheet – Method 2: State and Local Total </vt:lpstr>
      <vt:lpstr>15-16 MOE Worksheet – Method 2: State and Local Total </vt:lpstr>
      <vt:lpstr>15-16 MOE Worksheet – Method 2: State and Local Total </vt:lpstr>
      <vt:lpstr>15-16 MOE Worksheet – Method 2: State and Local Total </vt:lpstr>
      <vt:lpstr>15-16 Exc &amp; Adj Worksheet Tab 7 of the Calculator </vt:lpstr>
      <vt:lpstr>15-16 Exc &amp; Adj Worksheet Tab 7 of the Calculator </vt:lpstr>
      <vt:lpstr>Exception (a) </vt:lpstr>
      <vt:lpstr>Exception (a) </vt:lpstr>
      <vt:lpstr>Exception (a): Departing Personnel </vt:lpstr>
      <vt:lpstr>Exception (a): Replacement Personnel </vt:lpstr>
      <vt:lpstr>Exception (a): Additional Information</vt:lpstr>
      <vt:lpstr>Exception (b)</vt:lpstr>
      <vt:lpstr>Exception (b)</vt:lpstr>
      <vt:lpstr>Exception (b) when there is a decrease in enrollment</vt:lpstr>
      <vt:lpstr>Exception (b) when there is a decrease in enrollment</vt:lpstr>
      <vt:lpstr>Exception (b) when there is a decrease in enrollment</vt:lpstr>
      <vt:lpstr>Exception (b) when there is no decrease in enrollment</vt:lpstr>
      <vt:lpstr>Exception (b) when there is no decrease in enrollment</vt:lpstr>
      <vt:lpstr>Exception (b) when there is no decrease in enrollment</vt:lpstr>
      <vt:lpstr>Exception (c)</vt:lpstr>
      <vt:lpstr>Exception (c)</vt:lpstr>
      <vt:lpstr>Exception (c)</vt:lpstr>
      <vt:lpstr>Exception (c): Exceptionally Costly Program</vt:lpstr>
      <vt:lpstr>Exception (d)</vt:lpstr>
      <vt:lpstr>Exception (d)</vt:lpstr>
      <vt:lpstr>Exception (d)</vt:lpstr>
      <vt:lpstr>Exception (d): Long-term Purchases</vt:lpstr>
      <vt:lpstr>Exception (d): Long-term Purchases</vt:lpstr>
      <vt:lpstr>Adjustment to MOE</vt:lpstr>
      <vt:lpstr>Eligibility for an Adjustment to MOE</vt:lpstr>
      <vt:lpstr>Adjustment to MOE</vt:lpstr>
      <vt:lpstr>Adjustment to MOE</vt:lpstr>
      <vt:lpstr>14-15 Exc &amp; Adj Worksheet Tab 23 of the Calculator</vt:lpstr>
      <vt:lpstr>14-15 Exc &amp; Adj Worksheet Tab 23 of the Calculator</vt:lpstr>
      <vt:lpstr>15-16 MOE Worksheet </vt:lpstr>
      <vt:lpstr>15-16 MOE Worksheet </vt:lpstr>
      <vt:lpstr>15-16 MOE Worksheet – Method 2: State and Local Total </vt:lpstr>
      <vt:lpstr>15-16 MOE Worksheet – Method 2: State and Local Total </vt:lpstr>
      <vt:lpstr>15-16 MOE Worksheet – Method 2: State and Local Total </vt:lpstr>
      <vt:lpstr>15-16 MOE Worksheet – Method 2: State and Local Total </vt:lpstr>
      <vt:lpstr>15-16 MOE Worksheet – Method 2: State and Local Total </vt:lpstr>
      <vt:lpstr>15-16 MOE Worksheet – Method 2: State and Local Total </vt:lpstr>
      <vt:lpstr>15-16 MOE Worksheet – Method 2: State and Local Total </vt:lpstr>
      <vt:lpstr>15-16 MOE Worksheet – Method 2: State and Local Total </vt:lpstr>
      <vt:lpstr>15-16 MOE Worksheet – Method 4: State and Local Per Capita</vt:lpstr>
      <vt:lpstr>15-16 MOE Worksheet – Method 4: State and Local Per Capita</vt:lpstr>
      <vt:lpstr>15-16 MOE Worksheet – Method 4: State and Local Per Capita</vt:lpstr>
      <vt:lpstr>15-16 MOE Worksheet – Method 4: State and Local Per Capita</vt:lpstr>
      <vt:lpstr>15-16 MOE Worksheet – Method 4: State and Local Per Capita</vt:lpstr>
      <vt:lpstr>15-16 MOE Worksheet – Method 4: State and Local Per Capita</vt:lpstr>
      <vt:lpstr>15-16 MOE Worksheet – Method 4: State and Local Per Capita</vt:lpstr>
      <vt:lpstr>15-16 MOE Worksheet – Method 4: State and Local Per Capita</vt:lpstr>
      <vt:lpstr>15-16 MOE Worksheet – Method 4: State and Local Per Capita</vt:lpstr>
      <vt:lpstr>15-16 MOE Worksheet – Method 4: State and Local Per Capita</vt:lpstr>
      <vt:lpstr>15-16 MOE Worksheet – Method 4: State and Local Per Capita</vt:lpstr>
      <vt:lpstr>Multi-Year MOE Summary Worksheet, After Data Entry</vt:lpstr>
      <vt:lpstr>Multi-Year MOE Summary Worksheet, After Data Entry</vt:lpstr>
      <vt:lpstr>New Data Elements</vt:lpstr>
      <vt:lpstr>Repayment Amount</vt:lpstr>
      <vt:lpstr>Other CIFR Resources on LEA MOE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Wilson</dc:creator>
  <cp:lastModifiedBy>Todd Harrigan</cp:lastModifiedBy>
  <cp:revision>342</cp:revision>
  <dcterms:created xsi:type="dcterms:W3CDTF">2016-08-20T17:47:34Z</dcterms:created>
  <dcterms:modified xsi:type="dcterms:W3CDTF">2017-04-05T17:31:06Z</dcterms:modified>
</cp:coreProperties>
</file>