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15E"/>
    <a:srgbClr val="87B9E3"/>
    <a:srgbClr val="78BCFF"/>
    <a:srgbClr val="3D7FA9"/>
    <a:srgbClr val="D54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9F9FC459-B87B-465A-A45E-DE1ADAAC6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21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rgbClr val="87B9E3"/>
                </a:solidFill>
                <a:latin typeface="+mn-lt"/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8345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7D47E-A7F7-4167-BAC0-5013D6D8C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51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91382-E73E-48EE-9657-922CF8207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37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8512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8512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620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7B9E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620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7B9E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950A7-6E5A-40CC-AF66-21CC799EF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15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6D3F-57AE-43D5-A6A3-FF3AA75C3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74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35847"/>
          <a:stretch>
            <a:fillRect/>
          </a:stretch>
        </p:blipFill>
        <p:spPr bwMode="auto">
          <a:xfrm>
            <a:off x="8275638" y="0"/>
            <a:ext cx="8683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10" b="43774"/>
          <a:stretch>
            <a:fillRect/>
          </a:stretch>
        </p:blipFill>
        <p:spPr bwMode="auto">
          <a:xfrm>
            <a:off x="152400" y="6400800"/>
            <a:ext cx="1376363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116013"/>
            <a:ext cx="7680325" cy="5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2018" y="259436"/>
            <a:ext cx="7710417" cy="847471"/>
          </a:xfrm>
        </p:spPr>
        <p:txBody>
          <a:bodyPr anchor="b"/>
          <a:lstStyle>
            <a:lvl1pPr algn="l">
              <a:lnSpc>
                <a:spcPts val="3600"/>
              </a:lnSpc>
              <a:defRPr>
                <a:solidFill>
                  <a:srgbClr val="22315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2020" y="1321348"/>
            <a:ext cx="7863414" cy="4895850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ACDB78-1E74-4AFD-B2DA-9AD17B2AFF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51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6264275"/>
            <a:ext cx="73152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4938"/>
            <a:ext cx="8229600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0800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  <a:latin typeface="CartoGothic Std" pitchFamily="34" charset="0"/>
              </a:defRPr>
            </a:lvl1pPr>
          </a:lstStyle>
          <a:p>
            <a:pPr>
              <a:defRPr/>
            </a:pPr>
            <a:fld id="{CD0BF3F6-A7FA-4746-B789-D0E75CBF7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4275"/>
            <a:ext cx="73152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5" r:id="rId2"/>
    <p:sldLayoutId id="2147483726" r:id="rId3"/>
    <p:sldLayoutId id="2147483727" r:id="rId4"/>
    <p:sldLayoutId id="2147483728" r:id="rId5"/>
    <p:sldLayoutId id="2147483730" r:id="rId6"/>
  </p:sldLayoutIdLst>
  <p:hf hdr="0" dt="0"/>
  <p:txStyles>
    <p:titleStyle>
      <a:lvl1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n-lt"/>
          <a:ea typeface="ＭＳ Ｐゴシック" charset="0"/>
          <a:cs typeface="Verdana" panose="020B0604030504040204" pitchFamily="34" charset="0"/>
        </a:defRPr>
      </a:lvl1pPr>
      <a:lvl2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Verdana" pitchFamily="34" charset="0"/>
        </a:defRPr>
      </a:lvl2pPr>
      <a:lvl3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Verdana" pitchFamily="34" charset="0"/>
        </a:defRPr>
      </a:lvl3pPr>
      <a:lvl4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Verdana" pitchFamily="34" charset="0"/>
        </a:defRPr>
      </a:lvl4pPr>
      <a:lvl5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606060"/>
          </a:solidFill>
          <a:latin typeface="+mn-lt"/>
          <a:ea typeface="ＭＳ Ｐゴシック" charset="0"/>
          <a:cs typeface="Verdana" panose="020B0604030504040204" pitchFamily="34" charset="0"/>
        </a:defRPr>
      </a:lvl1pPr>
      <a:lvl2pPr marL="857250" indent="-4000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¦"/>
        <a:defRPr sz="2000" b="1">
          <a:solidFill>
            <a:srgbClr val="6060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 Application and Budgets: Coordinating Early Intervening Services (CEIS)</a:t>
            </a:r>
            <a:endParaRPr lang="en-US" altLang="en-US" dirty="0" smtClean="0">
              <a:ea typeface="Verdana" panose="020B060403050404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981200"/>
          </a:xfrm>
        </p:spPr>
        <p:txBody>
          <a:bodyPr/>
          <a:lstStyle/>
          <a:p>
            <a:pPr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Tips to avoid delays in grant approval for districts mandated to allocate for CEIS or districts optionally allocating funds to CEIS</a:t>
            </a:r>
          </a:p>
          <a:p>
            <a:pPr eaLnBrk="1" hangingPunct="1">
              <a:defRPr/>
            </a:pPr>
            <a:endParaRPr lang="en-US" dirty="0"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Further Technical Assistance: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108200"/>
          </a:xfrm>
        </p:spPr>
        <p:txBody>
          <a:bodyPr/>
          <a:lstStyle/>
          <a:p>
            <a:r>
              <a:rPr lang="en-US" dirty="0"/>
              <a:t>Call the NYSED P12 Administrative Support Group at 518-486-4662</a:t>
            </a:r>
          </a:p>
          <a:p>
            <a:r>
              <a:rPr lang="en-US" dirty="0"/>
              <a:t>Or email</a:t>
            </a:r>
            <a:r>
              <a:rPr lang="en-US" dirty="0" smtClean="0"/>
              <a:t>: IDEA@nysed.gov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5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5116FB3-71BC-4E9C-908F-75169E77EEB1}" type="slidenum">
              <a:rPr lang="en-US" altLang="en-US" sz="1400" smtClean="0">
                <a:solidFill>
                  <a:schemeClr val="bg1"/>
                </a:solidFill>
                <a:latin typeface="CartoGothic Std" pitchFamily="34" charset="0"/>
              </a:rPr>
              <a:pPr>
                <a:defRPr/>
              </a:pPr>
              <a:t>2</a:t>
            </a:fld>
            <a:endParaRPr lang="en-US" altLang="en-US" sz="1400" smtClean="0">
              <a:solidFill>
                <a:schemeClr val="bg1"/>
              </a:solidFill>
              <a:latin typeface="CartoGothic Std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What is CEIS?</a:t>
            </a:r>
            <a:endParaRPr lang="en-US" dirty="0">
              <a:cs typeface="Verdana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318000"/>
          </a:xfrm>
        </p:spPr>
        <p:txBody>
          <a:bodyPr/>
          <a:lstStyle/>
          <a:p>
            <a:r>
              <a:rPr lang="en-US" dirty="0"/>
              <a:t>Coordinated Early Intervening Services is a provision in the Individuals with Disabilities Education Act designed to address issues of disproportionality in school districts. (34 CFR §300.226 and 34 CFR §300.646)</a:t>
            </a:r>
          </a:p>
          <a:p>
            <a:endParaRPr lang="en-US" dirty="0"/>
          </a:p>
          <a:p>
            <a:r>
              <a:rPr lang="en-US" dirty="0"/>
              <a:t> CEIS are services provided to students K-12 (with an emphasis on K-3) who are not currently identified as needing special education or related services, but who need academic and behavioral supports to succeed in a general education environment.</a:t>
            </a:r>
          </a:p>
          <a:p>
            <a:pPr eaLnBrk="1" hangingPunct="1">
              <a:defRPr/>
            </a:pPr>
            <a:endParaRPr lang="en-US" dirty="0">
              <a:solidFill>
                <a:srgbClr val="606060"/>
              </a:solidFill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Districts are Mandated to Allocate for CEIS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89400"/>
          </a:xfrm>
        </p:spPr>
        <p:txBody>
          <a:bodyPr/>
          <a:lstStyle/>
          <a:p>
            <a:r>
              <a:rPr lang="en-US" sz="2000" dirty="0"/>
              <a:t>Districts are mandated to reserve and expend exactly 15% of their annual IDEA 611 and 619 allocation when there is significant disproportionality identified based on race and ethnicity with respect to: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000" dirty="0"/>
              <a:t>The identification of children as children with disabilities, including the identification of children as children with disabilities in accordance with a particular impairment.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000" dirty="0"/>
              <a:t>The placement in particular educational settings of these children; and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000" dirty="0"/>
              <a:t>The incidence, duration, and type of disciplinary actions, including suspensions and expulsions.</a:t>
            </a:r>
          </a:p>
          <a:p>
            <a:r>
              <a:rPr lang="en-US" sz="2000" dirty="0"/>
              <a:t>Source: 34 CFR §300.646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34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Allocations to CEIS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870200"/>
          </a:xfrm>
        </p:spPr>
        <p:txBody>
          <a:bodyPr/>
          <a:lstStyle/>
          <a:p>
            <a:r>
              <a:rPr lang="en-US" dirty="0"/>
              <a:t>Districts mandated to allocate funds towards CEIS </a:t>
            </a:r>
            <a:r>
              <a:rPr lang="en-US" u="sng" dirty="0"/>
              <a:t>must allocate exactly</a:t>
            </a:r>
            <a:r>
              <a:rPr lang="en-US" dirty="0"/>
              <a:t> 15% of both the Section 611 and 619 total district annual allocation towards CEIS.</a:t>
            </a:r>
          </a:p>
          <a:p>
            <a:endParaRPr lang="en-US" dirty="0"/>
          </a:p>
          <a:p>
            <a:r>
              <a:rPr lang="en-US" dirty="0"/>
              <a:t>Districts who are not mandated may optionally allocate </a:t>
            </a:r>
            <a:r>
              <a:rPr lang="en-US" u="sng" dirty="0"/>
              <a:t>up to</a:t>
            </a:r>
            <a:r>
              <a:rPr lang="en-US" dirty="0"/>
              <a:t> 15% of the Section 611 and 619 total district annual allocation towards CEIS.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84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CEIS Allocations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37000"/>
          </a:xfrm>
        </p:spPr>
        <p:txBody>
          <a:bodyPr/>
          <a:lstStyle/>
          <a:p>
            <a:r>
              <a:rPr lang="en-US" dirty="0"/>
              <a:t>CEIS allocations must be used for general education and not for special education.</a:t>
            </a:r>
          </a:p>
          <a:p>
            <a:r>
              <a:rPr lang="en-US" dirty="0"/>
              <a:t>For districts that are mandated to allocate for CEIS, the CEIS allocation must be used towards goods and services that reduce/mitigate the disproportionality issue(s) that caused the district to be mandated for CEIS.</a:t>
            </a:r>
          </a:p>
          <a:p>
            <a:r>
              <a:rPr lang="en-US" dirty="0"/>
              <a:t>Optional CEIS may be used toward strategies to reduce the number of children identified as needing special education services in the district.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97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Allowable Items for CEIS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089400"/>
          </a:xfrm>
        </p:spPr>
        <p:txBody>
          <a:bodyPr/>
          <a:lstStyle/>
          <a:p>
            <a:r>
              <a:rPr lang="en-US" dirty="0"/>
              <a:t>Staff training on the identification of special education students and strategies on how to prevent identifying students as needing special education services through providing academic and behavioral supports.</a:t>
            </a:r>
          </a:p>
          <a:p>
            <a:r>
              <a:rPr lang="en-US" dirty="0"/>
              <a:t>Remedial scientifically based literacy instruction (such as RtI) programs.</a:t>
            </a:r>
          </a:p>
          <a:p>
            <a:r>
              <a:rPr lang="en-US" dirty="0"/>
              <a:t>Programs/items that address behavioral issues (for districts identified for disproportionate suspensions).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93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Non-Allowable Items for CEIS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403600"/>
          </a:xfrm>
        </p:spPr>
        <p:txBody>
          <a:bodyPr/>
          <a:lstStyle/>
          <a:p>
            <a:r>
              <a:rPr lang="en-US" dirty="0"/>
              <a:t>Special Education services</a:t>
            </a:r>
          </a:p>
          <a:p>
            <a:r>
              <a:rPr lang="en-US" dirty="0"/>
              <a:t>Evaluations to identify students in need of special education</a:t>
            </a:r>
          </a:p>
          <a:p>
            <a:r>
              <a:rPr lang="en-US" dirty="0"/>
              <a:t>Equipment and High-risk supplies and materials such as computers, </a:t>
            </a:r>
            <a:r>
              <a:rPr lang="en-US" dirty="0" smtClean="0"/>
              <a:t>I-pads </a:t>
            </a:r>
            <a:r>
              <a:rPr lang="en-US" dirty="0"/>
              <a:t>(tablets), smartboards, etc. (Rare exceptions made on a case-by-case basis)</a:t>
            </a:r>
          </a:p>
          <a:p>
            <a:r>
              <a:rPr lang="en-US" dirty="0"/>
              <a:t>Items that do not address issues of disproportionality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23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Completing the IDEA Application and Budgets for CEIS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56000"/>
          </a:xfrm>
        </p:spPr>
        <p:txBody>
          <a:bodyPr/>
          <a:lstStyle/>
          <a:p>
            <a:r>
              <a:rPr lang="en-US" dirty="0"/>
              <a:t>Complete one </a:t>
            </a:r>
            <a:r>
              <a:rPr lang="en-US" dirty="0" smtClean="0"/>
              <a:t>CEIS Calculation Worksheet for </a:t>
            </a:r>
            <a:r>
              <a:rPr lang="en-US" dirty="0"/>
              <a:t>both Section 611 and Section 619 if mandated for CEIS. Optional CEIS districts may opt for 611 only, 619 only or both.</a:t>
            </a:r>
          </a:p>
          <a:p>
            <a:r>
              <a:rPr lang="en-US" dirty="0"/>
              <a:t>Districts mandated for CEIS must ensure that they allocate </a:t>
            </a:r>
            <a:r>
              <a:rPr lang="en-US" u="sng" dirty="0"/>
              <a:t>exactly</a:t>
            </a:r>
            <a:r>
              <a:rPr lang="en-US" dirty="0"/>
              <a:t> 15% of their 611 and 619 total annual allocation towards CEIS. Optional CEIS districts may allocate </a:t>
            </a:r>
            <a:r>
              <a:rPr lang="en-US" u="sng" dirty="0"/>
              <a:t>no more</a:t>
            </a:r>
            <a:r>
              <a:rPr lang="en-US" dirty="0"/>
              <a:t> than 15% of their total annual 611 and 619 allocation.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06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Completing the IDEA Application and Budgets for CEIS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175000"/>
          </a:xfrm>
        </p:spPr>
        <p:txBody>
          <a:bodyPr/>
          <a:lstStyle/>
          <a:p>
            <a:r>
              <a:rPr lang="en-US" dirty="0"/>
              <a:t>Districts should ensure that their </a:t>
            </a:r>
            <a:r>
              <a:rPr lang="en-US" dirty="0" smtClean="0"/>
              <a:t>CEIS Calculation Worksheet </a:t>
            </a:r>
            <a:r>
              <a:rPr lang="en-US" dirty="0"/>
              <a:t>A item listings add up exactly to the total.</a:t>
            </a:r>
          </a:p>
          <a:p>
            <a:r>
              <a:rPr lang="en-US" dirty="0"/>
              <a:t>Items listed on the </a:t>
            </a:r>
            <a:r>
              <a:rPr lang="en-US" dirty="0" smtClean="0"/>
              <a:t>CEIS Calculation Worksheet must </a:t>
            </a:r>
            <a:r>
              <a:rPr lang="en-US" dirty="0"/>
              <a:t>have a matching entry on the FS-10 budget for each grant. For example, if a reading program for $ 5,000 is listed on the </a:t>
            </a:r>
            <a:r>
              <a:rPr lang="en-US" dirty="0" smtClean="0"/>
              <a:t>CEIS Calculation Worksheet for </a:t>
            </a:r>
            <a:r>
              <a:rPr lang="en-US" dirty="0"/>
              <a:t>611, a corresponding entry must be made on the Section 611 FS-10 budget.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97D47E-A7F7-4167-BAC0-5013D6D8C95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3767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rtoGothic St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652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IDEA Application and Budgets: Coordinating Early Intervening Services (CEIS)</vt:lpstr>
      <vt:lpstr>What is CEIS?</vt:lpstr>
      <vt:lpstr>Reasons Districts are Mandated to Allocate for CEIS</vt:lpstr>
      <vt:lpstr>Allocations to CEIS</vt:lpstr>
      <vt:lpstr>Uses of CEIS Allocations</vt:lpstr>
      <vt:lpstr>Examples of Allowable Items for CEIS</vt:lpstr>
      <vt:lpstr>Examples of Non-Allowable Items for CEIS</vt:lpstr>
      <vt:lpstr>Tips for Completing the IDEA Application and Budgets for CEIS </vt:lpstr>
      <vt:lpstr>Tips for Completing the IDEA Application and Budgets for CEIS (continued)</vt:lpstr>
      <vt:lpstr>For Further Technical Assistance:</vt:lpstr>
    </vt:vector>
  </TitlesOfParts>
  <Company>NYSED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EngageNY</dc:title>
  <dc:creator>NYSED</dc:creator>
  <cp:lastModifiedBy>Todd Harrigan</cp:lastModifiedBy>
  <cp:revision>40</cp:revision>
  <dcterms:created xsi:type="dcterms:W3CDTF">2012-11-02T15:03:06Z</dcterms:created>
  <dcterms:modified xsi:type="dcterms:W3CDTF">2016-05-23T19:09:28Z</dcterms:modified>
</cp:coreProperties>
</file>