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259" r:id="rId3"/>
    <p:sldId id="396" r:id="rId4"/>
    <p:sldId id="428" r:id="rId5"/>
    <p:sldId id="398" r:id="rId6"/>
    <p:sldId id="399" r:id="rId7"/>
    <p:sldId id="400" r:id="rId8"/>
    <p:sldId id="401" r:id="rId9"/>
    <p:sldId id="380" r:id="rId10"/>
    <p:sldId id="260" r:id="rId11"/>
    <p:sldId id="261" r:id="rId12"/>
    <p:sldId id="381" r:id="rId13"/>
    <p:sldId id="385" r:id="rId14"/>
    <p:sldId id="402" r:id="rId15"/>
    <p:sldId id="403" r:id="rId16"/>
    <p:sldId id="422" r:id="rId17"/>
    <p:sldId id="423" r:id="rId18"/>
    <p:sldId id="424" r:id="rId19"/>
    <p:sldId id="264" r:id="rId20"/>
    <p:sldId id="265" r:id="rId21"/>
    <p:sldId id="382" r:id="rId22"/>
    <p:sldId id="266" r:id="rId23"/>
    <p:sldId id="404" r:id="rId24"/>
    <p:sldId id="405" r:id="rId25"/>
    <p:sldId id="433" r:id="rId26"/>
    <p:sldId id="406" r:id="rId27"/>
    <p:sldId id="407" r:id="rId28"/>
    <p:sldId id="358" r:id="rId29"/>
    <p:sldId id="359" r:id="rId30"/>
    <p:sldId id="383" r:id="rId31"/>
    <p:sldId id="360" r:id="rId32"/>
    <p:sldId id="408" r:id="rId33"/>
    <p:sldId id="409" r:id="rId34"/>
    <p:sldId id="410" r:id="rId35"/>
    <p:sldId id="363" r:id="rId36"/>
    <p:sldId id="364" r:id="rId37"/>
    <p:sldId id="365" r:id="rId38"/>
    <p:sldId id="411" r:id="rId39"/>
    <p:sldId id="412" r:id="rId40"/>
    <p:sldId id="413" r:id="rId41"/>
    <p:sldId id="414" r:id="rId42"/>
    <p:sldId id="367" r:id="rId43"/>
    <p:sldId id="368" r:id="rId44"/>
    <p:sldId id="369" r:id="rId45"/>
    <p:sldId id="415" r:id="rId46"/>
    <p:sldId id="416" r:id="rId47"/>
    <p:sldId id="437" r:id="rId48"/>
    <p:sldId id="435" r:id="rId49"/>
    <p:sldId id="436" r:id="rId50"/>
    <p:sldId id="429" r:id="rId51"/>
    <p:sldId id="430" r:id="rId52"/>
    <p:sldId id="384" r:id="rId53"/>
    <p:sldId id="418" r:id="rId54"/>
    <p:sldId id="425" r:id="rId55"/>
    <p:sldId id="374" r:id="rId56"/>
    <p:sldId id="375" r:id="rId57"/>
    <p:sldId id="419" r:id="rId58"/>
    <p:sldId id="420" r:id="rId59"/>
    <p:sldId id="421" r:id="rId60"/>
    <p:sldId id="377" r:id="rId61"/>
    <p:sldId id="395" r:id="rId62"/>
    <p:sldId id="378" r:id="rId63"/>
    <p:sldId id="394" r:id="rId64"/>
    <p:sldId id="379" r:id="rId6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Nark" initials="HN" lastIdx="81" clrIdx="0">
    <p:extLst>
      <p:ext uri="{19B8F6BF-5375-455C-9EA6-DF929625EA0E}">
        <p15:presenceInfo xmlns:p15="http://schemas.microsoft.com/office/powerpoint/2012/main" userId="S::Heidi.Nark@nysed.gov::07710e6e-2480-4f84-975c-b661b4314ef5" providerId="AD"/>
      </p:ext>
    </p:extLst>
  </p:cmAuthor>
  <p:cmAuthor id="2" name="Maria Stamoulis" initials="MS" lastIdx="153" clrIdx="1">
    <p:extLst>
      <p:ext uri="{19B8F6BF-5375-455C-9EA6-DF929625EA0E}">
        <p15:presenceInfo xmlns:p15="http://schemas.microsoft.com/office/powerpoint/2012/main" userId="S::Maria.Stamoulis@nysed.gov::74a6011d-fe64-4ee1-8149-1fe56a538f40" providerId="AD"/>
      </p:ext>
    </p:extLst>
  </p:cmAuthor>
  <p:cmAuthor id="3" name="James Kampf" initials="JK" lastIdx="113" clrIdx="2">
    <p:extLst>
      <p:ext uri="{19B8F6BF-5375-455C-9EA6-DF929625EA0E}">
        <p15:presenceInfo xmlns:p15="http://schemas.microsoft.com/office/powerpoint/2012/main" userId="S::James.Kampf@nysed.gov::f5f38468-ba74-4b88-937f-416e654a0a95" providerId="AD"/>
      </p:ext>
    </p:extLst>
  </p:cmAuthor>
  <p:cmAuthor id="4" name="Heidi Nark" initials="HN [2]" lastIdx="1" clrIdx="3">
    <p:extLst>
      <p:ext uri="{19B8F6BF-5375-455C-9EA6-DF929625EA0E}">
        <p15:presenceInfo xmlns:p15="http://schemas.microsoft.com/office/powerpoint/2012/main" userId="Heidi Na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3A64C8"/>
    <a:srgbClr val="3F6AC8"/>
    <a:srgbClr val="4270C8"/>
    <a:srgbClr val="4472C8"/>
    <a:srgbClr val="4472C5"/>
    <a:srgbClr val="4472C4"/>
    <a:srgbClr val="4472E6"/>
    <a:srgbClr val="FF2900"/>
    <a:srgbClr val="F1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7955" autoAdjust="0"/>
  </p:normalViewPr>
  <p:slideViewPr>
    <p:cSldViewPr snapToGrid="0">
      <p:cViewPr varScale="1">
        <p:scale>
          <a:sx n="56" d="100"/>
          <a:sy n="56" d="100"/>
        </p:scale>
        <p:origin x="1044" y="28"/>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BE0823B5-1E21-4263-9AE6-41B9B0C10CD5}" type="datetimeFigureOut">
              <a:rPr lang="en-US" smtClean="0"/>
              <a:t>7/28/2025</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DBAEE199-4710-470D-B699-12C808C82D8D}" type="slidenum">
              <a:rPr lang="en-US" smtClean="0"/>
              <a:t>‹#›</a:t>
            </a:fld>
            <a:endParaRPr lang="en-US"/>
          </a:p>
        </p:txBody>
      </p:sp>
    </p:spTree>
    <p:extLst>
      <p:ext uri="{BB962C8B-B14F-4D97-AF65-F5344CB8AC3E}">
        <p14:creationId xmlns:p14="http://schemas.microsoft.com/office/powerpoint/2010/main" val="2928960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a:t>
            </a:fld>
            <a:endParaRPr lang="en-US"/>
          </a:p>
        </p:txBody>
      </p:sp>
    </p:spTree>
    <p:extLst>
      <p:ext uri="{BB962C8B-B14F-4D97-AF65-F5344CB8AC3E}">
        <p14:creationId xmlns:p14="http://schemas.microsoft.com/office/powerpoint/2010/main" val="278123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10</a:t>
            </a:fld>
            <a:endParaRPr lang="en-US"/>
          </a:p>
        </p:txBody>
      </p:sp>
    </p:spTree>
    <p:extLst>
      <p:ext uri="{BB962C8B-B14F-4D97-AF65-F5344CB8AC3E}">
        <p14:creationId xmlns:p14="http://schemas.microsoft.com/office/powerpoint/2010/main" val="330485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11</a:t>
            </a:fld>
            <a:endParaRPr lang="en-US"/>
          </a:p>
        </p:txBody>
      </p:sp>
    </p:spTree>
    <p:extLst>
      <p:ext uri="{BB962C8B-B14F-4D97-AF65-F5344CB8AC3E}">
        <p14:creationId xmlns:p14="http://schemas.microsoft.com/office/powerpoint/2010/main" val="18649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12</a:t>
            </a:fld>
            <a:endParaRPr lang="en-US"/>
          </a:p>
        </p:txBody>
      </p:sp>
    </p:spTree>
    <p:extLst>
      <p:ext uri="{BB962C8B-B14F-4D97-AF65-F5344CB8AC3E}">
        <p14:creationId xmlns:p14="http://schemas.microsoft.com/office/powerpoint/2010/main" val="308020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13</a:t>
            </a:fld>
            <a:endParaRPr lang="en-US"/>
          </a:p>
        </p:txBody>
      </p:sp>
    </p:spTree>
    <p:extLst>
      <p:ext uri="{BB962C8B-B14F-4D97-AF65-F5344CB8AC3E}">
        <p14:creationId xmlns:p14="http://schemas.microsoft.com/office/powerpoint/2010/main" val="67289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14</a:t>
            </a:fld>
            <a:endParaRPr lang="en-US"/>
          </a:p>
        </p:txBody>
      </p:sp>
    </p:spTree>
    <p:extLst>
      <p:ext uri="{BB962C8B-B14F-4D97-AF65-F5344CB8AC3E}">
        <p14:creationId xmlns:p14="http://schemas.microsoft.com/office/powerpoint/2010/main" val="145603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15</a:t>
            </a:fld>
            <a:endParaRPr lang="en-US"/>
          </a:p>
        </p:txBody>
      </p:sp>
    </p:spTree>
    <p:extLst>
      <p:ext uri="{BB962C8B-B14F-4D97-AF65-F5344CB8AC3E}">
        <p14:creationId xmlns:p14="http://schemas.microsoft.com/office/powerpoint/2010/main" val="140129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16</a:t>
            </a:fld>
            <a:endParaRPr lang="en-US"/>
          </a:p>
        </p:txBody>
      </p:sp>
    </p:spTree>
    <p:extLst>
      <p:ext uri="{BB962C8B-B14F-4D97-AF65-F5344CB8AC3E}">
        <p14:creationId xmlns:p14="http://schemas.microsoft.com/office/powerpoint/2010/main" val="2595089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17</a:t>
            </a:fld>
            <a:endParaRPr lang="en-US"/>
          </a:p>
        </p:txBody>
      </p:sp>
    </p:spTree>
    <p:extLst>
      <p:ext uri="{BB962C8B-B14F-4D97-AF65-F5344CB8AC3E}">
        <p14:creationId xmlns:p14="http://schemas.microsoft.com/office/powerpoint/2010/main" val="2742629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18</a:t>
            </a:fld>
            <a:endParaRPr lang="en-US"/>
          </a:p>
        </p:txBody>
      </p:sp>
    </p:spTree>
    <p:extLst>
      <p:ext uri="{BB962C8B-B14F-4D97-AF65-F5344CB8AC3E}">
        <p14:creationId xmlns:p14="http://schemas.microsoft.com/office/powerpoint/2010/main" val="126380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19</a:t>
            </a:fld>
            <a:endParaRPr lang="en-US"/>
          </a:p>
        </p:txBody>
      </p:sp>
    </p:spTree>
    <p:extLst>
      <p:ext uri="{BB962C8B-B14F-4D97-AF65-F5344CB8AC3E}">
        <p14:creationId xmlns:p14="http://schemas.microsoft.com/office/powerpoint/2010/main" val="229095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a:t>
            </a:fld>
            <a:endParaRPr lang="en-US"/>
          </a:p>
        </p:txBody>
      </p:sp>
    </p:spTree>
    <p:extLst>
      <p:ext uri="{BB962C8B-B14F-4D97-AF65-F5344CB8AC3E}">
        <p14:creationId xmlns:p14="http://schemas.microsoft.com/office/powerpoint/2010/main" val="232446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20</a:t>
            </a:fld>
            <a:endParaRPr lang="en-US"/>
          </a:p>
        </p:txBody>
      </p:sp>
    </p:spTree>
    <p:extLst>
      <p:ext uri="{BB962C8B-B14F-4D97-AF65-F5344CB8AC3E}">
        <p14:creationId xmlns:p14="http://schemas.microsoft.com/office/powerpoint/2010/main" val="143978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21</a:t>
            </a:fld>
            <a:endParaRPr lang="en-US"/>
          </a:p>
        </p:txBody>
      </p:sp>
    </p:spTree>
    <p:extLst>
      <p:ext uri="{BB962C8B-B14F-4D97-AF65-F5344CB8AC3E}">
        <p14:creationId xmlns:p14="http://schemas.microsoft.com/office/powerpoint/2010/main" val="1115366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22</a:t>
            </a:fld>
            <a:endParaRPr lang="en-US"/>
          </a:p>
        </p:txBody>
      </p:sp>
    </p:spTree>
    <p:extLst>
      <p:ext uri="{BB962C8B-B14F-4D97-AF65-F5344CB8AC3E}">
        <p14:creationId xmlns:p14="http://schemas.microsoft.com/office/powerpoint/2010/main" val="1554694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23</a:t>
            </a:fld>
            <a:endParaRPr lang="en-US"/>
          </a:p>
        </p:txBody>
      </p:sp>
    </p:spTree>
    <p:extLst>
      <p:ext uri="{BB962C8B-B14F-4D97-AF65-F5344CB8AC3E}">
        <p14:creationId xmlns:p14="http://schemas.microsoft.com/office/powerpoint/2010/main" val="498087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24</a:t>
            </a:fld>
            <a:endParaRPr lang="en-US"/>
          </a:p>
        </p:txBody>
      </p:sp>
    </p:spTree>
    <p:extLst>
      <p:ext uri="{BB962C8B-B14F-4D97-AF65-F5344CB8AC3E}">
        <p14:creationId xmlns:p14="http://schemas.microsoft.com/office/powerpoint/2010/main" val="1501503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25</a:t>
            </a:fld>
            <a:endParaRPr lang="en-US"/>
          </a:p>
        </p:txBody>
      </p:sp>
    </p:spTree>
    <p:extLst>
      <p:ext uri="{BB962C8B-B14F-4D97-AF65-F5344CB8AC3E}">
        <p14:creationId xmlns:p14="http://schemas.microsoft.com/office/powerpoint/2010/main" val="467670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26</a:t>
            </a:fld>
            <a:endParaRPr lang="en-US"/>
          </a:p>
        </p:txBody>
      </p:sp>
    </p:spTree>
    <p:extLst>
      <p:ext uri="{BB962C8B-B14F-4D97-AF65-F5344CB8AC3E}">
        <p14:creationId xmlns:p14="http://schemas.microsoft.com/office/powerpoint/2010/main" val="3011067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27</a:t>
            </a:fld>
            <a:endParaRPr lang="en-US"/>
          </a:p>
        </p:txBody>
      </p:sp>
    </p:spTree>
    <p:extLst>
      <p:ext uri="{BB962C8B-B14F-4D97-AF65-F5344CB8AC3E}">
        <p14:creationId xmlns:p14="http://schemas.microsoft.com/office/powerpoint/2010/main" val="331253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28</a:t>
            </a:fld>
            <a:endParaRPr lang="en-US"/>
          </a:p>
        </p:txBody>
      </p:sp>
    </p:spTree>
    <p:extLst>
      <p:ext uri="{BB962C8B-B14F-4D97-AF65-F5344CB8AC3E}">
        <p14:creationId xmlns:p14="http://schemas.microsoft.com/office/powerpoint/2010/main" val="3303268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29</a:t>
            </a:fld>
            <a:endParaRPr lang="en-US"/>
          </a:p>
        </p:txBody>
      </p:sp>
    </p:spTree>
    <p:extLst>
      <p:ext uri="{BB962C8B-B14F-4D97-AF65-F5344CB8AC3E}">
        <p14:creationId xmlns:p14="http://schemas.microsoft.com/office/powerpoint/2010/main" val="46548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a:t>
            </a:fld>
            <a:endParaRPr lang="en-US"/>
          </a:p>
        </p:txBody>
      </p:sp>
    </p:spTree>
    <p:extLst>
      <p:ext uri="{BB962C8B-B14F-4D97-AF65-F5344CB8AC3E}">
        <p14:creationId xmlns:p14="http://schemas.microsoft.com/office/powerpoint/2010/main" val="1287300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30</a:t>
            </a:fld>
            <a:endParaRPr lang="en-US"/>
          </a:p>
        </p:txBody>
      </p:sp>
    </p:spTree>
    <p:extLst>
      <p:ext uri="{BB962C8B-B14F-4D97-AF65-F5344CB8AC3E}">
        <p14:creationId xmlns:p14="http://schemas.microsoft.com/office/powerpoint/2010/main" val="505078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31</a:t>
            </a:fld>
            <a:endParaRPr lang="en-US"/>
          </a:p>
        </p:txBody>
      </p:sp>
    </p:spTree>
    <p:extLst>
      <p:ext uri="{BB962C8B-B14F-4D97-AF65-F5344CB8AC3E}">
        <p14:creationId xmlns:p14="http://schemas.microsoft.com/office/powerpoint/2010/main" val="3700385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32</a:t>
            </a:fld>
            <a:endParaRPr lang="en-US"/>
          </a:p>
        </p:txBody>
      </p:sp>
    </p:spTree>
    <p:extLst>
      <p:ext uri="{BB962C8B-B14F-4D97-AF65-F5344CB8AC3E}">
        <p14:creationId xmlns:p14="http://schemas.microsoft.com/office/powerpoint/2010/main" val="79932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33</a:t>
            </a:fld>
            <a:endParaRPr lang="en-US"/>
          </a:p>
        </p:txBody>
      </p:sp>
    </p:spTree>
    <p:extLst>
      <p:ext uri="{BB962C8B-B14F-4D97-AF65-F5344CB8AC3E}">
        <p14:creationId xmlns:p14="http://schemas.microsoft.com/office/powerpoint/2010/main" val="2765818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34</a:t>
            </a:fld>
            <a:endParaRPr lang="en-US"/>
          </a:p>
        </p:txBody>
      </p:sp>
    </p:spTree>
    <p:extLst>
      <p:ext uri="{BB962C8B-B14F-4D97-AF65-F5344CB8AC3E}">
        <p14:creationId xmlns:p14="http://schemas.microsoft.com/office/powerpoint/2010/main" val="2299705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35</a:t>
            </a:fld>
            <a:endParaRPr lang="en-US"/>
          </a:p>
        </p:txBody>
      </p:sp>
    </p:spTree>
    <p:extLst>
      <p:ext uri="{BB962C8B-B14F-4D97-AF65-F5344CB8AC3E}">
        <p14:creationId xmlns:p14="http://schemas.microsoft.com/office/powerpoint/2010/main" val="3899513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36</a:t>
            </a:fld>
            <a:endParaRPr lang="en-US"/>
          </a:p>
        </p:txBody>
      </p:sp>
    </p:spTree>
    <p:extLst>
      <p:ext uri="{BB962C8B-B14F-4D97-AF65-F5344CB8AC3E}">
        <p14:creationId xmlns:p14="http://schemas.microsoft.com/office/powerpoint/2010/main" val="1771199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37</a:t>
            </a:fld>
            <a:endParaRPr lang="en-US"/>
          </a:p>
        </p:txBody>
      </p:sp>
    </p:spTree>
    <p:extLst>
      <p:ext uri="{BB962C8B-B14F-4D97-AF65-F5344CB8AC3E}">
        <p14:creationId xmlns:p14="http://schemas.microsoft.com/office/powerpoint/2010/main" val="1531918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38</a:t>
            </a:fld>
            <a:endParaRPr lang="en-US"/>
          </a:p>
        </p:txBody>
      </p:sp>
    </p:spTree>
    <p:extLst>
      <p:ext uri="{BB962C8B-B14F-4D97-AF65-F5344CB8AC3E}">
        <p14:creationId xmlns:p14="http://schemas.microsoft.com/office/powerpoint/2010/main" val="2858185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39</a:t>
            </a:fld>
            <a:endParaRPr lang="en-US"/>
          </a:p>
        </p:txBody>
      </p:sp>
    </p:spTree>
    <p:extLst>
      <p:ext uri="{BB962C8B-B14F-4D97-AF65-F5344CB8AC3E}">
        <p14:creationId xmlns:p14="http://schemas.microsoft.com/office/powerpoint/2010/main" val="387433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a:t>
            </a:fld>
            <a:endParaRPr lang="en-US"/>
          </a:p>
        </p:txBody>
      </p:sp>
    </p:spTree>
    <p:extLst>
      <p:ext uri="{BB962C8B-B14F-4D97-AF65-F5344CB8AC3E}">
        <p14:creationId xmlns:p14="http://schemas.microsoft.com/office/powerpoint/2010/main" val="2024767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40</a:t>
            </a:fld>
            <a:endParaRPr lang="en-US"/>
          </a:p>
        </p:txBody>
      </p:sp>
    </p:spTree>
    <p:extLst>
      <p:ext uri="{BB962C8B-B14F-4D97-AF65-F5344CB8AC3E}">
        <p14:creationId xmlns:p14="http://schemas.microsoft.com/office/powerpoint/2010/main" val="3673795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45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41</a:t>
            </a:fld>
            <a:endParaRPr lang="en-US"/>
          </a:p>
        </p:txBody>
      </p:sp>
    </p:spTree>
    <p:extLst>
      <p:ext uri="{BB962C8B-B14F-4D97-AF65-F5344CB8AC3E}">
        <p14:creationId xmlns:p14="http://schemas.microsoft.com/office/powerpoint/2010/main" val="1573191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42</a:t>
            </a:fld>
            <a:endParaRPr lang="en-US"/>
          </a:p>
        </p:txBody>
      </p:sp>
    </p:spTree>
    <p:extLst>
      <p:ext uri="{BB962C8B-B14F-4D97-AF65-F5344CB8AC3E}">
        <p14:creationId xmlns:p14="http://schemas.microsoft.com/office/powerpoint/2010/main" val="16305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43</a:t>
            </a:fld>
            <a:endParaRPr lang="en-US"/>
          </a:p>
        </p:txBody>
      </p:sp>
    </p:spTree>
    <p:extLst>
      <p:ext uri="{BB962C8B-B14F-4D97-AF65-F5344CB8AC3E}">
        <p14:creationId xmlns:p14="http://schemas.microsoft.com/office/powerpoint/2010/main" val="619256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AEE199-4710-470D-B699-12C808C82D8D}" type="slidenum">
              <a:rPr lang="en-US" smtClean="0"/>
              <a:t>44</a:t>
            </a:fld>
            <a:endParaRPr lang="en-US"/>
          </a:p>
        </p:txBody>
      </p:sp>
    </p:spTree>
    <p:extLst>
      <p:ext uri="{BB962C8B-B14F-4D97-AF65-F5344CB8AC3E}">
        <p14:creationId xmlns:p14="http://schemas.microsoft.com/office/powerpoint/2010/main" val="574385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45</a:t>
            </a:fld>
            <a:endParaRPr lang="en-US"/>
          </a:p>
        </p:txBody>
      </p:sp>
    </p:spTree>
    <p:extLst>
      <p:ext uri="{BB962C8B-B14F-4D97-AF65-F5344CB8AC3E}">
        <p14:creationId xmlns:p14="http://schemas.microsoft.com/office/powerpoint/2010/main" val="4249145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46</a:t>
            </a:fld>
            <a:endParaRPr lang="en-US"/>
          </a:p>
        </p:txBody>
      </p:sp>
    </p:spTree>
    <p:extLst>
      <p:ext uri="{BB962C8B-B14F-4D97-AF65-F5344CB8AC3E}">
        <p14:creationId xmlns:p14="http://schemas.microsoft.com/office/powerpoint/2010/main" val="573240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47</a:t>
            </a:fld>
            <a:endParaRPr lang="en-US"/>
          </a:p>
        </p:txBody>
      </p:sp>
    </p:spTree>
    <p:extLst>
      <p:ext uri="{BB962C8B-B14F-4D97-AF65-F5344CB8AC3E}">
        <p14:creationId xmlns:p14="http://schemas.microsoft.com/office/powerpoint/2010/main" val="3074355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48</a:t>
            </a:fld>
            <a:endParaRPr lang="en-US"/>
          </a:p>
        </p:txBody>
      </p:sp>
    </p:spTree>
    <p:extLst>
      <p:ext uri="{BB962C8B-B14F-4D97-AF65-F5344CB8AC3E}">
        <p14:creationId xmlns:p14="http://schemas.microsoft.com/office/powerpoint/2010/main" val="3811179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49</a:t>
            </a:fld>
            <a:endParaRPr lang="en-US"/>
          </a:p>
        </p:txBody>
      </p:sp>
    </p:spTree>
    <p:extLst>
      <p:ext uri="{BB962C8B-B14F-4D97-AF65-F5344CB8AC3E}">
        <p14:creationId xmlns:p14="http://schemas.microsoft.com/office/powerpoint/2010/main" val="215956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a:t>
            </a:fld>
            <a:endParaRPr lang="en-US"/>
          </a:p>
        </p:txBody>
      </p:sp>
    </p:spTree>
    <p:extLst>
      <p:ext uri="{BB962C8B-B14F-4D97-AF65-F5344CB8AC3E}">
        <p14:creationId xmlns:p14="http://schemas.microsoft.com/office/powerpoint/2010/main" val="3696775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50</a:t>
            </a:fld>
            <a:endParaRPr lang="en-US"/>
          </a:p>
        </p:txBody>
      </p:sp>
    </p:spTree>
    <p:extLst>
      <p:ext uri="{BB962C8B-B14F-4D97-AF65-F5344CB8AC3E}">
        <p14:creationId xmlns:p14="http://schemas.microsoft.com/office/powerpoint/2010/main" val="247770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51</a:t>
            </a:fld>
            <a:endParaRPr lang="en-US"/>
          </a:p>
        </p:txBody>
      </p:sp>
    </p:spTree>
    <p:extLst>
      <p:ext uri="{BB962C8B-B14F-4D97-AF65-F5344CB8AC3E}">
        <p14:creationId xmlns:p14="http://schemas.microsoft.com/office/powerpoint/2010/main" val="3015019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52</a:t>
            </a:fld>
            <a:endParaRPr lang="en-US"/>
          </a:p>
        </p:txBody>
      </p:sp>
    </p:spTree>
    <p:extLst>
      <p:ext uri="{BB962C8B-B14F-4D97-AF65-F5344CB8AC3E}">
        <p14:creationId xmlns:p14="http://schemas.microsoft.com/office/powerpoint/2010/main" val="961284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53</a:t>
            </a:fld>
            <a:endParaRPr lang="en-US"/>
          </a:p>
        </p:txBody>
      </p:sp>
    </p:spTree>
    <p:extLst>
      <p:ext uri="{BB962C8B-B14F-4D97-AF65-F5344CB8AC3E}">
        <p14:creationId xmlns:p14="http://schemas.microsoft.com/office/powerpoint/2010/main" val="487309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54</a:t>
            </a:fld>
            <a:endParaRPr lang="en-US"/>
          </a:p>
        </p:txBody>
      </p:sp>
    </p:spTree>
    <p:extLst>
      <p:ext uri="{BB962C8B-B14F-4D97-AF65-F5344CB8AC3E}">
        <p14:creationId xmlns:p14="http://schemas.microsoft.com/office/powerpoint/2010/main" val="3926061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DBAEE199-4710-470D-B699-12C808C82D8D}" type="slidenum">
              <a:rPr lang="en-US" smtClean="0"/>
              <a:t>55</a:t>
            </a:fld>
            <a:endParaRPr lang="en-US"/>
          </a:p>
        </p:txBody>
      </p:sp>
    </p:spTree>
    <p:extLst>
      <p:ext uri="{BB962C8B-B14F-4D97-AF65-F5344CB8AC3E}">
        <p14:creationId xmlns:p14="http://schemas.microsoft.com/office/powerpoint/2010/main" val="559524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56</a:t>
            </a:fld>
            <a:endParaRPr lang="en-US"/>
          </a:p>
        </p:txBody>
      </p:sp>
    </p:spTree>
    <p:extLst>
      <p:ext uri="{BB962C8B-B14F-4D97-AF65-F5344CB8AC3E}">
        <p14:creationId xmlns:p14="http://schemas.microsoft.com/office/powerpoint/2010/main" val="1408593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57</a:t>
            </a:fld>
            <a:endParaRPr lang="en-US"/>
          </a:p>
        </p:txBody>
      </p:sp>
    </p:spTree>
    <p:extLst>
      <p:ext uri="{BB962C8B-B14F-4D97-AF65-F5344CB8AC3E}">
        <p14:creationId xmlns:p14="http://schemas.microsoft.com/office/powerpoint/2010/main" val="3943470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58</a:t>
            </a:fld>
            <a:endParaRPr lang="en-US"/>
          </a:p>
        </p:txBody>
      </p:sp>
    </p:spTree>
    <p:extLst>
      <p:ext uri="{BB962C8B-B14F-4D97-AF65-F5344CB8AC3E}">
        <p14:creationId xmlns:p14="http://schemas.microsoft.com/office/powerpoint/2010/main" val="1331526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59</a:t>
            </a:fld>
            <a:endParaRPr lang="en-US"/>
          </a:p>
        </p:txBody>
      </p:sp>
    </p:spTree>
    <p:extLst>
      <p:ext uri="{BB962C8B-B14F-4D97-AF65-F5344CB8AC3E}">
        <p14:creationId xmlns:p14="http://schemas.microsoft.com/office/powerpoint/2010/main" val="293918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a:t>
            </a:fld>
            <a:endParaRPr lang="en-US"/>
          </a:p>
        </p:txBody>
      </p:sp>
    </p:spTree>
    <p:extLst>
      <p:ext uri="{BB962C8B-B14F-4D97-AF65-F5344CB8AC3E}">
        <p14:creationId xmlns:p14="http://schemas.microsoft.com/office/powerpoint/2010/main" val="173984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60</a:t>
            </a:fld>
            <a:endParaRPr lang="en-US"/>
          </a:p>
        </p:txBody>
      </p:sp>
    </p:spTree>
    <p:extLst>
      <p:ext uri="{BB962C8B-B14F-4D97-AF65-F5344CB8AC3E}">
        <p14:creationId xmlns:p14="http://schemas.microsoft.com/office/powerpoint/2010/main" val="10564126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61</a:t>
            </a:fld>
            <a:endParaRPr lang="en-US"/>
          </a:p>
        </p:txBody>
      </p:sp>
    </p:spTree>
    <p:extLst>
      <p:ext uri="{BB962C8B-B14F-4D97-AF65-F5344CB8AC3E}">
        <p14:creationId xmlns:p14="http://schemas.microsoft.com/office/powerpoint/2010/main" val="140372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62</a:t>
            </a:fld>
            <a:endParaRPr lang="en-US"/>
          </a:p>
        </p:txBody>
      </p:sp>
    </p:spTree>
    <p:extLst>
      <p:ext uri="{BB962C8B-B14F-4D97-AF65-F5344CB8AC3E}">
        <p14:creationId xmlns:p14="http://schemas.microsoft.com/office/powerpoint/2010/main" val="2648448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63</a:t>
            </a:fld>
            <a:endParaRPr lang="en-US"/>
          </a:p>
        </p:txBody>
      </p:sp>
    </p:spTree>
    <p:extLst>
      <p:ext uri="{BB962C8B-B14F-4D97-AF65-F5344CB8AC3E}">
        <p14:creationId xmlns:p14="http://schemas.microsoft.com/office/powerpoint/2010/main" val="9450973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64</a:t>
            </a:fld>
            <a:endParaRPr lang="en-US"/>
          </a:p>
        </p:txBody>
      </p:sp>
    </p:spTree>
    <p:extLst>
      <p:ext uri="{BB962C8B-B14F-4D97-AF65-F5344CB8AC3E}">
        <p14:creationId xmlns:p14="http://schemas.microsoft.com/office/powerpoint/2010/main" val="255823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7</a:t>
            </a:fld>
            <a:endParaRPr lang="en-US"/>
          </a:p>
        </p:txBody>
      </p:sp>
    </p:spTree>
    <p:extLst>
      <p:ext uri="{BB962C8B-B14F-4D97-AF65-F5344CB8AC3E}">
        <p14:creationId xmlns:p14="http://schemas.microsoft.com/office/powerpoint/2010/main" val="1161267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8</a:t>
            </a:fld>
            <a:endParaRPr lang="en-US"/>
          </a:p>
        </p:txBody>
      </p:sp>
    </p:spTree>
    <p:extLst>
      <p:ext uri="{BB962C8B-B14F-4D97-AF65-F5344CB8AC3E}">
        <p14:creationId xmlns:p14="http://schemas.microsoft.com/office/powerpoint/2010/main" val="94860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9</a:t>
            </a:fld>
            <a:endParaRPr lang="en-US"/>
          </a:p>
        </p:txBody>
      </p:sp>
    </p:spTree>
    <p:extLst>
      <p:ext uri="{BB962C8B-B14F-4D97-AF65-F5344CB8AC3E}">
        <p14:creationId xmlns:p14="http://schemas.microsoft.com/office/powerpoint/2010/main" val="103267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8477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01607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53803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73415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FF860-3E8F-4686-B872-C9831679B0A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381677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6FF860-3E8F-4686-B872-C9831679B0AB}"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48352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6FF860-3E8F-4686-B872-C9831679B0AB}" type="datetimeFigureOut">
              <a:rPr lang="en-US" smtClean="0"/>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65795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6FF860-3E8F-4686-B872-C9831679B0AB}" type="datetimeFigureOut">
              <a:rPr lang="en-US" smtClean="0"/>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73155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FF860-3E8F-4686-B872-C9831679B0AB}" type="datetimeFigureOut">
              <a:rPr lang="en-US" smtClean="0"/>
              <a:t>7/28/2025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07152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FF860-3E8F-4686-B872-C9831679B0AB}"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16097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FF860-3E8F-4686-B872-C9831679B0AB}"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209394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FF860-3E8F-4686-B872-C9831679B0AB}" type="datetimeFigureOut">
              <a:rPr lang="en-US" smtClean="0"/>
              <a:t>7/28/2025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09D-93EC-4920-81F4-9E50A175C74D}" type="slidenum">
              <a:rPr lang="en-US" smtClean="0"/>
              <a:t>‹#›</a:t>
            </a:fld>
            <a:endParaRPr lang="en-US"/>
          </a:p>
        </p:txBody>
      </p:sp>
    </p:spTree>
    <p:extLst>
      <p:ext uri="{BB962C8B-B14F-4D97-AF65-F5344CB8AC3E}">
        <p14:creationId xmlns:p14="http://schemas.microsoft.com/office/powerpoint/2010/main" val="3167195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hyperlink" Target="mailto:Datasupport@nysed.gov" TargetMode="External"/><Relationship Id="rId3" Type="http://schemas.openxmlformats.org/officeDocument/2006/relationships/slideLayout" Target="../slideLayouts/slideLayout3.xml"/><Relationship Id="rId7" Type="http://schemas.openxmlformats.org/officeDocument/2006/relationships/hyperlink" Target="https://www.nysed.gov/seddas/seddas-business-portal-password-reset"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p12.nysed.gov/seddas/seddas-password-reset.pdf" TargetMode="External"/><Relationship Id="rId5" Type="http://schemas.openxmlformats.org/officeDocument/2006/relationships/hyperlink" Target="https://www.nysed.gov/sites/default/files/programs/seddas/seddas-user-guide-april-18-2025.pdf" TargetMode="External"/><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oms.nysed.gov/oas/SingleAudit/documents/SED-Single-Audit-Exemption-FormYearEnded2020Revised06_29_22.pdf"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portal.nysed.gov/abp" TargetMode="External"/><Relationship Id="rId5" Type="http://schemas.openxmlformats.org/officeDocument/2006/relationships/hyperlink" Target="http://www.p12.nysed.gov/seddas/seddas-complete-user-guide.pdf" TargetMode="External"/><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hyperlink" Target="https://www.nysed.gov/seddas/seddas-business-portal-password-reset" TargetMode="External"/><Relationship Id="rId3" Type="http://schemas.openxmlformats.org/officeDocument/2006/relationships/slideLayout" Target="../slideLayouts/slideLayout3.xml"/><Relationship Id="rId7" Type="http://schemas.openxmlformats.org/officeDocument/2006/relationships/hyperlink" Target="https://www.nysed.gov/sites/default/files/programs/seddas/seddas-user-guide-april-18-2025.pdf" TargetMode="Externa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hyperlink" Target="http://www.p12.nysed.gov/seddas/seddas-complete-user-guide.pdf" TargetMode="External"/><Relationship Id="rId11" Type="http://schemas.openxmlformats.org/officeDocument/2006/relationships/image" Target="../media/image2.png"/><Relationship Id="rId5" Type="http://schemas.openxmlformats.org/officeDocument/2006/relationships/hyperlink" Target="https://www.nysed.gov/sites/default/files/programs/oas/nysed-application-business-portal-tutorial-2025.pdf" TargetMode="External"/><Relationship Id="rId10" Type="http://schemas.openxmlformats.org/officeDocument/2006/relationships/image" Target="../media/image1.png"/><Relationship Id="rId4" Type="http://schemas.openxmlformats.org/officeDocument/2006/relationships/notesSlide" Target="../notesSlides/notesSlide62.xml"/><Relationship Id="rId9" Type="http://schemas.openxmlformats.org/officeDocument/2006/relationships/hyperlink" Target="https://www.p12.nysed.gov/mgtserv/accounting/AuditReferenceManual.htm"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hyperlink" Target="mailto:FSandSingleAudit@nysed.gov" TargetMode="External"/><Relationship Id="rId5" Type="http://schemas.openxmlformats.org/officeDocument/2006/relationships/hyperlink" Target="https://www.nysed.gov/oas" TargetMode="Externa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inancial Reporting Requirements for School Districts and BOCES.">
            <a:extLst>
              <a:ext uri="{FF2B5EF4-FFF2-40B4-BE49-F238E27FC236}">
                <a16:creationId xmlns:a16="http://schemas.microsoft.com/office/drawing/2014/main" id="{83B12C54-DB6D-4B9C-A681-78F6BFAC9B07}"/>
              </a:ext>
            </a:extLst>
          </p:cNvPr>
          <p:cNvSpPr>
            <a:spLocks noGrp="1"/>
          </p:cNvSpPr>
          <p:nvPr>
            <p:ph type="ctrTitle"/>
          </p:nvPr>
        </p:nvSpPr>
        <p:spPr>
          <a:xfrm>
            <a:off x="1528997" y="2519924"/>
            <a:ext cx="9571394" cy="1934510"/>
          </a:xfrm>
        </p:spPr>
        <p:txBody>
          <a:bodyPr>
            <a:normAutofit/>
          </a:bodyPr>
          <a:lstStyle/>
          <a:p>
            <a:pPr>
              <a:spcBef>
                <a:spcPts val="1000"/>
              </a:spcBef>
            </a:pPr>
            <a:r>
              <a:rPr lang="en-US" sz="4800" b="1" dirty="0">
                <a:solidFill>
                  <a:schemeClr val="accent1"/>
                </a:solidFill>
                <a:latin typeface="+mn-lt"/>
                <a:ea typeface="+mn-ea"/>
                <a:cs typeface="+mn-cs"/>
              </a:rPr>
              <a:t>Financial Reporting Requirements for School Districts and BOCES</a:t>
            </a:r>
          </a:p>
        </p:txBody>
      </p:sp>
      <p:sp>
        <p:nvSpPr>
          <p:cNvPr id="3" name="Subtitle 2" descr="Presented by Maria Stamoulis. Office of Audit Services, July 2025.">
            <a:extLst>
              <a:ext uri="{FF2B5EF4-FFF2-40B4-BE49-F238E27FC236}">
                <a16:creationId xmlns:a16="http://schemas.microsoft.com/office/drawing/2014/main" id="{62258B57-53BA-48F5-B1D1-D814199EBBAE}"/>
              </a:ext>
            </a:extLst>
          </p:cNvPr>
          <p:cNvSpPr>
            <a:spLocks noGrp="1"/>
          </p:cNvSpPr>
          <p:nvPr>
            <p:ph type="subTitle" idx="1"/>
          </p:nvPr>
        </p:nvSpPr>
        <p:spPr>
          <a:xfrm>
            <a:off x="1271588" y="5220825"/>
            <a:ext cx="10142556" cy="1265043"/>
          </a:xfrm>
        </p:spPr>
        <p:txBody>
          <a:bodyPr anchor="ctr">
            <a:noAutofit/>
          </a:bodyPr>
          <a:lstStyle/>
          <a:p>
            <a:pPr lvl="1"/>
            <a:r>
              <a:rPr lang="en-US" sz="2800" b="1" dirty="0">
                <a:solidFill>
                  <a:schemeClr val="accent1"/>
                </a:solidFill>
              </a:rPr>
              <a:t>Presented by Maria Stamoulis</a:t>
            </a:r>
          </a:p>
          <a:p>
            <a:pPr lvl="1"/>
            <a:r>
              <a:rPr lang="en-US" sz="2800" b="1" dirty="0">
                <a:solidFill>
                  <a:schemeClr val="accent1"/>
                </a:solidFill>
              </a:rPr>
              <a:t>Office of Audit Services</a:t>
            </a:r>
          </a:p>
          <a:p>
            <a:pPr lvl="1"/>
            <a:r>
              <a:rPr lang="en-US" sz="2800" b="1" dirty="0">
                <a:solidFill>
                  <a:schemeClr val="accent1"/>
                </a:solidFill>
              </a:rPr>
              <a:t> July 2025</a:t>
            </a:r>
          </a:p>
        </p:txBody>
      </p:sp>
      <p:pic>
        <p:nvPicPr>
          <p:cNvPr id="1026" name="Picture 2" descr="New York State Education Department Logo">
            <a:extLst>
              <a:ext uri="{FF2B5EF4-FFF2-40B4-BE49-F238E27FC236}">
                <a16:creationId xmlns:a16="http://schemas.microsoft.com/office/drawing/2014/main" id="{A9BA3006-9C76-419B-A3FF-9DA7030933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73" r="1" b="4475"/>
          <a:stretch/>
        </p:blipFill>
        <p:spPr bwMode="auto">
          <a:xfrm>
            <a:off x="1062373" y="204218"/>
            <a:ext cx="10038018" cy="232876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descr="Welcome to the NYSED Financial Reporting Requirements for School Districts and BOCES training.  &#10;&#10;My name is Maria Stamoulis.  I work in the Office of Audit Services within the New York State Education Department and it’s my pleasure to be presenting to you. &#10;&#10;Before I begin, I have a few housekeeping announcements:&#10;&#10;Unlike live webinars, there will not be Q&amp;A session following this presentation.  However, you can still contact the Office of Audit Services with any questions you may have by using the email address provided at the end of the webinar today.  We will respond to you as soon as possible.  For anyone who may be looking for CPE’s, we are unable to provide CPE credits for this webinar. &#10;&#10;We really appreciate you taking the time to listen to this presentation.  We believe it will help many of you have more confidence in your submissions to the NYSED Application Business Portal this year as we have made some changes to the surveys.  We also hope that by making this presentation available, we will reduce the likelihood of un-submissions, and thereby, have a more efficient process.  For many of you, this will be a refresher.  However, we realize that some of you are new, so we’re going to provide an in-depth discussion of all the financial surveys.&#10;&#10;&#10;&#10;">
            <a:hlinkClick r:id="" action="ppaction://media"/>
            <a:extLst>
              <a:ext uri="{FF2B5EF4-FFF2-40B4-BE49-F238E27FC236}">
                <a16:creationId xmlns:a16="http://schemas.microsoft.com/office/drawing/2014/main" id="{3456B4D4-D2F2-425E-9DA7-A0FDCC605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8C8B4DC8-FB94-40A6-B01C-736DE99688A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733367"/>
            <a:ext cx="920415" cy="920415"/>
          </a:xfrm>
          <a:prstGeom prst="rect">
            <a:avLst/>
          </a:prstGeom>
        </p:spPr>
      </p:pic>
    </p:spTree>
    <p:extLst>
      <p:ext uri="{BB962C8B-B14F-4D97-AF65-F5344CB8AC3E}">
        <p14:creationId xmlns:p14="http://schemas.microsoft.com/office/powerpoint/2010/main" val="860960342"/>
      </p:ext>
    </p:extLst>
  </p:cSld>
  <p:clrMapOvr>
    <a:masterClrMapping/>
  </p:clrMapOvr>
  <mc:AlternateContent xmlns:mc="http://schemas.openxmlformats.org/markup-compatibility/2006" xmlns:p14="http://schemas.microsoft.com/office/powerpoint/2010/main">
    <mc:Choice Requires="p14">
      <p:transition spd="slow" p14:dur="2000" advTm="79343"/>
    </mc:Choice>
    <mc:Fallback xmlns="">
      <p:transition spd="slow" advTm="7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4898"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urvey 1 covers the Audited Financial Statements. Many of you are probably somewhat familiar with the survey requirements and the corresponding legislation. However, we realize that some of you are new, so I’m going to provide a high-level overview of the law and cover the reporting requirements in detail.&#10;&#10;Section 2116-a(3) of the New York State Education Law and Section 170.12(e)(1) of the Regulations of the Commissioner of Education require all BOCES and each school district. employing eight or more teachers to obtain an annual audit of its records by an independent certified public accountant or an independent public accountant. The school districts with less than eight teachers will still need to certify on Survey 1 that they’re exempt. If they employ less than eight teachers, they are exempt from submitting the audited financial statements. However, they must submit a survey so that way we’re able to have this on record.&#10;&#10;Survey 1 is due on October 15 for everyone except for the Big 5 school districts. For the purposes of the October 15 due date, everyone includes all school districts, BOCES and school districts with eight or more teachers. The Big 5 school districts of Buffalo, Rochester, Syracuse, Yonkers, and New York City must submit this survey on January 1.&#10;&#10;&#10;The audited financial statements contain:&#10;&#10;· The Independent Auditor's Report&#10;&#10;· Management’s Discussion &amp; Analysis&#10;&#10;· The 8 Basic Financial Statements&#10;&#10;· The Notes to the Financial Statements and the&#10;&#10;· 4 Supplemental Schedules.">
            <a:extLst>
              <a:ext uri="{FF2B5EF4-FFF2-40B4-BE49-F238E27FC236}">
                <a16:creationId xmlns:a16="http://schemas.microsoft.com/office/drawing/2014/main" id="{4DA1D116-6BE5-4788-B0BE-7D228B446291}"/>
              </a:ext>
            </a:extLst>
          </p:cNvPr>
          <p:cNvSpPr>
            <a:spLocks noGrp="1"/>
          </p:cNvSpPr>
          <p:nvPr>
            <p:ph type="body" idx="1"/>
          </p:nvPr>
        </p:nvSpPr>
        <p:spPr>
          <a:xfrm>
            <a:off x="1099335" y="2476072"/>
            <a:ext cx="10287093" cy="4169278"/>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Regulation/Education Law</a:t>
            </a:r>
          </a:p>
          <a:p>
            <a:pPr marL="800100" lvl="1" indent="-342900">
              <a:buFont typeface="Arial" panose="020B0604020202020204" pitchFamily="34" charset="0"/>
              <a:buChar char="•"/>
            </a:pPr>
            <a:r>
              <a:rPr lang="en-US" sz="2400" b="1" dirty="0">
                <a:solidFill>
                  <a:schemeClr val="accent1"/>
                </a:solidFill>
              </a:rPr>
              <a:t>Section §2116-a(3) of NYS Education Law and Section §170.12(e)(1) of the Regulations of the Commissioner of Education require all BOCES and each school district employing eight or more teachers to obtain an annual audit of its records.</a:t>
            </a:r>
          </a:p>
          <a:p>
            <a:pPr marL="342900" indent="-342900">
              <a:buFont typeface="Arial" panose="020B0604020202020204" pitchFamily="34" charset="0"/>
              <a:buChar char="•"/>
            </a:pPr>
            <a:r>
              <a:rPr lang="en-US" sz="3000" b="1" dirty="0">
                <a:solidFill>
                  <a:schemeClr val="accent1"/>
                </a:solidFill>
              </a:rPr>
              <a:t>Due Date</a:t>
            </a:r>
          </a:p>
          <a:p>
            <a:pPr marL="800100" lvl="1" indent="-342900">
              <a:buFont typeface="Arial" panose="020B0604020202020204" pitchFamily="34" charset="0"/>
              <a:buChar char="•"/>
            </a:pPr>
            <a:r>
              <a:rPr lang="en-US" sz="2400" b="1" dirty="0">
                <a:solidFill>
                  <a:schemeClr val="accent1"/>
                </a:solidFill>
              </a:rPr>
              <a:t>October 15 (January 1 for “Big 5”).  </a:t>
            </a:r>
          </a:p>
          <a:p>
            <a:pPr marL="342900" indent="-342900">
              <a:buFont typeface="Arial" panose="020B0604020202020204" pitchFamily="34" charset="0"/>
              <a:buChar char="•"/>
            </a:pPr>
            <a:r>
              <a:rPr lang="en-US" sz="3000" b="1" dirty="0">
                <a:solidFill>
                  <a:schemeClr val="accent1"/>
                </a:solidFill>
              </a:rPr>
              <a:t>Required Documentation</a:t>
            </a:r>
          </a:p>
          <a:p>
            <a:pPr marL="800100" lvl="1" indent="-342900">
              <a:buFont typeface="Arial" panose="020B0604020202020204" pitchFamily="34" charset="0"/>
              <a:buChar char="•"/>
            </a:pPr>
            <a:r>
              <a:rPr lang="en-US" sz="2400" b="1" dirty="0">
                <a:solidFill>
                  <a:schemeClr val="accent1"/>
                </a:solidFill>
              </a:rPr>
              <a:t>Independent Auditor's Report; Management’s Discussion and Analysis; Eight Basic Financial Statements; Notes to the Financial Statements; Four Supplemental Schedules.</a:t>
            </a:r>
          </a:p>
          <a:p>
            <a:pPr marL="1028700" lvl="1" indent="-571500">
              <a:buFont typeface="Arial" panose="020B0604020202020204" pitchFamily="34" charset="0"/>
              <a:buChar char="•"/>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5"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1: Audited Financial Statement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9"/>
            <a:ext cx="10287093" cy="6423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Audited Financial Statements</a:t>
            </a:r>
          </a:p>
        </p:txBody>
      </p:sp>
      <p:pic>
        <p:nvPicPr>
          <p:cNvPr id="2" name="Audio 1" descr="Okay, now let’s get into the specifics of each of the surveys.&#10;&#10;We will start with Survey 1, which covers the Audited Financial Statements.&#10;&#10;Many of you are probably somewhat familiar with the survey requirements and the corresponding legislation.  However, we realize that some of you are new, so I’m going to provide a high-level overview of the law and cover the reporting requirements in detail.&#10;&#10;Section 2116-a(3) of the New York State Education Law and Section 170.12(e)(1) of the Regulations of the Commissioner of Education require all BOCES and each school district employing eight or more teachers to obtain an annual audit of its records by an independent certified public accountant or an independent public accountant.&#10;&#10;The school districts with less than eight teachers will still need to certify on Survey 1 that they’re exempt.  If they employ less than 8 teachers, they are exempt from submitting the audited financial statements.  However, they must submit a survey so that way we’re able to have this on record.&#10;&#10;Survey 1 is due on October 15 for everyone except for the Big 5 school districts.  &#10;&#10;For the purposes of the October 15 due date, everyone includes all school districts, BOCES and school districts with eight or more teachers.  The Big 5 school districts of Buffalo, Rochester, Syracuse, Yonkers, and NYC must submit this survey on January 1.&#10;&#10;Here’s what the audited financial statements contain:&#10;The Independent Auditor's Report&#10;Management’s Discussion &amp; Analysis&#10;The 8 Basic Financial Statements&#10;The Notes to the Financial Statements and the &#10;4 Supplemental Schedules.&#10;&#10;">
            <a:hlinkClick r:id="" action="ppaction://media"/>
            <a:extLst>
              <a:ext uri="{FF2B5EF4-FFF2-40B4-BE49-F238E27FC236}">
                <a16:creationId xmlns:a16="http://schemas.microsoft.com/office/drawing/2014/main" id="{A3424451-BDC5-4F3B-9001-5F511A0492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4146011"/>
      </p:ext>
    </p:extLst>
  </p:cSld>
  <p:clrMapOvr>
    <a:masterClrMapping/>
  </p:clrMapOvr>
  <mc:AlternateContent xmlns:mc="http://schemas.openxmlformats.org/markup-compatibility/2006" xmlns:p14="http://schemas.microsoft.com/office/powerpoint/2010/main">
    <mc:Choice Requires="p14">
      <p:transition spd="slow" p14:dur="2000" advTm="108374"/>
    </mc:Choice>
    <mc:Fallback xmlns="">
      <p:transition spd="slow" advTm="10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45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Basic Financial Statements. Basic Financial Statements&#10;">
            <a:extLst>
              <a:ext uri="{FF2B5EF4-FFF2-40B4-BE49-F238E27FC236}">
                <a16:creationId xmlns:a16="http://schemas.microsoft.com/office/drawing/2014/main" id="{4DA1D116-6BE5-4788-B0BE-7D228B446291}"/>
              </a:ext>
            </a:extLst>
          </p:cNvPr>
          <p:cNvSpPr>
            <a:spLocks noGrp="1"/>
          </p:cNvSpPr>
          <p:nvPr>
            <p:ph type="body" idx="1"/>
          </p:nvPr>
        </p:nvSpPr>
        <p:spPr>
          <a:xfrm>
            <a:off x="1190625" y="783771"/>
            <a:ext cx="10375919" cy="5717374"/>
          </a:xfrm>
        </p:spPr>
        <p:txBody>
          <a:bodyPr vert="horz" lIns="91440" tIns="45720" rIns="91440" bIns="45720" rtlCol="0" anchor="ctr">
            <a:noAutofit/>
          </a:bodyPr>
          <a:lstStyle/>
          <a:p>
            <a:pPr marL="342900" lvl="1" indent="-342900">
              <a:spcBef>
                <a:spcPts val="1000"/>
              </a:spcBef>
              <a:buFont typeface="Arial" panose="020B0604020202020204" pitchFamily="34" charset="0"/>
              <a:buChar char="•"/>
            </a:pPr>
            <a:r>
              <a:rPr lang="en-US" sz="3000" b="1" dirty="0">
                <a:solidFill>
                  <a:schemeClr val="accent1"/>
                </a:solidFill>
              </a:rPr>
              <a:t>Basic Financial Statements</a:t>
            </a:r>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34012"/>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1 Requirements, Basic Financial Statements&#10;">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0315" y="1598699"/>
            <a:ext cx="10287093" cy="5737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Requirements</a:t>
            </a:r>
          </a:p>
        </p:txBody>
      </p:sp>
      <p:pic>
        <p:nvPicPr>
          <p:cNvPr id="2" name="Audio 1" descr="Continuing with the required documentation, the basic financial statements contain the:&#10;Statement of Net Position &#10;Statement of Activities&#10;Balance Sheet ‐ Governmental Funds&#10;Reconciliation of Governmental Funds Balance Sheet to the Statement of Net Position&#10;Statement of Revenues, Expenditures, and Changes in Fund Balance - Governmental Funds &#10;Reconciliation of Governmental Funds Statement of Revenues, Expenditures, and Changes in Fund Balances to the Statement of Activities&#10;Statement of Fiduciary Net Position and the&#10;Statement of Changes in Fiduciary Net Position.&#10;&#10;&#10;&#10;">
            <a:hlinkClick r:id="" action="ppaction://media"/>
            <a:extLst>
              <a:ext uri="{FF2B5EF4-FFF2-40B4-BE49-F238E27FC236}">
                <a16:creationId xmlns:a16="http://schemas.microsoft.com/office/drawing/2014/main" id="{6D5D9AAB-2504-40B7-AB09-C34E380E02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graphicFrame>
        <p:nvGraphicFramePr>
          <p:cNvPr id="4" name="Table 4" descr="Continuing with the required documentation, the basic financial statements contain the:&#10;&#10;· Statement of Net Position&#10;&#10;· Statement of Activities&#10;&#10;· Balance Sheet ‐ Governmental Funds&#10;&#10;· Reconciliation of Governmental Funds Balance Sheet to the Statement of Net Position&#10;&#10;· Statement of Revenues, Expenditures, and Changes in Fund Balance - Governmental Funds&#10;&#10;· Reconciliation of Governmental Funds Statement of Revenues, Expenditures, and Changes in Fund Balances to the Statement of Activities&#10;&#10;· Statement of Fiduciary Net Position and the&#10;&#10;· Statement of Changes in Fiduciary Net Position.">
            <a:extLst>
              <a:ext uri="{FF2B5EF4-FFF2-40B4-BE49-F238E27FC236}">
                <a16:creationId xmlns:a16="http://schemas.microsoft.com/office/drawing/2014/main" id="{E6D8E2FA-A9AB-4CAE-860E-4A93A8775609}"/>
              </a:ext>
            </a:extLst>
          </p:cNvPr>
          <p:cNvGraphicFramePr>
            <a:graphicFrameLocks noGrp="1"/>
          </p:cNvGraphicFramePr>
          <p:nvPr>
            <p:extLst>
              <p:ext uri="{D42A27DB-BD31-4B8C-83A1-F6EECF244321}">
                <p14:modId xmlns:p14="http://schemas.microsoft.com/office/powerpoint/2010/main" val="3445593292"/>
              </p:ext>
            </p:extLst>
          </p:nvPr>
        </p:nvGraphicFramePr>
        <p:xfrm>
          <a:off x="1270314" y="3267076"/>
          <a:ext cx="9950136" cy="2933700"/>
        </p:xfrm>
        <a:graphic>
          <a:graphicData uri="http://schemas.openxmlformats.org/drawingml/2006/table">
            <a:tbl>
              <a:tblPr firstRow="1" bandRow="1">
                <a:tableStyleId>{5C22544A-7EE6-4342-B048-85BDC9FD1C3A}</a:tableStyleId>
              </a:tblPr>
              <a:tblGrid>
                <a:gridCol w="3484143">
                  <a:extLst>
                    <a:ext uri="{9D8B030D-6E8A-4147-A177-3AD203B41FA5}">
                      <a16:colId xmlns:a16="http://schemas.microsoft.com/office/drawing/2014/main" val="1820314758"/>
                    </a:ext>
                  </a:extLst>
                </a:gridCol>
                <a:gridCol w="1490928">
                  <a:extLst>
                    <a:ext uri="{9D8B030D-6E8A-4147-A177-3AD203B41FA5}">
                      <a16:colId xmlns:a16="http://schemas.microsoft.com/office/drawing/2014/main" val="3851576479"/>
                    </a:ext>
                  </a:extLst>
                </a:gridCol>
                <a:gridCol w="2198486">
                  <a:extLst>
                    <a:ext uri="{9D8B030D-6E8A-4147-A177-3AD203B41FA5}">
                      <a16:colId xmlns:a16="http://schemas.microsoft.com/office/drawing/2014/main" val="2811871698"/>
                    </a:ext>
                  </a:extLst>
                </a:gridCol>
                <a:gridCol w="2776579">
                  <a:extLst>
                    <a:ext uri="{9D8B030D-6E8A-4147-A177-3AD203B41FA5}">
                      <a16:colId xmlns:a16="http://schemas.microsoft.com/office/drawing/2014/main" val="3931767012"/>
                    </a:ext>
                  </a:extLst>
                </a:gridCol>
              </a:tblGrid>
              <a:tr h="1412522">
                <a:tc>
                  <a:txBody>
                    <a:bodyPr/>
                    <a:lstStyle/>
                    <a:p>
                      <a:pPr algn="l"/>
                      <a:r>
                        <a:rPr lang="en-US" dirty="0"/>
                        <a:t>Statement of Net Position</a:t>
                      </a:r>
                    </a:p>
                  </a:txBody>
                  <a:tcPr/>
                </a:tc>
                <a:tc>
                  <a:txBody>
                    <a:bodyPr/>
                    <a:lstStyle/>
                    <a:p>
                      <a:pPr algn="l"/>
                      <a:r>
                        <a:rPr lang="en-US" dirty="0"/>
                        <a:t>Statement of Activities</a:t>
                      </a:r>
                    </a:p>
                  </a:txBody>
                  <a:tcPr/>
                </a:tc>
                <a:tc>
                  <a:txBody>
                    <a:bodyPr/>
                    <a:lstStyle/>
                    <a:p>
                      <a:pPr algn="l"/>
                      <a:r>
                        <a:rPr lang="en-US" dirty="0"/>
                        <a:t>Balance Sheet – Governmental Funds</a:t>
                      </a:r>
                    </a:p>
                  </a:txBody>
                  <a:tcPr/>
                </a:tc>
                <a:tc>
                  <a:txBody>
                    <a:bodyPr/>
                    <a:lstStyle/>
                    <a:p>
                      <a:pPr algn="l"/>
                      <a:r>
                        <a:rPr lang="en-US" dirty="0"/>
                        <a:t>Reconciliation of Governmental Funds Balance Sheet to the Statement of Net Position</a:t>
                      </a:r>
                    </a:p>
                  </a:txBody>
                  <a:tcPr/>
                </a:tc>
                <a:extLst>
                  <a:ext uri="{0D108BD9-81ED-4DB2-BD59-A6C34878D82A}">
                    <a16:rowId xmlns:a16="http://schemas.microsoft.com/office/drawing/2014/main" val="1223374280"/>
                  </a:ext>
                </a:extLst>
              </a:tr>
              <a:tr h="1521178">
                <a:tc>
                  <a:txBody>
                    <a:bodyPr/>
                    <a:lstStyle/>
                    <a:p>
                      <a:pPr marL="0" algn="l" defTabSz="914400" rtl="0" eaLnBrk="1" latinLnBrk="0" hangingPunct="1"/>
                      <a:r>
                        <a:rPr lang="en-US" sz="1800" b="1" kern="1200" dirty="0">
                          <a:solidFill>
                            <a:schemeClr val="accent1"/>
                          </a:solidFill>
                          <a:latin typeface="+mn-lt"/>
                          <a:ea typeface="+mn-ea"/>
                          <a:cs typeface="+mn-cs"/>
                        </a:rPr>
                        <a:t>Reconciliation of Governmental Funds Statement of Revenues, Expenditures, and Changes in Fund Balances to the Statement of Activities</a:t>
                      </a:r>
                    </a:p>
                  </a:txBody>
                  <a:tcPr/>
                </a:tc>
                <a:tc>
                  <a:txBody>
                    <a:bodyPr/>
                    <a:lstStyle/>
                    <a:p>
                      <a:pPr algn="l"/>
                      <a:r>
                        <a:rPr lang="en-US" sz="1800" b="1" dirty="0">
                          <a:solidFill>
                            <a:schemeClr val="accent1"/>
                          </a:solidFill>
                        </a:rPr>
                        <a:t>Statement of Fiduciary Net Position</a:t>
                      </a:r>
                      <a:endParaRPr lang="en-US" dirty="0"/>
                    </a:p>
                  </a:txBody>
                  <a:tcPr/>
                </a:tc>
                <a:tc>
                  <a:txBody>
                    <a:bodyPr/>
                    <a:lstStyle/>
                    <a:p>
                      <a:pPr algn="l"/>
                      <a:r>
                        <a:rPr lang="en-US" sz="1800" b="1" dirty="0">
                          <a:solidFill>
                            <a:schemeClr val="accent1"/>
                          </a:solidFill>
                        </a:rPr>
                        <a:t>Statement of Changes in Fiduciary Net Position</a:t>
                      </a:r>
                      <a:endParaRPr lang="en-US" dirty="0"/>
                    </a:p>
                  </a:txBody>
                  <a:tcPr/>
                </a:tc>
                <a:tc>
                  <a:txBody>
                    <a:bodyPr/>
                    <a:lstStyle/>
                    <a:p>
                      <a:pPr algn="l"/>
                      <a:r>
                        <a:rPr lang="en-US" sz="1800" b="1" dirty="0">
                          <a:solidFill>
                            <a:schemeClr val="accent1"/>
                          </a:solidFill>
                        </a:rPr>
                        <a:t>Statement of Revenues, Expenditures, and Changes in Fund Balance - Governmental Funds</a:t>
                      </a:r>
                      <a:endParaRPr lang="en-US" dirty="0"/>
                    </a:p>
                  </a:txBody>
                  <a:tcPr/>
                </a:tc>
                <a:extLst>
                  <a:ext uri="{0D108BD9-81ED-4DB2-BD59-A6C34878D82A}">
                    <a16:rowId xmlns:a16="http://schemas.microsoft.com/office/drawing/2014/main" val="3239941925"/>
                  </a:ext>
                </a:extLst>
              </a:tr>
            </a:tbl>
          </a:graphicData>
        </a:graphic>
      </p:graphicFrame>
    </p:spTree>
    <p:extLst>
      <p:ext uri="{BB962C8B-B14F-4D97-AF65-F5344CB8AC3E}">
        <p14:creationId xmlns:p14="http://schemas.microsoft.com/office/powerpoint/2010/main" val="892923437"/>
      </p:ext>
    </p:extLst>
  </p:cSld>
  <p:clrMapOvr>
    <a:masterClrMapping/>
  </p:clrMapOvr>
  <mc:AlternateContent xmlns:mc="http://schemas.openxmlformats.org/markup-compatibility/2006" xmlns:p14="http://schemas.microsoft.com/office/powerpoint/2010/main">
    <mc:Choice Requires="p14">
      <p:transition spd="slow" p14:dur="2000" advTm="36928"/>
    </mc:Choice>
    <mc:Fallback xmlns="">
      <p:transition spd="slow" advTm="3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required supplementary information contains the:&#10;&#10;· Schedule of Changes in the District’s Total OPEB Liability and Related Ratios,&#10;&#10;· Schedule of Revenues, Expenditures, and Changes in Fund Balance ‐ Budget (Non-GAAP Basis) and Actual for the General Fund,&#10;&#10;· Schedule of the District’s Contributions&#10;&#10;· Schedule of the District’s Proportionate Share of the Net Pension Liability.">
            <a:extLst>
              <a:ext uri="{FF2B5EF4-FFF2-40B4-BE49-F238E27FC236}">
                <a16:creationId xmlns:a16="http://schemas.microsoft.com/office/drawing/2014/main" id="{4DA1D116-6BE5-4788-B0BE-7D228B446291}"/>
              </a:ext>
            </a:extLst>
          </p:cNvPr>
          <p:cNvSpPr>
            <a:spLocks noGrp="1"/>
          </p:cNvSpPr>
          <p:nvPr>
            <p:ph type="body" idx="1"/>
          </p:nvPr>
        </p:nvSpPr>
        <p:spPr>
          <a:xfrm>
            <a:off x="876207" y="3800475"/>
            <a:ext cx="10287093" cy="2905125"/>
          </a:xfrm>
        </p:spPr>
        <p:txBody>
          <a:bodyPr vert="horz" lIns="91440" tIns="45720" rIns="91440" bIns="45720" rtlCol="0" anchor="ctr">
            <a:noAutofit/>
          </a:bodyPr>
          <a:lstStyle/>
          <a:p>
            <a:pPr marL="800100" lvl="2" indent="-342900">
              <a:spcBef>
                <a:spcPts val="1000"/>
              </a:spcBef>
              <a:buFont typeface="Arial" panose="020B0604020202020204" pitchFamily="34" charset="0"/>
              <a:buChar char="•"/>
            </a:pPr>
            <a:r>
              <a:rPr lang="en-US" sz="3200" b="1" dirty="0">
                <a:solidFill>
                  <a:schemeClr val="accent1"/>
                </a:solidFill>
              </a:rPr>
              <a:t>Required Supplementary Information:</a:t>
            </a:r>
          </a:p>
          <a:p>
            <a:pPr marL="1485900" lvl="2" indent="-571500">
              <a:buFont typeface="Arial" panose="020B0604020202020204" pitchFamily="34" charset="0"/>
              <a:buChar char="•"/>
            </a:pPr>
            <a:r>
              <a:rPr lang="en-US" sz="2800" b="1" dirty="0">
                <a:solidFill>
                  <a:schemeClr val="accent1"/>
                </a:solidFill>
              </a:rPr>
              <a:t>Schedule of Changes in the District’s Total OPEB Liability and Related Ratios,</a:t>
            </a:r>
          </a:p>
          <a:p>
            <a:pPr marL="1485900" lvl="2" indent="-571500">
              <a:buFont typeface="Arial" panose="020B0604020202020204" pitchFamily="34" charset="0"/>
              <a:buChar char="•"/>
            </a:pPr>
            <a:r>
              <a:rPr lang="en-US" sz="2800" b="1" dirty="0">
                <a:solidFill>
                  <a:schemeClr val="accent1"/>
                </a:solidFill>
              </a:rPr>
              <a:t>Schedule of Revenues, Expenditures, and Changes in Fund Balance ‐ Budget (Non‐GAAP Basis) and Actual – General Fund, </a:t>
            </a:r>
          </a:p>
          <a:p>
            <a:pPr marL="1485900" lvl="2" indent="-571500">
              <a:buFont typeface="Arial" panose="020B0604020202020204" pitchFamily="34" charset="0"/>
              <a:buChar char="•"/>
            </a:pPr>
            <a:r>
              <a:rPr lang="en-US" sz="2800" b="1" dirty="0">
                <a:solidFill>
                  <a:schemeClr val="accent1"/>
                </a:solidFill>
              </a:rPr>
              <a:t>Schedule of the District’s Contributions, and</a:t>
            </a:r>
          </a:p>
          <a:p>
            <a:pPr marL="1485900" lvl="2" indent="-571500">
              <a:buFont typeface="Arial" panose="020B0604020202020204" pitchFamily="34" charset="0"/>
              <a:buChar char="•"/>
            </a:pPr>
            <a:r>
              <a:rPr lang="en-US" sz="2800" b="1" dirty="0">
                <a:solidFill>
                  <a:schemeClr val="accent1"/>
                </a:solidFill>
              </a:rPr>
              <a:t>Schedule of the District’s Proportionate Share of the Net Pension Liability. </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570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Requirements </a:t>
            </a:r>
          </a:p>
        </p:txBody>
      </p:sp>
      <p:pic>
        <p:nvPicPr>
          <p:cNvPr id="6" name="Audio 5">
            <a:hlinkClick r:id="" action="ppaction://media"/>
            <a:extLst>
              <a:ext uri="{FF2B5EF4-FFF2-40B4-BE49-F238E27FC236}">
                <a16:creationId xmlns:a16="http://schemas.microsoft.com/office/drawing/2014/main" id="{F7ACA391-0A38-F36B-99E9-315C83B79A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87702084"/>
      </p:ext>
    </p:extLst>
  </p:cSld>
  <p:clrMapOvr>
    <a:masterClrMapping/>
  </p:clrMapOvr>
  <mc:AlternateContent xmlns:mc="http://schemas.openxmlformats.org/markup-compatibility/2006" xmlns:p14="http://schemas.microsoft.com/office/powerpoint/2010/main">
    <mc:Choice Requires="p14">
      <p:transition spd="slow" p14:dur="2000" advTm="24477"/>
    </mc:Choice>
    <mc:Fallback xmlns="">
      <p:transition spd="slow" advTm="24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Requirements</a:t>
            </a:r>
          </a:p>
        </p:txBody>
      </p:sp>
      <p:pic>
        <p:nvPicPr>
          <p:cNvPr id="3" name="Picture 2" descr="An example of a complete table of contents, which outlines all required documents.&#10;Adirondack Central School District&#10;Table of Contents&#10;June 30. 2020&#10;Independent Auditors' Report Pages 1-3&#10;Management's Decision Letter Pages 4-13&#10;Basic Financial Statements&#10;Statement of Net Position - Governmental Activities Pages 14-15&#10;Statement of Activities and Changes in Net Position - Governmental Activities Page 16&#10;Balance Sheet - Governmental Funds Page 17&#10;Reconciliation of Governmental Balance Sheet to the Statement of Net Position Page 18&#10;Statement of Revenues, Expenditures, and Changes in Fund Balances - Governmental Funds Page 19&#10;Reconciliation of Statement of Revenues, Expenditures, and Changes in Fund Balances to Statement of Activities Page 20&#10;Statement of Fiduciary Net Position and Statement of Changes in Fiduciary Net Position Page 21&#10;Notes to Financial Statements Pages 22-52&#10;Required Supplementary Information:&#10;Schedule of Funding Progress - Other Post Employment Benefits Plan, Last 3 Fiscal Years Page 53&#10;Schedule of Revenues, Expenditures, and Changes in Fund Balance - Budget and Actual - General Fund Page 55&#10;Schedules of District Contributions, NYSTRS &amp; NYSERS Pension Plans, Last 6 Fiscal Years Page 55&#10;Schedules of District's Proportionate Share of the Net Pension Liability , NYSTRS &amp; NYSERS Pension Plans, Last 6 Fiscal Years Page 56&#10;Supplementary Information:&#10;Schedule of Change from Adopted Budget to Financial Budget and the Real Property Tax Limit - General Fund Page 57&#10;Schedule of Project Expenditures - Capital Projects Fund Page 58&#10;Net Investment in Capital Assets Page 59&#10;Federal Award Program Information:&#10;Independent Auditors' Report on Internal Control over Financial Reporting and on Compliance and Other Matters Based on an Audit of Financial Statements Performed in Accordance with Government Auditing Standards Page 60-61&#10;Independent Auditors' Report on Compliance for Each Major Program and on Internal Control over Compliance Required by the Uniform Guidance Pages 62-63&#10;Schedule of Expenditures of Federal Awards Page 64&#10;Notes to Schedule of Expenditures of Federal Awards Page 65&#10;Schedule of Findings and Questioned Costs Page 66&#10;Summary Schedule of Prior Audit Findings Page 67&#10;">
            <a:extLst>
              <a:ext uri="{FF2B5EF4-FFF2-40B4-BE49-F238E27FC236}">
                <a16:creationId xmlns:a16="http://schemas.microsoft.com/office/drawing/2014/main" id="{64D048E1-C54C-46C9-862B-17B7BD39697A}"/>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val="0"/>
              </a:ext>
            </a:extLst>
          </a:blip>
          <a:srcRect l="2038" t="1818" r="7471" b="8018"/>
          <a:stretch/>
        </p:blipFill>
        <p:spPr>
          <a:xfrm>
            <a:off x="4632297" y="1975719"/>
            <a:ext cx="3581400" cy="4618121"/>
          </a:xfrm>
          <a:prstGeom prst="rect">
            <a:avLst/>
          </a:prstGeom>
          <a:ln w="3175">
            <a:solidFill>
              <a:schemeClr val="tx1"/>
            </a:solidFill>
          </a:ln>
        </p:spPr>
      </p:pic>
      <p:pic>
        <p:nvPicPr>
          <p:cNvPr id="20" name="Audio 19" descr="Audio Icon">
            <a:hlinkClick r:id="" action="ppaction://media"/>
            <a:extLst>
              <a:ext uri="{FF2B5EF4-FFF2-40B4-BE49-F238E27FC236}">
                <a16:creationId xmlns:a16="http://schemas.microsoft.com/office/drawing/2014/main" id="{23F6B09B-FCC5-F90E-E2BA-6E5BD7E6FC8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0471364"/>
      </p:ext>
    </p:extLst>
  </p:cSld>
  <p:clrMapOvr>
    <a:masterClrMapping/>
  </p:clrMapOvr>
  <mc:AlternateContent xmlns:mc="http://schemas.openxmlformats.org/markup-compatibility/2006" xmlns:p14="http://schemas.microsoft.com/office/powerpoint/2010/main">
    <mc:Choice Requires="p14">
      <p:transition spd="slow" p14:dur="2000" advTm="9444"/>
    </mc:Choice>
    <mc:Fallback xmlns="">
      <p:transition spd="slow" advTm="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1 Question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a:t>
            </a:r>
          </a:p>
        </p:txBody>
      </p:sp>
      <p:pic>
        <p:nvPicPr>
          <p:cNvPr id="5" name="Audio 4" descr="Click next to move to the next question.&#10;">
            <a:hlinkClick r:id="" action="ppaction://media"/>
            <a:extLst>
              <a:ext uri="{FF2B5EF4-FFF2-40B4-BE49-F238E27FC236}">
                <a16:creationId xmlns:a16="http://schemas.microsoft.com/office/drawing/2014/main" id="{3C82966C-B547-4423-AA0C-020AE48F39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descr="The next few slides will cover what’s displayed in Survey 1. This survey will be applicable for everyone except the school districts with less than eight teachers as their attestation of exemption is separate. The first question asks you to upload the audited financial statements. Select choose file and then upload the audited financial statements. If you have another file to add, select add another upload and then upload that document. Click next to move to the next question.">
            <a:extLst>
              <a:ext uri="{FF2B5EF4-FFF2-40B4-BE49-F238E27FC236}">
                <a16:creationId xmlns:a16="http://schemas.microsoft.com/office/drawing/2014/main" id="{0526EE6C-3705-9AFB-A59B-C955F4D6E4F5}"/>
              </a:ext>
            </a:extLst>
          </p:cNvPr>
          <p:cNvPicPr>
            <a:picLocks noChangeAspect="1"/>
          </p:cNvPicPr>
          <p:nvPr/>
        </p:nvPicPr>
        <p:blipFill>
          <a:blip r:embed="rId7"/>
          <a:stretch>
            <a:fillRect/>
          </a:stretch>
        </p:blipFill>
        <p:spPr>
          <a:xfrm>
            <a:off x="1279451" y="2314936"/>
            <a:ext cx="9998149" cy="3598183"/>
          </a:xfrm>
          <a:prstGeom prst="rect">
            <a:avLst/>
          </a:prstGeom>
          <a:ln w="3175">
            <a:solidFill>
              <a:schemeClr val="tx1"/>
            </a:solidFill>
          </a:ln>
        </p:spPr>
      </p:pic>
    </p:spTree>
    <p:extLst>
      <p:ext uri="{BB962C8B-B14F-4D97-AF65-F5344CB8AC3E}">
        <p14:creationId xmlns:p14="http://schemas.microsoft.com/office/powerpoint/2010/main" val="3858236482"/>
      </p:ext>
    </p:extLst>
  </p:cSld>
  <p:clrMapOvr>
    <a:masterClrMapping/>
  </p:clrMapOvr>
  <mc:AlternateContent xmlns:mc="http://schemas.openxmlformats.org/markup-compatibility/2006" xmlns:p14="http://schemas.microsoft.com/office/powerpoint/2010/main">
    <mc:Choice Requires="p14">
      <p:transition spd="slow" p14:dur="2000" advTm="33937"/>
    </mc:Choice>
    <mc:Fallback xmlns="">
      <p:transition spd="slow" advTm="3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 </a:t>
            </a:r>
          </a:p>
        </p:txBody>
      </p:sp>
      <p:pic>
        <p:nvPicPr>
          <p:cNvPr id="2" name="Picture 1" descr="The next questions ask you to enter some information about your independent auditor.&#10;&#10;Specifically: The name, email address and phone number of the independent auditor. Also, did the independent auditor perform any non-attest or non-audit services? Select yes or no. Once you answer those questions, submit the survey.">
            <a:extLst>
              <a:ext uri="{FF2B5EF4-FFF2-40B4-BE49-F238E27FC236}">
                <a16:creationId xmlns:a16="http://schemas.microsoft.com/office/drawing/2014/main" id="{35F8AFAA-E41C-4473-A6B9-2667EA97E57B}"/>
              </a:ext>
            </a:extLst>
          </p:cNvPr>
          <p:cNvPicPr>
            <a:picLocks noChangeAspect="1"/>
          </p:cNvPicPr>
          <p:nvPr/>
        </p:nvPicPr>
        <p:blipFill>
          <a:blip r:embed="rId6"/>
          <a:stretch>
            <a:fillRect/>
          </a:stretch>
        </p:blipFill>
        <p:spPr>
          <a:xfrm>
            <a:off x="1346109" y="2038351"/>
            <a:ext cx="9550491" cy="4398059"/>
          </a:xfrm>
          <a:prstGeom prst="rect">
            <a:avLst/>
          </a:prstGeom>
          <a:ln w="3175">
            <a:solidFill>
              <a:schemeClr val="tx1"/>
            </a:solidFill>
          </a:ln>
        </p:spPr>
      </p:pic>
      <p:pic>
        <p:nvPicPr>
          <p:cNvPr id="4" name="Audio 3"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10;">
            <a:hlinkClick r:id="" action="ppaction://media"/>
            <a:extLst>
              <a:ext uri="{FF2B5EF4-FFF2-40B4-BE49-F238E27FC236}">
                <a16:creationId xmlns:a16="http://schemas.microsoft.com/office/drawing/2014/main" id="{10282D23-D633-493C-BA6C-24EB4B2781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9947819"/>
      </p:ext>
    </p:extLst>
  </p:cSld>
  <p:clrMapOvr>
    <a:masterClrMapping/>
  </p:clrMapOvr>
  <mc:AlternateContent xmlns:mc="http://schemas.openxmlformats.org/markup-compatibility/2006" xmlns:p14="http://schemas.microsoft.com/office/powerpoint/2010/main">
    <mc:Choice Requires="p14">
      <p:transition spd="slow" p14:dur="2000" advTm="21099"/>
    </mc:Choice>
    <mc:Fallback xmlns="">
      <p:transition spd="slow" advTm="2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few slides will cover the questions for the districts with less than 8 teachers only.&#10;The first question asks whether you have less than eight teachers.  Answer yes or no.&#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a:t>
            </a:r>
          </a:p>
        </p:txBody>
      </p:sp>
      <p:pic>
        <p:nvPicPr>
          <p:cNvPr id="8" name="Picture 7" descr="The next few slides will cover the questions for the districts with less than eight teachers only.&#10;&#10;The first question asks you to certify whether your district has less than eight teachers and is therefore exempt from submitting the final audited financial statements. Answer “Yes” or “No”. If “Yes”, submit the survey. If “No”, answer the next questions.">
            <a:extLst>
              <a:ext uri="{FF2B5EF4-FFF2-40B4-BE49-F238E27FC236}">
                <a16:creationId xmlns:a16="http://schemas.microsoft.com/office/drawing/2014/main" id="{109EBE81-794D-4A39-BEE8-12EB73BA45E8}"/>
              </a:ext>
              <a:ext uri="{C183D7F6-B498-43B3-948B-1728B52AA6E4}">
                <adec:decorative xmlns:adec="http://schemas.microsoft.com/office/drawing/2017/decorative" val="0"/>
              </a:ext>
            </a:extLst>
          </p:cNvPr>
          <p:cNvPicPr/>
          <p:nvPr/>
        </p:nvPicPr>
        <p:blipFill>
          <a:blip r:embed="rId6"/>
          <a:stretch>
            <a:fillRect/>
          </a:stretch>
        </p:blipFill>
        <p:spPr>
          <a:xfrm>
            <a:off x="1279451" y="2634983"/>
            <a:ext cx="9845750" cy="3784867"/>
          </a:xfrm>
          <a:prstGeom prst="rect">
            <a:avLst/>
          </a:prstGeom>
          <a:ln w="3175">
            <a:solidFill>
              <a:schemeClr val="tx1"/>
            </a:solidFill>
          </a:ln>
        </p:spPr>
      </p:pic>
      <p:pic>
        <p:nvPicPr>
          <p:cNvPr id="7" name="Audio 6">
            <a:hlinkClick r:id="" action="ppaction://media"/>
            <a:extLst>
              <a:ext uri="{FF2B5EF4-FFF2-40B4-BE49-F238E27FC236}">
                <a16:creationId xmlns:a16="http://schemas.microsoft.com/office/drawing/2014/main" id="{0BD88BA9-30E3-4B3D-943C-3C07538FC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6343547"/>
      </p:ext>
    </p:extLst>
  </p:cSld>
  <p:clrMapOvr>
    <a:masterClrMapping/>
  </p:clrMapOvr>
  <mc:AlternateContent xmlns:mc="http://schemas.openxmlformats.org/markup-compatibility/2006" xmlns:p14="http://schemas.microsoft.com/office/powerpoint/2010/main">
    <mc:Choice Requires="p14">
      <p:transition spd="slow" p14:dur="2000" advTm="22676"/>
    </mc:Choice>
    <mc:Fallback xmlns="">
      <p:transition spd="slow" advTm="2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If you are not exempt, upload the audited financial statements.  Draft statements will not be accepted.&#10;&#10;Please note this is here in case your district was assigned as exempt last year but are not exempt this year and therefore need to submit the financial statements this year.  If you indicated that your district was exempt in response to Question 1, this question can be ignored.&#10;&#10;&#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62411"/>
            <a:ext cx="10287093" cy="603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 </a:t>
            </a:r>
          </a:p>
        </p:txBody>
      </p:sp>
      <p:pic>
        <p:nvPicPr>
          <p:cNvPr id="5" name="Audio 4" descr="If you are not exempt, upload the audited financial statements.  Draft statements will not be accepted.&#10;&#10;Please note this is here in case your district was assigned as exempt last year but are not exempt this year and therefore need to submit the financial statements this year.  If you indicated that your district was exempt in response to Question 1, this question can be ignored.&#10;&#10;&#10;">
            <a:hlinkClick r:id="" action="ppaction://media"/>
            <a:extLst>
              <a:ext uri="{FF2B5EF4-FFF2-40B4-BE49-F238E27FC236}">
                <a16:creationId xmlns:a16="http://schemas.microsoft.com/office/drawing/2014/main" id="{6D5E9313-6420-4100-A40A-BFC0DE771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descr="If you are not exempt, upload the audited financial statements. Draft statements will not be accepted. Please note this is here in case your district was assigned as exempt last year, but are not exempt this year and therefore need to submit the financial statements this year. If you indicated that your district was exempt in response to Question 1, this question can be ignored.">
            <a:extLst>
              <a:ext uri="{FF2B5EF4-FFF2-40B4-BE49-F238E27FC236}">
                <a16:creationId xmlns:a16="http://schemas.microsoft.com/office/drawing/2014/main" id="{59A3766B-2FB2-1299-B5D7-585E491B5B34}"/>
              </a:ext>
            </a:extLst>
          </p:cNvPr>
          <p:cNvPicPr>
            <a:picLocks noChangeAspect="1"/>
          </p:cNvPicPr>
          <p:nvPr/>
        </p:nvPicPr>
        <p:blipFill>
          <a:blip r:embed="rId7"/>
          <a:stretch>
            <a:fillRect/>
          </a:stretch>
        </p:blipFill>
        <p:spPr>
          <a:xfrm>
            <a:off x="1382825" y="2542302"/>
            <a:ext cx="9766531" cy="3369400"/>
          </a:xfrm>
          <a:prstGeom prst="rect">
            <a:avLst/>
          </a:prstGeom>
          <a:ln w="3175">
            <a:solidFill>
              <a:schemeClr val="tx1"/>
            </a:solidFill>
          </a:ln>
        </p:spPr>
      </p:pic>
    </p:spTree>
    <p:extLst>
      <p:ext uri="{BB962C8B-B14F-4D97-AF65-F5344CB8AC3E}">
        <p14:creationId xmlns:p14="http://schemas.microsoft.com/office/powerpoint/2010/main" val="3969601323"/>
      </p:ext>
    </p:extLst>
  </p:cSld>
  <p:clrMapOvr>
    <a:masterClrMapping/>
  </p:clrMapOvr>
  <mc:AlternateContent xmlns:mc="http://schemas.openxmlformats.org/markup-compatibility/2006" xmlns:p14="http://schemas.microsoft.com/office/powerpoint/2010/main">
    <mc:Choice Requires="p14">
      <p:transition spd="slow" p14:dur="2000" advTm="23184"/>
    </mc:Choice>
    <mc:Fallback xmlns="">
      <p:transition spd="slow" advTm="2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 </a:t>
            </a:r>
          </a:p>
        </p:txBody>
      </p:sp>
      <p:pic>
        <p:nvPicPr>
          <p:cNvPr id="2" name="Picture 1" descr="Finally, the last questions asks you to enter some information about your independent auditor. Specifically: The name, email address and phone number of the independent auditor. Also, did the independent auditor perform any non-attest or non-audit services? Answer “Yes” or “No”. Once you answer those questions, submit the survey. 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
            <a:extLst>
              <a:ext uri="{FF2B5EF4-FFF2-40B4-BE49-F238E27FC236}">
                <a16:creationId xmlns:a16="http://schemas.microsoft.com/office/drawing/2014/main" id="{5FCB0172-8B34-481B-B5C4-67CE89540A3D}"/>
              </a:ext>
            </a:extLst>
          </p:cNvPr>
          <p:cNvPicPr>
            <a:picLocks noChangeAspect="1"/>
          </p:cNvPicPr>
          <p:nvPr/>
        </p:nvPicPr>
        <p:blipFill>
          <a:blip r:embed="rId6"/>
          <a:stretch>
            <a:fillRect/>
          </a:stretch>
        </p:blipFill>
        <p:spPr>
          <a:xfrm>
            <a:off x="1356190" y="1960562"/>
            <a:ext cx="9933892" cy="4338638"/>
          </a:xfrm>
          <a:prstGeom prst="rect">
            <a:avLst/>
          </a:prstGeom>
          <a:ln w="3175">
            <a:solidFill>
              <a:schemeClr val="tx1"/>
            </a:solidFill>
          </a:ln>
        </p:spPr>
      </p:pic>
      <p:pic>
        <p:nvPicPr>
          <p:cNvPr id="6" name="Audio 5"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hlinkClick r:id="" action="ppaction://media"/>
            <a:extLst>
              <a:ext uri="{FF2B5EF4-FFF2-40B4-BE49-F238E27FC236}">
                <a16:creationId xmlns:a16="http://schemas.microsoft.com/office/drawing/2014/main" id="{9AEB84CF-5014-4A8D-BC3E-0EA1849A91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012257"/>
      </p:ext>
    </p:extLst>
  </p:cSld>
  <p:clrMapOvr>
    <a:masterClrMapping/>
  </p:clrMapOvr>
  <mc:AlternateContent xmlns:mc="http://schemas.openxmlformats.org/markup-compatibility/2006" xmlns:p14="http://schemas.microsoft.com/office/powerpoint/2010/main">
    <mc:Choice Requires="p14">
      <p:transition spd="slow" p14:dur="2000" advTm="43603"/>
    </mc:Choice>
    <mc:Fallback xmlns="">
      <p:transition spd="slow" advTm="4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For Financial Survey 1, some helpful tips include:&#10;&#10;· Ensure the audit report has the correct year in the survey cycle. For instance, for the submission due on October 15, 2025, financial statements with a year-end of June 30, 2025 must be submitted.&#10;&#10;· Ensure the audit report is in final format. Make sure the word “draft” is not on the heading page of the audited statements.&#10;&#10;· Submit the survey on time. This is critical as OAS needs time to review all district submissions. The due date is October 15th – however, state aid is withheld for school districts that OAS has not approved by mid-November (there is some time built in for unforeseeable delays). Some other issues we see are entities waiting until Board approval to submit this survey. Our Office requests the minutes of the Board approval in Survey 2/3, not Survey 1. Please do not wait to submit the financial statements until there is Board approval. Finally, please be advised that we prefer to see all the required statements in the table of contents.">
            <a:extLst>
              <a:ext uri="{FF2B5EF4-FFF2-40B4-BE49-F238E27FC236}">
                <a16:creationId xmlns:a16="http://schemas.microsoft.com/office/drawing/2014/main" id="{4DA1D116-6BE5-4788-B0BE-7D228B446291}"/>
              </a:ext>
            </a:extLst>
          </p:cNvPr>
          <p:cNvSpPr>
            <a:spLocks noGrp="1"/>
          </p:cNvSpPr>
          <p:nvPr>
            <p:ph type="body" idx="1"/>
          </p:nvPr>
        </p:nvSpPr>
        <p:spPr>
          <a:xfrm>
            <a:off x="1279451" y="4133850"/>
            <a:ext cx="9731450" cy="2482849"/>
          </a:xfrm>
        </p:spPr>
        <p:txBody>
          <a:bodyPr vert="horz" lIns="91440" tIns="45720" rIns="91440" bIns="45720" rtlCol="0" anchor="ctr">
            <a:noAutofit/>
          </a:bodyPr>
          <a:lstStyle/>
          <a:p>
            <a:pPr marL="285750" lvl="0" indent="-285750">
              <a:buFont typeface="Arial" panose="020B0604020202020204" pitchFamily="34" charset="0"/>
              <a:buChar char="•"/>
            </a:pPr>
            <a:r>
              <a:rPr lang="en-US" sz="3000" b="1" dirty="0">
                <a:solidFill>
                  <a:schemeClr val="accent1"/>
                </a:solidFill>
              </a:rPr>
              <a:t>Ensure audit report contains correct year for the survey cycle. </a:t>
            </a:r>
          </a:p>
          <a:p>
            <a:pPr marL="914400" lvl="1" indent="-457200">
              <a:buFont typeface="Arial" panose="020B0604020202020204" pitchFamily="34" charset="0"/>
              <a:buChar char="•"/>
            </a:pPr>
            <a:r>
              <a:rPr lang="en-US" sz="2800" b="1" dirty="0">
                <a:solidFill>
                  <a:schemeClr val="accent1"/>
                </a:solidFill>
              </a:rPr>
              <a:t>For example – due October 15, 2025, financial statements with year-end June 30, 2025, must be submitted.</a:t>
            </a:r>
          </a:p>
          <a:p>
            <a:pPr marL="285750" lvl="0" indent="-285750">
              <a:buFont typeface="Arial" panose="020B0604020202020204" pitchFamily="34" charset="0"/>
              <a:buChar char="•"/>
            </a:pPr>
            <a:r>
              <a:rPr lang="en-US" sz="3000" b="1" dirty="0">
                <a:solidFill>
                  <a:schemeClr val="accent1"/>
                </a:solidFill>
              </a:rPr>
              <a:t>Ensure audit report is in final format.</a:t>
            </a:r>
          </a:p>
          <a:p>
            <a:pPr marL="914400" lvl="1" indent="-457200">
              <a:buFont typeface="Arial" panose="020B0604020202020204" pitchFamily="34" charset="0"/>
              <a:buChar char="•"/>
            </a:pPr>
            <a:r>
              <a:rPr lang="en-US" sz="2800" b="1" dirty="0">
                <a:solidFill>
                  <a:schemeClr val="accent1"/>
                </a:solidFill>
              </a:rPr>
              <a:t>“Draft” is not on the heading of the financial statements.</a:t>
            </a:r>
          </a:p>
          <a:p>
            <a:pPr marL="285750" indent="-285750">
              <a:buFont typeface="Arial" panose="020B0604020202020204" pitchFamily="34" charset="0"/>
              <a:buChar char="•"/>
            </a:pPr>
            <a:r>
              <a:rPr lang="en-US" sz="3000" b="1" dirty="0">
                <a:solidFill>
                  <a:schemeClr val="accent1"/>
                </a:solidFill>
              </a:rPr>
              <a:t>Submit on time.</a:t>
            </a:r>
          </a:p>
          <a:p>
            <a:pPr marL="914400" lvl="1" indent="-457200">
              <a:buFont typeface="Arial" panose="020B0604020202020204" pitchFamily="34" charset="0"/>
              <a:buChar char="•"/>
            </a:pPr>
            <a:r>
              <a:rPr lang="en-US" sz="2800" b="1" dirty="0">
                <a:solidFill>
                  <a:schemeClr val="accent1"/>
                </a:solidFill>
              </a:rPr>
              <a:t>Aid is withheld for school districts post mid-November and January 30 for the “Big 5”.</a:t>
            </a:r>
          </a:p>
          <a:p>
            <a:pPr marL="342900" indent="-342900">
              <a:buFont typeface="Courier New" panose="02070309020205020404" pitchFamily="49" charset="0"/>
              <a:buChar char="o"/>
            </a:pPr>
            <a:endParaRPr lang="en-US" sz="2800" dirty="0">
              <a:solidFill>
                <a:srgbClr val="E22B00">
                  <a:alpha val="60000"/>
                </a:srgbClr>
              </a:solidFill>
            </a:endParaRPr>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7426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Helpful Tips</a:t>
            </a:r>
          </a:p>
        </p:txBody>
      </p:sp>
      <p:pic>
        <p:nvPicPr>
          <p:cNvPr id="5" name="Audio 4" descr="Audio Icon">
            <a:hlinkClick r:id="" action="ppaction://media"/>
            <a:extLst>
              <a:ext uri="{FF2B5EF4-FFF2-40B4-BE49-F238E27FC236}">
                <a16:creationId xmlns:a16="http://schemas.microsoft.com/office/drawing/2014/main" id="{D8DE86D0-4B4D-E358-C359-00298AB0B74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073410"/>
      </p:ext>
    </p:extLst>
  </p:cSld>
  <p:clrMapOvr>
    <a:masterClrMapping/>
  </p:clrMapOvr>
  <mc:AlternateContent xmlns:mc="http://schemas.openxmlformats.org/markup-compatibility/2006" xmlns:p14="http://schemas.microsoft.com/office/powerpoint/2010/main">
    <mc:Choice Requires="p14">
      <p:transition spd="slow" p14:dur="2000" advTm="63756"/>
    </mc:Choice>
    <mc:Fallback xmlns="">
      <p:transition spd="slow" advTm="6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Agenda for today’s training:&#10;General information for all surveys. Then, for each survey:&#10;&#10;· discuss who is required to submit it,&#10;&#10;· go over the applicable regulation/law,&#10;&#10;· mention the due dates,&#10;&#10;· cover the required documentation,&#10;&#10;· provide screenshots of what’s displayed in the NYSED Application Business Portal,&#10;&#10;· go over some common errors &amp; helpful tips&#10;&#10;· At the end of the presentation, I’ll provide our office contact information and some useful links.">
            <a:extLst>
              <a:ext uri="{FF2B5EF4-FFF2-40B4-BE49-F238E27FC236}">
                <a16:creationId xmlns:a16="http://schemas.microsoft.com/office/drawing/2014/main" id="{4DA1D116-6BE5-4788-B0BE-7D228B446291}"/>
              </a:ext>
            </a:extLst>
          </p:cNvPr>
          <p:cNvSpPr>
            <a:spLocks noGrp="1"/>
          </p:cNvSpPr>
          <p:nvPr>
            <p:ph type="body" idx="1"/>
          </p:nvPr>
        </p:nvSpPr>
        <p:spPr>
          <a:xfrm>
            <a:off x="1199213" y="2615184"/>
            <a:ext cx="9964974" cy="3413083"/>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Financial Surveys 1-7</a:t>
            </a:r>
          </a:p>
          <a:p>
            <a:pPr marL="914400" lvl="1" indent="-457200">
              <a:buFont typeface="Arial" panose="020B0604020202020204" pitchFamily="34" charset="0"/>
              <a:buChar char="•"/>
            </a:pPr>
            <a:r>
              <a:rPr lang="en-US" sz="2800" b="1" dirty="0">
                <a:solidFill>
                  <a:schemeClr val="accent1"/>
                </a:solidFill>
              </a:rPr>
              <a:t>Background,</a:t>
            </a:r>
          </a:p>
          <a:p>
            <a:pPr lvl="2" indent="-457200">
              <a:spcBef>
                <a:spcPts val="1000"/>
              </a:spcBef>
              <a:buFont typeface="Arial" panose="020B0604020202020204" pitchFamily="34" charset="0"/>
              <a:buChar char="•"/>
            </a:pPr>
            <a:r>
              <a:rPr lang="en-US" sz="2800" b="1" dirty="0">
                <a:solidFill>
                  <a:schemeClr val="accent1"/>
                </a:solidFill>
              </a:rPr>
              <a:t>Who must submit each survey,</a:t>
            </a:r>
          </a:p>
          <a:p>
            <a:pPr lvl="2" indent="-457200">
              <a:spcBef>
                <a:spcPts val="1000"/>
              </a:spcBef>
              <a:buFont typeface="Arial" panose="020B0604020202020204" pitchFamily="34" charset="0"/>
              <a:buChar char="•"/>
            </a:pPr>
            <a:r>
              <a:rPr lang="en-US" sz="2800" b="1" dirty="0">
                <a:solidFill>
                  <a:schemeClr val="accent1"/>
                </a:solidFill>
              </a:rPr>
              <a:t>Regulation/Law behind requirements,</a:t>
            </a:r>
          </a:p>
          <a:p>
            <a:pPr lvl="2" indent="-457200">
              <a:spcBef>
                <a:spcPts val="1000"/>
              </a:spcBef>
              <a:buFont typeface="Arial" panose="020B0604020202020204" pitchFamily="34" charset="0"/>
              <a:buChar char="•"/>
            </a:pPr>
            <a:r>
              <a:rPr lang="en-US" sz="2800" b="1" dirty="0">
                <a:solidFill>
                  <a:schemeClr val="accent1"/>
                </a:solidFill>
              </a:rPr>
              <a:t>Due dates,</a:t>
            </a:r>
          </a:p>
          <a:p>
            <a:pPr lvl="2" indent="-457200">
              <a:spcBef>
                <a:spcPts val="1000"/>
              </a:spcBef>
              <a:buFont typeface="Arial" panose="020B0604020202020204" pitchFamily="34" charset="0"/>
              <a:buChar char="•"/>
            </a:pPr>
            <a:r>
              <a:rPr lang="en-US" sz="2800" b="1" dirty="0">
                <a:solidFill>
                  <a:schemeClr val="accent1"/>
                </a:solidFill>
              </a:rPr>
              <a:t>Required documentation, </a:t>
            </a:r>
          </a:p>
          <a:p>
            <a:pPr lvl="2" indent="-457200">
              <a:spcBef>
                <a:spcPts val="1000"/>
              </a:spcBef>
              <a:buFont typeface="Arial" panose="020B0604020202020204" pitchFamily="34" charset="0"/>
              <a:buChar char="•"/>
            </a:pPr>
            <a:r>
              <a:rPr lang="en-US" sz="2800" b="1" dirty="0">
                <a:solidFill>
                  <a:schemeClr val="accent1"/>
                </a:solidFill>
              </a:rPr>
              <a:t>Screenshots of NYSED Application Business Portal, and</a:t>
            </a:r>
          </a:p>
          <a:p>
            <a:pPr lvl="2" indent="-457200">
              <a:spcBef>
                <a:spcPts val="1000"/>
              </a:spcBef>
              <a:buFont typeface="Arial" panose="020B0604020202020204" pitchFamily="34" charset="0"/>
              <a:buChar char="•"/>
            </a:pPr>
            <a:r>
              <a:rPr lang="en-US" sz="2800" b="1" dirty="0">
                <a:solidFill>
                  <a:schemeClr val="accent1"/>
                </a:solidFill>
              </a:rPr>
              <a:t>Common errors and helpful tips.</a:t>
            </a:r>
          </a:p>
          <a:p>
            <a:pPr marL="342900" indent="-342900">
              <a:buFont typeface="Arial" panose="020B0604020202020204" pitchFamily="34" charset="0"/>
              <a:buChar char="•"/>
            </a:pPr>
            <a:r>
              <a:rPr lang="en-US" sz="3000" b="1" dirty="0">
                <a:solidFill>
                  <a:schemeClr val="accent1"/>
                </a:solidFill>
              </a:rPr>
              <a:t> Contact Information </a:t>
            </a:r>
            <a:r>
              <a:rPr lang="en-US" sz="2800" b="1" dirty="0">
                <a:solidFill>
                  <a:schemeClr val="accent1"/>
                </a:solidFill>
              </a:rPr>
              <a:t>and Useful Links</a:t>
            </a: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318640" y="1314449"/>
            <a:ext cx="10287093" cy="5994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Agenda</a:t>
            </a:r>
          </a:p>
        </p:txBody>
      </p:sp>
      <p:pic>
        <p:nvPicPr>
          <p:cNvPr id="4" name="Audio 3" descr="Having said that, let’s look at the agenda for today’s training:&#10;&#10;First, I’ll provide some general information for all surveys.  Then, &#10;&#10;For each survey, I will:&#10;-discuss who is required to submit it,&#10;-go over the applicable regulation/law,&#10;-mention the due dates,&#10;-cover the required documentation,&#10;-provide screenshots of what’s displayed in the NYSED Application Business Portal,&#10;-go over some common errors &amp; helpful tips, and  &#10;-finally, at the end of the presentation, I’ll provide our office contact information and some useful links.&#10;">
            <a:hlinkClick r:id="" action="ppaction://media"/>
            <a:extLst>
              <a:ext uri="{FF2B5EF4-FFF2-40B4-BE49-F238E27FC236}">
                <a16:creationId xmlns:a16="http://schemas.microsoft.com/office/drawing/2014/main" id="{EE6009C2-1007-4242-8A60-889B034A4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6412418"/>
      </p:ext>
    </p:extLst>
  </p:cSld>
  <p:clrMapOvr>
    <a:masterClrMapping/>
  </p:clrMapOvr>
  <mc:AlternateContent xmlns:mc="http://schemas.openxmlformats.org/markup-compatibility/2006" xmlns:p14="http://schemas.microsoft.com/office/powerpoint/2010/main">
    <mc:Choice Requires="p14">
      <p:transition spd="slow" p14:dur="2000" advTm="37129"/>
    </mc:Choice>
    <mc:Fallback xmlns="">
      <p:transition spd="slow" advTm="3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urvey 2/3 covers the Financial Statement Board Approval, the Management Letters, the Extraclassroom Audit, the corrective actions plans and the Board Approval of the corrective actions plans.&#10;&#10;All districts with eight or more teachers and all BOCES are required to submit this survey. Education Law §2116-a(3) and Commissioner’s Regulation §170.12(e)(2) state that the independent accountant shall present the report of the annual audit to the trustees or Board and provide a copy of the audit to each trustee or Board member and the trustees or Board shall adopt a resolution accepting the audit report and file a copy of the resolution with the Commissioner. So, the key takeaway is that Board approval is required for the audited financial statements.&#10;&#10;&#10;When it comes to the Management Letter, Education Law §2116-a(3) and Commissioner’s Regulation §170.12(e)(4) state that within 90 days of receipt of an audit report or Management Letter, each school district superintendent and BOCES district superintendent shall prepare a corrective action plan, approved by the Board, in response to any findings. If the independent auditor issues a Management Letter, it must be filed with the New York State Education Department regardless of the nature of the comments. So, the key takeaway is that all Management Letters must be submitted to the Office of Audit Services.">
            <a:extLst>
              <a:ext uri="{FF2B5EF4-FFF2-40B4-BE49-F238E27FC236}">
                <a16:creationId xmlns:a16="http://schemas.microsoft.com/office/drawing/2014/main" id="{4DA1D116-6BE5-4788-B0BE-7D228B446291}"/>
              </a:ext>
            </a:extLst>
          </p:cNvPr>
          <p:cNvSpPr>
            <a:spLocks noGrp="1"/>
          </p:cNvSpPr>
          <p:nvPr>
            <p:ph type="body" idx="1"/>
          </p:nvPr>
        </p:nvSpPr>
        <p:spPr>
          <a:xfrm>
            <a:off x="1089061" y="4510354"/>
            <a:ext cx="9988514" cy="2134995"/>
          </a:xfrm>
        </p:spPr>
        <p:txBody>
          <a:bodyPr vert="horz" lIns="91440" tIns="45720" rIns="91440" bIns="45720" rtlCol="0" anchor="ctr">
            <a:noAutofit/>
          </a:bodyPr>
          <a:lstStyle/>
          <a:p>
            <a:pPr marL="742950" lvl="1" indent="-285750">
              <a:buFont typeface="Arial" panose="020B0604020202020204" pitchFamily="34" charset="0"/>
              <a:buChar char="•"/>
            </a:pPr>
            <a:r>
              <a:rPr lang="en-US" sz="3200" b="1" dirty="0">
                <a:solidFill>
                  <a:schemeClr val="accent1"/>
                </a:solidFill>
              </a:rPr>
              <a:t>Regulation/Education Law –Management Letter</a:t>
            </a:r>
          </a:p>
          <a:p>
            <a:pPr marL="1371600" lvl="2" indent="-457200">
              <a:buFont typeface="Arial" panose="020B0604020202020204" pitchFamily="34" charset="0"/>
              <a:buChar char="•"/>
            </a:pPr>
            <a:r>
              <a:rPr lang="en-US" sz="2800" b="1" dirty="0">
                <a:solidFill>
                  <a:schemeClr val="accent1"/>
                </a:solidFill>
              </a:rPr>
              <a:t>Education Law §2116-a(3) and Commissioner’s Regulation §170.12(e)(2) - the annual audit report must be submitted to and approved by the trustees or Board, then filed with NYSED. </a:t>
            </a:r>
          </a:p>
          <a:p>
            <a:pPr marL="1371600" lvl="2" indent="-457200">
              <a:buFont typeface="Arial" panose="020B0604020202020204" pitchFamily="34" charset="0"/>
              <a:buChar char="•"/>
            </a:pPr>
            <a:r>
              <a:rPr lang="en-US" sz="2800" b="1" dirty="0">
                <a:solidFill>
                  <a:schemeClr val="accent1"/>
                </a:solidFill>
              </a:rPr>
              <a:t>Education Law §2116-a(3) and Commissioner’s Regulation §170.12(e)(4) - Board approved corrective action plans (CAP(s)) must be submitted to NYSED within ninety days of receipt of audit report or management letter for ANY findings.</a:t>
            </a:r>
          </a:p>
          <a:p>
            <a:pPr marL="800100" lvl="1" indent="-342900">
              <a:buFont typeface="Courier New" panose="02070309020205020404" pitchFamily="49" charset="0"/>
              <a:buChar char="o"/>
            </a:pPr>
            <a:endParaRPr lang="en-US" sz="2400" dirty="0">
              <a:solidFill>
                <a:schemeClr val="accent1"/>
              </a:solidFill>
            </a:endParaRPr>
          </a:p>
          <a:p>
            <a:pPr marL="800100" lvl="1" indent="-342900">
              <a:buFont typeface="Courier New" panose="02070309020205020404" pitchFamily="49" charset="0"/>
              <a:buChar char="o"/>
            </a:pPr>
            <a:endParaRPr lang="en-US" sz="1600" dirty="0">
              <a:solidFill>
                <a:schemeClr val="accent1"/>
              </a:solidFill>
            </a:endParaRPr>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2/3: Financial Statement Board Approval, Management Letter(s), Extraclassroom Audit, and CAP(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 y="1527098"/>
            <a:ext cx="12014790" cy="983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accent1"/>
                </a:solidFill>
                <a:effectLst/>
                <a:uLnTx/>
                <a:uFillTx/>
                <a:latin typeface="+mn-lt"/>
                <a:ea typeface="+mn-ea"/>
                <a:cs typeface="+mn-cs"/>
              </a:rPr>
              <a:t>Financial Statement Board Approval, Management Letter(s), </a:t>
            </a:r>
            <a:r>
              <a:rPr kumimoji="0" lang="en-US" sz="3000" b="1" i="0" u="none" strike="noStrike" kern="1200" cap="none" spc="0" normalizeH="0" baseline="0" noProof="0" dirty="0" err="1">
                <a:ln>
                  <a:noFill/>
                </a:ln>
                <a:solidFill>
                  <a:schemeClr val="accent1"/>
                </a:solidFill>
                <a:effectLst/>
                <a:uLnTx/>
                <a:uFillTx/>
                <a:latin typeface="+mn-lt"/>
                <a:ea typeface="+mn-ea"/>
                <a:cs typeface="+mn-cs"/>
              </a:rPr>
              <a:t>Extraclassroom</a:t>
            </a:r>
            <a:r>
              <a:rPr kumimoji="0" lang="en-US" sz="3000" b="1" i="0" u="none" strike="noStrike" kern="1200" cap="none" spc="0" normalizeH="0" baseline="0" noProof="0" dirty="0">
                <a:ln>
                  <a:noFill/>
                </a:ln>
                <a:solidFill>
                  <a:schemeClr val="accent1"/>
                </a:solidFill>
                <a:effectLst/>
                <a:uLnTx/>
                <a:uFillTx/>
                <a:latin typeface="+mn-lt"/>
                <a:ea typeface="+mn-ea"/>
                <a:cs typeface="+mn-cs"/>
              </a:rPr>
              <a:t> Audit, and CAP(s)</a:t>
            </a:r>
          </a:p>
        </p:txBody>
      </p:sp>
      <p:pic>
        <p:nvPicPr>
          <p:cNvPr id="4" name="Audio 3" descr="Now let's discuss Survey 2-3, which covers the Financial Statement Board Approval, the Management Letters, the Extraclassroom Audit, the CAP(s), and the Board Approval of the CAP(s).&#10;&#10;All districts with 8 or more teachers and all BOCES are required to submit this survey.&#10;&#10;Education Law §2116-a(3) and Commissioner’s Regulation §170.12(e)(2) state that the independent accountant shall present the report of the annual audit to the trustees or Board and provide a copy of the audit to each trustee or board member and the trustees or board shall adopt a resolution accepting the audit report and file a copy of the resolution with the Commissioner.  So, the key takeaway is that Board approval is required for the audited financial statements.&#10;&#10;When It comes to the Management Letter, Education Law §2116-a(3) and Commissioner’s Regulation §170.12(e)(4) state that within 90 days of receipt of an audit report or management letter, each school district superintendent and BOCES district superintendent shall prepare a corrective action plan, approved by the Board, in response to any findings.  If the independent auditor issues a management letter, it must be filed with the NYS Education Department regardless of the nature of the comments.  So, the key takeaway is that all Management Letters must be submitted to the OAS.&#10;&#10;&#10;&#10;">
            <a:hlinkClick r:id="" action="ppaction://media"/>
            <a:extLst>
              <a:ext uri="{FF2B5EF4-FFF2-40B4-BE49-F238E27FC236}">
                <a16:creationId xmlns:a16="http://schemas.microsoft.com/office/drawing/2014/main" id="{E1EE81B4-F1CE-47B9-A44F-EF1A8F57AA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7456980"/>
      </p:ext>
    </p:extLst>
  </p:cSld>
  <p:clrMapOvr>
    <a:masterClrMapping/>
  </p:clrMapOvr>
  <mc:AlternateContent xmlns:mc="http://schemas.openxmlformats.org/markup-compatibility/2006" xmlns:p14="http://schemas.microsoft.com/office/powerpoint/2010/main">
    <mc:Choice Requires="p14">
      <p:transition spd="slow" p14:dur="2000" advTm="88355"/>
    </mc:Choice>
    <mc:Fallback xmlns="">
      <p:transition spd="slow" advTm="8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ntinuing with Survey 2/3:&#10;&#10;When it comes to the Extraclassroom Audit, Commissioner’s Regulation §172.3(d) requires that the Extraclassroom Activity Fund also be audited. Commissioner’s Regulation §172.1 defines Extraclassroom Activity Funds as funds raised other than by taxation or through charges of a Board of Education by an organization within a school district whose activities are conducted by students. This audit includes a statement of receipts, disbursements, and balances for each activity together with a reconciliation of cash.&#10;&#10;&#10;Bottom line: if you have an Extraclassroom fund, submit the audit to the Office of Audit Services. When it comes to the corrective action plan(s), Education Law §2116-a(3) and Commissioner’s Regulation §170.12(e)(4) state that each school district superintendent and BOCES district superintendent shall prepare a corrective action plan, approved by the Board, in response to any findings contained in the annual external audit report or Management Letter within 90 days of receipt of an audit report or Management Letter. The corrective action plan shall include expected date(s) of implementation. A school district or BOCES shall, to the extent practicable, begin implementation of its corrective action plan no later than the end of the next fiscal year. Each school district and BOCES shall file its corrective action plan with the State Education Department. Survey 2/3 is due on January 15 for everyone except for the Big 5. The Big 5 school districts of Buffalo, Rochester, Syracuse, Yonkers, and New York City are required to submit this survey by February 2.">
            <a:extLst>
              <a:ext uri="{FF2B5EF4-FFF2-40B4-BE49-F238E27FC236}">
                <a16:creationId xmlns:a16="http://schemas.microsoft.com/office/drawing/2014/main" id="{4DA1D116-6BE5-4788-B0BE-7D228B446291}"/>
              </a:ext>
            </a:extLst>
          </p:cNvPr>
          <p:cNvSpPr>
            <a:spLocks noGrp="1"/>
          </p:cNvSpPr>
          <p:nvPr>
            <p:ph type="body" idx="1"/>
          </p:nvPr>
        </p:nvSpPr>
        <p:spPr>
          <a:xfrm>
            <a:off x="1212351" y="3164776"/>
            <a:ext cx="10284324" cy="3480574"/>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Regulation</a:t>
            </a:r>
            <a:r>
              <a:rPr lang="en-US" sz="3000" b="1" dirty="0">
                <a:solidFill>
                  <a:schemeClr val="accent1"/>
                </a:solidFill>
              </a:rPr>
              <a:t>/Education Law – Extraclassroom Audit</a:t>
            </a:r>
          </a:p>
          <a:p>
            <a:pPr marL="914400" lvl="1" indent="-457200">
              <a:buFont typeface="Arial" panose="020B0604020202020204" pitchFamily="34" charset="0"/>
              <a:buChar char="•"/>
            </a:pPr>
            <a:r>
              <a:rPr lang="en-US" sz="2800" b="1" dirty="0">
                <a:solidFill>
                  <a:schemeClr val="accent1"/>
                </a:solidFill>
              </a:rPr>
              <a:t>Commissioner’s Regulation §172.3(d) requires the Extraclassroom Activity Fund to be audited. </a:t>
            </a:r>
          </a:p>
          <a:p>
            <a:pPr marL="914400" lvl="1" indent="-457200">
              <a:buFont typeface="Arial" panose="020B0604020202020204" pitchFamily="34" charset="0"/>
              <a:buChar char="•"/>
            </a:pPr>
            <a:r>
              <a:rPr lang="en-US" sz="2800" b="1" dirty="0">
                <a:solidFill>
                  <a:schemeClr val="accent1"/>
                </a:solidFill>
              </a:rPr>
              <a:t>Education Law §2116-a(3) and Commissioner’s Regulation §170.12(e)(4) - Board approved CAP(s) must be submitted to NYSED within ninety days of receipt of audit report or management letter for ANY findings.  The CAP(s) shall include expected date(s) of implementation.</a:t>
            </a:r>
          </a:p>
          <a:p>
            <a:pPr marL="342900" indent="-3429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January 15 (February 2 for “Big 5”).</a:t>
            </a:r>
          </a:p>
          <a:p>
            <a:pPr marL="800100" lvl="1" indent="-342900">
              <a:buFont typeface="Courier New" panose="02070309020205020404" pitchFamily="49" charset="0"/>
              <a:buChar char="o"/>
            </a:pPr>
            <a:endParaRPr lang="en-US" sz="1600" dirty="0">
              <a:solidFill>
                <a:schemeClr val="accent1"/>
              </a:solidFill>
            </a:endParaRPr>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790575" y="1314449"/>
            <a:ext cx="11401422" cy="7485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a:t>
            </a:r>
          </a:p>
        </p:txBody>
      </p:sp>
      <p:pic>
        <p:nvPicPr>
          <p:cNvPr id="12" name="Audio 11" descr="Audio Icon">
            <a:hlinkClick r:id="" action="ppaction://media"/>
            <a:extLst>
              <a:ext uri="{FF2B5EF4-FFF2-40B4-BE49-F238E27FC236}">
                <a16:creationId xmlns:a16="http://schemas.microsoft.com/office/drawing/2014/main" id="{DD372DF3-E90F-DCF1-74C3-A94704717D3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244030"/>
      </p:ext>
    </p:extLst>
  </p:cSld>
  <p:clrMapOvr>
    <a:masterClrMapping/>
  </p:clrMapOvr>
  <mc:AlternateContent xmlns:mc="http://schemas.openxmlformats.org/markup-compatibility/2006" xmlns:p14="http://schemas.microsoft.com/office/powerpoint/2010/main">
    <mc:Choice Requires="p14">
      <p:transition spd="slow" p14:dur="2000" advTm="103927"/>
    </mc:Choice>
    <mc:Fallback xmlns="">
      <p:transition spd="slow" advTm="10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Here’s what the Office of Audit Services requires for Survey 2/3:&#10;&#10;· The minutes showing the Board approval of the independent auditor’s report,&#10;&#10;· The Management letter, if applicable,&#10;&#10;· The Extraclassroom Audit, if applicable,&#10;&#10;· The corrective action plan should be in final format and finally,&#10;&#10;· The corrective action plan in response to the financial statement or Management Letter findings &amp;&#10;&#10;· The Extraclassroom Audit findings contains:&#10;&#10;o The detailed action taken or planned to correct the deficiencies in the audit findings, or a statement which describes the reason(s) that corrective action is unnecessary, and&#10;&#10;o The expected date(s) of implementation. We also require the meeting minutes/Board resolution showing the Board approval of the corrective action plan(s).&#10;">
            <a:extLst>
              <a:ext uri="{FF2B5EF4-FFF2-40B4-BE49-F238E27FC236}">
                <a16:creationId xmlns:a16="http://schemas.microsoft.com/office/drawing/2014/main" id="{4DA1D116-6BE5-4788-B0BE-7D228B446291}"/>
              </a:ext>
            </a:extLst>
          </p:cNvPr>
          <p:cNvSpPr>
            <a:spLocks noGrp="1"/>
          </p:cNvSpPr>
          <p:nvPr>
            <p:ph type="body" idx="1"/>
          </p:nvPr>
        </p:nvSpPr>
        <p:spPr>
          <a:xfrm>
            <a:off x="1279451" y="2324100"/>
            <a:ext cx="10074349" cy="4467225"/>
          </a:xfrm>
        </p:spPr>
        <p:txBody>
          <a:bodyPr vert="horz" lIns="91440" tIns="45720" rIns="91440" bIns="45720" rtlCol="0" anchor="ctr">
            <a:noAutofit/>
          </a:bodyPr>
          <a:lstStyle/>
          <a:p>
            <a:pPr marL="742950" lvl="1" indent="-285750">
              <a:buFont typeface="Courier New" panose="02070309020205020404" pitchFamily="49" charset="0"/>
              <a:buChar char="o"/>
            </a:pPr>
            <a:endParaRPr lang="en-US" sz="2400" dirty="0">
              <a:solidFill>
                <a:schemeClr val="accent1"/>
              </a:solidFill>
            </a:endParaRPr>
          </a:p>
          <a:p>
            <a:pPr marL="342900" lvl="1" indent="-342900">
              <a:spcBef>
                <a:spcPts val="1000"/>
              </a:spcBef>
              <a:buFont typeface="Arial" panose="020B0604020202020204" pitchFamily="34" charset="0"/>
              <a:buChar char="•"/>
            </a:pPr>
            <a:r>
              <a:rPr lang="en-US" sz="2800" b="1" dirty="0">
                <a:solidFill>
                  <a:schemeClr val="accent1"/>
                </a:solidFill>
              </a:rPr>
              <a:t>Minutes showing Board approval of the independent auditor’s report.</a:t>
            </a:r>
          </a:p>
          <a:p>
            <a:pPr marL="342900" lvl="1" indent="-342900">
              <a:spcBef>
                <a:spcPts val="1000"/>
              </a:spcBef>
              <a:buFont typeface="Arial" panose="020B0604020202020204" pitchFamily="34" charset="0"/>
              <a:buChar char="•"/>
            </a:pPr>
            <a:r>
              <a:rPr lang="en-US" sz="2800" b="1" dirty="0">
                <a:solidFill>
                  <a:schemeClr val="accent1"/>
                </a:solidFill>
              </a:rPr>
              <a:t>Management letter and extraclassroom audit, if applicable.</a:t>
            </a:r>
          </a:p>
          <a:p>
            <a:pPr marL="342900" lvl="1" indent="-342900">
              <a:spcBef>
                <a:spcPts val="1000"/>
              </a:spcBef>
              <a:buFont typeface="Arial" panose="020B0604020202020204" pitchFamily="34" charset="0"/>
              <a:buChar char="•"/>
            </a:pPr>
            <a:r>
              <a:rPr lang="en-US" sz="2800" b="1" dirty="0">
                <a:solidFill>
                  <a:schemeClr val="accent1"/>
                </a:solidFill>
              </a:rPr>
              <a:t>CAP(s) must be final.</a:t>
            </a:r>
          </a:p>
          <a:p>
            <a:pPr marL="342900" lvl="1" indent="-342900">
              <a:spcBef>
                <a:spcPts val="1000"/>
              </a:spcBef>
              <a:buFont typeface="Arial" panose="020B0604020202020204" pitchFamily="34" charset="0"/>
              <a:buChar char="•"/>
            </a:pPr>
            <a:r>
              <a:rPr lang="en-US" sz="2800" b="1" dirty="0">
                <a:solidFill>
                  <a:schemeClr val="accent1"/>
                </a:solidFill>
              </a:rPr>
              <a:t>CAP(s) in response to management letter findings and extraclassroom audit findings must contain:</a:t>
            </a:r>
          </a:p>
          <a:p>
            <a:pPr marL="1371600" lvl="2" indent="-457200">
              <a:buFont typeface="Arial" panose="020B0604020202020204" pitchFamily="34" charset="0"/>
              <a:buChar char="•"/>
            </a:pPr>
            <a:r>
              <a:rPr lang="en-US" sz="2800" b="1" dirty="0">
                <a:solidFill>
                  <a:schemeClr val="accent1"/>
                </a:solidFill>
              </a:rPr>
              <a:t>detailed action taken or planned to correct deficiencies in audit findings, or statement which describes reason(s) that corrective action is unnecessary, and</a:t>
            </a:r>
          </a:p>
          <a:p>
            <a:pPr marL="1371600" lvl="2" indent="-457200">
              <a:buFont typeface="Arial" panose="020B0604020202020204" pitchFamily="34" charset="0"/>
              <a:buChar char="•"/>
            </a:pPr>
            <a:r>
              <a:rPr lang="en-US" sz="2800" b="1" dirty="0">
                <a:solidFill>
                  <a:schemeClr val="accent1"/>
                </a:solidFill>
              </a:rPr>
              <a:t>expected date(s) of implementation.</a:t>
            </a:r>
          </a:p>
          <a:p>
            <a:pPr marL="342900" lvl="1" indent="-342900">
              <a:spcBef>
                <a:spcPts val="1000"/>
              </a:spcBef>
              <a:buFont typeface="Arial" panose="020B0604020202020204" pitchFamily="34" charset="0"/>
              <a:buChar char="•"/>
            </a:pPr>
            <a:r>
              <a:rPr lang="en-US" sz="2800" b="1" dirty="0">
                <a:solidFill>
                  <a:schemeClr val="accent1"/>
                </a:solidFill>
              </a:rPr>
              <a:t>Meeting Minutes/Board Resolution showing the Board approval of CAP(s).</a:t>
            </a:r>
          </a:p>
          <a:p>
            <a:pPr lvl="1"/>
            <a:r>
              <a:rPr lang="en-US" b="1" dirty="0"/>
              <a:t> </a:t>
            </a:r>
            <a:endParaRPr lang="en-US"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323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Requirements</a:t>
            </a:r>
          </a:p>
        </p:txBody>
      </p:sp>
      <p:pic>
        <p:nvPicPr>
          <p:cNvPr id="5" name="Audio 4" descr="Here’s what the OAS requires for Survey 2-3:&#10;The minutes showing the Board approval of the independent auditor’s report,&#10;The Management letter, if applicable,&#10;The Extraclassroom Audit, if applicable, &#10;The CAP should be in final format and finally,&#10;The CAP in response to the financial statement or management letter findings &amp; extraclassroom audit findings contains:&#10;The detailed action taken or planned to correct the deficiencies in the audit findings, or a statement which describes the reason(s) that corrective action is unnecessary, and&#10;The expected date(s) of implementation.&#10;We also require the Meeting Minutes/Board Resolution showing the Board approval of the CAP(s).&#10;">
            <a:hlinkClick r:id="" action="ppaction://media"/>
            <a:extLst>
              <a:ext uri="{FF2B5EF4-FFF2-40B4-BE49-F238E27FC236}">
                <a16:creationId xmlns:a16="http://schemas.microsoft.com/office/drawing/2014/main" id="{CBDC888F-182F-4368-9834-67C615E8F4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8822671"/>
      </p:ext>
    </p:extLst>
  </p:cSld>
  <p:clrMapOvr>
    <a:masterClrMapping/>
  </p:clrMapOvr>
  <mc:AlternateContent xmlns:mc="http://schemas.openxmlformats.org/markup-compatibility/2006" xmlns:p14="http://schemas.microsoft.com/office/powerpoint/2010/main">
    <mc:Choice Requires="p14">
      <p:transition spd="slow" p14:dur="2000" advTm="48953"/>
    </mc:Choice>
    <mc:Fallback xmlns="">
      <p:transition spd="slow" advTm="4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2" name="Audio 1" descr="The next few slides will cover what’s displayed in Survey 2-3.&#10;&#10;This survey contains two tables, and this slide displays the instructions for the first table.&#10;&#10;As outlined here, the CAP must contain an implementation date – either a specific date, or a month and year, or a fiscal year-end.  &#10;&#10;The CAP must also address each finding and be Board approved.&#10;">
            <a:hlinkClick r:id="" action="ppaction://media"/>
            <a:extLst>
              <a:ext uri="{FF2B5EF4-FFF2-40B4-BE49-F238E27FC236}">
                <a16:creationId xmlns:a16="http://schemas.microsoft.com/office/drawing/2014/main" id="{837B5EA4-E3B6-46C6-8D84-C1326B5DA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descr="The next few slides will cover what’s displayed in Survey 2/3. This survey contains two tables, and this slide displays the instructions for the first table. As outlined here, the corrective action plan must contain an implementation date – either a specific date, or a month and year, or a fiscal year-end. The corrective action plan must also address each finding and be Board approved.">
            <a:extLst>
              <a:ext uri="{FF2B5EF4-FFF2-40B4-BE49-F238E27FC236}">
                <a16:creationId xmlns:a16="http://schemas.microsoft.com/office/drawing/2014/main" id="{44FEB185-2B68-B146-F13B-DE7B75ED4D5A}"/>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1279452" y="2078389"/>
            <a:ext cx="9769548" cy="4220811"/>
          </a:xfrm>
          <a:prstGeom prst="rect">
            <a:avLst/>
          </a:prstGeom>
          <a:ln w="3175">
            <a:solidFill>
              <a:schemeClr val="tx1"/>
            </a:solidFill>
          </a:ln>
        </p:spPr>
      </p:pic>
      <p:sp>
        <p:nvSpPr>
          <p:cNvPr id="15" name="Rectangle 1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C9371894-F459-477B-B7F8-7026895BB4BC}"/>
              </a:ext>
            </a:extLst>
          </p:cNvPr>
          <p:cNvSpPr/>
          <p:nvPr/>
        </p:nvSpPr>
        <p:spPr>
          <a:xfrm>
            <a:off x="9199771" y="2078389"/>
            <a:ext cx="1849229" cy="325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71510"/>
      </p:ext>
    </p:extLst>
  </p:cSld>
  <p:clrMapOvr>
    <a:masterClrMapping/>
  </p:clrMapOvr>
  <mc:AlternateContent xmlns:mc="http://schemas.openxmlformats.org/markup-compatibility/2006" xmlns:p14="http://schemas.microsoft.com/office/powerpoint/2010/main">
    <mc:Choice Requires="p14">
      <p:transition spd="slow" p14:dur="2000" advTm="29063"/>
    </mc:Choice>
    <mc:Fallback xmlns="">
      <p:transition spd="slow" advTm="2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3" name="Picture 2" descr="The first table requests the following to be uploaded:&#10;&#10;· Board approval of the audited financial statements; this will be meeting minutes or a Board resolution.&#10;&#10;· Management Letter only&#10;&#10;· Corrective action plans for Management Letter findings. Each recommendation/finding must have a corrective action plan including the prior year findings if they are still outstanding.&#10;&#10;· And finally, the Board approval of the final corrective action plans related to Management Letter findings.">
            <a:extLst>
              <a:ext uri="{FF2B5EF4-FFF2-40B4-BE49-F238E27FC236}">
                <a16:creationId xmlns:a16="http://schemas.microsoft.com/office/drawing/2014/main" id="{656D1EDD-882C-875B-FA97-45A91785A961}"/>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353510" y="2067417"/>
            <a:ext cx="9705016" cy="4231784"/>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2E530E2D-789E-62E4-F816-0DAAFCBA87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7143823"/>
      </p:ext>
    </p:extLst>
  </p:cSld>
  <p:clrMapOvr>
    <a:masterClrMapping/>
  </p:clrMapOvr>
  <mc:AlternateContent xmlns:mc="http://schemas.openxmlformats.org/markup-compatibility/2006" xmlns:p14="http://schemas.microsoft.com/office/powerpoint/2010/main">
    <mc:Choice Requires="p14">
      <p:transition spd="slow" p14:dur="2000" advTm="36759"/>
    </mc:Choice>
    <mc:Fallback xmlns="">
      <p:transition spd="slow" advTm="3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081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7" name="Picture 6" descr="Question 2 asks if your entity is required to have an extraclassroom audit pursuant to Commissioner’s Regulation 172.2 and 172.3(d).">
            <a:extLst>
              <a:ext uri="{FF2B5EF4-FFF2-40B4-BE49-F238E27FC236}">
                <a16:creationId xmlns:a16="http://schemas.microsoft.com/office/drawing/2014/main" id="{462F8154-0465-44C2-A491-7A1610807663}"/>
              </a:ext>
              <a:ext uri="{C183D7F6-B498-43B3-948B-1728B52AA6E4}">
                <adec:decorative xmlns:adec="http://schemas.microsoft.com/office/drawing/2017/decorative" val="0"/>
              </a:ext>
            </a:extLst>
          </p:cNvPr>
          <p:cNvPicPr/>
          <p:nvPr/>
        </p:nvPicPr>
        <p:blipFill>
          <a:blip r:embed="rId6"/>
          <a:stretch>
            <a:fillRect/>
          </a:stretch>
        </p:blipFill>
        <p:spPr>
          <a:xfrm>
            <a:off x="1279451" y="2075381"/>
            <a:ext cx="9941000" cy="4223820"/>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0A8DED00-2DF2-4EBF-B32D-E5659443D5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2395863"/>
      </p:ext>
    </p:extLst>
  </p:cSld>
  <p:clrMapOvr>
    <a:masterClrMapping/>
  </p:clrMapOvr>
  <mc:AlternateContent xmlns:mc="http://schemas.openxmlformats.org/markup-compatibility/2006" xmlns:p14="http://schemas.microsoft.com/office/powerpoint/2010/main">
    <mc:Choice Requires="p14">
      <p:transition spd="slow" p14:dur="2000" advTm="14779"/>
    </mc:Choice>
    <mc:Fallback xmlns="">
      <p:transition spd="slow" advTm="1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2" name="Audio 1" descr="This slide displays the instructions for the second table related to the Extraclassroom Audit.&#10;&#10;As outlined here, the CAP must contain an implementation date – either a specific date, or a month and year, or a fiscal year-end.  &#10;&#10;The CAP must also address each finding and be Board approved.&#10;&#10;">
            <a:hlinkClick r:id="" action="ppaction://media"/>
            <a:extLst>
              <a:ext uri="{FF2B5EF4-FFF2-40B4-BE49-F238E27FC236}">
                <a16:creationId xmlns:a16="http://schemas.microsoft.com/office/drawing/2014/main" id="{32EE8EC5-D088-4BB2-8E05-AE0CD0501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is slide displays the instructions for the second table related to the Extraclassroom Audit. As outlined here, the corrective action plan must contain an implementation date – either a specific date, or a month and year, or a fiscal year-end. The corrective action plan must also address each finding and be Board approved.">
            <a:extLst>
              <a:ext uri="{FF2B5EF4-FFF2-40B4-BE49-F238E27FC236}">
                <a16:creationId xmlns:a16="http://schemas.microsoft.com/office/drawing/2014/main" id="{9DA340E4-11CC-78B0-77DD-FF5295188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1949" y="2024009"/>
            <a:ext cx="9688476" cy="4275191"/>
          </a:xfrm>
          <a:prstGeom prst="rect">
            <a:avLst/>
          </a:prstGeom>
          <a:ln w="3175">
            <a:solidFill>
              <a:schemeClr val="tx1"/>
            </a:solidFill>
          </a:ln>
        </p:spPr>
      </p:pic>
    </p:spTree>
    <p:extLst>
      <p:ext uri="{BB962C8B-B14F-4D97-AF65-F5344CB8AC3E}">
        <p14:creationId xmlns:p14="http://schemas.microsoft.com/office/powerpoint/2010/main" val="3123814749"/>
      </p:ext>
    </p:extLst>
  </p:cSld>
  <p:clrMapOvr>
    <a:masterClrMapping/>
  </p:clrMapOvr>
  <mc:AlternateContent xmlns:mc="http://schemas.openxmlformats.org/markup-compatibility/2006" xmlns:p14="http://schemas.microsoft.com/office/powerpoint/2010/main">
    <mc:Choice Requires="p14">
      <p:transition spd="slow" p14:dur="2000" advTm="22195"/>
    </mc:Choice>
    <mc:Fallback xmlns="">
      <p:transition spd="slow" advTm="2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6" name="Picture 5" descr="The second table requests the following to be uploaded:&#10;&#10;· The Extraclassroom Audit,&#10;&#10;· The Management Letter with Extraclassroom Audit findings,&#10;&#10;· The corrective action plans for the Extraclassroom Audit findings or the corrective action plan(s) in response to Management Letters with Extraclassroom Audit findings. Each recommendation must have a corrective action plan, including the prior year findings if they are still outstanding.&#10;&#10;· Finally, the Board approval of the final corrective action plan(s) related to the Extraclassroom Audit findings.&#10;&#10;Once everything is uploaded, submit the survey.">
            <a:extLst>
              <a:ext uri="{FF2B5EF4-FFF2-40B4-BE49-F238E27FC236}">
                <a16:creationId xmlns:a16="http://schemas.microsoft.com/office/drawing/2014/main" id="{1D807625-707A-3360-67C4-D6079EEF7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463" y="2073903"/>
            <a:ext cx="9320587" cy="4225298"/>
          </a:xfrm>
          <a:prstGeom prst="rect">
            <a:avLst/>
          </a:prstGeom>
          <a:ln w="3175">
            <a:solidFill>
              <a:schemeClr val="tx1"/>
            </a:solidFill>
          </a:ln>
        </p:spPr>
      </p:pic>
      <p:sp>
        <p:nvSpPr>
          <p:cNvPr id="7" name="Rectangle 6"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9204707C-9415-C73D-505D-59D823144A18}"/>
              </a:ext>
            </a:extLst>
          </p:cNvPr>
          <p:cNvSpPr/>
          <p:nvPr/>
        </p:nvSpPr>
        <p:spPr>
          <a:xfrm>
            <a:off x="9615221" y="5827162"/>
            <a:ext cx="1071829" cy="472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502382AB-C9B8-D2CD-EB53-BDAACF5D1C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8762687"/>
      </p:ext>
    </p:extLst>
  </p:cSld>
  <p:clrMapOvr>
    <a:masterClrMapping/>
  </p:clrMapOvr>
  <mc:AlternateContent xmlns:mc="http://schemas.openxmlformats.org/markup-compatibility/2006" xmlns:p14="http://schemas.microsoft.com/office/powerpoint/2010/main">
    <mc:Choice Requires="p14">
      <p:transition spd="slow" p14:dur="2000" advTm="34795"/>
    </mc:Choice>
    <mc:Fallback xmlns="">
      <p:transition spd="slow" advTm="3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ome helpful tips for Survey 2/3 include ensuring:&#10;&#10;· The corrective action plan(s) are submitted for every Management Letter &amp; Extraclassroom Audit finding,&#10;&#10;· The anticipated implementation date is included in the corrective action plan for every Management Letter &amp; Extraclassroom Audit finding,&#10;&#10;· The corrective action plan adequately addresses the finding, and&#10;&#10;· The updated Board minutes are submitted for revised corrective action plan(s).&#10;&#10;&#10;We often see entities re-submitting the corrective action plan(s) without Board approval. Please note this results in surveys being un-submitted. Board approval is a requirement for all corrective action plan(s). Please keep in mind, corrective action plan requirements may vary depending on the survey, so it is critical to be aware of the specific requirements for each survey. For example, in Survey 2/3, the name of the person is not a requirement, while it is in Survey 5.">
            <a:extLst>
              <a:ext uri="{FF2B5EF4-FFF2-40B4-BE49-F238E27FC236}">
                <a16:creationId xmlns:a16="http://schemas.microsoft.com/office/drawing/2014/main" id="{4DA1D116-6BE5-4788-B0BE-7D228B446291}"/>
              </a:ext>
            </a:extLst>
          </p:cNvPr>
          <p:cNvSpPr>
            <a:spLocks noGrp="1"/>
          </p:cNvSpPr>
          <p:nvPr>
            <p:ph type="body" idx="1"/>
          </p:nvPr>
        </p:nvSpPr>
        <p:spPr>
          <a:xfrm>
            <a:off x="1169234" y="3893906"/>
            <a:ext cx="9946442" cy="2286760"/>
          </a:xfrm>
        </p:spPr>
        <p:txBody>
          <a:bodyPr vert="horz" lIns="91440" tIns="45720" rIns="91440" bIns="45720" rtlCol="0" anchor="ctr">
            <a:noAutofit/>
          </a:bodyPr>
          <a:lstStyle/>
          <a:p>
            <a:pPr marL="285750" indent="-285750">
              <a:buFont typeface="Arial" panose="020B0604020202020204" pitchFamily="34" charset="0"/>
              <a:buChar char="•"/>
            </a:pPr>
            <a:r>
              <a:rPr lang="en-US" sz="3000" b="1" dirty="0">
                <a:solidFill>
                  <a:schemeClr val="accent1"/>
                </a:solidFill>
              </a:rPr>
              <a:t>Ensure CAP(s) are submitted for every management letter and extraclassroom audit finding.</a:t>
            </a:r>
          </a:p>
          <a:p>
            <a:pPr marL="285750" indent="-285750">
              <a:buFont typeface="Arial" panose="020B0604020202020204" pitchFamily="34" charset="0"/>
              <a:buChar char="•"/>
            </a:pPr>
            <a:r>
              <a:rPr lang="en-US" sz="3000" b="1" dirty="0">
                <a:solidFill>
                  <a:schemeClr val="accent1"/>
                </a:solidFill>
              </a:rPr>
              <a:t>Ensure anticipated implementation date is included in the CAP(s) for any management letter and extraclassroom audit findings.</a:t>
            </a:r>
          </a:p>
          <a:p>
            <a:pPr marL="285750" indent="-285750">
              <a:buFont typeface="Arial" panose="020B0604020202020204" pitchFamily="34" charset="0"/>
              <a:buChar char="•"/>
            </a:pPr>
            <a:r>
              <a:rPr lang="en-US" sz="3000" b="1" dirty="0">
                <a:solidFill>
                  <a:schemeClr val="accent1"/>
                </a:solidFill>
              </a:rPr>
              <a:t>Ensure CAP(s) adequately addresses each finding.</a:t>
            </a:r>
          </a:p>
          <a:p>
            <a:pPr marL="285750" indent="-285750">
              <a:buFont typeface="Arial" panose="020B0604020202020204" pitchFamily="34" charset="0"/>
              <a:buChar char="•"/>
            </a:pPr>
            <a:r>
              <a:rPr lang="en-US" sz="3000" b="1" dirty="0">
                <a:solidFill>
                  <a:schemeClr val="accent1"/>
                </a:solidFill>
              </a:rPr>
              <a:t>Ensure updated Board minutes are submitted for revised CAP(s).</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04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Helpful Tips</a:t>
            </a:r>
          </a:p>
        </p:txBody>
      </p:sp>
      <p:pic>
        <p:nvPicPr>
          <p:cNvPr id="4" name="Audio 3" descr="Some helpful tips for Survey 2-3 include ensuring:&#10;The CAP(s) are submitted for every management letter &amp; extraclassroom audit finding,&#10;The anticipated implementation date is included in the CAP for every management letter &amp; extraclassroom audit finding,&#10;The CAP adequately addresses the finding, and&#10;The updated Board minutes are submitted for revised CAP(s).&#10;&#10;We often see entities re-submitting the CAP(s) without Board approval.  Please note this results in surveys being un-submitted.  Board approval is a requirement for all CAP(s).&#10;&#10;Please keep in mind, CAP requirements may vary depending on the survey, so it is critical to be aware of the specific requirements for each survey.   For example, in Survey 2/3 the name of the person is not a requirement, while it is in Survey 5. &#10;">
            <a:hlinkClick r:id="" action="ppaction://media"/>
            <a:extLst>
              <a:ext uri="{FF2B5EF4-FFF2-40B4-BE49-F238E27FC236}">
                <a16:creationId xmlns:a16="http://schemas.microsoft.com/office/drawing/2014/main" id="{650A6F51-5563-4B06-8008-AFB96F0F1F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6427484"/>
      </p:ext>
    </p:extLst>
  </p:cSld>
  <p:clrMapOvr>
    <a:masterClrMapping/>
  </p:clrMapOvr>
  <mc:AlternateContent xmlns:mc="http://schemas.openxmlformats.org/markup-compatibility/2006" xmlns:p14="http://schemas.microsoft.com/office/powerpoint/2010/main">
    <mc:Choice Requires="p14">
      <p:transition spd="slow" p14:dur="2000" advTm="59834"/>
    </mc:Choice>
    <mc:Fallback xmlns="">
      <p:transition spd="slow" advTm="5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urvey 4 covers the Single Audit Threshold and/or the Single Audit Exemption Form. All school districts and BOCES are required to submit this survey.&#10;&#10;&#10;All school districts and BOCES are required to identify any federal awards expended. Federal awards may take different forms, including grants, loans, loan guarantees, property, interest subsidies, and insurance. The amount of the award expenditures selected will determine whether an Exemption form is required.&#10;&#10;&#10;The Office of Management and Budget's Uniform Guidance Title 2 CFR §200.501(a) states that a non-federal entity that expends $750,000 or more in federal awards during the non-federal entity’s fiscal year must have a Single Audit or Program-Specific Audit conducted for that year. A Single Audit or Program-Specific Audit examines compliance with the regulations governing the use of the funds and the Office of Audit Services determines if the Single Audit or Program-Specific Audit conforms to the Uniform Guidance, reviews all findings, and issues a Management Decision on the validity of the findings.&#10;&#10;&#10;The Office of Management and Budget's Uniform Guidance Title 2 CFR §200.512(a)(1), (b)(1), and (d) indicates that the data collection form and reporting package must be submitted to the Federal Audit Clearinghouse within the earlier of 30 calendar days after receipt of the auditor's report or nine months after the end of the audit period.">
            <a:extLst>
              <a:ext uri="{FF2B5EF4-FFF2-40B4-BE49-F238E27FC236}">
                <a16:creationId xmlns:a16="http://schemas.microsoft.com/office/drawing/2014/main" id="{4DA1D116-6BE5-4788-B0BE-7D228B446291}"/>
              </a:ext>
            </a:extLst>
          </p:cNvPr>
          <p:cNvSpPr>
            <a:spLocks noGrp="1"/>
          </p:cNvSpPr>
          <p:nvPr>
            <p:ph type="body" idx="1"/>
          </p:nvPr>
        </p:nvSpPr>
        <p:spPr>
          <a:xfrm>
            <a:off x="1212351" y="4441753"/>
            <a:ext cx="10046199" cy="1611575"/>
          </a:xfrm>
        </p:spPr>
        <p:txBody>
          <a:bodyPr vert="horz" lIns="91440" tIns="45720" rIns="91440" bIns="45720" rtlCol="0" anchor="ctr">
            <a:noAutofit/>
          </a:bodyPr>
          <a:lstStyle/>
          <a:p>
            <a:pPr marL="457200" indent="-457200">
              <a:buFont typeface="Arial" panose="020B0604020202020204" pitchFamily="34" charset="0"/>
              <a:buChar char="•"/>
            </a:pPr>
            <a:r>
              <a:rPr lang="en-US" sz="3000" b="1" dirty="0">
                <a:solidFill>
                  <a:schemeClr val="accent1"/>
                </a:solidFill>
              </a:rPr>
              <a:t>Federal Regulations</a:t>
            </a:r>
          </a:p>
          <a:p>
            <a:pPr marL="914400" lvl="1" indent="-457200">
              <a:buFont typeface="Arial" panose="020B0604020202020204" pitchFamily="34" charset="0"/>
              <a:buChar char="•"/>
            </a:pPr>
            <a:r>
              <a:rPr lang="en-US" sz="2600" b="1" dirty="0">
                <a:solidFill>
                  <a:schemeClr val="accent1"/>
                </a:solidFill>
              </a:rPr>
              <a:t>Office of Management and Budget's Uniform Guidance 2 CFR §200.501(a) states that a non-federal entity that expends $750,000 or more in federal awards during the non-federal entity’s fiscal year must have a Single Audit or Program-Specific Audit conducted for that year. </a:t>
            </a:r>
          </a:p>
          <a:p>
            <a:pPr marL="914400" lvl="1" indent="-457200">
              <a:buFont typeface="Arial" panose="020B0604020202020204" pitchFamily="34" charset="0"/>
              <a:buChar char="•"/>
            </a:pPr>
            <a:r>
              <a:rPr lang="en-US" sz="2600" b="1" dirty="0">
                <a:solidFill>
                  <a:schemeClr val="accent1"/>
                </a:solidFill>
              </a:rPr>
              <a:t>The Office of Management and Budget's Uniform Guidance 2 CFR §200.512(a)(1), (b)(1), and (d) indicates that the data collection form and reporting package must be submitted to the Federal Audit Clearinghouse within the earlier of 30 calendar days after receipt of the auditor's report or nine months after the end of the audit period.</a:t>
            </a:r>
          </a:p>
          <a:p>
            <a:pPr marL="571500" indent="-571500">
              <a:buFont typeface="Arial" panose="020B0604020202020204" pitchFamily="34" charset="0"/>
              <a:buChar char="•"/>
            </a:pPr>
            <a:endParaRPr lang="en-US" sz="1800" dirty="0"/>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4 &#10;Single Audit Threshold and/or Single Audit Exemption Form ">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8" y="1314449"/>
            <a:ext cx="11203169" cy="11017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Single Audit Threshold and/or Single Audit Exemption Form </a:t>
            </a:r>
          </a:p>
        </p:txBody>
      </p:sp>
      <p:pic>
        <p:nvPicPr>
          <p:cNvPr id="5" name="Audio 4">
            <a:hlinkClick r:id="" action="ppaction://media"/>
            <a:extLst>
              <a:ext uri="{FF2B5EF4-FFF2-40B4-BE49-F238E27FC236}">
                <a16:creationId xmlns:a16="http://schemas.microsoft.com/office/drawing/2014/main" id="{9BC98E17-7FAB-A16D-465B-6BF008B0CA3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8376596"/>
      </p:ext>
    </p:extLst>
  </p:cSld>
  <p:clrMapOvr>
    <a:masterClrMapping/>
  </p:clrMapOvr>
  <mc:AlternateContent xmlns:mc="http://schemas.openxmlformats.org/markup-compatibility/2006" xmlns:p14="http://schemas.microsoft.com/office/powerpoint/2010/main">
    <mc:Choice Requires="p14">
      <p:transition spd="slow" p14:dur="2000" advTm="92608"/>
    </mc:Choice>
    <mc:Fallback xmlns="">
      <p:transition spd="slow" advTm="9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o submit the required documents and information, you will have to use the NYSED Application Business Portal. &#10;You will need a user ID and password. The CEO is set up as the “Super Delegated Administrator” based on the CEO of record in SEDREF. Typically, that would be the Superintendent or CEO who can create, entitle, and maintain your account. If you do not have access to the NYSED Application Business Portal because you forgot your user ID or password, please consult with your CEO or delegated account administrator. If you forgot your password, please visit the Password Reset Guide. If there are changes to your CEO, please email Datasupport@nysed.gov CEOs can consult with the SEDDAS User Guide for more information on creating and entitling accounts.">
            <a:extLst>
              <a:ext uri="{FF2B5EF4-FFF2-40B4-BE49-F238E27FC236}">
                <a16:creationId xmlns:a16="http://schemas.microsoft.com/office/drawing/2014/main" id="{4DA1D116-6BE5-4788-B0BE-7D228B446291}"/>
              </a:ext>
            </a:extLst>
          </p:cNvPr>
          <p:cNvSpPr>
            <a:spLocks noGrp="1"/>
          </p:cNvSpPr>
          <p:nvPr>
            <p:ph type="body" idx="1"/>
          </p:nvPr>
        </p:nvSpPr>
        <p:spPr>
          <a:xfrm>
            <a:off x="811162" y="2079523"/>
            <a:ext cx="10353026" cy="4565827"/>
          </a:xfrm>
        </p:spPr>
        <p:txBody>
          <a:bodyPr vert="horz" lIns="91440" tIns="45720" rIns="91440" bIns="45720" rtlCol="0" anchor="ctr">
            <a:noAutofit/>
          </a:bodyPr>
          <a:lstStyle/>
          <a:p>
            <a:pPr marL="914400" lvl="1" indent="-457200">
              <a:buFont typeface="Arial" panose="020B0604020202020204" pitchFamily="34" charset="0"/>
              <a:buChar char="•"/>
            </a:pPr>
            <a:r>
              <a:rPr lang="en-US" sz="2600" b="1" dirty="0">
                <a:solidFill>
                  <a:schemeClr val="accent1"/>
                </a:solidFill>
              </a:rPr>
              <a:t>User ID and password required.</a:t>
            </a:r>
          </a:p>
          <a:p>
            <a:pPr marL="914400" lvl="1" indent="-457200">
              <a:buFont typeface="Arial" panose="020B0604020202020204" pitchFamily="34" charset="0"/>
              <a:buChar char="•"/>
            </a:pPr>
            <a:r>
              <a:rPr lang="en-US" sz="2600" b="1" dirty="0">
                <a:solidFill>
                  <a:schemeClr val="accent1"/>
                </a:solidFill>
              </a:rPr>
              <a:t>The CEO must assign rights and roles depending on responsibilities.  For more information on creating and entitling accounts, the CEO can consult with the </a:t>
            </a:r>
            <a:r>
              <a:rPr lang="en-US" sz="2600" b="1" dirty="0">
                <a:solidFill>
                  <a:schemeClr val="accent1"/>
                </a:solidFill>
                <a:hlinkClick r:id="rId5">
                  <a:extLst>
                    <a:ext uri="{A12FA001-AC4F-418D-AE19-62706E023703}">
                      <ahyp:hlinkClr xmlns:ahyp="http://schemas.microsoft.com/office/drawing/2018/hyperlinkcolor" val="tx"/>
                    </a:ext>
                  </a:extLst>
                </a:hlinkClick>
              </a:rPr>
              <a:t>SEDDAS User Guide</a:t>
            </a:r>
            <a:r>
              <a:rPr lang="en-US" sz="2600" b="1" dirty="0">
                <a:solidFill>
                  <a:schemeClr val="accent1"/>
                </a:solidFill>
              </a:rPr>
              <a:t>.</a:t>
            </a:r>
          </a:p>
          <a:p>
            <a:pPr marL="914400" lvl="1" indent="-457200">
              <a:buFont typeface="Arial" panose="020B0604020202020204" pitchFamily="34" charset="0"/>
              <a:buChar char="•"/>
            </a:pPr>
            <a:r>
              <a:rPr lang="en-US" sz="2600" b="1" dirty="0">
                <a:solidFill>
                  <a:schemeClr val="accent1"/>
                </a:solidFill>
              </a:rPr>
              <a:t>If you do not have access to the NYSED Application Business Portal because you forgot your user ID or password, please consult with your CEO or delegated account administrator or visit the </a:t>
            </a:r>
            <a:r>
              <a:rPr lang="en-US" sz="2600" b="1" dirty="0">
                <a:solidFill>
                  <a:schemeClr val="accent1"/>
                </a:solidFill>
                <a:hlinkClick r:id="rId6"/>
              </a:rPr>
              <a:t>Password </a:t>
            </a:r>
            <a:r>
              <a:rPr lang="en-US" sz="2600" b="1" dirty="0">
                <a:solidFill>
                  <a:schemeClr val="accent1"/>
                </a:solidFill>
                <a:hlinkClick r:id="rId7"/>
              </a:rPr>
              <a:t>Reset</a:t>
            </a:r>
            <a:r>
              <a:rPr lang="en-US" sz="2600" b="1" dirty="0">
                <a:solidFill>
                  <a:schemeClr val="accent1"/>
                </a:solidFill>
                <a:hlinkClick r:id="rId6"/>
              </a:rPr>
              <a:t> Guide</a:t>
            </a:r>
            <a:r>
              <a:rPr lang="en-US" sz="2600" b="1" dirty="0">
                <a:solidFill>
                  <a:schemeClr val="accent1"/>
                </a:solidFill>
              </a:rPr>
              <a:t>.  </a:t>
            </a:r>
          </a:p>
          <a:p>
            <a:pPr marL="914400" lvl="1" indent="-457200">
              <a:buFont typeface="Arial" panose="020B0604020202020204" pitchFamily="34" charset="0"/>
              <a:buChar char="•"/>
            </a:pPr>
            <a:r>
              <a:rPr lang="en-US" sz="2600" b="1" dirty="0">
                <a:solidFill>
                  <a:schemeClr val="accent1"/>
                </a:solidFill>
              </a:rPr>
              <a:t>If there are changes to your CEO, please email </a:t>
            </a:r>
            <a:r>
              <a:rPr lang="en-US" sz="2600" b="1" dirty="0">
                <a:solidFill>
                  <a:schemeClr val="accent1"/>
                </a:solidFill>
                <a:hlinkClick r:id="rId8"/>
              </a:rPr>
              <a:t>Datasupport@nysed.gov</a:t>
            </a:r>
            <a:r>
              <a:rPr lang="en-US" sz="2600" b="1" dirty="0">
                <a:solidFill>
                  <a:schemeClr val="accent1"/>
                </a:solidFill>
              </a:rPr>
              <a:t>.</a:t>
            </a:r>
          </a:p>
          <a:p>
            <a:pPr lvl="1"/>
            <a:r>
              <a:rPr lang="en-US" sz="2600" b="1" dirty="0">
                <a:solidFill>
                  <a:schemeClr val="accent1"/>
                </a:solidFill>
              </a:rPr>
              <a:t>  </a:t>
            </a:r>
          </a:p>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Access to the NYSED Application Business Portal">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27054" y="1314448"/>
            <a:ext cx="10799336" cy="94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Access to the NYSED Application Business Portal</a:t>
            </a:r>
          </a:p>
        </p:txBody>
      </p:sp>
      <p:pic>
        <p:nvPicPr>
          <p:cNvPr id="5" name="Audio 4" descr="Audio Icon">
            <a:hlinkClick r:id="" action="ppaction://media"/>
            <a:extLst>
              <a:ext uri="{FF2B5EF4-FFF2-40B4-BE49-F238E27FC236}">
                <a16:creationId xmlns:a16="http://schemas.microsoft.com/office/drawing/2014/main" id="{F530E65E-1AA9-59BC-703A-693DCBBB3E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24265075"/>
      </p:ext>
    </p:extLst>
  </p:cSld>
  <p:clrMapOvr>
    <a:masterClrMapping/>
  </p:clrMapOvr>
  <mc:AlternateContent xmlns:mc="http://schemas.openxmlformats.org/markup-compatibility/2006" xmlns:p14="http://schemas.microsoft.com/office/powerpoint/2010/main">
    <mc:Choice Requires="p14">
      <p:transition spd="slow" p14:dur="2000" advTm="50805"/>
    </mc:Choice>
    <mc:Fallback xmlns="">
      <p:transition spd="slow" advTm="5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ntinuing with Survey 4: &#10;&#10;The Office of Management and Budget's Uniform Guidance 2 CFR §200.501(d) states that a non-federal entity that expends less than $750,000 during the fiscal year in federal awards is exempt from federal audit requirements for that year, but records must be available for review or audit by appropriate officials of the federal agency, pass-through entity, and Government Accountability Office. Therefore, our Office requires submission of the Single Audit Exemption form. If an entity expends less than $750,000 in federal awards, they may elect to have a Single Audit or Program-Specific audit. Survey 4 is due on March 31.&#10;">
            <a:extLst>
              <a:ext uri="{FF2B5EF4-FFF2-40B4-BE49-F238E27FC236}">
                <a16:creationId xmlns:a16="http://schemas.microsoft.com/office/drawing/2014/main" id="{4DA1D116-6BE5-4788-B0BE-7D228B446291}"/>
              </a:ext>
            </a:extLst>
          </p:cNvPr>
          <p:cNvSpPr>
            <a:spLocks noGrp="1"/>
          </p:cNvSpPr>
          <p:nvPr>
            <p:ph type="body" idx="1"/>
          </p:nvPr>
        </p:nvSpPr>
        <p:spPr>
          <a:xfrm>
            <a:off x="1284270" y="2771774"/>
            <a:ext cx="10002855" cy="3873575"/>
          </a:xfrm>
        </p:spPr>
        <p:txBody>
          <a:bodyPr vert="horz" lIns="91440" tIns="45720" rIns="91440" bIns="45720" rtlCol="0" anchor="ctr">
            <a:noAutofit/>
          </a:bodyPr>
          <a:lstStyle/>
          <a:p>
            <a:pPr marL="457200" indent="-457200">
              <a:buFont typeface="Arial" panose="020B0604020202020204" pitchFamily="34" charset="0"/>
              <a:buChar char="•"/>
            </a:pPr>
            <a:r>
              <a:rPr lang="en-US" sz="3000" b="1" dirty="0">
                <a:solidFill>
                  <a:schemeClr val="accent1"/>
                </a:solidFill>
              </a:rPr>
              <a:t>Federal Regulations</a:t>
            </a:r>
          </a:p>
          <a:p>
            <a:pPr marL="914400" lvl="1" indent="-457200">
              <a:buFont typeface="Arial" panose="020B0604020202020204" pitchFamily="34" charset="0"/>
              <a:buChar char="•"/>
            </a:pPr>
            <a:r>
              <a:rPr lang="en-US" sz="2400" b="1" dirty="0">
                <a:solidFill>
                  <a:schemeClr val="accent1"/>
                </a:solidFill>
              </a:rPr>
              <a:t>The Office of Management and Budget's Uniform Guidance 2 CFR §200.501(d) states that a non-federal entity that expends less than $750,000 during the fiscal year in federal awards is exempt from federal audit requirements for that year, but records must be available for review or audit by appropriate officials of the pass-through entity.</a:t>
            </a:r>
          </a:p>
          <a:p>
            <a:pPr marL="914400" lvl="1" indent="-457200">
              <a:buFont typeface="Arial" panose="020B0604020202020204" pitchFamily="34" charset="0"/>
              <a:buChar char="•"/>
            </a:pPr>
            <a:r>
              <a:rPr lang="en-US" sz="2400" b="1" dirty="0">
                <a:solidFill>
                  <a:schemeClr val="accent1"/>
                </a:solidFill>
              </a:rPr>
              <a:t>If entity expends less than $750,000, they may elect to have Single Audit or Program-Specific Audit.</a:t>
            </a:r>
          </a:p>
          <a:p>
            <a:pPr marL="457200" indent="-4572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400" b="1" dirty="0">
                <a:solidFill>
                  <a:schemeClr val="accent1"/>
                </a:solidFill>
              </a:rPr>
              <a:t>March 31.</a:t>
            </a:r>
          </a:p>
          <a:p>
            <a:pPr marL="1028700" lvl="1" indent="-571500">
              <a:buFont typeface="Courier New" panose="02070309020205020404" pitchFamily="49" charset="0"/>
              <a:buChar char="o"/>
            </a:pPr>
            <a:endParaRPr lang="en-US" sz="2400" b="1" dirty="0">
              <a:solidFill>
                <a:schemeClr val="accent1"/>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7" y="1314449"/>
            <a:ext cx="11203169" cy="6515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a:t>
            </a:r>
          </a:p>
        </p:txBody>
      </p:sp>
      <p:pic>
        <p:nvPicPr>
          <p:cNvPr id="21" name="Audio 20" descr="Audio Icon">
            <a:hlinkClick r:id="" action="ppaction://media"/>
            <a:extLst>
              <a:ext uri="{FF2B5EF4-FFF2-40B4-BE49-F238E27FC236}">
                <a16:creationId xmlns:a16="http://schemas.microsoft.com/office/drawing/2014/main" id="{4D56BC37-57ED-44F4-C7FE-A689B82411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9961" t="-9961" r="-9961" b="-996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19073084"/>
      </p:ext>
    </p:extLst>
  </p:cSld>
  <p:clrMapOvr>
    <a:masterClrMapping/>
  </p:clrMapOvr>
  <mc:AlternateContent xmlns:mc="http://schemas.openxmlformats.org/markup-compatibility/2006" xmlns:p14="http://schemas.microsoft.com/office/powerpoint/2010/main">
    <mc:Choice Requires="p14">
      <p:transition spd="slow" p14:dur="2000" advTm="47938"/>
    </mc:Choice>
    <mc:Fallback xmlns="">
      <p:transition spd="slow" advTm="47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Here’s what our office requires for Survey 4:&#10;&#10;· Question 1 must be answered correctly.&#10;&#10;· If the total federal award expenditures were less than $750,000, districts must submit the appropriate signed and dated Exemption form for the applicable fiscal year or have a Single or Program-Specific audit conducted, or&#10;&#10;· If the total federal award expenditures were $750,000 or more, districts must have uploaded the Single Audit or Program-Specific Audit to the Federal Audit Clearinghouse for the correct fiscal year.">
            <a:extLst>
              <a:ext uri="{FF2B5EF4-FFF2-40B4-BE49-F238E27FC236}">
                <a16:creationId xmlns:a16="http://schemas.microsoft.com/office/drawing/2014/main" id="{4DA1D116-6BE5-4788-B0BE-7D228B446291}"/>
              </a:ext>
            </a:extLst>
          </p:cNvPr>
          <p:cNvSpPr>
            <a:spLocks noGrp="1"/>
          </p:cNvSpPr>
          <p:nvPr>
            <p:ph type="body" idx="1"/>
          </p:nvPr>
        </p:nvSpPr>
        <p:spPr>
          <a:xfrm>
            <a:off x="1279451" y="2476500"/>
            <a:ext cx="9895367" cy="3958166"/>
          </a:xfrm>
        </p:spPr>
        <p:txBody>
          <a:bodyPr vert="horz" lIns="91440" tIns="45720" rIns="91440" bIns="45720" rtlCol="0" anchor="ctr">
            <a:noAutofit/>
          </a:bodyPr>
          <a:lstStyle/>
          <a:p>
            <a:pPr lvl="1"/>
            <a:endParaRPr lang="en-US" dirty="0">
              <a:solidFill>
                <a:schemeClr val="tx1">
                  <a:alpha val="60000"/>
                </a:schemeClr>
              </a:solidFill>
            </a:endParaRPr>
          </a:p>
          <a:p>
            <a:pPr marL="285750" lvl="0" indent="-285750">
              <a:buFont typeface="Arial" panose="020B0604020202020204" pitchFamily="34" charset="0"/>
              <a:buChar char="•"/>
            </a:pPr>
            <a:r>
              <a:rPr lang="en-US" sz="3000" b="1" dirty="0">
                <a:solidFill>
                  <a:schemeClr val="accent1"/>
                </a:solidFill>
              </a:rPr>
              <a:t>Question 1 must be answered correctly.</a:t>
            </a:r>
          </a:p>
          <a:p>
            <a:pPr marL="285750" lvl="0" indent="-285750">
              <a:buFont typeface="Arial" panose="020B0604020202020204" pitchFamily="34" charset="0"/>
              <a:buChar char="•"/>
            </a:pPr>
            <a:r>
              <a:rPr lang="en-US" sz="3000" b="1" dirty="0">
                <a:solidFill>
                  <a:schemeClr val="accent1"/>
                </a:solidFill>
              </a:rPr>
              <a:t>If total federal award expenditures were less than $750,000, districts must either submit the appropriate signed and dated </a:t>
            </a:r>
            <a:r>
              <a:rPr lang="en-US" sz="3000" b="1" dirty="0">
                <a:solidFill>
                  <a:schemeClr val="accent1"/>
                </a:solidFill>
                <a:hlinkClick r:id="rId5"/>
              </a:rPr>
              <a:t>Exemption Form</a:t>
            </a:r>
            <a:r>
              <a:rPr lang="en-US" sz="3000" b="1" dirty="0">
                <a:solidFill>
                  <a:schemeClr val="accent1"/>
                </a:solidFill>
              </a:rPr>
              <a:t> for the applicable fiscal year, or have a Single or Program-Specific audit conducted, or</a:t>
            </a:r>
          </a:p>
          <a:p>
            <a:pPr marL="285750" lvl="0" indent="-285750">
              <a:buFont typeface="Arial" panose="020B0604020202020204" pitchFamily="34" charset="0"/>
              <a:buChar char="•"/>
            </a:pPr>
            <a:r>
              <a:rPr lang="en-US" sz="3000" b="1" dirty="0">
                <a:solidFill>
                  <a:schemeClr val="accent1"/>
                </a:solidFill>
              </a:rPr>
              <a:t>If total federal award expenditures were $750,000 or more, districts must have uploaded the Single Audit or Program-Specific Audit to the Federal Audit Clearinghouse for the correct fiscal year.</a:t>
            </a: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4 Requirement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8"/>
            <a:ext cx="10287093" cy="6125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Requirements</a:t>
            </a:r>
          </a:p>
        </p:txBody>
      </p:sp>
      <p:pic>
        <p:nvPicPr>
          <p:cNvPr id="2" name="Audio 1">
            <a:hlinkClick r:id="" action="ppaction://media"/>
            <a:extLst>
              <a:ext uri="{FF2B5EF4-FFF2-40B4-BE49-F238E27FC236}">
                <a16:creationId xmlns:a16="http://schemas.microsoft.com/office/drawing/2014/main" id="{68ED77C0-93F9-8831-7D07-3F68646B27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6538124"/>
      </p:ext>
    </p:extLst>
  </p:cSld>
  <p:clrMapOvr>
    <a:masterClrMapping/>
  </p:clrMapOvr>
  <mc:AlternateContent xmlns:mc="http://schemas.openxmlformats.org/markup-compatibility/2006" xmlns:p14="http://schemas.microsoft.com/office/powerpoint/2010/main">
    <mc:Choice Requires="p14">
      <p:transition spd="slow" p14:dur="2000" advTm="33063"/>
    </mc:Choice>
    <mc:Fallback xmlns="">
      <p:transition spd="slow" advTm="3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4 Question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a:t>
            </a:r>
          </a:p>
        </p:txBody>
      </p:sp>
      <p:pic>
        <p:nvPicPr>
          <p:cNvPr id="2" name="Audio 1" descr="The next few slides will cover what’s displayed in Survey 4.&#10;&#10;The first question asks you to select the annual range of Federal award expenditures.  Use the carrot to the right of the “Please Select” and choose: either less than 750,000 or 750,000 or more.&#10;&#10;&#10;">
            <a:hlinkClick r:id="" action="ppaction://media"/>
            <a:extLst>
              <a:ext uri="{FF2B5EF4-FFF2-40B4-BE49-F238E27FC236}">
                <a16:creationId xmlns:a16="http://schemas.microsoft.com/office/drawing/2014/main" id="{D1DC7AD3-13C2-43C5-8C69-66D4E5C3A7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e first question asks you to select the annual range of federal award expenditures. Use the carrot to the right of the “Please Select” and choose:&#10;&#10;· either “less than 750,000”, or&#10;&#10;· “750,000 or more.”">
            <a:extLst>
              <a:ext uri="{FF2B5EF4-FFF2-40B4-BE49-F238E27FC236}">
                <a16:creationId xmlns:a16="http://schemas.microsoft.com/office/drawing/2014/main" id="{10AE63C0-BCF5-1767-1BBA-9ADA2B50650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9451" y="2323869"/>
            <a:ext cx="9960725" cy="3830188"/>
          </a:xfrm>
          <a:prstGeom prst="rect">
            <a:avLst/>
          </a:prstGeom>
          <a:ln w="3175">
            <a:solidFill>
              <a:schemeClr val="tx1"/>
            </a:solidFill>
          </a:ln>
        </p:spPr>
      </p:pic>
    </p:spTree>
    <p:extLst>
      <p:ext uri="{BB962C8B-B14F-4D97-AF65-F5344CB8AC3E}">
        <p14:creationId xmlns:p14="http://schemas.microsoft.com/office/powerpoint/2010/main" val="217102186"/>
      </p:ext>
    </p:extLst>
  </p:cSld>
  <p:clrMapOvr>
    <a:masterClrMapping/>
  </p:clrMapOvr>
  <mc:AlternateContent xmlns:mc="http://schemas.openxmlformats.org/markup-compatibility/2006" xmlns:p14="http://schemas.microsoft.com/office/powerpoint/2010/main">
    <mc:Choice Requires="p14">
      <p:transition spd="slow" p14:dur="2000" advTm="19854"/>
    </mc:Choice>
    <mc:Fallback xmlns="">
      <p:transition spd="slow" advTm="1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 </a:t>
            </a:r>
          </a:p>
        </p:txBody>
      </p:sp>
      <p:pic>
        <p:nvPicPr>
          <p:cNvPr id="2" name="Audio 1" descr="The next question states that if Federal award expenditures were less than $750,000 and a Single/Program-Specific Audit was not conducted, complete and upload the Single Audit Exemption Form.  &#10;">
            <a:hlinkClick r:id="" action="ppaction://media"/>
            <a:extLst>
              <a:ext uri="{FF2B5EF4-FFF2-40B4-BE49-F238E27FC236}">
                <a16:creationId xmlns:a16="http://schemas.microsoft.com/office/drawing/2014/main" id="{EA7D5A54-3EE8-4CA9-AF52-DD528B861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e next question states that if federal award expenditures were less than $750,000 and a Single Audit or Program-Specific Audit was not conducted, complete and upload the Single Audit Exemption Form.">
            <a:extLst>
              <a:ext uri="{FF2B5EF4-FFF2-40B4-BE49-F238E27FC236}">
                <a16:creationId xmlns:a16="http://schemas.microsoft.com/office/drawing/2014/main" id="{81BC505D-284A-E386-C977-43306F5AA75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0540" y="2280326"/>
            <a:ext cx="9550919" cy="3917274"/>
          </a:xfrm>
          <a:prstGeom prst="rect">
            <a:avLst/>
          </a:prstGeom>
          <a:ln w="3175">
            <a:solidFill>
              <a:schemeClr val="tx1"/>
            </a:solidFill>
          </a:ln>
        </p:spPr>
      </p:pic>
    </p:spTree>
    <p:extLst>
      <p:ext uri="{BB962C8B-B14F-4D97-AF65-F5344CB8AC3E}">
        <p14:creationId xmlns:p14="http://schemas.microsoft.com/office/powerpoint/2010/main" val="1537186231"/>
      </p:ext>
    </p:extLst>
  </p:cSld>
  <p:clrMapOvr>
    <a:masterClrMapping/>
  </p:clrMapOvr>
  <mc:AlternateContent xmlns:mc="http://schemas.openxmlformats.org/markup-compatibility/2006" xmlns:p14="http://schemas.microsoft.com/office/powerpoint/2010/main">
    <mc:Choice Requires="p14">
      <p:transition spd="slow" p14:dur="2000" advTm="13198"/>
    </mc:Choice>
    <mc:Fallback xmlns="">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 </a:t>
            </a:r>
          </a:p>
        </p:txBody>
      </p:sp>
      <p:pic>
        <p:nvPicPr>
          <p:cNvPr id="3" name="Audio 2">
            <a:hlinkClick r:id="" action="ppaction://media"/>
            <a:extLst>
              <a:ext uri="{FF2B5EF4-FFF2-40B4-BE49-F238E27FC236}">
                <a16:creationId xmlns:a16="http://schemas.microsoft.com/office/drawing/2014/main" id="{CA094E23-767C-47C6-AB0E-1148181F3B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e next question states that for entities with federal award expenditures of $750,000 or more, or for those entities electing to have a Single Audit or Program-Specific Audit, to upload the audit reporting package to the Federal Audit Clearinghouse (FAC).&#10;&#10;&#10;The question asks if the Single Audit or Program-Specific Audit has been uploaded to the Federal Audit Clearinghouse. Please answer “Yes” or “No”. Once these questions are answered, submit the survey.">
            <a:extLst>
              <a:ext uri="{FF2B5EF4-FFF2-40B4-BE49-F238E27FC236}">
                <a16:creationId xmlns:a16="http://schemas.microsoft.com/office/drawing/2014/main" id="{87643B76-7116-C83D-1B35-03376C1100E6}"/>
              </a:ext>
            </a:extLst>
          </p:cNvPr>
          <p:cNvPicPr>
            <a:picLocks noChangeAspect="1"/>
          </p:cNvPicPr>
          <p:nvPr/>
        </p:nvPicPr>
        <p:blipFill>
          <a:blip r:embed="rId7"/>
          <a:stretch>
            <a:fillRect/>
          </a:stretch>
        </p:blipFill>
        <p:spPr>
          <a:xfrm>
            <a:off x="1279451" y="2244830"/>
            <a:ext cx="9853273" cy="3298721"/>
          </a:xfrm>
          <a:prstGeom prst="rect">
            <a:avLst/>
          </a:prstGeom>
          <a:ln w="3175">
            <a:solidFill>
              <a:schemeClr val="tx1"/>
            </a:solidFill>
          </a:ln>
        </p:spPr>
      </p:pic>
    </p:spTree>
    <p:extLst>
      <p:ext uri="{BB962C8B-B14F-4D97-AF65-F5344CB8AC3E}">
        <p14:creationId xmlns:p14="http://schemas.microsoft.com/office/powerpoint/2010/main" val="1984621575"/>
      </p:ext>
    </p:extLst>
  </p:cSld>
  <p:clrMapOvr>
    <a:masterClrMapping/>
  </p:clrMapOvr>
  <mc:AlternateContent xmlns:mc="http://schemas.openxmlformats.org/markup-compatibility/2006" xmlns:p14="http://schemas.microsoft.com/office/powerpoint/2010/main">
    <mc:Choice Requires="p14">
      <p:transition spd="slow" p14:dur="2000" advTm="33053"/>
    </mc:Choice>
    <mc:Fallback xmlns="">
      <p:transition spd="slow" advTm="3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re are several areas that could cause the Office of Audit Services staff to un-submit Survey 4. Some helpful tips to avoid un-submission of Survey 4 include ensuring:&#10;&#10;· The selection of the appropriate threshold - we will verify the selection based on our “payment data.” For example, if you submit an Exemption Form, and select “less than $750K” on the prior screen, we will expect to see that our data reflects that threshold.&#10;&#10;· Uploading the signed and dated Exemption form, if required.&#10;&#10;· Submission of NYSED’s Exemption form, if required. As an example, we will not accept the Division of Homeland Security’s Exemption Form.&#10;&#10;· The correct fiscal year end on the Exemption form, and · The submission to the Federal Audit Clearinghouse, if the entity is subject to the Single Audit or Program-Specific Audit. Please ensure that you receive an email from the Federal Audit Clearinghouse prior to submitting your survey as $750,000 or more.">
            <a:extLst>
              <a:ext uri="{FF2B5EF4-FFF2-40B4-BE49-F238E27FC236}">
                <a16:creationId xmlns:a16="http://schemas.microsoft.com/office/drawing/2014/main" id="{4DA1D116-6BE5-4788-B0BE-7D228B446291}"/>
              </a:ext>
            </a:extLst>
          </p:cNvPr>
          <p:cNvSpPr>
            <a:spLocks noGrp="1"/>
          </p:cNvSpPr>
          <p:nvPr>
            <p:ph type="body" idx="1"/>
          </p:nvPr>
        </p:nvSpPr>
        <p:spPr>
          <a:xfrm>
            <a:off x="1279452" y="4058293"/>
            <a:ext cx="9969574" cy="2647308"/>
          </a:xfrm>
        </p:spPr>
        <p:txBody>
          <a:bodyPr vert="horz" lIns="91440" tIns="45720" rIns="91440" bIns="45720" rtlCol="0" anchor="ctr">
            <a:noAutofit/>
          </a:bodyPr>
          <a:lstStyle/>
          <a:p>
            <a:pPr marL="285750" indent="-285750">
              <a:buFont typeface="Arial" panose="020B0604020202020204" pitchFamily="34" charset="0"/>
              <a:buChar char="•"/>
            </a:pPr>
            <a:r>
              <a:rPr lang="en-US" b="1" dirty="0">
                <a:solidFill>
                  <a:schemeClr val="accent1"/>
                </a:solidFill>
              </a:rPr>
              <a:t>Selection of appropriate threshold.</a:t>
            </a:r>
          </a:p>
          <a:p>
            <a:pPr marL="285750" indent="-285750">
              <a:buFont typeface="Arial" panose="020B0604020202020204" pitchFamily="34" charset="0"/>
              <a:buChar char="•"/>
            </a:pPr>
            <a:r>
              <a:rPr lang="en-US" b="1" dirty="0">
                <a:solidFill>
                  <a:schemeClr val="accent1"/>
                </a:solidFill>
              </a:rPr>
              <a:t>If total federal award expenditures are under $750,000 and a Single Audit or Program-Specific Audit was not conducted:</a:t>
            </a:r>
          </a:p>
          <a:p>
            <a:pPr marL="914400" lvl="1" indent="-457200">
              <a:buFont typeface="Arial" panose="020B0604020202020204" pitchFamily="34" charset="0"/>
              <a:buChar char="•"/>
            </a:pPr>
            <a:r>
              <a:rPr lang="en-US" sz="2200" b="1" dirty="0">
                <a:solidFill>
                  <a:schemeClr val="accent1"/>
                </a:solidFill>
              </a:rPr>
              <a:t>Upload the sign and dated Exemption Form,</a:t>
            </a:r>
          </a:p>
          <a:p>
            <a:pPr marL="914400" lvl="1" indent="-457200">
              <a:buFont typeface="Arial" panose="020B0604020202020204" pitchFamily="34" charset="0"/>
              <a:buChar char="•"/>
            </a:pPr>
            <a:r>
              <a:rPr lang="en-US" sz="2200" b="1" dirty="0">
                <a:solidFill>
                  <a:schemeClr val="accent1"/>
                </a:solidFill>
              </a:rPr>
              <a:t>Submit NYSED’s Exemption Form rather than another entity’s, and</a:t>
            </a:r>
          </a:p>
          <a:p>
            <a:pPr marL="914400" lvl="1" indent="-457200">
              <a:buFont typeface="Arial" panose="020B0604020202020204" pitchFamily="34" charset="0"/>
              <a:buChar char="•"/>
            </a:pPr>
            <a:r>
              <a:rPr lang="en-US" sz="2200" b="1" dirty="0">
                <a:solidFill>
                  <a:schemeClr val="accent1"/>
                </a:solidFill>
              </a:rPr>
              <a:t>Submit the correct fiscal year-end.</a:t>
            </a:r>
          </a:p>
          <a:p>
            <a:pPr marL="285750" indent="-285750">
              <a:buFont typeface="Arial" panose="020B0604020202020204" pitchFamily="34" charset="0"/>
              <a:buChar char="•"/>
            </a:pPr>
            <a:r>
              <a:rPr lang="en-US" b="1" dirty="0">
                <a:solidFill>
                  <a:schemeClr val="accent1"/>
                </a:solidFill>
              </a:rPr>
              <a:t>If subject to the Single Audit or Program-Specific Audit, submission must be made to the Federal Audit Clearinghouse prior to submitting this survey.</a:t>
            </a:r>
          </a:p>
          <a:p>
            <a:pPr marL="285750" indent="-285750">
              <a:buFont typeface="Arial" panose="020B0604020202020204" pitchFamily="34" charset="0"/>
              <a:buChar char="•"/>
            </a:pPr>
            <a:r>
              <a:rPr lang="en-US" b="1" dirty="0">
                <a:solidFill>
                  <a:schemeClr val="accent1"/>
                </a:solidFill>
              </a:rPr>
              <a:t>Please ensure that you receive an email from the FAC prior to submitting your survey as $750,000 or more.</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4 Helpful Tip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705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Helpful Tips</a:t>
            </a:r>
          </a:p>
        </p:txBody>
      </p:sp>
      <p:pic>
        <p:nvPicPr>
          <p:cNvPr id="6" name="Audio 5" descr="There are several areas that could cause the OAS staff to un-submit Survey 4.  Some helpful tips to avoid un-submission of Survey 4 include ensuring:&#10;The selection of the appropriate threshold - we will verify the selection based on our “payment data.”  For example, if you submit an Exemption Form, and select Less than $750K on the prior screen, we will expect to see that our data reflects that threshold.&#10;Uploading the signed and dated Exemption form, if required.&#10;Submission of NYSED’s Exemption form, if required.  As an example, we will not accept the Division of Homeland Security’s Exemption Form.&#10;The correct FYE on the Exemption form, and&#10;The submission to the Federal Audit Clearinghouse, if the entity is subject to the Single/Program-Specific Audit.  Please ensure that you receive an email from the FAC prior to submitting your survey as $750,000 or more.&#10;">
            <a:hlinkClick r:id="" action="ppaction://media"/>
            <a:extLst>
              <a:ext uri="{FF2B5EF4-FFF2-40B4-BE49-F238E27FC236}">
                <a16:creationId xmlns:a16="http://schemas.microsoft.com/office/drawing/2014/main" id="{1D7001A5-4C64-43E7-A79F-8107989D0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2424333"/>
      </p:ext>
    </p:extLst>
  </p:cSld>
  <p:clrMapOvr>
    <a:masterClrMapping/>
  </p:clrMapOvr>
  <mc:AlternateContent xmlns:mc="http://schemas.openxmlformats.org/markup-compatibility/2006" xmlns:p14="http://schemas.microsoft.com/office/powerpoint/2010/main">
    <mc:Choice Requires="p14">
      <p:transition spd="slow" p14:dur="2000" advTm="59856"/>
    </mc:Choice>
    <mc:Fallback xmlns="">
      <p:transition spd="slow" advTm="5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urvey 5 covers the Single Audit corrective action plan(s) for the Financial Statement Findings (Section II) and the Federal Award Findings and Questioned Costs (Section III). All school districts and BOCES are required to submit this survey.&#10;&#10;&#10;As mentioned before, all school districts and BOCES that expend $750,000 or more in federal awards are subject to a Single Audit or Program-Specific Audit. The Office of Management and Budget’s Uniform Guidance 2 CFR §200.511(c) states that at the completion of the audit, the auditee must prepare, in a document separate from the auditor’s findings described in 2 CFR §200.516 audit findings, a corrective action plan to address each audit finding included in the current year auditor’s reports. The corrective action plan must provide the name(s) of the contact person(s) responsible for corrective action, the corrective action planned, and the anticipated completion date. If the auditee does not agree with the audit findings or believes corrective action is not required, then the corrective action plan must include an explanation and specific reasons.&#10;&#10;&#10;Survey 5 is due on April 30.">
            <a:extLst>
              <a:ext uri="{FF2B5EF4-FFF2-40B4-BE49-F238E27FC236}">
                <a16:creationId xmlns:a16="http://schemas.microsoft.com/office/drawing/2014/main" id="{4DA1D116-6BE5-4788-B0BE-7D228B446291}"/>
              </a:ext>
            </a:extLst>
          </p:cNvPr>
          <p:cNvSpPr>
            <a:spLocks noGrp="1"/>
          </p:cNvSpPr>
          <p:nvPr>
            <p:ph type="body" idx="1"/>
          </p:nvPr>
        </p:nvSpPr>
        <p:spPr>
          <a:xfrm>
            <a:off x="1150707" y="3750068"/>
            <a:ext cx="10012594" cy="2895282"/>
          </a:xfrm>
        </p:spPr>
        <p:txBody>
          <a:bodyPr vert="horz" lIns="91440" tIns="45720" rIns="91440" bIns="45720" rtlCol="0" anchor="ctr">
            <a:noAutofit/>
          </a:bodyPr>
          <a:lstStyle/>
          <a:p>
            <a:pPr marL="457200" indent="-457200">
              <a:buFont typeface="Arial" panose="020B0604020202020204" pitchFamily="34" charset="0"/>
              <a:buChar char="•"/>
            </a:pPr>
            <a:r>
              <a:rPr lang="en-US" sz="2800" b="1" dirty="0">
                <a:solidFill>
                  <a:schemeClr val="accent1"/>
                </a:solidFill>
              </a:rPr>
              <a:t>Federal Regulations</a:t>
            </a:r>
          </a:p>
          <a:p>
            <a:pPr marL="914400" lvl="1" indent="-457200">
              <a:buFont typeface="Arial" panose="020B0604020202020204" pitchFamily="34" charset="0"/>
              <a:buChar char="•"/>
            </a:pPr>
            <a:r>
              <a:rPr lang="en-US" sz="2400" b="1" dirty="0">
                <a:solidFill>
                  <a:schemeClr val="accent1"/>
                </a:solidFill>
              </a:rPr>
              <a:t>Office of Management and Budget’s Uniform Guidance 2 CFR §200.511(c) states the auditee must prepare, in a document separate from the auditor’s findings described in 2 CFR §200.516 audit findings, a CAP to address each audit finding included in the current year auditor’s reports.  </a:t>
            </a:r>
          </a:p>
          <a:p>
            <a:pPr marL="914400" lvl="1" indent="-457200">
              <a:buFont typeface="Arial" panose="020B0604020202020204" pitchFamily="34" charset="0"/>
              <a:buChar char="•"/>
            </a:pPr>
            <a:r>
              <a:rPr lang="en-US" sz="2400" b="1" dirty="0">
                <a:solidFill>
                  <a:schemeClr val="accent1"/>
                </a:solidFill>
              </a:rPr>
              <a:t>The CAP(s) must provide the name(s) of the contact person(s) responsible for corrective action, the corrective action planned, and the anticipated completion date. </a:t>
            </a:r>
          </a:p>
          <a:p>
            <a:pPr marL="457200" indent="-457200">
              <a:buFont typeface="Arial" panose="020B0604020202020204" pitchFamily="34" charset="0"/>
              <a:buChar char="•"/>
            </a:pPr>
            <a:r>
              <a:rPr lang="en-US" sz="2800" b="1" dirty="0">
                <a:solidFill>
                  <a:schemeClr val="accent1"/>
                </a:solidFill>
              </a:rPr>
              <a:t>Due Date</a:t>
            </a:r>
          </a:p>
          <a:p>
            <a:pPr marL="914400" lvl="1" indent="-457200">
              <a:buFont typeface="Arial" panose="020B0604020202020204" pitchFamily="34" charset="0"/>
              <a:buChar char="•"/>
            </a:pPr>
            <a:r>
              <a:rPr lang="en-US" sz="2400" b="1" dirty="0">
                <a:solidFill>
                  <a:schemeClr val="accent1"/>
                </a:solidFill>
              </a:rPr>
              <a:t>April 30.</a:t>
            </a:r>
          </a:p>
          <a:p>
            <a:pPr lvl="1"/>
            <a:endParaRPr lang="en-US" sz="2400" b="1" dirty="0">
              <a:solidFill>
                <a:schemeClr val="accent1"/>
              </a:solidFill>
            </a:endParaRPr>
          </a:p>
          <a:p>
            <a:pPr marL="914400" lvl="1" indent="-457200">
              <a:buFont typeface="Arial" panose="020B0604020202020204" pitchFamily="34" charset="0"/>
              <a:buChar char="•"/>
            </a:pPr>
            <a:endParaRPr lang="en-US" sz="2400" b="1" dirty="0">
              <a:solidFill>
                <a:schemeClr val="accent1"/>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5: &#10;Single Audit CAP(s) for Financial Statement Findings (Section II) and/or Major Federal Program Findings (Section III)">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8" y="1528354"/>
            <a:ext cx="11025963" cy="7707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1"/>
                </a:solidFill>
                <a:effectLst/>
                <a:uLnTx/>
                <a:uFillTx/>
                <a:latin typeface="+mn-lt"/>
                <a:ea typeface="+mn-ea"/>
                <a:cs typeface="+mn-cs"/>
              </a:rPr>
              <a:t>Single Audit CAP(s) for Financial Statement Findings (Section II) and/or Major Federal Program Findings (Section III)</a:t>
            </a:r>
          </a:p>
        </p:txBody>
      </p:sp>
      <p:pic>
        <p:nvPicPr>
          <p:cNvPr id="5" name="Audio 4">
            <a:hlinkClick r:id="" action="ppaction://media"/>
            <a:extLst>
              <a:ext uri="{FF2B5EF4-FFF2-40B4-BE49-F238E27FC236}">
                <a16:creationId xmlns:a16="http://schemas.microsoft.com/office/drawing/2014/main" id="{26F3259D-1E67-52B1-5853-30B0213BB6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442001"/>
      </p:ext>
    </p:extLst>
  </p:cSld>
  <p:clrMapOvr>
    <a:masterClrMapping/>
  </p:clrMapOvr>
  <mc:AlternateContent xmlns:mc="http://schemas.openxmlformats.org/markup-compatibility/2006" xmlns:p14="http://schemas.microsoft.com/office/powerpoint/2010/main">
    <mc:Choice Requires="p14">
      <p:transition spd="slow" p14:dur="2000" advTm="77842"/>
    </mc:Choice>
    <mc:Fallback xmlns="">
      <p:transition spd="slow" advTm="7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Here’s what’s required for Survey 5:&#10;&#10;· Question 1 must be answered correctly based on our review of the Single Audit or Program-Specific Audit in the Federal Audit Clearinghouse. We check whether the audit had findings. It is critical that you answer this correctly since we verify the accuracy of your submission.&#10;&#10;· The Board approved corrective action plan(s) are submitted in response to any Section II &amp; or Section III findings.&#10;&#10;· Section II is for findings related to financial statements whereas Section III is for findings related to federal awards and questioned costs. An example of a Section II or Financial Statement finding is when a district retains a fund balance greater than 4% of the ensuing fiscal year’s budget. An example of a Section III or federal Award and questioned cost finding is when a district’s students do not meet the eligibility requirements for free or reduced priced meals under the Child Nutrition Program so generally speaking, Section III findings are for specific program areas, whereas Section II findings are for financial statements like adjusting journal entries, etc.&#10;&#10;· The Board approved corrective action plan(s) are in final format. Drafts will not be accepted, so please do not submit the corrective action plan(s) unless they are Board approved.&#10;&#10;· The corrective action plan(s) in response to Section II and or Section III findings must include:&#10;&#10;o The Name(s) of the contact person(s) responsible for corrective action,&#10;&#10;o The Corrective action planned, and&#10;&#10;o The Anticipated completion date.&#10;&#10;· If any of this information is missing, the corrective action plan will be returned to you. Please do not submit the corrective action plan(s) without all this information. Since the accuracy of this information is critical to our Management Decision letter process, submitting an accurate corrective action plan here will save you time down the road.&#10;&#10;· If the auditee does not agree with the audit findings or believes corrective action is not required, the corrective action plan must include an explanation and specific reasons.">
            <a:extLst>
              <a:ext uri="{FF2B5EF4-FFF2-40B4-BE49-F238E27FC236}">
                <a16:creationId xmlns:a16="http://schemas.microsoft.com/office/drawing/2014/main" id="{4DA1D116-6BE5-4788-B0BE-7D228B446291}"/>
              </a:ext>
            </a:extLst>
          </p:cNvPr>
          <p:cNvSpPr>
            <a:spLocks noGrp="1"/>
          </p:cNvSpPr>
          <p:nvPr>
            <p:ph type="body" idx="1"/>
          </p:nvPr>
        </p:nvSpPr>
        <p:spPr>
          <a:xfrm>
            <a:off x="887726" y="2794570"/>
            <a:ext cx="10287093" cy="3850779"/>
          </a:xfrm>
        </p:spPr>
        <p:txBody>
          <a:bodyPr vert="horz" lIns="91440" tIns="45720" rIns="91440" bIns="45720" rtlCol="0" anchor="ctr">
            <a:noAutofit/>
          </a:bodyPr>
          <a:lstStyle/>
          <a:p>
            <a:pPr lvl="1"/>
            <a:endParaRPr lang="en-US" dirty="0">
              <a:solidFill>
                <a:schemeClr val="tx1">
                  <a:alpha val="60000"/>
                </a:schemeClr>
              </a:solidFill>
            </a:endParaRPr>
          </a:p>
          <a:p>
            <a:pPr marL="914400" lvl="1" indent="-457200">
              <a:buFont typeface="Arial" panose="020B0604020202020204" pitchFamily="34" charset="0"/>
              <a:buChar char="•"/>
            </a:pPr>
            <a:r>
              <a:rPr lang="en-US" sz="2400" b="1" dirty="0">
                <a:solidFill>
                  <a:schemeClr val="accent1"/>
                </a:solidFill>
              </a:rPr>
              <a:t>Question 1 must be answered correctly based on our review of the Single Audit or Program-Specific Audit in the Federal Audit Clearinghouse (FAC).  We check whether the audit had findings.</a:t>
            </a:r>
          </a:p>
          <a:p>
            <a:pPr marL="914400" lvl="1" indent="-457200">
              <a:buFont typeface="Arial" panose="020B0604020202020204" pitchFamily="34" charset="0"/>
              <a:buChar char="•"/>
            </a:pPr>
            <a:r>
              <a:rPr lang="en-US" sz="2400" b="1" dirty="0">
                <a:solidFill>
                  <a:schemeClr val="accent1"/>
                </a:solidFill>
              </a:rPr>
              <a:t>Board approved CAP(s) are submitted in response to any Section II and/or Section III findings.</a:t>
            </a:r>
          </a:p>
          <a:p>
            <a:pPr marL="914400" lvl="1" indent="-457200">
              <a:buFont typeface="Arial" panose="020B0604020202020204" pitchFamily="34" charset="0"/>
              <a:buChar char="•"/>
            </a:pPr>
            <a:r>
              <a:rPr lang="en-US" sz="2400" b="1" dirty="0">
                <a:solidFill>
                  <a:schemeClr val="accent1"/>
                </a:solidFill>
              </a:rPr>
              <a:t>Board approved CAP(s) are final - not in draft format.</a:t>
            </a:r>
          </a:p>
          <a:p>
            <a:pPr marL="914400" lvl="1" indent="-457200">
              <a:buFont typeface="Arial" panose="020B0604020202020204" pitchFamily="34" charset="0"/>
              <a:buChar char="•"/>
            </a:pPr>
            <a:r>
              <a:rPr lang="en-US" sz="2400" b="1" dirty="0">
                <a:solidFill>
                  <a:schemeClr val="accent1"/>
                </a:solidFill>
              </a:rPr>
              <a:t>CAP(s) in response to Section II and/or Section III findings must include:</a:t>
            </a:r>
          </a:p>
          <a:p>
            <a:pPr marL="1371600" lvl="2" indent="-457200">
              <a:buFont typeface="Arial" panose="020B0604020202020204" pitchFamily="34" charset="0"/>
              <a:buChar char="•"/>
            </a:pPr>
            <a:r>
              <a:rPr lang="en-US" sz="2200" b="1" dirty="0">
                <a:solidFill>
                  <a:schemeClr val="accent1"/>
                </a:solidFill>
              </a:rPr>
              <a:t>Name(s) of contact person(s) responsible for corrective action,</a:t>
            </a:r>
          </a:p>
          <a:p>
            <a:pPr marL="1371600" lvl="2" indent="-457200">
              <a:buFont typeface="Arial" panose="020B0604020202020204" pitchFamily="34" charset="0"/>
              <a:buChar char="•"/>
            </a:pPr>
            <a:r>
              <a:rPr lang="en-US" sz="2200" b="1" dirty="0">
                <a:solidFill>
                  <a:schemeClr val="accent1"/>
                </a:solidFill>
              </a:rPr>
              <a:t>Corrective action planned, and</a:t>
            </a:r>
          </a:p>
          <a:p>
            <a:pPr marL="1371600" lvl="2" indent="-457200">
              <a:buFont typeface="Arial" panose="020B0604020202020204" pitchFamily="34" charset="0"/>
              <a:buChar char="•"/>
            </a:pPr>
            <a:r>
              <a:rPr lang="en-US" sz="2200" b="1" dirty="0">
                <a:solidFill>
                  <a:schemeClr val="accent1"/>
                </a:solidFill>
              </a:rPr>
              <a:t>Anticipated completion date.</a:t>
            </a:r>
          </a:p>
          <a:p>
            <a:pPr marL="914400" lvl="1" indent="-457200">
              <a:buFont typeface="Arial" panose="020B0604020202020204" pitchFamily="34" charset="0"/>
              <a:buChar char="•"/>
            </a:pPr>
            <a:r>
              <a:rPr lang="en-US" sz="2400" b="1" dirty="0">
                <a:solidFill>
                  <a:schemeClr val="accent1"/>
                </a:solidFill>
              </a:rPr>
              <a:t>If auditee does not agree with the audit findings or believes corrective action is not required, the CAP(s) must include an explanation and specific reasons.</a:t>
            </a:r>
          </a:p>
          <a:p>
            <a:pPr marL="457200" lvl="0" indent="-457200">
              <a:buFont typeface="Arial" panose="020B0604020202020204" pitchFamily="34" charset="0"/>
              <a:buChar char="•"/>
            </a:pPr>
            <a:endParaRPr lang="en-US" dirty="0">
              <a:solidFill>
                <a:schemeClr val="accent1"/>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5 Requirement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Requirements</a:t>
            </a:r>
          </a:p>
        </p:txBody>
      </p:sp>
      <p:pic>
        <p:nvPicPr>
          <p:cNvPr id="4" name="Audio 3" descr="Here’s what’s required for Survey 5:&#10;Question 1 must be answered correctly based on our review of the Single/Program-Specific Audit in the FAC.  We check whether the audit had findings.  It is critical that you answer this correctly since we verify the accuracy of your submission.&#10;The Board approved CAP(s) are submitted in response to any Section II &amp; or Section III findings.&#10;Section II is for findings related to financial statements whereas Section III is for findings related to federal awards and questioned costs.  An example of a Section II or Financial Statement finding is when a district retains a fund balance greater than 4% of the ensuing fiscal year’s budget.  An example of a Section III or Federal Award and Questioned Cost finding is when a district’s students do not meet the eligibility requirements for free or reduced priced meals under the Child Nutrition Program so generally speaking, Section III findings, are for specific program areas, whereas Section II findings, are for financial statements like adjusting journal entries, etc.&#10;The Board approved CAP(s) are in final format.  Drafts will not be accepted, so please do not submit the CAP(s) unless they are Board approved.&#10;The CAP(s) in response to Section II and or Section III findings must include:&#10;The Name(s) of the contact person(s) responsible for corrective action,&#10;The Corrective action planned, and&#10;The Anticipated completion date.&#10;If any of this information is missing, the CAP will be returned to you.  Please do not submit the CAP(s) without all this information.  Since the accuracy of this information is critical to our management decision letter process, submitting an accurate CAP here will save you time down the road.&#10;If the auditee does not agree with the audit findings or believes corrective action is not required, the CAP must include an explanation and specific reasons.&#10;">
            <a:hlinkClick r:id="" action="ppaction://media"/>
            <a:extLst>
              <a:ext uri="{FF2B5EF4-FFF2-40B4-BE49-F238E27FC236}">
                <a16:creationId xmlns:a16="http://schemas.microsoft.com/office/drawing/2014/main" id="{92A201F7-156A-48FA-A720-3F646B4EFD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818624"/>
      </p:ext>
    </p:extLst>
  </p:cSld>
  <p:clrMapOvr>
    <a:masterClrMapping/>
  </p:clrMapOvr>
  <mc:AlternateContent xmlns:mc="http://schemas.openxmlformats.org/markup-compatibility/2006" xmlns:p14="http://schemas.microsoft.com/office/powerpoint/2010/main">
    <mc:Choice Requires="p14">
      <p:transition spd="slow" p14:dur="2000" advTm="132836"/>
    </mc:Choice>
    <mc:Fallback xmlns="">
      <p:transition spd="slow" advTm="13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5 Questions ">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 </a:t>
            </a:r>
          </a:p>
        </p:txBody>
      </p:sp>
      <p:pic>
        <p:nvPicPr>
          <p:cNvPr id="4" name="Audio 3">
            <a:hlinkClick r:id="" action="ppaction://media"/>
            <a:extLst>
              <a:ext uri="{FF2B5EF4-FFF2-40B4-BE49-F238E27FC236}">
                <a16:creationId xmlns:a16="http://schemas.microsoft.com/office/drawing/2014/main" id="{168365E3-8458-4317-AA51-5A10E769826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descr="&#10;· The first question asks whether you had a Single Audit or a Program-Specific Audit conducted. Answer “Yes” or “No”. If your district did not have a Single Audit or a Program-Specific Audit conducted, please select no and then submit the survey.">
            <a:extLst>
              <a:ext uri="{FF2B5EF4-FFF2-40B4-BE49-F238E27FC236}">
                <a16:creationId xmlns:a16="http://schemas.microsoft.com/office/drawing/2014/main" id="{B2B814B8-AD51-B5A4-40A7-825B5F3EA1EA}"/>
              </a:ext>
            </a:extLst>
          </p:cNvPr>
          <p:cNvPicPr>
            <a:picLocks noChangeAspect="1"/>
          </p:cNvPicPr>
          <p:nvPr/>
        </p:nvPicPr>
        <p:blipFill>
          <a:blip r:embed="rId7"/>
          <a:stretch>
            <a:fillRect/>
          </a:stretch>
        </p:blipFill>
        <p:spPr>
          <a:xfrm>
            <a:off x="1279451" y="2416248"/>
            <a:ext cx="9958275" cy="2736323"/>
          </a:xfrm>
          <a:prstGeom prst="rect">
            <a:avLst/>
          </a:prstGeom>
          <a:ln w="3175">
            <a:solidFill>
              <a:schemeClr val="tx1"/>
            </a:solidFill>
          </a:ln>
        </p:spPr>
      </p:pic>
    </p:spTree>
    <p:extLst>
      <p:ext uri="{BB962C8B-B14F-4D97-AF65-F5344CB8AC3E}">
        <p14:creationId xmlns:p14="http://schemas.microsoft.com/office/powerpoint/2010/main" val="4062552628"/>
      </p:ext>
    </p:extLst>
  </p:cSld>
  <p:clrMapOvr>
    <a:masterClrMapping/>
  </p:clrMapOvr>
  <mc:AlternateContent xmlns:mc="http://schemas.openxmlformats.org/markup-compatibility/2006" xmlns:p14="http://schemas.microsoft.com/office/powerpoint/2010/main">
    <mc:Choice Requires="p14">
      <p:transition spd="slow" p14:dur="2000" advTm="19771"/>
    </mc:Choice>
    <mc:Fallback xmlns="">
      <p:transition spd="slow" advTm="1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8"/>
            <a:ext cx="10287093" cy="4881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 </a:t>
            </a:r>
          </a:p>
        </p:txBody>
      </p:sp>
      <p:pic>
        <p:nvPicPr>
          <p:cNvPr id="5" name="Audio 4">
            <a:hlinkClick r:id="" action="ppaction://media"/>
            <a:extLst>
              <a:ext uri="{FF2B5EF4-FFF2-40B4-BE49-F238E27FC236}">
                <a16:creationId xmlns:a16="http://schemas.microsoft.com/office/drawing/2014/main" id="{2E945009-47EA-F033-F149-BA10BEC8F7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descr="The next question asks whether you had any Financial Statement Findings (Section II) and/or Federal Award Findings or Questioned Costs (Section III) reported in the Schedule of Findings and Questioned Costs. Select either “Yes” or “No”. If the answer is “No”, no further action is necessary and submit the survey.">
            <a:extLst>
              <a:ext uri="{FF2B5EF4-FFF2-40B4-BE49-F238E27FC236}">
                <a16:creationId xmlns:a16="http://schemas.microsoft.com/office/drawing/2014/main" id="{E910572C-956C-F573-B5A5-157BE660E7AC}"/>
              </a:ext>
            </a:extLst>
          </p:cNvPr>
          <p:cNvPicPr>
            <a:picLocks noChangeAspect="1"/>
          </p:cNvPicPr>
          <p:nvPr/>
        </p:nvPicPr>
        <p:blipFill>
          <a:blip r:embed="rId7"/>
          <a:stretch>
            <a:fillRect/>
          </a:stretch>
        </p:blipFill>
        <p:spPr>
          <a:xfrm>
            <a:off x="1279451" y="2231497"/>
            <a:ext cx="9980808" cy="3244018"/>
          </a:xfrm>
          <a:prstGeom prst="rect">
            <a:avLst/>
          </a:prstGeom>
          <a:ln w="3175">
            <a:solidFill>
              <a:schemeClr val="tx1"/>
            </a:solidFill>
          </a:ln>
        </p:spPr>
      </p:pic>
    </p:spTree>
    <p:extLst>
      <p:ext uri="{BB962C8B-B14F-4D97-AF65-F5344CB8AC3E}">
        <p14:creationId xmlns:p14="http://schemas.microsoft.com/office/powerpoint/2010/main" val="264101971"/>
      </p:ext>
    </p:extLst>
  </p:cSld>
  <p:clrMapOvr>
    <a:masterClrMapping/>
  </p:clrMapOvr>
  <mc:AlternateContent xmlns:mc="http://schemas.openxmlformats.org/markup-compatibility/2006" xmlns:p14="http://schemas.microsoft.com/office/powerpoint/2010/main">
    <mc:Choice Requires="p14">
      <p:transition spd="slow" p14:dur="2000" advTm="18767"/>
    </mc:Choice>
    <mc:Fallback xmlns="">
      <p:transition spd="slow" advTm="1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Login to NYSED Application Business Portal">
            <a:extLst>
              <a:ext uri="{FF2B5EF4-FFF2-40B4-BE49-F238E27FC236}">
                <a16:creationId xmlns:a16="http://schemas.microsoft.com/office/drawing/2014/main" id="{4DA1D116-6BE5-4788-B0BE-7D228B446291}"/>
              </a:ext>
            </a:extLst>
          </p:cNvPr>
          <p:cNvSpPr>
            <a:spLocks noGrp="1"/>
          </p:cNvSpPr>
          <p:nvPr>
            <p:ph type="body" idx="1"/>
          </p:nvPr>
        </p:nvSpPr>
        <p:spPr>
          <a:xfrm>
            <a:off x="1269999" y="2120900"/>
            <a:ext cx="9894187" cy="4927172"/>
          </a:xfrm>
        </p:spPr>
        <p:txBody>
          <a:bodyPr vert="horz" lIns="91440" tIns="45720" rIns="91440" bIns="45720" rtlCol="0" anchor="ctr">
            <a:noAutofit/>
          </a:bodyPr>
          <a:lstStyle/>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lvl="2"/>
            <a:endParaRPr lang="en-US" sz="2600" b="1" dirty="0">
              <a:solidFill>
                <a:schemeClr val="accent1"/>
              </a:solidFill>
              <a:hlinkClick r:id="rId5"/>
            </a:endParaRPr>
          </a:p>
          <a:p>
            <a:pPr lvl="2"/>
            <a:endParaRPr lang="en-US" sz="2600" b="1" dirty="0">
              <a:solidFill>
                <a:schemeClr val="accent1"/>
              </a:solidFill>
              <a:hlinkClick r:id="rId5"/>
            </a:endParaRPr>
          </a:p>
          <a:p>
            <a:pPr lvl="5"/>
            <a:r>
              <a:rPr lang="en-US" sz="2200" b="1" dirty="0">
                <a:hlinkClick r:id="rId6"/>
              </a:rPr>
              <a:t>Login to NYSED Application Business Portal</a:t>
            </a:r>
            <a:endParaRPr lang="en-US" sz="2200" b="1" dirty="0"/>
          </a:p>
          <a:p>
            <a:pPr marL="914400" lvl="1" indent="-457200">
              <a:buFont typeface="Arial" panose="020B0604020202020204" pitchFamily="34" charset="0"/>
              <a:buChar char="•"/>
            </a:pPr>
            <a:endParaRPr lang="en-US" sz="2800" b="1" dirty="0">
              <a:solidFill>
                <a:srgbClr val="E22B00">
                  <a:alpha val="60000"/>
                </a:srgbClr>
              </a:solidFill>
            </a:endParaRPr>
          </a:p>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Screenshot of NYSED Application Business Portal">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10158" y="1327892"/>
            <a:ext cx="10799336" cy="603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a:t>
            </a:r>
            <a:r>
              <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rPr>
              <a:t> </a:t>
            </a:r>
            <a:r>
              <a:rPr kumimoji="0" lang="en-US" sz="3200" b="1" i="0" u="none" strike="noStrike" kern="1200" cap="none" spc="0" normalizeH="0" baseline="0" noProof="0" dirty="0">
                <a:ln>
                  <a:noFill/>
                </a:ln>
                <a:solidFill>
                  <a:schemeClr val="accent1"/>
                </a:solidFill>
                <a:effectLst/>
                <a:uLnTx/>
                <a:uFillTx/>
                <a:latin typeface="+mn-lt"/>
                <a:ea typeface="+mn-ea"/>
                <a:cs typeface="+mn-cs"/>
              </a:rPr>
              <a:t>Application Business Portal</a:t>
            </a:r>
          </a:p>
        </p:txBody>
      </p:sp>
      <p:pic>
        <p:nvPicPr>
          <p:cNvPr id="10" name="Audio 9" descr="There are a couple of ways to log into the NYSED Application Business Portal.&#10;&#10;One way is by going to the home page of our website at “nysed.gov” into your web browser’s address bar and selecting the Business Portal link or you can use the address at https://portal.nysed.gov/abp&#10;&#10;This is what you’ll see once you type nysed.gov. &#10;&#10;Click on the “Business Portal” link in blue.&#10;">
            <a:hlinkClick r:id="" action="ppaction://media"/>
            <a:extLst>
              <a:ext uri="{FF2B5EF4-FFF2-40B4-BE49-F238E27FC236}">
                <a16:creationId xmlns:a16="http://schemas.microsoft.com/office/drawing/2014/main" id="{66C389A0-5FDC-4726-A8D3-4420D4FE7B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cxnSp>
        <p:nvCxnSpPr>
          <p:cNvPr id="14" name="Straight Arrow Connector 13" descr="NYSED.GOV">
            <a:extLst>
              <a:ext uri="{FF2B5EF4-FFF2-40B4-BE49-F238E27FC236}">
                <a16:creationId xmlns:a16="http://schemas.microsoft.com/office/drawing/2014/main" id="{A6B3F302-747F-4D8B-B1EE-242264DC77C4}"/>
              </a:ext>
            </a:extLst>
          </p:cNvPr>
          <p:cNvCxnSpPr>
            <a:cxnSpLocks/>
          </p:cNvCxnSpPr>
          <p:nvPr/>
        </p:nvCxnSpPr>
        <p:spPr>
          <a:xfrm>
            <a:off x="1942011" y="1376892"/>
            <a:ext cx="359900" cy="472814"/>
          </a:xfrm>
          <a:prstGeom prst="straightConnector1">
            <a:avLst/>
          </a:prstGeom>
          <a:noFill/>
          <a:ln w="41275" cap="flat" cmpd="sng" algn="ctr">
            <a:solidFill>
              <a:schemeClr val="tx1"/>
            </a:solidFill>
            <a:prstDash val="solid"/>
            <a:miter lim="800000"/>
            <a:tailEnd type="triangle" w="lg" len="sm"/>
          </a:ln>
          <a:effectLst/>
        </p:spPr>
      </p:cxnSp>
      <p:pic>
        <p:nvPicPr>
          <p:cNvPr id="7" name="Picture 6" descr="There are a couple of ways to log into the NYSED Application Business Portal. One way is by going to the home page of our website at nysed.gov into your web browser’s address bar and selecting the Business Portal link or you can use the address at https://portal.nysed.gov/abp. This is what you’ll see once you type nysed.gov. &#10;Click on the “Business Portal” link in blue, top right of page.">
            <a:extLst>
              <a:ext uri="{FF2B5EF4-FFF2-40B4-BE49-F238E27FC236}">
                <a16:creationId xmlns:a16="http://schemas.microsoft.com/office/drawing/2014/main" id="{68D8A337-9762-A1B4-A2C0-FEFB40BE1C8C}"/>
              </a:ext>
            </a:extLst>
          </p:cNvPr>
          <p:cNvPicPr>
            <a:picLocks noChangeAspect="1"/>
          </p:cNvPicPr>
          <p:nvPr/>
        </p:nvPicPr>
        <p:blipFill>
          <a:blip r:embed="rId9"/>
          <a:stretch>
            <a:fillRect/>
          </a:stretch>
        </p:blipFill>
        <p:spPr>
          <a:xfrm>
            <a:off x="1331330" y="1944585"/>
            <a:ext cx="9529339" cy="4466568"/>
          </a:xfrm>
          <a:prstGeom prst="rect">
            <a:avLst/>
          </a:prstGeom>
          <a:ln w="3175">
            <a:solidFill>
              <a:schemeClr val="tx1"/>
            </a:solidFill>
          </a:ln>
        </p:spPr>
      </p:pic>
      <p:cxnSp>
        <p:nvCxnSpPr>
          <p:cNvPr id="12" name="Straight Arrow Connector 11" descr="NYSED.GOV">
            <a:extLst>
              <a:ext uri="{FF2B5EF4-FFF2-40B4-BE49-F238E27FC236}">
                <a16:creationId xmlns:a16="http://schemas.microsoft.com/office/drawing/2014/main" id="{EF4CDFBB-F17F-46D5-A51D-EE2F843FDB08}"/>
              </a:ext>
            </a:extLst>
          </p:cNvPr>
          <p:cNvCxnSpPr>
            <a:cxnSpLocks/>
          </p:cNvCxnSpPr>
          <p:nvPr/>
        </p:nvCxnSpPr>
        <p:spPr>
          <a:xfrm flipH="1">
            <a:off x="10362997" y="1594501"/>
            <a:ext cx="559004" cy="70016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05413937"/>
      </p:ext>
    </p:extLst>
  </p:cSld>
  <p:clrMapOvr>
    <a:masterClrMapping/>
  </p:clrMapOvr>
  <mc:AlternateContent xmlns:mc="http://schemas.openxmlformats.org/markup-compatibility/2006" xmlns:p14="http://schemas.microsoft.com/office/powerpoint/2010/main">
    <mc:Choice Requires="p14">
      <p:transition spd="slow" p14:dur="2000" advTm="33691"/>
    </mc:Choice>
    <mc:Fallback xmlns="">
      <p:transition spd="slow" advTm="3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a:t>
            </a:r>
          </a:p>
        </p:txBody>
      </p:sp>
      <p:pic>
        <p:nvPicPr>
          <p:cNvPr id="2" name="Audio 1" descr="The next question asks you to upload any Board approved corrective action plan for any Section II and or Section III findings.  It also provides detailed information for the CAP requirements.&#10;">
            <a:hlinkClick r:id="" action="ppaction://media"/>
            <a:extLst>
              <a:ext uri="{FF2B5EF4-FFF2-40B4-BE49-F238E27FC236}">
                <a16:creationId xmlns:a16="http://schemas.microsoft.com/office/drawing/2014/main" id="{237F175D-F11D-4D75-A767-97E4E23C93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e next question asks you to upload any Board approved corrective action plan for any Section II and or Section III findings. It also provides detailed information for the corrective action plan requirements.">
            <a:extLst>
              <a:ext uri="{FF2B5EF4-FFF2-40B4-BE49-F238E27FC236}">
                <a16:creationId xmlns:a16="http://schemas.microsoft.com/office/drawing/2014/main" id="{8BB5FAEA-5266-55FB-696B-058AA9526064}"/>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1366463" y="1845072"/>
            <a:ext cx="9749212" cy="4454128"/>
          </a:xfrm>
          <a:prstGeom prst="rect">
            <a:avLst/>
          </a:prstGeom>
          <a:ln w="3175">
            <a:solidFill>
              <a:schemeClr val="tx1"/>
            </a:solidFill>
          </a:ln>
        </p:spPr>
      </p:pic>
      <p:sp>
        <p:nvSpPr>
          <p:cNvPr id="5" name="Rectangle 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39DE9408-5834-8C2B-8885-0ABE04F74478}"/>
              </a:ext>
            </a:extLst>
          </p:cNvPr>
          <p:cNvSpPr/>
          <p:nvPr/>
        </p:nvSpPr>
        <p:spPr>
          <a:xfrm>
            <a:off x="10265705" y="5876925"/>
            <a:ext cx="849970" cy="4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687806"/>
      </p:ext>
    </p:extLst>
  </p:cSld>
  <p:clrMapOvr>
    <a:masterClrMapping/>
  </p:clrMapOvr>
  <mc:AlternateContent xmlns:mc="http://schemas.openxmlformats.org/markup-compatibility/2006" xmlns:p14="http://schemas.microsoft.com/office/powerpoint/2010/main">
    <mc:Choice Requires="p14">
      <p:transition spd="slow" p14:dur="2000" advTm="12003"/>
    </mc:Choice>
    <mc:Fallback xmlns="">
      <p:transition spd="slow" advTm="1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05415"/>
            <a:ext cx="10287093" cy="535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a:t>
            </a:r>
          </a:p>
        </p:txBody>
      </p:sp>
      <p:pic>
        <p:nvPicPr>
          <p:cNvPr id="2" name="Audio 1" descr="The next question asks you to upload the Board approval (which MUST be the meeting minutes or a Board resolution) for the CAP(s).&#10;&#10;Once those questions are addressed, submit the survey.&#10;">
            <a:hlinkClick r:id="" action="ppaction://media"/>
            <a:extLst>
              <a:ext uri="{FF2B5EF4-FFF2-40B4-BE49-F238E27FC236}">
                <a16:creationId xmlns:a16="http://schemas.microsoft.com/office/drawing/2014/main" id="{FC868785-D755-4452-A3E7-BBB9AD734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e next question asks you to upload the Board approval (which must be the meeting minutes or a Board resolution) for the corrective action plan(s). Once those questions are addressed, submit the survey.">
            <a:extLst>
              <a:ext uri="{FF2B5EF4-FFF2-40B4-BE49-F238E27FC236}">
                <a16:creationId xmlns:a16="http://schemas.microsoft.com/office/drawing/2014/main" id="{FB54A4E0-B3AA-471B-AB61-358E50E7F469}"/>
              </a:ext>
            </a:extLst>
          </p:cNvPr>
          <p:cNvPicPr>
            <a:picLocks noChangeAspect="1"/>
          </p:cNvPicPr>
          <p:nvPr/>
        </p:nvPicPr>
        <p:blipFill>
          <a:blip r:embed="rId7"/>
          <a:stretch>
            <a:fillRect/>
          </a:stretch>
        </p:blipFill>
        <p:spPr>
          <a:xfrm>
            <a:off x="1255469" y="2152651"/>
            <a:ext cx="9987862" cy="4076700"/>
          </a:xfrm>
          <a:prstGeom prst="rect">
            <a:avLst/>
          </a:prstGeom>
          <a:ln w="3175">
            <a:solidFill>
              <a:schemeClr val="tx1"/>
            </a:solidFill>
          </a:ln>
        </p:spPr>
      </p:pic>
    </p:spTree>
    <p:extLst>
      <p:ext uri="{BB962C8B-B14F-4D97-AF65-F5344CB8AC3E}">
        <p14:creationId xmlns:p14="http://schemas.microsoft.com/office/powerpoint/2010/main" val="1705013594"/>
      </p:ext>
    </p:extLst>
  </p:cSld>
  <p:clrMapOvr>
    <a:masterClrMapping/>
  </p:clrMapOvr>
  <mc:AlternateContent xmlns:mc="http://schemas.openxmlformats.org/markup-compatibility/2006" xmlns:p14="http://schemas.microsoft.com/office/powerpoint/2010/main">
    <mc:Choice Requires="p14">
      <p:transition spd="slow" p14:dur="2000" advTm="12935"/>
    </mc:Choice>
    <mc:Fallback xmlns="">
      <p:transition spd="slow" advTm="1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ome helpful hints for Survey 5 include ensuring the submission of:&#10;&#10;· The corrective action plan(s) for each Section II and/or Section III finding. It is critical to note that if you have both and you only submit a corrective action plan for a Section III finding, the survey will not be approved. This increases back and forth between you and the Office of Audit Services. To save everyone time, please ensure when you submit this survey that all corrective action plan(s) are submitted for all findings in the Single Audit or Program-Specific Audit.&#10;&#10;· The name of the contact person responsible for corrective action.&#10;&#10;· The anticipated completion date for each finding. Again, the completion date and contact person – these are not options. We return hundreds of corrective action plan(s) for not meeting each requirement. Please alter your process to ensure these requirements are being met, if needed.&#10;&#10;· The updated Board minutes for any revised corrective action plan(s).&#10;&#10;· And finally, the corrective action plan adequately addresses each finding.">
            <a:extLst>
              <a:ext uri="{FF2B5EF4-FFF2-40B4-BE49-F238E27FC236}">
                <a16:creationId xmlns:a16="http://schemas.microsoft.com/office/drawing/2014/main" id="{4DA1D116-6BE5-4788-B0BE-7D228B446291}"/>
              </a:ext>
            </a:extLst>
          </p:cNvPr>
          <p:cNvSpPr>
            <a:spLocks noGrp="1"/>
          </p:cNvSpPr>
          <p:nvPr>
            <p:ph type="body" idx="1"/>
          </p:nvPr>
        </p:nvSpPr>
        <p:spPr>
          <a:xfrm>
            <a:off x="1209675" y="1982911"/>
            <a:ext cx="9965143" cy="4662439"/>
          </a:xfrm>
        </p:spPr>
        <p:txBody>
          <a:bodyPr vert="horz" lIns="91440" tIns="45720" rIns="91440" bIns="45720" rtlCol="0" anchor="ctr">
            <a:noAutofit/>
          </a:bodyPr>
          <a:lstStyle/>
          <a:p>
            <a:pPr lvl="1"/>
            <a:endParaRPr lang="en-US" sz="2800" b="1" dirty="0">
              <a:solidFill>
                <a:srgbClr val="E22B00">
                  <a:alpha val="60000"/>
                </a:srgbClr>
              </a:solidFill>
            </a:endParaRPr>
          </a:p>
          <a:p>
            <a:pPr marL="285750" indent="-285750">
              <a:buFont typeface="Arial" panose="020B0604020202020204" pitchFamily="34" charset="0"/>
              <a:buChar char="•"/>
            </a:pPr>
            <a:r>
              <a:rPr lang="en-US" sz="2800" b="1" dirty="0">
                <a:solidFill>
                  <a:schemeClr val="accent1"/>
                </a:solidFill>
              </a:rPr>
              <a:t>Submission of CAP(s) for each Financial Statement Finding (Section II) and/or Federal Award and Questioned Costs Findings (Section III). </a:t>
            </a:r>
          </a:p>
          <a:p>
            <a:pPr marL="285750" indent="-285750">
              <a:buFont typeface="Arial" panose="020B0604020202020204" pitchFamily="34" charset="0"/>
              <a:buChar char="•"/>
            </a:pPr>
            <a:r>
              <a:rPr lang="en-US" sz="2800" b="1" dirty="0">
                <a:solidFill>
                  <a:schemeClr val="accent1"/>
                </a:solidFill>
              </a:rPr>
              <a:t>Submission of name of contact person responsible for corrective action.</a:t>
            </a:r>
          </a:p>
          <a:p>
            <a:pPr marL="285750" indent="-285750">
              <a:buFont typeface="Arial" panose="020B0604020202020204" pitchFamily="34" charset="0"/>
              <a:buChar char="•"/>
            </a:pPr>
            <a:r>
              <a:rPr lang="en-US" sz="2800" b="1" dirty="0">
                <a:solidFill>
                  <a:schemeClr val="accent1"/>
                </a:solidFill>
              </a:rPr>
              <a:t>Submission of anticipated completion date for each finding.</a:t>
            </a:r>
          </a:p>
          <a:p>
            <a:pPr marL="285750" indent="-285750">
              <a:buFont typeface="Arial" panose="020B0604020202020204" pitchFamily="34" charset="0"/>
              <a:buChar char="•"/>
            </a:pPr>
            <a:r>
              <a:rPr lang="en-US" sz="2800" b="1" dirty="0">
                <a:solidFill>
                  <a:schemeClr val="accent1"/>
                </a:solidFill>
              </a:rPr>
              <a:t>Submission of updated Board minutes for any revised CAP(s).</a:t>
            </a:r>
          </a:p>
          <a:p>
            <a:pPr marL="285750" indent="-285750">
              <a:buFont typeface="Arial" panose="020B0604020202020204" pitchFamily="34" charset="0"/>
              <a:buChar char="•"/>
            </a:pPr>
            <a:r>
              <a:rPr lang="en-US" sz="2800" b="1" dirty="0">
                <a:solidFill>
                  <a:schemeClr val="accent1"/>
                </a:solidFill>
              </a:rPr>
              <a:t>CAP(s) must adequately address each finding.</a:t>
            </a: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5 Helpful Tip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8934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Helpful Tips</a:t>
            </a:r>
          </a:p>
        </p:txBody>
      </p:sp>
      <p:pic>
        <p:nvPicPr>
          <p:cNvPr id="5" name="Audio 4" descr="Some helpful hints for Survey 5 include ensuring the submission of:&#10;The CAP(s) for each Section II and/or Section III finding.  It is critical to note that if you have both and you only submit a CAP for a Section III finding, the survey will not be approved.  This increases back and forth between you and the OAS.  To save everyone time, please ensure when you submit this survey that all CAP(s) are submitted for all findings in the Single/Program-Specific Audit.&#10;The name of the contact person responsible for corrective action.&#10;The anticipated completion date for each finding.  Again, the completion date and contact person – these are not options. We return 100s of CAP(s) for not meeting each requirement.  Please alter your process to ensure these requirements are being met, if needed.&#10;The updated Board minutes for any revised CAP(s).&#10;And finally, the CAP adequately addresses each finding.&#10;&#10;">
            <a:hlinkClick r:id="" action="ppaction://media"/>
            <a:extLst>
              <a:ext uri="{FF2B5EF4-FFF2-40B4-BE49-F238E27FC236}">
                <a16:creationId xmlns:a16="http://schemas.microsoft.com/office/drawing/2014/main" id="{1BF0EA63-B10B-4CD6-8733-8B954206F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635318"/>
      </p:ext>
    </p:extLst>
  </p:cSld>
  <p:clrMapOvr>
    <a:masterClrMapping/>
  </p:clrMapOvr>
  <mc:AlternateContent xmlns:mc="http://schemas.openxmlformats.org/markup-compatibility/2006" xmlns:p14="http://schemas.microsoft.com/office/powerpoint/2010/main">
    <mc:Choice Requires="p14">
      <p:transition spd="slow" p14:dur="2000" advTm="75726"/>
    </mc:Choice>
    <mc:Fallback xmlns="">
      <p:transition spd="slow" advTm="7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urvey 6 covers the Internal Control Report and the related corrective action plan. All school districts and BOCES are required to submit this survey. &#10;Education Law §2116-b(1) and 1950(4)(k) state that (except for the exempt school districts that employee less than eight teachers in the previous school year, or have general fund expenditures totaling less than $5,000,000 in the previous school year, or have actual enrollment of less than 1,500 students in the previous school year), each school district shall establish an internal audit function.&#10;&#10;Commissioner’s Regulation §170.12(e)(4)(i)(b) requires that a Board approved corrective action plan be prepared by each school district superintendent and BOCES district superintendent within ninety days of receipt of an audit report for any findings issued by the district's internal auditor.&#10;&#10;&#10;The corrective action plan shall include the expected date(s) of implementation, where appropriate. A school district or BOCES shall, to the extent practicable, begin implementation of its corrective action plan no later than the end of the next fiscal year.&#10;&#10;&#10;Survey 6 is due on April 30.&#10;">
            <a:extLst>
              <a:ext uri="{FF2B5EF4-FFF2-40B4-BE49-F238E27FC236}">
                <a16:creationId xmlns:a16="http://schemas.microsoft.com/office/drawing/2014/main" id="{4DA1D116-6BE5-4788-B0BE-7D228B446291}"/>
              </a:ext>
            </a:extLst>
          </p:cNvPr>
          <p:cNvSpPr>
            <a:spLocks noGrp="1"/>
          </p:cNvSpPr>
          <p:nvPr>
            <p:ph type="body" idx="1"/>
          </p:nvPr>
        </p:nvSpPr>
        <p:spPr>
          <a:xfrm>
            <a:off x="1279450" y="2321959"/>
            <a:ext cx="9969575" cy="4383639"/>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Regulation/Education Law</a:t>
            </a:r>
          </a:p>
          <a:p>
            <a:pPr marL="800100" lvl="1" indent="-342900">
              <a:buFont typeface="Arial" panose="020B0604020202020204" pitchFamily="34" charset="0"/>
              <a:buChar char="•"/>
            </a:pPr>
            <a:r>
              <a:rPr lang="en-US" sz="2100" b="1" dirty="0">
                <a:solidFill>
                  <a:schemeClr val="accent1"/>
                </a:solidFill>
              </a:rPr>
              <a:t>Education Law §2116-b(1) and 1950(4)(k) – requires each school district and BOCES to establish an internal audit function.</a:t>
            </a:r>
          </a:p>
          <a:p>
            <a:pPr marL="800100" lvl="1" indent="-342900">
              <a:buFont typeface="Arial" panose="020B0604020202020204" pitchFamily="34" charset="0"/>
              <a:buChar char="•"/>
            </a:pPr>
            <a:r>
              <a:rPr lang="en-US" sz="2100" b="1" dirty="0">
                <a:solidFill>
                  <a:schemeClr val="accent1"/>
                </a:solidFill>
              </a:rPr>
              <a:t>Education Law §2116-b(2) – the following school districts are exempt from this requirement:</a:t>
            </a:r>
          </a:p>
          <a:p>
            <a:pPr marL="1257300" lvl="2" indent="-342900">
              <a:buFont typeface="Arial" panose="020B0604020202020204" pitchFamily="34" charset="0"/>
              <a:buChar char="•"/>
            </a:pPr>
            <a:r>
              <a:rPr lang="en-US" sz="2100" b="1" dirty="0">
                <a:solidFill>
                  <a:schemeClr val="accent1"/>
                </a:solidFill>
              </a:rPr>
              <a:t>School districts with less than eight teachers, </a:t>
            </a:r>
          </a:p>
          <a:p>
            <a:pPr marL="1257300" lvl="2" indent="-342900">
              <a:buFont typeface="Arial" panose="020B0604020202020204" pitchFamily="34" charset="0"/>
              <a:buChar char="•"/>
            </a:pPr>
            <a:r>
              <a:rPr lang="en-US" sz="2100" b="1" dirty="0">
                <a:solidFill>
                  <a:schemeClr val="accent1"/>
                </a:solidFill>
              </a:rPr>
              <a:t>School districts with actual general fund expenditures less than $5,000,000 in previous school year, or</a:t>
            </a:r>
          </a:p>
          <a:p>
            <a:pPr marL="1257300" lvl="2" indent="-342900">
              <a:buFont typeface="Arial" panose="020B0604020202020204" pitchFamily="34" charset="0"/>
              <a:buChar char="•"/>
            </a:pPr>
            <a:r>
              <a:rPr lang="en-US" sz="2100" b="1" dirty="0">
                <a:solidFill>
                  <a:schemeClr val="accent1"/>
                </a:solidFill>
              </a:rPr>
              <a:t>School districts with actual enrollment of less than 1,500 students in previous school year. 	</a:t>
            </a:r>
          </a:p>
          <a:p>
            <a:pPr marL="800100" lvl="1" indent="-342900">
              <a:buFont typeface="Arial" panose="020B0604020202020204" pitchFamily="34" charset="0"/>
              <a:buChar char="•"/>
            </a:pPr>
            <a:r>
              <a:rPr lang="en-US" sz="2100" b="1" dirty="0">
                <a:solidFill>
                  <a:schemeClr val="accent1"/>
                </a:solidFill>
              </a:rPr>
              <a:t>Commissioner’s Regulation §170.12(e)(4)(</a:t>
            </a:r>
            <a:r>
              <a:rPr lang="en-US" sz="2100" b="1" dirty="0" err="1">
                <a:solidFill>
                  <a:schemeClr val="accent1"/>
                </a:solidFill>
              </a:rPr>
              <a:t>i</a:t>
            </a:r>
            <a:r>
              <a:rPr lang="en-US" sz="2100" b="1" dirty="0">
                <a:solidFill>
                  <a:schemeClr val="accent1"/>
                </a:solidFill>
              </a:rPr>
              <a:t>)(b) – Superintendents must prepare a CAP with an implementation date for any findings issued by the entity’s internal auditor; must be Board approved and submitted within 90 days.</a:t>
            </a:r>
          </a:p>
          <a:p>
            <a:pPr marL="342900" indent="-342900">
              <a:buFont typeface="Arial" panose="020B0604020202020204" pitchFamily="34" charset="0"/>
              <a:buChar char="•"/>
            </a:pPr>
            <a:r>
              <a:rPr lang="en-US" sz="2800" b="1" dirty="0">
                <a:solidFill>
                  <a:schemeClr val="accent1"/>
                </a:solidFill>
              </a:rPr>
              <a:t>Due Date</a:t>
            </a:r>
          </a:p>
          <a:p>
            <a:pPr marL="914400" lvl="1" indent="-457200">
              <a:buFont typeface="Arial" panose="020B0604020202020204" pitchFamily="34" charset="0"/>
              <a:buChar char="•"/>
            </a:pPr>
            <a:r>
              <a:rPr lang="en-US" sz="2100" b="1" dirty="0">
                <a:solidFill>
                  <a:schemeClr val="accent1"/>
                </a:solidFill>
              </a:rPr>
              <a:t>April 30.</a:t>
            </a: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6: Internal Audit Report and Related CAP(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50"/>
            <a:ext cx="10287093" cy="502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Internal Audit Report and Related CAP(s)</a:t>
            </a:r>
          </a:p>
        </p:txBody>
      </p:sp>
      <p:pic>
        <p:nvPicPr>
          <p:cNvPr id="5" name="Audio 4">
            <a:hlinkClick r:id="" action="ppaction://media"/>
            <a:extLst>
              <a:ext uri="{FF2B5EF4-FFF2-40B4-BE49-F238E27FC236}">
                <a16:creationId xmlns:a16="http://schemas.microsoft.com/office/drawing/2014/main" id="{291E527F-E209-4008-AE83-1C29C89561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5254736"/>
      </p:ext>
    </p:extLst>
  </p:cSld>
  <p:clrMapOvr>
    <a:masterClrMapping/>
  </p:clrMapOvr>
  <mc:AlternateContent xmlns:mc="http://schemas.openxmlformats.org/markup-compatibility/2006" xmlns:p14="http://schemas.microsoft.com/office/powerpoint/2010/main">
    <mc:Choice Requires="p14">
      <p:transition spd="slow" p14:dur="2000" advTm="75267"/>
    </mc:Choice>
    <mc:Fallback xmlns="">
      <p:transition spd="slow" advTm="7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Here’s what’s required for Survey 6:&#10;&#10;· Each school district’s exemption status must be certified in this survey and the applicable exemption criteria must be selected in Survey 6B.&#10;&#10;· School districts and all BOCES must submit Board approved corrective action plan(s) that address all findings/recommendations mentioned in the Internal Control Report.&#10;&#10;· The Internal Control Report &amp; corrective action plan(s) must be in final form.&#10;&#10;· The corrective action plan(s) in response to the Internal Control Report must contain:&#10;&#10;· The detailed action taken or planned to correct the deficiencies in the audit findings, or a statement which describes the reason(s) that corrective action is unnecessary and the&#10;&#10;· Expected date(s) of implementation.&#10;&#10;· We also require the meeting minutes/Board resolution showing the Board approval of the corrective action plan(s).&#10;">
            <a:extLst>
              <a:ext uri="{FF2B5EF4-FFF2-40B4-BE49-F238E27FC236}">
                <a16:creationId xmlns:a16="http://schemas.microsoft.com/office/drawing/2014/main" id="{4DA1D116-6BE5-4788-B0BE-7D228B446291}"/>
              </a:ext>
            </a:extLst>
          </p:cNvPr>
          <p:cNvSpPr>
            <a:spLocks noGrp="1"/>
          </p:cNvSpPr>
          <p:nvPr>
            <p:ph type="body" idx="1"/>
          </p:nvPr>
        </p:nvSpPr>
        <p:spPr>
          <a:xfrm>
            <a:off x="1279451" y="2200275"/>
            <a:ext cx="10102924" cy="4445075"/>
          </a:xfrm>
        </p:spPr>
        <p:txBody>
          <a:bodyPr vert="horz" lIns="91440" tIns="45720" rIns="91440" bIns="45720" rtlCol="0" anchor="ctr">
            <a:noAutofit/>
          </a:bodyPr>
          <a:lstStyle/>
          <a:p>
            <a:pPr lvl="1"/>
            <a:endParaRPr lang="en-US" dirty="0">
              <a:solidFill>
                <a:schemeClr val="tx1">
                  <a:alpha val="60000"/>
                </a:schemeClr>
              </a:solidFill>
            </a:endParaRPr>
          </a:p>
          <a:p>
            <a:pPr marL="342900" lvl="0" indent="-342900">
              <a:buFont typeface="Arial" panose="020B0604020202020204" pitchFamily="34" charset="0"/>
              <a:buChar char="•"/>
            </a:pPr>
            <a:r>
              <a:rPr lang="en-US" sz="2600" b="1" dirty="0">
                <a:solidFill>
                  <a:schemeClr val="accent1"/>
                </a:solidFill>
              </a:rPr>
              <a:t>Exemption status must be certified, e.g., Exemption Certification submitted in Survey 6B.</a:t>
            </a:r>
          </a:p>
          <a:p>
            <a:pPr marL="342900" lvl="0" indent="-342900">
              <a:buFont typeface="Arial" panose="020B0604020202020204" pitchFamily="34" charset="0"/>
              <a:buChar char="•"/>
            </a:pPr>
            <a:r>
              <a:rPr lang="en-US" sz="2600" b="1" dirty="0">
                <a:solidFill>
                  <a:schemeClr val="accent1"/>
                </a:solidFill>
              </a:rPr>
              <a:t>Board approved CAP(s) that address all findings/recommendations mentioned in the Internal Control Report.</a:t>
            </a:r>
          </a:p>
          <a:p>
            <a:pPr marL="342900" lvl="0" indent="-342900">
              <a:buFont typeface="Arial" panose="020B0604020202020204" pitchFamily="34" charset="0"/>
              <a:buChar char="•"/>
            </a:pPr>
            <a:r>
              <a:rPr lang="en-US" sz="2600" b="1" dirty="0">
                <a:solidFill>
                  <a:schemeClr val="accent1"/>
                </a:solidFill>
              </a:rPr>
              <a:t>Internal Control Report and CAP(s) must be final – not in draft format.</a:t>
            </a:r>
          </a:p>
          <a:p>
            <a:pPr marL="342900" lvl="0" indent="-342900">
              <a:buFont typeface="Arial" panose="020B0604020202020204" pitchFamily="34" charset="0"/>
              <a:buChar char="•"/>
            </a:pPr>
            <a:r>
              <a:rPr lang="en-US" sz="2600" b="1" dirty="0">
                <a:solidFill>
                  <a:schemeClr val="accent1"/>
                </a:solidFill>
              </a:rPr>
              <a:t>CAP(s) in response to Internal Control Report must contain:</a:t>
            </a:r>
          </a:p>
          <a:p>
            <a:pPr marL="914400" lvl="1" indent="-457200">
              <a:buFont typeface="Arial" panose="020B0604020202020204" pitchFamily="34" charset="0"/>
              <a:buChar char="•"/>
            </a:pPr>
            <a:r>
              <a:rPr lang="en-US" sz="2200" b="1" dirty="0">
                <a:solidFill>
                  <a:schemeClr val="accent1"/>
                </a:solidFill>
              </a:rPr>
              <a:t>Detailed action taken or planned to correct deficiencies in audit findings, or statement which describes reason(s) that corrective action is unnecessary and</a:t>
            </a:r>
          </a:p>
          <a:p>
            <a:pPr marL="914400" lvl="1" indent="-457200">
              <a:buFont typeface="Arial" panose="020B0604020202020204" pitchFamily="34" charset="0"/>
              <a:buChar char="•"/>
            </a:pPr>
            <a:r>
              <a:rPr lang="en-US" sz="2200" b="1" dirty="0">
                <a:solidFill>
                  <a:schemeClr val="accent1"/>
                </a:solidFill>
              </a:rPr>
              <a:t>Expected date(s) of implementation.</a:t>
            </a:r>
          </a:p>
          <a:p>
            <a:pPr marL="457200" indent="-457200">
              <a:buFont typeface="Arial" panose="020B0604020202020204" pitchFamily="34" charset="0"/>
              <a:buChar char="•"/>
            </a:pPr>
            <a:r>
              <a:rPr lang="en-US" sz="2600" b="1" dirty="0">
                <a:solidFill>
                  <a:schemeClr val="accent1"/>
                </a:solidFill>
              </a:rPr>
              <a:t>Meeting Minutes/Board Resolution showing the Board approval of CAP(s).</a:t>
            </a:r>
          </a:p>
          <a:p>
            <a:pPr marL="285750" lvl="0" indent="-285750">
              <a:buFont typeface="Arial" panose="020B0604020202020204" pitchFamily="34" charset="0"/>
              <a:buChar char="•"/>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6 Requirement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Requirements</a:t>
            </a:r>
          </a:p>
        </p:txBody>
      </p:sp>
      <p:pic>
        <p:nvPicPr>
          <p:cNvPr id="4" name="Audio 3">
            <a:hlinkClick r:id="" action="ppaction://media"/>
            <a:extLst>
              <a:ext uri="{FF2B5EF4-FFF2-40B4-BE49-F238E27FC236}">
                <a16:creationId xmlns:a16="http://schemas.microsoft.com/office/drawing/2014/main" id="{BB782463-D2A4-E0EA-2C68-45BF91534A0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2024001"/>
      </p:ext>
    </p:extLst>
  </p:cSld>
  <p:clrMapOvr>
    <a:masterClrMapping/>
  </p:clrMapOvr>
  <mc:AlternateContent xmlns:mc="http://schemas.openxmlformats.org/markup-compatibility/2006" xmlns:p14="http://schemas.microsoft.com/office/powerpoint/2010/main">
    <mc:Choice Requires="p14">
      <p:transition spd="slow" p14:dur="2000" advTm="50658"/>
    </mc:Choice>
    <mc:Fallback xmlns="">
      <p:transition spd="slow" advTm="50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6 Questions ">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 </a:t>
            </a:r>
          </a:p>
        </p:txBody>
      </p:sp>
      <p:pic>
        <p:nvPicPr>
          <p:cNvPr id="2" name="Audio 1">
            <a:hlinkClick r:id="" action="ppaction://media"/>
            <a:extLst>
              <a:ext uri="{FF2B5EF4-FFF2-40B4-BE49-F238E27FC236}">
                <a16:creationId xmlns:a16="http://schemas.microsoft.com/office/drawing/2014/main" id="{6CA13FED-D629-4141-AEC1-4FFA3E3C4D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descr="The next few slides will cover what’s displayed in Survey 6. The first question asks if you are completing this survey on behalf of a school district or a BOCES.">
            <a:extLst>
              <a:ext uri="{FF2B5EF4-FFF2-40B4-BE49-F238E27FC236}">
                <a16:creationId xmlns:a16="http://schemas.microsoft.com/office/drawing/2014/main" id="{FD2E7B96-7EB1-35B1-28AE-C8FBC12A34A3}"/>
              </a:ext>
            </a:extLst>
          </p:cNvPr>
          <p:cNvPicPr>
            <a:picLocks noChangeAspect="1"/>
          </p:cNvPicPr>
          <p:nvPr/>
        </p:nvPicPr>
        <p:blipFill>
          <a:blip r:embed="rId7"/>
          <a:stretch>
            <a:fillRect/>
          </a:stretch>
        </p:blipFill>
        <p:spPr>
          <a:xfrm>
            <a:off x="1279451" y="2376386"/>
            <a:ext cx="9853309" cy="3664650"/>
          </a:xfrm>
          <a:prstGeom prst="rect">
            <a:avLst/>
          </a:prstGeom>
          <a:ln w="3175">
            <a:solidFill>
              <a:schemeClr val="tx1"/>
            </a:solidFill>
          </a:ln>
        </p:spPr>
      </p:pic>
    </p:spTree>
    <p:extLst>
      <p:ext uri="{BB962C8B-B14F-4D97-AF65-F5344CB8AC3E}">
        <p14:creationId xmlns:p14="http://schemas.microsoft.com/office/powerpoint/2010/main" val="405377843"/>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 </a:t>
            </a:r>
          </a:p>
        </p:txBody>
      </p:sp>
      <p:pic>
        <p:nvPicPr>
          <p:cNvPr id="3" name="Picture 2" descr="Question 1B is only applicable for school districts and is asking if your school district is exempt from submitting an Internal Control Report. If you answered “Yes,” submit the survey. If you answered “No,” please respond to Questions 2 and 3 prior to submitting the survey.">
            <a:extLst>
              <a:ext uri="{FF2B5EF4-FFF2-40B4-BE49-F238E27FC236}">
                <a16:creationId xmlns:a16="http://schemas.microsoft.com/office/drawing/2014/main" id="{FC66AAF7-1807-5DF4-5FBF-680BC9CD84AA}"/>
              </a:ext>
            </a:extLst>
          </p:cNvPr>
          <p:cNvPicPr>
            <a:picLocks noChangeAspect="1"/>
          </p:cNvPicPr>
          <p:nvPr/>
        </p:nvPicPr>
        <p:blipFill>
          <a:blip r:embed="rId6"/>
          <a:stretch>
            <a:fillRect/>
          </a:stretch>
        </p:blipFill>
        <p:spPr>
          <a:xfrm>
            <a:off x="1333319" y="1988457"/>
            <a:ext cx="9416919" cy="4303759"/>
          </a:xfrm>
          <a:prstGeom prst="rect">
            <a:avLst/>
          </a:prstGeom>
          <a:ln w="3175">
            <a:solidFill>
              <a:schemeClr val="tx1"/>
            </a:solidFill>
          </a:ln>
        </p:spPr>
      </p:pic>
      <p:pic>
        <p:nvPicPr>
          <p:cNvPr id="12" name="Audio 11" descr="Audio Icon">
            <a:hlinkClick r:id="" action="ppaction://media"/>
            <a:extLst>
              <a:ext uri="{FF2B5EF4-FFF2-40B4-BE49-F238E27FC236}">
                <a16:creationId xmlns:a16="http://schemas.microsoft.com/office/drawing/2014/main" id="{9973FAA6-BDD9-D65E-1DB8-0D2121FA7DB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3926185"/>
      </p:ext>
    </p:extLst>
  </p:cSld>
  <p:clrMapOvr>
    <a:masterClrMapping/>
  </p:clrMapOvr>
  <mc:AlternateContent xmlns:mc="http://schemas.openxmlformats.org/markup-compatibility/2006" xmlns:p14="http://schemas.microsoft.com/office/powerpoint/2010/main">
    <mc:Choice Requires="p14">
      <p:transition spd="slow" p14:dur="2000" advTm="18687"/>
    </mc:Choice>
    <mc:Fallback xmlns="">
      <p:transition spd="slow" advTm="18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201004"/>
            <a:ext cx="10287093" cy="9706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2" name="Audio 1">
            <a:hlinkClick r:id="" action="ppaction://media"/>
            <a:extLst>
              <a:ext uri="{FF2B5EF4-FFF2-40B4-BE49-F238E27FC236}">
                <a16:creationId xmlns:a16="http://schemas.microsoft.com/office/drawing/2014/main" id="{8FF5F8CA-7F60-46CE-BDC9-9785916DA3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descr="This slide displays the instructions for the information that must be submitted for school districts who are not exempt and all BOCES who have an Internal Control Report. As outlined here, the corrective action plan must contain an implementation date – either a specific date, or a month and year, or a fiscal year-end. The corrective action plan must also address each finding and be Board approved.">
            <a:extLst>
              <a:ext uri="{FF2B5EF4-FFF2-40B4-BE49-F238E27FC236}">
                <a16:creationId xmlns:a16="http://schemas.microsoft.com/office/drawing/2014/main" id="{412185A8-E53C-A90C-BBD4-C14D149160A1}"/>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1376737" y="1999339"/>
            <a:ext cx="9737012" cy="4299861"/>
          </a:xfrm>
          <a:prstGeom prst="rect">
            <a:avLst/>
          </a:prstGeom>
          <a:ln w="3175">
            <a:solidFill>
              <a:schemeClr val="tx1"/>
            </a:solidFill>
          </a:ln>
        </p:spPr>
      </p:pic>
    </p:spTree>
    <p:extLst>
      <p:ext uri="{BB962C8B-B14F-4D97-AF65-F5344CB8AC3E}">
        <p14:creationId xmlns:p14="http://schemas.microsoft.com/office/powerpoint/2010/main" val="1688963188"/>
      </p:ext>
    </p:extLst>
  </p:cSld>
  <p:clrMapOvr>
    <a:masterClrMapping/>
  </p:clrMapOvr>
  <mc:AlternateContent xmlns:mc="http://schemas.openxmlformats.org/markup-compatibility/2006" xmlns:p14="http://schemas.microsoft.com/office/powerpoint/2010/main">
    <mc:Choice Requires="p14">
      <p:transition spd="slow" p14:dur="2000" advTm="25511"/>
    </mc:Choice>
    <mc:Fallback xmlns="">
      <p:transition spd="slow" advTm="2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6" name="Picture 5" descr="Question 2 requests the following information to be uploaded for school districts who are not exempt and all BOCES:&#10;&#10;· What entity conducted the Internal Control audit?&#10;&#10;· What is the audit report number (if available)?&#10;&#10;· How many findings or recommendations were in the audit report?&#10;&#10;· Upload the Internal Control Report, and&#10;&#10;· Upload the Board approved corrective action plan, if applicable.">
            <a:extLst>
              <a:ext uri="{FF2B5EF4-FFF2-40B4-BE49-F238E27FC236}">
                <a16:creationId xmlns:a16="http://schemas.microsoft.com/office/drawing/2014/main" id="{706B8323-ACA1-4D01-839E-BF0EC57E5C62}"/>
              </a:ext>
              <a:ext uri="{C183D7F6-B498-43B3-948B-1728B52AA6E4}">
                <adec:decorative xmlns:adec="http://schemas.microsoft.com/office/drawing/2017/decorative" val="0"/>
              </a:ext>
            </a:extLst>
          </p:cNvPr>
          <p:cNvPicPr/>
          <p:nvPr/>
        </p:nvPicPr>
        <p:blipFill>
          <a:blip r:embed="rId6"/>
          <a:stretch>
            <a:fillRect/>
          </a:stretch>
        </p:blipFill>
        <p:spPr>
          <a:xfrm>
            <a:off x="1356190" y="2171699"/>
            <a:ext cx="9892836" cy="4127501"/>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801F3FBB-C44F-A27C-E54C-5F65DB7FB4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8943777"/>
      </p:ext>
    </p:extLst>
  </p:cSld>
  <p:clrMapOvr>
    <a:masterClrMapping/>
  </p:clrMapOvr>
  <mc:AlternateContent xmlns:mc="http://schemas.openxmlformats.org/markup-compatibility/2006" xmlns:p14="http://schemas.microsoft.com/office/powerpoint/2010/main">
    <mc:Choice Requires="p14">
      <p:transition spd="slow" p14:dur="2000" advTm="29144"/>
    </mc:Choice>
    <mc:Fallback xmlns="">
      <p:transition spd="slow" advTm="2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4" name="Picture 3" descr="Question 3 asks for the Board approval, (which can be meeting minutes or a Board resolution) approving the corrective action plan(s). Once those questions are completed, submit the survey.">
            <a:extLst>
              <a:ext uri="{FF2B5EF4-FFF2-40B4-BE49-F238E27FC236}">
                <a16:creationId xmlns:a16="http://schemas.microsoft.com/office/drawing/2014/main" id="{BFDD799C-2559-5A6B-2AE6-96EFD70DAFFC}"/>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356190" y="2086684"/>
            <a:ext cx="9778535" cy="4104566"/>
          </a:xfrm>
          <a:prstGeom prst="rect">
            <a:avLst/>
          </a:prstGeom>
          <a:ln w="3175">
            <a:solidFill>
              <a:schemeClr val="tx1"/>
            </a:solidFill>
          </a:ln>
        </p:spPr>
      </p:pic>
      <p:pic>
        <p:nvPicPr>
          <p:cNvPr id="3" name="Audio 2">
            <a:hlinkClick r:id="" action="ppaction://media"/>
            <a:extLst>
              <a:ext uri="{FF2B5EF4-FFF2-40B4-BE49-F238E27FC236}">
                <a16:creationId xmlns:a16="http://schemas.microsoft.com/office/drawing/2014/main" id="{B2E078E7-E5DE-6D62-3ECB-BE2B01AB2D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9016574"/>
      </p:ext>
    </p:extLst>
  </p:cSld>
  <p:clrMapOvr>
    <a:masterClrMapping/>
  </p:clrMapOvr>
  <mc:AlternateContent xmlns:mc="http://schemas.openxmlformats.org/markup-compatibility/2006" xmlns:p14="http://schemas.microsoft.com/office/powerpoint/2010/main">
    <mc:Choice Requires="p14">
      <p:transition spd="slow" p14:dur="2000" advTm="12560"/>
    </mc:Choice>
    <mc:Fallback xmlns="">
      <p:transition spd="slow" advTm="1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Image of NYSED Application Business Portal page.">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382" y="1678646"/>
            <a:ext cx="10799336" cy="406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pic>
        <p:nvPicPr>
          <p:cNvPr id="2" name="Audio 1" descr="This is what you’ll see once you select the Business Portal link.  To log in to the NYSED Application Business Portal, click on the Log In button in the upper right-hand corner of your screen.&#10;">
            <a:hlinkClick r:id="" action="ppaction://media"/>
            <a:extLst>
              <a:ext uri="{FF2B5EF4-FFF2-40B4-BE49-F238E27FC236}">
                <a16:creationId xmlns:a16="http://schemas.microsoft.com/office/drawing/2014/main" id="{43B9E75D-CBE2-42DE-91D2-E45F9A0CB7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descr="Top right hand side of screen contains arrow pointing to Log In tab. To log in to the NYSED Application Business Portal, click on the Log In button in the upper right-hand corner of your screen.">
            <a:extLst>
              <a:ext uri="{FF2B5EF4-FFF2-40B4-BE49-F238E27FC236}">
                <a16:creationId xmlns:a16="http://schemas.microsoft.com/office/drawing/2014/main" id="{53FA7A92-D660-471D-A6C8-9BB9FA4326AB}"/>
              </a:ext>
            </a:extLst>
          </p:cNvPr>
          <p:cNvPicPr>
            <a:picLocks noChangeAspect="1"/>
          </p:cNvPicPr>
          <p:nvPr/>
        </p:nvPicPr>
        <p:blipFill>
          <a:blip r:embed="rId7"/>
          <a:stretch>
            <a:fillRect/>
          </a:stretch>
        </p:blipFill>
        <p:spPr>
          <a:xfrm>
            <a:off x="1341799" y="2085045"/>
            <a:ext cx="9901239" cy="3991905"/>
          </a:xfrm>
          <a:prstGeom prst="rect">
            <a:avLst/>
          </a:prstGeom>
          <a:ln w="3175">
            <a:solidFill>
              <a:schemeClr val="tx1"/>
            </a:solidFill>
          </a:ln>
        </p:spPr>
      </p:pic>
      <p:cxnSp>
        <p:nvCxnSpPr>
          <p:cNvPr id="7" name="Straight Arrow Connector 6" descr="NYSED.GOV">
            <a:extLst>
              <a:ext uri="{FF2B5EF4-FFF2-40B4-BE49-F238E27FC236}">
                <a16:creationId xmlns:a16="http://schemas.microsoft.com/office/drawing/2014/main" id="{8AE20D5F-C996-4351-AF4D-3E65F838AC0A}"/>
              </a:ext>
            </a:extLst>
          </p:cNvPr>
          <p:cNvCxnSpPr>
            <a:cxnSpLocks/>
          </p:cNvCxnSpPr>
          <p:nvPr/>
        </p:nvCxnSpPr>
        <p:spPr>
          <a:xfrm flipH="1">
            <a:off x="10915229" y="1205868"/>
            <a:ext cx="576777" cy="80298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3901420529"/>
      </p:ext>
    </p:extLst>
  </p:cSld>
  <p:clrMapOvr>
    <a:masterClrMapping/>
  </p:clrMapOvr>
  <mc:AlternateContent xmlns:mc="http://schemas.openxmlformats.org/markup-compatibility/2006" xmlns:p14="http://schemas.microsoft.com/office/powerpoint/2010/main">
    <mc:Choice Requires="p14">
      <p:transition spd="slow" p14:dur="2000" advTm="12259"/>
    </mc:Choice>
    <mc:Fallback xmlns="">
      <p:transition spd="slow" advTm="1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469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ome helpful tips for Survey 6 include ensuring the:&#10;Internal Control Report is in final format.&#10;Internal Control Report is for the correct fiscal year.&#10;Submission of CAP(s) for each finding.&#10;Submission of the anticipated completion date for each finding.&#10;CAP adequately addresses the finding and,&#10;Submission of the updated Board minutes for any revised CAP(s).&#10;">
            <a:extLst>
              <a:ext uri="{FF2B5EF4-FFF2-40B4-BE49-F238E27FC236}">
                <a16:creationId xmlns:a16="http://schemas.microsoft.com/office/drawing/2014/main" id="{4DA1D116-6BE5-4788-B0BE-7D228B446291}"/>
              </a:ext>
            </a:extLst>
          </p:cNvPr>
          <p:cNvSpPr>
            <a:spLocks noGrp="1"/>
          </p:cNvSpPr>
          <p:nvPr>
            <p:ph type="body" idx="1"/>
          </p:nvPr>
        </p:nvSpPr>
        <p:spPr>
          <a:xfrm>
            <a:off x="1063256" y="4127500"/>
            <a:ext cx="10503288" cy="2730500"/>
          </a:xfrm>
        </p:spPr>
        <p:txBody>
          <a:bodyPr vert="horz" lIns="91440" tIns="45720" rIns="91440" bIns="45720" rtlCol="0" anchor="ctr">
            <a:noAutofit/>
          </a:bodyPr>
          <a:lstStyle/>
          <a:p>
            <a:pPr marL="800100" lvl="1" indent="-342900">
              <a:buFont typeface="Courier New" panose="02070309020205020404" pitchFamily="49" charset="0"/>
              <a:buChar char="o"/>
            </a:pPr>
            <a:endParaRPr lang="en-US" b="1" dirty="0"/>
          </a:p>
          <a:p>
            <a:pPr marL="800100" lvl="1" indent="-342900">
              <a:buFont typeface="Courier New" panose="02070309020205020404" pitchFamily="49" charset="0"/>
              <a:buChar char="o"/>
            </a:pPr>
            <a:endParaRPr lang="en-US" dirty="0"/>
          </a:p>
          <a:p>
            <a:pPr marL="800100" lvl="1" indent="-342900">
              <a:buFont typeface="Courier New" panose="02070309020205020404" pitchFamily="49" charset="0"/>
              <a:buChar char="o"/>
            </a:pPr>
            <a:endParaRPr lang="en-US" dirty="0">
              <a:solidFill>
                <a:schemeClr val="tx1">
                  <a:alpha val="60000"/>
                </a:schemeClr>
              </a:solidFill>
            </a:endParaRPr>
          </a:p>
          <a:p>
            <a:pPr marL="800100" lvl="1" indent="-342900">
              <a:buFont typeface="Arial" panose="020B0604020202020204" pitchFamily="34" charset="0"/>
              <a:buChar char="•"/>
            </a:pPr>
            <a:endParaRPr lang="en-US" dirty="0">
              <a:solidFill>
                <a:schemeClr val="tx1">
                  <a:alpha val="60000"/>
                </a:schemeClr>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6 Helpful Tip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91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Helpful Tips</a:t>
            </a:r>
          </a:p>
        </p:txBody>
      </p:sp>
      <p:sp>
        <p:nvSpPr>
          <p:cNvPr id="2" name="Rectangle 1" descr="Some helpful tips for Survey 6 include ensuring the:&#10;&#10;· Internal Control Report is in final format,&#10;&#10;· Internal Control Report is for the correct fiscal year,&#10;&#10;· Submission of corrective action plan(s) for each finding,&#10;&#10;· Submission of the anticipated implementation date for each finding,&#10;&#10;· Corrective action plan adequately addresses the finding, and&#10;&#10;· Submission of the updated Board minutes for any revised corrective action plan(s).">
            <a:extLst>
              <a:ext uri="{FF2B5EF4-FFF2-40B4-BE49-F238E27FC236}">
                <a16:creationId xmlns:a16="http://schemas.microsoft.com/office/drawing/2014/main" id="{19582842-2839-4D1F-9B36-108F69C20AB3}"/>
              </a:ext>
            </a:extLst>
          </p:cNvPr>
          <p:cNvSpPr/>
          <p:nvPr/>
        </p:nvSpPr>
        <p:spPr>
          <a:xfrm>
            <a:off x="1279451" y="2232767"/>
            <a:ext cx="9921949" cy="4031873"/>
          </a:xfrm>
          <a:prstGeom prst="rect">
            <a:avLst/>
          </a:prstGeom>
        </p:spPr>
        <p:txBody>
          <a:bodyPr wrap="square">
            <a:spAutoFit/>
          </a:bodyPr>
          <a:lstStyle/>
          <a:p>
            <a:pPr marL="285750" indent="-285750">
              <a:buFont typeface="Arial" panose="020B0604020202020204" pitchFamily="34" charset="0"/>
              <a:buChar char="•"/>
            </a:pPr>
            <a:r>
              <a:rPr lang="en-US" sz="3200" b="1" dirty="0">
                <a:solidFill>
                  <a:schemeClr val="accent1"/>
                </a:solidFill>
              </a:rPr>
              <a:t>Internal Control Report is not in draft copy.</a:t>
            </a:r>
          </a:p>
          <a:p>
            <a:pPr marL="285750" indent="-285750">
              <a:buFont typeface="Arial" panose="020B0604020202020204" pitchFamily="34" charset="0"/>
              <a:buChar char="•"/>
            </a:pPr>
            <a:r>
              <a:rPr lang="en-US" sz="3200" b="1" dirty="0">
                <a:solidFill>
                  <a:schemeClr val="accent1"/>
                </a:solidFill>
              </a:rPr>
              <a:t>Internal Control Report is for correct fiscal year-end.</a:t>
            </a:r>
          </a:p>
          <a:p>
            <a:pPr marL="285750" indent="-285750">
              <a:buFont typeface="Arial" panose="020B0604020202020204" pitchFamily="34" charset="0"/>
              <a:buChar char="•"/>
            </a:pPr>
            <a:r>
              <a:rPr lang="en-US" sz="3200" b="1" dirty="0">
                <a:solidFill>
                  <a:schemeClr val="accent1"/>
                </a:solidFill>
              </a:rPr>
              <a:t>Submission of CAP(s) for each finding.</a:t>
            </a:r>
          </a:p>
          <a:p>
            <a:pPr marL="285750" indent="-285750">
              <a:buFont typeface="Arial" panose="020B0604020202020204" pitchFamily="34" charset="0"/>
              <a:buChar char="•"/>
            </a:pPr>
            <a:r>
              <a:rPr lang="en-US" sz="3200" b="1" dirty="0">
                <a:solidFill>
                  <a:schemeClr val="accent1"/>
                </a:solidFill>
              </a:rPr>
              <a:t>Submission of anticipated implementation date for each finding.</a:t>
            </a:r>
          </a:p>
          <a:p>
            <a:pPr marL="285750" indent="-285750">
              <a:buFont typeface="Arial" panose="020B0604020202020204" pitchFamily="34" charset="0"/>
              <a:buChar char="•"/>
            </a:pPr>
            <a:r>
              <a:rPr lang="en-US" sz="3200" b="1" dirty="0">
                <a:solidFill>
                  <a:schemeClr val="accent1"/>
                </a:solidFill>
              </a:rPr>
              <a:t>CAP(s) adequately addresses each finding.</a:t>
            </a:r>
          </a:p>
          <a:p>
            <a:pPr marL="285750" indent="-285750">
              <a:buFont typeface="Arial" panose="020B0604020202020204" pitchFamily="34" charset="0"/>
              <a:buChar char="•"/>
            </a:pPr>
            <a:r>
              <a:rPr lang="en-US" sz="3200" b="1" dirty="0">
                <a:solidFill>
                  <a:schemeClr val="accent1"/>
                </a:solidFill>
              </a:rPr>
              <a:t>Submission of updated Board minutes for any revised CAP(s).</a:t>
            </a:r>
          </a:p>
        </p:txBody>
      </p:sp>
      <p:pic>
        <p:nvPicPr>
          <p:cNvPr id="7" name="Audio 6">
            <a:hlinkClick r:id="" action="ppaction://media"/>
            <a:extLst>
              <a:ext uri="{FF2B5EF4-FFF2-40B4-BE49-F238E27FC236}">
                <a16:creationId xmlns:a16="http://schemas.microsoft.com/office/drawing/2014/main" id="{84D06A80-86E6-C105-8210-1D728945CE3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9092327"/>
      </p:ext>
    </p:extLst>
  </p:cSld>
  <p:clrMapOvr>
    <a:masterClrMapping/>
  </p:clrMapOvr>
  <mc:AlternateContent xmlns:mc="http://schemas.openxmlformats.org/markup-compatibility/2006" xmlns:p14="http://schemas.microsoft.com/office/powerpoint/2010/main">
    <mc:Choice Requires="p14">
      <p:transition spd="slow" p14:dur="2000" advTm="27325"/>
    </mc:Choice>
    <mc:Fallback xmlns="">
      <p:transition spd="slow" advTm="2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survey is Survey 6B, which covers the Internal Control Exemption Certification.&#10;&#10;All school districts are required to submit this survey regardless of who is exempt from submitting an Internal Control Report. We request each school district to respond to the survey so that we can have a record of each district’s attestation.&#10;&#10;&#10;Education Law §2116-b(2) states the following school districts are exempt from submitting an Internal Control Report:&#10;&#10;· districts employing fewer than eight teachers in the previous school year; or&#10;&#10;· districts with actual general fund expenditures totaling less than $5 million in the previous school year; or&#10;&#10;· districts with actual enrollment of less than 1,500 students in the previous school year.">
            <a:extLst>
              <a:ext uri="{FF2B5EF4-FFF2-40B4-BE49-F238E27FC236}">
                <a16:creationId xmlns:a16="http://schemas.microsoft.com/office/drawing/2014/main" id="{4DA1D116-6BE5-4788-B0BE-7D228B446291}"/>
              </a:ext>
            </a:extLst>
          </p:cNvPr>
          <p:cNvSpPr>
            <a:spLocks noGrp="1"/>
          </p:cNvSpPr>
          <p:nvPr>
            <p:ph type="body" idx="1"/>
          </p:nvPr>
        </p:nvSpPr>
        <p:spPr>
          <a:xfrm>
            <a:off x="1279450" y="3041151"/>
            <a:ext cx="9817175" cy="3150099"/>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Regulation/Education Law</a:t>
            </a:r>
          </a:p>
          <a:p>
            <a:pPr marL="914400" lvl="1" indent="-457200">
              <a:buFont typeface="Arial" panose="020B0604020202020204" pitchFamily="34" charset="0"/>
              <a:buChar char="•"/>
            </a:pPr>
            <a:r>
              <a:rPr lang="en-US" sz="2800" b="1" dirty="0">
                <a:solidFill>
                  <a:schemeClr val="accent1"/>
                </a:solidFill>
              </a:rPr>
              <a:t>Education Law §2116-b(2) states the following school districts are exempt from submitting an Internal Control Report:</a:t>
            </a:r>
          </a:p>
          <a:p>
            <a:pPr marL="1371600" lvl="2" indent="-457200">
              <a:buFont typeface="Arial" panose="020B0604020202020204" pitchFamily="34" charset="0"/>
              <a:buChar char="•"/>
            </a:pPr>
            <a:r>
              <a:rPr lang="en-US" sz="2800" b="1" dirty="0">
                <a:solidFill>
                  <a:schemeClr val="accent1"/>
                </a:solidFill>
              </a:rPr>
              <a:t>School districts employing fewer than eight teachers in previous school year, or</a:t>
            </a:r>
          </a:p>
          <a:p>
            <a:pPr marL="1371600" lvl="2" indent="-457200">
              <a:buFont typeface="Arial" panose="020B0604020202020204" pitchFamily="34" charset="0"/>
              <a:buChar char="•"/>
            </a:pPr>
            <a:r>
              <a:rPr lang="en-US" sz="2800" b="1" dirty="0">
                <a:solidFill>
                  <a:schemeClr val="accent1"/>
                </a:solidFill>
              </a:rPr>
              <a:t>School districts with actual general fund expenditures totaling less than $5 million in previous school year, or</a:t>
            </a:r>
          </a:p>
          <a:p>
            <a:pPr marL="1371600" lvl="2" indent="-457200">
              <a:buFont typeface="Arial" panose="020B0604020202020204" pitchFamily="34" charset="0"/>
              <a:buChar char="•"/>
            </a:pPr>
            <a:r>
              <a:rPr lang="en-US" sz="2800" b="1" dirty="0">
                <a:solidFill>
                  <a:schemeClr val="accent1"/>
                </a:solidFill>
              </a:rPr>
              <a:t>School districts with actual enrollment of less than 1,500 students in previous school year.</a:t>
            </a:r>
          </a:p>
          <a:p>
            <a:pPr marL="342900" indent="-342900">
              <a:buFont typeface="Arial" panose="020B0604020202020204" pitchFamily="34" charset="0"/>
              <a:buChar char="•"/>
            </a:pPr>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6B: Internal Control Exemption Certification ">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2187047"/>
            <a:ext cx="10287093" cy="4839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Internal Control Exemption Certification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pic>
        <p:nvPicPr>
          <p:cNvPr id="6" name="Audio 5">
            <a:hlinkClick r:id="" action="ppaction://media"/>
            <a:extLst>
              <a:ext uri="{FF2B5EF4-FFF2-40B4-BE49-F238E27FC236}">
                <a16:creationId xmlns:a16="http://schemas.microsoft.com/office/drawing/2014/main" id="{FAC6DB4C-EDC7-4043-8086-571FD9E502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2429763"/>
      </p:ext>
    </p:extLst>
  </p:cSld>
  <p:clrMapOvr>
    <a:masterClrMapping/>
  </p:clrMapOvr>
  <mc:AlternateContent xmlns:mc="http://schemas.openxmlformats.org/markup-compatibility/2006" xmlns:p14="http://schemas.microsoft.com/office/powerpoint/2010/main">
    <mc:Choice Requires="p14">
      <p:transition spd="slow" p14:dur="2000" advTm="49276"/>
    </mc:Choice>
    <mc:Fallback xmlns="">
      <p:transition spd="slow" advTm="4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urvey 6B is due on June 30. The Office of Audit Services requires your school district to select the appropriate checkboxes (and indicate whether you’re exempt) and the reason(s) for your exemption. Please ensure your school district selects the appropriate checkboxes and what you select applies to your school district. To obtain the previous year’s general fund expenditures, refer to the ST-3. To obtain the actual enrollment of students in the prior school year, refer to the Property Tax Report Card. If you are not sure, please feel free to email us for assistance.">
            <a:extLst>
              <a:ext uri="{FF2B5EF4-FFF2-40B4-BE49-F238E27FC236}">
                <a16:creationId xmlns:a16="http://schemas.microsoft.com/office/drawing/2014/main" id="{4DA1D116-6BE5-4788-B0BE-7D228B446291}"/>
              </a:ext>
            </a:extLst>
          </p:cNvPr>
          <p:cNvSpPr>
            <a:spLocks noGrp="1"/>
          </p:cNvSpPr>
          <p:nvPr>
            <p:ph type="body" idx="1"/>
          </p:nvPr>
        </p:nvSpPr>
        <p:spPr>
          <a:xfrm>
            <a:off x="1253446" y="3048000"/>
            <a:ext cx="10081304" cy="3743324"/>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June 30.</a:t>
            </a:r>
          </a:p>
          <a:p>
            <a:pPr marL="342900" indent="-342900">
              <a:buFont typeface="Arial" panose="020B0604020202020204" pitchFamily="34" charset="0"/>
              <a:buChar char="•"/>
            </a:pPr>
            <a:r>
              <a:rPr lang="en-US" sz="3200" b="1" dirty="0">
                <a:solidFill>
                  <a:schemeClr val="accent1"/>
                </a:solidFill>
              </a:rPr>
              <a:t>Requirements</a:t>
            </a:r>
          </a:p>
          <a:p>
            <a:pPr marL="914400" lvl="1" indent="-457200">
              <a:buFont typeface="Arial" panose="020B0604020202020204" pitchFamily="34" charset="0"/>
              <a:buChar char="•"/>
            </a:pPr>
            <a:r>
              <a:rPr lang="en-US" sz="2800" b="1" dirty="0">
                <a:solidFill>
                  <a:schemeClr val="accent1"/>
                </a:solidFill>
              </a:rPr>
              <a:t>School districts must select the appropriate checkbox(es).</a:t>
            </a:r>
          </a:p>
          <a:p>
            <a:pPr marL="342900" indent="-342900">
              <a:buFont typeface="Arial" panose="020B0604020202020204" pitchFamily="34" charset="0"/>
              <a:buChar char="•"/>
            </a:pPr>
            <a:r>
              <a:rPr lang="en-US" sz="3200" b="1" dirty="0">
                <a:solidFill>
                  <a:schemeClr val="accent1"/>
                </a:solidFill>
              </a:rPr>
              <a:t>Helpful Tips </a:t>
            </a:r>
          </a:p>
          <a:p>
            <a:pPr marL="914400" lvl="1" indent="-457200">
              <a:buFont typeface="Arial" panose="020B0604020202020204" pitchFamily="34" charset="0"/>
              <a:buChar char="•"/>
            </a:pPr>
            <a:r>
              <a:rPr lang="en-US" sz="2800" b="1" dirty="0">
                <a:solidFill>
                  <a:schemeClr val="accent1"/>
                </a:solidFill>
              </a:rPr>
              <a:t>Ensure the appropriate checkbox(es) are marked prior to submitting the survey.</a:t>
            </a:r>
          </a:p>
          <a:p>
            <a:pPr marL="914400" lvl="1" indent="-457200">
              <a:buFont typeface="Arial" panose="020B0604020202020204" pitchFamily="34" charset="0"/>
              <a:buChar char="•"/>
            </a:pPr>
            <a:r>
              <a:rPr lang="en-US" sz="2800" b="1" dirty="0">
                <a:solidFill>
                  <a:schemeClr val="accent1"/>
                </a:solidFill>
              </a:rPr>
              <a:t>To obtain the previous year’s general fund expenditures, refer to the ST-3.</a:t>
            </a:r>
          </a:p>
          <a:p>
            <a:pPr marL="914400" lvl="1" indent="-457200">
              <a:buFont typeface="Arial" panose="020B0604020202020204" pitchFamily="34" charset="0"/>
              <a:buChar char="•"/>
            </a:pPr>
            <a:r>
              <a:rPr lang="en-US" sz="2800" b="1" dirty="0">
                <a:solidFill>
                  <a:schemeClr val="accent1"/>
                </a:solidFill>
              </a:rPr>
              <a:t>To obtain the actual enrollment of students in the previous school year, refer to the Property Tax Report Card.</a:t>
            </a:r>
            <a:endParaRPr lang="en-US" b="1" dirty="0"/>
          </a:p>
          <a:p>
            <a:pPr marL="800100" lvl="1" indent="-342900">
              <a:buFont typeface="Courier New" panose="02070309020205020404" pitchFamily="49" charset="0"/>
              <a:buChar char="o"/>
            </a:pPr>
            <a:endParaRPr lang="en-US" dirty="0"/>
          </a:p>
          <a:p>
            <a:pPr marL="800100" lvl="1" indent="-342900">
              <a:buFont typeface="Courier New" panose="02070309020205020404" pitchFamily="49" charset="0"/>
              <a:buChar char="o"/>
            </a:pPr>
            <a:endParaRPr lang="en-US" dirty="0">
              <a:solidFill>
                <a:schemeClr val="tx1">
                  <a:alpha val="60000"/>
                </a:schemeClr>
              </a:solidFill>
            </a:endParaRPr>
          </a:p>
          <a:p>
            <a:pPr marL="800100" lvl="1" indent="-342900">
              <a:buFont typeface="Arial" panose="020B0604020202020204" pitchFamily="34" charset="0"/>
              <a:buChar char="•"/>
            </a:pPr>
            <a:endParaRPr lang="en-US" dirty="0">
              <a:solidFill>
                <a:schemeClr val="tx1">
                  <a:alpha val="60000"/>
                </a:schemeClr>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6B">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063255" y="1260401"/>
            <a:ext cx="10792948" cy="5874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a:t>
            </a:r>
          </a:p>
        </p:txBody>
      </p:sp>
      <p:pic>
        <p:nvPicPr>
          <p:cNvPr id="12" name="Audio 11" descr="Audio Icon">
            <a:hlinkClick r:id="" action="ppaction://media"/>
            <a:extLst>
              <a:ext uri="{FF2B5EF4-FFF2-40B4-BE49-F238E27FC236}">
                <a16:creationId xmlns:a16="http://schemas.microsoft.com/office/drawing/2014/main" id="{3E8A17DB-3405-DA8E-A3C7-2A4614AFD6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5755111"/>
      </p:ext>
    </p:extLst>
  </p:cSld>
  <p:clrMapOvr>
    <a:masterClrMapping/>
  </p:clrMapOvr>
  <mc:AlternateContent xmlns:mc="http://schemas.openxmlformats.org/markup-compatibility/2006" xmlns:p14="http://schemas.microsoft.com/office/powerpoint/2010/main">
    <mc:Choice Requires="p14">
      <p:transition spd="slow" p14:dur="2000" advTm="39130"/>
    </mc:Choice>
    <mc:Fallback xmlns="">
      <p:transition spd="slow" advTm="3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6B Question ">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Question </a:t>
            </a:r>
          </a:p>
        </p:txBody>
      </p:sp>
      <p:pic>
        <p:nvPicPr>
          <p:cNvPr id="4" name="Picture 3" descr="Here’s what’s displayed in Survey 6B:&#10;&#10;· Question 1 requires you to indicate whether your school district is exempt from the internal audit function requirement. Select yes or no. If you answer no, no further action is required; then submit the survey. If you answer yes, please also complete Question 1B.">
            <a:extLst>
              <a:ext uri="{FF2B5EF4-FFF2-40B4-BE49-F238E27FC236}">
                <a16:creationId xmlns:a16="http://schemas.microsoft.com/office/drawing/2014/main" id="{F04627A7-1F06-3680-5A34-A1AF450FC15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356190" y="2057400"/>
            <a:ext cx="9933196" cy="4241800"/>
          </a:xfrm>
          <a:prstGeom prst="rect">
            <a:avLst/>
          </a:prstGeom>
          <a:ln w="3175">
            <a:solidFill>
              <a:schemeClr val="tx1"/>
            </a:solidFill>
          </a:ln>
        </p:spPr>
      </p:pic>
      <p:sp>
        <p:nvSpPr>
          <p:cNvPr id="5" name="Rectangle 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532DC722-247F-D4B0-FA22-2585C03AC0D0}"/>
              </a:ext>
            </a:extLst>
          </p:cNvPr>
          <p:cNvSpPr/>
          <p:nvPr/>
        </p:nvSpPr>
        <p:spPr>
          <a:xfrm>
            <a:off x="8783836" y="2057400"/>
            <a:ext cx="2505550" cy="45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descr="Audio Icon">
            <a:hlinkClick r:id="" action="ppaction://media"/>
            <a:extLst>
              <a:ext uri="{FF2B5EF4-FFF2-40B4-BE49-F238E27FC236}">
                <a16:creationId xmlns:a16="http://schemas.microsoft.com/office/drawing/2014/main" id="{33E8325D-E543-4FD9-F297-E1051437C90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8725748"/>
      </p:ext>
    </p:extLst>
  </p:cSld>
  <p:clrMapOvr>
    <a:masterClrMapping/>
  </p:clrMapOvr>
  <mc:AlternateContent xmlns:mc="http://schemas.openxmlformats.org/markup-compatibility/2006" xmlns:p14="http://schemas.microsoft.com/office/powerpoint/2010/main">
    <mc:Choice Requires="p14">
      <p:transition spd="slow" p14:dur="2000" advTm="23858"/>
    </mc:Choice>
    <mc:Fallback xmlns="">
      <p:transition spd="slow" advTm="2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Question </a:t>
            </a:r>
          </a:p>
        </p:txBody>
      </p:sp>
      <p:pic>
        <p:nvPicPr>
          <p:cNvPr id="4" name="Picture 3" descr="Question 1B requires you to certify whether your school district is exempt from the internal audit function requirement and if you are exempt, to check all the criteria that your school district meets for exemption from the internal audit function requirement.">
            <a:extLst>
              <a:ext uri="{FF2B5EF4-FFF2-40B4-BE49-F238E27FC236}">
                <a16:creationId xmlns:a16="http://schemas.microsoft.com/office/drawing/2014/main" id="{46A88C97-A321-EC24-CD23-254266062769}"/>
              </a:ext>
            </a:extLst>
          </p:cNvPr>
          <p:cNvPicPr>
            <a:picLocks noChangeAspect="1"/>
          </p:cNvPicPr>
          <p:nvPr/>
        </p:nvPicPr>
        <p:blipFill>
          <a:blip r:embed="rId6"/>
          <a:stretch>
            <a:fillRect/>
          </a:stretch>
        </p:blipFill>
        <p:spPr>
          <a:xfrm>
            <a:off x="1279451" y="2072032"/>
            <a:ext cx="9838493" cy="3719168"/>
          </a:xfrm>
          <a:prstGeom prst="rect">
            <a:avLst/>
          </a:prstGeom>
          <a:ln w="3175">
            <a:solidFill>
              <a:schemeClr val="tx1"/>
            </a:solidFill>
          </a:ln>
        </p:spPr>
      </p:pic>
      <p:pic>
        <p:nvPicPr>
          <p:cNvPr id="6" name="Audio 5" descr="Audio Icon">
            <a:hlinkClick r:id="" action="ppaction://media"/>
            <a:extLst>
              <a:ext uri="{FF2B5EF4-FFF2-40B4-BE49-F238E27FC236}">
                <a16:creationId xmlns:a16="http://schemas.microsoft.com/office/drawing/2014/main" id="{281C608C-3BB3-AA26-C507-73429DEF35B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5912696"/>
      </p:ext>
    </p:extLst>
  </p:cSld>
  <p:clrMapOvr>
    <a:masterClrMapping/>
  </p:clrMapOvr>
  <mc:AlternateContent xmlns:mc="http://schemas.openxmlformats.org/markup-compatibility/2006" xmlns:p14="http://schemas.microsoft.com/office/powerpoint/2010/main">
    <mc:Choice Requires="p14">
      <p:transition spd="slow" p14:dur="2000" advTm="16297"/>
    </mc:Choice>
    <mc:Fallback xmlns="">
      <p:transition spd="slow" advTm="1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urvey 7 covers the Regulatory Audit and Related corrective action plan. All school districts and BOCES must submit any Regulatory Reports, if applicable.&#10;&#10;Commissioner’s Regulation §170.12(e)(4) requires that a Board approved corrective action plan be prepared by each school district superintendent &amp; BOCES district superintendent within 90 days of receipt of an audit in response to any findings contained in:&#10;&#10;· a final audit report issued by the Office of the State Comptroller (OSC),&#10;&#10;· a final audit report issued by the New York State Education Department (NYSED), or&#10;&#10;· a final audit report issued by the United States or an office, agency or department thereof.&#10;&#10;&#10;Survey 7 is due within 90 days of receipt of the Regulatory Audit.">
            <a:extLst>
              <a:ext uri="{FF2B5EF4-FFF2-40B4-BE49-F238E27FC236}">
                <a16:creationId xmlns:a16="http://schemas.microsoft.com/office/drawing/2014/main" id="{4DA1D116-6BE5-4788-B0BE-7D228B446291}"/>
              </a:ext>
            </a:extLst>
          </p:cNvPr>
          <p:cNvSpPr>
            <a:spLocks noGrp="1"/>
          </p:cNvSpPr>
          <p:nvPr>
            <p:ph type="body" idx="1"/>
          </p:nvPr>
        </p:nvSpPr>
        <p:spPr>
          <a:xfrm>
            <a:off x="1279451" y="3228975"/>
            <a:ext cx="9893374" cy="3209926"/>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Regulation/Education Law</a:t>
            </a:r>
          </a:p>
          <a:p>
            <a:pPr marL="914400" lvl="1" indent="-457200">
              <a:buFont typeface="Arial" panose="020B0604020202020204" pitchFamily="34" charset="0"/>
              <a:buChar char="•"/>
            </a:pPr>
            <a:r>
              <a:rPr lang="en-US" sz="2800" b="1" dirty="0">
                <a:solidFill>
                  <a:schemeClr val="accent1"/>
                </a:solidFill>
              </a:rPr>
              <a:t>Education Law §2116-a(3)(c) and Commissioner’s Regulation §170.12(e)(4) – CAP(s) must be submitted to SED within ninety days of receipt of Regulatory Audits - OSC, NYSED, etc. </a:t>
            </a:r>
          </a:p>
          <a:p>
            <a:pPr marL="914400" lvl="1" indent="-457200">
              <a:buFont typeface="Arial" panose="020B0604020202020204" pitchFamily="34" charset="0"/>
              <a:buChar char="•"/>
            </a:pPr>
            <a:r>
              <a:rPr lang="en-US" sz="2800" b="1" dirty="0">
                <a:solidFill>
                  <a:schemeClr val="accent1"/>
                </a:solidFill>
              </a:rPr>
              <a:t>CAP(s) must be Board approved.</a:t>
            </a:r>
          </a:p>
          <a:p>
            <a:pPr marL="342900" indent="-3429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Regulatory Audits and CAP(s) are due within 90 days of receipt of Regulatory Audit Reports, unless otherwise identified in the Audit Report.</a:t>
            </a: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7: &#10;Regulatory Audit and Related CAP(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9"/>
            <a:ext cx="10607749" cy="8240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Regulatory Audit and Related CAP(s)</a:t>
            </a:r>
          </a:p>
        </p:txBody>
      </p:sp>
      <p:pic>
        <p:nvPicPr>
          <p:cNvPr id="2" name="Audio 1" descr="The next survey is Survey 7, which covers the Regulatory Audit and Related CAP.&#10;&#10;All school districts and BOCES must submit any Regulatory Reports, if applicable.&#10;&#10;Commissioner’s Regulation §170.12(e)(4) requires that a Board approved CAP be prepared by each school district superintendent &amp; BOCES district superintendent within 90 days of receipt of an audit in response to any findings contained in&#10;a final audit report issued by the Office of the State Comptroller (OSC), &#10;a final audit report issued by the New York State Education Department (NYSED), or &#10;a final audit report issued by the United States or an office, agency or department thereof. &#10;&#10;Survey 7 is due within 90 days of receipt of the Regulatory Audit.&#10;">
            <a:hlinkClick r:id="" action="ppaction://media"/>
            <a:extLst>
              <a:ext uri="{FF2B5EF4-FFF2-40B4-BE49-F238E27FC236}">
                <a16:creationId xmlns:a16="http://schemas.microsoft.com/office/drawing/2014/main" id="{E9006096-764E-4CE0-83BA-9A1B75AE3A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2763319"/>
      </p:ext>
    </p:extLst>
  </p:cSld>
  <p:clrMapOvr>
    <a:masterClrMapping/>
  </p:clrMapOvr>
  <mc:AlternateContent xmlns:mc="http://schemas.openxmlformats.org/markup-compatibility/2006" xmlns:p14="http://schemas.microsoft.com/office/powerpoint/2010/main">
    <mc:Choice Requires="p14">
      <p:transition spd="slow" p14:dur="2000" advTm="49455"/>
    </mc:Choice>
    <mc:Fallback xmlns="">
      <p:transition spd="slow" advTm="4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Here’s what’s required for Survey 7:&#10;&#10;· The Board approved corrective action plan(s) in response to any Regulatory Audit findings,&#10;&#10;· The Regulatory Audit report and corrective action plan(s) must be in final form,&#10;&#10;· The corrective action plans(s) in response to Regulatory Audits contain:&#10;&#10;o The detailed action taken or planned to correct the deficiencies in the audit findings, or a statement which describes the reason(s) that corrective action is unnecessary, and the&#10;&#10;o Expected date(s) of implementation.&#10;&#10;· We also require the meeting minutes/Board resolution showing the Board approval of the CAP(s).">
            <a:extLst>
              <a:ext uri="{FF2B5EF4-FFF2-40B4-BE49-F238E27FC236}">
                <a16:creationId xmlns:a16="http://schemas.microsoft.com/office/drawing/2014/main" id="{4DA1D116-6BE5-4788-B0BE-7D228B446291}"/>
              </a:ext>
            </a:extLst>
          </p:cNvPr>
          <p:cNvSpPr>
            <a:spLocks noGrp="1"/>
          </p:cNvSpPr>
          <p:nvPr>
            <p:ph type="body" idx="1"/>
          </p:nvPr>
        </p:nvSpPr>
        <p:spPr>
          <a:xfrm>
            <a:off x="1279451" y="3565133"/>
            <a:ext cx="9731449" cy="2399731"/>
          </a:xfrm>
        </p:spPr>
        <p:txBody>
          <a:bodyPr vert="horz" lIns="91440" tIns="45720" rIns="91440" bIns="45720" rtlCol="0" anchor="ctr">
            <a:noAutofit/>
          </a:bodyPr>
          <a:lstStyle/>
          <a:p>
            <a:pPr lvl="1"/>
            <a:endParaRPr lang="en-US" dirty="0">
              <a:solidFill>
                <a:schemeClr val="tx1">
                  <a:alpha val="60000"/>
                </a:schemeClr>
              </a:solidFill>
            </a:endParaRPr>
          </a:p>
          <a:p>
            <a:pPr marL="342900" lvl="0" indent="-342900">
              <a:buFont typeface="Arial" panose="020B0604020202020204" pitchFamily="34" charset="0"/>
              <a:buChar char="•"/>
            </a:pPr>
            <a:r>
              <a:rPr lang="en-US" sz="3000" b="1" dirty="0">
                <a:solidFill>
                  <a:schemeClr val="accent1"/>
                </a:solidFill>
              </a:rPr>
              <a:t>Board approved CAP(s) in response to any Regulatory Audit findings.</a:t>
            </a:r>
          </a:p>
          <a:p>
            <a:pPr marL="342900" indent="-342900">
              <a:buFont typeface="Arial" panose="020B0604020202020204" pitchFamily="34" charset="0"/>
              <a:buChar char="•"/>
            </a:pPr>
            <a:r>
              <a:rPr lang="en-US" sz="3000" b="1" dirty="0">
                <a:solidFill>
                  <a:schemeClr val="accent1"/>
                </a:solidFill>
              </a:rPr>
              <a:t>Regulatory Audit Report and CAP(s) must be final – not in draft format.</a:t>
            </a:r>
          </a:p>
          <a:p>
            <a:pPr marL="342900" lvl="0" indent="-342900">
              <a:buFont typeface="Arial" panose="020B0604020202020204" pitchFamily="34" charset="0"/>
              <a:buChar char="•"/>
            </a:pPr>
            <a:r>
              <a:rPr lang="en-US" sz="3000" b="1" dirty="0">
                <a:solidFill>
                  <a:schemeClr val="accent1"/>
                </a:solidFill>
              </a:rPr>
              <a:t>CAP(s) in response to Regulatory Audits contain:</a:t>
            </a:r>
          </a:p>
          <a:p>
            <a:pPr marL="914400" lvl="1" indent="-457200">
              <a:buFont typeface="Arial" panose="020B0604020202020204" pitchFamily="34" charset="0"/>
              <a:buChar char="•"/>
            </a:pPr>
            <a:r>
              <a:rPr lang="en-US" sz="2800" b="1" dirty="0">
                <a:solidFill>
                  <a:schemeClr val="accent1"/>
                </a:solidFill>
              </a:rPr>
              <a:t>Detailed action taken or planned to correct deficiencies in audit findings, or a statement which describes reason(s) corrective action is unnecessary, and the</a:t>
            </a:r>
          </a:p>
          <a:p>
            <a:pPr marL="914400" lvl="1" indent="-457200">
              <a:buFont typeface="Arial" panose="020B0604020202020204" pitchFamily="34" charset="0"/>
              <a:buChar char="•"/>
            </a:pPr>
            <a:r>
              <a:rPr lang="en-US" sz="2800" b="1" dirty="0">
                <a:solidFill>
                  <a:schemeClr val="accent1"/>
                </a:solidFill>
              </a:rPr>
              <a:t>Expected date(s) of implementation.</a:t>
            </a:r>
          </a:p>
          <a:p>
            <a:pPr marL="457200" indent="-457200">
              <a:buFont typeface="Arial" panose="020B0604020202020204" pitchFamily="34" charset="0"/>
              <a:buChar char="•"/>
            </a:pPr>
            <a:r>
              <a:rPr lang="en-US" sz="3000" b="1" dirty="0">
                <a:solidFill>
                  <a:schemeClr val="accent1"/>
                </a:solidFill>
              </a:rPr>
              <a:t>Meeting Minutes/Board Resolution showing the Board approval of CAP(s).</a:t>
            </a:r>
          </a:p>
          <a:p>
            <a:pPr marL="457200" indent="-457200">
              <a:buFont typeface="Arial" panose="020B0604020202020204" pitchFamily="34" charset="0"/>
              <a:buChar char="•"/>
            </a:pPr>
            <a:endParaRPr lang="en-US" sz="3200" b="1" dirty="0">
              <a:solidFill>
                <a:schemeClr val="accent1"/>
              </a:solidFill>
            </a:endParaRPr>
          </a:p>
          <a:p>
            <a:pPr marL="285750" lvl="0" indent="-285750">
              <a:buFont typeface="Arial" panose="020B0604020202020204" pitchFamily="34" charset="0"/>
              <a:buChar char="•"/>
            </a:pPr>
            <a:endParaRPr lang="en-US" sz="1400" b="1"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7 Requirement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171599"/>
            <a:ext cx="10287093" cy="7225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Requirements</a:t>
            </a:r>
          </a:p>
        </p:txBody>
      </p:sp>
      <p:pic>
        <p:nvPicPr>
          <p:cNvPr id="2" name="Audio 1" descr="Here’s what’s required for Survey 7:&#10;The Board approved CAP(s) in response to any Regulatory Audit findings.&#10;The Regulatory Audit report and CAP(s) must be final form.&#10;The CAP(s) in response to Regulatory Audits contain:&#10;The detailed action taken or planned to correct the deficiencies in the audit findings, or a statement which describes the reason(s) that corrective action is unnecessary, and the&#10;Expected date(s) of implementation.&#10;We also require the Meeting Minutes/Board Resolution showing the Board approval of the CAP(s).&#10;">
            <a:hlinkClick r:id="" action="ppaction://media"/>
            <a:extLst>
              <a:ext uri="{FF2B5EF4-FFF2-40B4-BE49-F238E27FC236}">
                <a16:creationId xmlns:a16="http://schemas.microsoft.com/office/drawing/2014/main" id="{91F1C688-AC13-44EE-A0FD-CD6AC6189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4649030"/>
      </p:ext>
    </p:extLst>
  </p:cSld>
  <p:clrMapOvr>
    <a:masterClrMapping/>
  </p:clrMapOvr>
  <mc:AlternateContent xmlns:mc="http://schemas.openxmlformats.org/markup-compatibility/2006" xmlns:p14="http://schemas.microsoft.com/office/powerpoint/2010/main">
    <mc:Choice Requires="p14">
      <p:transition spd="slow" p14:dur="2000" advTm="39944"/>
    </mc:Choice>
    <mc:Fallback xmlns="">
      <p:transition spd="slow" advTm="3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7 Questions ">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 </a:t>
            </a:r>
          </a:p>
        </p:txBody>
      </p:sp>
      <p:pic>
        <p:nvPicPr>
          <p:cNvPr id="3" name="Audio 2" descr="Here’s what’s displayed in Survey 7.&#10;&#10;Question 1 asks if you have any Regulatory Audits to upload for this year.  If yes, complete the table in the next question.  If no, select no and submit the survey.&#10;&#10;Keep in mind that for a Regulatory Audit report to be applicable to this survey, its issuance date must fall within the date range included in the survey question.  If you received a Regulatory Audit Report that was issued after the last day of the date range included in the survey question, hold onto the report and submit it in next year's survey.   If you have a Regulatory Audit Report that was issued prior to the first day of the date range included in the survey question, open Survey 7 for the prior year and upload the report there.&#10;&#10;&#10;&#10;">
            <a:hlinkClick r:id="" action="ppaction://media"/>
            <a:extLst>
              <a:ext uri="{FF2B5EF4-FFF2-40B4-BE49-F238E27FC236}">
                <a16:creationId xmlns:a16="http://schemas.microsoft.com/office/drawing/2014/main" id="{08A123C7-AC9B-4281-82ED-D9F992C99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Here’s what’s displayed in Survey 7:&#10;&#10;· Question 1 asks if you have any Regulatory Audits to upload for this year. If yes, complete the table in the next question. If no, select no and submit the survey. Keep in mind that for a Regulatory Audit report to be applicable to this survey, its issuance date must fall within the date range included in the survey question. If you received a Regulatory Audit Report that was issued after the last day of the date range included in the survey question, hold onto the report, and submit it in next year's survey. If you have a Regulatory Audit Report that was issued prior to the first day of the date range included in the survey question, open Survey 7 for the prior year and upload the report there.">
            <a:extLst>
              <a:ext uri="{FF2B5EF4-FFF2-40B4-BE49-F238E27FC236}">
                <a16:creationId xmlns:a16="http://schemas.microsoft.com/office/drawing/2014/main" id="{06797524-ABF5-D856-E12E-7F56DFE89C7B}"/>
              </a:ext>
            </a:extLst>
          </p:cNvPr>
          <p:cNvPicPr>
            <a:picLocks noChangeAspect="1"/>
          </p:cNvPicPr>
          <p:nvPr/>
        </p:nvPicPr>
        <p:blipFill>
          <a:blip r:embed="rId7"/>
          <a:stretch>
            <a:fillRect/>
          </a:stretch>
        </p:blipFill>
        <p:spPr>
          <a:xfrm>
            <a:off x="1279451" y="2111673"/>
            <a:ext cx="9853006" cy="3431878"/>
          </a:xfrm>
          <a:prstGeom prst="rect">
            <a:avLst/>
          </a:prstGeom>
          <a:ln w="3175">
            <a:solidFill>
              <a:schemeClr val="tx1"/>
            </a:solidFill>
          </a:ln>
        </p:spPr>
      </p:pic>
    </p:spTree>
    <p:extLst>
      <p:ext uri="{BB962C8B-B14F-4D97-AF65-F5344CB8AC3E}">
        <p14:creationId xmlns:p14="http://schemas.microsoft.com/office/powerpoint/2010/main" val="701193492"/>
      </p:ext>
    </p:extLst>
  </p:cSld>
  <p:clrMapOvr>
    <a:masterClrMapping/>
  </p:clrMapOvr>
  <mc:AlternateContent xmlns:mc="http://schemas.openxmlformats.org/markup-compatibility/2006" xmlns:p14="http://schemas.microsoft.com/office/powerpoint/2010/main">
    <mc:Choice Requires="p14">
      <p:transition spd="slow" p14:dur="2000" advTm="47768"/>
    </mc:Choice>
    <mc:Fallback xmlns="">
      <p:transition spd="slow" advTm="4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a:t>
            </a:r>
          </a:p>
        </p:txBody>
      </p:sp>
      <p:pic>
        <p:nvPicPr>
          <p:cNvPr id="4" name="Audio 3" descr="Question 2 requests the following for each Regulatory Audit:&#10;What entity conducted this audit?&#10;What is the audit report number (if available)?&#10;How many findings or recommendations were in this audit report?&#10;Upload the Regulatory Audit.&#10;And upload the Board approved CAP for each finding/recommendation.">
            <a:hlinkClick r:id="" action="ppaction://media"/>
            <a:extLst>
              <a:ext uri="{FF2B5EF4-FFF2-40B4-BE49-F238E27FC236}">
                <a16:creationId xmlns:a16="http://schemas.microsoft.com/office/drawing/2014/main" id="{982601B1-B989-4BFC-AF4F-B902F4C7F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descr="Question 2 requests the following for each Regulatory Audit:&#10;· What entity conducted this audit?&#10;&#10;· What is the audit report number (if available)?&#10;&#10;· How many findings or recommendations were in this audit report?&#10;&#10;· Upload the Regulatory Audit, and&#10;&#10;· And upload the Board approved corrective action plan for each finding/recommendation.&#10;">
            <a:extLst>
              <a:ext uri="{FF2B5EF4-FFF2-40B4-BE49-F238E27FC236}">
                <a16:creationId xmlns:a16="http://schemas.microsoft.com/office/drawing/2014/main" id="{9EDEE048-CB28-D5A7-B8FD-7669361558EF}"/>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1279451" y="1972638"/>
            <a:ext cx="9746280" cy="4326562"/>
          </a:xfrm>
          <a:prstGeom prst="rect">
            <a:avLst/>
          </a:prstGeom>
          <a:ln w="3175">
            <a:solidFill>
              <a:schemeClr val="tx1"/>
            </a:solidFill>
          </a:ln>
        </p:spPr>
      </p:pic>
    </p:spTree>
    <p:extLst>
      <p:ext uri="{BB962C8B-B14F-4D97-AF65-F5344CB8AC3E}">
        <p14:creationId xmlns:p14="http://schemas.microsoft.com/office/powerpoint/2010/main" val="427839686"/>
      </p:ext>
    </p:extLst>
  </p:cSld>
  <p:clrMapOvr>
    <a:masterClrMapping/>
  </p:clrMapOvr>
  <mc:AlternateContent xmlns:mc="http://schemas.openxmlformats.org/markup-compatibility/2006" xmlns:p14="http://schemas.microsoft.com/office/powerpoint/2010/main">
    <mc:Choice Requires="p14">
      <p:transition spd="slow" p14:dur="2000" advTm="22761"/>
    </mc:Choice>
    <mc:Fallback xmlns="">
      <p:transition spd="slow" advTm="2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a:t>
            </a:r>
          </a:p>
        </p:txBody>
      </p:sp>
      <p:pic>
        <p:nvPicPr>
          <p:cNvPr id="2" name="Picture 1" descr="Question 3 asks for the Board approval, (which must be meeting minutes or a Board resolution) approving the corrective action plan(s). Once those questions are completed, submit the survey.">
            <a:extLst>
              <a:ext uri="{FF2B5EF4-FFF2-40B4-BE49-F238E27FC236}">
                <a16:creationId xmlns:a16="http://schemas.microsoft.com/office/drawing/2014/main" id="{65B9F43F-307B-42D4-A52D-913D0290AC99}"/>
              </a:ext>
            </a:extLst>
          </p:cNvPr>
          <p:cNvPicPr>
            <a:picLocks noChangeAspect="1"/>
          </p:cNvPicPr>
          <p:nvPr/>
        </p:nvPicPr>
        <p:blipFill>
          <a:blip r:embed="rId6"/>
          <a:stretch>
            <a:fillRect/>
          </a:stretch>
        </p:blipFill>
        <p:spPr>
          <a:xfrm>
            <a:off x="1355220" y="1971674"/>
            <a:ext cx="9874188" cy="4327525"/>
          </a:xfrm>
          <a:prstGeom prst="rect">
            <a:avLst/>
          </a:prstGeom>
          <a:ln w="3175">
            <a:solidFill>
              <a:schemeClr val="tx1"/>
            </a:solidFill>
          </a:ln>
        </p:spPr>
      </p:pic>
      <p:pic>
        <p:nvPicPr>
          <p:cNvPr id="3" name="Audio 2" descr="Question 3 asks for the Board approval, (which MUST be meeting minutes or a board resolution) approving the CAP(s).&#10;&#10;Once those questions are completed, submit the survey.&#10;">
            <a:hlinkClick r:id="" action="ppaction://media"/>
            <a:extLst>
              <a:ext uri="{FF2B5EF4-FFF2-40B4-BE49-F238E27FC236}">
                <a16:creationId xmlns:a16="http://schemas.microsoft.com/office/drawing/2014/main" id="{81E75030-5572-451F-80CA-6DF44C344D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9240066"/>
      </p:ext>
    </p:extLst>
  </p:cSld>
  <p:clrMapOvr>
    <a:masterClrMapping/>
  </p:clrMapOvr>
  <mc:AlternateContent xmlns:mc="http://schemas.openxmlformats.org/markup-compatibility/2006" xmlns:p14="http://schemas.microsoft.com/office/powerpoint/2010/main">
    <mc:Choice Requires="p14">
      <p:transition spd="slow" p14:dur="2000" advTm="13123"/>
    </mc:Choice>
    <mc:Fallback xmlns="">
      <p:transition spd="slow" advTm="1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Screenshot of NYSED Application Business Portal Login Page">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8" name="Straight Arrow Connector 17" descr="Username">
            <a:extLst>
              <a:ext uri="{FF2B5EF4-FFF2-40B4-BE49-F238E27FC236}">
                <a16:creationId xmlns:a16="http://schemas.microsoft.com/office/drawing/2014/main" id="{B3B95C6F-0804-418E-ABB1-18B0B4715ED6}"/>
              </a:ext>
            </a:extLst>
          </p:cNvPr>
          <p:cNvCxnSpPr>
            <a:cxnSpLocks/>
          </p:cNvCxnSpPr>
          <p:nvPr/>
        </p:nvCxnSpPr>
        <p:spPr>
          <a:xfrm flipH="1">
            <a:off x="7411336" y="2627829"/>
            <a:ext cx="999774" cy="816647"/>
          </a:xfrm>
          <a:prstGeom prst="straightConnector1">
            <a:avLst/>
          </a:prstGeom>
          <a:noFill/>
          <a:ln w="6350" cap="flat" cmpd="sng" algn="ctr">
            <a:solidFill>
              <a:srgbClr val="4472C4"/>
            </a:solidFill>
            <a:prstDash val="solid"/>
            <a:miter lim="800000"/>
            <a:tailEnd type="triangle"/>
          </a:ln>
          <a:effectLst/>
        </p:spPr>
      </p:cxnSp>
      <p:pic>
        <p:nvPicPr>
          <p:cNvPr id="16" name="Picture 15" descr="Enter your username and password. Then, click “sign-in.”">
            <a:extLst>
              <a:ext uri="{FF2B5EF4-FFF2-40B4-BE49-F238E27FC236}">
                <a16:creationId xmlns:a16="http://schemas.microsoft.com/office/drawing/2014/main" id="{CFBDB4C2-6C64-47BA-B90F-07B44FF6D1FE}"/>
              </a:ext>
            </a:extLst>
          </p:cNvPr>
          <p:cNvPicPr/>
          <p:nvPr/>
        </p:nvPicPr>
        <p:blipFill rotWithShape="1">
          <a:blip r:embed="rId7"/>
          <a:srcRect l="11882" t="-2" r="9383" b="22628"/>
          <a:stretch/>
        </p:blipFill>
        <p:spPr>
          <a:xfrm>
            <a:off x="1355835" y="2247900"/>
            <a:ext cx="9750316" cy="4051300"/>
          </a:xfrm>
          <a:prstGeom prst="rect">
            <a:avLst/>
          </a:prstGeom>
          <a:ln w="3175">
            <a:solidFill>
              <a:schemeClr val="tx1"/>
            </a:solidFill>
          </a:ln>
        </p:spPr>
      </p:pic>
      <p:pic>
        <p:nvPicPr>
          <p:cNvPr id="4" name="Audio 3" descr="Enter your username and password.  Then click sign-in.&#10;">
            <a:hlinkClick r:id="" action="ppaction://media"/>
            <a:extLst>
              <a:ext uri="{FF2B5EF4-FFF2-40B4-BE49-F238E27FC236}">
                <a16:creationId xmlns:a16="http://schemas.microsoft.com/office/drawing/2014/main" id="{D9FF38F0-013A-45AA-BC70-0AC76B1F1F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cxnSp>
        <p:nvCxnSpPr>
          <p:cNvPr id="9" name="Straight Arrow Connector 8" descr="NYSED.GOV">
            <a:extLst>
              <a:ext uri="{FF2B5EF4-FFF2-40B4-BE49-F238E27FC236}">
                <a16:creationId xmlns:a16="http://schemas.microsoft.com/office/drawing/2014/main" id="{7F89CF78-3B4E-4981-B1C1-288AE139CB66}"/>
              </a:ext>
            </a:extLst>
          </p:cNvPr>
          <p:cNvCxnSpPr>
            <a:cxnSpLocks/>
          </p:cNvCxnSpPr>
          <p:nvPr/>
        </p:nvCxnSpPr>
        <p:spPr>
          <a:xfrm>
            <a:off x="3250453" y="4096302"/>
            <a:ext cx="860414" cy="658022"/>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288397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76"/>
    </mc:Choice>
    <mc:Fallback xmlns="">
      <p:transition spd="slow" advTm="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ome helpful tips for Survey 7 include ensuring the:&#10;&#10;· Submission of all Regulatory Audits including OSC and NYSED,&#10;&#10;· Regulatory audits are in final format and not draft,&#10;&#10;· Regulatory Audit is for the correct fiscal year end,&#10;&#10;· Submission of the corrective action plan(s) for each Regulatory Audit finding,&#10;&#10;· Submission of the anticipated implementation date for each Regulatory Audit finding,&#10;&#10;· Corrective action plan adequately addresses each finding, and&#10;&#10;· Submission of the updated Board minutes for any revised corrective action plan(s).">
            <a:extLst>
              <a:ext uri="{FF2B5EF4-FFF2-40B4-BE49-F238E27FC236}">
                <a16:creationId xmlns:a16="http://schemas.microsoft.com/office/drawing/2014/main" id="{4DA1D116-6BE5-4788-B0BE-7D228B446291}"/>
              </a:ext>
            </a:extLst>
          </p:cNvPr>
          <p:cNvSpPr>
            <a:spLocks noGrp="1"/>
          </p:cNvSpPr>
          <p:nvPr>
            <p:ph type="body" idx="1"/>
          </p:nvPr>
        </p:nvSpPr>
        <p:spPr>
          <a:xfrm>
            <a:off x="1284270" y="2897312"/>
            <a:ext cx="9890548" cy="3748038"/>
          </a:xfrm>
        </p:spPr>
        <p:txBody>
          <a:bodyPr vert="horz" lIns="91440" tIns="45720" rIns="91440" bIns="45720" rtlCol="0" anchor="ctr">
            <a:noAutofit/>
          </a:bodyPr>
          <a:lstStyle/>
          <a:p>
            <a:pPr lvl="1"/>
            <a:endParaRPr lang="en-US" dirty="0">
              <a:solidFill>
                <a:schemeClr val="tx1">
                  <a:alpha val="60000"/>
                </a:schemeClr>
              </a:solidFill>
            </a:endParaRPr>
          </a:p>
          <a:p>
            <a:pPr marL="285750" indent="-285750">
              <a:buFont typeface="Arial" panose="020B0604020202020204" pitchFamily="34" charset="0"/>
              <a:buChar char="•"/>
            </a:pPr>
            <a:r>
              <a:rPr lang="en-US" sz="3000" b="1" dirty="0">
                <a:solidFill>
                  <a:schemeClr val="accent1"/>
                </a:solidFill>
              </a:rPr>
              <a:t>Submission of all Regulatory Audits (i.e., OSC, NYSED).</a:t>
            </a:r>
          </a:p>
          <a:p>
            <a:pPr marL="285750" indent="-285750">
              <a:buFont typeface="Arial" panose="020B0604020202020204" pitchFamily="34" charset="0"/>
              <a:buChar char="•"/>
            </a:pPr>
            <a:r>
              <a:rPr lang="en-US" sz="3000" b="1" dirty="0">
                <a:solidFill>
                  <a:schemeClr val="accent1"/>
                </a:solidFill>
              </a:rPr>
              <a:t>Regulatory Audit is in final copy – not draft.</a:t>
            </a:r>
          </a:p>
          <a:p>
            <a:pPr marL="285750" indent="-285750">
              <a:buFont typeface="Arial" panose="020B0604020202020204" pitchFamily="34" charset="0"/>
              <a:buChar char="•"/>
            </a:pPr>
            <a:r>
              <a:rPr lang="en-US" sz="3000" b="1" dirty="0">
                <a:solidFill>
                  <a:schemeClr val="accent1"/>
                </a:solidFill>
              </a:rPr>
              <a:t>The issuance date of the Regulatory Audit is for the correct fiscal year-end.</a:t>
            </a:r>
          </a:p>
          <a:p>
            <a:pPr marL="285750" indent="-285750">
              <a:buFont typeface="Arial" panose="020B0604020202020204" pitchFamily="34" charset="0"/>
              <a:buChar char="•"/>
            </a:pPr>
            <a:r>
              <a:rPr lang="en-US" sz="3000" b="1" dirty="0">
                <a:solidFill>
                  <a:schemeClr val="accent1"/>
                </a:solidFill>
              </a:rPr>
              <a:t>Submission of CAP(s) for each Regulatory Audit finding.</a:t>
            </a:r>
          </a:p>
          <a:p>
            <a:pPr marL="285750" indent="-285750">
              <a:buFont typeface="Arial" panose="020B0604020202020204" pitchFamily="34" charset="0"/>
              <a:buChar char="•"/>
            </a:pPr>
            <a:r>
              <a:rPr lang="en-US" sz="3000" b="1" dirty="0">
                <a:solidFill>
                  <a:schemeClr val="accent1"/>
                </a:solidFill>
              </a:rPr>
              <a:t>Submission of anticipated implementation date for each Regulatory Audit finding.</a:t>
            </a:r>
          </a:p>
          <a:p>
            <a:pPr marL="285750" indent="-285750">
              <a:buFont typeface="Arial" panose="020B0604020202020204" pitchFamily="34" charset="0"/>
              <a:buChar char="•"/>
            </a:pPr>
            <a:r>
              <a:rPr lang="en-US" sz="3000" b="1" dirty="0">
                <a:solidFill>
                  <a:schemeClr val="accent1"/>
                </a:solidFill>
              </a:rPr>
              <a:t>CAP(s) adequately address each finding.</a:t>
            </a:r>
          </a:p>
          <a:p>
            <a:pPr marL="285750" indent="-285750">
              <a:buFont typeface="Arial" panose="020B0604020202020204" pitchFamily="34" charset="0"/>
              <a:buChar char="•"/>
            </a:pPr>
            <a:r>
              <a:rPr lang="en-US" sz="3000" b="1" dirty="0">
                <a:solidFill>
                  <a:schemeClr val="accent1"/>
                </a:solidFill>
              </a:rPr>
              <a:t>Submission of updated Board minutes for any revised CAP(s).</a:t>
            </a:r>
          </a:p>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Financial Survey 7 Helpful Tip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05785" y="1314449"/>
            <a:ext cx="10287093" cy="704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Helpful Tips</a:t>
            </a:r>
          </a:p>
        </p:txBody>
      </p:sp>
      <p:pic>
        <p:nvPicPr>
          <p:cNvPr id="5" name="Audio 4" descr="Some helpful tips for Survey 7 include ensuring the:&#10;Submission of all Regulatory Audits including OSC and NYSED,&#10;Regulatory audits are in final format and not draft, &#10;Regulatory Audit is for the correct FYE,&#10;Submission of the CAP(s) for each Regulatory Audit finding,&#10;Submission of the anticipated implementation date for each Regulatory Audit finding,&#10;CAP adequately addresses each finding, and&#10;Submission of the updated Board minutes for any revised CAP(s).&#10;&#10;">
            <a:hlinkClick r:id="" action="ppaction://media"/>
            <a:extLst>
              <a:ext uri="{FF2B5EF4-FFF2-40B4-BE49-F238E27FC236}">
                <a16:creationId xmlns:a16="http://schemas.microsoft.com/office/drawing/2014/main" id="{AD2A1AD0-EC7B-4E11-90A3-A7D7DB112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3602354"/>
      </p:ext>
    </p:extLst>
  </p:cSld>
  <p:clrMapOvr>
    <a:masterClrMapping/>
  </p:clrMapOvr>
  <mc:AlternateContent xmlns:mc="http://schemas.openxmlformats.org/markup-compatibility/2006" xmlns:p14="http://schemas.microsoft.com/office/powerpoint/2010/main">
    <mc:Choice Requires="p14">
      <p:transition spd="slow" p14:dur="2000" advTm="39033"/>
    </mc:Choice>
    <mc:Fallback xmlns="">
      <p:transition spd="slow" advTm="3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a">
            <a:extLst>
              <a:ext uri="{FF2B5EF4-FFF2-40B4-BE49-F238E27FC236}">
                <a16:creationId xmlns:a16="http://schemas.microsoft.com/office/drawing/2014/main" id="{4DA1D116-6BE5-4788-B0BE-7D228B446291}"/>
              </a:ext>
            </a:extLst>
          </p:cNvPr>
          <p:cNvSpPr>
            <a:spLocks noGrp="1"/>
          </p:cNvSpPr>
          <p:nvPr>
            <p:ph type="body" idx="1"/>
          </p:nvPr>
        </p:nvSpPr>
        <p:spPr>
          <a:xfrm>
            <a:off x="1137684" y="2101515"/>
            <a:ext cx="10037134" cy="4543835"/>
          </a:xfrm>
        </p:spPr>
        <p:txBody>
          <a:bodyPr vert="horz" lIns="91440" tIns="45720" rIns="91440" bIns="45720" rtlCol="0" anchor="ctr">
            <a:noAutofit/>
          </a:bodyPr>
          <a:lstStyle/>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Document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130300"/>
            <a:ext cx="9926813" cy="971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rPr>
              <a:t> </a:t>
            </a:r>
            <a:r>
              <a:rPr kumimoji="0" lang="en-US" sz="3200" b="1" i="0" u="none" strike="noStrike" kern="1200" cap="none" spc="0" normalizeH="0" baseline="0" noProof="0" dirty="0">
                <a:ln>
                  <a:noFill/>
                </a:ln>
                <a:solidFill>
                  <a:schemeClr val="accent1"/>
                </a:solidFill>
                <a:effectLst/>
                <a:uLnTx/>
                <a:uFillTx/>
                <a:latin typeface="+mn-lt"/>
                <a:ea typeface="+mn-ea"/>
                <a:cs typeface="+mn-cs"/>
              </a:rPr>
              <a:t>Documents</a:t>
            </a:r>
            <a:endParaRPr kumimoji="0" lang="en-US" sz="30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14" name="Picture 13" descr="Each survey has a section for documents on the left-hand side of your screen under the survey navigation pane.  Please note: you may need to scroll down to view the documents.  These documents contain links to the applicable files, such as a tutorial and a quick one-page reference for that survey.&#10;&#10;Each survey may vary in terms of the documents available, but please note that documents are additional sources of reference material.&#10;&#10;Reviewing these documents prior to survey submission will help to maximize the likelihood that the survey will be approved upon its initial submission.&#10;&#10;&#10;&#10;&#10;&#10;">
            <a:extLst>
              <a:ext uri="{FF2B5EF4-FFF2-40B4-BE49-F238E27FC236}">
                <a16:creationId xmlns:a16="http://schemas.microsoft.com/office/drawing/2014/main" id="{CDE7F8BF-9BFC-4343-8E4C-4B46DEAB642D}"/>
              </a:ext>
            </a:extLst>
          </p:cNvPr>
          <p:cNvPicPr/>
          <p:nvPr/>
        </p:nvPicPr>
        <p:blipFill>
          <a:blip r:embed="rId6"/>
          <a:stretch>
            <a:fillRect/>
          </a:stretch>
        </p:blipFill>
        <p:spPr>
          <a:xfrm>
            <a:off x="3011487" y="1888865"/>
            <a:ext cx="6488113" cy="4632249"/>
          </a:xfrm>
          <a:prstGeom prst="rect">
            <a:avLst/>
          </a:prstGeom>
        </p:spPr>
      </p:pic>
      <p:pic>
        <p:nvPicPr>
          <p:cNvPr id="4" name="Audio 3" descr="Now that we’ve gone over the specifics of each survey, let’s talk about the documents that are available to assist you in your submission/compliance with each survey.&#10;&#10;Each survey has a section for documents on the left-hand side of your screen under the survey navigation pane.  Please note: you may need to scroll down to view the documents.  These documents contain links to the applicable files, such as a tutorial and a quick one-page reference for that survey.&#10;&#10;Each survey may vary in terms of the documents available, but please note that documents are additional sources of reference material.&#10;&#10;Reviewing these documents prior to survey submission will help to maximize the likelihood that the survey will be approved upon its initial submission.&#10;&#10;&#10;&#10;&#10;&#10;">
            <a:hlinkClick r:id="" action="ppaction://media"/>
            <a:extLst>
              <a:ext uri="{FF2B5EF4-FFF2-40B4-BE49-F238E27FC236}">
                <a16:creationId xmlns:a16="http://schemas.microsoft.com/office/drawing/2014/main" id="{5F63844F-7186-4770-B79E-77FA675EDC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0263065"/>
      </p:ext>
    </p:extLst>
  </p:cSld>
  <p:clrMapOvr>
    <a:masterClrMapping/>
  </p:clrMapOvr>
  <mc:AlternateContent xmlns:mc="http://schemas.openxmlformats.org/markup-compatibility/2006" xmlns:p14="http://schemas.microsoft.com/office/powerpoint/2010/main">
    <mc:Choice Requires="p14">
      <p:transition spd="slow" p14:dur="2000" advTm="49747"/>
    </mc:Choice>
    <mc:Fallback xmlns="">
      <p:transition spd="slow" advTm="4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3288890"/>
            <a:ext cx="9893375" cy="3356460"/>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Complete</a:t>
            </a:r>
            <a:r>
              <a:rPr lang="en-US" sz="3200" b="1" dirty="0">
                <a:solidFill>
                  <a:srgbClr val="E22B00">
                    <a:alpha val="60000"/>
                  </a:srgbClr>
                </a:solidFill>
              </a:rPr>
              <a:t> </a:t>
            </a:r>
            <a:r>
              <a:rPr lang="en-US" sz="3200" b="1" dirty="0">
                <a:solidFill>
                  <a:schemeClr val="accent1"/>
                </a:solidFill>
              </a:rPr>
              <a:t>Guide to Submissions</a:t>
            </a:r>
          </a:p>
          <a:p>
            <a:pPr marL="914400" lvl="1" indent="-457200">
              <a:buFont typeface="Arial" panose="020B0604020202020204" pitchFamily="34" charset="0"/>
              <a:buChar char="•"/>
            </a:pPr>
            <a:r>
              <a:rPr lang="en-US" sz="3200" b="1" dirty="0">
                <a:solidFill>
                  <a:schemeClr val="accent1"/>
                </a:solidFill>
                <a:hlinkClick r:id="rId5">
                  <a:extLst>
                    <a:ext uri="{A12FA001-AC4F-418D-AE19-62706E023703}">
                      <ahyp:hlinkClr xmlns:ahyp="http://schemas.microsoft.com/office/drawing/2018/hyperlinkcolor" val="tx"/>
                    </a:ext>
                  </a:extLst>
                </a:hlinkClick>
              </a:rPr>
              <a:t>OAS Portal Tutorial</a:t>
            </a:r>
            <a:endParaRPr lang="en-US" sz="3200" b="1" dirty="0">
              <a:solidFill>
                <a:schemeClr val="accent1"/>
              </a:solidFill>
              <a:hlinkClick r:id="rId6">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sz="3200" b="1" dirty="0">
                <a:solidFill>
                  <a:schemeClr val="accent1"/>
                </a:solidFill>
              </a:rPr>
              <a:t>Technical NYSED Application Business Portal Assistance</a:t>
            </a:r>
            <a:endParaRPr lang="en-US" sz="3200" b="1" dirty="0">
              <a:solidFill>
                <a:schemeClr val="accent1"/>
              </a:solidFill>
              <a:hlinkClick r:id="rId7">
                <a:extLst>
                  <a:ext uri="{A12FA001-AC4F-418D-AE19-62706E023703}">
                    <ahyp:hlinkClr xmlns:ahyp="http://schemas.microsoft.com/office/drawing/2018/hyperlinkcolor" val="tx"/>
                  </a:ext>
                </a:extLst>
              </a:hlinkClick>
            </a:endParaRPr>
          </a:p>
          <a:p>
            <a:pPr marL="914400" lvl="1" indent="-457200">
              <a:buFont typeface="Arial" panose="020B0604020202020204" pitchFamily="34" charset="0"/>
              <a:buChar char="•"/>
            </a:pPr>
            <a:r>
              <a:rPr lang="en-US" sz="3200" b="1" dirty="0">
                <a:solidFill>
                  <a:schemeClr val="accent1"/>
                </a:solidFill>
                <a:hlinkClick r:id="rId7">
                  <a:extLst>
                    <a:ext uri="{A12FA001-AC4F-418D-AE19-62706E023703}">
                      <ahyp:hlinkClr xmlns:ahyp="http://schemas.microsoft.com/office/drawing/2018/hyperlinkcolor" val="tx"/>
                    </a:ext>
                  </a:extLst>
                </a:hlinkClick>
              </a:rPr>
              <a:t>SEDDAS User Guide</a:t>
            </a:r>
            <a:endParaRPr lang="en-US" sz="3200" b="1" dirty="0">
              <a:solidFill>
                <a:schemeClr val="accent1"/>
              </a:solidFill>
            </a:endParaRPr>
          </a:p>
          <a:p>
            <a:pPr marL="342900" indent="-342900">
              <a:buFont typeface="Arial" panose="020B0604020202020204" pitchFamily="34" charset="0"/>
              <a:buChar char="•"/>
            </a:pPr>
            <a:r>
              <a:rPr lang="en-US" sz="3200" b="1" dirty="0">
                <a:solidFill>
                  <a:schemeClr val="accent1"/>
                </a:solidFill>
              </a:rPr>
              <a:t>Password Reset Guide</a:t>
            </a:r>
          </a:p>
          <a:p>
            <a:pPr marL="914400" lvl="1" indent="-457200">
              <a:buFont typeface="Arial" panose="020B0604020202020204" pitchFamily="34" charset="0"/>
              <a:buChar char="•"/>
            </a:pPr>
            <a:r>
              <a:rPr lang="en-US" sz="3200" b="1" dirty="0">
                <a:solidFill>
                  <a:schemeClr val="accent1"/>
                </a:solidFill>
                <a:hlinkClick r:id="rId8">
                  <a:extLst>
                    <a:ext uri="{A12FA001-AC4F-418D-AE19-62706E023703}">
                      <ahyp:hlinkClr xmlns:ahyp="http://schemas.microsoft.com/office/drawing/2018/hyperlinkcolor" val="tx"/>
                    </a:ext>
                  </a:extLst>
                </a:hlinkClick>
              </a:rPr>
              <a:t>Password Reset Guide</a:t>
            </a:r>
            <a:endParaRPr lang="en-US" sz="3200" b="1" dirty="0">
              <a:solidFill>
                <a:schemeClr val="accent1"/>
              </a:solidFill>
            </a:endParaRPr>
          </a:p>
          <a:p>
            <a:pPr marL="342900" indent="-342900">
              <a:buFont typeface="Arial" panose="020B0604020202020204" pitchFamily="34" charset="0"/>
              <a:buChar char="•"/>
            </a:pPr>
            <a:r>
              <a:rPr lang="en-US" sz="3200" b="1" dirty="0">
                <a:solidFill>
                  <a:schemeClr val="accent1"/>
                </a:solidFill>
              </a:rPr>
              <a:t>Audit Reference Manual</a:t>
            </a:r>
          </a:p>
          <a:p>
            <a:pPr marL="914400" lvl="1" indent="-457200">
              <a:buFont typeface="Arial" panose="020B0604020202020204" pitchFamily="34" charset="0"/>
              <a:buChar char="•"/>
            </a:pPr>
            <a:r>
              <a:rPr lang="en-US" sz="3200" b="1" dirty="0">
                <a:solidFill>
                  <a:schemeClr val="accent1"/>
                </a:solidFill>
                <a:hlinkClick r:id="rId9"/>
              </a:rPr>
              <a:t>Audit Reference Manual</a:t>
            </a:r>
            <a:endParaRPr lang="en-US" sz="3200" b="1" dirty="0">
              <a:solidFill>
                <a:schemeClr val="accent1"/>
              </a:solidFill>
            </a:endParaRPr>
          </a:p>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Useful Links">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7870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Useful Links</a:t>
            </a:r>
          </a:p>
        </p:txBody>
      </p:sp>
      <p:pic>
        <p:nvPicPr>
          <p:cNvPr id="5" name="Audio 4" descr="Audio Icon">
            <a:hlinkClick r:id="" action="ppaction://media"/>
            <a:extLst>
              <a:ext uri="{FF2B5EF4-FFF2-40B4-BE49-F238E27FC236}">
                <a16:creationId xmlns:a16="http://schemas.microsoft.com/office/drawing/2014/main" id="{A2D2AB20-52CE-B789-5832-91C40DB7EC6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78436036"/>
      </p:ext>
    </p:extLst>
  </p:cSld>
  <p:clrMapOvr>
    <a:masterClrMapping/>
  </p:clrMapOvr>
  <mc:AlternateContent xmlns:mc="http://schemas.openxmlformats.org/markup-compatibility/2006" xmlns:p14="http://schemas.microsoft.com/office/powerpoint/2010/main">
    <mc:Choice Requires="p14">
      <p:transition spd="slow" p14:dur="2000" advTm="30827"/>
    </mc:Choice>
    <mc:Fallback xmlns="">
      <p:transition spd="slow" advTm="30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2301411"/>
            <a:ext cx="9895367" cy="3409578"/>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Office of Audit Services</a:t>
            </a:r>
          </a:p>
          <a:p>
            <a:pPr marL="914400" lvl="1" indent="-457200">
              <a:buFont typeface="Arial" panose="020B0604020202020204" pitchFamily="34" charset="0"/>
              <a:buChar char="•"/>
            </a:pPr>
            <a:r>
              <a:rPr lang="en-US" sz="3200" b="1" dirty="0">
                <a:solidFill>
                  <a:schemeClr val="accent1"/>
                </a:solidFill>
                <a:hlinkClick r:id="rId5"/>
              </a:rPr>
              <a:t>NYSED OAS Website</a:t>
            </a:r>
            <a:endParaRPr lang="en-US" sz="3200" b="1" dirty="0">
              <a:solidFill>
                <a:schemeClr val="accent1"/>
              </a:solidFill>
            </a:endParaRPr>
          </a:p>
          <a:p>
            <a:pPr marL="914400" lvl="1" indent="-457200">
              <a:buFont typeface="Arial" panose="020B0604020202020204" pitchFamily="34" charset="0"/>
              <a:buChar char="•"/>
            </a:pPr>
            <a:r>
              <a:rPr lang="en-US" sz="3200" b="1" dirty="0">
                <a:solidFill>
                  <a:schemeClr val="accent1"/>
                </a:solidFill>
              </a:rPr>
              <a:t>Email: </a:t>
            </a:r>
            <a:r>
              <a:rPr lang="en-US" sz="3200" b="1" dirty="0">
                <a:solidFill>
                  <a:schemeClr val="accent1"/>
                </a:solidFill>
                <a:hlinkClick r:id="rId6">
                  <a:extLst>
                    <a:ext uri="{A12FA001-AC4F-418D-AE19-62706E023703}">
                      <ahyp:hlinkClr xmlns:ahyp="http://schemas.microsoft.com/office/drawing/2018/hyperlinkcolor" val="tx"/>
                    </a:ext>
                  </a:extLst>
                </a:hlinkClick>
              </a:rPr>
              <a:t>FSandSingleAudit@nysed.gov</a:t>
            </a:r>
            <a:endParaRPr lang="en-US" sz="3200" b="1" dirty="0">
              <a:solidFill>
                <a:schemeClr val="accent1"/>
              </a:solidFill>
            </a:endParaRPr>
          </a:p>
          <a:p>
            <a:pPr marL="914400" lvl="1" indent="-457200">
              <a:buFont typeface="Arial" panose="020B0604020202020204" pitchFamily="34" charset="0"/>
              <a:buChar char="•"/>
            </a:pPr>
            <a:endParaRPr lang="en-US" sz="3200" b="1" dirty="0">
              <a:solidFill>
                <a:schemeClr val="accent1"/>
              </a:solidFill>
            </a:endParaRPr>
          </a:p>
          <a:p>
            <a:pPr lvl="1"/>
            <a:endParaRPr lang="en-US" sz="3000" dirty="0">
              <a:solidFill>
                <a:schemeClr val="accent1"/>
              </a:solidFill>
            </a:endParaRP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7870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Contact Information</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And finally, here’s our website and contact information.&#10;&#10;If you have any questions regarding Financial Surveys 1-7, please contact the Office of Audit Services and email us at fsandsingleaudit@nysed.gov with any questions.&#10;&#10;Please note that anytime there’s a note in the business portal – it is best to respond within the portal when you can ---as different staff are assigned to different districts for different surveys.  However, if that is not applicable or possible, please email us anytime.&#10;&#10;&#10;&#10;&#10;&#10;&#10;&#10;">
            <a:hlinkClick r:id="" action="ppaction://media"/>
            <a:extLst>
              <a:ext uri="{FF2B5EF4-FFF2-40B4-BE49-F238E27FC236}">
                <a16:creationId xmlns:a16="http://schemas.microsoft.com/office/drawing/2014/main" id="{7DD927A0-05EC-4414-9276-588B36FCDC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647452"/>
      </p:ext>
    </p:extLst>
  </p:cSld>
  <p:clrMapOvr>
    <a:masterClrMapping/>
  </p:clrMapOvr>
  <mc:AlternateContent xmlns:mc="http://schemas.openxmlformats.org/markup-compatibility/2006" xmlns:p14="http://schemas.microsoft.com/office/powerpoint/2010/main">
    <mc:Choice Requires="p14">
      <p:transition spd="slow" p14:dur="2000" advTm="37460"/>
    </mc:Choice>
    <mc:Fallback xmlns="">
      <p:transition spd="slow" advTm="3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9526772" cy="18713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2083980" y="3265714"/>
            <a:ext cx="8823506" cy="7445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accent1"/>
                </a:solidFill>
                <a:effectLst/>
                <a:uLnTx/>
                <a:uFillTx/>
                <a:latin typeface="+mn-lt"/>
                <a:ea typeface="+mn-ea"/>
                <a:cs typeface="+mn-cs"/>
              </a:rPr>
              <a:t>Thank You</a:t>
            </a:r>
          </a:p>
        </p:txBody>
      </p:sp>
      <p:pic>
        <p:nvPicPr>
          <p:cNvPr id="4" name="Audio 3">
            <a:hlinkClick r:id="" action="ppaction://media"/>
            <a:extLst>
              <a:ext uri="{FF2B5EF4-FFF2-40B4-BE49-F238E27FC236}">
                <a16:creationId xmlns:a16="http://schemas.microsoft.com/office/drawing/2014/main" id="{316521F3-DD1F-44CF-0C27-27F27C5401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53853250"/>
      </p:ext>
    </p:extLst>
  </p:cSld>
  <p:clrMapOvr>
    <a:masterClrMapping/>
  </p:clrMapOvr>
  <mc:AlternateContent xmlns:mc="http://schemas.openxmlformats.org/markup-compatibility/2006" xmlns:p14="http://schemas.microsoft.com/office/powerpoint/2010/main">
    <mc:Choice Requires="p14">
      <p:transition spd="slow" p14:dur="2000" advTm="18768"/>
    </mc:Choice>
    <mc:Fallback xmlns="">
      <p:transition spd="slow" advTm="1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5" name="Straight Arrow Connector 14" descr="Select SED Monitoring and Vendor Performance System.&#10;">
            <a:extLst>
              <a:ext uri="{FF2B5EF4-FFF2-40B4-BE49-F238E27FC236}">
                <a16:creationId xmlns:a16="http://schemas.microsoft.com/office/drawing/2014/main" id="{F25E4B3A-DCB8-4CC2-AE36-54E9E3B6AE90}"/>
              </a:ext>
            </a:extLst>
          </p:cNvPr>
          <p:cNvCxnSpPr>
            <a:cxnSpLocks/>
          </p:cNvCxnSpPr>
          <p:nvPr/>
        </p:nvCxnSpPr>
        <p:spPr>
          <a:xfrm flipH="1">
            <a:off x="5751811" y="5171314"/>
            <a:ext cx="1026843" cy="754717"/>
          </a:xfrm>
          <a:prstGeom prst="straightConnector1">
            <a:avLst/>
          </a:prstGeom>
          <a:noFill/>
          <a:ln w="6350" cap="flat" cmpd="sng" algn="ctr">
            <a:solidFill>
              <a:srgbClr val="4472C4"/>
            </a:solidFill>
            <a:prstDash val="solid"/>
            <a:miter lim="800000"/>
            <a:tailEnd type="triangle"/>
          </a:ln>
          <a:effectLst/>
        </p:spPr>
      </p:cxnSp>
      <p:pic>
        <p:nvPicPr>
          <p:cNvPr id="17" name="Picture 16" descr="Screenshot of NYSED Application Business Portal webpage after login. Select “SED Monitoring and Vendor Performance System.”&#10;">
            <a:extLst>
              <a:ext uri="{FF2B5EF4-FFF2-40B4-BE49-F238E27FC236}">
                <a16:creationId xmlns:a16="http://schemas.microsoft.com/office/drawing/2014/main" id="{8A9C9A94-75AD-4A92-AF24-CC3F3B930B99}"/>
              </a:ext>
            </a:extLst>
          </p:cNvPr>
          <p:cNvPicPr/>
          <p:nvPr/>
        </p:nvPicPr>
        <p:blipFill rotWithShape="1">
          <a:blip r:embed="rId6"/>
          <a:srcRect l="11140" r="-13490"/>
          <a:stretch/>
        </p:blipFill>
        <p:spPr>
          <a:xfrm>
            <a:off x="1367047" y="2063931"/>
            <a:ext cx="9797139" cy="4235269"/>
          </a:xfrm>
          <a:prstGeom prst="rect">
            <a:avLst/>
          </a:prstGeom>
          <a:ln w="3175">
            <a:solidFill>
              <a:schemeClr val="tx1"/>
            </a:solidFill>
          </a:ln>
        </p:spPr>
      </p:pic>
      <p:sp>
        <p:nvSpPr>
          <p:cNvPr id="2" name="Rectangle 1" descr="Select SED Monitoring and Vendor Performance System.&#10;">
            <a:extLst>
              <a:ext uri="{FF2B5EF4-FFF2-40B4-BE49-F238E27FC236}">
                <a16:creationId xmlns:a16="http://schemas.microsoft.com/office/drawing/2014/main" id="{A45D65D2-33F8-4B24-9073-548AA8D920B8}"/>
              </a:ext>
            </a:extLst>
          </p:cNvPr>
          <p:cNvSpPr/>
          <p:nvPr/>
        </p:nvSpPr>
        <p:spPr>
          <a:xfrm>
            <a:off x="8786307" y="3517471"/>
            <a:ext cx="1141918" cy="28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descr="Select SED Monitoring and Vendor Performance System.&#10;">
            <a:hlinkClick r:id="" action="ppaction://media"/>
            <a:extLst>
              <a:ext uri="{FF2B5EF4-FFF2-40B4-BE49-F238E27FC236}">
                <a16:creationId xmlns:a16="http://schemas.microsoft.com/office/drawing/2014/main" id="{4A029E0A-D1E0-4A99-8DC8-2D7032D084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cxnSp>
        <p:nvCxnSpPr>
          <p:cNvPr id="10" name="Straight Arrow Connector 9" descr="NYSED.GOV">
            <a:extLst>
              <a:ext uri="{FF2B5EF4-FFF2-40B4-BE49-F238E27FC236}">
                <a16:creationId xmlns:a16="http://schemas.microsoft.com/office/drawing/2014/main" id="{DCA920DE-AA27-4F79-9158-5B63E3034C9F}"/>
              </a:ext>
            </a:extLst>
          </p:cNvPr>
          <p:cNvCxnSpPr>
            <a:cxnSpLocks/>
          </p:cNvCxnSpPr>
          <p:nvPr/>
        </p:nvCxnSpPr>
        <p:spPr>
          <a:xfrm flipH="1">
            <a:off x="4488712" y="5217858"/>
            <a:ext cx="692485" cy="75052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140478845"/>
      </p:ext>
    </p:extLst>
  </p:cSld>
  <p:clrMapOvr>
    <a:masterClrMapping/>
  </p:clrMapOvr>
  <mc:AlternateContent xmlns:mc="http://schemas.openxmlformats.org/markup-compatibility/2006" xmlns:p14="http://schemas.microsoft.com/office/powerpoint/2010/main">
    <mc:Choice Requires="p14">
      <p:transition spd="slow" p14:dur="2000" advTm="4956"/>
    </mc:Choice>
    <mc:Fallback xmlns="">
      <p:transition spd="slow" advTm="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5" name="Straight Arrow Connector 14"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extLst>
              <a:ext uri="{FF2B5EF4-FFF2-40B4-BE49-F238E27FC236}">
                <a16:creationId xmlns:a16="http://schemas.microsoft.com/office/drawing/2014/main" id="{F25E4B3A-DCB8-4CC2-AE36-54E9E3B6AE90}"/>
              </a:ext>
            </a:extLst>
          </p:cNvPr>
          <p:cNvCxnSpPr>
            <a:cxnSpLocks/>
          </p:cNvCxnSpPr>
          <p:nvPr/>
        </p:nvCxnSpPr>
        <p:spPr>
          <a:xfrm flipH="1">
            <a:off x="5751811" y="5171314"/>
            <a:ext cx="1026843" cy="754717"/>
          </a:xfrm>
          <a:prstGeom prst="straightConnector1">
            <a:avLst/>
          </a:prstGeom>
          <a:noFill/>
          <a:ln w="6350" cap="flat" cmpd="sng" algn="ctr">
            <a:solidFill>
              <a:srgbClr val="4472C4"/>
            </a:solidFill>
            <a:prstDash val="solid"/>
            <a:miter lim="800000"/>
            <a:tailEnd type="triangle"/>
          </a:ln>
          <a:effectLst/>
        </p:spPr>
      </p:cxnSp>
      <p:pic>
        <p:nvPicPr>
          <p:cNvPr id="14" name="Picture 13" descr="Screenshot of the next Business Portal page. This section displays the “Survey Navigation” page. The “Survey Navigation” page lists each section of the survey. 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
            <a:extLst>
              <a:ext uri="{FF2B5EF4-FFF2-40B4-BE49-F238E27FC236}">
                <a16:creationId xmlns:a16="http://schemas.microsoft.com/office/drawing/2014/main" id="{D5083AED-371C-4393-8642-A3EC1872D96D}"/>
              </a:ext>
            </a:extLst>
          </p:cNvPr>
          <p:cNvPicPr/>
          <p:nvPr/>
        </p:nvPicPr>
        <p:blipFill>
          <a:blip r:embed="rId6"/>
          <a:stretch>
            <a:fillRect/>
          </a:stretch>
        </p:blipFill>
        <p:spPr>
          <a:xfrm>
            <a:off x="1352551" y="2049403"/>
            <a:ext cx="9811636" cy="4332347"/>
          </a:xfrm>
          <a:prstGeom prst="rect">
            <a:avLst/>
          </a:prstGeom>
          <a:ln w="3175">
            <a:solidFill>
              <a:schemeClr val="tx1"/>
            </a:solidFill>
          </a:ln>
        </p:spPr>
      </p:pic>
      <p:pic>
        <p:nvPicPr>
          <p:cNvPr id="6" name="Audio 5"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hlinkClick r:id="" action="ppaction://media"/>
            <a:extLst>
              <a:ext uri="{FF2B5EF4-FFF2-40B4-BE49-F238E27FC236}">
                <a16:creationId xmlns:a16="http://schemas.microsoft.com/office/drawing/2014/main" id="{B04FD0E5-221F-4113-9C6D-85D142D4AC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cxnSp>
        <p:nvCxnSpPr>
          <p:cNvPr id="9" name="Straight Arrow Connector 8" descr="NYSED.GOV">
            <a:extLst>
              <a:ext uri="{FF2B5EF4-FFF2-40B4-BE49-F238E27FC236}">
                <a16:creationId xmlns:a16="http://schemas.microsoft.com/office/drawing/2014/main" id="{A697DEF0-137B-48A4-8D7E-B299374FC9EC}"/>
              </a:ext>
            </a:extLst>
          </p:cNvPr>
          <p:cNvCxnSpPr>
            <a:cxnSpLocks/>
          </p:cNvCxnSpPr>
          <p:nvPr/>
        </p:nvCxnSpPr>
        <p:spPr>
          <a:xfrm flipH="1">
            <a:off x="2539900" y="1921543"/>
            <a:ext cx="403322" cy="454894"/>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633356272"/>
      </p:ext>
    </p:extLst>
  </p:cSld>
  <p:clrMapOvr>
    <a:masterClrMapping/>
  </p:clrMapOvr>
  <mc:AlternateContent xmlns:mc="http://schemas.openxmlformats.org/markup-compatibility/2006" xmlns:p14="http://schemas.microsoft.com/office/powerpoint/2010/main">
    <mc:Choice Requires="p14">
      <p:transition spd="slow" p14:dur="2000" advTm="32999"/>
    </mc:Choice>
    <mc:Fallback xmlns="">
      <p:transition spd="slow" advTm="3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For all Financial Surveys, your submission has four possible statuses:&#10;&#10;· Submitted status means you answered the questions for that survey in the NYSED Application Business Portal and you are not able to edit your submission unless we send it back to you.&#10;&#10;· Approved status means your submission has been reviewed and approved by Office of Audit Services staff.&#10;&#10;· Not Submitted status means that the entity has yet to submit the survey.&#10;&#10;· Unsubmitted status means the submission was returned because at least one item was not addressed appropriately. When a survey is not approved, staff will record notes detailing the specific deficiencies with the submission. Entities must address those items and re-submit for Office of Audit Services staff to re-review. For each survey, if the due date falls on a weekend or a federal Holiday, the deadline becomes the next business day.">
            <a:extLst>
              <a:ext uri="{FF2B5EF4-FFF2-40B4-BE49-F238E27FC236}">
                <a16:creationId xmlns:a16="http://schemas.microsoft.com/office/drawing/2014/main" id="{4DA1D116-6BE5-4788-B0BE-7D228B446291}"/>
              </a:ext>
            </a:extLst>
          </p:cNvPr>
          <p:cNvSpPr>
            <a:spLocks noGrp="1"/>
          </p:cNvSpPr>
          <p:nvPr>
            <p:ph type="body" idx="1"/>
          </p:nvPr>
        </p:nvSpPr>
        <p:spPr>
          <a:xfrm>
            <a:off x="1232900" y="2332234"/>
            <a:ext cx="9968500" cy="4158507"/>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Status</a:t>
            </a:r>
          </a:p>
          <a:p>
            <a:pPr marL="914400" lvl="1" indent="-457200">
              <a:buFont typeface="Arial" panose="020B0604020202020204" pitchFamily="34" charset="0"/>
              <a:buChar char="•"/>
            </a:pPr>
            <a:r>
              <a:rPr lang="en-US" sz="2800" b="1" dirty="0">
                <a:solidFill>
                  <a:schemeClr val="accent1"/>
                </a:solidFill>
              </a:rPr>
              <a:t>Submitted – not able to edit submission, unless it is un-submitted by OAS staff,</a:t>
            </a:r>
          </a:p>
          <a:p>
            <a:pPr marL="914400" lvl="1" indent="-457200">
              <a:buFont typeface="Arial" panose="020B0604020202020204" pitchFamily="34" charset="0"/>
              <a:buChar char="•"/>
            </a:pPr>
            <a:r>
              <a:rPr lang="en-US" sz="2800" b="1" dirty="0">
                <a:solidFill>
                  <a:schemeClr val="accent1"/>
                </a:solidFill>
              </a:rPr>
              <a:t>Approved – submission was reviewed and approved by OAS staff, or</a:t>
            </a:r>
          </a:p>
          <a:p>
            <a:pPr marL="914400" lvl="1" indent="-457200">
              <a:buFont typeface="Arial" panose="020B0604020202020204" pitchFamily="34" charset="0"/>
              <a:buChar char="•"/>
            </a:pPr>
            <a:r>
              <a:rPr lang="en-US" sz="2800" b="1" dirty="0">
                <a:solidFill>
                  <a:schemeClr val="accent1"/>
                </a:solidFill>
              </a:rPr>
              <a:t>Not Submitted – survey has yet to be submitted, </a:t>
            </a:r>
          </a:p>
          <a:p>
            <a:pPr marL="914400" lvl="1" indent="-457200">
              <a:buFont typeface="Arial" panose="020B0604020202020204" pitchFamily="34" charset="0"/>
              <a:buChar char="•"/>
            </a:pPr>
            <a:r>
              <a:rPr lang="en-US" sz="2800" b="1" dirty="0">
                <a:solidFill>
                  <a:schemeClr val="accent1"/>
                </a:solidFill>
              </a:rPr>
              <a:t>Unsubmitted - survey was returned because at least one item was not addressed appropriately.  Notes within that survey detail deficiencies that must be corrected prior to re-submission.</a:t>
            </a:r>
          </a:p>
          <a:p>
            <a:pPr marL="457200" indent="-4572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If the due date falls on a weekend or Federal Holiday, the deadline becomes next business day.</a:t>
            </a:r>
          </a:p>
          <a:p>
            <a:pPr marL="800100" lvl="1" indent="-342900">
              <a:buFont typeface="Courier New" panose="02070309020205020404" pitchFamily="49" charset="0"/>
              <a:buChar char="o"/>
            </a:pPr>
            <a:endParaRPr lang="en-US" sz="3000" dirty="0">
              <a:solidFill>
                <a:schemeClr val="accent1"/>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318640" y="1314449"/>
            <a:ext cx="10287093" cy="6757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Background</a:t>
            </a:r>
          </a:p>
        </p:txBody>
      </p:sp>
      <p:pic>
        <p:nvPicPr>
          <p:cNvPr id="7" name="Audio 6">
            <a:hlinkClick r:id="" action="ppaction://media"/>
            <a:extLst>
              <a:ext uri="{FF2B5EF4-FFF2-40B4-BE49-F238E27FC236}">
                <a16:creationId xmlns:a16="http://schemas.microsoft.com/office/drawing/2014/main" id="{88B0260F-0BF8-846A-43DF-9D2A239874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658700"/>
      </p:ext>
    </p:extLst>
  </p:cSld>
  <p:clrMapOvr>
    <a:masterClrMapping/>
  </p:clrMapOvr>
  <mc:AlternateContent xmlns:mc="http://schemas.openxmlformats.org/markup-compatibility/2006" xmlns:p14="http://schemas.microsoft.com/office/powerpoint/2010/main">
    <mc:Choice Requires="p14">
      <p:transition spd="slow" p14:dur="2000" advTm="54320"/>
    </mc:Choice>
    <mc:Fallback xmlns="">
      <p:transition spd="slow" advTm="5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17617</TotalTime>
  <Words>2703</Words>
  <Application>Microsoft Office PowerPoint</Application>
  <PresentationFormat>Widescreen</PresentationFormat>
  <Paragraphs>382</Paragraphs>
  <Slides>64</Slides>
  <Notes>64</Notes>
  <HiddenSlides>0</HiddenSlides>
  <MMClips>64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Courier New</vt:lpstr>
      <vt:lpstr>Office Theme</vt:lpstr>
      <vt:lpstr>Financial Reporting Requirements for School Districts and BOCES</vt:lpstr>
      <vt:lpstr>Agenda</vt:lpstr>
      <vt:lpstr>Access to the NYSED Application Business Portal</vt:lpstr>
      <vt:lpstr>NYSED Application Business Portal</vt:lpstr>
      <vt:lpstr>NYSED Application Business Portal </vt:lpstr>
      <vt:lpstr>NYSED Application Business Portal </vt:lpstr>
      <vt:lpstr>NYSED Application Business Portal </vt:lpstr>
      <vt:lpstr>NYSED Application Business Portal </vt:lpstr>
      <vt:lpstr>Background</vt:lpstr>
      <vt:lpstr>Financial Survey 1: Audited Financial Statements</vt:lpstr>
      <vt:lpstr>Financial Survey 1 Requirements</vt:lpstr>
      <vt:lpstr>Financial Survey 1 Requirements </vt:lpstr>
      <vt:lpstr>Financial Survey 1 Requirements</vt:lpstr>
      <vt:lpstr>Financial Survey 1 Questions</vt:lpstr>
      <vt:lpstr>Financial Survey 1 Questions </vt:lpstr>
      <vt:lpstr>Financial Survey 1 Questions</vt:lpstr>
      <vt:lpstr>Financial Survey 1 Questions </vt:lpstr>
      <vt:lpstr>Financial Survey 1 Questions </vt:lpstr>
      <vt:lpstr>Financial Survey 1 Helpful Tips</vt:lpstr>
      <vt:lpstr>Financial Survey 2/3:  Financial Statement Board Approval, Management Letter(s), Extraclassroom Audit, and CAP(s)</vt:lpstr>
      <vt:lpstr>Financial Survey 2/3 </vt:lpstr>
      <vt:lpstr>Financial Survey 2/3 Requirements</vt:lpstr>
      <vt:lpstr>Financial Survey 2/3 Questions</vt:lpstr>
      <vt:lpstr>Financial Survey 2/3 Questions</vt:lpstr>
      <vt:lpstr>Financial Survey 2/3 Questions</vt:lpstr>
      <vt:lpstr>Financial Survey 2/3 Questions</vt:lpstr>
      <vt:lpstr>Financial Survey 2/3 Questions</vt:lpstr>
      <vt:lpstr>Financial Survey 2/3 Helpful Tips</vt:lpstr>
      <vt:lpstr>Financial Survey 4  Single Audit Threshold and/or Single Audit Exemption Form </vt:lpstr>
      <vt:lpstr>Financial Survey 4</vt:lpstr>
      <vt:lpstr>Financial Survey 4 Requirements</vt:lpstr>
      <vt:lpstr>Financial Survey 4 Questions</vt:lpstr>
      <vt:lpstr>Financial Survey 4 Questions </vt:lpstr>
      <vt:lpstr>Financial Survey 4 Questions </vt:lpstr>
      <vt:lpstr>Financial Survey 4 Helpful Tips</vt:lpstr>
      <vt:lpstr>Financial Survey 5:  Single Audit CAP(s) for Financial Statement Findings (Section II) and/or Major Federal Program Findings (Section III)</vt:lpstr>
      <vt:lpstr>Financial Survey 5 Requirements</vt:lpstr>
      <vt:lpstr>Financial Survey 5 Questions </vt:lpstr>
      <vt:lpstr>Financial Survey 5 Questions </vt:lpstr>
      <vt:lpstr>Financial Survey 5 Questions</vt:lpstr>
      <vt:lpstr>Financial Survey 5 Questions</vt:lpstr>
      <vt:lpstr>Financial Survey 5 Helpful Tips</vt:lpstr>
      <vt:lpstr>Financial Survey 6: Internal Audit Report and Related CAP(s)</vt:lpstr>
      <vt:lpstr>Financial Survey 6 Requirements</vt:lpstr>
      <vt:lpstr>Financial Survey 6 Questions </vt:lpstr>
      <vt:lpstr>Financial Survey 6 Questions </vt:lpstr>
      <vt:lpstr>Financial Survey 6 Questions</vt:lpstr>
      <vt:lpstr>Financial Survey 6 Questions</vt:lpstr>
      <vt:lpstr>Financial Survey 6 Questions</vt:lpstr>
      <vt:lpstr>Financial Survey 6 Helpful Tips</vt:lpstr>
      <vt:lpstr>Financial Survey 6B: Internal Control Exemption Certification   </vt:lpstr>
      <vt:lpstr>Financial Survey 6B</vt:lpstr>
      <vt:lpstr>Financial Survey 6B Question </vt:lpstr>
      <vt:lpstr>Financial Survey 6B Question </vt:lpstr>
      <vt:lpstr>Financial Survey 7:  Regulatory Audit and Related CAP(s)</vt:lpstr>
      <vt:lpstr>Financial Survey 7 Requirements</vt:lpstr>
      <vt:lpstr>Financial Survey 7 Questions </vt:lpstr>
      <vt:lpstr>Financial Survey 7 Questions</vt:lpstr>
      <vt:lpstr>Financial Survey 7 Questions</vt:lpstr>
      <vt:lpstr>Financial Survey 7 Helpful Tips</vt:lpstr>
      <vt:lpstr> Documents</vt:lpstr>
      <vt:lpstr>Useful Links</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Financial Reporting Requirements for School Districts and BOCES</dc:title>
  <dc:creator>NYS Education Department</dc:creator>
  <cp:lastModifiedBy>Carensa Grant</cp:lastModifiedBy>
  <cp:revision>629</cp:revision>
  <cp:lastPrinted>2025-07-15T14:33:48Z</cp:lastPrinted>
  <dcterms:created xsi:type="dcterms:W3CDTF">2021-01-08T14:31:11Z</dcterms:created>
  <dcterms:modified xsi:type="dcterms:W3CDTF">2025-07-28T18:24:49Z</dcterms:modified>
</cp:coreProperties>
</file>