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0"/>
  </p:notesMasterIdLst>
  <p:handoutMasterIdLst>
    <p:handoutMasterId r:id="rId61"/>
  </p:handoutMasterIdLst>
  <p:sldIdLst>
    <p:sldId id="342" r:id="rId2"/>
    <p:sldId id="295" r:id="rId3"/>
    <p:sldId id="311" r:id="rId4"/>
    <p:sldId id="358" r:id="rId5"/>
    <p:sldId id="423" r:id="rId6"/>
    <p:sldId id="424" r:id="rId7"/>
    <p:sldId id="435" r:id="rId8"/>
    <p:sldId id="364" r:id="rId9"/>
    <p:sldId id="427" r:id="rId10"/>
    <p:sldId id="442" r:id="rId11"/>
    <p:sldId id="430" r:id="rId12"/>
    <p:sldId id="431" r:id="rId13"/>
    <p:sldId id="433" r:id="rId14"/>
    <p:sldId id="417" r:id="rId15"/>
    <p:sldId id="420" r:id="rId16"/>
    <p:sldId id="418" r:id="rId17"/>
    <p:sldId id="419" r:id="rId18"/>
    <p:sldId id="436" r:id="rId19"/>
    <p:sldId id="373" r:id="rId20"/>
    <p:sldId id="365" r:id="rId21"/>
    <p:sldId id="309" r:id="rId22"/>
    <p:sldId id="347" r:id="rId23"/>
    <p:sldId id="310" r:id="rId24"/>
    <p:sldId id="348" r:id="rId25"/>
    <p:sldId id="441" r:id="rId26"/>
    <p:sldId id="352" r:id="rId27"/>
    <p:sldId id="354" r:id="rId28"/>
    <p:sldId id="355" r:id="rId29"/>
    <p:sldId id="376" r:id="rId30"/>
    <p:sldId id="377" r:id="rId31"/>
    <p:sldId id="378" r:id="rId32"/>
    <p:sldId id="437" r:id="rId33"/>
    <p:sldId id="379" r:id="rId34"/>
    <p:sldId id="380" r:id="rId35"/>
    <p:sldId id="381" r:id="rId36"/>
    <p:sldId id="383" r:id="rId37"/>
    <p:sldId id="405" r:id="rId38"/>
    <p:sldId id="439" r:id="rId39"/>
    <p:sldId id="440" r:id="rId40"/>
    <p:sldId id="387" r:id="rId41"/>
    <p:sldId id="388" r:id="rId42"/>
    <p:sldId id="389" r:id="rId43"/>
    <p:sldId id="390" r:id="rId44"/>
    <p:sldId id="392" r:id="rId45"/>
    <p:sldId id="391" r:id="rId46"/>
    <p:sldId id="393" r:id="rId47"/>
    <p:sldId id="438" r:id="rId48"/>
    <p:sldId id="394" r:id="rId49"/>
    <p:sldId id="395" r:id="rId50"/>
    <p:sldId id="396" r:id="rId51"/>
    <p:sldId id="397" r:id="rId52"/>
    <p:sldId id="398" r:id="rId53"/>
    <p:sldId id="399" r:id="rId54"/>
    <p:sldId id="400" r:id="rId55"/>
    <p:sldId id="401" r:id="rId56"/>
    <p:sldId id="402" r:id="rId57"/>
    <p:sldId id="403" r:id="rId58"/>
    <p:sldId id="414" r:id="rId59"/>
  </p:sldIdLst>
  <p:sldSz cx="9144000" cy="6858000" type="screen4x3"/>
  <p:notesSz cx="7010400" cy="9296400"/>
  <p:defaultTextStyle>
    <a:defPPr>
      <a:defRPr lang="en-US"/>
    </a:defPPr>
    <a:lvl1pPr algn="l" rtl="0" eaLnBrk="0" fontAlgn="base" hangingPunct="0">
      <a:spcBef>
        <a:spcPct val="0"/>
      </a:spcBef>
      <a:spcAft>
        <a:spcPct val="0"/>
      </a:spcAft>
      <a:defRPr sz="12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Tahoma" panose="020B0604030504040204" pitchFamily="34" charset="0"/>
        <a:ea typeface="+mn-ea"/>
        <a:cs typeface="+mn-cs"/>
      </a:defRPr>
    </a:lvl6pPr>
    <a:lvl7pPr marL="2743200" algn="l" defTabSz="914400" rtl="0" eaLnBrk="1" latinLnBrk="0" hangingPunct="1">
      <a:defRPr sz="1200" kern="1200">
        <a:solidFill>
          <a:schemeClr val="tx1"/>
        </a:solidFill>
        <a:latin typeface="Tahoma" panose="020B0604030504040204" pitchFamily="34" charset="0"/>
        <a:ea typeface="+mn-ea"/>
        <a:cs typeface="+mn-cs"/>
      </a:defRPr>
    </a:lvl7pPr>
    <a:lvl8pPr marL="3200400" algn="l" defTabSz="914400" rtl="0" eaLnBrk="1" latinLnBrk="0" hangingPunct="1">
      <a:defRPr sz="1200" kern="1200">
        <a:solidFill>
          <a:schemeClr val="tx1"/>
        </a:solidFill>
        <a:latin typeface="Tahoma" panose="020B0604030504040204" pitchFamily="34" charset="0"/>
        <a:ea typeface="+mn-ea"/>
        <a:cs typeface="+mn-cs"/>
      </a:defRPr>
    </a:lvl8pPr>
    <a:lvl9pPr marL="3657600" algn="l" defTabSz="914400" rtl="0" eaLnBrk="1" latinLnBrk="0" hangingPunct="1">
      <a:defRPr sz="12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84D"/>
    <a:srgbClr val="C6183D"/>
    <a:srgbClr val="E9496B"/>
    <a:srgbClr val="00B888"/>
    <a:srgbClr val="00E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30" autoAdjust="0"/>
  </p:normalViewPr>
  <p:slideViewPr>
    <p:cSldViewPr>
      <p:cViewPr varScale="1">
        <p:scale>
          <a:sx n="62" d="100"/>
          <a:sy n="62" d="100"/>
        </p:scale>
        <p:origin x="75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2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B63DC7D7-5EC4-46D4-A384-78A89224E8F0}"/>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5" name="Rectangle 3">
            <a:extLst>
              <a:ext uri="{FF2B5EF4-FFF2-40B4-BE49-F238E27FC236}">
                <a16:creationId xmlns:a16="http://schemas.microsoft.com/office/drawing/2014/main" id="{11278B77-6A44-470E-81E4-3B922A5FB69C}"/>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330756" name="Rectangle 4">
            <a:extLst>
              <a:ext uri="{FF2B5EF4-FFF2-40B4-BE49-F238E27FC236}">
                <a16:creationId xmlns:a16="http://schemas.microsoft.com/office/drawing/2014/main" id="{95D34EF5-3EF5-4345-8138-91FF3236989B}"/>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7" name="Rectangle 5">
            <a:extLst>
              <a:ext uri="{FF2B5EF4-FFF2-40B4-BE49-F238E27FC236}">
                <a16:creationId xmlns:a16="http://schemas.microsoft.com/office/drawing/2014/main" id="{96E273D9-ECAF-4731-BD2A-D5E077A6E3A7}"/>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a:latin typeface="Arial" panose="020B0604020202020204" pitchFamily="34" charset="0"/>
              </a:defRPr>
            </a:lvl1pPr>
          </a:lstStyle>
          <a:p>
            <a:fld id="{7EB3CE1A-46DD-4807-AF9B-6DD3B269E6D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83E0A5C-973A-49BB-BDF7-2AF83FC8006B}"/>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39" name="Rectangle 3">
            <a:extLst>
              <a:ext uri="{FF2B5EF4-FFF2-40B4-BE49-F238E27FC236}">
                <a16:creationId xmlns:a16="http://schemas.microsoft.com/office/drawing/2014/main" id="{56349482-53DA-4FEE-A9AA-95E697FD3D91}"/>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3076" name="Rectangle 4">
            <a:extLst>
              <a:ext uri="{FF2B5EF4-FFF2-40B4-BE49-F238E27FC236}">
                <a16:creationId xmlns:a16="http://schemas.microsoft.com/office/drawing/2014/main" id="{B2A884A1-59E4-4638-A159-BD1C055B8508}"/>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E9DC60D1-E202-4628-99B0-1B6E3AF3C585}"/>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16:creationId xmlns:a16="http://schemas.microsoft.com/office/drawing/2014/main" id="{BF225F1A-3871-41E4-B5DF-B79246653B88}"/>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43" name="Rectangle 7">
            <a:extLst>
              <a:ext uri="{FF2B5EF4-FFF2-40B4-BE49-F238E27FC236}">
                <a16:creationId xmlns:a16="http://schemas.microsoft.com/office/drawing/2014/main" id="{69170276-D3A9-4C92-828E-8146600F8096}"/>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a:latin typeface="Arial" panose="020B0604020202020204" pitchFamily="34" charset="0"/>
              </a:defRPr>
            </a:lvl1pPr>
          </a:lstStyle>
          <a:p>
            <a:fld id="{1E186C7B-EB85-4BF7-91B2-03A42D68397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29F6A60-EBF3-49B0-8861-F491A4EEDDC3}"/>
              </a:ext>
            </a:extLst>
          </p:cNvPr>
          <p:cNvSpPr>
            <a:spLocks noGrp="1" noChangeArrowheads="1"/>
          </p:cNvSpPr>
          <p:nvPr>
            <p:ph type="sldNum" sz="quarter" idx="5"/>
          </p:nvPr>
        </p:nvSpPr>
        <p:spPr>
          <a:noFill/>
        </p:spPr>
        <p:txBody>
          <a:bodyPr/>
          <a:lstStyle>
            <a:lvl1pPr defTabSz="931863">
              <a:defRPr sz="1200">
                <a:solidFill>
                  <a:schemeClr val="tx1"/>
                </a:solidFill>
                <a:latin typeface="Tahoma" panose="020B0604030504040204" pitchFamily="34" charset="0"/>
              </a:defRPr>
            </a:lvl1pPr>
            <a:lvl2pPr marL="742950" indent="-285750" defTabSz="931863">
              <a:defRPr sz="1200">
                <a:solidFill>
                  <a:schemeClr val="tx1"/>
                </a:solidFill>
                <a:latin typeface="Tahoma" panose="020B0604030504040204" pitchFamily="34" charset="0"/>
              </a:defRPr>
            </a:lvl2pPr>
            <a:lvl3pPr marL="1143000" indent="-228600" defTabSz="931863">
              <a:defRPr sz="1200">
                <a:solidFill>
                  <a:schemeClr val="tx1"/>
                </a:solidFill>
                <a:latin typeface="Tahoma" panose="020B0604030504040204" pitchFamily="34" charset="0"/>
              </a:defRPr>
            </a:lvl3pPr>
            <a:lvl4pPr marL="1600200" indent="-228600" defTabSz="931863">
              <a:defRPr sz="1200">
                <a:solidFill>
                  <a:schemeClr val="tx1"/>
                </a:solidFill>
                <a:latin typeface="Tahoma" panose="020B0604030504040204" pitchFamily="34" charset="0"/>
              </a:defRPr>
            </a:lvl4pPr>
            <a:lvl5pPr marL="2057400" indent="-228600" defTabSz="931863">
              <a:defRPr sz="12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12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12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12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1200">
                <a:solidFill>
                  <a:schemeClr val="tx1"/>
                </a:solidFill>
                <a:latin typeface="Tahoma" panose="020B0604030504040204" pitchFamily="34" charset="0"/>
              </a:defRPr>
            </a:lvl9pPr>
          </a:lstStyle>
          <a:p>
            <a:fld id="{AEBF87F0-86DE-4FEC-8135-EC6A78BA219E}" type="slidenum">
              <a:rPr lang="en-US" altLang="en-US">
                <a:latin typeface="Arial" panose="020B0604020202020204" pitchFamily="34" charset="0"/>
              </a:rPr>
              <a:pPr/>
              <a:t>1</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AF8EA5DC-AF80-407E-849B-B231F7A3108A}"/>
              </a:ext>
            </a:extLst>
          </p:cNvPr>
          <p:cNvSpPr>
            <a:spLocks noRot="1" noChangeArrowheads="1" noTextEdit="1"/>
          </p:cNvSpPr>
          <p:nvPr>
            <p:ph type="sldImg"/>
          </p:nvPr>
        </p:nvSpPr>
        <p:spPr>
          <a:ln/>
        </p:spPr>
      </p:sp>
      <p:sp>
        <p:nvSpPr>
          <p:cNvPr id="6148" name="Rectangle 3">
            <a:extLst>
              <a:ext uri="{FF2B5EF4-FFF2-40B4-BE49-F238E27FC236}">
                <a16:creationId xmlns:a16="http://schemas.microsoft.com/office/drawing/2014/main" id="{4E9322BE-3423-4DCA-AAF8-13EAEE75BA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E64BDCB-CDA4-4019-9409-DD719CD41185}"/>
              </a:ext>
            </a:extLst>
          </p:cNvPr>
          <p:cNvSpPr>
            <a:spLocks noGrp="1" noChangeArrowheads="1"/>
          </p:cNvSpPr>
          <p:nvPr>
            <p:ph type="sldNum" sz="quarter" idx="5"/>
          </p:nvPr>
        </p:nvSpPr>
        <p:spPr>
          <a:noFill/>
        </p:spPr>
        <p:txBody>
          <a:bodyPr/>
          <a:lstStyle>
            <a:lvl1pPr defTabSz="931863">
              <a:defRPr sz="1200">
                <a:solidFill>
                  <a:schemeClr val="tx1"/>
                </a:solidFill>
                <a:latin typeface="Tahoma" panose="020B0604030504040204" pitchFamily="34" charset="0"/>
              </a:defRPr>
            </a:lvl1pPr>
            <a:lvl2pPr marL="742950" indent="-285750" defTabSz="931863">
              <a:defRPr sz="1200">
                <a:solidFill>
                  <a:schemeClr val="tx1"/>
                </a:solidFill>
                <a:latin typeface="Tahoma" panose="020B0604030504040204" pitchFamily="34" charset="0"/>
              </a:defRPr>
            </a:lvl2pPr>
            <a:lvl3pPr marL="1143000" indent="-228600" defTabSz="931863">
              <a:defRPr sz="1200">
                <a:solidFill>
                  <a:schemeClr val="tx1"/>
                </a:solidFill>
                <a:latin typeface="Tahoma" panose="020B0604030504040204" pitchFamily="34" charset="0"/>
              </a:defRPr>
            </a:lvl3pPr>
            <a:lvl4pPr marL="1600200" indent="-228600" defTabSz="931863">
              <a:defRPr sz="1200">
                <a:solidFill>
                  <a:schemeClr val="tx1"/>
                </a:solidFill>
                <a:latin typeface="Tahoma" panose="020B0604030504040204" pitchFamily="34" charset="0"/>
              </a:defRPr>
            </a:lvl4pPr>
            <a:lvl5pPr marL="2057400" indent="-228600" defTabSz="931863">
              <a:defRPr sz="12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12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12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12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1200">
                <a:solidFill>
                  <a:schemeClr val="tx1"/>
                </a:solidFill>
                <a:latin typeface="Tahoma" panose="020B0604030504040204" pitchFamily="34" charset="0"/>
              </a:defRPr>
            </a:lvl9pPr>
          </a:lstStyle>
          <a:p>
            <a:fld id="{F40157BF-42AA-4013-990D-E900D8908EC2}"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3F9F6149-CB21-4999-89D9-897CDBADA756}"/>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CCE3B2FB-8EC9-4819-8952-47DB8DA684BC}"/>
              </a:ext>
            </a:extLst>
          </p:cNvPr>
          <p:cNvSpPr>
            <a:spLocks noGrp="1" noChangeArrowheads="1"/>
          </p:cNvSpPr>
          <p:nvPr>
            <p:ph type="body" idx="1"/>
          </p:nvPr>
        </p:nvSpPr>
        <p:spPr>
          <a:xfrm>
            <a:off x="935038" y="4416425"/>
            <a:ext cx="5140325" cy="4183063"/>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447533-C5B6-4D2B-B343-92E917A2A474}"/>
              </a:ext>
            </a:extLst>
          </p:cNvPr>
          <p:cNvGrpSpPr>
            <a:grpSpLocks/>
          </p:cNvGrpSpPr>
          <p:nvPr/>
        </p:nvGrpSpPr>
        <p:grpSpPr bwMode="auto">
          <a:xfrm>
            <a:off x="0" y="2438400"/>
            <a:ext cx="9009063" cy="1052513"/>
            <a:chOff x="0" y="1536"/>
            <a:chExt cx="5675" cy="663"/>
          </a:xfrm>
        </p:grpSpPr>
        <p:grpSp>
          <p:nvGrpSpPr>
            <p:cNvPr id="5" name="Group 3">
              <a:extLst>
                <a:ext uri="{FF2B5EF4-FFF2-40B4-BE49-F238E27FC236}">
                  <a16:creationId xmlns:a16="http://schemas.microsoft.com/office/drawing/2014/main" id="{630350AF-AD62-4E28-8F3F-30E894461490}"/>
                </a:ext>
              </a:extLst>
            </p:cNvPr>
            <p:cNvGrpSpPr>
              <a:grpSpLocks/>
            </p:cNvGrpSpPr>
            <p:nvPr/>
          </p:nvGrpSpPr>
          <p:grpSpPr bwMode="auto">
            <a:xfrm>
              <a:off x="183" y="1604"/>
              <a:ext cx="448" cy="299"/>
              <a:chOff x="720" y="336"/>
              <a:chExt cx="624" cy="432"/>
            </a:xfrm>
          </p:grpSpPr>
          <p:sp>
            <p:nvSpPr>
              <p:cNvPr id="12" name="Rectangle 4">
                <a:extLst>
                  <a:ext uri="{FF2B5EF4-FFF2-40B4-BE49-F238E27FC236}">
                    <a16:creationId xmlns:a16="http://schemas.microsoft.com/office/drawing/2014/main" id="{AE8E51E1-4426-4F31-8E0C-3FA63613B9E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sp>
            <p:nvSpPr>
              <p:cNvPr id="13" name="Rectangle 5">
                <a:extLst>
                  <a:ext uri="{FF2B5EF4-FFF2-40B4-BE49-F238E27FC236}">
                    <a16:creationId xmlns:a16="http://schemas.microsoft.com/office/drawing/2014/main" id="{97336DF8-5D79-460C-B9A5-F2578D7FC13F}"/>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grpSp>
        <p:grpSp>
          <p:nvGrpSpPr>
            <p:cNvPr id="6" name="Group 6">
              <a:extLst>
                <a:ext uri="{FF2B5EF4-FFF2-40B4-BE49-F238E27FC236}">
                  <a16:creationId xmlns:a16="http://schemas.microsoft.com/office/drawing/2014/main" id="{A4006D19-D2CE-4D3E-A6AB-2526A4FD2A6A}"/>
                </a:ext>
              </a:extLst>
            </p:cNvPr>
            <p:cNvGrpSpPr>
              <a:grpSpLocks/>
            </p:cNvGrpSpPr>
            <p:nvPr/>
          </p:nvGrpSpPr>
          <p:grpSpPr bwMode="auto">
            <a:xfrm>
              <a:off x="261" y="1870"/>
              <a:ext cx="465" cy="299"/>
              <a:chOff x="912" y="2640"/>
              <a:chExt cx="672" cy="432"/>
            </a:xfrm>
          </p:grpSpPr>
          <p:sp>
            <p:nvSpPr>
              <p:cNvPr id="10" name="Rectangle 7">
                <a:extLst>
                  <a:ext uri="{FF2B5EF4-FFF2-40B4-BE49-F238E27FC236}">
                    <a16:creationId xmlns:a16="http://schemas.microsoft.com/office/drawing/2014/main" id="{B8BB3C6D-7AC6-4D8F-8312-9F5E4AE87D21}"/>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sp>
            <p:nvSpPr>
              <p:cNvPr id="11" name="Rectangle 8">
                <a:extLst>
                  <a:ext uri="{FF2B5EF4-FFF2-40B4-BE49-F238E27FC236}">
                    <a16:creationId xmlns:a16="http://schemas.microsoft.com/office/drawing/2014/main" id="{7F82D387-EBBC-4738-8213-5CCB8AEEEEC9}"/>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grpSp>
        <p:sp>
          <p:nvSpPr>
            <p:cNvPr id="7" name="Rectangle 9">
              <a:extLst>
                <a:ext uri="{FF2B5EF4-FFF2-40B4-BE49-F238E27FC236}">
                  <a16:creationId xmlns:a16="http://schemas.microsoft.com/office/drawing/2014/main" id="{631380A4-AE59-4F09-97C5-8A3BB68C8257}"/>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sp>
          <p:nvSpPr>
            <p:cNvPr id="8" name="Rectangle 10">
              <a:extLst>
                <a:ext uri="{FF2B5EF4-FFF2-40B4-BE49-F238E27FC236}">
                  <a16:creationId xmlns:a16="http://schemas.microsoft.com/office/drawing/2014/main" id="{1C0D60A6-300E-4814-8A59-D1ECF9A3AF4A}"/>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sp>
          <p:nvSpPr>
            <p:cNvPr id="9" name="Rectangle 11">
              <a:extLst>
                <a:ext uri="{FF2B5EF4-FFF2-40B4-BE49-F238E27FC236}">
                  <a16:creationId xmlns:a16="http://schemas.microsoft.com/office/drawing/2014/main" id="{0C36A54F-D06F-46CE-95E7-0233EAF84179}"/>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defRPr/>
              </a:pPr>
              <a:endParaRPr lang="en-US" altLang="en-US"/>
            </a:p>
          </p:txBody>
        </p:sp>
      </p:grpSp>
      <p:sp>
        <p:nvSpPr>
          <p:cNvPr id="92172" name="Rectangle 12">
            <a:extLst>
              <a:ext uri="{FF2B5EF4-FFF2-40B4-BE49-F238E27FC236}">
                <a16:creationId xmlns:a16="http://schemas.microsoft.com/office/drawing/2014/main" id="{40ACEB68-ABB9-4E92-AD5A-8AD2C3DAC63D}"/>
              </a:ext>
            </a:extLst>
          </p:cNvPr>
          <p:cNvSpPr>
            <a:spLocks noGrp="1" noChangeArrowheads="1"/>
          </p:cNvSpPr>
          <p:nvPr>
            <p:ph type="ctrTitle"/>
          </p:nvPr>
        </p:nvSpPr>
        <p:spPr>
          <a:xfrm>
            <a:off x="990600" y="1676400"/>
            <a:ext cx="7772400" cy="1462088"/>
          </a:xfrm>
        </p:spPr>
        <p:txBody>
          <a:bodyPr/>
          <a:lstStyle>
            <a:lvl1pPr>
              <a:defRPr/>
            </a:lvl1pPr>
          </a:lstStyle>
          <a:p>
            <a:pPr lvl="0"/>
            <a:r>
              <a:rPr lang="en-US" altLang="en-US" noProof="0"/>
              <a:t>Click to edit Master title style</a:t>
            </a:r>
          </a:p>
        </p:txBody>
      </p:sp>
      <p:sp>
        <p:nvSpPr>
          <p:cNvPr id="92173" name="Rectangle 13">
            <a:extLst>
              <a:ext uri="{FF2B5EF4-FFF2-40B4-BE49-F238E27FC236}">
                <a16:creationId xmlns:a16="http://schemas.microsoft.com/office/drawing/2014/main" id="{114B31E7-E5CA-4996-83A8-5C3367AABFB9}"/>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4" name="Rectangle 14">
            <a:extLst>
              <a:ext uri="{FF2B5EF4-FFF2-40B4-BE49-F238E27FC236}">
                <a16:creationId xmlns:a16="http://schemas.microsoft.com/office/drawing/2014/main" id="{2F1E6E4C-B55F-4D83-8498-C8A190EECE71}"/>
              </a:ext>
            </a:extLst>
          </p:cNvPr>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en-US"/>
          </a:p>
        </p:txBody>
      </p:sp>
      <p:sp>
        <p:nvSpPr>
          <p:cNvPr id="15" name="Rectangle 15">
            <a:extLst>
              <a:ext uri="{FF2B5EF4-FFF2-40B4-BE49-F238E27FC236}">
                <a16:creationId xmlns:a16="http://schemas.microsoft.com/office/drawing/2014/main" id="{3C461EF4-14C5-4D72-9231-DAE46973E4C6}"/>
              </a:ext>
            </a:extLst>
          </p:cNvPr>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en-US"/>
          </a:p>
        </p:txBody>
      </p:sp>
      <p:sp>
        <p:nvSpPr>
          <p:cNvPr id="16" name="Rectangle 16">
            <a:extLst>
              <a:ext uri="{FF2B5EF4-FFF2-40B4-BE49-F238E27FC236}">
                <a16:creationId xmlns:a16="http://schemas.microsoft.com/office/drawing/2014/main" id="{6E967091-B258-4063-A748-6FA7B3317CC1}"/>
              </a:ext>
            </a:extLst>
          </p:cNvPr>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4908E24C-36F3-4CA4-B6B5-3FEACCA80157}" type="slidenum">
              <a:rPr lang="en-US" altLang="en-US"/>
              <a:pPr/>
              <a:t>‹#›</a:t>
            </a:fld>
            <a:endParaRPr lang="en-US" altLang="en-US"/>
          </a:p>
        </p:txBody>
      </p:sp>
    </p:spTree>
    <p:extLst>
      <p:ext uri="{BB962C8B-B14F-4D97-AF65-F5344CB8AC3E}">
        <p14:creationId xmlns:p14="http://schemas.microsoft.com/office/powerpoint/2010/main" val="402416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6D5C-EFB9-4101-AAFA-234D31ACB5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D2E40-429A-4C8B-B6BE-51D15F241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C4C42429-BC98-4DD2-B476-0988973FAC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6CF47B5E-FBA0-443A-AC9D-59F898F012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AC78CAED-B515-4E47-BFC9-645CD2D7424C}"/>
              </a:ext>
            </a:extLst>
          </p:cNvPr>
          <p:cNvSpPr>
            <a:spLocks noGrp="1" noChangeArrowheads="1"/>
          </p:cNvSpPr>
          <p:nvPr>
            <p:ph type="sldNum" sz="quarter" idx="12"/>
          </p:nvPr>
        </p:nvSpPr>
        <p:spPr>
          <a:ln/>
        </p:spPr>
        <p:txBody>
          <a:bodyPr/>
          <a:lstStyle>
            <a:lvl1pPr>
              <a:defRPr/>
            </a:lvl1pPr>
          </a:lstStyle>
          <a:p>
            <a:fld id="{9E7E4886-D0FE-4CFF-8E03-E89E481C90DE}" type="slidenum">
              <a:rPr lang="en-US" altLang="en-US"/>
              <a:pPr/>
              <a:t>‹#›</a:t>
            </a:fld>
            <a:endParaRPr lang="en-US" altLang="en-US"/>
          </a:p>
        </p:txBody>
      </p:sp>
    </p:spTree>
    <p:extLst>
      <p:ext uri="{BB962C8B-B14F-4D97-AF65-F5344CB8AC3E}">
        <p14:creationId xmlns:p14="http://schemas.microsoft.com/office/powerpoint/2010/main" val="28157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F3F57-0E55-4912-ABA3-176DB768CA9B}"/>
              </a:ext>
            </a:extLst>
          </p:cNvPr>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2E9AE6-CA6E-45FF-9D23-09312FD574B1}"/>
              </a:ext>
            </a:extLst>
          </p:cNvPr>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082F243-3696-47C6-BF57-55BD8BB0D1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3418EDD5-BC2F-4EDA-AA65-7C763163BA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B25B59F8-7777-4301-A0A8-00CE5BE1216D}"/>
              </a:ext>
            </a:extLst>
          </p:cNvPr>
          <p:cNvSpPr>
            <a:spLocks noGrp="1" noChangeArrowheads="1"/>
          </p:cNvSpPr>
          <p:nvPr>
            <p:ph type="sldNum" sz="quarter" idx="12"/>
          </p:nvPr>
        </p:nvSpPr>
        <p:spPr>
          <a:ln/>
        </p:spPr>
        <p:txBody>
          <a:bodyPr/>
          <a:lstStyle>
            <a:lvl1pPr>
              <a:defRPr/>
            </a:lvl1pPr>
          </a:lstStyle>
          <a:p>
            <a:fld id="{9A7D6FCA-3879-48F4-8313-13DD80D63C05}" type="slidenum">
              <a:rPr lang="en-US" altLang="en-US"/>
              <a:pPr/>
              <a:t>‹#›</a:t>
            </a:fld>
            <a:endParaRPr lang="en-US" altLang="en-US"/>
          </a:p>
        </p:txBody>
      </p:sp>
    </p:spTree>
    <p:extLst>
      <p:ext uri="{BB962C8B-B14F-4D97-AF65-F5344CB8AC3E}">
        <p14:creationId xmlns:p14="http://schemas.microsoft.com/office/powerpoint/2010/main" val="111659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E2649-7FC6-4F56-88FF-D6493BDBB8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A25581-B7EF-4315-B972-77E67A65D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BA08C79-36F6-487E-AB1A-D32824DF71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327CA194-E1FE-4B27-AE92-7D37F97034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84EB45D-2106-4373-8A66-7E7976A346BD}"/>
              </a:ext>
            </a:extLst>
          </p:cNvPr>
          <p:cNvSpPr>
            <a:spLocks noGrp="1" noChangeArrowheads="1"/>
          </p:cNvSpPr>
          <p:nvPr>
            <p:ph type="sldNum" sz="quarter" idx="12"/>
          </p:nvPr>
        </p:nvSpPr>
        <p:spPr>
          <a:ln/>
        </p:spPr>
        <p:txBody>
          <a:bodyPr/>
          <a:lstStyle>
            <a:lvl1pPr>
              <a:defRPr/>
            </a:lvl1pPr>
          </a:lstStyle>
          <a:p>
            <a:fld id="{32A20F2D-7F04-408C-B636-286AEDA5F6E3}" type="slidenum">
              <a:rPr lang="en-US" altLang="en-US"/>
              <a:pPr/>
              <a:t>‹#›</a:t>
            </a:fld>
            <a:endParaRPr lang="en-US" altLang="en-US"/>
          </a:p>
        </p:txBody>
      </p:sp>
    </p:spTree>
    <p:extLst>
      <p:ext uri="{BB962C8B-B14F-4D97-AF65-F5344CB8AC3E}">
        <p14:creationId xmlns:p14="http://schemas.microsoft.com/office/powerpoint/2010/main" val="87135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41AB-69BA-49E0-8123-09CC4B19F14F}"/>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1E6029-471F-4A29-BCAE-04DD31DD111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FB1B41DD-0350-493C-879B-D209BDA073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a:extLst>
              <a:ext uri="{FF2B5EF4-FFF2-40B4-BE49-F238E27FC236}">
                <a16:creationId xmlns:a16="http://schemas.microsoft.com/office/drawing/2014/main" id="{308CCEAD-0AD9-4808-8DD1-893BC50617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19E9D9E-4FC2-48B2-8ABB-200076E612AC}"/>
              </a:ext>
            </a:extLst>
          </p:cNvPr>
          <p:cNvSpPr>
            <a:spLocks noGrp="1" noChangeArrowheads="1"/>
          </p:cNvSpPr>
          <p:nvPr>
            <p:ph type="sldNum" sz="quarter" idx="12"/>
          </p:nvPr>
        </p:nvSpPr>
        <p:spPr>
          <a:ln/>
        </p:spPr>
        <p:txBody>
          <a:bodyPr/>
          <a:lstStyle>
            <a:lvl1pPr>
              <a:defRPr/>
            </a:lvl1pPr>
          </a:lstStyle>
          <a:p>
            <a:fld id="{2E7760C0-11C0-4B06-9FFC-67161CE6BF86}" type="slidenum">
              <a:rPr lang="en-US" altLang="en-US"/>
              <a:pPr/>
              <a:t>‹#›</a:t>
            </a:fld>
            <a:endParaRPr lang="en-US" altLang="en-US"/>
          </a:p>
        </p:txBody>
      </p:sp>
    </p:spTree>
    <p:extLst>
      <p:ext uri="{BB962C8B-B14F-4D97-AF65-F5344CB8AC3E}">
        <p14:creationId xmlns:p14="http://schemas.microsoft.com/office/powerpoint/2010/main" val="397278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1F9C-07C3-495B-88A6-46EC06AAB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082D1E-7DE5-40D0-9706-C1236200797C}"/>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1918C5-AF9D-4377-8C63-DBB3B1813FDC}"/>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ED8A5E59-C7D8-4B58-9796-6FC2B22003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3A73E935-99C3-4FB3-BCDC-6299BE3C85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E4F9ACC0-36C0-4C8C-971B-1955DAF345D3}"/>
              </a:ext>
            </a:extLst>
          </p:cNvPr>
          <p:cNvSpPr>
            <a:spLocks noGrp="1" noChangeArrowheads="1"/>
          </p:cNvSpPr>
          <p:nvPr>
            <p:ph type="sldNum" sz="quarter" idx="12"/>
          </p:nvPr>
        </p:nvSpPr>
        <p:spPr>
          <a:ln/>
        </p:spPr>
        <p:txBody>
          <a:bodyPr/>
          <a:lstStyle>
            <a:lvl1pPr>
              <a:defRPr/>
            </a:lvl1pPr>
          </a:lstStyle>
          <a:p>
            <a:fld id="{2D2493C7-F6B1-4B64-8F67-3094CD37830C}" type="slidenum">
              <a:rPr lang="en-US" altLang="en-US"/>
              <a:pPr/>
              <a:t>‹#›</a:t>
            </a:fld>
            <a:endParaRPr lang="en-US" altLang="en-US"/>
          </a:p>
        </p:txBody>
      </p:sp>
    </p:spTree>
    <p:extLst>
      <p:ext uri="{BB962C8B-B14F-4D97-AF65-F5344CB8AC3E}">
        <p14:creationId xmlns:p14="http://schemas.microsoft.com/office/powerpoint/2010/main" val="306519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838E-0629-4FFE-9AB0-50FAC9FB005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1381B6-28C9-4C8D-963D-CCF67FE0D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BDF00-7D98-4990-983A-E172741A8A0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7183D-2792-4803-AE68-B7748901CD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90DF3-376F-4C8C-87CC-567E441DF09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D22419DE-B898-4193-9E6D-064DAC546A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a:extLst>
              <a:ext uri="{FF2B5EF4-FFF2-40B4-BE49-F238E27FC236}">
                <a16:creationId xmlns:a16="http://schemas.microsoft.com/office/drawing/2014/main" id="{300BB8BF-A0FB-46D0-9CA4-072723C5E6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a:extLst>
              <a:ext uri="{FF2B5EF4-FFF2-40B4-BE49-F238E27FC236}">
                <a16:creationId xmlns:a16="http://schemas.microsoft.com/office/drawing/2014/main" id="{3A28D801-87D0-45CF-B7E7-5E8F0EA0CF28}"/>
              </a:ext>
            </a:extLst>
          </p:cNvPr>
          <p:cNvSpPr>
            <a:spLocks noGrp="1" noChangeArrowheads="1"/>
          </p:cNvSpPr>
          <p:nvPr>
            <p:ph type="sldNum" sz="quarter" idx="12"/>
          </p:nvPr>
        </p:nvSpPr>
        <p:spPr>
          <a:ln/>
        </p:spPr>
        <p:txBody>
          <a:bodyPr/>
          <a:lstStyle>
            <a:lvl1pPr>
              <a:defRPr/>
            </a:lvl1pPr>
          </a:lstStyle>
          <a:p>
            <a:fld id="{B8CD4E2F-8D4C-4960-AF8F-CADAA1A8C8B4}" type="slidenum">
              <a:rPr lang="en-US" altLang="en-US"/>
              <a:pPr/>
              <a:t>‹#›</a:t>
            </a:fld>
            <a:endParaRPr lang="en-US" altLang="en-US"/>
          </a:p>
        </p:txBody>
      </p:sp>
    </p:spTree>
    <p:extLst>
      <p:ext uri="{BB962C8B-B14F-4D97-AF65-F5344CB8AC3E}">
        <p14:creationId xmlns:p14="http://schemas.microsoft.com/office/powerpoint/2010/main" val="343924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60C0-A102-45C6-8521-9BFC65D516F8}"/>
              </a:ext>
            </a:extLst>
          </p:cNvPr>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3B8F4EC7-3989-4908-83A8-B552EB686B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54792E0B-999F-4E9C-905E-0C10CE3B186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53EB2861-42B1-433B-BF4C-8F2341D98D9C}"/>
              </a:ext>
            </a:extLst>
          </p:cNvPr>
          <p:cNvSpPr>
            <a:spLocks noGrp="1" noChangeArrowheads="1"/>
          </p:cNvSpPr>
          <p:nvPr>
            <p:ph type="sldNum" sz="quarter" idx="12"/>
          </p:nvPr>
        </p:nvSpPr>
        <p:spPr>
          <a:ln/>
        </p:spPr>
        <p:txBody>
          <a:bodyPr/>
          <a:lstStyle>
            <a:lvl1pPr>
              <a:defRPr/>
            </a:lvl1pPr>
          </a:lstStyle>
          <a:p>
            <a:fld id="{14FA2673-AEF7-4292-9898-3C4023CEC948}" type="slidenum">
              <a:rPr lang="en-US" altLang="en-US"/>
              <a:pPr/>
              <a:t>‹#›</a:t>
            </a:fld>
            <a:endParaRPr lang="en-US" altLang="en-US"/>
          </a:p>
        </p:txBody>
      </p:sp>
    </p:spTree>
    <p:extLst>
      <p:ext uri="{BB962C8B-B14F-4D97-AF65-F5344CB8AC3E}">
        <p14:creationId xmlns:p14="http://schemas.microsoft.com/office/powerpoint/2010/main" val="66015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3C019F1-59FC-408D-8AA3-92853AEB43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7DEAB324-EEA5-4220-970A-638B1FA074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FEE353A3-8ADE-4444-B122-0E3308E92B6E}"/>
              </a:ext>
            </a:extLst>
          </p:cNvPr>
          <p:cNvSpPr>
            <a:spLocks noGrp="1" noChangeArrowheads="1"/>
          </p:cNvSpPr>
          <p:nvPr>
            <p:ph type="sldNum" sz="quarter" idx="12"/>
          </p:nvPr>
        </p:nvSpPr>
        <p:spPr>
          <a:ln/>
        </p:spPr>
        <p:txBody>
          <a:bodyPr/>
          <a:lstStyle>
            <a:lvl1pPr>
              <a:defRPr/>
            </a:lvl1pPr>
          </a:lstStyle>
          <a:p>
            <a:fld id="{26409B39-3504-4FAE-81E0-73C0830CCB5D}" type="slidenum">
              <a:rPr lang="en-US" altLang="en-US"/>
              <a:pPr/>
              <a:t>‹#›</a:t>
            </a:fld>
            <a:endParaRPr lang="en-US" altLang="en-US"/>
          </a:p>
        </p:txBody>
      </p:sp>
    </p:spTree>
    <p:extLst>
      <p:ext uri="{BB962C8B-B14F-4D97-AF65-F5344CB8AC3E}">
        <p14:creationId xmlns:p14="http://schemas.microsoft.com/office/powerpoint/2010/main" val="311644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654AE-F3EF-4085-A3FD-C247EB7A4F32}"/>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B217CF-CE96-48ED-A158-F4845030BDB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EFA2F4-C9A2-4AEF-89DF-AC10B20309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B8EEF2EC-4165-4616-AB09-6A034349DA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3FF7795C-E9F1-4F86-80FD-FF30FF1FA7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6B4A26DC-FEA0-4746-8DFA-22CF28AC579A}"/>
              </a:ext>
            </a:extLst>
          </p:cNvPr>
          <p:cNvSpPr>
            <a:spLocks noGrp="1" noChangeArrowheads="1"/>
          </p:cNvSpPr>
          <p:nvPr>
            <p:ph type="sldNum" sz="quarter" idx="12"/>
          </p:nvPr>
        </p:nvSpPr>
        <p:spPr>
          <a:ln/>
        </p:spPr>
        <p:txBody>
          <a:bodyPr/>
          <a:lstStyle>
            <a:lvl1pPr>
              <a:defRPr/>
            </a:lvl1pPr>
          </a:lstStyle>
          <a:p>
            <a:fld id="{F26699FD-3EE6-4255-B518-A56D753B9A06}" type="slidenum">
              <a:rPr lang="en-US" altLang="en-US"/>
              <a:pPr/>
              <a:t>‹#›</a:t>
            </a:fld>
            <a:endParaRPr lang="en-US" altLang="en-US"/>
          </a:p>
        </p:txBody>
      </p:sp>
    </p:spTree>
    <p:extLst>
      <p:ext uri="{BB962C8B-B14F-4D97-AF65-F5344CB8AC3E}">
        <p14:creationId xmlns:p14="http://schemas.microsoft.com/office/powerpoint/2010/main" val="25987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C434-5C3C-4FEF-8A6B-8B500CB365A7}"/>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9EA12-B3EB-47D2-981A-5ACD0B15F6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E10955D9-5A99-442B-9155-0FC777BEA28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6CDC50E5-CC04-4FB5-83AD-5225709A22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a:extLst>
              <a:ext uri="{FF2B5EF4-FFF2-40B4-BE49-F238E27FC236}">
                <a16:creationId xmlns:a16="http://schemas.microsoft.com/office/drawing/2014/main" id="{E6F8D80B-F827-4119-AE81-A3BA537B49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a:extLst>
              <a:ext uri="{FF2B5EF4-FFF2-40B4-BE49-F238E27FC236}">
                <a16:creationId xmlns:a16="http://schemas.microsoft.com/office/drawing/2014/main" id="{DCDF9B04-8EDA-4925-88B0-55321404B94F}"/>
              </a:ext>
            </a:extLst>
          </p:cNvPr>
          <p:cNvSpPr>
            <a:spLocks noGrp="1" noChangeArrowheads="1"/>
          </p:cNvSpPr>
          <p:nvPr>
            <p:ph type="sldNum" sz="quarter" idx="12"/>
          </p:nvPr>
        </p:nvSpPr>
        <p:spPr>
          <a:ln/>
        </p:spPr>
        <p:txBody>
          <a:bodyPr/>
          <a:lstStyle>
            <a:lvl1pPr>
              <a:defRPr/>
            </a:lvl1pPr>
          </a:lstStyle>
          <a:p>
            <a:fld id="{31B0DEDE-A080-4A08-9369-75A2CC13B59D}" type="slidenum">
              <a:rPr lang="en-US" altLang="en-US"/>
              <a:pPr/>
              <a:t>‹#›</a:t>
            </a:fld>
            <a:endParaRPr lang="en-US" altLang="en-US"/>
          </a:p>
        </p:txBody>
      </p:sp>
    </p:spTree>
    <p:extLst>
      <p:ext uri="{BB962C8B-B14F-4D97-AF65-F5344CB8AC3E}">
        <p14:creationId xmlns:p14="http://schemas.microsoft.com/office/powerpoint/2010/main" val="3365086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10281DB-E950-4C71-947D-FC09675BDAF0}"/>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7" name="Rectangle 3">
            <a:extLst>
              <a:ext uri="{FF2B5EF4-FFF2-40B4-BE49-F238E27FC236}">
                <a16:creationId xmlns:a16="http://schemas.microsoft.com/office/drawing/2014/main" id="{2FE784F1-6486-48E6-9A3E-45DD516DA999}"/>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8" name="Rectangle 4">
            <a:extLst>
              <a:ext uri="{FF2B5EF4-FFF2-40B4-BE49-F238E27FC236}">
                <a16:creationId xmlns:a16="http://schemas.microsoft.com/office/drawing/2014/main" id="{DB53AD1F-B49D-4DFF-8FF9-8B27916DC576}"/>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29" name="Rectangle 5">
            <a:extLst>
              <a:ext uri="{FF2B5EF4-FFF2-40B4-BE49-F238E27FC236}">
                <a16:creationId xmlns:a16="http://schemas.microsoft.com/office/drawing/2014/main" id="{1083A357-0F73-4734-A899-EC2B28A0CAF6}"/>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0" name="Rectangle 6">
            <a:extLst>
              <a:ext uri="{FF2B5EF4-FFF2-40B4-BE49-F238E27FC236}">
                <a16:creationId xmlns:a16="http://schemas.microsoft.com/office/drawing/2014/main" id="{CDDA1E38-7F93-4F84-B17E-03E9298BB92F}"/>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1" name="Rectangle 7">
            <a:extLst>
              <a:ext uri="{FF2B5EF4-FFF2-40B4-BE49-F238E27FC236}">
                <a16:creationId xmlns:a16="http://schemas.microsoft.com/office/drawing/2014/main" id="{05BEA35F-EB44-4A6A-AD7C-4FBB2A1DC318}"/>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2" name="Rectangle 8">
            <a:extLst>
              <a:ext uri="{FF2B5EF4-FFF2-40B4-BE49-F238E27FC236}">
                <a16:creationId xmlns:a16="http://schemas.microsoft.com/office/drawing/2014/main" id="{31777A2F-E9AA-4C93-BE3F-80FEF07CF31A}"/>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pPr algn="ctr" eaLnBrk="1" hangingPunct="1">
              <a:defRPr/>
            </a:pPr>
            <a:endParaRPr kumimoji="1" lang="en-US" altLang="en-US" sz="2400"/>
          </a:p>
        </p:txBody>
      </p:sp>
      <p:sp>
        <p:nvSpPr>
          <p:cNvPr id="1033" name="Rectangle 9">
            <a:extLst>
              <a:ext uri="{FF2B5EF4-FFF2-40B4-BE49-F238E27FC236}">
                <a16:creationId xmlns:a16="http://schemas.microsoft.com/office/drawing/2014/main" id="{74F5A67A-4E3F-4B75-BC78-F325846AF0E4}"/>
              </a:ext>
            </a:extLst>
          </p:cNvPr>
          <p:cNvSpPr>
            <a:spLocks noGrp="1" noChangeArrowheads="1"/>
          </p:cNvSpPr>
          <p:nvPr>
            <p:ph type="title"/>
          </p:nvPr>
        </p:nvSpPr>
        <p:spPr bwMode="auto">
          <a:xfrm>
            <a:off x="1150938" y="214313"/>
            <a:ext cx="7793037"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4" name="Rectangle 10">
            <a:extLst>
              <a:ext uri="{FF2B5EF4-FFF2-40B4-BE49-F238E27FC236}">
                <a16:creationId xmlns:a16="http://schemas.microsoft.com/office/drawing/2014/main" id="{99267555-0F2A-457F-92EE-4F71BD863F90}"/>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1147" name="Rectangle 11">
            <a:extLst>
              <a:ext uri="{FF2B5EF4-FFF2-40B4-BE49-F238E27FC236}">
                <a16:creationId xmlns:a16="http://schemas.microsoft.com/office/drawing/2014/main" id="{9E630B0A-29E8-46ED-B819-0288F5AE370D}"/>
              </a:ext>
            </a:extLst>
          </p:cNvPr>
          <p:cNvSpPr>
            <a:spLocks noGrp="1" noChangeArrowheads="1"/>
          </p:cNvSpPr>
          <p:nvPr>
            <p:ph type="dt" sz="half" idx="2"/>
          </p:nvPr>
        </p:nvSpPr>
        <p:spPr bwMode="auto">
          <a:xfrm>
            <a:off x="11620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ltLang="en-US"/>
          </a:p>
        </p:txBody>
      </p:sp>
      <p:sp>
        <p:nvSpPr>
          <p:cNvPr id="91148" name="Rectangle 12">
            <a:extLst>
              <a:ext uri="{FF2B5EF4-FFF2-40B4-BE49-F238E27FC236}">
                <a16:creationId xmlns:a16="http://schemas.microsoft.com/office/drawing/2014/main" id="{59750E92-2F20-48EF-B3A2-7CD13EB3C66E}"/>
              </a:ext>
            </a:extLst>
          </p:cNvPr>
          <p:cNvSpPr>
            <a:spLocks noGrp="1" noChangeArrowheads="1"/>
          </p:cNvSpPr>
          <p:nvPr>
            <p:ph type="ftr" sz="quarter" idx="3"/>
          </p:nvPr>
        </p:nvSpPr>
        <p:spPr bwMode="auto">
          <a:xfrm>
            <a:off x="36576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ltLang="en-US"/>
          </a:p>
        </p:txBody>
      </p:sp>
      <p:sp>
        <p:nvSpPr>
          <p:cNvPr id="91149" name="Rectangle 13">
            <a:extLst>
              <a:ext uri="{FF2B5EF4-FFF2-40B4-BE49-F238E27FC236}">
                <a16:creationId xmlns:a16="http://schemas.microsoft.com/office/drawing/2014/main" id="{2C7D22A9-48FF-49DD-93D2-3978E90BA18B}"/>
              </a:ext>
            </a:extLst>
          </p:cNvPr>
          <p:cNvSpPr>
            <a:spLocks noGrp="1" noChangeArrowheads="1"/>
          </p:cNvSpPr>
          <p:nvPr>
            <p:ph type="sldNum" sz="quarter" idx="4"/>
          </p:nvPr>
        </p:nvSpPr>
        <p:spPr bwMode="auto">
          <a:xfrm>
            <a:off x="7042150" y="62436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B2081217-BBA8-403F-9726-DFC465474C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defRPr>
      </a:lvl2pPr>
      <a:lvl3pPr algn="l" rtl="0" eaLnBrk="0" fontAlgn="base" hangingPunct="0">
        <a:spcBef>
          <a:spcPct val="0"/>
        </a:spcBef>
        <a:spcAft>
          <a:spcPct val="0"/>
        </a:spcAft>
        <a:defRPr sz="4400">
          <a:solidFill>
            <a:schemeClr val="tx2"/>
          </a:solidFill>
          <a:latin typeface="Tahoma" panose="020B0604030504040204" pitchFamily="34" charset="0"/>
        </a:defRPr>
      </a:lvl3pPr>
      <a:lvl4pPr algn="l" rtl="0" eaLnBrk="0" fontAlgn="base" hangingPunct="0">
        <a:spcBef>
          <a:spcPct val="0"/>
        </a:spcBef>
        <a:spcAft>
          <a:spcPct val="0"/>
        </a:spcAft>
        <a:defRPr sz="4400">
          <a:solidFill>
            <a:schemeClr val="tx2"/>
          </a:solidFill>
          <a:latin typeface="Tahoma" panose="020B0604030504040204" pitchFamily="34" charset="0"/>
        </a:defRPr>
      </a:lvl4pPr>
      <a:lvl5pPr algn="l" rtl="0" eaLnBrk="0" fontAlgn="base" hangingPunct="0">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mscmsa@mail.nysed.gov" TargetMode="External"/><Relationship Id="rId7" Type="http://schemas.openxmlformats.org/officeDocument/2006/relationships/hyperlink" Target="http://www.p12.nysed.gov/assessment/contact-osa.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emsc.nysed.gov/irts/" TargetMode="External"/><Relationship Id="rId5" Type="http://schemas.openxmlformats.org/officeDocument/2006/relationships/hyperlink" Target="http://www.p12.nysed.gov/nonpub/mandatedservices/cap/" TargetMode="External"/><Relationship Id="rId4" Type="http://schemas.openxmlformats.org/officeDocument/2006/relationships/hyperlink" Target="http://www.p12.nysed.gov/nonpub/mandatedservice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osc.state.ny.us/epay/index.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portal.nysed.gov/"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12.nysed.gov/nonpub/mandatedservices/osc.html" TargetMode="External"/><Relationship Id="rId2" Type="http://schemas.openxmlformats.org/officeDocument/2006/relationships/hyperlink" Target="http://www.oms.nysed.gov/cafe/forms/documents/PIform_Bronz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12.nysed.gov/nonpub/mandatedservices/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817846C-D0C5-45CD-8A18-1CE337D8D31B}"/>
              </a:ext>
            </a:extLst>
          </p:cNvPr>
          <p:cNvSpPr>
            <a:spLocks noGrp="1" noChangeArrowheads="1"/>
          </p:cNvSpPr>
          <p:nvPr>
            <p:ph type="title"/>
          </p:nvPr>
        </p:nvSpPr>
        <p:spPr>
          <a:xfrm>
            <a:off x="733425" y="1905000"/>
            <a:ext cx="7793038" cy="1981200"/>
          </a:xfrm>
        </p:spPr>
        <p:txBody>
          <a:bodyPr/>
          <a:lstStyle/>
          <a:p>
            <a:pPr algn="ctr" eaLnBrk="1" hangingPunct="1"/>
            <a:br>
              <a:rPr lang="en-US" altLang="en-US" sz="3200" b="1"/>
            </a:br>
            <a:r>
              <a:rPr lang="en-US" altLang="en-US" sz="3200" b="1"/>
              <a:t>Nonpublic School Aid</a:t>
            </a:r>
            <a:br>
              <a:rPr lang="en-US" altLang="en-US" sz="3200" b="1"/>
            </a:br>
            <a:r>
              <a:rPr lang="en-US" altLang="en-US" sz="3200" b="1"/>
              <a:t>Mandated Services Aid (MSA) &amp; Comprehensive Attendance Policy (CAP)</a:t>
            </a:r>
          </a:p>
        </p:txBody>
      </p:sp>
      <p:sp>
        <p:nvSpPr>
          <p:cNvPr id="5123" name="Rectangle 3">
            <a:extLst>
              <a:ext uri="{FF2B5EF4-FFF2-40B4-BE49-F238E27FC236}">
                <a16:creationId xmlns:a16="http://schemas.microsoft.com/office/drawing/2014/main" id="{747F1B1D-55A8-4720-8EFC-CEB2EE1D15B4}"/>
              </a:ext>
            </a:extLst>
          </p:cNvPr>
          <p:cNvSpPr>
            <a:spLocks noGrp="1" noChangeArrowheads="1"/>
          </p:cNvSpPr>
          <p:nvPr>
            <p:ph type="body" idx="1"/>
          </p:nvPr>
        </p:nvSpPr>
        <p:spPr>
          <a:xfrm>
            <a:off x="685800" y="3962400"/>
            <a:ext cx="7772400" cy="2438400"/>
          </a:xfrm>
        </p:spPr>
        <p:txBody>
          <a:bodyPr/>
          <a:lstStyle/>
          <a:p>
            <a:pPr algn="ctr" eaLnBrk="1" hangingPunct="1">
              <a:buFont typeface="Wingdings" panose="05000000000000000000" pitchFamily="2" charset="2"/>
              <a:buNone/>
            </a:pPr>
            <a:r>
              <a:rPr lang="en-US" altLang="en-US" b="1"/>
              <a:t>Preparing the 2018-19 Claim </a:t>
            </a:r>
          </a:p>
          <a:p>
            <a:pPr algn="ctr" eaLnBrk="1" hangingPunct="1">
              <a:buFont typeface="Wingdings" panose="05000000000000000000" pitchFamily="2" charset="2"/>
              <a:buNone/>
            </a:pPr>
            <a:r>
              <a:rPr lang="en-US" altLang="en-US" b="1"/>
              <a:t>Forms &amp; Using the Online System</a:t>
            </a:r>
          </a:p>
          <a:p>
            <a:pPr algn="ctr" eaLnBrk="1" hangingPunct="1">
              <a:buFont typeface="Wingdings" panose="05000000000000000000" pitchFamily="2" charset="2"/>
              <a:buNone/>
            </a:pPr>
            <a:r>
              <a:rPr lang="en-US" altLang="en-US" b="1"/>
              <a:t>NYSED</a:t>
            </a:r>
          </a:p>
          <a:p>
            <a:pPr algn="ctr" eaLnBrk="1" hangingPunct="1">
              <a:buFont typeface="Wingdings" panose="05000000000000000000" pitchFamily="2" charset="2"/>
              <a:buNone/>
            </a:pPr>
            <a:r>
              <a:rPr lang="en-US" altLang="en-US" b="1"/>
              <a:t>Office of Grants Management</a:t>
            </a:r>
          </a:p>
        </p:txBody>
      </p:sp>
      <p:sp>
        <p:nvSpPr>
          <p:cNvPr id="5124" name="Slide Number Placeholder 1">
            <a:extLst>
              <a:ext uri="{FF2B5EF4-FFF2-40B4-BE49-F238E27FC236}">
                <a16:creationId xmlns:a16="http://schemas.microsoft.com/office/drawing/2014/main" id="{20032331-2750-4A34-9154-6A722C7D960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A1B81CD-7B6E-4077-AD74-09F2D3343E01}" type="slidenum">
              <a:rPr lang="en-US" altLang="en-US" sz="1400"/>
              <a:pPr>
                <a:spcBef>
                  <a:spcPct val="0"/>
                </a:spcBef>
                <a:buClrTx/>
                <a:buSzTx/>
                <a:buFontTx/>
                <a:buNone/>
              </a:pPr>
              <a:t>1</a:t>
            </a:fld>
            <a:endParaRPr lang="en-US" altLang="en-US"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6F7AB19-72ED-4F73-A025-3EB2887EEC4B}"/>
              </a:ext>
            </a:extLst>
          </p:cNvPr>
          <p:cNvSpPr>
            <a:spLocks noGrp="1" noChangeArrowheads="1"/>
          </p:cNvSpPr>
          <p:nvPr>
            <p:ph type="title"/>
          </p:nvPr>
        </p:nvSpPr>
        <p:spPr/>
        <p:txBody>
          <a:bodyPr/>
          <a:lstStyle/>
          <a:p>
            <a:pPr algn="ctr" eaLnBrk="1" hangingPunct="1"/>
            <a:r>
              <a:rPr lang="en-US" altLang="en-US" sz="3600" b="1"/>
              <a:t>Payee Information Screen</a:t>
            </a:r>
          </a:p>
        </p:txBody>
      </p:sp>
      <p:pic>
        <p:nvPicPr>
          <p:cNvPr id="16387" name="x_Picture 1" descr="image001">
            <a:extLst>
              <a:ext uri="{FF2B5EF4-FFF2-40B4-BE49-F238E27FC236}">
                <a16:creationId xmlns:a16="http://schemas.microsoft.com/office/drawing/2014/main" id="{A8FBA66D-B79C-453E-9D60-0B6F56FBE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2286000"/>
            <a:ext cx="84867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lide Number Placeholder 3">
            <a:extLst>
              <a:ext uri="{FF2B5EF4-FFF2-40B4-BE49-F238E27FC236}">
                <a16:creationId xmlns:a16="http://schemas.microsoft.com/office/drawing/2014/main" id="{5B911F86-D3B4-486B-B456-599A8CE07D4F}"/>
              </a:ext>
            </a:extLst>
          </p:cNvPr>
          <p:cNvSpPr>
            <a:spLocks noGrp="1"/>
          </p:cNvSpPr>
          <p:nvPr>
            <p:ph type="sldNum" sz="quarter" idx="12"/>
          </p:nvPr>
        </p:nvSpPr>
        <p:spPr>
          <a:noFill/>
        </p:spPr>
        <p:txBody>
          <a:bodyP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fld id="{95B3302C-8C69-48F0-8ADF-908BFD4FE9D1}" type="slidenum">
              <a:rPr lang="en-US" altLang="en-US" sz="1400"/>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4FA3A3C-53DD-4A0D-A1CC-638E7E96CB74}"/>
              </a:ext>
            </a:extLst>
          </p:cNvPr>
          <p:cNvSpPr>
            <a:spLocks noGrp="1" noChangeArrowheads="1"/>
          </p:cNvSpPr>
          <p:nvPr>
            <p:ph type="title"/>
          </p:nvPr>
        </p:nvSpPr>
        <p:spPr>
          <a:xfrm>
            <a:off x="990600" y="685800"/>
            <a:ext cx="7953375" cy="990600"/>
          </a:xfrm>
        </p:spPr>
        <p:txBody>
          <a:bodyPr/>
          <a:lstStyle/>
          <a:p>
            <a:pPr algn="ctr" eaLnBrk="1" hangingPunct="1"/>
            <a:br>
              <a:rPr lang="en-US" altLang="en-US" sz="3200" b="1"/>
            </a:br>
            <a:br>
              <a:rPr lang="en-US" altLang="en-US" sz="3200" b="1"/>
            </a:br>
            <a:br>
              <a:rPr lang="en-US" altLang="en-US" sz="4000" b="1"/>
            </a:br>
            <a:br>
              <a:rPr lang="en-US" altLang="en-US" sz="4000" b="1"/>
            </a:br>
            <a:r>
              <a:rPr lang="en-US" altLang="en-US" sz="3200" b="1"/>
              <a:t>Changes to the Mandated Services Aid Forms/Online System</a:t>
            </a:r>
          </a:p>
        </p:txBody>
      </p:sp>
      <p:sp>
        <p:nvSpPr>
          <p:cNvPr id="15363" name="Rectangle 3">
            <a:extLst>
              <a:ext uri="{FF2B5EF4-FFF2-40B4-BE49-F238E27FC236}">
                <a16:creationId xmlns:a16="http://schemas.microsoft.com/office/drawing/2014/main" id="{DA5F07C4-2F87-45CE-85C6-71793200B2A9}"/>
              </a:ext>
            </a:extLst>
          </p:cNvPr>
          <p:cNvSpPr>
            <a:spLocks noGrp="1" noChangeArrowheads="1"/>
          </p:cNvSpPr>
          <p:nvPr>
            <p:ph type="body" idx="1"/>
          </p:nvPr>
        </p:nvSpPr>
        <p:spPr>
          <a:xfrm>
            <a:off x="1182688" y="2017712"/>
            <a:ext cx="7772400" cy="4764088"/>
          </a:xfrm>
        </p:spPr>
        <p:txBody>
          <a:bodyPr/>
          <a:lstStyle/>
          <a:p>
            <a:pPr marL="0" indent="0" algn="ctr" eaLnBrk="1" hangingPunct="1">
              <a:lnSpc>
                <a:spcPct val="90000"/>
              </a:lnSpc>
              <a:buFont typeface="Wingdings" panose="05000000000000000000" pitchFamily="2" charset="2"/>
              <a:buNone/>
              <a:defRPr/>
            </a:pPr>
            <a:r>
              <a:rPr lang="en-US" altLang="en-US" sz="2800" b="1" dirty="0"/>
              <a:t>School Year 2018-19 </a:t>
            </a:r>
          </a:p>
          <a:p>
            <a:pPr eaLnBrk="1" hangingPunct="1">
              <a:lnSpc>
                <a:spcPct val="90000"/>
              </a:lnSpc>
              <a:defRPr/>
            </a:pPr>
            <a:r>
              <a:rPr lang="en-US" sz="1800" dirty="0">
                <a:highlight>
                  <a:srgbClr val="FFFF00"/>
                </a:highlight>
              </a:rPr>
              <a:t>EIA - Mandate 2 parameters have been updated to reflect changes in time to administer and score exams.</a:t>
            </a:r>
          </a:p>
          <a:p>
            <a:pPr>
              <a:defRPr/>
            </a:pPr>
            <a:r>
              <a:rPr lang="en-US" sz="1800" dirty="0">
                <a:highlight>
                  <a:srgbClr val="FFFF00"/>
                </a:highlight>
              </a:rPr>
              <a:t>Mandate 4 – Global History and Geography have been revised to include the following two exams:</a:t>
            </a:r>
          </a:p>
          <a:p>
            <a:pPr lvl="1">
              <a:buClr>
                <a:srgbClr val="0070C0"/>
              </a:buClr>
              <a:defRPr/>
            </a:pPr>
            <a:r>
              <a:rPr lang="en-US" sz="1800" dirty="0">
                <a:highlight>
                  <a:srgbClr val="FFFF00"/>
                </a:highlight>
              </a:rPr>
              <a:t>Global History and Geography II</a:t>
            </a:r>
          </a:p>
          <a:p>
            <a:pPr lvl="1">
              <a:buClr>
                <a:srgbClr val="0070C0"/>
              </a:buClr>
              <a:defRPr/>
            </a:pPr>
            <a:r>
              <a:rPr lang="en-US" sz="1800" dirty="0">
                <a:highlight>
                  <a:srgbClr val="FFFF00"/>
                </a:highlight>
              </a:rPr>
              <a:t>Transition Examination in Global History &amp; Geography</a:t>
            </a:r>
          </a:p>
          <a:p>
            <a:pPr>
              <a:defRPr/>
            </a:pPr>
            <a:r>
              <a:rPr lang="en-US" sz="1800" dirty="0">
                <a:highlight>
                  <a:srgbClr val="FFFF00"/>
                </a:highlight>
              </a:rPr>
              <a:t>Mandate 5 – RCTs – August 2018 was the last time New York State Education Department produced and shipped RCTs to schools.  Reimbursement will only be for RCT exams administered in August 2018 for the 2018 – 19 school year.</a:t>
            </a:r>
          </a:p>
          <a:p>
            <a:pPr>
              <a:defRPr/>
            </a:pPr>
            <a:r>
              <a:rPr lang="en-US" sz="1800" dirty="0">
                <a:highlight>
                  <a:srgbClr val="FFFF00"/>
                </a:highlight>
              </a:rPr>
              <a:t>Mandate 8 – The SSIP, State School Immunization Program, rate has been set at $3.79 per pupil.  The new appropriation limits participation in this program to schools that have immunization records on file with the New York State Department of Health.</a:t>
            </a:r>
          </a:p>
        </p:txBody>
      </p:sp>
      <p:sp>
        <p:nvSpPr>
          <p:cNvPr id="17412" name="Slide Number Placeholder 1">
            <a:extLst>
              <a:ext uri="{FF2B5EF4-FFF2-40B4-BE49-F238E27FC236}">
                <a16:creationId xmlns:a16="http://schemas.microsoft.com/office/drawing/2014/main" id="{EA8076B9-C38C-4B1B-A274-C6D85BD49C07}"/>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90BFE5-B9C8-48C7-A8E2-632263ECCCA9}" type="slidenum">
              <a:rPr lang="en-US" altLang="en-US" sz="1400"/>
              <a:pPr>
                <a:spcBef>
                  <a:spcPct val="0"/>
                </a:spcBef>
                <a:buClrTx/>
                <a:buSzTx/>
                <a:buFontTx/>
                <a:buNone/>
              </a:pPr>
              <a:t>11</a:t>
            </a:fld>
            <a:endParaRPr lang="en-US"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402684A-E719-4A6A-9969-F9A7C06FFC0B}"/>
              </a:ext>
            </a:extLst>
          </p:cNvPr>
          <p:cNvSpPr>
            <a:spLocks noGrp="1" noChangeArrowheads="1"/>
          </p:cNvSpPr>
          <p:nvPr>
            <p:ph type="title"/>
          </p:nvPr>
        </p:nvSpPr>
        <p:spPr/>
        <p:txBody>
          <a:bodyPr/>
          <a:lstStyle/>
          <a:p>
            <a:pPr algn="ctr" eaLnBrk="1" hangingPunct="1"/>
            <a:r>
              <a:rPr lang="en-US" altLang="en-US" sz="3200" b="1"/>
              <a:t>Mandate 19-RIC &amp; Scoring Center Expenditures</a:t>
            </a:r>
            <a:r>
              <a:rPr lang="en-US" altLang="en-US" b="1"/>
              <a:t> </a:t>
            </a:r>
          </a:p>
        </p:txBody>
      </p:sp>
      <p:sp>
        <p:nvSpPr>
          <p:cNvPr id="18435" name="Rectangle 3">
            <a:extLst>
              <a:ext uri="{FF2B5EF4-FFF2-40B4-BE49-F238E27FC236}">
                <a16:creationId xmlns:a16="http://schemas.microsoft.com/office/drawing/2014/main" id="{A528B917-FB2F-4C39-AE67-F1B46F45E155}"/>
              </a:ext>
            </a:extLst>
          </p:cNvPr>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eaLnBrk="1" hangingPunct="1"/>
            <a:r>
              <a:rPr lang="en-US" altLang="en-US" b="1"/>
              <a:t>An entry must be made in each field.  If you only have the total expenditures for the scanning and scoring, enter zeroes in the other fields.  If you leave the fields blank, a warning message will appear at the top of the screen.</a:t>
            </a:r>
          </a:p>
        </p:txBody>
      </p:sp>
      <p:sp>
        <p:nvSpPr>
          <p:cNvPr id="18436" name="Slide Number Placeholder 1">
            <a:extLst>
              <a:ext uri="{FF2B5EF4-FFF2-40B4-BE49-F238E27FC236}">
                <a16:creationId xmlns:a16="http://schemas.microsoft.com/office/drawing/2014/main" id="{DA31A600-982F-4CDB-BE9D-F99774FCA22C}"/>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05C2C49-7DFF-4B5B-907C-B39E9511AFA5}" type="slidenum">
              <a:rPr lang="en-US" altLang="en-US" sz="1400"/>
              <a:pPr>
                <a:spcBef>
                  <a:spcPct val="0"/>
                </a:spcBef>
                <a:buClrTx/>
                <a:buSzTx/>
                <a:buFontTx/>
                <a:buNone/>
              </a:pPr>
              <a:t>12</a:t>
            </a:fld>
            <a:endParaRPr lang="en-US"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F4B946-D4B7-44F9-B886-E5DD6CED524D}"/>
              </a:ext>
            </a:extLst>
          </p:cNvPr>
          <p:cNvSpPr>
            <a:spLocks noGrp="1" noChangeArrowheads="1"/>
          </p:cNvSpPr>
          <p:nvPr>
            <p:ph type="title"/>
          </p:nvPr>
        </p:nvSpPr>
        <p:spPr/>
        <p:txBody>
          <a:bodyPr/>
          <a:lstStyle/>
          <a:p>
            <a:pPr algn="ctr" eaLnBrk="1" hangingPunct="1"/>
            <a:r>
              <a:rPr lang="en-US" altLang="en-US" sz="3200" b="1"/>
              <a:t>Mandate 19-RIC &amp; Scoring Center Expenditures Screen</a:t>
            </a:r>
          </a:p>
        </p:txBody>
      </p:sp>
      <p:sp>
        <p:nvSpPr>
          <p:cNvPr id="19459" name="Rectangle 3">
            <a:extLst>
              <a:ext uri="{FF2B5EF4-FFF2-40B4-BE49-F238E27FC236}">
                <a16:creationId xmlns:a16="http://schemas.microsoft.com/office/drawing/2014/main" id="{B935A76C-9807-491B-B87E-CD5644CC7BE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endParaRPr lang="en-US" altLang="en-US" sz="1200"/>
          </a:p>
        </p:txBody>
      </p:sp>
      <p:pic>
        <p:nvPicPr>
          <p:cNvPr id="19460" name="Picture 1">
            <a:extLst>
              <a:ext uri="{FF2B5EF4-FFF2-40B4-BE49-F238E27FC236}">
                <a16:creationId xmlns:a16="http://schemas.microsoft.com/office/drawing/2014/main" id="{EBABA4EA-93A2-44C9-A632-E507B7349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7696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2">
            <a:extLst>
              <a:ext uri="{FF2B5EF4-FFF2-40B4-BE49-F238E27FC236}">
                <a16:creationId xmlns:a16="http://schemas.microsoft.com/office/drawing/2014/main" id="{ACAAA497-8935-414D-8A59-CA3A3620C8A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44452E3-DDC5-459A-9BD2-4A1AD1D740FD}" type="slidenum">
              <a:rPr lang="en-US" altLang="en-US" sz="1400"/>
              <a:pPr>
                <a:spcBef>
                  <a:spcPct val="0"/>
                </a:spcBef>
                <a:buClrTx/>
                <a:buSzTx/>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1A04F4A-8D4F-42AC-B96E-585A98E2A939}"/>
              </a:ext>
            </a:extLst>
          </p:cNvPr>
          <p:cNvSpPr>
            <a:spLocks noGrp="1" noChangeArrowheads="1"/>
          </p:cNvSpPr>
          <p:nvPr>
            <p:ph type="title"/>
          </p:nvPr>
        </p:nvSpPr>
        <p:spPr/>
        <p:txBody>
          <a:bodyPr/>
          <a:lstStyle/>
          <a:p>
            <a:pPr algn="ctr" eaLnBrk="1" hangingPunct="1"/>
            <a:r>
              <a:rPr lang="en-US" altLang="en-US" sz="3200" b="1"/>
              <a:t>Comprehensive Attendance Policy (CAP)</a:t>
            </a:r>
          </a:p>
        </p:txBody>
      </p:sp>
      <p:sp>
        <p:nvSpPr>
          <p:cNvPr id="20483" name="Rectangle 3">
            <a:extLst>
              <a:ext uri="{FF2B5EF4-FFF2-40B4-BE49-F238E27FC236}">
                <a16:creationId xmlns:a16="http://schemas.microsoft.com/office/drawing/2014/main" id="{6FF1DE25-F637-4B28-9D6B-6DFE0355D0A4}"/>
              </a:ext>
            </a:extLst>
          </p:cNvPr>
          <p:cNvSpPr>
            <a:spLocks noGrp="1" noChangeArrowheads="1"/>
          </p:cNvSpPr>
          <p:nvPr>
            <p:ph type="body" idx="1"/>
          </p:nvPr>
        </p:nvSpPr>
        <p:spPr/>
        <p:txBody>
          <a:bodyPr/>
          <a:lstStyle/>
          <a:p>
            <a:pPr eaLnBrk="1" hangingPunct="1">
              <a:lnSpc>
                <a:spcPct val="80000"/>
              </a:lnSpc>
            </a:pPr>
            <a:r>
              <a:rPr lang="en-US" altLang="en-US" sz="2800" b="1"/>
              <a:t>Section 104.1(i) of the Regulations of the Commissioner of Education requires each public school district and nonpublic elementary, middle and secondary school to adopt a CAP by June 30, 2002.</a:t>
            </a:r>
          </a:p>
          <a:p>
            <a:pPr eaLnBrk="1" hangingPunct="1">
              <a:lnSpc>
                <a:spcPct val="80000"/>
              </a:lnSpc>
            </a:pPr>
            <a:r>
              <a:rPr lang="en-US" altLang="en-US" sz="2800" b="1"/>
              <a:t>Schools had an additional year to complete implementation—July 1, 2003.</a:t>
            </a:r>
          </a:p>
          <a:p>
            <a:pPr eaLnBrk="1" hangingPunct="1">
              <a:lnSpc>
                <a:spcPct val="80000"/>
              </a:lnSpc>
            </a:pPr>
            <a:r>
              <a:rPr lang="en-US" altLang="en-US" sz="2800" b="1"/>
              <a:t>2001-02 school year; schools were able to claim $500 for developing a Comprehensive Attendance Policy.</a:t>
            </a:r>
          </a:p>
          <a:p>
            <a:pPr eaLnBrk="1" hangingPunct="1">
              <a:lnSpc>
                <a:spcPct val="80000"/>
              </a:lnSpc>
            </a:pPr>
            <a:endParaRPr lang="en-US" altLang="en-US" sz="2800" b="1"/>
          </a:p>
        </p:txBody>
      </p:sp>
      <p:sp>
        <p:nvSpPr>
          <p:cNvPr id="20484" name="Slide Number Placeholder 1">
            <a:extLst>
              <a:ext uri="{FF2B5EF4-FFF2-40B4-BE49-F238E27FC236}">
                <a16:creationId xmlns:a16="http://schemas.microsoft.com/office/drawing/2014/main" id="{7BBA5C87-DA7E-4CA8-AEDD-37623C4174BA}"/>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4316679-FEA9-427C-A7BC-108425F78A22}" type="slidenum">
              <a:rPr lang="en-US" altLang="en-US" sz="1400"/>
              <a:pPr>
                <a:spcBef>
                  <a:spcPct val="0"/>
                </a:spcBef>
                <a:buClrTx/>
                <a:buSzTx/>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578A450-C183-46F2-A07A-3B1BF81BD59D}"/>
              </a:ext>
            </a:extLst>
          </p:cNvPr>
          <p:cNvSpPr>
            <a:spLocks noGrp="1" noChangeArrowheads="1"/>
          </p:cNvSpPr>
          <p:nvPr>
            <p:ph type="title"/>
          </p:nvPr>
        </p:nvSpPr>
        <p:spPr/>
        <p:txBody>
          <a:bodyPr/>
          <a:lstStyle/>
          <a:p>
            <a:pPr algn="ctr" eaLnBrk="1" hangingPunct="1"/>
            <a:r>
              <a:rPr lang="en-US" altLang="en-US" sz="3600" b="1"/>
              <a:t>CAP (continued)</a:t>
            </a:r>
          </a:p>
        </p:txBody>
      </p:sp>
      <p:sp>
        <p:nvSpPr>
          <p:cNvPr id="21507" name="Rectangle 3">
            <a:extLst>
              <a:ext uri="{FF2B5EF4-FFF2-40B4-BE49-F238E27FC236}">
                <a16:creationId xmlns:a16="http://schemas.microsoft.com/office/drawing/2014/main" id="{AECBF70B-5E0F-4323-B5EE-B2C1949BBC4A}"/>
              </a:ext>
            </a:extLst>
          </p:cNvPr>
          <p:cNvSpPr>
            <a:spLocks noGrp="1" noChangeArrowheads="1"/>
          </p:cNvSpPr>
          <p:nvPr>
            <p:ph type="body" idx="1"/>
          </p:nvPr>
        </p:nvSpPr>
        <p:spPr/>
        <p:txBody>
          <a:bodyPr/>
          <a:lstStyle/>
          <a:p>
            <a:pPr eaLnBrk="1" hangingPunct="1">
              <a:lnSpc>
                <a:spcPct val="90000"/>
              </a:lnSpc>
            </a:pPr>
            <a:r>
              <a:rPr lang="en-US" altLang="en-US" sz="2800" b="1"/>
              <a:t>The purpose of the policy shall be to ensure the maintenance of an adequate record verifying the attendance of all children at instruction in accordance with Education Law sections 3205 and 3210 and establish a mechanism by which the patterns of pupil absence can be examined to develop effective intervention strategies to improve school attendance.</a:t>
            </a:r>
            <a:endParaRPr lang="en-US" altLang="en-US" sz="2800"/>
          </a:p>
        </p:txBody>
      </p:sp>
      <p:sp>
        <p:nvSpPr>
          <p:cNvPr id="21508" name="Slide Number Placeholder 1">
            <a:extLst>
              <a:ext uri="{FF2B5EF4-FFF2-40B4-BE49-F238E27FC236}">
                <a16:creationId xmlns:a16="http://schemas.microsoft.com/office/drawing/2014/main" id="{EB63567F-878C-4480-A518-DB69F1761F1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97AD8E6-0BD5-41AC-84BF-674A097A6C75}" type="slidenum">
              <a:rPr lang="en-US" altLang="en-US" sz="1400"/>
              <a:pPr>
                <a:spcBef>
                  <a:spcPct val="0"/>
                </a:spcBef>
                <a:buClrTx/>
                <a:buSzTx/>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1438BB4C-EB2F-4808-AC72-699A80F4C6B9}"/>
              </a:ext>
            </a:extLst>
          </p:cNvPr>
          <p:cNvSpPr>
            <a:spLocks noGrp="1" noChangeArrowheads="1"/>
          </p:cNvSpPr>
          <p:nvPr>
            <p:ph type="title"/>
          </p:nvPr>
        </p:nvSpPr>
        <p:spPr/>
        <p:txBody>
          <a:bodyPr/>
          <a:lstStyle/>
          <a:p>
            <a:pPr algn="ctr" eaLnBrk="1" hangingPunct="1"/>
            <a:r>
              <a:rPr lang="en-US" altLang="en-US" sz="3600" b="1"/>
              <a:t>CAP (continued)</a:t>
            </a:r>
          </a:p>
        </p:txBody>
      </p:sp>
      <p:sp>
        <p:nvSpPr>
          <p:cNvPr id="20483" name="Rectangle 3">
            <a:extLst>
              <a:ext uri="{FF2B5EF4-FFF2-40B4-BE49-F238E27FC236}">
                <a16:creationId xmlns:a16="http://schemas.microsoft.com/office/drawing/2014/main" id="{D4524B38-60F4-4338-996A-E6CDD0A3EFB6}"/>
              </a:ext>
            </a:extLst>
          </p:cNvPr>
          <p:cNvSpPr>
            <a:spLocks noGrp="1" noChangeArrowheads="1"/>
          </p:cNvSpPr>
          <p:nvPr>
            <p:ph type="body" idx="1"/>
          </p:nvPr>
        </p:nvSpPr>
        <p:spPr>
          <a:xfrm>
            <a:off x="1182688" y="1828800"/>
            <a:ext cx="7772400" cy="4303713"/>
          </a:xfrm>
        </p:spPr>
        <p:txBody>
          <a:bodyPr/>
          <a:lstStyle/>
          <a:p>
            <a:pPr marL="0" indent="0" algn="ctr" eaLnBrk="1" hangingPunct="1">
              <a:lnSpc>
                <a:spcPct val="80000"/>
              </a:lnSpc>
              <a:buFont typeface="Wingdings" panose="05000000000000000000" pitchFamily="2" charset="2"/>
              <a:buNone/>
              <a:defRPr/>
            </a:pPr>
            <a:r>
              <a:rPr lang="en-US" altLang="en-US" sz="2000" b="1" u="sng" dirty="0"/>
              <a:t>Nine elements to be included in the CAP</a:t>
            </a:r>
          </a:p>
          <a:p>
            <a:pPr marL="0" indent="0" eaLnBrk="1" hangingPunct="1">
              <a:lnSpc>
                <a:spcPct val="80000"/>
              </a:lnSpc>
              <a:buFont typeface="Wingdings" panose="05000000000000000000" pitchFamily="2" charset="2"/>
              <a:buNone/>
              <a:defRPr/>
            </a:pPr>
            <a:r>
              <a:rPr lang="en-US" altLang="en-US" sz="1800" b="1" dirty="0"/>
              <a:t>1.  A statement of the objectives to be accomplished;</a:t>
            </a:r>
          </a:p>
          <a:p>
            <a:pPr marL="0" indent="0" eaLnBrk="1" hangingPunct="1">
              <a:lnSpc>
                <a:spcPct val="80000"/>
              </a:lnSpc>
              <a:buFont typeface="Wingdings" panose="05000000000000000000" pitchFamily="2" charset="2"/>
              <a:buNone/>
              <a:defRPr/>
            </a:pPr>
            <a:r>
              <a:rPr lang="en-US" altLang="en-US" sz="1800" b="1" dirty="0"/>
              <a:t>2.  A description of the specific strategies to accomplish each objective;</a:t>
            </a:r>
          </a:p>
          <a:p>
            <a:pPr marL="0" indent="0" eaLnBrk="1" hangingPunct="1">
              <a:lnSpc>
                <a:spcPct val="80000"/>
              </a:lnSpc>
              <a:buFont typeface="Wingdings" panose="05000000000000000000" pitchFamily="2" charset="2"/>
              <a:buNone/>
              <a:defRPr/>
            </a:pPr>
            <a:r>
              <a:rPr lang="en-US" altLang="en-US" sz="1800" b="1" dirty="0"/>
              <a:t>3.  A determination of which pupil absences, tardiness and early departures will be excused and which will not be excused and an illustrative list of excused and unexcused pupil absences and tardiness;</a:t>
            </a:r>
          </a:p>
          <a:p>
            <a:pPr marL="0" indent="0" eaLnBrk="1" hangingPunct="1">
              <a:lnSpc>
                <a:spcPct val="80000"/>
              </a:lnSpc>
              <a:buFont typeface="Wingdings" panose="05000000000000000000" pitchFamily="2" charset="2"/>
              <a:buNone/>
              <a:defRPr/>
            </a:pPr>
            <a:r>
              <a:rPr lang="en-US" altLang="en-US" sz="1800" b="1" dirty="0"/>
              <a:t>4. A description of the coding system used to identify the reason for a pupil’s absence, tardiness or early departure recorded in the register of attendance; </a:t>
            </a:r>
          </a:p>
          <a:p>
            <a:pPr marL="0" indent="0" eaLnBrk="1" hangingPunct="1">
              <a:lnSpc>
                <a:spcPct val="80000"/>
              </a:lnSpc>
              <a:buFont typeface="Wingdings" panose="05000000000000000000" pitchFamily="2" charset="2"/>
              <a:buNone/>
              <a:defRPr/>
            </a:pPr>
            <a:r>
              <a:rPr lang="en-US" altLang="en-US" sz="1800" b="1" dirty="0"/>
              <a:t>5. A description of the school’s policy regarding pupil attendance and a pupil’s ability to receive course credit;</a:t>
            </a:r>
          </a:p>
          <a:p>
            <a:pPr marL="0" indent="0" eaLnBrk="1" hangingPunct="1">
              <a:lnSpc>
                <a:spcPct val="80000"/>
              </a:lnSpc>
              <a:buFont typeface="Wingdings" panose="05000000000000000000" pitchFamily="2" charset="2"/>
              <a:buNone/>
              <a:defRPr/>
            </a:pPr>
            <a:r>
              <a:rPr lang="en-US" altLang="en-US" sz="1800" b="1" dirty="0"/>
              <a:t>6. A description of the incentives to be employed to encourage pupil attendance and any disciplinary sanctions to be used to discourage unexcused pupil absences, tardiness and early departures; </a:t>
            </a:r>
          </a:p>
          <a:p>
            <a:pPr eaLnBrk="1" hangingPunct="1">
              <a:lnSpc>
                <a:spcPct val="80000"/>
              </a:lnSpc>
              <a:defRPr/>
            </a:pPr>
            <a:endParaRPr lang="en-US" altLang="en-US" sz="1600" dirty="0"/>
          </a:p>
        </p:txBody>
      </p:sp>
      <p:sp>
        <p:nvSpPr>
          <p:cNvPr id="22532" name="Slide Number Placeholder 1">
            <a:extLst>
              <a:ext uri="{FF2B5EF4-FFF2-40B4-BE49-F238E27FC236}">
                <a16:creationId xmlns:a16="http://schemas.microsoft.com/office/drawing/2014/main" id="{30988C42-E948-46CA-BA97-8754D2A3166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644E2B-5142-42D9-A82D-8854B6782B07}" type="slidenum">
              <a:rPr lang="en-US" altLang="en-US" sz="1400"/>
              <a:pPr>
                <a:spcBef>
                  <a:spcPct val="0"/>
                </a:spcBef>
                <a:buClrTx/>
                <a:buSzTx/>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559C7E6-7349-47BA-8884-C1600FFACE66}"/>
              </a:ext>
            </a:extLst>
          </p:cNvPr>
          <p:cNvSpPr>
            <a:spLocks noGrp="1" noChangeArrowheads="1"/>
          </p:cNvSpPr>
          <p:nvPr>
            <p:ph type="title"/>
          </p:nvPr>
        </p:nvSpPr>
        <p:spPr/>
        <p:txBody>
          <a:bodyPr/>
          <a:lstStyle/>
          <a:p>
            <a:pPr algn="ctr" eaLnBrk="1" hangingPunct="1"/>
            <a:r>
              <a:rPr lang="en-US" altLang="en-US" sz="3600" b="1"/>
              <a:t>CAP (continued)</a:t>
            </a:r>
          </a:p>
        </p:txBody>
      </p:sp>
      <p:sp>
        <p:nvSpPr>
          <p:cNvPr id="21507" name="Rectangle 3">
            <a:extLst>
              <a:ext uri="{FF2B5EF4-FFF2-40B4-BE49-F238E27FC236}">
                <a16:creationId xmlns:a16="http://schemas.microsoft.com/office/drawing/2014/main" id="{CAF1DE7C-4ED6-46F4-A1BE-A3FEEFCEACC1}"/>
              </a:ext>
            </a:extLst>
          </p:cNvPr>
          <p:cNvSpPr>
            <a:spLocks noGrp="1" noChangeArrowheads="1"/>
          </p:cNvSpPr>
          <p:nvPr>
            <p:ph type="body" idx="1"/>
          </p:nvPr>
        </p:nvSpPr>
        <p:spPr/>
        <p:txBody>
          <a:bodyPr/>
          <a:lstStyle/>
          <a:p>
            <a:pPr marL="0" indent="0" eaLnBrk="1" hangingPunct="1">
              <a:lnSpc>
                <a:spcPct val="80000"/>
              </a:lnSpc>
              <a:buFont typeface="Wingdings" panose="05000000000000000000" pitchFamily="2" charset="2"/>
              <a:buNone/>
              <a:defRPr/>
            </a:pPr>
            <a:r>
              <a:rPr lang="en-US" altLang="en-US" sz="2000" b="1" dirty="0"/>
              <a:t>7.  A description of the notice to be provided to the parents of a pupil who is absent, tardy or leaves school early without an acceptable excuse;</a:t>
            </a:r>
          </a:p>
          <a:p>
            <a:pPr marL="0" indent="0" eaLnBrk="1" hangingPunct="1">
              <a:lnSpc>
                <a:spcPct val="80000"/>
              </a:lnSpc>
              <a:buFont typeface="Wingdings" panose="05000000000000000000" pitchFamily="2" charset="2"/>
              <a:buNone/>
              <a:defRPr/>
            </a:pPr>
            <a:r>
              <a:rPr lang="en-US" altLang="en-US" sz="2000" b="1" dirty="0"/>
              <a:t>8. A description of the process to develop specific intervention strategies to be employed by teachers and other school employees to address identified patterns of unexcused pupil absence, tardiness or early departure; </a:t>
            </a:r>
          </a:p>
          <a:p>
            <a:pPr marL="0" indent="0" eaLnBrk="1" hangingPunct="1">
              <a:lnSpc>
                <a:spcPct val="80000"/>
              </a:lnSpc>
              <a:buFont typeface="Wingdings" panose="05000000000000000000" pitchFamily="2" charset="2"/>
              <a:buNone/>
              <a:defRPr/>
            </a:pPr>
            <a:r>
              <a:rPr lang="en-US" altLang="en-US" sz="2000" b="1" dirty="0"/>
              <a:t>9.  Identification of the person(s) designated in each school building who will be responsible for reviewing pupil attendance records and initiating appropriate action to address unexcused pupil absence, tardiness and early departure consistent</a:t>
            </a:r>
            <a:r>
              <a:rPr lang="en-US" altLang="en-US" sz="2000" dirty="0"/>
              <a:t> </a:t>
            </a:r>
            <a:r>
              <a:rPr lang="en-US" altLang="en-US" sz="2000" b="1" dirty="0"/>
              <a:t>with the comprehensive attendance policy. </a:t>
            </a:r>
          </a:p>
          <a:p>
            <a:pPr eaLnBrk="1" hangingPunct="1">
              <a:lnSpc>
                <a:spcPct val="80000"/>
              </a:lnSpc>
              <a:defRPr/>
            </a:pPr>
            <a:endParaRPr lang="en-US" altLang="en-US" sz="2000" b="1" dirty="0"/>
          </a:p>
        </p:txBody>
      </p:sp>
      <p:sp>
        <p:nvSpPr>
          <p:cNvPr id="23556" name="Slide Number Placeholder 1">
            <a:extLst>
              <a:ext uri="{FF2B5EF4-FFF2-40B4-BE49-F238E27FC236}">
                <a16:creationId xmlns:a16="http://schemas.microsoft.com/office/drawing/2014/main" id="{02F4ED44-3AC3-45C2-AA52-BAC1B9034F3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51ED74D-D455-420D-A265-F32D28B6094E}" type="slidenum">
              <a:rPr lang="en-US" altLang="en-US" sz="1400"/>
              <a:pPr>
                <a:spcBef>
                  <a:spcPct val="0"/>
                </a:spcBef>
                <a:buClrTx/>
                <a:buSzTx/>
                <a:buFontTx/>
                <a:buNone/>
              </a:pPr>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31DF650-3BA5-4665-A9F5-5C420A1141DA}"/>
              </a:ext>
            </a:extLst>
          </p:cNvPr>
          <p:cNvSpPr>
            <a:spLocks noGrp="1" noChangeArrowheads="1"/>
          </p:cNvSpPr>
          <p:nvPr>
            <p:ph type="title"/>
          </p:nvPr>
        </p:nvSpPr>
        <p:spPr/>
        <p:txBody>
          <a:bodyPr/>
          <a:lstStyle/>
          <a:p>
            <a:pPr algn="ctr" eaLnBrk="1" hangingPunct="1"/>
            <a:r>
              <a:rPr lang="en-US" altLang="en-US" sz="3200" b="1"/>
              <a:t>Mandated Services Aid Online System - Statuses</a:t>
            </a:r>
          </a:p>
        </p:txBody>
      </p:sp>
      <p:sp>
        <p:nvSpPr>
          <p:cNvPr id="24579" name="Rectangle 3">
            <a:extLst>
              <a:ext uri="{FF2B5EF4-FFF2-40B4-BE49-F238E27FC236}">
                <a16:creationId xmlns:a16="http://schemas.microsoft.com/office/drawing/2014/main" id="{B7461DA9-69F7-4DA4-B662-DC722C24F9A7}"/>
              </a:ext>
            </a:extLst>
          </p:cNvPr>
          <p:cNvSpPr>
            <a:spLocks noGrp="1" noChangeArrowheads="1"/>
          </p:cNvSpPr>
          <p:nvPr>
            <p:ph type="body" idx="1"/>
          </p:nvPr>
        </p:nvSpPr>
        <p:spPr/>
        <p:txBody>
          <a:bodyPr/>
          <a:lstStyle/>
          <a:p>
            <a:pPr eaLnBrk="1" hangingPunct="1"/>
            <a:r>
              <a:rPr lang="en-US" altLang="en-US" sz="2800" b="1"/>
              <a:t>Auto Approved</a:t>
            </a:r>
          </a:p>
          <a:p>
            <a:pPr eaLnBrk="1" hangingPunct="1"/>
            <a:r>
              <a:rPr lang="en-US" altLang="en-US" sz="2800" b="1"/>
              <a:t>Hold – Program Reviewer May Reject or Approve</a:t>
            </a:r>
          </a:p>
          <a:p>
            <a:pPr eaLnBrk="1" hangingPunct="1"/>
            <a:r>
              <a:rPr lang="en-US" altLang="en-US" sz="2800" b="1"/>
              <a:t>Withdrawn</a:t>
            </a:r>
          </a:p>
          <a:p>
            <a:pPr eaLnBrk="1" hangingPunct="1"/>
            <a:r>
              <a:rPr lang="en-US" altLang="en-US" sz="2800" b="1"/>
              <a:t>Post Review Pending/Post Review</a:t>
            </a:r>
          </a:p>
          <a:p>
            <a:pPr eaLnBrk="1" hangingPunct="1"/>
            <a:r>
              <a:rPr lang="en-US" altLang="en-US" sz="2800" b="1"/>
              <a:t>Approve</a:t>
            </a:r>
          </a:p>
          <a:p>
            <a:pPr eaLnBrk="1" hangingPunct="1"/>
            <a:r>
              <a:rPr lang="en-US" altLang="en-US" sz="2800" b="1"/>
              <a:t>Overpayment</a:t>
            </a:r>
          </a:p>
          <a:p>
            <a:pPr eaLnBrk="1" hangingPunct="1"/>
            <a:r>
              <a:rPr lang="en-US" altLang="en-US" sz="2800" b="1"/>
              <a:t>Paid/Closed</a:t>
            </a:r>
          </a:p>
        </p:txBody>
      </p:sp>
      <p:sp>
        <p:nvSpPr>
          <p:cNvPr id="24580" name="Slide Number Placeholder 1">
            <a:extLst>
              <a:ext uri="{FF2B5EF4-FFF2-40B4-BE49-F238E27FC236}">
                <a16:creationId xmlns:a16="http://schemas.microsoft.com/office/drawing/2014/main" id="{73D6709C-B211-46EE-8EFB-ACF9A158162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ED372B9-E076-44ED-96B8-7E6BBBA86AB5}" type="slidenum">
              <a:rPr lang="en-US" altLang="en-US" sz="1400"/>
              <a:pPr>
                <a:spcBef>
                  <a:spcPct val="0"/>
                </a:spcBef>
                <a:buClrTx/>
                <a:buSzTx/>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A0043B7-C842-46DC-A62D-6ECDAF68D7B6}"/>
              </a:ext>
            </a:extLst>
          </p:cNvPr>
          <p:cNvSpPr>
            <a:spLocks noGrp="1" noChangeArrowheads="1"/>
          </p:cNvSpPr>
          <p:nvPr>
            <p:ph type="title"/>
          </p:nvPr>
        </p:nvSpPr>
        <p:spPr/>
        <p:txBody>
          <a:bodyPr/>
          <a:lstStyle/>
          <a:p>
            <a:pPr algn="ctr" eaLnBrk="1" hangingPunct="1"/>
            <a:r>
              <a:rPr lang="en-US" altLang="en-US" b="1"/>
              <a:t>Examples of Approved Claim Explanations</a:t>
            </a:r>
          </a:p>
        </p:txBody>
      </p:sp>
      <p:sp>
        <p:nvSpPr>
          <p:cNvPr id="23555" name="Rectangle 3">
            <a:extLst>
              <a:ext uri="{FF2B5EF4-FFF2-40B4-BE49-F238E27FC236}">
                <a16:creationId xmlns:a16="http://schemas.microsoft.com/office/drawing/2014/main" id="{26A2D82F-0009-4946-A95E-23BCCE532C60}"/>
              </a:ext>
            </a:extLst>
          </p:cNvPr>
          <p:cNvSpPr>
            <a:spLocks noGrp="1" noChangeArrowheads="1"/>
          </p:cNvSpPr>
          <p:nvPr>
            <p:ph type="body" idx="1"/>
          </p:nvPr>
        </p:nvSpPr>
        <p:spPr/>
        <p:txBody>
          <a:bodyPr/>
          <a:lstStyle/>
          <a:p>
            <a:pPr marL="0" indent="0" algn="ctr" eaLnBrk="1" hangingPunct="1">
              <a:lnSpc>
                <a:spcPct val="80000"/>
              </a:lnSpc>
              <a:buFont typeface="Wingdings" panose="05000000000000000000" pitchFamily="2" charset="2"/>
              <a:buNone/>
              <a:defRPr/>
            </a:pPr>
            <a:r>
              <a:rPr lang="en-US" altLang="en-US" b="1" u="sng" dirty="0">
                <a:effectLst>
                  <a:outerShdw blurRad="38100" dist="38100" dir="2700000" algn="tl">
                    <a:srgbClr val="000000">
                      <a:alpha val="43137"/>
                    </a:srgbClr>
                  </a:outerShdw>
                </a:effectLst>
              </a:rPr>
              <a:t>Be clear, concise and specific</a:t>
            </a:r>
          </a:p>
          <a:p>
            <a:pPr eaLnBrk="1" hangingPunct="1">
              <a:lnSpc>
                <a:spcPct val="80000"/>
              </a:lnSpc>
              <a:defRPr/>
            </a:pPr>
            <a:r>
              <a:rPr lang="en-US" altLang="en-US" sz="1400" b="1" dirty="0"/>
              <a:t>Enrollment increased by 17 students. Last year 12 teachers took attendance; this year we had 11 teachers taking attendance. This changed the time and effort standard from 20 to 30 which increased the Pupil Attendance Reporting (PAR) expenditure.</a:t>
            </a:r>
          </a:p>
          <a:p>
            <a:pPr eaLnBrk="1" hangingPunct="1">
              <a:lnSpc>
                <a:spcPct val="80000"/>
              </a:lnSpc>
              <a:defRPr/>
            </a:pPr>
            <a:r>
              <a:rPr lang="en-US" altLang="en-US" sz="1400" b="1" dirty="0"/>
              <a:t>The increase in PAR is due to the fact that there was a new administrator hired two years ago who had a graduated salary increase. This meant that the average hourly wage for the administrator increased significantly. In addition, there was a small increase of $1.22 over last year’s teachers’ average hourly wage. Despite the fact that it is a minimal increase, it significantly increases the reimbursement due to the fact that there are 5,000 teacher parameter hours for PAR.</a:t>
            </a:r>
          </a:p>
          <a:p>
            <a:pPr eaLnBrk="1" hangingPunct="1">
              <a:lnSpc>
                <a:spcPct val="80000"/>
              </a:lnSpc>
              <a:defRPr/>
            </a:pPr>
            <a:r>
              <a:rPr lang="en-US" altLang="en-US" sz="1400" b="1" dirty="0"/>
              <a:t>A nearby school closed so we picked up 25 students and had to add a new grade 4 class.  Added two teachers; one for the 4</a:t>
            </a:r>
            <a:r>
              <a:rPr lang="en-US" altLang="en-US" sz="1400" b="1" baseline="30000" dirty="0"/>
              <a:t>th</a:t>
            </a:r>
            <a:r>
              <a:rPr lang="en-US" altLang="en-US" sz="1400" b="1" dirty="0"/>
              <a:t> grade class and ½ day kindergarten.</a:t>
            </a:r>
          </a:p>
          <a:p>
            <a:pPr eaLnBrk="1" hangingPunct="1">
              <a:lnSpc>
                <a:spcPct val="80000"/>
              </a:lnSpc>
              <a:defRPr/>
            </a:pPr>
            <a:r>
              <a:rPr lang="en-US" altLang="en-US" sz="1400" b="1" dirty="0"/>
              <a:t>We began offering more Regent exams which meant we had to add more proctors which increased the average hourly rate $8.00.  It also increased the total combined hours for the exams.</a:t>
            </a:r>
          </a:p>
          <a:p>
            <a:pPr eaLnBrk="1" hangingPunct="1">
              <a:lnSpc>
                <a:spcPct val="80000"/>
              </a:lnSpc>
              <a:defRPr/>
            </a:pPr>
            <a:r>
              <a:rPr lang="en-US" altLang="en-US" sz="1400" b="1" dirty="0"/>
              <a:t>Our administrator retired.  We had to increase the salary 25% in order to find a replacement.</a:t>
            </a:r>
          </a:p>
        </p:txBody>
      </p:sp>
      <p:sp>
        <p:nvSpPr>
          <p:cNvPr id="25604" name="Slide Number Placeholder 1">
            <a:extLst>
              <a:ext uri="{FF2B5EF4-FFF2-40B4-BE49-F238E27FC236}">
                <a16:creationId xmlns:a16="http://schemas.microsoft.com/office/drawing/2014/main" id="{643470D8-26CD-4D94-9157-50E93E10913E}"/>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642D463-0868-4A66-89C8-39833B272221}" type="slidenum">
              <a:rPr lang="en-US" altLang="en-US" sz="1400"/>
              <a:pPr>
                <a:spcBef>
                  <a:spcPct val="0"/>
                </a:spcBef>
                <a:buClrTx/>
                <a:buSzTx/>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0B79840-A962-49FB-B6A7-5711411967CE}"/>
              </a:ext>
            </a:extLst>
          </p:cNvPr>
          <p:cNvSpPr>
            <a:spLocks noGrp="1" noChangeArrowheads="1"/>
          </p:cNvSpPr>
          <p:nvPr>
            <p:ph type="title"/>
          </p:nvPr>
        </p:nvSpPr>
        <p:spPr/>
        <p:txBody>
          <a:bodyPr/>
          <a:lstStyle/>
          <a:p>
            <a:pPr algn="ctr" eaLnBrk="1" hangingPunct="1"/>
            <a:r>
              <a:rPr lang="en-US" altLang="en-US" sz="4000" b="1"/>
              <a:t>Presentation Overview</a:t>
            </a:r>
          </a:p>
        </p:txBody>
      </p:sp>
      <p:sp>
        <p:nvSpPr>
          <p:cNvPr id="7171" name="Rectangle 3">
            <a:extLst>
              <a:ext uri="{FF2B5EF4-FFF2-40B4-BE49-F238E27FC236}">
                <a16:creationId xmlns:a16="http://schemas.microsoft.com/office/drawing/2014/main" id="{109B9972-7C6B-4F54-91A6-75DB4599BE4F}"/>
              </a:ext>
            </a:extLst>
          </p:cNvPr>
          <p:cNvSpPr>
            <a:spLocks noGrp="1" noChangeArrowheads="1"/>
          </p:cNvSpPr>
          <p:nvPr>
            <p:ph type="body" idx="1"/>
          </p:nvPr>
        </p:nvSpPr>
        <p:spPr>
          <a:xfrm>
            <a:off x="609600" y="2128838"/>
            <a:ext cx="8077200" cy="4343400"/>
          </a:xfrm>
        </p:spPr>
        <p:txBody>
          <a:bodyPr/>
          <a:lstStyle/>
          <a:p>
            <a:pPr eaLnBrk="1" hangingPunct="1">
              <a:lnSpc>
                <a:spcPct val="90000"/>
              </a:lnSpc>
              <a:defRPr/>
            </a:pPr>
            <a:r>
              <a:rPr lang="en-US" altLang="en-US" b="1" dirty="0"/>
              <a:t>General Information</a:t>
            </a:r>
          </a:p>
          <a:p>
            <a:pPr eaLnBrk="1" hangingPunct="1">
              <a:lnSpc>
                <a:spcPct val="90000"/>
              </a:lnSpc>
              <a:defRPr/>
            </a:pPr>
            <a:r>
              <a:rPr lang="en-US" altLang="en-US" b="1" dirty="0"/>
              <a:t>What’s New</a:t>
            </a:r>
          </a:p>
          <a:p>
            <a:pPr eaLnBrk="1" hangingPunct="1">
              <a:lnSpc>
                <a:spcPct val="90000"/>
              </a:lnSpc>
              <a:defRPr/>
            </a:pPr>
            <a:r>
              <a:rPr lang="en-US" altLang="en-US" b="1" dirty="0"/>
              <a:t>Recordkeeping</a:t>
            </a:r>
          </a:p>
          <a:p>
            <a:pPr eaLnBrk="1" hangingPunct="1">
              <a:lnSpc>
                <a:spcPct val="90000"/>
              </a:lnSpc>
              <a:defRPr/>
            </a:pPr>
            <a:r>
              <a:rPr lang="en-US" altLang="en-US" b="1" dirty="0"/>
              <a:t>General Information About the Online System</a:t>
            </a:r>
          </a:p>
          <a:p>
            <a:pPr eaLnBrk="1" hangingPunct="1">
              <a:lnSpc>
                <a:spcPct val="90000"/>
              </a:lnSpc>
              <a:defRPr/>
            </a:pPr>
            <a:r>
              <a:rPr lang="en-US" altLang="en-US" b="1" dirty="0"/>
              <a:t>Demonstration of the Online System</a:t>
            </a:r>
          </a:p>
          <a:p>
            <a:pPr marL="0" indent="0" eaLnBrk="1" hangingPunct="1">
              <a:lnSpc>
                <a:spcPct val="90000"/>
              </a:lnSpc>
              <a:buFont typeface="Wingdings" panose="05000000000000000000" pitchFamily="2" charset="2"/>
              <a:buNone/>
              <a:defRPr/>
            </a:pPr>
            <a:endParaRPr lang="en-US" altLang="en-US" sz="3600" b="1" dirty="0"/>
          </a:p>
        </p:txBody>
      </p:sp>
      <p:sp>
        <p:nvSpPr>
          <p:cNvPr id="7172" name="Slide Number Placeholder 1">
            <a:extLst>
              <a:ext uri="{FF2B5EF4-FFF2-40B4-BE49-F238E27FC236}">
                <a16:creationId xmlns:a16="http://schemas.microsoft.com/office/drawing/2014/main" id="{668897E6-906D-4049-85CD-E74D18F1EB65}"/>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C712DA6-85DF-45F6-AA1D-A6ECC100E9DB}" type="slidenum">
              <a:rPr lang="en-US" altLang="en-US" sz="1400"/>
              <a:pPr>
                <a:spcBef>
                  <a:spcPct val="0"/>
                </a:spcBef>
                <a:buClrTx/>
                <a:buSzTx/>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6D54A09-02CF-42EC-91B5-47BC6648C4FA}"/>
              </a:ext>
            </a:extLst>
          </p:cNvPr>
          <p:cNvSpPr>
            <a:spLocks noGrp="1" noChangeArrowheads="1"/>
          </p:cNvSpPr>
          <p:nvPr>
            <p:ph type="title"/>
          </p:nvPr>
        </p:nvSpPr>
        <p:spPr/>
        <p:txBody>
          <a:bodyPr/>
          <a:lstStyle/>
          <a:p>
            <a:pPr algn="ctr" eaLnBrk="1" hangingPunct="1"/>
            <a:r>
              <a:rPr lang="en-US" altLang="en-US" sz="3600" b="1"/>
              <a:t>Common MSA Mistakes</a:t>
            </a:r>
          </a:p>
        </p:txBody>
      </p:sp>
      <p:sp>
        <p:nvSpPr>
          <p:cNvPr id="26627" name="Rectangle 3">
            <a:extLst>
              <a:ext uri="{FF2B5EF4-FFF2-40B4-BE49-F238E27FC236}">
                <a16:creationId xmlns:a16="http://schemas.microsoft.com/office/drawing/2014/main" id="{376122DE-6B70-42E4-8D82-702E26F2176C}"/>
              </a:ext>
            </a:extLst>
          </p:cNvPr>
          <p:cNvSpPr>
            <a:spLocks noGrp="1" noChangeArrowheads="1"/>
          </p:cNvSpPr>
          <p:nvPr>
            <p:ph type="body" idx="1"/>
          </p:nvPr>
        </p:nvSpPr>
        <p:spPr>
          <a:xfrm>
            <a:off x="1182688" y="1828800"/>
            <a:ext cx="7772400" cy="4724400"/>
          </a:xfrm>
        </p:spPr>
        <p:txBody>
          <a:bodyPr/>
          <a:lstStyle/>
          <a:p>
            <a:pPr eaLnBrk="1" hangingPunct="1">
              <a:lnSpc>
                <a:spcPct val="80000"/>
              </a:lnSpc>
            </a:pPr>
            <a:r>
              <a:rPr lang="en-US" altLang="en-US" sz="1600" b="1"/>
              <a:t>Not multiplying the number of days in the work year X the number of hours in the work day to arrive at the total hours of work for all assigned tasks (line 2 in the calculation of the hourly rate) if you have full time staff.</a:t>
            </a:r>
          </a:p>
          <a:p>
            <a:pPr eaLnBrk="1" hangingPunct="1">
              <a:lnSpc>
                <a:spcPct val="80000"/>
              </a:lnSpc>
            </a:pPr>
            <a:r>
              <a:rPr lang="en-US" altLang="en-US" sz="1600" b="1"/>
              <a:t>Using salaries for staff that did not perform the services for the mandate.</a:t>
            </a:r>
          </a:p>
          <a:p>
            <a:pPr eaLnBrk="1" hangingPunct="1">
              <a:lnSpc>
                <a:spcPct val="80000"/>
              </a:lnSpc>
            </a:pPr>
            <a:r>
              <a:rPr lang="en-US" altLang="en-US" sz="1600" b="1"/>
              <a:t>Including stipends in the staff salaries.</a:t>
            </a:r>
          </a:p>
          <a:p>
            <a:pPr eaLnBrk="1" hangingPunct="1">
              <a:lnSpc>
                <a:spcPct val="80000"/>
              </a:lnSpc>
            </a:pPr>
            <a:r>
              <a:rPr lang="en-US" altLang="en-US" sz="1600" b="1"/>
              <a:t>Including substitute teachers.</a:t>
            </a:r>
          </a:p>
          <a:p>
            <a:pPr eaLnBrk="1" hangingPunct="1">
              <a:lnSpc>
                <a:spcPct val="80000"/>
              </a:lnSpc>
            </a:pPr>
            <a:r>
              <a:rPr lang="en-US" altLang="en-US" sz="1600" b="1"/>
              <a:t>Including pre-school students in the BEDS enrollment.</a:t>
            </a:r>
          </a:p>
          <a:p>
            <a:pPr eaLnBrk="1" hangingPunct="1">
              <a:lnSpc>
                <a:spcPct val="80000"/>
              </a:lnSpc>
            </a:pPr>
            <a:r>
              <a:rPr lang="en-US" altLang="en-US" sz="1600" b="1"/>
              <a:t>Using different # of  teachers for PAR and BEDS.</a:t>
            </a:r>
          </a:p>
          <a:p>
            <a:pPr eaLnBrk="1" hangingPunct="1">
              <a:lnSpc>
                <a:spcPct val="80000"/>
              </a:lnSpc>
            </a:pPr>
            <a:r>
              <a:rPr lang="en-US" altLang="en-US" sz="1600" b="1"/>
              <a:t>Not entering an explanation for the increase in PAR, BEDS and/or Total Aid.</a:t>
            </a:r>
          </a:p>
          <a:p>
            <a:pPr eaLnBrk="1" hangingPunct="1">
              <a:lnSpc>
                <a:spcPct val="80000"/>
              </a:lnSpc>
            </a:pPr>
            <a:r>
              <a:rPr lang="en-US" altLang="en-US" sz="1600" b="1"/>
              <a:t>Including students from another school in the count of tests administered. If you reported 8 graders in your Oct. BEDS Report, you are sent a Secondary School Examination Report in June.</a:t>
            </a:r>
          </a:p>
          <a:p>
            <a:pPr eaLnBrk="1" hangingPunct="1">
              <a:lnSpc>
                <a:spcPct val="80000"/>
              </a:lnSpc>
            </a:pPr>
            <a:r>
              <a:rPr lang="en-US" altLang="en-US" sz="1600" b="1"/>
              <a:t>Not including Regents Exams for August, January and June in the Secondary Examination Report.</a:t>
            </a:r>
          </a:p>
          <a:p>
            <a:pPr eaLnBrk="1" hangingPunct="1">
              <a:lnSpc>
                <a:spcPct val="80000"/>
              </a:lnSpc>
            </a:pPr>
            <a:r>
              <a:rPr lang="en-US" altLang="en-US" sz="1600" b="1"/>
              <a:t>Using W-2’s for staff gross salaries; school year not calendar year.</a:t>
            </a:r>
          </a:p>
          <a:p>
            <a:pPr eaLnBrk="1" hangingPunct="1">
              <a:lnSpc>
                <a:spcPct val="80000"/>
              </a:lnSpc>
            </a:pPr>
            <a:r>
              <a:rPr lang="en-US" altLang="en-US" sz="1600" b="1"/>
              <a:t>Not paying attention to exam data discrepancies.</a:t>
            </a:r>
          </a:p>
          <a:p>
            <a:pPr eaLnBrk="1" hangingPunct="1">
              <a:lnSpc>
                <a:spcPct val="80000"/>
              </a:lnSpc>
            </a:pPr>
            <a:r>
              <a:rPr lang="en-US" altLang="en-US" sz="1600" b="1"/>
              <a:t>Not having documentation to support the claim.</a:t>
            </a:r>
          </a:p>
          <a:p>
            <a:pPr eaLnBrk="1" hangingPunct="1">
              <a:lnSpc>
                <a:spcPct val="80000"/>
              </a:lnSpc>
            </a:pPr>
            <a:endParaRPr lang="en-US" altLang="en-US" sz="1400" b="1"/>
          </a:p>
          <a:p>
            <a:pPr eaLnBrk="1" hangingPunct="1">
              <a:lnSpc>
                <a:spcPct val="80000"/>
              </a:lnSpc>
              <a:buFont typeface="Wingdings" panose="05000000000000000000" pitchFamily="2" charset="2"/>
              <a:buNone/>
            </a:pPr>
            <a:endParaRPr lang="en-US" altLang="en-US" sz="1400" b="1"/>
          </a:p>
        </p:txBody>
      </p:sp>
      <p:sp>
        <p:nvSpPr>
          <p:cNvPr id="26628" name="Slide Number Placeholder 1">
            <a:extLst>
              <a:ext uri="{FF2B5EF4-FFF2-40B4-BE49-F238E27FC236}">
                <a16:creationId xmlns:a16="http://schemas.microsoft.com/office/drawing/2014/main" id="{8A096A4D-2DC3-44AF-95B3-8C34B1986B9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71EBA8B-3A22-4E4E-B782-1D6EEE5A11F9}" type="slidenum">
              <a:rPr lang="en-US" altLang="en-US" sz="1400"/>
              <a:pPr>
                <a:spcBef>
                  <a:spcPct val="0"/>
                </a:spcBef>
                <a:buClrTx/>
                <a:buSzTx/>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9E9BF99-8C4A-4928-BE74-90242486FC0E}"/>
              </a:ext>
            </a:extLst>
          </p:cNvPr>
          <p:cNvSpPr>
            <a:spLocks noGrp="1" noChangeArrowheads="1"/>
          </p:cNvSpPr>
          <p:nvPr>
            <p:ph type="title"/>
          </p:nvPr>
        </p:nvSpPr>
        <p:spPr>
          <a:xfrm>
            <a:off x="1905000" y="214313"/>
            <a:ext cx="6172200" cy="1462087"/>
          </a:xfrm>
        </p:spPr>
        <p:txBody>
          <a:bodyPr/>
          <a:lstStyle/>
          <a:p>
            <a:pPr eaLnBrk="1" hangingPunct="1"/>
            <a:r>
              <a:rPr lang="en-US" altLang="en-US" b="1"/>
              <a:t>	</a:t>
            </a:r>
            <a:r>
              <a:rPr lang="en-US" altLang="en-US" sz="3600" b="1"/>
              <a:t>Recordkeeping</a:t>
            </a:r>
          </a:p>
        </p:txBody>
      </p:sp>
      <p:sp>
        <p:nvSpPr>
          <p:cNvPr id="27651" name="Rectangle 3">
            <a:extLst>
              <a:ext uri="{FF2B5EF4-FFF2-40B4-BE49-F238E27FC236}">
                <a16:creationId xmlns:a16="http://schemas.microsoft.com/office/drawing/2014/main" id="{D927995A-A1FB-4779-8094-D2047488D8E7}"/>
              </a:ext>
            </a:extLst>
          </p:cNvPr>
          <p:cNvSpPr>
            <a:spLocks noGrp="1" noChangeArrowheads="1"/>
          </p:cNvSpPr>
          <p:nvPr>
            <p:ph type="body" idx="1"/>
          </p:nvPr>
        </p:nvSpPr>
        <p:spPr/>
        <p:txBody>
          <a:bodyPr/>
          <a:lstStyle/>
          <a:p>
            <a:pPr eaLnBrk="1" hangingPunct="1">
              <a:lnSpc>
                <a:spcPct val="80000"/>
              </a:lnSpc>
            </a:pPr>
            <a:r>
              <a:rPr lang="en-US" altLang="en-US" sz="2000" b="1"/>
              <a:t>It is very important that accurate documentation be kept by every school that claims mandated services. Even if your mandated services forms are completed by an independent contractor or diocesan office, the school is responsible for maintaining complete records. </a:t>
            </a:r>
          </a:p>
          <a:p>
            <a:pPr eaLnBrk="1" hangingPunct="1">
              <a:lnSpc>
                <a:spcPct val="80000"/>
              </a:lnSpc>
            </a:pPr>
            <a:r>
              <a:rPr lang="en-US" altLang="en-US" sz="2000" b="1"/>
              <a:t>Documentation must be maintained for a minimum of 7 years. Records must be available for inspection, monitoring and/or audit by the State Education Department and the Office of the State Comptroller.  </a:t>
            </a:r>
          </a:p>
          <a:p>
            <a:pPr eaLnBrk="1" hangingPunct="1">
              <a:lnSpc>
                <a:spcPct val="80000"/>
              </a:lnSpc>
            </a:pPr>
            <a:r>
              <a:rPr lang="en-US" altLang="en-US" sz="2000" b="1"/>
              <a:t>It is recommended that each school create and maintain a mandated services documentation file for each school year that a claim is submitted.   The following list identifies types of records that would be recommended documentation to include in the file or otherwise have readily available:</a:t>
            </a:r>
          </a:p>
          <a:p>
            <a:pPr eaLnBrk="1" hangingPunct="1">
              <a:lnSpc>
                <a:spcPct val="80000"/>
              </a:lnSpc>
            </a:pPr>
            <a:endParaRPr lang="en-US" altLang="en-US" sz="2000" b="1"/>
          </a:p>
        </p:txBody>
      </p:sp>
      <p:sp>
        <p:nvSpPr>
          <p:cNvPr id="27652" name="Slide Number Placeholder 1">
            <a:extLst>
              <a:ext uri="{FF2B5EF4-FFF2-40B4-BE49-F238E27FC236}">
                <a16:creationId xmlns:a16="http://schemas.microsoft.com/office/drawing/2014/main" id="{BF411C89-F115-4813-9AE6-B17824851E62}"/>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121208-D07F-43EE-8066-A4599A4653B0}" type="slidenum">
              <a:rPr lang="en-US" altLang="en-US" sz="1400"/>
              <a:pPr>
                <a:spcBef>
                  <a:spcPct val="0"/>
                </a:spcBef>
                <a:buClrTx/>
                <a:buSzTx/>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0F7C498-07F1-4463-9744-FAA8FDB5985F}"/>
              </a:ext>
            </a:extLst>
          </p:cNvPr>
          <p:cNvSpPr>
            <a:spLocks noGrp="1" noChangeArrowheads="1"/>
          </p:cNvSpPr>
          <p:nvPr>
            <p:ph type="title"/>
          </p:nvPr>
        </p:nvSpPr>
        <p:spPr/>
        <p:txBody>
          <a:bodyPr/>
          <a:lstStyle/>
          <a:p>
            <a:pPr algn="ctr" eaLnBrk="1" hangingPunct="1"/>
            <a:r>
              <a:rPr lang="en-US" altLang="en-US" sz="4000" b="1"/>
              <a:t>Recordkeeping (continued)</a:t>
            </a:r>
          </a:p>
        </p:txBody>
      </p:sp>
      <p:sp>
        <p:nvSpPr>
          <p:cNvPr id="28675" name="Rectangle 3">
            <a:extLst>
              <a:ext uri="{FF2B5EF4-FFF2-40B4-BE49-F238E27FC236}">
                <a16:creationId xmlns:a16="http://schemas.microsoft.com/office/drawing/2014/main" id="{8A26D76D-D014-43F0-BE3D-DCE22A8A025A}"/>
              </a:ext>
            </a:extLst>
          </p:cNvPr>
          <p:cNvSpPr>
            <a:spLocks noGrp="1" noChangeArrowheads="1"/>
          </p:cNvSpPr>
          <p:nvPr>
            <p:ph type="body" idx="1"/>
          </p:nvPr>
        </p:nvSpPr>
        <p:spPr/>
        <p:txBody>
          <a:bodyPr/>
          <a:lstStyle/>
          <a:p>
            <a:pPr eaLnBrk="1" hangingPunct="1">
              <a:lnSpc>
                <a:spcPct val="80000"/>
              </a:lnSpc>
            </a:pPr>
            <a:r>
              <a:rPr lang="en-US" altLang="en-US" sz="2400" b="1"/>
              <a:t>Payroll records, for only those employees providing the mandated service, including allowable fringe benefits.  If you use a payroll service, you will need to put copies of the applicable payroll records in the mandated services aid documentation file.</a:t>
            </a:r>
          </a:p>
          <a:p>
            <a:pPr eaLnBrk="1" hangingPunct="1">
              <a:lnSpc>
                <a:spcPct val="80000"/>
              </a:lnSpc>
            </a:pPr>
            <a:r>
              <a:rPr lang="en-US" altLang="en-US" sz="2400" b="1"/>
              <a:t>Salary agreements and/or contracts for those employees providing mandated services.</a:t>
            </a:r>
          </a:p>
          <a:p>
            <a:pPr eaLnBrk="1" hangingPunct="1">
              <a:lnSpc>
                <a:spcPct val="80000"/>
              </a:lnSpc>
            </a:pPr>
            <a:r>
              <a:rPr lang="en-US" altLang="en-US" sz="2400" b="1"/>
              <a:t>Time distribution records.  You are required to maintain documentation to show that the employee actually provided services such as taking attendance or proctoring exams.</a:t>
            </a:r>
          </a:p>
          <a:p>
            <a:pPr eaLnBrk="1" hangingPunct="1">
              <a:lnSpc>
                <a:spcPct val="80000"/>
              </a:lnSpc>
            </a:pPr>
            <a:endParaRPr lang="en-US" altLang="en-US" sz="2400"/>
          </a:p>
        </p:txBody>
      </p:sp>
      <p:sp>
        <p:nvSpPr>
          <p:cNvPr id="28676" name="Slide Number Placeholder 1">
            <a:extLst>
              <a:ext uri="{FF2B5EF4-FFF2-40B4-BE49-F238E27FC236}">
                <a16:creationId xmlns:a16="http://schemas.microsoft.com/office/drawing/2014/main" id="{1B3E436F-74B7-493E-AB59-B6384708D97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A666C5E-D31F-4089-B346-E0A1A13A15FA}" type="slidenum">
              <a:rPr lang="en-US" altLang="en-US" sz="1400"/>
              <a:pPr>
                <a:spcBef>
                  <a:spcPct val="0"/>
                </a:spcBef>
                <a:buClrTx/>
                <a:buSzTx/>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EC5990C-1F48-448E-84F9-876B5715194C}"/>
              </a:ext>
            </a:extLst>
          </p:cNvPr>
          <p:cNvSpPr>
            <a:spLocks noGrp="1" noChangeArrowheads="1"/>
          </p:cNvSpPr>
          <p:nvPr>
            <p:ph type="title"/>
          </p:nvPr>
        </p:nvSpPr>
        <p:spPr>
          <a:xfrm>
            <a:off x="1752600" y="304800"/>
            <a:ext cx="6477000" cy="1462088"/>
          </a:xfrm>
        </p:spPr>
        <p:txBody>
          <a:bodyPr/>
          <a:lstStyle/>
          <a:p>
            <a:pPr eaLnBrk="1" hangingPunct="1"/>
            <a:r>
              <a:rPr lang="en-US" altLang="en-US" sz="3600" b="1"/>
              <a:t>Recordkeeping (continued)</a:t>
            </a:r>
          </a:p>
        </p:txBody>
      </p:sp>
      <p:sp>
        <p:nvSpPr>
          <p:cNvPr id="29699" name="Rectangle 3">
            <a:extLst>
              <a:ext uri="{FF2B5EF4-FFF2-40B4-BE49-F238E27FC236}">
                <a16:creationId xmlns:a16="http://schemas.microsoft.com/office/drawing/2014/main" id="{58F89DC9-DED4-49D8-929A-78FF08B88CE5}"/>
              </a:ext>
            </a:extLst>
          </p:cNvPr>
          <p:cNvSpPr>
            <a:spLocks noGrp="1" noChangeArrowheads="1"/>
          </p:cNvSpPr>
          <p:nvPr>
            <p:ph type="body" idx="1"/>
          </p:nvPr>
        </p:nvSpPr>
        <p:spPr>
          <a:xfrm>
            <a:off x="1143000" y="2017713"/>
            <a:ext cx="7812088" cy="4611687"/>
          </a:xfrm>
        </p:spPr>
        <p:txBody>
          <a:bodyPr/>
          <a:lstStyle/>
          <a:p>
            <a:pPr eaLnBrk="1" hangingPunct="1">
              <a:lnSpc>
                <a:spcPct val="80000"/>
              </a:lnSpc>
            </a:pPr>
            <a:r>
              <a:rPr lang="en-US" altLang="en-US" sz="2000" b="1"/>
              <a:t>Student enrollment records, class schedules or Attendance rosters.</a:t>
            </a:r>
          </a:p>
          <a:p>
            <a:pPr eaLnBrk="1" hangingPunct="1">
              <a:lnSpc>
                <a:spcPct val="80000"/>
              </a:lnSpc>
            </a:pPr>
            <a:r>
              <a:rPr lang="en-US" altLang="en-US" sz="2000" b="1"/>
              <a:t>Invoices/cancelled checks or credit card receipts/statements for purchases made to perform mandated services. </a:t>
            </a:r>
          </a:p>
          <a:p>
            <a:pPr eaLnBrk="1" hangingPunct="1">
              <a:lnSpc>
                <a:spcPct val="80000"/>
              </a:lnSpc>
            </a:pPr>
            <a:r>
              <a:rPr lang="en-US" altLang="en-US" sz="2000" b="1"/>
              <a:t>Any documentation that supports the information and calculations used to prepare any claim for nonpublic school aid.</a:t>
            </a:r>
          </a:p>
          <a:p>
            <a:pPr eaLnBrk="1" hangingPunct="1">
              <a:lnSpc>
                <a:spcPct val="80000"/>
              </a:lnSpc>
            </a:pPr>
            <a:r>
              <a:rPr lang="en-US" altLang="en-US" sz="2000" b="1"/>
              <a:t>Schools must maintain inventory records for calculators and science test kits.  Calculators are not a consumable product. The inventory control procedure should include a replenishment cycle to replace aging and broken calculators.  Calculators may not be given permanently to students. </a:t>
            </a:r>
          </a:p>
          <a:p>
            <a:pPr eaLnBrk="1" hangingPunct="1">
              <a:lnSpc>
                <a:spcPct val="80000"/>
              </a:lnSpc>
            </a:pPr>
            <a:r>
              <a:rPr lang="en-US" altLang="en-US" sz="2000" b="1"/>
              <a:t>Documentation of calculator purchase must be retained for monitoring and/or audit. </a:t>
            </a:r>
          </a:p>
        </p:txBody>
      </p:sp>
      <p:sp>
        <p:nvSpPr>
          <p:cNvPr id="29700" name="Slide Number Placeholder 1">
            <a:extLst>
              <a:ext uri="{FF2B5EF4-FFF2-40B4-BE49-F238E27FC236}">
                <a16:creationId xmlns:a16="http://schemas.microsoft.com/office/drawing/2014/main" id="{071AEC14-7251-42FD-A529-7B49A4178B4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537ADE-33A4-46E3-9563-CB1A6F79788D}" type="slidenum">
              <a:rPr lang="en-US" altLang="en-US" sz="1400"/>
              <a:pPr>
                <a:spcBef>
                  <a:spcPct val="0"/>
                </a:spcBef>
                <a:buClrTx/>
                <a:buSzTx/>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D784C88-6273-4D6C-9E30-8997FD06EBCA}"/>
              </a:ext>
            </a:extLst>
          </p:cNvPr>
          <p:cNvSpPr>
            <a:spLocks noGrp="1" noChangeArrowheads="1"/>
          </p:cNvSpPr>
          <p:nvPr>
            <p:ph type="title"/>
          </p:nvPr>
        </p:nvSpPr>
        <p:spPr/>
        <p:txBody>
          <a:bodyPr/>
          <a:lstStyle/>
          <a:p>
            <a:pPr algn="ctr" eaLnBrk="1" hangingPunct="1"/>
            <a:r>
              <a:rPr lang="en-US" altLang="en-US" sz="3600" b="1"/>
              <a:t>Recordkeeping (continued)</a:t>
            </a:r>
          </a:p>
        </p:txBody>
      </p:sp>
      <p:sp>
        <p:nvSpPr>
          <p:cNvPr id="30723" name="Rectangle 3">
            <a:extLst>
              <a:ext uri="{FF2B5EF4-FFF2-40B4-BE49-F238E27FC236}">
                <a16:creationId xmlns:a16="http://schemas.microsoft.com/office/drawing/2014/main" id="{33B8E5B7-5332-412C-8F81-C6A84D156DBD}"/>
              </a:ext>
            </a:extLst>
          </p:cNvPr>
          <p:cNvSpPr>
            <a:spLocks noGrp="1" noChangeArrowheads="1"/>
          </p:cNvSpPr>
          <p:nvPr>
            <p:ph type="body" idx="1"/>
          </p:nvPr>
        </p:nvSpPr>
        <p:spPr/>
        <p:txBody>
          <a:bodyPr/>
          <a:lstStyle/>
          <a:p>
            <a:pPr eaLnBrk="1" hangingPunct="1">
              <a:lnSpc>
                <a:spcPct val="80000"/>
              </a:lnSpc>
            </a:pPr>
            <a:r>
              <a:rPr lang="en-US" altLang="en-US" sz="2000" b="1"/>
              <a:t>Documentation of the hours that form the basis for a standard workday must be maintained by the school.</a:t>
            </a:r>
          </a:p>
          <a:p>
            <a:pPr eaLnBrk="1" hangingPunct="1">
              <a:lnSpc>
                <a:spcPct val="80000"/>
              </a:lnSpc>
              <a:buFont typeface="Wingdings" panose="05000000000000000000" pitchFamily="2" charset="2"/>
              <a:buNone/>
            </a:pPr>
            <a:r>
              <a:rPr lang="en-US" altLang="en-US" sz="2000" b="1"/>
              <a:t>	</a:t>
            </a:r>
            <a:r>
              <a:rPr lang="en-US" altLang="en-US" sz="2000" b="1">
                <a:solidFill>
                  <a:schemeClr val="hlink"/>
                </a:solidFill>
              </a:rPr>
              <a:t>Information gathering per Comptroller’s Audit</a:t>
            </a:r>
          </a:p>
          <a:p>
            <a:pPr eaLnBrk="1" hangingPunct="1">
              <a:lnSpc>
                <a:spcPct val="80000"/>
              </a:lnSpc>
            </a:pPr>
            <a:r>
              <a:rPr lang="en-US" altLang="en-US" sz="2000" b="1"/>
              <a:t>Documentation must be maintained to show the basis of the calculation for the average hourly rates.</a:t>
            </a:r>
          </a:p>
          <a:p>
            <a:pPr eaLnBrk="1" hangingPunct="1">
              <a:lnSpc>
                <a:spcPct val="80000"/>
              </a:lnSpc>
            </a:pPr>
            <a:r>
              <a:rPr lang="en-US" altLang="en-US" sz="2000" b="1"/>
              <a:t>Schools must maintain inventory records of the science test kits and earth science test kits.</a:t>
            </a:r>
          </a:p>
          <a:p>
            <a:pPr eaLnBrk="1" hangingPunct="1">
              <a:lnSpc>
                <a:spcPct val="80000"/>
              </a:lnSpc>
            </a:pPr>
            <a:r>
              <a:rPr lang="en-US" altLang="en-US" sz="2000" b="1"/>
              <a:t>Evidence of number of students who graduated from high school such as student transcripts.</a:t>
            </a:r>
          </a:p>
          <a:p>
            <a:pPr eaLnBrk="1" hangingPunct="1">
              <a:lnSpc>
                <a:spcPct val="80000"/>
              </a:lnSpc>
            </a:pPr>
            <a:r>
              <a:rPr lang="en-US" altLang="en-US" sz="2000" b="1"/>
              <a:t>Records of student scores on State examinations such as the Individual Student Score Reports, Nonpublic Secondary Examination Report, Comprehensive Information Report.  </a:t>
            </a:r>
          </a:p>
          <a:p>
            <a:pPr eaLnBrk="1" hangingPunct="1">
              <a:lnSpc>
                <a:spcPct val="80000"/>
              </a:lnSpc>
            </a:pPr>
            <a:r>
              <a:rPr lang="en-US" altLang="en-US" sz="2000" b="1"/>
              <a:t>Failure to maintain adequate supporting documentation may result in a disallowance or partial disallowance.</a:t>
            </a:r>
          </a:p>
          <a:p>
            <a:pPr eaLnBrk="1" hangingPunct="1">
              <a:lnSpc>
                <a:spcPct val="80000"/>
              </a:lnSpc>
            </a:pPr>
            <a:r>
              <a:rPr lang="en-US" altLang="en-US" sz="2000" b="1"/>
              <a:t>NOTE: This is not an all-inclusive list</a:t>
            </a:r>
          </a:p>
          <a:p>
            <a:pPr eaLnBrk="1" hangingPunct="1">
              <a:lnSpc>
                <a:spcPct val="80000"/>
              </a:lnSpc>
            </a:pPr>
            <a:endParaRPr lang="en-US" altLang="en-US" sz="2000"/>
          </a:p>
        </p:txBody>
      </p:sp>
      <p:sp>
        <p:nvSpPr>
          <p:cNvPr id="30724" name="Slide Number Placeholder 1">
            <a:extLst>
              <a:ext uri="{FF2B5EF4-FFF2-40B4-BE49-F238E27FC236}">
                <a16:creationId xmlns:a16="http://schemas.microsoft.com/office/drawing/2014/main" id="{4814F93D-669E-4753-B2F9-67421CC1ADB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EB40EDF-584B-4A6F-B4BA-6887B7ECF11B}" type="slidenum">
              <a:rPr lang="en-US" altLang="en-US" sz="1400"/>
              <a:pPr>
                <a:spcBef>
                  <a:spcPct val="0"/>
                </a:spcBef>
                <a:buClrTx/>
                <a:buSzTx/>
                <a:buFontTx/>
                <a:buNone/>
              </a:pPr>
              <a:t>24</a:t>
            </a:fld>
            <a:endParaRPr lang="en-US"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F766E351-D0A9-4244-8556-EE51304931FE}"/>
              </a:ext>
            </a:extLst>
          </p:cNvPr>
          <p:cNvSpPr>
            <a:spLocks noGrp="1" noChangeArrowheads="1"/>
          </p:cNvSpPr>
          <p:nvPr>
            <p:ph type="body" idx="1"/>
          </p:nvPr>
        </p:nvSpPr>
        <p:spPr/>
        <p:txBody>
          <a:bodyPr/>
          <a:lstStyle/>
          <a:p>
            <a:pPr marL="0" indent="0" algn="ctr" eaLnBrk="1" hangingPunct="1">
              <a:lnSpc>
                <a:spcPct val="80000"/>
              </a:lnSpc>
              <a:buFont typeface="Wingdings" panose="05000000000000000000" pitchFamily="2" charset="2"/>
              <a:buNone/>
              <a:defRPr/>
            </a:pPr>
            <a:r>
              <a:rPr lang="en-US" altLang="en-US" sz="2000" b="1" u="sng" dirty="0"/>
              <a:t>Getting Started</a:t>
            </a:r>
          </a:p>
          <a:p>
            <a:pPr marL="0" indent="0" algn="ctr" eaLnBrk="1" hangingPunct="1">
              <a:lnSpc>
                <a:spcPct val="80000"/>
              </a:lnSpc>
              <a:buFont typeface="Wingdings" panose="05000000000000000000" pitchFamily="2" charset="2"/>
              <a:buNone/>
              <a:defRPr/>
            </a:pPr>
            <a:endParaRPr lang="en-US" altLang="en-US" sz="2000" b="1" u="sng" dirty="0"/>
          </a:p>
          <a:p>
            <a:pPr eaLnBrk="1" hangingPunct="1">
              <a:lnSpc>
                <a:spcPct val="80000"/>
              </a:lnSpc>
              <a:defRPr/>
            </a:pPr>
            <a:r>
              <a:rPr lang="en-US" altLang="en-US" sz="2000" b="1" dirty="0"/>
              <a:t>Please read the accompanying Guidelines for the 2018-19 school year before completing the mandated services aid forms.  </a:t>
            </a:r>
          </a:p>
          <a:p>
            <a:pPr eaLnBrk="1" hangingPunct="1">
              <a:lnSpc>
                <a:spcPct val="80000"/>
              </a:lnSpc>
              <a:defRPr/>
            </a:pPr>
            <a:endParaRPr lang="en-US" altLang="en-US" sz="2000" b="1" dirty="0"/>
          </a:p>
          <a:p>
            <a:pPr eaLnBrk="1" hangingPunct="1">
              <a:lnSpc>
                <a:spcPct val="80000"/>
              </a:lnSpc>
              <a:defRPr/>
            </a:pPr>
            <a:r>
              <a:rPr lang="en-US" altLang="en-US" sz="2000" b="1" dirty="0"/>
              <a:t>In addition to other information, the Guidelines describe requirements for each mandate and recordkeeping, and provide important information about calculating hourly rates and expenditures.</a:t>
            </a:r>
          </a:p>
          <a:p>
            <a:pPr eaLnBrk="1" hangingPunct="1">
              <a:lnSpc>
                <a:spcPct val="80000"/>
              </a:lnSpc>
              <a:defRPr/>
            </a:pPr>
            <a:endParaRPr lang="en-US" altLang="en-US" sz="2000" dirty="0"/>
          </a:p>
        </p:txBody>
      </p:sp>
      <p:sp>
        <p:nvSpPr>
          <p:cNvPr id="31747" name="Slide Number Placeholder 1">
            <a:extLst>
              <a:ext uri="{FF2B5EF4-FFF2-40B4-BE49-F238E27FC236}">
                <a16:creationId xmlns:a16="http://schemas.microsoft.com/office/drawing/2014/main" id="{F610266C-65EA-478A-B12C-7BC089F93EA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008065D-C0F5-416A-B03E-7A5EA434AB37}" type="slidenum">
              <a:rPr lang="en-US" altLang="en-US" sz="1400"/>
              <a:pPr>
                <a:spcBef>
                  <a:spcPct val="0"/>
                </a:spcBef>
                <a:buClrTx/>
                <a:buSzTx/>
                <a:buFontTx/>
                <a:buNone/>
              </a:pPr>
              <a:t>25</a:t>
            </a:fld>
            <a:endParaRPr lang="en-US" altLang="en-US" sz="1400"/>
          </a:p>
        </p:txBody>
      </p:sp>
      <p:sp>
        <p:nvSpPr>
          <p:cNvPr id="7" name="Rectangle 2">
            <a:extLst>
              <a:ext uri="{FF2B5EF4-FFF2-40B4-BE49-F238E27FC236}">
                <a16:creationId xmlns:a16="http://schemas.microsoft.com/office/drawing/2014/main" id="{08F4C09F-73DA-4166-9BB4-05345A02B037}"/>
              </a:ext>
            </a:extLst>
          </p:cNvPr>
          <p:cNvSpPr>
            <a:spLocks noGrp="1" noChangeArrowheads="1"/>
          </p:cNvSpPr>
          <p:nvPr>
            <p:ph type="title"/>
          </p:nvPr>
        </p:nvSpPr>
        <p:spPr/>
        <p:txBody>
          <a:bodyPr/>
          <a:lstStyle/>
          <a:p>
            <a:pPr algn="ctr" eaLnBrk="1" hangingPunct="1"/>
            <a:r>
              <a:rPr lang="en-US" altLang="en-US" sz="3600" b="1"/>
              <a:t>Completing the Forms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84613A9-256A-4A40-B769-40882D25353D}"/>
              </a:ext>
            </a:extLst>
          </p:cNvPr>
          <p:cNvSpPr>
            <a:spLocks noGrp="1" noChangeArrowheads="1"/>
          </p:cNvSpPr>
          <p:nvPr>
            <p:ph type="title"/>
          </p:nvPr>
        </p:nvSpPr>
        <p:spPr>
          <a:xfrm>
            <a:off x="2133600" y="609600"/>
            <a:ext cx="5486400" cy="1066800"/>
          </a:xfrm>
        </p:spPr>
        <p:txBody>
          <a:bodyPr/>
          <a:lstStyle/>
          <a:p>
            <a:pPr algn="ctr" eaLnBrk="1" hangingPunct="1"/>
            <a:r>
              <a:rPr lang="en-US" altLang="en-US" sz="3200" b="1"/>
              <a:t>Completing the Forms</a:t>
            </a:r>
            <a:br>
              <a:rPr lang="en-US" altLang="en-US" sz="3200" b="1"/>
            </a:br>
            <a:r>
              <a:rPr lang="en-US" altLang="en-US" sz="3200" b="1"/>
              <a:t>(continued)</a:t>
            </a:r>
          </a:p>
        </p:txBody>
      </p:sp>
      <p:sp>
        <p:nvSpPr>
          <p:cNvPr id="32771" name="Rectangle 3">
            <a:extLst>
              <a:ext uri="{FF2B5EF4-FFF2-40B4-BE49-F238E27FC236}">
                <a16:creationId xmlns:a16="http://schemas.microsoft.com/office/drawing/2014/main" id="{4BFE95D7-0014-48CC-B36D-CE0AE285CF08}"/>
              </a:ext>
            </a:extLst>
          </p:cNvPr>
          <p:cNvSpPr>
            <a:spLocks noGrp="1" noChangeArrowheads="1"/>
          </p:cNvSpPr>
          <p:nvPr>
            <p:ph type="body" idx="1"/>
          </p:nvPr>
        </p:nvSpPr>
        <p:spPr>
          <a:xfrm>
            <a:off x="1182688" y="2017713"/>
            <a:ext cx="7772400" cy="4459287"/>
          </a:xfrm>
        </p:spPr>
        <p:txBody>
          <a:bodyPr/>
          <a:lstStyle/>
          <a:p>
            <a:pPr eaLnBrk="1" hangingPunct="1">
              <a:lnSpc>
                <a:spcPct val="80000"/>
              </a:lnSpc>
            </a:pPr>
            <a:r>
              <a:rPr lang="en-US" altLang="en-US" sz="2000" b="1"/>
              <a:t>Assemble testing records, the Graduation and Dropout Report, BEDS Report, attendance records, invoices for test kits, teacher workshop fees, calculators, scoring center costs, etc. and any other documentation that supports the mandated services aid claim for each mandate.</a:t>
            </a:r>
          </a:p>
          <a:p>
            <a:pPr eaLnBrk="1" hangingPunct="1">
              <a:lnSpc>
                <a:spcPct val="80000"/>
              </a:lnSpc>
            </a:pPr>
            <a:r>
              <a:rPr lang="en-US" altLang="en-US" sz="2000" b="1"/>
              <a:t>Gather employee records showing gross salary, hours worked and allowable fringe benefits.</a:t>
            </a:r>
          </a:p>
          <a:p>
            <a:pPr eaLnBrk="1" hangingPunct="1">
              <a:lnSpc>
                <a:spcPct val="80000"/>
              </a:lnSpc>
            </a:pPr>
            <a:r>
              <a:rPr lang="en-US" altLang="en-US" sz="2000" b="1"/>
              <a:t>You need to know how many employees provided the service—line 1.</a:t>
            </a:r>
          </a:p>
          <a:p>
            <a:pPr eaLnBrk="1" hangingPunct="1">
              <a:lnSpc>
                <a:spcPct val="80000"/>
              </a:lnSpc>
            </a:pPr>
            <a:r>
              <a:rPr lang="en-US" altLang="en-US" sz="2000" b="1"/>
              <a:t>Enter the total hours the employees worked—line 2.</a:t>
            </a:r>
          </a:p>
          <a:p>
            <a:pPr eaLnBrk="1" hangingPunct="1">
              <a:lnSpc>
                <a:spcPct val="80000"/>
              </a:lnSpc>
            </a:pPr>
            <a:r>
              <a:rPr lang="en-US" altLang="en-US" sz="2000" b="1"/>
              <a:t>Enter the total salaries for the employees—line 3.</a:t>
            </a:r>
          </a:p>
          <a:p>
            <a:pPr eaLnBrk="1" hangingPunct="1">
              <a:lnSpc>
                <a:spcPct val="80000"/>
              </a:lnSpc>
            </a:pPr>
            <a:r>
              <a:rPr lang="en-US" altLang="en-US" sz="2000" b="1"/>
              <a:t>Enter the total employee benefits—line 4.</a:t>
            </a:r>
          </a:p>
          <a:p>
            <a:pPr eaLnBrk="1" hangingPunct="1">
              <a:lnSpc>
                <a:spcPct val="80000"/>
              </a:lnSpc>
            </a:pPr>
            <a:r>
              <a:rPr lang="en-US" altLang="en-US" sz="2000" b="1"/>
              <a:t>The system calculates the total salaries and benefits-line 5.</a:t>
            </a:r>
          </a:p>
          <a:p>
            <a:pPr eaLnBrk="1" hangingPunct="1">
              <a:lnSpc>
                <a:spcPct val="80000"/>
              </a:lnSpc>
            </a:pPr>
            <a:r>
              <a:rPr lang="en-US" altLang="en-US" sz="2000" b="1"/>
              <a:t>And the Average Hourly Rate-line 6.</a:t>
            </a:r>
          </a:p>
          <a:p>
            <a:pPr eaLnBrk="1" hangingPunct="1">
              <a:lnSpc>
                <a:spcPct val="80000"/>
              </a:lnSpc>
            </a:pPr>
            <a:endParaRPr lang="en-US" altLang="en-US" sz="1800" b="1"/>
          </a:p>
          <a:p>
            <a:pPr eaLnBrk="1" hangingPunct="1">
              <a:lnSpc>
                <a:spcPct val="80000"/>
              </a:lnSpc>
            </a:pPr>
            <a:endParaRPr lang="en-US" altLang="en-US" sz="1800" b="1"/>
          </a:p>
        </p:txBody>
      </p:sp>
      <p:sp>
        <p:nvSpPr>
          <p:cNvPr id="32772" name="Slide Number Placeholder 1">
            <a:extLst>
              <a:ext uri="{FF2B5EF4-FFF2-40B4-BE49-F238E27FC236}">
                <a16:creationId xmlns:a16="http://schemas.microsoft.com/office/drawing/2014/main" id="{49A50655-DDF4-4E38-810B-05D072D6595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2A59CD1-7B64-46BF-B7B7-59B441CDB17A}" type="slidenum">
              <a:rPr lang="en-US" altLang="en-US" sz="1400"/>
              <a:pPr>
                <a:spcBef>
                  <a:spcPct val="0"/>
                </a:spcBef>
                <a:buClrTx/>
                <a:buSzTx/>
                <a:buFontTx/>
                <a:buNone/>
              </a:pPr>
              <a:t>26</a:t>
            </a:fld>
            <a:endParaRPr lang="en-US"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CAB4C9-DA54-483C-BFDF-BCF953AF76EA}"/>
              </a:ext>
            </a:extLst>
          </p:cNvPr>
          <p:cNvSpPr>
            <a:spLocks noGrp="1" noChangeArrowheads="1"/>
          </p:cNvSpPr>
          <p:nvPr>
            <p:ph type="title"/>
          </p:nvPr>
        </p:nvSpPr>
        <p:spPr/>
        <p:txBody>
          <a:bodyPr/>
          <a:lstStyle/>
          <a:p>
            <a:pPr algn="ctr" eaLnBrk="1" hangingPunct="1"/>
            <a:r>
              <a:rPr lang="en-US" altLang="en-US" sz="3200" b="1"/>
              <a:t>Mandated Services Aid Online System – General Information</a:t>
            </a:r>
          </a:p>
        </p:txBody>
      </p:sp>
      <p:sp>
        <p:nvSpPr>
          <p:cNvPr id="33795" name="Rectangle 3">
            <a:extLst>
              <a:ext uri="{FF2B5EF4-FFF2-40B4-BE49-F238E27FC236}">
                <a16:creationId xmlns:a16="http://schemas.microsoft.com/office/drawing/2014/main" id="{434FEB15-B00D-457D-A78F-B76A9F0C5D48}"/>
              </a:ext>
            </a:extLst>
          </p:cNvPr>
          <p:cNvSpPr>
            <a:spLocks noGrp="1" noChangeArrowheads="1"/>
          </p:cNvSpPr>
          <p:nvPr>
            <p:ph type="body" idx="1"/>
          </p:nvPr>
        </p:nvSpPr>
        <p:spPr/>
        <p:txBody>
          <a:bodyPr/>
          <a:lstStyle/>
          <a:p>
            <a:pPr eaLnBrk="1" hangingPunct="1">
              <a:lnSpc>
                <a:spcPct val="80000"/>
              </a:lnSpc>
            </a:pPr>
            <a:r>
              <a:rPr lang="en-US" altLang="en-US" sz="1400" b="1"/>
              <a:t>The Mandated Services Aid Online System links to information that has been submitted to the Office of Information Reporting Services.  BEDS data, elementary and secondary examination data, and Regents examination data will be displayed for the applicable mandate.  The data entry field is also populated with the same value.</a:t>
            </a:r>
          </a:p>
          <a:p>
            <a:pPr eaLnBrk="1" hangingPunct="1">
              <a:lnSpc>
                <a:spcPct val="80000"/>
              </a:lnSpc>
            </a:pPr>
            <a:r>
              <a:rPr lang="en-US" altLang="en-US" sz="1400" b="1"/>
              <a:t>The mandated services aid (MSA) user has the option of entering the same numbers or something different.  If the tolerance level that we established is exceeded, a warning message will appear at the top of the screen.  The claim will be set to a “</a:t>
            </a:r>
            <a:r>
              <a:rPr lang="en-US" altLang="en-US" sz="1400" b="1">
                <a:solidFill>
                  <a:schemeClr val="folHlink"/>
                </a:solidFill>
              </a:rPr>
              <a:t>hold</a:t>
            </a:r>
            <a:r>
              <a:rPr lang="en-US" altLang="en-US" sz="1400" b="1"/>
              <a:t>” or “</a:t>
            </a:r>
            <a:r>
              <a:rPr lang="en-US" altLang="en-US" sz="1400" b="1">
                <a:solidFill>
                  <a:schemeClr val="folHlink"/>
                </a:solidFill>
              </a:rPr>
              <a:t>post review</a:t>
            </a:r>
            <a:r>
              <a:rPr lang="en-US" altLang="en-US" sz="1400" b="1"/>
              <a:t>” status.</a:t>
            </a:r>
          </a:p>
          <a:p>
            <a:pPr eaLnBrk="1" hangingPunct="1">
              <a:lnSpc>
                <a:spcPct val="80000"/>
              </a:lnSpc>
            </a:pPr>
            <a:r>
              <a:rPr lang="en-US" altLang="en-US" sz="1400" b="1"/>
              <a:t>When you complete entering data for a mandate, the Section I – Summary expenditure data will automatically be populated.</a:t>
            </a:r>
          </a:p>
          <a:p>
            <a:pPr eaLnBrk="1" hangingPunct="1">
              <a:lnSpc>
                <a:spcPct val="80000"/>
              </a:lnSpc>
            </a:pPr>
            <a:r>
              <a:rPr lang="en-US" altLang="en-US" sz="1400" b="1"/>
              <a:t>Warning signs appear next to the problem field for the mandate and on the Section I – Summary expenditure screen.</a:t>
            </a:r>
          </a:p>
          <a:p>
            <a:pPr eaLnBrk="1" hangingPunct="1">
              <a:lnSpc>
                <a:spcPct val="80000"/>
              </a:lnSpc>
            </a:pPr>
            <a:r>
              <a:rPr lang="en-US" altLang="en-US" sz="1400" b="1"/>
              <a:t>If you see a warning message &amp; sign, prior to submitting the claim, please double-check that you have entered the correct data and that you have the supporting documentation.</a:t>
            </a:r>
          </a:p>
          <a:p>
            <a:pPr eaLnBrk="1" hangingPunct="1">
              <a:lnSpc>
                <a:spcPct val="80000"/>
              </a:lnSpc>
            </a:pPr>
            <a:r>
              <a:rPr lang="en-US" altLang="en-US" sz="1400" b="1"/>
              <a:t>Many schools had to refund the State money because of entry errors and lack of documentation.</a:t>
            </a:r>
          </a:p>
          <a:p>
            <a:pPr eaLnBrk="1" hangingPunct="1">
              <a:lnSpc>
                <a:spcPct val="80000"/>
              </a:lnSpc>
            </a:pPr>
            <a:r>
              <a:rPr lang="en-US" altLang="en-US" sz="1400" b="1"/>
              <a:t>The buttons for mandates 7, High School Registration, and 8, SSIP, will be disabled for some schools.  You will not be able to enter claim data for that mandate .</a:t>
            </a:r>
          </a:p>
          <a:p>
            <a:pPr eaLnBrk="1" hangingPunct="1">
              <a:lnSpc>
                <a:spcPct val="80000"/>
              </a:lnSpc>
            </a:pPr>
            <a:r>
              <a:rPr lang="en-US" altLang="en-US" sz="1400" b="1"/>
              <a:t>If a school has been previously reimbursed for mandate 7, it cannot receive reimbursement again.  For SSIP, a school must be located in New York City, Rochester or Buffalo.</a:t>
            </a:r>
          </a:p>
        </p:txBody>
      </p:sp>
      <p:sp>
        <p:nvSpPr>
          <p:cNvPr id="33796" name="Slide Number Placeholder 1">
            <a:extLst>
              <a:ext uri="{FF2B5EF4-FFF2-40B4-BE49-F238E27FC236}">
                <a16:creationId xmlns:a16="http://schemas.microsoft.com/office/drawing/2014/main" id="{41414881-B3F2-48F8-B72C-79E32E17057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8ECEC85-FD3E-40E8-8117-20ED2E32F16B}" type="slidenum">
              <a:rPr lang="en-US" altLang="en-US" sz="1400"/>
              <a:pPr>
                <a:spcBef>
                  <a:spcPct val="0"/>
                </a:spcBef>
                <a:buClrTx/>
                <a:buSzTx/>
                <a:buFontTx/>
                <a:buNone/>
              </a:pPr>
              <a:t>27</a:t>
            </a:fld>
            <a:endParaRPr lang="en-US" altLang="en-US"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39499E8-D713-456F-ABBB-0F355A7062BF}"/>
              </a:ext>
            </a:extLst>
          </p:cNvPr>
          <p:cNvSpPr>
            <a:spLocks noGrp="1" noChangeArrowheads="1"/>
          </p:cNvSpPr>
          <p:nvPr>
            <p:ph type="title"/>
          </p:nvPr>
        </p:nvSpPr>
        <p:spPr/>
        <p:txBody>
          <a:bodyPr/>
          <a:lstStyle/>
          <a:p>
            <a:pPr algn="ctr" eaLnBrk="1" hangingPunct="1"/>
            <a:r>
              <a:rPr lang="en-US" altLang="en-US" sz="3200" b="1"/>
              <a:t>Mandated Services Aid Online System – General Information</a:t>
            </a:r>
          </a:p>
        </p:txBody>
      </p:sp>
      <p:sp>
        <p:nvSpPr>
          <p:cNvPr id="34819" name="Rectangle 3">
            <a:extLst>
              <a:ext uri="{FF2B5EF4-FFF2-40B4-BE49-F238E27FC236}">
                <a16:creationId xmlns:a16="http://schemas.microsoft.com/office/drawing/2014/main" id="{2CD578E9-65E2-440F-944D-0B0F29DACF77}"/>
              </a:ext>
            </a:extLst>
          </p:cNvPr>
          <p:cNvSpPr>
            <a:spLocks noGrp="1" noChangeArrowheads="1"/>
          </p:cNvSpPr>
          <p:nvPr>
            <p:ph type="body" idx="1"/>
          </p:nvPr>
        </p:nvSpPr>
        <p:spPr/>
        <p:txBody>
          <a:bodyPr/>
          <a:lstStyle/>
          <a:p>
            <a:pPr eaLnBrk="1" hangingPunct="1">
              <a:lnSpc>
                <a:spcPct val="80000"/>
              </a:lnSpc>
            </a:pPr>
            <a:r>
              <a:rPr lang="en-US" altLang="en-US" sz="1400" b="1"/>
              <a:t>The school administrator will receive an e-mail message when the claim is “</a:t>
            </a:r>
            <a:r>
              <a:rPr lang="en-US" altLang="en-US" sz="1400" b="1">
                <a:solidFill>
                  <a:schemeClr val="folHlink"/>
                </a:solidFill>
              </a:rPr>
              <a:t>auto approved</a:t>
            </a:r>
            <a:r>
              <a:rPr lang="en-US" altLang="en-US" sz="1400" b="1"/>
              <a:t>”, set to “</a:t>
            </a:r>
            <a:r>
              <a:rPr lang="en-US" altLang="en-US" sz="1400" b="1">
                <a:solidFill>
                  <a:schemeClr val="folHlink"/>
                </a:solidFill>
              </a:rPr>
              <a:t>hold</a:t>
            </a:r>
            <a:r>
              <a:rPr lang="en-US" altLang="en-US" sz="1400" b="1"/>
              <a:t>” “</a:t>
            </a:r>
            <a:r>
              <a:rPr lang="en-US" altLang="en-US" sz="1400" b="1">
                <a:solidFill>
                  <a:schemeClr val="folHlink"/>
                </a:solidFill>
              </a:rPr>
              <a:t>paid</a:t>
            </a:r>
            <a:r>
              <a:rPr lang="en-US" altLang="en-US" sz="1400" b="1"/>
              <a:t>” “</a:t>
            </a:r>
            <a:r>
              <a:rPr lang="en-US" altLang="en-US" sz="1400" b="1">
                <a:solidFill>
                  <a:schemeClr val="folHlink"/>
                </a:solidFill>
              </a:rPr>
              <a:t>post review</a:t>
            </a:r>
            <a:r>
              <a:rPr lang="en-US" altLang="en-US" sz="1400" b="1"/>
              <a:t>” and “</a:t>
            </a:r>
            <a:r>
              <a:rPr lang="en-US" altLang="en-US" sz="1400" b="1">
                <a:solidFill>
                  <a:schemeClr val="folHlink"/>
                </a:solidFill>
              </a:rPr>
              <a:t>overpayment</a:t>
            </a:r>
            <a:r>
              <a:rPr lang="en-US" altLang="en-US" sz="1400" b="1"/>
              <a:t>”.</a:t>
            </a:r>
          </a:p>
          <a:p>
            <a:pPr eaLnBrk="1" hangingPunct="1">
              <a:lnSpc>
                <a:spcPct val="80000"/>
              </a:lnSpc>
            </a:pPr>
            <a:r>
              <a:rPr lang="en-US" altLang="en-US" sz="1400" b="1"/>
              <a:t>Claims can be amended after the payment is made </a:t>
            </a:r>
            <a:r>
              <a:rPr lang="en-US" altLang="en-US" sz="1400" b="1">
                <a:solidFill>
                  <a:schemeClr val="folHlink"/>
                </a:solidFill>
              </a:rPr>
              <a:t>“closed”.</a:t>
            </a:r>
          </a:p>
          <a:p>
            <a:pPr eaLnBrk="1" hangingPunct="1">
              <a:lnSpc>
                <a:spcPct val="80000"/>
              </a:lnSpc>
            </a:pPr>
            <a:r>
              <a:rPr lang="en-US" altLang="en-US" sz="1400" b="1"/>
              <a:t>Do not use commas when entering salaries and benefits</a:t>
            </a:r>
            <a:br>
              <a:rPr lang="en-US" altLang="en-US" sz="1400" b="1"/>
            </a:br>
            <a:r>
              <a:rPr lang="en-US" altLang="en-US" sz="1400" b="1">
                <a:solidFill>
                  <a:srgbClr val="C6183D"/>
                </a:solidFill>
              </a:rPr>
              <a:t>Not a valid number Mandate 1. (do not use any special characters)</a:t>
            </a:r>
            <a:br>
              <a:rPr lang="en-US" altLang="en-US" sz="1400" b="1">
                <a:solidFill>
                  <a:srgbClr val="C6183D"/>
                </a:solidFill>
              </a:rPr>
            </a:br>
            <a:endParaRPr lang="en-US" altLang="en-US" sz="1400" b="1">
              <a:solidFill>
                <a:srgbClr val="C6183D"/>
              </a:solidFill>
            </a:endParaRPr>
          </a:p>
          <a:p>
            <a:pPr eaLnBrk="1" hangingPunct="1">
              <a:lnSpc>
                <a:spcPct val="80000"/>
              </a:lnSpc>
            </a:pPr>
            <a:r>
              <a:rPr lang="en-US" altLang="en-US" sz="1400" b="1"/>
              <a:t>You must select “</a:t>
            </a:r>
            <a:r>
              <a:rPr lang="en-US" altLang="en-US" sz="1400" b="1">
                <a:solidFill>
                  <a:srgbClr val="E9496B"/>
                </a:solidFill>
              </a:rPr>
              <a:t>standard work day</a:t>
            </a:r>
            <a:r>
              <a:rPr lang="en-US" altLang="en-US" sz="1400" b="1"/>
              <a:t>” or “</a:t>
            </a:r>
            <a:r>
              <a:rPr lang="en-US" altLang="en-US" sz="1400" b="1">
                <a:solidFill>
                  <a:srgbClr val="E9496B"/>
                </a:solidFill>
              </a:rPr>
              <a:t>actual hours are varied</a:t>
            </a:r>
            <a:r>
              <a:rPr lang="en-US" altLang="en-US" sz="1400" b="1"/>
              <a:t>”.</a:t>
            </a:r>
          </a:p>
          <a:p>
            <a:pPr eaLnBrk="1" hangingPunct="1">
              <a:lnSpc>
                <a:spcPct val="80000"/>
              </a:lnSpc>
            </a:pPr>
            <a:r>
              <a:rPr lang="en-US" altLang="en-US" sz="1400" b="1"/>
              <a:t>If “</a:t>
            </a:r>
            <a:r>
              <a:rPr lang="en-US" altLang="en-US" sz="1400" b="1">
                <a:solidFill>
                  <a:schemeClr val="hlink"/>
                </a:solidFill>
              </a:rPr>
              <a:t>standard work day</a:t>
            </a:r>
            <a:r>
              <a:rPr lang="en-US" altLang="en-US" sz="1400" b="1"/>
              <a:t>” is selected, you must enter the # of hours in the workday.</a:t>
            </a:r>
          </a:p>
          <a:p>
            <a:pPr eaLnBrk="1" hangingPunct="1">
              <a:lnSpc>
                <a:spcPct val="80000"/>
              </a:lnSpc>
            </a:pPr>
            <a:r>
              <a:rPr lang="en-US" altLang="en-US" sz="1400" b="1"/>
              <a:t>You must click on the &lt;</a:t>
            </a:r>
            <a:r>
              <a:rPr lang="en-US" altLang="en-US" sz="1400" b="1">
                <a:solidFill>
                  <a:schemeClr val="folHlink"/>
                </a:solidFill>
              </a:rPr>
              <a:t>Save Form</a:t>
            </a:r>
            <a:r>
              <a:rPr lang="en-US" altLang="en-US" sz="1400" b="1"/>
              <a:t>&gt;button after completing entry for each mandate.</a:t>
            </a:r>
          </a:p>
          <a:p>
            <a:pPr eaLnBrk="1" hangingPunct="1">
              <a:lnSpc>
                <a:spcPct val="80000"/>
              </a:lnSpc>
            </a:pPr>
            <a:r>
              <a:rPr lang="en-US" altLang="en-US" sz="1400" b="1"/>
              <a:t>Explanations are required when PAR exceeds last year’s PAR by 20%, when BEDS enrollment exceeds what was submitted on the BEDS Report by 20% and the Total Aid Expenditure exceeds the previous year by 20%.</a:t>
            </a:r>
          </a:p>
          <a:p>
            <a:pPr eaLnBrk="1" hangingPunct="1">
              <a:lnSpc>
                <a:spcPct val="80000"/>
              </a:lnSpc>
            </a:pPr>
            <a:r>
              <a:rPr lang="en-US" altLang="en-US" sz="1400" b="1"/>
              <a:t>You must enter the number of graduation candidates for High School Graduation Report, Mandate 10.</a:t>
            </a:r>
          </a:p>
          <a:p>
            <a:pPr eaLnBrk="1" hangingPunct="1">
              <a:lnSpc>
                <a:spcPct val="80000"/>
              </a:lnSpc>
            </a:pPr>
            <a:r>
              <a:rPr lang="en-US" altLang="en-US" sz="1400" b="1"/>
              <a:t>The name of the mandate appears in the upper left corner of the screen when you hover over the button.</a:t>
            </a:r>
          </a:p>
          <a:p>
            <a:pPr eaLnBrk="1" hangingPunct="1">
              <a:lnSpc>
                <a:spcPct val="80000"/>
              </a:lnSpc>
            </a:pPr>
            <a:endParaRPr lang="en-US" altLang="en-US" sz="1400" b="1"/>
          </a:p>
          <a:p>
            <a:pPr eaLnBrk="1" hangingPunct="1">
              <a:lnSpc>
                <a:spcPct val="80000"/>
              </a:lnSpc>
            </a:pPr>
            <a:endParaRPr lang="en-US" altLang="en-US" sz="1400"/>
          </a:p>
        </p:txBody>
      </p:sp>
      <p:sp>
        <p:nvSpPr>
          <p:cNvPr id="34820" name="Slide Number Placeholder 1">
            <a:extLst>
              <a:ext uri="{FF2B5EF4-FFF2-40B4-BE49-F238E27FC236}">
                <a16:creationId xmlns:a16="http://schemas.microsoft.com/office/drawing/2014/main" id="{D29BA5FD-5873-47F0-9919-2FCBC489DBC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740DD-4A37-42A8-9959-ABFB3794866A}" type="slidenum">
              <a:rPr lang="en-US" altLang="en-US" sz="1400"/>
              <a:pPr>
                <a:spcBef>
                  <a:spcPct val="0"/>
                </a:spcBef>
                <a:buClrTx/>
                <a:buSzTx/>
                <a:buFontTx/>
                <a:buNone/>
              </a:pPr>
              <a:t>28</a:t>
            </a:fld>
            <a:endParaRPr lang="en-US" altLang="en-US"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84332C2-D2BE-401A-B0D7-857B72EB98FE}"/>
              </a:ext>
            </a:extLst>
          </p:cNvPr>
          <p:cNvSpPr>
            <a:spLocks noGrp="1" noChangeArrowheads="1"/>
          </p:cNvSpPr>
          <p:nvPr>
            <p:ph type="title"/>
          </p:nvPr>
        </p:nvSpPr>
        <p:spPr/>
        <p:txBody>
          <a:bodyPr/>
          <a:lstStyle/>
          <a:p>
            <a:pPr algn="ctr" eaLnBrk="1" hangingPunct="1"/>
            <a:r>
              <a:rPr lang="en-US" altLang="en-US" sz="3600" b="1"/>
              <a:t>Entering the MSA Claim</a:t>
            </a:r>
          </a:p>
        </p:txBody>
      </p:sp>
      <p:sp>
        <p:nvSpPr>
          <p:cNvPr id="35843" name="Rectangle 3">
            <a:extLst>
              <a:ext uri="{FF2B5EF4-FFF2-40B4-BE49-F238E27FC236}">
                <a16:creationId xmlns:a16="http://schemas.microsoft.com/office/drawing/2014/main" id="{143B2706-E81F-4705-AE77-2CBE877D3CA3}"/>
              </a:ext>
            </a:extLst>
          </p:cNvPr>
          <p:cNvSpPr>
            <a:spLocks noGrp="1" noChangeArrowheads="1"/>
          </p:cNvSpPr>
          <p:nvPr>
            <p:ph type="body" idx="1"/>
          </p:nvPr>
        </p:nvSpPr>
        <p:spPr/>
        <p:txBody>
          <a:bodyPr/>
          <a:lstStyle/>
          <a:p>
            <a:pPr eaLnBrk="1" hangingPunct="1">
              <a:lnSpc>
                <a:spcPct val="80000"/>
              </a:lnSpc>
            </a:pPr>
            <a:r>
              <a:rPr lang="en-US" altLang="en-US" sz="2000" b="1"/>
              <a:t>After you click on the  &lt;</a:t>
            </a:r>
            <a:r>
              <a:rPr lang="en-US" altLang="en-US" sz="2000" b="1">
                <a:solidFill>
                  <a:schemeClr val="folHlink"/>
                </a:solidFill>
              </a:rPr>
              <a:t>All the information is correct&gt; </a:t>
            </a:r>
            <a:r>
              <a:rPr lang="en-US" altLang="en-US" sz="2000" b="1"/>
              <a:t>button, the following information will appear:</a:t>
            </a:r>
          </a:p>
          <a:p>
            <a:pPr eaLnBrk="1" hangingPunct="1">
              <a:lnSpc>
                <a:spcPct val="80000"/>
              </a:lnSpc>
            </a:pPr>
            <a:r>
              <a:rPr lang="en-US" altLang="en-US" sz="2000" b="1"/>
              <a:t>School year &lt;2016-17&gt; &lt;2017-18&gt; and &lt;2018-19 buttons&gt;</a:t>
            </a:r>
          </a:p>
          <a:p>
            <a:pPr eaLnBrk="1" hangingPunct="1">
              <a:lnSpc>
                <a:spcPct val="80000"/>
              </a:lnSpc>
            </a:pPr>
            <a:r>
              <a:rPr lang="en-US" altLang="en-US" sz="2000" b="1"/>
              <a:t>Institution ID</a:t>
            </a:r>
          </a:p>
          <a:p>
            <a:pPr eaLnBrk="1" hangingPunct="1">
              <a:lnSpc>
                <a:spcPct val="80000"/>
              </a:lnSpc>
            </a:pPr>
            <a:r>
              <a:rPr lang="en-US" altLang="en-US" sz="2000" b="1"/>
              <a:t>Beds Code</a:t>
            </a:r>
          </a:p>
          <a:p>
            <a:pPr eaLnBrk="1" hangingPunct="1">
              <a:lnSpc>
                <a:spcPct val="80000"/>
              </a:lnSpc>
            </a:pPr>
            <a:r>
              <a:rPr lang="en-US" altLang="en-US" sz="2000" b="1"/>
              <a:t>Claim Number – includes year and inst. ID</a:t>
            </a:r>
          </a:p>
          <a:p>
            <a:pPr eaLnBrk="1" hangingPunct="1">
              <a:lnSpc>
                <a:spcPct val="80000"/>
              </a:lnSpc>
            </a:pPr>
            <a:r>
              <a:rPr lang="en-US" altLang="en-US" sz="2000" b="1"/>
              <a:t>Amendment Number</a:t>
            </a:r>
          </a:p>
          <a:p>
            <a:pPr eaLnBrk="1" hangingPunct="1">
              <a:lnSpc>
                <a:spcPct val="80000"/>
              </a:lnSpc>
            </a:pPr>
            <a:r>
              <a:rPr lang="en-US" altLang="en-US" sz="2000" b="1"/>
              <a:t>Claim Status </a:t>
            </a:r>
          </a:p>
          <a:p>
            <a:pPr eaLnBrk="1" hangingPunct="1">
              <a:lnSpc>
                <a:spcPct val="80000"/>
              </a:lnSpc>
            </a:pPr>
            <a:r>
              <a:rPr lang="en-US" altLang="en-US" sz="2000" b="1"/>
              <a:t>Received date</a:t>
            </a:r>
          </a:p>
          <a:p>
            <a:pPr eaLnBrk="1" hangingPunct="1">
              <a:lnSpc>
                <a:spcPct val="80000"/>
              </a:lnSpc>
            </a:pPr>
            <a:r>
              <a:rPr lang="en-US" altLang="en-US" sz="2000" b="1"/>
              <a:t>Entry Type</a:t>
            </a:r>
          </a:p>
          <a:p>
            <a:pPr eaLnBrk="1" hangingPunct="1">
              <a:lnSpc>
                <a:spcPct val="80000"/>
              </a:lnSpc>
            </a:pPr>
            <a:r>
              <a:rPr lang="en-US" altLang="en-US" sz="2000" b="1">
                <a:solidFill>
                  <a:schemeClr val="folHlink"/>
                </a:solidFill>
              </a:rPr>
              <a:t>&lt;Edit&gt;</a:t>
            </a:r>
            <a:r>
              <a:rPr lang="en-US" altLang="en-US" sz="2000" b="1"/>
              <a:t>, &lt;</a:t>
            </a:r>
            <a:r>
              <a:rPr lang="en-US" altLang="en-US" sz="2000" b="1">
                <a:solidFill>
                  <a:schemeClr val="folHlink"/>
                </a:solidFill>
              </a:rPr>
              <a:t>Print&gt;</a:t>
            </a:r>
            <a:r>
              <a:rPr lang="en-US" altLang="en-US" sz="2000" b="1"/>
              <a:t>, and &lt;</a:t>
            </a:r>
            <a:r>
              <a:rPr lang="en-US" altLang="en-US" sz="2000" b="1">
                <a:solidFill>
                  <a:schemeClr val="folHlink"/>
                </a:solidFill>
              </a:rPr>
              <a:t>Withdraw Claim&gt;</a:t>
            </a:r>
            <a:r>
              <a:rPr lang="en-US" altLang="en-US" sz="2000" b="1"/>
              <a:t> buttons</a:t>
            </a:r>
          </a:p>
        </p:txBody>
      </p:sp>
      <p:sp>
        <p:nvSpPr>
          <p:cNvPr id="35844" name="Slide Number Placeholder 1">
            <a:extLst>
              <a:ext uri="{FF2B5EF4-FFF2-40B4-BE49-F238E27FC236}">
                <a16:creationId xmlns:a16="http://schemas.microsoft.com/office/drawing/2014/main" id="{1F88F820-4D99-48C2-AD8B-058ABF280432}"/>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1D03871-1FD6-447D-AC1A-8B528AD4FDC5}" type="slidenum">
              <a:rPr lang="en-US" altLang="en-US" sz="1400"/>
              <a:pPr>
                <a:spcBef>
                  <a:spcPct val="0"/>
                </a:spcBef>
                <a:buClrTx/>
                <a:buSzTx/>
                <a:buFontTx/>
                <a:buNone/>
              </a:pPr>
              <a:t>29</a:t>
            </a:fld>
            <a:endParaRPr lang="en-US"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1C1BE81-94D0-4A44-A6F3-0DF877FE062D}"/>
              </a:ext>
            </a:extLst>
          </p:cNvPr>
          <p:cNvSpPr>
            <a:spLocks noGrp="1" noChangeArrowheads="1"/>
          </p:cNvSpPr>
          <p:nvPr>
            <p:ph type="title"/>
          </p:nvPr>
        </p:nvSpPr>
        <p:spPr>
          <a:xfrm>
            <a:off x="685800" y="82550"/>
            <a:ext cx="7770813" cy="831850"/>
          </a:xfrm>
        </p:spPr>
        <p:txBody>
          <a:bodyPr/>
          <a:lstStyle/>
          <a:p>
            <a:pPr algn="ctr" eaLnBrk="1" hangingPunct="1"/>
            <a:r>
              <a:rPr lang="en-US" altLang="en-US" sz="3600" b="1"/>
              <a:t>	Contact Information</a:t>
            </a:r>
            <a:endParaRPr lang="en-US" altLang="en-US" sz="3600"/>
          </a:p>
        </p:txBody>
      </p:sp>
      <p:sp>
        <p:nvSpPr>
          <p:cNvPr id="182275" name="Rectangle 3">
            <a:extLst>
              <a:ext uri="{FF2B5EF4-FFF2-40B4-BE49-F238E27FC236}">
                <a16:creationId xmlns:a16="http://schemas.microsoft.com/office/drawing/2014/main" id="{2BBAFD12-711E-4D76-89FC-3A2475B66B1B}"/>
              </a:ext>
            </a:extLst>
          </p:cNvPr>
          <p:cNvSpPr>
            <a:spLocks noGrp="1" noChangeArrowheads="1"/>
          </p:cNvSpPr>
          <p:nvPr>
            <p:ph type="body" idx="1"/>
          </p:nvPr>
        </p:nvSpPr>
        <p:spPr>
          <a:xfrm>
            <a:off x="228600" y="1524000"/>
            <a:ext cx="8763000" cy="5029200"/>
          </a:xfrm>
        </p:spPr>
        <p:txBody>
          <a:bodyPr/>
          <a:lstStyle/>
          <a:p>
            <a:pPr algn="ctr" eaLnBrk="1" hangingPunct="1">
              <a:lnSpc>
                <a:spcPct val="80000"/>
              </a:lnSpc>
              <a:buFont typeface="Wingdings" panose="05000000000000000000" pitchFamily="2" charset="2"/>
              <a:buNone/>
              <a:defRPr/>
            </a:pPr>
            <a:endParaRPr lang="en-US" altLang="en-US" sz="2000" b="1" dirty="0"/>
          </a:p>
          <a:p>
            <a:pPr algn="ctr" eaLnBrk="1" hangingPunct="1">
              <a:lnSpc>
                <a:spcPct val="80000"/>
              </a:lnSpc>
              <a:buFont typeface="Wingdings" panose="05000000000000000000" pitchFamily="2" charset="2"/>
              <a:buNone/>
              <a:defRPr/>
            </a:pPr>
            <a:r>
              <a:rPr lang="en-US" altLang="en-US" b="1" dirty="0">
                <a:latin typeface="Calibri" panose="020F0502020204030204" pitchFamily="34" charset="0"/>
              </a:rPr>
              <a:t>Grants Management</a:t>
            </a:r>
          </a:p>
          <a:p>
            <a:pPr algn="ctr" eaLnBrk="1" hangingPunct="1">
              <a:lnSpc>
                <a:spcPct val="80000"/>
              </a:lnSpc>
              <a:buFont typeface="Wingdings" panose="05000000000000000000" pitchFamily="2" charset="2"/>
              <a:buNone/>
              <a:defRPr/>
            </a:pPr>
            <a:r>
              <a:rPr lang="en-US" altLang="en-US" sz="2400" b="1" dirty="0">
                <a:latin typeface="Calibri" panose="020F0502020204030204" pitchFamily="34" charset="0"/>
              </a:rPr>
              <a:t>518: 474-3936</a:t>
            </a:r>
          </a:p>
          <a:p>
            <a:pPr algn="ctr" eaLnBrk="1" hangingPunct="1">
              <a:lnSpc>
                <a:spcPct val="80000"/>
              </a:lnSpc>
              <a:buFont typeface="Wingdings" panose="05000000000000000000" pitchFamily="2" charset="2"/>
              <a:buNone/>
              <a:defRPr/>
            </a:pPr>
            <a:r>
              <a:rPr lang="en-US" altLang="en-US" sz="2400" b="1" dirty="0">
                <a:latin typeface="Calibri" panose="020F0502020204030204" pitchFamily="34" charset="0"/>
                <a:hlinkClick r:id="rId3"/>
              </a:rPr>
              <a:t>emscmsa@mail.nysed.gov</a:t>
            </a:r>
            <a:endParaRPr lang="en-US" altLang="en-US" sz="2400" b="1" dirty="0">
              <a:latin typeface="Calibri" panose="020F0502020204030204" pitchFamily="34" charset="0"/>
            </a:endParaRPr>
          </a:p>
          <a:p>
            <a:pPr algn="ctr" eaLnBrk="1" hangingPunct="1">
              <a:lnSpc>
                <a:spcPct val="80000"/>
              </a:lnSpc>
              <a:buFont typeface="Wingdings" panose="05000000000000000000" pitchFamily="2" charset="2"/>
              <a:buNone/>
              <a:defRPr/>
            </a:pPr>
            <a:r>
              <a:rPr lang="en-US" altLang="en-US" sz="2000" b="1" dirty="0">
                <a:solidFill>
                  <a:schemeClr val="folHlink"/>
                </a:solidFill>
                <a:latin typeface="Calibri" panose="020F0502020204030204" pitchFamily="34" charset="0"/>
              </a:rPr>
              <a:t>User Code &amp; Password Help: 518-473-8832</a:t>
            </a:r>
          </a:p>
          <a:p>
            <a:pPr eaLnBrk="1" hangingPunct="1">
              <a:lnSpc>
                <a:spcPct val="80000"/>
              </a:lnSpc>
              <a:buFont typeface="Wingdings" panose="05000000000000000000" pitchFamily="2" charset="2"/>
              <a:buChar char="v"/>
              <a:defRPr/>
            </a:pPr>
            <a:r>
              <a:rPr lang="en-US" altLang="en-US" sz="2000" b="1" dirty="0">
                <a:latin typeface="Calibri" panose="020F0502020204030204" pitchFamily="34" charset="0"/>
              </a:rPr>
              <a:t>Mandated Services Aid (MSA): </a:t>
            </a:r>
            <a:r>
              <a:rPr lang="en-US" altLang="en-US" sz="2000" b="1" dirty="0">
                <a:latin typeface="Calibri" panose="020F0502020204030204" pitchFamily="34" charset="0"/>
                <a:hlinkClick r:id="rId4"/>
              </a:rPr>
              <a:t>http://www.p12.nysed.gov/nonpub/mandatedservices/</a:t>
            </a:r>
            <a:endParaRPr lang="en-US" altLang="en-US" sz="2000" b="1" dirty="0">
              <a:latin typeface="Calibri" panose="020F0502020204030204" pitchFamily="34" charset="0"/>
            </a:endParaRPr>
          </a:p>
          <a:p>
            <a:pPr eaLnBrk="1" hangingPunct="1">
              <a:lnSpc>
                <a:spcPct val="80000"/>
              </a:lnSpc>
              <a:buFont typeface="Wingdings" panose="05000000000000000000" pitchFamily="2" charset="2"/>
              <a:buChar char="v"/>
              <a:defRPr/>
            </a:pPr>
            <a:r>
              <a:rPr lang="en-US" altLang="en-US" sz="2000" b="1" dirty="0">
                <a:latin typeface="Calibri" panose="020F0502020204030204" pitchFamily="34" charset="0"/>
              </a:rPr>
              <a:t>Comprehensive Attendance Policy (CAP):</a:t>
            </a:r>
            <a:r>
              <a:rPr lang="en-US" sz="2000" dirty="0">
                <a:latin typeface="Calibri" panose="020F0502020204030204" pitchFamily="34" charset="0"/>
                <a:hlinkClick r:id="rId5"/>
              </a:rPr>
              <a:t>http://www.p12.nysed.gov/nonpub/mandatedservices/cap/</a:t>
            </a:r>
            <a:endParaRPr lang="en-US" sz="2000" dirty="0">
              <a:latin typeface="Calibri" panose="020F0502020204030204" pitchFamily="34" charset="0"/>
            </a:endParaRPr>
          </a:p>
          <a:p>
            <a:pPr eaLnBrk="1" hangingPunct="1">
              <a:lnSpc>
                <a:spcPct val="80000"/>
              </a:lnSpc>
              <a:buFont typeface="Wingdings" panose="05000000000000000000" pitchFamily="2" charset="2"/>
              <a:buChar char="v"/>
              <a:defRPr/>
            </a:pPr>
            <a:r>
              <a:rPr lang="en-US" altLang="en-US" sz="2000" b="1" dirty="0">
                <a:latin typeface="Calibri" panose="020F0502020204030204" pitchFamily="34" charset="0"/>
              </a:rPr>
              <a:t>Information and Reporting Services: </a:t>
            </a:r>
            <a:r>
              <a:rPr lang="en-US" altLang="en-US" sz="2000" b="1" dirty="0">
                <a:latin typeface="Calibri" panose="020F0502020204030204" pitchFamily="34" charset="0"/>
                <a:hlinkClick r:id="rId6"/>
              </a:rPr>
              <a:t>www.emsc.nysed.gov/irts/</a:t>
            </a:r>
            <a:endParaRPr lang="en-US" altLang="en-US" sz="2000" b="1" dirty="0">
              <a:latin typeface="Calibri" panose="020F0502020204030204" pitchFamily="34" charset="0"/>
            </a:endParaRPr>
          </a:p>
          <a:p>
            <a:pPr marL="0" indent="0" eaLnBrk="1" hangingPunct="1">
              <a:lnSpc>
                <a:spcPct val="80000"/>
              </a:lnSpc>
              <a:buFont typeface="Wingdings" panose="05000000000000000000" pitchFamily="2" charset="2"/>
              <a:buNone/>
              <a:defRPr/>
            </a:pPr>
            <a:r>
              <a:rPr lang="en-US" altLang="en-US" sz="2000" b="1" dirty="0">
                <a:latin typeface="Calibri" panose="020F0502020204030204" pitchFamily="34" charset="0"/>
              </a:rPr>
              <a:t>      518-474-7965</a:t>
            </a:r>
          </a:p>
          <a:p>
            <a:pPr eaLnBrk="1" hangingPunct="1">
              <a:lnSpc>
                <a:spcPct val="80000"/>
              </a:lnSpc>
              <a:buFont typeface="Wingdings" panose="05000000000000000000" pitchFamily="2" charset="2"/>
              <a:buChar char="v"/>
              <a:defRPr/>
            </a:pPr>
            <a:r>
              <a:rPr lang="en-US" altLang="en-US" sz="2000" b="1" dirty="0">
                <a:latin typeface="Calibri" panose="020F0502020204030204" pitchFamily="34" charset="0"/>
              </a:rPr>
              <a:t>Office of State Assessment: </a:t>
            </a:r>
            <a:r>
              <a:rPr lang="en-US" sz="2000" dirty="0">
                <a:latin typeface="Calibri" panose="020F0502020204030204" pitchFamily="34" charset="0"/>
                <a:hlinkClick r:id="rId7"/>
              </a:rPr>
              <a:t>http://www.p12.nysed.gov/assessment/contact-osa.html</a:t>
            </a:r>
            <a:endParaRPr lang="en-US" altLang="en-US" sz="2000" b="1" dirty="0">
              <a:latin typeface="Calibri" panose="020F0502020204030204" pitchFamily="34" charset="0"/>
            </a:endParaRPr>
          </a:p>
          <a:p>
            <a:pPr marL="0" indent="0" eaLnBrk="1" hangingPunct="1">
              <a:lnSpc>
                <a:spcPct val="80000"/>
              </a:lnSpc>
              <a:buFont typeface="Wingdings" panose="05000000000000000000" pitchFamily="2" charset="2"/>
              <a:buNone/>
              <a:defRPr/>
            </a:pPr>
            <a:r>
              <a:rPr lang="en-US" altLang="en-US" sz="2000" b="1" dirty="0">
                <a:latin typeface="Calibri" panose="020F0502020204030204" pitchFamily="34" charset="0"/>
              </a:rPr>
              <a:t>      518-486-5765 </a:t>
            </a:r>
          </a:p>
          <a:p>
            <a:pPr marL="0" indent="0" eaLnBrk="1" hangingPunct="1">
              <a:lnSpc>
                <a:spcPct val="80000"/>
              </a:lnSpc>
              <a:buFont typeface="Wingdings" panose="05000000000000000000" pitchFamily="2" charset="2"/>
              <a:buNone/>
              <a:defRPr/>
            </a:pPr>
            <a:endParaRPr lang="en-US" altLang="en-US" sz="2000" b="1" dirty="0"/>
          </a:p>
          <a:p>
            <a:pPr eaLnBrk="1" hangingPunct="1">
              <a:lnSpc>
                <a:spcPct val="80000"/>
              </a:lnSpc>
              <a:buFont typeface="Wingdings" panose="05000000000000000000" pitchFamily="2" charset="2"/>
              <a:buChar char="v"/>
              <a:defRPr/>
            </a:pPr>
            <a:endParaRPr lang="en-US" altLang="en-US" sz="2000" b="1" dirty="0"/>
          </a:p>
          <a:p>
            <a:pPr algn="ctr" eaLnBrk="1" hangingPunct="1">
              <a:lnSpc>
                <a:spcPct val="80000"/>
              </a:lnSpc>
              <a:buFont typeface="Wingdings" panose="05000000000000000000" pitchFamily="2" charset="2"/>
              <a:buNone/>
              <a:defRPr/>
            </a:pPr>
            <a:endParaRPr lang="en-US" altLang="en-US" sz="2000" b="1" dirty="0"/>
          </a:p>
          <a:p>
            <a:pPr algn="ctr" eaLnBrk="1" hangingPunct="1">
              <a:lnSpc>
                <a:spcPct val="80000"/>
              </a:lnSpc>
              <a:buFont typeface="Wingdings" panose="05000000000000000000" pitchFamily="2" charset="2"/>
              <a:buNone/>
              <a:defRPr/>
            </a:pPr>
            <a:endParaRPr lang="en-US" altLang="en-US" sz="2000" b="1" dirty="0"/>
          </a:p>
          <a:p>
            <a:pPr algn="ctr" eaLnBrk="1" hangingPunct="1">
              <a:lnSpc>
                <a:spcPct val="80000"/>
              </a:lnSpc>
              <a:buFont typeface="Wingdings" panose="05000000000000000000" pitchFamily="2" charset="2"/>
              <a:buNone/>
              <a:defRPr/>
            </a:pPr>
            <a:endParaRPr lang="en-US" altLang="en-US" sz="2400" b="1" dirty="0"/>
          </a:p>
          <a:p>
            <a:pPr algn="ctr" eaLnBrk="1" hangingPunct="1">
              <a:lnSpc>
                <a:spcPct val="80000"/>
              </a:lnSpc>
              <a:buFont typeface="Wingdings" panose="05000000000000000000" pitchFamily="2" charset="2"/>
              <a:buNone/>
              <a:defRPr/>
            </a:pPr>
            <a:endParaRPr lang="en-US" altLang="en-US" sz="1800" dirty="0"/>
          </a:p>
          <a:p>
            <a:pPr algn="ctr" eaLnBrk="1" hangingPunct="1">
              <a:lnSpc>
                <a:spcPct val="80000"/>
              </a:lnSpc>
              <a:buFont typeface="Wingdings" panose="05000000000000000000" pitchFamily="2" charset="2"/>
              <a:buNone/>
              <a:defRPr/>
            </a:pPr>
            <a:endParaRPr lang="en-US" altLang="en-US" sz="1800" b="1" dirty="0"/>
          </a:p>
          <a:p>
            <a:pPr algn="ctr" eaLnBrk="1" hangingPunct="1">
              <a:lnSpc>
                <a:spcPct val="80000"/>
              </a:lnSpc>
              <a:buFont typeface="Wingdings" panose="05000000000000000000" pitchFamily="2" charset="2"/>
              <a:buNone/>
              <a:defRPr/>
            </a:pPr>
            <a:endParaRPr lang="en-US" altLang="en-US" sz="1800" dirty="0"/>
          </a:p>
        </p:txBody>
      </p:sp>
      <p:sp>
        <p:nvSpPr>
          <p:cNvPr id="8196" name="Slide Number Placeholder 1">
            <a:extLst>
              <a:ext uri="{FF2B5EF4-FFF2-40B4-BE49-F238E27FC236}">
                <a16:creationId xmlns:a16="http://schemas.microsoft.com/office/drawing/2014/main" id="{5091E6AB-4CB0-4E71-A3D3-5BF53D6C8BE6}"/>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41EE96-1F7F-46A3-8FB7-431EE520D2FE}" type="slidenum">
              <a:rPr lang="en-US" altLang="en-US" sz="1400"/>
              <a:pPr>
                <a:spcBef>
                  <a:spcPct val="0"/>
                </a:spcBef>
                <a:buClrTx/>
                <a:buSzTx/>
                <a:buFontTx/>
                <a:buNone/>
              </a:pPr>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ppt_w</p:attrName>
                                        </p:attrNameLst>
                                      </p:cBhvr>
                                      <p:tavLst>
                                        <p:tav tm="0">
                                          <p:val>
                                            <p:strVal val="2/3*#ppt_w"/>
                                          </p:val>
                                        </p:tav>
                                        <p:tav tm="100000">
                                          <p:val>
                                            <p:strVal val="#ppt_w"/>
                                          </p:val>
                                        </p:tav>
                                      </p:tavLst>
                                    </p:anim>
                                    <p:anim calcmode="lin" valueType="num">
                                      <p:cBhvr>
                                        <p:cTn id="8" dur="500" fill="hold"/>
                                        <p:tgtEl>
                                          <p:spTgt spid="1822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B2AB75A-FF2F-42D3-A76D-F389712BF5B7}"/>
              </a:ext>
            </a:extLst>
          </p:cNvPr>
          <p:cNvSpPr>
            <a:spLocks noGrp="1" noChangeArrowheads="1"/>
          </p:cNvSpPr>
          <p:nvPr>
            <p:ph type="title"/>
          </p:nvPr>
        </p:nvSpPr>
        <p:spPr/>
        <p:txBody>
          <a:bodyPr/>
          <a:lstStyle/>
          <a:p>
            <a:pPr algn="ctr" eaLnBrk="1" hangingPunct="1"/>
            <a:r>
              <a:rPr lang="en-US" altLang="en-US" sz="3600" b="1"/>
              <a:t>Entering the MSA Claim </a:t>
            </a:r>
            <a:br>
              <a:rPr lang="en-US" altLang="en-US" sz="3600" b="1"/>
            </a:br>
            <a:r>
              <a:rPr lang="en-US" altLang="en-US" sz="3600" b="1"/>
              <a:t>BEDS Enrollment</a:t>
            </a:r>
          </a:p>
        </p:txBody>
      </p:sp>
      <p:sp>
        <p:nvSpPr>
          <p:cNvPr id="36867" name="Rectangle 3">
            <a:extLst>
              <a:ext uri="{FF2B5EF4-FFF2-40B4-BE49-F238E27FC236}">
                <a16:creationId xmlns:a16="http://schemas.microsoft.com/office/drawing/2014/main" id="{CD45B2F8-1A34-4C63-B2A7-499106202456}"/>
              </a:ext>
            </a:extLst>
          </p:cNvPr>
          <p:cNvSpPr>
            <a:spLocks noGrp="1" noChangeArrowheads="1"/>
          </p:cNvSpPr>
          <p:nvPr>
            <p:ph type="body" idx="1"/>
          </p:nvPr>
        </p:nvSpPr>
        <p:spPr/>
        <p:txBody>
          <a:bodyPr/>
          <a:lstStyle/>
          <a:p>
            <a:pPr eaLnBrk="1" hangingPunct="1">
              <a:lnSpc>
                <a:spcPct val="80000"/>
              </a:lnSpc>
            </a:pPr>
            <a:r>
              <a:rPr lang="en-US" altLang="en-US" sz="1800" b="1"/>
              <a:t>Click on the “</a:t>
            </a:r>
            <a:r>
              <a:rPr lang="en-US" altLang="en-US" sz="1800" b="1">
                <a:solidFill>
                  <a:schemeClr val="folHlink"/>
                </a:solidFill>
              </a:rPr>
              <a:t>Enrollment</a:t>
            </a:r>
            <a:r>
              <a:rPr lang="en-US" altLang="en-US" sz="1800" b="1"/>
              <a:t>” button.</a:t>
            </a:r>
          </a:p>
          <a:p>
            <a:pPr eaLnBrk="1" hangingPunct="1">
              <a:lnSpc>
                <a:spcPct val="80000"/>
              </a:lnSpc>
            </a:pPr>
            <a:r>
              <a:rPr lang="en-US" altLang="en-US" sz="1800" b="1"/>
              <a:t>The </a:t>
            </a:r>
            <a:r>
              <a:rPr lang="en-US" altLang="en-US" sz="1800" b="1" i="1">
                <a:solidFill>
                  <a:srgbClr val="E9496B"/>
                </a:solidFill>
              </a:rPr>
              <a:t>BEDS Enrollment Screen</a:t>
            </a:r>
            <a:r>
              <a:rPr lang="en-US" altLang="en-US" sz="1800" b="1"/>
              <a:t> will be displayed.</a:t>
            </a:r>
          </a:p>
          <a:p>
            <a:pPr eaLnBrk="1" hangingPunct="1">
              <a:lnSpc>
                <a:spcPct val="80000"/>
              </a:lnSpc>
            </a:pPr>
            <a:r>
              <a:rPr lang="en-US" altLang="en-US" sz="1800" b="1"/>
              <a:t>Enrollment data is displayed and populated in the data entry field. You may chose to enter opening or closing data instead.</a:t>
            </a:r>
            <a:r>
              <a:rPr lang="en-US" altLang="en-US" sz="1600" b="1"/>
              <a:t> </a:t>
            </a:r>
          </a:p>
          <a:p>
            <a:pPr eaLnBrk="1" hangingPunct="1">
              <a:lnSpc>
                <a:spcPct val="80000"/>
              </a:lnSpc>
            </a:pPr>
            <a:r>
              <a:rPr lang="en-US" altLang="en-US" sz="1800" b="1"/>
              <a:t>Drop down defaults to BEDS; change to opening or closing if you are entering different values.</a:t>
            </a:r>
          </a:p>
          <a:p>
            <a:pPr eaLnBrk="1" hangingPunct="1">
              <a:lnSpc>
                <a:spcPct val="80000"/>
              </a:lnSpc>
            </a:pPr>
            <a:r>
              <a:rPr lang="en-US" altLang="en-US" sz="1800" b="1"/>
              <a:t>Click on the &lt;</a:t>
            </a:r>
            <a:r>
              <a:rPr lang="en-US" altLang="en-US" sz="1800" b="1">
                <a:solidFill>
                  <a:schemeClr val="folHlink"/>
                </a:solidFill>
              </a:rPr>
              <a:t>Save Form&gt;</a:t>
            </a:r>
            <a:r>
              <a:rPr lang="en-US" altLang="en-US" sz="1800" b="1"/>
              <a:t>button at the top of the screen.</a:t>
            </a:r>
          </a:p>
          <a:p>
            <a:pPr eaLnBrk="1" hangingPunct="1">
              <a:lnSpc>
                <a:spcPct val="80000"/>
              </a:lnSpc>
            </a:pPr>
            <a:r>
              <a:rPr lang="en-US" altLang="en-US" sz="1800" b="1">
                <a:solidFill>
                  <a:srgbClr val="00684D"/>
                </a:solidFill>
              </a:rPr>
              <a:t>Note:</a:t>
            </a:r>
            <a:r>
              <a:rPr lang="en-US" altLang="en-US" sz="1800" b="1"/>
              <a:t> If the BEDS enrollment figure you entered exceeds what was submitted on the BEDS Report by 20%, an explanation will be required.</a:t>
            </a:r>
          </a:p>
          <a:p>
            <a:pPr eaLnBrk="1" hangingPunct="1">
              <a:lnSpc>
                <a:spcPct val="80000"/>
              </a:lnSpc>
            </a:pPr>
            <a:r>
              <a:rPr lang="en-US" altLang="en-US" sz="1800" b="1"/>
              <a:t>A box will appear on the screen for entry of the explanation.  The claim cannot be submitted until something is entered in the explanation box.</a:t>
            </a:r>
          </a:p>
        </p:txBody>
      </p:sp>
      <p:sp>
        <p:nvSpPr>
          <p:cNvPr id="36868" name="Slide Number Placeholder 1">
            <a:extLst>
              <a:ext uri="{FF2B5EF4-FFF2-40B4-BE49-F238E27FC236}">
                <a16:creationId xmlns:a16="http://schemas.microsoft.com/office/drawing/2014/main" id="{E87B4D8B-06EB-47A4-B76B-3FA34D3D4A61}"/>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0D43785-106C-4C10-A65C-A74A0B15D8FA}" type="slidenum">
              <a:rPr lang="en-US" altLang="en-US" sz="1400"/>
              <a:pPr>
                <a:spcBef>
                  <a:spcPct val="0"/>
                </a:spcBef>
                <a:buClrTx/>
                <a:buSzTx/>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0DA58109-2F3A-441C-B2C7-C18ACCEB3981}"/>
              </a:ext>
            </a:extLst>
          </p:cNvPr>
          <p:cNvSpPr>
            <a:spLocks noGrp="1" noChangeArrowheads="1"/>
          </p:cNvSpPr>
          <p:nvPr>
            <p:ph type="title"/>
          </p:nvPr>
        </p:nvSpPr>
        <p:spPr/>
        <p:txBody>
          <a:bodyPr/>
          <a:lstStyle/>
          <a:p>
            <a:pPr algn="ctr" eaLnBrk="1" hangingPunct="1"/>
            <a:r>
              <a:rPr lang="en-US" altLang="en-US" sz="3600" b="1"/>
              <a:t>BEDS Enrollment Screen</a:t>
            </a:r>
          </a:p>
        </p:txBody>
      </p:sp>
      <p:sp>
        <p:nvSpPr>
          <p:cNvPr id="37891" name="Slide Number Placeholder 1">
            <a:extLst>
              <a:ext uri="{FF2B5EF4-FFF2-40B4-BE49-F238E27FC236}">
                <a16:creationId xmlns:a16="http://schemas.microsoft.com/office/drawing/2014/main" id="{5D7E61F2-7D38-45AC-9A85-0486E8E33C5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F67370-66DF-4D1E-A306-D185C4592DA0}" type="slidenum">
              <a:rPr lang="en-US" altLang="en-US" sz="1400"/>
              <a:pPr>
                <a:spcBef>
                  <a:spcPct val="0"/>
                </a:spcBef>
                <a:buClrTx/>
                <a:buSzTx/>
                <a:buFontTx/>
                <a:buNone/>
              </a:pPr>
              <a:t>31</a:t>
            </a:fld>
            <a:endParaRPr lang="en-US" altLang="en-US" sz="1400"/>
          </a:p>
        </p:txBody>
      </p:sp>
      <p:pic>
        <p:nvPicPr>
          <p:cNvPr id="37892" name="Content Placeholder 3">
            <a:extLst>
              <a:ext uri="{FF2B5EF4-FFF2-40B4-BE49-F238E27FC236}">
                <a16:creationId xmlns:a16="http://schemas.microsoft.com/office/drawing/2014/main" id="{2321EF42-A62A-42EC-AADB-713BE1F141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209800"/>
            <a:ext cx="7772400" cy="35052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FAF6D03-5297-4853-9B75-A2DB44F57696}"/>
              </a:ext>
            </a:extLst>
          </p:cNvPr>
          <p:cNvSpPr>
            <a:spLocks noGrp="1" noChangeArrowheads="1"/>
          </p:cNvSpPr>
          <p:nvPr>
            <p:ph type="title"/>
          </p:nvPr>
        </p:nvSpPr>
        <p:spPr/>
        <p:txBody>
          <a:bodyPr/>
          <a:lstStyle/>
          <a:p>
            <a:pPr algn="ctr" eaLnBrk="1" hangingPunct="1"/>
            <a:r>
              <a:rPr lang="en-US" altLang="en-US" sz="3600" b="1"/>
              <a:t>Comprehensive Attendance Policy (CAP) Certification</a:t>
            </a:r>
          </a:p>
        </p:txBody>
      </p:sp>
      <p:sp>
        <p:nvSpPr>
          <p:cNvPr id="38915" name="Slide Number Placeholder 1">
            <a:extLst>
              <a:ext uri="{FF2B5EF4-FFF2-40B4-BE49-F238E27FC236}">
                <a16:creationId xmlns:a16="http://schemas.microsoft.com/office/drawing/2014/main" id="{096648EC-BB60-4A65-AB18-E60AA63767AA}"/>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A8D6E3-5B98-4ACE-A499-7BCEBF55561E}" type="slidenum">
              <a:rPr lang="en-US" altLang="en-US" sz="1400"/>
              <a:pPr>
                <a:spcBef>
                  <a:spcPct val="0"/>
                </a:spcBef>
                <a:buClrTx/>
                <a:buSzTx/>
                <a:buFontTx/>
                <a:buNone/>
              </a:pPr>
              <a:t>32</a:t>
            </a:fld>
            <a:endParaRPr lang="en-US" altLang="en-US" sz="1400"/>
          </a:p>
        </p:txBody>
      </p:sp>
      <p:pic>
        <p:nvPicPr>
          <p:cNvPr id="38916" name="Content Placeholder 7">
            <a:extLst>
              <a:ext uri="{FF2B5EF4-FFF2-40B4-BE49-F238E27FC236}">
                <a16:creationId xmlns:a16="http://schemas.microsoft.com/office/drawing/2014/main" id="{0BCE7C3F-F775-47FF-A687-5C98D70739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209800"/>
            <a:ext cx="7772400" cy="1947863"/>
          </a:xfrm>
        </p:spPr>
      </p:pic>
      <p:pic>
        <p:nvPicPr>
          <p:cNvPr id="38917" name="Picture 1">
            <a:extLst>
              <a:ext uri="{FF2B5EF4-FFF2-40B4-BE49-F238E27FC236}">
                <a16:creationId xmlns:a16="http://schemas.microsoft.com/office/drawing/2014/main" id="{93581A59-3ED6-42C1-9922-47BA8FF28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1625"/>
            <a:ext cx="7772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DC7F3D7-573D-4EBF-AE4D-E1A39D309A5E}"/>
              </a:ext>
            </a:extLst>
          </p:cNvPr>
          <p:cNvSpPr>
            <a:spLocks noGrp="1" noChangeArrowheads="1"/>
          </p:cNvSpPr>
          <p:nvPr>
            <p:ph type="title"/>
          </p:nvPr>
        </p:nvSpPr>
        <p:spPr>
          <a:xfrm>
            <a:off x="838200" y="214313"/>
            <a:ext cx="8229600" cy="1462087"/>
          </a:xfrm>
        </p:spPr>
        <p:txBody>
          <a:bodyPr/>
          <a:lstStyle/>
          <a:p>
            <a:pPr algn="ctr" eaLnBrk="1" hangingPunct="1"/>
            <a:r>
              <a:rPr lang="en-US" altLang="en-US" sz="3600" b="1"/>
              <a:t>Entering the MSA Claim</a:t>
            </a:r>
            <a:br>
              <a:rPr lang="en-US" altLang="en-US" sz="3600" b="1"/>
            </a:br>
            <a:r>
              <a:rPr lang="en-US" altLang="en-US" sz="3600" b="1"/>
              <a:t>Pupil Attendance Reporting (PAR)</a:t>
            </a:r>
          </a:p>
        </p:txBody>
      </p:sp>
      <p:sp>
        <p:nvSpPr>
          <p:cNvPr id="39939" name="Rectangle 3">
            <a:extLst>
              <a:ext uri="{FF2B5EF4-FFF2-40B4-BE49-F238E27FC236}">
                <a16:creationId xmlns:a16="http://schemas.microsoft.com/office/drawing/2014/main" id="{BD63B982-AFF4-4839-9FEB-44286F1DEC53}"/>
              </a:ext>
            </a:extLst>
          </p:cNvPr>
          <p:cNvSpPr>
            <a:spLocks noGrp="1" noChangeArrowheads="1"/>
          </p:cNvSpPr>
          <p:nvPr>
            <p:ph type="body" idx="1"/>
          </p:nvPr>
        </p:nvSpPr>
        <p:spPr/>
        <p:txBody>
          <a:bodyPr/>
          <a:lstStyle/>
          <a:p>
            <a:pPr eaLnBrk="1" hangingPunct="1">
              <a:lnSpc>
                <a:spcPct val="80000"/>
              </a:lnSpc>
            </a:pPr>
            <a:r>
              <a:rPr lang="en-US" altLang="en-US" sz="2400" b="1"/>
              <a:t>Click on the button for “</a:t>
            </a:r>
            <a:r>
              <a:rPr lang="en-US" altLang="en-US" sz="2400" b="1">
                <a:solidFill>
                  <a:schemeClr val="folHlink"/>
                </a:solidFill>
              </a:rPr>
              <a:t>standard work</a:t>
            </a:r>
            <a:r>
              <a:rPr lang="en-US" altLang="en-US" sz="2400" b="1"/>
              <a:t> </a:t>
            </a:r>
            <a:r>
              <a:rPr lang="en-US" altLang="en-US" sz="2400" b="1">
                <a:solidFill>
                  <a:schemeClr val="folHlink"/>
                </a:solidFill>
              </a:rPr>
              <a:t>day</a:t>
            </a:r>
            <a:r>
              <a:rPr lang="en-US" altLang="en-US" sz="2400" b="1"/>
              <a:t>” or “</a:t>
            </a:r>
            <a:r>
              <a:rPr lang="en-US" altLang="en-US" sz="2400" b="1">
                <a:solidFill>
                  <a:schemeClr val="folHlink"/>
                </a:solidFill>
              </a:rPr>
              <a:t>actual hours are varied</a:t>
            </a:r>
            <a:r>
              <a:rPr lang="en-US" altLang="en-US" sz="2400" b="1"/>
              <a:t>”.</a:t>
            </a:r>
          </a:p>
          <a:p>
            <a:pPr eaLnBrk="1" hangingPunct="1">
              <a:lnSpc>
                <a:spcPct val="80000"/>
              </a:lnSpc>
            </a:pPr>
            <a:r>
              <a:rPr lang="en-US" altLang="en-US" sz="2400" b="1"/>
              <a:t>If “</a:t>
            </a:r>
            <a:r>
              <a:rPr lang="en-US" altLang="en-US" sz="2400" b="1">
                <a:solidFill>
                  <a:schemeClr val="folHlink"/>
                </a:solidFill>
              </a:rPr>
              <a:t>standard work day </a:t>
            </a:r>
            <a:r>
              <a:rPr lang="en-US" altLang="en-US" sz="2400" b="1"/>
              <a:t>” is selected, enter the # of days in the school year and # of hours in the work day for teachers, administrators and support staff.</a:t>
            </a:r>
          </a:p>
          <a:p>
            <a:pPr eaLnBrk="1" hangingPunct="1">
              <a:lnSpc>
                <a:spcPct val="80000"/>
              </a:lnSpc>
            </a:pPr>
            <a:r>
              <a:rPr lang="en-US" altLang="en-US" sz="2400" b="1"/>
              <a:t>The # of days in the school year and at least one entry for # of hours in the work day are required fields.</a:t>
            </a:r>
          </a:p>
        </p:txBody>
      </p:sp>
      <p:sp>
        <p:nvSpPr>
          <p:cNvPr id="39940" name="Slide Number Placeholder 1">
            <a:extLst>
              <a:ext uri="{FF2B5EF4-FFF2-40B4-BE49-F238E27FC236}">
                <a16:creationId xmlns:a16="http://schemas.microsoft.com/office/drawing/2014/main" id="{DE9254BB-CDBD-4B89-8D71-D501E43315D1}"/>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DC0DE07-19B1-48E0-B1C9-6B906309553A}" type="slidenum">
              <a:rPr lang="en-US" altLang="en-US" sz="1400"/>
              <a:pPr>
                <a:spcBef>
                  <a:spcPct val="0"/>
                </a:spcBef>
                <a:buClrTx/>
                <a:buSzTx/>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1BB1A5A-D1F3-4252-9386-45B2A815E4B9}"/>
              </a:ext>
            </a:extLst>
          </p:cNvPr>
          <p:cNvSpPr>
            <a:spLocks noGrp="1" noChangeArrowheads="1"/>
          </p:cNvSpPr>
          <p:nvPr>
            <p:ph type="title"/>
          </p:nvPr>
        </p:nvSpPr>
        <p:spPr>
          <a:xfrm>
            <a:off x="1143000" y="381000"/>
            <a:ext cx="7800975" cy="1295400"/>
          </a:xfrm>
        </p:spPr>
        <p:txBody>
          <a:bodyPr/>
          <a:lstStyle/>
          <a:p>
            <a:pPr algn="ctr" eaLnBrk="1" hangingPunct="1"/>
            <a:r>
              <a:rPr lang="en-US" altLang="en-US" sz="3200" b="1"/>
              <a:t>Mandate 1: PAR </a:t>
            </a:r>
            <a:br>
              <a:rPr lang="en-US" altLang="en-US" sz="3200" b="1"/>
            </a:br>
            <a:r>
              <a:rPr lang="en-US" altLang="en-US" sz="3200" b="1"/>
              <a:t>Calculation of Hourly Rate &amp; Calculation of Expenditures</a:t>
            </a:r>
          </a:p>
        </p:txBody>
      </p:sp>
      <p:sp>
        <p:nvSpPr>
          <p:cNvPr id="40963" name="Rectangle 3">
            <a:extLst>
              <a:ext uri="{FF2B5EF4-FFF2-40B4-BE49-F238E27FC236}">
                <a16:creationId xmlns:a16="http://schemas.microsoft.com/office/drawing/2014/main" id="{071A8684-BF73-4C4E-8BD1-2402591FC82C}"/>
              </a:ext>
            </a:extLst>
          </p:cNvPr>
          <p:cNvSpPr>
            <a:spLocks noGrp="1" noChangeArrowheads="1"/>
          </p:cNvSpPr>
          <p:nvPr>
            <p:ph type="body" idx="1"/>
          </p:nvPr>
        </p:nvSpPr>
        <p:spPr/>
        <p:txBody>
          <a:bodyPr/>
          <a:lstStyle/>
          <a:p>
            <a:pPr eaLnBrk="1" hangingPunct="1">
              <a:lnSpc>
                <a:spcPct val="80000"/>
              </a:lnSpc>
            </a:pPr>
            <a:r>
              <a:rPr lang="en-US" altLang="en-US" sz="1600" b="1"/>
              <a:t>Enter data for line #1.  Use the “tab” key to move to the next data entry field. </a:t>
            </a:r>
          </a:p>
          <a:p>
            <a:pPr eaLnBrk="1" hangingPunct="1">
              <a:lnSpc>
                <a:spcPct val="80000"/>
              </a:lnSpc>
            </a:pPr>
            <a:r>
              <a:rPr lang="en-US" altLang="en-US" sz="1600" b="1"/>
              <a:t>Continue entering data for lines 2-4. When you get to the end of line 4, tab again.  If you enter a comma in the number, you will receive an error message after you click on the &lt;</a:t>
            </a:r>
            <a:r>
              <a:rPr lang="en-US" altLang="en-US" sz="1600" b="1">
                <a:solidFill>
                  <a:schemeClr val="folHlink"/>
                </a:solidFill>
              </a:rPr>
              <a:t>Save Form&gt;</a:t>
            </a:r>
            <a:r>
              <a:rPr lang="en-US" altLang="en-US" sz="1600" b="1"/>
              <a:t> button.</a:t>
            </a:r>
          </a:p>
          <a:p>
            <a:pPr eaLnBrk="1" hangingPunct="1">
              <a:lnSpc>
                <a:spcPct val="80000"/>
              </a:lnSpc>
            </a:pPr>
            <a:r>
              <a:rPr lang="en-US" altLang="en-US" sz="1600" b="1"/>
              <a:t>Enter the total # of teachers taking daily attendance.</a:t>
            </a:r>
          </a:p>
          <a:p>
            <a:pPr eaLnBrk="1" hangingPunct="1">
              <a:lnSpc>
                <a:spcPct val="80000"/>
              </a:lnSpc>
            </a:pPr>
            <a:r>
              <a:rPr lang="en-US" altLang="en-US" sz="1600" b="1"/>
              <a:t>Click on the &lt;</a:t>
            </a:r>
            <a:r>
              <a:rPr lang="en-US" altLang="en-US" sz="1600" b="1">
                <a:solidFill>
                  <a:schemeClr val="folHlink"/>
                </a:solidFill>
              </a:rPr>
              <a:t>Save Form&gt;</a:t>
            </a:r>
            <a:r>
              <a:rPr lang="en-US" altLang="en-US" sz="1600" b="1"/>
              <a:t> button. </a:t>
            </a:r>
          </a:p>
          <a:p>
            <a:pPr eaLnBrk="1" hangingPunct="1">
              <a:lnSpc>
                <a:spcPct val="80000"/>
              </a:lnSpc>
            </a:pPr>
            <a:r>
              <a:rPr lang="en-US" altLang="en-US" sz="1600" b="1"/>
              <a:t>The system calculates the information for lines 5-6 for the calculation of hourly rates and columns 3, 4, 5 &amp; 6 for the calculation of expenditures.  </a:t>
            </a:r>
          </a:p>
          <a:p>
            <a:pPr eaLnBrk="1" hangingPunct="1">
              <a:lnSpc>
                <a:spcPct val="80000"/>
              </a:lnSpc>
            </a:pPr>
            <a:r>
              <a:rPr lang="en-US" altLang="en-US" sz="1600" b="1"/>
              <a:t>Note: If the PAR total exceeds last year’s PAR by a 20%, an explanation will be required.  A warning message will appear at the top of the screen.</a:t>
            </a:r>
          </a:p>
          <a:p>
            <a:pPr eaLnBrk="1" hangingPunct="1">
              <a:lnSpc>
                <a:spcPct val="80000"/>
              </a:lnSpc>
            </a:pPr>
            <a:r>
              <a:rPr lang="en-US" altLang="en-US" sz="1600" b="1"/>
              <a:t>A box will appear on the screen for entry of the explanation. The claim cannot be submitted until something is entered in the explanation box.</a:t>
            </a:r>
          </a:p>
        </p:txBody>
      </p:sp>
      <p:sp>
        <p:nvSpPr>
          <p:cNvPr id="40964" name="Slide Number Placeholder 1">
            <a:extLst>
              <a:ext uri="{FF2B5EF4-FFF2-40B4-BE49-F238E27FC236}">
                <a16:creationId xmlns:a16="http://schemas.microsoft.com/office/drawing/2014/main" id="{70E33AE8-EF66-4239-812D-08B82512BFD6}"/>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24F08F7-ADF5-41FD-9CC7-40AF313D4DE8}" type="slidenum">
              <a:rPr lang="en-US" altLang="en-US" sz="1400"/>
              <a:pPr>
                <a:spcBef>
                  <a:spcPct val="0"/>
                </a:spcBef>
                <a:buClrTx/>
                <a:buSzTx/>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3D7E757-B3CA-4C9A-98FB-11B0B47AA98E}"/>
              </a:ext>
            </a:extLst>
          </p:cNvPr>
          <p:cNvSpPr>
            <a:spLocks noGrp="1" noChangeArrowheads="1"/>
          </p:cNvSpPr>
          <p:nvPr>
            <p:ph type="title"/>
          </p:nvPr>
        </p:nvSpPr>
        <p:spPr/>
        <p:txBody>
          <a:bodyPr/>
          <a:lstStyle/>
          <a:p>
            <a:pPr algn="ctr" eaLnBrk="1" hangingPunct="1"/>
            <a:r>
              <a:rPr lang="en-US" altLang="en-US" sz="3600" b="1"/>
              <a:t>PAR Screen</a:t>
            </a:r>
          </a:p>
        </p:txBody>
      </p:sp>
      <p:sp>
        <p:nvSpPr>
          <p:cNvPr id="41987" name="Slide Number Placeholder 1">
            <a:extLst>
              <a:ext uri="{FF2B5EF4-FFF2-40B4-BE49-F238E27FC236}">
                <a16:creationId xmlns:a16="http://schemas.microsoft.com/office/drawing/2014/main" id="{D02A2769-11D2-4138-A294-41C18C94763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3E4BB84-CC94-493B-A06C-476204ED485D}" type="slidenum">
              <a:rPr lang="en-US" altLang="en-US" sz="1400"/>
              <a:pPr>
                <a:spcBef>
                  <a:spcPct val="0"/>
                </a:spcBef>
                <a:buClrTx/>
                <a:buSzTx/>
                <a:buFontTx/>
                <a:buNone/>
              </a:pPr>
              <a:t>35</a:t>
            </a:fld>
            <a:endParaRPr lang="en-US" altLang="en-US" sz="1400"/>
          </a:p>
        </p:txBody>
      </p:sp>
      <p:pic>
        <p:nvPicPr>
          <p:cNvPr id="41988" name="Content Placeholder 3">
            <a:extLst>
              <a:ext uri="{FF2B5EF4-FFF2-40B4-BE49-F238E27FC236}">
                <a16:creationId xmlns:a16="http://schemas.microsoft.com/office/drawing/2014/main" id="{5C4A4807-F215-4261-9C96-3CAA9399AB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55663" y="2128838"/>
            <a:ext cx="7138987" cy="4114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7DFF797-09D1-4C4A-AAC3-B9A8A363A325}"/>
              </a:ext>
            </a:extLst>
          </p:cNvPr>
          <p:cNvSpPr>
            <a:spLocks noGrp="1" noChangeArrowheads="1"/>
          </p:cNvSpPr>
          <p:nvPr>
            <p:ph type="title"/>
          </p:nvPr>
        </p:nvSpPr>
        <p:spPr>
          <a:xfrm>
            <a:off x="1143000" y="304800"/>
            <a:ext cx="7800975" cy="1371600"/>
          </a:xfrm>
        </p:spPr>
        <p:txBody>
          <a:bodyPr/>
          <a:lstStyle/>
          <a:p>
            <a:pPr algn="ctr" eaLnBrk="1" hangingPunct="1"/>
            <a:r>
              <a:rPr lang="en-US" altLang="en-US" sz="2800" b="1"/>
              <a:t>Mandate 2: EIA</a:t>
            </a:r>
            <a:br>
              <a:rPr lang="en-US" altLang="en-US" sz="2800" b="1"/>
            </a:br>
            <a:r>
              <a:rPr lang="en-US" altLang="en-US" sz="2800" b="1"/>
              <a:t>Calculations of Hourly Rate, </a:t>
            </a:r>
            <a:br>
              <a:rPr lang="en-US" altLang="en-US" sz="2800" b="1"/>
            </a:br>
            <a:r>
              <a:rPr lang="en-US" altLang="en-US" sz="2800" b="1"/>
              <a:t>Combined Hours, &amp;</a:t>
            </a:r>
            <a:br>
              <a:rPr lang="en-US" altLang="en-US" sz="2800" b="1"/>
            </a:br>
            <a:r>
              <a:rPr lang="en-US" altLang="en-US" sz="2800" b="1"/>
              <a:t> Expenditures</a:t>
            </a:r>
          </a:p>
        </p:txBody>
      </p:sp>
      <p:sp>
        <p:nvSpPr>
          <p:cNvPr id="43011" name="Rectangle 3">
            <a:extLst>
              <a:ext uri="{FF2B5EF4-FFF2-40B4-BE49-F238E27FC236}">
                <a16:creationId xmlns:a16="http://schemas.microsoft.com/office/drawing/2014/main" id="{7878E6D4-696B-48C5-A4D1-09D05C511D3E}"/>
              </a:ext>
            </a:extLst>
          </p:cNvPr>
          <p:cNvSpPr>
            <a:spLocks noGrp="1" noChangeArrowheads="1"/>
          </p:cNvSpPr>
          <p:nvPr>
            <p:ph type="body" idx="1"/>
          </p:nvPr>
        </p:nvSpPr>
        <p:spPr/>
        <p:txBody>
          <a:bodyPr/>
          <a:lstStyle/>
          <a:p>
            <a:pPr eaLnBrk="1" hangingPunct="1">
              <a:lnSpc>
                <a:spcPct val="80000"/>
              </a:lnSpc>
            </a:pPr>
            <a:r>
              <a:rPr lang="en-US" altLang="en-US" sz="2400" b="1" u="sng"/>
              <a:t>Calculation of Hourly Rate</a:t>
            </a:r>
            <a:endParaRPr lang="en-US" altLang="en-US" sz="2400" b="1"/>
          </a:p>
          <a:p>
            <a:pPr eaLnBrk="1" hangingPunct="1">
              <a:lnSpc>
                <a:spcPct val="80000"/>
              </a:lnSpc>
            </a:pPr>
            <a:r>
              <a:rPr lang="en-US" altLang="en-US" sz="2400" b="1"/>
              <a:t>Enter data for line #1.  Use the “</a:t>
            </a:r>
            <a:r>
              <a:rPr lang="en-US" altLang="en-US" sz="2400" b="1">
                <a:solidFill>
                  <a:srgbClr val="00684D"/>
                </a:solidFill>
              </a:rPr>
              <a:t>tab</a:t>
            </a:r>
            <a:r>
              <a:rPr lang="en-US" altLang="en-US" sz="2400" b="1"/>
              <a:t>” key to move to the next data entry field. </a:t>
            </a:r>
          </a:p>
          <a:p>
            <a:pPr eaLnBrk="1" hangingPunct="1">
              <a:lnSpc>
                <a:spcPct val="80000"/>
              </a:lnSpc>
            </a:pPr>
            <a:r>
              <a:rPr lang="en-US" altLang="en-US" sz="2400" b="1"/>
              <a:t>Continue entering data for lines 2-4. When you get to the end of line 4, </a:t>
            </a:r>
            <a:r>
              <a:rPr lang="en-US" altLang="en-US" sz="2400" b="1">
                <a:solidFill>
                  <a:srgbClr val="00684D"/>
                </a:solidFill>
              </a:rPr>
              <a:t>tab</a:t>
            </a:r>
            <a:r>
              <a:rPr lang="en-US" altLang="en-US" sz="2400" b="1"/>
              <a:t> again.  </a:t>
            </a:r>
          </a:p>
          <a:p>
            <a:pPr eaLnBrk="1" hangingPunct="1">
              <a:lnSpc>
                <a:spcPct val="80000"/>
              </a:lnSpc>
            </a:pPr>
            <a:r>
              <a:rPr lang="en-US" altLang="en-US" sz="2400" b="1"/>
              <a:t>If you enter a comma in the number or if you enter a character instead of a number in any of the fields, you will receive an error message saying “</a:t>
            </a:r>
            <a:r>
              <a:rPr lang="en-US" altLang="en-US" sz="2400" b="1">
                <a:solidFill>
                  <a:srgbClr val="C6183D"/>
                </a:solidFill>
              </a:rPr>
              <a:t>not a valid number</a:t>
            </a:r>
            <a:r>
              <a:rPr lang="en-US" altLang="en-US" sz="2400" b="1"/>
              <a:t>” after you click on the &lt;</a:t>
            </a:r>
            <a:r>
              <a:rPr lang="en-US" altLang="en-US" sz="2400" b="1">
                <a:solidFill>
                  <a:schemeClr val="folHlink"/>
                </a:solidFill>
              </a:rPr>
              <a:t>Save Form&gt;</a:t>
            </a:r>
            <a:r>
              <a:rPr lang="en-US" altLang="en-US" sz="2400" b="1"/>
              <a:t> button.  A caution sign will appear next to the field that caused the problem.</a:t>
            </a:r>
          </a:p>
        </p:txBody>
      </p:sp>
      <p:sp>
        <p:nvSpPr>
          <p:cNvPr id="43012" name="Slide Number Placeholder 1">
            <a:extLst>
              <a:ext uri="{FF2B5EF4-FFF2-40B4-BE49-F238E27FC236}">
                <a16:creationId xmlns:a16="http://schemas.microsoft.com/office/drawing/2014/main" id="{9C17AB46-E948-4DA9-96B2-7E5734F0CB7C}"/>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B7A14B2-5E76-4BE4-ABD3-630E2821C4E9}" type="slidenum">
              <a:rPr lang="en-US" altLang="en-US" sz="1400"/>
              <a:pPr>
                <a:spcBef>
                  <a:spcPct val="0"/>
                </a:spcBef>
                <a:buClrTx/>
                <a:buSzTx/>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88C9482-1E6B-4530-A776-C0177596F49A}"/>
              </a:ext>
            </a:extLst>
          </p:cNvPr>
          <p:cNvSpPr>
            <a:spLocks noGrp="1" noChangeArrowheads="1"/>
          </p:cNvSpPr>
          <p:nvPr>
            <p:ph type="title"/>
          </p:nvPr>
        </p:nvSpPr>
        <p:spPr/>
        <p:txBody>
          <a:bodyPr/>
          <a:lstStyle/>
          <a:p>
            <a:pPr algn="ctr" eaLnBrk="1" hangingPunct="1"/>
            <a:r>
              <a:rPr lang="en-US" altLang="en-US" sz="4000" b="1"/>
              <a:t>EIA Screen</a:t>
            </a:r>
          </a:p>
        </p:txBody>
      </p:sp>
      <p:sp>
        <p:nvSpPr>
          <p:cNvPr id="44035" name="Slide Number Placeholder 1">
            <a:extLst>
              <a:ext uri="{FF2B5EF4-FFF2-40B4-BE49-F238E27FC236}">
                <a16:creationId xmlns:a16="http://schemas.microsoft.com/office/drawing/2014/main" id="{5C3F9083-AF0A-4FB0-8EFF-C8123FC2A6E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5BFE4F7D-5B72-4652-AD6D-BB006223E8F0}" type="slidenum">
              <a:rPr lang="en-US" altLang="en-US" sz="1400"/>
              <a:pPr>
                <a:spcBef>
                  <a:spcPct val="0"/>
                </a:spcBef>
                <a:buClrTx/>
                <a:buSzTx/>
                <a:buFontTx/>
                <a:buNone/>
              </a:pPr>
              <a:t>37</a:t>
            </a:fld>
            <a:endParaRPr lang="en-US" altLang="en-US" sz="1400"/>
          </a:p>
        </p:txBody>
      </p:sp>
      <p:pic>
        <p:nvPicPr>
          <p:cNvPr id="44036" name="Content Placeholder 3">
            <a:extLst>
              <a:ext uri="{FF2B5EF4-FFF2-40B4-BE49-F238E27FC236}">
                <a16:creationId xmlns:a16="http://schemas.microsoft.com/office/drawing/2014/main" id="{1BFEE100-6687-4751-8110-662F48DD0A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017713"/>
            <a:ext cx="7162800" cy="430688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D6EC9EA-1799-4BF3-941E-DE6BACF7291B}"/>
              </a:ext>
            </a:extLst>
          </p:cNvPr>
          <p:cNvSpPr>
            <a:spLocks noGrp="1" noChangeArrowheads="1"/>
          </p:cNvSpPr>
          <p:nvPr>
            <p:ph type="title"/>
          </p:nvPr>
        </p:nvSpPr>
        <p:spPr/>
        <p:txBody>
          <a:bodyPr/>
          <a:lstStyle/>
          <a:p>
            <a:pPr algn="ctr"/>
            <a:r>
              <a:rPr lang="en-US" altLang="en-US" sz="3600" b="1"/>
              <a:t>Hold Messages</a:t>
            </a:r>
          </a:p>
        </p:txBody>
      </p:sp>
      <p:pic>
        <p:nvPicPr>
          <p:cNvPr id="45059" name="Picture 1">
            <a:extLst>
              <a:ext uri="{FF2B5EF4-FFF2-40B4-BE49-F238E27FC236}">
                <a16:creationId xmlns:a16="http://schemas.microsoft.com/office/drawing/2014/main" id="{BF8D3C3F-A9D8-46B7-BF69-18665B861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7924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Content Placeholder 3">
            <a:extLst>
              <a:ext uri="{FF2B5EF4-FFF2-40B4-BE49-F238E27FC236}">
                <a16:creationId xmlns:a16="http://schemas.microsoft.com/office/drawing/2014/main" id="{E3F731B1-9A0F-49B0-B81D-B2A2E8B41DCE}"/>
              </a:ext>
            </a:extLst>
          </p:cNvPr>
          <p:cNvSpPr>
            <a:spLocks noGrp="1" noChangeArrowheads="1"/>
          </p:cNvSpPr>
          <p:nvPr>
            <p:ph idx="1"/>
          </p:nvPr>
        </p:nvSpPr>
        <p:spPr>
          <a:xfrm>
            <a:off x="685800" y="2017713"/>
            <a:ext cx="8269288" cy="4114800"/>
          </a:xfrm>
        </p:spPr>
        <p:txBody>
          <a:bodyPr/>
          <a:lstStyle/>
          <a:p>
            <a:r>
              <a:rPr lang="en-US" altLang="en-US"/>
              <a:t>Expanding summary of expenditures will show the user the reasons for the claim being in hold status.</a:t>
            </a:r>
          </a:p>
        </p:txBody>
      </p:sp>
      <p:sp>
        <p:nvSpPr>
          <p:cNvPr id="45061" name="Slide Number Placeholder 1">
            <a:extLst>
              <a:ext uri="{FF2B5EF4-FFF2-40B4-BE49-F238E27FC236}">
                <a16:creationId xmlns:a16="http://schemas.microsoft.com/office/drawing/2014/main" id="{E40260EF-753D-4BE4-A582-ECBE29538E8C}"/>
              </a:ext>
            </a:extLst>
          </p:cNvPr>
          <p:cNvSpPr>
            <a:spLocks noGrp="1"/>
          </p:cNvSpPr>
          <p:nvPr>
            <p:ph type="sldNum" sz="quarter" idx="12"/>
          </p:nvPr>
        </p:nvSpPr>
        <p:spPr>
          <a:noFill/>
        </p:spPr>
        <p:txBody>
          <a:bodyP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fld id="{66B58EC0-34D1-4C99-A495-72B1B939F817}" type="slidenum">
              <a:rPr lang="en-US" altLang="en-US" sz="1400"/>
              <a:pPr/>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C79D25E-7E01-4FC3-82F1-F336DF2D96AD}"/>
              </a:ext>
            </a:extLst>
          </p:cNvPr>
          <p:cNvSpPr>
            <a:spLocks noGrp="1" noChangeArrowheads="1"/>
          </p:cNvSpPr>
          <p:nvPr>
            <p:ph type="title"/>
          </p:nvPr>
        </p:nvSpPr>
        <p:spPr/>
        <p:txBody>
          <a:bodyPr/>
          <a:lstStyle/>
          <a:p>
            <a:pPr algn="ctr"/>
            <a:r>
              <a:rPr lang="en-US" altLang="en-US" sz="3600" b="1"/>
              <a:t>Warning Messages</a:t>
            </a:r>
          </a:p>
        </p:txBody>
      </p:sp>
      <p:sp>
        <p:nvSpPr>
          <p:cNvPr id="46083" name="Content Placeholder 3">
            <a:extLst>
              <a:ext uri="{FF2B5EF4-FFF2-40B4-BE49-F238E27FC236}">
                <a16:creationId xmlns:a16="http://schemas.microsoft.com/office/drawing/2014/main" id="{98C54162-AB57-4740-A99E-054396E27FC7}"/>
              </a:ext>
            </a:extLst>
          </p:cNvPr>
          <p:cNvSpPr>
            <a:spLocks noGrp="1" noChangeArrowheads="1"/>
          </p:cNvSpPr>
          <p:nvPr>
            <p:ph idx="1"/>
          </p:nvPr>
        </p:nvSpPr>
        <p:spPr>
          <a:xfrm>
            <a:off x="588963" y="1968500"/>
            <a:ext cx="8270875" cy="1460500"/>
          </a:xfrm>
        </p:spPr>
        <p:txBody>
          <a:bodyPr/>
          <a:lstStyle/>
          <a:p>
            <a:r>
              <a:rPr lang="en-US" altLang="en-US"/>
              <a:t>Expanding summary of expenditures will show the user the warnings associated with the claim.</a:t>
            </a:r>
          </a:p>
        </p:txBody>
      </p:sp>
      <p:pic>
        <p:nvPicPr>
          <p:cNvPr id="46084" name="Picture 2">
            <a:extLst>
              <a:ext uri="{FF2B5EF4-FFF2-40B4-BE49-F238E27FC236}">
                <a16:creationId xmlns:a16="http://schemas.microsoft.com/office/drawing/2014/main" id="{2E78D415-C5E2-4C6B-99B9-2678804F2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16300"/>
            <a:ext cx="77724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1">
            <a:extLst>
              <a:ext uri="{FF2B5EF4-FFF2-40B4-BE49-F238E27FC236}">
                <a16:creationId xmlns:a16="http://schemas.microsoft.com/office/drawing/2014/main" id="{F2C6C617-7D74-4787-9E21-BC09BACA5E2C}"/>
              </a:ext>
            </a:extLst>
          </p:cNvPr>
          <p:cNvSpPr>
            <a:spLocks noGrp="1"/>
          </p:cNvSpPr>
          <p:nvPr>
            <p:ph type="sldNum" sz="quarter" idx="12"/>
          </p:nvPr>
        </p:nvSpPr>
        <p:spPr>
          <a:noFill/>
        </p:spPr>
        <p:txBody>
          <a:bodyP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fld id="{22E44D0B-871C-41FB-BDDB-14F96FC949CA}" type="slidenum">
              <a:rPr lang="en-US" altLang="en-US" sz="1400"/>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A6885C4-8CC4-4521-8269-83B2D711C7EF}"/>
              </a:ext>
            </a:extLst>
          </p:cNvPr>
          <p:cNvSpPr>
            <a:spLocks noGrp="1" noChangeArrowheads="1"/>
          </p:cNvSpPr>
          <p:nvPr>
            <p:ph type="title"/>
          </p:nvPr>
        </p:nvSpPr>
        <p:spPr/>
        <p:txBody>
          <a:bodyPr/>
          <a:lstStyle/>
          <a:p>
            <a:pPr algn="ctr" eaLnBrk="1" hangingPunct="1"/>
            <a:r>
              <a:rPr lang="en-US" altLang="en-US" sz="3600" b="1"/>
              <a:t>Electronic Payments</a:t>
            </a:r>
          </a:p>
        </p:txBody>
      </p:sp>
      <p:sp>
        <p:nvSpPr>
          <p:cNvPr id="10243" name="Rectangle 3">
            <a:extLst>
              <a:ext uri="{FF2B5EF4-FFF2-40B4-BE49-F238E27FC236}">
                <a16:creationId xmlns:a16="http://schemas.microsoft.com/office/drawing/2014/main" id="{E7351E7A-FB9E-4E6E-973C-DEA6A1275370}"/>
              </a:ext>
            </a:extLst>
          </p:cNvPr>
          <p:cNvSpPr>
            <a:spLocks noGrp="1" noChangeArrowheads="1"/>
          </p:cNvSpPr>
          <p:nvPr>
            <p:ph type="body" idx="1"/>
          </p:nvPr>
        </p:nvSpPr>
        <p:spPr/>
        <p:txBody>
          <a:bodyPr/>
          <a:lstStyle/>
          <a:p>
            <a:pPr eaLnBrk="1" hangingPunct="1">
              <a:lnSpc>
                <a:spcPct val="90000"/>
              </a:lnSpc>
            </a:pPr>
            <a:r>
              <a:rPr lang="en-US" altLang="en-US" sz="2000"/>
              <a:t>“</a:t>
            </a:r>
            <a:r>
              <a:rPr lang="en-US" altLang="en-US" sz="2000" b="1"/>
              <a:t>Electronic Payments” is the Office of the State Comptroller’s program to maximize efficiency in making State payments to local governments, school districts, vendors, contractors, not-for-profits, payroll deduction agents and other eligible payees.  </a:t>
            </a:r>
          </a:p>
          <a:p>
            <a:pPr eaLnBrk="1" hangingPunct="1">
              <a:lnSpc>
                <a:spcPct val="90000"/>
              </a:lnSpc>
            </a:pPr>
            <a:r>
              <a:rPr lang="en-US" altLang="en-US" sz="2000" b="1"/>
              <a:t>The Office of the State Comptrollers Guide to Financial Operations listed ACH as the preferred payment method and is now requiring vendors currently enrolled in ACH to be paid utilizing the ACH payment method only. </a:t>
            </a:r>
          </a:p>
          <a:p>
            <a:pPr eaLnBrk="1" hangingPunct="1">
              <a:lnSpc>
                <a:spcPct val="90000"/>
              </a:lnSpc>
            </a:pPr>
            <a:r>
              <a:rPr lang="en-US" altLang="en-US" sz="2000" b="1"/>
              <a:t>Vendors not enrolled in the ACH system are highly encouraged to enroll.</a:t>
            </a:r>
          </a:p>
          <a:p>
            <a:pPr eaLnBrk="1" hangingPunct="1">
              <a:lnSpc>
                <a:spcPct val="90000"/>
              </a:lnSpc>
            </a:pPr>
            <a:r>
              <a:rPr lang="en-US" altLang="en-US" sz="2000" b="1"/>
              <a:t>For more information about this fast and convenient way to receive your nonpublic school aid, go to </a:t>
            </a:r>
            <a:r>
              <a:rPr lang="en-US" altLang="en-US" sz="2000" b="1" u="sng">
                <a:hlinkClick r:id="rId2"/>
              </a:rPr>
              <a:t>http://www.osc.state.ny.us/epay/index.htm</a:t>
            </a:r>
            <a:endParaRPr lang="en-US" altLang="en-US" sz="2000" b="1" u="sng"/>
          </a:p>
          <a:p>
            <a:pPr eaLnBrk="1" hangingPunct="1">
              <a:lnSpc>
                <a:spcPct val="90000"/>
              </a:lnSpc>
            </a:pPr>
            <a:endParaRPr lang="en-US" altLang="en-US" sz="2400" b="1" u="sng"/>
          </a:p>
        </p:txBody>
      </p:sp>
      <p:sp>
        <p:nvSpPr>
          <p:cNvPr id="10244" name="Slide Number Placeholder 1">
            <a:extLst>
              <a:ext uri="{FF2B5EF4-FFF2-40B4-BE49-F238E27FC236}">
                <a16:creationId xmlns:a16="http://schemas.microsoft.com/office/drawing/2014/main" id="{4A36E527-96C7-4B7C-AF80-40CC9A1C0F7A}"/>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CACD0B-7510-48F2-8849-5CE351A161C8}" type="slidenum">
              <a:rPr lang="en-US" altLang="en-US" sz="1400"/>
              <a:pPr>
                <a:spcBef>
                  <a:spcPct val="0"/>
                </a:spcBef>
                <a:buClrTx/>
                <a:buSzTx/>
                <a:buFontTx/>
                <a:buNone/>
              </a:pPr>
              <a:t>4</a:t>
            </a:fld>
            <a:endParaRPr lang="en-US" altLang="en-US"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BE05756-76ED-4B1B-B600-83B405FE2141}"/>
              </a:ext>
            </a:extLst>
          </p:cNvPr>
          <p:cNvSpPr>
            <a:spLocks noGrp="1" noChangeArrowheads="1"/>
          </p:cNvSpPr>
          <p:nvPr>
            <p:ph type="title"/>
          </p:nvPr>
        </p:nvSpPr>
        <p:spPr>
          <a:xfrm>
            <a:off x="1150938" y="838200"/>
            <a:ext cx="7793037" cy="838200"/>
          </a:xfrm>
        </p:spPr>
        <p:txBody>
          <a:bodyPr/>
          <a:lstStyle/>
          <a:p>
            <a:pPr algn="ctr" eaLnBrk="1" hangingPunct="1"/>
            <a:br>
              <a:rPr lang="en-US" altLang="en-US" sz="3600" b="1"/>
            </a:br>
            <a:r>
              <a:rPr lang="en-US" altLang="en-US" sz="3600" b="1"/>
              <a:t>Mandate 3: BEDS</a:t>
            </a:r>
            <a:br>
              <a:rPr lang="en-US" altLang="en-US" sz="3600" b="1"/>
            </a:br>
            <a:endParaRPr lang="en-US" altLang="en-US" sz="3600" b="1"/>
          </a:p>
        </p:txBody>
      </p:sp>
      <p:sp>
        <p:nvSpPr>
          <p:cNvPr id="47107" name="Rectangle 3">
            <a:extLst>
              <a:ext uri="{FF2B5EF4-FFF2-40B4-BE49-F238E27FC236}">
                <a16:creationId xmlns:a16="http://schemas.microsoft.com/office/drawing/2014/main" id="{2F10DE2F-DDAF-4A73-9518-0F9B249A048D}"/>
              </a:ext>
            </a:extLst>
          </p:cNvPr>
          <p:cNvSpPr>
            <a:spLocks noGrp="1" noChangeArrowheads="1"/>
          </p:cNvSpPr>
          <p:nvPr>
            <p:ph type="body" idx="1"/>
          </p:nvPr>
        </p:nvSpPr>
        <p:spPr/>
        <p:txBody>
          <a:bodyPr/>
          <a:lstStyle/>
          <a:p>
            <a:pPr eaLnBrk="1" hangingPunct="1">
              <a:lnSpc>
                <a:spcPct val="80000"/>
              </a:lnSpc>
            </a:pPr>
            <a:r>
              <a:rPr lang="en-US" altLang="en-US" sz="2400" b="1"/>
              <a:t>Click on the &lt;</a:t>
            </a:r>
            <a:r>
              <a:rPr lang="en-US" altLang="en-US" sz="2400" b="1">
                <a:solidFill>
                  <a:schemeClr val="folHlink"/>
                </a:solidFill>
              </a:rPr>
              <a:t>Mandate 3&gt;</a:t>
            </a:r>
            <a:r>
              <a:rPr lang="en-US" altLang="en-US" sz="2400" b="1"/>
              <a:t> button.</a:t>
            </a:r>
          </a:p>
          <a:p>
            <a:pPr eaLnBrk="1" hangingPunct="1">
              <a:lnSpc>
                <a:spcPct val="80000"/>
              </a:lnSpc>
            </a:pPr>
            <a:r>
              <a:rPr lang="en-US" altLang="en-US" sz="2400" b="1"/>
              <a:t>Enter data for line #1.  Use the “</a:t>
            </a:r>
            <a:r>
              <a:rPr lang="en-US" altLang="en-US" sz="2400" b="1">
                <a:solidFill>
                  <a:srgbClr val="00684D"/>
                </a:solidFill>
              </a:rPr>
              <a:t>tab</a:t>
            </a:r>
            <a:r>
              <a:rPr lang="en-US" altLang="en-US" sz="2400" b="1"/>
              <a:t>” key to move to the next data entry field. </a:t>
            </a:r>
          </a:p>
          <a:p>
            <a:pPr eaLnBrk="1" hangingPunct="1">
              <a:lnSpc>
                <a:spcPct val="80000"/>
              </a:lnSpc>
            </a:pPr>
            <a:r>
              <a:rPr lang="en-US" altLang="en-US" sz="2400" b="1"/>
              <a:t>Continue entering data for lines 2-4.  </a:t>
            </a:r>
          </a:p>
          <a:p>
            <a:pPr eaLnBrk="1" hangingPunct="1">
              <a:lnSpc>
                <a:spcPct val="80000"/>
              </a:lnSpc>
            </a:pPr>
            <a:r>
              <a:rPr lang="en-US" altLang="en-US" sz="2400" b="1"/>
              <a:t>Enter the total # of teachers  taking daily attendance in the calculation of expenditure area.</a:t>
            </a:r>
          </a:p>
          <a:p>
            <a:pPr eaLnBrk="1" hangingPunct="1">
              <a:lnSpc>
                <a:spcPct val="80000"/>
              </a:lnSpc>
            </a:pPr>
            <a:r>
              <a:rPr lang="en-US" altLang="en-US" sz="2400" b="1"/>
              <a:t>Click on the &lt;</a:t>
            </a:r>
            <a:r>
              <a:rPr lang="en-US" altLang="en-US" sz="2400" b="1">
                <a:solidFill>
                  <a:schemeClr val="folHlink"/>
                </a:solidFill>
              </a:rPr>
              <a:t>Save Form&gt;</a:t>
            </a:r>
            <a:r>
              <a:rPr lang="en-US" altLang="en-US" sz="2400" b="1"/>
              <a:t>button.</a:t>
            </a:r>
          </a:p>
          <a:p>
            <a:pPr eaLnBrk="1" hangingPunct="1">
              <a:lnSpc>
                <a:spcPct val="80000"/>
              </a:lnSpc>
            </a:pPr>
            <a:r>
              <a:rPr lang="en-US" altLang="en-US" sz="2400" b="1"/>
              <a:t>The system generates the information for lines 5 and 6 and completes the fields for Calculation of Expenditures.</a:t>
            </a:r>
          </a:p>
        </p:txBody>
      </p:sp>
      <p:sp>
        <p:nvSpPr>
          <p:cNvPr id="47108" name="Slide Number Placeholder 1">
            <a:extLst>
              <a:ext uri="{FF2B5EF4-FFF2-40B4-BE49-F238E27FC236}">
                <a16:creationId xmlns:a16="http://schemas.microsoft.com/office/drawing/2014/main" id="{547BD46B-3E14-4D2A-9C54-DB1F6E50B479}"/>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F7AFA66-A3DB-40B4-A34D-B33E9CCD201A}" type="slidenum">
              <a:rPr lang="en-US" altLang="en-US" sz="1400"/>
              <a:pPr>
                <a:spcBef>
                  <a:spcPct val="0"/>
                </a:spcBef>
                <a:buClrTx/>
                <a:buSzTx/>
                <a:buFontTx/>
                <a:buNone/>
              </a:pPr>
              <a:t>40</a:t>
            </a:fld>
            <a:endParaRPr lang="en-US" altLang="en-US"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265C9D7-CDD5-414F-9F13-528E00AFE24C}"/>
              </a:ext>
            </a:extLst>
          </p:cNvPr>
          <p:cNvSpPr>
            <a:spLocks noGrp="1" noChangeArrowheads="1"/>
          </p:cNvSpPr>
          <p:nvPr>
            <p:ph type="title"/>
          </p:nvPr>
        </p:nvSpPr>
        <p:spPr/>
        <p:txBody>
          <a:bodyPr/>
          <a:lstStyle/>
          <a:p>
            <a:pPr algn="ctr" eaLnBrk="1" hangingPunct="1"/>
            <a:r>
              <a:rPr lang="en-US" altLang="en-US" sz="3600" b="1"/>
              <a:t>BEDS Screen</a:t>
            </a:r>
          </a:p>
        </p:txBody>
      </p:sp>
      <p:sp>
        <p:nvSpPr>
          <p:cNvPr id="48131" name="Slide Number Placeholder 1">
            <a:extLst>
              <a:ext uri="{FF2B5EF4-FFF2-40B4-BE49-F238E27FC236}">
                <a16:creationId xmlns:a16="http://schemas.microsoft.com/office/drawing/2014/main" id="{8CE11BB2-F231-437D-BA43-BA6BD31B40E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1949163-BB4B-4866-8401-FED62720EF84}" type="slidenum">
              <a:rPr lang="en-US" altLang="en-US" sz="1400"/>
              <a:pPr>
                <a:spcBef>
                  <a:spcPct val="0"/>
                </a:spcBef>
                <a:buClrTx/>
                <a:buSzTx/>
                <a:buFontTx/>
                <a:buNone/>
              </a:pPr>
              <a:t>41</a:t>
            </a:fld>
            <a:endParaRPr lang="en-US" altLang="en-US" sz="1400"/>
          </a:p>
        </p:txBody>
      </p:sp>
      <p:pic>
        <p:nvPicPr>
          <p:cNvPr id="48132" name="Content Placeholder 3">
            <a:extLst>
              <a:ext uri="{FF2B5EF4-FFF2-40B4-BE49-F238E27FC236}">
                <a16:creationId xmlns:a16="http://schemas.microsoft.com/office/drawing/2014/main" id="{34F33297-F409-45E6-8602-A11DF6A69A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133600"/>
            <a:ext cx="7772400" cy="40386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3A5CC47-7D98-42EB-81CB-AD9E55D46A8E}"/>
              </a:ext>
            </a:extLst>
          </p:cNvPr>
          <p:cNvSpPr>
            <a:spLocks noGrp="1" noChangeArrowheads="1"/>
          </p:cNvSpPr>
          <p:nvPr>
            <p:ph type="title"/>
          </p:nvPr>
        </p:nvSpPr>
        <p:spPr/>
        <p:txBody>
          <a:bodyPr/>
          <a:lstStyle/>
          <a:p>
            <a:pPr algn="ctr" eaLnBrk="1" hangingPunct="1"/>
            <a:r>
              <a:rPr lang="en-US" altLang="en-US" sz="3600" b="1"/>
              <a:t>Mandate 4: Regents Examinations</a:t>
            </a:r>
          </a:p>
        </p:txBody>
      </p:sp>
      <p:sp>
        <p:nvSpPr>
          <p:cNvPr id="49155" name="Rectangle 3">
            <a:extLst>
              <a:ext uri="{FF2B5EF4-FFF2-40B4-BE49-F238E27FC236}">
                <a16:creationId xmlns:a16="http://schemas.microsoft.com/office/drawing/2014/main" id="{267A5D64-083E-41AA-BE6E-4F35D3374B49}"/>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2800" b="1" u="sng"/>
              <a:t>Calculation of Hourly Rate</a:t>
            </a:r>
          </a:p>
          <a:p>
            <a:pPr eaLnBrk="1" hangingPunct="1">
              <a:lnSpc>
                <a:spcPct val="90000"/>
              </a:lnSpc>
            </a:pPr>
            <a:r>
              <a:rPr lang="en-US" altLang="en-US" sz="2800" b="1"/>
              <a:t>Click on the &lt;</a:t>
            </a:r>
            <a:r>
              <a:rPr lang="en-US" altLang="en-US" sz="2800" b="1">
                <a:solidFill>
                  <a:schemeClr val="folHlink"/>
                </a:solidFill>
              </a:rPr>
              <a:t>Mandate 4&gt;</a:t>
            </a:r>
            <a:r>
              <a:rPr lang="en-US" altLang="en-US" sz="2800" b="1"/>
              <a:t> button.</a:t>
            </a:r>
          </a:p>
          <a:p>
            <a:pPr eaLnBrk="1" hangingPunct="1">
              <a:lnSpc>
                <a:spcPct val="90000"/>
              </a:lnSpc>
            </a:pPr>
            <a:r>
              <a:rPr lang="en-US" altLang="en-US" sz="2800" b="1"/>
              <a:t>Enter data for line #1.  Use the “</a:t>
            </a:r>
            <a:r>
              <a:rPr lang="en-US" altLang="en-US" sz="2800" b="1">
                <a:solidFill>
                  <a:srgbClr val="00684D"/>
                </a:solidFill>
              </a:rPr>
              <a:t>tab</a:t>
            </a:r>
            <a:r>
              <a:rPr lang="en-US" altLang="en-US" sz="2800" b="1"/>
              <a:t>” key to move to the next data entry field. </a:t>
            </a:r>
          </a:p>
          <a:p>
            <a:pPr eaLnBrk="1" hangingPunct="1">
              <a:lnSpc>
                <a:spcPct val="90000"/>
              </a:lnSpc>
            </a:pPr>
            <a:r>
              <a:rPr lang="en-US" altLang="en-US" sz="2800" b="1"/>
              <a:t>Continue entering data for lines 2-4.  </a:t>
            </a:r>
          </a:p>
          <a:p>
            <a:pPr eaLnBrk="1" hangingPunct="1">
              <a:lnSpc>
                <a:spcPct val="90000"/>
              </a:lnSpc>
            </a:pPr>
            <a:r>
              <a:rPr lang="en-US" altLang="en-US" sz="2800" b="1"/>
              <a:t>The system generates the information for lines 5 and 6 and completes the fields for Calculation of Expenditures</a:t>
            </a:r>
            <a:r>
              <a:rPr lang="en-US" altLang="en-US" sz="2800"/>
              <a:t>.</a:t>
            </a:r>
          </a:p>
        </p:txBody>
      </p:sp>
      <p:sp>
        <p:nvSpPr>
          <p:cNvPr id="49156" name="Slide Number Placeholder 1">
            <a:extLst>
              <a:ext uri="{FF2B5EF4-FFF2-40B4-BE49-F238E27FC236}">
                <a16:creationId xmlns:a16="http://schemas.microsoft.com/office/drawing/2014/main" id="{64EBAC00-A91F-4F12-A9BE-7036A063F3DC}"/>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99E621A-9376-4794-BBA7-A682FE8F3EC6}" type="slidenum">
              <a:rPr lang="en-US" altLang="en-US" sz="1400"/>
              <a:pPr>
                <a:spcBef>
                  <a:spcPct val="0"/>
                </a:spcBef>
                <a:buClrTx/>
                <a:buSzTx/>
                <a:buFontTx/>
                <a:buNone/>
              </a:pPr>
              <a:t>42</a:t>
            </a:fld>
            <a:endParaRPr lang="en-US" alt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C51E34E-6CC5-40E5-8F6F-173BB3760F67}"/>
              </a:ext>
            </a:extLst>
          </p:cNvPr>
          <p:cNvSpPr>
            <a:spLocks noGrp="1" noChangeArrowheads="1"/>
          </p:cNvSpPr>
          <p:nvPr>
            <p:ph type="title"/>
          </p:nvPr>
        </p:nvSpPr>
        <p:spPr/>
        <p:txBody>
          <a:bodyPr/>
          <a:lstStyle/>
          <a:p>
            <a:pPr algn="ctr" eaLnBrk="1" hangingPunct="1"/>
            <a:r>
              <a:rPr lang="en-US" altLang="en-US" sz="3600" b="1"/>
              <a:t>Mandate 4: Regents Examinations</a:t>
            </a:r>
          </a:p>
        </p:txBody>
      </p:sp>
      <p:sp>
        <p:nvSpPr>
          <p:cNvPr id="50179" name="Rectangle 3">
            <a:extLst>
              <a:ext uri="{FF2B5EF4-FFF2-40B4-BE49-F238E27FC236}">
                <a16:creationId xmlns:a16="http://schemas.microsoft.com/office/drawing/2014/main" id="{4BBD583A-5998-4CD3-9C26-D73E0879D93E}"/>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pPr>
            <a:r>
              <a:rPr lang="en-US" altLang="en-US" sz="2400" b="1" u="sng"/>
              <a:t>Calculation of Combined Hours</a:t>
            </a:r>
            <a:endParaRPr lang="en-US" altLang="en-US" sz="2400" b="1"/>
          </a:p>
          <a:p>
            <a:pPr eaLnBrk="1" hangingPunct="1">
              <a:lnSpc>
                <a:spcPct val="80000"/>
              </a:lnSpc>
            </a:pPr>
            <a:r>
              <a:rPr lang="en-US" altLang="en-US" sz="2400" b="1"/>
              <a:t>The system shows the number of Regents exams that were reported to the Office of Information Reporting Services.  </a:t>
            </a:r>
          </a:p>
          <a:p>
            <a:pPr eaLnBrk="1" hangingPunct="1">
              <a:lnSpc>
                <a:spcPct val="80000"/>
              </a:lnSpc>
            </a:pPr>
            <a:r>
              <a:rPr lang="en-US" altLang="en-US" sz="2400" b="1"/>
              <a:t>Enter the number of exams that were administered.  Use the “</a:t>
            </a:r>
            <a:r>
              <a:rPr lang="en-US" altLang="en-US" sz="2400" b="1">
                <a:solidFill>
                  <a:srgbClr val="00684D"/>
                </a:solidFill>
              </a:rPr>
              <a:t>tab</a:t>
            </a:r>
            <a:r>
              <a:rPr lang="en-US" altLang="en-US" sz="2400" b="1"/>
              <a:t>” key to move to the next field.</a:t>
            </a:r>
          </a:p>
          <a:p>
            <a:pPr eaLnBrk="1" hangingPunct="1">
              <a:lnSpc>
                <a:spcPct val="80000"/>
              </a:lnSpc>
            </a:pPr>
            <a:r>
              <a:rPr lang="en-US" altLang="en-US" sz="2400" b="1"/>
              <a:t>You must make an entry for each exam you want to receive reimbursement for.</a:t>
            </a:r>
          </a:p>
          <a:p>
            <a:pPr eaLnBrk="1" hangingPunct="1">
              <a:lnSpc>
                <a:spcPct val="80000"/>
              </a:lnSpc>
            </a:pPr>
            <a:r>
              <a:rPr lang="en-US" altLang="en-US" sz="2400" b="1"/>
              <a:t>When you have completed entering the exam data, click the &lt;</a:t>
            </a:r>
            <a:r>
              <a:rPr lang="en-US" altLang="en-US" sz="2400" b="1">
                <a:solidFill>
                  <a:schemeClr val="folHlink"/>
                </a:solidFill>
              </a:rPr>
              <a:t>Save Form&gt;</a:t>
            </a:r>
            <a:r>
              <a:rPr lang="en-US" altLang="en-US" sz="2400" b="1"/>
              <a:t> button.  The system generates the Total General Expenditures.</a:t>
            </a:r>
          </a:p>
        </p:txBody>
      </p:sp>
      <p:sp>
        <p:nvSpPr>
          <p:cNvPr id="50180" name="Slide Number Placeholder 1">
            <a:extLst>
              <a:ext uri="{FF2B5EF4-FFF2-40B4-BE49-F238E27FC236}">
                <a16:creationId xmlns:a16="http://schemas.microsoft.com/office/drawing/2014/main" id="{FCAF2360-5D43-400D-A472-3506B4361F7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EB74046-C87B-494B-9367-9902B5C80A62}" type="slidenum">
              <a:rPr lang="en-US" altLang="en-US" sz="1400"/>
              <a:pPr>
                <a:spcBef>
                  <a:spcPct val="0"/>
                </a:spcBef>
                <a:buClrTx/>
                <a:buSzTx/>
                <a:buFontTx/>
                <a:buNone/>
              </a:pPr>
              <a:t>43</a:t>
            </a:fld>
            <a:endParaRPr lang="en-US" alt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7ED0281-E467-4BD3-906B-7D23D37C2539}"/>
              </a:ext>
            </a:extLst>
          </p:cNvPr>
          <p:cNvSpPr>
            <a:spLocks noGrp="1" noChangeArrowheads="1"/>
          </p:cNvSpPr>
          <p:nvPr>
            <p:ph type="title"/>
          </p:nvPr>
        </p:nvSpPr>
        <p:spPr/>
        <p:txBody>
          <a:bodyPr/>
          <a:lstStyle/>
          <a:p>
            <a:pPr algn="ctr" eaLnBrk="1" hangingPunct="1"/>
            <a:r>
              <a:rPr lang="en-US" altLang="en-US" sz="3600" b="1"/>
              <a:t>Mandate 4: Regents Exams</a:t>
            </a:r>
          </a:p>
        </p:txBody>
      </p:sp>
      <p:sp>
        <p:nvSpPr>
          <p:cNvPr id="51203" name="Rectangle 3">
            <a:extLst>
              <a:ext uri="{FF2B5EF4-FFF2-40B4-BE49-F238E27FC236}">
                <a16:creationId xmlns:a16="http://schemas.microsoft.com/office/drawing/2014/main" id="{14E9242A-0022-4F2F-8799-6EEE004F3465}"/>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u="sng"/>
              <a:t>Teacher Workshop Expenditures</a:t>
            </a:r>
          </a:p>
          <a:p>
            <a:pPr eaLnBrk="1" hangingPunct="1">
              <a:lnSpc>
                <a:spcPct val="90000"/>
              </a:lnSpc>
            </a:pPr>
            <a:r>
              <a:rPr lang="en-US" altLang="en-US" b="1"/>
              <a:t>Enter the total hours of allowable workshop training.</a:t>
            </a:r>
          </a:p>
          <a:p>
            <a:pPr eaLnBrk="1" hangingPunct="1">
              <a:lnSpc>
                <a:spcPct val="90000"/>
              </a:lnSpc>
            </a:pPr>
            <a:r>
              <a:rPr lang="en-US" altLang="en-US" b="1"/>
              <a:t>Enter the dollar amount of the workshop fee.</a:t>
            </a:r>
          </a:p>
          <a:p>
            <a:pPr eaLnBrk="1" hangingPunct="1">
              <a:lnSpc>
                <a:spcPct val="90000"/>
              </a:lnSpc>
              <a:buFont typeface="Wingdings" panose="05000000000000000000" pitchFamily="2" charset="2"/>
              <a:buNone/>
            </a:pPr>
            <a:r>
              <a:rPr lang="en-US" altLang="en-US" b="1" u="sng"/>
              <a:t>Test Kits</a:t>
            </a:r>
          </a:p>
          <a:p>
            <a:pPr eaLnBrk="1" hangingPunct="1">
              <a:lnSpc>
                <a:spcPct val="90000"/>
              </a:lnSpc>
            </a:pPr>
            <a:r>
              <a:rPr lang="en-US" altLang="en-US" b="1"/>
              <a:t>Enter the number of students taking Regents Earth Science.</a:t>
            </a:r>
          </a:p>
          <a:p>
            <a:pPr eaLnBrk="1" hangingPunct="1">
              <a:lnSpc>
                <a:spcPct val="90000"/>
              </a:lnSpc>
            </a:pPr>
            <a:endParaRPr lang="en-US" altLang="en-US" b="1"/>
          </a:p>
        </p:txBody>
      </p:sp>
      <p:sp>
        <p:nvSpPr>
          <p:cNvPr id="51204" name="Slide Number Placeholder 1">
            <a:extLst>
              <a:ext uri="{FF2B5EF4-FFF2-40B4-BE49-F238E27FC236}">
                <a16:creationId xmlns:a16="http://schemas.microsoft.com/office/drawing/2014/main" id="{7650B781-4054-4DF6-ACC5-17AE2B6772A2}"/>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7DC986A-87D1-40EA-9781-5527D6A4C991}" type="slidenum">
              <a:rPr lang="en-US" altLang="en-US" sz="1400"/>
              <a:pPr>
                <a:spcBef>
                  <a:spcPct val="0"/>
                </a:spcBef>
                <a:buClrTx/>
                <a:buSzTx/>
                <a:buFontTx/>
                <a:buNone/>
              </a:pPr>
              <a:t>44</a:t>
            </a:fld>
            <a:endParaRPr lang="en-US" altLang="en-US"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DFDEA8E-91BB-4AC8-9678-D0F3924BFE64}"/>
              </a:ext>
            </a:extLst>
          </p:cNvPr>
          <p:cNvSpPr>
            <a:spLocks noGrp="1" noChangeArrowheads="1"/>
          </p:cNvSpPr>
          <p:nvPr>
            <p:ph type="title"/>
          </p:nvPr>
        </p:nvSpPr>
        <p:spPr/>
        <p:txBody>
          <a:bodyPr/>
          <a:lstStyle/>
          <a:p>
            <a:pPr algn="ctr" eaLnBrk="1" hangingPunct="1"/>
            <a:r>
              <a:rPr lang="en-US" altLang="en-US" sz="3600" b="1"/>
              <a:t>Regents Exam Screen</a:t>
            </a:r>
          </a:p>
        </p:txBody>
      </p:sp>
      <p:sp>
        <p:nvSpPr>
          <p:cNvPr id="52227" name="Slide Number Placeholder 1">
            <a:extLst>
              <a:ext uri="{FF2B5EF4-FFF2-40B4-BE49-F238E27FC236}">
                <a16:creationId xmlns:a16="http://schemas.microsoft.com/office/drawing/2014/main" id="{807FE2DB-4870-4141-812A-01384550AD9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90C7C6B-25A6-447B-9151-408D6DDD4A5C}" type="slidenum">
              <a:rPr lang="en-US" altLang="en-US" sz="1400"/>
              <a:pPr>
                <a:spcBef>
                  <a:spcPct val="0"/>
                </a:spcBef>
                <a:buClrTx/>
                <a:buSzTx/>
                <a:buFontTx/>
                <a:buNone/>
              </a:pPr>
              <a:t>45</a:t>
            </a:fld>
            <a:endParaRPr lang="en-US" altLang="en-US" sz="1400"/>
          </a:p>
        </p:txBody>
      </p:sp>
      <p:pic>
        <p:nvPicPr>
          <p:cNvPr id="52228" name="Content Placeholder 3">
            <a:extLst>
              <a:ext uri="{FF2B5EF4-FFF2-40B4-BE49-F238E27FC236}">
                <a16:creationId xmlns:a16="http://schemas.microsoft.com/office/drawing/2014/main" id="{4A009EE3-EF92-4FD8-B933-E4423CFDD7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2017713"/>
            <a:ext cx="7467600" cy="4383087"/>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1EC6E2D-47BE-4695-96EF-1412D6BF027F}"/>
              </a:ext>
            </a:extLst>
          </p:cNvPr>
          <p:cNvSpPr>
            <a:spLocks noGrp="1" noChangeArrowheads="1"/>
          </p:cNvSpPr>
          <p:nvPr>
            <p:ph type="title"/>
          </p:nvPr>
        </p:nvSpPr>
        <p:spPr>
          <a:xfrm>
            <a:off x="762000" y="214313"/>
            <a:ext cx="8181975" cy="1462087"/>
          </a:xfrm>
        </p:spPr>
        <p:txBody>
          <a:bodyPr/>
          <a:lstStyle/>
          <a:p>
            <a:pPr algn="ctr" eaLnBrk="1" hangingPunct="1"/>
            <a:r>
              <a:rPr lang="en-US" altLang="en-US" sz="3600" b="1"/>
              <a:t>Mandate 6: Calculator Expenses</a:t>
            </a:r>
          </a:p>
        </p:txBody>
      </p:sp>
      <p:sp>
        <p:nvSpPr>
          <p:cNvPr id="53251" name="Rectangle 3">
            <a:extLst>
              <a:ext uri="{FF2B5EF4-FFF2-40B4-BE49-F238E27FC236}">
                <a16:creationId xmlns:a16="http://schemas.microsoft.com/office/drawing/2014/main" id="{6834F545-D12D-4CC1-83E6-B9A86E7043F5}"/>
              </a:ext>
            </a:extLst>
          </p:cNvPr>
          <p:cNvSpPr>
            <a:spLocks noGrp="1" noChangeArrowheads="1"/>
          </p:cNvSpPr>
          <p:nvPr>
            <p:ph type="body" idx="1"/>
          </p:nvPr>
        </p:nvSpPr>
        <p:spPr/>
        <p:txBody>
          <a:bodyPr/>
          <a:lstStyle/>
          <a:p>
            <a:pPr eaLnBrk="1" hangingPunct="1">
              <a:lnSpc>
                <a:spcPct val="80000"/>
              </a:lnSpc>
            </a:pPr>
            <a:r>
              <a:rPr lang="en-US" altLang="en-US" sz="2800" b="1"/>
              <a:t>Enter the number of scientific calculators that were purchased.</a:t>
            </a:r>
          </a:p>
          <a:p>
            <a:pPr eaLnBrk="1" hangingPunct="1">
              <a:lnSpc>
                <a:spcPct val="80000"/>
              </a:lnSpc>
            </a:pPr>
            <a:r>
              <a:rPr lang="en-US" altLang="en-US" sz="2800" b="1"/>
              <a:t>Use the “</a:t>
            </a:r>
            <a:r>
              <a:rPr lang="en-US" altLang="en-US" sz="2800" b="1">
                <a:solidFill>
                  <a:srgbClr val="00684D"/>
                </a:solidFill>
              </a:rPr>
              <a:t>tab</a:t>
            </a:r>
            <a:r>
              <a:rPr lang="en-US" altLang="en-US" sz="2800" b="1"/>
              <a:t>” key to move to the next data entry field. </a:t>
            </a:r>
          </a:p>
          <a:p>
            <a:pPr eaLnBrk="1" hangingPunct="1">
              <a:lnSpc>
                <a:spcPct val="80000"/>
              </a:lnSpc>
            </a:pPr>
            <a:r>
              <a:rPr lang="en-US" altLang="en-US" sz="2800" b="1"/>
              <a:t>Enter the number of graphing calculators that were purchased.</a:t>
            </a:r>
          </a:p>
          <a:p>
            <a:pPr eaLnBrk="1" hangingPunct="1">
              <a:lnSpc>
                <a:spcPct val="80000"/>
              </a:lnSpc>
            </a:pPr>
            <a:r>
              <a:rPr lang="en-US" altLang="en-US" sz="2800" b="1"/>
              <a:t>Click on the &lt;</a:t>
            </a:r>
            <a:r>
              <a:rPr lang="en-US" altLang="en-US" sz="2800" b="1">
                <a:solidFill>
                  <a:schemeClr val="folHlink"/>
                </a:solidFill>
              </a:rPr>
              <a:t>Save Form&gt;</a:t>
            </a:r>
            <a:r>
              <a:rPr lang="en-US" altLang="en-US" sz="2800" b="1"/>
              <a:t> button.</a:t>
            </a:r>
          </a:p>
          <a:p>
            <a:pPr eaLnBrk="1" hangingPunct="1">
              <a:lnSpc>
                <a:spcPct val="80000"/>
              </a:lnSpc>
            </a:pPr>
            <a:r>
              <a:rPr lang="en-US" altLang="en-US" sz="2800" b="1"/>
              <a:t>The system calculates the Total Expenditures and populates the Section I – Summary page.</a:t>
            </a:r>
          </a:p>
        </p:txBody>
      </p:sp>
      <p:sp>
        <p:nvSpPr>
          <p:cNvPr id="53252" name="Slide Number Placeholder 1">
            <a:extLst>
              <a:ext uri="{FF2B5EF4-FFF2-40B4-BE49-F238E27FC236}">
                <a16:creationId xmlns:a16="http://schemas.microsoft.com/office/drawing/2014/main" id="{DA15F963-54D5-4962-A96D-6D0DC9D19DE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30962DE-2DC2-4319-905A-450912B77B7C}" type="slidenum">
              <a:rPr lang="en-US" altLang="en-US" sz="1400"/>
              <a:pPr>
                <a:spcBef>
                  <a:spcPct val="0"/>
                </a:spcBef>
                <a:buClrTx/>
                <a:buSzTx/>
                <a:buFontTx/>
                <a:buNone/>
              </a:pPr>
              <a:t>46</a:t>
            </a:fld>
            <a:endParaRPr lang="en-US" altLang="en-US"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486C132-F637-479F-829F-52EE2D73F368}"/>
              </a:ext>
            </a:extLst>
          </p:cNvPr>
          <p:cNvSpPr>
            <a:spLocks noGrp="1" noChangeArrowheads="1"/>
          </p:cNvSpPr>
          <p:nvPr>
            <p:ph type="title"/>
          </p:nvPr>
        </p:nvSpPr>
        <p:spPr/>
        <p:txBody>
          <a:bodyPr/>
          <a:lstStyle/>
          <a:p>
            <a:pPr algn="ctr" eaLnBrk="1" hangingPunct="1"/>
            <a:r>
              <a:rPr lang="en-US" altLang="en-US" sz="3600" b="1"/>
              <a:t>Calculator Screen</a:t>
            </a:r>
          </a:p>
        </p:txBody>
      </p:sp>
      <p:sp>
        <p:nvSpPr>
          <p:cNvPr id="54275" name="Slide Number Placeholder 1">
            <a:extLst>
              <a:ext uri="{FF2B5EF4-FFF2-40B4-BE49-F238E27FC236}">
                <a16:creationId xmlns:a16="http://schemas.microsoft.com/office/drawing/2014/main" id="{6AB4B55E-CD1B-4DFF-804F-157E2430310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0083667-1BDE-4DC2-840E-1CE1C8288027}" type="slidenum">
              <a:rPr lang="en-US" altLang="en-US" sz="1400"/>
              <a:pPr>
                <a:spcBef>
                  <a:spcPct val="0"/>
                </a:spcBef>
                <a:buClrTx/>
                <a:buSzTx/>
                <a:buFontTx/>
                <a:buNone/>
              </a:pPr>
              <a:t>47</a:t>
            </a:fld>
            <a:endParaRPr lang="en-US" altLang="en-US" sz="1400"/>
          </a:p>
        </p:txBody>
      </p:sp>
      <p:pic>
        <p:nvPicPr>
          <p:cNvPr id="54276" name="Picture 2">
            <a:extLst>
              <a:ext uri="{FF2B5EF4-FFF2-40B4-BE49-F238E27FC236}">
                <a16:creationId xmlns:a16="http://schemas.microsoft.com/office/drawing/2014/main" id="{5DFE2106-405C-498A-9F61-77200ABF7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4676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1D69CAF-1BDD-4813-B8AD-174C0C6A9D4C}"/>
              </a:ext>
            </a:extLst>
          </p:cNvPr>
          <p:cNvSpPr>
            <a:spLocks noGrp="1" noChangeArrowheads="1"/>
          </p:cNvSpPr>
          <p:nvPr>
            <p:ph type="title"/>
          </p:nvPr>
        </p:nvSpPr>
        <p:spPr/>
        <p:txBody>
          <a:bodyPr/>
          <a:lstStyle/>
          <a:p>
            <a:pPr algn="ctr" eaLnBrk="1" hangingPunct="1"/>
            <a:r>
              <a:rPr lang="en-US" altLang="en-US" sz="3200" b="1"/>
              <a:t>Mandate 8: New York State School Immunization Program (SSIP)</a:t>
            </a:r>
          </a:p>
        </p:txBody>
      </p:sp>
      <p:sp>
        <p:nvSpPr>
          <p:cNvPr id="53251" name="Rectangle 3">
            <a:extLst>
              <a:ext uri="{FF2B5EF4-FFF2-40B4-BE49-F238E27FC236}">
                <a16:creationId xmlns:a16="http://schemas.microsoft.com/office/drawing/2014/main" id="{D68E0333-E925-40CB-AC47-77712B952A1C}"/>
              </a:ext>
            </a:extLst>
          </p:cNvPr>
          <p:cNvSpPr>
            <a:spLocks noGrp="1" noChangeArrowheads="1"/>
          </p:cNvSpPr>
          <p:nvPr>
            <p:ph type="body" idx="1"/>
          </p:nvPr>
        </p:nvSpPr>
        <p:spPr>
          <a:xfrm>
            <a:off x="1182688" y="2017713"/>
            <a:ext cx="7772400" cy="4383087"/>
          </a:xfrm>
        </p:spPr>
        <p:txBody>
          <a:bodyPr/>
          <a:lstStyle/>
          <a:p>
            <a:pPr marL="0" indent="0">
              <a:buFont typeface="Wingdings" panose="05000000000000000000" pitchFamily="2" charset="2"/>
              <a:buNone/>
              <a:defRPr/>
            </a:pPr>
            <a:r>
              <a:rPr lang="en-US" sz="2000" b="1" dirty="0"/>
              <a:t>Only non-public schools in New York City, Buffalo or Rochester that filed their immunization data with NYSDOH are eligible for Mandate 8. The Mandate 8 button will be disabled for the other non-public schools.</a:t>
            </a:r>
          </a:p>
          <a:p>
            <a:pPr>
              <a:defRPr/>
            </a:pPr>
            <a:r>
              <a:rPr lang="en-US" sz="2000" b="1" dirty="0"/>
              <a:t>Enter the number of non-public school pupils for whom immunization documentation has been maintained.</a:t>
            </a:r>
          </a:p>
          <a:p>
            <a:pPr>
              <a:defRPr/>
            </a:pPr>
            <a:r>
              <a:rPr lang="en-US" sz="2000" b="1" dirty="0"/>
              <a:t>The system generates the Total Expenditures for SSIP.</a:t>
            </a:r>
          </a:p>
          <a:p>
            <a:pPr eaLnBrk="1" hangingPunct="1">
              <a:lnSpc>
                <a:spcPct val="90000"/>
              </a:lnSpc>
              <a:defRPr/>
            </a:pPr>
            <a:endParaRPr lang="en-US" altLang="en-US" sz="2400" dirty="0"/>
          </a:p>
        </p:txBody>
      </p:sp>
      <p:sp>
        <p:nvSpPr>
          <p:cNvPr id="55300" name="Slide Number Placeholder 1">
            <a:extLst>
              <a:ext uri="{FF2B5EF4-FFF2-40B4-BE49-F238E27FC236}">
                <a16:creationId xmlns:a16="http://schemas.microsoft.com/office/drawing/2014/main" id="{A6506FB4-39B2-48DD-AF2C-8CB78EC9102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8AEC205C-75B1-429E-92BF-63D6EA3D75C4}" type="slidenum">
              <a:rPr lang="en-US" altLang="en-US" sz="1400"/>
              <a:pPr>
                <a:spcBef>
                  <a:spcPct val="0"/>
                </a:spcBef>
                <a:buClrTx/>
                <a:buSzTx/>
                <a:buFontTx/>
                <a:buNone/>
              </a:pPr>
              <a:t>48</a:t>
            </a:fld>
            <a:endParaRPr lang="en-US" altLang="en-US" sz="1400"/>
          </a:p>
        </p:txBody>
      </p:sp>
      <p:pic>
        <p:nvPicPr>
          <p:cNvPr id="55301" name="Picture 3">
            <a:extLst>
              <a:ext uri="{FF2B5EF4-FFF2-40B4-BE49-F238E27FC236}">
                <a16:creationId xmlns:a16="http://schemas.microsoft.com/office/drawing/2014/main" id="{53BECDB6-9640-4966-A1E0-13E339546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4648200"/>
            <a:ext cx="65055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AC5F39D-DED3-4688-AB76-CC0B5660F27D}"/>
              </a:ext>
            </a:extLst>
          </p:cNvPr>
          <p:cNvSpPr>
            <a:spLocks noGrp="1" noChangeArrowheads="1"/>
          </p:cNvSpPr>
          <p:nvPr>
            <p:ph type="title"/>
          </p:nvPr>
        </p:nvSpPr>
        <p:spPr/>
        <p:txBody>
          <a:bodyPr/>
          <a:lstStyle/>
          <a:p>
            <a:pPr algn="ctr" eaLnBrk="1" hangingPunct="1"/>
            <a:r>
              <a:rPr lang="en-US" altLang="en-US" sz="3600" b="1"/>
              <a:t>Mandate 9: DIRI</a:t>
            </a:r>
          </a:p>
        </p:txBody>
      </p:sp>
      <p:sp>
        <p:nvSpPr>
          <p:cNvPr id="54275" name="Rectangle 3">
            <a:extLst>
              <a:ext uri="{FF2B5EF4-FFF2-40B4-BE49-F238E27FC236}">
                <a16:creationId xmlns:a16="http://schemas.microsoft.com/office/drawing/2014/main" id="{1ED336A2-88EF-4710-9AE2-B1FEBDDE961D}"/>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altLang="en-US" sz="2000" b="1" u="sng" dirty="0"/>
              <a:t>Calculation of Hourly Rate</a:t>
            </a:r>
            <a:endParaRPr lang="en-US" altLang="en-US" sz="2000" b="1" dirty="0"/>
          </a:p>
          <a:p>
            <a:pPr eaLnBrk="1" hangingPunct="1">
              <a:lnSpc>
                <a:spcPct val="80000"/>
              </a:lnSpc>
              <a:defRPr/>
            </a:pPr>
            <a:r>
              <a:rPr lang="en-US" altLang="en-US" sz="2000" b="1" dirty="0"/>
              <a:t>Click on the &lt;</a:t>
            </a:r>
            <a:r>
              <a:rPr lang="en-US" altLang="en-US" sz="2000" b="1" dirty="0">
                <a:solidFill>
                  <a:schemeClr val="folHlink"/>
                </a:solidFill>
              </a:rPr>
              <a:t>Mandate 9&gt;</a:t>
            </a:r>
            <a:r>
              <a:rPr lang="en-US" altLang="en-US" sz="2000" b="1" dirty="0"/>
              <a:t> button.</a:t>
            </a:r>
          </a:p>
          <a:p>
            <a:pPr eaLnBrk="1" hangingPunct="1">
              <a:lnSpc>
                <a:spcPct val="80000"/>
              </a:lnSpc>
              <a:defRPr/>
            </a:pPr>
            <a:r>
              <a:rPr lang="en-US" altLang="en-US" sz="2000" b="1" dirty="0"/>
              <a:t>Enter data for line #1.  Use the “</a:t>
            </a:r>
            <a:r>
              <a:rPr lang="en-US" altLang="en-US" sz="2000" b="1" dirty="0">
                <a:solidFill>
                  <a:srgbClr val="00684D"/>
                </a:solidFill>
              </a:rPr>
              <a:t>tab</a:t>
            </a:r>
            <a:r>
              <a:rPr lang="en-US" altLang="en-US" sz="2000" b="1" dirty="0"/>
              <a:t>” key to move to the next data entry field. </a:t>
            </a:r>
          </a:p>
          <a:p>
            <a:pPr eaLnBrk="1" hangingPunct="1">
              <a:lnSpc>
                <a:spcPct val="80000"/>
              </a:lnSpc>
              <a:defRPr/>
            </a:pPr>
            <a:r>
              <a:rPr lang="en-US" altLang="en-US" sz="2000" b="1" dirty="0"/>
              <a:t>Continue entering data for lines 2-4. </a:t>
            </a:r>
          </a:p>
          <a:p>
            <a:pPr marL="0" indent="0" eaLnBrk="1" hangingPunct="1">
              <a:lnSpc>
                <a:spcPct val="80000"/>
              </a:lnSpc>
              <a:buFont typeface="Wingdings" panose="05000000000000000000" pitchFamily="2" charset="2"/>
              <a:buNone/>
              <a:defRPr/>
            </a:pPr>
            <a:endParaRPr lang="en-US" altLang="en-US" sz="2000" b="1" u="sng" dirty="0"/>
          </a:p>
          <a:p>
            <a:pPr marL="0" indent="0" eaLnBrk="1" hangingPunct="1">
              <a:lnSpc>
                <a:spcPct val="80000"/>
              </a:lnSpc>
              <a:buFont typeface="Wingdings" panose="05000000000000000000" pitchFamily="2" charset="2"/>
              <a:buNone/>
              <a:defRPr/>
            </a:pPr>
            <a:r>
              <a:rPr lang="en-US" altLang="en-US" sz="2000" b="1" u="sng" dirty="0"/>
              <a:t>Calculation of Expenditures</a:t>
            </a:r>
            <a:endParaRPr lang="en-US" altLang="en-US" sz="2000" b="1" dirty="0"/>
          </a:p>
          <a:p>
            <a:pPr eaLnBrk="1" hangingPunct="1">
              <a:lnSpc>
                <a:spcPct val="80000"/>
              </a:lnSpc>
              <a:defRPr/>
            </a:pPr>
            <a:r>
              <a:rPr lang="en-US" altLang="en-US" sz="2000" b="1" dirty="0"/>
              <a:t>Use the “</a:t>
            </a:r>
            <a:r>
              <a:rPr lang="en-US" altLang="en-US" sz="2000" b="1" dirty="0">
                <a:solidFill>
                  <a:srgbClr val="00684D"/>
                </a:solidFill>
              </a:rPr>
              <a:t>tab</a:t>
            </a:r>
            <a:r>
              <a:rPr lang="en-US" altLang="en-US" sz="2000" b="1" dirty="0"/>
              <a:t>” key to move to the combined hours field.</a:t>
            </a:r>
          </a:p>
          <a:p>
            <a:pPr eaLnBrk="1" hangingPunct="1">
              <a:lnSpc>
                <a:spcPct val="80000"/>
              </a:lnSpc>
              <a:defRPr/>
            </a:pPr>
            <a:r>
              <a:rPr lang="en-US" altLang="en-US" sz="2000" b="1" dirty="0"/>
              <a:t>Enter Total #of 7th &amp; 8th grade teachers that participated in the mandate.</a:t>
            </a:r>
          </a:p>
          <a:p>
            <a:pPr eaLnBrk="1" hangingPunct="1">
              <a:lnSpc>
                <a:spcPct val="80000"/>
              </a:lnSpc>
              <a:defRPr/>
            </a:pPr>
            <a:r>
              <a:rPr lang="en-US" altLang="en-US" sz="2000" b="1" dirty="0"/>
              <a:t>Click on the &lt;</a:t>
            </a:r>
            <a:r>
              <a:rPr lang="en-US" altLang="en-US" sz="2000" b="1" dirty="0">
                <a:solidFill>
                  <a:schemeClr val="folHlink"/>
                </a:solidFill>
              </a:rPr>
              <a:t>Save Form&gt;</a:t>
            </a:r>
            <a:r>
              <a:rPr lang="en-US" altLang="en-US" sz="2000" b="1" dirty="0"/>
              <a:t> button.</a:t>
            </a:r>
          </a:p>
          <a:p>
            <a:pPr eaLnBrk="1" hangingPunct="1">
              <a:lnSpc>
                <a:spcPct val="80000"/>
              </a:lnSpc>
              <a:defRPr/>
            </a:pPr>
            <a:r>
              <a:rPr lang="en-US" altLang="en-US" sz="2000" b="1" dirty="0"/>
              <a:t>The system generates the Total General Expenditures for DIRI and populates the Section I – Summary of Expenditures screen.</a:t>
            </a:r>
          </a:p>
        </p:txBody>
      </p:sp>
      <p:sp>
        <p:nvSpPr>
          <p:cNvPr id="56324" name="Slide Number Placeholder 1">
            <a:extLst>
              <a:ext uri="{FF2B5EF4-FFF2-40B4-BE49-F238E27FC236}">
                <a16:creationId xmlns:a16="http://schemas.microsoft.com/office/drawing/2014/main" id="{A602F7F8-49A9-462A-B075-90044A5B2104}"/>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7FFF488-F9D0-4280-8B52-4B049DF921B5}" type="slidenum">
              <a:rPr lang="en-US" altLang="en-US" sz="1400"/>
              <a:pPr>
                <a:spcBef>
                  <a:spcPct val="0"/>
                </a:spcBef>
                <a:buClrTx/>
                <a:buSzTx/>
                <a:buFontTx/>
                <a:buNone/>
              </a:pPr>
              <a:t>49</a:t>
            </a:fld>
            <a:endParaRPr lang="en-US"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46497F-7356-491D-8CD5-365D71432E52}"/>
              </a:ext>
            </a:extLst>
          </p:cNvPr>
          <p:cNvSpPr>
            <a:spLocks noGrp="1" noChangeArrowheads="1"/>
          </p:cNvSpPr>
          <p:nvPr>
            <p:ph type="title"/>
          </p:nvPr>
        </p:nvSpPr>
        <p:spPr/>
        <p:txBody>
          <a:bodyPr/>
          <a:lstStyle/>
          <a:p>
            <a:pPr algn="ctr" eaLnBrk="1" hangingPunct="1"/>
            <a:r>
              <a:rPr lang="en-US" altLang="en-US" sz="3600" b="1"/>
              <a:t>Check SEDREF</a:t>
            </a:r>
          </a:p>
        </p:txBody>
      </p:sp>
      <p:sp>
        <p:nvSpPr>
          <p:cNvPr id="11267" name="Rectangle 3">
            <a:extLst>
              <a:ext uri="{FF2B5EF4-FFF2-40B4-BE49-F238E27FC236}">
                <a16:creationId xmlns:a16="http://schemas.microsoft.com/office/drawing/2014/main" id="{A8DE3F9F-D3D0-4380-BD8E-22884EC7B23C}"/>
              </a:ext>
            </a:extLst>
          </p:cNvPr>
          <p:cNvSpPr>
            <a:spLocks noGrp="1" noChangeArrowheads="1"/>
          </p:cNvSpPr>
          <p:nvPr>
            <p:ph type="body" idx="1"/>
          </p:nvPr>
        </p:nvSpPr>
        <p:spPr/>
        <p:txBody>
          <a:bodyPr/>
          <a:lstStyle/>
          <a:p>
            <a:pPr eaLnBrk="1" hangingPunct="1"/>
            <a:r>
              <a:rPr lang="en-US" altLang="en-US" sz="2400" b="1"/>
              <a:t>The Department’s authoritative source for institutional information</a:t>
            </a:r>
          </a:p>
          <a:p>
            <a:pPr eaLnBrk="1" hangingPunct="1"/>
            <a:r>
              <a:rPr lang="en-US" altLang="en-US" sz="2400" b="1"/>
              <a:t>To see your institution’s information go to </a:t>
            </a:r>
            <a:r>
              <a:rPr lang="en-US" altLang="en-US" sz="2400" b="1">
                <a:hlinkClick r:id="rId2"/>
              </a:rPr>
              <a:t>http://portal.nysed.gov</a:t>
            </a:r>
            <a:endParaRPr lang="en-US" altLang="en-US" sz="2400" b="1"/>
          </a:p>
          <a:p>
            <a:pPr eaLnBrk="1" hangingPunct="1"/>
            <a:r>
              <a:rPr lang="en-US" altLang="en-US" sz="2400" b="1"/>
              <a:t>Click on SEDREF Query which appears under Public Interest column</a:t>
            </a:r>
          </a:p>
          <a:p>
            <a:pPr eaLnBrk="1" hangingPunct="1"/>
            <a:endParaRPr lang="en-US" altLang="en-US" sz="2400" b="1"/>
          </a:p>
        </p:txBody>
      </p:sp>
      <p:sp>
        <p:nvSpPr>
          <p:cNvPr id="11268" name="Slide Number Placeholder 1">
            <a:extLst>
              <a:ext uri="{FF2B5EF4-FFF2-40B4-BE49-F238E27FC236}">
                <a16:creationId xmlns:a16="http://schemas.microsoft.com/office/drawing/2014/main" id="{FD201267-3097-40E1-9671-17CB4BE179FA}"/>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44C58DFC-C466-4924-924E-1C39707A841F}" type="slidenum">
              <a:rPr lang="en-US" altLang="en-US" sz="1400"/>
              <a:pPr>
                <a:spcBef>
                  <a:spcPct val="0"/>
                </a:spcBef>
                <a:buClrTx/>
                <a:buSzTx/>
                <a:buFontTx/>
                <a:buNone/>
              </a:pPr>
              <a:t>5</a:t>
            </a:fld>
            <a:endParaRPr lang="en-US" altLang="en-US"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87E9BDF-C40B-4816-8149-6C28C51C2D1D}"/>
              </a:ext>
            </a:extLst>
          </p:cNvPr>
          <p:cNvSpPr>
            <a:spLocks noGrp="1" noChangeArrowheads="1"/>
          </p:cNvSpPr>
          <p:nvPr>
            <p:ph type="title"/>
          </p:nvPr>
        </p:nvSpPr>
        <p:spPr/>
        <p:txBody>
          <a:bodyPr/>
          <a:lstStyle/>
          <a:p>
            <a:pPr algn="ctr" eaLnBrk="1" hangingPunct="1"/>
            <a:r>
              <a:rPr lang="en-US" altLang="en-US" sz="3600" b="1"/>
              <a:t>DIRI Screen</a:t>
            </a:r>
          </a:p>
        </p:txBody>
      </p:sp>
      <p:sp>
        <p:nvSpPr>
          <p:cNvPr id="57347" name="Slide Number Placeholder 1">
            <a:extLst>
              <a:ext uri="{FF2B5EF4-FFF2-40B4-BE49-F238E27FC236}">
                <a16:creationId xmlns:a16="http://schemas.microsoft.com/office/drawing/2014/main" id="{3C39A500-9F28-4580-BE68-9363DD1301C6}"/>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5AC9B5E-1750-4A6C-910E-F3E95D4A32FC}" type="slidenum">
              <a:rPr lang="en-US" altLang="en-US" sz="1400"/>
              <a:pPr>
                <a:spcBef>
                  <a:spcPct val="0"/>
                </a:spcBef>
                <a:buClrTx/>
                <a:buSzTx/>
                <a:buFontTx/>
                <a:buNone/>
              </a:pPr>
              <a:t>50</a:t>
            </a:fld>
            <a:endParaRPr lang="en-US" altLang="en-US" sz="1400"/>
          </a:p>
        </p:txBody>
      </p:sp>
      <p:pic>
        <p:nvPicPr>
          <p:cNvPr id="57348" name="Picture 1">
            <a:extLst>
              <a:ext uri="{FF2B5EF4-FFF2-40B4-BE49-F238E27FC236}">
                <a16:creationId xmlns:a16="http://schemas.microsoft.com/office/drawing/2014/main" id="{60F54019-7899-4E59-9840-A5C0266FD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162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F71842C-DA30-427E-89D3-D8CAF1BB16B7}"/>
              </a:ext>
            </a:extLst>
          </p:cNvPr>
          <p:cNvSpPr>
            <a:spLocks noGrp="1" noChangeArrowheads="1"/>
          </p:cNvSpPr>
          <p:nvPr>
            <p:ph type="title"/>
          </p:nvPr>
        </p:nvSpPr>
        <p:spPr/>
        <p:txBody>
          <a:bodyPr/>
          <a:lstStyle/>
          <a:p>
            <a:pPr algn="ctr" eaLnBrk="1" hangingPunct="1"/>
            <a:r>
              <a:rPr lang="en-US" altLang="en-US" sz="3200" b="1"/>
              <a:t>Mandate 10. </a:t>
            </a:r>
            <a:br>
              <a:rPr lang="en-US" altLang="en-US" sz="3200" b="1"/>
            </a:br>
            <a:r>
              <a:rPr lang="en-US" altLang="en-US" sz="3200" b="1"/>
              <a:t>High School Graduation Report</a:t>
            </a:r>
          </a:p>
        </p:txBody>
      </p:sp>
      <p:sp>
        <p:nvSpPr>
          <p:cNvPr id="58371" name="Rectangle 3">
            <a:extLst>
              <a:ext uri="{FF2B5EF4-FFF2-40B4-BE49-F238E27FC236}">
                <a16:creationId xmlns:a16="http://schemas.microsoft.com/office/drawing/2014/main" id="{22208175-C0E1-422B-9B6B-FEE40ACE2705}"/>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b="1" u="sng"/>
              <a:t>Calculation of Hourly Rate</a:t>
            </a:r>
            <a:endParaRPr lang="en-US" altLang="en-US" b="1"/>
          </a:p>
          <a:p>
            <a:pPr eaLnBrk="1" hangingPunct="1"/>
            <a:r>
              <a:rPr lang="en-US" altLang="en-US" b="1"/>
              <a:t>Click on the &lt;</a:t>
            </a:r>
            <a:r>
              <a:rPr lang="en-US" altLang="en-US" b="1">
                <a:solidFill>
                  <a:schemeClr val="folHlink"/>
                </a:solidFill>
              </a:rPr>
              <a:t>Mandate 10</a:t>
            </a:r>
            <a:r>
              <a:rPr lang="en-US" altLang="en-US" b="1"/>
              <a:t>&gt; button.</a:t>
            </a:r>
          </a:p>
          <a:p>
            <a:pPr eaLnBrk="1" hangingPunct="1"/>
            <a:r>
              <a:rPr lang="en-US" altLang="en-US" b="1"/>
              <a:t>Enter data for line #1.  Use the “</a:t>
            </a:r>
            <a:r>
              <a:rPr lang="en-US" altLang="en-US" b="1">
                <a:solidFill>
                  <a:srgbClr val="00684D"/>
                </a:solidFill>
              </a:rPr>
              <a:t>tab</a:t>
            </a:r>
            <a:r>
              <a:rPr lang="en-US" altLang="en-US" b="1"/>
              <a:t>” key to move to the next data entry field. </a:t>
            </a:r>
          </a:p>
          <a:p>
            <a:pPr eaLnBrk="1" hangingPunct="1"/>
            <a:r>
              <a:rPr lang="en-US" altLang="en-US" b="1"/>
              <a:t>Continue entering data for lines 2-4.  </a:t>
            </a:r>
          </a:p>
        </p:txBody>
      </p:sp>
      <p:sp>
        <p:nvSpPr>
          <p:cNvPr id="58372" name="Slide Number Placeholder 1">
            <a:extLst>
              <a:ext uri="{FF2B5EF4-FFF2-40B4-BE49-F238E27FC236}">
                <a16:creationId xmlns:a16="http://schemas.microsoft.com/office/drawing/2014/main" id="{76EEC084-0FF7-4C44-9CB0-42CF15B67D93}"/>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6B9EDB4-166E-4D46-BCD9-9F3B72031D7A}" type="slidenum">
              <a:rPr lang="en-US" altLang="en-US" sz="1400"/>
              <a:pPr>
                <a:spcBef>
                  <a:spcPct val="0"/>
                </a:spcBef>
                <a:buClrTx/>
                <a:buSzTx/>
                <a:buFontTx/>
                <a:buNone/>
              </a:pPr>
              <a:t>51</a:t>
            </a:fld>
            <a:endParaRPr lang="en-US" altLang="en-US"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6CC45CB-BE3D-486B-8AD9-85CF199DD955}"/>
              </a:ext>
            </a:extLst>
          </p:cNvPr>
          <p:cNvSpPr>
            <a:spLocks noGrp="1" noChangeArrowheads="1"/>
          </p:cNvSpPr>
          <p:nvPr>
            <p:ph type="title"/>
          </p:nvPr>
        </p:nvSpPr>
        <p:spPr/>
        <p:txBody>
          <a:bodyPr/>
          <a:lstStyle/>
          <a:p>
            <a:pPr algn="ctr" eaLnBrk="1" hangingPunct="1"/>
            <a:r>
              <a:rPr lang="en-US" altLang="en-US" sz="3600" b="1"/>
              <a:t>Mandate 10: HSGR</a:t>
            </a:r>
          </a:p>
        </p:txBody>
      </p:sp>
      <p:sp>
        <p:nvSpPr>
          <p:cNvPr id="59395" name="Rectangle 3">
            <a:extLst>
              <a:ext uri="{FF2B5EF4-FFF2-40B4-BE49-F238E27FC236}">
                <a16:creationId xmlns:a16="http://schemas.microsoft.com/office/drawing/2014/main" id="{1D6EFAB2-CDA8-4414-AEF4-0F6AC27A4B5F}"/>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b="1" u="sng"/>
              <a:t>Calculation of Expenditures</a:t>
            </a:r>
            <a:endParaRPr lang="en-US" altLang="en-US" b="1"/>
          </a:p>
          <a:p>
            <a:pPr eaLnBrk="1" hangingPunct="1">
              <a:lnSpc>
                <a:spcPct val="90000"/>
              </a:lnSpc>
            </a:pPr>
            <a:r>
              <a:rPr lang="en-US" altLang="en-US" b="1"/>
              <a:t>Use the “</a:t>
            </a:r>
            <a:r>
              <a:rPr lang="en-US" altLang="en-US" b="1">
                <a:solidFill>
                  <a:srgbClr val="00684D"/>
                </a:solidFill>
              </a:rPr>
              <a:t>tab</a:t>
            </a:r>
            <a:r>
              <a:rPr lang="en-US" altLang="en-US" b="1"/>
              <a:t>” key to move to the next field. </a:t>
            </a:r>
          </a:p>
          <a:p>
            <a:pPr eaLnBrk="1" hangingPunct="1">
              <a:lnSpc>
                <a:spcPct val="90000"/>
              </a:lnSpc>
            </a:pPr>
            <a:r>
              <a:rPr lang="en-US" altLang="en-US" b="1"/>
              <a:t>Enter the number of graduation candidates.</a:t>
            </a:r>
          </a:p>
          <a:p>
            <a:pPr eaLnBrk="1" hangingPunct="1">
              <a:lnSpc>
                <a:spcPct val="90000"/>
              </a:lnSpc>
            </a:pPr>
            <a:r>
              <a:rPr lang="en-US" altLang="en-US" b="1"/>
              <a:t>Click on the &lt;</a:t>
            </a:r>
            <a:r>
              <a:rPr lang="en-US" altLang="en-US" b="1">
                <a:solidFill>
                  <a:schemeClr val="folHlink"/>
                </a:solidFill>
              </a:rPr>
              <a:t>save&gt;</a:t>
            </a:r>
            <a:r>
              <a:rPr lang="en-US" altLang="en-US" b="1"/>
              <a:t> button.</a:t>
            </a:r>
          </a:p>
          <a:p>
            <a:pPr eaLnBrk="1" hangingPunct="1">
              <a:lnSpc>
                <a:spcPct val="90000"/>
              </a:lnSpc>
            </a:pPr>
            <a:r>
              <a:rPr lang="en-US" altLang="en-US" b="1"/>
              <a:t>The system generates the Total Expenditures for HSGR.</a:t>
            </a:r>
          </a:p>
        </p:txBody>
      </p:sp>
      <p:sp>
        <p:nvSpPr>
          <p:cNvPr id="59396" name="Slide Number Placeholder 1">
            <a:extLst>
              <a:ext uri="{FF2B5EF4-FFF2-40B4-BE49-F238E27FC236}">
                <a16:creationId xmlns:a16="http://schemas.microsoft.com/office/drawing/2014/main" id="{B3BAC321-053C-41FF-9C50-1883B4531E1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64CB5FD-11F7-49D1-9E1E-DCC1B4BABE67}" type="slidenum">
              <a:rPr lang="en-US" altLang="en-US" sz="1400"/>
              <a:pPr>
                <a:spcBef>
                  <a:spcPct val="0"/>
                </a:spcBef>
                <a:buClrTx/>
                <a:buSzTx/>
                <a:buFontTx/>
                <a:buNone/>
              </a:pPr>
              <a:t>52</a:t>
            </a:fld>
            <a:endParaRPr lang="en-US" altLang="en-US"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97EE75C-C4C7-4B22-98B5-759BC0E5D972}"/>
              </a:ext>
            </a:extLst>
          </p:cNvPr>
          <p:cNvSpPr>
            <a:spLocks noGrp="1" noChangeArrowheads="1"/>
          </p:cNvSpPr>
          <p:nvPr>
            <p:ph type="title"/>
          </p:nvPr>
        </p:nvSpPr>
        <p:spPr/>
        <p:txBody>
          <a:bodyPr/>
          <a:lstStyle/>
          <a:p>
            <a:pPr algn="ctr" eaLnBrk="1" hangingPunct="1"/>
            <a:r>
              <a:rPr lang="en-US" altLang="en-US" sz="3200" b="1"/>
              <a:t>Mandate 11: Grade Four Science Test</a:t>
            </a:r>
          </a:p>
        </p:txBody>
      </p:sp>
      <p:sp>
        <p:nvSpPr>
          <p:cNvPr id="60419" name="Rectangle 3">
            <a:extLst>
              <a:ext uri="{FF2B5EF4-FFF2-40B4-BE49-F238E27FC236}">
                <a16:creationId xmlns:a16="http://schemas.microsoft.com/office/drawing/2014/main" id="{57982980-42E1-420C-98F0-AFF40789BFD1}"/>
              </a:ext>
            </a:extLst>
          </p:cNvPr>
          <p:cNvSpPr>
            <a:spLocks noGrp="1" noChangeArrowheads="1"/>
          </p:cNvSpPr>
          <p:nvPr>
            <p:ph type="body" idx="1"/>
          </p:nvPr>
        </p:nvSpPr>
        <p:spPr/>
        <p:txBody>
          <a:bodyPr/>
          <a:lstStyle/>
          <a:p>
            <a:pPr eaLnBrk="1" hangingPunct="1"/>
            <a:r>
              <a:rPr lang="en-US" altLang="en-US" sz="2800" b="1"/>
              <a:t>The next slide shows how the system will calculate the minimum for the time and effort standards.</a:t>
            </a:r>
          </a:p>
          <a:p>
            <a:pPr eaLnBrk="1" hangingPunct="1"/>
            <a:r>
              <a:rPr lang="en-US" altLang="en-US" sz="2800" b="1"/>
              <a:t>Note that a caution sign appears next to the data entry field.  This school did not have any GFSTs on file in the Office of Information Reporting.  The claim will be set to “</a:t>
            </a:r>
            <a:r>
              <a:rPr lang="en-US" altLang="en-US" sz="2800" b="1">
                <a:solidFill>
                  <a:srgbClr val="E9496B"/>
                </a:solidFill>
              </a:rPr>
              <a:t>hold</a:t>
            </a:r>
            <a:r>
              <a:rPr lang="en-US" altLang="en-US" sz="2800" b="1"/>
              <a:t>”.</a:t>
            </a:r>
          </a:p>
        </p:txBody>
      </p:sp>
      <p:sp>
        <p:nvSpPr>
          <p:cNvPr id="60420" name="Slide Number Placeholder 1">
            <a:extLst>
              <a:ext uri="{FF2B5EF4-FFF2-40B4-BE49-F238E27FC236}">
                <a16:creationId xmlns:a16="http://schemas.microsoft.com/office/drawing/2014/main" id="{48B41237-E7FC-4C88-B27B-13E9BA07704D}"/>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DD57C0F0-5D90-4B5E-B2A5-6991A403EBE1}" type="slidenum">
              <a:rPr lang="en-US" altLang="en-US" sz="1400"/>
              <a:pPr>
                <a:spcBef>
                  <a:spcPct val="0"/>
                </a:spcBef>
                <a:buClrTx/>
                <a:buSzTx/>
                <a:buFontTx/>
                <a:buNone/>
              </a:pPr>
              <a:t>53</a:t>
            </a:fld>
            <a:endParaRPr lang="en-US" altLang="en-US"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7C9CC09-E6E8-4944-AF8B-4CC1C2124B09}"/>
              </a:ext>
            </a:extLst>
          </p:cNvPr>
          <p:cNvSpPr>
            <a:spLocks noGrp="1" noChangeArrowheads="1"/>
          </p:cNvSpPr>
          <p:nvPr>
            <p:ph type="title"/>
          </p:nvPr>
        </p:nvSpPr>
        <p:spPr/>
        <p:txBody>
          <a:bodyPr/>
          <a:lstStyle/>
          <a:p>
            <a:pPr algn="ctr" eaLnBrk="1" hangingPunct="1"/>
            <a:r>
              <a:rPr lang="en-US" altLang="en-US" sz="3200" b="1"/>
              <a:t>Grade Four Science Test Screen</a:t>
            </a:r>
          </a:p>
        </p:txBody>
      </p:sp>
      <p:sp>
        <p:nvSpPr>
          <p:cNvPr id="61443" name="Slide Number Placeholder 1">
            <a:extLst>
              <a:ext uri="{FF2B5EF4-FFF2-40B4-BE49-F238E27FC236}">
                <a16:creationId xmlns:a16="http://schemas.microsoft.com/office/drawing/2014/main" id="{0E9E4FE4-AB0E-41C1-90CB-7C1C9A076838}"/>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9610256-1407-4EBB-95B5-CD48608A4EE5}" type="slidenum">
              <a:rPr lang="en-US" altLang="en-US" sz="1400"/>
              <a:pPr>
                <a:spcBef>
                  <a:spcPct val="0"/>
                </a:spcBef>
                <a:buClrTx/>
                <a:buSzTx/>
                <a:buFontTx/>
                <a:buNone/>
              </a:pPr>
              <a:t>54</a:t>
            </a:fld>
            <a:endParaRPr lang="en-US" altLang="en-US" sz="1400"/>
          </a:p>
        </p:txBody>
      </p:sp>
      <p:pic>
        <p:nvPicPr>
          <p:cNvPr id="61444" name="Content Placeholder 3">
            <a:extLst>
              <a:ext uri="{FF2B5EF4-FFF2-40B4-BE49-F238E27FC236}">
                <a16:creationId xmlns:a16="http://schemas.microsoft.com/office/drawing/2014/main" id="{C791EAC5-5818-4D62-8B7D-53988A6718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057400"/>
            <a:ext cx="7772400" cy="35052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5249696-B847-4BE3-83D1-EC6279F87FF0}"/>
              </a:ext>
            </a:extLst>
          </p:cNvPr>
          <p:cNvSpPr>
            <a:spLocks noGrp="1" noChangeArrowheads="1"/>
          </p:cNvSpPr>
          <p:nvPr>
            <p:ph type="title"/>
          </p:nvPr>
        </p:nvSpPr>
        <p:spPr/>
        <p:txBody>
          <a:bodyPr/>
          <a:lstStyle/>
          <a:p>
            <a:pPr algn="ctr" eaLnBrk="1" hangingPunct="1"/>
            <a:r>
              <a:rPr lang="en-US" altLang="en-US" sz="3600" b="1"/>
              <a:t>GFST – Teacher Workshop Expenditures &amp; Test Kits</a:t>
            </a:r>
          </a:p>
        </p:txBody>
      </p:sp>
      <p:sp>
        <p:nvSpPr>
          <p:cNvPr id="62467" name="Rectangle 3">
            <a:extLst>
              <a:ext uri="{FF2B5EF4-FFF2-40B4-BE49-F238E27FC236}">
                <a16:creationId xmlns:a16="http://schemas.microsoft.com/office/drawing/2014/main" id="{2066078C-D65F-4646-B06B-CC2C67DE9A12}"/>
              </a:ext>
            </a:extLst>
          </p:cNvPr>
          <p:cNvSpPr>
            <a:spLocks noGrp="1" noChangeArrowheads="1"/>
          </p:cNvSpPr>
          <p:nvPr>
            <p:ph type="body" idx="1"/>
          </p:nvPr>
        </p:nvSpPr>
        <p:spPr>
          <a:xfrm>
            <a:off x="1182688" y="2017713"/>
            <a:ext cx="7772400" cy="4225925"/>
          </a:xfrm>
        </p:spPr>
        <p:txBody>
          <a:bodyPr/>
          <a:lstStyle/>
          <a:p>
            <a:pPr eaLnBrk="1" hangingPunct="1">
              <a:lnSpc>
                <a:spcPct val="80000"/>
              </a:lnSpc>
              <a:buFont typeface="Wingdings" panose="05000000000000000000" pitchFamily="2" charset="2"/>
              <a:buNone/>
            </a:pPr>
            <a:r>
              <a:rPr lang="en-US" altLang="en-US" sz="1800" b="1" u="sng"/>
              <a:t>Teacher Workshop Expenditures</a:t>
            </a:r>
            <a:endParaRPr lang="en-US" altLang="en-US" sz="1800" b="1"/>
          </a:p>
          <a:p>
            <a:pPr eaLnBrk="1" hangingPunct="1">
              <a:lnSpc>
                <a:spcPct val="80000"/>
              </a:lnSpc>
            </a:pPr>
            <a:r>
              <a:rPr lang="en-US" altLang="en-US" sz="1800" b="1"/>
              <a:t>Enter the total hours of allowable workshop training (the time that the teacher is out of the classroom). Use the “</a:t>
            </a:r>
            <a:r>
              <a:rPr lang="en-US" altLang="en-US" sz="1800" b="1">
                <a:solidFill>
                  <a:srgbClr val="00684D"/>
                </a:solidFill>
              </a:rPr>
              <a:t>tab</a:t>
            </a:r>
            <a:r>
              <a:rPr lang="en-US" altLang="en-US" sz="1800" b="1"/>
              <a:t>” key to move to the next field.</a:t>
            </a:r>
          </a:p>
          <a:p>
            <a:pPr eaLnBrk="1" hangingPunct="1">
              <a:lnSpc>
                <a:spcPct val="80000"/>
              </a:lnSpc>
            </a:pPr>
            <a:r>
              <a:rPr lang="en-US" altLang="en-US" sz="1800" b="1"/>
              <a:t>Enter the dollar amount of workshop fees. Use the “</a:t>
            </a:r>
            <a:r>
              <a:rPr lang="en-US" altLang="en-US" sz="1800" b="1">
                <a:solidFill>
                  <a:srgbClr val="00684D"/>
                </a:solidFill>
              </a:rPr>
              <a:t>tab</a:t>
            </a:r>
            <a:r>
              <a:rPr lang="en-US" altLang="en-US" sz="1800" b="1"/>
              <a:t>” key to move to the next field.</a:t>
            </a:r>
            <a:endParaRPr lang="en-US" altLang="en-US" sz="1800" b="1" u="sng"/>
          </a:p>
          <a:p>
            <a:pPr eaLnBrk="1" hangingPunct="1">
              <a:lnSpc>
                <a:spcPct val="80000"/>
              </a:lnSpc>
              <a:buFont typeface="Wingdings" panose="05000000000000000000" pitchFamily="2" charset="2"/>
              <a:buNone/>
            </a:pPr>
            <a:r>
              <a:rPr lang="en-US" altLang="en-US" sz="1800" b="1" u="sng"/>
              <a:t>Test Kits</a:t>
            </a:r>
            <a:endParaRPr lang="en-US" altLang="en-US" sz="1800" b="1"/>
          </a:p>
          <a:p>
            <a:pPr eaLnBrk="1" hangingPunct="1">
              <a:lnSpc>
                <a:spcPct val="80000"/>
              </a:lnSpc>
            </a:pPr>
            <a:r>
              <a:rPr lang="en-US" altLang="en-US" sz="1800" b="1"/>
              <a:t>Enter number of students taking Grade Four Science Test</a:t>
            </a:r>
          </a:p>
          <a:p>
            <a:pPr eaLnBrk="1" hangingPunct="1">
              <a:lnSpc>
                <a:spcPct val="80000"/>
              </a:lnSpc>
            </a:pPr>
            <a:r>
              <a:rPr lang="en-US" altLang="en-US" sz="1800" b="1"/>
              <a:t>Enter number of test kits purchased  (</a:t>
            </a:r>
            <a:r>
              <a:rPr lang="en-US" altLang="en-US" sz="1800" b="1" u="sng"/>
              <a:t>Note:</a:t>
            </a:r>
            <a:r>
              <a:rPr lang="en-US" altLang="en-US" sz="1800" b="1"/>
              <a:t> each kit serves 30 pupils)</a:t>
            </a:r>
          </a:p>
          <a:p>
            <a:pPr eaLnBrk="1" hangingPunct="1">
              <a:lnSpc>
                <a:spcPct val="80000"/>
              </a:lnSpc>
            </a:pPr>
            <a:r>
              <a:rPr lang="en-US" altLang="en-US" sz="1800" b="1"/>
              <a:t>Click on the &lt;</a:t>
            </a:r>
            <a:r>
              <a:rPr lang="en-US" altLang="en-US" sz="1800" b="1">
                <a:solidFill>
                  <a:schemeClr val="folHlink"/>
                </a:solidFill>
              </a:rPr>
              <a:t>Save Form&gt;</a:t>
            </a:r>
            <a:r>
              <a:rPr lang="en-US" altLang="en-US" sz="1800" b="1"/>
              <a:t> button.</a:t>
            </a:r>
          </a:p>
          <a:p>
            <a:pPr eaLnBrk="1" hangingPunct="1">
              <a:lnSpc>
                <a:spcPct val="80000"/>
              </a:lnSpc>
            </a:pPr>
            <a:r>
              <a:rPr lang="en-US" altLang="en-US" sz="1800" b="1"/>
              <a:t>The system generates the Total Expenditures and Total Workshop Expenditures and populates the Section I – Summary of Expenditures Screen.</a:t>
            </a:r>
          </a:p>
          <a:p>
            <a:pPr eaLnBrk="1" hangingPunct="1">
              <a:lnSpc>
                <a:spcPct val="80000"/>
              </a:lnSpc>
              <a:buFont typeface="Wingdings" panose="05000000000000000000" pitchFamily="2" charset="2"/>
              <a:buNone/>
            </a:pPr>
            <a:endParaRPr lang="en-US" altLang="en-US" sz="1800" b="1">
              <a:solidFill>
                <a:srgbClr val="C6183D"/>
              </a:solidFill>
            </a:endParaRPr>
          </a:p>
          <a:p>
            <a:pPr eaLnBrk="1" hangingPunct="1">
              <a:lnSpc>
                <a:spcPct val="80000"/>
              </a:lnSpc>
              <a:buFont typeface="Wingdings" panose="05000000000000000000" pitchFamily="2" charset="2"/>
              <a:buNone/>
            </a:pPr>
            <a:r>
              <a:rPr lang="en-US" altLang="en-US" sz="1800" b="1">
                <a:solidFill>
                  <a:srgbClr val="C6183D"/>
                </a:solidFill>
              </a:rPr>
              <a:t>Documentation must be maintained for all these expenditures.</a:t>
            </a:r>
          </a:p>
        </p:txBody>
      </p:sp>
      <p:sp>
        <p:nvSpPr>
          <p:cNvPr id="62468" name="Slide Number Placeholder 1">
            <a:extLst>
              <a:ext uri="{FF2B5EF4-FFF2-40B4-BE49-F238E27FC236}">
                <a16:creationId xmlns:a16="http://schemas.microsoft.com/office/drawing/2014/main" id="{1FB4F267-2C21-4AD1-802D-34F3A204451B}"/>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4ECBC3C-774D-4500-B33D-6AB9F7C8BC1D}" type="slidenum">
              <a:rPr lang="en-US" altLang="en-US" sz="1400"/>
              <a:pPr>
                <a:spcBef>
                  <a:spcPct val="0"/>
                </a:spcBef>
                <a:buClrTx/>
                <a:buSzTx/>
                <a:buFontTx/>
                <a:buNone/>
              </a:pPr>
              <a:t>55</a:t>
            </a:fld>
            <a:endParaRPr lang="en-US" altLang="en-US"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B870725D-89EC-43B4-8A95-6B984C42B107}"/>
              </a:ext>
            </a:extLst>
          </p:cNvPr>
          <p:cNvSpPr>
            <a:spLocks noGrp="1" noChangeArrowheads="1"/>
          </p:cNvSpPr>
          <p:nvPr>
            <p:ph type="title"/>
          </p:nvPr>
        </p:nvSpPr>
        <p:spPr/>
        <p:txBody>
          <a:bodyPr/>
          <a:lstStyle/>
          <a:p>
            <a:pPr algn="ctr" eaLnBrk="1" hangingPunct="1"/>
            <a:r>
              <a:rPr lang="en-US" altLang="en-US" sz="3200" b="1"/>
              <a:t>GFST – Teacher Workshop Expenditures &amp; Test Kits Screen</a:t>
            </a:r>
          </a:p>
        </p:txBody>
      </p:sp>
      <p:sp>
        <p:nvSpPr>
          <p:cNvPr id="63491" name="Slide Number Placeholder 1">
            <a:extLst>
              <a:ext uri="{FF2B5EF4-FFF2-40B4-BE49-F238E27FC236}">
                <a16:creationId xmlns:a16="http://schemas.microsoft.com/office/drawing/2014/main" id="{6D98A6A2-611A-46E4-84CD-EDFDAF9FA920}"/>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DC81E96-E4BA-4FE0-8384-B1828B53A6F2}" type="slidenum">
              <a:rPr lang="en-US" altLang="en-US" sz="1400"/>
              <a:pPr>
                <a:spcBef>
                  <a:spcPct val="0"/>
                </a:spcBef>
                <a:buClrTx/>
                <a:buSzTx/>
                <a:buFontTx/>
                <a:buNone/>
              </a:pPr>
              <a:t>56</a:t>
            </a:fld>
            <a:endParaRPr lang="en-US" altLang="en-US" sz="1400"/>
          </a:p>
        </p:txBody>
      </p:sp>
      <p:pic>
        <p:nvPicPr>
          <p:cNvPr id="63492" name="Content Placeholder 3">
            <a:extLst>
              <a:ext uri="{FF2B5EF4-FFF2-40B4-BE49-F238E27FC236}">
                <a16:creationId xmlns:a16="http://schemas.microsoft.com/office/drawing/2014/main" id="{500D9916-1E35-4A20-85AD-73147B4C57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2133600"/>
            <a:ext cx="7924800" cy="35052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45F7F73-51B5-49A2-B6A2-F9CFCF0DEDD6}"/>
              </a:ext>
            </a:extLst>
          </p:cNvPr>
          <p:cNvSpPr>
            <a:spLocks noGrp="1" noChangeArrowheads="1"/>
          </p:cNvSpPr>
          <p:nvPr>
            <p:ph type="title"/>
          </p:nvPr>
        </p:nvSpPr>
        <p:spPr/>
        <p:txBody>
          <a:bodyPr/>
          <a:lstStyle/>
          <a:p>
            <a:pPr algn="ctr" eaLnBrk="1" hangingPunct="1"/>
            <a:r>
              <a:rPr lang="en-US" altLang="en-US" sz="3600" b="1"/>
              <a:t>Submitting the MSA Claim</a:t>
            </a:r>
          </a:p>
        </p:txBody>
      </p:sp>
      <p:sp>
        <p:nvSpPr>
          <p:cNvPr id="64515" name="Rectangle 3">
            <a:extLst>
              <a:ext uri="{FF2B5EF4-FFF2-40B4-BE49-F238E27FC236}">
                <a16:creationId xmlns:a16="http://schemas.microsoft.com/office/drawing/2014/main" id="{66FFD989-856D-48A1-9524-D8F473EA5D37}"/>
              </a:ext>
            </a:extLst>
          </p:cNvPr>
          <p:cNvSpPr>
            <a:spLocks noGrp="1" noChangeArrowheads="1"/>
          </p:cNvSpPr>
          <p:nvPr>
            <p:ph type="body" idx="1"/>
          </p:nvPr>
        </p:nvSpPr>
        <p:spPr/>
        <p:txBody>
          <a:bodyPr/>
          <a:lstStyle/>
          <a:p>
            <a:pPr marL="381000" indent="-381000" eaLnBrk="1" hangingPunct="1">
              <a:lnSpc>
                <a:spcPct val="80000"/>
              </a:lnSpc>
            </a:pPr>
            <a:r>
              <a:rPr lang="en-US" altLang="en-US" sz="2000" b="1"/>
              <a:t>When all errors have been corrected, an &lt;</a:t>
            </a:r>
            <a:r>
              <a:rPr lang="en-US" altLang="en-US" sz="2000" b="1">
                <a:solidFill>
                  <a:schemeClr val="folHlink"/>
                </a:solidFill>
              </a:rPr>
              <a:t>I agree&gt;</a:t>
            </a:r>
            <a:r>
              <a:rPr lang="en-US" altLang="en-US" sz="2000" b="1"/>
              <a:t> button will appear at the top of the Section I - Summary of Expenditures screen.</a:t>
            </a:r>
          </a:p>
          <a:p>
            <a:pPr marL="381000" indent="-381000" eaLnBrk="1" hangingPunct="1">
              <a:lnSpc>
                <a:spcPct val="80000"/>
              </a:lnSpc>
            </a:pPr>
            <a:r>
              <a:rPr lang="en-US" altLang="en-US" sz="2000" b="1"/>
              <a:t>Read the certification statement--</a:t>
            </a:r>
          </a:p>
          <a:p>
            <a:pPr marL="381000" indent="-381000" eaLnBrk="1" hangingPunct="1">
              <a:lnSpc>
                <a:spcPct val="80000"/>
              </a:lnSpc>
              <a:buFont typeface="Wingdings" panose="05000000000000000000" pitchFamily="2" charset="2"/>
              <a:buNone/>
            </a:pPr>
            <a:r>
              <a:rPr lang="en-US" altLang="en-US" sz="2000" b="1"/>
              <a:t>	</a:t>
            </a:r>
            <a:r>
              <a:rPr lang="en-US" altLang="en-US" sz="2000" b="1" i="1"/>
              <a:t>I certify that the expenditures reported have been incurred and calculated in accordance with all applicable statutes, regulations and guidelines; that the claim is just and correct; and that the balance is due and owing. </a:t>
            </a:r>
          </a:p>
          <a:p>
            <a:pPr marL="381000" indent="-381000" eaLnBrk="1" hangingPunct="1">
              <a:lnSpc>
                <a:spcPct val="80000"/>
              </a:lnSpc>
            </a:pPr>
            <a:r>
              <a:rPr lang="en-US" altLang="en-US" sz="2000" b="1"/>
              <a:t>Click on the &lt;</a:t>
            </a:r>
            <a:r>
              <a:rPr lang="en-US" altLang="en-US" sz="2000" b="1">
                <a:solidFill>
                  <a:schemeClr val="folHlink"/>
                </a:solidFill>
              </a:rPr>
              <a:t>I agree&gt;</a:t>
            </a:r>
            <a:r>
              <a:rPr lang="en-US" altLang="en-US" sz="2000" b="1"/>
              <a:t> button. </a:t>
            </a:r>
          </a:p>
          <a:p>
            <a:pPr marL="381000" indent="-381000" eaLnBrk="1" hangingPunct="1">
              <a:lnSpc>
                <a:spcPct val="80000"/>
              </a:lnSpc>
            </a:pPr>
            <a:r>
              <a:rPr lang="en-US" altLang="en-US" sz="2000" b="1"/>
              <a:t>Click on the &lt;</a:t>
            </a:r>
            <a:r>
              <a:rPr lang="en-US" altLang="en-US" sz="2000" b="1">
                <a:solidFill>
                  <a:schemeClr val="folHlink"/>
                </a:solidFill>
              </a:rPr>
              <a:t>submit claim&gt;</a:t>
            </a:r>
            <a:r>
              <a:rPr lang="en-US" altLang="en-US" sz="2000" b="1"/>
              <a:t> button. </a:t>
            </a:r>
          </a:p>
          <a:p>
            <a:pPr marL="381000" indent="-381000" eaLnBrk="1" hangingPunct="1">
              <a:lnSpc>
                <a:spcPct val="80000"/>
              </a:lnSpc>
            </a:pPr>
            <a:r>
              <a:rPr lang="en-US" altLang="en-US" sz="2000" b="1"/>
              <a:t>The system returns you to the “</a:t>
            </a:r>
            <a:r>
              <a:rPr lang="en-US" altLang="en-US" sz="2000" b="1">
                <a:solidFill>
                  <a:srgbClr val="E9496B"/>
                </a:solidFill>
              </a:rPr>
              <a:t>home</a:t>
            </a:r>
            <a:r>
              <a:rPr lang="en-US" altLang="en-US" sz="2000" b="1"/>
              <a:t>” screen and displays the status of the claim. </a:t>
            </a:r>
          </a:p>
          <a:p>
            <a:pPr marL="381000" indent="-381000" eaLnBrk="1" hangingPunct="1">
              <a:lnSpc>
                <a:spcPct val="80000"/>
              </a:lnSpc>
            </a:pPr>
            <a:endParaRPr lang="en-US" altLang="en-US" sz="2000" b="1"/>
          </a:p>
        </p:txBody>
      </p:sp>
      <p:sp>
        <p:nvSpPr>
          <p:cNvPr id="64516" name="Slide Number Placeholder 1">
            <a:extLst>
              <a:ext uri="{FF2B5EF4-FFF2-40B4-BE49-F238E27FC236}">
                <a16:creationId xmlns:a16="http://schemas.microsoft.com/office/drawing/2014/main" id="{B6D4705E-42C7-41BB-B3EA-2F041E9FFFCB}"/>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62F8F15-0639-456B-A77C-769A0362C506}" type="slidenum">
              <a:rPr lang="en-US" altLang="en-US" sz="1400"/>
              <a:pPr>
                <a:spcBef>
                  <a:spcPct val="0"/>
                </a:spcBef>
                <a:buClrTx/>
                <a:buSzTx/>
                <a:buFontTx/>
                <a:buNone/>
              </a:pPr>
              <a:t>57</a:t>
            </a:fld>
            <a:endParaRPr lang="en-US" altLang="en-US"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05B29D0-E531-4B7E-B888-09CEE0854458}"/>
              </a:ext>
            </a:extLst>
          </p:cNvPr>
          <p:cNvSpPr>
            <a:spLocks noGrp="1" noChangeArrowheads="1"/>
          </p:cNvSpPr>
          <p:nvPr>
            <p:ph type="title"/>
          </p:nvPr>
        </p:nvSpPr>
        <p:spPr/>
        <p:txBody>
          <a:bodyPr/>
          <a:lstStyle/>
          <a:p>
            <a:pPr algn="ctr" eaLnBrk="1" hangingPunct="1"/>
            <a:r>
              <a:rPr lang="en-US" altLang="en-US" sz="3200" b="1"/>
              <a:t>MSA Screen</a:t>
            </a:r>
            <a:br>
              <a:rPr lang="en-US" altLang="en-US" sz="3200" b="1"/>
            </a:br>
            <a:r>
              <a:rPr lang="en-US" altLang="en-US" sz="3200" b="1"/>
              <a:t>Submitting the MSA Claim</a:t>
            </a:r>
          </a:p>
        </p:txBody>
      </p:sp>
      <p:sp>
        <p:nvSpPr>
          <p:cNvPr id="65539" name="Slide Number Placeholder 1">
            <a:extLst>
              <a:ext uri="{FF2B5EF4-FFF2-40B4-BE49-F238E27FC236}">
                <a16:creationId xmlns:a16="http://schemas.microsoft.com/office/drawing/2014/main" id="{0FEB0B4A-91B2-4455-BEB1-19174C10860F}"/>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8C14970-6CB0-4EDF-BF6C-C4AB2BB5EA48}" type="slidenum">
              <a:rPr lang="en-US" altLang="en-US" sz="1400"/>
              <a:pPr>
                <a:spcBef>
                  <a:spcPct val="0"/>
                </a:spcBef>
                <a:buClrTx/>
                <a:buSzTx/>
                <a:buFontTx/>
                <a:buNone/>
              </a:pPr>
              <a:t>58</a:t>
            </a:fld>
            <a:endParaRPr lang="en-US" altLang="en-US" sz="1400"/>
          </a:p>
        </p:txBody>
      </p:sp>
      <p:pic>
        <p:nvPicPr>
          <p:cNvPr id="65540" name="Content Placeholder 3">
            <a:extLst>
              <a:ext uri="{FF2B5EF4-FFF2-40B4-BE49-F238E27FC236}">
                <a16:creationId xmlns:a16="http://schemas.microsoft.com/office/drawing/2014/main" id="{E1913F58-D0F7-4C95-830B-E9E6E46A72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5613" y="3179763"/>
            <a:ext cx="6686550" cy="17907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3FD28C9-6FD6-48C9-B8C3-B30AF5BE4B32}"/>
              </a:ext>
            </a:extLst>
          </p:cNvPr>
          <p:cNvSpPr>
            <a:spLocks noGrp="1" noChangeArrowheads="1"/>
          </p:cNvSpPr>
          <p:nvPr>
            <p:ph type="title"/>
          </p:nvPr>
        </p:nvSpPr>
        <p:spPr/>
        <p:txBody>
          <a:bodyPr/>
          <a:lstStyle/>
          <a:p>
            <a:pPr algn="ctr" eaLnBrk="1" hangingPunct="1"/>
            <a:r>
              <a:rPr lang="en-US" altLang="en-US" sz="3200" b="1"/>
              <a:t>Changing SEDREF Information</a:t>
            </a:r>
          </a:p>
        </p:txBody>
      </p:sp>
      <p:sp>
        <p:nvSpPr>
          <p:cNvPr id="12291" name="Rectangle 3">
            <a:extLst>
              <a:ext uri="{FF2B5EF4-FFF2-40B4-BE49-F238E27FC236}">
                <a16:creationId xmlns:a16="http://schemas.microsoft.com/office/drawing/2014/main" id="{2769203F-80D5-4B1E-9647-2CAF438F17EB}"/>
              </a:ext>
            </a:extLst>
          </p:cNvPr>
          <p:cNvSpPr>
            <a:spLocks noGrp="1" noChangeArrowheads="1"/>
          </p:cNvSpPr>
          <p:nvPr>
            <p:ph type="body" idx="1"/>
          </p:nvPr>
        </p:nvSpPr>
        <p:spPr>
          <a:xfrm>
            <a:off x="1066800" y="1981200"/>
            <a:ext cx="7772400" cy="4114800"/>
          </a:xfrm>
        </p:spPr>
        <p:txBody>
          <a:bodyPr/>
          <a:lstStyle/>
          <a:p>
            <a:pPr eaLnBrk="1" hangingPunct="1"/>
            <a:r>
              <a:rPr lang="en-US" altLang="en-US" sz="2400" b="1"/>
              <a:t>If any payee information is missing or inaccurate, you will need to complete and submit a Payee Information form.</a:t>
            </a:r>
          </a:p>
          <a:p>
            <a:pPr eaLnBrk="1" hangingPunct="1">
              <a:buFont typeface="Wingdings" panose="05000000000000000000" pitchFamily="2" charset="2"/>
              <a:buNone/>
            </a:pPr>
            <a:r>
              <a:rPr lang="en-US" altLang="en-US" sz="2400" b="1"/>
              <a:t>	</a:t>
            </a:r>
            <a:r>
              <a:rPr lang="en-US" altLang="en-US" sz="2400" b="1">
                <a:hlinkClick r:id="rId2"/>
              </a:rPr>
              <a:t>http://www.oms.nysed.gov/cafe/forms/documents/PIform_Bronze.pdf</a:t>
            </a:r>
            <a:endParaRPr lang="en-US" altLang="en-US" sz="2400" b="1"/>
          </a:p>
          <a:p>
            <a:pPr eaLnBrk="1" hangingPunct="1"/>
            <a:r>
              <a:rPr lang="en-US" altLang="en-US" sz="2400" b="1"/>
              <a:t>Changes other than Payee Information </a:t>
            </a:r>
            <a:r>
              <a:rPr lang="en-US" altLang="en-US" sz="2400" b="1">
                <a:hlinkClick r:id="rId3"/>
              </a:rPr>
              <a:t>http://www.p12.nysed.gov/nonpub/mandatedservices/osc.html</a:t>
            </a:r>
            <a:endParaRPr lang="en-US" altLang="en-US" sz="2400" b="1"/>
          </a:p>
          <a:p>
            <a:pPr eaLnBrk="1" hangingPunct="1">
              <a:buFont typeface="Wingdings" panose="05000000000000000000" pitchFamily="2" charset="2"/>
              <a:buNone/>
            </a:pPr>
            <a:endParaRPr lang="en-US" altLang="en-US" sz="2800" b="1"/>
          </a:p>
          <a:p>
            <a:pPr eaLnBrk="1" hangingPunct="1"/>
            <a:endParaRPr lang="en-US" altLang="en-US" sz="2800"/>
          </a:p>
        </p:txBody>
      </p:sp>
      <p:sp>
        <p:nvSpPr>
          <p:cNvPr id="12292" name="Slide Number Placeholder 1">
            <a:extLst>
              <a:ext uri="{FF2B5EF4-FFF2-40B4-BE49-F238E27FC236}">
                <a16:creationId xmlns:a16="http://schemas.microsoft.com/office/drawing/2014/main" id="{4698740D-C018-4FEF-97F3-09D54FCFAAFB}"/>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262D50C-91E7-496F-B9C4-9E7E191F9906}" type="slidenum">
              <a:rPr lang="en-US" altLang="en-US" sz="1400"/>
              <a:pPr>
                <a:spcBef>
                  <a:spcPct val="0"/>
                </a:spcBef>
                <a:buClrTx/>
                <a:buSzTx/>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EEC359A-D0C8-40AC-A528-A0A313AB8FC6}"/>
              </a:ext>
            </a:extLst>
          </p:cNvPr>
          <p:cNvSpPr>
            <a:spLocks noGrp="1" noChangeArrowheads="1"/>
          </p:cNvSpPr>
          <p:nvPr>
            <p:ph type="title"/>
          </p:nvPr>
        </p:nvSpPr>
        <p:spPr/>
        <p:txBody>
          <a:bodyPr/>
          <a:lstStyle/>
          <a:p>
            <a:pPr algn="ctr" eaLnBrk="1" hangingPunct="1"/>
            <a:r>
              <a:rPr lang="en-US" altLang="en-US" sz="3600" b="1"/>
              <a:t>School Year 2018-19 </a:t>
            </a:r>
            <a:br>
              <a:rPr lang="en-US" altLang="en-US" sz="3600" b="1"/>
            </a:br>
            <a:r>
              <a:rPr lang="en-US" altLang="en-US" sz="3600" b="1"/>
              <a:t>MSA Claims</a:t>
            </a:r>
          </a:p>
        </p:txBody>
      </p:sp>
      <p:sp>
        <p:nvSpPr>
          <p:cNvPr id="13315" name="Rectangle 3">
            <a:extLst>
              <a:ext uri="{FF2B5EF4-FFF2-40B4-BE49-F238E27FC236}">
                <a16:creationId xmlns:a16="http://schemas.microsoft.com/office/drawing/2014/main" id="{5AE265F2-AB6A-48AF-8D07-AAA8481E8CF8}"/>
              </a:ext>
            </a:extLst>
          </p:cNvPr>
          <p:cNvSpPr>
            <a:spLocks noGrp="1" noChangeArrowheads="1"/>
          </p:cNvSpPr>
          <p:nvPr>
            <p:ph type="body" idx="1"/>
          </p:nvPr>
        </p:nvSpPr>
        <p:spPr/>
        <p:txBody>
          <a:bodyPr/>
          <a:lstStyle/>
          <a:p>
            <a:pPr marL="609600" indent="-609600" eaLnBrk="1" hangingPunct="1"/>
            <a:r>
              <a:rPr lang="en-US" altLang="en-US" b="1"/>
              <a:t>The 18-19 claims should be received by February 10, 2020.</a:t>
            </a:r>
          </a:p>
          <a:p>
            <a:pPr marL="609600" indent="-609600" eaLnBrk="1" hangingPunct="1"/>
            <a:r>
              <a:rPr lang="en-US" altLang="en-US" b="1"/>
              <a:t>An e-mail message will be sent to school administrators when the online system is ready.</a:t>
            </a:r>
          </a:p>
          <a:p>
            <a:pPr marL="609600" indent="-609600" eaLnBrk="1" hangingPunct="1">
              <a:buFont typeface="Wingdings" panose="05000000000000000000" pitchFamily="2" charset="2"/>
              <a:buNone/>
            </a:pPr>
            <a:endParaRPr lang="en-US" altLang="en-US" b="1"/>
          </a:p>
        </p:txBody>
      </p:sp>
      <p:sp>
        <p:nvSpPr>
          <p:cNvPr id="13316" name="Slide Number Placeholder 1">
            <a:extLst>
              <a:ext uri="{FF2B5EF4-FFF2-40B4-BE49-F238E27FC236}">
                <a16:creationId xmlns:a16="http://schemas.microsoft.com/office/drawing/2014/main" id="{28B89714-6511-4288-9DDF-1A6779BF46B6}"/>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7CBF4E1F-114F-49B0-A943-937073C22572}" type="slidenum">
              <a:rPr lang="en-US" altLang="en-US" sz="1400"/>
              <a:pPr>
                <a:spcBef>
                  <a:spcPct val="0"/>
                </a:spcBef>
                <a:buClrTx/>
                <a:buSzTx/>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95342B-E2C4-409A-A2CC-74318A21839A}"/>
              </a:ext>
            </a:extLst>
          </p:cNvPr>
          <p:cNvSpPr>
            <a:spLocks noGrp="1" noChangeArrowheads="1"/>
          </p:cNvSpPr>
          <p:nvPr>
            <p:ph type="title"/>
          </p:nvPr>
        </p:nvSpPr>
        <p:spPr/>
        <p:txBody>
          <a:bodyPr/>
          <a:lstStyle/>
          <a:p>
            <a:pPr algn="ctr" eaLnBrk="1" hangingPunct="1"/>
            <a:r>
              <a:rPr lang="en-US" altLang="en-US" sz="4000" b="1"/>
              <a:t>What’s New</a:t>
            </a:r>
          </a:p>
        </p:txBody>
      </p:sp>
      <p:sp>
        <p:nvSpPr>
          <p:cNvPr id="14339" name="Rectangle 3">
            <a:extLst>
              <a:ext uri="{FF2B5EF4-FFF2-40B4-BE49-F238E27FC236}">
                <a16:creationId xmlns:a16="http://schemas.microsoft.com/office/drawing/2014/main" id="{7BE2DC2F-76C3-427F-9519-2071AADE9C91}"/>
              </a:ext>
            </a:extLst>
          </p:cNvPr>
          <p:cNvSpPr>
            <a:spLocks noGrp="1" noChangeArrowheads="1"/>
          </p:cNvSpPr>
          <p:nvPr>
            <p:ph type="body" idx="1"/>
          </p:nvPr>
        </p:nvSpPr>
        <p:spPr>
          <a:xfrm>
            <a:off x="1182688" y="1828800"/>
            <a:ext cx="7772400" cy="4814888"/>
          </a:xfrm>
        </p:spPr>
        <p:txBody>
          <a:bodyPr/>
          <a:lstStyle/>
          <a:p>
            <a:pPr eaLnBrk="1" hangingPunct="1">
              <a:buFontTx/>
              <a:buChar char="•"/>
            </a:pPr>
            <a:r>
              <a:rPr lang="en-US" altLang="en-US" b="1"/>
              <a:t>The Mandated Services Aid Online system now has a new look. Guidance document highlighting all the changes to the MSA system is available on the Non-public Schools Mandated Services Aid page @ </a:t>
            </a:r>
            <a:r>
              <a:rPr lang="en-US" altLang="en-US">
                <a:hlinkClick r:id="rId2"/>
              </a:rPr>
              <a:t>http://www.p12.nysed.gov/nonpub/mandatedservices/forms/</a:t>
            </a:r>
            <a:r>
              <a:rPr lang="en-US" altLang="en-US" b="1"/>
              <a:t>.</a:t>
            </a:r>
          </a:p>
        </p:txBody>
      </p:sp>
      <p:sp>
        <p:nvSpPr>
          <p:cNvPr id="14340" name="Slide Number Placeholder 1">
            <a:extLst>
              <a:ext uri="{FF2B5EF4-FFF2-40B4-BE49-F238E27FC236}">
                <a16:creationId xmlns:a16="http://schemas.microsoft.com/office/drawing/2014/main" id="{96A1C35A-C68B-4BED-BD8C-2F08552D7BBE}"/>
              </a:ext>
            </a:extLst>
          </p:cNvPr>
          <p:cNvSpPr>
            <a:spLocks noGrp="1"/>
          </p:cNvSpPr>
          <p:nvPr>
            <p:ph type="sldNum" sz="quarter" idx="12"/>
          </p:nvPr>
        </p:nvSpPr>
        <p:spPr>
          <a:noFill/>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9F24C86-5C4C-4AA9-B412-B1B2C320F0B9}" type="slidenum">
              <a:rPr lang="en-US" altLang="en-US" sz="1400"/>
              <a:pPr>
                <a:spcBef>
                  <a:spcPct val="0"/>
                </a:spcBef>
                <a:buClrTx/>
                <a:buSzTx/>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B5009D-F054-46B0-8229-08883C0CC92F}"/>
              </a:ext>
            </a:extLst>
          </p:cNvPr>
          <p:cNvSpPr>
            <a:spLocks noGrp="1" noChangeArrowheads="1"/>
          </p:cNvSpPr>
          <p:nvPr>
            <p:ph type="title"/>
          </p:nvPr>
        </p:nvSpPr>
        <p:spPr/>
        <p:txBody>
          <a:bodyPr/>
          <a:lstStyle/>
          <a:p>
            <a:pPr algn="ctr" eaLnBrk="1" hangingPunct="1"/>
            <a:r>
              <a:rPr lang="en-US" altLang="en-US" sz="3600" b="1"/>
              <a:t>Payee Information Screen</a:t>
            </a:r>
          </a:p>
        </p:txBody>
      </p:sp>
      <p:sp>
        <p:nvSpPr>
          <p:cNvPr id="15363" name="Rectangle 3">
            <a:extLst>
              <a:ext uri="{FF2B5EF4-FFF2-40B4-BE49-F238E27FC236}">
                <a16:creationId xmlns:a16="http://schemas.microsoft.com/office/drawing/2014/main" id="{7764B9DE-FCCC-45D2-A799-31FB15A730A0}"/>
              </a:ext>
            </a:extLst>
          </p:cNvPr>
          <p:cNvSpPr>
            <a:spLocks noGrp="1" noChangeArrowheads="1"/>
          </p:cNvSpPr>
          <p:nvPr>
            <p:ph type="body" idx="1"/>
          </p:nvPr>
        </p:nvSpPr>
        <p:spPr>
          <a:xfrm>
            <a:off x="1182688" y="1752600"/>
            <a:ext cx="7772400" cy="4648200"/>
          </a:xfrm>
        </p:spPr>
        <p:txBody>
          <a:bodyPr/>
          <a:lstStyle/>
          <a:p>
            <a:pPr eaLnBrk="1" hangingPunct="1"/>
            <a:endParaRPr lang="en-US" altLang="en-US" sz="2800"/>
          </a:p>
          <a:p>
            <a:pPr eaLnBrk="1" hangingPunct="1"/>
            <a:r>
              <a:rPr lang="en-US" altLang="en-US" sz="2800" b="1"/>
              <a:t>The payee information screen includes the Chief Executive Officer’s or Chief Financial Officer’s e-mail address.  It is very important that this address be up-to-date because all communications regarding the Mandated Services Aid claim will be sent to that e-mail address. User will get error message if no email address is on file.</a:t>
            </a:r>
          </a:p>
        </p:txBody>
      </p:sp>
      <p:sp>
        <p:nvSpPr>
          <p:cNvPr id="15364" name="Slide Number Placeholder 1">
            <a:extLst>
              <a:ext uri="{FF2B5EF4-FFF2-40B4-BE49-F238E27FC236}">
                <a16:creationId xmlns:a16="http://schemas.microsoft.com/office/drawing/2014/main" id="{091E1F5A-84A9-4252-B53C-19A772E1E946}"/>
              </a:ext>
            </a:extLst>
          </p:cNvPr>
          <p:cNvSpPr>
            <a:spLocks noGrp="1"/>
          </p:cNvSpPr>
          <p:nvPr>
            <p:ph type="sldNum" sz="quarter" idx="12"/>
          </p:nvPr>
        </p:nvSpPr>
        <p:spPr>
          <a:noFill/>
        </p:spPr>
        <p:txBody>
          <a:bodyPr/>
          <a:lstStyle>
            <a:lvl1pPr>
              <a:defRPr sz="1200">
                <a:solidFill>
                  <a:schemeClr val="tx1"/>
                </a:solidFill>
                <a:latin typeface="Tahoma" panose="020B0604030504040204" pitchFamily="34" charset="0"/>
              </a:defRPr>
            </a:lvl1pPr>
            <a:lvl2pPr marL="742950" indent="-285750">
              <a:defRPr sz="1200">
                <a:solidFill>
                  <a:schemeClr val="tx1"/>
                </a:solidFill>
                <a:latin typeface="Tahoma" panose="020B0604030504040204" pitchFamily="34" charset="0"/>
              </a:defRPr>
            </a:lvl2pPr>
            <a:lvl3pPr marL="1143000" indent="-228600">
              <a:defRPr sz="1200">
                <a:solidFill>
                  <a:schemeClr val="tx1"/>
                </a:solidFill>
                <a:latin typeface="Tahoma" panose="020B0604030504040204" pitchFamily="34" charset="0"/>
              </a:defRPr>
            </a:lvl3pPr>
            <a:lvl4pPr marL="1600200" indent="-228600">
              <a:defRPr sz="1200">
                <a:solidFill>
                  <a:schemeClr val="tx1"/>
                </a:solidFill>
                <a:latin typeface="Tahoma" panose="020B0604030504040204" pitchFamily="34" charset="0"/>
              </a:defRPr>
            </a:lvl4pPr>
            <a:lvl5pPr marL="2057400" indent="-228600">
              <a:defRPr sz="1200">
                <a:solidFill>
                  <a:schemeClr val="tx1"/>
                </a:solidFill>
                <a:latin typeface="Tahoma" panose="020B0604030504040204" pitchFamily="34" charset="0"/>
              </a:defRPr>
            </a:lvl5pPr>
            <a:lvl6pPr marL="2514600" indent="-228600" eaLnBrk="0" fontAlgn="base" hangingPunct="0">
              <a:spcBef>
                <a:spcPct val="0"/>
              </a:spcBef>
              <a:spcAft>
                <a:spcPct val="0"/>
              </a:spcAft>
              <a:defRPr sz="1200">
                <a:solidFill>
                  <a:schemeClr val="tx1"/>
                </a:solidFill>
                <a:latin typeface="Tahoma" panose="020B0604030504040204" pitchFamily="34" charset="0"/>
              </a:defRPr>
            </a:lvl6pPr>
            <a:lvl7pPr marL="2971800" indent="-228600" eaLnBrk="0" fontAlgn="base" hangingPunct="0">
              <a:spcBef>
                <a:spcPct val="0"/>
              </a:spcBef>
              <a:spcAft>
                <a:spcPct val="0"/>
              </a:spcAft>
              <a:defRPr sz="1200">
                <a:solidFill>
                  <a:schemeClr val="tx1"/>
                </a:solidFill>
                <a:latin typeface="Tahoma" panose="020B0604030504040204" pitchFamily="34" charset="0"/>
              </a:defRPr>
            </a:lvl7pPr>
            <a:lvl8pPr marL="3429000" indent="-228600" eaLnBrk="0" fontAlgn="base" hangingPunct="0">
              <a:spcBef>
                <a:spcPct val="0"/>
              </a:spcBef>
              <a:spcAft>
                <a:spcPct val="0"/>
              </a:spcAft>
              <a:defRPr sz="1200">
                <a:solidFill>
                  <a:schemeClr val="tx1"/>
                </a:solidFill>
                <a:latin typeface="Tahoma" panose="020B0604030504040204" pitchFamily="34" charset="0"/>
              </a:defRPr>
            </a:lvl8pPr>
            <a:lvl9pPr marL="3886200" indent="-228600" eaLnBrk="0" fontAlgn="base" hangingPunct="0">
              <a:spcBef>
                <a:spcPct val="0"/>
              </a:spcBef>
              <a:spcAft>
                <a:spcPct val="0"/>
              </a:spcAft>
              <a:defRPr sz="1200">
                <a:solidFill>
                  <a:schemeClr val="tx1"/>
                </a:solidFill>
                <a:latin typeface="Tahoma" panose="020B0604030504040204" pitchFamily="34" charset="0"/>
              </a:defRPr>
            </a:lvl9pPr>
          </a:lstStyle>
          <a:p>
            <a:fld id="{FA37CC10-0CC9-4825-A562-B1B1E3ECAEA1}" type="slidenum">
              <a:rPr lang="en-US" altLang="en-US" sz="1400"/>
              <a:pPr/>
              <a:t>9</a:t>
            </a:fld>
            <a:endParaRPr lang="en-US" altLang="en-US" sz="1400"/>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3938</TotalTime>
  <Words>4375</Words>
  <Application>Microsoft Office PowerPoint</Application>
  <PresentationFormat>On-screen Show (4:3)</PresentationFormat>
  <Paragraphs>355</Paragraphs>
  <Slides>58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Tahoma</vt:lpstr>
      <vt:lpstr>Arial</vt:lpstr>
      <vt:lpstr>Wingdings</vt:lpstr>
      <vt:lpstr>Calibri</vt:lpstr>
      <vt:lpstr>Blends</vt:lpstr>
      <vt:lpstr> Nonpublic School Aid Mandated Services Aid (MSA) &amp; Comprehensive Attendance Policy (CAP)</vt:lpstr>
      <vt:lpstr>Presentation Overview</vt:lpstr>
      <vt:lpstr> Contact Information</vt:lpstr>
      <vt:lpstr>Electronic Payments</vt:lpstr>
      <vt:lpstr>Check SEDREF</vt:lpstr>
      <vt:lpstr>Changing SEDREF Information</vt:lpstr>
      <vt:lpstr>School Year 2018-19  MSA Claims</vt:lpstr>
      <vt:lpstr>What’s New</vt:lpstr>
      <vt:lpstr>Payee Information Screen</vt:lpstr>
      <vt:lpstr>Payee Information Screen</vt:lpstr>
      <vt:lpstr>    Changes to the Mandated Services Aid Forms/Online System</vt:lpstr>
      <vt:lpstr>Mandate 19-RIC &amp; Scoring Center Expenditures </vt:lpstr>
      <vt:lpstr>Mandate 19-RIC &amp; Scoring Center Expenditures Screen</vt:lpstr>
      <vt:lpstr>Comprehensive Attendance Policy (CAP)</vt:lpstr>
      <vt:lpstr>CAP (continued)</vt:lpstr>
      <vt:lpstr>CAP (continued)</vt:lpstr>
      <vt:lpstr>CAP (continued)</vt:lpstr>
      <vt:lpstr>Mandated Services Aid Online System - Statuses</vt:lpstr>
      <vt:lpstr>Examples of Approved Claim Explanations</vt:lpstr>
      <vt:lpstr>Common MSA Mistakes</vt:lpstr>
      <vt:lpstr> Recordkeeping</vt:lpstr>
      <vt:lpstr>Recordkeeping (continued)</vt:lpstr>
      <vt:lpstr>Recordkeeping (continued)</vt:lpstr>
      <vt:lpstr>Recordkeeping (continued)</vt:lpstr>
      <vt:lpstr>Completing the Forms</vt:lpstr>
      <vt:lpstr>Completing the Forms (continued)</vt:lpstr>
      <vt:lpstr>Mandated Services Aid Online System – General Information</vt:lpstr>
      <vt:lpstr>Mandated Services Aid Online System – General Information</vt:lpstr>
      <vt:lpstr>Entering the MSA Claim</vt:lpstr>
      <vt:lpstr>Entering the MSA Claim  BEDS Enrollment</vt:lpstr>
      <vt:lpstr>BEDS Enrollment Screen</vt:lpstr>
      <vt:lpstr>Comprehensive Attendance Policy (CAP) Certification</vt:lpstr>
      <vt:lpstr>Entering the MSA Claim Pupil Attendance Reporting (PAR)</vt:lpstr>
      <vt:lpstr>Mandate 1: PAR  Calculation of Hourly Rate &amp; Calculation of Expenditures</vt:lpstr>
      <vt:lpstr>PAR Screen</vt:lpstr>
      <vt:lpstr>Mandate 2: EIA Calculations of Hourly Rate,  Combined Hours, &amp;  Expenditures</vt:lpstr>
      <vt:lpstr>EIA Screen</vt:lpstr>
      <vt:lpstr>Hold Messages</vt:lpstr>
      <vt:lpstr>Warning Messages</vt:lpstr>
      <vt:lpstr> Mandate 3: BEDS </vt:lpstr>
      <vt:lpstr>BEDS Screen</vt:lpstr>
      <vt:lpstr>Mandate 4: Regents Examinations</vt:lpstr>
      <vt:lpstr>Mandate 4: Regents Examinations</vt:lpstr>
      <vt:lpstr>Mandate 4: Regents Exams</vt:lpstr>
      <vt:lpstr>Regents Exam Screen</vt:lpstr>
      <vt:lpstr>Mandate 6: Calculator Expenses</vt:lpstr>
      <vt:lpstr>Calculator Screen</vt:lpstr>
      <vt:lpstr>Mandate 8: New York State School Immunization Program (SSIP)</vt:lpstr>
      <vt:lpstr>Mandate 9: DIRI</vt:lpstr>
      <vt:lpstr>DIRI Screen</vt:lpstr>
      <vt:lpstr>Mandate 10.  High School Graduation Report</vt:lpstr>
      <vt:lpstr>Mandate 10: HSGR</vt:lpstr>
      <vt:lpstr>Mandate 11: Grade Four Science Test</vt:lpstr>
      <vt:lpstr>Grade Four Science Test Screen</vt:lpstr>
      <vt:lpstr>GFST – Teacher Workshop Expenditures &amp; Test Kits</vt:lpstr>
      <vt:lpstr>GFST – Teacher Workshop Expenditures &amp; Test Kits Screen</vt:lpstr>
      <vt:lpstr>Submitting the MSA Claim</vt:lpstr>
      <vt:lpstr>MSA Screen Submitting the MSA Claim</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the 2018-2019 Mandated Services Aid Online System</dc:title>
  <dc:creator>New York State Education Department</dc:creator>
  <cp:lastModifiedBy>Emily Goodenough</cp:lastModifiedBy>
  <cp:revision>203</cp:revision>
  <cp:lastPrinted>2019-12-23T18:18:50Z</cp:lastPrinted>
  <dcterms:created xsi:type="dcterms:W3CDTF">2006-11-06T19:22:59Z</dcterms:created>
  <dcterms:modified xsi:type="dcterms:W3CDTF">2022-10-28T16:14:03Z</dcterms:modified>
</cp:coreProperties>
</file>