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23"/>
  </p:notesMasterIdLst>
  <p:handoutMasterIdLst>
    <p:handoutMasterId r:id="rId24"/>
  </p:handoutMasterIdLst>
  <p:sldIdLst>
    <p:sldId id="256" r:id="rId2"/>
    <p:sldId id="337" r:id="rId3"/>
    <p:sldId id="344" r:id="rId4"/>
    <p:sldId id="340" r:id="rId5"/>
    <p:sldId id="263" r:id="rId6"/>
    <p:sldId id="261" r:id="rId7"/>
    <p:sldId id="342" r:id="rId8"/>
    <p:sldId id="350" r:id="rId9"/>
    <p:sldId id="273" r:id="rId10"/>
    <p:sldId id="311" r:id="rId11"/>
    <p:sldId id="345" r:id="rId12"/>
    <p:sldId id="313" r:id="rId13"/>
    <p:sldId id="312" r:id="rId14"/>
    <p:sldId id="266" r:id="rId15"/>
    <p:sldId id="346" r:id="rId16"/>
    <p:sldId id="347" r:id="rId17"/>
    <p:sldId id="348" r:id="rId18"/>
    <p:sldId id="349" r:id="rId19"/>
    <p:sldId id="351" r:id="rId20"/>
    <p:sldId id="339" r:id="rId21"/>
    <p:sldId id="27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yl Andreades" initials="DA" lastIdx="1" clrIdx="0">
    <p:extLst>
      <p:ext uri="{19B8F6BF-5375-455C-9EA6-DF929625EA0E}">
        <p15:presenceInfo xmlns:p15="http://schemas.microsoft.com/office/powerpoint/2012/main" userId="S::Daryl.Andreades@nysed.gov::9716ef33-b6bf-4aed-9f9f-b74f7ce6f72d" providerId="AD"/>
      </p:ext>
    </p:extLst>
  </p:cmAuthor>
  <p:cmAuthor id="2" name="anne wolfgang" initials="aw" lastIdx="11" clrIdx="1">
    <p:extLst>
      <p:ext uri="{19B8F6BF-5375-455C-9EA6-DF929625EA0E}">
        <p15:presenceInfo xmlns:p15="http://schemas.microsoft.com/office/powerpoint/2012/main" userId="6f58dffbaea5d0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663300"/>
    <a:srgbClr val="990000"/>
    <a:srgbClr val="CC00FF"/>
    <a:srgbClr val="003300"/>
    <a:srgbClr val="006600"/>
    <a:srgbClr val="009900"/>
    <a:srgbClr val="80008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83901" autoAdjust="0"/>
  </p:normalViewPr>
  <p:slideViewPr>
    <p:cSldViewPr>
      <p:cViewPr varScale="1">
        <p:scale>
          <a:sx n="95" d="100"/>
          <a:sy n="95" d="100"/>
        </p:scale>
        <p:origin x="1146" y="96"/>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notesViewPr>
    <p:cSldViewPr>
      <p:cViewPr varScale="1">
        <p:scale>
          <a:sx n="68" d="100"/>
          <a:sy n="68" d="100"/>
        </p:scale>
        <p:origin x="-3134"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EF79F5-CF7B-4C4F-BE79-4804FF3061D1}"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9EAE5212-8580-4E94-B59D-4B0397FF2CA5}">
      <dgm:prSet/>
      <dgm:spPr/>
      <dgm:t>
        <a:bodyPr/>
        <a:lstStyle/>
        <a:p>
          <a:r>
            <a:rPr lang="en-US" b="1"/>
            <a:t>Inspection Date</a:t>
          </a:r>
          <a:endParaRPr lang="en-US"/>
        </a:p>
      </dgm:t>
    </dgm:pt>
    <dgm:pt modelId="{9AA91747-B2E8-4A1D-BD30-C0B14CB7ADAE}" type="parTrans" cxnId="{9B749C7D-5209-4A5F-AAD3-33DFE096B98F}">
      <dgm:prSet/>
      <dgm:spPr/>
      <dgm:t>
        <a:bodyPr/>
        <a:lstStyle/>
        <a:p>
          <a:endParaRPr lang="en-US"/>
        </a:p>
      </dgm:t>
    </dgm:pt>
    <dgm:pt modelId="{FE86F90E-B8B5-4015-AF17-2C530B311992}" type="sibTrans" cxnId="{9B749C7D-5209-4A5F-AAD3-33DFE096B98F}">
      <dgm:prSet/>
      <dgm:spPr/>
      <dgm:t>
        <a:bodyPr/>
        <a:lstStyle/>
        <a:p>
          <a:endParaRPr lang="en-US"/>
        </a:p>
      </dgm:t>
    </dgm:pt>
    <dgm:pt modelId="{28EF8098-6746-49D2-B4F1-A784ABBEF1AE}">
      <dgm:prSet/>
      <dgm:spPr/>
      <dgm:t>
        <a:bodyPr/>
        <a:lstStyle/>
        <a:p>
          <a:r>
            <a:rPr lang="en-US" b="1"/>
            <a:t>Part I :  General Information and Fire/Life Safety History (Q1-8)</a:t>
          </a:r>
          <a:endParaRPr lang="en-US"/>
        </a:p>
      </dgm:t>
    </dgm:pt>
    <dgm:pt modelId="{701A5947-F54E-4917-9A3E-88DA98F7F69A}" type="parTrans" cxnId="{9D900CCF-BECD-4F85-9958-7F868791AEFA}">
      <dgm:prSet/>
      <dgm:spPr/>
      <dgm:t>
        <a:bodyPr/>
        <a:lstStyle/>
        <a:p>
          <a:endParaRPr lang="en-US"/>
        </a:p>
      </dgm:t>
    </dgm:pt>
    <dgm:pt modelId="{52E3AC2A-FD92-4C03-AE14-808492E1A307}" type="sibTrans" cxnId="{9D900CCF-BECD-4F85-9958-7F868791AEFA}">
      <dgm:prSet/>
      <dgm:spPr/>
      <dgm:t>
        <a:bodyPr/>
        <a:lstStyle/>
        <a:p>
          <a:endParaRPr lang="en-US"/>
        </a:p>
      </dgm:t>
    </dgm:pt>
    <dgm:pt modelId="{96F79F8E-6084-448B-A7E7-06D16FC7A71E}">
      <dgm:prSet/>
      <dgm:spPr/>
      <dgm:t>
        <a:bodyPr/>
        <a:lstStyle/>
        <a:p>
          <a:r>
            <a:rPr lang="en-US" b="1"/>
            <a:t>Part II:  Conformance Codes</a:t>
          </a:r>
          <a:endParaRPr lang="en-US"/>
        </a:p>
      </dgm:t>
    </dgm:pt>
    <dgm:pt modelId="{5CF96F2E-B001-47D4-9757-807C70FEDA6B}" type="parTrans" cxnId="{606A25F3-CA36-44EB-A31A-C743B8BEFEFF}">
      <dgm:prSet/>
      <dgm:spPr/>
      <dgm:t>
        <a:bodyPr/>
        <a:lstStyle/>
        <a:p>
          <a:endParaRPr lang="en-US"/>
        </a:p>
      </dgm:t>
    </dgm:pt>
    <dgm:pt modelId="{B1BBA2A8-3570-46A0-A31C-48459931E232}" type="sibTrans" cxnId="{606A25F3-CA36-44EB-A31A-C743B8BEFEFF}">
      <dgm:prSet/>
      <dgm:spPr/>
      <dgm:t>
        <a:bodyPr/>
        <a:lstStyle/>
        <a:p>
          <a:endParaRPr lang="en-US"/>
        </a:p>
      </dgm:t>
    </dgm:pt>
    <dgm:pt modelId="{20124CED-2581-4633-AD10-9DFD9C509A8B}">
      <dgm:prSet/>
      <dgm:spPr/>
      <dgm:t>
        <a:bodyPr/>
        <a:lstStyle/>
        <a:p>
          <a:r>
            <a:rPr lang="en-US" b="1"/>
            <a:t>Part III:  NonPublic School Certifications</a:t>
          </a:r>
          <a:endParaRPr lang="en-US"/>
        </a:p>
      </dgm:t>
    </dgm:pt>
    <dgm:pt modelId="{07F32D68-372E-49D8-8EE3-D631310DD620}" type="parTrans" cxnId="{5205FF6A-8360-43DC-B319-01A25507D566}">
      <dgm:prSet/>
      <dgm:spPr/>
      <dgm:t>
        <a:bodyPr/>
        <a:lstStyle/>
        <a:p>
          <a:endParaRPr lang="en-US"/>
        </a:p>
      </dgm:t>
    </dgm:pt>
    <dgm:pt modelId="{3A553060-FB23-46A8-8C14-B9B447A9858C}" type="sibTrans" cxnId="{5205FF6A-8360-43DC-B319-01A25507D566}">
      <dgm:prSet/>
      <dgm:spPr/>
      <dgm:t>
        <a:bodyPr/>
        <a:lstStyle/>
        <a:p>
          <a:endParaRPr lang="en-US"/>
        </a:p>
      </dgm:t>
    </dgm:pt>
    <dgm:pt modelId="{455673C3-4C03-4F03-AEFF-5F6561E83619}">
      <dgm:prSet/>
      <dgm:spPr/>
      <dgm:t>
        <a:bodyPr/>
        <a:lstStyle/>
        <a:p>
          <a:r>
            <a:rPr lang="en-US"/>
            <a:t>Once all sections have been completed, click “Save and Review”</a:t>
          </a:r>
        </a:p>
      </dgm:t>
    </dgm:pt>
    <dgm:pt modelId="{946235BE-3BA4-4C7E-9141-CCFFCB6C415A}" type="parTrans" cxnId="{2653CFDF-BFD7-4BA1-99E5-6E6E7444FB81}">
      <dgm:prSet/>
      <dgm:spPr/>
      <dgm:t>
        <a:bodyPr/>
        <a:lstStyle/>
        <a:p>
          <a:endParaRPr lang="en-US"/>
        </a:p>
      </dgm:t>
    </dgm:pt>
    <dgm:pt modelId="{D08D4612-C623-4E81-96A6-BF0126EA99CE}" type="sibTrans" cxnId="{2653CFDF-BFD7-4BA1-99E5-6E6E7444FB81}">
      <dgm:prSet/>
      <dgm:spPr/>
      <dgm:t>
        <a:bodyPr/>
        <a:lstStyle/>
        <a:p>
          <a:endParaRPr lang="en-US"/>
        </a:p>
      </dgm:t>
    </dgm:pt>
    <dgm:pt modelId="{EAAF19C2-F597-4884-9999-89E5A4ECD1E9}" type="pres">
      <dgm:prSet presAssocID="{F6EF79F5-CF7B-4C4F-BE79-4804FF3061D1}" presName="linear" presStyleCnt="0">
        <dgm:presLayoutVars>
          <dgm:animLvl val="lvl"/>
          <dgm:resizeHandles val="exact"/>
        </dgm:presLayoutVars>
      </dgm:prSet>
      <dgm:spPr/>
    </dgm:pt>
    <dgm:pt modelId="{4C9BD1FB-8DDD-448D-9C49-C81CEA416AD1}" type="pres">
      <dgm:prSet presAssocID="{9EAE5212-8580-4E94-B59D-4B0397FF2CA5}" presName="parentText" presStyleLbl="node1" presStyleIdx="0" presStyleCnt="5">
        <dgm:presLayoutVars>
          <dgm:chMax val="0"/>
          <dgm:bulletEnabled val="1"/>
        </dgm:presLayoutVars>
      </dgm:prSet>
      <dgm:spPr/>
    </dgm:pt>
    <dgm:pt modelId="{7AC018D9-E2D7-45C5-BAED-E97DEA915EEF}" type="pres">
      <dgm:prSet presAssocID="{FE86F90E-B8B5-4015-AF17-2C530B311992}" presName="spacer" presStyleCnt="0"/>
      <dgm:spPr/>
    </dgm:pt>
    <dgm:pt modelId="{EA8983E1-56D9-418E-AAA3-53113950A04A}" type="pres">
      <dgm:prSet presAssocID="{28EF8098-6746-49D2-B4F1-A784ABBEF1AE}" presName="parentText" presStyleLbl="node1" presStyleIdx="1" presStyleCnt="5">
        <dgm:presLayoutVars>
          <dgm:chMax val="0"/>
          <dgm:bulletEnabled val="1"/>
        </dgm:presLayoutVars>
      </dgm:prSet>
      <dgm:spPr/>
    </dgm:pt>
    <dgm:pt modelId="{3680EC05-B5F0-4370-BCB5-2E1285563E52}" type="pres">
      <dgm:prSet presAssocID="{52E3AC2A-FD92-4C03-AE14-808492E1A307}" presName="spacer" presStyleCnt="0"/>
      <dgm:spPr/>
    </dgm:pt>
    <dgm:pt modelId="{4A7D95DA-1AE1-44DE-9E29-462B76DD14C0}" type="pres">
      <dgm:prSet presAssocID="{96F79F8E-6084-448B-A7E7-06D16FC7A71E}" presName="parentText" presStyleLbl="node1" presStyleIdx="2" presStyleCnt="5">
        <dgm:presLayoutVars>
          <dgm:chMax val="0"/>
          <dgm:bulletEnabled val="1"/>
        </dgm:presLayoutVars>
      </dgm:prSet>
      <dgm:spPr/>
    </dgm:pt>
    <dgm:pt modelId="{7C9DFBF8-84F5-4721-AE95-04B3C201DEC1}" type="pres">
      <dgm:prSet presAssocID="{B1BBA2A8-3570-46A0-A31C-48459931E232}" presName="spacer" presStyleCnt="0"/>
      <dgm:spPr/>
    </dgm:pt>
    <dgm:pt modelId="{B8A8E5F0-06CF-496C-8703-66FBDC42E8FE}" type="pres">
      <dgm:prSet presAssocID="{20124CED-2581-4633-AD10-9DFD9C509A8B}" presName="parentText" presStyleLbl="node1" presStyleIdx="3" presStyleCnt="5">
        <dgm:presLayoutVars>
          <dgm:chMax val="0"/>
          <dgm:bulletEnabled val="1"/>
        </dgm:presLayoutVars>
      </dgm:prSet>
      <dgm:spPr/>
    </dgm:pt>
    <dgm:pt modelId="{BF08DEDE-0A77-4FFA-92C6-67BB284BE078}" type="pres">
      <dgm:prSet presAssocID="{3A553060-FB23-46A8-8C14-B9B447A9858C}" presName="spacer" presStyleCnt="0"/>
      <dgm:spPr/>
    </dgm:pt>
    <dgm:pt modelId="{67B29B18-C85F-41EA-9638-1BDED8BEC9DE}" type="pres">
      <dgm:prSet presAssocID="{455673C3-4C03-4F03-AEFF-5F6561E83619}" presName="parentText" presStyleLbl="node1" presStyleIdx="4" presStyleCnt="5">
        <dgm:presLayoutVars>
          <dgm:chMax val="0"/>
          <dgm:bulletEnabled val="1"/>
        </dgm:presLayoutVars>
      </dgm:prSet>
      <dgm:spPr/>
    </dgm:pt>
  </dgm:ptLst>
  <dgm:cxnLst>
    <dgm:cxn modelId="{30E2A428-0FA3-481A-A0E4-C83E201E6616}" type="presOf" srcId="{455673C3-4C03-4F03-AEFF-5F6561E83619}" destId="{67B29B18-C85F-41EA-9638-1BDED8BEC9DE}" srcOrd="0" destOrd="0" presId="urn:microsoft.com/office/officeart/2005/8/layout/vList2"/>
    <dgm:cxn modelId="{5205FF6A-8360-43DC-B319-01A25507D566}" srcId="{F6EF79F5-CF7B-4C4F-BE79-4804FF3061D1}" destId="{20124CED-2581-4633-AD10-9DFD9C509A8B}" srcOrd="3" destOrd="0" parTransId="{07F32D68-372E-49D8-8EE3-D631310DD620}" sibTransId="{3A553060-FB23-46A8-8C14-B9B447A9858C}"/>
    <dgm:cxn modelId="{8B30C050-A4A2-4C81-BACA-CE9B2A0BD544}" type="presOf" srcId="{9EAE5212-8580-4E94-B59D-4B0397FF2CA5}" destId="{4C9BD1FB-8DDD-448D-9C49-C81CEA416AD1}" srcOrd="0" destOrd="0" presId="urn:microsoft.com/office/officeart/2005/8/layout/vList2"/>
    <dgm:cxn modelId="{9B749C7D-5209-4A5F-AAD3-33DFE096B98F}" srcId="{F6EF79F5-CF7B-4C4F-BE79-4804FF3061D1}" destId="{9EAE5212-8580-4E94-B59D-4B0397FF2CA5}" srcOrd="0" destOrd="0" parTransId="{9AA91747-B2E8-4A1D-BD30-C0B14CB7ADAE}" sibTransId="{FE86F90E-B8B5-4015-AF17-2C530B311992}"/>
    <dgm:cxn modelId="{B62C72A7-160D-4B99-9B30-E76A5893CA8C}" type="presOf" srcId="{96F79F8E-6084-448B-A7E7-06D16FC7A71E}" destId="{4A7D95DA-1AE1-44DE-9E29-462B76DD14C0}" srcOrd="0" destOrd="0" presId="urn:microsoft.com/office/officeart/2005/8/layout/vList2"/>
    <dgm:cxn modelId="{FA9452A7-1D3A-4655-94D5-953487C1AC51}" type="presOf" srcId="{20124CED-2581-4633-AD10-9DFD9C509A8B}" destId="{B8A8E5F0-06CF-496C-8703-66FBDC42E8FE}" srcOrd="0" destOrd="0" presId="urn:microsoft.com/office/officeart/2005/8/layout/vList2"/>
    <dgm:cxn modelId="{B436E2B9-3482-4718-B018-9F9AAE16959A}" type="presOf" srcId="{28EF8098-6746-49D2-B4F1-A784ABBEF1AE}" destId="{EA8983E1-56D9-418E-AAA3-53113950A04A}" srcOrd="0" destOrd="0" presId="urn:microsoft.com/office/officeart/2005/8/layout/vList2"/>
    <dgm:cxn modelId="{3BFC5ACA-1083-46F8-9169-15768881296C}" type="presOf" srcId="{F6EF79F5-CF7B-4C4F-BE79-4804FF3061D1}" destId="{EAAF19C2-F597-4884-9999-89E5A4ECD1E9}" srcOrd="0" destOrd="0" presId="urn:microsoft.com/office/officeart/2005/8/layout/vList2"/>
    <dgm:cxn modelId="{9D900CCF-BECD-4F85-9958-7F868791AEFA}" srcId="{F6EF79F5-CF7B-4C4F-BE79-4804FF3061D1}" destId="{28EF8098-6746-49D2-B4F1-A784ABBEF1AE}" srcOrd="1" destOrd="0" parTransId="{701A5947-F54E-4917-9A3E-88DA98F7F69A}" sibTransId="{52E3AC2A-FD92-4C03-AE14-808492E1A307}"/>
    <dgm:cxn modelId="{2653CFDF-BFD7-4BA1-99E5-6E6E7444FB81}" srcId="{F6EF79F5-CF7B-4C4F-BE79-4804FF3061D1}" destId="{455673C3-4C03-4F03-AEFF-5F6561E83619}" srcOrd="4" destOrd="0" parTransId="{946235BE-3BA4-4C7E-9141-CCFFCB6C415A}" sibTransId="{D08D4612-C623-4E81-96A6-BF0126EA99CE}"/>
    <dgm:cxn modelId="{606A25F3-CA36-44EB-A31A-C743B8BEFEFF}" srcId="{F6EF79F5-CF7B-4C4F-BE79-4804FF3061D1}" destId="{96F79F8E-6084-448B-A7E7-06D16FC7A71E}" srcOrd="2" destOrd="0" parTransId="{5CF96F2E-B001-47D4-9757-807C70FEDA6B}" sibTransId="{B1BBA2A8-3570-46A0-A31C-48459931E232}"/>
    <dgm:cxn modelId="{CC7C6440-5694-4CC9-A1ED-1EEFB2D59FD7}" type="presParOf" srcId="{EAAF19C2-F597-4884-9999-89E5A4ECD1E9}" destId="{4C9BD1FB-8DDD-448D-9C49-C81CEA416AD1}" srcOrd="0" destOrd="0" presId="urn:microsoft.com/office/officeart/2005/8/layout/vList2"/>
    <dgm:cxn modelId="{80692C78-C147-446D-AFA5-7B31DE91D273}" type="presParOf" srcId="{EAAF19C2-F597-4884-9999-89E5A4ECD1E9}" destId="{7AC018D9-E2D7-45C5-BAED-E97DEA915EEF}" srcOrd="1" destOrd="0" presId="urn:microsoft.com/office/officeart/2005/8/layout/vList2"/>
    <dgm:cxn modelId="{2F0A520E-0326-4726-A884-72DC7D3983FF}" type="presParOf" srcId="{EAAF19C2-F597-4884-9999-89E5A4ECD1E9}" destId="{EA8983E1-56D9-418E-AAA3-53113950A04A}" srcOrd="2" destOrd="0" presId="urn:microsoft.com/office/officeart/2005/8/layout/vList2"/>
    <dgm:cxn modelId="{8E26B85A-E389-4CC7-9581-60CBF468D241}" type="presParOf" srcId="{EAAF19C2-F597-4884-9999-89E5A4ECD1E9}" destId="{3680EC05-B5F0-4370-BCB5-2E1285563E52}" srcOrd="3" destOrd="0" presId="urn:microsoft.com/office/officeart/2005/8/layout/vList2"/>
    <dgm:cxn modelId="{82C000A0-6C2D-4250-B3B0-BB65BD1A9074}" type="presParOf" srcId="{EAAF19C2-F597-4884-9999-89E5A4ECD1E9}" destId="{4A7D95DA-1AE1-44DE-9E29-462B76DD14C0}" srcOrd="4" destOrd="0" presId="urn:microsoft.com/office/officeart/2005/8/layout/vList2"/>
    <dgm:cxn modelId="{345937E5-C940-466A-8359-97C55352E35A}" type="presParOf" srcId="{EAAF19C2-F597-4884-9999-89E5A4ECD1E9}" destId="{7C9DFBF8-84F5-4721-AE95-04B3C201DEC1}" srcOrd="5" destOrd="0" presId="urn:microsoft.com/office/officeart/2005/8/layout/vList2"/>
    <dgm:cxn modelId="{4258538C-183E-4625-A153-171043006332}" type="presParOf" srcId="{EAAF19C2-F597-4884-9999-89E5A4ECD1E9}" destId="{B8A8E5F0-06CF-496C-8703-66FBDC42E8FE}" srcOrd="6" destOrd="0" presId="urn:microsoft.com/office/officeart/2005/8/layout/vList2"/>
    <dgm:cxn modelId="{B4DD10C2-C17B-4FDD-8B8F-2A29C98A1650}" type="presParOf" srcId="{EAAF19C2-F597-4884-9999-89E5A4ECD1E9}" destId="{BF08DEDE-0A77-4FFA-92C6-67BB284BE078}" srcOrd="7" destOrd="0" presId="urn:microsoft.com/office/officeart/2005/8/layout/vList2"/>
    <dgm:cxn modelId="{3E7E75CB-B8B5-4132-A1AE-88DA16319B4A}" type="presParOf" srcId="{EAAF19C2-F597-4884-9999-89E5A4ECD1E9}" destId="{67B29B18-C85F-41EA-9638-1BDED8BEC9D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BD1FB-8DDD-448D-9C49-C81CEA416AD1}">
      <dsp:nvSpPr>
        <dsp:cNvPr id="0" name=""/>
        <dsp:cNvSpPr/>
      </dsp:nvSpPr>
      <dsp:spPr>
        <a:xfrm>
          <a:off x="0" y="332934"/>
          <a:ext cx="7696200" cy="444600"/>
        </a:xfrm>
        <a:prstGeom prst="round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Inspection Date</a:t>
          </a:r>
          <a:endParaRPr lang="en-US" sz="1900" kern="1200"/>
        </a:p>
      </dsp:txBody>
      <dsp:txXfrm>
        <a:off x="21704" y="354638"/>
        <a:ext cx="7652792" cy="401192"/>
      </dsp:txXfrm>
    </dsp:sp>
    <dsp:sp modelId="{EA8983E1-56D9-418E-AAA3-53113950A04A}">
      <dsp:nvSpPr>
        <dsp:cNvPr id="0" name=""/>
        <dsp:cNvSpPr/>
      </dsp:nvSpPr>
      <dsp:spPr>
        <a:xfrm>
          <a:off x="0" y="832254"/>
          <a:ext cx="7696200" cy="444600"/>
        </a:xfrm>
        <a:prstGeom prst="round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Part I :  General Information and Fire/Life Safety History (Q1-8)</a:t>
          </a:r>
          <a:endParaRPr lang="en-US" sz="1900" kern="1200"/>
        </a:p>
      </dsp:txBody>
      <dsp:txXfrm>
        <a:off x="21704" y="853958"/>
        <a:ext cx="7652792" cy="401192"/>
      </dsp:txXfrm>
    </dsp:sp>
    <dsp:sp modelId="{4A7D95DA-1AE1-44DE-9E29-462B76DD14C0}">
      <dsp:nvSpPr>
        <dsp:cNvPr id="0" name=""/>
        <dsp:cNvSpPr/>
      </dsp:nvSpPr>
      <dsp:spPr>
        <a:xfrm>
          <a:off x="0" y="1331574"/>
          <a:ext cx="7696200" cy="444600"/>
        </a:xfrm>
        <a:prstGeom prst="roundRect">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Part II:  Conformance Codes</a:t>
          </a:r>
          <a:endParaRPr lang="en-US" sz="1900" kern="1200"/>
        </a:p>
      </dsp:txBody>
      <dsp:txXfrm>
        <a:off x="21704" y="1353278"/>
        <a:ext cx="7652792" cy="401192"/>
      </dsp:txXfrm>
    </dsp:sp>
    <dsp:sp modelId="{B8A8E5F0-06CF-496C-8703-66FBDC42E8FE}">
      <dsp:nvSpPr>
        <dsp:cNvPr id="0" name=""/>
        <dsp:cNvSpPr/>
      </dsp:nvSpPr>
      <dsp:spPr>
        <a:xfrm>
          <a:off x="0" y="1830894"/>
          <a:ext cx="7696200" cy="444600"/>
        </a:xfrm>
        <a:prstGeom prst="roundRect">
          <a:avLst/>
        </a:prstGeom>
        <a:solidFill>
          <a:schemeClr val="accent5">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Part III:  NonPublic School Certifications</a:t>
          </a:r>
          <a:endParaRPr lang="en-US" sz="1900" kern="1200"/>
        </a:p>
      </dsp:txBody>
      <dsp:txXfrm>
        <a:off x="21704" y="1852598"/>
        <a:ext cx="7652792" cy="401192"/>
      </dsp:txXfrm>
    </dsp:sp>
    <dsp:sp modelId="{67B29B18-C85F-41EA-9638-1BDED8BEC9DE}">
      <dsp:nvSpPr>
        <dsp:cNvPr id="0" name=""/>
        <dsp:cNvSpPr/>
      </dsp:nvSpPr>
      <dsp:spPr>
        <a:xfrm>
          <a:off x="0" y="2330214"/>
          <a:ext cx="7696200" cy="444600"/>
        </a:xfrm>
        <a:prstGeom prst="roundRect">
          <a:avLst/>
        </a:prstGeom>
        <a:solidFill>
          <a:schemeClr val="accent6">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Once all sections have been completed, click “Save and Review”</a:t>
          </a:r>
        </a:p>
      </dsp:txBody>
      <dsp:txXfrm>
        <a:off x="21704" y="2351918"/>
        <a:ext cx="7652792" cy="4011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9478EB-B025-41C8-8F39-EB2160155A77}" type="datetimeFigureOut">
              <a:rPr lang="en-US" smtClean="0"/>
              <a:t>8/29/2022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8A703C-7C83-4541-AB7A-A4AA57972BD8}" type="slidenum">
              <a:rPr lang="en-US" smtClean="0"/>
              <a:t>‹#›</a:t>
            </a:fld>
            <a:endParaRPr lang="en-US"/>
          </a:p>
        </p:txBody>
      </p:sp>
    </p:spTree>
    <p:extLst>
      <p:ext uri="{BB962C8B-B14F-4D97-AF65-F5344CB8AC3E}">
        <p14:creationId xmlns:p14="http://schemas.microsoft.com/office/powerpoint/2010/main" val="1754976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11827-6D83-452B-B645-9E6FD5ABE14A}" type="datetimeFigureOut">
              <a:rPr lang="en-US" smtClean="0"/>
              <a:t>8/29/2022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76A3EB-6FAD-4EB6-B98F-423CF4470C4B}" type="slidenum">
              <a:rPr lang="en-US" smtClean="0"/>
              <a:t>‹#›</a:t>
            </a:fld>
            <a:endParaRPr lang="en-US"/>
          </a:p>
        </p:txBody>
      </p:sp>
    </p:spTree>
    <p:extLst>
      <p:ext uri="{BB962C8B-B14F-4D97-AF65-F5344CB8AC3E}">
        <p14:creationId xmlns:p14="http://schemas.microsoft.com/office/powerpoint/2010/main" val="39035532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6A3EB-6FAD-4EB6-B98F-423CF4470C4B}" type="slidenum">
              <a:rPr lang="en-US" smtClean="0"/>
              <a:t>1</a:t>
            </a:fld>
            <a:endParaRPr lang="en-US"/>
          </a:p>
        </p:txBody>
      </p:sp>
    </p:spTree>
    <p:extLst>
      <p:ext uri="{BB962C8B-B14F-4D97-AF65-F5344CB8AC3E}">
        <p14:creationId xmlns:p14="http://schemas.microsoft.com/office/powerpoint/2010/main" val="3699897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How to complete Section 2</a:t>
            </a:r>
          </a:p>
          <a:p>
            <a:endParaRPr lang="en-US" sz="2800" dirty="0"/>
          </a:p>
          <a:p>
            <a:r>
              <a:rPr lang="en-US" sz="2800" dirty="0"/>
              <a:t>1. If the school building does NOT have a Nonconformance, this section will be left blank. </a:t>
            </a:r>
          </a:p>
          <a:p>
            <a:r>
              <a:rPr lang="en-US" sz="2800" dirty="0"/>
              <a:t>2. Enter any Nonconformance information exactly as shown on your completed fire safety report.  </a:t>
            </a:r>
          </a:p>
          <a:p>
            <a:r>
              <a:rPr lang="en-US" sz="2800" dirty="0"/>
              <a:t>3. If the school had a nonconformances that have  been corrected, please enter the correction date as part o the process (see next slide) </a:t>
            </a:r>
          </a:p>
          <a:p>
            <a:endParaRPr lang="en-US" sz="2800" dirty="0"/>
          </a:p>
          <a:p>
            <a:endParaRPr lang="en-US" sz="2800" dirty="0"/>
          </a:p>
        </p:txBody>
      </p:sp>
      <p:sp>
        <p:nvSpPr>
          <p:cNvPr id="4" name="Slide Number Placeholder 3"/>
          <p:cNvSpPr>
            <a:spLocks noGrp="1"/>
          </p:cNvSpPr>
          <p:nvPr>
            <p:ph type="sldNum" sz="quarter" idx="5"/>
          </p:nvPr>
        </p:nvSpPr>
        <p:spPr/>
        <p:txBody>
          <a:bodyPr/>
          <a:lstStyle/>
          <a:p>
            <a:fld id="{DA76A3EB-6FAD-4EB6-B98F-423CF4470C4B}" type="slidenum">
              <a:rPr lang="en-US" smtClean="0"/>
              <a:t>10</a:t>
            </a:fld>
            <a:endParaRPr lang="en-US"/>
          </a:p>
        </p:txBody>
      </p:sp>
    </p:spTree>
    <p:extLst>
      <p:ext uri="{BB962C8B-B14F-4D97-AF65-F5344CB8AC3E}">
        <p14:creationId xmlns:p14="http://schemas.microsoft.com/office/powerpoint/2010/main" val="367882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the school had a nonconformances that have  been corrected, please enter the correction date as part of the process.</a:t>
            </a:r>
            <a:endParaRPr lang="en-US" dirty="0"/>
          </a:p>
        </p:txBody>
      </p:sp>
      <p:sp>
        <p:nvSpPr>
          <p:cNvPr id="4" name="Slide Number Placeholder 3"/>
          <p:cNvSpPr>
            <a:spLocks noGrp="1"/>
          </p:cNvSpPr>
          <p:nvPr>
            <p:ph type="sldNum" sz="quarter" idx="5"/>
          </p:nvPr>
        </p:nvSpPr>
        <p:spPr/>
        <p:txBody>
          <a:bodyPr/>
          <a:lstStyle/>
          <a:p>
            <a:fld id="{DA76A3EB-6FAD-4EB6-B98F-423CF4470C4B}" type="slidenum">
              <a:rPr lang="en-US" smtClean="0"/>
              <a:t>11</a:t>
            </a:fld>
            <a:endParaRPr lang="en-US"/>
          </a:p>
        </p:txBody>
      </p:sp>
    </p:spTree>
    <p:extLst>
      <p:ext uri="{BB962C8B-B14F-4D97-AF65-F5344CB8AC3E}">
        <p14:creationId xmlns:p14="http://schemas.microsoft.com/office/powerpoint/2010/main" val="3527407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there are non-conformances, we ask that the school submit a revised copy of the FSR with the completion dates. Otherwise, it will remain in Pending Status. </a:t>
            </a:r>
          </a:p>
          <a:p>
            <a:endParaRPr lang="en-US" dirty="0"/>
          </a:p>
          <a:p>
            <a:r>
              <a:rPr lang="en-US" dirty="0"/>
              <a:t>Enter information as per your competed Inspector’s fire safety report (circled information). </a:t>
            </a:r>
          </a:p>
          <a:p>
            <a:endParaRPr lang="en-US" dirty="0"/>
          </a:p>
          <a:p>
            <a:endParaRPr lang="en-US" dirty="0"/>
          </a:p>
        </p:txBody>
      </p:sp>
      <p:sp>
        <p:nvSpPr>
          <p:cNvPr id="4" name="Slide Number Placeholder 3"/>
          <p:cNvSpPr>
            <a:spLocks noGrp="1"/>
          </p:cNvSpPr>
          <p:nvPr>
            <p:ph type="sldNum" sz="quarter" idx="5"/>
          </p:nvPr>
        </p:nvSpPr>
        <p:spPr/>
        <p:txBody>
          <a:bodyPr/>
          <a:lstStyle/>
          <a:p>
            <a:fld id="{DA76A3EB-6FAD-4EB6-B98F-423CF4470C4B}" type="slidenum">
              <a:rPr lang="en-US" smtClean="0"/>
              <a:t>12</a:t>
            </a:fld>
            <a:endParaRPr lang="en-US"/>
          </a:p>
        </p:txBody>
      </p:sp>
    </p:spTree>
    <p:extLst>
      <p:ext uri="{BB962C8B-B14F-4D97-AF65-F5344CB8AC3E}">
        <p14:creationId xmlns:p14="http://schemas.microsoft.com/office/powerpoint/2010/main" val="999089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Please complete Section III A with your inspection method. </a:t>
            </a:r>
          </a:p>
          <a:p>
            <a:r>
              <a:rPr lang="en-US" sz="2800" dirty="0"/>
              <a:t>Please compete Section III B with your inspector’s information. </a:t>
            </a:r>
          </a:p>
        </p:txBody>
      </p:sp>
      <p:sp>
        <p:nvSpPr>
          <p:cNvPr id="4" name="Slide Number Placeholder 3"/>
          <p:cNvSpPr>
            <a:spLocks noGrp="1"/>
          </p:cNvSpPr>
          <p:nvPr>
            <p:ph type="sldNum" sz="quarter" idx="5"/>
          </p:nvPr>
        </p:nvSpPr>
        <p:spPr/>
        <p:txBody>
          <a:bodyPr/>
          <a:lstStyle/>
          <a:p>
            <a:fld id="{DA76A3EB-6FAD-4EB6-B98F-423CF4470C4B}" type="slidenum">
              <a:rPr lang="en-US" smtClean="0"/>
              <a:t>13</a:t>
            </a:fld>
            <a:endParaRPr lang="en-US"/>
          </a:p>
        </p:txBody>
      </p:sp>
    </p:spTree>
    <p:extLst>
      <p:ext uri="{BB962C8B-B14F-4D97-AF65-F5344CB8AC3E}">
        <p14:creationId xmlns:p14="http://schemas.microsoft.com/office/powerpoint/2010/main" val="2001102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complete Manual for Non-Public School Facility Fire and Building Safety Inspections can be found at the link provided. </a:t>
            </a:r>
          </a:p>
        </p:txBody>
      </p:sp>
      <p:sp>
        <p:nvSpPr>
          <p:cNvPr id="4" name="Slide Number Placeholder 3"/>
          <p:cNvSpPr>
            <a:spLocks noGrp="1"/>
          </p:cNvSpPr>
          <p:nvPr>
            <p:ph type="sldNum" sz="quarter" idx="5"/>
          </p:nvPr>
        </p:nvSpPr>
        <p:spPr/>
        <p:txBody>
          <a:bodyPr/>
          <a:lstStyle/>
          <a:p>
            <a:fld id="{DA76A3EB-6FAD-4EB6-B98F-423CF4470C4B}" type="slidenum">
              <a:rPr lang="en-US" smtClean="0"/>
              <a:t>14</a:t>
            </a:fld>
            <a:endParaRPr lang="en-US"/>
          </a:p>
        </p:txBody>
      </p:sp>
    </p:spTree>
    <p:extLst>
      <p:ext uri="{BB962C8B-B14F-4D97-AF65-F5344CB8AC3E}">
        <p14:creationId xmlns:p14="http://schemas.microsoft.com/office/powerpoint/2010/main" val="2410327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6A3EB-6FAD-4EB6-B98F-423CF4470C4B}" type="slidenum">
              <a:rPr lang="en-US" smtClean="0"/>
              <a:t>16</a:t>
            </a:fld>
            <a:endParaRPr lang="en-US"/>
          </a:p>
        </p:txBody>
      </p:sp>
    </p:spTree>
    <p:extLst>
      <p:ext uri="{BB962C8B-B14F-4D97-AF65-F5344CB8AC3E}">
        <p14:creationId xmlns:p14="http://schemas.microsoft.com/office/powerpoint/2010/main" val="3894727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DA76A3EB-6FAD-4EB6-B98F-423CF4470C4B}" type="slidenum">
              <a:rPr lang="en-US" smtClean="0"/>
              <a:t>20</a:t>
            </a:fld>
            <a:endParaRPr lang="en-US"/>
          </a:p>
        </p:txBody>
      </p:sp>
    </p:spTree>
    <p:extLst>
      <p:ext uri="{BB962C8B-B14F-4D97-AF65-F5344CB8AC3E}">
        <p14:creationId xmlns:p14="http://schemas.microsoft.com/office/powerpoint/2010/main" val="2023681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buildings that contain classrooms, dormitories, labs, PE, dining or recreational facilities for student use MUST be inspected annually for compliance with Education law 807-a</a:t>
            </a:r>
          </a:p>
        </p:txBody>
      </p:sp>
      <p:sp>
        <p:nvSpPr>
          <p:cNvPr id="4" name="Slide Number Placeholder 3"/>
          <p:cNvSpPr>
            <a:spLocks noGrp="1"/>
          </p:cNvSpPr>
          <p:nvPr>
            <p:ph type="sldNum" sz="quarter" idx="5"/>
          </p:nvPr>
        </p:nvSpPr>
        <p:spPr/>
        <p:txBody>
          <a:bodyPr/>
          <a:lstStyle/>
          <a:p>
            <a:fld id="{DA76A3EB-6FAD-4EB6-B98F-423CF4470C4B}" type="slidenum">
              <a:rPr lang="en-US" smtClean="0"/>
              <a:t>2</a:t>
            </a:fld>
            <a:endParaRPr lang="en-US"/>
          </a:p>
        </p:txBody>
      </p:sp>
    </p:spTree>
    <p:extLst>
      <p:ext uri="{BB962C8B-B14F-4D97-AF65-F5344CB8AC3E}">
        <p14:creationId xmlns:p14="http://schemas.microsoft.com/office/powerpoint/2010/main" val="225139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Submission of Reports:</a:t>
            </a:r>
          </a:p>
          <a:p>
            <a:r>
              <a:rPr lang="en-US" dirty="0"/>
              <a:t>All schools located outside of the BIG 5 who have 25 students or more MUST submit an annual Fire Inspection </a:t>
            </a:r>
          </a:p>
          <a:p>
            <a:endParaRPr lang="en-US" dirty="0"/>
          </a:p>
          <a:p>
            <a:r>
              <a:rPr lang="en-US" dirty="0"/>
              <a:t>Who does not have to Submit?</a:t>
            </a:r>
          </a:p>
          <a:p>
            <a:r>
              <a:rPr lang="en-US" dirty="0"/>
              <a:t>Any school who is located in the Big 5 – regardless of enrollment </a:t>
            </a:r>
          </a:p>
          <a:p>
            <a:r>
              <a:rPr lang="en-US" dirty="0"/>
              <a:t>Any school who has under 25 students enrolled</a:t>
            </a:r>
          </a:p>
          <a:p>
            <a:endParaRPr lang="en-US" dirty="0"/>
          </a:p>
        </p:txBody>
      </p:sp>
      <p:sp>
        <p:nvSpPr>
          <p:cNvPr id="4" name="Slide Number Placeholder 3"/>
          <p:cNvSpPr>
            <a:spLocks noGrp="1"/>
          </p:cNvSpPr>
          <p:nvPr>
            <p:ph type="sldNum" sz="quarter" idx="5"/>
          </p:nvPr>
        </p:nvSpPr>
        <p:spPr/>
        <p:txBody>
          <a:bodyPr/>
          <a:lstStyle/>
          <a:p>
            <a:fld id="{DA76A3EB-6FAD-4EB6-B98F-423CF4470C4B}" type="slidenum">
              <a:rPr lang="en-US" smtClean="0"/>
              <a:t>3</a:t>
            </a:fld>
            <a:endParaRPr lang="en-US"/>
          </a:p>
        </p:txBody>
      </p:sp>
    </p:spTree>
    <p:extLst>
      <p:ext uri="{BB962C8B-B14F-4D97-AF65-F5344CB8AC3E}">
        <p14:creationId xmlns:p14="http://schemas.microsoft.com/office/powerpoint/2010/main" val="3782472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still accept paper reports for those that cannot access the portal.</a:t>
            </a:r>
          </a:p>
        </p:txBody>
      </p:sp>
      <p:sp>
        <p:nvSpPr>
          <p:cNvPr id="4" name="Slide Number Placeholder 3"/>
          <p:cNvSpPr>
            <a:spLocks noGrp="1"/>
          </p:cNvSpPr>
          <p:nvPr>
            <p:ph type="sldNum" sz="quarter" idx="5"/>
          </p:nvPr>
        </p:nvSpPr>
        <p:spPr/>
        <p:txBody>
          <a:bodyPr/>
          <a:lstStyle/>
          <a:p>
            <a:fld id="{DA76A3EB-6FAD-4EB6-B98F-423CF4470C4B}" type="slidenum">
              <a:rPr lang="en-US" smtClean="0"/>
              <a:t>4</a:t>
            </a:fld>
            <a:endParaRPr lang="en-US"/>
          </a:p>
        </p:txBody>
      </p:sp>
    </p:spTree>
    <p:extLst>
      <p:ext uri="{BB962C8B-B14F-4D97-AF65-F5344CB8AC3E}">
        <p14:creationId xmlns:p14="http://schemas.microsoft.com/office/powerpoint/2010/main" val="145316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inspection has been completed by the appropriate official, the school will need to log in and complete the process online. </a:t>
            </a:r>
          </a:p>
        </p:txBody>
      </p:sp>
      <p:sp>
        <p:nvSpPr>
          <p:cNvPr id="4" name="Slide Number Placeholder 3"/>
          <p:cNvSpPr>
            <a:spLocks noGrp="1"/>
          </p:cNvSpPr>
          <p:nvPr>
            <p:ph type="sldNum" sz="quarter" idx="5"/>
          </p:nvPr>
        </p:nvSpPr>
        <p:spPr/>
        <p:txBody>
          <a:bodyPr/>
          <a:lstStyle/>
          <a:p>
            <a:fld id="{DA76A3EB-6FAD-4EB6-B98F-423CF4470C4B}" type="slidenum">
              <a:rPr lang="en-US" smtClean="0"/>
              <a:t>5</a:t>
            </a:fld>
            <a:endParaRPr lang="en-US"/>
          </a:p>
        </p:txBody>
      </p:sp>
    </p:spTree>
    <p:extLst>
      <p:ext uri="{BB962C8B-B14F-4D97-AF65-F5344CB8AC3E}">
        <p14:creationId xmlns:p14="http://schemas.microsoft.com/office/powerpoint/2010/main" val="3562457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6A3EB-6FAD-4EB6-B98F-423CF4470C4B}" type="slidenum">
              <a:rPr lang="en-US" smtClean="0"/>
              <a:t>6</a:t>
            </a:fld>
            <a:endParaRPr lang="en-US"/>
          </a:p>
        </p:txBody>
      </p:sp>
    </p:spTree>
    <p:extLst>
      <p:ext uri="{BB962C8B-B14F-4D97-AF65-F5344CB8AC3E}">
        <p14:creationId xmlns:p14="http://schemas.microsoft.com/office/powerpoint/2010/main" val="8525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click on Facilities Planning – Fire Report you will select SEDREF Buildings, and  your school will appear. Select “Enter Report”.</a:t>
            </a:r>
          </a:p>
        </p:txBody>
      </p:sp>
      <p:sp>
        <p:nvSpPr>
          <p:cNvPr id="4" name="Slide Number Placeholder 3"/>
          <p:cNvSpPr>
            <a:spLocks noGrp="1"/>
          </p:cNvSpPr>
          <p:nvPr>
            <p:ph type="sldNum" sz="quarter" idx="5"/>
          </p:nvPr>
        </p:nvSpPr>
        <p:spPr/>
        <p:txBody>
          <a:bodyPr/>
          <a:lstStyle/>
          <a:p>
            <a:fld id="{DA76A3EB-6FAD-4EB6-B98F-423CF4470C4B}" type="slidenum">
              <a:rPr lang="en-US" smtClean="0"/>
              <a:t>7</a:t>
            </a:fld>
            <a:endParaRPr lang="en-US"/>
          </a:p>
        </p:txBody>
      </p:sp>
    </p:spTree>
    <p:extLst>
      <p:ext uri="{BB962C8B-B14F-4D97-AF65-F5344CB8AC3E}">
        <p14:creationId xmlns:p14="http://schemas.microsoft.com/office/powerpoint/2010/main" val="2907201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sections must be completed in order to </a:t>
            </a:r>
            <a:r>
              <a:rPr lang="en-US"/>
              <a:t>submit report. </a:t>
            </a:r>
            <a:endParaRPr lang="en-US" dirty="0"/>
          </a:p>
        </p:txBody>
      </p:sp>
      <p:sp>
        <p:nvSpPr>
          <p:cNvPr id="4" name="Slide Number Placeholder 3"/>
          <p:cNvSpPr>
            <a:spLocks noGrp="1"/>
          </p:cNvSpPr>
          <p:nvPr>
            <p:ph type="sldNum" sz="quarter" idx="5"/>
          </p:nvPr>
        </p:nvSpPr>
        <p:spPr/>
        <p:txBody>
          <a:bodyPr/>
          <a:lstStyle/>
          <a:p>
            <a:fld id="{DA76A3EB-6FAD-4EB6-B98F-423CF4470C4B}" type="slidenum">
              <a:rPr lang="en-US" smtClean="0"/>
              <a:t>8</a:t>
            </a:fld>
            <a:endParaRPr lang="en-US"/>
          </a:p>
        </p:txBody>
      </p:sp>
    </p:spTree>
    <p:extLst>
      <p:ext uri="{BB962C8B-B14F-4D97-AF65-F5344CB8AC3E}">
        <p14:creationId xmlns:p14="http://schemas.microsoft.com/office/powerpoint/2010/main" val="3965080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Questions begin – at this time enter all information pertaining to your fire inspection. </a:t>
            </a:r>
          </a:p>
        </p:txBody>
      </p:sp>
      <p:sp>
        <p:nvSpPr>
          <p:cNvPr id="4" name="Slide Number Placeholder 3"/>
          <p:cNvSpPr>
            <a:spLocks noGrp="1"/>
          </p:cNvSpPr>
          <p:nvPr>
            <p:ph type="sldNum" sz="quarter" idx="5"/>
          </p:nvPr>
        </p:nvSpPr>
        <p:spPr/>
        <p:txBody>
          <a:bodyPr/>
          <a:lstStyle/>
          <a:p>
            <a:fld id="{DA76A3EB-6FAD-4EB6-B98F-423CF4470C4B}" type="slidenum">
              <a:rPr lang="en-US" smtClean="0"/>
              <a:t>9</a:t>
            </a:fld>
            <a:endParaRPr lang="en-US"/>
          </a:p>
        </p:txBody>
      </p:sp>
    </p:spTree>
    <p:extLst>
      <p:ext uri="{BB962C8B-B14F-4D97-AF65-F5344CB8AC3E}">
        <p14:creationId xmlns:p14="http://schemas.microsoft.com/office/powerpoint/2010/main" val="286709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EF27B93-157D-4CC3-A32A-CE5B8FCC1085}" type="datetime1">
              <a:rPr lang="en-US" smtClean="0"/>
              <a:t>8/29/2022</a:t>
            </a:fld>
            <a:endParaRPr lang="en-US"/>
          </a:p>
        </p:txBody>
      </p:sp>
      <p:sp>
        <p:nvSpPr>
          <p:cNvPr id="8" name="Footer Placeholder 7"/>
          <p:cNvSpPr>
            <a:spLocks noGrp="1"/>
          </p:cNvSpPr>
          <p:nvPr>
            <p:ph type="ftr" sz="quarter" idx="11"/>
          </p:nvPr>
        </p:nvSpPr>
        <p:spPr/>
        <p:txBody>
          <a:bodyPr/>
          <a:lstStyle/>
          <a:p>
            <a:r>
              <a:rPr lang="en-US"/>
              <a:t>4-2015</a:t>
            </a:r>
          </a:p>
        </p:txBody>
      </p:sp>
      <p:sp>
        <p:nvSpPr>
          <p:cNvPr id="9" name="Slide Number Placeholder 8"/>
          <p:cNvSpPr>
            <a:spLocks noGrp="1"/>
          </p:cNvSpPr>
          <p:nvPr>
            <p:ph type="sldNum" sz="quarter" idx="12"/>
          </p:nvPr>
        </p:nvSpPr>
        <p:spPr/>
        <p:txBody>
          <a:bodyPr/>
          <a:lstStyle/>
          <a:p>
            <a:fld id="{843B9B4A-94A1-4AEA-B4E0-0C2E04C59431}" type="slidenum">
              <a:rPr lang="en-US" smtClean="0"/>
              <a:t>‹#›</a:t>
            </a:fld>
            <a:endParaRPr lang="en-US"/>
          </a:p>
        </p:txBody>
      </p:sp>
    </p:spTree>
    <p:extLst>
      <p:ext uri="{BB962C8B-B14F-4D97-AF65-F5344CB8AC3E}">
        <p14:creationId xmlns:p14="http://schemas.microsoft.com/office/powerpoint/2010/main" val="145007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28D7C2-6F75-454E-816B-EB62388FE124}" type="datetime1">
              <a:rPr lang="en-US" smtClean="0"/>
              <a:t>8/29/2022</a:t>
            </a:fld>
            <a:endParaRPr lang="en-US"/>
          </a:p>
        </p:txBody>
      </p:sp>
      <p:sp>
        <p:nvSpPr>
          <p:cNvPr id="5" name="Footer Placeholder 4"/>
          <p:cNvSpPr>
            <a:spLocks noGrp="1"/>
          </p:cNvSpPr>
          <p:nvPr>
            <p:ph type="ftr" sz="quarter" idx="11"/>
          </p:nvPr>
        </p:nvSpPr>
        <p:spPr/>
        <p:txBody>
          <a:bodyPr/>
          <a:lstStyle/>
          <a:p>
            <a:r>
              <a:rPr lang="en-US"/>
              <a:t>4-2015</a:t>
            </a:r>
          </a:p>
        </p:txBody>
      </p:sp>
      <p:sp>
        <p:nvSpPr>
          <p:cNvPr id="6" name="Slide Number Placeholder 5"/>
          <p:cNvSpPr>
            <a:spLocks noGrp="1"/>
          </p:cNvSpPr>
          <p:nvPr>
            <p:ph type="sldNum" sz="quarter" idx="12"/>
          </p:nvPr>
        </p:nvSpPr>
        <p:spPr/>
        <p:txBody>
          <a:bodyPr/>
          <a:lstStyle/>
          <a:p>
            <a:fld id="{843B9B4A-94A1-4AEA-B4E0-0C2E04C59431}" type="slidenum">
              <a:rPr lang="en-US" smtClean="0"/>
              <a:t>‹#›</a:t>
            </a:fld>
            <a:endParaRPr lang="en-US"/>
          </a:p>
        </p:txBody>
      </p:sp>
    </p:spTree>
    <p:extLst>
      <p:ext uri="{BB962C8B-B14F-4D97-AF65-F5344CB8AC3E}">
        <p14:creationId xmlns:p14="http://schemas.microsoft.com/office/powerpoint/2010/main" val="30709711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28D7C2-6F75-454E-816B-EB62388FE124}" type="datetime1">
              <a:rPr lang="en-US" smtClean="0"/>
              <a:t>8/29/2022</a:t>
            </a:fld>
            <a:endParaRPr lang="en-US"/>
          </a:p>
        </p:txBody>
      </p:sp>
      <p:sp>
        <p:nvSpPr>
          <p:cNvPr id="5" name="Footer Placeholder 4"/>
          <p:cNvSpPr>
            <a:spLocks noGrp="1"/>
          </p:cNvSpPr>
          <p:nvPr>
            <p:ph type="ftr" sz="quarter" idx="11"/>
          </p:nvPr>
        </p:nvSpPr>
        <p:spPr/>
        <p:txBody>
          <a:bodyPr/>
          <a:lstStyle/>
          <a:p>
            <a:r>
              <a:rPr lang="en-US"/>
              <a:t>4-2015</a:t>
            </a:r>
          </a:p>
        </p:txBody>
      </p:sp>
      <p:sp>
        <p:nvSpPr>
          <p:cNvPr id="6" name="Slide Number Placeholder 5"/>
          <p:cNvSpPr>
            <a:spLocks noGrp="1"/>
          </p:cNvSpPr>
          <p:nvPr>
            <p:ph type="sldNum" sz="quarter" idx="12"/>
          </p:nvPr>
        </p:nvSpPr>
        <p:spPr/>
        <p:txBody>
          <a:bodyPr/>
          <a:lstStyle/>
          <a:p>
            <a:fld id="{843B9B4A-94A1-4AEA-B4E0-0C2E04C59431}" type="slidenum">
              <a:rPr lang="en-US" smtClean="0"/>
              <a:t>‹#›</a:t>
            </a:fld>
            <a:endParaRPr lang="en-US"/>
          </a:p>
        </p:txBody>
      </p:sp>
    </p:spTree>
    <p:extLst>
      <p:ext uri="{BB962C8B-B14F-4D97-AF65-F5344CB8AC3E}">
        <p14:creationId xmlns:p14="http://schemas.microsoft.com/office/powerpoint/2010/main" val="28835411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28D7C2-6F75-454E-816B-EB62388FE124}" type="datetime1">
              <a:rPr lang="en-US" smtClean="0"/>
              <a:t>8/29/2022</a:t>
            </a:fld>
            <a:endParaRPr lang="en-US"/>
          </a:p>
        </p:txBody>
      </p:sp>
      <p:sp>
        <p:nvSpPr>
          <p:cNvPr id="8" name="Footer Placeholder 7"/>
          <p:cNvSpPr>
            <a:spLocks noGrp="1"/>
          </p:cNvSpPr>
          <p:nvPr>
            <p:ph type="ftr" sz="quarter" idx="11"/>
          </p:nvPr>
        </p:nvSpPr>
        <p:spPr/>
        <p:txBody>
          <a:bodyPr/>
          <a:lstStyle/>
          <a:p>
            <a:r>
              <a:rPr lang="en-US"/>
              <a:t>4-2015</a:t>
            </a:r>
          </a:p>
        </p:txBody>
      </p:sp>
      <p:sp>
        <p:nvSpPr>
          <p:cNvPr id="9" name="Slide Number Placeholder 8"/>
          <p:cNvSpPr>
            <a:spLocks noGrp="1"/>
          </p:cNvSpPr>
          <p:nvPr>
            <p:ph type="sldNum" sz="quarter" idx="12"/>
          </p:nvPr>
        </p:nvSpPr>
        <p:spPr/>
        <p:txBody>
          <a:bodyPr/>
          <a:lstStyle/>
          <a:p>
            <a:fld id="{843B9B4A-94A1-4AEA-B4E0-0C2E04C59431}" type="slidenum">
              <a:rPr lang="en-US" smtClean="0"/>
              <a:t>‹#›</a:t>
            </a:fld>
            <a:endParaRPr lang="en-US"/>
          </a:p>
        </p:txBody>
      </p:sp>
    </p:spTree>
    <p:extLst>
      <p:ext uri="{BB962C8B-B14F-4D97-AF65-F5344CB8AC3E}">
        <p14:creationId xmlns:p14="http://schemas.microsoft.com/office/powerpoint/2010/main" val="10712616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5698EB4-9B24-4BC3-8B04-C56784ADF97A}" type="datetime1">
              <a:rPr lang="en-US" smtClean="0"/>
              <a:t>8/29/2022</a:t>
            </a:fld>
            <a:endParaRPr lang="en-US"/>
          </a:p>
        </p:txBody>
      </p:sp>
      <p:sp>
        <p:nvSpPr>
          <p:cNvPr id="8" name="Footer Placeholder 7"/>
          <p:cNvSpPr>
            <a:spLocks noGrp="1"/>
          </p:cNvSpPr>
          <p:nvPr>
            <p:ph type="ftr" sz="quarter" idx="11"/>
          </p:nvPr>
        </p:nvSpPr>
        <p:spPr/>
        <p:txBody>
          <a:bodyPr/>
          <a:lstStyle/>
          <a:p>
            <a:r>
              <a:rPr lang="en-US"/>
              <a:t>4-2015</a:t>
            </a:r>
          </a:p>
        </p:txBody>
      </p:sp>
      <p:sp>
        <p:nvSpPr>
          <p:cNvPr id="9" name="Slide Number Placeholder 8"/>
          <p:cNvSpPr>
            <a:spLocks noGrp="1"/>
          </p:cNvSpPr>
          <p:nvPr>
            <p:ph type="sldNum" sz="quarter" idx="12"/>
          </p:nvPr>
        </p:nvSpPr>
        <p:spPr/>
        <p:txBody>
          <a:bodyPr/>
          <a:lstStyle/>
          <a:p>
            <a:fld id="{843B9B4A-94A1-4AEA-B4E0-0C2E04C59431}" type="slidenum">
              <a:rPr lang="en-US" smtClean="0"/>
              <a:t>‹#›</a:t>
            </a:fld>
            <a:endParaRPr lang="en-US"/>
          </a:p>
        </p:txBody>
      </p:sp>
    </p:spTree>
    <p:extLst>
      <p:ext uri="{BB962C8B-B14F-4D97-AF65-F5344CB8AC3E}">
        <p14:creationId xmlns:p14="http://schemas.microsoft.com/office/powerpoint/2010/main" val="27064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028D7C2-6F75-454E-816B-EB62388FE124}" type="datetime1">
              <a:rPr lang="en-US" smtClean="0"/>
              <a:t>8/29/2022</a:t>
            </a:fld>
            <a:endParaRPr lang="en-US"/>
          </a:p>
        </p:txBody>
      </p:sp>
      <p:sp>
        <p:nvSpPr>
          <p:cNvPr id="9" name="Footer Placeholder 8"/>
          <p:cNvSpPr>
            <a:spLocks noGrp="1"/>
          </p:cNvSpPr>
          <p:nvPr>
            <p:ph type="ftr" sz="quarter" idx="11"/>
          </p:nvPr>
        </p:nvSpPr>
        <p:spPr/>
        <p:txBody>
          <a:bodyPr/>
          <a:lstStyle/>
          <a:p>
            <a:r>
              <a:rPr lang="en-US"/>
              <a:t>4-2015</a:t>
            </a:r>
          </a:p>
        </p:txBody>
      </p:sp>
      <p:sp>
        <p:nvSpPr>
          <p:cNvPr id="10" name="Slide Number Placeholder 9"/>
          <p:cNvSpPr>
            <a:spLocks noGrp="1"/>
          </p:cNvSpPr>
          <p:nvPr>
            <p:ph type="sldNum" sz="quarter" idx="12"/>
          </p:nvPr>
        </p:nvSpPr>
        <p:spPr/>
        <p:txBody>
          <a:bodyPr/>
          <a:lstStyle/>
          <a:p>
            <a:fld id="{843B9B4A-94A1-4AEA-B4E0-0C2E04C59431}" type="slidenum">
              <a:rPr lang="en-US" smtClean="0"/>
              <a:t>‹#›</a:t>
            </a:fld>
            <a:endParaRPr lang="en-US"/>
          </a:p>
        </p:txBody>
      </p:sp>
    </p:spTree>
    <p:extLst>
      <p:ext uri="{BB962C8B-B14F-4D97-AF65-F5344CB8AC3E}">
        <p14:creationId xmlns:p14="http://schemas.microsoft.com/office/powerpoint/2010/main" val="140097626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028D7C2-6F75-454E-816B-EB62388FE124}" type="datetime1">
              <a:rPr lang="en-US" smtClean="0"/>
              <a:t>8/29/2022</a:t>
            </a:fld>
            <a:endParaRPr lang="en-US"/>
          </a:p>
        </p:txBody>
      </p:sp>
      <p:sp>
        <p:nvSpPr>
          <p:cNvPr id="8" name="Footer Placeholder 7"/>
          <p:cNvSpPr>
            <a:spLocks noGrp="1"/>
          </p:cNvSpPr>
          <p:nvPr>
            <p:ph type="ftr" sz="quarter" idx="11"/>
          </p:nvPr>
        </p:nvSpPr>
        <p:spPr/>
        <p:txBody>
          <a:bodyPr/>
          <a:lstStyle/>
          <a:p>
            <a:r>
              <a:rPr lang="en-US"/>
              <a:t>4-2015</a:t>
            </a:r>
          </a:p>
        </p:txBody>
      </p:sp>
      <p:sp>
        <p:nvSpPr>
          <p:cNvPr id="9" name="Slide Number Placeholder 8"/>
          <p:cNvSpPr>
            <a:spLocks noGrp="1"/>
          </p:cNvSpPr>
          <p:nvPr>
            <p:ph type="sldNum" sz="quarter" idx="12"/>
          </p:nvPr>
        </p:nvSpPr>
        <p:spPr/>
        <p:txBody>
          <a:bodyPr/>
          <a:lstStyle/>
          <a:p>
            <a:fld id="{843B9B4A-94A1-4AEA-B4E0-0C2E04C5943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3291546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0E8D05-4AEB-4C66-A78C-CB4839BAC509}" type="datetime1">
              <a:rPr lang="en-US" smtClean="0"/>
              <a:t>8/29/2022</a:t>
            </a:fld>
            <a:endParaRPr lang="en-US"/>
          </a:p>
        </p:txBody>
      </p:sp>
      <p:sp>
        <p:nvSpPr>
          <p:cNvPr id="4" name="Footer Placeholder 3"/>
          <p:cNvSpPr>
            <a:spLocks noGrp="1"/>
          </p:cNvSpPr>
          <p:nvPr>
            <p:ph type="ftr" sz="quarter" idx="11"/>
          </p:nvPr>
        </p:nvSpPr>
        <p:spPr/>
        <p:txBody>
          <a:bodyPr/>
          <a:lstStyle/>
          <a:p>
            <a:r>
              <a:rPr lang="en-US"/>
              <a:t>4-2015</a:t>
            </a:r>
          </a:p>
        </p:txBody>
      </p:sp>
      <p:sp>
        <p:nvSpPr>
          <p:cNvPr id="5" name="Slide Number Placeholder 4"/>
          <p:cNvSpPr>
            <a:spLocks noGrp="1"/>
          </p:cNvSpPr>
          <p:nvPr>
            <p:ph type="sldNum" sz="quarter" idx="12"/>
          </p:nvPr>
        </p:nvSpPr>
        <p:spPr/>
        <p:txBody>
          <a:bodyPr/>
          <a:lstStyle/>
          <a:p>
            <a:fld id="{843B9B4A-94A1-4AEA-B4E0-0C2E04C59431}" type="slidenum">
              <a:rPr lang="en-US" smtClean="0"/>
              <a:t>‹#›</a:t>
            </a:fld>
            <a:endParaRPr lang="en-US"/>
          </a:p>
        </p:txBody>
      </p:sp>
    </p:spTree>
    <p:extLst>
      <p:ext uri="{BB962C8B-B14F-4D97-AF65-F5344CB8AC3E}">
        <p14:creationId xmlns:p14="http://schemas.microsoft.com/office/powerpoint/2010/main" val="212168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6BF19-5201-42F4-8C61-2E1A16ACFA85}" type="datetime1">
              <a:rPr lang="en-US" smtClean="0"/>
              <a:t>8/29/2022</a:t>
            </a:fld>
            <a:endParaRPr lang="en-US"/>
          </a:p>
        </p:txBody>
      </p:sp>
      <p:sp>
        <p:nvSpPr>
          <p:cNvPr id="3" name="Footer Placeholder 2"/>
          <p:cNvSpPr>
            <a:spLocks noGrp="1"/>
          </p:cNvSpPr>
          <p:nvPr>
            <p:ph type="ftr" sz="quarter" idx="11"/>
          </p:nvPr>
        </p:nvSpPr>
        <p:spPr/>
        <p:txBody>
          <a:bodyPr/>
          <a:lstStyle/>
          <a:p>
            <a:r>
              <a:rPr lang="en-US"/>
              <a:t>4-2015</a:t>
            </a:r>
          </a:p>
        </p:txBody>
      </p:sp>
      <p:sp>
        <p:nvSpPr>
          <p:cNvPr id="4" name="Slide Number Placeholder 3"/>
          <p:cNvSpPr>
            <a:spLocks noGrp="1"/>
          </p:cNvSpPr>
          <p:nvPr>
            <p:ph type="sldNum" sz="quarter" idx="12"/>
          </p:nvPr>
        </p:nvSpPr>
        <p:spPr/>
        <p:txBody>
          <a:bodyPr/>
          <a:lstStyle/>
          <a:p>
            <a:fld id="{843B9B4A-94A1-4AEA-B4E0-0C2E04C59431}" type="slidenum">
              <a:rPr lang="en-US" smtClean="0"/>
              <a:t>‹#›</a:t>
            </a:fld>
            <a:endParaRPr lang="en-US"/>
          </a:p>
        </p:txBody>
      </p:sp>
    </p:spTree>
    <p:extLst>
      <p:ext uri="{BB962C8B-B14F-4D97-AF65-F5344CB8AC3E}">
        <p14:creationId xmlns:p14="http://schemas.microsoft.com/office/powerpoint/2010/main" val="411502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457200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6028D7C2-6F75-454E-816B-EB62388FE124}" type="datetime1">
              <a:rPr lang="en-US" smtClean="0"/>
              <a:t>8/29/2022</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chemeClr val="tx1">
                    <a:alpha val="70000"/>
                  </a:schemeClr>
                </a:solidFill>
              </a:defRPr>
            </a:lvl1pPr>
          </a:lstStyle>
          <a:p>
            <a:r>
              <a:rPr lang="en-US"/>
              <a:t>4-2015</a:t>
            </a:r>
          </a:p>
        </p:txBody>
      </p:sp>
      <p:sp>
        <p:nvSpPr>
          <p:cNvPr id="11" name="Slide Number Placeholder 10"/>
          <p:cNvSpPr>
            <a:spLocks noGrp="1"/>
          </p:cNvSpPr>
          <p:nvPr>
            <p:ph type="sldNum" sz="quarter" idx="12"/>
          </p:nvPr>
        </p:nvSpPr>
        <p:spPr/>
        <p:txBody>
          <a:bodyPr/>
          <a:lstStyle/>
          <a:p>
            <a:fld id="{843B9B4A-94A1-4AEA-B4E0-0C2E04C59431}" type="slidenum">
              <a:rPr lang="en-US" smtClean="0"/>
              <a:t>‹#›</a:t>
            </a:fld>
            <a:endParaRPr lang="en-US"/>
          </a:p>
        </p:txBody>
      </p:sp>
    </p:spTree>
    <p:extLst>
      <p:ext uri="{BB962C8B-B14F-4D97-AF65-F5344CB8AC3E}">
        <p14:creationId xmlns:p14="http://schemas.microsoft.com/office/powerpoint/2010/main" val="385223290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94DC317-4945-49B2-AB00-2A7D39D92FDB}" type="datetime1">
              <a:rPr lang="en-US" smtClean="0"/>
              <a:t>8/29/2022</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chemeClr val="tx1">
                    <a:alpha val="70000"/>
                  </a:schemeClr>
                </a:solidFill>
              </a:defRPr>
            </a:lvl1pPr>
          </a:lstStyle>
          <a:p>
            <a:r>
              <a:rPr lang="en-US"/>
              <a:t>4-2015</a:t>
            </a:r>
          </a:p>
        </p:txBody>
      </p:sp>
      <p:sp>
        <p:nvSpPr>
          <p:cNvPr id="10" name="Slide Number Placeholder 9"/>
          <p:cNvSpPr>
            <a:spLocks noGrp="1"/>
          </p:cNvSpPr>
          <p:nvPr>
            <p:ph type="sldNum" sz="quarter" idx="12"/>
          </p:nvPr>
        </p:nvSpPr>
        <p:spPr/>
        <p:txBody>
          <a:bodyPr/>
          <a:lstStyle/>
          <a:p>
            <a:fld id="{843B9B4A-94A1-4AEA-B4E0-0C2E04C59431}" type="slidenum">
              <a:rPr lang="en-US" smtClean="0"/>
              <a:t>‹#›</a:t>
            </a:fld>
            <a:endParaRPr lang="en-US"/>
          </a:p>
        </p:txBody>
      </p:sp>
    </p:spTree>
    <p:extLst>
      <p:ext uri="{BB962C8B-B14F-4D97-AF65-F5344CB8AC3E}">
        <p14:creationId xmlns:p14="http://schemas.microsoft.com/office/powerpoint/2010/main" val="348580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6028D7C2-6F75-454E-816B-EB62388FE124}" type="datetime1">
              <a:rPr lang="en-US" smtClean="0"/>
              <a:t>8/29/2022</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r>
              <a:rPr lang="en-US"/>
              <a:t>4-2015</a:t>
            </a:r>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43B9B4A-94A1-4AEA-B4E0-0C2E04C59431}" type="slidenum">
              <a:rPr lang="en-US" smtClean="0"/>
              <a:t>‹#›</a:t>
            </a:fld>
            <a:endParaRPr lang="en-US"/>
          </a:p>
        </p:txBody>
      </p:sp>
    </p:spTree>
    <p:extLst>
      <p:ext uri="{BB962C8B-B14F-4D97-AF65-F5344CB8AC3E}">
        <p14:creationId xmlns:p14="http://schemas.microsoft.com/office/powerpoint/2010/main" val="132799664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www.p12.nysed.gov/nonpub/fire_safety_report.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p12.nysed.gov/nonpub/fire_safety_report.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eddas@nysed.gov" TargetMode="External"/><Relationship Id="rId2" Type="http://schemas.openxmlformats.org/officeDocument/2006/relationships/hyperlink" Target="http://www.p12.nysed.gov/seddas/seddashom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oms.nysed.gov/sedref/home.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SORIS@NYSED.g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nysed.gov/abp"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gif"/><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cid:image001.jpg@01D71F0A.5C5AD670"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520E081-6EC2-47A7-8DA0-5238287DF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313" y="-2"/>
            <a:ext cx="4554687"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92817" y="533400"/>
            <a:ext cx="3356919" cy="2209799"/>
          </a:xfrm>
          <a:solidFill>
            <a:srgbClr val="FFFFFF"/>
          </a:solidFill>
          <a:ln>
            <a:solidFill>
              <a:srgbClr val="404040"/>
            </a:solidFill>
          </a:ln>
        </p:spPr>
        <p:style>
          <a:lnRef idx="2">
            <a:schemeClr val="accent1"/>
          </a:lnRef>
          <a:fillRef idx="1">
            <a:schemeClr val="lt1"/>
          </a:fillRef>
          <a:effectRef idx="0">
            <a:schemeClr val="accent1"/>
          </a:effectRef>
          <a:fontRef idx="minor">
            <a:schemeClr val="dk1"/>
          </a:fontRef>
        </p:style>
        <p:txBody>
          <a:bodyPr vert="horz" lIns="182880" tIns="182880" rIns="182880" bIns="182880" rtlCol="0" anchor="ctr">
            <a:noAutofit/>
          </a:bodyPr>
          <a:lstStyle/>
          <a:p>
            <a:br>
              <a:rPr lang="en-US" sz="1600" b="1" dirty="0">
                <a:latin typeface="+mj-lt"/>
                <a:ea typeface="+mj-ea"/>
                <a:cs typeface="+mj-cs"/>
              </a:rPr>
            </a:br>
            <a:br>
              <a:rPr lang="en-US" sz="1600" b="1" dirty="0">
                <a:latin typeface="+mj-lt"/>
                <a:ea typeface="+mj-ea"/>
                <a:cs typeface="+mj-cs"/>
              </a:rPr>
            </a:br>
            <a:r>
              <a:rPr lang="en-US" sz="1600" b="1" dirty="0">
                <a:latin typeface="+mj-lt"/>
                <a:ea typeface="+mj-ea"/>
                <a:cs typeface="+mj-cs"/>
              </a:rPr>
              <a:t>New York State </a:t>
            </a:r>
            <a:br>
              <a:rPr lang="en-US" sz="1600" b="1" dirty="0">
                <a:latin typeface="+mj-lt"/>
                <a:ea typeface="+mj-ea"/>
                <a:cs typeface="+mj-cs"/>
              </a:rPr>
            </a:br>
            <a:r>
              <a:rPr lang="en-US" sz="1600" b="1" dirty="0">
                <a:latin typeface="+mj-lt"/>
                <a:ea typeface="+mj-ea"/>
                <a:cs typeface="+mj-cs"/>
              </a:rPr>
              <a:t>Fire Safety Inspection </a:t>
            </a:r>
            <a:br>
              <a:rPr lang="en-US" sz="1600" b="1" dirty="0">
                <a:latin typeface="+mj-lt"/>
                <a:ea typeface="+mj-ea"/>
                <a:cs typeface="+mj-cs"/>
              </a:rPr>
            </a:br>
            <a:r>
              <a:rPr lang="en-US" sz="1600" b="1" dirty="0">
                <a:latin typeface="+mj-lt"/>
                <a:ea typeface="+mj-ea"/>
                <a:cs typeface="+mj-cs"/>
              </a:rPr>
              <a:t>Reporting </a:t>
            </a:r>
            <a:br>
              <a:rPr lang="en-US" sz="1600" b="1" dirty="0">
                <a:latin typeface="+mj-lt"/>
                <a:ea typeface="+mj-ea"/>
                <a:cs typeface="+mj-cs"/>
              </a:rPr>
            </a:br>
            <a:r>
              <a:rPr lang="en-US" sz="1600" b="1" dirty="0">
                <a:latin typeface="+mj-lt"/>
                <a:ea typeface="+mj-ea"/>
                <a:cs typeface="+mj-cs"/>
              </a:rPr>
              <a:t>for Religious and Independent Schools</a:t>
            </a:r>
            <a:br>
              <a:rPr lang="en-US" sz="1600" b="1" dirty="0">
                <a:latin typeface="+mj-lt"/>
                <a:ea typeface="+mj-ea"/>
                <a:cs typeface="+mj-cs"/>
              </a:rPr>
            </a:br>
            <a:r>
              <a:rPr lang="en-US" sz="1600" b="1" dirty="0">
                <a:latin typeface="+mj-lt"/>
                <a:ea typeface="+mj-ea"/>
                <a:cs typeface="+mj-cs"/>
              </a:rPr>
              <a:t>2021</a:t>
            </a:r>
            <a:br>
              <a:rPr lang="en-US" sz="1600" b="1" dirty="0">
                <a:latin typeface="+mj-lt"/>
                <a:ea typeface="+mj-ea"/>
                <a:cs typeface="+mj-cs"/>
              </a:rPr>
            </a:br>
            <a:endParaRPr lang="en-US" sz="1600" b="1" dirty="0">
              <a:latin typeface="+mj-lt"/>
              <a:ea typeface="+mj-ea"/>
              <a:cs typeface="+mj-cs"/>
            </a:endParaRPr>
          </a:p>
        </p:txBody>
      </p:sp>
      <p:sp>
        <p:nvSpPr>
          <p:cNvPr id="25" name="Rectangle 24">
            <a:extLst>
              <a:ext uri="{FF2B5EF4-FFF2-40B4-BE49-F238E27FC236}">
                <a16:creationId xmlns:a16="http://schemas.microsoft.com/office/drawing/2014/main" id="{2983BE9E-273D-4138-9BE1-7C340FF39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24" y="640080"/>
            <a:ext cx="3614166"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AB2E30F-73DC-4179-A3AA-50EF9BC81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6357"/>
            <a:ext cx="3383449"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192817" y="2858703"/>
            <a:ext cx="3356919" cy="3042547"/>
          </a:xfrm>
        </p:spPr>
        <p:txBody>
          <a:bodyPr vert="horz" lIns="91440" tIns="45720" rIns="91440" bIns="45720" rtlCol="0">
            <a:normAutofit/>
          </a:bodyPr>
          <a:lstStyle/>
          <a:p>
            <a:pPr algn="l"/>
            <a:endParaRPr lang="en-US" b="1" dirty="0">
              <a:solidFill>
                <a:srgbClr val="FFFFFF"/>
              </a:solidFill>
            </a:endParaRPr>
          </a:p>
          <a:p>
            <a:pPr algn="l"/>
            <a:endParaRPr lang="en-US" b="1" dirty="0">
              <a:solidFill>
                <a:srgbClr val="FFFFFF"/>
              </a:solidFill>
            </a:endParaRPr>
          </a:p>
          <a:p>
            <a:pPr algn="l"/>
            <a:r>
              <a:rPr lang="en-US" b="1" dirty="0">
                <a:solidFill>
                  <a:srgbClr val="FFFFFF"/>
                </a:solidFill>
              </a:rPr>
              <a:t>New York State Education Department</a:t>
            </a:r>
          </a:p>
          <a:p>
            <a:pPr algn="l"/>
            <a:r>
              <a:rPr lang="en-US" b="1" dirty="0">
                <a:solidFill>
                  <a:srgbClr val="FFFFFF"/>
                </a:solidFill>
              </a:rPr>
              <a:t>State Office of Religious and Independent Schools</a:t>
            </a:r>
          </a:p>
          <a:p>
            <a:pPr indent="-228600" algn="l">
              <a:buFont typeface="Arial" panose="020B0604020202020204" pitchFamily="34" charset="0"/>
              <a:buChar char="•"/>
            </a:pPr>
            <a:endParaRPr lang="en-US" b="1" dirty="0">
              <a:solidFill>
                <a:srgbClr val="FFFFFF"/>
              </a:solidFill>
            </a:endParaRPr>
          </a:p>
        </p:txBody>
      </p:sp>
      <p:sp>
        <p:nvSpPr>
          <p:cNvPr id="4" name="Slide Number Placeholder 3"/>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843B9B4A-94A1-4AEA-B4E0-0C2E04C59431}" type="slidenum">
              <a:rPr lang="en-US" smtClean="0"/>
              <a:pPr>
                <a:lnSpc>
                  <a:spcPct val="90000"/>
                </a:lnSpc>
                <a:spcAft>
                  <a:spcPts val="600"/>
                </a:spcAft>
              </a:pPr>
              <a:t>1</a:t>
            </a:fld>
            <a:endParaRPr lang="en-US"/>
          </a:p>
        </p:txBody>
      </p:sp>
      <p:pic>
        <p:nvPicPr>
          <p:cNvPr id="6" name="Picture 5" descr="Logo&#10;&#10;Description automatically generated">
            <a:extLst>
              <a:ext uri="{FF2B5EF4-FFF2-40B4-BE49-F238E27FC236}">
                <a16:creationId xmlns:a16="http://schemas.microsoft.com/office/drawing/2014/main" id="{02E60052-753E-4A33-A708-027A8A9E7B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607" y="1828799"/>
            <a:ext cx="3200400" cy="3200400"/>
          </a:xfrm>
          <a:prstGeom prst="rect">
            <a:avLst/>
          </a:prstGeom>
        </p:spPr>
      </p:pic>
    </p:spTree>
    <p:extLst>
      <p:ext uri="{BB962C8B-B14F-4D97-AF65-F5344CB8AC3E}">
        <p14:creationId xmlns:p14="http://schemas.microsoft.com/office/powerpoint/2010/main" val="33620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43B9B4A-94A1-4AEA-B4E0-0C2E04C59431}" type="slidenum">
              <a:rPr lang="en-US" smtClean="0"/>
              <a:t>10</a:t>
            </a:fld>
            <a:endParaRPr lang="en-US"/>
          </a:p>
        </p:txBody>
      </p:sp>
      <p:sp>
        <p:nvSpPr>
          <p:cNvPr id="8" name="TextBox 7"/>
          <p:cNvSpPr txBox="1"/>
          <p:nvPr/>
        </p:nvSpPr>
        <p:spPr>
          <a:xfrm>
            <a:off x="990121" y="143052"/>
            <a:ext cx="7163459" cy="1200329"/>
          </a:xfrm>
          <a:prstGeom prst="rect">
            <a:avLst/>
          </a:prstGeom>
          <a:noFill/>
          <a:ln>
            <a:solidFill>
              <a:srgbClr val="C00000"/>
            </a:solidFill>
          </a:ln>
        </p:spPr>
        <p:txBody>
          <a:bodyPr wrap="square" rtlCol="0">
            <a:spAutoFit/>
          </a:bodyPr>
          <a:lstStyle/>
          <a:p>
            <a:pPr algn="ctr"/>
            <a:endParaRPr lang="en-US" sz="2400" b="1" u="sng" dirty="0">
              <a:solidFill>
                <a:srgbClr val="663300"/>
              </a:solidFill>
            </a:endParaRPr>
          </a:p>
          <a:p>
            <a:pPr algn="ctr"/>
            <a:r>
              <a:rPr lang="en-US" sz="2400" b="1" u="sng" dirty="0">
                <a:solidFill>
                  <a:srgbClr val="002060"/>
                </a:solidFill>
              </a:rPr>
              <a:t>Inspection Section 2</a:t>
            </a:r>
            <a:r>
              <a:rPr lang="en-US" sz="2400" b="1" dirty="0">
                <a:solidFill>
                  <a:srgbClr val="002060"/>
                </a:solidFill>
              </a:rPr>
              <a:t>: Nonconformance Information</a:t>
            </a:r>
          </a:p>
        </p:txBody>
      </p:sp>
      <p:sp>
        <p:nvSpPr>
          <p:cNvPr id="9" name="Oval 8"/>
          <p:cNvSpPr/>
          <p:nvPr/>
        </p:nvSpPr>
        <p:spPr>
          <a:xfrm>
            <a:off x="2286000" y="2895600"/>
            <a:ext cx="2285851" cy="8077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3269BAC-2838-4841-81F0-B192F07DD45B}"/>
              </a:ext>
            </a:extLst>
          </p:cNvPr>
          <p:cNvPicPr/>
          <p:nvPr/>
        </p:nvPicPr>
        <p:blipFill rotWithShape="1">
          <a:blip r:embed="rId3"/>
          <a:srcRect l="17265" t="25833" b="17917"/>
          <a:stretch/>
        </p:blipFill>
        <p:spPr bwMode="auto">
          <a:xfrm>
            <a:off x="335607" y="1447800"/>
            <a:ext cx="8472488" cy="34528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117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8FF81F-9893-45B9-A0CF-32F4838BCBBB}"/>
              </a:ext>
            </a:extLst>
          </p:cNvPr>
          <p:cNvSpPr>
            <a:spLocks noGrp="1"/>
          </p:cNvSpPr>
          <p:nvPr>
            <p:ph type="title"/>
          </p:nvPr>
        </p:nvSpPr>
        <p:spPr/>
        <p:txBody>
          <a:bodyPr/>
          <a:lstStyle/>
          <a:p>
            <a:r>
              <a:rPr lang="en-US" b="1" dirty="0">
                <a:solidFill>
                  <a:srgbClr val="002060"/>
                </a:solidFill>
              </a:rPr>
              <a:t>Nonconformance Correction</a:t>
            </a:r>
          </a:p>
        </p:txBody>
      </p:sp>
      <p:pic>
        <p:nvPicPr>
          <p:cNvPr id="8" name="Content Placeholder 7">
            <a:extLst>
              <a:ext uri="{FF2B5EF4-FFF2-40B4-BE49-F238E27FC236}">
                <a16:creationId xmlns:a16="http://schemas.microsoft.com/office/drawing/2014/main" id="{69295C5D-CF59-4E92-B527-13A9C78EBB4C}"/>
              </a:ext>
            </a:extLst>
          </p:cNvPr>
          <p:cNvPicPr>
            <a:picLocks noGrp="1"/>
          </p:cNvPicPr>
          <p:nvPr>
            <p:ph idx="1"/>
          </p:nvPr>
        </p:nvPicPr>
        <p:blipFill rotWithShape="1">
          <a:blip r:embed="rId3"/>
          <a:srcRect t="9690" r="1882" b="5039"/>
          <a:stretch/>
        </p:blipFill>
        <p:spPr bwMode="auto">
          <a:xfrm>
            <a:off x="762000" y="2362200"/>
            <a:ext cx="7696200" cy="4038599"/>
          </a:xfrm>
          <a:prstGeom prst="rect">
            <a:avLst/>
          </a:prstGeom>
          <a:ln>
            <a:noFill/>
          </a:ln>
          <a:extLst>
            <a:ext uri="{53640926-AAD7-44D8-BBD7-CCE9431645EC}">
              <a14:shadowObscured xmlns:a14="http://schemas.microsoft.com/office/drawing/2010/main"/>
            </a:ext>
          </a:extLst>
        </p:spPr>
      </p:pic>
      <p:sp>
        <p:nvSpPr>
          <p:cNvPr id="5" name="Slide Number Placeholder 4">
            <a:extLst>
              <a:ext uri="{FF2B5EF4-FFF2-40B4-BE49-F238E27FC236}">
                <a16:creationId xmlns:a16="http://schemas.microsoft.com/office/drawing/2014/main" id="{24CF588F-0B5D-4F2F-81B3-11ADD42BC4D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33239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43B9B4A-94A1-4AEA-B4E0-0C2E04C59431}" type="slidenum">
              <a:rPr lang="en-US" smtClean="0"/>
              <a:t>12</a:t>
            </a:fld>
            <a:endParaRPr lang="en-US"/>
          </a:p>
        </p:txBody>
      </p:sp>
      <p:sp>
        <p:nvSpPr>
          <p:cNvPr id="6" name="TextBox 5"/>
          <p:cNvSpPr txBox="1"/>
          <p:nvPr/>
        </p:nvSpPr>
        <p:spPr>
          <a:xfrm>
            <a:off x="1775976" y="265779"/>
            <a:ext cx="5592048" cy="830997"/>
          </a:xfrm>
          <a:prstGeom prst="rect">
            <a:avLst/>
          </a:prstGeom>
          <a:noFill/>
          <a:ln>
            <a:solidFill>
              <a:srgbClr val="C00000"/>
            </a:solidFill>
          </a:ln>
        </p:spPr>
        <p:txBody>
          <a:bodyPr wrap="square" rtlCol="0">
            <a:spAutoFit/>
          </a:bodyPr>
          <a:lstStyle/>
          <a:p>
            <a:pPr algn="ctr"/>
            <a:endParaRPr lang="en-US" sz="2400" b="1" dirty="0">
              <a:solidFill>
                <a:srgbClr val="663300"/>
              </a:solidFill>
            </a:endParaRPr>
          </a:p>
          <a:p>
            <a:pPr algn="ctr"/>
            <a:r>
              <a:rPr lang="en-US" sz="2400" b="1" dirty="0">
                <a:solidFill>
                  <a:srgbClr val="002060"/>
                </a:solidFill>
              </a:rPr>
              <a:t>Inspection Verification &amp; Certification</a:t>
            </a:r>
          </a:p>
        </p:txBody>
      </p:sp>
      <p:pic>
        <p:nvPicPr>
          <p:cNvPr id="7" name="Picture 6">
            <a:extLst>
              <a:ext uri="{FF2B5EF4-FFF2-40B4-BE49-F238E27FC236}">
                <a16:creationId xmlns:a16="http://schemas.microsoft.com/office/drawing/2014/main" id="{E63075D1-5B03-42EA-8CE6-8BFFE39E5736}"/>
              </a:ext>
            </a:extLst>
          </p:cNvPr>
          <p:cNvPicPr/>
          <p:nvPr/>
        </p:nvPicPr>
        <p:blipFill rotWithShape="1">
          <a:blip r:embed="rId3"/>
          <a:srcRect l="17109" t="23333" b="18750"/>
          <a:stretch/>
        </p:blipFill>
        <p:spPr bwMode="auto">
          <a:xfrm>
            <a:off x="22609" y="1295400"/>
            <a:ext cx="9144000" cy="3886200"/>
          </a:xfrm>
          <a:prstGeom prst="rect">
            <a:avLst/>
          </a:prstGeom>
          <a:ln>
            <a:noFill/>
          </a:ln>
          <a:extLst>
            <a:ext uri="{53640926-AAD7-44D8-BBD7-CCE9431645EC}">
              <a14:shadowObscured xmlns:a14="http://schemas.microsoft.com/office/drawing/2010/main"/>
            </a:ext>
          </a:extLst>
        </p:spPr>
      </p:pic>
      <p:sp>
        <p:nvSpPr>
          <p:cNvPr id="2" name="Oval 1">
            <a:extLst>
              <a:ext uri="{FF2B5EF4-FFF2-40B4-BE49-F238E27FC236}">
                <a16:creationId xmlns:a16="http://schemas.microsoft.com/office/drawing/2014/main" id="{1A19D32C-978B-4337-8E57-5E12962226A4}"/>
              </a:ext>
            </a:extLst>
          </p:cNvPr>
          <p:cNvSpPr/>
          <p:nvPr/>
        </p:nvSpPr>
        <p:spPr>
          <a:xfrm>
            <a:off x="6043612" y="2133600"/>
            <a:ext cx="3152775" cy="289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95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43B9B4A-94A1-4AEA-B4E0-0C2E04C59431}" type="slidenum">
              <a:rPr lang="en-US" smtClean="0"/>
              <a:t>13</a:t>
            </a:fld>
            <a:endParaRPr lang="en-US"/>
          </a:p>
        </p:txBody>
      </p:sp>
      <p:sp>
        <p:nvSpPr>
          <p:cNvPr id="6" name="TextBox 5"/>
          <p:cNvSpPr txBox="1"/>
          <p:nvPr/>
        </p:nvSpPr>
        <p:spPr>
          <a:xfrm>
            <a:off x="304801" y="307626"/>
            <a:ext cx="8686799" cy="738664"/>
          </a:xfrm>
          <a:prstGeom prst="rect">
            <a:avLst/>
          </a:prstGeom>
          <a:noFill/>
          <a:ln>
            <a:solidFill>
              <a:srgbClr val="C00000"/>
            </a:solidFill>
          </a:ln>
        </p:spPr>
        <p:txBody>
          <a:bodyPr wrap="square" rtlCol="0">
            <a:spAutoFit/>
          </a:bodyPr>
          <a:lstStyle/>
          <a:p>
            <a:pPr algn="ctr"/>
            <a:r>
              <a:rPr lang="en-US" sz="2100" b="1" u="sng" dirty="0">
                <a:solidFill>
                  <a:srgbClr val="002060"/>
                </a:solidFill>
              </a:rPr>
              <a:t>Inspection Section 3</a:t>
            </a:r>
            <a:r>
              <a:rPr lang="en-US" sz="2100" b="1" dirty="0">
                <a:solidFill>
                  <a:srgbClr val="002060"/>
                </a:solidFill>
              </a:rPr>
              <a:t>: Inspector &amp; Building Administrator Information</a:t>
            </a:r>
          </a:p>
        </p:txBody>
      </p:sp>
      <p:pic>
        <p:nvPicPr>
          <p:cNvPr id="7" name="Picture 6">
            <a:extLst>
              <a:ext uri="{FF2B5EF4-FFF2-40B4-BE49-F238E27FC236}">
                <a16:creationId xmlns:a16="http://schemas.microsoft.com/office/drawing/2014/main" id="{EA3591D0-3CA4-4015-B7DE-4994642CD446}"/>
              </a:ext>
            </a:extLst>
          </p:cNvPr>
          <p:cNvPicPr/>
          <p:nvPr/>
        </p:nvPicPr>
        <p:blipFill rotWithShape="1">
          <a:blip r:embed="rId3"/>
          <a:srcRect l="16876" t="34306" r="2969" b="23611"/>
          <a:stretch/>
        </p:blipFill>
        <p:spPr bwMode="auto">
          <a:xfrm>
            <a:off x="304801" y="990599"/>
            <a:ext cx="8610600" cy="2801429"/>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8845F5CB-FF7B-481F-BF42-784D920C053D}"/>
              </a:ext>
            </a:extLst>
          </p:cNvPr>
          <p:cNvPicPr/>
          <p:nvPr/>
        </p:nvPicPr>
        <p:blipFill rotWithShape="1">
          <a:blip r:embed="rId4"/>
          <a:srcRect l="17187" t="24583" b="19167"/>
          <a:stretch/>
        </p:blipFill>
        <p:spPr bwMode="auto">
          <a:xfrm>
            <a:off x="57150" y="3792029"/>
            <a:ext cx="9086850" cy="2895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014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45389" y="1604772"/>
            <a:ext cx="2736342" cy="3648456"/>
          </a:xfrm>
          <a:prstGeom prst="roundRect">
            <a:avLst>
              <a:gd name="adj" fmla="val 14141"/>
            </a:avLst>
          </a:prstGeom>
          <a:solidFill>
            <a:schemeClr val="accent2"/>
          </a:solidFill>
          <a:ln>
            <a:noFill/>
          </a:ln>
        </p:spPr>
        <p:txBody>
          <a:bodyPr vert="horz" lIns="182880" tIns="182880" rIns="182880" bIns="182880" rtlCol="0" anchor="ctr" anchorCtr="1">
            <a:normAutofit/>
          </a:bodyPr>
          <a:lstStyle/>
          <a:p>
            <a:pPr lvl="0">
              <a:spcAft>
                <a:spcPts val="600"/>
              </a:spcAft>
            </a:pPr>
            <a:r>
              <a:rPr lang="en-US" sz="1900" b="1" dirty="0">
                <a:solidFill>
                  <a:srgbClr val="FFFFFF"/>
                </a:solidFill>
              </a:rPr>
              <a:t>Updated Fire Report Manual</a:t>
            </a:r>
            <a:br>
              <a:rPr lang="en-US" sz="1900" b="1" dirty="0">
                <a:solidFill>
                  <a:srgbClr val="FFFFFF"/>
                </a:solidFill>
              </a:rPr>
            </a:br>
            <a:br>
              <a:rPr lang="en-US" sz="1900" b="1" dirty="0">
                <a:solidFill>
                  <a:srgbClr val="FFFFFF"/>
                </a:solidFill>
              </a:rPr>
            </a:br>
            <a:r>
              <a:rPr lang="en-US" sz="1900" dirty="0">
                <a:solidFill>
                  <a:srgbClr val="FFFFFF"/>
                </a:solidFill>
                <a:hlinkClick r:id="rId3">
                  <a:extLst>
                    <a:ext uri="{A12FA001-AC4F-418D-AE19-62706E023703}">
                      <ahyp:hlinkClr xmlns:ahyp="http://schemas.microsoft.com/office/drawing/2018/hyperlinkcolor" val="tx"/>
                    </a:ext>
                  </a:extLst>
                </a:hlinkClick>
              </a:rPr>
              <a:t>http://www.p12.nysed.gov/nonpub/fire_safety_report.html</a:t>
            </a:r>
            <a:r>
              <a:rPr lang="en-US" sz="1900" dirty="0">
                <a:solidFill>
                  <a:srgbClr val="FFFFFF"/>
                </a:solidFill>
              </a:rPr>
              <a:t> </a:t>
            </a:r>
            <a:br>
              <a:rPr lang="en-US" sz="1900" dirty="0">
                <a:solidFill>
                  <a:srgbClr val="FFFFFF"/>
                </a:solidFill>
              </a:rPr>
            </a:br>
            <a:endParaRPr lang="en-US" sz="1900" b="1" dirty="0">
              <a:solidFill>
                <a:srgbClr val="FFFFFF"/>
              </a:solidFill>
            </a:endParaRPr>
          </a:p>
        </p:txBody>
      </p:sp>
      <p:sp>
        <p:nvSpPr>
          <p:cNvPr id="45" name="Rounded Rectangle 17">
            <a:extLst>
              <a:ext uri="{FF2B5EF4-FFF2-40B4-BE49-F238E27FC236}">
                <a16:creationId xmlns:a16="http://schemas.microsoft.com/office/drawing/2014/main" id="{7162ADE4-D2A2-4020-B20E-56D16C2D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558" y="1442330"/>
            <a:ext cx="2980005" cy="3973340"/>
          </a:xfrm>
          <a:prstGeom prst="round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570D5FBE-91A0-4BF7-AB0C-38F46317C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14057" y="640080"/>
            <a:ext cx="4450842"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2">
            <a:extLst>
              <a:ext uri="{FF2B5EF4-FFF2-40B4-BE49-F238E27FC236}">
                <a16:creationId xmlns:a16="http://schemas.microsoft.com/office/drawing/2014/main" id="{CA709FD6-64B3-48B4-A217-6B917E0B6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7501" y="802767"/>
            <a:ext cx="4203954"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application&#10;&#10;Description automatically generated">
            <a:extLst>
              <a:ext uri="{FF2B5EF4-FFF2-40B4-BE49-F238E27FC236}">
                <a16:creationId xmlns:a16="http://schemas.microsoft.com/office/drawing/2014/main" id="{6CF96B25-7FC3-4D3B-B7FB-2B4453A67CA3}"/>
              </a:ext>
            </a:extLst>
          </p:cNvPr>
          <p:cNvPicPr/>
          <p:nvPr/>
        </p:nvPicPr>
        <p:blipFill rotWithShape="1">
          <a:blip r:embed="rId4"/>
          <a:srcRect l="32578" t="25555" r="30781" b="14306"/>
          <a:stretch/>
        </p:blipFill>
        <p:spPr bwMode="auto">
          <a:xfrm>
            <a:off x="4578990" y="1553984"/>
            <a:ext cx="3720976" cy="3435326"/>
          </a:xfrm>
          <a:prstGeom prst="rect">
            <a:avLst/>
          </a:prstGeom>
          <a:extLst>
            <a:ext uri="{53640926-AAD7-44D8-BBD7-CCE9431645EC}">
              <a14:shadowObscured xmlns:a14="http://schemas.microsoft.com/office/drawing/2010/main"/>
            </a:ext>
          </a:extLst>
        </p:spPr>
      </p:pic>
      <p:sp>
        <p:nvSpPr>
          <p:cNvPr id="5" name="Slide Number Placeholder 4"/>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843B9B4A-94A1-4AEA-B4E0-0C2E04C59431}" type="slidenum">
              <a:rPr lang="en-US" smtClean="0"/>
              <a:pPr>
                <a:lnSpc>
                  <a:spcPct val="90000"/>
                </a:lnSpc>
                <a:spcAft>
                  <a:spcPts val="600"/>
                </a:spcAft>
              </a:pPr>
              <a:t>14</a:t>
            </a:fld>
            <a:endParaRPr lang="en-US"/>
          </a:p>
        </p:txBody>
      </p:sp>
    </p:spTree>
    <p:extLst>
      <p:ext uri="{BB962C8B-B14F-4D97-AF65-F5344CB8AC3E}">
        <p14:creationId xmlns:p14="http://schemas.microsoft.com/office/powerpoint/2010/main" val="41847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E3168-D7B9-4816-AACE-791E4AE5B86E}"/>
              </a:ext>
            </a:extLst>
          </p:cNvPr>
          <p:cNvSpPr>
            <a:spLocks noGrp="1"/>
          </p:cNvSpPr>
          <p:nvPr>
            <p:ph type="title"/>
          </p:nvPr>
        </p:nvSpPr>
        <p:spPr>
          <a:xfrm>
            <a:off x="1673352" y="467418"/>
            <a:ext cx="5797296" cy="1188720"/>
          </a:xfrm>
        </p:spPr>
        <p:txBody>
          <a:bodyPr>
            <a:normAutofit/>
          </a:bodyPr>
          <a:lstStyle/>
          <a:p>
            <a:r>
              <a:rPr lang="en-US" sz="2000" b="1"/>
              <a:t>Online Fire Report System – FAQ</a:t>
            </a:r>
            <a:br>
              <a:rPr lang="en-US" sz="2000" b="1"/>
            </a:br>
            <a:r>
              <a:rPr lang="en-US" sz="2000" b="1"/>
              <a:t>NYS Education Law 807-a </a:t>
            </a:r>
            <a:endParaRPr lang="en-US" sz="2000"/>
          </a:p>
        </p:txBody>
      </p:sp>
      <p:sp>
        <p:nvSpPr>
          <p:cNvPr id="3" name="Content Placeholder 2">
            <a:extLst>
              <a:ext uri="{FF2B5EF4-FFF2-40B4-BE49-F238E27FC236}">
                <a16:creationId xmlns:a16="http://schemas.microsoft.com/office/drawing/2014/main" id="{E9D40F59-7C5B-43CC-9B54-E26AE2661503}"/>
              </a:ext>
            </a:extLst>
          </p:cNvPr>
          <p:cNvSpPr>
            <a:spLocks noGrp="1"/>
          </p:cNvSpPr>
          <p:nvPr>
            <p:ph idx="1"/>
          </p:nvPr>
        </p:nvSpPr>
        <p:spPr>
          <a:xfrm>
            <a:off x="1279546" y="2291262"/>
            <a:ext cx="6584634" cy="2879256"/>
          </a:xfrm>
        </p:spPr>
        <p:txBody>
          <a:bodyPr>
            <a:normAutofit/>
          </a:bodyPr>
          <a:lstStyle/>
          <a:p>
            <a:pPr marL="0" indent="0">
              <a:lnSpc>
                <a:spcPct val="90000"/>
              </a:lnSpc>
              <a:buNone/>
            </a:pPr>
            <a:r>
              <a:rPr lang="en-US" sz="1400" b="1" dirty="0">
                <a:solidFill>
                  <a:srgbClr val="404040"/>
                </a:solidFill>
              </a:rPr>
              <a:t>Q. Which religious and nonpublic schools are required to </a:t>
            </a:r>
            <a:r>
              <a:rPr lang="en-US" sz="1400" b="1" u="sng" dirty="0">
                <a:solidFill>
                  <a:srgbClr val="404040"/>
                </a:solidFill>
              </a:rPr>
              <a:t>submit</a:t>
            </a:r>
            <a:r>
              <a:rPr lang="en-US" sz="1400" b="1" dirty="0">
                <a:solidFill>
                  <a:srgbClr val="404040"/>
                </a:solidFill>
              </a:rPr>
              <a:t> a fire safety report (FSR) with NYSED? </a:t>
            </a:r>
          </a:p>
          <a:p>
            <a:pPr marL="0" indent="0">
              <a:lnSpc>
                <a:spcPct val="90000"/>
              </a:lnSpc>
              <a:buNone/>
            </a:pPr>
            <a:r>
              <a:rPr lang="en-US" sz="1400" dirty="0">
                <a:solidFill>
                  <a:srgbClr val="404040"/>
                </a:solidFill>
              </a:rPr>
              <a:t>A. All schools are required to have an annual fire safety inspection completed;</a:t>
            </a:r>
          </a:p>
          <a:p>
            <a:pPr marL="0" indent="0">
              <a:lnSpc>
                <a:spcPct val="90000"/>
              </a:lnSpc>
              <a:buNone/>
            </a:pPr>
            <a:r>
              <a:rPr lang="en-US" sz="1400" dirty="0">
                <a:solidFill>
                  <a:srgbClr val="404040"/>
                </a:solidFill>
              </a:rPr>
              <a:t>	the requirement to submit the FSR does not apply to religious and 	independent schools in the cities of NYC (five boroughs), Buffalo, 	Rochester, Syracuse, and Yonkers and for any school outside of these 	areas that have enrollment under 25 students </a:t>
            </a:r>
          </a:p>
          <a:p>
            <a:pPr marL="0" indent="0">
              <a:lnSpc>
                <a:spcPct val="90000"/>
              </a:lnSpc>
              <a:buNone/>
            </a:pPr>
            <a:endParaRPr lang="en-US" sz="1400" dirty="0">
              <a:solidFill>
                <a:srgbClr val="404040"/>
              </a:solidFill>
            </a:endParaRPr>
          </a:p>
          <a:p>
            <a:pPr marL="0" indent="0">
              <a:lnSpc>
                <a:spcPct val="90000"/>
              </a:lnSpc>
              <a:buNone/>
            </a:pPr>
            <a:r>
              <a:rPr lang="en-US" sz="1400" b="1" dirty="0">
                <a:solidFill>
                  <a:srgbClr val="404040"/>
                </a:solidFill>
              </a:rPr>
              <a:t>Q. When are the annual FSR required to be submitted to NYSED? </a:t>
            </a:r>
          </a:p>
          <a:p>
            <a:pPr marL="0" indent="0">
              <a:lnSpc>
                <a:spcPct val="90000"/>
              </a:lnSpc>
              <a:buNone/>
            </a:pPr>
            <a:r>
              <a:rPr lang="en-US" sz="1400" dirty="0">
                <a:solidFill>
                  <a:srgbClr val="404040"/>
                </a:solidFill>
              </a:rPr>
              <a:t>A. The annual FSR are required to be completed by between July 1 and </a:t>
            </a:r>
            <a:r>
              <a:rPr lang="en-US" sz="1400" baseline="30000" dirty="0">
                <a:solidFill>
                  <a:srgbClr val="404040"/>
                </a:solidFill>
              </a:rPr>
              <a:t> </a:t>
            </a:r>
            <a:r>
              <a:rPr lang="en-US" sz="1400" dirty="0">
                <a:solidFill>
                  <a:srgbClr val="404040"/>
                </a:solidFill>
              </a:rPr>
              <a:t>December 1, annually and submit to NYSED by December 16, annually.  </a:t>
            </a:r>
          </a:p>
          <a:p>
            <a:pPr marL="0" indent="0">
              <a:lnSpc>
                <a:spcPct val="90000"/>
              </a:lnSpc>
              <a:buNone/>
            </a:pPr>
            <a:endParaRPr lang="en-US" sz="1400" dirty="0">
              <a:solidFill>
                <a:srgbClr val="404040"/>
              </a:solidFill>
            </a:endParaRPr>
          </a:p>
          <a:p>
            <a:pPr marL="0" indent="0">
              <a:lnSpc>
                <a:spcPct val="90000"/>
              </a:lnSpc>
              <a:buNone/>
            </a:pPr>
            <a:endParaRPr lang="en-US" sz="1400" dirty="0">
              <a:solidFill>
                <a:srgbClr val="404040"/>
              </a:solidFill>
            </a:endParaRPr>
          </a:p>
        </p:txBody>
      </p:sp>
      <p:sp>
        <p:nvSpPr>
          <p:cNvPr id="4" name="Slide Number Placeholder 3">
            <a:extLst>
              <a:ext uri="{FF2B5EF4-FFF2-40B4-BE49-F238E27FC236}">
                <a16:creationId xmlns:a16="http://schemas.microsoft.com/office/drawing/2014/main" id="{B45F0526-8F2A-43F0-9968-7A6D8CC3B522}"/>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843B9B4A-94A1-4AEA-B4E0-0C2E04C59431}" type="slidenum">
              <a:rPr lang="en-US" smtClean="0"/>
              <a:pPr>
                <a:lnSpc>
                  <a:spcPct val="90000"/>
                </a:lnSpc>
                <a:spcAft>
                  <a:spcPts val="600"/>
                </a:spcAft>
              </a:pPr>
              <a:t>15</a:t>
            </a:fld>
            <a:endParaRPr lang="en-US"/>
          </a:p>
        </p:txBody>
      </p:sp>
    </p:spTree>
    <p:extLst>
      <p:ext uri="{BB962C8B-B14F-4D97-AF65-F5344CB8AC3E}">
        <p14:creationId xmlns:p14="http://schemas.microsoft.com/office/powerpoint/2010/main" val="235723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48093-FB4C-4FDE-878C-B2FD34BB1C43}"/>
              </a:ext>
            </a:extLst>
          </p:cNvPr>
          <p:cNvSpPr>
            <a:spLocks noGrp="1"/>
          </p:cNvSpPr>
          <p:nvPr>
            <p:ph type="title"/>
          </p:nvPr>
        </p:nvSpPr>
        <p:spPr>
          <a:xfrm>
            <a:off x="1673352" y="467418"/>
            <a:ext cx="5797296" cy="1188720"/>
          </a:xfrm>
        </p:spPr>
        <p:txBody>
          <a:bodyPr>
            <a:normAutofit/>
          </a:bodyPr>
          <a:lstStyle/>
          <a:p>
            <a:br>
              <a:rPr lang="en-US" sz="1800" b="1"/>
            </a:br>
            <a:r>
              <a:rPr lang="en-US" sz="1800" b="1"/>
              <a:t>Online Fire Report System – FAQ</a:t>
            </a:r>
            <a:br>
              <a:rPr lang="en-US" sz="1800" b="1"/>
            </a:br>
            <a:endParaRPr lang="en-US" sz="1800"/>
          </a:p>
        </p:txBody>
      </p:sp>
      <p:sp>
        <p:nvSpPr>
          <p:cNvPr id="3" name="Content Placeholder 2">
            <a:extLst>
              <a:ext uri="{FF2B5EF4-FFF2-40B4-BE49-F238E27FC236}">
                <a16:creationId xmlns:a16="http://schemas.microsoft.com/office/drawing/2014/main" id="{488BD32C-8C96-41FC-BC7C-6E034F57CDE1}"/>
              </a:ext>
            </a:extLst>
          </p:cNvPr>
          <p:cNvSpPr>
            <a:spLocks noGrp="1"/>
          </p:cNvSpPr>
          <p:nvPr>
            <p:ph idx="1"/>
          </p:nvPr>
        </p:nvSpPr>
        <p:spPr>
          <a:xfrm>
            <a:off x="1279546" y="2291262"/>
            <a:ext cx="6584634" cy="2879256"/>
          </a:xfrm>
        </p:spPr>
        <p:txBody>
          <a:bodyPr>
            <a:normAutofit/>
          </a:bodyPr>
          <a:lstStyle/>
          <a:p>
            <a:pPr marL="0" indent="0">
              <a:lnSpc>
                <a:spcPct val="90000"/>
              </a:lnSpc>
              <a:buNone/>
            </a:pPr>
            <a:r>
              <a:rPr lang="en-US" sz="1400" b="1" dirty="0">
                <a:solidFill>
                  <a:srgbClr val="404040"/>
                </a:solidFill>
              </a:rPr>
              <a:t>Q. What changes are taking place with the annual fire inspection process itself?</a:t>
            </a:r>
          </a:p>
          <a:p>
            <a:pPr marL="457200" indent="-457200">
              <a:lnSpc>
                <a:spcPct val="90000"/>
              </a:lnSpc>
              <a:buAutoNum type="alphaUcPeriod"/>
            </a:pPr>
            <a:r>
              <a:rPr lang="en-US" sz="1400" dirty="0">
                <a:solidFill>
                  <a:srgbClr val="404040"/>
                </a:solidFill>
              </a:rPr>
              <a:t>None.  The new reporting system should have no impact on the actual fire inspection process.  NYSED has updated and streamlined the paper form (</a:t>
            </a:r>
            <a:r>
              <a:rPr lang="en-US" sz="1400" u="sng" dirty="0">
                <a:solidFill>
                  <a:srgbClr val="404040"/>
                </a:solidFill>
              </a:rPr>
              <a:t>to be retained at the local level ONLY</a:t>
            </a:r>
            <a:r>
              <a:rPr lang="en-US" sz="1400" dirty="0">
                <a:solidFill>
                  <a:srgbClr val="404040"/>
                </a:solidFill>
              </a:rPr>
              <a:t>), but the inspection process (aka – the NYS code items SED is requesting on the report) has not changed.</a:t>
            </a:r>
          </a:p>
          <a:p>
            <a:pPr marL="0" indent="0">
              <a:lnSpc>
                <a:spcPct val="90000"/>
              </a:lnSpc>
              <a:buNone/>
            </a:pPr>
            <a:r>
              <a:rPr lang="en-US" sz="1400" b="1" dirty="0">
                <a:solidFill>
                  <a:srgbClr val="404040"/>
                </a:solidFill>
              </a:rPr>
              <a:t>Q</a:t>
            </a:r>
            <a:r>
              <a:rPr lang="en-US" sz="1400" dirty="0">
                <a:solidFill>
                  <a:srgbClr val="404040"/>
                </a:solidFill>
              </a:rPr>
              <a:t>. </a:t>
            </a:r>
            <a:r>
              <a:rPr lang="en-US" sz="1400" b="1" dirty="0">
                <a:solidFill>
                  <a:srgbClr val="404040"/>
                </a:solidFill>
              </a:rPr>
              <a:t>The fire inspection report includes a field for the name and license # for the code enforcement official, but his/her signature is no longer part of the official submission package to SED.  Why has that changed?</a:t>
            </a:r>
          </a:p>
          <a:p>
            <a:pPr marL="457200" indent="-457200">
              <a:lnSpc>
                <a:spcPct val="90000"/>
              </a:lnSpc>
              <a:buFont typeface="+mj-lt"/>
              <a:buAutoNum type="alphaUcPeriod"/>
            </a:pPr>
            <a:r>
              <a:rPr lang="en-US" sz="1400" dirty="0">
                <a:solidFill>
                  <a:srgbClr val="404040"/>
                </a:solidFill>
              </a:rPr>
              <a:t>The school leader will </a:t>
            </a:r>
            <a:r>
              <a:rPr lang="en-US" sz="1400" u="sng" dirty="0">
                <a:solidFill>
                  <a:srgbClr val="404040"/>
                </a:solidFill>
              </a:rPr>
              <a:t>legally certify the data’s accuracy </a:t>
            </a:r>
            <a:r>
              <a:rPr lang="en-US" sz="1400" dirty="0">
                <a:solidFill>
                  <a:srgbClr val="404040"/>
                </a:solidFill>
              </a:rPr>
              <a:t>via the secure SED business portal.  This is the same portal used for many other sensitive SED processes.</a:t>
            </a:r>
          </a:p>
          <a:p>
            <a:pPr marL="0" indent="0">
              <a:lnSpc>
                <a:spcPct val="90000"/>
              </a:lnSpc>
              <a:buNone/>
            </a:pPr>
            <a:endParaRPr lang="en-US" sz="1400" b="1" dirty="0">
              <a:solidFill>
                <a:srgbClr val="404040"/>
              </a:solidFill>
            </a:endParaRPr>
          </a:p>
          <a:p>
            <a:pPr marL="0" indent="0">
              <a:lnSpc>
                <a:spcPct val="90000"/>
              </a:lnSpc>
              <a:buNone/>
            </a:pPr>
            <a:endParaRPr lang="en-US" sz="1400" dirty="0">
              <a:solidFill>
                <a:srgbClr val="404040"/>
              </a:solidFill>
            </a:endParaRPr>
          </a:p>
          <a:p>
            <a:pPr marL="0" indent="0">
              <a:lnSpc>
                <a:spcPct val="90000"/>
              </a:lnSpc>
              <a:buNone/>
            </a:pPr>
            <a:endParaRPr lang="en-US" sz="1400" b="1" dirty="0">
              <a:solidFill>
                <a:srgbClr val="404040"/>
              </a:solidFill>
            </a:endParaRPr>
          </a:p>
          <a:p>
            <a:pPr>
              <a:lnSpc>
                <a:spcPct val="90000"/>
              </a:lnSpc>
            </a:pPr>
            <a:endParaRPr lang="en-US" sz="1400" dirty="0">
              <a:solidFill>
                <a:srgbClr val="404040"/>
              </a:solidFill>
            </a:endParaRPr>
          </a:p>
        </p:txBody>
      </p:sp>
      <p:sp>
        <p:nvSpPr>
          <p:cNvPr id="4" name="Slide Number Placeholder 3">
            <a:extLst>
              <a:ext uri="{FF2B5EF4-FFF2-40B4-BE49-F238E27FC236}">
                <a16:creationId xmlns:a16="http://schemas.microsoft.com/office/drawing/2014/main" id="{1FC96A21-9698-4D2E-AD37-956D38015797}"/>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843B9B4A-94A1-4AEA-B4E0-0C2E04C59431}" type="slidenum">
              <a:rPr lang="en-US" smtClean="0"/>
              <a:pPr>
                <a:lnSpc>
                  <a:spcPct val="90000"/>
                </a:lnSpc>
                <a:spcAft>
                  <a:spcPts val="600"/>
                </a:spcAft>
              </a:pPr>
              <a:t>16</a:t>
            </a:fld>
            <a:endParaRPr lang="en-US"/>
          </a:p>
        </p:txBody>
      </p:sp>
    </p:spTree>
    <p:extLst>
      <p:ext uri="{BB962C8B-B14F-4D97-AF65-F5344CB8AC3E}">
        <p14:creationId xmlns:p14="http://schemas.microsoft.com/office/powerpoint/2010/main" val="168879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A5F462C-D9C7-4253-9FC0-6F12CAD9D8EF}"/>
              </a:ext>
            </a:extLst>
          </p:cNvPr>
          <p:cNvSpPr>
            <a:spLocks noGrp="1"/>
          </p:cNvSpPr>
          <p:nvPr>
            <p:ph type="title"/>
          </p:nvPr>
        </p:nvSpPr>
        <p:spPr>
          <a:xfrm>
            <a:off x="1673352" y="467418"/>
            <a:ext cx="5797296" cy="1188720"/>
          </a:xfrm>
        </p:spPr>
        <p:txBody>
          <a:bodyPr>
            <a:normAutofit/>
          </a:bodyPr>
          <a:lstStyle/>
          <a:p>
            <a:br>
              <a:rPr lang="en-US" sz="1800" b="1"/>
            </a:br>
            <a:r>
              <a:rPr lang="en-US" sz="1800" b="1"/>
              <a:t>Online Fire Report System – FAQ</a:t>
            </a:r>
            <a:br>
              <a:rPr lang="en-US" sz="1800" b="1"/>
            </a:br>
            <a:endParaRPr lang="en-US" sz="1800"/>
          </a:p>
        </p:txBody>
      </p:sp>
      <p:sp>
        <p:nvSpPr>
          <p:cNvPr id="7" name="Content Placeholder 6">
            <a:extLst>
              <a:ext uri="{FF2B5EF4-FFF2-40B4-BE49-F238E27FC236}">
                <a16:creationId xmlns:a16="http://schemas.microsoft.com/office/drawing/2014/main" id="{2B17B23E-CE90-43D6-966F-4BBD9F33625F}"/>
              </a:ext>
            </a:extLst>
          </p:cNvPr>
          <p:cNvSpPr>
            <a:spLocks noGrp="1"/>
          </p:cNvSpPr>
          <p:nvPr>
            <p:ph idx="1"/>
          </p:nvPr>
        </p:nvSpPr>
        <p:spPr>
          <a:xfrm>
            <a:off x="1279546" y="1843590"/>
            <a:ext cx="6584634" cy="3490410"/>
          </a:xfrm>
        </p:spPr>
        <p:txBody>
          <a:bodyPr>
            <a:normAutofit/>
          </a:bodyPr>
          <a:lstStyle/>
          <a:p>
            <a:pPr marL="0" indent="0">
              <a:lnSpc>
                <a:spcPct val="90000"/>
              </a:lnSpc>
              <a:buNone/>
            </a:pPr>
            <a:r>
              <a:rPr lang="en-US" sz="1400" b="1" dirty="0">
                <a:solidFill>
                  <a:srgbClr val="404040"/>
                </a:solidFill>
              </a:rPr>
              <a:t>Q</a:t>
            </a:r>
            <a:r>
              <a:rPr lang="en-US" sz="1400" dirty="0">
                <a:solidFill>
                  <a:srgbClr val="404040"/>
                </a:solidFill>
              </a:rPr>
              <a:t>. </a:t>
            </a:r>
            <a:r>
              <a:rPr lang="en-US" sz="1400" b="1" dirty="0">
                <a:solidFill>
                  <a:srgbClr val="404040"/>
                </a:solidFill>
              </a:rPr>
              <a:t>Who is the Fire Code and Building Code enforcement authority for nonpublic school facilities? </a:t>
            </a:r>
          </a:p>
          <a:p>
            <a:pPr marL="457200" indent="-457200">
              <a:lnSpc>
                <a:spcPct val="90000"/>
              </a:lnSpc>
              <a:buFont typeface="+mj-lt"/>
              <a:buAutoNum type="alphaUcPeriod"/>
            </a:pPr>
            <a:r>
              <a:rPr lang="en-US" sz="1400" dirty="0">
                <a:solidFill>
                  <a:srgbClr val="404040"/>
                </a:solidFill>
              </a:rPr>
              <a:t>The local building official and/or fire marshal where the nonpublic school facility is located is the authority having jurisdiction for code enforcement for non public school facilities.  </a:t>
            </a:r>
          </a:p>
          <a:p>
            <a:pPr marL="0" indent="0">
              <a:lnSpc>
                <a:spcPct val="90000"/>
              </a:lnSpc>
              <a:buNone/>
            </a:pPr>
            <a:r>
              <a:rPr lang="en-US" sz="1400" b="1" dirty="0">
                <a:solidFill>
                  <a:srgbClr val="404040"/>
                </a:solidFill>
              </a:rPr>
              <a:t>Q. If non-conformances were reported for the nonpublic school FSR, is the school required to remediate the reported non-conformances? </a:t>
            </a:r>
          </a:p>
          <a:p>
            <a:pPr marL="457200" indent="-457200">
              <a:lnSpc>
                <a:spcPct val="90000"/>
              </a:lnSpc>
              <a:buFont typeface="+mj-lt"/>
              <a:buAutoNum type="alphaUcPeriod"/>
            </a:pPr>
            <a:r>
              <a:rPr lang="en-US" sz="1400" dirty="0">
                <a:solidFill>
                  <a:srgbClr val="404040"/>
                </a:solidFill>
              </a:rPr>
              <a:t>Yes, the items found to be non-conformant are violations of the current building code, fire code and property maintenance code.  The non-conformances must be corrected.  </a:t>
            </a:r>
          </a:p>
          <a:p>
            <a:pPr marL="0" indent="0">
              <a:lnSpc>
                <a:spcPct val="90000"/>
              </a:lnSpc>
              <a:buNone/>
            </a:pPr>
            <a:r>
              <a:rPr lang="en-US" sz="1400" b="1" dirty="0">
                <a:solidFill>
                  <a:srgbClr val="404040"/>
                </a:solidFill>
              </a:rPr>
              <a:t>Q. Is it permissible to mail in the paper copy of the fire inspection report instead of using the on-line system?</a:t>
            </a:r>
          </a:p>
          <a:p>
            <a:pPr marL="457200" indent="-457200">
              <a:lnSpc>
                <a:spcPct val="90000"/>
              </a:lnSpc>
              <a:buFont typeface="+mj-lt"/>
              <a:buAutoNum type="alphaUcPeriod"/>
            </a:pPr>
            <a:r>
              <a:rPr lang="en-US" sz="1400" dirty="0">
                <a:solidFill>
                  <a:srgbClr val="404040"/>
                </a:solidFill>
              </a:rPr>
              <a:t>Yes.  However, it is encouraged to use the new on-line system. It is now “live” beginning with fire reports that are due by December 16,2021.</a:t>
            </a:r>
          </a:p>
          <a:p>
            <a:pPr marL="457200" indent="-457200">
              <a:lnSpc>
                <a:spcPct val="90000"/>
              </a:lnSpc>
              <a:buFont typeface="+mj-lt"/>
              <a:buAutoNum type="alphaUcPeriod"/>
            </a:pPr>
            <a:endParaRPr lang="en-US" sz="1100" dirty="0">
              <a:solidFill>
                <a:srgbClr val="404040"/>
              </a:solidFill>
            </a:endParaRPr>
          </a:p>
          <a:p>
            <a:pPr marL="0" indent="0">
              <a:lnSpc>
                <a:spcPct val="90000"/>
              </a:lnSpc>
              <a:buNone/>
            </a:pPr>
            <a:endParaRPr lang="en-US" sz="1100" dirty="0">
              <a:solidFill>
                <a:srgbClr val="404040"/>
              </a:solidFill>
            </a:endParaRPr>
          </a:p>
          <a:p>
            <a:pPr marL="0" indent="0">
              <a:lnSpc>
                <a:spcPct val="90000"/>
              </a:lnSpc>
              <a:buNone/>
            </a:pPr>
            <a:endParaRPr lang="en-US" sz="1100" b="1" dirty="0">
              <a:solidFill>
                <a:srgbClr val="404040"/>
              </a:solidFill>
            </a:endParaRPr>
          </a:p>
          <a:p>
            <a:pPr marL="0" indent="0">
              <a:lnSpc>
                <a:spcPct val="90000"/>
              </a:lnSpc>
              <a:buNone/>
            </a:pPr>
            <a:endParaRPr lang="en-US" sz="1100" dirty="0">
              <a:solidFill>
                <a:srgbClr val="404040"/>
              </a:solidFill>
            </a:endParaRPr>
          </a:p>
          <a:p>
            <a:pPr marL="0" indent="0">
              <a:lnSpc>
                <a:spcPct val="90000"/>
              </a:lnSpc>
              <a:buNone/>
            </a:pPr>
            <a:endParaRPr lang="en-US" sz="1100" b="1" dirty="0">
              <a:solidFill>
                <a:srgbClr val="404040"/>
              </a:solidFill>
            </a:endParaRPr>
          </a:p>
          <a:p>
            <a:pPr marL="0" indent="0">
              <a:lnSpc>
                <a:spcPct val="90000"/>
              </a:lnSpc>
              <a:buNone/>
            </a:pPr>
            <a:endParaRPr lang="en-US" sz="1100" dirty="0">
              <a:solidFill>
                <a:srgbClr val="404040"/>
              </a:solidFill>
            </a:endParaRPr>
          </a:p>
        </p:txBody>
      </p:sp>
      <p:sp>
        <p:nvSpPr>
          <p:cNvPr id="5" name="Slide Number Placeholder 4">
            <a:extLst>
              <a:ext uri="{FF2B5EF4-FFF2-40B4-BE49-F238E27FC236}">
                <a16:creationId xmlns:a16="http://schemas.microsoft.com/office/drawing/2014/main" id="{A1639990-C95C-4C2D-89B2-DA98A2EEDA09}"/>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843B9B4A-94A1-4AEA-B4E0-0C2E04C59431}" type="slidenum">
              <a:rPr lang="en-US" smtClean="0"/>
              <a:pPr>
                <a:lnSpc>
                  <a:spcPct val="90000"/>
                </a:lnSpc>
                <a:spcAft>
                  <a:spcPts val="600"/>
                </a:spcAft>
              </a:pPr>
              <a:t>17</a:t>
            </a:fld>
            <a:endParaRPr lang="en-US"/>
          </a:p>
        </p:txBody>
      </p:sp>
    </p:spTree>
    <p:extLst>
      <p:ext uri="{BB962C8B-B14F-4D97-AF65-F5344CB8AC3E}">
        <p14:creationId xmlns:p14="http://schemas.microsoft.com/office/powerpoint/2010/main" val="341773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79B9BB3-4590-4DF4-84A0-5A915D37B454}"/>
              </a:ext>
            </a:extLst>
          </p:cNvPr>
          <p:cNvSpPr>
            <a:spLocks noGrp="1"/>
          </p:cNvSpPr>
          <p:nvPr>
            <p:ph type="title"/>
          </p:nvPr>
        </p:nvSpPr>
        <p:spPr>
          <a:xfrm>
            <a:off x="1673352" y="467418"/>
            <a:ext cx="5797296" cy="1188720"/>
          </a:xfrm>
        </p:spPr>
        <p:txBody>
          <a:bodyPr>
            <a:normAutofit/>
          </a:bodyPr>
          <a:lstStyle/>
          <a:p>
            <a:r>
              <a:rPr lang="en-US" b="1"/>
              <a:t>Online Fire Report System – FAQ</a:t>
            </a:r>
            <a:endParaRPr lang="en-US"/>
          </a:p>
        </p:txBody>
      </p:sp>
      <p:sp>
        <p:nvSpPr>
          <p:cNvPr id="7" name="Content Placeholder 6">
            <a:extLst>
              <a:ext uri="{FF2B5EF4-FFF2-40B4-BE49-F238E27FC236}">
                <a16:creationId xmlns:a16="http://schemas.microsoft.com/office/drawing/2014/main" id="{8D5136D2-364E-4FA3-B02A-DE638AE624F4}"/>
              </a:ext>
            </a:extLst>
          </p:cNvPr>
          <p:cNvSpPr>
            <a:spLocks noGrp="1"/>
          </p:cNvSpPr>
          <p:nvPr>
            <p:ph idx="1"/>
          </p:nvPr>
        </p:nvSpPr>
        <p:spPr>
          <a:xfrm>
            <a:off x="1279546" y="1905000"/>
            <a:ext cx="6584634" cy="3581400"/>
          </a:xfrm>
        </p:spPr>
        <p:txBody>
          <a:bodyPr>
            <a:noAutofit/>
          </a:bodyPr>
          <a:lstStyle/>
          <a:p>
            <a:pPr marL="0" indent="0">
              <a:lnSpc>
                <a:spcPct val="90000"/>
              </a:lnSpc>
              <a:buNone/>
            </a:pPr>
            <a:endParaRPr lang="en-US" sz="1200" b="1" dirty="0">
              <a:solidFill>
                <a:srgbClr val="404040"/>
              </a:solidFill>
            </a:endParaRPr>
          </a:p>
          <a:p>
            <a:pPr marL="0" indent="0">
              <a:lnSpc>
                <a:spcPct val="90000"/>
              </a:lnSpc>
              <a:buNone/>
            </a:pPr>
            <a:r>
              <a:rPr lang="en-US" sz="1400" b="1" dirty="0">
                <a:solidFill>
                  <a:srgbClr val="404040"/>
                </a:solidFill>
              </a:rPr>
              <a:t>Q. How can my nonpublic school obtain a copy of the updated paper fire inspection report (to be used and retained at the local level only) and the updated fire inspection manual?</a:t>
            </a:r>
          </a:p>
          <a:p>
            <a:pPr marL="457200" indent="-457200">
              <a:lnSpc>
                <a:spcPct val="90000"/>
              </a:lnSpc>
              <a:buFont typeface="+mj-lt"/>
              <a:buAutoNum type="alphaUcPeriod"/>
            </a:pPr>
            <a:r>
              <a:rPr lang="en-US" sz="1400" dirty="0">
                <a:solidFill>
                  <a:srgbClr val="404040"/>
                </a:solidFill>
              </a:rPr>
              <a:t>They can be found on SORIS website at: </a:t>
            </a:r>
            <a:r>
              <a:rPr lang="en-US" sz="1400" dirty="0">
                <a:solidFill>
                  <a:srgbClr val="404040"/>
                </a:solidFill>
                <a:hlinkClick r:id="rId2">
                  <a:extLst>
                    <a:ext uri="{A12FA001-AC4F-418D-AE19-62706E023703}">
                      <ahyp:hlinkClr xmlns:ahyp="http://schemas.microsoft.com/office/drawing/2018/hyperlinkcolor" val="tx"/>
                    </a:ext>
                  </a:extLst>
                </a:hlinkClick>
              </a:rPr>
              <a:t>http://www.p12.nysed.gov/nonpub/fire_safety_report.html</a:t>
            </a:r>
            <a:r>
              <a:rPr lang="en-US" sz="1400" dirty="0">
                <a:solidFill>
                  <a:srgbClr val="404040"/>
                </a:solidFill>
              </a:rPr>
              <a:t> </a:t>
            </a:r>
          </a:p>
          <a:p>
            <a:pPr marL="0" indent="0">
              <a:lnSpc>
                <a:spcPct val="90000"/>
              </a:lnSpc>
              <a:buNone/>
            </a:pPr>
            <a:endParaRPr lang="en-US" sz="1400" dirty="0">
              <a:solidFill>
                <a:srgbClr val="404040"/>
              </a:solidFill>
            </a:endParaRPr>
          </a:p>
          <a:p>
            <a:pPr marL="0" indent="0">
              <a:lnSpc>
                <a:spcPct val="90000"/>
              </a:lnSpc>
              <a:buNone/>
            </a:pPr>
            <a:r>
              <a:rPr lang="en-US" sz="1400" b="1" dirty="0">
                <a:solidFill>
                  <a:srgbClr val="404040"/>
                </a:solidFill>
              </a:rPr>
              <a:t>Q. How can the Director of School Facilities obtain a password for the on-line fire report system?</a:t>
            </a:r>
          </a:p>
          <a:p>
            <a:pPr marL="457200" indent="-457200">
              <a:lnSpc>
                <a:spcPct val="90000"/>
              </a:lnSpc>
              <a:buFont typeface="+mj-lt"/>
              <a:buAutoNum type="alphaUcPeriod"/>
            </a:pPr>
            <a:r>
              <a:rPr lang="en-US" sz="1400" dirty="0">
                <a:solidFill>
                  <a:srgbClr val="404040"/>
                </a:solidFill>
              </a:rPr>
              <a:t>The school leader is the only person in the district with the secure password.  The school leader is legally responsible for certifying the building verification process and the accuracy of the annual fire inspections.</a:t>
            </a:r>
          </a:p>
          <a:p>
            <a:pPr marL="0" indent="0">
              <a:lnSpc>
                <a:spcPct val="90000"/>
              </a:lnSpc>
              <a:buNone/>
            </a:pPr>
            <a:endParaRPr lang="en-US" sz="1200" dirty="0">
              <a:solidFill>
                <a:srgbClr val="404040"/>
              </a:solidFill>
            </a:endParaRPr>
          </a:p>
          <a:p>
            <a:pPr marL="0" indent="0">
              <a:lnSpc>
                <a:spcPct val="90000"/>
              </a:lnSpc>
              <a:buNone/>
            </a:pPr>
            <a:endParaRPr lang="en-US" sz="1400" b="1" dirty="0">
              <a:solidFill>
                <a:srgbClr val="404040"/>
              </a:solidFill>
            </a:endParaRPr>
          </a:p>
          <a:p>
            <a:pPr marL="0" indent="0">
              <a:lnSpc>
                <a:spcPct val="90000"/>
              </a:lnSpc>
              <a:buNone/>
            </a:pPr>
            <a:endParaRPr lang="en-US" sz="1400" b="1" dirty="0">
              <a:solidFill>
                <a:srgbClr val="404040"/>
              </a:solidFill>
            </a:endParaRPr>
          </a:p>
          <a:p>
            <a:pPr marL="0" indent="0">
              <a:lnSpc>
                <a:spcPct val="90000"/>
              </a:lnSpc>
              <a:buNone/>
            </a:pPr>
            <a:endParaRPr lang="en-US" sz="1400" dirty="0">
              <a:solidFill>
                <a:srgbClr val="404040"/>
              </a:solidFill>
            </a:endParaRPr>
          </a:p>
          <a:p>
            <a:pPr marL="0" indent="0">
              <a:lnSpc>
                <a:spcPct val="90000"/>
              </a:lnSpc>
              <a:buNone/>
            </a:pPr>
            <a:endParaRPr lang="en-US" sz="1400" b="1" dirty="0">
              <a:solidFill>
                <a:srgbClr val="404040"/>
              </a:solidFill>
            </a:endParaRPr>
          </a:p>
          <a:p>
            <a:pPr marL="0" indent="0">
              <a:lnSpc>
                <a:spcPct val="90000"/>
              </a:lnSpc>
              <a:buNone/>
            </a:pPr>
            <a:endParaRPr lang="en-US" sz="1400" b="1" dirty="0">
              <a:solidFill>
                <a:srgbClr val="404040"/>
              </a:solidFill>
            </a:endParaRPr>
          </a:p>
          <a:p>
            <a:pPr marL="0" indent="0">
              <a:lnSpc>
                <a:spcPct val="90000"/>
              </a:lnSpc>
              <a:buNone/>
            </a:pPr>
            <a:endParaRPr lang="en-US" sz="1400" dirty="0">
              <a:solidFill>
                <a:srgbClr val="404040"/>
              </a:solidFill>
            </a:endParaRPr>
          </a:p>
          <a:p>
            <a:pPr marL="457200" indent="-457200">
              <a:lnSpc>
                <a:spcPct val="90000"/>
              </a:lnSpc>
              <a:buFont typeface="+mj-lt"/>
              <a:buAutoNum type="alphaUcPeriod"/>
            </a:pPr>
            <a:endParaRPr lang="en-US" sz="1400" dirty="0">
              <a:solidFill>
                <a:srgbClr val="404040"/>
              </a:solidFill>
            </a:endParaRPr>
          </a:p>
          <a:p>
            <a:pPr marL="0" indent="0">
              <a:lnSpc>
                <a:spcPct val="90000"/>
              </a:lnSpc>
              <a:buNone/>
            </a:pPr>
            <a:endParaRPr lang="en-US" sz="1400" b="1" dirty="0">
              <a:solidFill>
                <a:srgbClr val="404040"/>
              </a:solidFill>
            </a:endParaRPr>
          </a:p>
          <a:p>
            <a:pPr marL="0" indent="0">
              <a:lnSpc>
                <a:spcPct val="90000"/>
              </a:lnSpc>
              <a:buNone/>
            </a:pPr>
            <a:endParaRPr lang="en-US" sz="1400" dirty="0">
              <a:solidFill>
                <a:srgbClr val="404040"/>
              </a:solidFill>
            </a:endParaRPr>
          </a:p>
        </p:txBody>
      </p:sp>
      <p:sp>
        <p:nvSpPr>
          <p:cNvPr id="5" name="Slide Number Placeholder 4">
            <a:extLst>
              <a:ext uri="{FF2B5EF4-FFF2-40B4-BE49-F238E27FC236}">
                <a16:creationId xmlns:a16="http://schemas.microsoft.com/office/drawing/2014/main" id="{07CCC197-4F4B-45D2-9D73-3F18F9182F64}"/>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843B9B4A-94A1-4AEA-B4E0-0C2E04C59431}" type="slidenum">
              <a:rPr lang="en-US" smtClean="0"/>
              <a:pPr>
                <a:lnSpc>
                  <a:spcPct val="90000"/>
                </a:lnSpc>
                <a:spcAft>
                  <a:spcPts val="600"/>
                </a:spcAft>
              </a:pPr>
              <a:t>18</a:t>
            </a:fld>
            <a:endParaRPr lang="en-US"/>
          </a:p>
        </p:txBody>
      </p:sp>
    </p:spTree>
    <p:extLst>
      <p:ext uri="{BB962C8B-B14F-4D97-AF65-F5344CB8AC3E}">
        <p14:creationId xmlns:p14="http://schemas.microsoft.com/office/powerpoint/2010/main" val="357446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79B9BB3-4590-4DF4-84A0-5A915D37B454}"/>
              </a:ext>
            </a:extLst>
          </p:cNvPr>
          <p:cNvSpPr>
            <a:spLocks noGrp="1"/>
          </p:cNvSpPr>
          <p:nvPr>
            <p:ph type="title"/>
          </p:nvPr>
        </p:nvSpPr>
        <p:spPr>
          <a:xfrm>
            <a:off x="1673352" y="467418"/>
            <a:ext cx="5797296" cy="1188720"/>
          </a:xfrm>
        </p:spPr>
        <p:txBody>
          <a:bodyPr>
            <a:normAutofit/>
          </a:bodyPr>
          <a:lstStyle/>
          <a:p>
            <a:r>
              <a:rPr lang="en-US" b="1"/>
              <a:t>Online Fire Report System – FAQ</a:t>
            </a:r>
            <a:endParaRPr lang="en-US"/>
          </a:p>
        </p:txBody>
      </p:sp>
      <p:sp>
        <p:nvSpPr>
          <p:cNvPr id="7" name="Content Placeholder 6">
            <a:extLst>
              <a:ext uri="{FF2B5EF4-FFF2-40B4-BE49-F238E27FC236}">
                <a16:creationId xmlns:a16="http://schemas.microsoft.com/office/drawing/2014/main" id="{8D5136D2-364E-4FA3-B02A-DE638AE624F4}"/>
              </a:ext>
            </a:extLst>
          </p:cNvPr>
          <p:cNvSpPr>
            <a:spLocks noGrp="1"/>
          </p:cNvSpPr>
          <p:nvPr>
            <p:ph idx="1"/>
          </p:nvPr>
        </p:nvSpPr>
        <p:spPr>
          <a:xfrm>
            <a:off x="1279683" y="1371600"/>
            <a:ext cx="6584634" cy="3892296"/>
          </a:xfrm>
        </p:spPr>
        <p:txBody>
          <a:bodyPr>
            <a:noAutofit/>
          </a:bodyPr>
          <a:lstStyle/>
          <a:p>
            <a:pPr marL="0" indent="0">
              <a:lnSpc>
                <a:spcPct val="90000"/>
              </a:lnSpc>
              <a:buNone/>
            </a:pPr>
            <a:endParaRPr lang="en-US" sz="1400" b="1" dirty="0">
              <a:solidFill>
                <a:srgbClr val="404040"/>
              </a:solidFill>
            </a:endParaRPr>
          </a:p>
          <a:p>
            <a:pPr marL="0" indent="0">
              <a:lnSpc>
                <a:spcPct val="90000"/>
              </a:lnSpc>
              <a:buNone/>
            </a:pPr>
            <a:r>
              <a:rPr lang="en-US" sz="1400" b="1" dirty="0">
                <a:solidFill>
                  <a:srgbClr val="404040"/>
                </a:solidFill>
              </a:rPr>
              <a:t>Q. Can school staff input data in the on-line system without certifying the data?</a:t>
            </a:r>
          </a:p>
          <a:p>
            <a:pPr marL="457200" indent="-457200">
              <a:lnSpc>
                <a:spcPct val="90000"/>
              </a:lnSpc>
              <a:buFont typeface="+mj-lt"/>
              <a:buAutoNum type="alphaUcPeriod"/>
            </a:pPr>
            <a:r>
              <a:rPr lang="en-US" sz="1400" dirty="0">
                <a:solidFill>
                  <a:srgbClr val="404040"/>
                </a:solidFill>
              </a:rPr>
              <a:t>Yes.  School staff, with permission of the school leader, may enter the fire inspection data – </a:t>
            </a:r>
            <a:r>
              <a:rPr lang="en-US" sz="1400" u="sng" dirty="0">
                <a:solidFill>
                  <a:srgbClr val="404040"/>
                </a:solidFill>
              </a:rPr>
              <a:t>however only the school leader is permitted to legally certify the data’s accuracy</a:t>
            </a:r>
            <a:r>
              <a:rPr lang="en-US" sz="1400" dirty="0">
                <a:solidFill>
                  <a:srgbClr val="404040"/>
                </a:solidFill>
              </a:rPr>
              <a:t>.  </a:t>
            </a:r>
          </a:p>
          <a:p>
            <a:pPr marL="457200" indent="-457200">
              <a:lnSpc>
                <a:spcPct val="90000"/>
              </a:lnSpc>
              <a:buFont typeface="+mj-lt"/>
              <a:buAutoNum type="alphaUcPeriod"/>
            </a:pPr>
            <a:endParaRPr lang="en-US" sz="1400" dirty="0">
              <a:solidFill>
                <a:srgbClr val="404040"/>
              </a:solidFill>
            </a:endParaRPr>
          </a:p>
          <a:p>
            <a:pPr marL="0" indent="0">
              <a:lnSpc>
                <a:spcPct val="90000"/>
              </a:lnSpc>
              <a:buNone/>
            </a:pPr>
            <a:r>
              <a:rPr lang="en-US" sz="1400" b="1" dirty="0">
                <a:solidFill>
                  <a:srgbClr val="404040"/>
                </a:solidFill>
              </a:rPr>
              <a:t>Q. The school leader at my school has designated me as the person to go through the new system enter fire safety inspection data.  What does the school leader need to do in order for this to happen?</a:t>
            </a:r>
          </a:p>
          <a:p>
            <a:pPr marL="457200" indent="-457200">
              <a:lnSpc>
                <a:spcPct val="90000"/>
              </a:lnSpc>
              <a:buFont typeface="+mj-lt"/>
              <a:buAutoNum type="alphaUcPeriod"/>
            </a:pPr>
            <a:r>
              <a:rPr lang="en-US" sz="1400" dirty="0">
                <a:solidFill>
                  <a:srgbClr val="404040"/>
                </a:solidFill>
              </a:rPr>
              <a:t>The school leader is the only person at the school with the secure password.  Therefore if they want you to perform the data entry, they first need to “entitle” (aka delegate) access to the “Religious and Independent School-Fire Safety” system through the SED Delegated Account System (SEDDAS). Instructions are available at: </a:t>
            </a:r>
            <a:r>
              <a:rPr lang="en-US" sz="1400" dirty="0">
                <a:solidFill>
                  <a:srgbClr val="404040"/>
                </a:solidFill>
                <a:hlinkClick r:id="rId2">
                  <a:extLst>
                    <a:ext uri="{A12FA001-AC4F-418D-AE19-62706E023703}">
                      <ahyp:hlinkClr xmlns:ahyp="http://schemas.microsoft.com/office/drawing/2018/hyperlinkcolor" val="tx"/>
                    </a:ext>
                  </a:extLst>
                </a:hlinkClick>
              </a:rPr>
              <a:t>www.p12.nysed.gov/seddas/seddashome.html</a:t>
            </a:r>
            <a:r>
              <a:rPr lang="en-US" sz="1400" dirty="0">
                <a:solidFill>
                  <a:srgbClr val="404040"/>
                </a:solidFill>
              </a:rPr>
              <a:t>.  Questions on this specific step should be directed to the SEDDAS Help Desk at: </a:t>
            </a:r>
            <a:r>
              <a:rPr lang="en-US" sz="1400" dirty="0">
                <a:solidFill>
                  <a:srgbClr val="404040"/>
                </a:solidFill>
                <a:hlinkClick r:id="rId3">
                  <a:extLst>
                    <a:ext uri="{A12FA001-AC4F-418D-AE19-62706E023703}">
                      <ahyp:hlinkClr xmlns:ahyp="http://schemas.microsoft.com/office/drawing/2018/hyperlinkcolor" val="tx"/>
                    </a:ext>
                  </a:extLst>
                </a:hlinkClick>
              </a:rPr>
              <a:t>seddas@nysed.gov</a:t>
            </a:r>
            <a:endParaRPr lang="en-US" sz="1600" b="1" dirty="0">
              <a:solidFill>
                <a:srgbClr val="404040"/>
              </a:solidFill>
            </a:endParaRPr>
          </a:p>
          <a:p>
            <a:pPr marL="0" indent="0">
              <a:lnSpc>
                <a:spcPct val="90000"/>
              </a:lnSpc>
              <a:buNone/>
            </a:pPr>
            <a:endParaRPr lang="en-US" sz="1400" dirty="0">
              <a:solidFill>
                <a:srgbClr val="404040"/>
              </a:solidFill>
            </a:endParaRPr>
          </a:p>
          <a:p>
            <a:pPr marL="0" indent="0">
              <a:lnSpc>
                <a:spcPct val="90000"/>
              </a:lnSpc>
              <a:buNone/>
            </a:pPr>
            <a:endParaRPr lang="en-US" sz="1400" b="1" dirty="0">
              <a:solidFill>
                <a:srgbClr val="404040"/>
              </a:solidFill>
            </a:endParaRPr>
          </a:p>
          <a:p>
            <a:pPr marL="0">
              <a:lnSpc>
                <a:spcPct val="90000"/>
              </a:lnSpc>
            </a:pPr>
            <a:endParaRPr lang="en-US" sz="1400" dirty="0">
              <a:solidFill>
                <a:srgbClr val="404040"/>
              </a:solidFill>
            </a:endParaRPr>
          </a:p>
          <a:p>
            <a:pPr marL="0">
              <a:lnSpc>
                <a:spcPct val="90000"/>
              </a:lnSpc>
            </a:pPr>
            <a:endParaRPr lang="en-US" sz="1400" b="1" dirty="0">
              <a:solidFill>
                <a:srgbClr val="404040"/>
              </a:solidFill>
            </a:endParaRPr>
          </a:p>
          <a:p>
            <a:pPr marL="0" indent="0">
              <a:lnSpc>
                <a:spcPct val="90000"/>
              </a:lnSpc>
              <a:buNone/>
            </a:pPr>
            <a:endParaRPr lang="en-US" sz="1400" b="1" dirty="0">
              <a:solidFill>
                <a:srgbClr val="404040"/>
              </a:solidFill>
            </a:endParaRPr>
          </a:p>
          <a:p>
            <a:pPr marL="0" indent="0">
              <a:lnSpc>
                <a:spcPct val="90000"/>
              </a:lnSpc>
              <a:buNone/>
            </a:pPr>
            <a:endParaRPr lang="en-US" sz="1400" b="1" dirty="0">
              <a:solidFill>
                <a:srgbClr val="404040"/>
              </a:solidFill>
            </a:endParaRPr>
          </a:p>
          <a:p>
            <a:pPr marL="0" indent="0">
              <a:lnSpc>
                <a:spcPct val="90000"/>
              </a:lnSpc>
              <a:buNone/>
            </a:pPr>
            <a:endParaRPr lang="en-US" sz="1400" dirty="0">
              <a:solidFill>
                <a:srgbClr val="404040"/>
              </a:solidFill>
            </a:endParaRPr>
          </a:p>
          <a:p>
            <a:pPr marL="0" indent="0">
              <a:lnSpc>
                <a:spcPct val="90000"/>
              </a:lnSpc>
              <a:buNone/>
            </a:pPr>
            <a:endParaRPr lang="en-US" sz="1400" b="1" dirty="0">
              <a:solidFill>
                <a:srgbClr val="404040"/>
              </a:solidFill>
            </a:endParaRPr>
          </a:p>
          <a:p>
            <a:pPr marL="0" indent="0">
              <a:lnSpc>
                <a:spcPct val="90000"/>
              </a:lnSpc>
              <a:buNone/>
            </a:pPr>
            <a:endParaRPr lang="en-US" sz="1400" b="1" dirty="0">
              <a:solidFill>
                <a:srgbClr val="404040"/>
              </a:solidFill>
            </a:endParaRPr>
          </a:p>
          <a:p>
            <a:pPr marL="0" indent="0">
              <a:lnSpc>
                <a:spcPct val="90000"/>
              </a:lnSpc>
              <a:buNone/>
            </a:pPr>
            <a:endParaRPr lang="en-US" sz="1400" dirty="0">
              <a:solidFill>
                <a:srgbClr val="404040"/>
              </a:solidFill>
            </a:endParaRPr>
          </a:p>
          <a:p>
            <a:pPr marL="457200" indent="-457200">
              <a:lnSpc>
                <a:spcPct val="90000"/>
              </a:lnSpc>
              <a:buFont typeface="+mj-lt"/>
              <a:buAutoNum type="alphaUcPeriod"/>
            </a:pPr>
            <a:endParaRPr lang="en-US" sz="1400" dirty="0">
              <a:solidFill>
                <a:srgbClr val="404040"/>
              </a:solidFill>
            </a:endParaRPr>
          </a:p>
          <a:p>
            <a:pPr marL="0" indent="0">
              <a:lnSpc>
                <a:spcPct val="90000"/>
              </a:lnSpc>
              <a:buNone/>
            </a:pPr>
            <a:endParaRPr lang="en-US" sz="1400" b="1" dirty="0">
              <a:solidFill>
                <a:srgbClr val="404040"/>
              </a:solidFill>
            </a:endParaRPr>
          </a:p>
          <a:p>
            <a:pPr marL="0" indent="0">
              <a:lnSpc>
                <a:spcPct val="90000"/>
              </a:lnSpc>
              <a:buNone/>
            </a:pPr>
            <a:endParaRPr lang="en-US" sz="1400" dirty="0">
              <a:solidFill>
                <a:srgbClr val="404040"/>
              </a:solidFill>
            </a:endParaRPr>
          </a:p>
        </p:txBody>
      </p:sp>
      <p:sp>
        <p:nvSpPr>
          <p:cNvPr id="5" name="Slide Number Placeholder 4">
            <a:extLst>
              <a:ext uri="{FF2B5EF4-FFF2-40B4-BE49-F238E27FC236}">
                <a16:creationId xmlns:a16="http://schemas.microsoft.com/office/drawing/2014/main" id="{07CCC197-4F4B-45D2-9D73-3F18F9182F64}"/>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843B9B4A-94A1-4AEA-B4E0-0C2E04C59431}" type="slidenum">
              <a:rPr lang="en-US" smtClean="0"/>
              <a:pPr>
                <a:lnSpc>
                  <a:spcPct val="90000"/>
                </a:lnSpc>
                <a:spcAft>
                  <a:spcPts val="600"/>
                </a:spcAft>
              </a:pPr>
              <a:t>19</a:t>
            </a:fld>
            <a:endParaRPr lang="en-US"/>
          </a:p>
        </p:txBody>
      </p:sp>
    </p:spTree>
    <p:extLst>
      <p:ext uri="{BB962C8B-B14F-4D97-AF65-F5344CB8AC3E}">
        <p14:creationId xmlns:p14="http://schemas.microsoft.com/office/powerpoint/2010/main" val="39857641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BA74B5-06C8-4F64-9EE9-1431A7DB7AC4}"/>
              </a:ext>
            </a:extLst>
          </p:cNvPr>
          <p:cNvSpPr>
            <a:spLocks noGrp="1"/>
          </p:cNvSpPr>
          <p:nvPr>
            <p:ph type="title"/>
          </p:nvPr>
        </p:nvSpPr>
        <p:spPr>
          <a:xfrm>
            <a:off x="1673352" y="467418"/>
            <a:ext cx="5797296" cy="1188720"/>
          </a:xfrm>
        </p:spPr>
        <p:txBody>
          <a:bodyPr>
            <a:normAutofit/>
          </a:bodyPr>
          <a:lstStyle/>
          <a:p>
            <a:r>
              <a:rPr lang="en-US" sz="1600" b="1" u="sng" dirty="0"/>
              <a:t>Key Legal Citations</a:t>
            </a:r>
            <a:r>
              <a:rPr lang="en-US" sz="1600" b="1" dirty="0"/>
              <a:t>: 8 NYCRR 155.8 Regulation of the Commissioner of Education and Education Law 807-a</a:t>
            </a:r>
            <a:endParaRPr lang="en-US" sz="1600" dirty="0"/>
          </a:p>
        </p:txBody>
      </p:sp>
      <p:sp>
        <p:nvSpPr>
          <p:cNvPr id="3" name="Content Placeholder 2">
            <a:extLst>
              <a:ext uri="{FF2B5EF4-FFF2-40B4-BE49-F238E27FC236}">
                <a16:creationId xmlns:a16="http://schemas.microsoft.com/office/drawing/2014/main" id="{5DA5D424-8ABD-40C7-8CAB-91E14C79AECF}"/>
              </a:ext>
            </a:extLst>
          </p:cNvPr>
          <p:cNvSpPr>
            <a:spLocks noGrp="1"/>
          </p:cNvSpPr>
          <p:nvPr>
            <p:ph idx="1"/>
          </p:nvPr>
        </p:nvSpPr>
        <p:spPr>
          <a:xfrm>
            <a:off x="1279546" y="2291262"/>
            <a:ext cx="6584634" cy="2879256"/>
          </a:xfrm>
        </p:spPr>
        <p:txBody>
          <a:bodyPr>
            <a:normAutofit/>
          </a:bodyPr>
          <a:lstStyle/>
          <a:p>
            <a:endParaRPr lang="en-US" b="1" dirty="0">
              <a:solidFill>
                <a:srgbClr val="404040"/>
              </a:solidFill>
            </a:endParaRPr>
          </a:p>
          <a:p>
            <a:r>
              <a:rPr lang="en-US" b="1" dirty="0">
                <a:solidFill>
                  <a:srgbClr val="404040"/>
                </a:solidFill>
              </a:rPr>
              <a:t>All school buildings containing classrooms, dormitory, laboratory, physical education, dining or recreational facilities for students use must be inspected annually for compliance </a:t>
            </a:r>
          </a:p>
          <a:p>
            <a:endParaRPr lang="en-US" b="1" dirty="0">
              <a:solidFill>
                <a:srgbClr val="404040"/>
              </a:solidFill>
            </a:endParaRPr>
          </a:p>
          <a:p>
            <a:endParaRPr lang="en-US" dirty="0">
              <a:solidFill>
                <a:srgbClr val="404040"/>
              </a:solidFill>
            </a:endParaRPr>
          </a:p>
        </p:txBody>
      </p:sp>
      <p:sp>
        <p:nvSpPr>
          <p:cNvPr id="4" name="Slide Number Placeholder 3">
            <a:extLst>
              <a:ext uri="{FF2B5EF4-FFF2-40B4-BE49-F238E27FC236}">
                <a16:creationId xmlns:a16="http://schemas.microsoft.com/office/drawing/2014/main" id="{61732CC5-52B0-49F6-A031-AA376CB1D89C}"/>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843B9B4A-94A1-4AEA-B4E0-0C2E04C59431}" type="slidenum">
              <a:rPr lang="en-US" smtClean="0"/>
              <a:pPr>
                <a:lnSpc>
                  <a:spcPct val="90000"/>
                </a:lnSpc>
                <a:spcAft>
                  <a:spcPts val="600"/>
                </a:spcAft>
              </a:pPr>
              <a:t>2</a:t>
            </a:fld>
            <a:endParaRPr lang="en-US"/>
          </a:p>
        </p:txBody>
      </p:sp>
    </p:spTree>
    <p:extLst>
      <p:ext uri="{BB962C8B-B14F-4D97-AF65-F5344CB8AC3E}">
        <p14:creationId xmlns:p14="http://schemas.microsoft.com/office/powerpoint/2010/main" val="355539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71A6E8-0B7B-4CF6-BA2C-A385B7BAE5B8}"/>
              </a:ext>
            </a:extLst>
          </p:cNvPr>
          <p:cNvSpPr>
            <a:spLocks noGrp="1"/>
          </p:cNvSpPr>
          <p:nvPr>
            <p:ph type="title"/>
          </p:nvPr>
        </p:nvSpPr>
        <p:spPr>
          <a:xfrm>
            <a:off x="1673352" y="467418"/>
            <a:ext cx="5797296" cy="1188720"/>
          </a:xfrm>
        </p:spPr>
        <p:txBody>
          <a:bodyPr>
            <a:normAutofit/>
          </a:bodyPr>
          <a:lstStyle/>
          <a:p>
            <a:r>
              <a:rPr lang="en-US" b="1"/>
              <a:t>On-Line Fire Report System – FAQ </a:t>
            </a:r>
            <a:endParaRPr lang="en-US"/>
          </a:p>
        </p:txBody>
      </p:sp>
      <p:sp>
        <p:nvSpPr>
          <p:cNvPr id="3" name="Content Placeholder 2">
            <a:extLst>
              <a:ext uri="{FF2B5EF4-FFF2-40B4-BE49-F238E27FC236}">
                <a16:creationId xmlns:a16="http://schemas.microsoft.com/office/drawing/2014/main" id="{3E5D5E5A-A6CA-4E31-A469-2EF1D6C4C86B}"/>
              </a:ext>
            </a:extLst>
          </p:cNvPr>
          <p:cNvSpPr>
            <a:spLocks noGrp="1"/>
          </p:cNvSpPr>
          <p:nvPr>
            <p:ph idx="1"/>
          </p:nvPr>
        </p:nvSpPr>
        <p:spPr>
          <a:xfrm>
            <a:off x="1279546" y="2291262"/>
            <a:ext cx="6584634" cy="2879256"/>
          </a:xfrm>
        </p:spPr>
        <p:txBody>
          <a:bodyPr>
            <a:normAutofit/>
          </a:bodyPr>
          <a:lstStyle/>
          <a:p>
            <a:pPr marL="0" indent="0">
              <a:lnSpc>
                <a:spcPct val="90000"/>
              </a:lnSpc>
              <a:buNone/>
            </a:pPr>
            <a:r>
              <a:rPr lang="en-US" sz="1500" b="1">
                <a:solidFill>
                  <a:srgbClr val="404040"/>
                </a:solidFill>
              </a:rPr>
              <a:t>Q. What is SEDREF?</a:t>
            </a:r>
          </a:p>
          <a:p>
            <a:pPr marL="457200" indent="-457200">
              <a:lnSpc>
                <a:spcPct val="90000"/>
              </a:lnSpc>
              <a:buFont typeface="+mj-lt"/>
              <a:buAutoNum type="alphaUcPeriod"/>
            </a:pPr>
            <a:r>
              <a:rPr lang="en-US" sz="1500">
                <a:solidFill>
                  <a:srgbClr val="404040"/>
                </a:solidFill>
              </a:rPr>
              <a:t>The State Education Department Reference File (SEDREF) is the central system that maintains vital information for school districts, nonpublic, charter schools, and BOCES.   Additional guidance on SEDREF is available at:  </a:t>
            </a:r>
            <a:r>
              <a:rPr lang="en-US" sz="1500">
                <a:solidFill>
                  <a:srgbClr val="404040"/>
                </a:solidFill>
                <a:hlinkClick r:id="rId3">
                  <a:extLst>
                    <a:ext uri="{A12FA001-AC4F-418D-AE19-62706E023703}">
                      <ahyp:hlinkClr xmlns:ahyp="http://schemas.microsoft.com/office/drawing/2018/hyperlinkcolor" val="tx"/>
                    </a:ext>
                  </a:extLst>
                </a:hlinkClick>
              </a:rPr>
              <a:t>www.oms.nysed.gov/sedref/ home.html</a:t>
            </a:r>
            <a:r>
              <a:rPr lang="en-US" sz="1500">
                <a:solidFill>
                  <a:srgbClr val="404040"/>
                </a:solidFill>
              </a:rPr>
              <a:t>.</a:t>
            </a:r>
          </a:p>
          <a:p>
            <a:pPr marL="457200" indent="-457200">
              <a:lnSpc>
                <a:spcPct val="90000"/>
              </a:lnSpc>
              <a:buFont typeface="+mj-lt"/>
              <a:buAutoNum type="alphaUcPeriod"/>
            </a:pPr>
            <a:endParaRPr lang="en-US" sz="1500">
              <a:solidFill>
                <a:srgbClr val="404040"/>
              </a:solidFill>
            </a:endParaRPr>
          </a:p>
          <a:p>
            <a:pPr marL="0" indent="0">
              <a:lnSpc>
                <a:spcPct val="90000"/>
              </a:lnSpc>
              <a:buNone/>
            </a:pPr>
            <a:r>
              <a:rPr lang="en-US" sz="1500" b="1">
                <a:solidFill>
                  <a:srgbClr val="404040"/>
                </a:solidFill>
              </a:rPr>
              <a:t>Q. Our school is housed in multiple building.  We have separate BEDS numbers for the K-8 and the 9-12  buildings.  Does this mean that our K-12 school requires two separate Fire Safety Reports – one for the K-8 and the other for the 9-12?</a:t>
            </a:r>
          </a:p>
          <a:p>
            <a:pPr marL="457200" indent="-457200">
              <a:lnSpc>
                <a:spcPct val="90000"/>
              </a:lnSpc>
              <a:buFont typeface="+mj-lt"/>
              <a:buAutoNum type="alphaUcPeriod"/>
            </a:pPr>
            <a:r>
              <a:rPr lang="en-US" sz="1500">
                <a:solidFill>
                  <a:srgbClr val="404040"/>
                </a:solidFill>
              </a:rPr>
              <a:t>Yes. Each school building is required to have a Fire Safety Report.   </a:t>
            </a:r>
          </a:p>
          <a:p>
            <a:pPr marL="0" indent="0">
              <a:lnSpc>
                <a:spcPct val="90000"/>
              </a:lnSpc>
              <a:buNone/>
            </a:pPr>
            <a:endParaRPr lang="en-US" sz="1500" b="1">
              <a:solidFill>
                <a:srgbClr val="404040"/>
              </a:solidFill>
            </a:endParaRPr>
          </a:p>
          <a:p>
            <a:pPr marL="0" indent="0">
              <a:lnSpc>
                <a:spcPct val="90000"/>
              </a:lnSpc>
              <a:buNone/>
            </a:pPr>
            <a:endParaRPr lang="en-US" sz="1500" b="1">
              <a:solidFill>
                <a:srgbClr val="404040"/>
              </a:solidFill>
            </a:endParaRPr>
          </a:p>
          <a:p>
            <a:pPr marL="0" indent="0">
              <a:lnSpc>
                <a:spcPct val="90000"/>
              </a:lnSpc>
              <a:buNone/>
            </a:pPr>
            <a:endParaRPr lang="en-US" sz="1500">
              <a:solidFill>
                <a:srgbClr val="404040"/>
              </a:solidFill>
            </a:endParaRPr>
          </a:p>
          <a:p>
            <a:pPr>
              <a:lnSpc>
                <a:spcPct val="90000"/>
              </a:lnSpc>
            </a:pPr>
            <a:endParaRPr lang="en-US" sz="1500">
              <a:solidFill>
                <a:srgbClr val="404040"/>
              </a:solidFill>
            </a:endParaRPr>
          </a:p>
        </p:txBody>
      </p:sp>
      <p:sp>
        <p:nvSpPr>
          <p:cNvPr id="4" name="Slide Number Placeholder 3">
            <a:extLst>
              <a:ext uri="{FF2B5EF4-FFF2-40B4-BE49-F238E27FC236}">
                <a16:creationId xmlns:a16="http://schemas.microsoft.com/office/drawing/2014/main" id="{DBEF505B-CF85-4102-8880-8FBC78DE13A0}"/>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843B9B4A-94A1-4AEA-B4E0-0C2E04C59431}" type="slidenum">
              <a:rPr lang="en-US" smtClean="0"/>
              <a:pPr>
                <a:lnSpc>
                  <a:spcPct val="90000"/>
                </a:lnSpc>
                <a:spcAft>
                  <a:spcPts val="600"/>
                </a:spcAft>
              </a:pPr>
              <a:t>20</a:t>
            </a:fld>
            <a:endParaRPr lang="en-US"/>
          </a:p>
        </p:txBody>
      </p:sp>
    </p:spTree>
    <p:extLst>
      <p:ext uri="{BB962C8B-B14F-4D97-AF65-F5344CB8AC3E}">
        <p14:creationId xmlns:p14="http://schemas.microsoft.com/office/powerpoint/2010/main" val="336429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0262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2629" y="0"/>
            <a:ext cx="68413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067" y="1443035"/>
            <a:ext cx="2978949"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945654" y="1586484"/>
            <a:ext cx="2763774"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2600" b="1">
                <a:solidFill>
                  <a:srgbClr val="FFFFFF"/>
                </a:solidFill>
              </a:rPr>
              <a:t>Thank You!</a:t>
            </a:r>
          </a:p>
        </p:txBody>
      </p:sp>
      <p:sp>
        <p:nvSpPr>
          <p:cNvPr id="4" name="Subtitle 3"/>
          <p:cNvSpPr>
            <a:spLocks noGrp="1"/>
          </p:cNvSpPr>
          <p:nvPr>
            <p:ph type="subTitle" idx="1"/>
          </p:nvPr>
        </p:nvSpPr>
        <p:spPr>
          <a:xfrm>
            <a:off x="4193771" y="1402080"/>
            <a:ext cx="3990522" cy="4053840"/>
          </a:xfrm>
        </p:spPr>
        <p:txBody>
          <a:bodyPr vert="horz" lIns="91440" tIns="45720" rIns="91440" bIns="45720" rtlCol="0" anchor="ctr">
            <a:normAutofit/>
          </a:bodyPr>
          <a:lstStyle/>
          <a:p>
            <a:pPr algn="l"/>
            <a:r>
              <a:rPr lang="en-US" b="1" dirty="0">
                <a:solidFill>
                  <a:schemeClr val="tx1">
                    <a:lumMod val="85000"/>
                    <a:lumOff val="15000"/>
                  </a:schemeClr>
                </a:solidFill>
              </a:rPr>
              <a:t>NYS Education Department</a:t>
            </a:r>
          </a:p>
          <a:p>
            <a:pPr algn="l"/>
            <a:r>
              <a:rPr lang="en-US" b="1" dirty="0">
                <a:solidFill>
                  <a:schemeClr val="tx1">
                    <a:lumMod val="85000"/>
                    <a:lumOff val="15000"/>
                  </a:schemeClr>
                </a:solidFill>
              </a:rPr>
              <a:t>State Office of Religious and Independent Schools </a:t>
            </a:r>
          </a:p>
          <a:p>
            <a:pPr algn="l"/>
            <a:r>
              <a:rPr lang="en-US" b="1" dirty="0">
                <a:solidFill>
                  <a:schemeClr val="tx1">
                    <a:lumMod val="85000"/>
                    <a:lumOff val="15000"/>
                  </a:schemeClr>
                </a:solidFill>
                <a:hlinkClick r:id="rId2"/>
              </a:rPr>
              <a:t>SORIS@NYSED.gov</a:t>
            </a:r>
            <a:r>
              <a:rPr lang="en-US" b="1" dirty="0">
                <a:solidFill>
                  <a:schemeClr val="tx1">
                    <a:lumMod val="85000"/>
                    <a:lumOff val="15000"/>
                  </a:schemeClr>
                </a:solidFill>
              </a:rPr>
              <a:t>  </a:t>
            </a:r>
          </a:p>
          <a:p>
            <a:pPr algn="l"/>
            <a:endParaRPr lang="en-US" b="1" dirty="0">
              <a:solidFill>
                <a:schemeClr val="tx1">
                  <a:lumMod val="85000"/>
                  <a:lumOff val="15000"/>
                </a:schemeClr>
              </a:solidFill>
            </a:endParaRPr>
          </a:p>
        </p:txBody>
      </p:sp>
      <p:sp>
        <p:nvSpPr>
          <p:cNvPr id="5" name="Slide Number Placeholder 4"/>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843B9B4A-94A1-4AEA-B4E0-0C2E04C59431}" type="slidenum">
              <a:rPr lang="en-US" smtClean="0"/>
              <a:pPr>
                <a:lnSpc>
                  <a:spcPct val="90000"/>
                </a:lnSpc>
                <a:spcAft>
                  <a:spcPts val="600"/>
                </a:spcAft>
              </a:pPr>
              <a:t>21</a:t>
            </a:fld>
            <a:endParaRPr lang="en-US"/>
          </a:p>
        </p:txBody>
      </p:sp>
    </p:spTree>
    <p:extLst>
      <p:ext uri="{BB962C8B-B14F-4D97-AF65-F5344CB8AC3E}">
        <p14:creationId xmlns:p14="http://schemas.microsoft.com/office/powerpoint/2010/main" val="285219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525103-54C0-4B3E-B1BA-8E8CBCE0FB89}"/>
              </a:ext>
            </a:extLst>
          </p:cNvPr>
          <p:cNvSpPr>
            <a:spLocks noGrp="1"/>
          </p:cNvSpPr>
          <p:nvPr>
            <p:ph type="title"/>
          </p:nvPr>
        </p:nvSpPr>
        <p:spPr>
          <a:xfrm>
            <a:off x="689233" y="1752600"/>
            <a:ext cx="2774103" cy="3124200"/>
          </a:xfrm>
          <a:noFill/>
          <a:ln>
            <a:solidFill>
              <a:schemeClr val="tx1"/>
            </a:solidFill>
          </a:ln>
        </p:spPr>
        <p:txBody>
          <a:bodyPr>
            <a:normAutofit fontScale="90000"/>
          </a:bodyPr>
          <a:lstStyle/>
          <a:p>
            <a:br>
              <a:rPr lang="en-US" sz="800" b="1" dirty="0">
                <a:solidFill>
                  <a:schemeClr val="tx1"/>
                </a:solidFill>
              </a:rPr>
            </a:br>
            <a:r>
              <a:rPr lang="en-US" sz="1800" b="1" dirty="0">
                <a:solidFill>
                  <a:schemeClr val="tx1"/>
                </a:solidFill>
              </a:rPr>
              <a:t>Who Needs to Submit the Fire Safety Report to the State Office of Religious and Independent Schools (SORIS</a:t>
            </a:r>
            <a:r>
              <a:rPr lang="en-US" sz="1800" dirty="0">
                <a:solidFill>
                  <a:schemeClr val="tx1"/>
                </a:solidFill>
              </a:rPr>
              <a:t>)?</a:t>
            </a:r>
            <a:br>
              <a:rPr lang="en-US" sz="1800" dirty="0">
                <a:solidFill>
                  <a:schemeClr val="tx1"/>
                </a:solidFill>
              </a:rPr>
            </a:br>
            <a:endParaRPr lang="en-US" sz="1800" dirty="0">
              <a:solidFill>
                <a:schemeClr val="tx1"/>
              </a:solidFill>
            </a:endParaRPr>
          </a:p>
        </p:txBody>
      </p:sp>
      <p:sp>
        <p:nvSpPr>
          <p:cNvPr id="16" name="Rectangle 15">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CA2259D2-7254-40DB-B79A-15357089D106}"/>
              </a:ext>
            </a:extLst>
          </p:cNvPr>
          <p:cNvSpPr>
            <a:spLocks noGrp="1"/>
          </p:cNvSpPr>
          <p:nvPr>
            <p:ph idx="1"/>
          </p:nvPr>
        </p:nvSpPr>
        <p:spPr>
          <a:xfrm>
            <a:off x="4536886" y="802638"/>
            <a:ext cx="4056522" cy="5252722"/>
          </a:xfrm>
        </p:spPr>
        <p:txBody>
          <a:bodyPr anchor="ctr">
            <a:normAutofit/>
          </a:bodyPr>
          <a:lstStyle/>
          <a:p>
            <a:r>
              <a:rPr lang="en-US">
                <a:solidFill>
                  <a:schemeClr val="bg1"/>
                </a:solidFill>
              </a:rPr>
              <a:t>All Religious and Independent Schools that have 25 or more students enrolled and are located outside of NYC, Buffalo, Rochester, Syracuse, and Yonkers</a:t>
            </a:r>
          </a:p>
          <a:p>
            <a:r>
              <a:rPr lang="en-US">
                <a:solidFill>
                  <a:schemeClr val="bg1"/>
                </a:solidFill>
              </a:rPr>
              <a:t> All Religious and Independent Schools that are located in NYC, Buffalo, Rochester, Syracuse, and Yonkers OR have less than 25 students enrolled must follow the local jurisdiction code enforcement authority and their requirements for annual safety inspections for nonpublic schools. </a:t>
            </a:r>
          </a:p>
          <a:p>
            <a:pPr>
              <a:buFont typeface="Wingdings" panose="05000000000000000000" pitchFamily="2" charset="2"/>
              <a:buChar char="Ø"/>
            </a:pPr>
            <a:endParaRPr lang="en-US">
              <a:solidFill>
                <a:schemeClr val="bg1"/>
              </a:solidFill>
            </a:endParaRPr>
          </a:p>
          <a:p>
            <a:pPr>
              <a:buFont typeface="Wingdings" panose="05000000000000000000" pitchFamily="2" charset="2"/>
              <a:buChar char="Ø"/>
            </a:pPr>
            <a:endParaRPr lang="en-US">
              <a:solidFill>
                <a:schemeClr val="bg1"/>
              </a:solidFill>
            </a:endParaRPr>
          </a:p>
        </p:txBody>
      </p:sp>
      <p:sp>
        <p:nvSpPr>
          <p:cNvPr id="4" name="Slide Number Placeholder 3">
            <a:extLst>
              <a:ext uri="{FF2B5EF4-FFF2-40B4-BE49-F238E27FC236}">
                <a16:creationId xmlns:a16="http://schemas.microsoft.com/office/drawing/2014/main" id="{5E90136F-74A1-49CA-83A4-BFED244041ED}"/>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843B9B4A-94A1-4AEA-B4E0-0C2E04C59431}" type="slidenum">
              <a:rPr lang="en-US" smtClean="0"/>
              <a:pPr>
                <a:lnSpc>
                  <a:spcPct val="90000"/>
                </a:lnSpc>
                <a:spcAft>
                  <a:spcPts val="600"/>
                </a:spcAft>
              </a:pPr>
              <a:t>3</a:t>
            </a:fld>
            <a:endParaRPr lang="en-US"/>
          </a:p>
        </p:txBody>
      </p:sp>
    </p:spTree>
    <p:extLst>
      <p:ext uri="{BB962C8B-B14F-4D97-AF65-F5344CB8AC3E}">
        <p14:creationId xmlns:p14="http://schemas.microsoft.com/office/powerpoint/2010/main" val="32196192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5">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0262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2629" y="0"/>
            <a:ext cx="68413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067" y="1443035"/>
            <a:ext cx="2978949"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01F6FB-C4FC-41EE-8D02-A5715C6DE393}"/>
              </a:ext>
            </a:extLst>
          </p:cNvPr>
          <p:cNvSpPr>
            <a:spLocks noGrp="1"/>
          </p:cNvSpPr>
          <p:nvPr>
            <p:ph type="title"/>
          </p:nvPr>
        </p:nvSpPr>
        <p:spPr>
          <a:xfrm>
            <a:off x="945654" y="1586484"/>
            <a:ext cx="2763774" cy="3685032"/>
          </a:xfrm>
          <a:prstGeom prst="ellipse">
            <a:avLst/>
          </a:prstGeom>
          <a:solidFill>
            <a:schemeClr val="accent2">
              <a:lumMod val="75000"/>
            </a:schemeClr>
          </a:solidFill>
          <a:ln>
            <a:noFill/>
          </a:ln>
        </p:spPr>
        <p:txBody>
          <a:bodyPr>
            <a:normAutofit/>
          </a:bodyPr>
          <a:lstStyle/>
          <a:p>
            <a:r>
              <a:rPr lang="en-US">
                <a:solidFill>
                  <a:srgbClr val="FFFFFF"/>
                </a:solidFill>
              </a:rPr>
              <a:t>New Process </a:t>
            </a:r>
          </a:p>
        </p:txBody>
      </p:sp>
      <p:sp>
        <p:nvSpPr>
          <p:cNvPr id="3" name="Content Placeholder 2">
            <a:extLst>
              <a:ext uri="{FF2B5EF4-FFF2-40B4-BE49-F238E27FC236}">
                <a16:creationId xmlns:a16="http://schemas.microsoft.com/office/drawing/2014/main" id="{E8EC1E56-4F2D-4EFF-94F5-163F95AADC49}"/>
              </a:ext>
            </a:extLst>
          </p:cNvPr>
          <p:cNvSpPr>
            <a:spLocks noGrp="1"/>
          </p:cNvSpPr>
          <p:nvPr>
            <p:ph idx="1"/>
          </p:nvPr>
        </p:nvSpPr>
        <p:spPr>
          <a:xfrm>
            <a:off x="4193771" y="1402080"/>
            <a:ext cx="3990522" cy="4053840"/>
          </a:xfrm>
        </p:spPr>
        <p:txBody>
          <a:bodyPr anchor="ctr">
            <a:normAutofit/>
          </a:bodyPr>
          <a:lstStyle/>
          <a:p>
            <a:r>
              <a:rPr lang="en-US"/>
              <a:t>Religious and Independent Schools that are required to submit their Annual Fire Inspection Reports can now do so electronically via the NYSED  Application Business Portal.</a:t>
            </a:r>
          </a:p>
        </p:txBody>
      </p:sp>
      <p:sp>
        <p:nvSpPr>
          <p:cNvPr id="4" name="Slide Number Placeholder 3">
            <a:extLst>
              <a:ext uri="{FF2B5EF4-FFF2-40B4-BE49-F238E27FC236}">
                <a16:creationId xmlns:a16="http://schemas.microsoft.com/office/drawing/2014/main" id="{CF87A533-B8E1-4637-9C30-5950DAF1887C}"/>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843B9B4A-94A1-4AEA-B4E0-0C2E04C59431}" type="slidenum">
              <a:rPr lang="en-US" smtClean="0"/>
              <a:pPr>
                <a:lnSpc>
                  <a:spcPct val="90000"/>
                </a:lnSpc>
                <a:spcAft>
                  <a:spcPts val="600"/>
                </a:spcAft>
              </a:pPr>
              <a:t>4</a:t>
            </a:fld>
            <a:endParaRPr lang="en-US"/>
          </a:p>
        </p:txBody>
      </p:sp>
    </p:spTree>
    <p:extLst>
      <p:ext uri="{BB962C8B-B14F-4D97-AF65-F5344CB8AC3E}">
        <p14:creationId xmlns:p14="http://schemas.microsoft.com/office/powerpoint/2010/main" val="8791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0262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2629" y="0"/>
            <a:ext cx="68413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067" y="1443035"/>
            <a:ext cx="2978949"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45654" y="1586484"/>
            <a:ext cx="2763774"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2200" b="1">
                <a:solidFill>
                  <a:srgbClr val="FFFFFF"/>
                </a:solidFill>
              </a:rPr>
              <a:t>New Process Steps</a:t>
            </a:r>
          </a:p>
        </p:txBody>
      </p:sp>
      <p:sp>
        <p:nvSpPr>
          <p:cNvPr id="5" name="Right Arrow Callout 4"/>
          <p:cNvSpPr/>
          <p:nvPr/>
        </p:nvSpPr>
        <p:spPr>
          <a:xfrm>
            <a:off x="4193771" y="1402080"/>
            <a:ext cx="3990522" cy="405384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indent="-228600" defTabSz="914400">
              <a:spcBef>
                <a:spcPts val="1000"/>
              </a:spcBef>
              <a:buClr>
                <a:schemeClr val="accent2"/>
              </a:buClr>
              <a:buFont typeface="Arial" panose="020B0604020202020204" pitchFamily="34" charset="0"/>
              <a:buChar char="•"/>
            </a:pPr>
            <a:r>
              <a:rPr lang="en-US" b="1">
                <a:solidFill>
                  <a:schemeClr val="tx1">
                    <a:lumMod val="85000"/>
                    <a:lumOff val="15000"/>
                  </a:schemeClr>
                </a:solidFill>
              </a:rPr>
              <a:t>After the annual fire inspection has been completed, the religious and independent school leader will enter the fire inspection information for each building into the </a:t>
            </a:r>
          </a:p>
          <a:p>
            <a:pPr indent="-228600" defTabSz="914400">
              <a:spcBef>
                <a:spcPts val="1000"/>
              </a:spcBef>
              <a:buClr>
                <a:schemeClr val="accent2"/>
              </a:buClr>
              <a:buFont typeface="Arial" panose="020B0604020202020204" pitchFamily="34" charset="0"/>
              <a:buChar char="•"/>
            </a:pPr>
            <a:r>
              <a:rPr lang="en-US" b="1">
                <a:solidFill>
                  <a:schemeClr val="tx1">
                    <a:lumMod val="85000"/>
                    <a:lumOff val="15000"/>
                  </a:schemeClr>
                </a:solidFill>
              </a:rPr>
              <a:t>secure portal.</a:t>
            </a:r>
          </a:p>
        </p:txBody>
      </p:sp>
      <p:sp>
        <p:nvSpPr>
          <p:cNvPr id="3" name="Slide Number Placeholder 2"/>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843B9B4A-94A1-4AEA-B4E0-0C2E04C59431}" type="slidenum">
              <a:rPr lang="en-US" smtClean="0"/>
              <a:pPr>
                <a:lnSpc>
                  <a:spcPct val="90000"/>
                </a:lnSpc>
                <a:spcAft>
                  <a:spcPts val="600"/>
                </a:spcAft>
              </a:pPr>
              <a:t>5</a:t>
            </a:fld>
            <a:endParaRPr lang="en-US"/>
          </a:p>
        </p:txBody>
      </p:sp>
    </p:spTree>
    <p:extLst>
      <p:ext uri="{BB962C8B-B14F-4D97-AF65-F5344CB8AC3E}">
        <p14:creationId xmlns:p14="http://schemas.microsoft.com/office/powerpoint/2010/main" val="40361380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ln w="25400">
            <a:solidFill>
              <a:srgbClr val="000066"/>
            </a:solidFill>
          </a:ln>
        </p:spPr>
        <p:txBody>
          <a:bodyPr>
            <a:normAutofit/>
          </a:bodyPr>
          <a:lstStyle/>
          <a:p>
            <a:r>
              <a:rPr lang="en-US" b="1" dirty="0">
                <a:solidFill>
                  <a:srgbClr val="000066"/>
                </a:solidFill>
              </a:rPr>
              <a:t>New Process Steps</a:t>
            </a:r>
          </a:p>
        </p:txBody>
      </p:sp>
      <p:sp>
        <p:nvSpPr>
          <p:cNvPr id="4" name="Slide Number Placeholder 3"/>
          <p:cNvSpPr>
            <a:spLocks noGrp="1"/>
          </p:cNvSpPr>
          <p:nvPr>
            <p:ph type="sldNum" sz="quarter" idx="12"/>
          </p:nvPr>
        </p:nvSpPr>
        <p:spPr/>
        <p:txBody>
          <a:bodyPr/>
          <a:lstStyle/>
          <a:p>
            <a:fld id="{843B9B4A-94A1-4AEA-B4E0-0C2E04C59431}" type="slidenum">
              <a:rPr lang="en-US" smtClean="0"/>
              <a:t>6</a:t>
            </a:fld>
            <a:endParaRPr lang="en-US"/>
          </a:p>
        </p:txBody>
      </p:sp>
      <p:sp>
        <p:nvSpPr>
          <p:cNvPr id="5" name="Right Arrow Callout 4"/>
          <p:cNvSpPr/>
          <p:nvPr/>
        </p:nvSpPr>
        <p:spPr>
          <a:xfrm>
            <a:off x="457201" y="1700986"/>
            <a:ext cx="7467600" cy="1815882"/>
          </a:xfrm>
          <a:prstGeom prs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3200" b="1" dirty="0">
              <a:solidFill>
                <a:srgbClr val="663300"/>
              </a:solidFill>
            </a:endParaRPr>
          </a:p>
          <a:p>
            <a:pPr algn="ctr"/>
            <a:r>
              <a:rPr lang="en-US" sz="2000" b="1" dirty="0">
                <a:solidFill>
                  <a:srgbClr val="663300"/>
                </a:solidFill>
              </a:rPr>
              <a:t>Log into the NYSED Application Business Portal</a:t>
            </a:r>
          </a:p>
          <a:p>
            <a:pPr algn="ctr"/>
            <a:endParaRPr lang="en-US" sz="2000" b="1" dirty="0">
              <a:solidFill>
                <a:srgbClr val="990000"/>
              </a:solidFill>
            </a:endParaRPr>
          </a:p>
          <a:p>
            <a:pPr algn="ctr"/>
            <a:r>
              <a:rPr lang="en-US" sz="2000" b="1" dirty="0">
                <a:solidFill>
                  <a:srgbClr val="990000"/>
                </a:solidFill>
                <a:hlinkClick r:id="rId3"/>
              </a:rPr>
              <a:t>https://portal.nysed.gov/abp</a:t>
            </a:r>
            <a:r>
              <a:rPr lang="en-US" sz="2000" b="1" dirty="0">
                <a:solidFill>
                  <a:srgbClr val="990000"/>
                </a:solidFill>
              </a:rPr>
              <a:t> </a:t>
            </a:r>
          </a:p>
        </p:txBody>
      </p:sp>
      <p:pic>
        <p:nvPicPr>
          <p:cNvPr id="1026" name="Picture 2" descr="http://portal.nysed.gov/portalap-img/nysed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86668"/>
            <a:ext cx="1828800" cy="457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nu b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867" y="4520663"/>
            <a:ext cx="8534400" cy="212562"/>
          </a:xfrm>
          <a:prstGeom prst="rect">
            <a:avLst/>
          </a:prstGeom>
          <a:noFill/>
          <a:ln w="15875">
            <a:solidFill>
              <a:srgbClr val="000099"/>
            </a:solidFill>
          </a:ln>
          <a:extLst>
            <a:ext uri="{909E8E84-426E-40DD-AFC4-6F175D3DCCD1}">
              <a14:hiddenFill xmlns:a14="http://schemas.microsoft.com/office/drawing/2010/main">
                <a:solidFill>
                  <a:srgbClr val="FFFFFF"/>
                </a:solidFill>
              </a14:hiddenFill>
            </a:ext>
          </a:extLst>
        </p:spPr>
      </p:pic>
      <p:sp>
        <p:nvSpPr>
          <p:cNvPr id="7" name="Oval 6"/>
          <p:cNvSpPr/>
          <p:nvPr/>
        </p:nvSpPr>
        <p:spPr>
          <a:xfrm>
            <a:off x="7738533" y="4055444"/>
            <a:ext cx="1219200" cy="1143000"/>
          </a:xfrm>
          <a:prstGeom prst="ellipse">
            <a:avLst/>
          </a:prstGeom>
          <a:noFill/>
          <a:ln w="508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11" name="TextBox 10"/>
          <p:cNvSpPr txBox="1"/>
          <p:nvPr/>
        </p:nvSpPr>
        <p:spPr>
          <a:xfrm>
            <a:off x="287867" y="5015370"/>
            <a:ext cx="7450666" cy="1938992"/>
          </a:xfrm>
          <a:prstGeom prst="rect">
            <a:avLst/>
          </a:prstGeom>
          <a:solidFill>
            <a:schemeClr val="bg1">
              <a:lumMod val="85000"/>
            </a:schemeClr>
          </a:solidFill>
          <a:ln>
            <a:solidFill>
              <a:srgbClr val="000099"/>
            </a:solidFill>
          </a:ln>
        </p:spPr>
        <p:txBody>
          <a:bodyPr wrap="square" rtlCol="0">
            <a:spAutoFit/>
          </a:bodyPr>
          <a:lstStyle/>
          <a:p>
            <a:r>
              <a:rPr lang="en-US" sz="3000" b="1" u="sng" dirty="0">
                <a:solidFill>
                  <a:srgbClr val="663300"/>
                </a:solidFill>
              </a:rPr>
              <a:t>NOTE</a:t>
            </a:r>
            <a:r>
              <a:rPr lang="en-US" sz="3000" b="1" dirty="0">
                <a:solidFill>
                  <a:srgbClr val="663300"/>
                </a:solidFill>
              </a:rPr>
              <a:t>:</a:t>
            </a:r>
          </a:p>
          <a:p>
            <a:r>
              <a:rPr lang="en-US" sz="3000" b="1" dirty="0">
                <a:solidFill>
                  <a:srgbClr val="663300"/>
                </a:solidFill>
              </a:rPr>
              <a:t>Each Religious and Independent school must enter their own building data into the secure portal.</a:t>
            </a:r>
          </a:p>
        </p:txBody>
      </p:sp>
    </p:spTree>
    <p:extLst>
      <p:ext uri="{BB962C8B-B14F-4D97-AF65-F5344CB8AC3E}">
        <p14:creationId xmlns:p14="http://schemas.microsoft.com/office/powerpoint/2010/main" val="70625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74B090-41BE-451B-85ED-5581299F1308}"/>
              </a:ext>
            </a:extLst>
          </p:cNvPr>
          <p:cNvSpPr>
            <a:spLocks noGrp="1"/>
          </p:cNvSpPr>
          <p:nvPr>
            <p:ph type="title"/>
          </p:nvPr>
        </p:nvSpPr>
        <p:spPr>
          <a:xfrm>
            <a:off x="457200" y="457200"/>
            <a:ext cx="8229600" cy="1143000"/>
          </a:xfrm>
        </p:spPr>
        <p:txBody>
          <a:bodyPr>
            <a:normAutofit fontScale="90000"/>
          </a:bodyPr>
          <a:lstStyle/>
          <a:p>
            <a:br>
              <a:rPr lang="en-US"/>
            </a:br>
            <a:br>
              <a:rPr lang="en-US"/>
            </a:br>
            <a:br>
              <a:rPr lang="en-US"/>
            </a:br>
            <a:endParaRPr lang="en-US" dirty="0">
              <a:solidFill>
                <a:srgbClr val="002060"/>
              </a:solidFill>
            </a:endParaRPr>
          </a:p>
        </p:txBody>
      </p:sp>
      <p:sp>
        <p:nvSpPr>
          <p:cNvPr id="2" name="Slide Number Placeholder 1">
            <a:extLst>
              <a:ext uri="{FF2B5EF4-FFF2-40B4-BE49-F238E27FC236}">
                <a16:creationId xmlns:a16="http://schemas.microsoft.com/office/drawing/2014/main" id="{C1663477-A5B5-4E4E-8285-037506E2F6FE}"/>
              </a:ext>
            </a:extLst>
          </p:cNvPr>
          <p:cNvSpPr>
            <a:spLocks noGrp="1"/>
          </p:cNvSpPr>
          <p:nvPr>
            <p:ph type="sldNum" sz="quarter" idx="12"/>
          </p:nvPr>
        </p:nvSpPr>
        <p:spPr/>
        <p:txBody>
          <a:bodyPr/>
          <a:lstStyle/>
          <a:p>
            <a:fld id="{843B9B4A-94A1-4AEA-B4E0-0C2E04C59431}" type="slidenum">
              <a:rPr lang="en-US" smtClean="0"/>
              <a:t>7</a:t>
            </a:fld>
            <a:endParaRPr lang="en-US"/>
          </a:p>
        </p:txBody>
      </p:sp>
      <p:sp>
        <p:nvSpPr>
          <p:cNvPr id="4" name="Rectangle 3">
            <a:extLst>
              <a:ext uri="{FF2B5EF4-FFF2-40B4-BE49-F238E27FC236}">
                <a16:creationId xmlns:a16="http://schemas.microsoft.com/office/drawing/2014/main" id="{258AE9EC-C324-4EA7-BCBE-CDF9B6CDEF4F}"/>
              </a:ext>
            </a:extLst>
          </p:cNvPr>
          <p:cNvSpPr/>
          <p:nvPr/>
        </p:nvSpPr>
        <p:spPr>
          <a:xfrm>
            <a:off x="2286000" y="613201"/>
            <a:ext cx="5334000" cy="830997"/>
          </a:xfrm>
          <a:prstGeom prst="rect">
            <a:avLst/>
          </a:prstGeom>
        </p:spPr>
        <p:txBody>
          <a:bodyPr wrap="square">
            <a:spAutoFit/>
          </a:bodyPr>
          <a:lstStyle/>
          <a:p>
            <a:pPr algn="ctr"/>
            <a:r>
              <a:rPr lang="en-US" sz="2400" b="1">
                <a:solidFill>
                  <a:srgbClr val="002060"/>
                </a:solidFill>
                <a:latin typeface="+mj-lt"/>
              </a:rPr>
              <a:t>Your school building will Appear.</a:t>
            </a:r>
          </a:p>
          <a:p>
            <a:pPr algn="ctr"/>
            <a:r>
              <a:rPr lang="en-US" sz="2400" b="1">
                <a:solidFill>
                  <a:srgbClr val="002060"/>
                </a:solidFill>
                <a:latin typeface="+mj-lt"/>
              </a:rPr>
              <a:t>Select “Enter Report”</a:t>
            </a:r>
            <a:endParaRPr lang="en-US" sz="2400" b="1" dirty="0">
              <a:latin typeface="+mj-lt"/>
            </a:endParaRPr>
          </a:p>
        </p:txBody>
      </p:sp>
      <p:pic>
        <p:nvPicPr>
          <p:cNvPr id="12" name="Content Placeholder 11">
            <a:extLst>
              <a:ext uri="{FF2B5EF4-FFF2-40B4-BE49-F238E27FC236}">
                <a16:creationId xmlns:a16="http://schemas.microsoft.com/office/drawing/2014/main" id="{D01E22FB-AE92-4F7F-BEFE-526C873329E0}"/>
              </a:ext>
            </a:extLst>
          </p:cNvPr>
          <p:cNvPicPr>
            <a:picLocks noGrp="1"/>
          </p:cNvPicPr>
          <p:nvPr>
            <p:ph idx="1"/>
          </p:nvPr>
        </p:nvPicPr>
        <p:blipFill rotWithShape="1">
          <a:blip r:embed="rId3" r:link="rId4">
            <a:extLst>
              <a:ext uri="{28A0092B-C50C-407E-A947-70E740481C1C}">
                <a14:useLocalDpi xmlns:a14="http://schemas.microsoft.com/office/drawing/2010/main" val="0"/>
              </a:ext>
            </a:extLst>
          </a:blip>
          <a:srcRect l="2045"/>
          <a:stretch/>
        </p:blipFill>
        <p:spPr bwMode="auto">
          <a:xfrm>
            <a:off x="457200" y="2438400"/>
            <a:ext cx="7620000" cy="2740693"/>
          </a:xfrm>
          <a:prstGeom prst="rect">
            <a:avLst/>
          </a:prstGeom>
          <a:noFill/>
          <a:ln>
            <a:noFill/>
          </a:ln>
          <a:extLst>
            <a:ext uri="{53640926-AAD7-44D8-BBD7-CCE9431645EC}">
              <a14:shadowObscured xmlns:a14="http://schemas.microsoft.com/office/drawing/2010/main"/>
            </a:ext>
          </a:extLst>
        </p:spPr>
      </p:pic>
      <p:cxnSp>
        <p:nvCxnSpPr>
          <p:cNvPr id="13" name="Straight Arrow Connector 12">
            <a:extLst>
              <a:ext uri="{FF2B5EF4-FFF2-40B4-BE49-F238E27FC236}">
                <a16:creationId xmlns:a16="http://schemas.microsoft.com/office/drawing/2014/main" id="{AE158CD1-506B-41BC-9D42-7F8677BF24A5}"/>
              </a:ext>
            </a:extLst>
          </p:cNvPr>
          <p:cNvCxnSpPr>
            <a:cxnSpLocks/>
          </p:cNvCxnSpPr>
          <p:nvPr/>
        </p:nvCxnSpPr>
        <p:spPr>
          <a:xfrm flipH="1">
            <a:off x="1600200" y="3070991"/>
            <a:ext cx="838200" cy="685800"/>
          </a:xfrm>
          <a:prstGeom prst="straightConnector1">
            <a:avLst/>
          </a:prstGeom>
          <a:ln>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7" name="Oval 16">
            <a:extLst>
              <a:ext uri="{FF2B5EF4-FFF2-40B4-BE49-F238E27FC236}">
                <a16:creationId xmlns:a16="http://schemas.microsoft.com/office/drawing/2014/main" id="{9D898AA8-D998-45E4-B48F-C6B366C2D430}"/>
              </a:ext>
            </a:extLst>
          </p:cNvPr>
          <p:cNvSpPr/>
          <p:nvPr/>
        </p:nvSpPr>
        <p:spPr>
          <a:xfrm>
            <a:off x="6858000" y="35052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70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551596-AA84-4FCA-BB7E-FAE6CD66EA40}"/>
              </a:ext>
            </a:extLst>
          </p:cNvPr>
          <p:cNvSpPr txBox="1">
            <a:spLocks/>
          </p:cNvSpPr>
          <p:nvPr/>
        </p:nvSpPr>
        <p:spPr>
          <a:xfrm>
            <a:off x="1673352" y="964692"/>
            <a:ext cx="5797296" cy="1188720"/>
          </a:xfrm>
          <a:prstGeom prst="rect">
            <a:avLst/>
          </a:prstGeom>
          <a:solidFill>
            <a:srgbClr val="FFFFFF"/>
          </a:solidFill>
          <a:ln>
            <a:solidFill>
              <a:srgbClr val="404040"/>
            </a:solidFill>
          </a:ln>
        </p:spPr>
        <p:txBody>
          <a:bodyPr vert="horz" lIns="182880" tIns="182880" rIns="182880" bIns="18288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2800" b="1" cap="all" spc="200">
                <a:solidFill>
                  <a:srgbClr val="262626"/>
                </a:solidFill>
              </a:rPr>
              <a:t>Online Sections</a:t>
            </a:r>
            <a:endParaRPr lang="en-US" sz="2800" b="1" cap="all" spc="200" dirty="0">
              <a:solidFill>
                <a:srgbClr val="262626"/>
              </a:solidFill>
            </a:endParaRPr>
          </a:p>
        </p:txBody>
      </p:sp>
      <p:sp>
        <p:nvSpPr>
          <p:cNvPr id="2" name="Slide Number Placeholder 1">
            <a:extLst>
              <a:ext uri="{FF2B5EF4-FFF2-40B4-BE49-F238E27FC236}">
                <a16:creationId xmlns:a16="http://schemas.microsoft.com/office/drawing/2014/main" id="{F57E3D9D-8E16-4699-9928-0FD2E5E1E8EB}"/>
              </a:ext>
            </a:extLst>
          </p:cNvPr>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843B9B4A-94A1-4AEA-B4E0-0C2E04C59431}" type="slidenum">
              <a:rPr lang="en-US" smtClean="0"/>
              <a:pPr>
                <a:lnSpc>
                  <a:spcPct val="90000"/>
                </a:lnSpc>
                <a:spcAft>
                  <a:spcPts val="600"/>
                </a:spcAft>
              </a:pPr>
              <a:t>8</a:t>
            </a:fld>
            <a:endParaRPr lang="en-US"/>
          </a:p>
        </p:txBody>
      </p:sp>
      <p:graphicFrame>
        <p:nvGraphicFramePr>
          <p:cNvPr id="7" name="TextBox 4">
            <a:extLst>
              <a:ext uri="{FF2B5EF4-FFF2-40B4-BE49-F238E27FC236}">
                <a16:creationId xmlns:a16="http://schemas.microsoft.com/office/drawing/2014/main" id="{D3EEE43A-6122-4626-9ACC-54E9D66552BB}"/>
              </a:ext>
            </a:extLst>
          </p:cNvPr>
          <p:cNvGraphicFramePr/>
          <p:nvPr>
            <p:extLst>
              <p:ext uri="{D42A27DB-BD31-4B8C-83A1-F6EECF244321}">
                <p14:modId xmlns:p14="http://schemas.microsoft.com/office/powerpoint/2010/main" val="2756096104"/>
              </p:ext>
            </p:extLst>
          </p:nvPr>
        </p:nvGraphicFramePr>
        <p:xfrm>
          <a:off x="723900" y="2638425"/>
          <a:ext cx="76962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808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3B9B4A-94A1-4AEA-B4E0-0C2E04C59431}" type="slidenum">
              <a:rPr lang="en-US" smtClean="0"/>
              <a:t>9</a:t>
            </a:fld>
            <a:endParaRPr lang="en-US"/>
          </a:p>
        </p:txBody>
      </p:sp>
      <p:sp>
        <p:nvSpPr>
          <p:cNvPr id="5" name="TextBox 4"/>
          <p:cNvSpPr txBox="1"/>
          <p:nvPr/>
        </p:nvSpPr>
        <p:spPr>
          <a:xfrm>
            <a:off x="497297" y="154364"/>
            <a:ext cx="7759562" cy="1569660"/>
          </a:xfrm>
          <a:prstGeom prst="rect">
            <a:avLst/>
          </a:prstGeom>
          <a:noFill/>
          <a:ln>
            <a:solidFill>
              <a:srgbClr val="C00000"/>
            </a:solidFill>
          </a:ln>
        </p:spPr>
        <p:txBody>
          <a:bodyPr wrap="square" rtlCol="0">
            <a:spAutoFit/>
          </a:bodyPr>
          <a:lstStyle/>
          <a:p>
            <a:pPr algn="ctr"/>
            <a:endParaRPr lang="en-US" sz="2400" b="1" u="sng" dirty="0">
              <a:solidFill>
                <a:srgbClr val="663300"/>
              </a:solidFill>
            </a:endParaRPr>
          </a:p>
          <a:p>
            <a:pPr algn="ctr"/>
            <a:r>
              <a:rPr lang="en-US" sz="2400" b="1" u="sng" dirty="0">
                <a:solidFill>
                  <a:srgbClr val="002060"/>
                </a:solidFill>
              </a:rPr>
              <a:t>Inspection Section 1</a:t>
            </a:r>
            <a:r>
              <a:rPr lang="en-US" sz="2400" b="1" dirty="0">
                <a:solidFill>
                  <a:srgbClr val="002060"/>
                </a:solidFill>
              </a:rPr>
              <a:t>: General Info &amp; Fire/Life Safety History</a:t>
            </a:r>
          </a:p>
          <a:p>
            <a:pPr algn="ctr"/>
            <a:endParaRPr lang="en-US" sz="2400" b="1" dirty="0">
              <a:solidFill>
                <a:srgbClr val="663300"/>
              </a:solidFill>
            </a:endParaRPr>
          </a:p>
        </p:txBody>
      </p:sp>
      <p:pic>
        <p:nvPicPr>
          <p:cNvPr id="7" name="Picture 6">
            <a:extLst>
              <a:ext uri="{FF2B5EF4-FFF2-40B4-BE49-F238E27FC236}">
                <a16:creationId xmlns:a16="http://schemas.microsoft.com/office/drawing/2014/main" id="{C099D042-690A-4AC4-AE9A-DDFEAF54101E}"/>
              </a:ext>
            </a:extLst>
          </p:cNvPr>
          <p:cNvPicPr/>
          <p:nvPr/>
        </p:nvPicPr>
        <p:blipFill rotWithShape="1">
          <a:blip r:embed="rId3"/>
          <a:srcRect t="18472" b="28333"/>
          <a:stretch/>
        </p:blipFill>
        <p:spPr bwMode="auto">
          <a:xfrm>
            <a:off x="228600" y="1724024"/>
            <a:ext cx="8763000" cy="4143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598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1676</Words>
  <Application>Microsoft Office PowerPoint</Application>
  <PresentationFormat>On-screen Show (4:3)</PresentationFormat>
  <Paragraphs>173</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Gill Sans MT</vt:lpstr>
      <vt:lpstr>Wingdings</vt:lpstr>
      <vt:lpstr>Parcel</vt:lpstr>
      <vt:lpstr>  New York State  Fire Safety Inspection  Reporting  for Religious and Independent Schools 2021 </vt:lpstr>
      <vt:lpstr>Key Legal Citations: 8 NYCRR 155.8 Regulation of the Commissioner of Education and Education Law 807-a</vt:lpstr>
      <vt:lpstr> Who Needs to Submit the Fire Safety Report to the State Office of Religious and Independent Schools (SORIS)? </vt:lpstr>
      <vt:lpstr>New Process </vt:lpstr>
      <vt:lpstr>New Process Steps</vt:lpstr>
      <vt:lpstr>New Process Steps</vt:lpstr>
      <vt:lpstr>   </vt:lpstr>
      <vt:lpstr>PowerPoint Presentation</vt:lpstr>
      <vt:lpstr>PowerPoint Presentation</vt:lpstr>
      <vt:lpstr>PowerPoint Presentation</vt:lpstr>
      <vt:lpstr>Nonconformance Correction</vt:lpstr>
      <vt:lpstr>PowerPoint Presentation</vt:lpstr>
      <vt:lpstr>PowerPoint Presentation</vt:lpstr>
      <vt:lpstr>Updated Fire Report Manual  http://www.p12.nysed.gov/nonpub/fire_safety_report.html  </vt:lpstr>
      <vt:lpstr>Online Fire Report System – FAQ NYS Education Law 807-a </vt:lpstr>
      <vt:lpstr> Online Fire Report System – FAQ </vt:lpstr>
      <vt:lpstr> Online Fire Report System – FAQ </vt:lpstr>
      <vt:lpstr>Online Fire Report System – FAQ</vt:lpstr>
      <vt:lpstr>Online Fire Report System – FAQ</vt:lpstr>
      <vt:lpstr>On-Line Fire Report System – FAQ </vt:lpstr>
      <vt:lpstr>Thank You!</vt:lpstr>
    </vt:vector>
  </TitlesOfParts>
  <Company>New York State Education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State Fire Safety Inspection Reporting for Religious and Independent Schools 2021</dc:title>
  <dc:creator>New York State Education Department</dc:creator>
  <cp:lastModifiedBy>Emily Goodenough</cp:lastModifiedBy>
  <cp:revision>9</cp:revision>
  <dcterms:created xsi:type="dcterms:W3CDTF">2021-03-19T18:45:09Z</dcterms:created>
  <dcterms:modified xsi:type="dcterms:W3CDTF">2022-08-29T15:48:04Z</dcterms:modified>
</cp:coreProperties>
</file>