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9" r:id="rId5"/>
  </p:sldMasterIdLst>
  <p:notesMasterIdLst>
    <p:notesMasterId r:id="rId17"/>
  </p:notesMasterIdLst>
  <p:sldIdLst>
    <p:sldId id="256" r:id="rId6"/>
    <p:sldId id="257" r:id="rId7"/>
    <p:sldId id="467" r:id="rId8"/>
    <p:sldId id="470" r:id="rId9"/>
    <p:sldId id="445" r:id="rId10"/>
    <p:sldId id="448" r:id="rId11"/>
    <p:sldId id="449" r:id="rId12"/>
    <p:sldId id="468" r:id="rId13"/>
    <p:sldId id="260" r:id="rId14"/>
    <p:sldId id="469" r:id="rId15"/>
    <p:sldId id="268" r:id="rId16"/>
  </p:sldIdLst>
  <p:sldSz cx="12192000" cy="6858000"/>
  <p:notesSz cx="6985000" cy="92837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Montague" initials="MM" lastIdx="0" clrIdx="0">
    <p:extLst>
      <p:ext uri="{19B8F6BF-5375-455C-9EA6-DF929625EA0E}">
        <p15:presenceInfo xmlns:p15="http://schemas.microsoft.com/office/powerpoint/2012/main" userId="S::melissa.montague@nysed.gov::5ea6cd2c-5b96-4050-b9e5-59645785377c" providerId="AD"/>
      </p:ext>
    </p:extLst>
  </p:cmAuthor>
  <p:cmAuthor id="2" name="Author" initials="  " lastIdx="0" clrIdx="1">
    <p:extLst>
      <p:ext uri="{19B8F6BF-5375-455C-9EA6-DF929625EA0E}">
        <p15:presenceInfo xmlns:p15="http://schemas.microsoft.com/office/powerpoint/2012/main" userId="Author" providerId="None"/>
      </p:ext>
    </p:extLst>
  </p:cmAuthor>
  <p:cmAuthor id="3" name="Emily DeSantis" initials="ED" lastIdx="0" clrIdx="2">
    <p:extLst>
      <p:ext uri="{19B8F6BF-5375-455C-9EA6-DF929625EA0E}">
        <p15:presenceInfo xmlns:p15="http://schemas.microsoft.com/office/powerpoint/2012/main" userId="S::Emily.DeSantis@nysed.gov::a5a297fc-9796-4275-be81-863f2ba65e21" providerId="AD"/>
      </p:ext>
    </p:extLst>
  </p:cmAuthor>
  <p:cmAuthor id="4" name="Kim Wilkins" initials="KW" lastIdx="0" clrIdx="3">
    <p:extLst>
      <p:ext uri="{19B8F6BF-5375-455C-9EA6-DF929625EA0E}">
        <p15:presenceInfo xmlns:p15="http://schemas.microsoft.com/office/powerpoint/2012/main" userId="S::kim.wilkins@nysed.gov::a205e5ae-c82a-4f1b-83b8-af979577b0c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7" autoAdjust="0"/>
    <p:restoredTop sz="73025" autoAdjust="0"/>
  </p:normalViewPr>
  <p:slideViewPr>
    <p:cSldViewPr snapToGrid="0">
      <p:cViewPr varScale="1">
        <p:scale>
          <a:sx n="83" d="100"/>
          <a:sy n="83" d="100"/>
        </p:scale>
        <p:origin x="154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579BF494-BF82-465E-A63E-BEB3BA02E33D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AD41C7E-BC45-4EB1-92B8-D34FAD436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9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579" rtl="0">
              <a:defRPr/>
            </a:pPr>
            <a:r>
              <a:rPr lang="r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Большое спасибо за то, что вы сегодня здесь. Меня зовут </a:t>
            </a:r>
            <a:r>
              <a:rPr lang="r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&lt;введите имя куратора комнаты обсуждения&gt;. </a:t>
            </a:r>
            <a:r>
              <a:rPr lang="r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Я буду работать с </a:t>
            </a:r>
            <a:r>
              <a:rPr lang="r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&lt;введите имена помощников и администратора чата&gt;,</a:t>
            </a:r>
            <a:r>
              <a:rPr lang="r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чтобы упростить сегодняшнюю деятельность.  </a:t>
            </a:r>
          </a:p>
          <a:p>
            <a:endParaRPr lang="en-US" dirty="0">
              <a:cs typeface="Calibri"/>
            </a:endParaRPr>
          </a:p>
          <a:p>
            <a:pPr rtl="0"/>
            <a:r>
              <a:rPr lang="r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У нас с вами около 90 минут. Начнем с кратких представлений. После этого я расскажу о текущих требованиях штата Нью-Йорк к получению аттестата, а затем мы потратим около 10–12 минут на обсуждение каждого из пяти направляющих вопросов. Мы будем делать записи, пока все будут говорить. Если слова коллеги вызывают у вас какие-то мысли или идеи, не стесняйтесь сообщить об этом в чате. Чат мы тоже сохраним.</a:t>
            </a:r>
          </a:p>
          <a:p>
            <a:endParaRPr lang="en-US" dirty="0"/>
          </a:p>
          <a:p>
            <a:pPr rtl="0"/>
            <a:r>
              <a:rPr lang="r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После нашего обсуждения мы перенесем наш разговор на технологическую платформу под названием ThoughtExchange, которая позволит вам обмениваться идеями и реагировать на идеи других. </a:t>
            </a:r>
          </a:p>
          <a:p>
            <a:endParaRPr lang="en-US" dirty="0"/>
          </a:p>
          <a:p>
            <a:pPr rtl="0"/>
            <a:r>
              <a:rPr lang="r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Пора начинать.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41C7E-BC45-4EB1-92B8-D34FAD436C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67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" sz="12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Теперь в нашей группе мы сделаем один основной вывод из сегодняшней дискуссии.  О нем мы расскажем, когда вернемся в общую комнату.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41C7E-BC45-4EB1-92B8-D34FAD436C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84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7:notes"/>
          <p:cNvSpPr txBox="1">
            <a:spLocks noGrp="1"/>
          </p:cNvSpPr>
          <p:nvPr>
            <p:ph type="body" idx="1"/>
          </p:nvPr>
        </p:nvSpPr>
        <p:spPr>
          <a:xfrm>
            <a:off x="698500" y="4542243"/>
            <a:ext cx="5588000" cy="371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3" tIns="46459" rIns="92943" bIns="46459" anchor="t" anchorCtr="0">
            <a:noAutofit/>
          </a:bodyPr>
          <a:lstStyle/>
          <a:p>
            <a:pPr rtl="0">
              <a:buSzPts val="1400"/>
            </a:pPr>
            <a:r>
              <a:rPr lang="ru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Большое спасибо всем вам. Я в восторге от того, сколько у нас родилось идей и сколько вопросов мы обсудили.</a:t>
            </a:r>
          </a:p>
          <a:p>
            <a:pPr>
              <a:buSzPts val="1400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buSzPts val="1400"/>
            </a:pPr>
            <a:r>
              <a:rPr lang="ru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Мы все сейчас будем перенаправлены обратно в главную комнату. Увидимся там. Спасибо! </a:t>
            </a:r>
          </a:p>
          <a:p>
            <a:pPr>
              <a:buSzPts val="1400"/>
            </a:pP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buSzPts val="1400"/>
            </a:pPr>
            <a:r>
              <a:rPr lang="ru" sz="1400" b="0" i="1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Администратор чата: сохраните чат до завершения сеанса обсуждения.</a:t>
            </a:r>
          </a:p>
          <a:p>
            <a:pPr rtl="0">
              <a:buSzPts val="1400"/>
            </a:pPr>
            <a:r>
              <a:rPr lang="ru-RU" sz="1400" b="0" i="1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Помощники</a:t>
            </a:r>
            <a:r>
              <a:rPr lang="ru" sz="1400" b="0" i="1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: будьте готовы ввести основной вывод группы в чате главной комнаты. Затем используйте форму анкеты «5 направляющих вопросов», чтобы поделиться своими заметками о дискуссии в группе с Департаментом.</a:t>
            </a:r>
          </a:p>
          <a:p>
            <a:pPr>
              <a:buSzPts val="1400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ts val="1400"/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Google Shape;21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1988" y="1179513"/>
            <a:ext cx="5661025" cy="3184525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>
            <a:spLocks noGrp="1"/>
          </p:cNvSpPr>
          <p:nvPr>
            <p:ph type="body" idx="1"/>
          </p:nvPr>
        </p:nvSpPr>
        <p:spPr>
          <a:xfrm>
            <a:off x="698500" y="4542243"/>
            <a:ext cx="5588000" cy="371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3" tIns="46459" rIns="92943" bIns="46459" anchor="t" anchorCtr="0">
            <a:noAutofit/>
          </a:bodyPr>
          <a:lstStyle/>
          <a:p>
            <a:pPr rtl="0">
              <a:buSzPts val="1400"/>
            </a:pPr>
            <a:r>
              <a:rPr lang="ru" sz="12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Начнем с краткого знакомства.  Я приглашу вас…</a:t>
            </a:r>
            <a:r>
              <a:rPr lang="ru" sz="1200" b="0" i="1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 (Куратор определяет план вызова отдельных лиц для выступления.  Например, куратор обращается к каждому по очереди или выбирает первого человека, а затем просит каждого выступающего выбрать следующего.) </a:t>
            </a:r>
          </a:p>
          <a:p>
            <a:pPr>
              <a:buSzPts val="1400"/>
            </a:pPr>
            <a:endParaRPr lang="en-US" i="0"/>
          </a:p>
          <a:p>
            <a:pPr rtl="0">
              <a:buSzPts val="1400"/>
            </a:pPr>
            <a:r>
              <a:rPr lang="ru" sz="12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Пожалуйста, представьтесь, назовите свое имя, должность и группы и/или организации, которые вы представляете.</a:t>
            </a:r>
          </a:p>
          <a:p>
            <a:pPr>
              <a:buSzPts val="1400"/>
            </a:pPr>
            <a:endParaRPr lang="en-US"/>
          </a:p>
          <a:p>
            <a:pPr rtl="0">
              <a:buSzPts val="1400"/>
            </a:pPr>
            <a:r>
              <a:rPr lang="ru" sz="1200" b="0" i="1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ЗНАКОМСТВО (не более 5 минут)</a:t>
            </a:r>
          </a:p>
          <a:p>
            <a:pPr rtl="0">
              <a:buSzPts val="1400"/>
            </a:pPr>
            <a:r>
              <a:rPr lang="ru" sz="1200" b="0" i="1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Позвольте всем участникам представиться.</a:t>
            </a:r>
          </a:p>
          <a:p>
            <a:pPr>
              <a:buSzPts val="1400"/>
            </a:pPr>
            <a:endParaRPr lang="en-US"/>
          </a:p>
        </p:txBody>
      </p:sp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1988" y="1179513"/>
            <a:ext cx="5661025" cy="3184525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535796"/>
            <a:ext cx="5588000" cy="3716382"/>
          </a:xfrm>
        </p:spPr>
        <p:txBody>
          <a:bodyPr/>
          <a:lstStyle/>
          <a:p>
            <a:pPr rtl="0"/>
            <a:r>
              <a:rPr lang="ru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Прежде чем мы начнем обсуждение того, какими могут быть будущие требования аттестации, я сделаю обзор текущих требований для получения аттестата штата Нью-Йорк. В своем регистрационном электронном письме вы получили два ресурса, которые объясняют текущие требования для получения аттестата штата Нью-Йорк. Администратор нашего чата также вставит ссылки на эти ресурсы в чат.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ru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Чтобы получить аттестат штата Нью-Йорк, студенты должны выполнить требования к кредитам и аттестации.  Эти требования индивидуальные и неодинаковые и не должны предъявляться одновременно.  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ru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В этой таблице распределения кредитов показано минимальное количество кредитов, необходимых для каждой дисциплины.  Важно отметить, что по большинству дисциплин студенты выбирают курсы, которые они хотят пройти, чтобы соответствовать минимальным требованиям. Например, в естественных науках некоторые студенты изучают биологию, химию и геологические науки, а другие изучают экологию, криминалистику и физику. Любые курсы естествознания в средней школе могут засчитываться в 3 обязательных кредита. 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ru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Есть несколько обязательных курсов: все студенты должны получить половину кредита по ОБЖ, и все кредиты по общественным наукам (2 кредита по Всемирной истории и географии, один кредит по истории США, половину кредита по участию в управлении, половину кредита по экономике).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4790">
              <a:defRPr/>
            </a:pPr>
            <a:fld id="{B1D89EA1-0C5E-4F0A-9E00-59E7E473A8B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4790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24374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" sz="1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ea typeface="ＭＳ Ｐゴシック"/>
                <a:cs typeface="Arial"/>
              </a:rPr>
              <a:t>В дополнение к 22 кредитным единицам студенты также должны сдать экзамены на получение аттестата штата Нью-Йорк.  </a:t>
            </a:r>
          </a:p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rtl="0"/>
            <a:r>
              <a:rPr lang="ru" sz="1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ea typeface="ＭＳ Ｐゴシック"/>
                <a:cs typeface="Arial"/>
              </a:rPr>
              <a:t>Чтобы сдать экзамены, студенты должны завершить программу 4 + 1.  Все учащиеся должны сдать один экзамен (госэкзамен или альтернативный вариант, утвержденный факультетом) по каждой из четырех дисциплин (английский, математика, естественные науки, общественные науки), а также пройти одну из дополнительных программ.  </a:t>
            </a:r>
          </a:p>
          <a:p>
            <a:endParaRPr lang="en-US" altLang="en-US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rtl="0"/>
            <a:r>
              <a:rPr lang="ru" sz="1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ea typeface="ＭＳ Ｐゴシック"/>
                <a:cs typeface="Arial"/>
              </a:rPr>
              <a:t>Чтобы получить допуск к выбранному госэкзамену, студенты сначала должны пройти курс подготовки к экзамену.  Не все программы одинаковы в отношении требований. </a:t>
            </a:r>
          </a:p>
          <a:p>
            <a:endParaRPr lang="en-US" altLang="en-US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ru" sz="1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ea typeface="ＭＳ Ｐゴシック"/>
                <a:cs typeface="Arial"/>
              </a:rPr>
              <a:t>Для завершения программы STEM, учащиеся должны получить проходной балл на одном дополнительном госэкзамене или альтернативном экзамене по математике или естественным наукам, утвержденном Департаментом.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ru" sz="1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ea typeface="ＭＳ Ｐゴシック"/>
                <a:cs typeface="Arial"/>
              </a:rPr>
              <a:t>Для завершения программы Гуманитарные науки учащиеся должны получить проходной балл на одном дополнительном госэкзамене или альтернативном экзамене по английскому языку или общественным наукам, утвержденном факультетом.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ru" sz="1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ea typeface="ＭＳ Ｐゴシック"/>
                <a:cs typeface="Arial"/>
              </a:rPr>
              <a:t>Для завершения курса по искусству студенты должны набрать проходной балл на утвержденном Департаментом экзамене по искусству.  В настоящее время это означает тест AP или IB.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ru" sz="1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ea typeface="ＭＳ Ｐゴシック"/>
                <a:cs typeface="Arial"/>
              </a:rPr>
              <a:t>Для завершения программы Языки мира учащиеся должны получить проходной балл на утвержденном Департаментом экзамене на другом языке, кроме английского.  Обычно это означает, что студент закончил 3 курса на одном из языков мира, чтобы получить допуск к этому экзамену.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ru" sz="1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ea typeface="ＭＳ Ｐゴシック"/>
                <a:cs typeface="Arial"/>
              </a:rPr>
              <a:t>Для завершения программы CTE студенты должны успешно пройти утвержденную Департаментом программу профессионального и технического образования, состоящую из 3-5 курсов CTE; студенты также должны получить проходной балл по техническому тестированию из трех частей программы CTE.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ru" sz="1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ea typeface="ＭＳ Ｐゴシック"/>
                <a:cs typeface="Arial"/>
              </a:rPr>
              <a:t>Для завершения программы CDOS, студенты должны пройти 2 курса CTE, 54 часа обучения на рабочем месте, профессиональный план и профиль профпригодности. Студенты также могут пройти одобренную Департаментом аттестацию по программе карьерного развития и профессионального обучения, чтобы завершить программу CDOS.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ru" sz="1600" b="0" i="0" u="none" strike="noStrike" dirty="0">
                <a:highlight>
                  <a:srgbClr val="FFFF00"/>
                </a:highlight>
                <a:latin typeface="Calibri"/>
                <a:ea typeface="Times New Roman"/>
              </a:rPr>
              <a:t>В выбранном количестве школ в 2021–2022 учебном году будет проведена апробация «Знака гражданской готовности».  В будущем все студенты смогут использовать Знак гражданской готовности для выполнения требований программы +1.</a:t>
            </a:r>
            <a:endParaRPr lang="en-US" sz="1600" b="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altLang="en-US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rtl="0"/>
            <a:r>
              <a:rPr lang="ru" sz="1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ea typeface="ＭＳ Ｐゴシック"/>
                <a:cs typeface="Arial"/>
              </a:rPr>
              <a:t>Если учащиеся не могут набрать проходной балл 65 на госэкзаменах, они имеют право на апелляцию, страховку и/или постановление старшего инспектора.  Обычно студенты, пользующиеся этими возможностями, получают утвержденный штатом местный аттестат вместо государственного аттестата.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41C7E-BC45-4EB1-92B8-D34FAD436C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2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542243"/>
            <a:ext cx="5588000" cy="3851769"/>
          </a:xfrm>
        </p:spPr>
        <p:txBody>
          <a:bodyPr/>
          <a:lstStyle/>
          <a:p>
            <a:pPr rtl="0"/>
            <a:r>
              <a:rPr lang="ru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В настоящее время существует три типа аттестатов об окончании средней школы: местный, государственный и государственный с углубленным обучением.</a:t>
            </a:r>
          </a:p>
          <a:p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ru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Текущие правила допускают некоторую гибкость в выполнении требований к аттестации.  К ним относятся апелляционные баллы в пределах определенного количества баллов, страховка при низких баллах (до 45 баллов) для студентов с ограниченными возможностями и вариант Постановления старшего инспектора для студентов с ограниченными возможностями, которые успешно завершили все курсы, но не смогли сдать или даже получить страховку на 1 или более из требуемых экзаменах.</a:t>
            </a:r>
          </a:p>
          <a:p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ru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Все типы аттестатов требуют, чтобы студенты заработали 22 кредитных единицы, как указано в таблице распределения кредитов.  Студенты, которые выполнили требования к кредитам и воспользовались апелляцией, страховкой или Постановлением старшего инспектора, обычно получают местный аттестат.  </a:t>
            </a:r>
          </a:p>
          <a:p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ru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Студенты, которые выполнили требованиям к кредитам и получили проходные баллы по всем необходимым экзаменам, получают государственный аттестат.  Студенты могут подать апелляцию на </a:t>
            </a:r>
            <a:r>
              <a:rPr lang="ru" sz="1400" b="0" i="0" u="sng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один</a:t>
            </a:r>
            <a:r>
              <a:rPr lang="ru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госэкзамен не более чем на 5 баллов ниже проходного (60-64) и при этом получить государственный аттестат.</a:t>
            </a:r>
          </a:p>
          <a:p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ru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Студенты, которые выполнили требования к кредитам, получили проходные баллы по всем необходимым экзаменам, включая 2 дополнительных по математике и 1 дополнительный по естественным наукам, а также завершили курс Языки мира, Искусство или CTE, получают государственный аттестат с углубленным обучением.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4790">
              <a:defRPr/>
            </a:pPr>
            <a:fld id="{B1D89EA1-0C5E-4F0A-9E00-59E7E473A8B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4790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02457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5275" y="720725"/>
            <a:ext cx="6394450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Чтобы отметить студентов, которые выходят за рамки минимальных требований аттестата в определенных областях, действующие правила позволяют добавлять к аттестату различные знаки признания в виде печатей и подтверждений.</a:t>
            </a:r>
          </a:p>
          <a:p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ru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Техническое подтверждение может быть добавлено к любому типу аттестата (местный, государственный или государственный с углубленным обучением), если студент завершает утвержденную Департаментом программу профессионального и технического образования (CTE), включая техническое тестирование из трех частей в дополнение к минимальным требованиям к аттестату. </a:t>
            </a:r>
          </a:p>
          <a:p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ru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Печать Biliteracy может быть добавлена либо к государственному аттестату, либо к государственному аттестату с углубленным обучением.  Эта печать свидетельствует о высоком уровне владения слушанием, говорением, чтением и письмом на одном или нескольких языках в дополнение к английскому.  </a:t>
            </a:r>
          </a:p>
          <a:p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ru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Печать Biliteracy штата Нью-Йорк призвана стимулировать изучение языков; выявить для работодателей выпускников средних школ со знанием иностранного языка; предоставить университетам дополнительную информацию об абитуриентах; готовить студентов с навыками двадцать первого века; признать ценность обучения иностранному и родному языкам в школах; а также подтвердить ценность разнообразия в многоязычном обществе.</a:t>
            </a:r>
          </a:p>
          <a:p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ru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Подтверждение С отличием может быть добавлено либо к государственному аттестату, либо к государственному аттестату с углубленным обучением, если учащиеся показали особенно хорошие результаты на госэкзаменах.  Студенты, набравшие в среднем 90 или более баллов на всех госэкзаменах, получают подтверждение С отличием. </a:t>
            </a:r>
          </a:p>
          <a:p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ru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Учащиеся, выполнившие требования к аттестату с углубленным обучением, также могут получить подтверждение овладения математикой, естественными науками или обоими предметами. Подтверждение овладения математикой и/или естественными науками может быть добавлено к государственному аттестату с углубленным обучением, если студенты набрали не менее 85 баллов на трех госэкзаменах по математике и/или естественным наукам.</a:t>
            </a:r>
          </a:p>
          <a:p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ru" sz="2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Знак гражданской готовности, который </a:t>
            </a:r>
            <a:r>
              <a:rPr lang="ru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проходит апробацию в этом учебном году,</a:t>
            </a:r>
            <a:r>
              <a:rPr lang="ru" sz="2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является формальным признанием того, что учащийся достиг высокого уровня профессиональных знаний, гражданских навыков, гражданского мышления и гражданского опыта. Знак гражданской готовности на табеле успеваемости и аттестате:</a:t>
            </a:r>
          </a:p>
          <a:p>
            <a:pPr marL="348592" indent="-348592" rtl="0">
              <a:buFontTx/>
              <a:buChar char="-"/>
            </a:pPr>
            <a:r>
              <a:rPr lang="ru" sz="2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Демонстрирует приверженность студента принципам участия в управлении; гражданскую ответственность и гражданские ценности; </a:t>
            </a:r>
          </a:p>
          <a:p>
            <a:pPr marL="348592" indent="-348592" rtl="0">
              <a:buFontTx/>
              <a:buChar char="-"/>
            </a:pPr>
            <a:r>
              <a:rPr lang="ru" sz="2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Демонстрирует университетам, колледжам и будущим работодателям, что студент выполнил проект действий в области гражданского права или социальной справедливости; а также </a:t>
            </a:r>
          </a:p>
          <a:p>
            <a:pPr marL="348592" indent="-348592" rtl="0">
              <a:buFontTx/>
              <a:buChar char="-"/>
            </a:pPr>
            <a:r>
              <a:rPr lang="ru" sz="2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Признает ценность гражданской активности и научных знаний.</a:t>
            </a:r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4790">
              <a:defRPr/>
            </a:pPr>
            <a:fld id="{600E66BB-FE8E-4C8D-825E-8CECF067CD8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4790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02469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542242"/>
            <a:ext cx="5588000" cy="3900122"/>
          </a:xfrm>
        </p:spPr>
        <p:txBody>
          <a:bodyPr/>
          <a:lstStyle/>
          <a:p>
            <a:pPr rtl="0"/>
            <a:r>
              <a:rPr lang="ru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В штате Нью-Йорк есть два действующих свидетельства. Эти свидетельства не являются аналогом аттестата. 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ru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Свидетельство о навыках и достижениях доступно учащимся с ограниченными возможностями, которые оцениваются с помощью альтернативного экзамена штата Нью-Йорк. Это свидетельство должно сопровождаться документацией о навыках и сильных сторонах студента, а также об уровне независимости в учебе, карьерном развитии и базовых навыках, необходимых для жизни, учебы и работы после школы. Чтобы получить свидетельство о навыках и достижениях, учащиеся должны закончить не менее 12 лет обучения (исключая детский сад) или тот учебный год, в течение которого им исполнился 21 год.  Свидетельство выдается без аттестации (минимальных требований нет).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ru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Хотя Карьерное развитие и Профессиональное обучение (CDOS) теперь могут использоваться как путь к аттестату или как дополнение к аттестату, когда эти свидетельства выдаются отдельно, они не эквивалентны аттестату. Студенты, которые пытаются, но не успешно выполняют все требования аттестации штата Нью-Йорк и при этом выполнили все требования Свидетельства CDOS, могут получить CDOS при окончании школы.  Это свидетельство с аттестацией, но оно не эквивалентно аттестату.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4790">
              <a:defRPr/>
            </a:pPr>
            <a:fld id="{B1D89EA1-0C5E-4F0A-9E00-59E7E473A8B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4790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02949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542243"/>
            <a:ext cx="5588000" cy="4025838"/>
          </a:xfrm>
        </p:spPr>
        <p:txBody>
          <a:bodyPr/>
          <a:lstStyle/>
          <a:p>
            <a:pPr rtl="0"/>
            <a:r>
              <a:rPr lang="ru" sz="1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ea typeface="Times New Roman"/>
              </a:rPr>
              <a:t>Теперь мы начнем обсуждение того, как могут выглядеть будущие аттестационные требования. </a:t>
            </a:r>
            <a:r>
              <a:rPr lang="ru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Мы не ожидаем идеальных и развернутых ответов на эти вопросы.  Мы хотим собрать как можно больше идей, основанных на ваших собственных знаниях и опыте.  Также не стесняйтесь мыслить за пределами того, что кажется реалистичным в данный момент.  Что было бы возможно, если бы ресурсы были безграничны или препятствия были бы устранены?</a:t>
            </a:r>
          </a:p>
          <a:p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ru" sz="1400" b="0" i="1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ОТВЕТЫ НА ПЯТЬ НАПРАВЛЯЮЩИХ ВОПРОСОВ (не более 60 минут)</a:t>
            </a:r>
          </a:p>
          <a:p>
            <a:pPr marL="290493" indent="-290493" rtl="0">
              <a:buFont typeface="Arial" panose="020B0604020202020204" pitchFamily="34" charset="0"/>
              <a:buChar char="•"/>
            </a:pPr>
            <a:r>
              <a:rPr lang="ru" sz="1400" b="0" i="1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Позвольте всем участникам обсудить каждый из пяти направляющих вопросов.</a:t>
            </a:r>
          </a:p>
          <a:p>
            <a:pPr marL="290493" indent="-290493" rtl="0">
              <a:buFont typeface="Arial" panose="020B0604020202020204" pitchFamily="34" charset="0"/>
              <a:buChar char="•"/>
            </a:pPr>
            <a:r>
              <a:rPr lang="ru" sz="1400" b="0" i="1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Помощники делают заметки по предоставленному шаблону, а затем отправляют отзывы в Департамент с помощью анкеты «5 направляющих вопросов».</a:t>
            </a:r>
          </a:p>
          <a:p>
            <a:pPr marL="290493" indent="-290493" rtl="0">
              <a:buFont typeface="Arial" panose="020B0604020202020204" pitchFamily="34" charset="0"/>
              <a:buChar char="•"/>
            </a:pPr>
            <a:r>
              <a:rPr lang="ru" sz="1400" b="0" i="1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Предложите участникам ответить на все пять вопросов. Администраторы чата напоминают о времени каждые 10–12 минут во время этого периода.</a:t>
            </a:r>
          </a:p>
          <a:p>
            <a:pPr marL="290493" indent="-290493" rtl="0">
              <a:buFont typeface="Arial" panose="020B0604020202020204" pitchFamily="34" charset="0"/>
              <a:buChar char="•"/>
            </a:pPr>
            <a:r>
              <a:rPr lang="ru" sz="1400" b="0" i="1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Попробуйте возвращать участников к каждому вопросу, если они отклоняются от темы.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89EA1-0C5E-4F0A-9E00-59E7E473A8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11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:notes"/>
          <p:cNvSpPr txBox="1">
            <a:spLocks noGrp="1"/>
          </p:cNvSpPr>
          <p:nvPr>
            <p:ph type="body" idx="1"/>
          </p:nvPr>
        </p:nvSpPr>
        <p:spPr>
          <a:xfrm>
            <a:off x="698500" y="4542243"/>
            <a:ext cx="5588000" cy="371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3" tIns="46459" rIns="92943" bIns="46459" anchor="t" anchorCtr="0">
            <a:noAutofit/>
          </a:bodyPr>
          <a:lstStyle/>
          <a:p>
            <a:pPr rtl="0">
              <a:defRPr/>
            </a:pP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Если вы хотите продолжить обсуждение этих важных вопросов, вы можете пройти по ссылке </a:t>
            </a: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ThoughtExchange</a:t>
            </a:r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, отображаемую здесь, и мы также добавим ее в чат. </a:t>
            </a:r>
          </a:p>
        </p:txBody>
      </p:sp>
      <p:sp>
        <p:nvSpPr>
          <p:cNvPr id="158" name="Google Shape;15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1988" y="1179513"/>
            <a:ext cx="5661025" cy="3184525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eg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1" descr="Image result for students site:nysed.gov"/>
          <p:cNvPicPr preferRelativeResize="0"/>
          <p:nvPr/>
        </p:nvPicPr>
        <p:blipFill>
          <a:blip r:embed="rId2">
            <a:alphaModFix/>
          </a:blip>
          <a:srcRect b="2200"/>
          <a:stretch>
            <a:fillRect/>
          </a:stretch>
        </p:blipFill>
        <p:spPr>
          <a:xfrm>
            <a:off x="447789" y="676675"/>
            <a:ext cx="2258361" cy="14725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1"/>
          <p:cNvSpPr/>
          <p:nvPr/>
        </p:nvSpPr>
        <p:spPr>
          <a:xfrm>
            <a:off x="447789" y="2329676"/>
            <a:ext cx="11288100" cy="333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Google Shape;19;p21"/>
          <p:cNvSpPr txBox="1">
            <a:spLocks noGrp="1"/>
          </p:cNvSpPr>
          <p:nvPr>
            <p:ph type="ctrTitle"/>
          </p:nvPr>
        </p:nvSpPr>
        <p:spPr>
          <a:xfrm>
            <a:off x="599225" y="2621134"/>
            <a:ext cx="10993500" cy="14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Font typeface="Gill Sa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ubTitle" idx="1"/>
          </p:nvPr>
        </p:nvSpPr>
        <p:spPr>
          <a:xfrm>
            <a:off x="595032" y="4130540"/>
            <a:ext cx="109935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SzPts val="2208"/>
              <a:buNone/>
              <a:defRPr sz="2400" cap="none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1" name="Google Shape;21;p21" descr="Image result for nysed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3629" y="5852071"/>
            <a:ext cx="3071769" cy="779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1" descr="Image result for students site:nysed.gov"/>
          <p:cNvPicPr preferRelativeResize="0"/>
          <p:nvPr/>
        </p:nvPicPr>
        <p:blipFill>
          <a:blip r:embed="rId4">
            <a:alphaModFix/>
          </a:blip>
          <a:srcRect t="2052" b="2042"/>
          <a:stretch>
            <a:fillRect/>
          </a:stretch>
        </p:blipFill>
        <p:spPr>
          <a:xfrm>
            <a:off x="7061460" y="693839"/>
            <a:ext cx="2258360" cy="1445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1" descr="Image result for middle school site:nysed.gov"/>
          <p:cNvPicPr preferRelativeResize="0"/>
          <p:nvPr/>
        </p:nvPicPr>
        <p:blipFill>
          <a:blip r:embed="rId5">
            <a:alphaModFix/>
          </a:blip>
          <a:srcRect t="1499" b="1719"/>
          <a:stretch>
            <a:fillRect/>
          </a:stretch>
        </p:blipFill>
        <p:spPr>
          <a:xfrm>
            <a:off x="4803099" y="689720"/>
            <a:ext cx="2258360" cy="1449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1" descr="Image result for students site:nysed.gov"/>
          <p:cNvPicPr preferRelativeResize="0"/>
          <p:nvPr/>
        </p:nvPicPr>
        <p:blipFill>
          <a:blip r:embed="rId6">
            <a:alphaModFix/>
          </a:blip>
          <a:srcRect t="695"/>
          <a:stretch>
            <a:fillRect/>
          </a:stretch>
        </p:blipFill>
        <p:spPr>
          <a:xfrm>
            <a:off x="2608441" y="689720"/>
            <a:ext cx="2204556" cy="145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1" descr="Image result for high school site:nysed.gov"/>
          <p:cNvPicPr preferRelativeResize="0"/>
          <p:nvPr/>
        </p:nvPicPr>
        <p:blipFill>
          <a:blip r:embed="rId7">
            <a:alphaModFix/>
          </a:blip>
          <a:srcRect b="10281"/>
          <a:stretch>
            <a:fillRect/>
          </a:stretch>
        </p:blipFill>
        <p:spPr>
          <a:xfrm>
            <a:off x="9319821" y="692511"/>
            <a:ext cx="2416002" cy="144504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1"/>
          <p:cNvSpPr txBox="1"/>
          <p:nvPr/>
        </p:nvSpPr>
        <p:spPr>
          <a:xfrm>
            <a:off x="595032" y="4657983"/>
            <a:ext cx="109935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ts val="2208"/>
              <a:buFont typeface="Noto Sans Symbols"/>
              <a:buNone/>
            </a:pPr>
            <a:endParaRPr sz="2400" b="0" i="0" u="none" strike="noStrike" cap="none">
              <a:solidFill>
                <a:schemeClr val="accent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0293378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2"/>
          <p:cNvSpPr/>
          <p:nvPr/>
        </p:nvSpPr>
        <p:spPr>
          <a:xfrm>
            <a:off x="440683" y="606554"/>
            <a:ext cx="113001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2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500" cy="9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8" name="Google Shape;78;p32" descr="Image result for nysed logo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33741" y="5927572"/>
            <a:ext cx="3071769" cy="779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775611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33" descr="Image result for nysed logo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02143" y="5925289"/>
            <a:ext cx="808664" cy="636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912176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34" descr="Image result for nysed logo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63629" y="5852071"/>
            <a:ext cx="3071769" cy="779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158080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5"/>
          <p:cNvSpPr/>
          <p:nvPr/>
        </p:nvSpPr>
        <p:spPr>
          <a:xfrm>
            <a:off x="447817" y="5141973"/>
            <a:ext cx="11298300" cy="127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5"/>
          <p:cNvSpPr txBox="1">
            <a:spLocks noGrp="1"/>
          </p:cNvSpPr>
          <p:nvPr>
            <p:ph type="title"/>
          </p:nvPr>
        </p:nvSpPr>
        <p:spPr>
          <a:xfrm>
            <a:off x="581192" y="5413298"/>
            <a:ext cx="49095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194D2"/>
              </a:buClr>
              <a:buSzPts val="2000"/>
              <a:buFont typeface="Gill Sans"/>
              <a:buNone/>
              <a:defRPr sz="2000" b="0">
                <a:solidFill>
                  <a:srgbClr val="7194D2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5"/>
          <p:cNvSpPr txBox="1">
            <a:spLocks noGrp="1"/>
          </p:cNvSpPr>
          <p:nvPr>
            <p:ph type="body" idx="1"/>
          </p:nvPr>
        </p:nvSpPr>
        <p:spPr>
          <a:xfrm>
            <a:off x="447816" y="1593908"/>
            <a:ext cx="11292900" cy="32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5440" algn="l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marL="1371600" lvl="2" indent="-322072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marL="1828800" lvl="3" indent="-310388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marL="2286000" lvl="4" indent="-310388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marL="2743200" lvl="5" indent="-310388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marL="3200400" lvl="6" indent="-310388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marL="3657600" lvl="7" indent="-310388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marL="4114800" lvl="8" indent="-310388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2"/>
          </p:nvPr>
        </p:nvSpPr>
        <p:spPr>
          <a:xfrm>
            <a:off x="5740824" y="5413298"/>
            <a:ext cx="50613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20"/>
              </a:spcBef>
              <a:spcAft>
                <a:spcPct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012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92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828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828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828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828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828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pic>
        <p:nvPicPr>
          <p:cNvPr id="88" name="Google Shape;88;p35" descr="Image result for nysed logo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02144" y="5461020"/>
            <a:ext cx="808664" cy="636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42883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6"/>
          <p:cNvSpPr/>
          <p:nvPr/>
        </p:nvSpPr>
        <p:spPr>
          <a:xfrm>
            <a:off x="447817" y="5141973"/>
            <a:ext cx="11298300" cy="127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6"/>
          <p:cNvSpPr txBox="1">
            <a:spLocks noGrp="1"/>
          </p:cNvSpPr>
          <p:nvPr>
            <p:ph type="title"/>
          </p:nvPr>
        </p:nvSpPr>
        <p:spPr>
          <a:xfrm>
            <a:off x="581192" y="5262296"/>
            <a:ext cx="49095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194D2"/>
              </a:buClr>
              <a:buSzPts val="2000"/>
              <a:buFont typeface="Gill Sans"/>
              <a:buNone/>
              <a:defRPr sz="2000" b="0">
                <a:solidFill>
                  <a:srgbClr val="7194D2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6"/>
          <p:cNvSpPr txBox="1">
            <a:spLocks noGrp="1"/>
          </p:cNvSpPr>
          <p:nvPr>
            <p:ph type="body" idx="1"/>
          </p:nvPr>
        </p:nvSpPr>
        <p:spPr>
          <a:xfrm>
            <a:off x="447816" y="1593908"/>
            <a:ext cx="11292900" cy="32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5440" algn="l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marL="1371600" lvl="2" indent="-322072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marL="1828800" lvl="3" indent="-310388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marL="2286000" lvl="4" indent="-310388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marL="2743200" lvl="5" indent="-310388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marL="3200400" lvl="6" indent="-310388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marL="3657600" lvl="7" indent="-310388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marL="4114800" lvl="8" indent="-310388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36"/>
          <p:cNvSpPr txBox="1">
            <a:spLocks noGrp="1"/>
          </p:cNvSpPr>
          <p:nvPr>
            <p:ph type="body" idx="2"/>
          </p:nvPr>
        </p:nvSpPr>
        <p:spPr>
          <a:xfrm>
            <a:off x="5740823" y="5262296"/>
            <a:ext cx="58701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20"/>
              </a:spcBef>
              <a:spcAft>
                <a:spcPct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012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92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828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828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828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828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828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pic>
        <p:nvPicPr>
          <p:cNvPr id="94" name="Google Shape;94;p36" descr="Image result for nysed logo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88796" y="646686"/>
            <a:ext cx="3071769" cy="779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8477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7"/>
          <p:cNvSpPr txBox="1">
            <a:spLocks noGrp="1"/>
          </p:cNvSpPr>
          <p:nvPr>
            <p:ph type="title"/>
          </p:nvPr>
        </p:nvSpPr>
        <p:spPr>
          <a:xfrm>
            <a:off x="581193" y="4693389"/>
            <a:ext cx="110295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2400"/>
              <a:buFont typeface="Gill Sans"/>
              <a:buNone/>
              <a:defRPr sz="2400" b="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7"/>
          <p:cNvSpPr txBox="1">
            <a:spLocks noGrp="1"/>
          </p:cNvSpPr>
          <p:nvPr>
            <p:ph type="body" idx="1"/>
          </p:nvPr>
        </p:nvSpPr>
        <p:spPr>
          <a:xfrm>
            <a:off x="581192" y="5260127"/>
            <a:ext cx="110295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ct val="0"/>
              </a:spcAft>
              <a:buSzPts val="1104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104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92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828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828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828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828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828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pic>
        <p:nvPicPr>
          <p:cNvPr id="98" name="Google Shape;98;p37" descr="Image result for students site:nysed.gov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8836" y="698230"/>
            <a:ext cx="11263140" cy="3496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7" descr="Image result for nysed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2143" y="5925289"/>
            <a:ext cx="808664" cy="636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841776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icture with Caption">
  <p:cSld name="2_Pictur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8"/>
          <p:cNvSpPr txBox="1">
            <a:spLocks noGrp="1"/>
          </p:cNvSpPr>
          <p:nvPr>
            <p:ph type="title"/>
          </p:nvPr>
        </p:nvSpPr>
        <p:spPr>
          <a:xfrm>
            <a:off x="581193" y="4693389"/>
            <a:ext cx="110295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2400"/>
              <a:buFont typeface="Gill Sans"/>
              <a:buNone/>
              <a:defRPr sz="2400" b="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8"/>
          <p:cNvSpPr txBox="1">
            <a:spLocks noGrp="1"/>
          </p:cNvSpPr>
          <p:nvPr>
            <p:ph type="body" idx="1"/>
          </p:nvPr>
        </p:nvSpPr>
        <p:spPr>
          <a:xfrm>
            <a:off x="581192" y="5260127"/>
            <a:ext cx="110295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ct val="0"/>
              </a:spcAft>
              <a:buSzPts val="1104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104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92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828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828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828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828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828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pic>
        <p:nvPicPr>
          <p:cNvPr id="103" name="Google Shape;103;p38" descr="Image result for students site:nysed.gov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8836" y="698230"/>
            <a:ext cx="11263140" cy="3496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324404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9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700" cy="23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200"/>
              <a:buFont typeface="Gill Sans"/>
              <a:buNone/>
              <a:defRPr sz="3200" b="0"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9"/>
          <p:cNvSpPr>
            <a:spLocks noGrp="1"/>
          </p:cNvSpPr>
          <p:nvPr>
            <p:ph type="pic" idx="2"/>
          </p:nvPr>
        </p:nvSpPr>
        <p:spPr>
          <a:xfrm>
            <a:off x="3570644" y="767419"/>
            <a:ext cx="8115300" cy="5331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ct val="0"/>
              </a:spcAft>
              <a:buClr>
                <a:schemeClr val="accent2"/>
              </a:buClr>
              <a:buSzPts val="2944"/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ts val="2576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ts val="2208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ts val="184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ts val="184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ts val="184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ts val="184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ts val="184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84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7" name="Google Shape;107;p39"/>
          <p:cNvSpPr txBox="1">
            <a:spLocks noGrp="1"/>
          </p:cNvSpPr>
          <p:nvPr>
            <p:ph type="body" idx="1"/>
          </p:nvPr>
        </p:nvSpPr>
        <p:spPr>
          <a:xfrm>
            <a:off x="256032" y="3493008"/>
            <a:ext cx="2834700" cy="23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ct val="0"/>
              </a:spcAft>
              <a:buSzPts val="1288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104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92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828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828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828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828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828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3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9" name="Google Shape;109;p39"/>
          <p:cNvSpPr txBox="1">
            <a:spLocks noGrp="1"/>
          </p:cNvSpPr>
          <p:nvPr>
            <p:ph type="ftr" idx="11"/>
          </p:nvPr>
        </p:nvSpPr>
        <p:spPr>
          <a:xfrm>
            <a:off x="3499101" y="6356350"/>
            <a:ext cx="59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0" name="Google Shape;110;p3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0623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4"/>
            <a:ext cx="3785534" cy="138294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4485803" cy="146691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83B880-0FBF-43B9-ACAD-E2FE9C4EE77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81193" y="3973571"/>
            <a:ext cx="3785534" cy="138294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B4F2D8C-CE7E-4EB3-A964-25C64B203BF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188417" y="3973571"/>
            <a:ext cx="4485802" cy="138294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B58A01-B51B-4121-9DF1-0DF584BD6C8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81191" y="5559974"/>
            <a:ext cx="3785534" cy="138294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2" descr="Image result for nysed logo">
            <a:extLst>
              <a:ext uri="{FF2B5EF4-FFF2-40B4-BE49-F238E27FC236}">
                <a16:creationId xmlns:a16="http://schemas.microsoft.com/office/drawing/2014/main" id="{AE4EF899-E51E-40C7-9065-460E637591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02143" y="5925289"/>
            <a:ext cx="808664" cy="6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07569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students site:nysed.gov">
            <a:extLst>
              <a:ext uri="{FF2B5EF4-FFF2-40B4-BE49-F238E27FC236}">
                <a16:creationId xmlns:a16="http://schemas.microsoft.com/office/drawing/2014/main" id="{F787C94A-74E4-47DD-9C5F-27D7902816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7"/>
          <a:stretch>
            <a:fillRect/>
          </a:stretch>
        </p:blipFill>
        <p:spPr bwMode="auto">
          <a:xfrm>
            <a:off x="447789" y="676675"/>
            <a:ext cx="2258360" cy="147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7789" y="2329676"/>
            <a:ext cx="11288033" cy="33316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9225" y="2621134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 of presentation</a:t>
            </a:r>
            <a:br>
              <a:rPr lang="en-US"/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5032" y="4130540"/>
            <a:ext cx="10993546" cy="475853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Location / Conference Name / Date</a:t>
            </a:r>
          </a:p>
        </p:txBody>
      </p:sp>
      <p:pic>
        <p:nvPicPr>
          <p:cNvPr id="1028" name="Picture 4" descr="Image result for nysed logo">
            <a:extLst>
              <a:ext uri="{FF2B5EF4-FFF2-40B4-BE49-F238E27FC236}">
                <a16:creationId xmlns:a16="http://schemas.microsoft.com/office/drawing/2014/main" id="{7851F4CC-DFF3-4544-8935-8C3EA474F1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3629" y="5852071"/>
            <a:ext cx="3071769" cy="77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tudents site:nysed.gov">
            <a:extLst>
              <a:ext uri="{FF2B5EF4-FFF2-40B4-BE49-F238E27FC236}">
                <a16:creationId xmlns:a16="http://schemas.microsoft.com/office/drawing/2014/main" id="{8298B12B-B675-44AC-AD73-7BFAA370DF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" b="2037"/>
          <a:stretch>
            <a:fillRect/>
          </a:stretch>
        </p:blipFill>
        <p:spPr bwMode="auto">
          <a:xfrm>
            <a:off x="7061460" y="693839"/>
            <a:ext cx="2258360" cy="144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middle school site:nysed.gov">
            <a:extLst>
              <a:ext uri="{FF2B5EF4-FFF2-40B4-BE49-F238E27FC236}">
                <a16:creationId xmlns:a16="http://schemas.microsoft.com/office/drawing/2014/main" id="{FF6F280B-58ED-4F66-B9C5-06D645CC64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" b="1726"/>
          <a:stretch>
            <a:fillRect/>
          </a:stretch>
        </p:blipFill>
        <p:spPr bwMode="auto">
          <a:xfrm>
            <a:off x="4803099" y="689720"/>
            <a:ext cx="2258360" cy="144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students site:nysed.gov">
            <a:extLst>
              <a:ext uri="{FF2B5EF4-FFF2-40B4-BE49-F238E27FC236}">
                <a16:creationId xmlns:a16="http://schemas.microsoft.com/office/drawing/2014/main" id="{BF803153-941B-49D1-9973-6890346DA3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"/>
          <a:stretch>
            <a:fillRect/>
          </a:stretch>
        </p:blipFill>
        <p:spPr bwMode="auto">
          <a:xfrm>
            <a:off x="2608441" y="689720"/>
            <a:ext cx="2204557" cy="145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high school site:nysed.gov">
            <a:extLst>
              <a:ext uri="{FF2B5EF4-FFF2-40B4-BE49-F238E27FC236}">
                <a16:creationId xmlns:a16="http://schemas.microsoft.com/office/drawing/2014/main" id="{F43F673F-7D16-4959-933A-5D824158E6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2"/>
          <a:stretch>
            <a:fillRect/>
          </a:stretch>
        </p:blipFill>
        <p:spPr bwMode="auto">
          <a:xfrm>
            <a:off x="9319821" y="692511"/>
            <a:ext cx="2416001" cy="144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2AEEBCE9-B068-4D8A-8DDE-DC4D50C98F22}"/>
              </a:ext>
            </a:extLst>
          </p:cNvPr>
          <p:cNvSpPr txBox="1"/>
          <p:nvPr userDrawn="1"/>
        </p:nvSpPr>
        <p:spPr>
          <a:xfrm>
            <a:off x="595032" y="4657983"/>
            <a:ext cx="10993546" cy="475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4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008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/>
          <p:nvPr/>
        </p:nvSpPr>
        <p:spPr>
          <a:xfrm>
            <a:off x="440286" y="614407"/>
            <a:ext cx="11309400" cy="118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3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5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pic>
        <p:nvPicPr>
          <p:cNvPr id="31" name="Google Shape;31;p23" descr="Image result for nysed logo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02143" y="5925289"/>
            <a:ext cx="808664" cy="636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39560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386" name="Picture 2" descr="Image result for nysed logo">
            <a:extLst>
              <a:ext uri="{FF2B5EF4-FFF2-40B4-BE49-F238E27FC236}">
                <a16:creationId xmlns:a16="http://schemas.microsoft.com/office/drawing/2014/main" id="{3063CB63-0E43-40D1-BC6A-4CBC14B42E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02143" y="5925289"/>
            <a:ext cx="808664" cy="6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74780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mage result for nysed logo">
            <a:extLst>
              <a:ext uri="{FF2B5EF4-FFF2-40B4-BE49-F238E27FC236}">
                <a16:creationId xmlns:a16="http://schemas.microsoft.com/office/drawing/2014/main" id="{6E43CF03-B59E-45FD-B82F-5341DAF8F9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9038" y="5961128"/>
            <a:ext cx="3071769" cy="77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20720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2" descr="Image result for nysed logo">
            <a:extLst>
              <a:ext uri="{FF2B5EF4-FFF2-40B4-BE49-F238E27FC236}">
                <a16:creationId xmlns:a16="http://schemas.microsoft.com/office/drawing/2014/main" id="{028B9235-4A50-4102-ADAE-78E8BDAB5F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02143" y="5453083"/>
            <a:ext cx="808664" cy="6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21139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4" descr="Image result for nysed logo">
            <a:extLst>
              <a:ext uri="{FF2B5EF4-FFF2-40B4-BE49-F238E27FC236}">
                <a16:creationId xmlns:a16="http://schemas.microsoft.com/office/drawing/2014/main" id="{925CC433-4523-469A-952F-DF9BA87185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8462" y="743175"/>
            <a:ext cx="3071769" cy="77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81108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2" descr="Image result for nysed logo">
            <a:extLst>
              <a:ext uri="{FF2B5EF4-FFF2-40B4-BE49-F238E27FC236}">
                <a16:creationId xmlns:a16="http://schemas.microsoft.com/office/drawing/2014/main" id="{7929A2F3-E0B0-46AD-9E6E-79A152E27D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02143" y="5925289"/>
            <a:ext cx="808664" cy="6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60013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4" descr="Image result for nysed logo">
            <a:extLst>
              <a:ext uri="{FF2B5EF4-FFF2-40B4-BE49-F238E27FC236}">
                <a16:creationId xmlns:a16="http://schemas.microsoft.com/office/drawing/2014/main" id="{5E8E4FC0-FD4E-42F4-95C9-573C2B1795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9040" y="5952738"/>
            <a:ext cx="3071769" cy="77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41623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2" descr="Image result for nysed logo">
            <a:extLst>
              <a:ext uri="{FF2B5EF4-FFF2-40B4-BE49-F238E27FC236}">
                <a16:creationId xmlns:a16="http://schemas.microsoft.com/office/drawing/2014/main" id="{FCB65FD5-BA3D-4467-96AD-2A8B73DC55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02143" y="5925289"/>
            <a:ext cx="808664" cy="6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95967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4" descr="Image result for nysed logo">
            <a:extLst>
              <a:ext uri="{FF2B5EF4-FFF2-40B4-BE49-F238E27FC236}">
                <a16:creationId xmlns:a16="http://schemas.microsoft.com/office/drawing/2014/main" id="{86C671BE-7109-4269-B2A5-0B267D2BD9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1015" y="5982838"/>
            <a:ext cx="3071769" cy="77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7507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2" descr="Image result for nysed logo">
            <a:extLst>
              <a:ext uri="{FF2B5EF4-FFF2-40B4-BE49-F238E27FC236}">
                <a16:creationId xmlns:a16="http://schemas.microsoft.com/office/drawing/2014/main" id="{71006243-8CD8-4778-963A-0B1F4001D9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02143" y="5925289"/>
            <a:ext cx="808664" cy="6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99608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4" descr="Image result for nysed logo">
            <a:extLst>
              <a:ext uri="{FF2B5EF4-FFF2-40B4-BE49-F238E27FC236}">
                <a16:creationId xmlns:a16="http://schemas.microsoft.com/office/drawing/2014/main" id="{C5B01C5F-DC30-4AAA-9122-0828D69267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3741" y="5927572"/>
            <a:ext cx="3071769" cy="77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39004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32557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82580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nysed logo">
            <a:extLst>
              <a:ext uri="{FF2B5EF4-FFF2-40B4-BE49-F238E27FC236}">
                <a16:creationId xmlns:a16="http://schemas.microsoft.com/office/drawing/2014/main" id="{BE4451AF-8585-45C5-85DD-D786673ED3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02143" y="5925289"/>
            <a:ext cx="808664" cy="6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82550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nysed logo">
            <a:extLst>
              <a:ext uri="{FF2B5EF4-FFF2-40B4-BE49-F238E27FC236}">
                <a16:creationId xmlns:a16="http://schemas.microsoft.com/office/drawing/2014/main" id="{0AB6B426-DFBE-4CCA-A89C-AA4EF14248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3629" y="5852071"/>
            <a:ext cx="3071769" cy="77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08968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413298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1593908"/>
            <a:ext cx="11292840" cy="3212092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4" y="5413298"/>
            <a:ext cx="5061320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2" descr="Image result for nysed logo">
            <a:extLst>
              <a:ext uri="{FF2B5EF4-FFF2-40B4-BE49-F238E27FC236}">
                <a16:creationId xmlns:a16="http://schemas.microsoft.com/office/drawing/2014/main" id="{42881AB4-9588-4227-A726-55CD464C1A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02144" y="5461020"/>
            <a:ext cx="808664" cy="6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45927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1593908"/>
            <a:ext cx="11292840" cy="3212092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4" descr="Image result for nysed logo">
            <a:extLst>
              <a:ext uri="{FF2B5EF4-FFF2-40B4-BE49-F238E27FC236}">
                <a16:creationId xmlns:a16="http://schemas.microsoft.com/office/drawing/2014/main" id="{62E6E1C0-B4BE-42AD-8182-F772BAE85A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8796" y="646686"/>
            <a:ext cx="3071769" cy="77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60309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section subtitle</a:t>
            </a:r>
          </a:p>
        </p:txBody>
      </p:sp>
      <p:pic>
        <p:nvPicPr>
          <p:cNvPr id="2052" name="Picture 4" descr="Image result for students site:nysed.gov">
            <a:extLst>
              <a:ext uri="{FF2B5EF4-FFF2-40B4-BE49-F238E27FC236}">
                <a16:creationId xmlns:a16="http://schemas.microsoft.com/office/drawing/2014/main" id="{611BA35E-7753-472F-A3F0-7CFDDEAB3A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836" y="698230"/>
            <a:ext cx="11263140" cy="349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ysed logo">
            <a:extLst>
              <a:ext uri="{FF2B5EF4-FFF2-40B4-BE49-F238E27FC236}">
                <a16:creationId xmlns:a16="http://schemas.microsoft.com/office/drawing/2014/main" id="{77E2FCBF-EE1D-4FB0-85AA-79319E6608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02143" y="5925289"/>
            <a:ext cx="808664" cy="6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42850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section subtitle</a:t>
            </a:r>
          </a:p>
        </p:txBody>
      </p:sp>
      <p:pic>
        <p:nvPicPr>
          <p:cNvPr id="2052" name="Picture 4" descr="Image result for students site:nysed.gov">
            <a:extLst>
              <a:ext uri="{FF2B5EF4-FFF2-40B4-BE49-F238E27FC236}">
                <a16:creationId xmlns:a16="http://schemas.microsoft.com/office/drawing/2014/main" id="{611BA35E-7753-472F-A3F0-7CFDDEAB3A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836" y="698230"/>
            <a:ext cx="11263140" cy="349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13971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73D8-E311-4BCA-B83A-E666C503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5552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/>
          <p:nvPr/>
        </p:nvSpPr>
        <p:spPr>
          <a:xfrm>
            <a:off x="440286" y="614407"/>
            <a:ext cx="11309400" cy="118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5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pic>
        <p:nvPicPr>
          <p:cNvPr id="45" name="Google Shape;45;p25" descr="Image result for nysed logo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39038" y="5961128"/>
            <a:ext cx="3071769" cy="779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14809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/>
          <p:nvPr/>
        </p:nvSpPr>
        <p:spPr>
          <a:xfrm>
            <a:off x="447817" y="5141974"/>
            <a:ext cx="112908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7"/>
          <p:cNvSpPr txBox="1">
            <a:spLocks noGrp="1"/>
          </p:cNvSpPr>
          <p:nvPr>
            <p:ph type="title"/>
          </p:nvPr>
        </p:nvSpPr>
        <p:spPr>
          <a:xfrm>
            <a:off x="581193" y="3043910"/>
            <a:ext cx="11029500" cy="14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600"/>
              <a:buFont typeface="Gill Sans"/>
              <a:buNone/>
              <a:defRPr sz="3600" b="0" cap="none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1"/>
          </p:nvPr>
        </p:nvSpPr>
        <p:spPr>
          <a:xfrm>
            <a:off x="581192" y="4541417"/>
            <a:ext cx="110295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0" name="Google Shape;50;p27" descr="Image result for nysed logo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38462" y="743175"/>
            <a:ext cx="3071769" cy="779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90028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8"/>
          <p:cNvSpPr/>
          <p:nvPr/>
        </p:nvSpPr>
        <p:spPr>
          <a:xfrm>
            <a:off x="445982" y="606554"/>
            <a:ext cx="113001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500" cy="9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581193" y="2228003"/>
            <a:ext cx="5422500" cy="3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body" idx="2"/>
          </p:nvPr>
        </p:nvSpPr>
        <p:spPr>
          <a:xfrm>
            <a:off x="6188417" y="2228003"/>
            <a:ext cx="5422500" cy="3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pic>
        <p:nvPicPr>
          <p:cNvPr id="56" name="Google Shape;56;p28" descr="Image result for nysed logo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02143" y="5925289"/>
            <a:ext cx="808664" cy="636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53853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9"/>
          <p:cNvSpPr/>
          <p:nvPr/>
        </p:nvSpPr>
        <p:spPr>
          <a:xfrm>
            <a:off x="445982" y="606554"/>
            <a:ext cx="113001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500" cy="9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581193" y="2228003"/>
            <a:ext cx="5422500" cy="3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6188417" y="2228003"/>
            <a:ext cx="5422500" cy="3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pic>
        <p:nvPicPr>
          <p:cNvPr id="62" name="Google Shape;62;p29" descr="Image result for nysed logo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39040" y="5952738"/>
            <a:ext cx="3071769" cy="779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446714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0"/>
          <p:cNvSpPr/>
          <p:nvPr/>
        </p:nvSpPr>
        <p:spPr>
          <a:xfrm>
            <a:off x="445982" y="606554"/>
            <a:ext cx="113001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0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500" cy="9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body" idx="1"/>
          </p:nvPr>
        </p:nvSpPr>
        <p:spPr>
          <a:xfrm>
            <a:off x="887219" y="2250892"/>
            <a:ext cx="50871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ct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84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472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472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472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472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472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body" idx="2"/>
          </p:nvPr>
        </p:nvSpPr>
        <p:spPr>
          <a:xfrm>
            <a:off x="581194" y="2926052"/>
            <a:ext cx="5393100" cy="29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body" idx="3"/>
          </p:nvPr>
        </p:nvSpPr>
        <p:spPr>
          <a:xfrm>
            <a:off x="6523735" y="2250892"/>
            <a:ext cx="50871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ct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84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472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472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472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472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472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body" idx="4"/>
          </p:nvPr>
        </p:nvSpPr>
        <p:spPr>
          <a:xfrm>
            <a:off x="6217709" y="2926052"/>
            <a:ext cx="5393100" cy="29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pic>
        <p:nvPicPr>
          <p:cNvPr id="70" name="Google Shape;70;p30" descr="Image result for nysed logo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21015" y="5982838"/>
            <a:ext cx="3071769" cy="779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509191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1_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1"/>
          <p:cNvSpPr/>
          <p:nvPr/>
        </p:nvSpPr>
        <p:spPr>
          <a:xfrm>
            <a:off x="440683" y="606554"/>
            <a:ext cx="113001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500" cy="9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31" descr="Image result for nysed logo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02143" y="5925289"/>
            <a:ext cx="808664" cy="636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704553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581192" y="705124"/>
            <a:ext cx="11029500" cy="11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Gill Sans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581192" y="2336003"/>
            <a:ext cx="11029500" cy="3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33756" algn="l" rtl="0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2072" algn="l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0388" algn="l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8703" algn="l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8704" algn="l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704" algn="l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704" algn="l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703" algn="l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703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/>
          <p:nvPr/>
        </p:nvSpPr>
        <p:spPr>
          <a:xfrm>
            <a:off x="446534" y="457200"/>
            <a:ext cx="3703200" cy="9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0"/>
          <p:cNvSpPr/>
          <p:nvPr/>
        </p:nvSpPr>
        <p:spPr>
          <a:xfrm>
            <a:off x="8042147" y="453643"/>
            <a:ext cx="3703200" cy="9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0"/>
          <p:cNvSpPr/>
          <p:nvPr/>
        </p:nvSpPr>
        <p:spPr>
          <a:xfrm>
            <a:off x="4241830" y="457200"/>
            <a:ext cx="3703200" cy="9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0"/>
          <p:cNvSpPr txBox="1"/>
          <p:nvPr/>
        </p:nvSpPr>
        <p:spPr>
          <a:xfrm>
            <a:off x="11551920" y="6434040"/>
            <a:ext cx="64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952445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719" r:id="rId18"/>
  </p:sldLayoutIdLst>
  <p:transition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7" name="Google Shape;15;p20">
            <a:extLst>
              <a:ext uri="{FF2B5EF4-FFF2-40B4-BE49-F238E27FC236}">
                <a16:creationId xmlns:a16="http://schemas.microsoft.com/office/drawing/2014/main" id="{82F99A8C-A269-479D-853F-FB4462E41C23}"/>
              </a:ext>
            </a:extLst>
          </p:cNvPr>
          <p:cNvSpPr txBox="1"/>
          <p:nvPr userDrawn="1"/>
        </p:nvSpPr>
        <p:spPr>
          <a:xfrm>
            <a:off x="11551920" y="6434040"/>
            <a:ext cx="64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747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</p:sldLayoutIdLst>
  <p:transition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1.svg"/><Relationship Id="rId11" Type="http://schemas.openxmlformats.org/officeDocument/2006/relationships/image" Target="../media/image26.sv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sv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AE4940-E3AA-4911-A13B-6B066D976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5" y="2621135"/>
            <a:ext cx="10993500" cy="807866"/>
          </a:xfrm>
        </p:spPr>
        <p:txBody>
          <a:bodyPr>
            <a:noAutofit/>
          </a:bodyPr>
          <a:lstStyle/>
          <a:p>
            <a:pPr algn="ctr" rtl="0"/>
            <a:r>
              <a:rPr lang="ru" sz="3600" b="0" i="0" u="none" strike="noStrike">
                <a:highlight>
                  <a:srgbClr val="000000">
                    <a:alpha val="0"/>
                  </a:srgbClr>
                </a:highlight>
                <a:latin typeface="Gill Sans"/>
              </a:rPr>
              <a:t>МЕТОДЫ АТТЕСТАЦИИ В ШТАТЕ НЬЮ-ЙОРК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AF655B-B583-413A-B3BC-35489BB55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032" y="3724713"/>
            <a:ext cx="10993500" cy="1635852"/>
          </a:xfrm>
        </p:spPr>
        <p:txBody>
          <a:bodyPr>
            <a:noAutofit/>
          </a:bodyPr>
          <a:lstStyle/>
          <a:p>
            <a:pPr algn="ctr" rtl="0"/>
            <a:r>
              <a:rPr lang="ru" sz="3400" b="0" i="0" u="none" strike="noStrike">
                <a:highlight>
                  <a:srgbClr val="000000">
                    <a:alpha val="0"/>
                  </a:srgbClr>
                </a:highlight>
                <a:latin typeface="Gill Sans MT"/>
              </a:rPr>
              <a:t>СОВЕЩАНИЕ ПО ГРУППАМ</a:t>
            </a:r>
          </a:p>
          <a:p>
            <a:pPr algn="ctr"/>
            <a:endParaRPr lang="en-US" sz="340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 rtl="0"/>
            <a:r>
              <a:rPr lang="ru" sz="34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Gill Sans MT"/>
              </a:rPr>
              <a:t>ЗИМА 2022 ГОДА </a:t>
            </a:r>
          </a:p>
          <a:p>
            <a:pPr algn="ctr" rtl="0"/>
            <a:r>
              <a:rPr lang="ru" sz="34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Gill Sans MT"/>
              </a:rPr>
              <a:t>РЕГИОНАЛЬНОЕ ИНФОРМАЦИОННОЕ СОВЕЩАНИЕ</a:t>
            </a:r>
          </a:p>
        </p:txBody>
      </p:sp>
    </p:spTree>
    <p:extLst>
      <p:ext uri="{BB962C8B-B14F-4D97-AF65-F5344CB8AC3E}">
        <p14:creationId xmlns:p14="http://schemas.microsoft.com/office/powerpoint/2010/main" val="49020041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DEB6F-2D8A-4CB0-BD7A-7C4963AC7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ru" sz="2800" b="0" i="0" u="none" strike="noStrike">
                <a:highlight>
                  <a:srgbClr val="000000">
                    <a:alpha val="0"/>
                  </a:srgbClr>
                </a:highlight>
                <a:latin typeface="Gill Sans MT"/>
              </a:rPr>
              <a:t>Наш основной вывод</a:t>
            </a:r>
          </a:p>
        </p:txBody>
      </p:sp>
      <p:pic>
        <p:nvPicPr>
          <p:cNvPr id="8" name="Graphic 7" descr="Social network with solid fill">
            <a:extLst>
              <a:ext uri="{FF2B5EF4-FFF2-40B4-BE49-F238E27FC236}">
                <a16:creationId xmlns:a16="http://schemas.microsoft.com/office/drawing/2014/main" id="{F67D68B3-B5DD-49CC-B40A-4A948A379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2692" y="2388838"/>
            <a:ext cx="3626616" cy="362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8009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7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ru" sz="5000" b="0" i="0" u="none" strike="noStrike">
                <a:highlight>
                  <a:srgbClr val="000000">
                    <a:alpha val="0"/>
                  </a:srgbClr>
                </a:highlight>
                <a:latin typeface="Gill Sans"/>
              </a:rPr>
              <a:t>СПАСИБО </a:t>
            </a:r>
            <a:endParaRPr sz="5000"/>
          </a:p>
        </p:txBody>
      </p:sp>
      <p:pic>
        <p:nvPicPr>
          <p:cNvPr id="218" name="Google Shape;218;p37" descr="Diagram showing the movement of Zoom participants between the main room and several breakout room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9492" y="2366301"/>
            <a:ext cx="7733016" cy="4146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rtl="0"/>
            <a:r>
              <a:rPr lang="ru" sz="2800" b="0" i="0" u="none" strike="noStrike">
                <a:highlight>
                  <a:srgbClr val="000000">
                    <a:alpha val="0"/>
                  </a:srgbClr>
                </a:highlight>
                <a:latin typeface="Gill Sans"/>
              </a:rPr>
              <a:t>ЗНАКОМСТВО</a:t>
            </a:r>
          </a:p>
        </p:txBody>
      </p:sp>
      <p:sp>
        <p:nvSpPr>
          <p:cNvPr id="122" name="Google Shape;122;p2"/>
          <p:cNvSpPr txBox="1">
            <a:spLocks noGrp="1"/>
          </p:cNvSpPr>
          <p:nvPr>
            <p:ph type="body" idx="1"/>
          </p:nvPr>
        </p:nvSpPr>
        <p:spPr>
          <a:xfrm>
            <a:off x="581025" y="2181224"/>
            <a:ext cx="7691438" cy="364807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>
              <a:spcAft>
                <a:spcPts val="2400"/>
              </a:spcAft>
            </a:pPr>
            <a:r>
              <a:rPr lang="ru" sz="3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Gill Sans"/>
              </a:rPr>
              <a:t>Ваше имя и должность</a:t>
            </a:r>
          </a:p>
          <a:p>
            <a:pPr rtl="0">
              <a:spcAft>
                <a:spcPts val="2400"/>
              </a:spcAft>
            </a:pPr>
            <a:r>
              <a:rPr lang="ru" sz="3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Gill Sans"/>
              </a:rPr>
              <a:t>Группы и/или организации, которые вы представляете</a:t>
            </a:r>
          </a:p>
        </p:txBody>
      </p:sp>
      <p:pic>
        <p:nvPicPr>
          <p:cNvPr id="7" name="Graphic 6" descr="Online meeting with solid fill">
            <a:extLst>
              <a:ext uri="{FF2B5EF4-FFF2-40B4-BE49-F238E27FC236}">
                <a16:creationId xmlns:a16="http://schemas.microsoft.com/office/drawing/2014/main" id="{6072B946-60DF-4F8A-BD62-916776EC3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15337" y="2528888"/>
            <a:ext cx="3009900" cy="30099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72A9D-B460-486E-B0E1-2162F989C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ru" sz="2800" b="0" i="0" u="none" strike="noStrike" dirty="0">
                <a:highlight>
                  <a:srgbClr val="000000">
                    <a:alpha val="0"/>
                  </a:srgbClr>
                </a:highlight>
                <a:latin typeface="Gill Sans"/>
              </a:rPr>
              <a:t>ТРЕБОВАНИЯ К АТТЕСТАТУ ШТАТА НЬЮ-ЙОРК:</a:t>
            </a:r>
            <a:br>
              <a:rPr lang="ru" sz="2800" b="0" i="0" u="none" strike="noStrike" dirty="0">
                <a:highlight>
                  <a:srgbClr val="000000">
                    <a:alpha val="0"/>
                  </a:srgbClr>
                </a:highlight>
                <a:latin typeface="Gill Sans"/>
              </a:rPr>
            </a:br>
            <a:r>
              <a:rPr lang="ru" sz="2800" b="0" i="0" u="none" strike="noStrike" dirty="0">
                <a:highlight>
                  <a:srgbClr val="000000">
                    <a:alpha val="0"/>
                  </a:srgbClr>
                </a:highlight>
                <a:latin typeface="Gill Sans"/>
              </a:rPr>
              <a:t> РАСПРЕДЕЛЕНИЕ КРЕДИТОВ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832A6AC-115A-414C-9FDD-44D59D4DCE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2228003"/>
            <a:ext cx="4781029" cy="4572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23444" indent="0" rtl="0">
              <a:buNone/>
            </a:pPr>
            <a:r>
              <a:rPr lang="ru" sz="1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Выбор студентов при выборе курса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B5EAE17-D9E6-41CA-B913-F7298FB8A11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81191" y="2685203"/>
            <a:ext cx="5783033" cy="79635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0">
              <a:buFont typeface="Wingdings" panose="05000000000000000000" pitchFamily="2" charset="2"/>
              <a:buChar char="§"/>
            </a:pPr>
            <a:r>
              <a:rPr lang="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По большинству дисциплин студенты выбирают те курсы, которые они хотят пройти.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FF3CA87-6A59-4B75-B5EB-2C1834A371D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81191" y="3749441"/>
            <a:ext cx="4781029" cy="4572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23444" indent="0" rtl="0">
              <a:buNone/>
            </a:pPr>
            <a:r>
              <a:rPr lang="ru" sz="1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Обязательные курсы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B1CE54A-4CF8-46EF-B6A3-53256A8917F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81191" y="4206640"/>
            <a:ext cx="5697689" cy="23019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rtl="0">
              <a:buFont typeface="Wingdings" panose="05000000000000000000" pitchFamily="2" charset="2"/>
              <a:buChar char="§"/>
            </a:pPr>
            <a:r>
              <a:rPr lang="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ОБЖ (мин ½ кредита)</a:t>
            </a:r>
          </a:p>
          <a:p>
            <a:pPr lvl="0" rtl="0">
              <a:buFont typeface="Wingdings" panose="05000000000000000000" pitchFamily="2" charset="2"/>
              <a:buChar char="§"/>
            </a:pPr>
            <a:r>
              <a:rPr lang="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Глобальные исследования и география </a:t>
            </a:r>
          </a:p>
          <a:p>
            <a:pPr marL="123444" lvl="0" indent="0" rtl="0">
              <a:buNone/>
            </a:pPr>
            <a:r>
              <a:rPr lang="ru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     </a:t>
            </a:r>
            <a:r>
              <a:rPr lang="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(</a:t>
            </a:r>
            <a:r>
              <a:rPr lang="ru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мин</a:t>
            </a:r>
            <a:r>
              <a:rPr lang="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2 кредита)</a:t>
            </a:r>
          </a:p>
          <a:p>
            <a:pPr lvl="0" rtl="0">
              <a:buFont typeface="Wingdings" panose="05000000000000000000" pitchFamily="2" charset="2"/>
              <a:buChar char="§"/>
            </a:pPr>
            <a:r>
              <a:rPr lang="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История США </a:t>
            </a:r>
            <a:r>
              <a:rPr lang="ru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(мин</a:t>
            </a:r>
            <a:r>
              <a:rPr lang="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1 кредит)</a:t>
            </a:r>
          </a:p>
          <a:p>
            <a:pPr lvl="0" rtl="0">
              <a:buFont typeface="Wingdings" panose="05000000000000000000" pitchFamily="2" charset="2"/>
              <a:buChar char="§"/>
            </a:pPr>
            <a:r>
              <a:rPr lang="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Участие в управлении (</a:t>
            </a:r>
            <a:r>
              <a:rPr lang="ru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мин</a:t>
            </a:r>
            <a:r>
              <a:rPr lang="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½ кредита)</a:t>
            </a:r>
          </a:p>
          <a:p>
            <a:pPr lvl="0" rtl="0">
              <a:buFont typeface="Wingdings" panose="05000000000000000000" pitchFamily="2" charset="2"/>
              <a:buChar char="§"/>
            </a:pPr>
            <a:r>
              <a:rPr lang="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Экономика (</a:t>
            </a:r>
            <a:r>
              <a:rPr lang="ru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мин</a:t>
            </a:r>
            <a:r>
              <a:rPr lang="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½ кредита)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651C115A-4472-4C9A-AE20-324D8F27B95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54782854"/>
              </p:ext>
            </p:extLst>
          </p:nvPr>
        </p:nvGraphicFramePr>
        <p:xfrm>
          <a:off x="6547104" y="1561951"/>
          <a:ext cx="4291584" cy="5016328"/>
        </p:xfrm>
        <a:graphic>
          <a:graphicData uri="http://schemas.openxmlformats.org/drawingml/2006/table">
            <a:tbl>
              <a:tblPr firstRow="1" firstCol="1" bandRow="1"/>
              <a:tblGrid>
                <a:gridCol w="3436378">
                  <a:extLst>
                    <a:ext uri="{9D8B030D-6E8A-4147-A177-3AD203B41FA5}">
                      <a16:colId xmlns:a16="http://schemas.microsoft.com/office/drawing/2014/main" val="1623015695"/>
                    </a:ext>
                  </a:extLst>
                </a:gridCol>
                <a:gridCol w="855206">
                  <a:extLst>
                    <a:ext uri="{9D8B030D-6E8A-4147-A177-3AD203B41FA5}">
                      <a16:colId xmlns:a16="http://schemas.microsoft.com/office/drawing/2014/main" val="2023156448"/>
                    </a:ext>
                  </a:extLst>
                </a:gridCol>
              </a:tblGrid>
              <a:tr h="3233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>
                          <a:effectLst/>
                          <a:latin typeface="Gill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" sz="1000" b="0" i="0" u="none" strike="noStrike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"/>
                          <a:ea typeface="Calibri"/>
                          <a:cs typeface="Times New Roman"/>
                        </a:rPr>
                        <a:t>Мин. кол-во кредитов</a:t>
                      </a:r>
                      <a:endParaRPr lang="en-US" sz="1200" dirty="0">
                        <a:effectLst/>
                        <a:latin typeface="Gil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950546"/>
                  </a:ext>
                </a:extLst>
              </a:tr>
              <a:tr h="183834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"/>
                          <a:ea typeface="Calibri" panose="020F0502020204030204" pitchFamily="34" charset="0"/>
                          <a:cs typeface="Times New Roman"/>
                        </a:rPr>
                        <a:t>Английский язык</a:t>
                      </a:r>
                      <a:endParaRPr lang="en-US" sz="1200" dirty="0">
                        <a:effectLst/>
                        <a:latin typeface="Gil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" sz="14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"/>
                          <a:ea typeface="Calibri"/>
                          <a:cs typeface="Times New Roman"/>
                        </a:rPr>
                        <a:t>4</a:t>
                      </a:r>
                      <a:endParaRPr lang="en-US" sz="1200">
                        <a:effectLst/>
                        <a:latin typeface="Gil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16658"/>
                  </a:ext>
                </a:extLst>
              </a:tr>
              <a:tr h="1010267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" sz="1400" b="0" i="0" u="none" strike="noStrike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"/>
                          <a:ea typeface="Calibri"/>
                          <a:cs typeface="Times New Roman"/>
                        </a:rPr>
                        <a:t>Общественные науки</a:t>
                      </a:r>
                      <a:endParaRPr lang="en-US" sz="1200" dirty="0">
                        <a:effectLst/>
                        <a:latin typeface="Gil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rtl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" sz="1400" b="0" i="1" u="none" strike="noStrike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"/>
                          <a:ea typeface="Calibri"/>
                          <a:cs typeface="Times New Roman"/>
                        </a:rPr>
                        <a:t>В виде:</a:t>
                      </a:r>
                      <a:endParaRPr lang="en-US" sz="1200" dirty="0">
                        <a:effectLst/>
                        <a:latin typeface="Gil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52400" marR="0" rtl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" sz="1400" b="0" i="1" u="none" strike="noStrike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"/>
                          <a:ea typeface="Calibri"/>
                          <a:cs typeface="Times New Roman"/>
                        </a:rPr>
                        <a:t>История США (1)</a:t>
                      </a:r>
                      <a:endParaRPr lang="en-US" sz="1200" dirty="0">
                        <a:effectLst/>
                        <a:latin typeface="Gil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52400" marR="0" rtl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" sz="1400" b="0" i="1" u="none" strike="noStrike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"/>
                          <a:ea typeface="Calibri"/>
                          <a:cs typeface="Times New Roman"/>
                        </a:rPr>
                        <a:t>Мировая история и география (2)</a:t>
                      </a:r>
                      <a:endParaRPr lang="en-US" sz="1200" dirty="0">
                        <a:effectLst/>
                        <a:latin typeface="Gil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52400" marR="0" rtl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" sz="1400" b="0" i="1" u="none" strike="noStrike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"/>
                          <a:ea typeface="Calibri"/>
                          <a:cs typeface="Times New Roman"/>
                        </a:rPr>
                        <a:t>Участие в управлении (½)</a:t>
                      </a:r>
                      <a:endParaRPr lang="en-US" sz="1200" dirty="0">
                        <a:effectLst/>
                        <a:latin typeface="Gil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52400" marR="0" rtl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" sz="1400" b="0" i="1" u="none" strike="noStrike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"/>
                          <a:ea typeface="Calibri"/>
                          <a:cs typeface="Times New Roman"/>
                        </a:rPr>
                        <a:t>Экономика (½)</a:t>
                      </a:r>
                      <a:endParaRPr lang="en-US" sz="1200" dirty="0">
                        <a:effectLst/>
                        <a:latin typeface="Gil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" sz="14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"/>
                          <a:ea typeface="Calibri"/>
                          <a:cs typeface="Times New Roman"/>
                        </a:rPr>
                        <a:t>4</a:t>
                      </a:r>
                      <a:endParaRPr lang="en-US" sz="1200">
                        <a:effectLst/>
                        <a:latin typeface="Gil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204829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" sz="1400" b="0" i="0" u="none" strike="noStrike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"/>
                          <a:ea typeface="Calibri"/>
                          <a:cs typeface="Times New Roman"/>
                        </a:rPr>
                        <a:t>Естественнонаучные предметы</a:t>
                      </a:r>
                      <a:endParaRPr lang="en-US" sz="1200" dirty="0">
                        <a:effectLst/>
                        <a:latin typeface="Gil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rtl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" sz="1400" b="0" i="1" u="none" strike="noStrike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"/>
                          <a:ea typeface="Calibri"/>
                          <a:cs typeface="Times New Roman"/>
                        </a:rPr>
                        <a:t>В виде:</a:t>
                      </a:r>
                      <a:endParaRPr lang="en-US" sz="1200" dirty="0">
                        <a:effectLst/>
                        <a:latin typeface="Gil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52400" marR="0" rtl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" sz="1400" b="0" i="1" u="none" strike="noStrike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"/>
                          <a:ea typeface="Calibri"/>
                          <a:cs typeface="Times New Roman"/>
                        </a:rPr>
                        <a:t>Наука о жизни (1)</a:t>
                      </a:r>
                      <a:endParaRPr lang="en-US" sz="1200" dirty="0">
                        <a:effectLst/>
                        <a:latin typeface="Gil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52400" marR="0" rtl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" sz="1400" b="0" i="1" u="none" strike="noStrike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"/>
                          <a:ea typeface="Calibri"/>
                          <a:cs typeface="Times New Roman"/>
                        </a:rPr>
                        <a:t>Естествознание (1)</a:t>
                      </a:r>
                      <a:endParaRPr lang="en-US" sz="1200" dirty="0">
                        <a:effectLst/>
                        <a:latin typeface="Gil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52400" marR="0" rtl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" sz="1400" b="0" i="1" u="none" strike="noStrike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"/>
                          <a:ea typeface="Calibri"/>
                          <a:cs typeface="Times New Roman"/>
                        </a:rPr>
                        <a:t>Наука о жизни или Естествознание (1)</a:t>
                      </a:r>
                      <a:endParaRPr lang="en-US" sz="1200" dirty="0">
                        <a:effectLst/>
                        <a:latin typeface="Gil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" sz="14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"/>
                          <a:ea typeface="Calibri"/>
                          <a:cs typeface="Times New Roman"/>
                        </a:rPr>
                        <a:t>3</a:t>
                      </a:r>
                      <a:endParaRPr lang="en-US" sz="1200">
                        <a:effectLst/>
                        <a:latin typeface="Gil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580489"/>
                  </a:ext>
                </a:extLst>
              </a:tr>
              <a:tr h="183834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" sz="14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"/>
                          <a:ea typeface="Calibri"/>
                          <a:cs typeface="Times New Roman"/>
                        </a:rPr>
                        <a:t>Математика</a:t>
                      </a:r>
                      <a:endParaRPr lang="en-US" sz="1200">
                        <a:effectLst/>
                        <a:latin typeface="Gil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" sz="14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"/>
                          <a:ea typeface="Calibri"/>
                          <a:cs typeface="Times New Roman"/>
                        </a:rPr>
                        <a:t>3</a:t>
                      </a:r>
                      <a:endParaRPr lang="en-US" sz="1200">
                        <a:effectLst/>
                        <a:latin typeface="Gil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510975"/>
                  </a:ext>
                </a:extLst>
              </a:tr>
              <a:tr h="183834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" sz="14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"/>
                          <a:ea typeface="Calibri"/>
                          <a:cs typeface="Times New Roman"/>
                        </a:rPr>
                        <a:t>Языки мира</a:t>
                      </a:r>
                      <a:endParaRPr lang="en-US" sz="1200">
                        <a:effectLst/>
                        <a:latin typeface="Gil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marR="0" algn="ctr" rtl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295910" algn="l"/>
                        </a:tabLst>
                      </a:pPr>
                      <a:r>
                        <a:rPr lang="ru" sz="14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"/>
                          <a:ea typeface="Calibri"/>
                          <a:cs typeface="Times New Roman"/>
                        </a:rPr>
                        <a:t>1</a:t>
                      </a:r>
                      <a:endParaRPr lang="en-US" sz="1200">
                        <a:effectLst/>
                        <a:latin typeface="Gil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475802"/>
                  </a:ext>
                </a:extLst>
              </a:tr>
              <a:tr h="208065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" sz="1400" b="0" i="0" u="none" strike="noStrike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"/>
                          <a:ea typeface="Calibri"/>
                          <a:cs typeface="Times New Roman"/>
                        </a:rPr>
                        <a:t>Изобразительное искусство, Музыка, Танцы и/или Театр</a:t>
                      </a:r>
                      <a:endParaRPr lang="en-US" sz="1200" dirty="0">
                        <a:effectLst/>
                        <a:latin typeface="Gil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" sz="14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"/>
                          <a:ea typeface="Calibri"/>
                          <a:cs typeface="Times New Roman"/>
                        </a:rPr>
                        <a:t>1</a:t>
                      </a:r>
                      <a:endParaRPr lang="en-US" sz="1200">
                        <a:effectLst/>
                        <a:latin typeface="Gil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800576"/>
                  </a:ext>
                </a:extLst>
              </a:tr>
              <a:tr h="376209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" sz="14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"/>
                          <a:ea typeface="Calibri"/>
                          <a:cs typeface="Times New Roman"/>
                        </a:rPr>
                        <a:t>Физическая культура </a:t>
                      </a:r>
                      <a:endParaRPr lang="en-US" sz="1200">
                        <a:effectLst/>
                        <a:latin typeface="Gil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rtl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" sz="1400" b="0" i="1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"/>
                          <a:ea typeface="Calibri"/>
                          <a:cs typeface="Times New Roman"/>
                        </a:rPr>
                        <a:t>(участие каждый семестр)</a:t>
                      </a:r>
                      <a:endParaRPr lang="en-US" sz="1200">
                        <a:effectLst/>
                        <a:latin typeface="Gil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" sz="14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"/>
                          <a:ea typeface="Calibri"/>
                          <a:cs typeface="Times New Roman"/>
                        </a:rPr>
                        <a:t>2</a:t>
                      </a:r>
                      <a:endParaRPr lang="en-US" sz="1200">
                        <a:effectLst/>
                        <a:latin typeface="Gil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695373"/>
                  </a:ext>
                </a:extLst>
              </a:tr>
              <a:tr h="183834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" sz="14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"/>
                          <a:ea typeface="Calibri"/>
                          <a:cs typeface="Times New Roman"/>
                        </a:rPr>
                        <a:t>ОБЖ</a:t>
                      </a:r>
                      <a:endParaRPr lang="en-US" sz="1200">
                        <a:effectLst/>
                        <a:latin typeface="Gil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" sz="14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"/>
                          <a:ea typeface="Calibri"/>
                          <a:cs typeface="Times New Roman"/>
                        </a:rPr>
                        <a:t>½ </a:t>
                      </a:r>
                      <a:endParaRPr lang="en-US" sz="1200">
                        <a:effectLst/>
                        <a:latin typeface="Gil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212892"/>
                  </a:ext>
                </a:extLst>
              </a:tr>
              <a:tr h="183834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" sz="14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"/>
                          <a:ea typeface="Calibri"/>
                          <a:cs typeface="Times New Roman"/>
                        </a:rPr>
                        <a:t>Факультативы</a:t>
                      </a:r>
                      <a:endParaRPr lang="en-US" sz="1200">
                        <a:effectLst/>
                        <a:latin typeface="Gil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" sz="14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"/>
                          <a:ea typeface="Calibri"/>
                          <a:cs typeface="Times New Roman"/>
                        </a:rPr>
                        <a:t>3 ½ </a:t>
                      </a:r>
                      <a:endParaRPr lang="en-US" sz="1200">
                        <a:effectLst/>
                        <a:latin typeface="Gil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362376"/>
                  </a:ext>
                </a:extLst>
              </a:tr>
              <a:tr h="183834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" sz="14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"/>
                          <a:ea typeface="Calibri"/>
                          <a:cs typeface="Times New Roman"/>
                        </a:rPr>
                        <a:t>Всего</a:t>
                      </a:r>
                      <a:endParaRPr lang="en-US" sz="1200">
                        <a:effectLst/>
                        <a:latin typeface="Gil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" sz="1400" b="1" i="0" u="none" strike="noStrike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Gill Sans"/>
                          <a:ea typeface="Calibri"/>
                          <a:cs typeface="Times New Roman"/>
                        </a:rPr>
                        <a:t>22</a:t>
                      </a:r>
                      <a:endParaRPr lang="en-US" sz="1200" dirty="0">
                        <a:effectLst/>
                        <a:latin typeface="Gil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649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10504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1DB23-F64A-4B38-9F2E-2C7E5C982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ru" sz="2800" b="0" i="0" u="none" strike="noStrike" dirty="0">
                <a:highlight>
                  <a:srgbClr val="000000">
                    <a:alpha val="0"/>
                  </a:srgbClr>
                </a:highlight>
                <a:latin typeface="Gill Sans"/>
              </a:rPr>
              <a:t>КОМПЛЕКСНЫЕ (+1) ПРОГРАММЫ</a:t>
            </a:r>
          </a:p>
        </p:txBody>
      </p:sp>
      <p:sp>
        <p:nvSpPr>
          <p:cNvPr id="8" name="Content Placeholder 23">
            <a:extLst>
              <a:ext uri="{FF2B5EF4-FFF2-40B4-BE49-F238E27FC236}">
                <a16:creationId xmlns:a16="http://schemas.microsoft.com/office/drawing/2014/main" id="{C1DFDA8F-FA99-4BAF-9DC0-CCF66E488C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0088" y="2043030"/>
            <a:ext cx="3786188" cy="1077475"/>
          </a:xfrm>
        </p:spPr>
        <p:txBody>
          <a:bodyPr>
            <a:noAutofit/>
          </a:bodyPr>
          <a:lstStyle/>
          <a:p>
            <a:pPr marL="123444" indent="0" algn="ctr" rtl="0">
              <a:buNone/>
            </a:pPr>
            <a:r>
              <a:rPr lang="ru" sz="8000" b="1" i="0" u="none" strike="noStrike" dirty="0">
                <a:solidFill>
                  <a:srgbClr val="262626"/>
                </a:solidFill>
                <a:highlight>
                  <a:srgbClr val="000000">
                    <a:alpha val="0"/>
                  </a:srgbClr>
                </a:highlight>
                <a:latin typeface="Gill Sans"/>
              </a:rPr>
              <a:t>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C99319-BDC1-4E5E-B713-8DC212771F9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543339" y="3120505"/>
            <a:ext cx="2787561" cy="1123827"/>
          </a:xfrm>
        </p:spPr>
        <p:txBody>
          <a:bodyPr anchor="t">
            <a:noAutofit/>
          </a:bodyPr>
          <a:lstStyle/>
          <a:p>
            <a:pPr marL="123444" lvl="0" indent="0" algn="ctr" rtl="0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ru" sz="20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Gill Sans"/>
                <a:ea typeface="ＭＳ Ｐゴシック"/>
              </a:rPr>
              <a:t>Все студенты должны сдать 4 обязательных экзамена (один по каждой дисциплине).</a:t>
            </a:r>
            <a:endParaRPr lang="en-US" sz="2000" dirty="0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AC2FF1DA-8F32-4B1B-BEFD-D34E349CE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rot="5400000">
            <a:off x="2827473" y="2345372"/>
            <a:ext cx="331419" cy="4646645"/>
          </a:xfrm>
          <a:prstGeom prst="leftBrace">
            <a:avLst>
              <a:gd name="adj1" fmla="val 83623"/>
              <a:gd name="adj2" fmla="val 50000"/>
            </a:avLst>
          </a:prstGeom>
          <a:noFill/>
          <a:ln w="25400">
            <a:solidFill>
              <a:schemeClr val="tx1"/>
            </a:solidFill>
            <a:rou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22" name="Content Placeholder 26" descr="individual circles containing each of the four required disciplinary assessments (English, mathematics, science, and social studies)">
            <a:extLst>
              <a:ext uri="{FF2B5EF4-FFF2-40B4-BE49-F238E27FC236}">
                <a16:creationId xmlns:a16="http://schemas.microsoft.com/office/drawing/2014/main" id="{87B73150-02E1-46E6-A8CB-9573A5B12E4C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3"/>
          <a:stretch>
            <a:fillRect/>
          </a:stretch>
        </p:blipFill>
        <p:spPr>
          <a:xfrm>
            <a:off x="300367" y="4840716"/>
            <a:ext cx="5328550" cy="146691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0C66A-3A8F-4D09-9BA6-3FDD5EA89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9668" y="3477470"/>
            <a:ext cx="1523416" cy="1466919"/>
          </a:xfrm>
        </p:spPr>
        <p:txBody>
          <a:bodyPr>
            <a:noAutofit/>
          </a:bodyPr>
          <a:lstStyle/>
          <a:p>
            <a:pPr marL="123444" indent="0" rtl="0">
              <a:buNone/>
            </a:pPr>
            <a:r>
              <a:rPr lang="ru" sz="8000" b="1" i="0" u="none" strike="noStrike">
                <a:solidFill>
                  <a:srgbClr val="262626"/>
                </a:solidFill>
                <a:highlight>
                  <a:srgbClr val="000000">
                    <a:alpha val="0"/>
                  </a:srgbClr>
                </a:highlight>
                <a:latin typeface="Gill Sans MT"/>
              </a:rPr>
              <a:t>+1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C1A5F95D-72BA-4E2C-94B5-C711AB62D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563084" y="2192279"/>
            <a:ext cx="86049" cy="4213881"/>
          </a:xfrm>
          <a:prstGeom prst="leftBrace">
            <a:avLst>
              <a:gd name="adj1" fmla="val 83588"/>
              <a:gd name="adj2" fmla="val 50000"/>
            </a:avLst>
          </a:prstGeom>
          <a:noFill/>
          <a:ln w="25400">
            <a:solidFill>
              <a:schemeClr val="tx1"/>
            </a:solidFill>
            <a:rou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11" name="Group 26" descr="individual rectangles containing each of the six pathway options: STEM (Science, Technology, Engineering, and Mathematics), humanities, arts, LOTE (Languages other than English), CTE (Career and Technical Education), and CDOS (Career Development and Occupational Studies)">
            <a:extLst>
              <a:ext uri="{FF2B5EF4-FFF2-40B4-BE49-F238E27FC236}">
                <a16:creationId xmlns:a16="http://schemas.microsoft.com/office/drawing/2014/main" id="{71F885AE-4EE1-4CF1-ADDC-EE6664B44DBC}"/>
              </a:ext>
            </a:extLst>
          </p:cNvPr>
          <p:cNvGrpSpPr/>
          <p:nvPr/>
        </p:nvGrpSpPr>
        <p:grpSpPr>
          <a:xfrm>
            <a:off x="6739252" y="1934606"/>
            <a:ext cx="1676807" cy="4118920"/>
            <a:chOff x="7056119" y="1523352"/>
            <a:chExt cx="1706882" cy="4428972"/>
          </a:xfrm>
          <a:solidFill>
            <a:schemeClr val="accent1"/>
          </a:solidFill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DE46EE00-8947-4351-BAF3-B0BCE7E72173}"/>
                </a:ext>
              </a:extLst>
            </p:cNvPr>
            <p:cNvSpPr/>
            <p:nvPr/>
          </p:nvSpPr>
          <p:spPr>
            <a:xfrm>
              <a:off x="7056119" y="5264062"/>
              <a:ext cx="1706882" cy="688262"/>
            </a:xfrm>
            <a:custGeom>
              <a:avLst/>
              <a:gdLst>
                <a:gd name="connsiteX0" fmla="*/ 0 w 1238458"/>
                <a:gd name="connsiteY0" fmla="*/ 0 h 743075"/>
                <a:gd name="connsiteX1" fmla="*/ 1238458 w 1238458"/>
                <a:gd name="connsiteY1" fmla="*/ 0 h 743075"/>
                <a:gd name="connsiteX2" fmla="*/ 1238458 w 1238458"/>
                <a:gd name="connsiteY2" fmla="*/ 743075 h 743075"/>
                <a:gd name="connsiteX3" fmla="*/ 0 w 1238458"/>
                <a:gd name="connsiteY3" fmla="*/ 743075 h 743075"/>
                <a:gd name="connsiteX4" fmla="*/ 0 w 1238458"/>
                <a:gd name="connsiteY4" fmla="*/ 0 h 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458" h="743075">
                  <a:moveTo>
                    <a:pt x="0" y="0"/>
                  </a:moveTo>
                  <a:lnTo>
                    <a:pt x="1238458" y="0"/>
                  </a:lnTo>
                  <a:lnTo>
                    <a:pt x="1238458" y="743075"/>
                  </a:lnTo>
                  <a:lnTo>
                    <a:pt x="0" y="7430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64770" tIns="64770" rIns="64770" bIns="64770" anchor="ctr">
              <a:noAutofit/>
            </a:bodyPr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ru" sz="2400" b="0" i="0" u="none" strike="noStrike" kern="1200" cap="none" spc="0" normalizeH="0" baseline="0" noProof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uLnTx/>
                  <a:uFillTx/>
                  <a:latin typeface="Gill Sans MT"/>
                  <a:ea typeface="+mn-ea"/>
                  <a:cs typeface="+mn-cs"/>
                </a:rPr>
                <a:t>CDOS</a:t>
              </a: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4B5E64A7-1188-4518-9F54-A18BE4C4A024}"/>
                </a:ext>
              </a:extLst>
            </p:cNvPr>
            <p:cNvSpPr/>
            <p:nvPr/>
          </p:nvSpPr>
          <p:spPr>
            <a:xfrm>
              <a:off x="7056119" y="4506112"/>
              <a:ext cx="1706882" cy="688262"/>
            </a:xfrm>
            <a:custGeom>
              <a:avLst/>
              <a:gdLst>
                <a:gd name="connsiteX0" fmla="*/ 0 w 1238458"/>
                <a:gd name="connsiteY0" fmla="*/ 0 h 743075"/>
                <a:gd name="connsiteX1" fmla="*/ 1238458 w 1238458"/>
                <a:gd name="connsiteY1" fmla="*/ 0 h 743075"/>
                <a:gd name="connsiteX2" fmla="*/ 1238458 w 1238458"/>
                <a:gd name="connsiteY2" fmla="*/ 743075 h 743075"/>
                <a:gd name="connsiteX3" fmla="*/ 0 w 1238458"/>
                <a:gd name="connsiteY3" fmla="*/ 743075 h 743075"/>
                <a:gd name="connsiteX4" fmla="*/ 0 w 1238458"/>
                <a:gd name="connsiteY4" fmla="*/ 0 h 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458" h="743075">
                  <a:moveTo>
                    <a:pt x="0" y="0"/>
                  </a:moveTo>
                  <a:lnTo>
                    <a:pt x="1238458" y="0"/>
                  </a:lnTo>
                  <a:lnTo>
                    <a:pt x="1238458" y="743075"/>
                  </a:lnTo>
                  <a:lnTo>
                    <a:pt x="0" y="7430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64770" tIns="64770" rIns="64770" bIns="64770" anchor="ctr">
              <a:noAutofit/>
            </a:bodyPr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ru" sz="2400" b="0" i="0" u="none" strike="noStrike" kern="1200" cap="none" spc="0" normalizeH="0" baseline="0" noProof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uLnTx/>
                  <a:uFillTx/>
                  <a:latin typeface="Gill Sans MT"/>
                  <a:ea typeface="+mn-ea"/>
                  <a:cs typeface="+mn-cs"/>
                </a:rPr>
                <a:t>CTE</a:t>
              </a:r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0657B379-FCB2-4FBE-BA57-617382458687}"/>
                </a:ext>
              </a:extLst>
            </p:cNvPr>
            <p:cNvSpPr/>
            <p:nvPr/>
          </p:nvSpPr>
          <p:spPr>
            <a:xfrm>
              <a:off x="7056119" y="1523352"/>
              <a:ext cx="1706882" cy="688262"/>
            </a:xfrm>
            <a:custGeom>
              <a:avLst/>
              <a:gdLst>
                <a:gd name="connsiteX0" fmla="*/ 0 w 1238458"/>
                <a:gd name="connsiteY0" fmla="*/ 0 h 743075"/>
                <a:gd name="connsiteX1" fmla="*/ 1238458 w 1238458"/>
                <a:gd name="connsiteY1" fmla="*/ 0 h 743075"/>
                <a:gd name="connsiteX2" fmla="*/ 1238458 w 1238458"/>
                <a:gd name="connsiteY2" fmla="*/ 743075 h 743075"/>
                <a:gd name="connsiteX3" fmla="*/ 0 w 1238458"/>
                <a:gd name="connsiteY3" fmla="*/ 743075 h 743075"/>
                <a:gd name="connsiteX4" fmla="*/ 0 w 1238458"/>
                <a:gd name="connsiteY4" fmla="*/ 0 h 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458" h="743075">
                  <a:moveTo>
                    <a:pt x="0" y="0"/>
                  </a:moveTo>
                  <a:lnTo>
                    <a:pt x="1238458" y="0"/>
                  </a:lnTo>
                  <a:lnTo>
                    <a:pt x="1238458" y="743075"/>
                  </a:lnTo>
                  <a:lnTo>
                    <a:pt x="0" y="743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64770" tIns="64770" rIns="64770" bIns="64770" anchor="ctr">
              <a:noAutofit/>
            </a:bodyPr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ru" sz="2400" b="0" i="0" u="none" strike="noStrike" kern="1200" cap="none" spc="0" normalizeH="0" baseline="0" noProof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uLnTx/>
                  <a:uFillTx/>
                  <a:latin typeface="Gill Sans MT"/>
                  <a:ea typeface="+mn-ea"/>
                  <a:cs typeface="+mn-cs"/>
                </a:rPr>
                <a:t>STEM</a:t>
              </a:r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F1CFC22D-F927-47AF-A3D5-4CFB9B17A234}"/>
                </a:ext>
              </a:extLst>
            </p:cNvPr>
            <p:cNvSpPr/>
            <p:nvPr/>
          </p:nvSpPr>
          <p:spPr>
            <a:xfrm>
              <a:off x="7056119" y="2263126"/>
              <a:ext cx="1706882" cy="688262"/>
            </a:xfrm>
            <a:custGeom>
              <a:avLst/>
              <a:gdLst>
                <a:gd name="connsiteX0" fmla="*/ 0 w 1238458"/>
                <a:gd name="connsiteY0" fmla="*/ 0 h 743075"/>
                <a:gd name="connsiteX1" fmla="*/ 1238458 w 1238458"/>
                <a:gd name="connsiteY1" fmla="*/ 0 h 743075"/>
                <a:gd name="connsiteX2" fmla="*/ 1238458 w 1238458"/>
                <a:gd name="connsiteY2" fmla="*/ 743075 h 743075"/>
                <a:gd name="connsiteX3" fmla="*/ 0 w 1238458"/>
                <a:gd name="connsiteY3" fmla="*/ 743075 h 743075"/>
                <a:gd name="connsiteX4" fmla="*/ 0 w 1238458"/>
                <a:gd name="connsiteY4" fmla="*/ 0 h 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458" h="743075">
                  <a:moveTo>
                    <a:pt x="0" y="0"/>
                  </a:moveTo>
                  <a:lnTo>
                    <a:pt x="1238458" y="0"/>
                  </a:lnTo>
                  <a:lnTo>
                    <a:pt x="1238458" y="743075"/>
                  </a:lnTo>
                  <a:lnTo>
                    <a:pt x="0" y="743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64770" tIns="64770" rIns="64770" bIns="64770" anchor="ctr">
              <a:noAutofit/>
            </a:bodyPr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ru" sz="2000" b="0" i="0" u="none" strike="noStrike" kern="1200" cap="none" spc="0" normalizeH="0" baseline="0" noProof="0" dirty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uLnTx/>
                  <a:uFillTx/>
                  <a:latin typeface="Gill Sans MT"/>
                  <a:ea typeface="+mn-ea"/>
                  <a:cs typeface="+mn-cs"/>
                </a:rPr>
                <a:t>Гуманитар. науки</a:t>
              </a:r>
            </a:p>
          </p:txBody>
        </p:sp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F4049909-5635-4C26-9003-B1C9AE26FE53}"/>
                </a:ext>
              </a:extLst>
            </p:cNvPr>
            <p:cNvSpPr/>
            <p:nvPr/>
          </p:nvSpPr>
          <p:spPr>
            <a:xfrm>
              <a:off x="7056119" y="3002900"/>
              <a:ext cx="1706882" cy="745261"/>
            </a:xfrm>
            <a:custGeom>
              <a:avLst/>
              <a:gdLst>
                <a:gd name="connsiteX0" fmla="*/ 0 w 1238458"/>
                <a:gd name="connsiteY0" fmla="*/ 0 h 743075"/>
                <a:gd name="connsiteX1" fmla="*/ 1238458 w 1238458"/>
                <a:gd name="connsiteY1" fmla="*/ 0 h 743075"/>
                <a:gd name="connsiteX2" fmla="*/ 1238458 w 1238458"/>
                <a:gd name="connsiteY2" fmla="*/ 743075 h 743075"/>
                <a:gd name="connsiteX3" fmla="*/ 0 w 1238458"/>
                <a:gd name="connsiteY3" fmla="*/ 743075 h 743075"/>
                <a:gd name="connsiteX4" fmla="*/ 0 w 1238458"/>
                <a:gd name="connsiteY4" fmla="*/ 0 h 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458" h="743075">
                  <a:moveTo>
                    <a:pt x="0" y="0"/>
                  </a:moveTo>
                  <a:lnTo>
                    <a:pt x="1238458" y="0"/>
                  </a:lnTo>
                  <a:lnTo>
                    <a:pt x="1238458" y="743075"/>
                  </a:lnTo>
                  <a:lnTo>
                    <a:pt x="0" y="743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64770" tIns="64770" rIns="64770" bIns="64770" anchor="ctr">
              <a:noAutofit/>
            </a:bodyPr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ru" sz="2400" b="0" i="0" u="none" strike="noStrike" kern="1200" cap="none" spc="0" normalizeH="0" baseline="0" noProof="0" dirty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uLnTx/>
                  <a:uFillTx/>
                  <a:latin typeface="Gill Sans MT"/>
                  <a:ea typeface="+mn-ea"/>
                  <a:cs typeface="+mn-cs"/>
                </a:rPr>
                <a:t>Искусство</a:t>
              </a:r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55233874-5CD9-4446-8565-C2DF225DD6EC}"/>
                </a:ext>
              </a:extLst>
            </p:cNvPr>
            <p:cNvSpPr/>
            <p:nvPr/>
          </p:nvSpPr>
          <p:spPr>
            <a:xfrm>
              <a:off x="7056119" y="3748163"/>
              <a:ext cx="1706882" cy="688262"/>
            </a:xfrm>
            <a:custGeom>
              <a:avLst/>
              <a:gdLst>
                <a:gd name="connsiteX0" fmla="*/ 0 w 1238458"/>
                <a:gd name="connsiteY0" fmla="*/ 0 h 743075"/>
                <a:gd name="connsiteX1" fmla="*/ 1238458 w 1238458"/>
                <a:gd name="connsiteY1" fmla="*/ 0 h 743075"/>
                <a:gd name="connsiteX2" fmla="*/ 1238458 w 1238458"/>
                <a:gd name="connsiteY2" fmla="*/ 743075 h 743075"/>
                <a:gd name="connsiteX3" fmla="*/ 0 w 1238458"/>
                <a:gd name="connsiteY3" fmla="*/ 743075 h 743075"/>
                <a:gd name="connsiteX4" fmla="*/ 0 w 1238458"/>
                <a:gd name="connsiteY4" fmla="*/ 0 h 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458" h="743075">
                  <a:moveTo>
                    <a:pt x="0" y="0"/>
                  </a:moveTo>
                  <a:lnTo>
                    <a:pt x="1238458" y="0"/>
                  </a:lnTo>
                  <a:lnTo>
                    <a:pt x="1238458" y="743075"/>
                  </a:lnTo>
                  <a:lnTo>
                    <a:pt x="0" y="7430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64770" tIns="64770" rIns="64770" bIns="64770" anchor="ctr">
              <a:noAutofit/>
            </a:bodyPr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ru" sz="2000" b="0" i="0" u="none" strike="noStrike" kern="1200" cap="none" spc="0" normalizeH="0" baseline="0" noProof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uLnTx/>
                  <a:uFillTx/>
                  <a:latin typeface="Gill Sans MT"/>
                  <a:ea typeface="+mn-ea"/>
                  <a:cs typeface="+mn-cs"/>
                </a:rPr>
                <a:t>Языки мира</a:t>
              </a:r>
            </a:p>
          </p:txBody>
        </p:sp>
      </p:grpSp>
      <p:sp>
        <p:nvSpPr>
          <p:cNvPr id="18" name="Freeform 16">
            <a:extLst>
              <a:ext uri="{FF2B5EF4-FFF2-40B4-BE49-F238E27FC236}">
                <a16:creationId xmlns:a16="http://schemas.microsoft.com/office/drawing/2014/main" id="{E303B837-7199-4EC2-9B3F-E83F2D0A5DD0}"/>
              </a:ext>
            </a:extLst>
          </p:cNvPr>
          <p:cNvSpPr/>
          <p:nvPr/>
        </p:nvSpPr>
        <p:spPr bwMode="auto">
          <a:xfrm>
            <a:off x="6739251" y="6125417"/>
            <a:ext cx="1676807" cy="640080"/>
          </a:xfrm>
          <a:custGeom>
            <a:avLst/>
            <a:gdLst>
              <a:gd name="connsiteX0" fmla="*/ 0 w 1238458"/>
              <a:gd name="connsiteY0" fmla="*/ 0 h 743075"/>
              <a:gd name="connsiteX1" fmla="*/ 1238458 w 1238458"/>
              <a:gd name="connsiteY1" fmla="*/ 0 h 743075"/>
              <a:gd name="connsiteX2" fmla="*/ 1238458 w 1238458"/>
              <a:gd name="connsiteY2" fmla="*/ 743075 h 743075"/>
              <a:gd name="connsiteX3" fmla="*/ 0 w 1238458"/>
              <a:gd name="connsiteY3" fmla="*/ 743075 h 743075"/>
              <a:gd name="connsiteX4" fmla="*/ 0 w 1238458"/>
              <a:gd name="connsiteY4" fmla="*/ 0 h 74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458" h="743075">
                <a:moveTo>
                  <a:pt x="0" y="0"/>
                </a:moveTo>
                <a:lnTo>
                  <a:pt x="1238458" y="0"/>
                </a:lnTo>
                <a:lnTo>
                  <a:pt x="1238458" y="743075"/>
                </a:lnTo>
                <a:lnTo>
                  <a:pt x="0" y="7430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4770" tIns="64770" rIns="64770" bIns="64770" anchor="ctr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ru" sz="2000" b="0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Gill Sans MT"/>
                <a:ea typeface="+mn-ea"/>
                <a:cs typeface="+mn-cs"/>
              </a:rPr>
              <a:t>Гражданская готовность *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5689B3-C820-4E05-A376-606A2C99A65B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506178" y="2020407"/>
            <a:ext cx="3515134" cy="4213881"/>
          </a:xfrm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" sz="24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Gill Sans"/>
                <a:ea typeface="+mn-ea"/>
                <a:cs typeface="+mn-cs"/>
              </a:rPr>
              <a:t>Если студент не набирает на экзаменах проходной балл 65, он имеет право на: 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" sz="24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Gill Sans"/>
                <a:ea typeface="+mn-ea"/>
                <a:cs typeface="+mn-cs"/>
              </a:rPr>
              <a:t>Апелляции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" sz="24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Gill Sans"/>
                <a:ea typeface="+mn-ea"/>
                <a:cs typeface="+mn-cs"/>
              </a:rPr>
              <a:t>Страховку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" sz="2400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+mn-ea"/>
                <a:cs typeface="+mn-cs"/>
              </a:rPr>
              <a:t>Постановление </a:t>
            </a:r>
            <a:r>
              <a:rPr kumimoji="0" lang="ru" sz="24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Gill Sans"/>
                <a:ea typeface="+mn-ea"/>
                <a:cs typeface="+mn-cs"/>
              </a:rPr>
              <a:t> старшего инспектора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" sz="17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Gill Sans"/>
                <a:ea typeface="+mn-ea"/>
                <a:cs typeface="+mn-cs"/>
              </a:rPr>
              <a:t>STEM: естеств. науки, технология, инженерное дело, математика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" sz="17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Gill Sans"/>
                <a:ea typeface="+mn-ea"/>
                <a:cs typeface="+mn-cs"/>
              </a:rPr>
              <a:t>CTE: карьера и тех. образование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" sz="17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Gill Sans"/>
                <a:ea typeface="+mn-ea"/>
                <a:cs typeface="+mn-cs"/>
              </a:rPr>
              <a:t>CDOS: Карьерное развитие и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" sz="17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Gill Sans"/>
                <a:ea typeface="+mn-ea"/>
                <a:cs typeface="+mn-cs"/>
              </a:rPr>
              <a:t>Проф. обучение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27216D-E1C5-4B48-9F07-B2767236508F}"/>
              </a:ext>
            </a:extLst>
          </p:cNvPr>
          <p:cNvSpPr txBox="1"/>
          <p:nvPr/>
        </p:nvSpPr>
        <p:spPr>
          <a:xfrm>
            <a:off x="8506178" y="6234288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* Сейчас в ПИЛОТНОЙ программе </a:t>
            </a:r>
          </a:p>
        </p:txBody>
      </p:sp>
    </p:spTree>
    <p:extLst>
      <p:ext uri="{BB962C8B-B14F-4D97-AF65-F5344CB8AC3E}">
        <p14:creationId xmlns:p14="http://schemas.microsoft.com/office/powerpoint/2010/main" val="339503307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CEBBB-5816-428B-901C-FD6D8CBB6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ru" sz="2800" b="0" i="0" u="none" strike="noStrike">
                <a:highlight>
                  <a:srgbClr val="000000">
                    <a:alpha val="0"/>
                  </a:srgbClr>
                </a:highlight>
                <a:latin typeface="Gill Sans"/>
              </a:rPr>
              <a:t>ВИДЫ АТТЕСТАТОВ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56464F-DA51-43D6-8A51-7280CF292B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8894" y="1927243"/>
            <a:ext cx="3101039" cy="758952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marL="123444" indent="0" algn="ctr" rtl="0">
              <a:buNone/>
            </a:pPr>
            <a:r>
              <a:rPr lang="ru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Gill Sans"/>
              </a:rPr>
              <a:t>Местный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56BE87-D1CD-49E9-8700-F28C13E65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8896" y="2686194"/>
            <a:ext cx="3101040" cy="3799949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>
            <a:noAutofit/>
          </a:bodyPr>
          <a:lstStyle/>
          <a:p>
            <a:pPr lvl="0" rtl="0">
              <a:buFont typeface="Wingdings" panose="05000000000000000000" pitchFamily="2" charset="2"/>
              <a:buChar char="§"/>
            </a:pPr>
            <a:r>
              <a:rPr lang="ru" sz="1900" b="0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Gill Sans"/>
              </a:rPr>
              <a:t>22 кредита</a:t>
            </a:r>
          </a:p>
          <a:p>
            <a:pPr lvl="0" rtl="0">
              <a:buFont typeface="Wingdings" panose="05000000000000000000" pitchFamily="2" charset="2"/>
              <a:buChar char="§"/>
            </a:pPr>
            <a:r>
              <a:rPr lang="ru" sz="19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Gill Sans"/>
              </a:rPr>
              <a:t>Использованные апелляции, страховки для выполнения требований </a:t>
            </a:r>
          </a:p>
          <a:p>
            <a:pPr lvl="1" rtl="0">
              <a:buFont typeface="Wingdings" panose="05000000000000000000" pitchFamily="2" charset="2"/>
              <a:buChar char="§"/>
            </a:pPr>
            <a:r>
              <a:rPr lang="ru" sz="19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Gill Sans"/>
              </a:rPr>
              <a:t>ИЛИ </a:t>
            </a:r>
            <a:r>
              <a:rPr lang="ru" sz="19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</a:rPr>
              <a:t>Постановление</a:t>
            </a:r>
            <a:r>
              <a:rPr lang="ru" sz="19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Gill Sans"/>
              </a:rPr>
              <a:t> старшего инспектора на получение местного аттестата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ACE4AA-4928-42EA-90AB-77A65E8349B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74259" y="1927243"/>
            <a:ext cx="2871216" cy="758952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marL="123444" indent="0" algn="ctr" rtl="0">
              <a:buNone/>
            </a:pPr>
            <a:r>
              <a:rPr lang="ru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Gill Sans"/>
              </a:rPr>
              <a:t>Государственный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176170-BA8B-47EF-9FDB-0B3A73E7410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374259" y="2686195"/>
            <a:ext cx="2871216" cy="3799949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t">
            <a:noAutofit/>
          </a:bodyPr>
          <a:lstStyle/>
          <a:p>
            <a:pPr lvl="0" rtl="0">
              <a:buFont typeface="Wingdings" panose="05000000000000000000" pitchFamily="2" charset="2"/>
              <a:buChar char="§"/>
            </a:pPr>
            <a:r>
              <a:rPr lang="ru" sz="1900" b="0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Gill Sans"/>
              </a:rPr>
              <a:t>22 кредита</a:t>
            </a:r>
          </a:p>
          <a:p>
            <a:pPr lvl="0" rtl="0">
              <a:buFont typeface="Wingdings" panose="05000000000000000000" pitchFamily="2" charset="2"/>
              <a:buChar char="§"/>
            </a:pPr>
            <a:r>
              <a:rPr lang="ru" sz="19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Gill Sans"/>
              </a:rPr>
              <a:t>Полученные проходные баллы (65 +) * по всем обязательным экзаменам (4 +1)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825F8DF-D040-48B9-A4BB-5F9DDB715851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7559798" y="1927243"/>
            <a:ext cx="3326593" cy="758952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marL="123444" indent="0" algn="ctr" rtl="0">
              <a:buNone/>
            </a:pPr>
            <a:r>
              <a:rPr lang="ru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Gill Sans"/>
              </a:rPr>
              <a:t>Государственный с углубленным обучением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C73DBD22-955B-486D-B3A1-3C8764707F9C}"/>
              </a:ext>
            </a:extLst>
          </p:cNvPr>
          <p:cNvSpPr txBox="1"/>
          <p:nvPr/>
        </p:nvSpPr>
        <p:spPr>
          <a:xfrm>
            <a:off x="7546541" y="2660974"/>
            <a:ext cx="3339850" cy="38251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33756" algn="l" rtl="0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2072" algn="l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0388" algn="l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8703" algn="l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8704" algn="l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704" algn="l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704" algn="l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703" algn="l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703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 rtl="0">
              <a:buFont typeface="Wingdings" panose="05000000000000000000" pitchFamily="2" charset="2"/>
              <a:buChar char="§"/>
            </a:pPr>
            <a:r>
              <a:rPr lang="ru" sz="2000" b="0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Gill Sans"/>
              </a:rPr>
              <a:t>22 кредита</a:t>
            </a:r>
          </a:p>
          <a:p>
            <a:pPr lvl="0" rtl="0">
              <a:buFont typeface="Wingdings" panose="05000000000000000000" pitchFamily="2" charset="2"/>
              <a:buChar char="§"/>
            </a:pPr>
            <a:r>
              <a:rPr lang="ru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Gill Sans"/>
              </a:rPr>
              <a:t>Полученный проходной балл (65+) по всем обязательным экзаменам (7 + 1)</a:t>
            </a:r>
          </a:p>
          <a:p>
            <a:pPr lvl="1" rtl="0">
              <a:buFont typeface="Wingdings" panose="05000000000000000000" pitchFamily="2" charset="2"/>
              <a:buChar char="§"/>
            </a:pPr>
            <a:r>
              <a:rPr lang="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Gill Sans"/>
              </a:rPr>
              <a:t>Требуются дополнительные экзамены</a:t>
            </a:r>
          </a:p>
          <a:p>
            <a:pPr lvl="2" rtl="0">
              <a:buFont typeface="Wingdings" panose="05000000000000000000" pitchFamily="2" charset="2"/>
              <a:buChar char="§"/>
            </a:pPr>
            <a:r>
              <a:rPr lang="ru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Gill Sans"/>
              </a:rPr>
              <a:t>+2 по математике</a:t>
            </a:r>
          </a:p>
          <a:p>
            <a:pPr lvl="2" rtl="0">
              <a:buFont typeface="Wingdings" panose="05000000000000000000" pitchFamily="2" charset="2"/>
              <a:buChar char="§"/>
            </a:pPr>
            <a:r>
              <a:rPr lang="ru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Gill Sans"/>
              </a:rPr>
              <a:t>+1 по естественным наукам</a:t>
            </a:r>
          </a:p>
          <a:p>
            <a:pPr lvl="0" rtl="0">
              <a:buFont typeface="Wingdings" panose="05000000000000000000" pitchFamily="2" charset="2"/>
              <a:buChar char="§"/>
            </a:pPr>
            <a:r>
              <a:rPr lang="ru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Gill Sans"/>
              </a:rPr>
              <a:t>Завершенный курс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32FD6E-AB6D-42B4-950C-E50BEC374BF4}"/>
              </a:ext>
            </a:extLst>
          </p:cNvPr>
          <p:cNvSpPr txBox="1"/>
          <p:nvPr/>
        </p:nvSpPr>
        <p:spPr>
          <a:xfrm>
            <a:off x="958895" y="6385363"/>
            <a:ext cx="704641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" sz="1800" b="0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Gill Sans"/>
              </a:rPr>
              <a:t>*</a:t>
            </a:r>
            <a:r>
              <a:rPr kumimoji="0" lang="ru" sz="1200" b="0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Gill Sans"/>
              </a:rPr>
              <a:t> Студент может подать апелляцию на один результат госэкзамена до 5 баллов после сдачи и при этом получить государственный аттестат.</a:t>
            </a:r>
          </a:p>
        </p:txBody>
      </p:sp>
    </p:spTree>
    <p:extLst>
      <p:ext uri="{BB962C8B-B14F-4D97-AF65-F5344CB8AC3E}">
        <p14:creationId xmlns:p14="http://schemas.microsoft.com/office/powerpoint/2010/main" val="265873017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ru" sz="2800" b="0" i="0" u="none" strike="noStrike">
                <a:highlight>
                  <a:srgbClr val="000000">
                    <a:alpha val="0"/>
                  </a:srgbClr>
                </a:highlight>
                <a:latin typeface="Gill Sans MT"/>
              </a:rPr>
              <a:t>Печати и подтверждения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5FA7EC-E860-408B-92A0-B4319C44625C}"/>
              </a:ext>
            </a:extLst>
          </p:cNvPr>
          <p:cNvSpPr txBox="1"/>
          <p:nvPr/>
        </p:nvSpPr>
        <p:spPr>
          <a:xfrm>
            <a:off x="933337" y="2062857"/>
            <a:ext cx="2926080" cy="8229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ru" sz="2000" b="0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Местный аттестат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498883F-800E-4C70-8715-59D1BB336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0454" y="2964487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>
            <a:noAutofit/>
          </a:bodyPr>
          <a:lstStyle/>
          <a:p>
            <a:endParaRPr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9126EF1-4DAA-46DC-B7C9-D2922DC71268}"/>
              </a:ext>
            </a:extLst>
          </p:cNvPr>
          <p:cNvSpPr txBox="1"/>
          <p:nvPr/>
        </p:nvSpPr>
        <p:spPr>
          <a:xfrm>
            <a:off x="1129794" y="2964486"/>
            <a:ext cx="2752344" cy="607178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ru" sz="18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Техническое подтверждение</a:t>
            </a:r>
          </a:p>
        </p:txBody>
      </p:sp>
      <p:sp>
        <p:nvSpPr>
          <p:cNvPr id="30" name="Rectangle: Rounded Corners 29" descr="Meeting with solid fill">
            <a:extLst>
              <a:ext uri="{FF2B5EF4-FFF2-40B4-BE49-F238E27FC236}">
                <a16:creationId xmlns:a16="http://schemas.microsoft.com/office/drawing/2014/main" id="{D3A09DFC-770F-4C37-BFC0-F079C60E8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7733" y="3555558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>
            <a:noAutofit/>
          </a:bodyPr>
          <a:lstStyle/>
          <a:p>
            <a:endParaRPr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6B7EC0D-F2BC-404D-A86C-542C1381AC71}"/>
              </a:ext>
            </a:extLst>
          </p:cNvPr>
          <p:cNvSpPr txBox="1"/>
          <p:nvPr/>
        </p:nvSpPr>
        <p:spPr>
          <a:xfrm>
            <a:off x="1122274" y="3609733"/>
            <a:ext cx="2752344" cy="576072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Clr>
                <a:srgbClr val="4472C4"/>
              </a:buClr>
              <a:defRPr/>
            </a:pPr>
            <a:r>
              <a:rPr lang="ru" sz="1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Знак гражданской готовности</a:t>
            </a:r>
            <a:endParaRPr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7CB089F-35CE-4C05-B596-C7D7031B9DF1}"/>
              </a:ext>
            </a:extLst>
          </p:cNvPr>
          <p:cNvSpPr txBox="1"/>
          <p:nvPr/>
        </p:nvSpPr>
        <p:spPr>
          <a:xfrm>
            <a:off x="4498648" y="2062857"/>
            <a:ext cx="2926080" cy="8229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ru" sz="2000" b="0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Государственный аттестат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063D1F7-DD2B-44A3-9ECC-495DA8BC6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87893" y="2955562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>
            <a:noAutofit/>
          </a:bodyPr>
          <a:lstStyle/>
          <a:p>
            <a:endParaRPr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F4F3C3B-4C5F-40EA-94D9-46D79F542812}"/>
              </a:ext>
            </a:extLst>
          </p:cNvPr>
          <p:cNvSpPr txBox="1"/>
          <p:nvPr/>
        </p:nvSpPr>
        <p:spPr>
          <a:xfrm>
            <a:off x="4682434" y="2954453"/>
            <a:ext cx="2752344" cy="646551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ru" sz="18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Техническое подтверждение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31618CE-7F44-4FEA-A87B-0B59F342C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98069" y="4220609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>
            <a:noAutofit/>
          </a:bodyPr>
          <a:lstStyle/>
          <a:p>
            <a:endParaRPr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106DB08-DFFD-49A4-8D03-7DF4CE273845}"/>
              </a:ext>
            </a:extLst>
          </p:cNvPr>
          <p:cNvSpPr txBox="1"/>
          <p:nvPr/>
        </p:nvSpPr>
        <p:spPr>
          <a:xfrm>
            <a:off x="4672384" y="3625888"/>
            <a:ext cx="2752344" cy="576072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ru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Знак гражданской готовности</a:t>
            </a:r>
          </a:p>
        </p:txBody>
      </p:sp>
      <p:sp>
        <p:nvSpPr>
          <p:cNvPr id="31" name="Rectangle: Rounded Corners 30" descr="Meeting with solid fill">
            <a:extLst>
              <a:ext uri="{FF2B5EF4-FFF2-40B4-BE49-F238E27FC236}">
                <a16:creationId xmlns:a16="http://schemas.microsoft.com/office/drawing/2014/main" id="{B05BA98A-DD39-4C88-A3C1-453A2D947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3094" y="3559786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>
            <a:noAutofit/>
          </a:bodyPr>
          <a:lstStyle/>
          <a:p>
            <a:endParaRPr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3F69196E-F0C7-4338-BDF7-1CEC3A39AD8B}"/>
              </a:ext>
            </a:extLst>
          </p:cNvPr>
          <p:cNvSpPr txBox="1"/>
          <p:nvPr/>
        </p:nvSpPr>
        <p:spPr>
          <a:xfrm>
            <a:off x="4697846" y="4226844"/>
            <a:ext cx="2752344" cy="576072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ru" sz="18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Печать Biliteracy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BDAFEFD-B662-4D42-A1B2-52D69E971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78741" y="4818767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>
            <a:noAutofit/>
          </a:bodyPr>
          <a:lstStyle/>
          <a:p>
            <a:endParaRPr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2F532638-4531-48FB-AE9E-09DF6AE632A8}"/>
              </a:ext>
            </a:extLst>
          </p:cNvPr>
          <p:cNvSpPr txBox="1"/>
          <p:nvPr/>
        </p:nvSpPr>
        <p:spPr>
          <a:xfrm>
            <a:off x="4697846" y="4818598"/>
            <a:ext cx="2752344" cy="606397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ru" sz="18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Подтверждение               С отличием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B6BBF3DC-6F02-409F-AA92-5DD9AED9D7BB}"/>
              </a:ext>
            </a:extLst>
          </p:cNvPr>
          <p:cNvSpPr txBox="1"/>
          <p:nvPr/>
        </p:nvSpPr>
        <p:spPr>
          <a:xfrm>
            <a:off x="8042746" y="2062857"/>
            <a:ext cx="3100742" cy="8229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4472C4"/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ru" sz="2000" b="0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Государственный с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4472C4"/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ru" sz="2000" b="0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углубленным обучением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E20DA96-7C8B-4468-977C-E0D4AB341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97377" y="2960709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>
            <a:noAutofit/>
          </a:bodyPr>
          <a:lstStyle/>
          <a:p>
            <a:endParaRPr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3CAEADF2-7087-443E-8D9F-14978E807A09}"/>
              </a:ext>
            </a:extLst>
          </p:cNvPr>
          <p:cNvSpPr txBox="1"/>
          <p:nvPr/>
        </p:nvSpPr>
        <p:spPr>
          <a:xfrm>
            <a:off x="8216482" y="2963977"/>
            <a:ext cx="2752344" cy="645756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ru" sz="18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Техническое подтверждение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EB4E29E-812B-45FD-9A20-4AC6D3D64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97377" y="4225210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>
            <a:noAutofit/>
          </a:bodyPr>
          <a:lstStyle/>
          <a:p>
            <a:endParaRPr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4EC010B-0958-4EA2-97B8-DE1CA35498BB}"/>
              </a:ext>
            </a:extLst>
          </p:cNvPr>
          <p:cNvSpPr txBox="1"/>
          <p:nvPr/>
        </p:nvSpPr>
        <p:spPr>
          <a:xfrm>
            <a:off x="8216482" y="3627698"/>
            <a:ext cx="2752344" cy="576072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ru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Знак гражданской готовности</a:t>
            </a:r>
          </a:p>
        </p:txBody>
      </p:sp>
      <p:sp>
        <p:nvSpPr>
          <p:cNvPr id="32" name="Rectangle: Rounded Corners 31" descr="Meeting with solid fill">
            <a:extLst>
              <a:ext uri="{FF2B5EF4-FFF2-40B4-BE49-F238E27FC236}">
                <a16:creationId xmlns:a16="http://schemas.microsoft.com/office/drawing/2014/main" id="{00A13B84-967F-4CFA-99C5-18FCE06A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37142" y="3560375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>
            <a:noAutofit/>
          </a:bodyPr>
          <a:lstStyle/>
          <a:p>
            <a:endParaRPr/>
          </a:p>
        </p:txBody>
      </p:sp>
      <p:sp>
        <p:nvSpPr>
          <p:cNvPr id="19" name="Content Placeholder 12">
            <a:extLst>
              <a:ext uri="{FF2B5EF4-FFF2-40B4-BE49-F238E27FC236}">
                <a16:creationId xmlns:a16="http://schemas.microsoft.com/office/drawing/2014/main" id="{EBE8E65F-4662-4D5E-BA8D-4FD8931E0075}"/>
              </a:ext>
            </a:extLst>
          </p:cNvPr>
          <p:cNvSpPr txBox="1"/>
          <p:nvPr/>
        </p:nvSpPr>
        <p:spPr>
          <a:xfrm>
            <a:off x="8216482" y="4227202"/>
            <a:ext cx="2752344" cy="576072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ru" sz="18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Печать Biliteracy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0F51D13-4700-40AF-82FB-E5B1C66DE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97377" y="4845656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>
            <a:noAutofit/>
          </a:bodyPr>
          <a:lstStyle/>
          <a:p>
            <a:endParaRPr/>
          </a:p>
        </p:txBody>
      </p:sp>
      <p:sp>
        <p:nvSpPr>
          <p:cNvPr id="20" name="Content Placeholder 13">
            <a:extLst>
              <a:ext uri="{FF2B5EF4-FFF2-40B4-BE49-F238E27FC236}">
                <a16:creationId xmlns:a16="http://schemas.microsoft.com/office/drawing/2014/main" id="{39AF6562-B8B7-4AA1-9544-46D9DA3DE6E8}"/>
              </a:ext>
            </a:extLst>
          </p:cNvPr>
          <p:cNvSpPr txBox="1"/>
          <p:nvPr/>
        </p:nvSpPr>
        <p:spPr>
          <a:xfrm>
            <a:off x="8216482" y="4826705"/>
            <a:ext cx="2752344" cy="606397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ru" sz="18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Подтверждение               С отличием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8C4335D-B7B7-4943-9F4E-5BD00D124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37142" y="5690092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>
            <a:noAutofit/>
          </a:bodyPr>
          <a:lstStyle/>
          <a:p>
            <a:endParaRPr/>
          </a:p>
        </p:txBody>
      </p:sp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62B95AFE-E6E4-4DFD-B1C7-499CBFCC5E1A}"/>
              </a:ext>
            </a:extLst>
          </p:cNvPr>
          <p:cNvSpPr txBox="1"/>
          <p:nvPr/>
        </p:nvSpPr>
        <p:spPr>
          <a:xfrm>
            <a:off x="8216482" y="5448997"/>
            <a:ext cx="2752344" cy="1061531"/>
          </a:xfrm>
          <a:prstGeom prst="roundRect">
            <a:avLst/>
          </a:prstGeom>
          <a:solidFill>
            <a:srgbClr val="F3EBF9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ru" sz="18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Овладение математикой и/или естественными науками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48BD2B-35E6-41AE-A4F8-18F5E5246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70600" y="4380652"/>
            <a:ext cx="2583644" cy="17237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1854705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21B6F-BE7E-4F77-A3D5-B68AB451F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ru" sz="2800" b="0" i="0" u="none" strike="noStrike" dirty="0">
                <a:solidFill>
                  <a:srgbClr val="FFFEFF"/>
                </a:solidFill>
                <a:highlight>
                  <a:srgbClr val="000000">
                    <a:alpha val="0"/>
                  </a:srgbClr>
                </a:highlight>
                <a:latin typeface="Gill Sans MT"/>
              </a:rPr>
              <a:t>документы, не являющиеся аттестатами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2DBC98-5905-49A5-9650-8ED80CDC1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7278" y="4545329"/>
            <a:ext cx="3657600" cy="536005"/>
          </a:xfrm>
        </p:spPr>
        <p:txBody>
          <a:bodyPr anchor="ctr">
            <a:noAutofit/>
          </a:bodyPr>
          <a:lstStyle/>
          <a:p>
            <a:pPr algn="ctr" rtl="0"/>
            <a:r>
              <a:rPr lang="ru" sz="2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Gill Sans MT"/>
              </a:rPr>
              <a:t>Свидетельство о навыках и достижениях</a:t>
            </a:r>
          </a:p>
        </p:txBody>
      </p:sp>
      <p:pic>
        <p:nvPicPr>
          <p:cNvPr id="10" name="Content Placeholder 9" descr="Classroom with solid fill">
            <a:extLst>
              <a:ext uri="{FF2B5EF4-FFF2-40B4-BE49-F238E27FC236}">
                <a16:creationId xmlns:a16="http://schemas.microsoft.com/office/drawing/2014/main" id="{9D275F77-3FDE-4C67-B39A-BF742EB553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52460" y="2803180"/>
            <a:ext cx="1554480" cy="155448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326B10-C4B7-4D36-94F2-9C872D75A8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7122" y="4527961"/>
            <a:ext cx="3657600" cy="553373"/>
          </a:xfrm>
        </p:spPr>
        <p:txBody>
          <a:bodyPr anchor="ctr">
            <a:noAutofit/>
          </a:bodyPr>
          <a:lstStyle/>
          <a:p>
            <a:pPr algn="ctr" rtl="0"/>
            <a:r>
              <a:rPr lang="ru" sz="2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Gill Sans MT"/>
              </a:rPr>
              <a:t>Свидетельство о Карьерном развитии и Профессиональном обучении (CDOS) </a:t>
            </a:r>
          </a:p>
        </p:txBody>
      </p:sp>
      <p:pic>
        <p:nvPicPr>
          <p:cNvPr id="12" name="Content Placeholder 11" descr="Diploma with solid fill">
            <a:extLst>
              <a:ext uri="{FF2B5EF4-FFF2-40B4-BE49-F238E27FC236}">
                <a16:creationId xmlns:a16="http://schemas.microsoft.com/office/drawing/2014/main" id="{90384ECD-81C3-4526-826D-C9940EC9DF0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85062" y="2803180"/>
            <a:ext cx="1554480" cy="1554480"/>
          </a:xfrm>
        </p:spPr>
      </p:pic>
    </p:spTree>
    <p:extLst>
      <p:ext uri="{BB962C8B-B14F-4D97-AF65-F5344CB8AC3E}">
        <p14:creationId xmlns:p14="http://schemas.microsoft.com/office/powerpoint/2010/main" val="422283002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5FDEA3-3A22-489F-AA18-6C3947605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ru" sz="2800" b="0" i="0" u="none" strike="noStrike">
                <a:highlight>
                  <a:srgbClr val="000000">
                    <a:alpha val="0"/>
                  </a:srgbClr>
                </a:highlight>
                <a:latin typeface="Gill Sans MT"/>
              </a:rPr>
              <a:t>Этап 1: сбор информации и обучение</a:t>
            </a:r>
            <a:br>
              <a:rPr lang="ru" sz="2800" b="0" i="0" u="none" strike="noStrike">
                <a:highlight>
                  <a:srgbClr val="000000">
                    <a:alpha val="0"/>
                  </a:srgbClr>
                </a:highlight>
                <a:latin typeface="Gill Sans MT"/>
              </a:rPr>
            </a:br>
            <a:r>
              <a:rPr lang="ru" sz="2800" b="0" i="0" u="none" strike="noStrike">
                <a:highlight>
                  <a:srgbClr val="000000">
                    <a:alpha val="0"/>
                  </a:srgbClr>
                </a:highlight>
                <a:latin typeface="Gill Sans MT"/>
              </a:rPr>
              <a:t> Направляющие вопросы для региональных совещаний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9259961-4AD7-4C08-9097-F65F5DCB5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497" y="1987296"/>
            <a:ext cx="10550104" cy="4570074"/>
          </a:xfrm>
        </p:spPr>
        <p:txBody>
          <a:bodyPr>
            <a:noAutofit/>
          </a:bodyPr>
          <a:lstStyle/>
          <a:p>
            <a:pPr marL="342900" lvl="0" indent="-342900" rtl="0">
              <a:spcAft>
                <a:spcPts val="1800"/>
              </a:spcAft>
              <a:buFont typeface="+mj-lt"/>
              <a:buAutoNum type="arabicPeriod"/>
            </a:pPr>
            <a:r>
              <a:rPr lang="ru" sz="2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Gill Sans MT"/>
              </a:rPr>
              <a:t>Каких знаний и умений мы ждем от студентов к окончанию обучения?</a:t>
            </a:r>
            <a:endParaRPr lang="en-US" sz="2200" b="1" dirty="0">
              <a:solidFill>
                <a:schemeClr val="tx1"/>
              </a:solidFill>
            </a:endParaRPr>
          </a:p>
          <a:p>
            <a:pPr marL="342900" lvl="0" indent="-342900" rtl="0">
              <a:spcAft>
                <a:spcPts val="1800"/>
              </a:spcAft>
              <a:buFont typeface="+mj-lt"/>
              <a:buAutoNum type="arabicPeriod"/>
            </a:pPr>
            <a:r>
              <a:rPr lang="ru" sz="2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Gill Sans MT"/>
              </a:rPr>
              <a:t>Как студенты должны продемонстрировать свои знания и навыки, используя при этом свою культуру, языки и опыт? </a:t>
            </a:r>
            <a:endParaRPr lang="en-US" sz="2200" b="1" dirty="0">
              <a:solidFill>
                <a:schemeClr val="tx1"/>
              </a:solidFill>
            </a:endParaRPr>
          </a:p>
          <a:p>
            <a:pPr marL="342900" lvl="0" indent="-342900" rtl="0">
              <a:spcAft>
                <a:spcPts val="1800"/>
              </a:spcAft>
              <a:buFont typeface="+mj-lt"/>
              <a:buAutoNum type="arabicPeriod"/>
            </a:pPr>
            <a:r>
              <a:rPr lang="ru" sz="2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Gill Sans MT"/>
              </a:rPr>
              <a:t>Как оценивать учебу и успеваемость (что касается ответов на пункт 2 выше), чтобы убедиться, что они являются показателями окончания средней школы, предоставляя при этом возможность всем учащимся добиться успеха?</a:t>
            </a:r>
          </a:p>
          <a:p>
            <a:pPr marL="342900" lvl="0" indent="-342900" rtl="0">
              <a:spcAft>
                <a:spcPts val="1800"/>
              </a:spcAft>
              <a:buFont typeface="+mj-lt"/>
              <a:buAutoNum type="arabicPeriod"/>
            </a:pPr>
            <a:r>
              <a:rPr lang="ru" sz="2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Gill Sans MT"/>
              </a:rPr>
              <a:t>Как показатели успеваемости могут наиболее точно отражать навыки и знания наших особых групп населения, таких как учащиеся с ограниченными возможностями и изучающие английский язык? </a:t>
            </a:r>
            <a:endParaRPr lang="en-US" sz="2200" b="1" dirty="0">
              <a:solidFill>
                <a:schemeClr val="tx1"/>
              </a:solidFill>
            </a:endParaRPr>
          </a:p>
          <a:p>
            <a:pPr marL="342900" lvl="0" indent="-342900" rtl="0">
              <a:spcAft>
                <a:spcPts val="1800"/>
              </a:spcAft>
              <a:buFont typeface="+mj-lt"/>
              <a:buAutoNum type="arabicPeriod"/>
            </a:pPr>
            <a:r>
              <a:rPr lang="ru" sz="2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Gill Sans MT"/>
              </a:rPr>
              <a:t>Какие требования к курсу или какие экзамены обеспечат подготовку всех студентов к поступлению в колледж, карьере и гражданской активности?</a:t>
            </a:r>
          </a:p>
        </p:txBody>
      </p:sp>
    </p:spTree>
    <p:extLst>
      <p:ext uri="{BB962C8B-B14F-4D97-AF65-F5344CB8AC3E}">
        <p14:creationId xmlns:p14="http://schemas.microsoft.com/office/powerpoint/2010/main" val="219209815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rtl="0"/>
            <a:r>
              <a:rPr lang="ru" sz="2800" b="0" i="0" u="none" strike="noStrike">
                <a:highlight>
                  <a:srgbClr val="000000">
                    <a:alpha val="0"/>
                  </a:srgbClr>
                </a:highlight>
                <a:latin typeface="Gill Sans MT"/>
              </a:rPr>
              <a:t>Поделись своими мыслями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2"/>
  <p:tag name="AS_OS" val="Unix 4.14.225.169"/>
  <p:tag name="AS_RELEASE_DATE" val="2020.03.14"/>
  <p:tag name="AS_TITLE" val="Aspose.Slides for .NET Standard 2.0"/>
  <p:tag name="AS_VERSION" val="20.3"/>
</p:tagLst>
</file>

<file path=ppt/theme/theme1.xml><?xml version="1.0" encoding="utf-8"?>
<a:theme xmlns:a="http://schemas.openxmlformats.org/drawingml/2006/main" name="NYSED Theme">
  <a:themeElements>
    <a:clrScheme name="NYSE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NYSED Theme">
  <a:themeElements>
    <a:clrScheme name="NYSE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ividend">
      <a:majorFont>
        <a:latin typeface="Gill Sans MT" panose="020B0502020104020203"/>
        <a:ea typeface="Arial"/>
        <a:cs typeface="Arial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Arial"/>
        <a:cs typeface="Arial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4249FBCB944A448AFFC7AD2E1DCB2B" ma:contentTypeVersion="4" ma:contentTypeDescription="Create a new document." ma:contentTypeScope="" ma:versionID="85d326406765f866bd9c3ba3283f0e43">
  <xsd:schema xmlns:xsd="http://www.w3.org/2001/XMLSchema" xmlns:xs="http://www.w3.org/2001/XMLSchema" xmlns:p="http://schemas.microsoft.com/office/2006/metadata/properties" xmlns:ns2="d4c58313-62f2-4220-8f30-ad70544df92a" targetNamespace="http://schemas.microsoft.com/office/2006/metadata/properties" ma:root="true" ma:fieldsID="517d167714c86406f05fc1de6f87d2c8" ns2:_="">
    <xsd:import namespace="d4c58313-62f2-4220-8f30-ad70544df9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c58313-62f2-4220-8f30-ad70544df9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11FF3E-F02A-45CE-A054-54909DD4F772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d4c58313-62f2-4220-8f30-ad70544df92a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7CA07C3-69D9-4691-BCDB-8F40DA82B9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c58313-62f2-4220-8f30-ad70544df9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2C1628-4BAA-49E1-A6CE-99125483B0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2403</Words>
  <Application>Microsoft Office PowerPoint</Application>
  <PresentationFormat>Widescreen</PresentationFormat>
  <Paragraphs>202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Gill Sans</vt:lpstr>
      <vt:lpstr>Gill Sans MT</vt:lpstr>
      <vt:lpstr>Noto Sans Symbols</vt:lpstr>
      <vt:lpstr>Wingdings</vt:lpstr>
      <vt:lpstr>Wingdings 2</vt:lpstr>
      <vt:lpstr>NYSED Theme</vt:lpstr>
      <vt:lpstr>2_NYSED Theme</vt:lpstr>
      <vt:lpstr>МЕТОДЫ АТТЕСТАЦИИ В ШТАТЕ НЬЮ-ЙОРК</vt:lpstr>
      <vt:lpstr>ЗНАКОМСТВО</vt:lpstr>
      <vt:lpstr>ТРЕБОВАНИЯ К АТТЕСТАТУ ШТАТА НЬЮ-ЙОРК:  РАСПРЕДЕЛЕНИЕ КРЕДИТОВ </vt:lpstr>
      <vt:lpstr>КОМПЛЕКСНЫЕ (+1) ПРОГРАММЫ</vt:lpstr>
      <vt:lpstr>ВИДЫ АТТЕСТАТОВ</vt:lpstr>
      <vt:lpstr>Печати и подтверждения</vt:lpstr>
      <vt:lpstr>документы, не являющиеся аттестатами</vt:lpstr>
      <vt:lpstr>Этап 1: сбор информации и обучение  Направляющие вопросы для региональных совещаний</vt:lpstr>
      <vt:lpstr>Поделись своими мыслями</vt:lpstr>
      <vt:lpstr>Наш основной вывод</vt:lpstr>
      <vt:lpstr>СПАСИБО </vt:lpstr>
    </vt:vector>
  </TitlesOfParts>
  <Company>New York State Education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Graduation Measures in New York State - Regional Information Meeting Breakout Room Presentation - Russian</dc:title>
  <dc:creator>New York State Education Department</dc:creator>
  <cp:lastModifiedBy>Emily</cp:lastModifiedBy>
  <cp:revision>38</cp:revision>
  <cp:lastPrinted>2021-10-26T15:29:10Z</cp:lastPrinted>
  <dcterms:created xsi:type="dcterms:W3CDTF">2021-10-22T13:03:38Z</dcterms:created>
  <dcterms:modified xsi:type="dcterms:W3CDTF">2021-12-06T17:47:46Z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0x010100FE4249FBCB944A448AFFC7AD2E1DCB2B</vt:lpwstr>
  </property>
</Properties>
</file>