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7"/>
  </p:notesMasterIdLst>
  <p:sldIdLst>
    <p:sldId id="256" r:id="rId6"/>
    <p:sldId id="257" r:id="rId7"/>
    <p:sldId id="467" r:id="rId8"/>
    <p:sldId id="470" r:id="rId9"/>
    <p:sldId id="445" r:id="rId10"/>
    <p:sldId id="448" r:id="rId11"/>
    <p:sldId id="449" r:id="rId12"/>
    <p:sldId id="468" r:id="rId13"/>
    <p:sldId id="260" r:id="rId14"/>
    <p:sldId id="469" r:id="rId15"/>
    <p:sldId id="26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ntague" initials="MM" lastIdx="13" clrIdx="0">
    <p:extLst>
      <p:ext uri="{19B8F6BF-5375-455C-9EA6-DF929625EA0E}">
        <p15:presenceInfo xmlns:p15="http://schemas.microsoft.com/office/powerpoint/2012/main" userId="S::melissa.montague@nysed.gov::5ea6cd2c-5b96-4050-b9e5-59645785377c" providerId="AD"/>
      </p:ext>
    </p:extLst>
  </p:cmAuthor>
  <p:cmAuthor id="2" name="Author" initials="  " lastIdx="6" clrIdx="1">
    <p:extLst>
      <p:ext uri="{19B8F6BF-5375-455C-9EA6-DF929625EA0E}">
        <p15:presenceInfo xmlns:p15="http://schemas.microsoft.com/office/powerpoint/2012/main" userId="Author" providerId="None"/>
      </p:ext>
    </p:extLst>
  </p:cmAuthor>
  <p:cmAuthor id="3" name="Emily DeSantis" initials="ED" lastIdx="4" clrIdx="2">
    <p:extLst>
      <p:ext uri="{19B8F6BF-5375-455C-9EA6-DF929625EA0E}">
        <p15:presenceInfo xmlns:p15="http://schemas.microsoft.com/office/powerpoint/2012/main" userId="S::Emily.DeSantis@nysed.gov::a5a297fc-9796-4275-be81-863f2ba65e21" providerId="AD"/>
      </p:ext>
    </p:extLst>
  </p:cmAuthor>
  <p:cmAuthor id="4" name="Kim Wilkins" initials="KW" lastIdx="1" clrIdx="3">
    <p:extLst>
      <p:ext uri="{19B8F6BF-5375-455C-9EA6-DF929625EA0E}">
        <p15:presenceInfo xmlns:p15="http://schemas.microsoft.com/office/powerpoint/2012/main" userId="S::kim.wilkins@nysed.gov::a205e5ae-c82a-4f1b-83b8-af979577b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71946" autoAdjust="0"/>
  </p:normalViewPr>
  <p:slideViewPr>
    <p:cSldViewPr snapToGrid="0">
      <p:cViewPr varScale="1">
        <p:scale>
          <a:sx n="82" d="100"/>
          <a:sy n="82" d="100"/>
        </p:scale>
        <p:origin x="159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79BF494-BF82-465E-A63E-BEB3BA02E33D}" type="datetimeFigureOut">
              <a:rPr lang="en-US" smtClean="0"/>
              <a:t>12/6/2021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AD41C7E-BC45-4EB1-92B8-D34FAD436CB7}" type="slidenum">
              <a:rPr lang="en-US" smtClean="0"/>
              <a:t>‹#›</a:t>
            </a:fld>
            <a:endParaRPr lang="en-US" dirty="0"/>
          </a:p>
        </p:txBody>
      </p:sp>
    </p:spTree>
    <p:extLst>
      <p:ext uri="{BB962C8B-B14F-4D97-AF65-F5344CB8AC3E}">
        <p14:creationId xmlns:p14="http://schemas.microsoft.com/office/powerpoint/2010/main" val="19062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fr-FR" dirty="0"/>
              <a:t>Merci beaucoup d'être ici aujourd'hui. Je m'appelle </a:t>
            </a:r>
            <a:r>
              <a:rPr lang="en-US" i="1" dirty="0"/>
              <a:t>&lt;</a:t>
            </a:r>
            <a:r>
              <a:rPr lang="fr-FR" i="1" dirty="0"/>
              <a:t>entrer le nom du facilitateur de la mini salle de réunion</a:t>
            </a:r>
            <a:r>
              <a:rPr lang="en-US" i="1" dirty="0"/>
              <a:t>&gt;. </a:t>
            </a:r>
            <a:r>
              <a:rPr lang="en-US" dirty="0"/>
              <a:t>Je </a:t>
            </a:r>
            <a:r>
              <a:rPr lang="en-US" dirty="0" err="1"/>
              <a:t>vais</a:t>
            </a:r>
            <a:r>
              <a:rPr lang="en-US" dirty="0"/>
              <a:t> </a:t>
            </a:r>
            <a:r>
              <a:rPr lang="en-US" dirty="0" err="1"/>
              <a:t>travailler</a:t>
            </a:r>
            <a:r>
              <a:rPr lang="en-US" dirty="0"/>
              <a:t> avec </a:t>
            </a:r>
            <a:r>
              <a:rPr lang="en-US" i="1" dirty="0"/>
              <a:t>&lt;</a:t>
            </a:r>
            <a:r>
              <a:rPr lang="fr-FR" i="1" dirty="0"/>
              <a:t>entrer les noms du preneur de notes et du moniteur de chat</a:t>
            </a:r>
            <a:r>
              <a:rPr lang="en-US" i="1" dirty="0"/>
              <a:t>&gt;</a:t>
            </a:r>
            <a:r>
              <a:rPr lang="en-US" dirty="0"/>
              <a:t> </a:t>
            </a:r>
            <a:r>
              <a:rPr lang="fr-FR" dirty="0"/>
              <a:t>pour aider à faciliter l'activité du jour</a:t>
            </a:r>
            <a:r>
              <a:rPr lang="en-US" dirty="0"/>
              <a:t>.  </a:t>
            </a:r>
          </a:p>
          <a:p>
            <a:endParaRPr lang="en-US" dirty="0">
              <a:cs typeface="Calibri"/>
            </a:endParaRPr>
          </a:p>
          <a:p>
            <a:r>
              <a:rPr lang="fr-FR" dirty="0"/>
              <a:t>Nous disposons d'environ 90 minutes ensemble. Nous allons commencer par de brèves présentations.  Après les présentations, je parlerai des exigences actuelles de l'État de New York en matière de diplôme, puis nous passerons 10 à 12 minutes à discuter de chacune des cinq questions directrices. Nous prendrons des notes au fur et à mesure que chacun s'exprimera. Si les propos d'un collègue vous inspirent une pensée ou une idée, n'hésitez pas à en faire part dans le chat. Nous sauvegarderons également le chat.</a:t>
            </a:r>
          </a:p>
          <a:p>
            <a:endParaRPr lang="fr-FR" dirty="0"/>
          </a:p>
          <a:p>
            <a:r>
              <a:rPr lang="fr-FR" dirty="0"/>
              <a:t>Après notre discussion, nous allons transférer notre conversation sur une plateforme technologique appelée </a:t>
            </a:r>
            <a:r>
              <a:rPr lang="fr-FR" dirty="0" err="1"/>
              <a:t>ThoughtExchange</a:t>
            </a:r>
            <a:r>
              <a:rPr lang="fr-FR" dirty="0"/>
              <a:t>, qui vous permettra de partager des idées et de réagir aux idées des autres. </a:t>
            </a:r>
          </a:p>
          <a:p>
            <a:endParaRPr lang="fr-FR" dirty="0"/>
          </a:p>
          <a:p>
            <a:r>
              <a:rPr lang="fr-FR" dirty="0"/>
              <a:t>Il est maintenant temps de commencer</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8AD41C7E-BC45-4EB1-92B8-D34FAD436CB7}" type="slidenum">
              <a:rPr lang="en-US" smtClean="0"/>
              <a:t>1</a:t>
            </a:fld>
            <a:endParaRPr lang="en-US" dirty="0"/>
          </a:p>
        </p:txBody>
      </p:sp>
    </p:spTree>
    <p:extLst>
      <p:ext uri="{BB962C8B-B14F-4D97-AF65-F5344CB8AC3E}">
        <p14:creationId xmlns:p14="http://schemas.microsoft.com/office/powerpoint/2010/main" val="20374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Maintenant, en tant que groupe, nous allons décider d'un élément clé à retenir de la discussion d'aujourd'hui.  Cette idée sera partagée lorsque nous retournerons dans la salle de réunion principale.</a:t>
            </a:r>
          </a:p>
        </p:txBody>
      </p:sp>
      <p:sp>
        <p:nvSpPr>
          <p:cNvPr id="4" name="Slide Number Placeholder 3"/>
          <p:cNvSpPr>
            <a:spLocks noGrp="1"/>
          </p:cNvSpPr>
          <p:nvPr>
            <p:ph type="sldNum" sz="quarter" idx="5"/>
          </p:nvPr>
        </p:nvSpPr>
        <p:spPr/>
        <p:txBody>
          <a:bodyPr/>
          <a:lstStyle/>
          <a:p>
            <a:fld id="{8AD41C7E-BC45-4EB1-92B8-D34FAD436CB7}" type="slidenum">
              <a:rPr lang="en-US" smtClean="0"/>
              <a:t>10</a:t>
            </a:fld>
            <a:endParaRPr lang="en-US" dirty="0"/>
          </a:p>
        </p:txBody>
      </p:sp>
    </p:spTree>
    <p:extLst>
      <p:ext uri="{BB962C8B-B14F-4D97-AF65-F5344CB8AC3E}">
        <p14:creationId xmlns:p14="http://schemas.microsoft.com/office/powerpoint/2010/main" val="39009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fr-FR" sz="1400" dirty="0">
                <a:latin typeface="Arial" panose="020B0604020202020204" pitchFamily="34" charset="0"/>
                <a:cs typeface="Arial" panose="020B0604020202020204" pitchFamily="34" charset="0"/>
              </a:rPr>
              <a:t>Merci beaucoup à vous tous. Je suis impressionné par le nombre d'idées qui ont été générées et la multitude de sujets que nous avons couverts.</a:t>
            </a:r>
          </a:p>
          <a:p>
            <a:pPr>
              <a:buSzPts val="1400"/>
            </a:pPr>
            <a:endParaRPr lang="fr-FR" sz="1400" dirty="0">
              <a:latin typeface="Arial" panose="020B0604020202020204" pitchFamily="34" charset="0"/>
              <a:cs typeface="Arial" panose="020B0604020202020204" pitchFamily="34" charset="0"/>
            </a:endParaRPr>
          </a:p>
          <a:p>
            <a:pPr>
              <a:buSzPts val="1400"/>
            </a:pPr>
            <a:r>
              <a:rPr lang="fr-FR" sz="1400" dirty="0">
                <a:latin typeface="Arial" panose="020B0604020202020204" pitchFamily="34" charset="0"/>
                <a:cs typeface="Arial" panose="020B0604020202020204" pitchFamily="34" charset="0"/>
              </a:rPr>
              <a:t>Nous allons tous être renvoyés dans la salle de réunion principale maintenant. Je vous y retrouverai. Merci </a:t>
            </a:r>
            <a:r>
              <a:rPr lang="en-US" sz="1400" dirty="0">
                <a:latin typeface="Arial" panose="020B0604020202020204" pitchFamily="34" charset="0"/>
                <a:cs typeface="Arial" panose="020B0604020202020204" pitchFamily="34" charset="0"/>
              </a:rPr>
              <a:t>!</a:t>
            </a:r>
          </a:p>
          <a:p>
            <a:pPr>
              <a:buSzPts val="1400"/>
            </a:pPr>
            <a:endParaRPr lang="en-US" sz="1400" i="1" dirty="0">
              <a:latin typeface="Arial" panose="020B0604020202020204" pitchFamily="34" charset="0"/>
              <a:cs typeface="Arial" panose="020B0604020202020204" pitchFamily="34" charset="0"/>
            </a:endParaRPr>
          </a:p>
          <a:p>
            <a:pPr>
              <a:buSzPts val="1400"/>
            </a:pPr>
            <a:r>
              <a:rPr lang="fr-FR" sz="1400" i="1" dirty="0">
                <a:latin typeface="Arial" panose="020B0604020202020204" pitchFamily="34" charset="0"/>
                <a:cs typeface="Arial" panose="020B0604020202020204" pitchFamily="34" charset="0"/>
              </a:rPr>
              <a:t>Moniteur de chat : Sauvegardez le chat avant la fin de la session.</a:t>
            </a:r>
          </a:p>
          <a:p>
            <a:pPr>
              <a:buSzPts val="1400"/>
            </a:pPr>
            <a:r>
              <a:rPr lang="fr-FR" sz="1400" i="1" dirty="0">
                <a:latin typeface="Arial" panose="020B0604020202020204" pitchFamily="34" charset="0"/>
                <a:cs typeface="Arial" panose="020B0604020202020204" pitchFamily="34" charset="0"/>
              </a:rPr>
              <a:t>Preneurs de notes : Soyez prêt à taper les principales conclusions du groupe dans le chat de la salle principale. Utilisez ensuite le formulaire d'enquête des 5 questions directrices pour partager vos observations sur la discussion du groupe avec le département</a:t>
            </a:r>
            <a:r>
              <a:rPr lang="en-US" sz="1400" i="1" dirty="0">
                <a:latin typeface="Arial" panose="020B0604020202020204" pitchFamily="34" charset="0"/>
                <a:cs typeface="Arial" panose="020B0604020202020204" pitchFamily="34" charset="0"/>
              </a:rPr>
              <a:t>.</a:t>
            </a:r>
          </a:p>
          <a:p>
            <a:pPr>
              <a:buSzPts val="1400"/>
            </a:pPr>
            <a:endParaRPr lang="en-US" sz="1400" dirty="0">
              <a:latin typeface="Arial" panose="020B0604020202020204" pitchFamily="34" charset="0"/>
              <a:cs typeface="Arial" panose="020B0604020202020204" pitchFamily="34" charset="0"/>
            </a:endParaRPr>
          </a:p>
          <a:p>
            <a:pPr>
              <a:buSzPts val="1400"/>
            </a:pPr>
            <a:endParaRPr sz="1400" dirty="0">
              <a:latin typeface="Arial" panose="020B0604020202020204" pitchFamily="34" charset="0"/>
              <a:cs typeface="Arial" panose="020B0604020202020204" pitchFamily="34" charset="0"/>
            </a:endParaRPr>
          </a:p>
        </p:txBody>
      </p:sp>
      <p:sp>
        <p:nvSpPr>
          <p:cNvPr id="215" name="Google Shape;215;p37: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fr-FR" dirty="0"/>
              <a:t>Nous allons commencer par de brèves présentations</a:t>
            </a:r>
            <a:r>
              <a:rPr lang="en-US" dirty="0"/>
              <a:t>. Je </a:t>
            </a:r>
            <a:r>
              <a:rPr lang="en-US" dirty="0" err="1"/>
              <a:t>vais</a:t>
            </a:r>
            <a:r>
              <a:rPr lang="en-US" dirty="0"/>
              <a:t> </a:t>
            </a:r>
            <a:r>
              <a:rPr lang="en-US" dirty="0" err="1"/>
              <a:t>vous</a:t>
            </a:r>
            <a:r>
              <a:rPr lang="en-US" dirty="0"/>
              <a:t> </a:t>
            </a:r>
            <a:r>
              <a:rPr lang="en-US" dirty="0" err="1"/>
              <a:t>appeler</a:t>
            </a:r>
            <a:r>
              <a:rPr lang="en-US" dirty="0"/>
              <a:t>... </a:t>
            </a:r>
            <a:r>
              <a:rPr lang="en-US" i="1" dirty="0"/>
              <a:t>(</a:t>
            </a:r>
            <a:r>
              <a:rPr lang="fr-FR" i="1" dirty="0"/>
              <a:t>Le facilitateur identifie le plan pour appeler les personnes à parler.  Par exemple, le facilitateur appelle tout le monde un par un, ou le facilitateur choisit la première personne à parler puis demande à chaque intervenant de choisir la personne suivante</a:t>
            </a:r>
            <a:r>
              <a:rPr lang="en-US" i="1" dirty="0"/>
              <a:t>.) </a:t>
            </a:r>
          </a:p>
          <a:p>
            <a:pPr>
              <a:buSzPts val="1400"/>
            </a:pPr>
            <a:endParaRPr lang="en-US" i="0" dirty="0"/>
          </a:p>
          <a:p>
            <a:pPr>
              <a:buSzPts val="1400"/>
            </a:pPr>
            <a:r>
              <a:rPr lang="fr-FR" i="0" dirty="0"/>
              <a:t>Veuillez vous présenter en nous disant votre nom, votre rôle, et le(s) groupe(s) et/ou organisation(s) que vous représentez</a:t>
            </a:r>
            <a:r>
              <a:rPr lang="en-US" i="0" dirty="0"/>
              <a:t>.</a:t>
            </a:r>
          </a:p>
          <a:p>
            <a:pPr>
              <a:buSzPts val="1400"/>
            </a:pPr>
            <a:endParaRPr lang="en-US" dirty="0"/>
          </a:p>
          <a:p>
            <a:pPr>
              <a:buSzPts val="1400"/>
            </a:pPr>
            <a:r>
              <a:rPr lang="fr-FR" i="1" dirty="0"/>
              <a:t>INTRODUCTIONS (pas plus de 5 minutes)</a:t>
            </a:r>
          </a:p>
          <a:p>
            <a:pPr>
              <a:buSzPts val="1400"/>
            </a:pPr>
            <a:r>
              <a:rPr lang="fr-FR" i="1" dirty="0"/>
              <a:t>Permettez à tous les participants de se présenter</a:t>
            </a:r>
            <a:r>
              <a:rPr lang="en-US" i="1" dirty="0"/>
              <a:t>.</a:t>
            </a:r>
          </a:p>
          <a:p>
            <a:pPr>
              <a:buSzPts val="1400"/>
            </a:pPr>
            <a:endParaRPr lang="en-US" dirty="0"/>
          </a:p>
        </p:txBody>
      </p:sp>
      <p:sp>
        <p:nvSpPr>
          <p:cNvPr id="119" name="Google Shape;119;p2: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35796"/>
            <a:ext cx="5588000" cy="3716382"/>
          </a:xfrm>
        </p:spPr>
        <p:txBody>
          <a:bodyPr/>
          <a:lstStyle/>
          <a:p>
            <a:r>
              <a:rPr lang="fr-FR" sz="1400" dirty="0">
                <a:latin typeface="Arial" panose="020B0604020202020204" pitchFamily="34" charset="0"/>
                <a:cs typeface="Arial" panose="020B0604020202020204" pitchFamily="34" charset="0"/>
              </a:rPr>
              <a:t>Avant d'entamer une discussion sur ce que pourraient être les futures conditions d'obtention du diplôme, je vais vous donner un aperçu des conditions actuelles d'obtention du diplôme de l'État de New York. Dans votre e-mail d'inscription, vous avez reçu deux ressources qui expliquent les exigences actuelles du diplôme de l'État de New York. Notre moniteur de chat insérera également les liens vers ces ressources dans le chat.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Pour obtenir un diplôme de l'État de New York, les élèves doivent satisfaire aux exigences en matière de crédits et d'évaluation.  Ces exigences sont séparées et distinctes et ne doivent pas être satisfaites simultanément.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Ce tableau de répartition des crédits indique le nombre minimum de crédits requis pour chaque discipline.  Il est important de noter que dans la plupart des disciplines, les élèves choisissent les cours qu'ils veulent suivre pour remplir les exigences minimales. Par exemple, en sciences, certains étudiants suivent des cours de biologie, de chimie et de sciences de la Terre, tandis que d'autres suivent des cours de sciences de l'environnement, de médecine légale et de physique.  Tous les cours de sciences de niveau secondaire peuvent compter pour les trois crédits requis.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Il existe quelques cours obligatoires : tous les élèves doivent suivre un demi-crédit en santé et tous les crédits en études sociales sont prescrits aux élèves (2 crédits en histoire et géographie mondiales, un crédit en histoire des États-Unis, un demi-crédit en participation au gouvernement et un demi-crédit en économie).</a:t>
            </a: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43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a:latin typeface="Arial" panose="020B0604020202020204" pitchFamily="34" charset="0"/>
                <a:ea typeface="ＭＳ Ｐゴシック" pitchFamily="34" charset="-128"/>
                <a:cs typeface="Arial" panose="020B0604020202020204" pitchFamily="34" charset="0"/>
              </a:rPr>
              <a:t>En plus des 22 unités de crédit, les élèves doivent également satisfaire aux exigences d'évaluation de l'État de New York pour obtenir un diplôme.  </a:t>
            </a:r>
          </a:p>
          <a:p>
            <a:endParaRPr lang="fr-FR" altLang="en-US" dirty="0">
              <a:latin typeface="Arial" panose="020B0604020202020204" pitchFamily="34" charset="0"/>
              <a:ea typeface="ＭＳ Ｐゴシック" pitchFamily="34" charset="-128"/>
              <a:cs typeface="Arial" panose="020B0604020202020204" pitchFamily="34" charset="0"/>
            </a:endParaRPr>
          </a:p>
          <a:p>
            <a:r>
              <a:rPr lang="fr-FR" altLang="en-US" dirty="0">
                <a:latin typeface="Arial" panose="020B0604020202020204" pitchFamily="34" charset="0"/>
                <a:ea typeface="ＭＳ Ｐゴシック" pitchFamily="34" charset="-128"/>
                <a:cs typeface="Arial" panose="020B0604020202020204" pitchFamily="34" charset="0"/>
              </a:rPr>
              <a:t>Pour répondre aux exigences d'évaluation, les élèves doivent suivre un parcours 4+1.  Tous les élèves doivent passer une évaluation (Evaluation des Régents ou une alternative approuvée par le ministère) dans chacune des quatre disciplines (anglais, mathématiques, sciences, études sociales) et suivre un parcours.  </a:t>
            </a:r>
          </a:p>
          <a:p>
            <a:endParaRPr lang="fr-FR" altLang="en-US" dirty="0">
              <a:latin typeface="Arial" panose="020B0604020202020204" pitchFamily="34" charset="0"/>
              <a:ea typeface="ＭＳ Ｐゴシック" pitchFamily="34" charset="-128"/>
              <a:cs typeface="Arial" panose="020B0604020202020204" pitchFamily="34" charset="0"/>
            </a:endParaRPr>
          </a:p>
          <a:p>
            <a:r>
              <a:rPr lang="fr-FR" altLang="en-US" dirty="0">
                <a:latin typeface="Arial" panose="020B0604020202020204" pitchFamily="34" charset="0"/>
                <a:ea typeface="ＭＳ Ｐゴシック" pitchFamily="34" charset="-128"/>
                <a:cs typeface="Arial" panose="020B0604020202020204" pitchFamily="34" charset="0"/>
              </a:rPr>
              <a:t>Pour avoir accès à cette évaluation, les élèves doivent d'abord suivre le cours débouchant sur cet examen.  Tous les parcours ne sont pas créés égaux, dans le sens où chaque parcours a une exigence différente</a:t>
            </a:r>
            <a:r>
              <a:rPr lang="en-US" altLang="en-US" dirty="0">
                <a:latin typeface="Arial" panose="020B0604020202020204" pitchFamily="34" charset="0"/>
                <a:ea typeface="ＭＳ Ｐゴシック" pitchFamily="34" charset="-128"/>
                <a:cs typeface="Arial" panose="020B0604020202020204" pitchFamily="34" charset="0"/>
              </a:rPr>
              <a:t> </a:t>
            </a:r>
          </a:p>
          <a:p>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Pour suivre la filière STEM, les élèves doivent obtenir une note de passage à un Examen Régent supplémentaire ou à une alternative approuvée par le ministère en mathématiques ou en sciences.</a:t>
            </a: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Pour suivre la filière Sciences Sociales, les élèves doivent obtenir la note de passage à un Examen Régent ou à un autre examen approuvé par le ministère en anglais ou en sciences sociales.</a:t>
            </a: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Les élèves doivent obtenir la note de passage d'un examen approuvé par le ministère dans le domaine des arts pour obtenir la filière des arts.  Actuellement, cela signifie qu'ils doivent passer un examen AP ou IB en Arts.</a:t>
            </a: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Pour suivre le parcours Langues mondiales, les élèves doivent obtenir la note de passage d'un examen approuvé par le département dans une langue autre que l'anglais.  Cela signifie généralement que l'élève a suivi trois cours dans une langue mondiale afin d'avoir accès à cet examen.</a:t>
            </a: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Pour suivre la filière CTE, les élèves doivent suivre avec succès un programme d'enseignement professionnel et technique approuvé par le ministère, composé de trois à cinq cours CTE ; ils doivent également obtenir la note de passage à l'évaluation technique en trois parties du programme CTE.</a:t>
            </a: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Pour suivre la filière CDOS, les élèves doivent suivre 2 cours CTE, 54 heures d'apprentissage en milieu professionnel, un plan de carrière et un profil d'employabilité. Les élèves peuvent également passer une évaluation de parcours approuvée par le ministère dans le domaine du développement de carrière et des études professionnelles pour compléter le parcours CDOS.</a:t>
            </a:r>
          </a:p>
          <a:p>
            <a:pPr marL="171450" indent="-171450">
              <a:buFont typeface="Arial" panose="020B0604020202020204" pitchFamily="34" charset="0"/>
              <a:buChar char="•"/>
            </a:pPr>
            <a:r>
              <a:rPr lang="fr-FR" altLang="en-US" dirty="0">
                <a:latin typeface="Arial" panose="020B0604020202020204" pitchFamily="34" charset="0"/>
                <a:ea typeface="ＭＳ Ｐゴシック" pitchFamily="34" charset="-128"/>
                <a:cs typeface="Arial" panose="020B0604020202020204" pitchFamily="34" charset="0"/>
              </a:rPr>
              <a:t>Un nombre restreint d'écoles piloteront le sceau de préparation civique au cours de l'année scolaire 2021-22.  À l'avenir, tous les élèves pourront utiliser le Sceau de préparation civique pour remplir l'exigence du parcours +1</a:t>
            </a:r>
            <a:r>
              <a:rPr lang="en-US" sz="1600" b="0" dirty="0">
                <a:highlight>
                  <a:srgbClr val="FFFF00"/>
                </a:highlight>
                <a:latin typeface="Calibri" panose="020F0502020204030204" pitchFamily="34" charset="0"/>
                <a:ea typeface="Times New Roman" panose="02020603050405020304" pitchFamily="18" charset="0"/>
              </a:rPr>
              <a:t>.</a:t>
            </a:r>
            <a:endParaRPr lang="en-US" sz="1600" b="0" dirty="0">
              <a:latin typeface="Calibri" panose="020F0502020204030204" pitchFamily="34" charset="0"/>
              <a:ea typeface="Times New Roman" panose="02020603050405020304" pitchFamily="18" charset="0"/>
            </a:endParaRPr>
          </a:p>
          <a:p>
            <a:endParaRPr lang="en-US" altLang="en-US" dirty="0">
              <a:latin typeface="Arial" panose="020B0604020202020204" pitchFamily="34" charset="0"/>
              <a:ea typeface="ＭＳ Ｐゴシック" pitchFamily="34" charset="-128"/>
              <a:cs typeface="Arial" panose="020B0604020202020204" pitchFamily="34" charset="0"/>
            </a:endParaRPr>
          </a:p>
          <a:p>
            <a:r>
              <a:rPr lang="fr-FR" altLang="en-US" dirty="0">
                <a:latin typeface="Arial" panose="020B0604020202020204" pitchFamily="34" charset="0"/>
                <a:ea typeface="ＭＳ Ｐゴシック" pitchFamily="34" charset="-128"/>
                <a:cs typeface="Arial" panose="020B0604020202020204" pitchFamily="34" charset="0"/>
              </a:rPr>
              <a:t>Si les élèves ne parviennent pas à obtenir la note de passage de 65 aux évaluations des Régents, ils peuvent être éligibles pour des requêtes, l</a:t>
            </a:r>
            <a:r>
              <a:rPr lang="fr-FR" sz="1200" kern="1200" dirty="0">
                <a:solidFill>
                  <a:prstClr val="black"/>
                </a:solidFill>
                <a:ea typeface="+mn-ea"/>
                <a:cs typeface="+mn-cs"/>
              </a:rPr>
              <a:t>a note de sécurité minimale</a:t>
            </a:r>
            <a:r>
              <a:rPr lang="fr-FR" altLang="en-US" dirty="0">
                <a:latin typeface="Arial" panose="020B0604020202020204" pitchFamily="34" charset="0"/>
                <a:ea typeface="ＭＳ Ｐゴシック" pitchFamily="34" charset="-128"/>
                <a:cs typeface="Arial" panose="020B0604020202020204" pitchFamily="34" charset="0"/>
              </a:rPr>
              <a:t> et/ou la détermination du surintendant.  En général, les élèves qui se prévalent de ces options reçoivent un diplôme local approuvé par l'État au lieu d'un diplôme Régent</a:t>
            </a:r>
            <a:r>
              <a:rPr lang="en-US" altLang="en-US" dirty="0">
                <a:latin typeface="Arial" panose="020B0604020202020204" pitchFamily="34" charset="0"/>
                <a:ea typeface="ＭＳ Ｐゴシック" pitchFamily="34" charset="-128"/>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8AD41C7E-BC45-4EB1-92B8-D34FAD436CB7}" type="slidenum">
              <a:rPr lang="en-US" smtClean="0"/>
              <a:t>4</a:t>
            </a:fld>
            <a:endParaRPr lang="en-US" dirty="0"/>
          </a:p>
        </p:txBody>
      </p:sp>
    </p:spTree>
    <p:extLst>
      <p:ext uri="{BB962C8B-B14F-4D97-AF65-F5344CB8AC3E}">
        <p14:creationId xmlns:p14="http://schemas.microsoft.com/office/powerpoint/2010/main" val="4159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3851769"/>
          </a:xfrm>
        </p:spPr>
        <p:txBody>
          <a:bodyPr/>
          <a:lstStyle/>
          <a:p>
            <a:r>
              <a:rPr lang="fr-FR" sz="1400" b="0" dirty="0">
                <a:latin typeface="Arial" panose="020B0604020202020204" pitchFamily="34" charset="0"/>
                <a:cs typeface="Arial" panose="020B0604020202020204" pitchFamily="34" charset="0"/>
              </a:rPr>
              <a:t>Il existe actuellement trois types de diplômes d'études secondaires : local, Régents, et Régents avec désignation avancée.</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La réglementation actuelle permet une certaine souplesse dans le respect des exigences en matière d'évaluation. Il s'agit notamment des notes de requêtes qui sont inférieures mais proche de la moyenne de réussite, des notes minimales de sécurité pour les notes faibles (45 par exemple) pour les étudiants handicapés, et de l'option de détermination du surintendant pour les étudiants handicapés qui ont terminé avec succès tous leurs cours mais qui n'ont pas pu réussir ou même atteindre une note de sécurité pour une ou plusieurs évaluations requises.</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Tous les types de diplômes exigent que les élèves obtiennent 22 unités de crédit, comme indiqué dans le tableau de répartition des crédits. Les élèves qui satisfont aux exigences en matière de crédits et qui ont recours aux requêtes, à la note minimale de sécurité ou à la détermination du surintendant pour satisfaire aux exigences en matière d'évaluation obtiennent généralement un diplôme local.</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Les élèves qui satisfont aux exigences en matière de crédits et obtiennent des notes de passage à toutes les évaluations requises obtiennent un diplôme Régent.  Les élèves peuvent faire appel d'un examen Régent en obtenant au maximum 5 points de moins que la note de passage requise (60-64) et obtenir quand même un diplôme Régent.</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Les élèves qui satisfont aux exigences en matière de crédits, obtiennent la note de passage à toutes les évaluations requises, y compris 2 mathématiques et 1 science supplémentaires, et suivent une séquence en langues du monde, en arts ou en CTE, obtiennent un diplôme Régent avec une désignation avancée.</a:t>
            </a:r>
            <a:endParaRPr lang="en-US" dirty="0"/>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024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720725"/>
            <a:ext cx="6394450" cy="3597275"/>
          </a:xfrm>
        </p:spPr>
      </p:sp>
      <p:sp>
        <p:nvSpPr>
          <p:cNvPr id="3" name="Notes Placeholder 2"/>
          <p:cNvSpPr>
            <a:spLocks noGrp="1"/>
          </p:cNvSpPr>
          <p:nvPr>
            <p:ph type="body" idx="1"/>
          </p:nvPr>
        </p:nvSpPr>
        <p:spPr/>
        <p:txBody>
          <a:bodyPr/>
          <a:lstStyle/>
          <a:p>
            <a:r>
              <a:rPr lang="fr-FR" sz="1400" b="0" dirty="0">
                <a:latin typeface="Arial" panose="020B0604020202020204" pitchFamily="34" charset="0"/>
                <a:cs typeface="Arial" panose="020B0604020202020204" pitchFamily="34" charset="0"/>
              </a:rPr>
              <a:t>Pour distinguer les élèves qui vont au-delà des exigences minimales du diplôme dans certains domaines, la réglementation actuelle permet d'ajouter diverses reconnaissances au diplôme d'un élève sous forme de sceaux et de mentions.</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La mention technique peut être ajoutée à n'importe quel type de diplôme (local, régent ou régent avec désignation avancée) pour tout élève qui suit un programme d'enseignement technique et professionnel (ETP) approuvé par le ministère, y compris l'évaluation technique en trois parties, en plus des exigences minimales du diplôme. </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Le sceau de bilinguisme peut être ajouté aux diplômes Régents ou Régents avec désignation avancée.  Ce sceau reconnaît un haut niveau de compétence en matière d'écoute, d'expression orale, de lecture et d'écriture dans une ou plusieurs langues, en plus de l'anglais.  </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L'objectif du Sceau de bilinguisme de l'État de New York est d'encourager l'étude des langues, d'identifier les diplômés du secondaire ayant des compétences linguistiques et de bilinguisme pour les employeurs, de fournir aux universités des informations supplémentaires sur les candidats à l'admission, de préparer les élèves à acquérir les compétences du XXIe siècle, de reconnaître la valeur de l'enseignement des langues étrangères et maternelles dans les écoles et d'affirmer la valeur de la diversité dans une société multilingue.</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La mention honorifique peut être ajoutée au Diplôme Régent ou au Diplôme Régent avec Désignation avancée pour les élèves qui obtiennent des résultats particulièrement bons à leurs Examens Régents.  Les élèves qui obtiennent une moyenne calculée de 90 ou plus à tous les Examens Régents reçoivent une mention spéciale. </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Les élèves qui remplissent les conditions d'obtention du diplôme d'études supérieures peuvent également obtenir une mention de maîtrise en mathématiques, en sciences ou dans les deux matières. Le titre de maîtrise en mathématiques et/ou en sciences peut être ajouté au diplôme avancé des Régents pour les élèves qui obtiennent un score de 85 ou plus à trois Examens Régents en mathématiques et/ou en sciences.</a:t>
            </a:r>
          </a:p>
          <a:p>
            <a:endParaRPr lang="fr-FR" sz="1400" b="0" dirty="0">
              <a:latin typeface="Arial" panose="020B0604020202020204" pitchFamily="34" charset="0"/>
              <a:cs typeface="Arial" panose="020B0604020202020204" pitchFamily="34" charset="0"/>
            </a:endParaRPr>
          </a:p>
          <a:p>
            <a:r>
              <a:rPr lang="fr-FR" sz="1400" b="0" dirty="0">
                <a:latin typeface="Arial" panose="020B0604020202020204" pitchFamily="34" charset="0"/>
                <a:cs typeface="Arial" panose="020B0604020202020204" pitchFamily="34" charset="0"/>
              </a:rPr>
              <a:t>Mis à l'essai cette année scolaire, le sceau de préparation civique est une reconnaissance formelle qu'un élève a atteint un niveau élevé de compétence en termes de connaissances civiques, de compétences civiques, d'esprit civique et d'expériences civiques. La distinction du Sceau de la préparation civique figure sur le relevé de notes et le diplôme de l'école secondaire :</a:t>
            </a:r>
          </a:p>
          <a:p>
            <a:r>
              <a:rPr lang="fr-FR" sz="1400" b="0" dirty="0">
                <a:latin typeface="Arial" panose="020B0604020202020204" pitchFamily="34" charset="0"/>
                <a:cs typeface="Arial" panose="020B0604020202020204" pitchFamily="34" charset="0"/>
              </a:rPr>
              <a:t>Montre que l'élève comprend l'engagement envers un gouvernement participatif, la responsabilité civique et les valeurs civiques. </a:t>
            </a:r>
          </a:p>
          <a:p>
            <a:r>
              <a:rPr lang="fr-FR" sz="1400" b="0" dirty="0">
                <a:latin typeface="Arial" panose="020B0604020202020204" pitchFamily="34" charset="0"/>
                <a:cs typeface="Arial" panose="020B0604020202020204" pitchFamily="34" charset="0"/>
              </a:rPr>
              <a:t>Il démontre également aux universités, aux instituts supérieurs et aux futurs employeurs que l'élève a réalisé un projet d'action en matière d'éducation civique ou de justice sociale et reconnaît la valeur de l'engagement civique et des études.</a:t>
            </a:r>
          </a:p>
        </p:txBody>
      </p:sp>
      <p:sp>
        <p:nvSpPr>
          <p:cNvPr id="4" name="Slide Number Placeholder 3"/>
          <p:cNvSpPr>
            <a:spLocks noGrp="1"/>
          </p:cNvSpPr>
          <p:nvPr>
            <p:ph type="sldNum" sz="quarter" idx="10"/>
          </p:nvPr>
        </p:nvSpPr>
        <p:spPr/>
        <p:txBody>
          <a:bodyPr/>
          <a:lstStyle/>
          <a:p>
            <a:pPr defTabSz="464790">
              <a:defRPr/>
            </a:pPr>
            <a:fld id="{600E66BB-FE8E-4C8D-825E-8CECF067CD8B}" type="slidenum">
              <a:rPr lang="en-US">
                <a:solidFill>
                  <a:prstClr val="black"/>
                </a:solidFill>
                <a:latin typeface="Calibri" panose="020F0502020204030204"/>
              </a:rPr>
              <a:pPr defTabSz="464790">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24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2"/>
            <a:ext cx="5588000" cy="3900122"/>
          </a:xfrm>
        </p:spPr>
        <p:txBody>
          <a:bodyPr/>
          <a:lstStyle/>
          <a:p>
            <a:r>
              <a:rPr lang="fr-FR" sz="1400" dirty="0">
                <a:latin typeface="Arial" panose="020B0604020202020204" pitchFamily="34" charset="0"/>
                <a:cs typeface="Arial" panose="020B0604020202020204" pitchFamily="34" charset="0"/>
              </a:rPr>
              <a:t>L'État de New York dispose de deux titres de fin d'études. Ces titres de fin d'études ne sont pas équivalents à un diplôme.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 </a:t>
            </a:r>
            <a:r>
              <a:rPr lang="fr-FR" sz="1400" dirty="0" err="1">
                <a:latin typeface="Arial" panose="020B0604020202020204" pitchFamily="34" charset="0"/>
                <a:cs typeface="Arial" panose="020B0604020202020204" pitchFamily="34" charset="0"/>
              </a:rPr>
              <a:t>Skills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Achievement</a:t>
            </a:r>
            <a:r>
              <a:rPr lang="fr-FR" sz="1400" dirty="0">
                <a:latin typeface="Arial" panose="020B0604020202020204" pitchFamily="34" charset="0"/>
                <a:cs typeface="Arial" panose="020B0604020202020204" pitchFamily="34" charset="0"/>
              </a:rPr>
              <a:t> Commencement </a:t>
            </a:r>
            <a:r>
              <a:rPr lang="fr-FR" sz="1400" dirty="0" err="1">
                <a:latin typeface="Arial" panose="020B0604020202020204" pitchFamily="34" charset="0"/>
                <a:cs typeface="Arial" panose="020B0604020202020204" pitchFamily="34" charset="0"/>
              </a:rPr>
              <a:t>Credential</a:t>
            </a:r>
            <a:r>
              <a:rPr lang="fr-FR" sz="1400" dirty="0">
                <a:latin typeface="Arial" panose="020B0604020202020204" pitchFamily="34" charset="0"/>
                <a:cs typeface="Arial" panose="020B0604020202020204" pitchFamily="34" charset="0"/>
              </a:rPr>
              <a:t> est accessible aux élèves handicapés qui sont évalués à l'aide du NYS </a:t>
            </a:r>
            <a:r>
              <a:rPr lang="fr-FR" sz="1400" dirty="0" err="1">
                <a:latin typeface="Arial" panose="020B0604020202020204" pitchFamily="34" charset="0"/>
                <a:cs typeface="Arial" panose="020B0604020202020204" pitchFamily="34" charset="0"/>
              </a:rPr>
              <a:t>Alternate</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Assessment</a:t>
            </a:r>
            <a:r>
              <a:rPr lang="fr-FR" sz="1400" dirty="0">
                <a:latin typeface="Arial" panose="020B0604020202020204" pitchFamily="34" charset="0"/>
                <a:cs typeface="Arial" panose="020B0604020202020204" pitchFamily="34" charset="0"/>
              </a:rPr>
              <a:t>. Ce diplôme doit être accompagné d'une documentation sur les compétences, les points forts et les niveaux d'indépendance de l'élève en matière d'études, de développement de carrière et de compétences de base nécessaires pour vivre, apprendre et travailler après l'école. Pour obtenir le </a:t>
            </a:r>
            <a:r>
              <a:rPr lang="fr-FR" sz="1400" dirty="0" err="1">
                <a:latin typeface="Arial" panose="020B0604020202020204" pitchFamily="34" charset="0"/>
                <a:cs typeface="Arial" panose="020B0604020202020204" pitchFamily="34" charset="0"/>
              </a:rPr>
              <a:t>Skills</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Achievement</a:t>
            </a:r>
            <a:r>
              <a:rPr lang="fr-FR" sz="1400" dirty="0">
                <a:latin typeface="Arial" panose="020B0604020202020204" pitchFamily="34" charset="0"/>
                <a:cs typeface="Arial" panose="020B0604020202020204" pitchFamily="34" charset="0"/>
              </a:rPr>
              <a:t> Commencement </a:t>
            </a:r>
            <a:r>
              <a:rPr lang="fr-FR" sz="1400" dirty="0" err="1">
                <a:latin typeface="Arial" panose="020B0604020202020204" pitchFamily="34" charset="0"/>
                <a:cs typeface="Arial" panose="020B0604020202020204" pitchFamily="34" charset="0"/>
              </a:rPr>
              <a:t>Credential</a:t>
            </a:r>
            <a:r>
              <a:rPr lang="fr-FR" sz="1400" dirty="0">
                <a:latin typeface="Arial" panose="020B0604020202020204" pitchFamily="34" charset="0"/>
                <a:cs typeface="Arial" panose="020B0604020202020204" pitchFamily="34" charset="0"/>
              </a:rPr>
              <a:t>, les élèves doivent avoir terminé au moins 12 ans de scolarité (à l'exception de la maternelle) ou l'année scolaire au cours de laquelle ils ont eu 21 ans d'âge.  Le diplôme est conféré, il n'est pas acquis (il n'y a pas d'exigences minimales).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Bien que le </a:t>
            </a:r>
            <a:r>
              <a:rPr lang="fr-FR" sz="1400" dirty="0" err="1">
                <a:latin typeface="Arial" panose="020B0604020202020204" pitchFamily="34" charset="0"/>
                <a:cs typeface="Arial" panose="020B0604020202020204" pitchFamily="34" charset="0"/>
              </a:rPr>
              <a:t>Career</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Development</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Occupational</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Studies</a:t>
            </a:r>
            <a:r>
              <a:rPr lang="fr-FR" sz="1400" dirty="0">
                <a:latin typeface="Arial" panose="020B0604020202020204" pitchFamily="34" charset="0"/>
                <a:cs typeface="Arial" panose="020B0604020202020204" pitchFamily="34" charset="0"/>
              </a:rPr>
              <a:t> (CDOS) Commencement </a:t>
            </a:r>
            <a:r>
              <a:rPr lang="fr-FR" sz="1400" dirty="0" err="1">
                <a:latin typeface="Arial" panose="020B0604020202020204" pitchFamily="34" charset="0"/>
                <a:cs typeface="Arial" panose="020B0604020202020204" pitchFamily="34" charset="0"/>
              </a:rPr>
              <a:t>Credential</a:t>
            </a:r>
            <a:r>
              <a:rPr lang="fr-FR" sz="1400" dirty="0">
                <a:latin typeface="Arial" panose="020B0604020202020204" pitchFamily="34" charset="0"/>
                <a:cs typeface="Arial" panose="020B0604020202020204" pitchFamily="34" charset="0"/>
              </a:rPr>
              <a:t> puisse maintenant être utilisé comme une voie d'accès à un diplôme, ou comme un ajout à un diplôme, lorsque ce titre est donné comme un titre de sortie autonome, il n'est pas équivalent à un diplôme. Les élèves qui tentent de remplir toutes les conditions d'obtention du diplôme de l'État de New York, mais ne les remplissent pas, et qui remplissent toutes les conditions d'obtention du CDOS peuvent obtenir le CDOS en tant que diplôme de fin d'études.  Il s'agit d'un titre acquis, mais il n'est pas équivalent à un diplôme</a:t>
            </a:r>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latin typeface="Calibri" panose="020F0502020204030204"/>
              </a:rPr>
              <a:pPr defTabSz="464790">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29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4025838"/>
          </a:xfrm>
        </p:spPr>
        <p:txBody>
          <a:bodyPr/>
          <a:lstStyle/>
          <a:p>
            <a:r>
              <a:rPr lang="fr-FR" sz="1800" dirty="0">
                <a:effectLst/>
                <a:latin typeface="Calibri" panose="020F0502020204030204" pitchFamily="34" charset="0"/>
                <a:ea typeface="Times New Roman" panose="02020603050405020304" pitchFamily="18" charset="0"/>
              </a:rPr>
              <a:t>Nous allons maintenant entamer notre discussion sur ce que pourraient être les futures conditions d'obtention du diplôme. Nous ne recherchons pas la perfection et n'attendons pas de réponses complètes à ces questions.  Nous voulons recueillir autant d'idées que vous pouvez en fournir, sur la base de vos propres connaissances et expériences.  Mais n'hésitez pas non plus à penser au-delà de ce qui semble réaliste à l'heure actuelle.  Qu'est-ce qui pourrait être possible si les ressources étaient illimitées ou si les obstacles étaient éliminés ?</a:t>
            </a:r>
          </a:p>
          <a:p>
            <a:endParaRPr lang="en-US" sz="1400" i="1" dirty="0">
              <a:latin typeface="Arial" panose="020B0604020202020204" pitchFamily="34" charset="0"/>
              <a:cs typeface="Arial" panose="020B0604020202020204" pitchFamily="34" charset="0"/>
            </a:endParaRPr>
          </a:p>
          <a:p>
            <a:r>
              <a:rPr lang="fr-FR" sz="1400" i="1" dirty="0">
                <a:latin typeface="Arial" panose="020B0604020202020204" pitchFamily="34" charset="0"/>
                <a:cs typeface="Arial" panose="020B0604020202020204" pitchFamily="34" charset="0"/>
              </a:rPr>
              <a:t>RÉPONDRE AUX CINQ QUESTIONS GUIDES (pas plus de 60 minutes</a:t>
            </a:r>
            <a:r>
              <a:rPr lang="en-US" sz="1400" i="1" dirty="0">
                <a:latin typeface="Arial" panose="020B0604020202020204" pitchFamily="34" charset="0"/>
                <a:cs typeface="Arial" panose="020B0604020202020204" pitchFamily="34" charset="0"/>
              </a:rPr>
              <a:t>)</a:t>
            </a:r>
          </a:p>
          <a:p>
            <a:pPr marL="290493" indent="-290493">
              <a:buFont typeface="Arial" panose="020B0604020202020204" pitchFamily="34" charset="0"/>
              <a:buChar char="•"/>
            </a:pPr>
            <a:r>
              <a:rPr lang="fr-FR" sz="1400" i="1" dirty="0">
                <a:latin typeface="Arial" panose="020B0604020202020204" pitchFamily="34" charset="0"/>
                <a:cs typeface="Arial" panose="020B0604020202020204" pitchFamily="34" charset="0"/>
              </a:rPr>
              <a:t>Permettez à tous les participants de discuter de chacune des cinq questions directrices.</a:t>
            </a:r>
          </a:p>
          <a:p>
            <a:pPr marL="290493" indent="-290493">
              <a:buFont typeface="Arial" panose="020B0604020202020204" pitchFamily="34" charset="0"/>
              <a:buChar char="•"/>
            </a:pPr>
            <a:r>
              <a:rPr lang="fr-FR" sz="1400" i="1" dirty="0">
                <a:latin typeface="Arial" panose="020B0604020202020204" pitchFamily="34" charset="0"/>
                <a:cs typeface="Arial" panose="020B0604020202020204" pitchFamily="34" charset="0"/>
              </a:rPr>
              <a:t>Les preneurs de notes prennent des notes sur le modèle fourni, puis soumettent leurs commentaires au département via l'enquête sur les 5 questions directrices.</a:t>
            </a:r>
          </a:p>
          <a:p>
            <a:pPr marL="290493" indent="-290493">
              <a:buFont typeface="Arial" panose="020B0604020202020204" pitchFamily="34" charset="0"/>
              <a:buChar char="•"/>
            </a:pPr>
            <a:r>
              <a:rPr lang="fr-FR" sz="1400" i="1" dirty="0">
                <a:latin typeface="Arial" panose="020B0604020202020204" pitchFamily="34" charset="0"/>
                <a:cs typeface="Arial" panose="020B0604020202020204" pitchFamily="34" charset="0"/>
              </a:rPr>
              <a:t>Passez en revue les cinq questions aux participants. Les moniteurs de chat fournissent des rappels de rythme toutes les 10-12 minutes pendant ce segment.</a:t>
            </a:r>
          </a:p>
          <a:p>
            <a:pPr marL="290493" indent="-290493">
              <a:buFont typeface="Arial" panose="020B0604020202020204" pitchFamily="34" charset="0"/>
              <a:buChar char="•"/>
            </a:pPr>
            <a:r>
              <a:rPr lang="fr-FR" sz="1400" i="1" dirty="0">
                <a:latin typeface="Arial" panose="020B0604020202020204" pitchFamily="34" charset="0"/>
                <a:cs typeface="Arial" panose="020B0604020202020204" pitchFamily="34" charset="0"/>
              </a:rPr>
              <a:t>Essayez de faire revenir les participants à chaque question s'ils s'éloignent du sujet</a:t>
            </a:r>
            <a:r>
              <a:rPr lang="en-US" sz="1400" i="1"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D89EA1-0C5E-4F0A-9E00-59E7E473A8B0}" type="slidenum">
              <a:rPr lang="en-US" smtClean="0"/>
              <a:t>8</a:t>
            </a:fld>
            <a:endParaRPr lang="en-US" dirty="0"/>
          </a:p>
        </p:txBody>
      </p:sp>
    </p:spTree>
    <p:extLst>
      <p:ext uri="{BB962C8B-B14F-4D97-AF65-F5344CB8AC3E}">
        <p14:creationId xmlns:p14="http://schemas.microsoft.com/office/powerpoint/2010/main" val="3916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defRPr/>
            </a:pPr>
            <a:r>
              <a:rPr lang="fr-FR" sz="800" dirty="0">
                <a:cs typeface="Calibri"/>
              </a:rPr>
              <a:t>Si vous souhaitez poursuivre la discussion sur ces questions importantes, vous pouvez consulter le lien d'échange de idées affiché ici et nous l'ajouterons également au chat maintenant. </a:t>
            </a:r>
          </a:p>
        </p:txBody>
      </p:sp>
      <p:sp>
        <p:nvSpPr>
          <p:cNvPr id="158" name="Google Shape;158;p30: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4.jp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Image result for students site:nysed.gov"/>
          <p:cNvPicPr preferRelativeResize="0"/>
          <p:nvPr/>
        </p:nvPicPr>
        <p:blipFill rotWithShape="1">
          <a:blip r:embed="rId2">
            <a:alphaModFix/>
          </a:blip>
          <a:srcRect b="2200"/>
          <a:stretch/>
        </p:blipFill>
        <p:spPr>
          <a:xfrm>
            <a:off x="447789" y="676675"/>
            <a:ext cx="2258361" cy="1472506"/>
          </a:xfrm>
          <a:prstGeom prst="rect">
            <a:avLst/>
          </a:prstGeom>
          <a:noFill/>
          <a:ln>
            <a:noFill/>
          </a:ln>
        </p:spPr>
      </p:pic>
      <p:sp>
        <p:nvSpPr>
          <p:cNvPr id="18" name="Google Shape;18;p21"/>
          <p:cNvSpPr/>
          <p:nvPr/>
        </p:nvSpPr>
        <p:spPr>
          <a:xfrm>
            <a:off x="447789" y="2329676"/>
            <a:ext cx="11288100" cy="333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 name="Google Shape;19;p21"/>
          <p:cNvSpPr txBox="1">
            <a:spLocks noGrp="1"/>
          </p:cNvSpPr>
          <p:nvPr>
            <p:ph type="ctrTitle"/>
          </p:nvPr>
        </p:nvSpPr>
        <p:spPr>
          <a:xfrm>
            <a:off x="599225" y="2621134"/>
            <a:ext cx="10993500" cy="147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Gill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ubTitle" idx="1"/>
          </p:nvPr>
        </p:nvSpPr>
        <p:spPr>
          <a:xfrm>
            <a:off x="595032" y="4130540"/>
            <a:ext cx="10993500" cy="47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208"/>
              <a:buNone/>
              <a:defRPr sz="24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pic>
        <p:nvPicPr>
          <p:cNvPr id="21" name="Google Shape;21;p21" descr="Image result for nysed logo"/>
          <p:cNvPicPr preferRelativeResize="0"/>
          <p:nvPr/>
        </p:nvPicPr>
        <p:blipFill rotWithShape="1">
          <a:blip r:embed="rId3">
            <a:alphaModFix/>
          </a:blip>
          <a:srcRect/>
          <a:stretch/>
        </p:blipFill>
        <p:spPr>
          <a:xfrm>
            <a:off x="4463629" y="5852071"/>
            <a:ext cx="3071769" cy="779236"/>
          </a:xfrm>
          <a:prstGeom prst="rect">
            <a:avLst/>
          </a:prstGeom>
          <a:noFill/>
          <a:ln>
            <a:noFill/>
          </a:ln>
        </p:spPr>
      </p:pic>
      <p:pic>
        <p:nvPicPr>
          <p:cNvPr id="22" name="Google Shape;22;p21" descr="Image result for students site:nysed.gov"/>
          <p:cNvPicPr preferRelativeResize="0"/>
          <p:nvPr/>
        </p:nvPicPr>
        <p:blipFill rotWithShape="1">
          <a:blip r:embed="rId4">
            <a:alphaModFix/>
          </a:blip>
          <a:srcRect t="2052" b="2042"/>
          <a:stretch/>
        </p:blipFill>
        <p:spPr>
          <a:xfrm>
            <a:off x="7061460" y="693839"/>
            <a:ext cx="2258360" cy="1445047"/>
          </a:xfrm>
          <a:prstGeom prst="rect">
            <a:avLst/>
          </a:prstGeom>
          <a:noFill/>
          <a:ln>
            <a:noFill/>
          </a:ln>
        </p:spPr>
      </p:pic>
      <p:pic>
        <p:nvPicPr>
          <p:cNvPr id="23" name="Google Shape;23;p21" descr="Image result for middle school site:nysed.gov"/>
          <p:cNvPicPr preferRelativeResize="0"/>
          <p:nvPr/>
        </p:nvPicPr>
        <p:blipFill rotWithShape="1">
          <a:blip r:embed="rId5">
            <a:alphaModFix/>
          </a:blip>
          <a:srcRect t="1499" b="1719"/>
          <a:stretch/>
        </p:blipFill>
        <p:spPr>
          <a:xfrm>
            <a:off x="4803099" y="689720"/>
            <a:ext cx="2258360" cy="1449166"/>
          </a:xfrm>
          <a:prstGeom prst="rect">
            <a:avLst/>
          </a:prstGeom>
          <a:noFill/>
          <a:ln>
            <a:noFill/>
          </a:ln>
        </p:spPr>
      </p:pic>
      <p:pic>
        <p:nvPicPr>
          <p:cNvPr id="24" name="Google Shape;24;p21" descr="Image result for students site:nysed.gov"/>
          <p:cNvPicPr preferRelativeResize="0"/>
          <p:nvPr/>
        </p:nvPicPr>
        <p:blipFill rotWithShape="1">
          <a:blip r:embed="rId6">
            <a:alphaModFix/>
          </a:blip>
          <a:srcRect t="695"/>
          <a:stretch/>
        </p:blipFill>
        <p:spPr>
          <a:xfrm>
            <a:off x="2608441" y="689720"/>
            <a:ext cx="2204556" cy="1459462"/>
          </a:xfrm>
          <a:prstGeom prst="rect">
            <a:avLst/>
          </a:prstGeom>
          <a:noFill/>
          <a:ln>
            <a:noFill/>
          </a:ln>
        </p:spPr>
      </p:pic>
      <p:pic>
        <p:nvPicPr>
          <p:cNvPr id="25" name="Google Shape;25;p21" descr="Image result for high school site:nysed.gov"/>
          <p:cNvPicPr preferRelativeResize="0"/>
          <p:nvPr/>
        </p:nvPicPr>
        <p:blipFill rotWithShape="1">
          <a:blip r:embed="rId7">
            <a:alphaModFix/>
          </a:blip>
          <a:srcRect b="10281"/>
          <a:stretch/>
        </p:blipFill>
        <p:spPr>
          <a:xfrm>
            <a:off x="9319821" y="692511"/>
            <a:ext cx="2416002" cy="1445046"/>
          </a:xfrm>
          <a:prstGeom prst="rect">
            <a:avLst/>
          </a:prstGeom>
          <a:noFill/>
          <a:ln>
            <a:noFill/>
          </a:ln>
        </p:spPr>
      </p:pic>
      <p:sp>
        <p:nvSpPr>
          <p:cNvPr id="26" name="Google Shape;26;p21"/>
          <p:cNvSpPr txBox="1"/>
          <p:nvPr/>
        </p:nvSpPr>
        <p:spPr>
          <a:xfrm>
            <a:off x="595032" y="4657983"/>
            <a:ext cx="10993500" cy="475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208"/>
              <a:buFont typeface="Noto Sans Symbols"/>
              <a:buNone/>
            </a:pPr>
            <a:endParaRPr sz="2400" b="0" i="0" u="none" strike="noStrike" cap="none" dirty="0">
              <a:solidFill>
                <a:schemeClr val="accent2"/>
              </a:solidFill>
              <a:latin typeface="Gill Sans"/>
              <a:ea typeface="Gill Sans"/>
              <a:cs typeface="Gill Sans"/>
              <a:sym typeface="Gill Sans"/>
            </a:endParaRPr>
          </a:p>
        </p:txBody>
      </p:sp>
    </p:spTree>
    <p:extLst>
      <p:ext uri="{BB962C8B-B14F-4D97-AF65-F5344CB8AC3E}">
        <p14:creationId xmlns:p14="http://schemas.microsoft.com/office/powerpoint/2010/main" val="380293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32"/>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32"/>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32" descr="Image result for nysed logo"/>
          <p:cNvPicPr preferRelativeResize="0"/>
          <p:nvPr/>
        </p:nvPicPr>
        <p:blipFill rotWithShape="1">
          <a:blip r:embed="rId2">
            <a:alphaModFix/>
          </a:blip>
          <a:srcRect/>
          <a:stretch/>
        </p:blipFill>
        <p:spPr>
          <a:xfrm>
            <a:off x="8533741" y="5927572"/>
            <a:ext cx="3071769" cy="779236"/>
          </a:xfrm>
          <a:prstGeom prst="rect">
            <a:avLst/>
          </a:prstGeom>
          <a:noFill/>
          <a:ln>
            <a:noFill/>
          </a:ln>
        </p:spPr>
      </p:pic>
    </p:spTree>
    <p:extLst>
      <p:ext uri="{BB962C8B-B14F-4D97-AF65-F5344CB8AC3E}">
        <p14:creationId xmlns:p14="http://schemas.microsoft.com/office/powerpoint/2010/main" val="7977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9"/>
        <p:cNvGrpSpPr/>
        <p:nvPr/>
      </p:nvGrpSpPr>
      <p:grpSpPr>
        <a:xfrm>
          <a:off x="0" y="0"/>
          <a:ext cx="0" cy="0"/>
          <a:chOff x="0" y="0"/>
          <a:chExt cx="0" cy="0"/>
        </a:xfrm>
      </p:grpSpPr>
      <p:pic>
        <p:nvPicPr>
          <p:cNvPr id="80" name="Google Shape;80;p3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41591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1"/>
        <p:cNvGrpSpPr/>
        <p:nvPr/>
      </p:nvGrpSpPr>
      <p:grpSpPr>
        <a:xfrm>
          <a:off x="0" y="0"/>
          <a:ext cx="0" cy="0"/>
          <a:chOff x="0" y="0"/>
          <a:chExt cx="0" cy="0"/>
        </a:xfrm>
      </p:grpSpPr>
      <p:pic>
        <p:nvPicPr>
          <p:cNvPr id="82" name="Google Shape;82;p34" descr="Image result for nysed logo"/>
          <p:cNvPicPr preferRelativeResize="0"/>
          <p:nvPr/>
        </p:nvPicPr>
        <p:blipFill rotWithShape="1">
          <a:blip r:embed="rId2">
            <a:alphaModFix/>
          </a:blip>
          <a:srcRect/>
          <a:stretch/>
        </p:blipFill>
        <p:spPr>
          <a:xfrm>
            <a:off x="4463629" y="5852071"/>
            <a:ext cx="3071769" cy="779236"/>
          </a:xfrm>
          <a:prstGeom prst="rect">
            <a:avLst/>
          </a:prstGeom>
          <a:noFill/>
          <a:ln>
            <a:noFill/>
          </a:ln>
        </p:spPr>
      </p:pic>
    </p:spTree>
    <p:extLst>
      <p:ext uri="{BB962C8B-B14F-4D97-AF65-F5344CB8AC3E}">
        <p14:creationId xmlns:p14="http://schemas.microsoft.com/office/powerpoint/2010/main" val="15415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35"/>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35"/>
          <p:cNvSpPr txBox="1">
            <a:spLocks noGrp="1"/>
          </p:cNvSpPr>
          <p:nvPr>
            <p:ph type="title"/>
          </p:nvPr>
        </p:nvSpPr>
        <p:spPr>
          <a:xfrm>
            <a:off x="581192" y="5413298"/>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87" name="Google Shape;87;p35"/>
          <p:cNvSpPr txBox="1">
            <a:spLocks noGrp="1"/>
          </p:cNvSpPr>
          <p:nvPr>
            <p:ph type="body" idx="2"/>
          </p:nvPr>
        </p:nvSpPr>
        <p:spPr>
          <a:xfrm>
            <a:off x="5740824" y="5413298"/>
            <a:ext cx="50613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88" name="Google Shape;88;p35" descr="Image result for nysed logo"/>
          <p:cNvPicPr preferRelativeResize="0"/>
          <p:nvPr/>
        </p:nvPicPr>
        <p:blipFill rotWithShape="1">
          <a:blip r:embed="rId2">
            <a:alphaModFix/>
          </a:blip>
          <a:srcRect/>
          <a:stretch/>
        </p:blipFill>
        <p:spPr>
          <a:xfrm>
            <a:off x="10802144" y="5461020"/>
            <a:ext cx="808664" cy="636608"/>
          </a:xfrm>
          <a:prstGeom prst="rect">
            <a:avLst/>
          </a:prstGeom>
          <a:noFill/>
          <a:ln>
            <a:noFill/>
          </a:ln>
        </p:spPr>
      </p:pic>
    </p:spTree>
    <p:extLst>
      <p:ext uri="{BB962C8B-B14F-4D97-AF65-F5344CB8AC3E}">
        <p14:creationId xmlns:p14="http://schemas.microsoft.com/office/powerpoint/2010/main" val="16494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36"/>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3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93" name="Google Shape;93;p3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4" name="Google Shape;94;p36" descr="Image result for nysed logo"/>
          <p:cNvPicPr preferRelativeResize="0"/>
          <p:nvPr/>
        </p:nvPicPr>
        <p:blipFill rotWithShape="1">
          <a:blip r:embed="rId2">
            <a:alphaModFix/>
          </a:blip>
          <a:srcRect/>
          <a:stretch/>
        </p:blipFill>
        <p:spPr>
          <a:xfrm>
            <a:off x="4488796" y="646686"/>
            <a:ext cx="3071769" cy="779236"/>
          </a:xfrm>
          <a:prstGeom prst="rect">
            <a:avLst/>
          </a:prstGeom>
          <a:noFill/>
          <a:ln>
            <a:noFill/>
          </a:ln>
        </p:spPr>
      </p:pic>
    </p:spTree>
    <p:extLst>
      <p:ext uri="{BB962C8B-B14F-4D97-AF65-F5344CB8AC3E}">
        <p14:creationId xmlns:p14="http://schemas.microsoft.com/office/powerpoint/2010/main" val="2600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8" name="Google Shape;98;p37"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pic>
        <p:nvPicPr>
          <p:cNvPr id="99" name="Google Shape;99;p37" descr="Image result for nysed logo"/>
          <p:cNvPicPr preferRelativeResize="0"/>
          <p:nvPr/>
        </p:nvPicPr>
        <p:blipFill rotWithShape="1">
          <a:blip r:embed="rId3">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658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103" name="Google Shape;103;p38"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spTree>
    <p:extLst>
      <p:ext uri="{BB962C8B-B14F-4D97-AF65-F5344CB8AC3E}">
        <p14:creationId xmlns:p14="http://schemas.microsoft.com/office/powerpoint/2010/main" val="427324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9"/>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2"/>
              </a:buClr>
              <a:buSzPts val="2944"/>
              <a:buFont typeface="Noto Sans Symbols"/>
              <a:buNone/>
              <a:defRPr sz="32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2576"/>
              <a:buFont typeface="Noto Sans Symbols"/>
              <a:buNone/>
              <a:defRPr sz="28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2208"/>
              <a:buFont typeface="Noto Sans Symbols"/>
              <a:buNone/>
              <a:defRPr sz="24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9pPr>
          </a:lstStyle>
          <a:p>
            <a:endParaRPr dirty="0"/>
          </a:p>
        </p:txBody>
      </p:sp>
      <p:sp>
        <p:nvSpPr>
          <p:cNvPr id="107" name="Google Shape;107;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288"/>
              <a:buNone/>
              <a:defRPr sz="1400">
                <a:solidFill>
                  <a:srgbClr val="FFFFFF"/>
                </a:solidFill>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08" name="Google Shape;10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09" name="Google Shape;109;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10" name="Google Shape;11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85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4485803" cy="146691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683B880-0FBF-43B9-ACAD-E2FE9C4EE77A}"/>
              </a:ext>
            </a:extLst>
          </p:cNvPr>
          <p:cNvSpPr>
            <a:spLocks noGrp="1"/>
          </p:cNvSpPr>
          <p:nvPr>
            <p:ph sz="half" idx="10"/>
          </p:nvPr>
        </p:nvSpPr>
        <p:spPr>
          <a:xfrm>
            <a:off x="581193" y="3973571"/>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B4F2D8C-CE7E-4EB3-A964-25C64B203BFC}"/>
              </a:ext>
            </a:extLst>
          </p:cNvPr>
          <p:cNvSpPr>
            <a:spLocks noGrp="1"/>
          </p:cNvSpPr>
          <p:nvPr>
            <p:ph sz="half" idx="11"/>
          </p:nvPr>
        </p:nvSpPr>
        <p:spPr>
          <a:xfrm>
            <a:off x="6188417" y="3973571"/>
            <a:ext cx="4485802"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7B58A01-B51B-4121-9DF1-0DF584BD6C8A}"/>
              </a:ext>
            </a:extLst>
          </p:cNvPr>
          <p:cNvSpPr>
            <a:spLocks noGrp="1"/>
          </p:cNvSpPr>
          <p:nvPr>
            <p:ph sz="half" idx="12"/>
          </p:nvPr>
        </p:nvSpPr>
        <p:spPr>
          <a:xfrm>
            <a:off x="581191" y="555997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2" descr="Image result for nysed logo">
            <a:extLst>
              <a:ext uri="{FF2B5EF4-FFF2-40B4-BE49-F238E27FC236}">
                <a16:creationId xmlns:a16="http://schemas.microsoft.com/office/drawing/2014/main" id="{AE4EF899-E51E-40C7-9065-460E63759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599225" y="2621134"/>
            <a:ext cx="10993549" cy="1475013"/>
          </a:xfrm>
          <a:effectLst/>
        </p:spPr>
        <p:txBody>
          <a:bodyPr anchor="b">
            <a:normAutofit/>
          </a:bodyPr>
          <a:lstStyle>
            <a:lvl1pPr>
              <a:defRPr sz="3600">
                <a:solidFill>
                  <a:schemeClr val="bg1"/>
                </a:solidFill>
              </a:defRPr>
            </a:lvl1pPr>
          </a:lstStyle>
          <a:p>
            <a:r>
              <a:rPr lang="en-US"/>
              <a:t>Click to add title of presentation</a:t>
            </a:r>
            <a:br>
              <a:rPr lang="en-US"/>
            </a:br>
            <a:endParaRPr lang="en-US"/>
          </a:p>
        </p:txBody>
      </p:sp>
      <p:sp>
        <p:nvSpPr>
          <p:cNvPr id="3" name="Subtitle 2"/>
          <p:cNvSpPr>
            <a:spLocks noGrp="1"/>
          </p:cNvSpPr>
          <p:nvPr>
            <p:ph type="subTitle" idx="1" hasCustomPrompt="1"/>
          </p:nvPr>
        </p:nvSpPr>
        <p:spPr>
          <a:xfrm>
            <a:off x="595032" y="4130540"/>
            <a:ext cx="10993546" cy="475853"/>
          </a:xfrm>
        </p:spPr>
        <p:txBody>
          <a:bodyPr anchor="t">
            <a:normAutofit/>
          </a:bodyPr>
          <a:lstStyle>
            <a:lvl1pPr marL="0" indent="0" algn="l">
              <a:buNone/>
              <a:defRPr sz="2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Location / Conference Name / Date</a:t>
            </a:r>
          </a:p>
        </p:txBody>
      </p:sp>
      <p:pic>
        <p:nvPicPr>
          <p:cNvPr id="1028" name="Picture 4" descr="Image result for 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00990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31" name="Google Shape;31;p2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25395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386" name="Picture 2" descr="Image result for nysed logo">
            <a:extLst>
              <a:ext uri="{FF2B5EF4-FFF2-40B4-BE49-F238E27FC236}">
                <a16:creationId xmlns:a16="http://schemas.microsoft.com/office/drawing/2014/main" id="{3063CB63-0E43-40D1-BC6A-4CBC14B42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mage result for nysed logo">
            <a:extLst>
              <a:ext uri="{FF2B5EF4-FFF2-40B4-BE49-F238E27FC236}">
                <a16:creationId xmlns:a16="http://schemas.microsoft.com/office/drawing/2014/main" id="{6E43CF03-B59E-45FD-B82F-5341DAF8F9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38" y="596112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2" descr="Image result for nysed logo">
            <a:extLst>
              <a:ext uri="{FF2B5EF4-FFF2-40B4-BE49-F238E27FC236}">
                <a16:creationId xmlns:a16="http://schemas.microsoft.com/office/drawing/2014/main" id="{028B9235-4A50-4102-ADAE-78E8BDAB5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453083"/>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4" descr="Image result for nysed logo">
            <a:extLst>
              <a:ext uri="{FF2B5EF4-FFF2-40B4-BE49-F238E27FC236}">
                <a16:creationId xmlns:a16="http://schemas.microsoft.com/office/drawing/2014/main" id="{925CC433-4523-469A-952F-DF9BA87185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8462" y="743175"/>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1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Image result for nysed logo">
            <a:extLst>
              <a:ext uri="{FF2B5EF4-FFF2-40B4-BE49-F238E27FC236}">
                <a16:creationId xmlns:a16="http://schemas.microsoft.com/office/drawing/2014/main" id="{7929A2F3-E0B0-46AD-9E6E-79A152E27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Image result for nysed logo">
            <a:extLst>
              <a:ext uri="{FF2B5EF4-FFF2-40B4-BE49-F238E27FC236}">
                <a16:creationId xmlns:a16="http://schemas.microsoft.com/office/drawing/2014/main" id="{5E8E4FC0-FD4E-42F4-95C9-573C2B179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40" y="59527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1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2" descr="Image result for nysed logo">
            <a:extLst>
              <a:ext uri="{FF2B5EF4-FFF2-40B4-BE49-F238E27FC236}">
                <a16:creationId xmlns:a16="http://schemas.microsoft.com/office/drawing/2014/main" id="{FCB65FD5-BA3D-4467-96AD-2A8B73DC5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4" descr="Image result for nysed logo">
            <a:extLst>
              <a:ext uri="{FF2B5EF4-FFF2-40B4-BE49-F238E27FC236}">
                <a16:creationId xmlns:a16="http://schemas.microsoft.com/office/drawing/2014/main" id="{86C671BE-7109-4269-B2A5-0B267D2BD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1015" y="59828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5" name="Picture 2" descr="Image result for nysed logo">
            <a:extLst>
              <a:ext uri="{FF2B5EF4-FFF2-40B4-BE49-F238E27FC236}">
                <a16:creationId xmlns:a16="http://schemas.microsoft.com/office/drawing/2014/main" id="{71006243-8CD8-4778-963A-0B1F4001D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96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9" name="Picture 4" descr="Image result for nysed logo">
            <a:extLst>
              <a:ext uri="{FF2B5EF4-FFF2-40B4-BE49-F238E27FC236}">
                <a16:creationId xmlns:a16="http://schemas.microsoft.com/office/drawing/2014/main" id="{C5B01C5F-DC30-4AAA-9122-0828D6926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3741" y="5927572"/>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9053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25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2" descr="Image result for nysed logo">
            <a:extLst>
              <a:ext uri="{FF2B5EF4-FFF2-40B4-BE49-F238E27FC236}">
                <a16:creationId xmlns:a16="http://schemas.microsoft.com/office/drawing/2014/main" id="{BE4451AF-8585-45C5-85DD-D786673ED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2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Image result for nysed logo">
            <a:extLst>
              <a:ext uri="{FF2B5EF4-FFF2-40B4-BE49-F238E27FC236}">
                <a16:creationId xmlns:a16="http://schemas.microsoft.com/office/drawing/2014/main" id="{0AB6B426-DFBE-4CCA-A89C-AA4EF142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413298"/>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413298"/>
            <a:ext cx="506132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2" descr="Image result for nysed logo">
            <a:extLst>
              <a:ext uri="{FF2B5EF4-FFF2-40B4-BE49-F238E27FC236}">
                <a16:creationId xmlns:a16="http://schemas.microsoft.com/office/drawing/2014/main" id="{42881AB4-9588-4227-A726-55CD464C1A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4" y="5461020"/>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4" descr="Image result for nysed logo">
            <a:extLst>
              <a:ext uri="{FF2B5EF4-FFF2-40B4-BE49-F238E27FC236}">
                <a16:creationId xmlns:a16="http://schemas.microsoft.com/office/drawing/2014/main" id="{62E6E1C0-B4BE-42AD-8182-F772BAE85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796" y="646686"/>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0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3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FE3F73D8-E311-4BCA-B83A-E666C503F5F0}" type="slidenum">
              <a:rPr lang="en-US" smtClean="0"/>
              <a:t>‹#›</a:t>
            </a:fld>
            <a:endParaRPr lang="en-US" dirty="0"/>
          </a:p>
        </p:txBody>
      </p:sp>
    </p:spTree>
    <p:extLst>
      <p:ext uri="{BB962C8B-B14F-4D97-AF65-F5344CB8AC3E}">
        <p14:creationId xmlns:p14="http://schemas.microsoft.com/office/powerpoint/2010/main" val="116695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25"/>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2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45" name="Google Shape;45;p25" descr="Image result for nysed logo"/>
          <p:cNvPicPr preferRelativeResize="0"/>
          <p:nvPr/>
        </p:nvPicPr>
        <p:blipFill rotWithShape="1">
          <a:blip r:embed="rId2">
            <a:alphaModFix/>
          </a:blip>
          <a:srcRect/>
          <a:stretch/>
        </p:blipFill>
        <p:spPr>
          <a:xfrm>
            <a:off x="8539038" y="5961128"/>
            <a:ext cx="3071769" cy="779236"/>
          </a:xfrm>
          <a:prstGeom prst="rect">
            <a:avLst/>
          </a:prstGeom>
          <a:noFill/>
          <a:ln>
            <a:noFill/>
          </a:ln>
        </p:spPr>
      </p:pic>
    </p:spTree>
    <p:extLst>
      <p:ext uri="{BB962C8B-B14F-4D97-AF65-F5344CB8AC3E}">
        <p14:creationId xmlns:p14="http://schemas.microsoft.com/office/powerpoint/2010/main" val="28614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6"/>
        <p:cNvGrpSpPr/>
        <p:nvPr/>
      </p:nvGrpSpPr>
      <p:grpSpPr>
        <a:xfrm>
          <a:off x="0" y="0"/>
          <a:ext cx="0" cy="0"/>
          <a:chOff x="0" y="0"/>
          <a:chExt cx="0" cy="0"/>
        </a:xfrm>
      </p:grpSpPr>
      <p:sp>
        <p:nvSpPr>
          <p:cNvPr id="47" name="Google Shape;47;p27"/>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pic>
        <p:nvPicPr>
          <p:cNvPr id="50" name="Google Shape;50;p27" descr="Image result for nysed logo"/>
          <p:cNvPicPr preferRelativeResize="0"/>
          <p:nvPr/>
        </p:nvPicPr>
        <p:blipFill rotWithShape="1">
          <a:blip r:embed="rId2">
            <a:alphaModFix/>
          </a:blip>
          <a:srcRect/>
          <a:stretch/>
        </p:blipFill>
        <p:spPr>
          <a:xfrm>
            <a:off x="4438462" y="743175"/>
            <a:ext cx="3071769" cy="779236"/>
          </a:xfrm>
          <a:prstGeom prst="rect">
            <a:avLst/>
          </a:prstGeom>
          <a:noFill/>
          <a:ln>
            <a:noFill/>
          </a:ln>
        </p:spPr>
      </p:pic>
    </p:spTree>
    <p:extLst>
      <p:ext uri="{BB962C8B-B14F-4D97-AF65-F5344CB8AC3E}">
        <p14:creationId xmlns:p14="http://schemas.microsoft.com/office/powerpoint/2010/main" val="31290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8"/>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2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5" name="Google Shape;55;p2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56" name="Google Shape;56;p28"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3753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29"/>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2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1" name="Google Shape;61;p29"/>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62" name="Google Shape;62;p29" descr="Image result for nysed logo"/>
          <p:cNvPicPr preferRelativeResize="0"/>
          <p:nvPr/>
        </p:nvPicPr>
        <p:blipFill rotWithShape="1">
          <a:blip r:embed="rId2">
            <a:alphaModFix/>
          </a:blip>
          <a:srcRect/>
          <a:stretch/>
        </p:blipFill>
        <p:spPr>
          <a:xfrm>
            <a:off x="8539040" y="5952738"/>
            <a:ext cx="3071769" cy="779236"/>
          </a:xfrm>
          <a:prstGeom prst="rect">
            <a:avLst/>
          </a:prstGeom>
          <a:noFill/>
          <a:ln>
            <a:noFill/>
          </a:ln>
        </p:spPr>
      </p:pic>
    </p:spTree>
    <p:extLst>
      <p:ext uri="{BB962C8B-B14F-4D97-AF65-F5344CB8AC3E}">
        <p14:creationId xmlns:p14="http://schemas.microsoft.com/office/powerpoint/2010/main" val="111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30"/>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7" name="Google Shape;67;p30"/>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8" name="Google Shape;68;p30"/>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9" name="Google Shape;69;p30"/>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70" name="Google Shape;70;p30" descr="Image result for nysed logo"/>
          <p:cNvPicPr preferRelativeResize="0"/>
          <p:nvPr/>
        </p:nvPicPr>
        <p:blipFill rotWithShape="1">
          <a:blip r:embed="rId2">
            <a:alphaModFix/>
          </a:blip>
          <a:srcRect/>
          <a:stretch/>
        </p:blipFill>
        <p:spPr>
          <a:xfrm>
            <a:off x="8621015" y="5982838"/>
            <a:ext cx="3071769" cy="779236"/>
          </a:xfrm>
          <a:prstGeom prst="rect">
            <a:avLst/>
          </a:prstGeom>
          <a:noFill/>
          <a:ln>
            <a:noFill/>
          </a:ln>
        </p:spPr>
      </p:pic>
    </p:spTree>
    <p:extLst>
      <p:ext uri="{BB962C8B-B14F-4D97-AF65-F5344CB8AC3E}">
        <p14:creationId xmlns:p14="http://schemas.microsoft.com/office/powerpoint/2010/main" val="22250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71"/>
        <p:cNvGrpSpPr/>
        <p:nvPr/>
      </p:nvGrpSpPr>
      <p:grpSpPr>
        <a:xfrm>
          <a:off x="0" y="0"/>
          <a:ext cx="0" cy="0"/>
          <a:chOff x="0" y="0"/>
          <a:chExt cx="0" cy="0"/>
        </a:xfrm>
      </p:grpSpPr>
      <p:sp>
        <p:nvSpPr>
          <p:cNvPr id="72" name="Google Shape;72;p31"/>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31"/>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31"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6170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20"/>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0"/>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20"/>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20"/>
          <p:cNvSpPr txBox="1"/>
          <p:nvPr/>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9952445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5;p20">
            <a:extLst>
              <a:ext uri="{FF2B5EF4-FFF2-40B4-BE49-F238E27FC236}">
                <a16:creationId xmlns:a16="http://schemas.microsoft.com/office/drawing/2014/main" id="{82F99A8C-A269-479D-853F-FB4462E41C23}"/>
              </a:ext>
            </a:extLst>
          </p:cNvPr>
          <p:cNvSpPr txBox="1"/>
          <p:nvPr userDrawn="1"/>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87476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E4940-E3AA-4911-A13B-6B066D9766E4}"/>
              </a:ext>
            </a:extLst>
          </p:cNvPr>
          <p:cNvSpPr>
            <a:spLocks noGrp="1"/>
          </p:cNvSpPr>
          <p:nvPr>
            <p:ph type="ctrTitle"/>
          </p:nvPr>
        </p:nvSpPr>
        <p:spPr>
          <a:xfrm>
            <a:off x="599225" y="2621135"/>
            <a:ext cx="10993500" cy="807866"/>
          </a:xfrm>
        </p:spPr>
        <p:txBody>
          <a:bodyPr>
            <a:normAutofit fontScale="90000"/>
          </a:bodyPr>
          <a:lstStyle/>
          <a:p>
            <a:pPr algn="ctr"/>
            <a:r>
              <a:rPr lang="fr-FR" dirty="0">
                <a:latin typeface="Gill Sans" panose="020B0604020202020204" charset="0"/>
              </a:rPr>
              <a:t>MESURES D'OBTENTION DE DIPLÔME </a:t>
            </a:r>
            <a:br>
              <a:rPr lang="fr-FR" dirty="0">
                <a:latin typeface="Gill Sans" panose="020B0604020202020204" charset="0"/>
              </a:rPr>
            </a:br>
            <a:r>
              <a:rPr lang="fr-FR" dirty="0">
                <a:latin typeface="Gill Sans" panose="020B0604020202020204" charset="0"/>
              </a:rPr>
              <a:t>DANS L'ÉTAT DE NEW YORK</a:t>
            </a:r>
            <a:endParaRPr lang="en-US" dirty="0">
              <a:latin typeface="Gill Sans" panose="020B0604020202020204" charset="0"/>
            </a:endParaRPr>
          </a:p>
        </p:txBody>
      </p:sp>
      <p:sp>
        <p:nvSpPr>
          <p:cNvPr id="5" name="Subtitle 4">
            <a:extLst>
              <a:ext uri="{FF2B5EF4-FFF2-40B4-BE49-F238E27FC236}">
                <a16:creationId xmlns:a16="http://schemas.microsoft.com/office/drawing/2014/main" id="{D0AF655B-B583-413A-B3BC-35489BB55E33}"/>
              </a:ext>
            </a:extLst>
          </p:cNvPr>
          <p:cNvSpPr>
            <a:spLocks noGrp="1"/>
          </p:cNvSpPr>
          <p:nvPr>
            <p:ph type="subTitle" idx="1"/>
          </p:nvPr>
        </p:nvSpPr>
        <p:spPr>
          <a:xfrm>
            <a:off x="595032" y="3724713"/>
            <a:ext cx="10993500" cy="1635852"/>
          </a:xfrm>
        </p:spPr>
        <p:txBody>
          <a:bodyPr>
            <a:normAutofit fontScale="77500" lnSpcReduction="20000"/>
          </a:bodyPr>
          <a:lstStyle/>
          <a:p>
            <a:pPr algn="ctr"/>
            <a:r>
              <a:rPr lang="en-US" sz="3400" dirty="0">
                <a:latin typeface="Gill Sans MT" panose="020B0502020104020203" pitchFamily="34" charset="0"/>
              </a:rPr>
              <a:t>MINI SALLE DE CONFÉRENCE VIRTUELLE</a:t>
            </a:r>
          </a:p>
          <a:p>
            <a:pPr algn="ctr"/>
            <a:endParaRPr lang="en-US" sz="3400" dirty="0">
              <a:solidFill>
                <a:schemeClr val="bg1"/>
              </a:solidFill>
              <a:latin typeface="Gill Sans MT" panose="020B0502020104020203" pitchFamily="34" charset="0"/>
            </a:endParaRPr>
          </a:p>
          <a:p>
            <a:pPr algn="ctr"/>
            <a:r>
              <a:rPr lang="en-US" sz="3400" dirty="0">
                <a:solidFill>
                  <a:schemeClr val="bg1"/>
                </a:solidFill>
                <a:latin typeface="Gill Sans MT" panose="020B0502020104020203" pitchFamily="34" charset="0"/>
              </a:rPr>
              <a:t>HIVER 2022 </a:t>
            </a:r>
          </a:p>
          <a:p>
            <a:pPr algn="ctr"/>
            <a:r>
              <a:rPr lang="en-US" sz="3400" dirty="0">
                <a:solidFill>
                  <a:schemeClr val="bg1"/>
                </a:solidFill>
                <a:latin typeface="Gill Sans MT" panose="020B0502020104020203" pitchFamily="34" charset="0"/>
              </a:rPr>
              <a:t>RÉUNION RÉGIONALE D'INFORMATION</a:t>
            </a:r>
          </a:p>
        </p:txBody>
      </p:sp>
    </p:spTree>
    <p:extLst>
      <p:ext uri="{BB962C8B-B14F-4D97-AF65-F5344CB8AC3E}">
        <p14:creationId xmlns:p14="http://schemas.microsoft.com/office/powerpoint/2010/main" val="49020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B6F-2D8A-4CB0-BD7A-7C4963AC7D05}"/>
              </a:ext>
            </a:extLst>
          </p:cNvPr>
          <p:cNvSpPr>
            <a:spLocks noGrp="1"/>
          </p:cNvSpPr>
          <p:nvPr>
            <p:ph type="title"/>
          </p:nvPr>
        </p:nvSpPr>
        <p:spPr/>
        <p:txBody>
          <a:bodyPr/>
          <a:lstStyle/>
          <a:p>
            <a:r>
              <a:rPr lang="fr-FR" dirty="0"/>
              <a:t>élément clé à retenir</a:t>
            </a:r>
            <a:endParaRPr lang="en-US" dirty="0"/>
          </a:p>
        </p:txBody>
      </p:sp>
      <p:pic>
        <p:nvPicPr>
          <p:cNvPr id="8" name="Graphic 7" descr="Social network with solid fill">
            <a:extLst>
              <a:ext uri="{FF2B5EF4-FFF2-40B4-BE49-F238E27FC236}">
                <a16:creationId xmlns:a16="http://schemas.microsoft.com/office/drawing/2014/main" id="{F67D68B3-B5DD-49CC-B40A-4A948A379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692" y="2388838"/>
            <a:ext cx="3626616" cy="3626616"/>
          </a:xfrm>
          <a:prstGeom prst="rect">
            <a:avLst/>
          </a:prstGeom>
        </p:spPr>
      </p:pic>
    </p:spTree>
    <p:extLst>
      <p:ext uri="{BB962C8B-B14F-4D97-AF65-F5344CB8AC3E}">
        <p14:creationId xmlns:p14="http://schemas.microsoft.com/office/powerpoint/2010/main" val="42613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en-US" sz="5000" dirty="0"/>
              <a:t>MERCI</a:t>
            </a:r>
            <a:endParaRPr sz="5000" dirty="0"/>
          </a:p>
        </p:txBody>
      </p:sp>
      <p:pic>
        <p:nvPicPr>
          <p:cNvPr id="218" name="Google Shape;218;p37" descr="Diagram showing the movement of Zoom participants between the main room and several breakout rooms."/>
          <p:cNvPicPr preferRelativeResize="0"/>
          <p:nvPr/>
        </p:nvPicPr>
        <p:blipFill rotWithShape="1">
          <a:blip r:embed="rId3">
            <a:alphaModFix/>
          </a:blip>
          <a:srcRect/>
          <a:stretch/>
        </p:blipFill>
        <p:spPr>
          <a:xfrm>
            <a:off x="2229492" y="2366301"/>
            <a:ext cx="7733016" cy="4146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581192" y="702156"/>
            <a:ext cx="11029500" cy="1013700"/>
          </a:xfrm>
          <a:noFill/>
          <a:ln>
            <a:noFill/>
          </a:ln>
        </p:spPr>
        <p:txBody>
          <a:bodyPr spcFirstLastPara="1" wrap="square" lIns="91425" tIns="45700" rIns="91425" bIns="45700" anchor="b" anchorCtr="0">
            <a:normAutofit/>
          </a:bodyPr>
          <a:lstStyle/>
          <a:p>
            <a:pPr lvl="0"/>
            <a:r>
              <a:rPr lang="en-US" dirty="0">
                <a:latin typeface="Gill Sans" panose="020B0604020202020204" charset="0"/>
              </a:rPr>
              <a:t>INTRODUCTIONS</a:t>
            </a:r>
          </a:p>
        </p:txBody>
      </p:sp>
      <p:sp>
        <p:nvSpPr>
          <p:cNvPr id="122" name="Google Shape;122;p2"/>
          <p:cNvSpPr txBox="1">
            <a:spLocks noGrp="1"/>
          </p:cNvSpPr>
          <p:nvPr>
            <p:ph type="body" idx="1"/>
          </p:nvPr>
        </p:nvSpPr>
        <p:spPr>
          <a:xfrm>
            <a:off x="581025" y="2181224"/>
            <a:ext cx="7691438" cy="3648075"/>
          </a:xfrm>
          <a:noFill/>
          <a:ln>
            <a:noFill/>
          </a:ln>
        </p:spPr>
        <p:txBody>
          <a:bodyPr spcFirstLastPara="1" wrap="square" lIns="91425" tIns="45700" rIns="91425" bIns="45700" anchor="ctr" anchorCtr="0">
            <a:normAutofit/>
          </a:bodyPr>
          <a:lstStyle/>
          <a:p>
            <a:pPr>
              <a:spcAft>
                <a:spcPts val="2400"/>
              </a:spcAft>
            </a:pPr>
            <a:r>
              <a:rPr lang="fr-FR" sz="3200" dirty="0">
                <a:solidFill>
                  <a:schemeClr val="tx1"/>
                </a:solidFill>
              </a:rPr>
              <a:t>Votre nom et votre fonction</a:t>
            </a:r>
          </a:p>
          <a:p>
            <a:pPr>
              <a:spcAft>
                <a:spcPts val="2400"/>
              </a:spcAft>
            </a:pPr>
            <a:r>
              <a:rPr lang="fr-FR" sz="3200" dirty="0">
                <a:solidFill>
                  <a:schemeClr val="tx1"/>
                </a:solidFill>
              </a:rPr>
              <a:t>Le(s) groupe(s) et/ou organisation(s) que vous représentez</a:t>
            </a:r>
          </a:p>
        </p:txBody>
      </p:sp>
      <p:pic>
        <p:nvPicPr>
          <p:cNvPr id="7" name="Graphic 6" descr="Online meeting with solid fill">
            <a:extLst>
              <a:ext uri="{FF2B5EF4-FFF2-40B4-BE49-F238E27FC236}">
                <a16:creationId xmlns:a16="http://schemas.microsoft.com/office/drawing/2014/main" id="{6072B946-60DF-4F8A-BD62-916776EC3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337" y="2528888"/>
            <a:ext cx="3009900" cy="3009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2A9D-B460-486E-B0E1-2162F989CDDC}"/>
              </a:ext>
            </a:extLst>
          </p:cNvPr>
          <p:cNvSpPr>
            <a:spLocks noGrp="1"/>
          </p:cNvSpPr>
          <p:nvPr>
            <p:ph type="title"/>
          </p:nvPr>
        </p:nvSpPr>
        <p:spPr/>
        <p:txBody>
          <a:bodyPr/>
          <a:lstStyle/>
          <a:p>
            <a:r>
              <a:rPr lang="fr-FR" dirty="0"/>
              <a:t>CONDITIONS D'OBTENTION DU DIPLÔME DE L'ÉTAT DE NEW YORK : DISTRIBUTION DES CRÉDITS</a:t>
            </a:r>
            <a:endParaRPr lang="en-US" dirty="0"/>
          </a:p>
        </p:txBody>
      </p:sp>
      <p:sp>
        <p:nvSpPr>
          <p:cNvPr id="18" name="Content Placeholder 17">
            <a:extLst>
              <a:ext uri="{FF2B5EF4-FFF2-40B4-BE49-F238E27FC236}">
                <a16:creationId xmlns:a16="http://schemas.microsoft.com/office/drawing/2014/main" id="{D832A6AC-115A-414C-9FDD-44D59D4DCE75}"/>
              </a:ext>
            </a:extLst>
          </p:cNvPr>
          <p:cNvSpPr>
            <a:spLocks noGrp="1"/>
          </p:cNvSpPr>
          <p:nvPr>
            <p:ph sz="half" idx="1"/>
          </p:nvPr>
        </p:nvSpPr>
        <p:spPr>
          <a:xfrm>
            <a:off x="581192" y="2228003"/>
            <a:ext cx="4781029" cy="4572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fr-FR" dirty="0">
                <a:solidFill>
                  <a:schemeClr val="tx1"/>
                </a:solidFill>
              </a:rPr>
              <a:t>Choix des élèves dans la sélection des cours</a:t>
            </a:r>
          </a:p>
        </p:txBody>
      </p:sp>
      <p:sp>
        <p:nvSpPr>
          <p:cNvPr id="9" name="Content Placeholder 8">
            <a:extLst>
              <a:ext uri="{FF2B5EF4-FFF2-40B4-BE49-F238E27FC236}">
                <a16:creationId xmlns:a16="http://schemas.microsoft.com/office/drawing/2014/main" id="{7B5EAE17-D9E6-41CA-B913-F7298FB8A11B}"/>
              </a:ext>
            </a:extLst>
          </p:cNvPr>
          <p:cNvSpPr>
            <a:spLocks noGrp="1"/>
          </p:cNvSpPr>
          <p:nvPr>
            <p:ph sz="half" idx="10"/>
          </p:nvPr>
        </p:nvSpPr>
        <p:spPr>
          <a:xfrm>
            <a:off x="784392" y="2685203"/>
            <a:ext cx="5422444" cy="796350"/>
          </a:xfrm>
          <a:prstGeom prst="roundRect">
            <a:avLst/>
          </a:prstGeom>
        </p:spPr>
        <p:style>
          <a:lnRef idx="2">
            <a:schemeClr val="accent4"/>
          </a:lnRef>
          <a:fillRef idx="1">
            <a:schemeClr val="lt1"/>
          </a:fillRef>
          <a:effectRef idx="0">
            <a:schemeClr val="accent4"/>
          </a:effectRef>
          <a:fontRef idx="minor">
            <a:schemeClr val="dk1"/>
          </a:fontRef>
        </p:style>
        <p:txBody>
          <a:bodyPr/>
          <a:lstStyle/>
          <a:p>
            <a:pPr>
              <a:buFont typeface="Wingdings" panose="05000000000000000000" pitchFamily="2" charset="2"/>
              <a:buChar char="§"/>
            </a:pPr>
            <a:r>
              <a:rPr lang="fr-FR" dirty="0">
                <a:solidFill>
                  <a:schemeClr val="tx1"/>
                </a:solidFill>
              </a:rPr>
              <a:t>Dans la plupart des disciplines, les élèves choisissent les cours qu'ils veulent suivre</a:t>
            </a:r>
            <a:r>
              <a:rPr lang="en-US" b="0" i="0" dirty="0">
                <a:solidFill>
                  <a:schemeClr val="tx1"/>
                </a:solidFill>
              </a:rPr>
              <a:t>.</a:t>
            </a:r>
            <a:endParaRPr lang="en-US" dirty="0">
              <a:solidFill>
                <a:schemeClr val="tx1"/>
              </a:solidFill>
            </a:endParaRPr>
          </a:p>
        </p:txBody>
      </p:sp>
      <p:sp>
        <p:nvSpPr>
          <p:cNvPr id="15" name="Content Placeholder 14">
            <a:extLst>
              <a:ext uri="{FF2B5EF4-FFF2-40B4-BE49-F238E27FC236}">
                <a16:creationId xmlns:a16="http://schemas.microsoft.com/office/drawing/2014/main" id="{FFF3CA87-6A59-4B75-B5EB-2C1834A371D6}"/>
              </a:ext>
            </a:extLst>
          </p:cNvPr>
          <p:cNvSpPr>
            <a:spLocks noGrp="1"/>
          </p:cNvSpPr>
          <p:nvPr>
            <p:ph sz="half" idx="11"/>
          </p:nvPr>
        </p:nvSpPr>
        <p:spPr>
          <a:xfrm>
            <a:off x="581191" y="3749441"/>
            <a:ext cx="4781029" cy="457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fr-FR" dirty="0">
                <a:solidFill>
                  <a:schemeClr val="tx1"/>
                </a:solidFill>
              </a:rPr>
              <a:t>Cours obligatoires</a:t>
            </a:r>
          </a:p>
        </p:txBody>
      </p:sp>
      <p:sp>
        <p:nvSpPr>
          <p:cNvPr id="11" name="Content Placeholder 10">
            <a:extLst>
              <a:ext uri="{FF2B5EF4-FFF2-40B4-BE49-F238E27FC236}">
                <a16:creationId xmlns:a16="http://schemas.microsoft.com/office/drawing/2014/main" id="{7B1CE54A-4CF8-46EF-B6A3-53256A8917FA}"/>
              </a:ext>
            </a:extLst>
          </p:cNvPr>
          <p:cNvSpPr>
            <a:spLocks noGrp="1"/>
          </p:cNvSpPr>
          <p:nvPr>
            <p:ph sz="half" idx="12"/>
          </p:nvPr>
        </p:nvSpPr>
        <p:spPr>
          <a:xfrm>
            <a:off x="784392" y="4206640"/>
            <a:ext cx="5422444" cy="2301961"/>
          </a:xfrm>
          <a:prstGeom prst="roundRect">
            <a:avLst/>
          </a:prstGeom>
        </p:spPr>
        <p:style>
          <a:lnRef idx="2">
            <a:schemeClr val="accent1"/>
          </a:lnRef>
          <a:fillRef idx="1">
            <a:schemeClr val="lt1"/>
          </a:fillRef>
          <a:effectRef idx="0">
            <a:schemeClr val="accent1"/>
          </a:effectRef>
          <a:fontRef idx="minor">
            <a:schemeClr val="dk1"/>
          </a:fontRef>
        </p:style>
        <p:txBody>
          <a:bodyPr>
            <a:normAutofit/>
          </a:bodyPr>
          <a:lstStyle/>
          <a:p>
            <a:pPr lvl="0">
              <a:buFont typeface="Wingdings" panose="05000000000000000000" pitchFamily="2" charset="2"/>
              <a:buChar char="§"/>
            </a:pPr>
            <a:r>
              <a:rPr lang="fr-FR" dirty="0">
                <a:solidFill>
                  <a:schemeClr val="tx1"/>
                </a:solidFill>
              </a:rPr>
              <a:t>Santé (½ crédit requis)</a:t>
            </a:r>
          </a:p>
          <a:p>
            <a:pPr lvl="0">
              <a:buFont typeface="Wingdings" panose="05000000000000000000" pitchFamily="2" charset="2"/>
              <a:buChar char="§"/>
            </a:pPr>
            <a:r>
              <a:rPr lang="fr-FR" dirty="0">
                <a:solidFill>
                  <a:schemeClr val="tx1"/>
                </a:solidFill>
              </a:rPr>
              <a:t>Histoire et géographie mondiale (2 crédits requis)</a:t>
            </a:r>
          </a:p>
          <a:p>
            <a:pPr lvl="0">
              <a:buFont typeface="Wingdings" panose="05000000000000000000" pitchFamily="2" charset="2"/>
              <a:buChar char="§"/>
            </a:pPr>
            <a:r>
              <a:rPr lang="fr-FR" dirty="0">
                <a:solidFill>
                  <a:schemeClr val="tx1"/>
                </a:solidFill>
              </a:rPr>
              <a:t>Histoire des États-Unis (1 crédit requis)</a:t>
            </a:r>
          </a:p>
          <a:p>
            <a:pPr lvl="0">
              <a:buFont typeface="Wingdings" panose="05000000000000000000" pitchFamily="2" charset="2"/>
              <a:buChar char="§"/>
            </a:pPr>
            <a:r>
              <a:rPr lang="fr-FR" dirty="0">
                <a:solidFill>
                  <a:schemeClr val="tx1"/>
                </a:solidFill>
              </a:rPr>
              <a:t>Participation au gouvernement (½ crédit requis)</a:t>
            </a:r>
          </a:p>
          <a:p>
            <a:pPr lvl="0">
              <a:buFont typeface="Wingdings" panose="05000000000000000000" pitchFamily="2" charset="2"/>
              <a:buChar char="§"/>
            </a:pPr>
            <a:r>
              <a:rPr lang="fr-FR" dirty="0">
                <a:solidFill>
                  <a:schemeClr val="tx1"/>
                </a:solidFill>
              </a:rPr>
              <a:t>Économie (½ crédit requis)</a:t>
            </a:r>
          </a:p>
        </p:txBody>
      </p:sp>
      <p:graphicFrame>
        <p:nvGraphicFramePr>
          <p:cNvPr id="12" name="Content Placeholder 11">
            <a:extLst>
              <a:ext uri="{FF2B5EF4-FFF2-40B4-BE49-F238E27FC236}">
                <a16:creationId xmlns:a16="http://schemas.microsoft.com/office/drawing/2014/main" id="{651C115A-4472-4C9A-AE20-324D8F27B954}"/>
              </a:ext>
            </a:extLst>
          </p:cNvPr>
          <p:cNvGraphicFramePr>
            <a:graphicFrameLocks noGrp="1"/>
          </p:cNvGraphicFramePr>
          <p:nvPr>
            <p:ph sz="half" idx="2"/>
            <p:extLst>
              <p:ext uri="{D42A27DB-BD31-4B8C-83A1-F6EECF244321}">
                <p14:modId xmlns:p14="http://schemas.microsoft.com/office/powerpoint/2010/main" val="1007103699"/>
              </p:ext>
            </p:extLst>
          </p:nvPr>
        </p:nvGraphicFramePr>
        <p:xfrm>
          <a:off x="6577989" y="1733314"/>
          <a:ext cx="4222533" cy="4946651"/>
        </p:xfrm>
        <a:graphic>
          <a:graphicData uri="http://schemas.openxmlformats.org/drawingml/2006/table">
            <a:tbl>
              <a:tblPr firstRow="1" firstCol="1" bandRow="1"/>
              <a:tblGrid>
                <a:gridCol w="3597233">
                  <a:extLst>
                    <a:ext uri="{9D8B030D-6E8A-4147-A177-3AD203B41FA5}">
                      <a16:colId xmlns:a16="http://schemas.microsoft.com/office/drawing/2014/main" val="1623015695"/>
                    </a:ext>
                  </a:extLst>
                </a:gridCol>
                <a:gridCol w="625300">
                  <a:extLst>
                    <a:ext uri="{9D8B030D-6E8A-4147-A177-3AD203B41FA5}">
                      <a16:colId xmlns:a16="http://schemas.microsoft.com/office/drawing/2014/main" val="2023156448"/>
                    </a:ext>
                  </a:extLst>
                </a:gridCol>
              </a:tblGrid>
              <a:tr h="323359">
                <a:tc>
                  <a:txBody>
                    <a:bodyPr/>
                    <a:lstStyle/>
                    <a:p>
                      <a:pPr marL="0" marR="0">
                        <a:lnSpc>
                          <a:spcPct val="107000"/>
                        </a:lnSpc>
                        <a:spcBef>
                          <a:spcPts val="0"/>
                        </a:spcBef>
                        <a:spcAft>
                          <a:spcPts val="0"/>
                        </a:spcAft>
                      </a:pPr>
                      <a:r>
                        <a:rPr lang="en-US" sz="1200" dirty="0">
                          <a:effectLst/>
                          <a:latin typeface="Gill Sans" panose="020B0604020202020204" charset="0"/>
                          <a:ea typeface="Calibri" panose="020F0502020204030204" pitchFamily="34" charset="0"/>
                          <a:cs typeface="Times New Roman" panose="02020603050405020304" pitchFamily="18" charset="0"/>
                        </a:rPr>
                        <a:t> </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000" dirty="0" err="1">
                          <a:solidFill>
                            <a:srgbClr val="000000"/>
                          </a:solidFill>
                          <a:effectLst/>
                          <a:latin typeface="Gill Sans" panose="020B0604020202020204" charset="0"/>
                          <a:ea typeface="Calibri" panose="020F0502020204030204" pitchFamily="34" charset="0"/>
                          <a:cs typeface="Times New Roman" panose="02020603050405020304" pitchFamily="18" charset="0"/>
                        </a:rPr>
                        <a:t>Nombre</a:t>
                      </a:r>
                      <a:r>
                        <a:rPr lang="en-US" sz="1000" dirty="0">
                          <a:solidFill>
                            <a:srgbClr val="000000"/>
                          </a:solidFill>
                          <a:effectLst/>
                          <a:latin typeface="Gill Sans" panose="020B0604020202020204" charset="0"/>
                          <a:ea typeface="Calibri" panose="020F0502020204030204" pitchFamily="34" charset="0"/>
                          <a:cs typeface="Times New Roman" panose="02020603050405020304" pitchFamily="18" charset="0"/>
                        </a:rPr>
                        <a:t> minimum de </a:t>
                      </a:r>
                      <a:r>
                        <a:rPr lang="en-US" sz="1000" dirty="0" err="1">
                          <a:solidFill>
                            <a:srgbClr val="000000"/>
                          </a:solidFill>
                          <a:effectLst/>
                          <a:latin typeface="Gill Sans" panose="020B0604020202020204" charset="0"/>
                          <a:ea typeface="Calibri" panose="020F0502020204030204" pitchFamily="34" charset="0"/>
                          <a:cs typeface="Times New Roman" panose="02020603050405020304" pitchFamily="18" charset="0"/>
                        </a:rPr>
                        <a:t>crédits</a:t>
                      </a:r>
                      <a:endParaRPr lang="en-US" sz="1000" dirty="0">
                        <a:solidFill>
                          <a:srgbClr val="000000"/>
                        </a:solidFill>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83950546"/>
                  </a:ext>
                </a:extLst>
              </a:tr>
              <a:tr h="183834">
                <a:tc>
                  <a:txBody>
                    <a:bodyPr/>
                    <a:lstStyle/>
                    <a:p>
                      <a:pPr marL="0" marR="0">
                        <a:lnSpc>
                          <a:spcPct val="107000"/>
                        </a:lnSpc>
                        <a:spcBef>
                          <a:spcPts val="0"/>
                        </a:spcBef>
                        <a:spcAft>
                          <a:spcPts val="0"/>
                        </a:spcAft>
                      </a:pPr>
                      <a:r>
                        <a:rPr lang="en-US" sz="1400" dirty="0" err="1">
                          <a:solidFill>
                            <a:srgbClr val="000000"/>
                          </a:solidFill>
                          <a:effectLst/>
                          <a:latin typeface="Gill Sans" panose="020B0604020202020204" charset="0"/>
                          <a:ea typeface="Calibri" panose="020F0502020204030204" pitchFamily="34" charset="0"/>
                          <a:cs typeface="Times New Roman" panose="02020603050405020304" pitchFamily="18" charset="0"/>
                        </a:rPr>
                        <a:t>Anglais</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4</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7516658"/>
                  </a:ext>
                </a:extLst>
              </a:tr>
              <a:tr h="1010267">
                <a:tc>
                  <a:txBody>
                    <a:bodyPr/>
                    <a:lstStyle/>
                    <a:p>
                      <a:pPr marL="0" marR="0">
                        <a:lnSpc>
                          <a:spcPct val="107000"/>
                        </a:lnSpc>
                        <a:spcBef>
                          <a:spcPts val="0"/>
                        </a:spcBef>
                        <a:spcAft>
                          <a:spcPts val="0"/>
                        </a:spcAft>
                      </a:pPr>
                      <a:r>
                        <a:rPr lang="fr-FR" sz="1400"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Sciences sociales</a:t>
                      </a:r>
                      <a:endParaRPr lang="fr-FR" sz="1200" noProof="0" dirty="0">
                        <a:effectLst/>
                        <a:latin typeface="Gill Sans"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fr-FR" sz="1400" i="1"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Répartis comme suit </a:t>
                      </a:r>
                      <a:r>
                        <a:rPr lang="en-US"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Histoire des États-Unis (1)</a:t>
                      </a: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Histoire et géographie mondiales (2)</a:t>
                      </a: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Participation au gouvernement (½)</a:t>
                      </a: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Économie (½)</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4</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79204829"/>
                  </a:ext>
                </a:extLst>
              </a:tr>
              <a:tr h="846667">
                <a:tc>
                  <a:txBody>
                    <a:bodyPr/>
                    <a:lstStyle/>
                    <a:p>
                      <a:pPr marL="0" marR="0">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Science</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fr-FR" sz="1400" i="1"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Répartis comme suit :</a:t>
                      </a:r>
                      <a:endParaRPr lang="fr-FR" sz="1200" noProof="0" dirty="0">
                        <a:effectLst/>
                        <a:latin typeface="Gill Sans" panose="020B0604020202020204" charset="0"/>
                        <a:ea typeface="Calibri" panose="020F0502020204030204" pitchFamily="34" charset="0"/>
                        <a:cs typeface="Times New Roman" panose="02020603050405020304" pitchFamily="18" charset="0"/>
                      </a:endParaRP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Sciences de la vie (1)</a:t>
                      </a: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Sciences physiques (1)</a:t>
                      </a:r>
                    </a:p>
                    <a:p>
                      <a:pPr marL="152400" marR="0">
                        <a:lnSpc>
                          <a:spcPct val="107000"/>
                        </a:lnSpc>
                        <a:spcBef>
                          <a:spcPts val="0"/>
                        </a:spcBef>
                        <a:spcAft>
                          <a:spcPts val="0"/>
                        </a:spcAft>
                      </a:pPr>
                      <a:r>
                        <a:rPr lang="fr-FR"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Sciences de la vie ou sciences physiques </a:t>
                      </a:r>
                      <a:r>
                        <a:rPr lang="en-US" sz="1400" i="1" dirty="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3</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1580489"/>
                  </a:ext>
                </a:extLst>
              </a:tr>
              <a:tr h="183834">
                <a:tc>
                  <a:txBody>
                    <a:bodyPr/>
                    <a:lstStyle/>
                    <a:p>
                      <a:pPr marL="0" marR="0">
                        <a:lnSpc>
                          <a:spcPct val="107000"/>
                        </a:lnSpc>
                        <a:spcBef>
                          <a:spcPts val="0"/>
                        </a:spcBef>
                        <a:spcAft>
                          <a:spcPts val="0"/>
                        </a:spcAft>
                      </a:pPr>
                      <a:r>
                        <a:rPr lang="fr-FR" sz="1400"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Mathématiques</a:t>
                      </a:r>
                      <a:endParaRPr lang="fr-FR" sz="1200" noProof="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3</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19510975"/>
                  </a:ext>
                </a:extLst>
              </a:tr>
              <a:tr h="183834">
                <a:tc>
                  <a:txBody>
                    <a:bodyPr/>
                    <a:lstStyle/>
                    <a:p>
                      <a:pPr marL="0" marR="0">
                        <a:lnSpc>
                          <a:spcPct val="107000"/>
                        </a:lnSpc>
                        <a:spcBef>
                          <a:spcPts val="0"/>
                        </a:spcBef>
                        <a:spcAft>
                          <a:spcPts val="0"/>
                        </a:spcAft>
                      </a:pPr>
                      <a:r>
                        <a:rPr lang="fr-FR" sz="1400"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Langues du monde</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0160" marR="0" algn="ctr">
                        <a:lnSpc>
                          <a:spcPct val="107000"/>
                        </a:lnSpc>
                        <a:spcBef>
                          <a:spcPts val="0"/>
                        </a:spcBef>
                        <a:spcAft>
                          <a:spcPts val="0"/>
                        </a:spcAft>
                        <a:tabLst>
                          <a:tab pos="295910" algn="l"/>
                        </a:tabLs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475802"/>
                  </a:ext>
                </a:extLst>
              </a:tr>
              <a:tr h="208065">
                <a:tc>
                  <a:txBody>
                    <a:bodyPr/>
                    <a:lstStyle/>
                    <a:p>
                      <a:pPr marL="0" marR="0">
                        <a:lnSpc>
                          <a:spcPct val="107000"/>
                        </a:lnSpc>
                        <a:spcBef>
                          <a:spcPts val="0"/>
                        </a:spcBef>
                        <a:spcAft>
                          <a:spcPts val="0"/>
                        </a:spcAft>
                      </a:pPr>
                      <a:r>
                        <a:rPr lang="fr-FR"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Art visuel, musique, danse et/ou théâtre</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1800576"/>
                  </a:ext>
                </a:extLst>
              </a:tr>
              <a:tr h="376209">
                <a:tc>
                  <a:txBody>
                    <a:bodyPr/>
                    <a:lstStyle/>
                    <a:p>
                      <a:pPr marL="0" marR="0">
                        <a:lnSpc>
                          <a:spcPct val="107000"/>
                        </a:lnSpc>
                        <a:spcBef>
                          <a:spcPts val="0"/>
                        </a:spcBef>
                        <a:spcAft>
                          <a:spcPts val="0"/>
                        </a:spcAft>
                      </a:pPr>
                      <a:r>
                        <a:rPr lang="fr-FR" sz="1400"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Éducation</a:t>
                      </a: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 Physique </a:t>
                      </a:r>
                    </a:p>
                    <a:p>
                      <a:pPr marL="0" marR="0">
                        <a:lnSpc>
                          <a:spcPct val="107000"/>
                        </a:lnSpc>
                        <a:spcBef>
                          <a:spcPts val="0"/>
                        </a:spcBef>
                        <a:spcAft>
                          <a:spcPts val="0"/>
                        </a:spcAft>
                      </a:pPr>
                      <a:r>
                        <a:rPr lang="fr-FR" sz="1400" i="1"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(participation chaque semestre)</a:t>
                      </a:r>
                      <a:endParaRPr lang="fr-FR" sz="1200" noProof="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2</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6695373"/>
                  </a:ext>
                </a:extLst>
              </a:tr>
              <a:tr h="183834">
                <a:tc>
                  <a:txBody>
                    <a:bodyPr/>
                    <a:lstStyle/>
                    <a:p>
                      <a:pPr marL="0" marR="0">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Santé</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½ </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19212892"/>
                  </a:ext>
                </a:extLst>
              </a:tr>
              <a:tr h="183834">
                <a:tc>
                  <a:txBody>
                    <a:bodyPr/>
                    <a:lstStyle/>
                    <a:p>
                      <a:pPr marL="0" marR="0">
                        <a:lnSpc>
                          <a:spcPct val="107000"/>
                        </a:lnSpc>
                        <a:spcBef>
                          <a:spcPts val="0"/>
                        </a:spcBef>
                        <a:spcAft>
                          <a:spcPts val="0"/>
                        </a:spcAft>
                      </a:pPr>
                      <a:r>
                        <a:rPr lang="fr-FR" sz="1400" noProof="0" dirty="0">
                          <a:solidFill>
                            <a:srgbClr val="000000"/>
                          </a:solidFill>
                          <a:effectLst/>
                          <a:latin typeface="Gill Sans" panose="020B0604020202020204" charset="0"/>
                          <a:ea typeface="Calibri" panose="020F0502020204030204" pitchFamily="34" charset="0"/>
                          <a:cs typeface="Times New Roman" panose="02020603050405020304" pitchFamily="18" charset="0"/>
                        </a:rPr>
                        <a:t>Cours facultatifs</a:t>
                      </a:r>
                      <a:endParaRPr lang="fr-FR" sz="1200" noProof="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dirty="0">
                          <a:solidFill>
                            <a:srgbClr val="000000"/>
                          </a:solidFill>
                          <a:effectLst/>
                          <a:latin typeface="Gill Sans" panose="020B0604020202020204" charset="0"/>
                          <a:ea typeface="Calibri" panose="020F0502020204030204" pitchFamily="34" charset="0"/>
                          <a:cs typeface="Times New Roman" panose="02020603050405020304" pitchFamily="18" charset="0"/>
                        </a:rPr>
                        <a:t>3 ½ </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03362376"/>
                  </a:ext>
                </a:extLst>
              </a:tr>
              <a:tr h="183834">
                <a:tc>
                  <a:txBody>
                    <a:bodyPr/>
                    <a:lstStyle/>
                    <a:p>
                      <a:pPr marL="0" marR="0" algn="r">
                        <a:lnSpc>
                          <a:spcPct val="107000"/>
                        </a:lnSpc>
                        <a:spcBef>
                          <a:spcPts val="0"/>
                        </a:spcBef>
                        <a:spcAft>
                          <a:spcPts val="0"/>
                        </a:spcAft>
                      </a:pPr>
                      <a:r>
                        <a:rPr lang="en-US" sz="1400" b="1" dirty="0">
                          <a:solidFill>
                            <a:srgbClr val="000000"/>
                          </a:solidFill>
                          <a:effectLst/>
                          <a:latin typeface="Gill Sans" panose="020B0604020202020204" charset="0"/>
                          <a:ea typeface="Calibri" panose="020F0502020204030204" pitchFamily="34" charset="0"/>
                          <a:cs typeface="Times New Roman" panose="02020603050405020304" pitchFamily="18" charset="0"/>
                        </a:rPr>
                        <a:t>Total</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b="1" dirty="0">
                          <a:solidFill>
                            <a:srgbClr val="000000"/>
                          </a:solidFill>
                          <a:effectLst/>
                          <a:latin typeface="Gill Sans" panose="020B0604020202020204" charset="0"/>
                          <a:ea typeface="Calibri" panose="020F0502020204030204" pitchFamily="34" charset="0"/>
                          <a:cs typeface="Times New Roman" panose="02020603050405020304" pitchFamily="18" charset="0"/>
                        </a:rPr>
                        <a:t>22</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802649924"/>
                  </a:ext>
                </a:extLst>
              </a:tr>
            </a:tbl>
          </a:graphicData>
        </a:graphic>
      </p:graphicFrame>
    </p:spTree>
    <p:extLst>
      <p:ext uri="{BB962C8B-B14F-4D97-AF65-F5344CB8AC3E}">
        <p14:creationId xmlns:p14="http://schemas.microsoft.com/office/powerpoint/2010/main" val="5721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DB23-F64A-4B38-9F2E-2C7E5C982BD7}"/>
              </a:ext>
            </a:extLst>
          </p:cNvPr>
          <p:cNvSpPr>
            <a:spLocks noGrp="1"/>
          </p:cNvSpPr>
          <p:nvPr>
            <p:ph type="title"/>
          </p:nvPr>
        </p:nvSpPr>
        <p:spPr/>
        <p:txBody>
          <a:bodyPr/>
          <a:lstStyle/>
          <a:p>
            <a:r>
              <a:rPr lang="en-US" dirty="0"/>
              <a:t>VOIES MULTIPLES (+1)</a:t>
            </a:r>
          </a:p>
        </p:txBody>
      </p:sp>
      <p:sp>
        <p:nvSpPr>
          <p:cNvPr id="8" name="Content Placeholder 23">
            <a:extLst>
              <a:ext uri="{FF2B5EF4-FFF2-40B4-BE49-F238E27FC236}">
                <a16:creationId xmlns:a16="http://schemas.microsoft.com/office/drawing/2014/main" id="{C1DFDA8F-FA99-4BAF-9DC0-CCF66E488CD7}"/>
              </a:ext>
            </a:extLst>
          </p:cNvPr>
          <p:cNvSpPr>
            <a:spLocks noGrp="1"/>
          </p:cNvSpPr>
          <p:nvPr>
            <p:ph sz="half" idx="1"/>
          </p:nvPr>
        </p:nvSpPr>
        <p:spPr>
          <a:xfrm>
            <a:off x="1100089" y="2192279"/>
            <a:ext cx="3786188" cy="1077475"/>
          </a:xfrm>
        </p:spPr>
        <p:txBody>
          <a:bodyPr>
            <a:normAutofit fontScale="92500" lnSpcReduction="20000"/>
          </a:bodyPr>
          <a:lstStyle/>
          <a:p>
            <a:pPr marL="123444" indent="0" algn="ctr">
              <a:buNone/>
            </a:pPr>
            <a:r>
              <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sp>
        <p:nvSpPr>
          <p:cNvPr id="5" name="Content Placeholder 4">
            <a:extLst>
              <a:ext uri="{FF2B5EF4-FFF2-40B4-BE49-F238E27FC236}">
                <a16:creationId xmlns:a16="http://schemas.microsoft.com/office/drawing/2014/main" id="{C3C99319-BDC1-4E5E-B713-8DC212771F9B}"/>
              </a:ext>
            </a:extLst>
          </p:cNvPr>
          <p:cNvSpPr>
            <a:spLocks noGrp="1"/>
          </p:cNvSpPr>
          <p:nvPr>
            <p:ph sz="half" idx="10"/>
          </p:nvPr>
        </p:nvSpPr>
        <p:spPr>
          <a:xfrm>
            <a:off x="1546578" y="3317661"/>
            <a:ext cx="2787561" cy="1123827"/>
          </a:xfrm>
        </p:spPr>
        <p:txBody>
          <a:bodyPr anchor="t">
            <a:normAutofit fontScale="85000" lnSpcReduction="10000"/>
          </a:bodyPr>
          <a:lstStyle/>
          <a:p>
            <a:pPr marL="123444" lvl="0" indent="0" algn="ctr">
              <a:spcBef>
                <a:spcPct val="0"/>
              </a:spcBef>
              <a:buSzTx/>
              <a:buNone/>
              <a:defRPr/>
            </a:pPr>
            <a:r>
              <a:rPr lang="fr-FR" altLang="en-US" sz="2000" b="1" dirty="0">
                <a:solidFill>
                  <a:prstClr val="black"/>
                </a:solidFill>
                <a:ea typeface="ＭＳ Ｐゴシック" pitchFamily="34" charset="-128"/>
              </a:rPr>
              <a:t>Tous les étudiants doivent passer 4 évaluations obligatoires (une dans chaque discipline)</a:t>
            </a:r>
          </a:p>
        </p:txBody>
      </p:sp>
      <p:sp>
        <p:nvSpPr>
          <p:cNvPr id="9" name="Left Brace 8">
            <a:extLst>
              <a:ext uri="{FF2B5EF4-FFF2-40B4-BE49-F238E27FC236}">
                <a16:creationId xmlns:a16="http://schemas.microsoft.com/office/drawing/2014/main" id="{AC2FF1DA-8F32-4B1B-BEFD-D34E349CEC87}"/>
              </a:ext>
              <a:ext uri="{C183D7F6-B498-43B3-948B-1728B52AA6E4}">
                <adec:decorative xmlns:adec="http://schemas.microsoft.com/office/drawing/2017/decorative" val="1"/>
              </a:ext>
            </a:extLst>
          </p:cNvPr>
          <p:cNvSpPr>
            <a:spLocks/>
          </p:cNvSpPr>
          <p:nvPr/>
        </p:nvSpPr>
        <p:spPr bwMode="auto">
          <a:xfrm rot="5400000">
            <a:off x="2827473" y="2345372"/>
            <a:ext cx="331419" cy="4646645"/>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pic>
        <p:nvPicPr>
          <p:cNvPr id="22" name="Content Placeholder 26" descr="individual circles containing each of the four required disciplinary assessments (English, mathematics, science, and social studies)">
            <a:extLst>
              <a:ext uri="{FF2B5EF4-FFF2-40B4-BE49-F238E27FC236}">
                <a16:creationId xmlns:a16="http://schemas.microsoft.com/office/drawing/2014/main" id="{87B73150-02E1-46E6-A8CB-9573A5B12E4C}"/>
              </a:ext>
            </a:extLst>
          </p:cNvPr>
          <p:cNvPicPr>
            <a:picLocks noGrp="1" noChangeAspect="1"/>
          </p:cNvPicPr>
          <p:nvPr>
            <p:ph sz="half" idx="12"/>
          </p:nvPr>
        </p:nvPicPr>
        <p:blipFill>
          <a:blip r:embed="rId3"/>
          <a:stretch>
            <a:fillRect/>
          </a:stretch>
        </p:blipFill>
        <p:spPr>
          <a:xfrm>
            <a:off x="300367" y="4840716"/>
            <a:ext cx="5328550" cy="1466918"/>
          </a:xfrm>
          <a:prstGeom prst="rect">
            <a:avLst/>
          </a:prstGeom>
        </p:spPr>
      </p:pic>
      <p:sp>
        <p:nvSpPr>
          <p:cNvPr id="4" name="Content Placeholder 3">
            <a:extLst>
              <a:ext uri="{FF2B5EF4-FFF2-40B4-BE49-F238E27FC236}">
                <a16:creationId xmlns:a16="http://schemas.microsoft.com/office/drawing/2014/main" id="{FEC0C66A-3A8F-4D09-9BA6-3FDD5EA8998F}"/>
              </a:ext>
            </a:extLst>
          </p:cNvPr>
          <p:cNvSpPr>
            <a:spLocks noGrp="1"/>
          </p:cNvSpPr>
          <p:nvPr>
            <p:ph sz="half" idx="2"/>
          </p:nvPr>
        </p:nvSpPr>
        <p:spPr>
          <a:xfrm>
            <a:off x="5039668" y="3477470"/>
            <a:ext cx="1523416" cy="1466919"/>
          </a:xfrm>
        </p:spPr>
        <p:txBody>
          <a:bodyPr>
            <a:normAutofit/>
          </a:bodyPr>
          <a:lstStyle/>
          <a:p>
            <a:pPr marL="123444" indent="0">
              <a:buNone/>
            </a:pPr>
            <a:r>
              <a:rPr lang="en-US" sz="8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+1</a:t>
            </a:r>
          </a:p>
        </p:txBody>
      </p:sp>
      <p:sp>
        <p:nvSpPr>
          <p:cNvPr id="19" name="Left Brace 18">
            <a:extLst>
              <a:ext uri="{FF2B5EF4-FFF2-40B4-BE49-F238E27FC236}">
                <a16:creationId xmlns:a16="http://schemas.microsoft.com/office/drawing/2014/main" id="{C1A5F95D-72BA-4E2C-94B5-C711AB62DF0F}"/>
              </a:ext>
              <a:ext uri="{C183D7F6-B498-43B3-948B-1728B52AA6E4}">
                <adec:decorative xmlns:adec="http://schemas.microsoft.com/office/drawing/2017/decorative" val="1"/>
              </a:ext>
            </a:extLst>
          </p:cNvPr>
          <p:cNvSpPr>
            <a:spLocks/>
          </p:cNvSpPr>
          <p:nvPr/>
        </p:nvSpPr>
        <p:spPr bwMode="auto">
          <a:xfrm>
            <a:off x="6563084" y="2192279"/>
            <a:ext cx="86049" cy="4213881"/>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grpSp>
        <p:nvGrpSpPr>
          <p:cNvPr id="11" name="Group 26" descr="individual rectangles containing each of the six pathway options: STEM (Science, Technology, Engineering, and Mathematics), humanities, arts, LOTE (Languages other than English), CTE (Career and Technical Education), and CDOS (Career Development and Occupational Studies)">
            <a:extLst>
              <a:ext uri="{FF2B5EF4-FFF2-40B4-BE49-F238E27FC236}">
                <a16:creationId xmlns:a16="http://schemas.microsoft.com/office/drawing/2014/main" id="{71F885AE-4EE1-4CF1-ADDC-EE6664B44DBC}"/>
              </a:ext>
            </a:extLst>
          </p:cNvPr>
          <p:cNvGrpSpPr>
            <a:grpSpLocks/>
          </p:cNvGrpSpPr>
          <p:nvPr/>
        </p:nvGrpSpPr>
        <p:grpSpPr bwMode="auto">
          <a:xfrm>
            <a:off x="6982414" y="1941688"/>
            <a:ext cx="1343526" cy="4118920"/>
            <a:chOff x="7056119" y="1523352"/>
            <a:chExt cx="1706882" cy="4428972"/>
          </a:xfrm>
          <a:solidFill>
            <a:schemeClr val="accent1"/>
          </a:solidFill>
        </p:grpSpPr>
        <p:sp>
          <p:nvSpPr>
            <p:cNvPr id="12" name="Freeform 16">
              <a:extLst>
                <a:ext uri="{FF2B5EF4-FFF2-40B4-BE49-F238E27FC236}">
                  <a16:creationId xmlns:a16="http://schemas.microsoft.com/office/drawing/2014/main" id="{DE46EE00-8947-4351-BAF3-B0BCE7E72173}"/>
                </a:ext>
              </a:extLst>
            </p:cNvPr>
            <p:cNvSpPr/>
            <p:nvPr/>
          </p:nvSpPr>
          <p:spPr>
            <a:xfrm>
              <a:off x="7056119" y="526406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CDOS</a:t>
              </a:r>
            </a:p>
          </p:txBody>
        </p:sp>
        <p:sp>
          <p:nvSpPr>
            <p:cNvPr id="13" name="Freeform 17">
              <a:extLst>
                <a:ext uri="{FF2B5EF4-FFF2-40B4-BE49-F238E27FC236}">
                  <a16:creationId xmlns:a16="http://schemas.microsoft.com/office/drawing/2014/main" id="{4B5E64A7-1188-4518-9F54-A18BE4C4A024}"/>
                </a:ext>
              </a:extLst>
            </p:cNvPr>
            <p:cNvSpPr/>
            <p:nvPr/>
          </p:nvSpPr>
          <p:spPr>
            <a:xfrm>
              <a:off x="7056119" y="450611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CTE</a:t>
              </a:r>
            </a:p>
          </p:txBody>
        </p:sp>
        <p:sp>
          <p:nvSpPr>
            <p:cNvPr id="14" name="Freeform 19">
              <a:extLst>
                <a:ext uri="{FF2B5EF4-FFF2-40B4-BE49-F238E27FC236}">
                  <a16:creationId xmlns:a16="http://schemas.microsoft.com/office/drawing/2014/main" id="{0657B379-FCB2-4FBE-BA57-617382458687}"/>
                </a:ext>
              </a:extLst>
            </p:cNvPr>
            <p:cNvSpPr/>
            <p:nvPr/>
          </p:nvSpPr>
          <p:spPr>
            <a:xfrm>
              <a:off x="7056119" y="152335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STEM</a:t>
              </a:r>
            </a:p>
          </p:txBody>
        </p:sp>
        <p:sp>
          <p:nvSpPr>
            <p:cNvPr id="15" name="Freeform 20">
              <a:extLst>
                <a:ext uri="{FF2B5EF4-FFF2-40B4-BE49-F238E27FC236}">
                  <a16:creationId xmlns:a16="http://schemas.microsoft.com/office/drawing/2014/main" id="{F1CFC22D-F927-47AF-A3D5-4CFB9B17A234}"/>
                </a:ext>
              </a:extLst>
            </p:cNvPr>
            <p:cNvSpPr/>
            <p:nvPr/>
          </p:nvSpPr>
          <p:spPr>
            <a:xfrm>
              <a:off x="7056119" y="2263126"/>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lvl="0" algn="ctr" defTabSz="755650">
                <a:lnSpc>
                  <a:spcPct val="90000"/>
                </a:lnSpc>
                <a:spcAft>
                  <a:spcPct val="35000"/>
                </a:spcAft>
                <a:defRPr/>
              </a:pPr>
              <a:r>
                <a:rPr lang="en-US" sz="2000" dirty="0">
                  <a:solidFill>
                    <a:prstClr val="black"/>
                  </a:solidFill>
                  <a:latin typeface="Gill Sans MT" panose="020B0502020104020203"/>
                </a:rPr>
                <a:t>Sciences </a:t>
              </a:r>
              <a:r>
                <a:rPr lang="en-US" sz="2000" dirty="0" err="1">
                  <a:solidFill>
                    <a:prstClr val="black"/>
                  </a:solidFill>
                  <a:latin typeface="Gill Sans MT" panose="020B0502020104020203"/>
                </a:rPr>
                <a:t>Sociales</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6" name="Freeform 21">
              <a:extLst>
                <a:ext uri="{FF2B5EF4-FFF2-40B4-BE49-F238E27FC236}">
                  <a16:creationId xmlns:a16="http://schemas.microsoft.com/office/drawing/2014/main" id="{F4049909-5635-4C26-9003-B1C9AE26FE53}"/>
                </a:ext>
              </a:extLst>
            </p:cNvPr>
            <p:cNvSpPr/>
            <p:nvPr/>
          </p:nvSpPr>
          <p:spPr>
            <a:xfrm>
              <a:off x="7056119" y="3002901"/>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Arts</a:t>
              </a:r>
            </a:p>
          </p:txBody>
        </p:sp>
        <p:sp>
          <p:nvSpPr>
            <p:cNvPr id="17" name="Freeform 22">
              <a:extLst>
                <a:ext uri="{FF2B5EF4-FFF2-40B4-BE49-F238E27FC236}">
                  <a16:creationId xmlns:a16="http://schemas.microsoft.com/office/drawing/2014/main" id="{55233874-5CD9-4446-8565-C2DF225DD6EC}"/>
                </a:ext>
              </a:extLst>
            </p:cNvPr>
            <p:cNvSpPr/>
            <p:nvPr/>
          </p:nvSpPr>
          <p:spPr>
            <a:xfrm>
              <a:off x="7056119" y="3748163"/>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ill Sans MT" panose="020B0502020104020203"/>
                  <a:ea typeface="+mn-ea"/>
                  <a:cs typeface="+mn-cs"/>
                </a:rPr>
                <a:t>Langues</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755650" rtl="0" eaLnBrk="1" fontAlgn="auto" latinLnBrk="0" hangingPunct="1">
                <a:lnSpc>
                  <a:spcPct val="90000"/>
                </a:lnSpc>
                <a:spcBef>
                  <a:spcPts val="0"/>
                </a:spcBef>
                <a:spcAft>
                  <a:spcPct val="35000"/>
                </a:spcAft>
                <a:buClrTx/>
                <a:buSzTx/>
                <a:buFontTx/>
                <a:buNone/>
                <a:tabLst/>
                <a:defRPr/>
              </a:pPr>
              <a:r>
                <a:rPr lang="en-US" sz="2000" dirty="0" err="1">
                  <a:solidFill>
                    <a:prstClr val="black"/>
                  </a:solidFill>
                  <a:latin typeface="Gill Sans MT" panose="020B0502020104020203"/>
                </a:rPr>
                <a:t>Mondiales</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18" name="Freeform 16">
            <a:extLst>
              <a:ext uri="{FF2B5EF4-FFF2-40B4-BE49-F238E27FC236}">
                <a16:creationId xmlns:a16="http://schemas.microsoft.com/office/drawing/2014/main" id="{E303B837-7199-4EC2-9B3F-E83F2D0A5DD0}"/>
              </a:ext>
            </a:extLst>
          </p:cNvPr>
          <p:cNvSpPr/>
          <p:nvPr/>
        </p:nvSpPr>
        <p:spPr bwMode="auto">
          <a:xfrm>
            <a:off x="6982414" y="6125417"/>
            <a:ext cx="1343526" cy="64008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2">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64770" tIns="64770" rIns="64770" bIns="64770" spcCol="1270" anchor="ctr"/>
          <a:lstStyle/>
          <a:p>
            <a:pPr lvl="0" algn="ctr" defTabSz="755650">
              <a:lnSpc>
                <a:spcPct val="90000"/>
              </a:lnSpc>
              <a:spcAft>
                <a:spcPct val="35000"/>
              </a:spcAft>
              <a:defRPr/>
            </a:pPr>
            <a:r>
              <a:rPr lang="en-US" sz="2000" dirty="0" err="1">
                <a:solidFill>
                  <a:prstClr val="black"/>
                </a:solidFill>
                <a:latin typeface="Gill Sans MT" panose="020B0502020104020203"/>
              </a:rPr>
              <a:t>Éducation</a:t>
            </a:r>
            <a:r>
              <a:rPr lang="en-US" sz="2000" dirty="0">
                <a:solidFill>
                  <a:prstClr val="black"/>
                </a:solidFill>
                <a:latin typeface="Gill Sans MT" panose="020B0502020104020203"/>
              </a:rPr>
              <a:t> </a:t>
            </a:r>
            <a:r>
              <a:rPr lang="en-US" sz="2000" dirty="0" err="1">
                <a:solidFill>
                  <a:prstClr val="black"/>
                </a:solidFill>
                <a:latin typeface="Gill Sans MT" panose="020B0502020104020203"/>
              </a:rPr>
              <a:t>civique</a:t>
            </a:r>
            <a:r>
              <a:rPr lang="en-US" sz="2000" dirty="0">
                <a:solidFill>
                  <a:prstClr val="black"/>
                </a:solidFill>
                <a:latin typeface="Gill Sans MT" panose="020B0502020104020203"/>
              </a:rPr>
              <a:t>*</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Content Placeholder 5">
            <a:extLst>
              <a:ext uri="{FF2B5EF4-FFF2-40B4-BE49-F238E27FC236}">
                <a16:creationId xmlns:a16="http://schemas.microsoft.com/office/drawing/2014/main" id="{DF5689B3-C820-4E05-A376-606A2C99A65B}"/>
              </a:ext>
            </a:extLst>
          </p:cNvPr>
          <p:cNvSpPr>
            <a:spLocks noGrp="1"/>
          </p:cNvSpPr>
          <p:nvPr>
            <p:ph sz="half" idx="11"/>
          </p:nvPr>
        </p:nvSpPr>
        <p:spPr>
          <a:xfrm>
            <a:off x="8455378" y="1828800"/>
            <a:ext cx="3296355" cy="4394503"/>
          </a:xfrm>
        </p:spPr>
        <p:txBody>
          <a:bodyPr>
            <a:normAutofit fontScale="77500" lnSpcReduction="20000"/>
          </a:bodyPr>
          <a:lstStyle/>
          <a:p>
            <a:pPr marL="0" lvl="0" indent="0" defTabSz="457200">
              <a:spcBef>
                <a:spcPts val="0"/>
              </a:spcBef>
              <a:buClrTx/>
              <a:buSzTx/>
              <a:buNone/>
              <a:defRPr/>
            </a:pPr>
            <a:r>
              <a:rPr lang="fr-FR" sz="2800" kern="1200" dirty="0">
                <a:solidFill>
                  <a:prstClr val="black"/>
                </a:solidFill>
                <a:ea typeface="+mn-ea"/>
                <a:cs typeface="+mn-cs"/>
              </a:rPr>
              <a:t>Si les élèves ne parviennent pas à obtenir la note de réussite de 65 aux Examens des Régents, ils peuvent être éligibles pour</a:t>
            </a:r>
            <a:r>
              <a:rPr kumimoji="0" lang="en-US" sz="2800" b="0" i="0" u="none" strike="noStrike" kern="1200" cap="none" spc="0" normalizeH="0" baseline="0" noProof="0" dirty="0">
                <a:ln>
                  <a:noFill/>
                </a:ln>
                <a:solidFill>
                  <a:prstClr val="black"/>
                </a:solidFill>
                <a:effectLst/>
                <a:uLnTx/>
                <a:uFillTx/>
                <a:ea typeface="+mn-ea"/>
                <a:cs typeface="+mn-cs"/>
              </a:rPr>
              <a:t>:  </a:t>
            </a:r>
          </a:p>
          <a:p>
            <a:pPr marL="285750" lvl="0" indent="-285750" defTabSz="457200">
              <a:spcBef>
                <a:spcPts val="0"/>
              </a:spcBef>
              <a:buClrTx/>
              <a:buSzTx/>
              <a:buFont typeface="Arial" panose="020B0604020202020204" pitchFamily="34" charset="0"/>
              <a:buChar char="•"/>
              <a:defRPr/>
            </a:pPr>
            <a:r>
              <a:rPr lang="fr-FR" sz="2800" kern="1200" dirty="0">
                <a:solidFill>
                  <a:prstClr val="black"/>
                </a:solidFill>
                <a:ea typeface="+mn-ea"/>
                <a:cs typeface="+mn-cs"/>
              </a:rPr>
              <a:t>Des recours </a:t>
            </a:r>
          </a:p>
          <a:p>
            <a:pPr marL="285750" lvl="0" indent="-285750" defTabSz="457200">
              <a:spcBef>
                <a:spcPts val="0"/>
              </a:spcBef>
              <a:buClrTx/>
              <a:buSzTx/>
              <a:buFont typeface="Arial" panose="020B0604020202020204" pitchFamily="34" charset="0"/>
              <a:buChar char="•"/>
              <a:defRPr/>
            </a:pPr>
            <a:r>
              <a:rPr lang="fr-FR" sz="2800" kern="1200" dirty="0">
                <a:solidFill>
                  <a:prstClr val="black"/>
                </a:solidFill>
                <a:ea typeface="+mn-ea"/>
                <a:cs typeface="+mn-cs"/>
              </a:rPr>
              <a:t>La note de sécurité minimale (</a:t>
            </a:r>
            <a:r>
              <a:rPr lang="fr-FR" sz="2800" kern="1200" dirty="0" err="1">
                <a:solidFill>
                  <a:prstClr val="black"/>
                </a:solidFill>
                <a:ea typeface="+mn-ea"/>
                <a:cs typeface="+mn-cs"/>
              </a:rPr>
              <a:t>Safety</a:t>
            </a:r>
            <a:r>
              <a:rPr lang="fr-FR" sz="2800" kern="1200" dirty="0">
                <a:solidFill>
                  <a:prstClr val="black"/>
                </a:solidFill>
                <a:ea typeface="+mn-ea"/>
                <a:cs typeface="+mn-cs"/>
              </a:rPr>
              <a:t> Nets) </a:t>
            </a:r>
          </a:p>
          <a:p>
            <a:pPr marL="285750" lvl="0" indent="-285750" defTabSz="457200">
              <a:spcBef>
                <a:spcPts val="0"/>
              </a:spcBef>
              <a:buClrTx/>
              <a:buSzTx/>
              <a:buFont typeface="Arial" panose="020B0604020202020204" pitchFamily="34" charset="0"/>
              <a:buChar char="•"/>
              <a:defRPr/>
            </a:pPr>
            <a:r>
              <a:rPr lang="fr-FR" sz="2800" kern="1200" dirty="0">
                <a:solidFill>
                  <a:prstClr val="black"/>
                </a:solidFill>
                <a:ea typeface="+mn-ea"/>
                <a:cs typeface="+mn-cs"/>
              </a:rPr>
              <a:t>Détermination du surintendant</a:t>
            </a:r>
          </a:p>
          <a:p>
            <a:pPr marL="285750" lvl="0" indent="-285750" defTabSz="457200">
              <a:spcBef>
                <a:spcPts val="0"/>
              </a:spcBef>
              <a:buClrTx/>
              <a:buSzTx/>
              <a:buFont typeface="Arial" panose="020B0604020202020204" pitchFamily="34" charset="0"/>
              <a:buChar char="•"/>
              <a:defRPr/>
            </a:pPr>
            <a:endParaRPr lang="en-US" kern="1200" dirty="0">
              <a:solidFill>
                <a:prstClr val="black"/>
              </a:solidFill>
              <a:ea typeface="+mn-ea"/>
              <a:cs typeface="+mn-cs"/>
            </a:endParaRPr>
          </a:p>
          <a:p>
            <a:pPr marL="0" lvl="0" indent="0" defTabSz="457200">
              <a:spcBef>
                <a:spcPts val="0"/>
              </a:spcBef>
              <a:buClrTx/>
              <a:buSzTx/>
              <a:buNone/>
              <a:defRPr/>
            </a:pPr>
            <a:r>
              <a:rPr lang="fr-FR" sz="1700" kern="1200" dirty="0">
                <a:solidFill>
                  <a:prstClr val="black"/>
                </a:solidFill>
                <a:ea typeface="+mn-ea"/>
                <a:cs typeface="+mn-cs"/>
              </a:rPr>
              <a:t>STEM : Science, technologie, ingénierie, mathématiques</a:t>
            </a:r>
          </a:p>
          <a:p>
            <a:pPr marL="0" lvl="0" indent="0" defTabSz="457200">
              <a:spcBef>
                <a:spcPts val="0"/>
              </a:spcBef>
              <a:buClrTx/>
              <a:buSzTx/>
              <a:buNone/>
              <a:defRPr/>
            </a:pPr>
            <a:r>
              <a:rPr lang="fr-FR" sz="1700" kern="1200" dirty="0">
                <a:solidFill>
                  <a:prstClr val="black"/>
                </a:solidFill>
                <a:ea typeface="+mn-ea"/>
                <a:cs typeface="+mn-cs"/>
              </a:rPr>
              <a:t>CTE : Carrière &amp; Enseignement Technique</a:t>
            </a:r>
          </a:p>
          <a:p>
            <a:pPr marL="0" lvl="0" indent="0" defTabSz="457200">
              <a:spcBef>
                <a:spcPts val="0"/>
              </a:spcBef>
              <a:buClrTx/>
              <a:buSzTx/>
              <a:buNone/>
              <a:defRPr/>
            </a:pPr>
            <a:r>
              <a:rPr lang="fr-FR" sz="1700" kern="1200" dirty="0">
                <a:solidFill>
                  <a:prstClr val="black"/>
                </a:solidFill>
                <a:ea typeface="+mn-ea"/>
                <a:cs typeface="+mn-cs"/>
              </a:rPr>
              <a:t>CDOS : Développement de Carrière et Études Professionnelles</a:t>
            </a:r>
            <a:endParaRPr kumimoji="0" lang="en-US" sz="1700" b="0" i="0" u="none" strike="noStrike" kern="1200" cap="none" spc="0" normalizeH="0" baseline="0" noProof="0" dirty="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E727216D-E1C5-4B48-9F07-B2767236508F}"/>
              </a:ext>
            </a:extLst>
          </p:cNvPr>
          <p:cNvSpPr txBox="1"/>
          <p:nvPr/>
        </p:nvSpPr>
        <p:spPr>
          <a:xfrm>
            <a:off x="8506178" y="623428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*In PILOT program now</a:t>
            </a:r>
          </a:p>
        </p:txBody>
      </p:sp>
    </p:spTree>
    <p:extLst>
      <p:ext uri="{BB962C8B-B14F-4D97-AF65-F5344CB8AC3E}">
        <p14:creationId xmlns:p14="http://schemas.microsoft.com/office/powerpoint/2010/main" val="3395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BBB-5816-428B-901C-FD6D8CBB64B5}"/>
              </a:ext>
            </a:extLst>
          </p:cNvPr>
          <p:cNvSpPr>
            <a:spLocks noGrp="1"/>
          </p:cNvSpPr>
          <p:nvPr>
            <p:ph type="title"/>
          </p:nvPr>
        </p:nvSpPr>
        <p:spPr/>
        <p:txBody>
          <a:bodyPr/>
          <a:lstStyle/>
          <a:p>
            <a:r>
              <a:rPr lang="en-US" dirty="0"/>
              <a:t>TYPES DE DIPLÔMES</a:t>
            </a:r>
          </a:p>
        </p:txBody>
      </p:sp>
      <p:sp>
        <p:nvSpPr>
          <p:cNvPr id="6" name="Content Placeholder 5">
            <a:extLst>
              <a:ext uri="{FF2B5EF4-FFF2-40B4-BE49-F238E27FC236}">
                <a16:creationId xmlns:a16="http://schemas.microsoft.com/office/drawing/2014/main" id="{7056464F-DA51-43D6-8A51-7280CF292BE2}"/>
              </a:ext>
            </a:extLst>
          </p:cNvPr>
          <p:cNvSpPr>
            <a:spLocks noGrp="1"/>
          </p:cNvSpPr>
          <p:nvPr>
            <p:ph sz="half" idx="1"/>
          </p:nvPr>
        </p:nvSpPr>
        <p:spPr>
          <a:xfrm>
            <a:off x="958895" y="2006891"/>
            <a:ext cx="3089122" cy="758952"/>
          </a:xfrm>
          <a:solidFill>
            <a:schemeClr val="accent1"/>
          </a:solidFill>
        </p:spPr>
        <p:txBody>
          <a:bodyPr>
            <a:normAutofit/>
          </a:bodyPr>
          <a:lstStyle/>
          <a:p>
            <a:pPr marL="123444" indent="0" algn="ctr">
              <a:buNone/>
            </a:pPr>
            <a:r>
              <a:rPr lang="en-US" sz="2400" dirty="0">
                <a:solidFill>
                  <a:schemeClr val="tx1"/>
                </a:solidFill>
              </a:rPr>
              <a:t>Local</a:t>
            </a:r>
          </a:p>
        </p:txBody>
      </p:sp>
      <p:sp>
        <p:nvSpPr>
          <p:cNvPr id="7" name="Content Placeholder 6">
            <a:extLst>
              <a:ext uri="{FF2B5EF4-FFF2-40B4-BE49-F238E27FC236}">
                <a16:creationId xmlns:a16="http://schemas.microsoft.com/office/drawing/2014/main" id="{A056BE87-D1CD-49E9-8700-F28C13E65D40}"/>
              </a:ext>
            </a:extLst>
          </p:cNvPr>
          <p:cNvSpPr>
            <a:spLocks noGrp="1"/>
          </p:cNvSpPr>
          <p:nvPr>
            <p:ph sz="half" idx="2"/>
          </p:nvPr>
        </p:nvSpPr>
        <p:spPr>
          <a:xfrm>
            <a:off x="958896" y="2761051"/>
            <a:ext cx="3089120" cy="3511296"/>
          </a:xfrm>
          <a:solidFill>
            <a:schemeClr val="accent1">
              <a:lumMod val="20000"/>
              <a:lumOff val="80000"/>
            </a:schemeClr>
          </a:solidFill>
        </p:spPr>
        <p:txBody>
          <a:bodyPr anchor="t">
            <a:normAutofit/>
          </a:bodyPr>
          <a:lstStyle/>
          <a:p>
            <a:pPr lvl="0">
              <a:buFont typeface="Wingdings" panose="05000000000000000000" pitchFamily="2" charset="2"/>
              <a:buChar char="§"/>
            </a:pPr>
            <a:r>
              <a:rPr lang="en-US" sz="1900" b="0" dirty="0">
                <a:solidFill>
                  <a:srgbClr val="0070C0"/>
                </a:solidFill>
              </a:rPr>
              <a:t>22 </a:t>
            </a:r>
            <a:r>
              <a:rPr lang="en-US" sz="1900" b="0" dirty="0" err="1">
                <a:solidFill>
                  <a:srgbClr val="0070C0"/>
                </a:solidFill>
              </a:rPr>
              <a:t>unités</a:t>
            </a:r>
            <a:r>
              <a:rPr lang="en-US" sz="1900" b="0" dirty="0">
                <a:solidFill>
                  <a:srgbClr val="0070C0"/>
                </a:solidFill>
              </a:rPr>
              <a:t> de </a:t>
            </a:r>
            <a:r>
              <a:rPr lang="en-US" sz="1900" b="0" dirty="0" err="1">
                <a:solidFill>
                  <a:srgbClr val="0070C0"/>
                </a:solidFill>
              </a:rPr>
              <a:t>crédit</a:t>
            </a:r>
            <a:endParaRPr lang="en-US" sz="1900" b="0" dirty="0">
              <a:solidFill>
                <a:srgbClr val="0070C0"/>
              </a:solidFill>
            </a:endParaRPr>
          </a:p>
          <a:p>
            <a:pPr lvl="0">
              <a:buFont typeface="Wingdings" panose="05000000000000000000" pitchFamily="2" charset="2"/>
              <a:buChar char="§"/>
            </a:pPr>
            <a:r>
              <a:rPr lang="fr-FR" sz="1900" dirty="0">
                <a:solidFill>
                  <a:schemeClr val="tx1"/>
                </a:solidFill>
              </a:rPr>
              <a:t>Recours aux requêtes, et à la note de sécurité minimale pour répondre aux exigences de l'évaluation</a:t>
            </a:r>
            <a:endParaRPr lang="en-US" sz="1900" dirty="0">
              <a:solidFill>
                <a:schemeClr val="tx1"/>
              </a:solidFill>
            </a:endParaRPr>
          </a:p>
          <a:p>
            <a:pPr lvl="1">
              <a:buFont typeface="Wingdings" panose="05000000000000000000" pitchFamily="2" charset="2"/>
              <a:buChar char="§"/>
            </a:pPr>
            <a:r>
              <a:rPr lang="en-US" sz="1900" dirty="0">
                <a:solidFill>
                  <a:schemeClr val="tx1"/>
                </a:solidFill>
              </a:rPr>
              <a:t>OU</a:t>
            </a:r>
          </a:p>
          <a:p>
            <a:pPr marL="592328" lvl="1" indent="0">
              <a:buNone/>
            </a:pPr>
            <a:r>
              <a:rPr lang="fr-FR" sz="1900" dirty="0">
                <a:solidFill>
                  <a:schemeClr val="tx1"/>
                </a:solidFill>
              </a:rPr>
              <a:t>Détermination par le surintendant d'un diplôme local</a:t>
            </a:r>
          </a:p>
        </p:txBody>
      </p:sp>
      <p:sp>
        <p:nvSpPr>
          <p:cNvPr id="8" name="Content Placeholder 7">
            <a:extLst>
              <a:ext uri="{FF2B5EF4-FFF2-40B4-BE49-F238E27FC236}">
                <a16:creationId xmlns:a16="http://schemas.microsoft.com/office/drawing/2014/main" id="{A9ACE4AA-4928-42EA-90AB-77A65E8349BC}"/>
              </a:ext>
            </a:extLst>
          </p:cNvPr>
          <p:cNvSpPr>
            <a:spLocks noGrp="1"/>
          </p:cNvSpPr>
          <p:nvPr>
            <p:ph sz="half" idx="10"/>
          </p:nvPr>
        </p:nvSpPr>
        <p:spPr>
          <a:xfrm>
            <a:off x="4480150" y="2002099"/>
            <a:ext cx="2871216" cy="758952"/>
          </a:xfrm>
          <a:solidFill>
            <a:schemeClr val="accent2"/>
          </a:solidFill>
        </p:spPr>
        <p:txBody>
          <a:bodyPr>
            <a:normAutofit/>
          </a:bodyPr>
          <a:lstStyle/>
          <a:p>
            <a:pPr marL="123444" indent="0" algn="ctr">
              <a:buNone/>
            </a:pPr>
            <a:r>
              <a:rPr lang="en-US" sz="2400" dirty="0" err="1">
                <a:solidFill>
                  <a:schemeClr val="tx1"/>
                </a:solidFill>
              </a:rPr>
              <a:t>Régent</a:t>
            </a:r>
            <a:endParaRPr lang="en-US" sz="2400" dirty="0">
              <a:solidFill>
                <a:schemeClr val="tx1"/>
              </a:solidFill>
            </a:endParaRPr>
          </a:p>
        </p:txBody>
      </p:sp>
      <p:sp>
        <p:nvSpPr>
          <p:cNvPr id="9" name="Content Placeholder 8">
            <a:extLst>
              <a:ext uri="{FF2B5EF4-FFF2-40B4-BE49-F238E27FC236}">
                <a16:creationId xmlns:a16="http://schemas.microsoft.com/office/drawing/2014/main" id="{71176170-BA8B-47EF-9FDB-0B3A73E74109}"/>
              </a:ext>
            </a:extLst>
          </p:cNvPr>
          <p:cNvSpPr>
            <a:spLocks noGrp="1"/>
          </p:cNvSpPr>
          <p:nvPr>
            <p:ph sz="half" idx="11"/>
          </p:nvPr>
        </p:nvSpPr>
        <p:spPr>
          <a:xfrm>
            <a:off x="4480150" y="2756259"/>
            <a:ext cx="2871216" cy="3511296"/>
          </a:xfrm>
          <a:solidFill>
            <a:schemeClr val="accent2">
              <a:lumMod val="20000"/>
              <a:lumOff val="80000"/>
            </a:schemeClr>
          </a:solidFill>
        </p:spPr>
        <p:txBody>
          <a:bodyPr anchor="t">
            <a:normAutofit/>
          </a:bodyPr>
          <a:lstStyle/>
          <a:p>
            <a:pPr lvl="0">
              <a:buFont typeface="Wingdings" panose="05000000000000000000" pitchFamily="2" charset="2"/>
              <a:buChar char="§"/>
            </a:pPr>
            <a:r>
              <a:rPr lang="en-US" sz="1900" dirty="0">
                <a:solidFill>
                  <a:srgbClr val="0070C0"/>
                </a:solidFill>
              </a:rPr>
              <a:t>22 </a:t>
            </a:r>
            <a:r>
              <a:rPr lang="en-US" sz="1900" dirty="0" err="1">
                <a:solidFill>
                  <a:srgbClr val="0070C0"/>
                </a:solidFill>
              </a:rPr>
              <a:t>unités</a:t>
            </a:r>
            <a:r>
              <a:rPr lang="en-US" sz="1900" dirty="0">
                <a:solidFill>
                  <a:srgbClr val="0070C0"/>
                </a:solidFill>
              </a:rPr>
              <a:t> de </a:t>
            </a:r>
            <a:r>
              <a:rPr lang="en-US" sz="1900" dirty="0" err="1">
                <a:solidFill>
                  <a:srgbClr val="0070C0"/>
                </a:solidFill>
              </a:rPr>
              <a:t>crédit</a:t>
            </a:r>
            <a:endParaRPr lang="en-US" sz="1900" dirty="0">
              <a:solidFill>
                <a:srgbClr val="0070C0"/>
              </a:solidFill>
            </a:endParaRPr>
          </a:p>
          <a:p>
            <a:pPr lvl="0">
              <a:buFont typeface="Wingdings" panose="05000000000000000000" pitchFamily="2" charset="2"/>
              <a:buChar char="§"/>
            </a:pPr>
            <a:r>
              <a:rPr lang="fr-FR" sz="1900" dirty="0">
                <a:solidFill>
                  <a:schemeClr val="tx1"/>
                </a:solidFill>
              </a:rPr>
              <a:t>Obtenir des notes de réussite (65+)* à toutes les évaluations requises (4 +1)</a:t>
            </a:r>
          </a:p>
        </p:txBody>
      </p:sp>
      <p:sp>
        <p:nvSpPr>
          <p:cNvPr id="10" name="Content Placeholder 9">
            <a:extLst>
              <a:ext uri="{FF2B5EF4-FFF2-40B4-BE49-F238E27FC236}">
                <a16:creationId xmlns:a16="http://schemas.microsoft.com/office/drawing/2014/main" id="{B825F8DF-D040-48B9-A4BB-5F9DDB715851}"/>
              </a:ext>
            </a:extLst>
          </p:cNvPr>
          <p:cNvSpPr>
            <a:spLocks noGrp="1"/>
          </p:cNvSpPr>
          <p:nvPr>
            <p:ph sz="half" idx="12"/>
          </p:nvPr>
        </p:nvSpPr>
        <p:spPr>
          <a:xfrm>
            <a:off x="7783500" y="2013388"/>
            <a:ext cx="2871216" cy="758952"/>
          </a:xfrm>
          <a:solidFill>
            <a:schemeClr val="accent4"/>
          </a:solidFill>
        </p:spPr>
        <p:txBody>
          <a:bodyPr>
            <a:normAutofit/>
          </a:bodyPr>
          <a:lstStyle/>
          <a:p>
            <a:pPr marL="123444" indent="0" algn="ctr">
              <a:buNone/>
            </a:pPr>
            <a:r>
              <a:rPr lang="en-US" sz="2000" dirty="0" err="1">
                <a:solidFill>
                  <a:schemeClr val="tx1"/>
                </a:solidFill>
              </a:rPr>
              <a:t>Régent</a:t>
            </a:r>
            <a:r>
              <a:rPr lang="en-US" sz="2000" dirty="0">
                <a:solidFill>
                  <a:schemeClr val="tx1"/>
                </a:solidFill>
              </a:rPr>
              <a:t> avec </a:t>
            </a:r>
            <a:r>
              <a:rPr lang="en-US" sz="2000" dirty="0" err="1">
                <a:solidFill>
                  <a:schemeClr val="tx1"/>
                </a:solidFill>
              </a:rPr>
              <a:t>désignation</a:t>
            </a:r>
            <a:r>
              <a:rPr lang="en-US" sz="2000" dirty="0">
                <a:solidFill>
                  <a:schemeClr val="tx1"/>
                </a:solidFill>
              </a:rPr>
              <a:t> </a:t>
            </a:r>
            <a:r>
              <a:rPr lang="en-US" sz="2000" dirty="0" err="1">
                <a:solidFill>
                  <a:schemeClr val="tx1"/>
                </a:solidFill>
              </a:rPr>
              <a:t>avancée</a:t>
            </a:r>
            <a:endParaRPr lang="en-US" sz="2000" dirty="0">
              <a:solidFill>
                <a:schemeClr val="tx1"/>
              </a:solidFill>
            </a:endParaRPr>
          </a:p>
        </p:txBody>
      </p:sp>
      <p:sp>
        <p:nvSpPr>
          <p:cNvPr id="11" name="Content Placeholder 8">
            <a:extLst>
              <a:ext uri="{FF2B5EF4-FFF2-40B4-BE49-F238E27FC236}">
                <a16:creationId xmlns:a16="http://schemas.microsoft.com/office/drawing/2014/main" id="{C73DBD22-955B-486D-B3A1-3C8764707F9C}"/>
              </a:ext>
            </a:extLst>
          </p:cNvPr>
          <p:cNvSpPr txBox="1">
            <a:spLocks/>
          </p:cNvSpPr>
          <p:nvPr/>
        </p:nvSpPr>
        <p:spPr>
          <a:xfrm>
            <a:off x="7783500" y="2761434"/>
            <a:ext cx="2871216" cy="3511296"/>
          </a:xfrm>
          <a:prstGeom prst="rect">
            <a:avLst/>
          </a:prstGeom>
          <a:solidFill>
            <a:schemeClr val="accent4">
              <a:lumMod val="20000"/>
              <a:lumOff val="80000"/>
            </a:schemeClr>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lvl="0">
              <a:buFont typeface="Wingdings" panose="05000000000000000000" pitchFamily="2" charset="2"/>
              <a:buChar char="§"/>
            </a:pPr>
            <a:r>
              <a:rPr lang="fr-FR" sz="2000" dirty="0">
                <a:solidFill>
                  <a:srgbClr val="0070C0"/>
                </a:solidFill>
              </a:rPr>
              <a:t>22 unités de crédit</a:t>
            </a:r>
          </a:p>
          <a:p>
            <a:pPr lvl="0">
              <a:buFont typeface="Wingdings" panose="05000000000000000000" pitchFamily="2" charset="2"/>
              <a:buChar char="§"/>
            </a:pPr>
            <a:r>
              <a:rPr lang="fr-FR" sz="2000" dirty="0">
                <a:solidFill>
                  <a:schemeClr val="tx1"/>
                </a:solidFill>
              </a:rPr>
              <a:t>Obtention de la note de passage (65+) à toutes les évaluations requises (7 + 1)</a:t>
            </a:r>
          </a:p>
          <a:p>
            <a:pPr lvl="1">
              <a:buFont typeface="Wingdings" panose="05000000000000000000" pitchFamily="2" charset="2"/>
              <a:buChar char="§"/>
            </a:pPr>
            <a:r>
              <a:rPr lang="fr-FR" sz="1800" dirty="0">
                <a:solidFill>
                  <a:schemeClr val="tx1"/>
                </a:solidFill>
              </a:rPr>
              <a:t>Examens supplémentaires requis</a:t>
            </a:r>
          </a:p>
          <a:p>
            <a:pPr lvl="2">
              <a:buFont typeface="Wingdings" panose="05000000000000000000" pitchFamily="2" charset="2"/>
              <a:buChar char="§"/>
            </a:pPr>
            <a:r>
              <a:rPr lang="fr-FR" sz="1600" dirty="0">
                <a:solidFill>
                  <a:schemeClr val="tx1"/>
                </a:solidFill>
              </a:rPr>
              <a:t>+2 math</a:t>
            </a:r>
          </a:p>
          <a:p>
            <a:pPr lvl="2">
              <a:buFont typeface="Wingdings" panose="05000000000000000000" pitchFamily="2" charset="2"/>
              <a:buChar char="§"/>
            </a:pPr>
            <a:r>
              <a:rPr lang="en-US" sz="1600" dirty="0">
                <a:solidFill>
                  <a:schemeClr val="tx1"/>
                </a:solidFill>
              </a:rPr>
              <a:t>+1 science</a:t>
            </a:r>
          </a:p>
          <a:p>
            <a:pPr lvl="0">
              <a:buFont typeface="Wingdings" panose="05000000000000000000" pitchFamily="2" charset="2"/>
              <a:buChar char="§"/>
            </a:pPr>
            <a:r>
              <a:rPr lang="fr-FR" sz="2000" dirty="0">
                <a:solidFill>
                  <a:schemeClr val="tx1"/>
                </a:solidFill>
              </a:rPr>
              <a:t>Complété une séquence</a:t>
            </a:r>
          </a:p>
        </p:txBody>
      </p:sp>
      <p:sp>
        <p:nvSpPr>
          <p:cNvPr id="4" name="TextBox 3">
            <a:extLst>
              <a:ext uri="{FF2B5EF4-FFF2-40B4-BE49-F238E27FC236}">
                <a16:creationId xmlns:a16="http://schemas.microsoft.com/office/drawing/2014/main" id="{9732FD6E-AB6D-42B4-950C-E50BEC374BF4}"/>
              </a:ext>
            </a:extLst>
          </p:cNvPr>
          <p:cNvSpPr txBox="1"/>
          <p:nvPr/>
        </p:nvSpPr>
        <p:spPr>
          <a:xfrm>
            <a:off x="794508" y="6267555"/>
            <a:ext cx="9177064" cy="461665"/>
          </a:xfrm>
          <a:prstGeom prst="rect">
            <a:avLst/>
          </a:prstGeom>
          <a:noFill/>
        </p:spPr>
        <p:txBody>
          <a:bodyPr wrap="none" rtlCol="0">
            <a:spAutoFit/>
          </a:bodyPr>
          <a:lstStyle/>
          <a:p>
            <a:pPr marL="171450" lvl="0" indent="-171450" defTabSz="457200">
              <a:buFont typeface="Arial" panose="020B0604020202020204" pitchFamily="34" charset="0"/>
              <a:buChar char="•"/>
              <a:defRPr/>
            </a:pPr>
            <a:r>
              <a:rPr lang="fr-FR" sz="1200" dirty="0">
                <a:solidFill>
                  <a:prstClr val="black"/>
                </a:solidFill>
                <a:latin typeface="Gill Sans" panose="020B0604020202020204" charset="0"/>
              </a:rPr>
              <a:t>Un élève peut émettre une requête en vue d'obtenir une note à l'examen des Régents si la note est à moins de 5 points de la note de passage</a:t>
            </a:r>
          </a:p>
          <a:p>
            <a:pPr lvl="0" defTabSz="457200">
              <a:defRPr/>
            </a:pPr>
            <a:r>
              <a:rPr lang="fr-FR" sz="1200" dirty="0">
                <a:solidFill>
                  <a:prstClr val="black"/>
                </a:solidFill>
                <a:latin typeface="Gill Sans" panose="020B0604020202020204" charset="0"/>
              </a:rPr>
              <a:t>     et recevoir quand même un diplôme des Régents.</a:t>
            </a:r>
            <a:endParaRPr kumimoji="0" lang="en-US" sz="1200" b="0" i="0" u="none" strike="noStrike" kern="1200" cap="none" spc="0" normalizeH="0" baseline="0" noProof="0" dirty="0">
              <a:ln>
                <a:noFill/>
              </a:ln>
              <a:solidFill>
                <a:prstClr val="black"/>
              </a:solidFill>
              <a:effectLst/>
              <a:uLnTx/>
              <a:uFillTx/>
              <a:latin typeface="Gill Sans" panose="020B0604020202020204" charset="0"/>
            </a:endParaRPr>
          </a:p>
        </p:txBody>
      </p:sp>
    </p:spTree>
    <p:extLst>
      <p:ext uri="{BB962C8B-B14F-4D97-AF65-F5344CB8AC3E}">
        <p14:creationId xmlns:p14="http://schemas.microsoft.com/office/powerpoint/2010/main" val="265873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Options de sceau et d'endossement</a:t>
            </a:r>
            <a:endParaRPr lang="en-US" dirty="0"/>
          </a:p>
        </p:txBody>
      </p:sp>
      <p:sp>
        <p:nvSpPr>
          <p:cNvPr id="7" name="Content Placeholder 2">
            <a:extLst>
              <a:ext uri="{FF2B5EF4-FFF2-40B4-BE49-F238E27FC236}">
                <a16:creationId xmlns:a16="http://schemas.microsoft.com/office/drawing/2014/main" id="{995FA7EC-E860-408B-92A0-B4319C44625C}"/>
              </a:ext>
            </a:extLst>
          </p:cNvPr>
          <p:cNvSpPr txBox="1">
            <a:spLocks/>
          </p:cNvSpPr>
          <p:nvPr/>
        </p:nvSpPr>
        <p:spPr>
          <a:xfrm>
            <a:off x="933337"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dirty="0" err="1">
                <a:solidFill>
                  <a:sysClr val="windowText" lastClr="000000"/>
                </a:solidFill>
                <a:latin typeface="Arial" panose="020B0604020202020204"/>
              </a:rPr>
              <a:t>Diplôme</a:t>
            </a:r>
            <a:r>
              <a:rPr lang="en-US" dirty="0">
                <a:solidFill>
                  <a:sysClr val="windowText" lastClr="000000"/>
                </a:solidFill>
                <a:latin typeface="Arial" panose="020B0604020202020204"/>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Local</a:t>
            </a:r>
          </a:p>
        </p:txBody>
      </p:sp>
      <p:sp>
        <p:nvSpPr>
          <p:cNvPr id="22" name="Rectangle: Rounded Corners 21">
            <a:extLst>
              <a:ext uri="{FF2B5EF4-FFF2-40B4-BE49-F238E27FC236}">
                <a16:creationId xmlns:a16="http://schemas.microsoft.com/office/drawing/2014/main" id="{3498883F-800E-4C70-8715-59D1BB336220}"/>
              </a:ext>
              <a:ext uri="{C183D7F6-B498-43B3-948B-1728B52AA6E4}">
                <adec:decorative xmlns:adec="http://schemas.microsoft.com/office/drawing/2017/decorative" val="1"/>
              </a:ext>
            </a:extLst>
          </p:cNvPr>
          <p:cNvSpPr/>
          <p:nvPr/>
        </p:nvSpPr>
        <p:spPr>
          <a:xfrm>
            <a:off x="550454" y="2964487"/>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8" name="Content Placeholder 3">
            <a:extLst>
              <a:ext uri="{FF2B5EF4-FFF2-40B4-BE49-F238E27FC236}">
                <a16:creationId xmlns:a16="http://schemas.microsoft.com/office/drawing/2014/main" id="{99126EF1-4DAA-46DC-B7C9-D2922DC71268}"/>
              </a:ext>
            </a:extLst>
          </p:cNvPr>
          <p:cNvSpPr txBox="1">
            <a:spLocks/>
          </p:cNvSpPr>
          <p:nvPr/>
        </p:nvSpPr>
        <p:spPr>
          <a:xfrm>
            <a:off x="1129794" y="296448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a:solidFill>
                  <a:sysClr val="windowText" lastClr="000000"/>
                </a:solidFill>
                <a:latin typeface="Arial" panose="020B0604020202020204"/>
              </a:rPr>
              <a:t>Approbation Technique</a:t>
            </a:r>
          </a:p>
        </p:txBody>
      </p:sp>
      <p:sp>
        <p:nvSpPr>
          <p:cNvPr id="30" name="Rectangle: Rounded Corners 29" descr="Meeting with solid fill">
            <a:extLst>
              <a:ext uri="{FF2B5EF4-FFF2-40B4-BE49-F238E27FC236}">
                <a16:creationId xmlns:a16="http://schemas.microsoft.com/office/drawing/2014/main" id="{D3A09DFC-770F-4C37-BFC0-F079C60E8F06}"/>
              </a:ext>
              <a:ext uri="{C183D7F6-B498-43B3-948B-1728B52AA6E4}">
                <adec:decorative xmlns:adec="http://schemas.microsoft.com/office/drawing/2017/decorative" val="1"/>
              </a:ext>
            </a:extLst>
          </p:cNvPr>
          <p:cNvSpPr/>
          <p:nvPr/>
        </p:nvSpPr>
        <p:spPr>
          <a:xfrm>
            <a:off x="527733" y="3555558"/>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9" name="Content Placeholder 3">
            <a:extLst>
              <a:ext uri="{FF2B5EF4-FFF2-40B4-BE49-F238E27FC236}">
                <a16:creationId xmlns:a16="http://schemas.microsoft.com/office/drawing/2014/main" id="{56B7EC0D-F2BC-404D-A86C-542C1381AC71}"/>
              </a:ext>
            </a:extLst>
          </p:cNvPr>
          <p:cNvSpPr txBox="1">
            <a:spLocks/>
          </p:cNvSpPr>
          <p:nvPr/>
        </p:nvSpPr>
        <p:spPr>
          <a:xfrm>
            <a:off x="1107073" y="3566847"/>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85000"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en-US" sz="1800" dirty="0" err="1">
                <a:latin typeface="Arial" panose="020B0604020202020204"/>
              </a:rPr>
              <a:t>Sceau</a:t>
            </a:r>
            <a:r>
              <a:rPr lang="en-US" sz="1800" dirty="0">
                <a:latin typeface="Arial" panose="020B0604020202020204"/>
              </a:rPr>
              <a:t> de </a:t>
            </a:r>
            <a:r>
              <a:rPr lang="en-US" sz="1800" dirty="0" err="1">
                <a:latin typeface="Arial" panose="020B0604020202020204"/>
              </a:rPr>
              <a:t>Préparation</a:t>
            </a:r>
            <a:r>
              <a:rPr lang="en-US" sz="1800" dirty="0">
                <a:latin typeface="Arial" panose="020B0604020202020204"/>
              </a:rPr>
              <a:t> </a:t>
            </a:r>
            <a:r>
              <a:rPr lang="en-US" sz="1800" dirty="0" err="1">
                <a:latin typeface="Arial" panose="020B0604020202020204"/>
              </a:rPr>
              <a:t>Civique</a:t>
            </a:r>
            <a:endParaRPr lang="en-US" sz="1800" b="0" i="1" u="none" strike="noStrike" kern="1200" cap="none" spc="0" normalizeH="0" baseline="0" noProof="0" dirty="0">
              <a:ln>
                <a:noFill/>
              </a:ln>
              <a:solidFill>
                <a:prstClr val="black"/>
              </a:solidFill>
              <a:effectLst/>
              <a:uLnTx/>
              <a:uFillTx/>
              <a:latin typeface="Arial" panose="020B0604020202020204"/>
              <a:cs typeface="Arial" panose="020B0604020202020204"/>
            </a:endParaRPr>
          </a:p>
        </p:txBody>
      </p:sp>
      <p:sp>
        <p:nvSpPr>
          <p:cNvPr id="11" name="Content Placeholder 4">
            <a:extLst>
              <a:ext uri="{FF2B5EF4-FFF2-40B4-BE49-F238E27FC236}">
                <a16:creationId xmlns:a16="http://schemas.microsoft.com/office/drawing/2014/main" id="{27CB089F-35CE-4C05-B596-C7D7031B9DF1}"/>
              </a:ext>
            </a:extLst>
          </p:cNvPr>
          <p:cNvSpPr txBox="1">
            <a:spLocks/>
          </p:cNvSpPr>
          <p:nvPr/>
        </p:nvSpPr>
        <p:spPr>
          <a:xfrm>
            <a:off x="4498648" y="2062857"/>
            <a:ext cx="2926080" cy="8229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gn="ctr">
              <a:buClr>
                <a:srgbClr val="4472C4"/>
              </a:buClr>
              <a:defRPr/>
            </a:pPr>
            <a:r>
              <a:rPr lang="en-US" dirty="0" err="1">
                <a:solidFill>
                  <a:sysClr val="windowText" lastClr="000000"/>
                </a:solidFill>
                <a:latin typeface="Arial" panose="020B0604020202020204"/>
              </a:rPr>
              <a:t>Diplôme</a:t>
            </a:r>
            <a:r>
              <a:rPr lang="en-US" dirty="0">
                <a:solidFill>
                  <a:sysClr val="windowText" lastClr="000000"/>
                </a:solidFill>
                <a:latin typeface="Arial" panose="020B0604020202020204"/>
              </a:rPr>
              <a:t> </a:t>
            </a:r>
            <a:r>
              <a:rPr lang="en-US" dirty="0" err="1">
                <a:solidFill>
                  <a:sysClr val="windowText" lastClr="000000"/>
                </a:solidFill>
                <a:latin typeface="Arial" panose="020B0604020202020204"/>
              </a:rPr>
              <a:t>Régent</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B063D1F7-DD2B-44A3-9ECC-495DA8BC6FD6}"/>
              </a:ext>
              <a:ext uri="{C183D7F6-B498-43B3-948B-1728B52AA6E4}">
                <adec:decorative xmlns:adec="http://schemas.microsoft.com/office/drawing/2017/decorative" val="1"/>
              </a:ext>
            </a:extLst>
          </p:cNvPr>
          <p:cNvSpPr/>
          <p:nvPr/>
        </p:nvSpPr>
        <p:spPr>
          <a:xfrm>
            <a:off x="4087893" y="2955562"/>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2" name="Content Placeholder 5">
            <a:extLst>
              <a:ext uri="{FF2B5EF4-FFF2-40B4-BE49-F238E27FC236}">
                <a16:creationId xmlns:a16="http://schemas.microsoft.com/office/drawing/2014/main" id="{3F4F3C3B-4C5F-40EA-94D9-46D79F542812}"/>
              </a:ext>
            </a:extLst>
          </p:cNvPr>
          <p:cNvSpPr txBox="1">
            <a:spLocks/>
          </p:cNvSpPr>
          <p:nvPr/>
        </p:nvSpPr>
        <p:spPr>
          <a:xfrm>
            <a:off x="4682434" y="2954454"/>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a:solidFill>
                  <a:sysClr val="windowText" lastClr="000000"/>
                </a:solidFill>
                <a:latin typeface="Arial" panose="020B0604020202020204"/>
              </a:rPr>
              <a:t>Approbation Technique</a:t>
            </a:r>
          </a:p>
        </p:txBody>
      </p:sp>
      <p:sp>
        <p:nvSpPr>
          <p:cNvPr id="25" name="Rectangle: Rounded Corners 24">
            <a:extLst>
              <a:ext uri="{FF2B5EF4-FFF2-40B4-BE49-F238E27FC236}">
                <a16:creationId xmlns:a16="http://schemas.microsoft.com/office/drawing/2014/main" id="{D31618CE-7F44-4FEA-A87B-0B59F342CF74}"/>
              </a:ext>
              <a:ext uri="{C183D7F6-B498-43B3-948B-1728B52AA6E4}">
                <adec:decorative xmlns:adec="http://schemas.microsoft.com/office/drawing/2017/decorative" val="1"/>
              </a:ext>
            </a:extLst>
          </p:cNvPr>
          <p:cNvSpPr/>
          <p:nvPr/>
        </p:nvSpPr>
        <p:spPr>
          <a:xfrm>
            <a:off x="4093628" y="4167790"/>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3" name="Content Placeholder 3">
            <a:extLst>
              <a:ext uri="{FF2B5EF4-FFF2-40B4-BE49-F238E27FC236}">
                <a16:creationId xmlns:a16="http://schemas.microsoft.com/office/drawing/2014/main" id="{5106DB08-DFFD-49A4-8D03-7DF4CE273845}"/>
              </a:ext>
            </a:extLst>
          </p:cNvPr>
          <p:cNvSpPr txBox="1">
            <a:spLocks/>
          </p:cNvSpPr>
          <p:nvPr/>
        </p:nvSpPr>
        <p:spPr>
          <a:xfrm>
            <a:off x="4682434" y="3559786"/>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85000"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en-US" sz="1800" dirty="0" err="1">
                <a:latin typeface="Arial" panose="020B0604020202020204"/>
              </a:rPr>
              <a:t>Sceau</a:t>
            </a:r>
            <a:r>
              <a:rPr lang="en-US" sz="1800" dirty="0">
                <a:latin typeface="Arial" panose="020B0604020202020204"/>
              </a:rPr>
              <a:t> de </a:t>
            </a:r>
            <a:r>
              <a:rPr lang="en-US" sz="1800" dirty="0" err="1">
                <a:latin typeface="Arial" panose="020B0604020202020204"/>
              </a:rPr>
              <a:t>Préparation</a:t>
            </a:r>
            <a:r>
              <a:rPr lang="en-US" sz="1800" dirty="0">
                <a:latin typeface="Arial" panose="020B0604020202020204"/>
              </a:rPr>
              <a:t> </a:t>
            </a:r>
            <a:r>
              <a:rPr lang="en-US" sz="1800" dirty="0" err="1">
                <a:latin typeface="Arial" panose="020B0604020202020204"/>
              </a:rPr>
              <a:t>Civique</a:t>
            </a:r>
            <a:endParaRPr lang="en-US" sz="1800" i="1" dirty="0">
              <a:solidFill>
                <a:prstClr val="black"/>
              </a:solidFill>
              <a:latin typeface="Arial" panose="020B0604020202020204"/>
              <a:cs typeface="Arial" panose="020B0604020202020204"/>
            </a:endParaRPr>
          </a:p>
        </p:txBody>
      </p:sp>
      <p:sp>
        <p:nvSpPr>
          <p:cNvPr id="31" name="Rectangle: Rounded Corners 30" descr="Meeting with solid fill">
            <a:extLst>
              <a:ext uri="{FF2B5EF4-FFF2-40B4-BE49-F238E27FC236}">
                <a16:creationId xmlns:a16="http://schemas.microsoft.com/office/drawing/2014/main" id="{B05BA98A-DD39-4C88-A3C1-453A2D947BA6}"/>
              </a:ext>
              <a:ext uri="{C183D7F6-B498-43B3-948B-1728B52AA6E4}">
                <adec:decorative xmlns:adec="http://schemas.microsoft.com/office/drawing/2017/decorative" val="1"/>
              </a:ext>
            </a:extLst>
          </p:cNvPr>
          <p:cNvSpPr/>
          <p:nvPr/>
        </p:nvSpPr>
        <p:spPr>
          <a:xfrm>
            <a:off x="4103094" y="3559786"/>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4" name="Content Placeholder 6">
            <a:extLst>
              <a:ext uri="{FF2B5EF4-FFF2-40B4-BE49-F238E27FC236}">
                <a16:creationId xmlns:a16="http://schemas.microsoft.com/office/drawing/2014/main" id="{3F69196E-F0C7-4338-BDF7-1CEC3A39AD8B}"/>
              </a:ext>
            </a:extLst>
          </p:cNvPr>
          <p:cNvSpPr txBox="1">
            <a:spLocks/>
          </p:cNvSpPr>
          <p:nvPr/>
        </p:nvSpPr>
        <p:spPr>
          <a:xfrm>
            <a:off x="4688169" y="4143494"/>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err="1">
                <a:solidFill>
                  <a:sysClr val="windowText" lastClr="000000"/>
                </a:solidFill>
                <a:latin typeface="Arial" panose="020B0604020202020204"/>
              </a:rPr>
              <a:t>Sceau</a:t>
            </a:r>
            <a:r>
              <a:rPr lang="en-US" sz="1800" dirty="0">
                <a:solidFill>
                  <a:sysClr val="windowText" lastClr="000000"/>
                </a:solidFill>
                <a:latin typeface="Arial" panose="020B0604020202020204"/>
              </a:rPr>
              <a:t> de </a:t>
            </a:r>
            <a:r>
              <a:rPr lang="en-US" sz="1800" dirty="0" err="1">
                <a:solidFill>
                  <a:sysClr val="windowText" lastClr="000000"/>
                </a:solidFill>
                <a:latin typeface="Arial" panose="020B0604020202020204"/>
              </a:rPr>
              <a:t>Bilinguisme</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8BDAFEFD-B662-4D42-A1B2-52D69E971128}"/>
              </a:ext>
              <a:ext uri="{C183D7F6-B498-43B3-948B-1728B52AA6E4}">
                <adec:decorative xmlns:adec="http://schemas.microsoft.com/office/drawing/2017/decorative" val="1"/>
              </a:ext>
            </a:extLst>
          </p:cNvPr>
          <p:cNvSpPr/>
          <p:nvPr/>
        </p:nvSpPr>
        <p:spPr>
          <a:xfrm>
            <a:off x="4078741" y="4767430"/>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5" name="Content Placeholder 7">
            <a:extLst>
              <a:ext uri="{FF2B5EF4-FFF2-40B4-BE49-F238E27FC236}">
                <a16:creationId xmlns:a16="http://schemas.microsoft.com/office/drawing/2014/main" id="{2F532638-4531-48FB-AE9E-09DF6AE632A8}"/>
              </a:ext>
            </a:extLst>
          </p:cNvPr>
          <p:cNvSpPr txBox="1">
            <a:spLocks/>
          </p:cNvSpPr>
          <p:nvPr/>
        </p:nvSpPr>
        <p:spPr>
          <a:xfrm>
            <a:off x="4658081" y="4756722"/>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a:solidFill>
                  <a:sysClr val="windowText" lastClr="000000"/>
                </a:solidFill>
                <a:latin typeface="Arial" panose="020B0604020202020204"/>
              </a:rPr>
              <a:t>Mentions </a:t>
            </a:r>
            <a:r>
              <a:rPr lang="en-US" sz="1800" dirty="0" err="1">
                <a:solidFill>
                  <a:sysClr val="windowText" lastClr="000000"/>
                </a:solidFill>
                <a:latin typeface="Arial" panose="020B0604020202020204"/>
              </a:rPr>
              <a:t>spéciales</a:t>
            </a:r>
            <a:endParaRPr lang="en-US" sz="1800" dirty="0">
              <a:solidFill>
                <a:sysClr val="windowText" lastClr="000000"/>
              </a:solidFill>
              <a:latin typeface="Arial" panose="020B0604020202020204"/>
            </a:endParaRPr>
          </a:p>
        </p:txBody>
      </p:sp>
      <p:sp>
        <p:nvSpPr>
          <p:cNvPr id="16" name="Content Placeholder 8">
            <a:extLst>
              <a:ext uri="{FF2B5EF4-FFF2-40B4-BE49-F238E27FC236}">
                <a16:creationId xmlns:a16="http://schemas.microsoft.com/office/drawing/2014/main" id="{B6BBF3DC-6F02-409F-AA92-5DD9AED9D7BB}"/>
              </a:ext>
            </a:extLst>
          </p:cNvPr>
          <p:cNvSpPr txBox="1">
            <a:spLocks/>
          </p:cNvSpPr>
          <p:nvPr/>
        </p:nvSpPr>
        <p:spPr>
          <a:xfrm>
            <a:off x="8042746"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spcBef>
                <a:spcPts val="0"/>
              </a:spcBef>
              <a:spcAft>
                <a:spcPts val="0"/>
              </a:spcAft>
              <a:buClr>
                <a:srgbClr val="4472C4"/>
              </a:buClr>
              <a:defRPr/>
            </a:pPr>
            <a:r>
              <a:rPr lang="en-US" dirty="0" err="1">
                <a:solidFill>
                  <a:sysClr val="windowText" lastClr="000000"/>
                </a:solidFill>
                <a:latin typeface="Arial" panose="020B0604020202020204"/>
              </a:rPr>
              <a:t>Régents</a:t>
            </a:r>
            <a:r>
              <a:rPr lang="en-US" dirty="0">
                <a:solidFill>
                  <a:sysClr val="windowText" lastClr="000000"/>
                </a:solidFill>
                <a:latin typeface="Arial" panose="020B0604020202020204"/>
              </a:rPr>
              <a:t> avec </a:t>
            </a:r>
            <a:r>
              <a:rPr lang="en-US" dirty="0" err="1">
                <a:solidFill>
                  <a:sysClr val="windowText" lastClr="000000"/>
                </a:solidFill>
                <a:latin typeface="Arial" panose="020B0604020202020204"/>
              </a:rPr>
              <a:t>Désignation</a:t>
            </a:r>
            <a:r>
              <a:rPr lang="en-US" dirty="0">
                <a:solidFill>
                  <a:sysClr val="windowText" lastClr="000000"/>
                </a:solidFill>
                <a:latin typeface="Arial" panose="020B0604020202020204"/>
              </a:rPr>
              <a:t> </a:t>
            </a:r>
            <a:r>
              <a:rPr lang="en-US" dirty="0" err="1">
                <a:solidFill>
                  <a:sysClr val="windowText" lastClr="000000"/>
                </a:solidFill>
                <a:latin typeface="Arial" panose="020B0604020202020204"/>
              </a:rPr>
              <a:t>Avancée</a:t>
            </a:r>
            <a:endParaRPr lang="en-US" dirty="0">
              <a:solidFill>
                <a:sysClr val="windowText" lastClr="000000"/>
              </a:solidFill>
              <a:latin typeface="Arial" panose="020B0604020202020204"/>
            </a:endParaRPr>
          </a:p>
        </p:txBody>
      </p:sp>
      <p:sp>
        <p:nvSpPr>
          <p:cNvPr id="24" name="Rectangle: Rounded Corners 23">
            <a:extLst>
              <a:ext uri="{FF2B5EF4-FFF2-40B4-BE49-F238E27FC236}">
                <a16:creationId xmlns:a16="http://schemas.microsoft.com/office/drawing/2014/main" id="{5E20DA96-7C8B-4468-977C-E0D4AB34109E}"/>
              </a:ext>
              <a:ext uri="{C183D7F6-B498-43B3-948B-1728B52AA6E4}">
                <adec:decorative xmlns:adec="http://schemas.microsoft.com/office/drawing/2017/decorative" val="1"/>
              </a:ext>
            </a:extLst>
          </p:cNvPr>
          <p:cNvSpPr/>
          <p:nvPr/>
        </p:nvSpPr>
        <p:spPr>
          <a:xfrm>
            <a:off x="7597377" y="2960709"/>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7" name="Content Placeholder 9">
            <a:extLst>
              <a:ext uri="{FF2B5EF4-FFF2-40B4-BE49-F238E27FC236}">
                <a16:creationId xmlns:a16="http://schemas.microsoft.com/office/drawing/2014/main" id="{3CAEADF2-7087-443E-8D9F-14978E807A09}"/>
              </a:ext>
            </a:extLst>
          </p:cNvPr>
          <p:cNvSpPr txBox="1">
            <a:spLocks/>
          </p:cNvSpPr>
          <p:nvPr/>
        </p:nvSpPr>
        <p:spPr>
          <a:xfrm>
            <a:off x="8216482" y="296397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a:solidFill>
                  <a:sysClr val="windowText" lastClr="000000"/>
                </a:solidFill>
                <a:latin typeface="Arial" panose="020B0604020202020204"/>
              </a:rPr>
              <a:t>Approbation Technique</a:t>
            </a:r>
          </a:p>
        </p:txBody>
      </p:sp>
      <p:sp>
        <p:nvSpPr>
          <p:cNvPr id="26" name="Rectangle: Rounded Corners 25">
            <a:extLst>
              <a:ext uri="{FF2B5EF4-FFF2-40B4-BE49-F238E27FC236}">
                <a16:creationId xmlns:a16="http://schemas.microsoft.com/office/drawing/2014/main" id="{7EB4E29E-812B-45FD-9A20-4AC6D3D64F7C}"/>
              </a:ext>
              <a:ext uri="{C183D7F6-B498-43B3-948B-1728B52AA6E4}">
                <adec:decorative xmlns:adec="http://schemas.microsoft.com/office/drawing/2017/decorative" val="1"/>
              </a:ext>
            </a:extLst>
          </p:cNvPr>
          <p:cNvSpPr/>
          <p:nvPr/>
        </p:nvSpPr>
        <p:spPr>
          <a:xfrm>
            <a:off x="7597377" y="4177077"/>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8" name="Content Placeholder 3">
            <a:extLst>
              <a:ext uri="{FF2B5EF4-FFF2-40B4-BE49-F238E27FC236}">
                <a16:creationId xmlns:a16="http://schemas.microsoft.com/office/drawing/2014/main" id="{84EC010B-0958-4EA2-97B8-DE1CA35498BB}"/>
              </a:ext>
            </a:extLst>
          </p:cNvPr>
          <p:cNvSpPr txBox="1">
            <a:spLocks/>
          </p:cNvSpPr>
          <p:nvPr/>
        </p:nvSpPr>
        <p:spPr>
          <a:xfrm>
            <a:off x="8216482" y="3571664"/>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en-US" sz="1800" dirty="0" err="1">
                <a:latin typeface="Arial" panose="020B0604020202020204"/>
              </a:rPr>
              <a:t>Sceau</a:t>
            </a:r>
            <a:r>
              <a:rPr lang="en-US" sz="1800" dirty="0">
                <a:latin typeface="Arial" panose="020B0604020202020204"/>
              </a:rPr>
              <a:t> de </a:t>
            </a:r>
            <a:r>
              <a:rPr lang="en-US" sz="1800" dirty="0" err="1">
                <a:latin typeface="Arial" panose="020B0604020202020204"/>
              </a:rPr>
              <a:t>Maturité</a:t>
            </a:r>
            <a:r>
              <a:rPr lang="en-US" sz="1800" dirty="0">
                <a:latin typeface="Arial" panose="020B0604020202020204"/>
              </a:rPr>
              <a:t> </a:t>
            </a:r>
            <a:r>
              <a:rPr lang="en-US" sz="1800" dirty="0" err="1">
                <a:latin typeface="Arial" panose="020B0604020202020204"/>
              </a:rPr>
              <a:t>Civique</a:t>
            </a:r>
            <a:endParaRPr lang="en-US" sz="1800" i="1" dirty="0">
              <a:solidFill>
                <a:prstClr val="black"/>
              </a:solidFill>
              <a:latin typeface="Arial" panose="020B0604020202020204"/>
              <a:cs typeface="Arial" panose="020B0604020202020204"/>
            </a:endParaRPr>
          </a:p>
        </p:txBody>
      </p:sp>
      <p:sp>
        <p:nvSpPr>
          <p:cNvPr id="32" name="Rectangle: Rounded Corners 31" descr="Meeting with solid fill">
            <a:extLst>
              <a:ext uri="{FF2B5EF4-FFF2-40B4-BE49-F238E27FC236}">
                <a16:creationId xmlns:a16="http://schemas.microsoft.com/office/drawing/2014/main" id="{00A13B84-967F-4CFA-99C5-18FCE06A85CF}"/>
              </a:ext>
              <a:ext uri="{C183D7F6-B498-43B3-948B-1728B52AA6E4}">
                <adec:decorative xmlns:adec="http://schemas.microsoft.com/office/drawing/2017/decorative" val="1"/>
              </a:ext>
            </a:extLst>
          </p:cNvPr>
          <p:cNvSpPr/>
          <p:nvPr/>
        </p:nvSpPr>
        <p:spPr>
          <a:xfrm>
            <a:off x="7637142" y="3560375"/>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9" name="Content Placeholder 12">
            <a:extLst>
              <a:ext uri="{FF2B5EF4-FFF2-40B4-BE49-F238E27FC236}">
                <a16:creationId xmlns:a16="http://schemas.microsoft.com/office/drawing/2014/main" id="{EBE8E65F-4662-4D5E-BA8D-4FD8931E0075}"/>
              </a:ext>
            </a:extLst>
          </p:cNvPr>
          <p:cNvSpPr txBox="1">
            <a:spLocks/>
          </p:cNvSpPr>
          <p:nvPr/>
        </p:nvSpPr>
        <p:spPr>
          <a:xfrm>
            <a:off x="8216482" y="4192757"/>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err="1">
                <a:solidFill>
                  <a:sysClr val="windowText" lastClr="000000"/>
                </a:solidFill>
                <a:latin typeface="Arial" panose="020B0604020202020204"/>
              </a:rPr>
              <a:t>Sceau</a:t>
            </a:r>
            <a:r>
              <a:rPr lang="en-US" sz="1800" dirty="0">
                <a:solidFill>
                  <a:sysClr val="windowText" lastClr="000000"/>
                </a:solidFill>
                <a:latin typeface="Arial" panose="020B0604020202020204"/>
              </a:rPr>
              <a:t> de </a:t>
            </a:r>
            <a:r>
              <a:rPr lang="en-US" sz="1800" dirty="0" err="1">
                <a:solidFill>
                  <a:sysClr val="windowText" lastClr="000000"/>
                </a:solidFill>
                <a:latin typeface="Arial" panose="020B0604020202020204"/>
              </a:rPr>
              <a:t>Bilinguisme</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8" name="Rectangle: Rounded Corners 27">
            <a:extLst>
              <a:ext uri="{FF2B5EF4-FFF2-40B4-BE49-F238E27FC236}">
                <a16:creationId xmlns:a16="http://schemas.microsoft.com/office/drawing/2014/main" id="{90F51D13-4700-40AF-82FB-E5B1C66DEE15}"/>
              </a:ext>
              <a:ext uri="{C183D7F6-B498-43B3-948B-1728B52AA6E4}">
                <adec:decorative xmlns:adec="http://schemas.microsoft.com/office/drawing/2017/decorative" val="1"/>
              </a:ext>
            </a:extLst>
          </p:cNvPr>
          <p:cNvSpPr/>
          <p:nvPr/>
        </p:nvSpPr>
        <p:spPr>
          <a:xfrm>
            <a:off x="7597377" y="4845656"/>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0" name="Content Placeholder 13">
            <a:extLst>
              <a:ext uri="{FF2B5EF4-FFF2-40B4-BE49-F238E27FC236}">
                <a16:creationId xmlns:a16="http://schemas.microsoft.com/office/drawing/2014/main" id="{39AF6562-B8B7-4AA1-9544-46D9DA3DE6E8}"/>
              </a:ext>
            </a:extLst>
          </p:cNvPr>
          <p:cNvSpPr txBox="1">
            <a:spLocks/>
          </p:cNvSpPr>
          <p:nvPr/>
        </p:nvSpPr>
        <p:spPr>
          <a:xfrm>
            <a:off x="8216482" y="4809160"/>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en-US" sz="1800" dirty="0">
                <a:solidFill>
                  <a:sysClr val="windowText" lastClr="000000"/>
                </a:solidFill>
                <a:latin typeface="Arial" panose="020B0604020202020204"/>
              </a:rPr>
              <a:t>Mentions </a:t>
            </a:r>
            <a:r>
              <a:rPr lang="en-US" sz="1800" dirty="0" err="1">
                <a:solidFill>
                  <a:sysClr val="windowText" lastClr="000000"/>
                </a:solidFill>
                <a:latin typeface="Arial" panose="020B0604020202020204"/>
              </a:rPr>
              <a:t>spéciales</a:t>
            </a:r>
            <a:endParaRPr lang="en-US" sz="1800" dirty="0">
              <a:solidFill>
                <a:sysClr val="windowText" lastClr="000000"/>
              </a:solidFill>
              <a:latin typeface="Arial" panose="020B0604020202020204"/>
            </a:endParaRPr>
          </a:p>
        </p:txBody>
      </p:sp>
      <p:sp>
        <p:nvSpPr>
          <p:cNvPr id="29" name="Rectangle: Rounded Corners 28">
            <a:extLst>
              <a:ext uri="{FF2B5EF4-FFF2-40B4-BE49-F238E27FC236}">
                <a16:creationId xmlns:a16="http://schemas.microsoft.com/office/drawing/2014/main" id="{58C4335D-B7B7-4943-9F4E-5BD00D1248D6}"/>
              </a:ext>
              <a:ext uri="{C183D7F6-B498-43B3-948B-1728B52AA6E4}">
                <adec:decorative xmlns:adec="http://schemas.microsoft.com/office/drawing/2017/decorative" val="1"/>
              </a:ext>
            </a:extLst>
          </p:cNvPr>
          <p:cNvSpPr/>
          <p:nvPr/>
        </p:nvSpPr>
        <p:spPr>
          <a:xfrm>
            <a:off x="7628772" y="5525087"/>
            <a:ext cx="579340" cy="579340"/>
          </a:xfrm>
          <a:prstGeom prst="roundRect">
            <a:avLst>
              <a:gd name="adj" fmla="val 16670"/>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1" name="Content Placeholder 14">
            <a:extLst>
              <a:ext uri="{FF2B5EF4-FFF2-40B4-BE49-F238E27FC236}">
                <a16:creationId xmlns:a16="http://schemas.microsoft.com/office/drawing/2014/main" id="{62B95AFE-E6E4-4DFD-B1C7-499CBFCC5E1A}"/>
              </a:ext>
            </a:extLst>
          </p:cNvPr>
          <p:cNvSpPr txBox="1">
            <a:spLocks/>
          </p:cNvSpPr>
          <p:nvPr/>
        </p:nvSpPr>
        <p:spPr>
          <a:xfrm>
            <a:off x="8216482" y="5432215"/>
            <a:ext cx="2752344" cy="886392"/>
          </a:xfrm>
          <a:prstGeom prst="roundRect">
            <a:avLst/>
          </a:prstGeom>
          <a:solidFill>
            <a:srgbClr val="F3EBF9"/>
          </a:solidFill>
          <a:ln w="25400" cap="flat" cmpd="sng" algn="ctr">
            <a:solidFill>
              <a:sysClr val="window" lastClr="FFFFFF"/>
            </a:solidFill>
            <a:prstDash val="solid"/>
          </a:ln>
          <a:effectLst/>
        </p:spPr>
        <p:txBody>
          <a:bodyPr vert="horz" lIns="0" tIns="45720" rIns="0" bIns="45720" rtlCol="0">
            <a:normAutofit fontScale="92500" lnSpcReduction="2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fr-FR" sz="1800" dirty="0">
                <a:solidFill>
                  <a:sysClr val="windowText" lastClr="000000"/>
                </a:solidFill>
                <a:latin typeface="Arial" panose="020B0604020202020204"/>
              </a:rPr>
              <a:t>Maîtrise des mathématiques et/ou des sciences</a:t>
            </a:r>
          </a:p>
        </p:txBody>
      </p:sp>
      <p:pic>
        <p:nvPicPr>
          <p:cNvPr id="5" name="Picture 4">
            <a:extLst>
              <a:ext uri="{FF2B5EF4-FFF2-40B4-BE49-F238E27FC236}">
                <a16:creationId xmlns:a16="http://schemas.microsoft.com/office/drawing/2014/main" id="{4048BD2B-35E6-41AE-A4F8-18F5E524641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70600" y="4380652"/>
            <a:ext cx="2583644" cy="172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854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1B6F-BE7E-4F77-A3D5-B68AB451F7A3}"/>
              </a:ext>
            </a:extLst>
          </p:cNvPr>
          <p:cNvSpPr>
            <a:spLocks noGrp="1"/>
          </p:cNvSpPr>
          <p:nvPr>
            <p:ph type="title"/>
          </p:nvPr>
        </p:nvSpPr>
        <p:spPr/>
        <p:txBody>
          <a:bodyPr vert="horz" lIns="91440" tIns="45720" rIns="91440" bIns="45720" rtlCol="0" anchor="b">
            <a:normAutofit/>
          </a:bodyPr>
          <a:lstStyle/>
          <a:p>
            <a:pPr algn="ctr"/>
            <a:r>
              <a:rPr lang="fr-FR" dirty="0">
                <a:solidFill>
                  <a:srgbClr val="FFFEFF"/>
                </a:solidFill>
              </a:rPr>
              <a:t>Titres de sortie qui ne sont pas des diplômes</a:t>
            </a:r>
            <a:endParaRPr lang="en-US" dirty="0">
              <a:solidFill>
                <a:srgbClr val="FFFEFF"/>
              </a:solidFill>
            </a:endParaRPr>
          </a:p>
        </p:txBody>
      </p:sp>
      <p:sp>
        <p:nvSpPr>
          <p:cNvPr id="4" name="Text Placeholder 3">
            <a:extLst>
              <a:ext uri="{FF2B5EF4-FFF2-40B4-BE49-F238E27FC236}">
                <a16:creationId xmlns:a16="http://schemas.microsoft.com/office/drawing/2014/main" id="{B12DBC98-5905-49A5-9650-8ED80CDC15F6}"/>
              </a:ext>
            </a:extLst>
          </p:cNvPr>
          <p:cNvSpPr>
            <a:spLocks noGrp="1"/>
          </p:cNvSpPr>
          <p:nvPr>
            <p:ph type="body" idx="1"/>
          </p:nvPr>
        </p:nvSpPr>
        <p:spPr>
          <a:xfrm>
            <a:off x="1727278" y="4545329"/>
            <a:ext cx="3657600" cy="536005"/>
          </a:xfrm>
        </p:spPr>
        <p:txBody>
          <a:bodyPr anchor="ctr"/>
          <a:lstStyle/>
          <a:p>
            <a:pPr algn="ctr"/>
            <a:r>
              <a:rPr lang="fr-FR" dirty="0">
                <a:solidFill>
                  <a:schemeClr val="tx1"/>
                </a:solidFill>
              </a:rPr>
              <a:t>Compétences et Réalisations Certificat de fin d'études</a:t>
            </a:r>
          </a:p>
        </p:txBody>
      </p:sp>
      <p:pic>
        <p:nvPicPr>
          <p:cNvPr id="10" name="Content Placeholder 9" descr="Classroom with solid fill">
            <a:extLst>
              <a:ext uri="{FF2B5EF4-FFF2-40B4-BE49-F238E27FC236}">
                <a16:creationId xmlns:a16="http://schemas.microsoft.com/office/drawing/2014/main" id="{9D275F77-3FDE-4C67-B39A-BF742EB553E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460" y="2803180"/>
            <a:ext cx="1554480" cy="1554480"/>
          </a:xfrm>
        </p:spPr>
      </p:pic>
      <p:sp>
        <p:nvSpPr>
          <p:cNvPr id="6" name="Text Placeholder 5">
            <a:extLst>
              <a:ext uri="{FF2B5EF4-FFF2-40B4-BE49-F238E27FC236}">
                <a16:creationId xmlns:a16="http://schemas.microsoft.com/office/drawing/2014/main" id="{45326B10-C4B7-4D36-94F2-9C872D75A882}"/>
              </a:ext>
            </a:extLst>
          </p:cNvPr>
          <p:cNvSpPr>
            <a:spLocks noGrp="1"/>
          </p:cNvSpPr>
          <p:nvPr>
            <p:ph type="body" sz="quarter" idx="3"/>
          </p:nvPr>
        </p:nvSpPr>
        <p:spPr>
          <a:xfrm>
            <a:off x="6807122" y="4527961"/>
            <a:ext cx="3657600" cy="553373"/>
          </a:xfrm>
        </p:spPr>
        <p:txBody>
          <a:bodyPr anchor="ctr"/>
          <a:lstStyle/>
          <a:p>
            <a:pPr algn="ctr"/>
            <a:r>
              <a:rPr lang="fr-FR" dirty="0">
                <a:solidFill>
                  <a:schemeClr val="tx1"/>
                </a:solidFill>
              </a:rPr>
              <a:t>Certificat de fin d'études en développement de carrière et études professionnelles (CDOS)</a:t>
            </a:r>
          </a:p>
        </p:txBody>
      </p:sp>
      <p:pic>
        <p:nvPicPr>
          <p:cNvPr id="12" name="Content Placeholder 11" descr="Diploma with solid fill">
            <a:extLst>
              <a:ext uri="{FF2B5EF4-FFF2-40B4-BE49-F238E27FC236}">
                <a16:creationId xmlns:a16="http://schemas.microsoft.com/office/drawing/2014/main" id="{90384ECD-81C3-4526-826D-C9940EC9DF03}"/>
              </a:ext>
            </a:extLst>
          </p:cNvPr>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5062" y="2803180"/>
            <a:ext cx="1554480" cy="1554480"/>
          </a:xfrm>
        </p:spPr>
      </p:pic>
    </p:spTree>
    <p:extLst>
      <p:ext uri="{BB962C8B-B14F-4D97-AF65-F5344CB8AC3E}">
        <p14:creationId xmlns:p14="http://schemas.microsoft.com/office/powerpoint/2010/main" val="42228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FDEA3-3A22-489F-AA18-6C39476056B5}"/>
              </a:ext>
            </a:extLst>
          </p:cNvPr>
          <p:cNvSpPr>
            <a:spLocks noGrp="1"/>
          </p:cNvSpPr>
          <p:nvPr>
            <p:ph type="title"/>
          </p:nvPr>
        </p:nvSpPr>
        <p:spPr/>
        <p:txBody>
          <a:bodyPr/>
          <a:lstStyle/>
          <a:p>
            <a:r>
              <a:rPr lang="en-US" dirty="0"/>
              <a:t>Phase 1 : </a:t>
            </a:r>
            <a:r>
              <a:rPr lang="fr-FR" dirty="0"/>
              <a:t>Collecte d'informations et apprentissage</a:t>
            </a:r>
            <a:br>
              <a:rPr lang="en-US" dirty="0"/>
            </a:br>
            <a:r>
              <a:rPr lang="fr-FR" dirty="0"/>
              <a:t>questions d'orientation de la réunion régionale</a:t>
            </a:r>
            <a:endParaRPr lang="en-US" dirty="0"/>
          </a:p>
        </p:txBody>
      </p:sp>
      <p:sp>
        <p:nvSpPr>
          <p:cNvPr id="8" name="Content Placeholder 7">
            <a:extLst>
              <a:ext uri="{FF2B5EF4-FFF2-40B4-BE49-F238E27FC236}">
                <a16:creationId xmlns:a16="http://schemas.microsoft.com/office/drawing/2014/main" id="{09259961-4AD7-4C08-9097-F65F5DCB5880}"/>
              </a:ext>
            </a:extLst>
          </p:cNvPr>
          <p:cNvSpPr>
            <a:spLocks noGrp="1"/>
          </p:cNvSpPr>
          <p:nvPr>
            <p:ph idx="1"/>
          </p:nvPr>
        </p:nvSpPr>
        <p:spPr>
          <a:xfrm>
            <a:off x="727497" y="1987296"/>
            <a:ext cx="10550104" cy="4570074"/>
          </a:xfrm>
        </p:spPr>
        <p:txBody>
          <a:bodyPr>
            <a:noAutofit/>
          </a:bodyPr>
          <a:lstStyle/>
          <a:p>
            <a:pPr marL="342900" lvl="0" indent="-342900">
              <a:spcAft>
                <a:spcPts val="1800"/>
              </a:spcAft>
              <a:buFont typeface="+mj-lt"/>
              <a:buAutoNum type="arabicPeriod"/>
            </a:pPr>
            <a:r>
              <a:rPr lang="fr-FR" sz="1950" dirty="0">
                <a:solidFill>
                  <a:schemeClr val="tx1"/>
                </a:solidFill>
              </a:rPr>
              <a:t>Que voulons-nous que tous les élèves sachent et puissent faire avant l'obtention de leurs diplômes ?</a:t>
            </a:r>
          </a:p>
          <a:p>
            <a:pPr marL="342900" lvl="0" indent="-342900">
              <a:spcAft>
                <a:spcPts val="1800"/>
              </a:spcAft>
              <a:buFont typeface="+mj-lt"/>
              <a:buAutoNum type="arabicPeriod"/>
            </a:pPr>
            <a:r>
              <a:rPr lang="fr-FR" sz="1950" dirty="0">
                <a:solidFill>
                  <a:schemeClr val="tx1"/>
                </a:solidFill>
              </a:rPr>
              <a:t>Comment voulons-nous que tous les élèves démontrent ces connaissances et ces compétences, tout en tirant parti de leurs cultures, de leurs langues et de leurs expériences ? </a:t>
            </a:r>
          </a:p>
          <a:p>
            <a:pPr marL="342900" lvl="0" indent="-342900">
              <a:spcAft>
                <a:spcPts val="1800"/>
              </a:spcAft>
              <a:buFont typeface="+mj-lt"/>
              <a:buAutoNum type="arabicPeriod"/>
            </a:pPr>
            <a:r>
              <a:rPr lang="fr-FR" sz="1950" dirty="0">
                <a:solidFill>
                  <a:schemeClr val="tx1"/>
                </a:solidFill>
              </a:rPr>
              <a:t>Comment mesurer l'apprentissage et la réussite (en rapport avec les réponses au point 2 ci-dessus) pour s'assurer qu'ils sont des indicateurs de l'achèvement des études secondaires tout en donnant à tous les élèves la possibilité de réussir ?</a:t>
            </a:r>
          </a:p>
          <a:p>
            <a:pPr marL="342900" lvl="0" indent="-342900">
              <a:spcAft>
                <a:spcPts val="1800"/>
              </a:spcAft>
              <a:buFont typeface="+mj-lt"/>
              <a:buAutoNum type="arabicPeriod"/>
            </a:pPr>
            <a:r>
              <a:rPr lang="fr-FR" sz="1950" dirty="0">
                <a:solidFill>
                  <a:schemeClr val="tx1"/>
                </a:solidFill>
              </a:rPr>
              <a:t>Comment les mesures du rendement peuvent-elles refléter avec précision les compétences et les connaissances de nos populations spéciales, comme les élèves handicapés et les apprenants de l'anglais ? </a:t>
            </a:r>
          </a:p>
          <a:p>
            <a:pPr marL="342900" lvl="0" indent="-342900">
              <a:spcAft>
                <a:spcPts val="1800"/>
              </a:spcAft>
              <a:buFont typeface="+mj-lt"/>
              <a:buAutoNum type="arabicPeriod"/>
            </a:pPr>
            <a:r>
              <a:rPr lang="fr-FR" sz="1950" dirty="0">
                <a:solidFill>
                  <a:schemeClr val="tx1"/>
                </a:solidFill>
              </a:rPr>
              <a:t>Quelles exigences de cours ou quels examens permettront de s'assurer que tous les élèves sont préparés à l'université, aux carrières et à l'engagement civique ?</a:t>
            </a:r>
          </a:p>
        </p:txBody>
      </p:sp>
    </p:spTree>
    <p:extLst>
      <p:ext uri="{BB962C8B-B14F-4D97-AF65-F5344CB8AC3E}">
        <p14:creationId xmlns:p14="http://schemas.microsoft.com/office/powerpoint/2010/main" val="21920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581193" y="729658"/>
            <a:ext cx="11029616" cy="988332"/>
          </a:xfrm>
          <a:noFill/>
          <a:ln>
            <a:noFill/>
          </a:ln>
        </p:spPr>
        <p:txBody>
          <a:bodyPr spcFirstLastPara="1" wrap="square" lIns="91425" tIns="45700" rIns="91425" bIns="45700" anchor="b" anchorCtr="0">
            <a:normAutofit/>
          </a:bodyPr>
          <a:lstStyle/>
          <a:p>
            <a:pPr lvl="0"/>
            <a:r>
              <a:rPr lang="en-US" dirty="0" err="1"/>
              <a:t>Partagez</a:t>
            </a:r>
            <a:r>
              <a:rPr lang="en-US" dirty="0"/>
              <a:t> </a:t>
            </a:r>
            <a:r>
              <a:rPr lang="en-US" dirty="0" err="1"/>
              <a:t>vos</a:t>
            </a:r>
            <a:r>
              <a:rPr lang="en-US" dirty="0"/>
              <a:t> </a:t>
            </a:r>
            <a:r>
              <a:rPr lang="en-US" dirty="0" err="1"/>
              <a:t>idées</a:t>
            </a:r>
            <a:endParaRPr lang="en-US" dirty="0"/>
          </a:p>
        </p:txBody>
      </p:sp>
    </p:spTree>
  </p:cSld>
  <p:clrMapOvr>
    <a:masterClrMapping/>
  </p:clrMapOvr>
</p:sld>
</file>

<file path=ppt/theme/theme1.xml><?xml version="1.0" encoding="utf-8"?>
<a:theme xmlns:a="http://schemas.openxmlformats.org/drawingml/2006/main" name="NYSED Theme">
  <a:themeElements>
    <a:clrScheme name="NYS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4249FBCB944A448AFFC7AD2E1DCB2B" ma:contentTypeVersion="4" ma:contentTypeDescription="Create a new document." ma:contentTypeScope="" ma:versionID="85d326406765f866bd9c3ba3283f0e43">
  <xsd:schema xmlns:xsd="http://www.w3.org/2001/XMLSchema" xmlns:xs="http://www.w3.org/2001/XMLSchema" xmlns:p="http://schemas.microsoft.com/office/2006/metadata/properties" xmlns:ns2="d4c58313-62f2-4220-8f30-ad70544df92a" targetNamespace="http://schemas.microsoft.com/office/2006/metadata/properties" ma:root="true" ma:fieldsID="517d167714c86406f05fc1de6f87d2c8" ns2:_="">
    <xsd:import namespace="d4c58313-62f2-4220-8f30-ad70544df9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58313-62f2-4220-8f30-ad70544df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1FF3E-F02A-45CE-A054-54909DD4F77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4c58313-62f2-4220-8f30-ad70544df92a"/>
    <ds:schemaRef ds:uri="http://www.w3.org/XML/1998/namespace"/>
  </ds:schemaRefs>
</ds:datastoreItem>
</file>

<file path=customXml/itemProps2.xml><?xml version="1.0" encoding="utf-8"?>
<ds:datastoreItem xmlns:ds="http://schemas.openxmlformats.org/officeDocument/2006/customXml" ds:itemID="{57CA07C3-69D9-4691-BCDB-8F40DA82B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58313-62f2-4220-8f30-ad70544df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C1628-4BAA-49E1-A6CE-99125483B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1630</TotalTime>
  <Words>3089</Words>
  <Application>Microsoft Office PowerPoint</Application>
  <PresentationFormat>Widescreen</PresentationFormat>
  <Paragraphs>202</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Gill Sans</vt:lpstr>
      <vt:lpstr>Gill Sans MT</vt:lpstr>
      <vt:lpstr>Noto Sans Symbols</vt:lpstr>
      <vt:lpstr>Wingdings</vt:lpstr>
      <vt:lpstr>Wingdings 2</vt:lpstr>
      <vt:lpstr>NYSED Theme</vt:lpstr>
      <vt:lpstr>2_NYSED Theme</vt:lpstr>
      <vt:lpstr>MESURES D'OBTENTION DE DIPLÔME  DANS L'ÉTAT DE NEW YORK</vt:lpstr>
      <vt:lpstr>INTRODUCTIONS</vt:lpstr>
      <vt:lpstr>CONDITIONS D'OBTENTION DU DIPLÔME DE L'ÉTAT DE NEW YORK : DISTRIBUTION DES CRÉDITS</vt:lpstr>
      <vt:lpstr>VOIES MULTIPLES (+1)</vt:lpstr>
      <vt:lpstr>TYPES DE DIPLÔMES</vt:lpstr>
      <vt:lpstr>Options de sceau et d'endossement</vt:lpstr>
      <vt:lpstr>Titres de sortie qui ne sont pas des diplômes</vt:lpstr>
      <vt:lpstr>Phase 1 : Collecte d'informations et apprentissage questions d'orientation de la réunion régionale</vt:lpstr>
      <vt:lpstr>Partagez vos idées</vt:lpstr>
      <vt:lpstr>élément clé à retenir</vt:lpstr>
      <vt:lpstr>MERCI</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Measures in New York State - Regional Information Meeting Breakout Room Presentation - French</dc:title>
  <dc:creator>New York State Education Department</dc:creator>
  <cp:lastModifiedBy>Emily</cp:lastModifiedBy>
  <cp:revision>56</cp:revision>
  <cp:lastPrinted>2021-10-26T15:29:10Z</cp:lastPrinted>
  <dcterms:created xsi:type="dcterms:W3CDTF">2021-10-22T13:03:38Z</dcterms:created>
  <dcterms:modified xsi:type="dcterms:W3CDTF">2021-12-06T17:30:35Z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0x010100FE4249FBCB944A448AFFC7AD2E1DCB2B</vt:lpwstr>
  </property>
</Properties>
</file>