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Lst>
  <p:notesMasterIdLst>
    <p:notesMasterId r:id="rId17"/>
  </p:notesMasterIdLst>
  <p:sldIdLst>
    <p:sldId id="256" r:id="rId6"/>
    <p:sldId id="257" r:id="rId7"/>
    <p:sldId id="467" r:id="rId8"/>
    <p:sldId id="470" r:id="rId9"/>
    <p:sldId id="445" r:id="rId10"/>
    <p:sldId id="448" r:id="rId11"/>
    <p:sldId id="449" r:id="rId12"/>
    <p:sldId id="468" r:id="rId13"/>
    <p:sldId id="260" r:id="rId14"/>
    <p:sldId id="469" r:id="rId15"/>
    <p:sldId id="268"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ontague" initials="MM" lastIdx="13" clrIdx="0">
    <p:extLst>
      <p:ext uri="{19B8F6BF-5375-455C-9EA6-DF929625EA0E}">
        <p15:presenceInfo xmlns:p15="http://schemas.microsoft.com/office/powerpoint/2012/main" userId="S::melissa.montague@nysed.gov::5ea6cd2c-5b96-4050-b9e5-59645785377c" providerId="AD"/>
      </p:ext>
    </p:extLst>
  </p:cmAuthor>
  <p:cmAuthor id="2" name="Author" initials="  " lastIdx="6" clrIdx="1">
    <p:extLst>
      <p:ext uri="{19B8F6BF-5375-455C-9EA6-DF929625EA0E}">
        <p15:presenceInfo xmlns:p15="http://schemas.microsoft.com/office/powerpoint/2012/main" userId="Author" providerId="None"/>
      </p:ext>
    </p:extLst>
  </p:cmAuthor>
  <p:cmAuthor id="3" name="Emily DeSantis" initials="ED" lastIdx="4" clrIdx="2">
    <p:extLst>
      <p:ext uri="{19B8F6BF-5375-455C-9EA6-DF929625EA0E}">
        <p15:presenceInfo xmlns:p15="http://schemas.microsoft.com/office/powerpoint/2012/main" userId="S::Emily.DeSantis@nysed.gov::a5a297fc-9796-4275-be81-863f2ba65e21" providerId="AD"/>
      </p:ext>
    </p:extLst>
  </p:cmAuthor>
  <p:cmAuthor id="4" name="Kim Wilkins" initials="KW" lastIdx="1" clrIdx="3">
    <p:extLst>
      <p:ext uri="{19B8F6BF-5375-455C-9EA6-DF929625EA0E}">
        <p15:presenceInfo xmlns:p15="http://schemas.microsoft.com/office/powerpoint/2012/main" userId="S::kim.wilkins@nysed.gov::a205e5ae-c82a-4f1b-83b8-af979577b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0" autoAdjust="0"/>
    <p:restoredTop sz="73008" autoAdjust="0"/>
  </p:normalViewPr>
  <p:slideViewPr>
    <p:cSldViewPr snapToGrid="0">
      <p:cViewPr varScale="1">
        <p:scale>
          <a:sx n="83" d="100"/>
          <a:sy n="83" d="100"/>
        </p:scale>
        <p:origin x="1194"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b="0" i="0">
                <a:latin typeface="PMingLiU" panose="02020500000000000000" pitchFamily="18" charset="-120"/>
              </a:defRPr>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b="0" i="0">
                <a:latin typeface="PMingLiU" panose="02020500000000000000" pitchFamily="18" charset="-120"/>
              </a:defRPr>
            </a:lvl1pPr>
          </a:lstStyle>
          <a:p>
            <a:fld id="{579BF494-BF82-465E-A63E-BEB3BA02E33D}"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b="0" i="0">
                <a:latin typeface="PMingLiU" panose="02020500000000000000" pitchFamily="18" charset="-120"/>
              </a:defRPr>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b="0" i="0">
                <a:latin typeface="PMingLiU" panose="02020500000000000000" pitchFamily="18" charset="-120"/>
              </a:defRPr>
            </a:lvl1pPr>
          </a:lstStyle>
          <a:p>
            <a:fld id="{8AD41C7E-BC45-4EB1-92B8-D34FAD436CB7}" type="slidenum">
              <a:rPr lang="en-US" smtClean="0"/>
              <a:pPr/>
              <a:t>‹#›</a:t>
            </a:fld>
            <a:endParaRPr lang="en-US" dirty="0"/>
          </a:p>
        </p:txBody>
      </p:sp>
    </p:spTree>
    <p:extLst>
      <p:ext uri="{BB962C8B-B14F-4D97-AF65-F5344CB8AC3E}">
        <p14:creationId xmlns:p14="http://schemas.microsoft.com/office/powerpoint/2010/main" val="190629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MingLiU" panose="02020500000000000000" pitchFamily="18" charset="-12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zh-TW" altLang="en-US" dirty="0">
                <a:latin typeface="PMingLiU" panose="02020500000000000000" pitchFamily="18" charset="-120"/>
                <a:ea typeface="PMingLiU" panose="02020500000000000000" pitchFamily="18" charset="-120"/>
              </a:rPr>
              <a:t>非常感謝你們今天來到這裡。我的名字是</a:t>
            </a:r>
            <a:r>
              <a:rPr lang="en-US" altLang="zh-TW" dirty="0">
                <a:latin typeface="PMingLiU" panose="02020500000000000000" pitchFamily="18" charset="-120"/>
                <a:ea typeface="PMingLiU" panose="02020500000000000000" pitchFamily="18" charset="-120"/>
              </a:rPr>
              <a:t>&lt;</a:t>
            </a:r>
            <a:r>
              <a:rPr lang="zh-TW" altLang="en-US" dirty="0">
                <a:latin typeface="PMingLiU" panose="02020500000000000000" pitchFamily="18" charset="-120"/>
                <a:ea typeface="PMingLiU" panose="02020500000000000000" pitchFamily="18" charset="-120"/>
              </a:rPr>
              <a:t>輸入分組討論室主持人的名字</a:t>
            </a:r>
            <a:r>
              <a:rPr lang="en-US" altLang="zh-TW" dirty="0">
                <a:latin typeface="PMingLiU" panose="02020500000000000000" pitchFamily="18" charset="-120"/>
                <a:ea typeface="PMingLiU" panose="02020500000000000000" pitchFamily="18" charset="-120"/>
              </a:rPr>
              <a:t>&gt;</a:t>
            </a:r>
            <a:r>
              <a:rPr lang="zh-TW" altLang="en-US" dirty="0">
                <a:latin typeface="PMingLiU" panose="02020500000000000000" pitchFamily="18" charset="-120"/>
                <a:ea typeface="PMingLiU" panose="02020500000000000000" pitchFamily="18" charset="-120"/>
              </a:rPr>
              <a:t>。我將與</a:t>
            </a:r>
            <a:r>
              <a:rPr lang="en-US" altLang="zh-TW" dirty="0">
                <a:latin typeface="PMingLiU" panose="02020500000000000000" pitchFamily="18" charset="-120"/>
                <a:ea typeface="PMingLiU" panose="02020500000000000000" pitchFamily="18" charset="-120"/>
              </a:rPr>
              <a:t>&lt;</a:t>
            </a:r>
            <a:r>
              <a:rPr lang="zh-TW" altLang="en-US" dirty="0">
                <a:latin typeface="PMingLiU" panose="02020500000000000000" pitchFamily="18" charset="-120"/>
                <a:ea typeface="PMingLiU" panose="02020500000000000000" pitchFamily="18" charset="-120"/>
              </a:rPr>
              <a:t>輸入記錄員及聊天監督員的名字</a:t>
            </a:r>
            <a:r>
              <a:rPr lang="en-US" altLang="zh-TW" dirty="0">
                <a:latin typeface="PMingLiU" panose="02020500000000000000" pitchFamily="18" charset="-120"/>
                <a:ea typeface="PMingLiU" panose="02020500000000000000" pitchFamily="18" charset="-120"/>
              </a:rPr>
              <a:t>&gt;</a:t>
            </a:r>
            <a:r>
              <a:rPr lang="zh-TW" altLang="en-US" dirty="0">
                <a:latin typeface="PMingLiU" panose="02020500000000000000" pitchFamily="18" charset="-120"/>
                <a:ea typeface="PMingLiU" panose="02020500000000000000" pitchFamily="18" charset="-120"/>
              </a:rPr>
              <a:t>一起工作，協助今日的活動。</a:t>
            </a:r>
          </a:p>
          <a:p>
            <a:pPr defTabSz="929579">
              <a:defRPr/>
            </a:pPr>
            <a:endParaRPr lang="zh-TW" altLang="en-US" dirty="0">
              <a:latin typeface="PMingLiU" panose="02020500000000000000" pitchFamily="18" charset="-120"/>
              <a:ea typeface="PMingLiU" panose="02020500000000000000" pitchFamily="18" charset="-120"/>
            </a:endParaRPr>
          </a:p>
          <a:p>
            <a:pPr defTabSz="929579">
              <a:defRPr/>
            </a:pPr>
            <a:r>
              <a:rPr lang="zh-TW" altLang="en-US" dirty="0">
                <a:latin typeface="PMingLiU" panose="02020500000000000000" pitchFamily="18" charset="-120"/>
                <a:ea typeface="PMingLiU" panose="02020500000000000000" pitchFamily="18" charset="-120"/>
              </a:rPr>
              <a:t>我們有大約</a:t>
            </a:r>
            <a:r>
              <a:rPr lang="en-US" altLang="zh-TW" dirty="0">
                <a:latin typeface="PMingLiU" panose="02020500000000000000" pitchFamily="18" charset="-120"/>
                <a:ea typeface="PMingLiU" panose="02020500000000000000" pitchFamily="18" charset="-120"/>
              </a:rPr>
              <a:t>90</a:t>
            </a:r>
            <a:r>
              <a:rPr lang="zh-TW" altLang="en-US" dirty="0">
                <a:latin typeface="PMingLiU" panose="02020500000000000000" pitchFamily="18" charset="-120"/>
                <a:ea typeface="PMingLiU" panose="02020500000000000000" pitchFamily="18" charset="-120"/>
              </a:rPr>
              <a:t>分鐘的時間。我們將以簡短的自我介紹開始。  在介紹之後，我將討論紐約州目前的文憑要求，然後我們將花大約</a:t>
            </a:r>
            <a:r>
              <a:rPr lang="en-US" altLang="zh-TW" dirty="0">
                <a:latin typeface="PMingLiU" panose="02020500000000000000" pitchFamily="18" charset="-120"/>
                <a:ea typeface="PMingLiU" panose="02020500000000000000" pitchFamily="18" charset="-120"/>
              </a:rPr>
              <a:t>10-12</a:t>
            </a:r>
            <a:r>
              <a:rPr lang="zh-TW" altLang="en-US" dirty="0">
                <a:latin typeface="PMingLiU" panose="02020500000000000000" pitchFamily="18" charset="-120"/>
                <a:ea typeface="PMingLiU" panose="02020500000000000000" pitchFamily="18" charset="-120"/>
              </a:rPr>
              <a:t>分鐘討論五個指導性問題中的每一個。我們將在每個人的發言中做記錄。如果同事說的任何話引發了思考或想法，請隨時將其輸入聊天記錄中。我們也會保存聊天記錄。</a:t>
            </a:r>
          </a:p>
          <a:p>
            <a:pPr defTabSz="929579">
              <a:defRPr/>
            </a:pPr>
            <a:endParaRPr lang="zh-TW" altLang="en-US" dirty="0">
              <a:latin typeface="PMingLiU" panose="02020500000000000000" pitchFamily="18" charset="-120"/>
              <a:ea typeface="PMingLiU" panose="02020500000000000000" pitchFamily="18" charset="-120"/>
            </a:endParaRPr>
          </a:p>
          <a:p>
            <a:pPr defTabSz="929579">
              <a:defRPr/>
            </a:pPr>
            <a:r>
              <a:rPr lang="zh-TW" altLang="en-US" dirty="0">
                <a:latin typeface="PMingLiU" panose="02020500000000000000" pitchFamily="18" charset="-120"/>
                <a:ea typeface="PMingLiU" panose="02020500000000000000" pitchFamily="18" charset="-120"/>
              </a:rPr>
              <a:t>討論結束後，我們將把我們的對話轉移到一個叫做</a:t>
            </a:r>
            <a:r>
              <a:rPr lang="en-US" dirty="0" err="1">
                <a:latin typeface="PMingLiU" panose="02020500000000000000" pitchFamily="18" charset="-120"/>
                <a:ea typeface="PMingLiU" panose="02020500000000000000" pitchFamily="18" charset="-120"/>
              </a:rPr>
              <a:t>ThoughtExchange</a:t>
            </a:r>
            <a:r>
              <a:rPr lang="zh-TW" altLang="en-US" dirty="0">
                <a:latin typeface="PMingLiU" panose="02020500000000000000" pitchFamily="18" charset="-120"/>
                <a:ea typeface="PMingLiU" panose="02020500000000000000" pitchFamily="18" charset="-120"/>
              </a:rPr>
              <a:t>的技術平台上，在這個平台上，你可以分享想法，並對他人的想法做出反應。</a:t>
            </a:r>
            <a:endParaRPr lang="en-HK" altLang="zh-TW" dirty="0">
              <a:latin typeface="PMingLiU" panose="02020500000000000000" pitchFamily="18" charset="-120"/>
              <a:ea typeface="PMingLiU" panose="02020500000000000000" pitchFamily="18" charset="-120"/>
            </a:endParaRPr>
          </a:p>
          <a:p>
            <a:pPr defTabSz="929579">
              <a:defRPr/>
            </a:pPr>
            <a:endParaRPr lang="zh-TW" altLang="en-US" dirty="0">
              <a:latin typeface="PMingLiU" panose="02020500000000000000" pitchFamily="18" charset="-120"/>
              <a:ea typeface="PMingLiU" panose="02020500000000000000" pitchFamily="18" charset="-120"/>
            </a:endParaRPr>
          </a:p>
          <a:p>
            <a:pPr defTabSz="929579">
              <a:defRPr/>
            </a:pPr>
            <a:r>
              <a:rPr lang="zh-TW" altLang="en-US" dirty="0">
                <a:latin typeface="PMingLiU" panose="02020500000000000000" pitchFamily="18" charset="-120"/>
                <a:ea typeface="PMingLiU" panose="02020500000000000000" pitchFamily="18" charset="-120"/>
              </a:rPr>
              <a:t>現在是時候開始了。 </a:t>
            </a:r>
            <a:endParaRPr lang="en-US" dirty="0">
              <a:latin typeface="PMingLiU" panose="02020500000000000000" pitchFamily="18" charset="-120"/>
              <a:ea typeface="PMingLiU" panose="02020500000000000000" pitchFamily="18" charset="-120"/>
              <a:cs typeface="Calibri"/>
            </a:endParaRPr>
          </a:p>
        </p:txBody>
      </p:sp>
      <p:sp>
        <p:nvSpPr>
          <p:cNvPr id="4" name="Slide Number Placeholder 3"/>
          <p:cNvSpPr>
            <a:spLocks noGrp="1"/>
          </p:cNvSpPr>
          <p:nvPr>
            <p:ph type="sldNum" sz="quarter" idx="5"/>
          </p:nvPr>
        </p:nvSpPr>
        <p:spPr/>
        <p:txBody>
          <a:bodyPr/>
          <a:lstStyle/>
          <a:p>
            <a:fld id="{8AD41C7E-BC45-4EB1-92B8-D34FAD436CB7}" type="slidenum">
              <a:rPr lang="en-US" smtClean="0"/>
              <a:t>1</a:t>
            </a:fld>
            <a:endParaRPr lang="en-US" dirty="0"/>
          </a:p>
        </p:txBody>
      </p:sp>
    </p:spTree>
    <p:extLst>
      <p:ext uri="{BB962C8B-B14F-4D97-AF65-F5344CB8AC3E}">
        <p14:creationId xmlns:p14="http://schemas.microsoft.com/office/powerpoint/2010/main" val="203746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現在，作為一個小組，我們將決定今天討論的一個要點。當我們回到主會議室時，我們將分享這個要點。</a:t>
            </a:r>
          </a:p>
        </p:txBody>
      </p:sp>
      <p:sp>
        <p:nvSpPr>
          <p:cNvPr id="4" name="Slide Number Placeholder 3"/>
          <p:cNvSpPr>
            <a:spLocks noGrp="1"/>
          </p:cNvSpPr>
          <p:nvPr>
            <p:ph type="sldNum" sz="quarter" idx="5"/>
          </p:nvPr>
        </p:nvSpPr>
        <p:spPr/>
        <p:txBody>
          <a:bodyPr/>
          <a:lstStyle/>
          <a:p>
            <a:fld id="{8AD41C7E-BC45-4EB1-92B8-D34FAD436CB7}" type="slidenum">
              <a:rPr lang="en-US" smtClean="0"/>
              <a:t>10</a:t>
            </a:fld>
            <a:endParaRPr lang="en-US" dirty="0"/>
          </a:p>
        </p:txBody>
      </p:sp>
    </p:spTree>
    <p:extLst>
      <p:ext uri="{BB962C8B-B14F-4D97-AF65-F5344CB8AC3E}">
        <p14:creationId xmlns:p14="http://schemas.microsoft.com/office/powerpoint/2010/main" val="390098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7: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buSzPts val="1400"/>
            </a:pPr>
            <a:r>
              <a:rPr lang="zh-TW" altLang="en-US" sz="1400" dirty="0">
                <a:latin typeface="PMingLiU" panose="02020500000000000000" pitchFamily="18" charset="-120"/>
                <a:cs typeface="Arial" panose="020B0604020202020204" pitchFamily="34" charset="0"/>
              </a:rPr>
              <a:t>非常感謝大家。我對這麼多的想法和覆蓋了這麼多的領域感到敬畏。</a:t>
            </a:r>
          </a:p>
          <a:p>
            <a:pPr>
              <a:buSzPts val="1400"/>
            </a:pPr>
            <a:endParaRPr lang="zh-TW" altLang="en-US" sz="1400" dirty="0">
              <a:latin typeface="PMingLiU" panose="02020500000000000000" pitchFamily="18" charset="-120"/>
              <a:cs typeface="Arial" panose="020B0604020202020204" pitchFamily="34" charset="0"/>
            </a:endParaRPr>
          </a:p>
          <a:p>
            <a:pPr>
              <a:buSzPts val="1400"/>
            </a:pPr>
            <a:r>
              <a:rPr lang="zh-TW" altLang="en-US" sz="1400" dirty="0">
                <a:latin typeface="PMingLiU" panose="02020500000000000000" pitchFamily="18" charset="-120"/>
                <a:cs typeface="Arial" panose="020B0604020202020204" pitchFamily="34" charset="0"/>
              </a:rPr>
              <a:t>我們現在都將被送回主會議室。我在那裡等你。謝謝你們！</a:t>
            </a:r>
            <a:endParaRPr lang="en-HK" altLang="zh-TW" sz="1400" dirty="0">
              <a:latin typeface="PMingLiU" panose="02020500000000000000" pitchFamily="18" charset="-120"/>
              <a:cs typeface="Arial" panose="020B0604020202020204" pitchFamily="34" charset="0"/>
            </a:endParaRPr>
          </a:p>
          <a:p>
            <a:pPr>
              <a:buSzPts val="1400"/>
            </a:pPr>
            <a:endParaRPr lang="zh-TW" altLang="en-US" sz="1400" dirty="0">
              <a:latin typeface="PMingLiU" panose="02020500000000000000" pitchFamily="18" charset="-120"/>
              <a:cs typeface="Arial" panose="020B0604020202020204" pitchFamily="34" charset="0"/>
            </a:endParaRPr>
          </a:p>
          <a:p>
            <a:pPr>
              <a:buSzPts val="1400"/>
            </a:pPr>
            <a:r>
              <a:rPr lang="zh-TW" altLang="en-US" sz="1400" dirty="0">
                <a:latin typeface="PMingLiU" panose="02020500000000000000" pitchFamily="18" charset="-120"/>
                <a:cs typeface="Arial" panose="020B0604020202020204" pitchFamily="34" charset="0"/>
              </a:rPr>
              <a:t>討論監控：在分組會議結束前保存討論記錄。</a:t>
            </a:r>
          </a:p>
          <a:p>
            <a:pPr>
              <a:buSzPts val="1400"/>
            </a:pPr>
            <a:r>
              <a:rPr lang="zh-TW" altLang="en-US" sz="1400" dirty="0">
                <a:latin typeface="PMingLiU" panose="02020500000000000000" pitchFamily="18" charset="-120"/>
                <a:cs typeface="Arial" panose="020B0604020202020204" pitchFamily="34" charset="0"/>
              </a:rPr>
              <a:t>記事員。準備在主房間討論中鍵入小組的關鍵訊息。然後使用</a:t>
            </a:r>
            <a:r>
              <a:rPr lang="en-US" altLang="zh-TW" sz="1400" dirty="0">
                <a:latin typeface="PMingLiU" panose="02020500000000000000" pitchFamily="18" charset="-120"/>
                <a:cs typeface="Arial" panose="020B0604020202020204" pitchFamily="34" charset="0"/>
              </a:rPr>
              <a:t>5</a:t>
            </a:r>
            <a:r>
              <a:rPr lang="zh-TW" altLang="en-US" sz="1400" dirty="0">
                <a:latin typeface="PMingLiU" panose="02020500000000000000" pitchFamily="18" charset="-120"/>
                <a:cs typeface="Arial" panose="020B0604020202020204" pitchFamily="34" charset="0"/>
              </a:rPr>
              <a:t>個指導問題調查表與部門分享你關於小組討論的筆記。</a:t>
            </a:r>
            <a:endParaRPr sz="1400" dirty="0">
              <a:latin typeface="PMingLiU" panose="02020500000000000000" pitchFamily="18" charset="-120"/>
              <a:cs typeface="Arial" panose="020B0604020202020204" pitchFamily="34" charset="0"/>
            </a:endParaRPr>
          </a:p>
        </p:txBody>
      </p:sp>
      <p:sp>
        <p:nvSpPr>
          <p:cNvPr id="215" name="Google Shape;215;p37: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buSzPts val="1400"/>
            </a:pPr>
            <a:r>
              <a:rPr lang="zh-TW" altLang="en-US" dirty="0">
                <a:latin typeface="PMingLiU" panose="02020500000000000000" pitchFamily="18" charset="-120"/>
                <a:ea typeface="PMingLiU" panose="02020500000000000000" pitchFamily="18" charset="-120"/>
              </a:rPr>
              <a:t>我們將以簡短的自我介紹開始。我現在要請大家</a:t>
            </a:r>
            <a:r>
              <a:rPr lang="en-US" altLang="zh-TW"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（主持人指出請個人發言的計劃。 例如，主持人逐一叫大家發言，或者主持人選擇第一個人發言，然後請每個發言者選擇下一個人發言）。</a:t>
            </a:r>
          </a:p>
          <a:p>
            <a:pPr>
              <a:buSzPts val="1400"/>
            </a:pPr>
            <a:endParaRPr lang="zh-TW" altLang="en-US" dirty="0">
              <a:latin typeface="PMingLiU" panose="02020500000000000000" pitchFamily="18" charset="-120"/>
              <a:ea typeface="PMingLiU" panose="02020500000000000000" pitchFamily="18" charset="-120"/>
            </a:endParaRPr>
          </a:p>
          <a:p>
            <a:pPr>
              <a:buSzPts val="1400"/>
            </a:pPr>
            <a:r>
              <a:rPr lang="zh-TW" altLang="en-US" dirty="0">
                <a:latin typeface="PMingLiU" panose="02020500000000000000" pitchFamily="18" charset="-120"/>
                <a:ea typeface="PMingLiU" panose="02020500000000000000" pitchFamily="18" charset="-120"/>
              </a:rPr>
              <a:t>請進行自我介紹，告訴我們你的姓名、角色，以及你所代表的團體及</a:t>
            </a:r>
            <a:r>
              <a:rPr lang="en-US" altLang="zh-TW"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或組織。</a:t>
            </a:r>
          </a:p>
          <a:p>
            <a:pPr>
              <a:buSzPts val="1400"/>
            </a:pPr>
            <a:endParaRPr lang="zh-TW" altLang="en-US" dirty="0">
              <a:latin typeface="PMingLiU" panose="02020500000000000000" pitchFamily="18" charset="-120"/>
              <a:ea typeface="PMingLiU" panose="02020500000000000000" pitchFamily="18" charset="-120"/>
            </a:endParaRPr>
          </a:p>
          <a:p>
            <a:pPr>
              <a:buSzPts val="1400"/>
            </a:pPr>
            <a:r>
              <a:rPr lang="zh-TW" altLang="en-US" dirty="0">
                <a:latin typeface="PMingLiU" panose="02020500000000000000" pitchFamily="18" charset="-120"/>
                <a:ea typeface="PMingLiU" panose="02020500000000000000" pitchFamily="18" charset="-120"/>
              </a:rPr>
              <a:t>介紹（不超過</a:t>
            </a:r>
            <a:r>
              <a:rPr lang="en-US" altLang="zh-TW" dirty="0">
                <a:latin typeface="PMingLiU" panose="02020500000000000000" pitchFamily="18" charset="-120"/>
                <a:ea typeface="PMingLiU" panose="02020500000000000000" pitchFamily="18" charset="-120"/>
              </a:rPr>
              <a:t>5</a:t>
            </a:r>
            <a:r>
              <a:rPr lang="zh-TW" altLang="en-US" dirty="0">
                <a:latin typeface="PMingLiU" panose="02020500000000000000" pitchFamily="18" charset="-120"/>
                <a:ea typeface="PMingLiU" panose="02020500000000000000" pitchFamily="18" charset="-120"/>
              </a:rPr>
              <a:t>分鐘）</a:t>
            </a:r>
          </a:p>
          <a:p>
            <a:pPr>
              <a:buSzPts val="1400"/>
            </a:pPr>
            <a:r>
              <a:rPr lang="zh-TW" altLang="en-US" dirty="0">
                <a:latin typeface="PMingLiU" panose="02020500000000000000" pitchFamily="18" charset="-120"/>
                <a:ea typeface="PMingLiU" panose="02020500000000000000" pitchFamily="18" charset="-120"/>
              </a:rPr>
              <a:t>允許所有參與者進行自我介紹。</a:t>
            </a:r>
            <a:endParaRPr lang="en-US" dirty="0">
              <a:latin typeface="PMingLiU" panose="02020500000000000000" pitchFamily="18" charset="-120"/>
              <a:ea typeface="PMingLiU" panose="02020500000000000000" pitchFamily="18" charset="-120"/>
            </a:endParaRPr>
          </a:p>
        </p:txBody>
      </p:sp>
      <p:sp>
        <p:nvSpPr>
          <p:cNvPr id="119" name="Google Shape;119;p2: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35796"/>
            <a:ext cx="5588000" cy="3716382"/>
          </a:xfrm>
        </p:spPr>
        <p:txBody>
          <a:bodyPr/>
          <a:lstStyle/>
          <a:p>
            <a:r>
              <a:rPr lang="zh-TW" altLang="en-US" sz="1400" dirty="0">
                <a:latin typeface="PMingLiU" panose="02020500000000000000" pitchFamily="18" charset="-120"/>
                <a:ea typeface="PMingLiU" panose="02020500000000000000" pitchFamily="18" charset="-120"/>
                <a:cs typeface="Arial" panose="020B0604020202020204" pitchFamily="34" charset="0"/>
              </a:rPr>
              <a:t>在我們開始討論未來的畢業要求之前，我將對目前紐約州的文憑要求做概述。在你的註冊郵件中，你收到了兩個解釋當前紐約州文憑要求的資源。我們的聊天監督員也會在聊天中插入這些資源的連結。</a:t>
            </a:r>
          </a:p>
          <a:p>
            <a:endParaRPr lang="zh-TW" altLang="en-US" sz="1400" dirty="0">
              <a:latin typeface="PMingLiU" panose="02020500000000000000" pitchFamily="18" charset="-120"/>
              <a:ea typeface="PMingLiU" panose="02020500000000000000" pitchFamily="18" charset="-120"/>
              <a:cs typeface="Arial" panose="020B0604020202020204" pitchFamily="34" charset="0"/>
            </a:endParaRPr>
          </a:p>
          <a:p>
            <a:r>
              <a:rPr lang="zh-TW" altLang="en-US" sz="1400" dirty="0">
                <a:latin typeface="PMingLiU" panose="02020500000000000000" pitchFamily="18" charset="-120"/>
                <a:ea typeface="PMingLiU" panose="02020500000000000000" pitchFamily="18" charset="-120"/>
                <a:cs typeface="Arial" panose="020B0604020202020204" pitchFamily="34" charset="0"/>
              </a:rPr>
              <a:t>要獲得紐約州的文憑，學生必須滿足學分及評估要求。這些要求是獨立的、不同的，不需要同時進行。</a:t>
            </a:r>
          </a:p>
          <a:p>
            <a:endParaRPr lang="zh-TW" altLang="en-US" sz="1400" dirty="0">
              <a:latin typeface="PMingLiU" panose="02020500000000000000" pitchFamily="18" charset="-120"/>
              <a:ea typeface="PMingLiU" panose="02020500000000000000" pitchFamily="18" charset="-120"/>
              <a:cs typeface="Arial" panose="020B0604020202020204" pitchFamily="34" charset="0"/>
            </a:endParaRPr>
          </a:p>
          <a:p>
            <a:r>
              <a:rPr lang="zh-TW" altLang="en-US" sz="1400" dirty="0">
                <a:latin typeface="PMingLiU" panose="02020500000000000000" pitchFamily="18" charset="-120"/>
                <a:ea typeface="PMingLiU" panose="02020500000000000000" pitchFamily="18" charset="-120"/>
                <a:cs typeface="Arial" panose="020B0604020202020204" pitchFamily="34" charset="0"/>
              </a:rPr>
              <a:t>這個學分分配表顯示了每個學科所需的最低學分數。值得注意的是，在大多數學科中，學生選擇他們想要的課程來滿足最低要求。例如，在科學領域，有些學生選修生物、化學及地球科學，而其他學生則選修環境科學、法醫學及物理學。任何高中水平的科學課程都可以計入所需的</a:t>
            </a:r>
            <a:r>
              <a:rPr lang="en-US" altLang="zh-TW" sz="1400" dirty="0">
                <a:latin typeface="PMingLiU" panose="02020500000000000000" pitchFamily="18" charset="-120"/>
                <a:ea typeface="PMingLiU" panose="02020500000000000000" pitchFamily="18" charset="-120"/>
                <a:cs typeface="Arial" panose="020B0604020202020204" pitchFamily="34" charset="0"/>
              </a:rPr>
              <a:t>3</a:t>
            </a:r>
            <a:r>
              <a:rPr lang="zh-TW" altLang="en-US" sz="1400" dirty="0">
                <a:latin typeface="PMingLiU" panose="02020500000000000000" pitchFamily="18" charset="-120"/>
                <a:ea typeface="PMingLiU" panose="02020500000000000000" pitchFamily="18" charset="-120"/>
                <a:cs typeface="Arial" panose="020B0604020202020204" pitchFamily="34" charset="0"/>
              </a:rPr>
              <a:t>個學分。</a:t>
            </a:r>
          </a:p>
          <a:p>
            <a:endParaRPr lang="zh-TW" altLang="en-US" sz="1400" dirty="0">
              <a:latin typeface="PMingLiU" panose="02020500000000000000" pitchFamily="18" charset="-120"/>
              <a:ea typeface="PMingLiU" panose="02020500000000000000" pitchFamily="18" charset="-120"/>
              <a:cs typeface="Arial" panose="020B0604020202020204" pitchFamily="34" charset="0"/>
            </a:endParaRPr>
          </a:p>
          <a:p>
            <a:r>
              <a:rPr lang="zh-TW" altLang="en-US" sz="1400" dirty="0">
                <a:latin typeface="PMingLiU" panose="02020500000000000000" pitchFamily="18" charset="-120"/>
                <a:ea typeface="PMingLiU" panose="02020500000000000000" pitchFamily="18" charset="-120"/>
                <a:cs typeface="Arial" panose="020B0604020202020204" pitchFamily="34" charset="0"/>
              </a:rPr>
              <a:t>有幾門必修課：所有學生必須在健康方面修半學分，社會研究方面的所有學分都是為學生規定的（全球歷史及地理</a:t>
            </a:r>
            <a:r>
              <a:rPr lang="en-US" altLang="zh-TW" sz="1400" dirty="0">
                <a:latin typeface="PMingLiU" panose="02020500000000000000" pitchFamily="18" charset="-120"/>
                <a:ea typeface="PMingLiU" panose="02020500000000000000" pitchFamily="18" charset="-120"/>
                <a:cs typeface="Arial" panose="020B0604020202020204" pitchFamily="34" charset="0"/>
              </a:rPr>
              <a:t>2</a:t>
            </a:r>
            <a:r>
              <a:rPr lang="zh-TW" altLang="en-US" sz="1400" dirty="0">
                <a:latin typeface="PMingLiU" panose="02020500000000000000" pitchFamily="18" charset="-120"/>
                <a:ea typeface="PMingLiU" panose="02020500000000000000" pitchFamily="18" charset="-120"/>
                <a:cs typeface="Arial" panose="020B0604020202020204" pitchFamily="34" charset="0"/>
              </a:rPr>
              <a:t>學分，美國歷史</a:t>
            </a:r>
            <a:r>
              <a:rPr lang="en-US" altLang="zh-TW" sz="1400" dirty="0">
                <a:latin typeface="PMingLiU" panose="02020500000000000000" pitchFamily="18" charset="-120"/>
                <a:ea typeface="PMingLiU" panose="02020500000000000000" pitchFamily="18" charset="-120"/>
                <a:cs typeface="Arial" panose="020B0604020202020204" pitchFamily="34" charset="0"/>
              </a:rPr>
              <a:t>1</a:t>
            </a:r>
            <a:r>
              <a:rPr lang="zh-TW" altLang="en-US" sz="1400" dirty="0">
                <a:latin typeface="PMingLiU" panose="02020500000000000000" pitchFamily="18" charset="-120"/>
                <a:ea typeface="PMingLiU" panose="02020500000000000000" pitchFamily="18" charset="-120"/>
                <a:cs typeface="Arial" panose="020B0604020202020204" pitchFamily="34" charset="0"/>
              </a:rPr>
              <a:t>學分，參與政府半學分，經濟半學分）。</a:t>
            </a:r>
            <a:endParaRPr lang="en-US" sz="1400" dirty="0">
              <a:latin typeface="PMingLiU" panose="02020500000000000000" pitchFamily="18" charset="-120"/>
              <a:ea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rPr>
              <a:pPr defTabSz="464790">
                <a:defRPr/>
              </a:pPr>
              <a:t>3</a:t>
            </a:fld>
            <a:endParaRPr lang="en-US" dirty="0">
              <a:solidFill>
                <a:prstClr val="black"/>
              </a:solidFill>
            </a:endParaRPr>
          </a:p>
        </p:txBody>
      </p:sp>
    </p:spTree>
    <p:extLst>
      <p:ext uri="{BB962C8B-B14F-4D97-AF65-F5344CB8AC3E}">
        <p14:creationId xmlns:p14="http://schemas.microsoft.com/office/powerpoint/2010/main" val="13243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latin typeface="PMingLiU" panose="02020500000000000000" pitchFamily="18" charset="-120"/>
                <a:ea typeface="ＭＳ Ｐゴシック" pitchFamily="34" charset="-128"/>
                <a:cs typeface="Arial" panose="020B0604020202020204" pitchFamily="34" charset="0"/>
              </a:rPr>
              <a:t>除了</a:t>
            </a:r>
            <a:r>
              <a:rPr lang="en-US" altLang="zh-TW" dirty="0">
                <a:latin typeface="PMingLiU" panose="02020500000000000000" pitchFamily="18" charset="-120"/>
                <a:ea typeface="ＭＳ Ｐゴシック" pitchFamily="34" charset="-128"/>
                <a:cs typeface="Arial" panose="020B0604020202020204" pitchFamily="34" charset="0"/>
              </a:rPr>
              <a:t>22</a:t>
            </a:r>
            <a:r>
              <a:rPr lang="zh-TW" altLang="en-US" dirty="0">
                <a:latin typeface="PMingLiU" panose="02020500000000000000" pitchFamily="18" charset="-120"/>
                <a:ea typeface="ＭＳ Ｐゴシック" pitchFamily="34" charset="-128"/>
                <a:cs typeface="Arial" panose="020B0604020202020204" pitchFamily="34" charset="0"/>
              </a:rPr>
              <a:t>個學分，學生還必須滿足紐約大學的評估要求，以獲得文憑。</a:t>
            </a:r>
            <a:endParaRPr lang="en-HK" altLang="zh-TW" dirty="0">
              <a:latin typeface="PMingLiU" panose="02020500000000000000" pitchFamily="18" charset="-120"/>
              <a:ea typeface="ＭＳ Ｐゴシック" pitchFamily="34" charset="-128"/>
              <a:cs typeface="Arial" panose="020B0604020202020204" pitchFamily="34" charset="0"/>
            </a:endParaRPr>
          </a:p>
          <a:p>
            <a:endParaRPr lang="zh-TW" altLang="en-US" dirty="0">
              <a:latin typeface="PMingLiU" panose="02020500000000000000" pitchFamily="18" charset="-120"/>
              <a:ea typeface="ＭＳ Ｐゴシック" pitchFamily="34" charset="-128"/>
              <a:cs typeface="Arial" panose="020B0604020202020204" pitchFamily="34" charset="0"/>
            </a:endParaRPr>
          </a:p>
          <a:p>
            <a:r>
              <a:rPr lang="zh-TW" altLang="en-US" dirty="0">
                <a:latin typeface="PMingLiU" panose="02020500000000000000" pitchFamily="18" charset="-120"/>
                <a:ea typeface="ＭＳ Ｐゴシック" pitchFamily="34" charset="-128"/>
                <a:cs typeface="Arial" panose="020B0604020202020204" pitchFamily="34" charset="0"/>
              </a:rPr>
              <a:t>為了達到評估要求，學生必須完成</a:t>
            </a:r>
            <a:r>
              <a:rPr lang="en-US" altLang="zh-TW" dirty="0">
                <a:latin typeface="PMingLiU" panose="02020500000000000000" pitchFamily="18" charset="-120"/>
                <a:ea typeface="ＭＳ Ｐゴシック" pitchFamily="34" charset="-128"/>
                <a:cs typeface="Arial" panose="020B0604020202020204" pitchFamily="34" charset="0"/>
              </a:rPr>
              <a:t>4+1</a:t>
            </a:r>
            <a:r>
              <a:rPr lang="zh-TW" altLang="en-US" dirty="0">
                <a:latin typeface="PMingLiU" panose="02020500000000000000" pitchFamily="18" charset="-120"/>
                <a:ea typeface="ＭＳ Ｐゴシック" pitchFamily="34" charset="-128"/>
                <a:cs typeface="Arial" panose="020B0604020202020204" pitchFamily="34" charset="0"/>
              </a:rPr>
              <a:t>的路徑。所有學生必須在四個學科（英文、數學、科學、社會學）中的每一個學科通過一項評估（州會考或教育部批准的替代方法），並完成一個路徑。</a:t>
            </a:r>
          </a:p>
          <a:p>
            <a:endParaRPr lang="zh-TW" altLang="en-US" dirty="0">
              <a:latin typeface="PMingLiU" panose="02020500000000000000" pitchFamily="18" charset="-120"/>
              <a:ea typeface="ＭＳ Ｐゴシック" pitchFamily="34" charset="-128"/>
              <a:cs typeface="Arial" panose="020B0604020202020204" pitchFamily="34" charset="0"/>
            </a:endParaRPr>
          </a:p>
          <a:p>
            <a:r>
              <a:rPr lang="zh-TW" altLang="en-US" dirty="0">
                <a:latin typeface="PMingLiU" panose="02020500000000000000" pitchFamily="18" charset="-120"/>
                <a:ea typeface="ＭＳ Ｐゴシック" pitchFamily="34" charset="-128"/>
                <a:cs typeface="Arial" panose="020B0604020202020204" pitchFamily="34" charset="0"/>
              </a:rPr>
              <a:t>為了進入他們選擇的州會考，學生首先必須完成通往考試的課程。從某種意義上說，並不是所有的途徑都是平等的，每條途徑都有不同的要求 </a:t>
            </a:r>
            <a:endParaRPr lang="en-HK" altLang="zh-TW" dirty="0">
              <a:latin typeface="PMingLiU" panose="02020500000000000000" pitchFamily="18" charset="-120"/>
              <a:ea typeface="ＭＳ Ｐゴシック" pitchFamily="34" charset="-128"/>
              <a:cs typeface="Arial" panose="020B0604020202020204" pitchFamily="34" charset="0"/>
            </a:endParaRPr>
          </a:p>
          <a:p>
            <a:pPr marL="171450" indent="-171450">
              <a:buFont typeface="Arial" panose="020B0604020202020204" pitchFamily="34" charset="0"/>
              <a:buChar char="•"/>
            </a:pPr>
            <a:endParaRPr lang="en-HK" altLang="zh-TW" sz="1600" dirty="0">
              <a:ea typeface="Times New Roman" panose="02020603050405020304" pitchFamily="18" charset="0"/>
            </a:endParaRPr>
          </a:p>
          <a:p>
            <a:pPr marL="171450" indent="-171450">
              <a:buFont typeface="Arial" panose="020B0604020202020204" pitchFamily="34" charset="0"/>
              <a:buChar char="•"/>
            </a:pPr>
            <a:r>
              <a:rPr lang="zh-TW" altLang="en-US" sz="1600" dirty="0">
                <a:ea typeface="Times New Roman" panose="02020603050405020304" pitchFamily="18" charset="0"/>
              </a:rPr>
              <a:t>為了完成</a:t>
            </a:r>
            <a:r>
              <a:rPr lang="en-US" sz="1600" dirty="0">
                <a:ea typeface="Times New Roman" panose="02020603050405020304" pitchFamily="18" charset="0"/>
              </a:rPr>
              <a:t>STEM</a:t>
            </a:r>
            <a:r>
              <a:rPr lang="zh-TW" altLang="en-US" sz="1600" dirty="0">
                <a:ea typeface="Times New Roman" panose="02020603050405020304" pitchFamily="18" charset="0"/>
              </a:rPr>
              <a:t>路徑，學生必須在數學或科學方面獲得一個額外的</a:t>
            </a:r>
            <a:r>
              <a:rPr lang="en-HK" sz="1600" dirty="0" err="1">
                <a:ea typeface="Times New Roman" panose="02020603050405020304" pitchFamily="18" charset="0"/>
              </a:rPr>
              <a:t>州會考</a:t>
            </a:r>
            <a:r>
              <a:rPr lang="zh-TW" altLang="en-US" sz="1600" dirty="0">
                <a:ea typeface="Times New Roman" panose="02020603050405020304" pitchFamily="18" charset="0"/>
              </a:rPr>
              <a:t>或教育部批准的替代考試的合格分數。</a:t>
            </a:r>
          </a:p>
          <a:p>
            <a:pPr marL="171450" indent="-171450">
              <a:buFont typeface="Arial" panose="020B0604020202020204" pitchFamily="34" charset="0"/>
              <a:buChar char="•"/>
            </a:pPr>
            <a:r>
              <a:rPr lang="zh-TW" altLang="en-US" sz="1600" dirty="0">
                <a:ea typeface="Times New Roman" panose="02020603050405020304" pitchFamily="18" charset="0"/>
              </a:rPr>
              <a:t>為了滿足人文科學路徑，學生必須在英文或社會科學方面獲得一個額外的州會考或教育部批准的替代考試的合格分數。</a:t>
            </a:r>
          </a:p>
          <a:p>
            <a:pPr marL="171450" indent="-171450">
              <a:buFont typeface="Arial" panose="020B0604020202020204" pitchFamily="34" charset="0"/>
              <a:buChar char="•"/>
            </a:pPr>
            <a:r>
              <a:rPr lang="zh-TW" altLang="en-US" sz="1600" dirty="0">
                <a:ea typeface="Times New Roman" panose="02020603050405020304" pitchFamily="18" charset="0"/>
              </a:rPr>
              <a:t>學生必須在教育部批准的藝術類課程考試中取得合格成績，才能獲得藝術類課程。目前，這意味著他們必須通過藝術方面的</a:t>
            </a:r>
            <a:r>
              <a:rPr lang="en-US" sz="1600" dirty="0">
                <a:ea typeface="Times New Roman" panose="02020603050405020304" pitchFamily="18" charset="0"/>
              </a:rPr>
              <a:t>AP</a:t>
            </a:r>
            <a:r>
              <a:rPr lang="zh-TW" altLang="en-US" sz="1600" dirty="0">
                <a:ea typeface="Times New Roman" panose="02020603050405020304" pitchFamily="18" charset="0"/>
              </a:rPr>
              <a:t>或</a:t>
            </a:r>
            <a:r>
              <a:rPr lang="en-US" sz="1600" dirty="0">
                <a:ea typeface="Times New Roman" panose="02020603050405020304" pitchFamily="18" charset="0"/>
              </a:rPr>
              <a:t>IB</a:t>
            </a:r>
            <a:r>
              <a:rPr lang="zh-TW" altLang="en-US" sz="1600" dirty="0">
                <a:ea typeface="Times New Roman" panose="02020603050405020304" pitchFamily="18" charset="0"/>
              </a:rPr>
              <a:t>考試。</a:t>
            </a:r>
          </a:p>
          <a:p>
            <a:pPr marL="171450" indent="-171450">
              <a:buFont typeface="Arial" panose="020B0604020202020204" pitchFamily="34" charset="0"/>
              <a:buChar char="•"/>
            </a:pPr>
            <a:r>
              <a:rPr lang="zh-TW" altLang="en-US" sz="1600" dirty="0">
                <a:ea typeface="Times New Roman" panose="02020603050405020304" pitchFamily="18" charset="0"/>
              </a:rPr>
              <a:t>為了完成外國語言課程，學生必須在系裡批准的除英文以外的語言課程考試中取得合格成績。這通常意味著學生完成了</a:t>
            </a:r>
            <a:r>
              <a:rPr lang="en-US" altLang="zh-TW" sz="1600" dirty="0">
                <a:ea typeface="Times New Roman" panose="02020603050405020304" pitchFamily="18" charset="0"/>
              </a:rPr>
              <a:t>3</a:t>
            </a:r>
            <a:r>
              <a:rPr lang="zh-TW" altLang="en-US" sz="1600" dirty="0">
                <a:ea typeface="Times New Roman" panose="02020603050405020304" pitchFamily="18" charset="0"/>
              </a:rPr>
              <a:t>門外國語言的課程，以獲得該考試的機會。</a:t>
            </a:r>
          </a:p>
          <a:p>
            <a:pPr marL="171450" indent="-171450">
              <a:buFont typeface="Arial" panose="020B0604020202020204" pitchFamily="34" charset="0"/>
              <a:buChar char="•"/>
            </a:pPr>
            <a:r>
              <a:rPr lang="zh-TW" altLang="en-US" sz="1600" dirty="0">
                <a:ea typeface="Times New Roman" panose="02020603050405020304" pitchFamily="18" charset="0"/>
              </a:rPr>
              <a:t>為了完成</a:t>
            </a:r>
            <a:r>
              <a:rPr lang="en-US" sz="1600" dirty="0">
                <a:ea typeface="Times New Roman" panose="02020603050405020304" pitchFamily="18" charset="0"/>
              </a:rPr>
              <a:t>CTE</a:t>
            </a:r>
            <a:r>
              <a:rPr lang="zh-TW" altLang="en-US" sz="1600" dirty="0">
                <a:ea typeface="Times New Roman" panose="02020603050405020304" pitchFamily="18" charset="0"/>
              </a:rPr>
              <a:t>課程，學生必須成功完成教育部批准的職業技術教育課程，包括</a:t>
            </a:r>
            <a:r>
              <a:rPr lang="en-US" altLang="zh-TW" sz="1600" dirty="0">
                <a:ea typeface="Times New Roman" panose="02020603050405020304" pitchFamily="18" charset="0"/>
              </a:rPr>
              <a:t>3-5</a:t>
            </a:r>
            <a:r>
              <a:rPr lang="zh-TW" altLang="en-US" sz="1600" dirty="0">
                <a:ea typeface="Times New Roman" panose="02020603050405020304" pitchFamily="18" charset="0"/>
              </a:rPr>
              <a:t>門</a:t>
            </a:r>
            <a:r>
              <a:rPr lang="en-US" sz="1600" dirty="0">
                <a:ea typeface="Times New Roman" panose="02020603050405020304" pitchFamily="18" charset="0"/>
              </a:rPr>
              <a:t>CTE</a:t>
            </a:r>
            <a:r>
              <a:rPr lang="zh-TW" altLang="en-US" sz="1600" dirty="0">
                <a:ea typeface="Times New Roman" panose="02020603050405020304" pitchFamily="18" charset="0"/>
              </a:rPr>
              <a:t>課程；學生還必須在</a:t>
            </a:r>
            <a:r>
              <a:rPr lang="en-US" sz="1600" dirty="0">
                <a:ea typeface="Times New Roman" panose="02020603050405020304" pitchFamily="18" charset="0"/>
              </a:rPr>
              <a:t>CTE</a:t>
            </a:r>
            <a:r>
              <a:rPr lang="zh-TW" altLang="en-US" sz="1600" dirty="0">
                <a:ea typeface="Times New Roman" panose="02020603050405020304" pitchFamily="18" charset="0"/>
              </a:rPr>
              <a:t>課程的</a:t>
            </a:r>
            <a:r>
              <a:rPr lang="en-US" altLang="zh-TW" sz="1600" dirty="0">
                <a:ea typeface="Times New Roman" panose="02020603050405020304" pitchFamily="18" charset="0"/>
              </a:rPr>
              <a:t>3</a:t>
            </a:r>
            <a:r>
              <a:rPr lang="zh-TW" altLang="en-US" sz="1600" dirty="0">
                <a:ea typeface="Times New Roman" panose="02020603050405020304" pitchFamily="18" charset="0"/>
              </a:rPr>
              <a:t>部分技術評估中獲得合格分數。</a:t>
            </a:r>
          </a:p>
          <a:p>
            <a:pPr marL="171450" indent="-171450">
              <a:buFont typeface="Arial" panose="020B0604020202020204" pitchFamily="34" charset="0"/>
              <a:buChar char="•"/>
            </a:pPr>
            <a:r>
              <a:rPr lang="zh-TW" altLang="en-US" sz="1600" dirty="0">
                <a:ea typeface="Times New Roman" panose="02020603050405020304" pitchFamily="18" charset="0"/>
              </a:rPr>
              <a:t>為了完成</a:t>
            </a:r>
            <a:r>
              <a:rPr lang="en-US" sz="1600" dirty="0">
                <a:ea typeface="Times New Roman" panose="02020603050405020304" pitchFamily="18" charset="0"/>
              </a:rPr>
              <a:t>CDOS</a:t>
            </a:r>
            <a:r>
              <a:rPr lang="zh-TW" altLang="en-US" sz="1600" dirty="0">
                <a:ea typeface="Times New Roman" panose="02020603050405020304" pitchFamily="18" charset="0"/>
              </a:rPr>
              <a:t>路徑，學生必須完成</a:t>
            </a:r>
            <a:r>
              <a:rPr lang="en-US" altLang="zh-TW" sz="1600" dirty="0">
                <a:ea typeface="Times New Roman" panose="02020603050405020304" pitchFamily="18" charset="0"/>
              </a:rPr>
              <a:t>2</a:t>
            </a:r>
            <a:r>
              <a:rPr lang="zh-TW" altLang="en-US" sz="1600" dirty="0">
                <a:ea typeface="Times New Roman" panose="02020603050405020304" pitchFamily="18" charset="0"/>
              </a:rPr>
              <a:t>門</a:t>
            </a:r>
            <a:r>
              <a:rPr lang="en-US" sz="1600" dirty="0">
                <a:ea typeface="Times New Roman" panose="02020603050405020304" pitchFamily="18" charset="0"/>
              </a:rPr>
              <a:t>CTE</a:t>
            </a:r>
            <a:r>
              <a:rPr lang="zh-TW" altLang="en-US" sz="1600" dirty="0">
                <a:ea typeface="Times New Roman" panose="02020603050405020304" pitchFamily="18" charset="0"/>
              </a:rPr>
              <a:t>課程，</a:t>
            </a:r>
            <a:r>
              <a:rPr lang="en-US" altLang="zh-TW" sz="1600" dirty="0">
                <a:ea typeface="Times New Roman" panose="02020603050405020304" pitchFamily="18" charset="0"/>
              </a:rPr>
              <a:t>54</a:t>
            </a:r>
            <a:r>
              <a:rPr lang="zh-TW" altLang="en-US" sz="1600" dirty="0">
                <a:ea typeface="Times New Roman" panose="02020603050405020304" pitchFamily="18" charset="0"/>
              </a:rPr>
              <a:t>小時的基於工作的學習，一份職業計劃及一份就業能力簡介。學生還可以通過教育部批准的職業發展及職業研究的途徑評估，以完成</a:t>
            </a:r>
            <a:r>
              <a:rPr lang="en-US" sz="1600" dirty="0">
                <a:ea typeface="Times New Roman" panose="02020603050405020304" pitchFamily="18" charset="0"/>
              </a:rPr>
              <a:t>CDOS</a:t>
            </a:r>
            <a:r>
              <a:rPr lang="zh-TW" altLang="en-US" sz="1600" dirty="0">
                <a:ea typeface="Times New Roman" panose="02020603050405020304" pitchFamily="18" charset="0"/>
              </a:rPr>
              <a:t>路徑。</a:t>
            </a:r>
          </a:p>
          <a:p>
            <a:pPr marL="171450" indent="-171450">
              <a:buFont typeface="Arial" panose="020B0604020202020204" pitchFamily="34" charset="0"/>
              <a:buChar char="•"/>
            </a:pPr>
            <a:r>
              <a:rPr lang="zh-TW" altLang="en-US" sz="1600" dirty="0">
                <a:ea typeface="Times New Roman" panose="02020603050405020304" pitchFamily="18" charset="0"/>
              </a:rPr>
              <a:t>在</a:t>
            </a:r>
            <a:r>
              <a:rPr lang="en-US" altLang="zh-TW" sz="1600" dirty="0">
                <a:ea typeface="Times New Roman" panose="02020603050405020304" pitchFamily="18" charset="0"/>
              </a:rPr>
              <a:t>2021-22</a:t>
            </a:r>
            <a:r>
              <a:rPr lang="zh-TW" altLang="en-US" sz="1600" dirty="0">
                <a:ea typeface="Times New Roman" panose="02020603050405020304" pitchFamily="18" charset="0"/>
              </a:rPr>
              <a:t>學年，部分學校將試行公民就緒證書。將來，所有學生都能使用 「公民就緒證書」來滿足</a:t>
            </a:r>
            <a:r>
              <a:rPr lang="en-US" altLang="zh-TW" sz="1600" dirty="0">
                <a:ea typeface="Times New Roman" panose="02020603050405020304" pitchFamily="18" charset="0"/>
              </a:rPr>
              <a:t>+1</a:t>
            </a:r>
            <a:r>
              <a:rPr lang="zh-TW" altLang="en-US" sz="1600" dirty="0">
                <a:ea typeface="Times New Roman" panose="02020603050405020304" pitchFamily="18" charset="0"/>
              </a:rPr>
              <a:t>的路徑要求。</a:t>
            </a:r>
            <a:endParaRPr lang="en-US" sz="1600" dirty="0">
              <a:ea typeface="Times New Roman" panose="02020603050405020304" pitchFamily="18" charset="0"/>
            </a:endParaRPr>
          </a:p>
          <a:p>
            <a:endParaRPr lang="en-US" altLang="en-US" dirty="0">
              <a:latin typeface="PMingLiU" panose="02020500000000000000" pitchFamily="18" charset="-120"/>
              <a:ea typeface="ＭＳ Ｐゴシック" pitchFamily="34" charset="-128"/>
              <a:cs typeface="Arial" panose="020B0604020202020204" pitchFamily="34" charset="0"/>
            </a:endParaRPr>
          </a:p>
          <a:p>
            <a:r>
              <a:rPr lang="zh-TW" altLang="en-US" dirty="0">
                <a:latin typeface="PMingLiU" panose="02020500000000000000" pitchFamily="18" charset="-120"/>
                <a:ea typeface="ＭＳ Ｐゴシック" pitchFamily="34" charset="-128"/>
                <a:cs typeface="Arial" panose="020B0604020202020204" pitchFamily="34" charset="0"/>
              </a:rPr>
              <a:t>如果學生無法在州會考中獲得</a:t>
            </a:r>
            <a:r>
              <a:rPr lang="en-US" altLang="zh-TW" dirty="0">
                <a:latin typeface="PMingLiU" panose="02020500000000000000" pitchFamily="18" charset="-120"/>
                <a:ea typeface="ＭＳ Ｐゴシック" pitchFamily="34" charset="-128"/>
                <a:cs typeface="Arial" panose="020B0604020202020204" pitchFamily="34" charset="0"/>
              </a:rPr>
              <a:t>65</a:t>
            </a:r>
            <a:r>
              <a:rPr lang="zh-TW" altLang="en-US" dirty="0">
                <a:latin typeface="PMingLiU" panose="02020500000000000000" pitchFamily="18" charset="-120"/>
                <a:ea typeface="ＭＳ Ｐゴシック" pitchFamily="34" charset="-128"/>
                <a:cs typeface="Arial" panose="020B0604020202020204" pitchFamily="34" charset="0"/>
              </a:rPr>
              <a:t>分的合格成績，他們可能有資格獲得上訴、安全網及</a:t>
            </a:r>
            <a:r>
              <a:rPr lang="en-US" altLang="zh-TW" dirty="0">
                <a:latin typeface="PMingLiU" panose="02020500000000000000" pitchFamily="18" charset="-120"/>
                <a:ea typeface="ＭＳ Ｐゴシック" pitchFamily="34" charset="-128"/>
                <a:cs typeface="Arial" panose="020B0604020202020204" pitchFamily="34" charset="0"/>
              </a:rPr>
              <a:t>/</a:t>
            </a:r>
            <a:r>
              <a:rPr lang="zh-TW" altLang="en-US" dirty="0">
                <a:latin typeface="PMingLiU" panose="02020500000000000000" pitchFamily="18" charset="-120"/>
                <a:ea typeface="ＭＳ Ｐゴシック" pitchFamily="34" charset="-128"/>
                <a:cs typeface="Arial" panose="020B0604020202020204" pitchFamily="34" charset="0"/>
              </a:rPr>
              <a:t>或學監的決定。通常情況下，利用這些選項的學生會獲得州政府批准的本地文憑，而不是州會考文憑。</a:t>
            </a:r>
            <a:endParaRPr lang="en-US" dirty="0"/>
          </a:p>
        </p:txBody>
      </p:sp>
      <p:sp>
        <p:nvSpPr>
          <p:cNvPr id="4" name="Slide Number Placeholder 3"/>
          <p:cNvSpPr>
            <a:spLocks noGrp="1"/>
          </p:cNvSpPr>
          <p:nvPr>
            <p:ph type="sldNum" sz="quarter" idx="5"/>
          </p:nvPr>
        </p:nvSpPr>
        <p:spPr/>
        <p:txBody>
          <a:bodyPr/>
          <a:lstStyle/>
          <a:p>
            <a:fld id="{8AD41C7E-BC45-4EB1-92B8-D34FAD436CB7}" type="slidenum">
              <a:rPr lang="en-US" smtClean="0"/>
              <a:t>4</a:t>
            </a:fld>
            <a:endParaRPr lang="en-US" dirty="0"/>
          </a:p>
        </p:txBody>
      </p:sp>
    </p:spTree>
    <p:extLst>
      <p:ext uri="{BB962C8B-B14F-4D97-AF65-F5344CB8AC3E}">
        <p14:creationId xmlns:p14="http://schemas.microsoft.com/office/powerpoint/2010/main" val="41598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3851769"/>
          </a:xfrm>
        </p:spPr>
        <p:txBody>
          <a:bodyPr/>
          <a:lstStyle/>
          <a:p>
            <a:r>
              <a:rPr lang="zh-TW" altLang="en-US" sz="1400" dirty="0">
                <a:latin typeface="PMingLiU" panose="02020500000000000000" pitchFamily="18" charset="-120"/>
                <a:cs typeface="Arial" panose="020B0604020202020204" pitchFamily="34" charset="0"/>
              </a:rPr>
              <a:t>目前，有三種類型的高中文憑：本地文憑、州會考文憑及高級州會考文憑。</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目前的規定允許在滿足評估要求方面有一些靈活性。這包括上訴分數在一定的合格分數範圍內，殘疾學生的低合格安全網（例如，分數低至</a:t>
            </a:r>
            <a:r>
              <a:rPr lang="en-US" altLang="zh-TW" sz="1400" dirty="0">
                <a:latin typeface="PMingLiU" panose="02020500000000000000" pitchFamily="18" charset="-120"/>
                <a:cs typeface="Arial" panose="020B0604020202020204" pitchFamily="34" charset="0"/>
              </a:rPr>
              <a:t>45</a:t>
            </a:r>
            <a:r>
              <a:rPr lang="zh-TW" altLang="en-US" sz="1400" dirty="0">
                <a:latin typeface="PMingLiU" panose="02020500000000000000" pitchFamily="18" charset="-120"/>
                <a:cs typeface="Arial" panose="020B0604020202020204" pitchFamily="34" charset="0"/>
              </a:rPr>
              <a:t>分），以及為成功完成所有課程但無法通過或甚至無法滿足</a:t>
            </a:r>
            <a:r>
              <a:rPr lang="en-US" altLang="zh-TW" sz="1400" dirty="0">
                <a:latin typeface="PMingLiU" panose="02020500000000000000" pitchFamily="18" charset="-120"/>
                <a:cs typeface="Arial" panose="020B0604020202020204" pitchFamily="34" charset="0"/>
              </a:rPr>
              <a:t>1</a:t>
            </a:r>
            <a:r>
              <a:rPr lang="zh-TW" altLang="en-US" sz="1400" dirty="0">
                <a:latin typeface="PMingLiU" panose="02020500000000000000" pitchFamily="18" charset="-120"/>
                <a:cs typeface="Arial" panose="020B0604020202020204" pitchFamily="34" charset="0"/>
              </a:rPr>
              <a:t>個或多個必要評估的安全網的殘疾學生提供總監決定選項。</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所有的文憑類型都要求學生獲得</a:t>
            </a:r>
            <a:r>
              <a:rPr lang="en-US" altLang="zh-TW" sz="1400" dirty="0">
                <a:latin typeface="PMingLiU" panose="02020500000000000000" pitchFamily="18" charset="-120"/>
                <a:cs typeface="Arial" panose="020B0604020202020204" pitchFamily="34" charset="0"/>
              </a:rPr>
              <a:t>22</a:t>
            </a:r>
            <a:r>
              <a:rPr lang="zh-TW" altLang="en-US" sz="1400" dirty="0">
                <a:latin typeface="PMingLiU" panose="02020500000000000000" pitchFamily="18" charset="-120"/>
                <a:cs typeface="Arial" panose="020B0604020202020204" pitchFamily="34" charset="0"/>
              </a:rPr>
              <a:t>個學分，如學分分配表中所述。滿足學分要求並使用上訴、安全網或學監決定來滿足評估要求的學生通常會獲得本地文憑。</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滿足學分要求並在所有要求的評估中獲得合格分數的學生，可獲得州會考者文憑。學生可以對一次州會考提出上訴，其分數不超過合格分數（</a:t>
            </a:r>
            <a:r>
              <a:rPr lang="en-US" altLang="zh-TW" sz="1400" dirty="0">
                <a:latin typeface="PMingLiU" panose="02020500000000000000" pitchFamily="18" charset="-120"/>
                <a:cs typeface="Arial" panose="020B0604020202020204" pitchFamily="34" charset="0"/>
              </a:rPr>
              <a:t>60-64</a:t>
            </a:r>
            <a:r>
              <a:rPr lang="zh-TW" altLang="en-US" sz="1400" dirty="0">
                <a:latin typeface="PMingLiU" panose="02020500000000000000" pitchFamily="18" charset="-120"/>
                <a:cs typeface="Arial" panose="020B0604020202020204" pitchFamily="34" charset="0"/>
              </a:rPr>
              <a:t>分），仍可獲得州會考文憑。</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符合學分要求的學生，在所有要求的評估中獲得合格分數，包括另外</a:t>
            </a:r>
            <a:r>
              <a:rPr lang="en-US" altLang="zh-TW" sz="1400" dirty="0">
                <a:latin typeface="PMingLiU" panose="02020500000000000000" pitchFamily="18" charset="-120"/>
                <a:cs typeface="Arial" panose="020B0604020202020204" pitchFamily="34" charset="0"/>
              </a:rPr>
              <a:t>2</a:t>
            </a:r>
            <a:r>
              <a:rPr lang="zh-TW" altLang="en-US" sz="1400" dirty="0">
                <a:latin typeface="PMingLiU" panose="02020500000000000000" pitchFamily="18" charset="-120"/>
                <a:cs typeface="Arial" panose="020B0604020202020204" pitchFamily="34" charset="0"/>
              </a:rPr>
              <a:t>數學及</a:t>
            </a:r>
            <a:r>
              <a:rPr lang="en-US" altLang="zh-TW" sz="1400" dirty="0">
                <a:latin typeface="PMingLiU" panose="02020500000000000000" pitchFamily="18" charset="-120"/>
                <a:cs typeface="Arial" panose="020B0604020202020204" pitchFamily="34" charset="0"/>
              </a:rPr>
              <a:t>1</a:t>
            </a:r>
            <a:r>
              <a:rPr lang="zh-TW" altLang="en-US" sz="1400" dirty="0">
                <a:latin typeface="PMingLiU" panose="02020500000000000000" pitchFamily="18" charset="-120"/>
                <a:cs typeface="Arial" panose="020B0604020202020204" pitchFamily="34" charset="0"/>
              </a:rPr>
              <a:t>科學，並完成外國語言、藝術或</a:t>
            </a:r>
            <a:r>
              <a:rPr lang="en-US" sz="1400" dirty="0">
                <a:latin typeface="PMingLiU" panose="02020500000000000000" pitchFamily="18" charset="-120"/>
                <a:cs typeface="Arial" panose="020B0604020202020204" pitchFamily="34" charset="0"/>
              </a:rPr>
              <a:t>CTE</a:t>
            </a:r>
            <a:r>
              <a:rPr lang="zh-TW" altLang="en-US" sz="1400" dirty="0">
                <a:latin typeface="PMingLiU" panose="02020500000000000000" pitchFamily="18" charset="-120"/>
                <a:cs typeface="Arial" panose="020B0604020202020204" pitchFamily="34" charset="0"/>
              </a:rPr>
              <a:t>方面的課程，可獲得高級州會考文憑。</a:t>
            </a:r>
            <a:endParaRPr lang="en-US" dirty="0"/>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rPr>
              <a:pPr defTabSz="464790">
                <a:defRPr/>
              </a:pPr>
              <a:t>5</a:t>
            </a:fld>
            <a:endParaRPr lang="en-US" dirty="0">
              <a:solidFill>
                <a:prstClr val="black"/>
              </a:solidFill>
            </a:endParaRPr>
          </a:p>
        </p:txBody>
      </p:sp>
    </p:spTree>
    <p:extLst>
      <p:ext uri="{BB962C8B-B14F-4D97-AF65-F5344CB8AC3E}">
        <p14:creationId xmlns:p14="http://schemas.microsoft.com/office/powerpoint/2010/main" val="330245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5275" y="720725"/>
            <a:ext cx="6394450" cy="3597275"/>
          </a:xfrm>
        </p:spPr>
      </p:sp>
      <p:sp>
        <p:nvSpPr>
          <p:cNvPr id="3" name="Notes Placeholder 2"/>
          <p:cNvSpPr>
            <a:spLocks noGrp="1"/>
          </p:cNvSpPr>
          <p:nvPr>
            <p:ph type="body" idx="1"/>
          </p:nvPr>
        </p:nvSpPr>
        <p:spPr/>
        <p:txBody>
          <a:bodyPr/>
          <a:lstStyle/>
          <a:p>
            <a:r>
              <a:rPr lang="zh-TW" altLang="en-US" sz="1400" dirty="0">
                <a:latin typeface="PMingLiU" panose="02020500000000000000" pitchFamily="18" charset="-120"/>
                <a:cs typeface="Arial" panose="020B0604020202020204" pitchFamily="34" charset="0"/>
              </a:rPr>
              <a:t>為了表彰在某些領域超越最低文憑要求的學生，目前的規定允許以印章及認可的形式在學生的文憑上添加各種認可。</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對於任何完成教育部批准的職業與技術教育（</a:t>
            </a:r>
            <a:r>
              <a:rPr lang="en-US" sz="1400" dirty="0">
                <a:latin typeface="PMingLiU" panose="02020500000000000000" pitchFamily="18" charset="-120"/>
                <a:cs typeface="Arial" panose="020B0604020202020204" pitchFamily="34" charset="0"/>
              </a:rPr>
              <a:t>CTE）</a:t>
            </a:r>
            <a:r>
              <a:rPr lang="zh-TW" altLang="en-US" sz="1400" dirty="0">
                <a:latin typeface="PMingLiU" panose="02020500000000000000" pitchFamily="18" charset="-120"/>
                <a:cs typeface="Arial" panose="020B0604020202020204" pitchFamily="34" charset="0"/>
              </a:rPr>
              <a:t>課程的學生，包括在最低文憑要求之外完成三部分技術評估的學生，都可以在任何文憑類型（本地、州會考、或高級州會考）上添加技術認可。</a:t>
            </a:r>
          </a:p>
          <a:p>
            <a:endParaRPr lang="zh-TW" altLang="en-US" sz="1400" dirty="0">
              <a:latin typeface="PMingLiU" panose="02020500000000000000" pitchFamily="18"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PMingLiU" panose="02020500000000000000" pitchFamily="18" charset="-120"/>
                <a:ea typeface="+mn-ea"/>
                <a:cs typeface="+mn-cs"/>
              </a:rPr>
              <a:t>雙語勳章認證</a:t>
            </a:r>
            <a:r>
              <a:rPr lang="zh-TW" altLang="en-US" sz="1400" dirty="0">
                <a:latin typeface="PMingLiU" panose="02020500000000000000" pitchFamily="18" charset="-120"/>
                <a:cs typeface="Arial" panose="020B0604020202020204" pitchFamily="34" charset="0"/>
              </a:rPr>
              <a:t>可以加在州會考者文憑或州會考者高級指定文憑上。該印章承認除英文外，在一種或多種語言的聽、說、讀、寫方面的高度熟練程度。</a:t>
            </a:r>
          </a:p>
          <a:p>
            <a:endParaRPr lang="zh-TW" altLang="en-US" sz="1400" dirty="0">
              <a:latin typeface="PMingLiU" panose="02020500000000000000" pitchFamily="18"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PMingLiU" panose="02020500000000000000" pitchFamily="18" charset="-120"/>
                <a:cs typeface="Arial" panose="020B0604020202020204" pitchFamily="34" charset="0"/>
              </a:rPr>
              <a:t>紐約州</a:t>
            </a:r>
            <a:r>
              <a:rPr lang="zh-TW" altLang="en-US" sz="1200" b="0" i="0" kern="1200" dirty="0">
                <a:solidFill>
                  <a:schemeClr val="tx1"/>
                </a:solidFill>
                <a:effectLst/>
                <a:latin typeface="PMingLiU" panose="02020500000000000000" pitchFamily="18" charset="-120"/>
                <a:ea typeface="+mn-ea"/>
                <a:cs typeface="+mn-cs"/>
              </a:rPr>
              <a:t>雙語勳章認證</a:t>
            </a:r>
            <a:r>
              <a:rPr lang="zh-TW" altLang="en-US" sz="1400" dirty="0">
                <a:latin typeface="PMingLiU" panose="02020500000000000000" pitchFamily="18" charset="-120"/>
                <a:cs typeface="Arial" panose="020B0604020202020204" pitchFamily="34" charset="0"/>
              </a:rPr>
              <a:t>的意圖是鼓勵學習語言；為雇主識別具有語言及雙語技能的高中畢業生；為大學提供關於申請入學者的額外信息；培養具有</a:t>
            </a:r>
            <a:r>
              <a:rPr lang="en-US" altLang="zh-TW" sz="1400" dirty="0">
                <a:latin typeface="PMingLiU" panose="02020500000000000000" pitchFamily="18" charset="-120"/>
                <a:cs typeface="Arial" panose="020B0604020202020204" pitchFamily="34" charset="0"/>
              </a:rPr>
              <a:t>21</a:t>
            </a:r>
            <a:r>
              <a:rPr lang="zh-TW" altLang="en-US" sz="1400" dirty="0">
                <a:latin typeface="PMingLiU" panose="02020500000000000000" pitchFamily="18" charset="-120"/>
                <a:cs typeface="Arial" panose="020B0604020202020204" pitchFamily="34" charset="0"/>
              </a:rPr>
              <a:t>世紀技能的學生；承認學校中外語及母語教學的價值；並肯定多語言社會中多樣性的價值。</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對於在州會考考試中取得特別優異成績的學生，可以在州會考文憑或州會考高級指定證書上增加榮譽認證。在所有州會考考試中獲得計算平均值</a:t>
            </a:r>
            <a:r>
              <a:rPr lang="en-US" altLang="zh-TW" sz="1400" dirty="0">
                <a:latin typeface="PMingLiU" panose="02020500000000000000" pitchFamily="18" charset="-120"/>
                <a:cs typeface="Arial" panose="020B0604020202020204" pitchFamily="34" charset="0"/>
              </a:rPr>
              <a:t>90</a:t>
            </a:r>
            <a:r>
              <a:rPr lang="zh-TW" altLang="en-US" sz="1400" dirty="0">
                <a:latin typeface="PMingLiU" panose="02020500000000000000" pitchFamily="18" charset="-120"/>
                <a:cs typeface="Arial" panose="020B0604020202020204" pitchFamily="34" charset="0"/>
              </a:rPr>
              <a:t>分或以上的學生可獲得榮譽證書。</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符合高級文憑要求的學生也可以在數學、科學或兩個科目中獲得大師級稱號。如果學生在數學及</a:t>
            </a:r>
            <a:r>
              <a:rPr lang="en-US" altLang="zh-TW" sz="1400" dirty="0">
                <a:latin typeface="PMingLiU" panose="02020500000000000000" pitchFamily="18" charset="-120"/>
                <a:cs typeface="Arial" panose="020B0604020202020204" pitchFamily="34" charset="0"/>
              </a:rPr>
              <a:t>/</a:t>
            </a:r>
            <a:r>
              <a:rPr lang="zh-TW" altLang="en-US" sz="1400" dirty="0">
                <a:latin typeface="PMingLiU" panose="02020500000000000000" pitchFamily="18" charset="-120"/>
                <a:cs typeface="Arial" panose="020B0604020202020204" pitchFamily="34" charset="0"/>
              </a:rPr>
              <a:t>或科學的三次州會考考試中獲得</a:t>
            </a:r>
            <a:r>
              <a:rPr lang="en-US" altLang="zh-TW" sz="1400" dirty="0">
                <a:latin typeface="PMingLiU" panose="02020500000000000000" pitchFamily="18" charset="-120"/>
                <a:cs typeface="Arial" panose="020B0604020202020204" pitchFamily="34" charset="0"/>
              </a:rPr>
              <a:t>85</a:t>
            </a:r>
            <a:r>
              <a:rPr lang="zh-TW" altLang="en-US" sz="1400" dirty="0">
                <a:latin typeface="PMingLiU" panose="02020500000000000000" pitchFamily="18" charset="-120"/>
                <a:cs typeface="Arial" panose="020B0604020202020204" pitchFamily="34" charset="0"/>
              </a:rPr>
              <a:t>分或以上，就可以在州會考考試中增加數學及</a:t>
            </a:r>
            <a:r>
              <a:rPr lang="en-US" altLang="zh-TW" sz="1400" dirty="0">
                <a:latin typeface="PMingLiU" panose="02020500000000000000" pitchFamily="18" charset="-120"/>
                <a:cs typeface="Arial" panose="020B0604020202020204" pitchFamily="34" charset="0"/>
              </a:rPr>
              <a:t>/</a:t>
            </a:r>
            <a:r>
              <a:rPr lang="zh-TW" altLang="en-US" sz="1400" dirty="0">
                <a:latin typeface="PMingLiU" panose="02020500000000000000" pitchFamily="18" charset="-120"/>
                <a:cs typeface="Arial" panose="020B0604020202020204" pitchFamily="34" charset="0"/>
              </a:rPr>
              <a:t>或科學的精通稱號。</a:t>
            </a:r>
          </a:p>
          <a:p>
            <a:endParaRPr lang="zh-TW" altLang="en-US" sz="1400" dirty="0">
              <a:latin typeface="PMingLiU" panose="02020500000000000000" pitchFamily="18"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PMingLiU" panose="02020500000000000000" pitchFamily="18" charset="-120"/>
                <a:cs typeface="Arial" panose="020B0604020202020204" pitchFamily="34" charset="0"/>
              </a:rPr>
              <a:t>本學年試行的 「</a:t>
            </a:r>
            <a:r>
              <a:rPr lang="zh-TW" altLang="en-US" sz="1200" b="0" i="0" kern="1200" dirty="0">
                <a:solidFill>
                  <a:schemeClr val="tx1"/>
                </a:solidFill>
                <a:effectLst/>
                <a:latin typeface="PMingLiU" panose="02020500000000000000" pitchFamily="18" charset="-120"/>
                <a:ea typeface="+mn-ea"/>
                <a:cs typeface="+mn-cs"/>
              </a:rPr>
              <a:t>公民就緒證書</a:t>
            </a:r>
            <a:r>
              <a:rPr lang="zh-TW" altLang="en-US" sz="1400" dirty="0">
                <a:latin typeface="PMingLiU" panose="02020500000000000000" pitchFamily="18" charset="-120"/>
                <a:cs typeface="Arial" panose="020B0604020202020204" pitchFamily="34" charset="0"/>
              </a:rPr>
              <a:t>」是對學生在公民知識、公民技能、公民心態以及公民經驗方面達到高度熟練程度的一種正式認可。在高中成績單及畢業證書上的 「</a:t>
            </a:r>
            <a:r>
              <a:rPr lang="zh-TW" altLang="en-US" sz="1200" b="0" i="0" kern="1200" dirty="0">
                <a:solidFill>
                  <a:schemeClr val="tx1"/>
                </a:solidFill>
                <a:effectLst/>
                <a:latin typeface="PMingLiU" panose="02020500000000000000" pitchFamily="18" charset="-120"/>
                <a:ea typeface="+mn-ea"/>
                <a:cs typeface="+mn-cs"/>
              </a:rPr>
              <a:t>公民就緒證書</a:t>
            </a:r>
            <a:r>
              <a:rPr lang="zh-TW" altLang="en-US" sz="1400" dirty="0">
                <a:latin typeface="PMingLiU" panose="02020500000000000000" pitchFamily="18" charset="-120"/>
                <a:cs typeface="Arial" panose="020B0604020202020204" pitchFamily="34" charset="0"/>
              </a:rPr>
              <a:t>」區別：</a:t>
            </a:r>
            <a:endParaRPr lang="en-HK" altLang="zh-TW" sz="1400" dirty="0">
              <a:latin typeface="PMingLiU" panose="02020500000000000000" pitchFamily="18" charset="-120"/>
              <a:cs typeface="Arial" panose="020B0604020202020204" pitchFamily="34" charset="0"/>
            </a:endParaRPr>
          </a:p>
          <a:p>
            <a:endParaRPr lang="en-HK" sz="1400" b="0" dirty="0">
              <a:latin typeface="PMingLiU" panose="02020500000000000000" pitchFamily="18" charset="-120"/>
              <a:cs typeface="Arial" panose="020B0604020202020204" pitchFamily="34" charset="0"/>
            </a:endParaRPr>
          </a:p>
          <a:p>
            <a:r>
              <a:rPr lang="en-US" altLang="zh-TW" sz="2000" b="0" dirty="0"/>
              <a:t>-</a:t>
            </a:r>
            <a:r>
              <a:rPr lang="zh-TW" altLang="en-US" sz="2000" b="0" dirty="0"/>
              <a:t> 顯示學生對參與性政府的承諾的理解；公民責任及公民價值觀。</a:t>
            </a:r>
          </a:p>
          <a:p>
            <a:r>
              <a:rPr lang="en-US" altLang="zh-TW" sz="2000" b="0" dirty="0"/>
              <a:t>-</a:t>
            </a:r>
            <a:r>
              <a:rPr lang="zh-TW" altLang="en-US" sz="2000" b="0" dirty="0"/>
              <a:t> 向大學、學院及未來的雇主表明，學生已經完成了公民或社會正義方面的行動項目；以及 </a:t>
            </a:r>
          </a:p>
          <a:p>
            <a:r>
              <a:rPr lang="en-US" altLang="zh-TW" sz="2000" b="0" dirty="0"/>
              <a:t>-</a:t>
            </a:r>
            <a:r>
              <a:rPr lang="zh-TW" altLang="en-US" sz="2000" b="0" dirty="0"/>
              <a:t> 認識到公民參與及學術研究的價值。</a:t>
            </a:r>
            <a:endParaRPr lang="en-US" sz="1400" dirty="0">
              <a:latin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464790">
              <a:defRPr/>
            </a:pPr>
            <a:fld id="{600E66BB-FE8E-4C8D-825E-8CECF067CD8B}" type="slidenum">
              <a:rPr lang="en-US">
                <a:solidFill>
                  <a:prstClr val="black"/>
                </a:solidFill>
              </a:rPr>
              <a:pPr defTabSz="464790">
                <a:defRPr/>
              </a:pPr>
              <a:t>6</a:t>
            </a:fld>
            <a:endParaRPr lang="en-US" dirty="0">
              <a:solidFill>
                <a:prstClr val="black"/>
              </a:solidFill>
            </a:endParaRPr>
          </a:p>
        </p:txBody>
      </p:sp>
    </p:spTree>
    <p:extLst>
      <p:ext uri="{BB962C8B-B14F-4D97-AF65-F5344CB8AC3E}">
        <p14:creationId xmlns:p14="http://schemas.microsoft.com/office/powerpoint/2010/main" val="390246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2"/>
            <a:ext cx="5588000" cy="3900122"/>
          </a:xfrm>
        </p:spPr>
        <p:txBody>
          <a:bodyPr/>
          <a:lstStyle/>
          <a:p>
            <a:r>
              <a:rPr lang="zh-TW" altLang="en-US" sz="1400" dirty="0">
                <a:latin typeface="PMingLiU" panose="02020500000000000000" pitchFamily="18" charset="-120"/>
                <a:cs typeface="Arial" panose="020B0604020202020204" pitchFamily="34" charset="0"/>
              </a:rPr>
              <a:t>紐約州有兩個退學證書。這些畢業證書不等同於文憑。</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技能及成就畢業證書提供給使用紐約州替代評估的殘疾學生。該證書必須附有學生在學術、職業發展及入學後生活、學習及工作所需的基礎技能方面的技能及優勢及獨立程度的文件。要獲得技能及成就畢業證書，學生必須完成至少</a:t>
            </a:r>
            <a:r>
              <a:rPr lang="en-US" altLang="zh-TW" sz="1400" dirty="0">
                <a:latin typeface="PMingLiU" panose="02020500000000000000" pitchFamily="18" charset="-120"/>
                <a:cs typeface="Arial" panose="020B0604020202020204" pitchFamily="34" charset="0"/>
              </a:rPr>
              <a:t>12</a:t>
            </a:r>
            <a:r>
              <a:rPr lang="zh-TW" altLang="en-US" sz="1400" dirty="0">
                <a:latin typeface="PMingLiU" panose="02020500000000000000" pitchFamily="18" charset="-120"/>
                <a:cs typeface="Arial" panose="020B0604020202020204" pitchFamily="34" charset="0"/>
              </a:rPr>
              <a:t>年的學校教育（不包括幼稚園）或年滿</a:t>
            </a:r>
            <a:r>
              <a:rPr lang="en-US" altLang="zh-TW" sz="1400" dirty="0">
                <a:latin typeface="PMingLiU" panose="02020500000000000000" pitchFamily="18" charset="-120"/>
                <a:cs typeface="Arial" panose="020B0604020202020204" pitchFamily="34" charset="0"/>
              </a:rPr>
              <a:t>21</a:t>
            </a:r>
            <a:r>
              <a:rPr lang="zh-TW" altLang="en-US" sz="1400" dirty="0">
                <a:latin typeface="PMingLiU" panose="02020500000000000000" pitchFamily="18" charset="-120"/>
                <a:cs typeface="Arial" panose="020B0604020202020204" pitchFamily="34" charset="0"/>
              </a:rPr>
              <a:t>歲的那一學年。該證書是授予的；它不是獲得的（沒有最低要求）。</a:t>
            </a:r>
          </a:p>
          <a:p>
            <a:endParaRPr lang="zh-TW" altLang="en-US" sz="1400" dirty="0">
              <a:latin typeface="PMingLiU" panose="02020500000000000000" pitchFamily="18" charset="-120"/>
              <a:cs typeface="Arial" panose="020B0604020202020204" pitchFamily="34" charset="0"/>
            </a:endParaRPr>
          </a:p>
          <a:p>
            <a:r>
              <a:rPr lang="zh-TW" altLang="en-US" sz="1400" dirty="0">
                <a:latin typeface="PMingLiU" panose="02020500000000000000" pitchFamily="18" charset="-120"/>
                <a:cs typeface="Arial" panose="020B0604020202020204" pitchFamily="34" charset="0"/>
              </a:rPr>
              <a:t>雖然職業發展及職業研究（</a:t>
            </a:r>
            <a:r>
              <a:rPr lang="en-US" sz="1400" dirty="0">
                <a:latin typeface="PMingLiU" panose="02020500000000000000" pitchFamily="18" charset="-120"/>
                <a:cs typeface="Arial" panose="020B0604020202020204" pitchFamily="34" charset="0"/>
              </a:rPr>
              <a:t>CDOS）</a:t>
            </a:r>
            <a:r>
              <a:rPr lang="zh-TW" altLang="en-US" sz="1400" dirty="0">
                <a:latin typeface="PMingLiU" panose="02020500000000000000" pitchFamily="18" charset="-120"/>
                <a:cs typeface="Arial" panose="020B0604020202020204" pitchFamily="34" charset="0"/>
              </a:rPr>
              <a:t>畢業證書現在可以作為獲得文憑的途徑，或作為文憑的附加證書，但當這個證書作為獨立的畢業證書時，它不等同於文憑。試圖但沒有成功完成所有紐約州文憑要求並完成所有</a:t>
            </a:r>
            <a:r>
              <a:rPr lang="en-US" sz="1400" dirty="0">
                <a:latin typeface="PMingLiU" panose="02020500000000000000" pitchFamily="18" charset="-120"/>
                <a:cs typeface="Arial" panose="020B0604020202020204" pitchFamily="34" charset="0"/>
              </a:rPr>
              <a:t>CDOS</a:t>
            </a:r>
            <a:r>
              <a:rPr lang="zh-TW" altLang="en-US" sz="1400" dirty="0">
                <a:latin typeface="PMingLiU" panose="02020500000000000000" pitchFamily="18" charset="-120"/>
                <a:cs typeface="Arial" panose="020B0604020202020204" pitchFamily="34" charset="0"/>
              </a:rPr>
              <a:t>畢業證書要求的學生可以獲得</a:t>
            </a:r>
            <a:r>
              <a:rPr lang="en-US" sz="1400" dirty="0">
                <a:latin typeface="PMingLiU" panose="02020500000000000000" pitchFamily="18" charset="-120"/>
                <a:cs typeface="Arial" panose="020B0604020202020204" pitchFamily="34" charset="0"/>
              </a:rPr>
              <a:t>CDOS</a:t>
            </a:r>
            <a:r>
              <a:rPr lang="zh-TW" altLang="en-US" sz="1400" dirty="0">
                <a:latin typeface="PMingLiU" panose="02020500000000000000" pitchFamily="18" charset="-120"/>
                <a:cs typeface="Arial" panose="020B0604020202020204" pitchFamily="34" charset="0"/>
              </a:rPr>
              <a:t>作為退學證書。這是一個獲得的證書，但並不等同於文憑。</a:t>
            </a:r>
            <a:endParaRPr lang="en-US" sz="1400" dirty="0">
              <a:latin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464790">
              <a:defRPr/>
            </a:pPr>
            <a:fld id="{B1D89EA1-0C5E-4F0A-9E00-59E7E473A8B0}" type="slidenum">
              <a:rPr lang="en-US">
                <a:solidFill>
                  <a:prstClr val="black"/>
                </a:solidFill>
              </a:rPr>
              <a:pPr defTabSz="464790">
                <a:defRPr/>
              </a:pPr>
              <a:t>7</a:t>
            </a:fld>
            <a:endParaRPr lang="en-US" dirty="0">
              <a:solidFill>
                <a:prstClr val="black"/>
              </a:solidFill>
            </a:endParaRPr>
          </a:p>
        </p:txBody>
      </p:sp>
    </p:spTree>
    <p:extLst>
      <p:ext uri="{BB962C8B-B14F-4D97-AF65-F5344CB8AC3E}">
        <p14:creationId xmlns:p14="http://schemas.microsoft.com/office/powerpoint/2010/main" val="260294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542243"/>
            <a:ext cx="5588000" cy="4025838"/>
          </a:xfrm>
        </p:spPr>
        <p:txBody>
          <a:bodyPr/>
          <a:lstStyle/>
          <a:p>
            <a:r>
              <a:rPr lang="zh-TW" altLang="en-US" sz="1800" dirty="0">
                <a:effectLst/>
                <a:ea typeface="Times New Roman" panose="02020603050405020304" pitchFamily="18" charset="0"/>
              </a:rPr>
              <a:t>現在我們開始討論未來的畢業要求是什麼。我們不求完美，也不求對這些問題的全面回應。我們希望根據你自己的知識和經驗，盡可能多地收集你的想法。但同時也可以自由地去思考超越眼前現實的東西。如果資源是無限的或障礙被消除了，可能會發生什麼</a:t>
            </a:r>
            <a:r>
              <a:rPr lang="en-US" altLang="zh-TW" sz="1800" dirty="0">
                <a:effectLst/>
                <a:ea typeface="Times New Roman" panose="02020603050405020304" pitchFamily="18" charset="0"/>
              </a:rPr>
              <a:t>?</a:t>
            </a:r>
          </a:p>
          <a:p>
            <a:endParaRPr lang="zh-TW" altLang="en-US" sz="1800" dirty="0">
              <a:effectLst/>
              <a:ea typeface="Times New Roman" panose="02020603050405020304" pitchFamily="18" charset="0"/>
            </a:endParaRPr>
          </a:p>
          <a:p>
            <a:r>
              <a:rPr lang="zh-TW" altLang="en-US" sz="1800" dirty="0">
                <a:effectLst/>
                <a:ea typeface="Times New Roman" panose="02020603050405020304" pitchFamily="18" charset="0"/>
              </a:rPr>
              <a:t>回答五個指導性問題（不超過</a:t>
            </a:r>
            <a:r>
              <a:rPr lang="en-US" altLang="zh-TW" sz="1800" dirty="0">
                <a:effectLst/>
                <a:ea typeface="Times New Roman" panose="02020603050405020304" pitchFamily="18" charset="0"/>
              </a:rPr>
              <a:t>60</a:t>
            </a:r>
            <a:r>
              <a:rPr lang="zh-TW" altLang="en-US" sz="1800" dirty="0">
                <a:effectLst/>
                <a:ea typeface="Times New Roman" panose="02020603050405020304" pitchFamily="18" charset="0"/>
              </a:rPr>
              <a:t>分鐘）</a:t>
            </a:r>
          </a:p>
          <a:p>
            <a:pPr marL="285750" indent="-285750">
              <a:buFont typeface="Arial" panose="020B0604020202020204" pitchFamily="34" charset="0"/>
              <a:buChar char="•"/>
            </a:pPr>
            <a:r>
              <a:rPr lang="zh-TW" altLang="en-US" sz="1800" dirty="0">
                <a:effectLst/>
                <a:ea typeface="Times New Roman" panose="02020603050405020304" pitchFamily="18" charset="0"/>
              </a:rPr>
              <a:t>讓所有參與者討論五個指導性問題中的每一個。</a:t>
            </a:r>
          </a:p>
          <a:p>
            <a:pPr marL="285750" indent="-285750">
              <a:buFont typeface="Arial" panose="020B0604020202020204" pitchFamily="34" charset="0"/>
              <a:buChar char="•"/>
            </a:pPr>
            <a:r>
              <a:rPr lang="zh-TW" altLang="en-US" sz="1800" dirty="0">
                <a:effectLst/>
                <a:ea typeface="Times New Roman" panose="02020603050405020304" pitchFamily="18" charset="0"/>
              </a:rPr>
              <a:t>記錄員在提供的模板上做記錄，然後通過</a:t>
            </a:r>
            <a:r>
              <a:rPr lang="en-US" altLang="zh-TW" sz="1800" dirty="0">
                <a:effectLst/>
                <a:ea typeface="Times New Roman" panose="02020603050405020304" pitchFamily="18" charset="0"/>
              </a:rPr>
              <a:t>5</a:t>
            </a:r>
            <a:r>
              <a:rPr lang="zh-TW" altLang="en-US" sz="1800" dirty="0">
                <a:effectLst/>
                <a:ea typeface="Times New Roman" panose="02020603050405020304" pitchFamily="18" charset="0"/>
              </a:rPr>
              <a:t>個指導性問題調查表將反饋信息提交給該部門。</a:t>
            </a:r>
          </a:p>
          <a:p>
            <a:pPr marL="285750" indent="-285750">
              <a:buFont typeface="Arial" panose="020B0604020202020204" pitchFamily="34" charset="0"/>
              <a:buChar char="•"/>
            </a:pPr>
            <a:r>
              <a:rPr lang="zh-TW" altLang="en-US" sz="1800" dirty="0">
                <a:effectLst/>
                <a:ea typeface="Times New Roman" panose="02020603050405020304" pitchFamily="18" charset="0"/>
              </a:rPr>
              <a:t>讓參與者完成所有五個問題。在這個環節中，聊天監督員每隔</a:t>
            </a:r>
            <a:r>
              <a:rPr lang="en-US" altLang="zh-TW" sz="1800" dirty="0">
                <a:effectLst/>
                <a:ea typeface="Times New Roman" panose="02020603050405020304" pitchFamily="18" charset="0"/>
              </a:rPr>
              <a:t>10-12</a:t>
            </a:r>
            <a:r>
              <a:rPr lang="zh-TW" altLang="en-US" sz="1800" dirty="0">
                <a:effectLst/>
                <a:ea typeface="Times New Roman" panose="02020603050405020304" pitchFamily="18" charset="0"/>
              </a:rPr>
              <a:t>分鐘提供一次節奏提醒。</a:t>
            </a:r>
          </a:p>
          <a:p>
            <a:pPr marL="285750" indent="-285750">
              <a:buFont typeface="Arial" panose="020B0604020202020204" pitchFamily="34" charset="0"/>
              <a:buChar char="•"/>
            </a:pPr>
            <a:r>
              <a:rPr lang="zh-TW" altLang="en-US" sz="1800" dirty="0">
                <a:effectLst/>
                <a:ea typeface="Times New Roman" panose="02020603050405020304" pitchFamily="18" charset="0"/>
              </a:rPr>
              <a:t>如果參與者偏離主題，盡量讓他們回到每個問題重點上。</a:t>
            </a:r>
            <a:endParaRPr lang="en-US" sz="1400" dirty="0">
              <a:latin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5"/>
          </p:nvPr>
        </p:nvSpPr>
        <p:spPr/>
        <p:txBody>
          <a:bodyPr/>
          <a:lstStyle/>
          <a:p>
            <a:fld id="{B1D89EA1-0C5E-4F0A-9E00-59E7E473A8B0}" type="slidenum">
              <a:rPr lang="en-US" smtClean="0"/>
              <a:t>8</a:t>
            </a:fld>
            <a:endParaRPr lang="en-US" dirty="0"/>
          </a:p>
        </p:txBody>
      </p:sp>
    </p:spTree>
    <p:extLst>
      <p:ext uri="{BB962C8B-B14F-4D97-AF65-F5344CB8AC3E}">
        <p14:creationId xmlns:p14="http://schemas.microsoft.com/office/powerpoint/2010/main" val="391651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0:notes"/>
          <p:cNvSpPr txBox="1">
            <a:spLocks noGrp="1"/>
          </p:cNvSpPr>
          <p:nvPr>
            <p:ph type="body" idx="1"/>
          </p:nvPr>
        </p:nvSpPr>
        <p:spPr>
          <a:xfrm>
            <a:off x="698500" y="4542243"/>
            <a:ext cx="5588000" cy="3716382"/>
          </a:xfrm>
          <a:prstGeom prst="rect">
            <a:avLst/>
          </a:prstGeom>
          <a:noFill/>
          <a:ln>
            <a:noFill/>
          </a:ln>
        </p:spPr>
        <p:txBody>
          <a:bodyPr spcFirstLastPara="1" wrap="square" lIns="92943" tIns="46459" rIns="92943" bIns="46459" anchor="t" anchorCtr="0">
            <a:noAutofit/>
          </a:bodyPr>
          <a:lstStyle/>
          <a:p>
            <a:pPr>
              <a:defRPr/>
            </a:pPr>
            <a:r>
              <a:rPr lang="zh-TW" altLang="en-US" sz="800" dirty="0">
                <a:cs typeface="Calibri"/>
              </a:rPr>
              <a:t>如果你想繼續討論這些重要的問題，你可以訪問這裡顯示的思想交流鏈接，我們現在也會把它添加到討論中。</a:t>
            </a:r>
            <a:endParaRPr lang="en-US" sz="800" dirty="0">
              <a:cs typeface="Calibri"/>
            </a:endParaRPr>
          </a:p>
        </p:txBody>
      </p:sp>
      <p:sp>
        <p:nvSpPr>
          <p:cNvPr id="158" name="Google Shape;158;p30:notes"/>
          <p:cNvSpPr>
            <a:spLocks noGrp="1" noRot="1" noChangeAspect="1"/>
          </p:cNvSpPr>
          <p:nvPr>
            <p:ph type="sldImg" idx="2"/>
          </p:nvPr>
        </p:nvSpPr>
        <p:spPr>
          <a:xfrm>
            <a:off x="661988" y="1179513"/>
            <a:ext cx="5661025" cy="3184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4.jpg"/><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1" descr="Image result for students site:nysed.gov"/>
          <p:cNvPicPr preferRelativeResize="0"/>
          <p:nvPr/>
        </p:nvPicPr>
        <p:blipFill rotWithShape="1">
          <a:blip r:embed="rId2">
            <a:alphaModFix/>
          </a:blip>
          <a:srcRect b="2200"/>
          <a:stretch/>
        </p:blipFill>
        <p:spPr>
          <a:xfrm>
            <a:off x="447789" y="676675"/>
            <a:ext cx="2258361" cy="1472506"/>
          </a:xfrm>
          <a:prstGeom prst="rect">
            <a:avLst/>
          </a:prstGeom>
          <a:noFill/>
          <a:ln>
            <a:noFill/>
          </a:ln>
        </p:spPr>
      </p:pic>
      <p:sp>
        <p:nvSpPr>
          <p:cNvPr id="18" name="Google Shape;18;p21"/>
          <p:cNvSpPr/>
          <p:nvPr/>
        </p:nvSpPr>
        <p:spPr>
          <a:xfrm>
            <a:off x="447789" y="2329676"/>
            <a:ext cx="11288100" cy="3331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PMingLiU" panose="02020500000000000000" pitchFamily="18" charset="-120"/>
              <a:ea typeface="PMingLiU" panose="02020500000000000000" pitchFamily="18" charset="-120"/>
              <a:cs typeface="Gill Sans"/>
              <a:sym typeface="Gill Sans"/>
            </a:endParaRPr>
          </a:p>
        </p:txBody>
      </p:sp>
      <p:sp>
        <p:nvSpPr>
          <p:cNvPr id="19" name="Google Shape;19;p21"/>
          <p:cNvSpPr txBox="1">
            <a:spLocks noGrp="1"/>
          </p:cNvSpPr>
          <p:nvPr>
            <p:ph type="ctrTitle"/>
          </p:nvPr>
        </p:nvSpPr>
        <p:spPr>
          <a:xfrm>
            <a:off x="599225" y="2621134"/>
            <a:ext cx="10993500" cy="147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600"/>
              <a:buFont typeface="Gill Sans"/>
              <a:buNone/>
              <a:defRPr sz="3600" b="0" i="0">
                <a:solidFill>
                  <a:schemeClr val="lt1"/>
                </a:solidFill>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1"/>
          <p:cNvSpPr txBox="1">
            <a:spLocks noGrp="1"/>
          </p:cNvSpPr>
          <p:nvPr>
            <p:ph type="subTitle" idx="1"/>
          </p:nvPr>
        </p:nvSpPr>
        <p:spPr>
          <a:xfrm>
            <a:off x="595032" y="4130540"/>
            <a:ext cx="10993500" cy="475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SzPts val="2208"/>
              <a:buNone/>
              <a:defRPr sz="2400" b="0" i="0" cap="none">
                <a:solidFill>
                  <a:schemeClr val="accent2"/>
                </a:solidFill>
                <a:latin typeface="PMingLiU" panose="02020500000000000000" pitchFamily="18" charset="-120"/>
                <a:ea typeface="PMingLiU" panose="02020500000000000000" pitchFamily="18" charset="-120"/>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dirty="0"/>
          </a:p>
        </p:txBody>
      </p:sp>
      <p:pic>
        <p:nvPicPr>
          <p:cNvPr id="21" name="Google Shape;21;p21" descr="Image result for nysed logo"/>
          <p:cNvPicPr preferRelativeResize="0"/>
          <p:nvPr/>
        </p:nvPicPr>
        <p:blipFill rotWithShape="1">
          <a:blip r:embed="rId3">
            <a:alphaModFix/>
          </a:blip>
          <a:srcRect/>
          <a:stretch/>
        </p:blipFill>
        <p:spPr>
          <a:xfrm>
            <a:off x="4463629" y="5852071"/>
            <a:ext cx="3071769" cy="779236"/>
          </a:xfrm>
          <a:prstGeom prst="rect">
            <a:avLst/>
          </a:prstGeom>
          <a:noFill/>
          <a:ln>
            <a:noFill/>
          </a:ln>
        </p:spPr>
      </p:pic>
      <p:pic>
        <p:nvPicPr>
          <p:cNvPr id="22" name="Google Shape;22;p21" descr="Image result for students site:nysed.gov"/>
          <p:cNvPicPr preferRelativeResize="0"/>
          <p:nvPr/>
        </p:nvPicPr>
        <p:blipFill rotWithShape="1">
          <a:blip r:embed="rId4">
            <a:alphaModFix/>
          </a:blip>
          <a:srcRect t="2052" b="2042"/>
          <a:stretch/>
        </p:blipFill>
        <p:spPr>
          <a:xfrm>
            <a:off x="7061460" y="693839"/>
            <a:ext cx="2258360" cy="1445047"/>
          </a:xfrm>
          <a:prstGeom prst="rect">
            <a:avLst/>
          </a:prstGeom>
          <a:noFill/>
          <a:ln>
            <a:noFill/>
          </a:ln>
        </p:spPr>
      </p:pic>
      <p:pic>
        <p:nvPicPr>
          <p:cNvPr id="23" name="Google Shape;23;p21" descr="Image result for middle school site:nysed.gov"/>
          <p:cNvPicPr preferRelativeResize="0"/>
          <p:nvPr/>
        </p:nvPicPr>
        <p:blipFill rotWithShape="1">
          <a:blip r:embed="rId5">
            <a:alphaModFix/>
          </a:blip>
          <a:srcRect t="1499" b="1719"/>
          <a:stretch/>
        </p:blipFill>
        <p:spPr>
          <a:xfrm>
            <a:off x="4803099" y="689720"/>
            <a:ext cx="2258360" cy="1449166"/>
          </a:xfrm>
          <a:prstGeom prst="rect">
            <a:avLst/>
          </a:prstGeom>
          <a:noFill/>
          <a:ln>
            <a:noFill/>
          </a:ln>
        </p:spPr>
      </p:pic>
      <p:pic>
        <p:nvPicPr>
          <p:cNvPr id="24" name="Google Shape;24;p21" descr="Image result for students site:nysed.gov"/>
          <p:cNvPicPr preferRelativeResize="0"/>
          <p:nvPr/>
        </p:nvPicPr>
        <p:blipFill rotWithShape="1">
          <a:blip r:embed="rId6">
            <a:alphaModFix/>
          </a:blip>
          <a:srcRect t="695"/>
          <a:stretch/>
        </p:blipFill>
        <p:spPr>
          <a:xfrm>
            <a:off x="2608441" y="689720"/>
            <a:ext cx="2204556" cy="1459462"/>
          </a:xfrm>
          <a:prstGeom prst="rect">
            <a:avLst/>
          </a:prstGeom>
          <a:noFill/>
          <a:ln>
            <a:noFill/>
          </a:ln>
        </p:spPr>
      </p:pic>
      <p:pic>
        <p:nvPicPr>
          <p:cNvPr id="25" name="Google Shape;25;p21" descr="Image result for high school site:nysed.gov"/>
          <p:cNvPicPr preferRelativeResize="0"/>
          <p:nvPr/>
        </p:nvPicPr>
        <p:blipFill rotWithShape="1">
          <a:blip r:embed="rId7">
            <a:alphaModFix/>
          </a:blip>
          <a:srcRect b="10281"/>
          <a:stretch/>
        </p:blipFill>
        <p:spPr>
          <a:xfrm>
            <a:off x="9319821" y="692511"/>
            <a:ext cx="2416002" cy="1445046"/>
          </a:xfrm>
          <a:prstGeom prst="rect">
            <a:avLst/>
          </a:prstGeom>
          <a:noFill/>
          <a:ln>
            <a:noFill/>
          </a:ln>
        </p:spPr>
      </p:pic>
      <p:sp>
        <p:nvSpPr>
          <p:cNvPr id="26" name="Google Shape;26;p21"/>
          <p:cNvSpPr txBox="1"/>
          <p:nvPr/>
        </p:nvSpPr>
        <p:spPr>
          <a:xfrm>
            <a:off x="595032" y="4657983"/>
            <a:ext cx="10993500" cy="475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2"/>
              </a:buClr>
              <a:buSzPts val="2208"/>
              <a:buFont typeface="Noto Sans Symbols"/>
              <a:buNone/>
            </a:pPr>
            <a:endParaRPr sz="2400" b="0" i="0" u="none" strike="noStrike" cap="none" dirty="0">
              <a:solidFill>
                <a:schemeClr val="accent2"/>
              </a:solidFill>
              <a:latin typeface="PMingLiU" panose="02020500000000000000" pitchFamily="18" charset="-120"/>
              <a:ea typeface="PMingLiU" panose="02020500000000000000" pitchFamily="18" charset="-120"/>
              <a:cs typeface="Gill Sans"/>
              <a:sym typeface="Gill Sans"/>
            </a:endParaRPr>
          </a:p>
        </p:txBody>
      </p:sp>
    </p:spTree>
    <p:extLst>
      <p:ext uri="{BB962C8B-B14F-4D97-AF65-F5344CB8AC3E}">
        <p14:creationId xmlns:p14="http://schemas.microsoft.com/office/powerpoint/2010/main" val="3802933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32"/>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77" name="Google Shape;77;p32"/>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78" name="Google Shape;78;p32" descr="Image result for nysed logo"/>
          <p:cNvPicPr preferRelativeResize="0"/>
          <p:nvPr/>
        </p:nvPicPr>
        <p:blipFill rotWithShape="1">
          <a:blip r:embed="rId2">
            <a:alphaModFix/>
          </a:blip>
          <a:srcRect/>
          <a:stretch/>
        </p:blipFill>
        <p:spPr>
          <a:xfrm>
            <a:off x="8533741" y="5927572"/>
            <a:ext cx="3071769" cy="779236"/>
          </a:xfrm>
          <a:prstGeom prst="rect">
            <a:avLst/>
          </a:prstGeom>
          <a:noFill/>
          <a:ln>
            <a:noFill/>
          </a:ln>
        </p:spPr>
      </p:pic>
    </p:spTree>
    <p:extLst>
      <p:ext uri="{BB962C8B-B14F-4D97-AF65-F5344CB8AC3E}">
        <p14:creationId xmlns:p14="http://schemas.microsoft.com/office/powerpoint/2010/main" val="79775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9"/>
        <p:cNvGrpSpPr/>
        <p:nvPr/>
      </p:nvGrpSpPr>
      <p:grpSpPr>
        <a:xfrm>
          <a:off x="0" y="0"/>
          <a:ext cx="0" cy="0"/>
          <a:chOff x="0" y="0"/>
          <a:chExt cx="0" cy="0"/>
        </a:xfrm>
      </p:grpSpPr>
      <p:pic>
        <p:nvPicPr>
          <p:cNvPr id="80" name="Google Shape;80;p3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4159121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1"/>
        <p:cNvGrpSpPr/>
        <p:nvPr/>
      </p:nvGrpSpPr>
      <p:grpSpPr>
        <a:xfrm>
          <a:off x="0" y="0"/>
          <a:ext cx="0" cy="0"/>
          <a:chOff x="0" y="0"/>
          <a:chExt cx="0" cy="0"/>
        </a:xfrm>
      </p:grpSpPr>
      <p:pic>
        <p:nvPicPr>
          <p:cNvPr id="82" name="Google Shape;82;p34" descr="Image result for nysed logo"/>
          <p:cNvPicPr preferRelativeResize="0"/>
          <p:nvPr/>
        </p:nvPicPr>
        <p:blipFill rotWithShape="1">
          <a:blip r:embed="rId2">
            <a:alphaModFix/>
          </a:blip>
          <a:srcRect/>
          <a:stretch/>
        </p:blipFill>
        <p:spPr>
          <a:xfrm>
            <a:off x="4463629" y="5852071"/>
            <a:ext cx="3071769" cy="779236"/>
          </a:xfrm>
          <a:prstGeom prst="rect">
            <a:avLst/>
          </a:prstGeom>
          <a:noFill/>
          <a:ln>
            <a:noFill/>
          </a:ln>
        </p:spPr>
      </p:pic>
    </p:spTree>
    <p:extLst>
      <p:ext uri="{BB962C8B-B14F-4D97-AF65-F5344CB8AC3E}">
        <p14:creationId xmlns:p14="http://schemas.microsoft.com/office/powerpoint/2010/main" val="1541580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35"/>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85" name="Google Shape;85;p35"/>
          <p:cNvSpPr txBox="1">
            <a:spLocks noGrp="1"/>
          </p:cNvSpPr>
          <p:nvPr>
            <p:ph type="title"/>
          </p:nvPr>
        </p:nvSpPr>
        <p:spPr>
          <a:xfrm>
            <a:off x="581192" y="5413298"/>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i="0">
                <a:solidFill>
                  <a:srgbClr val="7194D2"/>
                </a:solidFill>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35"/>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b="0" i="0">
                <a:solidFill>
                  <a:schemeClr val="dk2"/>
                </a:solidFill>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dirty="0"/>
          </a:p>
        </p:txBody>
      </p:sp>
      <p:sp>
        <p:nvSpPr>
          <p:cNvPr id="87" name="Google Shape;87;p35"/>
          <p:cNvSpPr txBox="1">
            <a:spLocks noGrp="1"/>
          </p:cNvSpPr>
          <p:nvPr>
            <p:ph type="body" idx="2"/>
          </p:nvPr>
        </p:nvSpPr>
        <p:spPr>
          <a:xfrm>
            <a:off x="5740824" y="5413298"/>
            <a:ext cx="50613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b="0" i="0">
                <a:solidFill>
                  <a:schemeClr val="lt1"/>
                </a:solidFill>
                <a:latin typeface="PMingLiU" panose="02020500000000000000" pitchFamily="18" charset="-120"/>
                <a:ea typeface="PMingLiU" panose="02020500000000000000" pitchFamily="18" charset="-120"/>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dirty="0"/>
          </a:p>
        </p:txBody>
      </p:sp>
      <p:pic>
        <p:nvPicPr>
          <p:cNvPr id="88" name="Google Shape;88;p35" descr="Image result for nysed logo"/>
          <p:cNvPicPr preferRelativeResize="0"/>
          <p:nvPr/>
        </p:nvPicPr>
        <p:blipFill rotWithShape="1">
          <a:blip r:embed="rId2">
            <a:alphaModFix/>
          </a:blip>
          <a:srcRect/>
          <a:stretch/>
        </p:blipFill>
        <p:spPr>
          <a:xfrm>
            <a:off x="10802144" y="5461020"/>
            <a:ext cx="808664" cy="636608"/>
          </a:xfrm>
          <a:prstGeom prst="rect">
            <a:avLst/>
          </a:prstGeom>
          <a:noFill/>
          <a:ln>
            <a:noFill/>
          </a:ln>
        </p:spPr>
      </p:pic>
    </p:spTree>
    <p:extLst>
      <p:ext uri="{BB962C8B-B14F-4D97-AF65-F5344CB8AC3E}">
        <p14:creationId xmlns:p14="http://schemas.microsoft.com/office/powerpoint/2010/main" val="164942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9"/>
        <p:cNvGrpSpPr/>
        <p:nvPr/>
      </p:nvGrpSpPr>
      <p:grpSpPr>
        <a:xfrm>
          <a:off x="0" y="0"/>
          <a:ext cx="0" cy="0"/>
          <a:chOff x="0" y="0"/>
          <a:chExt cx="0" cy="0"/>
        </a:xfrm>
      </p:grpSpPr>
      <p:sp>
        <p:nvSpPr>
          <p:cNvPr id="90" name="Google Shape;90;p36"/>
          <p:cNvSpPr/>
          <p:nvPr/>
        </p:nvSpPr>
        <p:spPr>
          <a:xfrm>
            <a:off x="447817" y="5141973"/>
            <a:ext cx="11298300" cy="1274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91" name="Google Shape;91;p36"/>
          <p:cNvSpPr txBox="1">
            <a:spLocks noGrp="1"/>
          </p:cNvSpPr>
          <p:nvPr>
            <p:ph type="title"/>
          </p:nvPr>
        </p:nvSpPr>
        <p:spPr>
          <a:xfrm>
            <a:off x="581192" y="5262296"/>
            <a:ext cx="4909500" cy="689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7194D2"/>
              </a:buClr>
              <a:buSzPts val="2000"/>
              <a:buFont typeface="Gill Sans"/>
              <a:buNone/>
              <a:defRPr sz="2000" b="0" i="0">
                <a:solidFill>
                  <a:srgbClr val="7194D2"/>
                </a:solidFill>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2" name="Google Shape;92;p36"/>
          <p:cNvSpPr txBox="1">
            <a:spLocks noGrp="1"/>
          </p:cNvSpPr>
          <p:nvPr>
            <p:ph type="body" idx="1"/>
          </p:nvPr>
        </p:nvSpPr>
        <p:spPr>
          <a:xfrm>
            <a:off x="447816" y="1593908"/>
            <a:ext cx="11292900" cy="32121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b="0" i="0">
                <a:solidFill>
                  <a:schemeClr val="dk2"/>
                </a:solidFill>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dirty="0"/>
          </a:p>
        </p:txBody>
      </p:sp>
      <p:sp>
        <p:nvSpPr>
          <p:cNvPr id="93" name="Google Shape;93;p36"/>
          <p:cNvSpPr txBox="1">
            <a:spLocks noGrp="1"/>
          </p:cNvSpPr>
          <p:nvPr>
            <p:ph type="body" idx="2"/>
          </p:nvPr>
        </p:nvSpPr>
        <p:spPr>
          <a:xfrm>
            <a:off x="5740823" y="5262296"/>
            <a:ext cx="5870100" cy="6894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b="0" i="0">
                <a:solidFill>
                  <a:schemeClr val="lt1"/>
                </a:solidFill>
                <a:latin typeface="PMingLiU" panose="02020500000000000000" pitchFamily="18" charset="-120"/>
                <a:ea typeface="PMingLiU" panose="02020500000000000000" pitchFamily="18" charset="-120"/>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dirty="0"/>
          </a:p>
        </p:txBody>
      </p:sp>
      <p:pic>
        <p:nvPicPr>
          <p:cNvPr id="94" name="Google Shape;94;p36" descr="Image result for nysed logo"/>
          <p:cNvPicPr preferRelativeResize="0"/>
          <p:nvPr/>
        </p:nvPicPr>
        <p:blipFill rotWithShape="1">
          <a:blip r:embed="rId2">
            <a:alphaModFix/>
          </a:blip>
          <a:srcRect/>
          <a:stretch/>
        </p:blipFill>
        <p:spPr>
          <a:xfrm>
            <a:off x="4488796" y="646686"/>
            <a:ext cx="3071769" cy="779236"/>
          </a:xfrm>
          <a:prstGeom prst="rect">
            <a:avLst/>
          </a:prstGeom>
          <a:noFill/>
          <a:ln>
            <a:noFill/>
          </a:ln>
        </p:spPr>
      </p:pic>
    </p:spTree>
    <p:extLst>
      <p:ext uri="{BB962C8B-B14F-4D97-AF65-F5344CB8AC3E}">
        <p14:creationId xmlns:p14="http://schemas.microsoft.com/office/powerpoint/2010/main" val="26008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95"/>
        <p:cNvGrpSpPr/>
        <p:nvPr/>
      </p:nvGrpSpPr>
      <p:grpSpPr>
        <a:xfrm>
          <a:off x="0" y="0"/>
          <a:ext cx="0" cy="0"/>
          <a:chOff x="0" y="0"/>
          <a:chExt cx="0" cy="0"/>
        </a:xfrm>
      </p:grpSpPr>
      <p:sp>
        <p:nvSpPr>
          <p:cNvPr id="96" name="Google Shape;96;p37"/>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i="0">
                <a:solidFill>
                  <a:schemeClr val="accent1"/>
                </a:solidFill>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7" name="Google Shape;97;p37"/>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b="0" i="0">
                <a:latin typeface="PMingLiU" panose="02020500000000000000" pitchFamily="18" charset="-120"/>
                <a:ea typeface="PMingLiU" panose="02020500000000000000" pitchFamily="18" charset="-120"/>
              </a:defRPr>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dirty="0"/>
          </a:p>
        </p:txBody>
      </p:sp>
      <p:pic>
        <p:nvPicPr>
          <p:cNvPr id="98" name="Google Shape;98;p37"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pic>
        <p:nvPicPr>
          <p:cNvPr id="99" name="Google Shape;99;p37" descr="Image result for nysed logo"/>
          <p:cNvPicPr preferRelativeResize="0"/>
          <p:nvPr/>
        </p:nvPicPr>
        <p:blipFill rotWithShape="1">
          <a:blip r:embed="rId3">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65841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00"/>
        <p:cNvGrpSpPr/>
        <p:nvPr/>
      </p:nvGrpSpPr>
      <p:grpSpPr>
        <a:xfrm>
          <a:off x="0" y="0"/>
          <a:ext cx="0" cy="0"/>
          <a:chOff x="0" y="0"/>
          <a:chExt cx="0" cy="0"/>
        </a:xfrm>
      </p:grpSpPr>
      <p:sp>
        <p:nvSpPr>
          <p:cNvPr id="101" name="Google Shape;101;p38"/>
          <p:cNvSpPr txBox="1">
            <a:spLocks noGrp="1"/>
          </p:cNvSpPr>
          <p:nvPr>
            <p:ph type="title"/>
          </p:nvPr>
        </p:nvSpPr>
        <p:spPr>
          <a:xfrm>
            <a:off x="581193" y="4693389"/>
            <a:ext cx="110295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i="0">
                <a:solidFill>
                  <a:schemeClr val="accent1"/>
                </a:solidFill>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2" name="Google Shape;102;p38"/>
          <p:cNvSpPr txBox="1">
            <a:spLocks noGrp="1"/>
          </p:cNvSpPr>
          <p:nvPr>
            <p:ph type="body" idx="1"/>
          </p:nvPr>
        </p:nvSpPr>
        <p:spPr>
          <a:xfrm>
            <a:off x="581192" y="5260127"/>
            <a:ext cx="11029500" cy="598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b="0" i="0">
                <a:latin typeface="PMingLiU" panose="02020500000000000000" pitchFamily="18" charset="-120"/>
                <a:ea typeface="PMingLiU" panose="02020500000000000000" pitchFamily="18" charset="-120"/>
              </a:defRPr>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dirty="0"/>
          </a:p>
        </p:txBody>
      </p:sp>
      <p:pic>
        <p:nvPicPr>
          <p:cNvPr id="103" name="Google Shape;103;p38" descr="Image result for students site:nysed.gov"/>
          <p:cNvPicPr preferRelativeResize="0"/>
          <p:nvPr/>
        </p:nvPicPr>
        <p:blipFill rotWithShape="1">
          <a:blip r:embed="rId2">
            <a:alphaModFix/>
          </a:blip>
          <a:srcRect/>
          <a:stretch/>
        </p:blipFill>
        <p:spPr>
          <a:xfrm>
            <a:off x="458836" y="698230"/>
            <a:ext cx="11263140" cy="3496266"/>
          </a:xfrm>
          <a:prstGeom prst="rect">
            <a:avLst/>
          </a:prstGeom>
          <a:noFill/>
          <a:ln>
            <a:noFill/>
          </a:ln>
        </p:spPr>
      </p:pic>
    </p:spTree>
    <p:extLst>
      <p:ext uri="{BB962C8B-B14F-4D97-AF65-F5344CB8AC3E}">
        <p14:creationId xmlns:p14="http://schemas.microsoft.com/office/powerpoint/2010/main" val="4273244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b="0" i="0">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6" name="Google Shape;106;p39"/>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2"/>
              </a:buClr>
              <a:buSzPts val="2944"/>
              <a:buFont typeface="Noto Sans Symbols"/>
              <a:buNone/>
              <a:defRPr sz="3200" b="0" i="0" u="none" strike="noStrike" cap="none">
                <a:solidFill>
                  <a:schemeClr val="dk2"/>
                </a:solidFill>
                <a:latin typeface="PMingLiU" panose="02020500000000000000" pitchFamily="18" charset="-120"/>
                <a:ea typeface="PMingLiU" panose="02020500000000000000" pitchFamily="18" charset="-120"/>
                <a:cs typeface="Gill Sans"/>
                <a:sym typeface="Gill Sans"/>
              </a:defRPr>
            </a:lvl1pPr>
            <a:lvl2pPr marR="0" lvl="1" algn="l" rtl="0">
              <a:lnSpc>
                <a:spcPct val="100000"/>
              </a:lnSpc>
              <a:spcBef>
                <a:spcPts val="600"/>
              </a:spcBef>
              <a:spcAft>
                <a:spcPts val="0"/>
              </a:spcAft>
              <a:buClr>
                <a:schemeClr val="accent2"/>
              </a:buClr>
              <a:buSzPts val="2576"/>
              <a:buFont typeface="Noto Sans Symbols"/>
              <a:buNone/>
              <a:defRPr sz="2800" b="0" i="0" u="none" strike="noStrike" cap="none">
                <a:solidFill>
                  <a:schemeClr val="dk2"/>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2208"/>
              <a:buFont typeface="Noto Sans Symbols"/>
              <a:buNone/>
              <a:defRPr sz="2400" b="0" i="0" u="none" strike="noStrike" cap="none">
                <a:solidFill>
                  <a:schemeClr val="dk2"/>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8pPr>
            <a:lvl9pPr marR="0" lvl="8" algn="l" rtl="0">
              <a:lnSpc>
                <a:spcPct val="100000"/>
              </a:lnSpc>
              <a:spcBef>
                <a:spcPts val="600"/>
              </a:spcBef>
              <a:spcAft>
                <a:spcPts val="600"/>
              </a:spcAft>
              <a:buClr>
                <a:schemeClr val="accent2"/>
              </a:buClr>
              <a:buSzPts val="1840"/>
              <a:buFont typeface="Noto Sans Symbols"/>
              <a:buNone/>
              <a:defRPr sz="2000" b="0" i="0" u="none" strike="noStrike" cap="none">
                <a:solidFill>
                  <a:schemeClr val="dk2"/>
                </a:solidFill>
                <a:latin typeface="Gill Sans"/>
                <a:ea typeface="Gill Sans"/>
                <a:cs typeface="Gill Sans"/>
                <a:sym typeface="Gill Sans"/>
              </a:defRPr>
            </a:lvl9pPr>
          </a:lstStyle>
          <a:p>
            <a:endParaRPr dirty="0"/>
          </a:p>
        </p:txBody>
      </p:sp>
      <p:sp>
        <p:nvSpPr>
          <p:cNvPr id="107" name="Google Shape;107;p39"/>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288"/>
              <a:buNone/>
              <a:defRPr sz="1400" b="0" i="0">
                <a:solidFill>
                  <a:srgbClr val="FFFFFF"/>
                </a:solidFill>
                <a:latin typeface="PMingLiU" panose="02020500000000000000" pitchFamily="18" charset="-120"/>
                <a:ea typeface="PMingLiU" panose="02020500000000000000" pitchFamily="18" charset="-120"/>
              </a:defRPr>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dirty="0"/>
          </a:p>
        </p:txBody>
      </p:sp>
      <p:sp>
        <p:nvSpPr>
          <p:cNvPr id="108" name="Google Shape;108;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MingLiU" panose="02020500000000000000" pitchFamily="18" charset="-120"/>
                <a:ea typeface="PMingLiU" panose="02020500000000000000" pitchFamily="18" charset="-120"/>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lang="en-HK" dirty="0"/>
          </a:p>
        </p:txBody>
      </p:sp>
      <p:sp>
        <p:nvSpPr>
          <p:cNvPr id="109" name="Google Shape;109;p39"/>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MingLiU" panose="02020500000000000000" pitchFamily="18" charset="-120"/>
                <a:ea typeface="PMingLiU" panose="02020500000000000000" pitchFamily="18" charset="-120"/>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lang="en-HK" dirty="0"/>
          </a:p>
        </p:txBody>
      </p:sp>
      <p:sp>
        <p:nvSpPr>
          <p:cNvPr id="110" name="Google Shape;110;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MingLiU" panose="02020500000000000000" pitchFamily="18" charset="-120"/>
                <a:ea typeface="PMingLiU" panose="02020500000000000000" pitchFamily="18" charset="-120"/>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50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0" i="0">
                <a:latin typeface="PMingLiU" panose="02020500000000000000" pitchFamily="18" charset="-120"/>
                <a:ea typeface="PMingLiU" panose="02020500000000000000" pitchFamily="18" charset="-120"/>
              </a:defRPr>
            </a:lvl1pPr>
          </a:lstStyle>
          <a:p>
            <a:r>
              <a:rPr lang="en-US" dirty="0"/>
              <a:t>Click to edit Master title style</a:t>
            </a:r>
          </a:p>
        </p:txBody>
      </p:sp>
      <p:sp>
        <p:nvSpPr>
          <p:cNvPr id="3" name="Content Placeholder 2"/>
          <p:cNvSpPr>
            <a:spLocks noGrp="1"/>
          </p:cNvSpPr>
          <p:nvPr>
            <p:ph sz="half" idx="1"/>
          </p:nvPr>
        </p:nvSpPr>
        <p:spPr>
          <a:xfrm>
            <a:off x="581193" y="2228004"/>
            <a:ext cx="3785534" cy="1382944"/>
          </a:xfrm>
        </p:spPr>
        <p:txBody>
          <a:bodyPr>
            <a:normAutofit/>
          </a:bodyPr>
          <a:lstStyle>
            <a:lvl1pPr>
              <a:defRPr b="0" i="0">
                <a:latin typeface="PMingLiU" panose="02020500000000000000" pitchFamily="18" charset="-120"/>
                <a:ea typeface="PMingLiU" panose="02020500000000000000" pitchFamily="18" charset="-120"/>
              </a:defRPr>
            </a:lvl1pPr>
            <a:lvl2pPr>
              <a:defRPr b="0" i="0">
                <a:latin typeface="PMingLiU" panose="02020500000000000000" pitchFamily="18" charset="-120"/>
                <a:ea typeface="PMingLiU" panose="02020500000000000000" pitchFamily="18" charset="-120"/>
              </a:defRPr>
            </a:lvl2pPr>
            <a:lvl3pPr>
              <a:defRPr b="0" i="0">
                <a:latin typeface="PMingLiU" panose="02020500000000000000" pitchFamily="18" charset="-120"/>
                <a:ea typeface="PMingLiU" panose="02020500000000000000" pitchFamily="18" charset="-120"/>
              </a:defRPr>
            </a:lvl3pPr>
            <a:lvl4pPr>
              <a:defRPr b="0" i="0">
                <a:latin typeface="PMingLiU" panose="02020500000000000000" pitchFamily="18" charset="-120"/>
                <a:ea typeface="PMingLiU" panose="02020500000000000000" pitchFamily="18" charset="-120"/>
              </a:defRPr>
            </a:lvl4pPr>
            <a:lvl5pPr>
              <a:defRPr b="0" i="0">
                <a:latin typeface="PMingLiU" panose="02020500000000000000" pitchFamily="18" charset="-120"/>
                <a:ea typeface="PMingLiU" panose="02020500000000000000" pitchFamily="18" charset="-1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4485803" cy="1466919"/>
          </a:xfrm>
        </p:spPr>
        <p:txBody>
          <a:bodyPr>
            <a:normAutofit/>
          </a:bodyPr>
          <a:lstStyle>
            <a:lvl1pPr>
              <a:defRPr b="0" i="0">
                <a:latin typeface="PMingLiU" panose="02020500000000000000" pitchFamily="18" charset="-120"/>
                <a:ea typeface="PMingLiU" panose="02020500000000000000" pitchFamily="18" charset="-120"/>
              </a:defRPr>
            </a:lvl1pPr>
            <a:lvl2pPr>
              <a:defRPr b="0" i="0">
                <a:latin typeface="PMingLiU" panose="02020500000000000000" pitchFamily="18" charset="-120"/>
                <a:ea typeface="PMingLiU" panose="02020500000000000000" pitchFamily="18" charset="-120"/>
              </a:defRPr>
            </a:lvl2pPr>
            <a:lvl3pPr>
              <a:defRPr b="0" i="0">
                <a:latin typeface="PMingLiU" panose="02020500000000000000" pitchFamily="18" charset="-120"/>
                <a:ea typeface="PMingLiU" panose="02020500000000000000" pitchFamily="18" charset="-120"/>
              </a:defRPr>
            </a:lvl3pPr>
            <a:lvl4pPr>
              <a:defRPr b="0" i="0">
                <a:latin typeface="PMingLiU" panose="02020500000000000000" pitchFamily="18" charset="-120"/>
                <a:ea typeface="PMingLiU" panose="02020500000000000000" pitchFamily="18" charset="-120"/>
              </a:defRPr>
            </a:lvl4pPr>
            <a:lvl5pPr>
              <a:defRPr b="0" i="0">
                <a:latin typeface="PMingLiU" panose="02020500000000000000" pitchFamily="18" charset="-120"/>
                <a:ea typeface="PMingLiU" panose="02020500000000000000" pitchFamily="18" charset="-1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683B880-0FBF-43B9-ACAD-E2FE9C4EE77A}"/>
              </a:ext>
            </a:extLst>
          </p:cNvPr>
          <p:cNvSpPr>
            <a:spLocks noGrp="1"/>
          </p:cNvSpPr>
          <p:nvPr>
            <p:ph sz="half" idx="10"/>
          </p:nvPr>
        </p:nvSpPr>
        <p:spPr>
          <a:xfrm>
            <a:off x="581193" y="3973571"/>
            <a:ext cx="3785534" cy="1382944"/>
          </a:xfrm>
        </p:spPr>
        <p:txBody>
          <a:bodyPr>
            <a:normAutofit/>
          </a:bodyPr>
          <a:lstStyle>
            <a:lvl1pPr>
              <a:defRPr b="0" i="0">
                <a:latin typeface="PMingLiU" panose="02020500000000000000" pitchFamily="18" charset="-120"/>
                <a:ea typeface="PMingLiU" panose="02020500000000000000" pitchFamily="18" charset="-120"/>
              </a:defRPr>
            </a:lvl1pPr>
            <a:lvl2pPr>
              <a:defRPr b="0" i="0">
                <a:latin typeface="PMingLiU" panose="02020500000000000000" pitchFamily="18" charset="-120"/>
                <a:ea typeface="PMingLiU" panose="02020500000000000000" pitchFamily="18" charset="-120"/>
              </a:defRPr>
            </a:lvl2pPr>
            <a:lvl3pPr>
              <a:defRPr b="0" i="0">
                <a:latin typeface="PMingLiU" panose="02020500000000000000" pitchFamily="18" charset="-120"/>
                <a:ea typeface="PMingLiU" panose="02020500000000000000" pitchFamily="18" charset="-120"/>
              </a:defRPr>
            </a:lvl3pPr>
            <a:lvl4pPr>
              <a:defRPr b="0" i="0">
                <a:latin typeface="PMingLiU" panose="02020500000000000000" pitchFamily="18" charset="-120"/>
                <a:ea typeface="PMingLiU" panose="02020500000000000000" pitchFamily="18" charset="-120"/>
              </a:defRPr>
            </a:lvl4pPr>
            <a:lvl5pPr>
              <a:defRPr b="0" i="0">
                <a:latin typeface="PMingLiU" panose="02020500000000000000" pitchFamily="18" charset="-120"/>
                <a:ea typeface="PMingLiU" panose="02020500000000000000" pitchFamily="18" charset="-1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B4F2D8C-CE7E-4EB3-A964-25C64B203BFC}"/>
              </a:ext>
            </a:extLst>
          </p:cNvPr>
          <p:cNvSpPr>
            <a:spLocks noGrp="1"/>
          </p:cNvSpPr>
          <p:nvPr>
            <p:ph sz="half" idx="11"/>
          </p:nvPr>
        </p:nvSpPr>
        <p:spPr>
          <a:xfrm>
            <a:off x="6188417" y="3973571"/>
            <a:ext cx="4485802" cy="1382944"/>
          </a:xfrm>
        </p:spPr>
        <p:txBody>
          <a:bodyPr>
            <a:normAutofit/>
          </a:bodyPr>
          <a:lstStyle>
            <a:lvl1pPr>
              <a:defRPr b="0" i="0">
                <a:latin typeface="PMingLiU" panose="02020500000000000000" pitchFamily="18" charset="-120"/>
                <a:ea typeface="PMingLiU" panose="02020500000000000000" pitchFamily="18" charset="-120"/>
              </a:defRPr>
            </a:lvl1pPr>
            <a:lvl2pPr>
              <a:defRPr b="0" i="0">
                <a:latin typeface="PMingLiU" panose="02020500000000000000" pitchFamily="18" charset="-120"/>
                <a:ea typeface="PMingLiU" panose="02020500000000000000" pitchFamily="18" charset="-120"/>
              </a:defRPr>
            </a:lvl2pPr>
            <a:lvl3pPr>
              <a:defRPr b="0" i="0">
                <a:latin typeface="PMingLiU" panose="02020500000000000000" pitchFamily="18" charset="-120"/>
                <a:ea typeface="PMingLiU" panose="02020500000000000000" pitchFamily="18" charset="-120"/>
              </a:defRPr>
            </a:lvl3pPr>
            <a:lvl4pPr>
              <a:defRPr b="0" i="0">
                <a:latin typeface="PMingLiU" panose="02020500000000000000" pitchFamily="18" charset="-120"/>
                <a:ea typeface="PMingLiU" panose="02020500000000000000" pitchFamily="18" charset="-120"/>
              </a:defRPr>
            </a:lvl4pPr>
            <a:lvl5pPr>
              <a:defRPr b="0" i="0">
                <a:latin typeface="PMingLiU" panose="02020500000000000000" pitchFamily="18" charset="-120"/>
                <a:ea typeface="PMingLiU" panose="02020500000000000000" pitchFamily="18" charset="-1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77B58A01-B51B-4121-9DF1-0DF584BD6C8A}"/>
              </a:ext>
            </a:extLst>
          </p:cNvPr>
          <p:cNvSpPr>
            <a:spLocks noGrp="1"/>
          </p:cNvSpPr>
          <p:nvPr>
            <p:ph sz="half" idx="12"/>
          </p:nvPr>
        </p:nvSpPr>
        <p:spPr>
          <a:xfrm>
            <a:off x="581191" y="5559974"/>
            <a:ext cx="3785534" cy="1382944"/>
          </a:xfrm>
        </p:spPr>
        <p:txBody>
          <a:bodyPr>
            <a:normAutofit/>
          </a:bodyPr>
          <a:lstStyle>
            <a:lvl1pPr>
              <a:defRPr b="0" i="0">
                <a:latin typeface="PMingLiU" panose="02020500000000000000" pitchFamily="18" charset="-120"/>
                <a:ea typeface="PMingLiU" panose="02020500000000000000" pitchFamily="18" charset="-120"/>
              </a:defRPr>
            </a:lvl1pPr>
            <a:lvl2pPr>
              <a:defRPr b="0" i="0">
                <a:latin typeface="PMingLiU" panose="02020500000000000000" pitchFamily="18" charset="-120"/>
                <a:ea typeface="PMingLiU" panose="02020500000000000000" pitchFamily="18" charset="-120"/>
              </a:defRPr>
            </a:lvl2pPr>
            <a:lvl3pPr>
              <a:defRPr b="0" i="0">
                <a:latin typeface="PMingLiU" panose="02020500000000000000" pitchFamily="18" charset="-120"/>
                <a:ea typeface="PMingLiU" panose="02020500000000000000" pitchFamily="18" charset="-120"/>
              </a:defRPr>
            </a:lvl3pPr>
            <a:lvl4pPr>
              <a:defRPr b="0" i="0">
                <a:latin typeface="PMingLiU" panose="02020500000000000000" pitchFamily="18" charset="-120"/>
                <a:ea typeface="PMingLiU" panose="02020500000000000000" pitchFamily="18" charset="-120"/>
              </a:defRPr>
            </a:lvl4pPr>
            <a:lvl5pPr>
              <a:defRPr b="0" i="0">
                <a:latin typeface="PMingLiU" panose="02020500000000000000" pitchFamily="18" charset="-120"/>
                <a:ea typeface="PMingLiU" panose="02020500000000000000" pitchFamily="18" charset="-1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2" descr="Image result for nysed logo">
            <a:extLst>
              <a:ext uri="{FF2B5EF4-FFF2-40B4-BE49-F238E27FC236}">
                <a16:creationId xmlns:a16="http://schemas.microsoft.com/office/drawing/2014/main" id="{AE4EF899-E51E-40C7-9065-460E637591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descr="Image result for students site:nysed.gov">
            <a:extLst>
              <a:ext uri="{FF2B5EF4-FFF2-40B4-BE49-F238E27FC236}">
                <a16:creationId xmlns:a16="http://schemas.microsoft.com/office/drawing/2014/main" id="{F787C94A-74E4-47DD-9C5F-27D79028168A}"/>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b="2197"/>
          <a:stretch/>
        </p:blipFill>
        <p:spPr bwMode="auto">
          <a:xfrm>
            <a:off x="447789" y="676675"/>
            <a:ext cx="2258360" cy="14725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7789" y="2329676"/>
            <a:ext cx="11288033" cy="33316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599225" y="2621134"/>
            <a:ext cx="10993549" cy="1475013"/>
          </a:xfrm>
          <a:effectLst/>
        </p:spPr>
        <p:txBody>
          <a:bodyPr anchor="b">
            <a:normAutofit/>
          </a:bodyPr>
          <a:lstStyle>
            <a:lvl1pPr>
              <a:defRPr sz="3600">
                <a:solidFill>
                  <a:schemeClr val="bg1"/>
                </a:solidFill>
              </a:defRPr>
            </a:lvl1pPr>
          </a:lstStyle>
          <a:p>
            <a:r>
              <a:rPr lang="en-US"/>
              <a:t>Click to add title of presentation</a:t>
            </a:r>
            <a:br>
              <a:rPr lang="en-US"/>
            </a:br>
            <a:endParaRPr lang="en-US"/>
          </a:p>
        </p:txBody>
      </p:sp>
      <p:sp>
        <p:nvSpPr>
          <p:cNvPr id="3" name="Subtitle 2"/>
          <p:cNvSpPr>
            <a:spLocks noGrp="1"/>
          </p:cNvSpPr>
          <p:nvPr>
            <p:ph type="subTitle" idx="1" hasCustomPrompt="1"/>
          </p:nvPr>
        </p:nvSpPr>
        <p:spPr>
          <a:xfrm>
            <a:off x="595032" y="4130540"/>
            <a:ext cx="10993546" cy="475853"/>
          </a:xfrm>
        </p:spPr>
        <p:txBody>
          <a:bodyPr anchor="t">
            <a:normAutofit/>
          </a:bodyPr>
          <a:lstStyle>
            <a:lvl1pPr marL="0" indent="0" algn="l">
              <a:buNone/>
              <a:defRPr sz="24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Location / Conference Name / Date</a:t>
            </a:r>
          </a:p>
        </p:txBody>
      </p:sp>
      <p:pic>
        <p:nvPicPr>
          <p:cNvPr id="1028" name="Picture 4" descr="Image result for nysed logo">
            <a:extLst>
              <a:ext uri="{FF2B5EF4-FFF2-40B4-BE49-F238E27FC236}">
                <a16:creationId xmlns:a16="http://schemas.microsoft.com/office/drawing/2014/main" id="{7851F4CC-DFF3-4544-8935-8C3EA474F1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udents site:nysed.gov">
            <a:extLst>
              <a:ext uri="{FF2B5EF4-FFF2-40B4-BE49-F238E27FC236}">
                <a16:creationId xmlns:a16="http://schemas.microsoft.com/office/drawing/2014/main" id="{8298B12B-B675-44AC-AD73-7BFAA370DF9D}"/>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2057" b="2037"/>
          <a:stretch/>
        </p:blipFill>
        <p:spPr bwMode="auto">
          <a:xfrm>
            <a:off x="7061460" y="693839"/>
            <a:ext cx="2258360" cy="14450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ddle school site:nysed.gov">
            <a:extLst>
              <a:ext uri="{FF2B5EF4-FFF2-40B4-BE49-F238E27FC236}">
                <a16:creationId xmlns:a16="http://schemas.microsoft.com/office/drawing/2014/main" id="{FF6F280B-58ED-4F66-B9C5-06D645CC645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496" b="1726"/>
          <a:stretch/>
        </p:blipFill>
        <p:spPr bwMode="auto">
          <a:xfrm>
            <a:off x="4803099" y="689720"/>
            <a:ext cx="2258360" cy="1449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udents site:nysed.gov">
            <a:extLst>
              <a:ext uri="{FF2B5EF4-FFF2-40B4-BE49-F238E27FC236}">
                <a16:creationId xmlns:a16="http://schemas.microsoft.com/office/drawing/2014/main" id="{BF803153-941B-49D1-9973-6890346DA31F}"/>
              </a:ext>
            </a:extLst>
          </p:cNvPr>
          <p:cNvPicPr>
            <a:picLocks noChangeAspect="1" noChangeArrowheads="1"/>
          </p:cNvPicPr>
          <p:nvPr userDrawn="1"/>
        </p:nvPicPr>
        <p:blipFill rotWithShape="1">
          <a:blip r:embed="rId6" cstate="hqprint">
            <a:extLst>
              <a:ext uri="{28A0092B-C50C-407E-A947-70E740481C1C}">
                <a14:useLocalDpi xmlns:a14="http://schemas.microsoft.com/office/drawing/2010/main" val="0"/>
              </a:ext>
            </a:extLst>
          </a:blip>
          <a:srcRect t="697"/>
          <a:stretch/>
        </p:blipFill>
        <p:spPr bwMode="auto">
          <a:xfrm>
            <a:off x="2608441" y="689720"/>
            <a:ext cx="2204557" cy="1459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igh school site:nysed.gov">
            <a:extLst>
              <a:ext uri="{FF2B5EF4-FFF2-40B4-BE49-F238E27FC236}">
                <a16:creationId xmlns:a16="http://schemas.microsoft.com/office/drawing/2014/main" id="{F43F673F-7D16-4959-933A-5D824158E604}"/>
              </a:ext>
            </a:extLst>
          </p:cNvPr>
          <p:cNvPicPr>
            <a:picLocks noChangeAspect="1" noChangeArrowheads="1"/>
          </p:cNvPicPr>
          <p:nvPr userDrawn="1"/>
        </p:nvPicPr>
        <p:blipFill rotWithShape="1">
          <a:blip r:embed="rId7" cstate="hqprint">
            <a:extLst>
              <a:ext uri="{28A0092B-C50C-407E-A947-70E740481C1C}">
                <a14:useLocalDpi xmlns:a14="http://schemas.microsoft.com/office/drawing/2010/main" val="0"/>
              </a:ext>
            </a:extLst>
          </a:blip>
          <a:srcRect b="10282"/>
          <a:stretch/>
        </p:blipFill>
        <p:spPr bwMode="auto">
          <a:xfrm>
            <a:off x="9319821" y="692511"/>
            <a:ext cx="2416001" cy="1445047"/>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2">
            <a:extLst>
              <a:ext uri="{FF2B5EF4-FFF2-40B4-BE49-F238E27FC236}">
                <a16:creationId xmlns:a16="http://schemas.microsoft.com/office/drawing/2014/main" id="{2AEEBCE9-B068-4D8A-8DDE-DC4D50C98F22}"/>
              </a:ext>
            </a:extLst>
          </p:cNvPr>
          <p:cNvSpPr txBox="1">
            <a:spLocks/>
          </p:cNvSpPr>
          <p:nvPr userDrawn="1"/>
        </p:nvSpPr>
        <p:spPr>
          <a:xfrm>
            <a:off x="595032" y="4657983"/>
            <a:ext cx="10993546" cy="4758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00990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3"/>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29" name="Google Shape;29;p2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23"/>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b="0" i="0">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dirty="0"/>
          </a:p>
        </p:txBody>
      </p:sp>
      <p:pic>
        <p:nvPicPr>
          <p:cNvPr id="31" name="Google Shape;31;p23"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253956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386" name="Picture 2" descr="Image result for nysed logo">
            <a:extLst>
              <a:ext uri="{FF2B5EF4-FFF2-40B4-BE49-F238E27FC236}">
                <a16:creationId xmlns:a16="http://schemas.microsoft.com/office/drawing/2014/main" id="{3063CB63-0E43-40D1-BC6A-4CBC14B42E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4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mage result for nysed logo">
            <a:extLst>
              <a:ext uri="{FF2B5EF4-FFF2-40B4-BE49-F238E27FC236}">
                <a16:creationId xmlns:a16="http://schemas.microsoft.com/office/drawing/2014/main" id="{6E43CF03-B59E-45FD-B82F-5341DAF8F9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38" y="596112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0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2" descr="Image result for nysed logo">
            <a:extLst>
              <a:ext uri="{FF2B5EF4-FFF2-40B4-BE49-F238E27FC236}">
                <a16:creationId xmlns:a16="http://schemas.microsoft.com/office/drawing/2014/main" id="{028B9235-4A50-4102-ADAE-78E8BDAB5F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453083"/>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11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4" descr="Image result for nysed logo">
            <a:extLst>
              <a:ext uri="{FF2B5EF4-FFF2-40B4-BE49-F238E27FC236}">
                <a16:creationId xmlns:a16="http://schemas.microsoft.com/office/drawing/2014/main" id="{925CC433-4523-469A-952F-DF9BA87185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38462" y="743175"/>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11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Image result for nysed logo">
            <a:extLst>
              <a:ext uri="{FF2B5EF4-FFF2-40B4-BE49-F238E27FC236}">
                <a16:creationId xmlns:a16="http://schemas.microsoft.com/office/drawing/2014/main" id="{7929A2F3-E0B0-46AD-9E6E-79A152E27D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60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Image result for nysed logo">
            <a:extLst>
              <a:ext uri="{FF2B5EF4-FFF2-40B4-BE49-F238E27FC236}">
                <a16:creationId xmlns:a16="http://schemas.microsoft.com/office/drawing/2014/main" id="{5E8E4FC0-FD4E-42F4-95C9-573C2B1795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9040" y="59527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16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2" descr="Image result for nysed logo">
            <a:extLst>
              <a:ext uri="{FF2B5EF4-FFF2-40B4-BE49-F238E27FC236}">
                <a16:creationId xmlns:a16="http://schemas.microsoft.com/office/drawing/2014/main" id="{FCB65FD5-BA3D-4467-96AD-2A8B73DC5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95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4" descr="Image result for nysed logo">
            <a:extLst>
              <a:ext uri="{FF2B5EF4-FFF2-40B4-BE49-F238E27FC236}">
                <a16:creationId xmlns:a16="http://schemas.microsoft.com/office/drawing/2014/main" id="{86C671BE-7109-4269-B2A5-0B267D2BD9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1015" y="5982838"/>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5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5" name="Picture 2" descr="Image result for nysed logo">
            <a:extLst>
              <a:ext uri="{FF2B5EF4-FFF2-40B4-BE49-F238E27FC236}">
                <a16:creationId xmlns:a16="http://schemas.microsoft.com/office/drawing/2014/main" id="{71006243-8CD8-4778-963A-0B1F4001D9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96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pic>
        <p:nvPicPr>
          <p:cNvPr id="9" name="Picture 4" descr="Image result for nysed logo">
            <a:extLst>
              <a:ext uri="{FF2B5EF4-FFF2-40B4-BE49-F238E27FC236}">
                <a16:creationId xmlns:a16="http://schemas.microsoft.com/office/drawing/2014/main" id="{C5B01C5F-DC30-4AAA-9122-0828D69267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3741" y="5927572"/>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9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3905325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25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2" descr="Image result for nysed logo">
            <a:extLst>
              <a:ext uri="{FF2B5EF4-FFF2-40B4-BE49-F238E27FC236}">
                <a16:creationId xmlns:a16="http://schemas.microsoft.com/office/drawing/2014/main" id="{BE4451AF-8585-45C5-85DD-D786673ED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2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4" descr="Image result for nysed logo">
            <a:extLst>
              <a:ext uri="{FF2B5EF4-FFF2-40B4-BE49-F238E27FC236}">
                <a16:creationId xmlns:a16="http://schemas.microsoft.com/office/drawing/2014/main" id="{0AB6B426-DFBE-4CCA-A89C-AA4EF14248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413298"/>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4" y="5413298"/>
            <a:ext cx="506132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2" descr="Image result for nysed logo">
            <a:extLst>
              <a:ext uri="{FF2B5EF4-FFF2-40B4-BE49-F238E27FC236}">
                <a16:creationId xmlns:a16="http://schemas.microsoft.com/office/drawing/2014/main" id="{42881AB4-9588-4227-A726-55CD464C1A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2144" y="5461020"/>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59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1593908"/>
            <a:ext cx="11292840" cy="3212092"/>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4" descr="Image result for nysed logo">
            <a:extLst>
              <a:ext uri="{FF2B5EF4-FFF2-40B4-BE49-F238E27FC236}">
                <a16:creationId xmlns:a16="http://schemas.microsoft.com/office/drawing/2014/main" id="{62E6E1C0-B4BE-42AD-8182-F772BAE85A5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88796" y="646686"/>
            <a:ext cx="3071769" cy="77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03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ysed logo">
            <a:extLst>
              <a:ext uri="{FF2B5EF4-FFF2-40B4-BE49-F238E27FC236}">
                <a16:creationId xmlns:a16="http://schemas.microsoft.com/office/drawing/2014/main" id="{77E2FCBF-EE1D-4FB0-85AA-79319E6608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2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39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FE3F73D8-E311-4BCA-B83A-E666C503F5F0}" type="slidenum">
              <a:rPr lang="en-US" smtClean="0"/>
              <a:t>‹#›</a:t>
            </a:fld>
            <a:endParaRPr lang="en-US" dirty="0"/>
          </a:p>
        </p:txBody>
      </p:sp>
    </p:spTree>
    <p:extLst>
      <p:ext uri="{BB962C8B-B14F-4D97-AF65-F5344CB8AC3E}">
        <p14:creationId xmlns:p14="http://schemas.microsoft.com/office/powerpoint/2010/main" val="116695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25"/>
          <p:cNvSpPr/>
          <p:nvPr/>
        </p:nvSpPr>
        <p:spPr>
          <a:xfrm>
            <a:off x="440286" y="614407"/>
            <a:ext cx="11309400" cy="1189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43" name="Google Shape;43;p2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4" name="Google Shape;44;p25"/>
          <p:cNvSpPr txBox="1">
            <a:spLocks noGrp="1"/>
          </p:cNvSpPr>
          <p:nvPr>
            <p:ph type="body" idx="1"/>
          </p:nvPr>
        </p:nvSpPr>
        <p:spPr>
          <a:xfrm>
            <a:off x="581192" y="2180496"/>
            <a:ext cx="11029500" cy="36783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b="0" i="0">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dirty="0"/>
          </a:p>
        </p:txBody>
      </p:sp>
      <p:pic>
        <p:nvPicPr>
          <p:cNvPr id="45" name="Google Shape;45;p25" descr="Image result for nysed logo"/>
          <p:cNvPicPr preferRelativeResize="0"/>
          <p:nvPr/>
        </p:nvPicPr>
        <p:blipFill rotWithShape="1">
          <a:blip r:embed="rId2">
            <a:alphaModFix/>
          </a:blip>
          <a:srcRect/>
          <a:stretch/>
        </p:blipFill>
        <p:spPr>
          <a:xfrm>
            <a:off x="8539038" y="5961128"/>
            <a:ext cx="3071769" cy="779236"/>
          </a:xfrm>
          <a:prstGeom prst="rect">
            <a:avLst/>
          </a:prstGeom>
          <a:noFill/>
          <a:ln>
            <a:noFill/>
          </a:ln>
        </p:spPr>
      </p:pic>
    </p:spTree>
    <p:extLst>
      <p:ext uri="{BB962C8B-B14F-4D97-AF65-F5344CB8AC3E}">
        <p14:creationId xmlns:p14="http://schemas.microsoft.com/office/powerpoint/2010/main" val="286148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6"/>
        <p:cNvGrpSpPr/>
        <p:nvPr/>
      </p:nvGrpSpPr>
      <p:grpSpPr>
        <a:xfrm>
          <a:off x="0" y="0"/>
          <a:ext cx="0" cy="0"/>
          <a:chOff x="0" y="0"/>
          <a:chExt cx="0" cy="0"/>
        </a:xfrm>
      </p:grpSpPr>
      <p:sp>
        <p:nvSpPr>
          <p:cNvPr id="47" name="Google Shape;47;p27"/>
          <p:cNvSpPr/>
          <p:nvPr/>
        </p:nvSpPr>
        <p:spPr>
          <a:xfrm>
            <a:off x="447817" y="5141974"/>
            <a:ext cx="112908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48" name="Google Shape;48;p27"/>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i="0" cap="none">
                <a:solidFill>
                  <a:schemeClr val="accent1"/>
                </a:solidFill>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27"/>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b="0" i="0" cap="none">
                <a:solidFill>
                  <a:schemeClr val="accent2"/>
                </a:solidFill>
                <a:latin typeface="PMingLiU" panose="02020500000000000000" pitchFamily="18" charset="-120"/>
                <a:ea typeface="PMingLiU" panose="02020500000000000000" pitchFamily="18" charset="-120"/>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dirty="0"/>
          </a:p>
        </p:txBody>
      </p:sp>
      <p:pic>
        <p:nvPicPr>
          <p:cNvPr id="50" name="Google Shape;50;p27" descr="Image result for nysed logo"/>
          <p:cNvPicPr preferRelativeResize="0"/>
          <p:nvPr/>
        </p:nvPicPr>
        <p:blipFill rotWithShape="1">
          <a:blip r:embed="rId2">
            <a:alphaModFix/>
          </a:blip>
          <a:srcRect/>
          <a:stretch/>
        </p:blipFill>
        <p:spPr>
          <a:xfrm>
            <a:off x="4438462" y="743175"/>
            <a:ext cx="3071769" cy="779236"/>
          </a:xfrm>
          <a:prstGeom prst="rect">
            <a:avLst/>
          </a:prstGeom>
          <a:noFill/>
          <a:ln>
            <a:noFill/>
          </a:ln>
        </p:spPr>
      </p:pic>
    </p:spTree>
    <p:extLst>
      <p:ext uri="{BB962C8B-B14F-4D97-AF65-F5344CB8AC3E}">
        <p14:creationId xmlns:p14="http://schemas.microsoft.com/office/powerpoint/2010/main" val="31290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8"/>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53" name="Google Shape;53;p2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28"/>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b="0" i="0">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dirty="0"/>
          </a:p>
        </p:txBody>
      </p:sp>
      <p:sp>
        <p:nvSpPr>
          <p:cNvPr id="55" name="Google Shape;55;p28"/>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b="0" i="0">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dirty="0"/>
          </a:p>
        </p:txBody>
      </p:sp>
      <p:pic>
        <p:nvPicPr>
          <p:cNvPr id="56" name="Google Shape;56;p28"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23753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7"/>
        <p:cNvGrpSpPr/>
        <p:nvPr/>
      </p:nvGrpSpPr>
      <p:grpSpPr>
        <a:xfrm>
          <a:off x="0" y="0"/>
          <a:ext cx="0" cy="0"/>
          <a:chOff x="0" y="0"/>
          <a:chExt cx="0" cy="0"/>
        </a:xfrm>
      </p:grpSpPr>
      <p:sp>
        <p:nvSpPr>
          <p:cNvPr id="58" name="Google Shape;58;p29"/>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59" name="Google Shape;59;p2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9"/>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b="0" i="0">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dirty="0"/>
          </a:p>
        </p:txBody>
      </p:sp>
      <p:sp>
        <p:nvSpPr>
          <p:cNvPr id="61" name="Google Shape;61;p29"/>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b="0" i="0">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dirty="0"/>
          </a:p>
        </p:txBody>
      </p:sp>
      <p:pic>
        <p:nvPicPr>
          <p:cNvPr id="62" name="Google Shape;62;p29" descr="Image result for nysed logo"/>
          <p:cNvPicPr preferRelativeResize="0"/>
          <p:nvPr/>
        </p:nvPicPr>
        <p:blipFill rotWithShape="1">
          <a:blip r:embed="rId2">
            <a:alphaModFix/>
          </a:blip>
          <a:srcRect/>
          <a:stretch/>
        </p:blipFill>
        <p:spPr>
          <a:xfrm>
            <a:off x="8539040" y="5952738"/>
            <a:ext cx="3071769" cy="779236"/>
          </a:xfrm>
          <a:prstGeom prst="rect">
            <a:avLst/>
          </a:prstGeom>
          <a:noFill/>
          <a:ln>
            <a:noFill/>
          </a:ln>
        </p:spPr>
      </p:pic>
    </p:spTree>
    <p:extLst>
      <p:ext uri="{BB962C8B-B14F-4D97-AF65-F5344CB8AC3E}">
        <p14:creationId xmlns:p14="http://schemas.microsoft.com/office/powerpoint/2010/main" val="111446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3"/>
        <p:cNvGrpSpPr/>
        <p:nvPr/>
      </p:nvGrpSpPr>
      <p:grpSpPr>
        <a:xfrm>
          <a:off x="0" y="0"/>
          <a:ext cx="0" cy="0"/>
          <a:chOff x="0" y="0"/>
          <a:chExt cx="0" cy="0"/>
        </a:xfrm>
      </p:grpSpPr>
      <p:sp>
        <p:nvSpPr>
          <p:cNvPr id="64" name="Google Shape;64;p30"/>
          <p:cNvSpPr/>
          <p:nvPr/>
        </p:nvSpPr>
        <p:spPr>
          <a:xfrm>
            <a:off x="445982"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65" name="Google Shape;65;p3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30"/>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i="0">
                <a:solidFill>
                  <a:schemeClr val="accent2"/>
                </a:solidFill>
                <a:latin typeface="PMingLiU" panose="02020500000000000000" pitchFamily="18" charset="-120"/>
                <a:ea typeface="PMingLiU" panose="02020500000000000000" pitchFamily="18" charset="-120"/>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dirty="0"/>
          </a:p>
        </p:txBody>
      </p:sp>
      <p:sp>
        <p:nvSpPr>
          <p:cNvPr id="67" name="Google Shape;67;p30"/>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b="0" i="0">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dirty="0"/>
          </a:p>
        </p:txBody>
      </p:sp>
      <p:sp>
        <p:nvSpPr>
          <p:cNvPr id="68" name="Google Shape;68;p30"/>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i="0">
                <a:solidFill>
                  <a:schemeClr val="accent2"/>
                </a:solidFill>
                <a:latin typeface="PMingLiU" panose="02020500000000000000" pitchFamily="18" charset="-120"/>
                <a:ea typeface="PMingLiU" panose="02020500000000000000" pitchFamily="18" charset="-120"/>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dirty="0"/>
          </a:p>
        </p:txBody>
      </p:sp>
      <p:sp>
        <p:nvSpPr>
          <p:cNvPr id="69" name="Google Shape;69;p30"/>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b="0" i="0">
                <a:latin typeface="PMingLiU" panose="02020500000000000000" pitchFamily="18" charset="-120"/>
                <a:ea typeface="PMingLiU" panose="02020500000000000000" pitchFamily="18" charset="-120"/>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dirty="0"/>
          </a:p>
        </p:txBody>
      </p:sp>
      <p:pic>
        <p:nvPicPr>
          <p:cNvPr id="70" name="Google Shape;70;p30" descr="Image result for nysed logo"/>
          <p:cNvPicPr preferRelativeResize="0"/>
          <p:nvPr/>
        </p:nvPicPr>
        <p:blipFill rotWithShape="1">
          <a:blip r:embed="rId2">
            <a:alphaModFix/>
          </a:blip>
          <a:srcRect/>
          <a:stretch/>
        </p:blipFill>
        <p:spPr>
          <a:xfrm>
            <a:off x="8621015" y="5982838"/>
            <a:ext cx="3071769" cy="779236"/>
          </a:xfrm>
          <a:prstGeom prst="rect">
            <a:avLst/>
          </a:prstGeom>
          <a:noFill/>
          <a:ln>
            <a:noFill/>
          </a:ln>
        </p:spPr>
      </p:pic>
    </p:spTree>
    <p:extLst>
      <p:ext uri="{BB962C8B-B14F-4D97-AF65-F5344CB8AC3E}">
        <p14:creationId xmlns:p14="http://schemas.microsoft.com/office/powerpoint/2010/main" val="222509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type="titleOnly">
  <p:cSld name="1_Title Only">
    <p:spTree>
      <p:nvGrpSpPr>
        <p:cNvPr id="1" name="Shape 71"/>
        <p:cNvGrpSpPr/>
        <p:nvPr/>
      </p:nvGrpSpPr>
      <p:grpSpPr>
        <a:xfrm>
          <a:off x="0" y="0"/>
          <a:ext cx="0" cy="0"/>
          <a:chOff x="0" y="0"/>
          <a:chExt cx="0" cy="0"/>
        </a:xfrm>
      </p:grpSpPr>
      <p:sp>
        <p:nvSpPr>
          <p:cNvPr id="72" name="Google Shape;72;p31"/>
          <p:cNvSpPr/>
          <p:nvPr/>
        </p:nvSpPr>
        <p:spPr>
          <a:xfrm>
            <a:off x="440683" y="606554"/>
            <a:ext cx="11300100" cy="125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73" name="Google Shape;73;p31"/>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b="0" i="0">
                <a:latin typeface="PMingLiU" panose="02020500000000000000" pitchFamily="18" charset="-120"/>
                <a:ea typeface="PMingLiU" panose="02020500000000000000" pitchFamily="18" charset="-12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pic>
        <p:nvPicPr>
          <p:cNvPr id="74" name="Google Shape;74;p31" descr="Image result for nysed logo"/>
          <p:cNvPicPr preferRelativeResize="0"/>
          <p:nvPr/>
        </p:nvPicPr>
        <p:blipFill rotWithShape="1">
          <a:blip r:embed="rId2">
            <a:alphaModFix/>
          </a:blip>
          <a:srcRect/>
          <a:stretch/>
        </p:blipFill>
        <p:spPr>
          <a:xfrm>
            <a:off x="10802143" y="5925289"/>
            <a:ext cx="808664" cy="636608"/>
          </a:xfrm>
          <a:prstGeom prst="rect">
            <a:avLst/>
          </a:prstGeom>
          <a:noFill/>
          <a:ln>
            <a:noFill/>
          </a:ln>
        </p:spPr>
      </p:pic>
    </p:spTree>
    <p:extLst>
      <p:ext uri="{BB962C8B-B14F-4D97-AF65-F5344CB8AC3E}">
        <p14:creationId xmlns:p14="http://schemas.microsoft.com/office/powerpoint/2010/main" val="361704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dirty="0"/>
          </a:p>
        </p:txBody>
      </p:sp>
      <p:sp>
        <p:nvSpPr>
          <p:cNvPr id="11" name="Google Shape;11;p20"/>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dirty="0"/>
          </a:p>
        </p:txBody>
      </p:sp>
      <p:sp>
        <p:nvSpPr>
          <p:cNvPr id="12" name="Google Shape;12;p20"/>
          <p:cNvSpPr/>
          <p:nvPr/>
        </p:nvSpPr>
        <p:spPr>
          <a:xfrm>
            <a:off x="446534" y="457200"/>
            <a:ext cx="3703200" cy="95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13" name="Google Shape;13;p20"/>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14" name="Google Shape;14;p20"/>
          <p:cNvSpPr/>
          <p:nvPr/>
        </p:nvSpPr>
        <p:spPr>
          <a:xfrm>
            <a:off x="4241830" y="457200"/>
            <a:ext cx="3703200" cy="91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MingLiU" panose="02020500000000000000" pitchFamily="18" charset="-120"/>
              <a:ea typeface="PMingLiU" panose="02020500000000000000" pitchFamily="18" charset="-120"/>
              <a:cs typeface="Arial"/>
              <a:sym typeface="Arial"/>
            </a:endParaRPr>
          </a:p>
        </p:txBody>
      </p:sp>
      <p:sp>
        <p:nvSpPr>
          <p:cNvPr id="15" name="Google Shape;15;p20"/>
          <p:cNvSpPr txBox="1"/>
          <p:nvPr/>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PMingLiU" panose="02020500000000000000" pitchFamily="18" charset="-120"/>
                <a:ea typeface="PMingLiU" panose="02020500000000000000" pitchFamily="18" charset="-120"/>
                <a:cs typeface="Gill Sans"/>
                <a:sym typeface="Gill Sans"/>
              </a:rPr>
              <a:t>‹#›</a:t>
            </a:fld>
            <a:endParaRPr sz="1800" b="0" i="0" u="none" strike="noStrike" cap="none" dirty="0">
              <a:solidFill>
                <a:schemeClr val="dk1"/>
              </a:solidFill>
              <a:latin typeface="PMingLiU" panose="02020500000000000000" pitchFamily="18" charset="-120"/>
              <a:ea typeface="PMingLiU" panose="02020500000000000000" pitchFamily="18" charset="-120"/>
              <a:cs typeface="Gill Sans"/>
              <a:sym typeface="Gill Sans"/>
            </a:endParaRPr>
          </a:p>
        </p:txBody>
      </p:sp>
    </p:spTree>
    <p:extLst>
      <p:ext uri="{BB962C8B-B14F-4D97-AF65-F5344CB8AC3E}">
        <p14:creationId xmlns:p14="http://schemas.microsoft.com/office/powerpoint/2010/main" val="19952445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MingLiU" panose="02020500000000000000" pitchFamily="18" charset="-120"/>
          <a:ea typeface="PMingLiU" panose="02020500000000000000" pitchFamily="18" charset="-12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MingLiU" panose="02020500000000000000" pitchFamily="18" charset="-120"/>
          <a:ea typeface="PMingLiU" panose="02020500000000000000" pitchFamily="18" charset="-12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Google Shape;15;p20">
            <a:extLst>
              <a:ext uri="{FF2B5EF4-FFF2-40B4-BE49-F238E27FC236}">
                <a16:creationId xmlns:a16="http://schemas.microsoft.com/office/drawing/2014/main" id="{82F99A8C-A269-479D-853F-FB4462E41C23}"/>
              </a:ext>
            </a:extLst>
          </p:cNvPr>
          <p:cNvSpPr txBox="1"/>
          <p:nvPr userDrawn="1"/>
        </p:nvSpPr>
        <p:spPr>
          <a:xfrm>
            <a:off x="11551920" y="6434040"/>
            <a:ext cx="640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PMingLiU" panose="02020500000000000000" pitchFamily="18" charset="-120"/>
                <a:ea typeface="PMingLiU" panose="02020500000000000000" pitchFamily="18" charset="-120"/>
                <a:cs typeface="Gill Sans"/>
                <a:sym typeface="Gill Sans"/>
              </a:rPr>
              <a:t>‹#›</a:t>
            </a:fld>
            <a:endParaRPr sz="1800" b="0" i="0" u="none" strike="noStrike" cap="none" dirty="0">
              <a:solidFill>
                <a:schemeClr val="dk1"/>
              </a:solidFill>
              <a:latin typeface="PMingLiU" panose="02020500000000000000" pitchFamily="18" charset="-120"/>
              <a:ea typeface="PMingLiU" panose="02020500000000000000" pitchFamily="18" charset="-120"/>
              <a:cs typeface="Gill Sans"/>
              <a:sym typeface="Gill Sans"/>
            </a:endParaRPr>
          </a:p>
        </p:txBody>
      </p:sp>
    </p:spTree>
    <p:extLst>
      <p:ext uri="{BB962C8B-B14F-4D97-AF65-F5344CB8AC3E}">
        <p14:creationId xmlns:p14="http://schemas.microsoft.com/office/powerpoint/2010/main" val="1874764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E4940-E3AA-4911-A13B-6B066D9766E4}"/>
              </a:ext>
            </a:extLst>
          </p:cNvPr>
          <p:cNvSpPr>
            <a:spLocks noGrp="1"/>
          </p:cNvSpPr>
          <p:nvPr>
            <p:ph type="ctrTitle"/>
          </p:nvPr>
        </p:nvSpPr>
        <p:spPr>
          <a:xfrm>
            <a:off x="599225" y="2621135"/>
            <a:ext cx="10993500" cy="807866"/>
          </a:xfrm>
        </p:spPr>
        <p:txBody>
          <a:bodyPr/>
          <a:lstStyle/>
          <a:p>
            <a:pPr algn="ctr"/>
            <a:r>
              <a:rPr lang="zh-TW" altLang="en-US" dirty="0"/>
              <a:t>紐約州的畢業措施</a:t>
            </a:r>
            <a:endParaRPr lang="en-US" dirty="0"/>
          </a:p>
        </p:txBody>
      </p:sp>
      <p:sp>
        <p:nvSpPr>
          <p:cNvPr id="5" name="Subtitle 4">
            <a:extLst>
              <a:ext uri="{FF2B5EF4-FFF2-40B4-BE49-F238E27FC236}">
                <a16:creationId xmlns:a16="http://schemas.microsoft.com/office/drawing/2014/main" id="{D0AF655B-B583-413A-B3BC-35489BB55E33}"/>
              </a:ext>
            </a:extLst>
          </p:cNvPr>
          <p:cNvSpPr>
            <a:spLocks noGrp="1"/>
          </p:cNvSpPr>
          <p:nvPr>
            <p:ph type="subTitle" idx="1"/>
          </p:nvPr>
        </p:nvSpPr>
        <p:spPr>
          <a:xfrm>
            <a:off x="595032" y="3724713"/>
            <a:ext cx="10993500" cy="1635852"/>
          </a:xfrm>
        </p:spPr>
        <p:txBody>
          <a:bodyPr>
            <a:normAutofit fontScale="77500" lnSpcReduction="20000"/>
          </a:bodyPr>
          <a:lstStyle/>
          <a:p>
            <a:pPr algn="ctr"/>
            <a:r>
              <a:rPr lang="zh-TW" altLang="en-US" sz="3400" dirty="0">
                <a:latin typeface="Gill Sans MT" panose="020B0502020104020203" pitchFamily="34" charset="0"/>
              </a:rPr>
              <a:t>分組討論室會議</a:t>
            </a:r>
            <a:endParaRPr lang="en-HK" altLang="zh-TW" sz="3400" dirty="0">
              <a:latin typeface="Gill Sans MT" panose="020B0502020104020203" pitchFamily="34" charset="0"/>
            </a:endParaRPr>
          </a:p>
          <a:p>
            <a:pPr algn="ctr"/>
            <a:endParaRPr lang="en-US" sz="3400" dirty="0">
              <a:solidFill>
                <a:schemeClr val="bg1"/>
              </a:solidFill>
              <a:latin typeface="Gill Sans MT" panose="020B0502020104020203" pitchFamily="34" charset="0"/>
            </a:endParaRPr>
          </a:p>
          <a:p>
            <a:pPr algn="ctr"/>
            <a:r>
              <a:rPr lang="en-US" altLang="zh-TW" sz="3400" dirty="0">
                <a:solidFill>
                  <a:schemeClr val="bg1"/>
                </a:solidFill>
                <a:latin typeface="Gill Sans MT" panose="020B0502020104020203" pitchFamily="34" charset="0"/>
              </a:rPr>
              <a:t>2022</a:t>
            </a:r>
            <a:r>
              <a:rPr lang="zh-TW" altLang="en-US" sz="3400" dirty="0">
                <a:solidFill>
                  <a:schemeClr val="bg1"/>
                </a:solidFill>
                <a:latin typeface="Gill Sans MT" panose="020B0502020104020203" pitchFamily="34" charset="0"/>
              </a:rPr>
              <a:t>年冬季 </a:t>
            </a:r>
          </a:p>
          <a:p>
            <a:pPr algn="ctr"/>
            <a:r>
              <a:rPr lang="zh-TW" altLang="en-US" sz="3400" dirty="0">
                <a:solidFill>
                  <a:schemeClr val="bg1"/>
                </a:solidFill>
                <a:latin typeface="Gill Sans MT" panose="020B0502020104020203" pitchFamily="34" charset="0"/>
              </a:rPr>
              <a:t>區域資訊會議</a:t>
            </a:r>
          </a:p>
          <a:p>
            <a:pPr algn="ctr"/>
            <a:endParaRPr lang="en-US" sz="3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9020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B6F-2D8A-4CB0-BD7A-7C4963AC7D05}"/>
              </a:ext>
            </a:extLst>
          </p:cNvPr>
          <p:cNvSpPr>
            <a:spLocks noGrp="1"/>
          </p:cNvSpPr>
          <p:nvPr>
            <p:ph type="title"/>
          </p:nvPr>
        </p:nvSpPr>
        <p:spPr/>
        <p:txBody>
          <a:bodyPr/>
          <a:lstStyle/>
          <a:p>
            <a:r>
              <a:rPr lang="zh-TW" altLang="en-US" dirty="0">
                <a:latin typeface="PMingLiU" panose="02020500000000000000" pitchFamily="18" charset="-120"/>
                <a:ea typeface="PMingLiU" panose="02020500000000000000" pitchFamily="18" charset="-120"/>
              </a:rPr>
              <a:t>我們的主要收穫</a:t>
            </a:r>
            <a:endParaRPr lang="en-US" dirty="0">
              <a:latin typeface="PMingLiU" panose="02020500000000000000" pitchFamily="18" charset="-120"/>
              <a:ea typeface="PMingLiU" panose="02020500000000000000" pitchFamily="18" charset="-120"/>
            </a:endParaRPr>
          </a:p>
        </p:txBody>
      </p:sp>
      <p:pic>
        <p:nvPicPr>
          <p:cNvPr id="8" name="Graphic 7" descr="Social network with solid fill">
            <a:extLst>
              <a:ext uri="{FF2B5EF4-FFF2-40B4-BE49-F238E27FC236}">
                <a16:creationId xmlns:a16="http://schemas.microsoft.com/office/drawing/2014/main" id="{F67D68B3-B5DD-49CC-B40A-4A948A3795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2692" y="2388838"/>
            <a:ext cx="3626616" cy="3626616"/>
          </a:xfrm>
          <a:prstGeom prst="rect">
            <a:avLst/>
          </a:prstGeom>
        </p:spPr>
      </p:pic>
    </p:spTree>
    <p:extLst>
      <p:ext uri="{BB962C8B-B14F-4D97-AF65-F5344CB8AC3E}">
        <p14:creationId xmlns:p14="http://schemas.microsoft.com/office/powerpoint/2010/main" val="426138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2800"/>
              <a:buFont typeface="Gill Sans"/>
              <a:buNone/>
            </a:pPr>
            <a:r>
              <a:rPr lang="en-US" sz="5000" dirty="0" err="1"/>
              <a:t>謝謝</a:t>
            </a:r>
            <a:endParaRPr sz="5000" dirty="0"/>
          </a:p>
        </p:txBody>
      </p:sp>
      <p:pic>
        <p:nvPicPr>
          <p:cNvPr id="218" name="Google Shape;218;p37" descr="Diagram showing the movement of Zoom participants between the main room and several breakout rooms."/>
          <p:cNvPicPr preferRelativeResize="0"/>
          <p:nvPr/>
        </p:nvPicPr>
        <p:blipFill rotWithShape="1">
          <a:blip r:embed="rId3">
            <a:alphaModFix/>
          </a:blip>
          <a:srcRect/>
          <a:stretch/>
        </p:blipFill>
        <p:spPr>
          <a:xfrm>
            <a:off x="2229492" y="2366301"/>
            <a:ext cx="7733016" cy="4146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581192" y="702156"/>
            <a:ext cx="11029500" cy="1013700"/>
          </a:xfrm>
          <a:noFill/>
          <a:ln>
            <a:noFill/>
          </a:ln>
        </p:spPr>
        <p:txBody>
          <a:bodyPr spcFirstLastPara="1" wrap="square" lIns="91425" tIns="45700" rIns="91425" bIns="45700" anchor="b" anchorCtr="0">
            <a:normAutofit/>
          </a:bodyPr>
          <a:lstStyle/>
          <a:p>
            <a:pPr lvl="0"/>
            <a:r>
              <a:rPr lang="zh-TW" altLang="en-US" sz="3200" dirty="0"/>
              <a:t>介紹</a:t>
            </a:r>
            <a:endParaRPr lang="en-US" sz="3200" dirty="0"/>
          </a:p>
        </p:txBody>
      </p:sp>
      <p:sp>
        <p:nvSpPr>
          <p:cNvPr id="122" name="Google Shape;122;p2"/>
          <p:cNvSpPr txBox="1">
            <a:spLocks noGrp="1"/>
          </p:cNvSpPr>
          <p:nvPr>
            <p:ph type="body" idx="1"/>
          </p:nvPr>
        </p:nvSpPr>
        <p:spPr>
          <a:xfrm>
            <a:off x="581025" y="2181224"/>
            <a:ext cx="7691438" cy="3648075"/>
          </a:xfrm>
          <a:noFill/>
          <a:ln>
            <a:noFill/>
          </a:ln>
        </p:spPr>
        <p:txBody>
          <a:bodyPr spcFirstLastPara="1" wrap="square" lIns="91425" tIns="45700" rIns="91425" bIns="45700" anchor="ctr" anchorCtr="0">
            <a:normAutofit/>
          </a:bodyPr>
          <a:lstStyle/>
          <a:p>
            <a:pPr>
              <a:spcAft>
                <a:spcPts val="2400"/>
              </a:spcAft>
            </a:pPr>
            <a:r>
              <a:rPr lang="zh-TW" altLang="en-US" sz="3200" dirty="0">
                <a:solidFill>
                  <a:schemeClr val="tx1"/>
                </a:solidFill>
              </a:rPr>
              <a:t>你的姓名及職位</a:t>
            </a:r>
          </a:p>
          <a:p>
            <a:pPr>
              <a:spcAft>
                <a:spcPts val="2400"/>
              </a:spcAft>
            </a:pPr>
            <a:r>
              <a:rPr lang="zh-TW" altLang="en-US" sz="3200" dirty="0">
                <a:solidFill>
                  <a:schemeClr val="tx1"/>
                </a:solidFill>
              </a:rPr>
              <a:t>你所代表的團體及</a:t>
            </a:r>
            <a:r>
              <a:rPr lang="en-US" altLang="zh-TW" sz="3200" dirty="0">
                <a:solidFill>
                  <a:schemeClr val="tx1"/>
                </a:solidFill>
              </a:rPr>
              <a:t>/</a:t>
            </a:r>
            <a:r>
              <a:rPr lang="zh-TW" altLang="en-US" sz="3200" dirty="0">
                <a:solidFill>
                  <a:schemeClr val="tx1"/>
                </a:solidFill>
              </a:rPr>
              <a:t>或組織</a:t>
            </a:r>
            <a:endParaRPr lang="en-US" sz="3200" dirty="0">
              <a:solidFill>
                <a:schemeClr val="tx1"/>
              </a:solidFill>
            </a:endParaRPr>
          </a:p>
        </p:txBody>
      </p:sp>
      <p:pic>
        <p:nvPicPr>
          <p:cNvPr id="7" name="Graphic 6" descr="Online meeting with solid fill">
            <a:extLst>
              <a:ext uri="{FF2B5EF4-FFF2-40B4-BE49-F238E27FC236}">
                <a16:creationId xmlns:a16="http://schemas.microsoft.com/office/drawing/2014/main" id="{6072B946-60DF-4F8A-BD62-916776EC3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5337" y="2528888"/>
            <a:ext cx="3009900" cy="3009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2A9D-B460-486E-B0E1-2162F989CDDC}"/>
              </a:ext>
            </a:extLst>
          </p:cNvPr>
          <p:cNvSpPr>
            <a:spLocks noGrp="1"/>
          </p:cNvSpPr>
          <p:nvPr>
            <p:ph type="title"/>
          </p:nvPr>
        </p:nvSpPr>
        <p:spPr/>
        <p:txBody>
          <a:bodyPr/>
          <a:lstStyle/>
          <a:p>
            <a:r>
              <a:rPr lang="zh-TW" altLang="en-US" dirty="0"/>
              <a:t>紐約州畢業證書要求：學分分配</a:t>
            </a:r>
            <a:endParaRPr lang="en-US" dirty="0"/>
          </a:p>
        </p:txBody>
      </p:sp>
      <p:sp>
        <p:nvSpPr>
          <p:cNvPr id="18" name="Content Placeholder 17">
            <a:extLst>
              <a:ext uri="{FF2B5EF4-FFF2-40B4-BE49-F238E27FC236}">
                <a16:creationId xmlns:a16="http://schemas.microsoft.com/office/drawing/2014/main" id="{D832A6AC-115A-414C-9FDD-44D59D4DCE75}"/>
              </a:ext>
            </a:extLst>
          </p:cNvPr>
          <p:cNvSpPr>
            <a:spLocks noGrp="1"/>
          </p:cNvSpPr>
          <p:nvPr>
            <p:ph sz="half" idx="1"/>
          </p:nvPr>
        </p:nvSpPr>
        <p:spPr>
          <a:xfrm>
            <a:off x="581192" y="2228003"/>
            <a:ext cx="4781029" cy="45720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buNone/>
            </a:pPr>
            <a:r>
              <a:rPr lang="zh-TW" altLang="en-US" dirty="0">
                <a:solidFill>
                  <a:schemeClr val="tx1"/>
                </a:solidFill>
              </a:rPr>
              <a:t>學生在選課方面的選擇</a:t>
            </a:r>
            <a:endParaRPr lang="en-US" dirty="0">
              <a:solidFill>
                <a:schemeClr val="tx1"/>
              </a:solidFill>
            </a:endParaRPr>
          </a:p>
        </p:txBody>
      </p:sp>
      <p:sp>
        <p:nvSpPr>
          <p:cNvPr id="9" name="Content Placeholder 8">
            <a:extLst>
              <a:ext uri="{FF2B5EF4-FFF2-40B4-BE49-F238E27FC236}">
                <a16:creationId xmlns:a16="http://schemas.microsoft.com/office/drawing/2014/main" id="{7B5EAE17-D9E6-41CA-B913-F7298FB8A11B}"/>
              </a:ext>
            </a:extLst>
          </p:cNvPr>
          <p:cNvSpPr>
            <a:spLocks noGrp="1"/>
          </p:cNvSpPr>
          <p:nvPr>
            <p:ph sz="half" idx="10"/>
          </p:nvPr>
        </p:nvSpPr>
        <p:spPr>
          <a:xfrm>
            <a:off x="784392" y="2685203"/>
            <a:ext cx="5422444" cy="796350"/>
          </a:xfrm>
          <a:prstGeom prst="roundRect">
            <a:avLst/>
          </a:prstGeom>
        </p:spPr>
        <p:style>
          <a:lnRef idx="2">
            <a:schemeClr val="accent4"/>
          </a:lnRef>
          <a:fillRef idx="1">
            <a:schemeClr val="lt1"/>
          </a:fillRef>
          <a:effectRef idx="0">
            <a:schemeClr val="accent4"/>
          </a:effectRef>
          <a:fontRef idx="minor">
            <a:schemeClr val="dk1"/>
          </a:fontRef>
        </p:style>
        <p:txBody>
          <a:bodyPr/>
          <a:lstStyle/>
          <a:p>
            <a:pPr>
              <a:buFont typeface="Wingdings" panose="05000000000000000000" pitchFamily="2" charset="2"/>
              <a:buChar char="§"/>
            </a:pPr>
            <a:r>
              <a:rPr lang="zh-TW" altLang="en-US" dirty="0">
                <a:solidFill>
                  <a:schemeClr val="tx1"/>
                </a:solidFill>
              </a:rPr>
              <a:t>在大多數學科中，學生選擇他們想要學習的課程。</a:t>
            </a:r>
            <a:endParaRPr lang="en-US" dirty="0">
              <a:solidFill>
                <a:schemeClr val="tx1"/>
              </a:solidFill>
            </a:endParaRPr>
          </a:p>
        </p:txBody>
      </p:sp>
      <p:sp>
        <p:nvSpPr>
          <p:cNvPr id="15" name="Content Placeholder 14">
            <a:extLst>
              <a:ext uri="{FF2B5EF4-FFF2-40B4-BE49-F238E27FC236}">
                <a16:creationId xmlns:a16="http://schemas.microsoft.com/office/drawing/2014/main" id="{FFF3CA87-6A59-4B75-B5EB-2C1834A371D6}"/>
              </a:ext>
            </a:extLst>
          </p:cNvPr>
          <p:cNvSpPr>
            <a:spLocks noGrp="1"/>
          </p:cNvSpPr>
          <p:nvPr>
            <p:ph sz="half" idx="11"/>
          </p:nvPr>
        </p:nvSpPr>
        <p:spPr>
          <a:xfrm>
            <a:off x="581191" y="3749441"/>
            <a:ext cx="4781029" cy="4572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123444" indent="0">
              <a:buNone/>
            </a:pPr>
            <a:r>
              <a:rPr lang="zh-TW" altLang="en-US" dirty="0">
                <a:solidFill>
                  <a:schemeClr val="tx1"/>
                </a:solidFill>
              </a:rPr>
              <a:t>必修課程</a:t>
            </a:r>
          </a:p>
        </p:txBody>
      </p:sp>
      <p:sp>
        <p:nvSpPr>
          <p:cNvPr id="11" name="Content Placeholder 10">
            <a:extLst>
              <a:ext uri="{FF2B5EF4-FFF2-40B4-BE49-F238E27FC236}">
                <a16:creationId xmlns:a16="http://schemas.microsoft.com/office/drawing/2014/main" id="{7B1CE54A-4CF8-46EF-B6A3-53256A8917FA}"/>
              </a:ext>
            </a:extLst>
          </p:cNvPr>
          <p:cNvSpPr>
            <a:spLocks noGrp="1"/>
          </p:cNvSpPr>
          <p:nvPr>
            <p:ph sz="half" idx="12"/>
          </p:nvPr>
        </p:nvSpPr>
        <p:spPr>
          <a:xfrm>
            <a:off x="784392" y="4206640"/>
            <a:ext cx="5422444" cy="2301961"/>
          </a:xfrm>
          <a:prstGeom prst="roundRect">
            <a:avLst/>
          </a:prstGeom>
        </p:spPr>
        <p:style>
          <a:lnRef idx="2">
            <a:schemeClr val="accent1"/>
          </a:lnRef>
          <a:fillRef idx="1">
            <a:schemeClr val="lt1"/>
          </a:fillRef>
          <a:effectRef idx="0">
            <a:schemeClr val="accent1"/>
          </a:effectRef>
          <a:fontRef idx="minor">
            <a:schemeClr val="dk1"/>
          </a:fontRef>
        </p:style>
        <p:txBody>
          <a:bodyPr>
            <a:normAutofit/>
          </a:bodyPr>
          <a:lstStyle/>
          <a:p>
            <a:pPr lvl="0">
              <a:buFont typeface="Wingdings" panose="05000000000000000000" pitchFamily="2" charset="2"/>
              <a:buChar char="§"/>
            </a:pPr>
            <a:r>
              <a:rPr lang="zh-TW" altLang="en-US" dirty="0">
                <a:solidFill>
                  <a:schemeClr val="tx1"/>
                </a:solidFill>
              </a:rPr>
              <a:t>健康</a:t>
            </a:r>
            <a:r>
              <a:rPr lang="en-US" altLang="zh-TW" dirty="0">
                <a:solidFill>
                  <a:schemeClr val="tx1"/>
                </a:solidFill>
              </a:rPr>
              <a:t>(</a:t>
            </a:r>
            <a:r>
              <a:rPr lang="zh-TW" altLang="en-US" dirty="0">
                <a:solidFill>
                  <a:schemeClr val="tx1"/>
                </a:solidFill>
              </a:rPr>
              <a:t>需要</a:t>
            </a:r>
            <a:r>
              <a:rPr lang="en-US" altLang="zh-TW" dirty="0">
                <a:solidFill>
                  <a:schemeClr val="tx1"/>
                </a:solidFill>
              </a:rPr>
              <a:t>1/2</a:t>
            </a:r>
            <a:r>
              <a:rPr lang="zh-TW" altLang="en-US" dirty="0">
                <a:solidFill>
                  <a:schemeClr val="tx1"/>
                </a:solidFill>
              </a:rPr>
              <a:t>個學分</a:t>
            </a:r>
            <a:r>
              <a:rPr lang="en-US" altLang="zh-TW" dirty="0">
                <a:solidFill>
                  <a:schemeClr val="tx1"/>
                </a:solidFill>
              </a:rPr>
              <a:t>)</a:t>
            </a:r>
          </a:p>
          <a:p>
            <a:pPr lvl="0">
              <a:buFont typeface="Wingdings" panose="05000000000000000000" pitchFamily="2" charset="2"/>
              <a:buChar char="§"/>
            </a:pPr>
            <a:r>
              <a:rPr lang="zh-TW" altLang="en-US" dirty="0">
                <a:solidFill>
                  <a:schemeClr val="tx1"/>
                </a:solidFill>
              </a:rPr>
              <a:t>全球研究及地理</a:t>
            </a:r>
            <a:r>
              <a:rPr lang="en-US" altLang="zh-TW" dirty="0">
                <a:solidFill>
                  <a:schemeClr val="tx1"/>
                </a:solidFill>
              </a:rPr>
              <a:t>(</a:t>
            </a:r>
            <a:r>
              <a:rPr lang="zh-TW" altLang="en-US" dirty="0">
                <a:solidFill>
                  <a:schemeClr val="tx1"/>
                </a:solidFill>
              </a:rPr>
              <a:t>需要</a:t>
            </a:r>
            <a:r>
              <a:rPr lang="en-US" altLang="zh-TW" dirty="0">
                <a:solidFill>
                  <a:schemeClr val="tx1"/>
                </a:solidFill>
              </a:rPr>
              <a:t>2</a:t>
            </a:r>
            <a:r>
              <a:rPr lang="zh-TW" altLang="en-US" dirty="0">
                <a:solidFill>
                  <a:schemeClr val="tx1"/>
                </a:solidFill>
              </a:rPr>
              <a:t>個學分</a:t>
            </a:r>
            <a:r>
              <a:rPr lang="en-US" altLang="zh-TW" dirty="0">
                <a:solidFill>
                  <a:schemeClr val="tx1"/>
                </a:solidFill>
              </a:rPr>
              <a:t>)</a:t>
            </a:r>
          </a:p>
          <a:p>
            <a:pPr lvl="0">
              <a:buFont typeface="Wingdings" panose="05000000000000000000" pitchFamily="2" charset="2"/>
              <a:buChar char="§"/>
            </a:pPr>
            <a:r>
              <a:rPr lang="zh-TW" altLang="en-US" dirty="0">
                <a:solidFill>
                  <a:schemeClr val="tx1"/>
                </a:solidFill>
              </a:rPr>
              <a:t>美國歷史</a:t>
            </a:r>
            <a:r>
              <a:rPr lang="en-US" altLang="zh-TW" dirty="0">
                <a:solidFill>
                  <a:schemeClr val="tx1"/>
                </a:solidFill>
              </a:rPr>
              <a:t>(</a:t>
            </a:r>
            <a:r>
              <a:rPr lang="zh-TW" altLang="en-US" dirty="0">
                <a:solidFill>
                  <a:schemeClr val="tx1"/>
                </a:solidFill>
              </a:rPr>
              <a:t>需要</a:t>
            </a:r>
            <a:r>
              <a:rPr lang="en-US" altLang="zh-TW" dirty="0">
                <a:solidFill>
                  <a:schemeClr val="tx1"/>
                </a:solidFill>
              </a:rPr>
              <a:t>1</a:t>
            </a:r>
            <a:r>
              <a:rPr lang="zh-TW" altLang="en-US" dirty="0">
                <a:solidFill>
                  <a:schemeClr val="tx1"/>
                </a:solidFill>
              </a:rPr>
              <a:t>個學分</a:t>
            </a:r>
            <a:r>
              <a:rPr lang="en-US" altLang="zh-TW" dirty="0">
                <a:solidFill>
                  <a:schemeClr val="tx1"/>
                </a:solidFill>
              </a:rPr>
              <a:t>)</a:t>
            </a:r>
          </a:p>
          <a:p>
            <a:pPr lvl="0">
              <a:buFont typeface="Wingdings" panose="05000000000000000000" pitchFamily="2" charset="2"/>
              <a:buChar char="§"/>
            </a:pPr>
            <a:r>
              <a:rPr lang="zh-TW" altLang="en-US" dirty="0">
                <a:solidFill>
                  <a:schemeClr val="tx1"/>
                </a:solidFill>
              </a:rPr>
              <a:t>參與政府（需要</a:t>
            </a:r>
            <a:r>
              <a:rPr lang="en-US" altLang="zh-TW" dirty="0">
                <a:solidFill>
                  <a:schemeClr val="tx1"/>
                </a:solidFill>
              </a:rPr>
              <a:t>½</a:t>
            </a:r>
            <a:r>
              <a:rPr lang="zh-TW" altLang="en-US" dirty="0">
                <a:solidFill>
                  <a:schemeClr val="tx1"/>
                </a:solidFill>
              </a:rPr>
              <a:t>個學分）</a:t>
            </a:r>
          </a:p>
          <a:p>
            <a:pPr lvl="0">
              <a:buFont typeface="Wingdings" panose="05000000000000000000" pitchFamily="2" charset="2"/>
              <a:buChar char="§"/>
            </a:pPr>
            <a:r>
              <a:rPr lang="zh-TW" altLang="en-US" dirty="0">
                <a:solidFill>
                  <a:schemeClr val="tx1"/>
                </a:solidFill>
              </a:rPr>
              <a:t>經濟學（需要</a:t>
            </a:r>
            <a:r>
              <a:rPr lang="en-US" altLang="zh-TW" dirty="0">
                <a:solidFill>
                  <a:schemeClr val="tx1"/>
                </a:solidFill>
              </a:rPr>
              <a:t>½</a:t>
            </a:r>
            <a:r>
              <a:rPr lang="zh-TW" altLang="en-US" dirty="0">
                <a:solidFill>
                  <a:schemeClr val="tx1"/>
                </a:solidFill>
              </a:rPr>
              <a:t>個學分）</a:t>
            </a:r>
            <a:endParaRPr lang="en-US" dirty="0">
              <a:solidFill>
                <a:schemeClr val="tx1"/>
              </a:solidFill>
            </a:endParaRPr>
          </a:p>
        </p:txBody>
      </p:sp>
      <p:graphicFrame>
        <p:nvGraphicFramePr>
          <p:cNvPr id="12" name="Content Placeholder 11">
            <a:extLst>
              <a:ext uri="{FF2B5EF4-FFF2-40B4-BE49-F238E27FC236}">
                <a16:creationId xmlns:a16="http://schemas.microsoft.com/office/drawing/2014/main" id="{651C115A-4472-4C9A-AE20-324D8F27B954}"/>
              </a:ext>
            </a:extLst>
          </p:cNvPr>
          <p:cNvGraphicFramePr>
            <a:graphicFrameLocks noGrp="1"/>
          </p:cNvGraphicFramePr>
          <p:nvPr>
            <p:ph sz="half" idx="2"/>
            <p:extLst>
              <p:ext uri="{D42A27DB-BD31-4B8C-83A1-F6EECF244321}">
                <p14:modId xmlns:p14="http://schemas.microsoft.com/office/powerpoint/2010/main" val="3127096481"/>
              </p:ext>
            </p:extLst>
          </p:nvPr>
        </p:nvGraphicFramePr>
        <p:xfrm>
          <a:off x="6829781" y="1561951"/>
          <a:ext cx="3844910" cy="4711891"/>
        </p:xfrm>
        <a:graphic>
          <a:graphicData uri="http://schemas.openxmlformats.org/drawingml/2006/table">
            <a:tbl>
              <a:tblPr firstRow="1" firstCol="1" bandRow="1"/>
              <a:tblGrid>
                <a:gridCol w="3078714">
                  <a:extLst>
                    <a:ext uri="{9D8B030D-6E8A-4147-A177-3AD203B41FA5}">
                      <a16:colId xmlns:a16="http://schemas.microsoft.com/office/drawing/2014/main" val="1623015695"/>
                    </a:ext>
                  </a:extLst>
                </a:gridCol>
                <a:gridCol w="766196">
                  <a:extLst>
                    <a:ext uri="{9D8B030D-6E8A-4147-A177-3AD203B41FA5}">
                      <a16:colId xmlns:a16="http://schemas.microsoft.com/office/drawing/2014/main" val="2023156448"/>
                    </a:ext>
                  </a:extLst>
                </a:gridCol>
              </a:tblGrid>
              <a:tr h="323359">
                <a:tc>
                  <a:txBody>
                    <a:bodyPr/>
                    <a:lstStyle/>
                    <a:p>
                      <a:pPr marL="0" marR="0">
                        <a:lnSpc>
                          <a:spcPct val="107000"/>
                        </a:lnSpc>
                        <a:spcBef>
                          <a:spcPts val="0"/>
                        </a:spcBef>
                        <a:spcAft>
                          <a:spcPts val="0"/>
                        </a:spcAft>
                      </a:pPr>
                      <a:r>
                        <a:rPr lang="en-US" sz="1200" b="0" i="0" dirty="0">
                          <a:effectLst/>
                          <a:latin typeface="PMingLiU" panose="02020500000000000000" pitchFamily="18" charset="-120"/>
                          <a:ea typeface="PMingLiU" panose="02020500000000000000" pitchFamily="18" charset="-120"/>
                          <a:cs typeface="Times New Roman" panose="02020603050405020304" pitchFamily="18" charset="0"/>
                        </a:rPr>
                        <a:t> </a:t>
                      </a: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400" b="0" i="0" u="none" strike="noStrike" cap="none" dirty="0" err="1">
                          <a:solidFill>
                            <a:schemeClr val="tx1"/>
                          </a:solidFill>
                          <a:effectLst/>
                          <a:latin typeface="PMingLiU" panose="02020500000000000000" pitchFamily="18" charset="-120"/>
                          <a:ea typeface="+mn-ea"/>
                          <a:cs typeface="+mn-cs"/>
                          <a:sym typeface="Arial"/>
                        </a:rPr>
                        <a:t>最低</a:t>
                      </a:r>
                      <a:endParaRPr lang="en-US" sz="1400" b="0" i="0" u="none" strike="noStrike" cap="none" dirty="0">
                        <a:solidFill>
                          <a:schemeClr val="tx1"/>
                        </a:solidFill>
                        <a:effectLst/>
                        <a:latin typeface="PMingLiU" panose="02020500000000000000" pitchFamily="18" charset="-120"/>
                        <a:ea typeface="+mn-ea"/>
                        <a:cs typeface="+mn-cs"/>
                        <a:sym typeface="Arial"/>
                      </a:endParaRPr>
                    </a:p>
                    <a:p>
                      <a:pPr marL="0" marR="0" algn="ctr">
                        <a:lnSpc>
                          <a:spcPct val="107000"/>
                        </a:lnSpc>
                        <a:spcBef>
                          <a:spcPts val="0"/>
                        </a:spcBef>
                        <a:spcAft>
                          <a:spcPts val="0"/>
                        </a:spcAft>
                      </a:pPr>
                      <a:r>
                        <a:rPr lang="en-US" sz="1400" b="0" i="0" u="none" strike="noStrike" cap="none" dirty="0" err="1">
                          <a:solidFill>
                            <a:schemeClr val="tx1"/>
                          </a:solidFill>
                          <a:effectLst/>
                          <a:latin typeface="PMingLiU" panose="02020500000000000000" pitchFamily="18" charset="-120"/>
                          <a:ea typeface="+mn-ea"/>
                          <a:cs typeface="+mn-cs"/>
                          <a:sym typeface="Arial"/>
                        </a:rPr>
                        <a:t>學分</a:t>
                      </a:r>
                      <a:r>
                        <a:rPr lang="en-HK" sz="1000"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783950546"/>
                  </a:ext>
                </a:extLst>
              </a:tr>
              <a:tr h="183834">
                <a:tc>
                  <a:txBody>
                    <a:bodyPr/>
                    <a:lstStyle/>
                    <a:p>
                      <a:pPr marL="0" marR="0">
                        <a:lnSpc>
                          <a:spcPct val="107000"/>
                        </a:lnSpc>
                        <a:spcBef>
                          <a:spcPts val="0"/>
                        </a:spcBef>
                        <a:spcAft>
                          <a:spcPts val="0"/>
                        </a:spcAft>
                      </a:pPr>
                      <a:r>
                        <a:rPr lang="en-US" sz="1400" b="0" i="0" u="none" strike="noStrike" cap="none" dirty="0" err="1">
                          <a:solidFill>
                            <a:schemeClr val="tx1"/>
                          </a:solidFill>
                          <a:effectLst/>
                          <a:latin typeface="PMingLiU" panose="02020500000000000000" pitchFamily="18" charset="-120"/>
                          <a:ea typeface="+mn-ea"/>
                          <a:cs typeface="+mn-cs"/>
                          <a:sym typeface="Arial"/>
                        </a:rPr>
                        <a:t>英</a:t>
                      </a:r>
                      <a:r>
                        <a:rPr lang="zh-TW" altLang="en-US" sz="1400" b="0" i="0" u="none" strike="noStrike" cap="none" dirty="0">
                          <a:solidFill>
                            <a:schemeClr val="tx1"/>
                          </a:solidFill>
                          <a:effectLst/>
                          <a:latin typeface="PMingLiU" panose="02020500000000000000" pitchFamily="18" charset="-120"/>
                          <a:ea typeface="+mn-ea"/>
                          <a:cs typeface="+mn-cs"/>
                          <a:sym typeface="Arial"/>
                        </a:rPr>
                        <a:t>文</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4</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7516658"/>
                  </a:ext>
                </a:extLst>
              </a:tr>
              <a:tr h="1010267">
                <a:tc>
                  <a:txBody>
                    <a:bodyPr/>
                    <a:lstStyle/>
                    <a:p>
                      <a:r>
                        <a:rPr lang="zh-TW" altLang="en-US" sz="1400" b="0" i="0" u="none" strike="noStrike" cap="none" dirty="0">
                          <a:solidFill>
                            <a:schemeClr val="tx1"/>
                          </a:solidFill>
                          <a:effectLst/>
                          <a:latin typeface="PMingLiU" panose="02020500000000000000" pitchFamily="18" charset="-120"/>
                          <a:ea typeface="+mn-ea"/>
                          <a:cs typeface="+mn-cs"/>
                          <a:sym typeface="Arial"/>
                        </a:rPr>
                        <a:t>社會研究</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zh-TW" altLang="en-US" sz="1400" b="0" i="0" u="none" strike="noStrike" cap="none" dirty="0">
                          <a:solidFill>
                            <a:schemeClr val="tx1"/>
                          </a:solidFill>
                          <a:effectLst/>
                          <a:latin typeface="PMingLiU" panose="02020500000000000000" pitchFamily="18" charset="-120"/>
                          <a:ea typeface="+mn-ea"/>
                          <a:cs typeface="+mn-cs"/>
                          <a:sym typeface="Arial"/>
                        </a:rPr>
                        <a:t>分佈如下</a:t>
                      </a:r>
                      <a:r>
                        <a:rPr lang="en-US" sz="1400" b="0" i="0" u="none" strike="noStrike" cap="none" dirty="0">
                          <a:solidFill>
                            <a:schemeClr val="tx1"/>
                          </a:solidFill>
                          <a:effectLst/>
                          <a:latin typeface="PMingLiU" panose="02020500000000000000" pitchFamily="18" charset="-120"/>
                          <a:ea typeface="+mn-ea"/>
                          <a:cs typeface="+mn-cs"/>
                          <a:sym typeface="Arial"/>
                        </a:rPr>
                        <a:t>:</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zh-TW" altLang="en-US" sz="1400" b="0" i="0" u="none" strike="noStrike" cap="none" dirty="0">
                          <a:solidFill>
                            <a:schemeClr val="tx1"/>
                          </a:solidFill>
                          <a:effectLst/>
                          <a:latin typeface="PMingLiU" panose="02020500000000000000" pitchFamily="18" charset="-120"/>
                          <a:ea typeface="+mn-ea"/>
                          <a:cs typeface="+mn-cs"/>
                          <a:sym typeface="Arial"/>
                        </a:rPr>
                        <a:t>美國歷史（</a:t>
                      </a:r>
                      <a:r>
                        <a:rPr lang="en-US" sz="1400" b="0" i="0" u="none" strike="noStrike" cap="none" dirty="0">
                          <a:solidFill>
                            <a:schemeClr val="tx1"/>
                          </a:solidFill>
                          <a:effectLst/>
                          <a:latin typeface="PMingLiU" panose="02020500000000000000" pitchFamily="18" charset="-120"/>
                          <a:ea typeface="+mn-ea"/>
                          <a:cs typeface="+mn-cs"/>
                          <a:sym typeface="Arial"/>
                        </a:rPr>
                        <a:t>1</a:t>
                      </a:r>
                      <a:r>
                        <a:rPr lang="zh-TW" altLang="en-US" sz="1400" b="0" i="0" u="none" strike="noStrike" cap="none" dirty="0">
                          <a:solidFill>
                            <a:schemeClr val="tx1"/>
                          </a:solidFill>
                          <a:effectLst/>
                          <a:latin typeface="PMingLiU" panose="02020500000000000000" pitchFamily="18" charset="-120"/>
                          <a:ea typeface="+mn-ea"/>
                          <a:cs typeface="+mn-cs"/>
                          <a:sym typeface="Arial"/>
                        </a:rPr>
                        <a:t>）</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zh-TW" altLang="en-US" sz="1400" b="0" i="0" u="none" strike="noStrike" cap="none" dirty="0">
                          <a:solidFill>
                            <a:schemeClr val="tx1"/>
                          </a:solidFill>
                          <a:effectLst/>
                          <a:latin typeface="PMingLiU" panose="02020500000000000000" pitchFamily="18" charset="-120"/>
                          <a:ea typeface="+mn-ea"/>
                          <a:cs typeface="+mn-cs"/>
                          <a:sym typeface="Arial"/>
                        </a:rPr>
                        <a:t>全球歷史及地理（</a:t>
                      </a:r>
                      <a:r>
                        <a:rPr lang="en-US" sz="1400" b="0" i="0" u="none" strike="noStrike" cap="none" dirty="0">
                          <a:solidFill>
                            <a:schemeClr val="tx1"/>
                          </a:solidFill>
                          <a:effectLst/>
                          <a:latin typeface="PMingLiU" panose="02020500000000000000" pitchFamily="18" charset="-120"/>
                          <a:ea typeface="+mn-ea"/>
                          <a:cs typeface="+mn-cs"/>
                          <a:sym typeface="Arial"/>
                        </a:rPr>
                        <a:t>2</a:t>
                      </a:r>
                      <a:r>
                        <a:rPr lang="zh-TW" altLang="en-US" sz="1400" b="0" i="0" u="none" strike="noStrike" cap="none" dirty="0">
                          <a:solidFill>
                            <a:schemeClr val="tx1"/>
                          </a:solidFill>
                          <a:effectLst/>
                          <a:latin typeface="PMingLiU" panose="02020500000000000000" pitchFamily="18" charset="-120"/>
                          <a:ea typeface="+mn-ea"/>
                          <a:cs typeface="+mn-cs"/>
                          <a:sym typeface="Arial"/>
                        </a:rPr>
                        <a:t>）</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zh-TW" altLang="en-US" sz="1400" b="0" i="0" u="none" strike="noStrike" cap="none" dirty="0">
                          <a:solidFill>
                            <a:schemeClr val="tx1"/>
                          </a:solidFill>
                          <a:effectLst/>
                          <a:latin typeface="PMingLiU" panose="02020500000000000000" pitchFamily="18" charset="-120"/>
                          <a:ea typeface="+mn-ea"/>
                          <a:cs typeface="+mn-cs"/>
                          <a:sym typeface="Arial"/>
                        </a:rPr>
                        <a:t>參與政府工作（</a:t>
                      </a:r>
                      <a:r>
                        <a:rPr lang="en-US" altLang="zh-TW" sz="1400" b="0" i="0" u="none" strike="noStrike" cap="none" dirty="0">
                          <a:solidFill>
                            <a:schemeClr val="tx1"/>
                          </a:solidFill>
                          <a:effectLst/>
                          <a:latin typeface="PMingLiU" panose="02020500000000000000" pitchFamily="18" charset="-120"/>
                          <a:ea typeface="+mn-ea"/>
                          <a:cs typeface="+mn-cs"/>
                          <a:sym typeface="Arial"/>
                        </a:rPr>
                        <a:t>½</a:t>
                      </a:r>
                      <a:r>
                        <a:rPr lang="zh-TW" altLang="en-US" sz="1400" b="0" i="0" u="none" strike="noStrike" cap="none" dirty="0">
                          <a:solidFill>
                            <a:schemeClr val="tx1"/>
                          </a:solidFill>
                          <a:effectLst/>
                          <a:latin typeface="PMingLiU" panose="02020500000000000000" pitchFamily="18" charset="-120"/>
                          <a:ea typeface="+mn-ea"/>
                          <a:cs typeface="+mn-cs"/>
                          <a:sym typeface="Arial"/>
                        </a:rPr>
                        <a:t>）</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en-US" sz="1400" b="0" i="0" u="none" strike="noStrike" cap="none" dirty="0">
                          <a:solidFill>
                            <a:schemeClr val="tx1"/>
                          </a:solidFill>
                          <a:effectLst/>
                          <a:latin typeface="PMingLiU" panose="02020500000000000000" pitchFamily="18" charset="-120"/>
                          <a:ea typeface="+mn-ea"/>
                          <a:cs typeface="+mn-cs"/>
                          <a:sym typeface="Arial"/>
                        </a:rPr>
                        <a:t>經濟學（½）</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4</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79204829"/>
                  </a:ext>
                </a:extLst>
              </a:tr>
              <a:tr h="846667">
                <a:tc>
                  <a:txBody>
                    <a:bodyPr/>
                    <a:lstStyle/>
                    <a:p>
                      <a:r>
                        <a:rPr lang="zh-TW" altLang="en-US" sz="1400" b="0" i="0" u="none" strike="noStrike" cap="none" dirty="0">
                          <a:solidFill>
                            <a:schemeClr val="tx1"/>
                          </a:solidFill>
                          <a:effectLst/>
                          <a:latin typeface="PMingLiU" panose="02020500000000000000" pitchFamily="18" charset="-120"/>
                          <a:ea typeface="+mn-ea"/>
                          <a:cs typeface="+mn-cs"/>
                          <a:sym typeface="Arial"/>
                        </a:rPr>
                        <a:t>科學</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zh-TW" altLang="en-US" sz="1400" b="0" i="0" u="none" strike="noStrike" cap="none" dirty="0">
                          <a:solidFill>
                            <a:schemeClr val="tx1"/>
                          </a:solidFill>
                          <a:effectLst/>
                          <a:latin typeface="PMingLiU" panose="02020500000000000000" pitchFamily="18" charset="-120"/>
                          <a:ea typeface="+mn-ea"/>
                          <a:cs typeface="+mn-cs"/>
                          <a:sym typeface="Arial"/>
                        </a:rPr>
                        <a:t>分佈如下</a:t>
                      </a:r>
                      <a:r>
                        <a:rPr lang="en-US" sz="1400" b="0" i="0" u="none" strike="noStrike" cap="none" dirty="0">
                          <a:solidFill>
                            <a:schemeClr val="tx1"/>
                          </a:solidFill>
                          <a:effectLst/>
                          <a:latin typeface="PMingLiU" panose="02020500000000000000" pitchFamily="18" charset="-120"/>
                          <a:ea typeface="+mn-ea"/>
                          <a:cs typeface="+mn-cs"/>
                          <a:sym typeface="Arial"/>
                        </a:rPr>
                        <a:t>:</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zh-TW" altLang="en-US" sz="1400" b="0" i="0" u="none" strike="noStrike" cap="none" dirty="0">
                          <a:solidFill>
                            <a:schemeClr val="tx1"/>
                          </a:solidFill>
                          <a:effectLst/>
                          <a:latin typeface="PMingLiU" panose="02020500000000000000" pitchFamily="18" charset="-120"/>
                          <a:ea typeface="+mn-ea"/>
                          <a:cs typeface="+mn-cs"/>
                          <a:sym typeface="Arial"/>
                        </a:rPr>
                        <a:t>生命科學</a:t>
                      </a:r>
                      <a:r>
                        <a:rPr lang="en-US" sz="1400" b="0" i="0" u="none" strike="noStrike" cap="none" dirty="0">
                          <a:solidFill>
                            <a:schemeClr val="tx1"/>
                          </a:solidFill>
                          <a:effectLst/>
                          <a:latin typeface="PMingLiU" panose="02020500000000000000" pitchFamily="18" charset="-120"/>
                          <a:ea typeface="+mn-ea"/>
                          <a:cs typeface="+mn-cs"/>
                          <a:sym typeface="Arial"/>
                        </a:rPr>
                        <a:t> (1)</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zh-TW" altLang="en-US" sz="1400" b="0" i="0" u="none" strike="noStrike" cap="none" dirty="0">
                          <a:solidFill>
                            <a:schemeClr val="tx1"/>
                          </a:solidFill>
                          <a:effectLst/>
                          <a:latin typeface="PMingLiU" panose="02020500000000000000" pitchFamily="18" charset="-120"/>
                          <a:ea typeface="+mn-ea"/>
                          <a:cs typeface="+mn-cs"/>
                          <a:sym typeface="Arial"/>
                        </a:rPr>
                        <a:t>物理科學</a:t>
                      </a:r>
                      <a:r>
                        <a:rPr lang="en-US" sz="1400" b="0" i="0" u="none" strike="noStrike" cap="none" dirty="0">
                          <a:solidFill>
                            <a:schemeClr val="tx1"/>
                          </a:solidFill>
                          <a:effectLst/>
                          <a:latin typeface="PMingLiU" panose="02020500000000000000" pitchFamily="18" charset="-120"/>
                          <a:ea typeface="+mn-ea"/>
                          <a:cs typeface="+mn-cs"/>
                          <a:sym typeface="Arial"/>
                        </a:rPr>
                        <a:t> (1)</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zh-TW" altLang="en-US" sz="1400" b="0" i="0" u="none" strike="noStrike" cap="none" dirty="0">
                          <a:solidFill>
                            <a:schemeClr val="tx1"/>
                          </a:solidFill>
                          <a:effectLst/>
                          <a:latin typeface="PMingLiU" panose="02020500000000000000" pitchFamily="18" charset="-120"/>
                          <a:ea typeface="+mn-ea"/>
                          <a:cs typeface="+mn-cs"/>
                          <a:sym typeface="Arial"/>
                        </a:rPr>
                        <a:t>生命科學或物理科學（</a:t>
                      </a:r>
                      <a:r>
                        <a:rPr lang="en-US" sz="1400" b="0" i="0" u="none" strike="noStrike" cap="none" dirty="0">
                          <a:solidFill>
                            <a:schemeClr val="tx1"/>
                          </a:solidFill>
                          <a:effectLst/>
                          <a:latin typeface="PMingLiU" panose="02020500000000000000" pitchFamily="18" charset="-120"/>
                          <a:ea typeface="+mn-ea"/>
                          <a:cs typeface="+mn-cs"/>
                          <a:sym typeface="Arial"/>
                        </a:rPr>
                        <a:t>1</a:t>
                      </a:r>
                      <a:r>
                        <a:rPr lang="zh-TW" altLang="en-US" sz="1400" b="0" i="0" u="none" strike="noStrike" cap="none" dirty="0">
                          <a:solidFill>
                            <a:schemeClr val="tx1"/>
                          </a:solidFill>
                          <a:effectLst/>
                          <a:latin typeface="PMingLiU" panose="02020500000000000000" pitchFamily="18" charset="-120"/>
                          <a:ea typeface="+mn-ea"/>
                          <a:cs typeface="+mn-cs"/>
                          <a:sym typeface="Arial"/>
                        </a:rPr>
                        <a:t>）</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3</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71580489"/>
                  </a:ext>
                </a:extLst>
              </a:tr>
              <a:tr h="183834">
                <a:tc>
                  <a:txBody>
                    <a:bodyPr/>
                    <a:lstStyle/>
                    <a:p>
                      <a:pPr marL="0" marR="0">
                        <a:lnSpc>
                          <a:spcPct val="107000"/>
                        </a:lnSpc>
                        <a:spcBef>
                          <a:spcPts val="0"/>
                        </a:spcBef>
                        <a:spcAft>
                          <a:spcPts val="0"/>
                        </a:spcAft>
                      </a:pPr>
                      <a:r>
                        <a:rPr lang="en-US" sz="1400" b="0" i="0" u="none" strike="noStrike" cap="none" dirty="0" err="1">
                          <a:solidFill>
                            <a:schemeClr val="tx1"/>
                          </a:solidFill>
                          <a:effectLst/>
                          <a:latin typeface="PMingLiU" panose="02020500000000000000" pitchFamily="18" charset="-120"/>
                          <a:ea typeface="+mn-ea"/>
                          <a:cs typeface="+mn-cs"/>
                          <a:sym typeface="Arial"/>
                        </a:rPr>
                        <a:t>數學</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3</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19510975"/>
                  </a:ext>
                </a:extLst>
              </a:tr>
              <a:tr h="183834">
                <a:tc>
                  <a:txBody>
                    <a:bodyPr/>
                    <a:lstStyle/>
                    <a:p>
                      <a:pPr marL="0" marR="0">
                        <a:lnSpc>
                          <a:spcPct val="107000"/>
                        </a:lnSpc>
                        <a:spcBef>
                          <a:spcPts val="0"/>
                        </a:spcBef>
                        <a:spcAft>
                          <a:spcPts val="0"/>
                        </a:spcAft>
                      </a:pPr>
                      <a:r>
                        <a:rPr lang="zh-TW" altLang="en-US" sz="1400" b="0" i="0" u="none" strike="noStrike" cap="none" dirty="0">
                          <a:solidFill>
                            <a:schemeClr val="tx1"/>
                          </a:solidFill>
                          <a:effectLst/>
                          <a:latin typeface="PMingLiU" panose="02020500000000000000" pitchFamily="18" charset="-120"/>
                          <a:ea typeface="+mn-ea"/>
                          <a:cs typeface="+mn-cs"/>
                          <a:sym typeface="Arial"/>
                        </a:rPr>
                        <a:t>外國</a:t>
                      </a:r>
                      <a:r>
                        <a:rPr lang="en-US" sz="1400" b="0" i="0" u="none" strike="noStrike" cap="none" dirty="0" err="1">
                          <a:solidFill>
                            <a:schemeClr val="tx1"/>
                          </a:solidFill>
                          <a:effectLst/>
                          <a:latin typeface="PMingLiU" panose="02020500000000000000" pitchFamily="18" charset="-120"/>
                          <a:ea typeface="+mn-ea"/>
                          <a:cs typeface="+mn-cs"/>
                          <a:sym typeface="Arial"/>
                        </a:rPr>
                        <a:t>語言</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10160" marR="0" algn="ctr">
                        <a:lnSpc>
                          <a:spcPct val="107000"/>
                        </a:lnSpc>
                        <a:spcBef>
                          <a:spcPts val="0"/>
                        </a:spcBef>
                        <a:spcAft>
                          <a:spcPts val="0"/>
                        </a:spcAft>
                        <a:tabLst>
                          <a:tab pos="295910" algn="l"/>
                        </a:tabLs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1</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6475802"/>
                  </a:ext>
                </a:extLst>
              </a:tr>
              <a:tr h="208065">
                <a:tc>
                  <a:txBody>
                    <a:bodyPr/>
                    <a:lstStyle/>
                    <a:p>
                      <a:pPr>
                        <a:lnSpc>
                          <a:spcPct val="107000"/>
                        </a:lnSpc>
                        <a:spcAft>
                          <a:spcPts val="800"/>
                        </a:spcAft>
                      </a:pPr>
                      <a:r>
                        <a:rPr lang="zh-TW" sz="1200" b="0" i="0" dirty="0">
                          <a:effectLst/>
                          <a:latin typeface="PMingLiU" panose="02020500000000000000" pitchFamily="18" charset="-120"/>
                          <a:ea typeface="PMingLiU" panose="02020500000000000000" pitchFamily="18" charset="-120"/>
                          <a:cs typeface="Times New Roman" panose="02020603050405020304" pitchFamily="18" charset="0"/>
                        </a:rPr>
                        <a:t>視覺藝術、音樂、舞蹈</a:t>
                      </a:r>
                      <a:r>
                        <a:rPr lang="zh-TW" sz="12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及</a:t>
                      </a:r>
                      <a:r>
                        <a:rPr lang="en-US" sz="12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a:t>
                      </a:r>
                      <a:r>
                        <a:rPr lang="zh-TW" sz="12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或戲劇</a:t>
                      </a:r>
                      <a:endParaRPr lang="en-HK" sz="11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1</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11800576"/>
                  </a:ext>
                </a:extLst>
              </a:tr>
              <a:tr h="376209">
                <a:tc>
                  <a:txBody>
                    <a:bodyPr/>
                    <a:lstStyle/>
                    <a:p>
                      <a:r>
                        <a:rPr lang="en-US" sz="1400" b="0" i="0" u="none" strike="noStrike" cap="none" dirty="0" err="1">
                          <a:solidFill>
                            <a:schemeClr val="tx1"/>
                          </a:solidFill>
                          <a:effectLst/>
                          <a:latin typeface="PMingLiU" panose="02020500000000000000" pitchFamily="18" charset="-120"/>
                          <a:ea typeface="+mn-ea"/>
                          <a:cs typeface="+mn-cs"/>
                          <a:sym typeface="Arial"/>
                        </a:rPr>
                        <a:t>體育課</a:t>
                      </a:r>
                      <a:r>
                        <a:rPr lang="en-US" sz="1400" b="0" i="0" u="none" strike="noStrike" cap="none" dirty="0">
                          <a:solidFill>
                            <a:schemeClr val="tx1"/>
                          </a:solidFill>
                          <a:effectLst/>
                          <a:latin typeface="PMingLiU" panose="02020500000000000000" pitchFamily="18" charset="-120"/>
                          <a:ea typeface="+mn-ea"/>
                          <a:cs typeface="+mn-cs"/>
                          <a:sym typeface="Arial"/>
                        </a:rPr>
                        <a:t> </a:t>
                      </a:r>
                      <a:endParaRPr lang="en-HK" sz="1400" b="0" i="0" u="none" strike="noStrike" cap="none" dirty="0">
                        <a:solidFill>
                          <a:schemeClr val="tx1"/>
                        </a:solidFill>
                        <a:effectLst/>
                        <a:latin typeface="PMingLiU" panose="02020500000000000000" pitchFamily="18" charset="-120"/>
                        <a:ea typeface="+mn-ea"/>
                        <a:cs typeface="+mn-cs"/>
                        <a:sym typeface="Arial"/>
                      </a:endParaRPr>
                    </a:p>
                    <a:p>
                      <a:r>
                        <a:rPr lang="en-US" sz="1400" b="0" i="0" u="none" strike="noStrike" cap="none" dirty="0">
                          <a:solidFill>
                            <a:schemeClr val="tx1"/>
                          </a:solidFill>
                          <a:effectLst/>
                          <a:latin typeface="PMingLiU" panose="02020500000000000000" pitchFamily="18" charset="-120"/>
                          <a:ea typeface="+mn-ea"/>
                          <a:cs typeface="+mn-cs"/>
                          <a:sym typeface="Arial"/>
                        </a:rPr>
                        <a:t>(</a:t>
                      </a:r>
                      <a:r>
                        <a:rPr lang="en-US" sz="1400" b="0" i="0" u="none" strike="noStrike" cap="none" dirty="0" err="1">
                          <a:solidFill>
                            <a:schemeClr val="tx1"/>
                          </a:solidFill>
                          <a:effectLst/>
                          <a:latin typeface="PMingLiU" panose="02020500000000000000" pitchFamily="18" charset="-120"/>
                          <a:ea typeface="+mn-ea"/>
                          <a:cs typeface="+mn-cs"/>
                          <a:sym typeface="Arial"/>
                        </a:rPr>
                        <a:t>每學期參與</a:t>
                      </a:r>
                      <a:r>
                        <a:rPr lang="en-US" sz="1400" b="0" i="0" u="none" strike="noStrike" cap="none" dirty="0">
                          <a:solidFill>
                            <a:schemeClr val="tx1"/>
                          </a:solidFill>
                          <a:effectLst/>
                          <a:latin typeface="PMingLiU" panose="02020500000000000000" pitchFamily="18" charset="-120"/>
                          <a:ea typeface="+mn-ea"/>
                          <a:cs typeface="+mn-cs"/>
                          <a:sym typeface="Arial"/>
                        </a:rPr>
                        <a:t>)</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2</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76695373"/>
                  </a:ext>
                </a:extLst>
              </a:tr>
              <a:tr h="183834">
                <a:tc>
                  <a:txBody>
                    <a:bodyPr/>
                    <a:lstStyle/>
                    <a:p>
                      <a:pPr marL="0" marR="0">
                        <a:lnSpc>
                          <a:spcPct val="107000"/>
                        </a:lnSpc>
                        <a:spcBef>
                          <a:spcPts val="0"/>
                        </a:spcBef>
                        <a:spcAft>
                          <a:spcPts val="0"/>
                        </a:spcAft>
                      </a:pPr>
                      <a:r>
                        <a:rPr lang="en-US" sz="1400" b="0" i="0" u="none" strike="noStrike" cap="none" dirty="0" err="1">
                          <a:solidFill>
                            <a:schemeClr val="tx1"/>
                          </a:solidFill>
                          <a:effectLst/>
                          <a:latin typeface="PMingLiU" panose="02020500000000000000" pitchFamily="18" charset="-120"/>
                          <a:ea typeface="+mn-ea"/>
                          <a:cs typeface="+mn-cs"/>
                          <a:sym typeface="Arial"/>
                        </a:rPr>
                        <a:t>健康</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½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19212892"/>
                  </a:ext>
                </a:extLst>
              </a:tr>
              <a:tr h="183834">
                <a:tc>
                  <a:txBody>
                    <a:bodyPr/>
                    <a:lstStyle/>
                    <a:p>
                      <a:pPr marL="0" marR="0">
                        <a:lnSpc>
                          <a:spcPct val="107000"/>
                        </a:lnSpc>
                        <a:spcBef>
                          <a:spcPts val="0"/>
                        </a:spcBef>
                        <a:spcAft>
                          <a:spcPts val="0"/>
                        </a:spcAft>
                      </a:pPr>
                      <a:r>
                        <a:rPr lang="en-US" sz="1400" b="0" i="0" u="none" strike="noStrike" cap="none" dirty="0" err="1">
                          <a:solidFill>
                            <a:schemeClr val="tx1"/>
                          </a:solidFill>
                          <a:effectLst/>
                          <a:latin typeface="PMingLiU" panose="02020500000000000000" pitchFamily="18" charset="-120"/>
                          <a:ea typeface="+mn-ea"/>
                          <a:cs typeface="+mn-cs"/>
                          <a:sym typeface="Arial"/>
                        </a:rPr>
                        <a:t>選修課</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3 ½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03362376"/>
                  </a:ext>
                </a:extLst>
              </a:tr>
              <a:tr h="183834">
                <a:tc>
                  <a:txBody>
                    <a:bodyPr/>
                    <a:lstStyle/>
                    <a:p>
                      <a:pPr marL="0" marR="0" algn="r">
                        <a:lnSpc>
                          <a:spcPct val="107000"/>
                        </a:lnSpc>
                        <a:spcBef>
                          <a:spcPts val="0"/>
                        </a:spcBef>
                        <a:spcAft>
                          <a:spcPts val="0"/>
                        </a:spcAft>
                      </a:pPr>
                      <a:r>
                        <a:rPr lang="zh-TW" altLang="en-US" sz="1400" b="0" i="0" u="none" strike="noStrike" cap="none" dirty="0">
                          <a:solidFill>
                            <a:schemeClr val="tx1"/>
                          </a:solidFill>
                          <a:effectLst/>
                          <a:latin typeface="PMingLiU" panose="02020500000000000000" pitchFamily="18" charset="-120"/>
                          <a:ea typeface="+mn-ea"/>
                          <a:cs typeface="+mn-cs"/>
                          <a:sym typeface="Arial"/>
                        </a:rPr>
                        <a:t>總計</a:t>
                      </a:r>
                      <a:r>
                        <a:rPr lang="en-HK" b="0" i="0" dirty="0">
                          <a:effectLst/>
                          <a:latin typeface="PMingLiU" panose="02020500000000000000" pitchFamily="18" charset="-120"/>
                        </a:rPr>
                        <a:t> </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tc>
                  <a:txBody>
                    <a:bodyPr/>
                    <a:lstStyle/>
                    <a:p>
                      <a:pPr marL="0" marR="0" algn="ctr">
                        <a:lnSpc>
                          <a:spcPct val="107000"/>
                        </a:lnSpc>
                        <a:spcBef>
                          <a:spcPts val="0"/>
                        </a:spcBef>
                        <a:spcAft>
                          <a:spcPts val="0"/>
                        </a:spcAft>
                      </a:pPr>
                      <a:r>
                        <a:rPr lang="en-US" sz="1400" b="0" i="0" dirty="0">
                          <a:solidFill>
                            <a:srgbClr val="000000"/>
                          </a:solidFill>
                          <a:effectLst/>
                          <a:latin typeface="PMingLiU" panose="02020500000000000000" pitchFamily="18" charset="-120"/>
                          <a:ea typeface="PMingLiU" panose="02020500000000000000" pitchFamily="18" charset="-120"/>
                          <a:cs typeface="Times New Roman" panose="02020603050405020304" pitchFamily="18" charset="0"/>
                        </a:rPr>
                        <a:t>22</a:t>
                      </a:r>
                      <a:endParaRPr lang="en-US" sz="1200" b="0" i="0" dirty="0">
                        <a:effectLst/>
                        <a:latin typeface="PMingLiU" panose="02020500000000000000" pitchFamily="18" charset="-120"/>
                        <a:ea typeface="PMingLiU" panose="02020500000000000000" pitchFamily="18" charset="-120"/>
                        <a:cs typeface="Times New Roman" panose="02020603050405020304" pitchFamily="18" charset="0"/>
                      </a:endParaRPr>
                    </a:p>
                  </a:txBody>
                  <a:tcPr marL="54817" marR="5481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802649924"/>
                  </a:ext>
                </a:extLst>
              </a:tr>
            </a:tbl>
          </a:graphicData>
        </a:graphic>
      </p:graphicFrame>
    </p:spTree>
    <p:extLst>
      <p:ext uri="{BB962C8B-B14F-4D97-AF65-F5344CB8AC3E}">
        <p14:creationId xmlns:p14="http://schemas.microsoft.com/office/powerpoint/2010/main" val="5721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DB23-F64A-4B38-9F2E-2C7E5C982BD7}"/>
              </a:ext>
            </a:extLst>
          </p:cNvPr>
          <p:cNvSpPr>
            <a:spLocks noGrp="1"/>
          </p:cNvSpPr>
          <p:nvPr>
            <p:ph type="title"/>
          </p:nvPr>
        </p:nvSpPr>
        <p:spPr/>
        <p:txBody>
          <a:bodyPr/>
          <a:lstStyle/>
          <a:p>
            <a:r>
              <a:rPr lang="zh-TW" altLang="en-US" dirty="0"/>
              <a:t>多種（</a:t>
            </a:r>
            <a:r>
              <a:rPr lang="en-US" altLang="zh-TW" dirty="0"/>
              <a:t>+1</a:t>
            </a:r>
            <a:r>
              <a:rPr lang="zh-TW" altLang="en-US" dirty="0"/>
              <a:t>）路徑</a:t>
            </a:r>
            <a:endParaRPr lang="en-US" dirty="0"/>
          </a:p>
        </p:txBody>
      </p:sp>
      <p:sp>
        <p:nvSpPr>
          <p:cNvPr id="8" name="Content Placeholder 23">
            <a:extLst>
              <a:ext uri="{FF2B5EF4-FFF2-40B4-BE49-F238E27FC236}">
                <a16:creationId xmlns:a16="http://schemas.microsoft.com/office/drawing/2014/main" id="{C1DFDA8F-FA99-4BAF-9DC0-CCF66E488CD7}"/>
              </a:ext>
            </a:extLst>
          </p:cNvPr>
          <p:cNvSpPr>
            <a:spLocks noGrp="1"/>
          </p:cNvSpPr>
          <p:nvPr>
            <p:ph sz="half" idx="1"/>
          </p:nvPr>
        </p:nvSpPr>
        <p:spPr>
          <a:xfrm>
            <a:off x="1100089" y="2192279"/>
            <a:ext cx="3786188" cy="1077475"/>
          </a:xfrm>
        </p:spPr>
        <p:txBody>
          <a:bodyPr>
            <a:normAutofit fontScale="92500" lnSpcReduction="20000"/>
          </a:bodyPr>
          <a:lstStyle/>
          <a:p>
            <a:pPr marL="123444" indent="0" algn="ctr">
              <a:buNone/>
            </a:pPr>
            <a:r>
              <a:rPr lang="en-US" sz="80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p>
        </p:txBody>
      </p:sp>
      <p:sp>
        <p:nvSpPr>
          <p:cNvPr id="5" name="Content Placeholder 4">
            <a:extLst>
              <a:ext uri="{FF2B5EF4-FFF2-40B4-BE49-F238E27FC236}">
                <a16:creationId xmlns:a16="http://schemas.microsoft.com/office/drawing/2014/main" id="{C3C99319-BDC1-4E5E-B713-8DC212771F9B}"/>
              </a:ext>
            </a:extLst>
          </p:cNvPr>
          <p:cNvSpPr>
            <a:spLocks noGrp="1"/>
          </p:cNvSpPr>
          <p:nvPr>
            <p:ph sz="half" idx="10"/>
          </p:nvPr>
        </p:nvSpPr>
        <p:spPr>
          <a:xfrm>
            <a:off x="1546578" y="3317661"/>
            <a:ext cx="2787561" cy="1123827"/>
          </a:xfrm>
        </p:spPr>
        <p:txBody>
          <a:bodyPr anchor="t">
            <a:normAutofit/>
          </a:bodyPr>
          <a:lstStyle/>
          <a:p>
            <a:pPr marL="123444" lvl="0" indent="0" algn="ctr">
              <a:spcBef>
                <a:spcPct val="0"/>
              </a:spcBef>
              <a:buSzTx/>
              <a:buNone/>
              <a:defRPr/>
            </a:pPr>
            <a:r>
              <a:rPr lang="zh-TW" altLang="en-US" sz="2000" dirty="0">
                <a:solidFill>
                  <a:prstClr val="black"/>
                </a:solidFill>
              </a:rPr>
              <a:t>所有學生必須通過</a:t>
            </a:r>
            <a:r>
              <a:rPr lang="en-US" altLang="zh-TW" sz="2000" dirty="0">
                <a:solidFill>
                  <a:prstClr val="black"/>
                </a:solidFill>
              </a:rPr>
              <a:t>4</a:t>
            </a:r>
            <a:r>
              <a:rPr lang="zh-TW" altLang="en-US" sz="2000" dirty="0">
                <a:solidFill>
                  <a:prstClr val="black"/>
                </a:solidFill>
              </a:rPr>
              <a:t>個必要的評估</a:t>
            </a:r>
            <a:endParaRPr lang="en-HK" altLang="zh-TW" sz="2000" dirty="0">
              <a:solidFill>
                <a:prstClr val="black"/>
              </a:solidFill>
            </a:endParaRPr>
          </a:p>
          <a:p>
            <a:pPr marL="123444" lvl="0" indent="0" algn="ctr">
              <a:spcBef>
                <a:spcPct val="0"/>
              </a:spcBef>
              <a:buSzTx/>
              <a:buNone/>
              <a:defRPr/>
            </a:pPr>
            <a:r>
              <a:rPr lang="zh-TW" altLang="en-US" sz="2000" dirty="0">
                <a:solidFill>
                  <a:prstClr val="black"/>
                </a:solidFill>
              </a:rPr>
              <a:t>（每個學科一個）</a:t>
            </a:r>
            <a:endParaRPr lang="en-US" sz="2000" dirty="0"/>
          </a:p>
        </p:txBody>
      </p:sp>
      <p:sp>
        <p:nvSpPr>
          <p:cNvPr id="9" name="Left Brace 8">
            <a:extLst>
              <a:ext uri="{FF2B5EF4-FFF2-40B4-BE49-F238E27FC236}">
                <a16:creationId xmlns:a16="http://schemas.microsoft.com/office/drawing/2014/main" id="{AC2FF1DA-8F32-4B1B-BEFD-D34E349CEC87}"/>
              </a:ext>
              <a:ext uri="{C183D7F6-B498-43B3-948B-1728B52AA6E4}">
                <adec:decorative xmlns:adec="http://schemas.microsoft.com/office/drawing/2017/decorative" val="1"/>
              </a:ext>
            </a:extLst>
          </p:cNvPr>
          <p:cNvSpPr>
            <a:spLocks/>
          </p:cNvSpPr>
          <p:nvPr/>
        </p:nvSpPr>
        <p:spPr bwMode="auto">
          <a:xfrm rot="5400000">
            <a:off x="2827473" y="2345372"/>
            <a:ext cx="331419" cy="4646645"/>
          </a:xfrm>
          <a:prstGeom prst="leftBrace">
            <a:avLst>
              <a:gd name="adj1" fmla="val 83623"/>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pic>
        <p:nvPicPr>
          <p:cNvPr id="22" name="Content Placeholder 26" descr="individual circles containing each of the four required disciplinary assessments (English, mathematics, science, and social studies)">
            <a:extLst>
              <a:ext uri="{FF2B5EF4-FFF2-40B4-BE49-F238E27FC236}">
                <a16:creationId xmlns:a16="http://schemas.microsoft.com/office/drawing/2014/main" id="{87B73150-02E1-46E6-A8CB-9573A5B12E4C}"/>
              </a:ext>
            </a:extLst>
          </p:cNvPr>
          <p:cNvPicPr>
            <a:picLocks noGrp="1" noChangeAspect="1"/>
          </p:cNvPicPr>
          <p:nvPr>
            <p:ph sz="half" idx="12"/>
          </p:nvPr>
        </p:nvPicPr>
        <p:blipFill>
          <a:blip r:embed="rId3"/>
          <a:stretch>
            <a:fillRect/>
          </a:stretch>
        </p:blipFill>
        <p:spPr>
          <a:xfrm>
            <a:off x="328907" y="4912667"/>
            <a:ext cx="5328550" cy="1466918"/>
          </a:xfrm>
          <a:prstGeom prst="rect">
            <a:avLst/>
          </a:prstGeom>
        </p:spPr>
      </p:pic>
      <p:sp>
        <p:nvSpPr>
          <p:cNvPr id="4" name="Content Placeholder 3">
            <a:extLst>
              <a:ext uri="{FF2B5EF4-FFF2-40B4-BE49-F238E27FC236}">
                <a16:creationId xmlns:a16="http://schemas.microsoft.com/office/drawing/2014/main" id="{FEC0C66A-3A8F-4D09-9BA6-3FDD5EA8998F}"/>
              </a:ext>
            </a:extLst>
          </p:cNvPr>
          <p:cNvSpPr>
            <a:spLocks noGrp="1"/>
          </p:cNvSpPr>
          <p:nvPr>
            <p:ph sz="half" idx="2"/>
          </p:nvPr>
        </p:nvSpPr>
        <p:spPr>
          <a:xfrm>
            <a:off x="5039668" y="3477470"/>
            <a:ext cx="1523416" cy="1466919"/>
          </a:xfrm>
        </p:spPr>
        <p:txBody>
          <a:bodyPr>
            <a:normAutofit/>
          </a:bodyPr>
          <a:lstStyle/>
          <a:p>
            <a:pPr marL="123444" indent="0">
              <a:buNone/>
            </a:pPr>
            <a:r>
              <a:rPr lang="en-US" sz="8000" dirty="0">
                <a:ln w="13462">
                  <a:solidFill>
                    <a:prstClr val="white"/>
                  </a:solidFill>
                  <a:prstDash val="solid"/>
                </a:ln>
                <a:solidFill>
                  <a:prstClr val="black">
                    <a:lumMod val="85000"/>
                    <a:lumOff val="15000"/>
                  </a:prstClr>
                </a:solidFill>
                <a:effectLst>
                  <a:outerShdw dist="38100" dir="2700000" algn="bl" rotWithShape="0">
                    <a:srgbClr val="5B9BD5"/>
                  </a:outerShdw>
                </a:effectLst>
                <a:latin typeface="Gill Sans MT" panose="020B0502020104020203"/>
              </a:rPr>
              <a:t>+1</a:t>
            </a:r>
          </a:p>
        </p:txBody>
      </p:sp>
      <p:sp>
        <p:nvSpPr>
          <p:cNvPr id="19" name="Left Brace 18">
            <a:extLst>
              <a:ext uri="{FF2B5EF4-FFF2-40B4-BE49-F238E27FC236}">
                <a16:creationId xmlns:a16="http://schemas.microsoft.com/office/drawing/2014/main" id="{C1A5F95D-72BA-4E2C-94B5-C711AB62DF0F}"/>
              </a:ext>
              <a:ext uri="{C183D7F6-B498-43B3-948B-1728B52AA6E4}">
                <adec:decorative xmlns:adec="http://schemas.microsoft.com/office/drawing/2017/decorative" val="1"/>
              </a:ext>
            </a:extLst>
          </p:cNvPr>
          <p:cNvSpPr>
            <a:spLocks/>
          </p:cNvSpPr>
          <p:nvPr/>
        </p:nvSpPr>
        <p:spPr bwMode="auto">
          <a:xfrm>
            <a:off x="6563084" y="2192279"/>
            <a:ext cx="86049" cy="4213881"/>
          </a:xfrm>
          <a:prstGeom prst="leftBrace">
            <a:avLst>
              <a:gd name="adj1" fmla="val 83588"/>
              <a:gd name="adj2" fmla="val 50000"/>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Gill Sans MT" panose="020B0502020104020203"/>
              <a:ea typeface="+mn-ea"/>
              <a:cs typeface="+mn-cs"/>
            </a:endParaRPr>
          </a:p>
        </p:txBody>
      </p:sp>
      <p:grpSp>
        <p:nvGrpSpPr>
          <p:cNvPr id="11" name="Group 26" descr="individual rectangles containing each of the six pathway options: STEM (Science, Technology, Engineering, and Mathematics), humanities, arts, LOTE (Languages other than English), CTE (Career and Technical Education), and CDOS (Career Development and Occupational Studies)">
            <a:extLst>
              <a:ext uri="{FF2B5EF4-FFF2-40B4-BE49-F238E27FC236}">
                <a16:creationId xmlns:a16="http://schemas.microsoft.com/office/drawing/2014/main" id="{71F885AE-4EE1-4CF1-ADDC-EE6664B44DBC}"/>
              </a:ext>
            </a:extLst>
          </p:cNvPr>
          <p:cNvGrpSpPr>
            <a:grpSpLocks/>
          </p:cNvGrpSpPr>
          <p:nvPr/>
        </p:nvGrpSpPr>
        <p:grpSpPr bwMode="auto">
          <a:xfrm>
            <a:off x="6982414" y="1941688"/>
            <a:ext cx="1343526" cy="4118920"/>
            <a:chOff x="7056119" y="1523352"/>
            <a:chExt cx="1706882" cy="4428972"/>
          </a:xfrm>
          <a:solidFill>
            <a:schemeClr val="accent1"/>
          </a:solidFill>
        </p:grpSpPr>
        <p:sp>
          <p:nvSpPr>
            <p:cNvPr id="12" name="Freeform 16">
              <a:extLst>
                <a:ext uri="{FF2B5EF4-FFF2-40B4-BE49-F238E27FC236}">
                  <a16:creationId xmlns:a16="http://schemas.microsoft.com/office/drawing/2014/main" id="{DE46EE00-8947-4351-BAF3-B0BCE7E72173}"/>
                </a:ext>
              </a:extLst>
            </p:cNvPr>
            <p:cNvSpPr/>
            <p:nvPr/>
          </p:nvSpPr>
          <p:spPr>
            <a:xfrm>
              <a:off x="7056119" y="526406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CDOS</a:t>
              </a:r>
            </a:p>
          </p:txBody>
        </p:sp>
        <p:sp>
          <p:nvSpPr>
            <p:cNvPr id="13" name="Freeform 17">
              <a:extLst>
                <a:ext uri="{FF2B5EF4-FFF2-40B4-BE49-F238E27FC236}">
                  <a16:creationId xmlns:a16="http://schemas.microsoft.com/office/drawing/2014/main" id="{4B5E64A7-1188-4518-9F54-A18BE4C4A024}"/>
                </a:ext>
              </a:extLst>
            </p:cNvPr>
            <p:cNvSpPr/>
            <p:nvPr/>
          </p:nvSpPr>
          <p:spPr>
            <a:xfrm>
              <a:off x="7056119" y="450611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CTE</a:t>
              </a:r>
            </a:p>
          </p:txBody>
        </p:sp>
        <p:sp>
          <p:nvSpPr>
            <p:cNvPr id="14" name="Freeform 19">
              <a:extLst>
                <a:ext uri="{FF2B5EF4-FFF2-40B4-BE49-F238E27FC236}">
                  <a16:creationId xmlns:a16="http://schemas.microsoft.com/office/drawing/2014/main" id="{0657B379-FCB2-4FBE-BA57-617382458687}"/>
                </a:ext>
              </a:extLst>
            </p:cNvPr>
            <p:cNvSpPr/>
            <p:nvPr/>
          </p:nvSpPr>
          <p:spPr>
            <a:xfrm>
              <a:off x="7056119" y="1523352"/>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STEM</a:t>
              </a:r>
            </a:p>
          </p:txBody>
        </p:sp>
        <p:sp>
          <p:nvSpPr>
            <p:cNvPr id="15" name="Freeform 20">
              <a:extLst>
                <a:ext uri="{FF2B5EF4-FFF2-40B4-BE49-F238E27FC236}">
                  <a16:creationId xmlns:a16="http://schemas.microsoft.com/office/drawing/2014/main" id="{F1CFC22D-F927-47AF-A3D5-4CFB9B17A234}"/>
                </a:ext>
              </a:extLst>
            </p:cNvPr>
            <p:cNvSpPr/>
            <p:nvPr/>
          </p:nvSpPr>
          <p:spPr>
            <a:xfrm>
              <a:off x="7056119" y="2263126"/>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Humanities</a:t>
              </a:r>
            </a:p>
          </p:txBody>
        </p:sp>
        <p:sp>
          <p:nvSpPr>
            <p:cNvPr id="16" name="Freeform 21">
              <a:extLst>
                <a:ext uri="{FF2B5EF4-FFF2-40B4-BE49-F238E27FC236}">
                  <a16:creationId xmlns:a16="http://schemas.microsoft.com/office/drawing/2014/main" id="{F4049909-5635-4C26-9003-B1C9AE26FE53}"/>
                </a:ext>
              </a:extLst>
            </p:cNvPr>
            <p:cNvSpPr/>
            <p:nvPr/>
          </p:nvSpPr>
          <p:spPr>
            <a:xfrm>
              <a:off x="7056119" y="3002901"/>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Arts</a:t>
              </a:r>
            </a:p>
          </p:txBody>
        </p:sp>
        <p:sp>
          <p:nvSpPr>
            <p:cNvPr id="17" name="Freeform 22">
              <a:extLst>
                <a:ext uri="{FF2B5EF4-FFF2-40B4-BE49-F238E27FC236}">
                  <a16:creationId xmlns:a16="http://schemas.microsoft.com/office/drawing/2014/main" id="{55233874-5CD9-4446-8565-C2DF225DD6EC}"/>
                </a:ext>
              </a:extLst>
            </p:cNvPr>
            <p:cNvSpPr/>
            <p:nvPr/>
          </p:nvSpPr>
          <p:spPr>
            <a:xfrm>
              <a:off x="7056119" y="3748163"/>
              <a:ext cx="1706882" cy="688262"/>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p:spPr>
          <p:style>
            <a:lnRef idx="0">
              <a:schemeClr val="accent2"/>
            </a:lnRef>
            <a:fillRef idx="3">
              <a:schemeClr val="accent2"/>
            </a:fillRef>
            <a:effectRef idx="3">
              <a:schemeClr val="accent2"/>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World Languages</a:t>
              </a:r>
            </a:p>
          </p:txBody>
        </p:sp>
      </p:grpSp>
      <p:sp>
        <p:nvSpPr>
          <p:cNvPr id="18" name="Freeform 16">
            <a:extLst>
              <a:ext uri="{FF2B5EF4-FFF2-40B4-BE49-F238E27FC236}">
                <a16:creationId xmlns:a16="http://schemas.microsoft.com/office/drawing/2014/main" id="{E303B837-7199-4EC2-9B3F-E83F2D0A5DD0}"/>
              </a:ext>
            </a:extLst>
          </p:cNvPr>
          <p:cNvSpPr/>
          <p:nvPr/>
        </p:nvSpPr>
        <p:spPr bwMode="auto">
          <a:xfrm>
            <a:off x="6982414" y="6125417"/>
            <a:ext cx="1343526" cy="640080"/>
          </a:xfrm>
          <a:custGeom>
            <a:avLst/>
            <a:gdLst>
              <a:gd name="connsiteX0" fmla="*/ 0 w 1238458"/>
              <a:gd name="connsiteY0" fmla="*/ 0 h 743075"/>
              <a:gd name="connsiteX1" fmla="*/ 1238458 w 1238458"/>
              <a:gd name="connsiteY1" fmla="*/ 0 h 743075"/>
              <a:gd name="connsiteX2" fmla="*/ 1238458 w 1238458"/>
              <a:gd name="connsiteY2" fmla="*/ 743075 h 743075"/>
              <a:gd name="connsiteX3" fmla="*/ 0 w 1238458"/>
              <a:gd name="connsiteY3" fmla="*/ 743075 h 743075"/>
              <a:gd name="connsiteX4" fmla="*/ 0 w 1238458"/>
              <a:gd name="connsiteY4" fmla="*/ 0 h 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458" h="743075">
                <a:moveTo>
                  <a:pt x="0" y="0"/>
                </a:moveTo>
                <a:lnTo>
                  <a:pt x="1238458" y="0"/>
                </a:lnTo>
                <a:lnTo>
                  <a:pt x="1238458" y="743075"/>
                </a:lnTo>
                <a:lnTo>
                  <a:pt x="0" y="743075"/>
                </a:lnTo>
                <a:lnTo>
                  <a:pt x="0" y="0"/>
                </a:lnTo>
                <a:close/>
              </a:path>
            </a:pathLst>
          </a:custGeom>
          <a:solidFill>
            <a:schemeClr val="accent2">
              <a:lumMod val="40000"/>
              <a:lumOff val="6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64770" tIns="64770" rIns="64770" bIns="64770" spcCol="1270" anchor="ctr"/>
          <a:lstStyle/>
          <a:p>
            <a:pPr marL="0" marR="0" lvl="0" indent="0" algn="ctr" defTabSz="755650" rtl="0" eaLnBrk="1" fontAlgn="auto" latinLnBrk="0" hangingPunct="1">
              <a:lnSpc>
                <a:spcPct val="90000"/>
              </a:lnSpc>
              <a:spcBef>
                <a:spcPts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Civic Readiness*</a:t>
            </a:r>
          </a:p>
        </p:txBody>
      </p:sp>
      <p:sp>
        <p:nvSpPr>
          <p:cNvPr id="6" name="Content Placeholder 5">
            <a:extLst>
              <a:ext uri="{FF2B5EF4-FFF2-40B4-BE49-F238E27FC236}">
                <a16:creationId xmlns:a16="http://schemas.microsoft.com/office/drawing/2014/main" id="{DF5689B3-C820-4E05-A376-606A2C99A65B}"/>
              </a:ext>
            </a:extLst>
          </p:cNvPr>
          <p:cNvSpPr>
            <a:spLocks noGrp="1"/>
          </p:cNvSpPr>
          <p:nvPr>
            <p:ph sz="half" idx="11"/>
          </p:nvPr>
        </p:nvSpPr>
        <p:spPr>
          <a:xfrm>
            <a:off x="8455378" y="2009422"/>
            <a:ext cx="3296355" cy="4213881"/>
          </a:xfrm>
        </p:spPr>
        <p:txBody>
          <a:bodyPr>
            <a:normAutofit/>
          </a:bodyPr>
          <a:lstStyle/>
          <a:p>
            <a:pPr marL="0" lvl="0" indent="0" defTabSz="457200">
              <a:spcBef>
                <a:spcPts val="0"/>
              </a:spcBef>
              <a:buClrTx/>
              <a:buSzTx/>
              <a:buNone/>
              <a:defRPr/>
            </a:pPr>
            <a:r>
              <a:rPr lang="zh-TW" altLang="en-US" sz="2800" kern="1200" dirty="0">
                <a:solidFill>
                  <a:prstClr val="black"/>
                </a:solidFill>
                <a:ea typeface="+mn-ea"/>
                <a:cs typeface="+mn-cs"/>
              </a:rPr>
              <a:t>如果學生無法在州會考中獲得</a:t>
            </a:r>
            <a:r>
              <a:rPr lang="en-US" altLang="zh-TW" sz="2800" kern="1200" dirty="0">
                <a:solidFill>
                  <a:prstClr val="black"/>
                </a:solidFill>
                <a:ea typeface="+mn-ea"/>
                <a:cs typeface="+mn-cs"/>
              </a:rPr>
              <a:t>65</a:t>
            </a:r>
            <a:r>
              <a:rPr lang="zh-TW" altLang="en-US" sz="2800" kern="1200" dirty="0">
                <a:solidFill>
                  <a:prstClr val="black"/>
                </a:solidFill>
                <a:ea typeface="+mn-ea"/>
                <a:cs typeface="+mn-cs"/>
              </a:rPr>
              <a:t>分的合格成績，他們可能有資格獲得：</a:t>
            </a:r>
            <a:endParaRPr lang="en-HK" altLang="zh-TW" sz="2800" kern="1200" dirty="0">
              <a:solidFill>
                <a:prstClr val="black"/>
              </a:solidFill>
              <a:ea typeface="+mn-ea"/>
              <a:cs typeface="+mn-cs"/>
            </a:endParaRPr>
          </a:p>
          <a:p>
            <a:pPr marL="285750" indent="-285750" defTabSz="457200">
              <a:spcBef>
                <a:spcPts val="0"/>
              </a:spcBef>
              <a:buClrTx/>
              <a:buSzTx/>
              <a:buFont typeface="Arial" panose="020B0604020202020204" pitchFamily="34" charset="0"/>
              <a:buChar char="•"/>
              <a:defRPr/>
            </a:pPr>
            <a:r>
              <a:rPr lang="zh-TW" altLang="en-US" sz="2800" kern="1200" dirty="0">
                <a:solidFill>
                  <a:prstClr val="black"/>
                </a:solidFill>
                <a:ea typeface="+mn-ea"/>
                <a:cs typeface="+mn-cs"/>
              </a:rPr>
              <a:t>上訴 </a:t>
            </a:r>
            <a:r>
              <a:rPr lang="en-US" sz="2800" kern="1200" dirty="0">
                <a:solidFill>
                  <a:prstClr val="black"/>
                </a:solidFill>
                <a:ea typeface="+mn-ea"/>
                <a:cs typeface="+mn-cs"/>
              </a:rPr>
              <a:t> </a:t>
            </a:r>
          </a:p>
          <a:p>
            <a:pPr marL="285750" lvl="0" indent="-285750" defTabSz="457200">
              <a:spcBef>
                <a:spcPts val="0"/>
              </a:spcBef>
              <a:buClrTx/>
              <a:buSzTx/>
              <a:buFont typeface="Arial" panose="020B0604020202020204" pitchFamily="34" charset="0"/>
              <a:buChar char="•"/>
              <a:defRPr/>
            </a:pPr>
            <a:r>
              <a:rPr lang="zh-TW" altLang="en-US" sz="2800" kern="1200" dirty="0">
                <a:solidFill>
                  <a:prstClr val="black"/>
                </a:solidFill>
                <a:ea typeface="+mn-ea"/>
                <a:cs typeface="+mn-cs"/>
              </a:rPr>
              <a:t>安全網 </a:t>
            </a:r>
            <a:endParaRPr lang="en-HK" altLang="zh-TW" sz="2800" kern="1200" dirty="0">
              <a:solidFill>
                <a:prstClr val="black"/>
              </a:solidFill>
              <a:ea typeface="+mn-ea"/>
              <a:cs typeface="+mn-cs"/>
            </a:endParaRPr>
          </a:p>
          <a:p>
            <a:pPr marL="285750" lvl="0" indent="-285750" defTabSz="457200">
              <a:spcBef>
                <a:spcPts val="0"/>
              </a:spcBef>
              <a:buClrTx/>
              <a:buSzTx/>
              <a:buFont typeface="Arial" panose="020B0604020202020204" pitchFamily="34" charset="0"/>
              <a:buChar char="•"/>
              <a:defRPr/>
            </a:pPr>
            <a:r>
              <a:rPr lang="zh-TW" altLang="en-US" sz="2800" kern="1200" dirty="0">
                <a:solidFill>
                  <a:prstClr val="black"/>
                </a:solidFill>
                <a:ea typeface="+mn-ea"/>
                <a:cs typeface="+mn-cs"/>
              </a:rPr>
              <a:t>校長決定</a:t>
            </a:r>
            <a:endParaRPr lang="en-US" kern="1200" dirty="0">
              <a:solidFill>
                <a:prstClr val="black"/>
              </a:solidFill>
              <a:ea typeface="+mn-ea"/>
              <a:cs typeface="+mn-cs"/>
            </a:endParaRPr>
          </a:p>
          <a:p>
            <a:pPr marL="0" lvl="0" indent="0" defTabSz="457200">
              <a:spcBef>
                <a:spcPts val="0"/>
              </a:spcBef>
              <a:buClrTx/>
              <a:buSzTx/>
              <a:buNone/>
              <a:defRPr/>
            </a:pPr>
            <a:r>
              <a:rPr lang="en-US" sz="1700" kern="1200" dirty="0">
                <a:solidFill>
                  <a:prstClr val="black"/>
                </a:solidFill>
                <a:ea typeface="+mn-ea"/>
                <a:cs typeface="+mn-cs"/>
              </a:rPr>
              <a:t>STEM：</a:t>
            </a:r>
            <a:r>
              <a:rPr lang="zh-TW" altLang="en-US" sz="1700" kern="1200" dirty="0">
                <a:solidFill>
                  <a:prstClr val="black"/>
                </a:solidFill>
                <a:ea typeface="+mn-ea"/>
                <a:cs typeface="+mn-cs"/>
              </a:rPr>
              <a:t>科學、技術、工程、數學</a:t>
            </a:r>
          </a:p>
          <a:p>
            <a:pPr marL="0" lvl="0" indent="0" defTabSz="457200">
              <a:spcBef>
                <a:spcPts val="0"/>
              </a:spcBef>
              <a:buClrTx/>
              <a:buSzTx/>
              <a:buNone/>
              <a:defRPr/>
            </a:pPr>
            <a:r>
              <a:rPr lang="en-US" sz="1700" kern="1200" dirty="0">
                <a:solidFill>
                  <a:prstClr val="black"/>
                </a:solidFill>
                <a:ea typeface="+mn-ea"/>
                <a:cs typeface="+mn-cs"/>
              </a:rPr>
              <a:t>CTE：</a:t>
            </a:r>
            <a:r>
              <a:rPr lang="zh-TW" altLang="en-US" sz="1700" kern="1200" dirty="0">
                <a:solidFill>
                  <a:prstClr val="black"/>
                </a:solidFill>
                <a:ea typeface="+mn-ea"/>
                <a:cs typeface="+mn-cs"/>
              </a:rPr>
              <a:t>職業與技術教育</a:t>
            </a:r>
          </a:p>
          <a:p>
            <a:pPr marL="0" lvl="0" indent="0" defTabSz="457200">
              <a:spcBef>
                <a:spcPts val="0"/>
              </a:spcBef>
              <a:buClrTx/>
              <a:buSzTx/>
              <a:buNone/>
              <a:defRPr/>
            </a:pPr>
            <a:r>
              <a:rPr lang="en-US" sz="1700" kern="1200" dirty="0">
                <a:solidFill>
                  <a:prstClr val="black"/>
                </a:solidFill>
                <a:ea typeface="+mn-ea"/>
                <a:cs typeface="+mn-cs"/>
              </a:rPr>
              <a:t>CDOS: </a:t>
            </a:r>
            <a:r>
              <a:rPr lang="zh-TW" altLang="en-US" sz="1700" kern="1200" dirty="0">
                <a:solidFill>
                  <a:prstClr val="black"/>
                </a:solidFill>
                <a:ea typeface="+mn-ea"/>
                <a:cs typeface="+mn-cs"/>
              </a:rPr>
              <a:t>職業發展及職業研究</a:t>
            </a:r>
            <a:endParaRPr kumimoji="0" lang="en-US" sz="1700" u="none" strike="noStrike" kern="1200" cap="none" spc="0" normalizeH="0" baseline="0" noProof="0" dirty="0">
              <a:ln>
                <a:noFill/>
              </a:ln>
              <a:solidFill>
                <a:prstClr val="black"/>
              </a:solidFill>
              <a:effectLst/>
              <a:uLnTx/>
              <a:uFillTx/>
              <a:ea typeface="+mn-ea"/>
              <a:cs typeface="+mn-cs"/>
            </a:endParaRPr>
          </a:p>
        </p:txBody>
      </p:sp>
      <p:sp>
        <p:nvSpPr>
          <p:cNvPr id="3" name="TextBox 2">
            <a:extLst>
              <a:ext uri="{FF2B5EF4-FFF2-40B4-BE49-F238E27FC236}">
                <a16:creationId xmlns:a16="http://schemas.microsoft.com/office/drawing/2014/main" id="{E727216D-E1C5-4B48-9F07-B2767236508F}"/>
              </a:ext>
            </a:extLst>
          </p:cNvPr>
          <p:cNvSpPr txBox="1"/>
          <p:nvPr/>
        </p:nvSpPr>
        <p:spPr>
          <a:xfrm>
            <a:off x="8455378" y="613768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PMingLiU" panose="02020500000000000000" pitchFamily="18" charset="-120"/>
                <a:cs typeface="Arial"/>
              </a:rPr>
              <a:t>*</a:t>
            </a:r>
            <a:r>
              <a:rPr lang="zh-TW" altLang="en-US" sz="1400" dirty="0">
                <a:latin typeface="PMingLiU" panose="02020500000000000000" pitchFamily="18" charset="-120"/>
                <a:cs typeface="Arial"/>
              </a:rPr>
              <a:t>現在處於</a:t>
            </a:r>
            <a:r>
              <a:rPr lang="en-US" sz="1400" dirty="0">
                <a:latin typeface="PMingLiU" panose="02020500000000000000" pitchFamily="18" charset="-120"/>
                <a:cs typeface="Arial"/>
              </a:rPr>
              <a:t>PILOT</a:t>
            </a:r>
            <a:r>
              <a:rPr lang="zh-TW" altLang="en-US" sz="1400" dirty="0">
                <a:latin typeface="PMingLiU" panose="02020500000000000000" pitchFamily="18" charset="-120"/>
                <a:cs typeface="Arial"/>
              </a:rPr>
              <a:t>計劃中</a:t>
            </a:r>
            <a:endParaRPr lang="en-US" sz="1400" dirty="0">
              <a:latin typeface="PMingLiU" panose="02020500000000000000" pitchFamily="18" charset="-120"/>
              <a:cs typeface="Arial"/>
            </a:endParaRPr>
          </a:p>
        </p:txBody>
      </p:sp>
    </p:spTree>
    <p:extLst>
      <p:ext uri="{BB962C8B-B14F-4D97-AF65-F5344CB8AC3E}">
        <p14:creationId xmlns:p14="http://schemas.microsoft.com/office/powerpoint/2010/main" val="339503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EBBB-5816-428B-901C-FD6D8CBB64B5}"/>
              </a:ext>
            </a:extLst>
          </p:cNvPr>
          <p:cNvSpPr>
            <a:spLocks noGrp="1"/>
          </p:cNvSpPr>
          <p:nvPr>
            <p:ph type="title"/>
          </p:nvPr>
        </p:nvSpPr>
        <p:spPr/>
        <p:txBody>
          <a:bodyPr/>
          <a:lstStyle/>
          <a:p>
            <a:r>
              <a:rPr lang="zh-TW" altLang="en-US" dirty="0"/>
              <a:t>文憑考試類型</a:t>
            </a:r>
            <a:endParaRPr lang="en-US" dirty="0"/>
          </a:p>
        </p:txBody>
      </p:sp>
      <p:sp>
        <p:nvSpPr>
          <p:cNvPr id="6" name="Content Placeholder 5">
            <a:extLst>
              <a:ext uri="{FF2B5EF4-FFF2-40B4-BE49-F238E27FC236}">
                <a16:creationId xmlns:a16="http://schemas.microsoft.com/office/drawing/2014/main" id="{7056464F-DA51-43D6-8A51-7280CF292BE2}"/>
              </a:ext>
            </a:extLst>
          </p:cNvPr>
          <p:cNvSpPr>
            <a:spLocks noGrp="1"/>
          </p:cNvSpPr>
          <p:nvPr>
            <p:ph sz="half" idx="1"/>
          </p:nvPr>
        </p:nvSpPr>
        <p:spPr>
          <a:xfrm>
            <a:off x="958895" y="2119907"/>
            <a:ext cx="2871216" cy="758952"/>
          </a:xfrm>
          <a:solidFill>
            <a:schemeClr val="accent1"/>
          </a:solidFill>
        </p:spPr>
        <p:txBody>
          <a:bodyPr>
            <a:normAutofit/>
          </a:bodyPr>
          <a:lstStyle/>
          <a:p>
            <a:pPr marL="123444" indent="0" algn="ctr">
              <a:buNone/>
            </a:pPr>
            <a:r>
              <a:rPr lang="en-US" sz="2400" dirty="0" err="1">
                <a:solidFill>
                  <a:schemeClr val="tx1"/>
                </a:solidFill>
              </a:rPr>
              <a:t>本地考</a:t>
            </a:r>
            <a:endParaRPr lang="en-US" sz="2400" dirty="0">
              <a:solidFill>
                <a:schemeClr val="tx1"/>
              </a:solidFill>
            </a:endParaRPr>
          </a:p>
        </p:txBody>
      </p:sp>
      <p:sp>
        <p:nvSpPr>
          <p:cNvPr id="7" name="Content Placeholder 6">
            <a:extLst>
              <a:ext uri="{FF2B5EF4-FFF2-40B4-BE49-F238E27FC236}">
                <a16:creationId xmlns:a16="http://schemas.microsoft.com/office/drawing/2014/main" id="{A056BE87-D1CD-49E9-8700-F28C13E65D40}"/>
              </a:ext>
            </a:extLst>
          </p:cNvPr>
          <p:cNvSpPr>
            <a:spLocks noGrp="1"/>
          </p:cNvSpPr>
          <p:nvPr>
            <p:ph sz="half" idx="2"/>
          </p:nvPr>
        </p:nvSpPr>
        <p:spPr>
          <a:xfrm>
            <a:off x="958896" y="2874067"/>
            <a:ext cx="2871216" cy="3511296"/>
          </a:xfrm>
          <a:solidFill>
            <a:schemeClr val="accent1">
              <a:lumMod val="20000"/>
              <a:lumOff val="80000"/>
            </a:schemeClr>
          </a:solidFill>
        </p:spPr>
        <p:txBody>
          <a:bodyPr anchor="t">
            <a:normAutofit/>
          </a:bodyPr>
          <a:lstStyle/>
          <a:p>
            <a:pPr lvl="0">
              <a:buFont typeface="Wingdings" panose="05000000000000000000" pitchFamily="2" charset="2"/>
              <a:buChar char="§"/>
            </a:pPr>
            <a:r>
              <a:rPr lang="en-US" altLang="zh-TW" sz="1900" dirty="0">
                <a:solidFill>
                  <a:srgbClr val="0070C0"/>
                </a:solidFill>
              </a:rPr>
              <a:t>22</a:t>
            </a:r>
            <a:r>
              <a:rPr lang="zh-TW" altLang="en-US" sz="1900" dirty="0">
                <a:solidFill>
                  <a:srgbClr val="0070C0"/>
                </a:solidFill>
              </a:rPr>
              <a:t>個學分</a:t>
            </a:r>
            <a:endParaRPr lang="en-HK" altLang="zh-TW" sz="1900" dirty="0">
              <a:solidFill>
                <a:srgbClr val="0070C0"/>
              </a:solidFill>
            </a:endParaRPr>
          </a:p>
          <a:p>
            <a:pPr lvl="0">
              <a:buFont typeface="Wingdings" panose="05000000000000000000" pitchFamily="2" charset="2"/>
              <a:buChar char="§"/>
            </a:pPr>
            <a:r>
              <a:rPr lang="zh-TW" altLang="en-US" sz="1900" dirty="0">
                <a:solidFill>
                  <a:schemeClr val="tx1"/>
                </a:solidFill>
              </a:rPr>
              <a:t>使用上訴、安全網來滿足評估要求</a:t>
            </a:r>
            <a:endParaRPr lang="en-US" sz="1900" dirty="0">
              <a:solidFill>
                <a:schemeClr val="tx1"/>
              </a:solidFill>
            </a:endParaRPr>
          </a:p>
          <a:p>
            <a:pPr lvl="1">
              <a:buFont typeface="Wingdings" panose="05000000000000000000" pitchFamily="2" charset="2"/>
              <a:buChar char="§"/>
            </a:pPr>
            <a:r>
              <a:rPr lang="zh-TW" altLang="en-US" sz="1900" dirty="0">
                <a:solidFill>
                  <a:schemeClr val="tx1"/>
                </a:solidFill>
              </a:rPr>
              <a:t>或</a:t>
            </a:r>
            <a:r>
              <a:rPr lang="en-US" sz="1900" dirty="0">
                <a:solidFill>
                  <a:schemeClr val="tx1"/>
                </a:solidFill>
              </a:rPr>
              <a:t> </a:t>
            </a:r>
          </a:p>
          <a:p>
            <a:pPr marL="592328" lvl="1" indent="0">
              <a:buNone/>
            </a:pPr>
            <a:r>
              <a:rPr lang="zh-TW" altLang="en-US" sz="1900" dirty="0">
                <a:solidFill>
                  <a:schemeClr val="tx1"/>
                </a:solidFill>
              </a:rPr>
              <a:t>學監決定本地文憑</a:t>
            </a:r>
            <a:endParaRPr lang="en-US" sz="1900" dirty="0">
              <a:solidFill>
                <a:schemeClr val="tx1"/>
              </a:solidFill>
            </a:endParaRPr>
          </a:p>
        </p:txBody>
      </p:sp>
      <p:sp>
        <p:nvSpPr>
          <p:cNvPr id="8" name="Content Placeholder 7">
            <a:extLst>
              <a:ext uri="{FF2B5EF4-FFF2-40B4-BE49-F238E27FC236}">
                <a16:creationId xmlns:a16="http://schemas.microsoft.com/office/drawing/2014/main" id="{A9ACE4AA-4928-42EA-90AB-77A65E8349BC}"/>
              </a:ext>
            </a:extLst>
          </p:cNvPr>
          <p:cNvSpPr>
            <a:spLocks noGrp="1"/>
          </p:cNvSpPr>
          <p:nvPr>
            <p:ph sz="half" idx="10"/>
          </p:nvPr>
        </p:nvSpPr>
        <p:spPr>
          <a:xfrm>
            <a:off x="4374259" y="2126404"/>
            <a:ext cx="2871216" cy="758952"/>
          </a:xfrm>
          <a:solidFill>
            <a:schemeClr val="accent2"/>
          </a:solidFill>
        </p:spPr>
        <p:txBody>
          <a:bodyPr>
            <a:normAutofit/>
          </a:bodyPr>
          <a:lstStyle/>
          <a:p>
            <a:pPr marL="123444" indent="0" algn="ctr">
              <a:buNone/>
            </a:pPr>
            <a:r>
              <a:rPr lang="zh-TW" altLang="en-US" sz="2400" dirty="0">
                <a:solidFill>
                  <a:schemeClr val="tx1"/>
                </a:solidFill>
              </a:rPr>
              <a:t>州會考</a:t>
            </a:r>
            <a:endParaRPr lang="en-US" sz="2400" dirty="0">
              <a:solidFill>
                <a:schemeClr val="tx1"/>
              </a:solidFill>
            </a:endParaRPr>
          </a:p>
        </p:txBody>
      </p:sp>
      <p:sp>
        <p:nvSpPr>
          <p:cNvPr id="9" name="Content Placeholder 8">
            <a:extLst>
              <a:ext uri="{FF2B5EF4-FFF2-40B4-BE49-F238E27FC236}">
                <a16:creationId xmlns:a16="http://schemas.microsoft.com/office/drawing/2014/main" id="{71176170-BA8B-47EF-9FDB-0B3A73E74109}"/>
              </a:ext>
            </a:extLst>
          </p:cNvPr>
          <p:cNvSpPr>
            <a:spLocks noGrp="1"/>
          </p:cNvSpPr>
          <p:nvPr>
            <p:ph sz="half" idx="11"/>
          </p:nvPr>
        </p:nvSpPr>
        <p:spPr>
          <a:xfrm>
            <a:off x="4374259" y="2880564"/>
            <a:ext cx="2871216" cy="3511296"/>
          </a:xfrm>
          <a:solidFill>
            <a:schemeClr val="accent2">
              <a:lumMod val="20000"/>
              <a:lumOff val="80000"/>
            </a:schemeClr>
          </a:solidFill>
        </p:spPr>
        <p:txBody>
          <a:bodyPr anchor="t">
            <a:normAutofit/>
          </a:bodyPr>
          <a:lstStyle/>
          <a:p>
            <a:pPr lvl="0">
              <a:buFont typeface="Wingdings" panose="05000000000000000000" pitchFamily="2" charset="2"/>
              <a:buChar char="§"/>
            </a:pPr>
            <a:r>
              <a:rPr lang="en-US" altLang="zh-TW" sz="1900" dirty="0">
                <a:solidFill>
                  <a:srgbClr val="0070C0"/>
                </a:solidFill>
              </a:rPr>
              <a:t>22</a:t>
            </a:r>
            <a:r>
              <a:rPr lang="zh-TW" altLang="en-US" sz="1900" dirty="0">
                <a:solidFill>
                  <a:srgbClr val="0070C0"/>
                </a:solidFill>
              </a:rPr>
              <a:t>個學分</a:t>
            </a:r>
            <a:endParaRPr lang="en-HK" altLang="zh-TW" sz="1900" dirty="0">
              <a:solidFill>
                <a:srgbClr val="0070C0"/>
              </a:solidFill>
            </a:endParaRPr>
          </a:p>
          <a:p>
            <a:pPr lvl="0">
              <a:buFont typeface="Wingdings" panose="05000000000000000000" pitchFamily="2" charset="2"/>
              <a:buChar char="§"/>
            </a:pPr>
            <a:r>
              <a:rPr lang="zh-TW" altLang="en-US" sz="1900" dirty="0">
                <a:solidFill>
                  <a:schemeClr val="tx1"/>
                </a:solidFill>
              </a:rPr>
              <a:t>在所有要求的評估中獲得合格分數（</a:t>
            </a:r>
            <a:r>
              <a:rPr lang="en-US" altLang="zh-TW" sz="1900" dirty="0">
                <a:solidFill>
                  <a:schemeClr val="tx1"/>
                </a:solidFill>
              </a:rPr>
              <a:t>65</a:t>
            </a:r>
            <a:r>
              <a:rPr lang="zh-TW" altLang="en-US" sz="1900" dirty="0">
                <a:solidFill>
                  <a:schemeClr val="tx1"/>
                </a:solidFill>
              </a:rPr>
              <a:t>分以上）*（</a:t>
            </a:r>
            <a:r>
              <a:rPr lang="en-US" altLang="zh-TW" sz="1900" dirty="0">
                <a:solidFill>
                  <a:schemeClr val="tx1"/>
                </a:solidFill>
              </a:rPr>
              <a:t>4+1</a:t>
            </a:r>
            <a:r>
              <a:rPr lang="zh-TW" altLang="en-US" sz="1900" dirty="0">
                <a:solidFill>
                  <a:schemeClr val="tx1"/>
                </a:solidFill>
              </a:rPr>
              <a:t>）</a:t>
            </a:r>
            <a:endParaRPr lang="en-US" sz="1900" dirty="0">
              <a:solidFill>
                <a:schemeClr val="tx1"/>
              </a:solidFill>
            </a:endParaRPr>
          </a:p>
        </p:txBody>
      </p:sp>
      <p:sp>
        <p:nvSpPr>
          <p:cNvPr id="10" name="Content Placeholder 9">
            <a:extLst>
              <a:ext uri="{FF2B5EF4-FFF2-40B4-BE49-F238E27FC236}">
                <a16:creationId xmlns:a16="http://schemas.microsoft.com/office/drawing/2014/main" id="{B825F8DF-D040-48B9-A4BB-5F9DDB715851}"/>
              </a:ext>
            </a:extLst>
          </p:cNvPr>
          <p:cNvSpPr>
            <a:spLocks noGrp="1"/>
          </p:cNvSpPr>
          <p:nvPr>
            <p:ph sz="half" idx="12"/>
          </p:nvPr>
        </p:nvSpPr>
        <p:spPr>
          <a:xfrm>
            <a:off x="7783500" y="2126404"/>
            <a:ext cx="2871216" cy="758952"/>
          </a:xfrm>
          <a:solidFill>
            <a:schemeClr val="accent4"/>
          </a:solidFill>
        </p:spPr>
        <p:txBody>
          <a:bodyPr>
            <a:normAutofit/>
          </a:bodyPr>
          <a:lstStyle/>
          <a:p>
            <a:pPr marL="123444" indent="0" algn="ctr">
              <a:buNone/>
            </a:pPr>
            <a:r>
              <a:rPr lang="en-US" sz="2000" dirty="0" err="1">
                <a:solidFill>
                  <a:schemeClr val="tx1"/>
                </a:solidFill>
              </a:rPr>
              <a:t>高級</a:t>
            </a:r>
            <a:r>
              <a:rPr lang="zh-TW" altLang="en-US" sz="2000" dirty="0">
                <a:solidFill>
                  <a:schemeClr val="tx1"/>
                </a:solidFill>
              </a:rPr>
              <a:t>州會考</a:t>
            </a:r>
            <a:endParaRPr lang="en-US" sz="2000" dirty="0">
              <a:solidFill>
                <a:schemeClr val="tx1"/>
              </a:solidFill>
            </a:endParaRPr>
          </a:p>
        </p:txBody>
      </p:sp>
      <p:sp>
        <p:nvSpPr>
          <p:cNvPr id="11" name="Content Placeholder 8">
            <a:extLst>
              <a:ext uri="{FF2B5EF4-FFF2-40B4-BE49-F238E27FC236}">
                <a16:creationId xmlns:a16="http://schemas.microsoft.com/office/drawing/2014/main" id="{C73DBD22-955B-486D-B3A1-3C8764707F9C}"/>
              </a:ext>
            </a:extLst>
          </p:cNvPr>
          <p:cNvSpPr txBox="1">
            <a:spLocks/>
          </p:cNvSpPr>
          <p:nvPr/>
        </p:nvSpPr>
        <p:spPr>
          <a:xfrm>
            <a:off x="7783500" y="2874450"/>
            <a:ext cx="2871216" cy="3511296"/>
          </a:xfrm>
          <a:prstGeom prst="rect">
            <a:avLst/>
          </a:prstGeom>
          <a:solidFill>
            <a:schemeClr val="accent4">
              <a:lumMod val="20000"/>
              <a:lumOff val="80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pPr>
              <a:buFont typeface="Wingdings" panose="05000000000000000000" pitchFamily="2" charset="2"/>
              <a:buChar char="§"/>
            </a:pPr>
            <a:r>
              <a:rPr lang="en-US" altLang="zh-TW" sz="2000" dirty="0">
                <a:solidFill>
                  <a:srgbClr val="0070C0"/>
                </a:solidFill>
                <a:latin typeface="PMingLiU" panose="02020500000000000000" pitchFamily="18" charset="-120"/>
                <a:ea typeface="PMingLiU" panose="02020500000000000000" pitchFamily="18" charset="-120"/>
              </a:rPr>
              <a:t>22</a:t>
            </a:r>
            <a:r>
              <a:rPr lang="zh-TW" altLang="en-US" sz="2000" dirty="0">
                <a:solidFill>
                  <a:srgbClr val="0070C0"/>
                </a:solidFill>
                <a:latin typeface="PMingLiU" panose="02020500000000000000" pitchFamily="18" charset="-120"/>
                <a:ea typeface="PMingLiU" panose="02020500000000000000" pitchFamily="18" charset="-120"/>
              </a:rPr>
              <a:t>個學分</a:t>
            </a:r>
            <a:endParaRPr lang="en-US" sz="2000" dirty="0">
              <a:solidFill>
                <a:srgbClr val="0070C0"/>
              </a:solidFill>
              <a:latin typeface="PMingLiU" panose="02020500000000000000" pitchFamily="18" charset="-120"/>
              <a:ea typeface="PMingLiU" panose="02020500000000000000" pitchFamily="18" charset="-120"/>
            </a:endParaRPr>
          </a:p>
          <a:p>
            <a:pPr lvl="0">
              <a:buFont typeface="Wingdings" panose="05000000000000000000" pitchFamily="2" charset="2"/>
              <a:buChar char="§"/>
            </a:pPr>
            <a:r>
              <a:rPr lang="zh-TW" altLang="en-US" sz="2000" dirty="0">
                <a:solidFill>
                  <a:schemeClr val="tx1"/>
                </a:solidFill>
                <a:latin typeface="PMingLiU" panose="02020500000000000000" pitchFamily="18" charset="-120"/>
                <a:ea typeface="PMingLiU" panose="02020500000000000000" pitchFamily="18" charset="-120"/>
              </a:rPr>
              <a:t>在所有要求的評估中獲得合格分數（</a:t>
            </a:r>
            <a:r>
              <a:rPr lang="en-US" altLang="zh-TW" sz="2000" dirty="0">
                <a:solidFill>
                  <a:schemeClr val="tx1"/>
                </a:solidFill>
                <a:latin typeface="PMingLiU" panose="02020500000000000000" pitchFamily="18" charset="-120"/>
                <a:ea typeface="PMingLiU" panose="02020500000000000000" pitchFamily="18" charset="-120"/>
              </a:rPr>
              <a:t>65</a:t>
            </a:r>
            <a:r>
              <a:rPr lang="zh-TW" altLang="en-US" sz="2000" dirty="0">
                <a:solidFill>
                  <a:schemeClr val="tx1"/>
                </a:solidFill>
                <a:latin typeface="PMingLiU" panose="02020500000000000000" pitchFamily="18" charset="-120"/>
                <a:ea typeface="PMingLiU" panose="02020500000000000000" pitchFamily="18" charset="-120"/>
              </a:rPr>
              <a:t>分以上）（</a:t>
            </a:r>
            <a:r>
              <a:rPr lang="en-US" altLang="zh-TW" sz="2000" dirty="0">
                <a:solidFill>
                  <a:schemeClr val="tx1"/>
                </a:solidFill>
                <a:latin typeface="PMingLiU" panose="02020500000000000000" pitchFamily="18" charset="-120"/>
                <a:ea typeface="PMingLiU" panose="02020500000000000000" pitchFamily="18" charset="-120"/>
              </a:rPr>
              <a:t>7+1</a:t>
            </a:r>
            <a:r>
              <a:rPr lang="zh-TW" altLang="en-US" sz="2000" dirty="0">
                <a:solidFill>
                  <a:schemeClr val="tx1"/>
                </a:solidFill>
                <a:latin typeface="PMingLiU" panose="02020500000000000000" pitchFamily="18" charset="-120"/>
                <a:ea typeface="PMingLiU" panose="02020500000000000000" pitchFamily="18" charset="-120"/>
              </a:rPr>
              <a:t>）</a:t>
            </a:r>
            <a:endParaRPr lang="en-US" sz="2000" dirty="0">
              <a:solidFill>
                <a:schemeClr val="tx1"/>
              </a:solidFill>
              <a:latin typeface="PMingLiU" panose="02020500000000000000" pitchFamily="18" charset="-120"/>
              <a:ea typeface="PMingLiU" panose="02020500000000000000" pitchFamily="18" charset="-120"/>
            </a:endParaRPr>
          </a:p>
          <a:p>
            <a:pPr lvl="1">
              <a:buFont typeface="Wingdings" panose="05000000000000000000" pitchFamily="2" charset="2"/>
              <a:buChar char="§"/>
            </a:pPr>
            <a:r>
              <a:rPr lang="zh-TW" altLang="en-US" sz="1800" dirty="0">
                <a:solidFill>
                  <a:schemeClr val="tx1"/>
                </a:solidFill>
                <a:latin typeface="PMingLiU" panose="02020500000000000000" pitchFamily="18" charset="-120"/>
                <a:ea typeface="PMingLiU" panose="02020500000000000000" pitchFamily="18" charset="-120"/>
              </a:rPr>
              <a:t>需要額外的考試</a:t>
            </a:r>
            <a:endParaRPr lang="en-US" sz="1800" dirty="0">
              <a:solidFill>
                <a:schemeClr val="tx1"/>
              </a:solidFill>
              <a:latin typeface="PMingLiU" panose="02020500000000000000" pitchFamily="18" charset="-120"/>
              <a:ea typeface="PMingLiU" panose="02020500000000000000" pitchFamily="18" charset="-120"/>
            </a:endParaRPr>
          </a:p>
          <a:p>
            <a:pPr lvl="2">
              <a:buFont typeface="Wingdings" panose="05000000000000000000" pitchFamily="2" charset="2"/>
              <a:buChar char="§"/>
            </a:pPr>
            <a:r>
              <a:rPr lang="en-US" sz="1600" dirty="0">
                <a:solidFill>
                  <a:schemeClr val="tx1"/>
                </a:solidFill>
                <a:latin typeface="PMingLiU" panose="02020500000000000000" pitchFamily="18" charset="-120"/>
                <a:ea typeface="PMingLiU" panose="02020500000000000000" pitchFamily="18" charset="-120"/>
              </a:rPr>
              <a:t>+2 </a:t>
            </a:r>
            <a:r>
              <a:rPr lang="zh-TW" altLang="en-US" sz="1600" dirty="0">
                <a:solidFill>
                  <a:schemeClr val="tx1"/>
                </a:solidFill>
                <a:latin typeface="PMingLiU" panose="02020500000000000000" pitchFamily="18" charset="-120"/>
                <a:ea typeface="PMingLiU" panose="02020500000000000000" pitchFamily="18" charset="-120"/>
              </a:rPr>
              <a:t>數學</a:t>
            </a:r>
            <a:endParaRPr lang="en-HK" altLang="zh-TW" sz="1600" dirty="0">
              <a:solidFill>
                <a:schemeClr val="tx1"/>
              </a:solidFill>
              <a:latin typeface="PMingLiU" panose="02020500000000000000" pitchFamily="18" charset="-120"/>
              <a:ea typeface="PMingLiU" panose="02020500000000000000" pitchFamily="18" charset="-120"/>
            </a:endParaRPr>
          </a:p>
          <a:p>
            <a:pPr lvl="2">
              <a:buFont typeface="Wingdings" panose="05000000000000000000" pitchFamily="2" charset="2"/>
              <a:buChar char="§"/>
            </a:pPr>
            <a:r>
              <a:rPr lang="en-US" sz="1600" dirty="0">
                <a:solidFill>
                  <a:schemeClr val="tx1"/>
                </a:solidFill>
                <a:latin typeface="PMingLiU" panose="02020500000000000000" pitchFamily="18" charset="-120"/>
                <a:ea typeface="PMingLiU" panose="02020500000000000000" pitchFamily="18" charset="-120"/>
              </a:rPr>
              <a:t>+1 </a:t>
            </a:r>
            <a:r>
              <a:rPr lang="en-US" sz="1600" dirty="0" err="1">
                <a:solidFill>
                  <a:schemeClr val="tx1"/>
                </a:solidFill>
                <a:latin typeface="PMingLiU" panose="02020500000000000000" pitchFamily="18" charset="-120"/>
                <a:ea typeface="PMingLiU" panose="02020500000000000000" pitchFamily="18" charset="-120"/>
              </a:rPr>
              <a:t>科學</a:t>
            </a:r>
            <a:endParaRPr lang="en-US" sz="1600" dirty="0">
              <a:solidFill>
                <a:schemeClr val="tx1"/>
              </a:solidFill>
              <a:latin typeface="PMingLiU" panose="02020500000000000000" pitchFamily="18" charset="-120"/>
              <a:ea typeface="PMingLiU" panose="02020500000000000000" pitchFamily="18" charset="-120"/>
            </a:endParaRPr>
          </a:p>
          <a:p>
            <a:pPr lvl="0">
              <a:buFont typeface="Wingdings" panose="05000000000000000000" pitchFamily="2" charset="2"/>
              <a:buChar char="§"/>
            </a:pPr>
            <a:r>
              <a:rPr lang="zh-TW" altLang="en-US" sz="2000" dirty="0">
                <a:solidFill>
                  <a:schemeClr val="tx1"/>
                </a:solidFill>
                <a:latin typeface="PMingLiU" panose="02020500000000000000" pitchFamily="18" charset="-120"/>
                <a:ea typeface="PMingLiU" panose="02020500000000000000" pitchFamily="18" charset="-120"/>
              </a:rPr>
              <a:t>完成一個序列</a:t>
            </a:r>
            <a:endParaRPr lang="en-US" sz="2000" dirty="0">
              <a:solidFill>
                <a:schemeClr val="tx1"/>
              </a:solidFill>
              <a:latin typeface="PMingLiU" panose="02020500000000000000" pitchFamily="18" charset="-120"/>
              <a:ea typeface="PMingLiU" panose="02020500000000000000" pitchFamily="18" charset="-120"/>
            </a:endParaRPr>
          </a:p>
        </p:txBody>
      </p:sp>
      <p:sp>
        <p:nvSpPr>
          <p:cNvPr id="4" name="TextBox 3">
            <a:extLst>
              <a:ext uri="{FF2B5EF4-FFF2-40B4-BE49-F238E27FC236}">
                <a16:creationId xmlns:a16="http://schemas.microsoft.com/office/drawing/2014/main" id="{9732FD6E-AB6D-42B4-950C-E50BEC374BF4}"/>
              </a:ext>
            </a:extLst>
          </p:cNvPr>
          <p:cNvSpPr txBox="1"/>
          <p:nvPr/>
        </p:nvSpPr>
        <p:spPr>
          <a:xfrm>
            <a:off x="958895" y="6385363"/>
            <a:ext cx="6115777" cy="369332"/>
          </a:xfrm>
          <a:prstGeom prst="rect">
            <a:avLst/>
          </a:prstGeom>
          <a:noFill/>
        </p:spPr>
        <p:txBody>
          <a:bodyPr wrap="none" rtlCol="0">
            <a:spAutoFit/>
          </a:bodyPr>
          <a:lstStyle/>
          <a:p>
            <a:pPr lvl="0" defTabSz="457200">
              <a:defRPr/>
            </a:pPr>
            <a:r>
              <a:rPr kumimoji="0" lang="en-US" sz="1800" u="none" strike="noStrike" kern="1200" cap="none" spc="0" normalizeH="0" baseline="0" noProof="0" dirty="0">
                <a:ln>
                  <a:noFill/>
                </a:ln>
                <a:solidFill>
                  <a:prstClr val="black"/>
                </a:solidFill>
                <a:effectLst/>
                <a:uLnTx/>
                <a:uFillTx/>
                <a:latin typeface="PMingLiU" panose="02020500000000000000" pitchFamily="18" charset="-120"/>
              </a:rPr>
              <a:t>* </a:t>
            </a:r>
            <a:r>
              <a:rPr lang="zh-TW" altLang="en-US" sz="1200" dirty="0">
                <a:solidFill>
                  <a:prstClr val="black"/>
                </a:solidFill>
                <a:latin typeface="PMingLiU" panose="02020500000000000000" pitchFamily="18" charset="-120"/>
              </a:rPr>
              <a:t>學生可以在離合格分數線</a:t>
            </a:r>
            <a:r>
              <a:rPr lang="en-US" altLang="zh-TW" sz="1200" dirty="0">
                <a:solidFill>
                  <a:prstClr val="black"/>
                </a:solidFill>
                <a:latin typeface="PMingLiU" panose="02020500000000000000" pitchFamily="18" charset="-120"/>
              </a:rPr>
              <a:t>5</a:t>
            </a:r>
            <a:r>
              <a:rPr lang="zh-TW" altLang="en-US" sz="1200" dirty="0">
                <a:solidFill>
                  <a:prstClr val="black"/>
                </a:solidFill>
                <a:latin typeface="PMingLiU" panose="02020500000000000000" pitchFamily="18" charset="-120"/>
              </a:rPr>
              <a:t>分之內對一次州會考成績提出上訴，並仍然獲得州會考文憑</a:t>
            </a:r>
            <a:endParaRPr kumimoji="0" lang="en-US" sz="1200" u="none" strike="noStrike" kern="1200" cap="none" spc="0" normalizeH="0" baseline="0" noProof="0" dirty="0">
              <a:ln>
                <a:noFill/>
              </a:ln>
              <a:solidFill>
                <a:prstClr val="black"/>
              </a:solidFill>
              <a:effectLst/>
              <a:uLnTx/>
              <a:uFillTx/>
              <a:latin typeface="PMingLiU" panose="02020500000000000000" pitchFamily="18" charset="-120"/>
            </a:endParaRPr>
          </a:p>
        </p:txBody>
      </p:sp>
    </p:spTree>
    <p:extLst>
      <p:ext uri="{BB962C8B-B14F-4D97-AF65-F5344CB8AC3E}">
        <p14:creationId xmlns:p14="http://schemas.microsoft.com/office/powerpoint/2010/main" val="265873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PMingLiU" panose="02020500000000000000" pitchFamily="18" charset="-120"/>
                <a:ea typeface="PMingLiU" panose="02020500000000000000" pitchFamily="18" charset="-120"/>
              </a:rPr>
              <a:t>印章及認可選項</a:t>
            </a:r>
            <a:endParaRPr lang="en-US" dirty="0">
              <a:latin typeface="PMingLiU" panose="02020500000000000000" pitchFamily="18" charset="-120"/>
              <a:ea typeface="PMingLiU" panose="02020500000000000000" pitchFamily="18" charset="-120"/>
            </a:endParaRPr>
          </a:p>
        </p:txBody>
      </p:sp>
      <p:sp>
        <p:nvSpPr>
          <p:cNvPr id="7" name="Content Placeholder 2">
            <a:extLst>
              <a:ext uri="{FF2B5EF4-FFF2-40B4-BE49-F238E27FC236}">
                <a16:creationId xmlns:a16="http://schemas.microsoft.com/office/drawing/2014/main" id="{995FA7EC-E860-408B-92A0-B4319C44625C}"/>
              </a:ext>
            </a:extLst>
          </p:cNvPr>
          <p:cNvSpPr txBox="1">
            <a:spLocks/>
          </p:cNvSpPr>
          <p:nvPr/>
        </p:nvSpPr>
        <p:spPr>
          <a:xfrm>
            <a:off x="933337"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zh-TW" altLang="en-US" dirty="0">
                <a:solidFill>
                  <a:sysClr val="windowText" lastClr="000000"/>
                </a:solidFill>
                <a:latin typeface="PMingLiU" panose="02020500000000000000" pitchFamily="18" charset="-120"/>
                <a:ea typeface="PMingLiU" panose="02020500000000000000" pitchFamily="18" charset="-120"/>
              </a:rPr>
              <a:t>本地文憑</a:t>
            </a:r>
            <a:endParaRPr kumimoji="0" lang="en-US" sz="2000" u="none" strike="noStrike" kern="1200" cap="none" spc="0" normalizeH="0" baseline="0" noProof="0" dirty="0">
              <a:ln>
                <a:noFill/>
              </a:ln>
              <a:solidFill>
                <a:sysClr val="windowText" lastClr="000000"/>
              </a:solidFill>
              <a:effectLst/>
              <a:uLnTx/>
              <a:uFillTx/>
              <a:latin typeface="PMingLiU" panose="02020500000000000000" pitchFamily="18" charset="-120"/>
              <a:ea typeface="PMingLiU" panose="02020500000000000000" pitchFamily="18" charset="-120"/>
            </a:endParaRPr>
          </a:p>
        </p:txBody>
      </p:sp>
      <p:sp>
        <p:nvSpPr>
          <p:cNvPr id="22" name="Rectangle: Rounded Corners 21">
            <a:extLst>
              <a:ext uri="{FF2B5EF4-FFF2-40B4-BE49-F238E27FC236}">
                <a16:creationId xmlns:a16="http://schemas.microsoft.com/office/drawing/2014/main" id="{3498883F-800E-4C70-8715-59D1BB336220}"/>
              </a:ext>
              <a:ext uri="{C183D7F6-B498-43B3-948B-1728B52AA6E4}">
                <adec:decorative xmlns:adec="http://schemas.microsoft.com/office/drawing/2017/decorative" val="1"/>
              </a:ext>
            </a:extLst>
          </p:cNvPr>
          <p:cNvSpPr/>
          <p:nvPr/>
        </p:nvSpPr>
        <p:spPr>
          <a:xfrm>
            <a:off x="550454" y="2964487"/>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8" name="Content Placeholder 3">
            <a:extLst>
              <a:ext uri="{FF2B5EF4-FFF2-40B4-BE49-F238E27FC236}">
                <a16:creationId xmlns:a16="http://schemas.microsoft.com/office/drawing/2014/main" id="{99126EF1-4DAA-46DC-B7C9-D2922DC71268}"/>
              </a:ext>
            </a:extLst>
          </p:cNvPr>
          <p:cNvSpPr txBox="1">
            <a:spLocks/>
          </p:cNvSpPr>
          <p:nvPr/>
        </p:nvSpPr>
        <p:spPr>
          <a:xfrm>
            <a:off x="1129794" y="296448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zh-TW" altLang="en-US" dirty="0">
                <a:solidFill>
                  <a:sysClr val="windowText" lastClr="000000"/>
                </a:solidFill>
                <a:latin typeface="PMingLiU" panose="02020500000000000000" pitchFamily="18" charset="-120"/>
                <a:ea typeface="PMingLiU" panose="02020500000000000000" pitchFamily="18" charset="-120"/>
              </a:rPr>
              <a:t>技術認可</a:t>
            </a:r>
            <a:endParaRPr lang="en-US" dirty="0">
              <a:solidFill>
                <a:sysClr val="windowText" lastClr="000000"/>
              </a:solidFill>
              <a:latin typeface="PMingLiU" panose="02020500000000000000" pitchFamily="18" charset="-120"/>
              <a:ea typeface="PMingLiU" panose="02020500000000000000" pitchFamily="18" charset="-120"/>
            </a:endParaRPr>
          </a:p>
        </p:txBody>
      </p:sp>
      <p:sp>
        <p:nvSpPr>
          <p:cNvPr id="30" name="Rectangle: Rounded Corners 29" descr="Meeting with solid fill">
            <a:extLst>
              <a:ext uri="{FF2B5EF4-FFF2-40B4-BE49-F238E27FC236}">
                <a16:creationId xmlns:a16="http://schemas.microsoft.com/office/drawing/2014/main" id="{D3A09DFC-770F-4C37-BFC0-F079C60E8F06}"/>
              </a:ext>
              <a:ext uri="{C183D7F6-B498-43B3-948B-1728B52AA6E4}">
                <adec:decorative xmlns:adec="http://schemas.microsoft.com/office/drawing/2017/decorative" val="1"/>
              </a:ext>
            </a:extLst>
          </p:cNvPr>
          <p:cNvSpPr/>
          <p:nvPr/>
        </p:nvSpPr>
        <p:spPr>
          <a:xfrm>
            <a:off x="527733" y="3555558"/>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9" name="Content Placeholder 3">
            <a:extLst>
              <a:ext uri="{FF2B5EF4-FFF2-40B4-BE49-F238E27FC236}">
                <a16:creationId xmlns:a16="http://schemas.microsoft.com/office/drawing/2014/main" id="{56B7EC0D-F2BC-404D-A86C-542C1381AC71}"/>
              </a:ext>
            </a:extLst>
          </p:cNvPr>
          <p:cNvSpPr txBox="1">
            <a:spLocks/>
          </p:cNvSpPr>
          <p:nvPr/>
        </p:nvSpPr>
        <p:spPr>
          <a:xfrm>
            <a:off x="1107073" y="3566847"/>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zh-TW" altLang="en-US" dirty="0">
                <a:solidFill>
                  <a:sysClr val="windowText" lastClr="000000"/>
                </a:solidFill>
                <a:latin typeface="PMingLiU" panose="02020500000000000000" pitchFamily="18" charset="-120"/>
                <a:ea typeface="PMingLiU" panose="02020500000000000000" pitchFamily="18" charset="-120"/>
              </a:rPr>
              <a:t>公民就緒證書</a:t>
            </a:r>
            <a:endParaRPr lang="en-US" dirty="0">
              <a:solidFill>
                <a:sysClr val="windowText" lastClr="000000"/>
              </a:solidFill>
              <a:latin typeface="PMingLiU" panose="02020500000000000000" pitchFamily="18" charset="-120"/>
              <a:ea typeface="PMingLiU" panose="02020500000000000000" pitchFamily="18" charset="-120"/>
            </a:endParaRPr>
          </a:p>
        </p:txBody>
      </p:sp>
      <p:sp>
        <p:nvSpPr>
          <p:cNvPr id="11" name="Content Placeholder 4">
            <a:extLst>
              <a:ext uri="{FF2B5EF4-FFF2-40B4-BE49-F238E27FC236}">
                <a16:creationId xmlns:a16="http://schemas.microsoft.com/office/drawing/2014/main" id="{27CB089F-35CE-4C05-B596-C7D7031B9DF1}"/>
              </a:ext>
            </a:extLst>
          </p:cNvPr>
          <p:cNvSpPr txBox="1">
            <a:spLocks/>
          </p:cNvSpPr>
          <p:nvPr/>
        </p:nvSpPr>
        <p:spPr>
          <a:xfrm>
            <a:off x="4498648" y="2062857"/>
            <a:ext cx="2926080" cy="8229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Clr>
                <a:srgbClr val="4472C4"/>
              </a:buClr>
              <a:defRPr/>
            </a:pPr>
            <a:r>
              <a:rPr lang="zh-TW" altLang="en-US" dirty="0">
                <a:solidFill>
                  <a:sysClr val="windowText" lastClr="000000"/>
                </a:solidFill>
                <a:latin typeface="PMingLiU" panose="02020500000000000000" pitchFamily="18" charset="-120"/>
                <a:ea typeface="PMingLiU" panose="02020500000000000000" pitchFamily="18" charset="-120"/>
              </a:rPr>
              <a:t>州會考文憑</a:t>
            </a:r>
            <a:endParaRPr lang="en-US" dirty="0">
              <a:solidFill>
                <a:sysClr val="windowText" lastClr="000000"/>
              </a:solidFill>
              <a:latin typeface="PMingLiU" panose="02020500000000000000" pitchFamily="18" charset="-120"/>
              <a:ea typeface="PMingLiU" panose="02020500000000000000" pitchFamily="18" charset="-120"/>
            </a:endParaRPr>
          </a:p>
        </p:txBody>
      </p:sp>
      <p:sp>
        <p:nvSpPr>
          <p:cNvPr id="23" name="Rectangle: Rounded Corners 22">
            <a:extLst>
              <a:ext uri="{FF2B5EF4-FFF2-40B4-BE49-F238E27FC236}">
                <a16:creationId xmlns:a16="http://schemas.microsoft.com/office/drawing/2014/main" id="{B063D1F7-DD2B-44A3-9ECC-495DA8BC6FD6}"/>
              </a:ext>
              <a:ext uri="{C183D7F6-B498-43B3-948B-1728B52AA6E4}">
                <adec:decorative xmlns:adec="http://schemas.microsoft.com/office/drawing/2017/decorative" val="1"/>
              </a:ext>
            </a:extLst>
          </p:cNvPr>
          <p:cNvSpPr/>
          <p:nvPr/>
        </p:nvSpPr>
        <p:spPr>
          <a:xfrm>
            <a:off x="4087893" y="2955562"/>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2" name="Content Placeholder 5">
            <a:extLst>
              <a:ext uri="{FF2B5EF4-FFF2-40B4-BE49-F238E27FC236}">
                <a16:creationId xmlns:a16="http://schemas.microsoft.com/office/drawing/2014/main" id="{3F4F3C3B-4C5F-40EA-94D9-46D79F542812}"/>
              </a:ext>
            </a:extLst>
          </p:cNvPr>
          <p:cNvSpPr txBox="1">
            <a:spLocks/>
          </p:cNvSpPr>
          <p:nvPr/>
        </p:nvSpPr>
        <p:spPr>
          <a:xfrm>
            <a:off x="4682434" y="2954454"/>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技術認可</a:t>
            </a:r>
            <a:endParaRPr kumimoji="0" lang="en-US" sz="1800" u="none" strike="noStrike" kern="1200" cap="none" spc="0" normalizeH="0" baseline="0" noProof="0" dirty="0">
              <a:ln>
                <a:noFill/>
              </a:ln>
              <a:solidFill>
                <a:sysClr val="windowText" lastClr="000000"/>
              </a:solidFill>
              <a:effectLst/>
              <a:uLnTx/>
              <a:uFillTx/>
              <a:latin typeface="PMingLiU" panose="02020500000000000000" pitchFamily="18" charset="-120"/>
              <a:ea typeface="PMingLiU" panose="02020500000000000000" pitchFamily="18" charset="-120"/>
            </a:endParaRPr>
          </a:p>
        </p:txBody>
      </p:sp>
      <p:sp>
        <p:nvSpPr>
          <p:cNvPr id="25" name="Rectangle: Rounded Corners 24">
            <a:extLst>
              <a:ext uri="{FF2B5EF4-FFF2-40B4-BE49-F238E27FC236}">
                <a16:creationId xmlns:a16="http://schemas.microsoft.com/office/drawing/2014/main" id="{D31618CE-7F44-4FEA-A87B-0B59F342CF74}"/>
              </a:ext>
              <a:ext uri="{C183D7F6-B498-43B3-948B-1728B52AA6E4}">
                <adec:decorative xmlns:adec="http://schemas.microsoft.com/office/drawing/2017/decorative" val="1"/>
              </a:ext>
            </a:extLst>
          </p:cNvPr>
          <p:cNvSpPr/>
          <p:nvPr/>
        </p:nvSpPr>
        <p:spPr>
          <a:xfrm>
            <a:off x="4093628" y="4167790"/>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3" name="Content Placeholder 3">
            <a:extLst>
              <a:ext uri="{FF2B5EF4-FFF2-40B4-BE49-F238E27FC236}">
                <a16:creationId xmlns:a16="http://schemas.microsoft.com/office/drawing/2014/main" id="{5106DB08-DFFD-49A4-8D03-7DF4CE273845}"/>
              </a:ext>
            </a:extLst>
          </p:cNvPr>
          <p:cNvSpPr txBox="1">
            <a:spLocks/>
          </p:cNvSpPr>
          <p:nvPr/>
        </p:nvSpPr>
        <p:spPr>
          <a:xfrm>
            <a:off x="4682434" y="3559786"/>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公民就緒證書</a:t>
            </a:r>
            <a:endParaRPr lang="en-US" sz="1800" dirty="0">
              <a:solidFill>
                <a:sysClr val="windowText" lastClr="000000"/>
              </a:solidFill>
              <a:latin typeface="PMingLiU" panose="02020500000000000000" pitchFamily="18" charset="-120"/>
              <a:ea typeface="PMingLiU" panose="02020500000000000000" pitchFamily="18" charset="-120"/>
            </a:endParaRPr>
          </a:p>
        </p:txBody>
      </p:sp>
      <p:sp>
        <p:nvSpPr>
          <p:cNvPr id="31" name="Rectangle: Rounded Corners 30" descr="Meeting with solid fill">
            <a:extLst>
              <a:ext uri="{FF2B5EF4-FFF2-40B4-BE49-F238E27FC236}">
                <a16:creationId xmlns:a16="http://schemas.microsoft.com/office/drawing/2014/main" id="{B05BA98A-DD39-4C88-A3C1-453A2D947BA6}"/>
              </a:ext>
              <a:ext uri="{C183D7F6-B498-43B3-948B-1728B52AA6E4}">
                <adec:decorative xmlns:adec="http://schemas.microsoft.com/office/drawing/2017/decorative" val="1"/>
              </a:ext>
            </a:extLst>
          </p:cNvPr>
          <p:cNvSpPr/>
          <p:nvPr/>
        </p:nvSpPr>
        <p:spPr>
          <a:xfrm>
            <a:off x="4103094" y="3559786"/>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4" name="Content Placeholder 6">
            <a:extLst>
              <a:ext uri="{FF2B5EF4-FFF2-40B4-BE49-F238E27FC236}">
                <a16:creationId xmlns:a16="http://schemas.microsoft.com/office/drawing/2014/main" id="{3F69196E-F0C7-4338-BDF7-1CEC3A39AD8B}"/>
              </a:ext>
            </a:extLst>
          </p:cNvPr>
          <p:cNvSpPr txBox="1">
            <a:spLocks/>
          </p:cNvSpPr>
          <p:nvPr/>
        </p:nvSpPr>
        <p:spPr>
          <a:xfrm>
            <a:off x="4672384" y="4165118"/>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雙語勳章證書</a:t>
            </a:r>
            <a:endParaRPr lang="en-US" sz="1800" dirty="0">
              <a:solidFill>
                <a:sysClr val="windowText" lastClr="000000"/>
              </a:solidFill>
              <a:latin typeface="PMingLiU" panose="02020500000000000000" pitchFamily="18" charset="-120"/>
              <a:ea typeface="PMingLiU" panose="02020500000000000000" pitchFamily="18" charset="-120"/>
            </a:endParaRPr>
          </a:p>
        </p:txBody>
      </p:sp>
      <p:sp>
        <p:nvSpPr>
          <p:cNvPr id="27" name="Rectangle: Rounded Corners 26">
            <a:extLst>
              <a:ext uri="{FF2B5EF4-FFF2-40B4-BE49-F238E27FC236}">
                <a16:creationId xmlns:a16="http://schemas.microsoft.com/office/drawing/2014/main" id="{8BDAFEFD-B662-4D42-A1B2-52D69E971128}"/>
              </a:ext>
              <a:ext uri="{C183D7F6-B498-43B3-948B-1728B52AA6E4}">
                <adec:decorative xmlns:adec="http://schemas.microsoft.com/office/drawing/2017/decorative" val="1"/>
              </a:ext>
            </a:extLst>
          </p:cNvPr>
          <p:cNvSpPr/>
          <p:nvPr/>
        </p:nvSpPr>
        <p:spPr>
          <a:xfrm>
            <a:off x="4078741" y="4767430"/>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5" name="Content Placeholder 7">
            <a:extLst>
              <a:ext uri="{FF2B5EF4-FFF2-40B4-BE49-F238E27FC236}">
                <a16:creationId xmlns:a16="http://schemas.microsoft.com/office/drawing/2014/main" id="{2F532638-4531-48FB-AE9E-09DF6AE632A8}"/>
              </a:ext>
            </a:extLst>
          </p:cNvPr>
          <p:cNvSpPr txBox="1">
            <a:spLocks/>
          </p:cNvSpPr>
          <p:nvPr/>
        </p:nvSpPr>
        <p:spPr>
          <a:xfrm>
            <a:off x="4658081" y="4756722"/>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榮譽證書</a:t>
            </a:r>
            <a:endParaRPr lang="en-US" sz="1800" dirty="0">
              <a:solidFill>
                <a:sysClr val="windowText" lastClr="000000"/>
              </a:solidFill>
              <a:latin typeface="PMingLiU" panose="02020500000000000000" pitchFamily="18" charset="-120"/>
              <a:ea typeface="PMingLiU" panose="02020500000000000000" pitchFamily="18" charset="-120"/>
            </a:endParaRPr>
          </a:p>
        </p:txBody>
      </p:sp>
      <p:sp>
        <p:nvSpPr>
          <p:cNvPr id="16" name="Content Placeholder 8">
            <a:extLst>
              <a:ext uri="{FF2B5EF4-FFF2-40B4-BE49-F238E27FC236}">
                <a16:creationId xmlns:a16="http://schemas.microsoft.com/office/drawing/2014/main" id="{B6BBF3DC-6F02-409F-AA92-5DD9AED9D7BB}"/>
              </a:ext>
            </a:extLst>
          </p:cNvPr>
          <p:cNvSpPr txBox="1">
            <a:spLocks/>
          </p:cNvSpPr>
          <p:nvPr/>
        </p:nvSpPr>
        <p:spPr>
          <a:xfrm>
            <a:off x="8042746" y="2062857"/>
            <a:ext cx="2926080" cy="822960"/>
          </a:xfrm>
          <a:prstGeom prst="rect">
            <a:avLst/>
          </a:prstGeom>
          <a:ln/>
        </p:spPr>
        <p:style>
          <a:lnRef idx="2">
            <a:schemeClr val="accent1"/>
          </a:lnRef>
          <a:fillRef idx="1">
            <a:schemeClr val="lt1"/>
          </a:fillRef>
          <a:effectRef idx="0">
            <a:schemeClr val="accent1"/>
          </a:effectRef>
          <a:fontRef idx="minor">
            <a:schemeClr val="dk1"/>
          </a:fontRef>
        </p:style>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en-US" sz="1800" dirty="0" err="1">
                <a:solidFill>
                  <a:sysClr val="windowText" lastClr="000000"/>
                </a:solidFill>
                <a:latin typeface="PMingLiU" panose="02020500000000000000" pitchFamily="18" charset="-120"/>
                <a:ea typeface="PMingLiU" panose="02020500000000000000" pitchFamily="18" charset="-120"/>
              </a:rPr>
              <a:t>高級</a:t>
            </a:r>
            <a:r>
              <a:rPr lang="zh-TW" altLang="en-US" sz="1800" dirty="0">
                <a:solidFill>
                  <a:sysClr val="windowText" lastClr="000000"/>
                </a:solidFill>
                <a:latin typeface="PMingLiU" panose="02020500000000000000" pitchFamily="18" charset="-120"/>
                <a:ea typeface="PMingLiU" panose="02020500000000000000" pitchFamily="18" charset="-120"/>
              </a:rPr>
              <a:t>州會考文憑</a:t>
            </a:r>
            <a:endParaRPr lang="en-US" sz="1800" dirty="0">
              <a:solidFill>
                <a:sysClr val="windowText" lastClr="000000"/>
              </a:solidFill>
              <a:latin typeface="PMingLiU" panose="02020500000000000000" pitchFamily="18" charset="-120"/>
              <a:ea typeface="PMingLiU" panose="02020500000000000000" pitchFamily="18" charset="-120"/>
            </a:endParaRPr>
          </a:p>
        </p:txBody>
      </p:sp>
      <p:sp>
        <p:nvSpPr>
          <p:cNvPr id="24" name="Rectangle: Rounded Corners 23">
            <a:extLst>
              <a:ext uri="{FF2B5EF4-FFF2-40B4-BE49-F238E27FC236}">
                <a16:creationId xmlns:a16="http://schemas.microsoft.com/office/drawing/2014/main" id="{5E20DA96-7C8B-4468-977C-E0D4AB34109E}"/>
              </a:ext>
              <a:ext uri="{C183D7F6-B498-43B3-948B-1728B52AA6E4}">
                <adec:decorative xmlns:adec="http://schemas.microsoft.com/office/drawing/2017/decorative" val="1"/>
              </a:ext>
            </a:extLst>
          </p:cNvPr>
          <p:cNvSpPr/>
          <p:nvPr/>
        </p:nvSpPr>
        <p:spPr>
          <a:xfrm>
            <a:off x="7597377" y="2960709"/>
            <a:ext cx="579340" cy="579340"/>
          </a:xfrm>
          <a:prstGeom prst="roundRect">
            <a:avLst>
              <a:gd name="adj" fmla="val 16670"/>
            </a:avLst>
          </a:prstGeo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7" name="Content Placeholder 9">
            <a:extLst>
              <a:ext uri="{FF2B5EF4-FFF2-40B4-BE49-F238E27FC236}">
                <a16:creationId xmlns:a16="http://schemas.microsoft.com/office/drawing/2014/main" id="{3CAEADF2-7087-443E-8D9F-14978E807A09}"/>
              </a:ext>
            </a:extLst>
          </p:cNvPr>
          <p:cNvSpPr txBox="1">
            <a:spLocks/>
          </p:cNvSpPr>
          <p:nvPr/>
        </p:nvSpPr>
        <p:spPr>
          <a:xfrm>
            <a:off x="8216482" y="2963977"/>
            <a:ext cx="2752344" cy="576072"/>
          </a:xfrm>
          <a:prstGeom prst="roundRect">
            <a:avLst/>
          </a:prstGeom>
          <a:solidFill>
            <a:srgbClr val="ED7D31">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技術認可</a:t>
            </a:r>
            <a:endParaRPr lang="en-US" sz="1800" dirty="0">
              <a:solidFill>
                <a:sysClr val="windowText" lastClr="000000"/>
              </a:solidFill>
              <a:latin typeface="PMingLiU" panose="02020500000000000000" pitchFamily="18" charset="-120"/>
              <a:ea typeface="PMingLiU" panose="02020500000000000000" pitchFamily="18" charset="-120"/>
            </a:endParaRPr>
          </a:p>
        </p:txBody>
      </p:sp>
      <p:sp>
        <p:nvSpPr>
          <p:cNvPr id="26" name="Rectangle: Rounded Corners 25">
            <a:extLst>
              <a:ext uri="{FF2B5EF4-FFF2-40B4-BE49-F238E27FC236}">
                <a16:creationId xmlns:a16="http://schemas.microsoft.com/office/drawing/2014/main" id="{7EB4E29E-812B-45FD-9A20-4AC6D3D64F7C}"/>
              </a:ext>
              <a:ext uri="{C183D7F6-B498-43B3-948B-1728B52AA6E4}">
                <adec:decorative xmlns:adec="http://schemas.microsoft.com/office/drawing/2017/decorative" val="1"/>
              </a:ext>
            </a:extLst>
          </p:cNvPr>
          <p:cNvSpPr/>
          <p:nvPr/>
        </p:nvSpPr>
        <p:spPr>
          <a:xfrm>
            <a:off x="7597377" y="4177077"/>
            <a:ext cx="579340" cy="579340"/>
          </a:xfrm>
          <a:prstGeom prst="roundRect">
            <a:avLst>
              <a:gd name="adj" fmla="val 16670"/>
            </a:avLst>
          </a:prstGeom>
          <a: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18" name="Content Placeholder 3">
            <a:extLst>
              <a:ext uri="{FF2B5EF4-FFF2-40B4-BE49-F238E27FC236}">
                <a16:creationId xmlns:a16="http://schemas.microsoft.com/office/drawing/2014/main" id="{84EC010B-0958-4EA2-97B8-DE1CA35498BB}"/>
              </a:ext>
            </a:extLst>
          </p:cNvPr>
          <p:cNvSpPr txBox="1">
            <a:spLocks/>
          </p:cNvSpPr>
          <p:nvPr/>
        </p:nvSpPr>
        <p:spPr>
          <a:xfrm>
            <a:off x="8216482" y="3571664"/>
            <a:ext cx="2752344" cy="576072"/>
          </a:xfrm>
          <a:prstGeom prst="roundRect">
            <a:avLst/>
          </a:prstGeom>
          <a:solidFill>
            <a:srgbClr val="FFC000">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公民就緒證書</a:t>
            </a:r>
            <a:endParaRPr lang="en-US" sz="1800" dirty="0">
              <a:solidFill>
                <a:sysClr val="windowText" lastClr="000000"/>
              </a:solidFill>
              <a:latin typeface="PMingLiU" panose="02020500000000000000" pitchFamily="18" charset="-120"/>
              <a:ea typeface="PMingLiU" panose="02020500000000000000" pitchFamily="18" charset="-120"/>
            </a:endParaRPr>
          </a:p>
        </p:txBody>
      </p:sp>
      <p:sp>
        <p:nvSpPr>
          <p:cNvPr id="32" name="Rectangle: Rounded Corners 31" descr="Meeting with solid fill">
            <a:extLst>
              <a:ext uri="{FF2B5EF4-FFF2-40B4-BE49-F238E27FC236}">
                <a16:creationId xmlns:a16="http://schemas.microsoft.com/office/drawing/2014/main" id="{00A13B84-967F-4CFA-99C5-18FCE06A85CF}"/>
              </a:ext>
              <a:ext uri="{C183D7F6-B498-43B3-948B-1728B52AA6E4}">
                <adec:decorative xmlns:adec="http://schemas.microsoft.com/office/drawing/2017/decorative" val="1"/>
              </a:ext>
            </a:extLst>
          </p:cNvPr>
          <p:cNvSpPr/>
          <p:nvPr/>
        </p:nvSpPr>
        <p:spPr>
          <a:xfrm>
            <a:off x="7637142" y="3560375"/>
            <a:ext cx="579340" cy="579340"/>
          </a:xfrm>
          <a:prstGeom prst="roundRect">
            <a:avLst>
              <a:gd name="adj" fmla="val 16670"/>
            </a:avLst>
          </a:prstGeom>
          <a:blipFill>
            <a:blip r:embed="rId5">
              <a:extLst>
                <a:ext uri="{96DAC541-7B7A-43D3-8B79-37D633B846F1}">
                  <asvg:svgBlip xmlns:asvg="http://schemas.microsoft.com/office/drawing/2016/SVG/main" r:embed="rId6"/>
                </a:ext>
              </a:extLst>
            </a:blip>
            <a:stretch>
              <a:fillRect/>
            </a:stretch>
          </a:blipFill>
          <a:ln w="15875" cap="flat" cmpd="sng" algn="ctr">
            <a:solidFill>
              <a:sysClr val="window" lastClr="FFFFFF">
                <a:hueOff val="0"/>
                <a:satOff val="0"/>
                <a:lumOff val="0"/>
                <a:alphaOff val="0"/>
              </a:sysClr>
            </a:solidFill>
            <a:prstDash val="solid"/>
          </a:ln>
          <a:effectLst/>
        </p:spPr>
      </p:sp>
      <p:sp>
        <p:nvSpPr>
          <p:cNvPr id="19" name="Content Placeholder 12">
            <a:extLst>
              <a:ext uri="{FF2B5EF4-FFF2-40B4-BE49-F238E27FC236}">
                <a16:creationId xmlns:a16="http://schemas.microsoft.com/office/drawing/2014/main" id="{EBE8E65F-4662-4D5E-BA8D-4FD8931E0075}"/>
              </a:ext>
            </a:extLst>
          </p:cNvPr>
          <p:cNvSpPr txBox="1">
            <a:spLocks/>
          </p:cNvSpPr>
          <p:nvPr/>
        </p:nvSpPr>
        <p:spPr>
          <a:xfrm>
            <a:off x="8216482" y="4192757"/>
            <a:ext cx="2752344" cy="576072"/>
          </a:xfrm>
          <a:prstGeom prst="roundRect">
            <a:avLst/>
          </a:prstGeom>
          <a:solidFill>
            <a:srgbClr val="70AD47">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雙語勳章證書</a:t>
            </a:r>
            <a:endParaRPr lang="en-US" sz="1800" dirty="0">
              <a:solidFill>
                <a:sysClr val="windowText" lastClr="000000"/>
              </a:solidFill>
              <a:latin typeface="PMingLiU" panose="02020500000000000000" pitchFamily="18" charset="-120"/>
              <a:ea typeface="PMingLiU" panose="02020500000000000000" pitchFamily="18" charset="-120"/>
            </a:endParaRPr>
          </a:p>
        </p:txBody>
      </p:sp>
      <p:sp>
        <p:nvSpPr>
          <p:cNvPr id="28" name="Rectangle: Rounded Corners 27">
            <a:extLst>
              <a:ext uri="{FF2B5EF4-FFF2-40B4-BE49-F238E27FC236}">
                <a16:creationId xmlns:a16="http://schemas.microsoft.com/office/drawing/2014/main" id="{90F51D13-4700-40AF-82FB-E5B1C66DEE15}"/>
              </a:ext>
              <a:ext uri="{C183D7F6-B498-43B3-948B-1728B52AA6E4}">
                <adec:decorative xmlns:adec="http://schemas.microsoft.com/office/drawing/2017/decorative" val="1"/>
              </a:ext>
            </a:extLst>
          </p:cNvPr>
          <p:cNvSpPr/>
          <p:nvPr/>
        </p:nvSpPr>
        <p:spPr>
          <a:xfrm>
            <a:off x="7597377" y="4845656"/>
            <a:ext cx="579340" cy="579340"/>
          </a:xfrm>
          <a:prstGeom prst="roundRect">
            <a:avLst>
              <a:gd name="adj" fmla="val 16670"/>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0" name="Content Placeholder 13">
            <a:extLst>
              <a:ext uri="{FF2B5EF4-FFF2-40B4-BE49-F238E27FC236}">
                <a16:creationId xmlns:a16="http://schemas.microsoft.com/office/drawing/2014/main" id="{39AF6562-B8B7-4AA1-9544-46D9DA3DE6E8}"/>
              </a:ext>
            </a:extLst>
          </p:cNvPr>
          <p:cNvSpPr txBox="1">
            <a:spLocks/>
          </p:cNvSpPr>
          <p:nvPr/>
        </p:nvSpPr>
        <p:spPr>
          <a:xfrm>
            <a:off x="8216482" y="4809160"/>
            <a:ext cx="2752344" cy="576072"/>
          </a:xfrm>
          <a:prstGeom prst="roundRect">
            <a:avLst/>
          </a:prstGeom>
          <a:solidFill>
            <a:srgbClr val="5B9BD5">
              <a:lumMod val="20000"/>
              <a:lumOff val="80000"/>
            </a:srgbClr>
          </a:solidFill>
          <a:ln w="25400" cap="flat" cmpd="sng" algn="ctr">
            <a:solidFill>
              <a:sysClr val="window" lastClr="FFFFFF"/>
            </a:solidFill>
            <a:prstDash val="solid"/>
          </a:ln>
          <a:effectLst/>
        </p:spPr>
        <p:txBody>
          <a:bodyPr vert="horz" lIns="0" tIns="45720" rIns="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榮譽證書</a:t>
            </a:r>
            <a:endParaRPr lang="en-US" sz="1800" dirty="0">
              <a:solidFill>
                <a:sysClr val="windowText" lastClr="000000"/>
              </a:solidFill>
              <a:latin typeface="PMingLiU" panose="02020500000000000000" pitchFamily="18" charset="-120"/>
              <a:ea typeface="PMingLiU" panose="02020500000000000000" pitchFamily="18" charset="-120"/>
            </a:endParaRPr>
          </a:p>
        </p:txBody>
      </p:sp>
      <p:sp>
        <p:nvSpPr>
          <p:cNvPr id="29" name="Rectangle: Rounded Corners 28">
            <a:extLst>
              <a:ext uri="{FF2B5EF4-FFF2-40B4-BE49-F238E27FC236}">
                <a16:creationId xmlns:a16="http://schemas.microsoft.com/office/drawing/2014/main" id="{58C4335D-B7B7-4943-9F4E-5BD00D1248D6}"/>
              </a:ext>
              <a:ext uri="{C183D7F6-B498-43B3-948B-1728B52AA6E4}">
                <adec:decorative xmlns:adec="http://schemas.microsoft.com/office/drawing/2017/decorative" val="1"/>
              </a:ext>
            </a:extLst>
          </p:cNvPr>
          <p:cNvSpPr/>
          <p:nvPr/>
        </p:nvSpPr>
        <p:spPr>
          <a:xfrm>
            <a:off x="7628772" y="5525087"/>
            <a:ext cx="579340" cy="579340"/>
          </a:xfrm>
          <a:prstGeom prst="roundRect">
            <a:avLst>
              <a:gd name="adj" fmla="val 16670"/>
            </a:avLst>
          </a:prstGeom>
          <a: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5875" cap="flat" cmpd="sng" algn="ctr">
            <a:solidFill>
              <a:sysClr val="window" lastClr="FFFFFF">
                <a:hueOff val="0"/>
                <a:satOff val="0"/>
                <a:lumOff val="0"/>
                <a:alphaOff val="0"/>
              </a:sysClr>
            </a:solidFill>
            <a:prstDash val="solid"/>
          </a:ln>
          <a:effectLst/>
        </p:spPr>
      </p:sp>
      <p:sp>
        <p:nvSpPr>
          <p:cNvPr id="21" name="Content Placeholder 14">
            <a:extLst>
              <a:ext uri="{FF2B5EF4-FFF2-40B4-BE49-F238E27FC236}">
                <a16:creationId xmlns:a16="http://schemas.microsoft.com/office/drawing/2014/main" id="{62B95AFE-E6E4-4DFD-B1C7-499CBFCC5E1A}"/>
              </a:ext>
            </a:extLst>
          </p:cNvPr>
          <p:cNvSpPr txBox="1">
            <a:spLocks/>
          </p:cNvSpPr>
          <p:nvPr/>
        </p:nvSpPr>
        <p:spPr>
          <a:xfrm>
            <a:off x="8216482" y="5432215"/>
            <a:ext cx="2752344" cy="731520"/>
          </a:xfrm>
          <a:prstGeom prst="roundRect">
            <a:avLst/>
          </a:prstGeom>
          <a:solidFill>
            <a:srgbClr val="F3EBF9"/>
          </a:solidFill>
          <a:ln w="25400" cap="flat" cmpd="sng" algn="ctr">
            <a:solidFill>
              <a:sysClr val="window" lastClr="FFFFFF"/>
            </a:solidFill>
            <a:prstDash val="solid"/>
          </a:ln>
          <a:effectLst/>
        </p:spPr>
        <p:txBody>
          <a:bodyPr vert="horz" lIns="0" tIns="45720" rIns="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6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2">
                  <a:lumMod val="75000"/>
                </a:schemeClr>
              </a:buClr>
              <a:buFont typeface="Wingdings" panose="05000000000000000000" pitchFamily="2" charset="2"/>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lvl="0" algn="ctr">
              <a:buClr>
                <a:srgbClr val="4472C4"/>
              </a:buClr>
              <a:defRPr/>
            </a:pPr>
            <a:r>
              <a:rPr lang="zh-TW" altLang="en-US" sz="1800" dirty="0">
                <a:solidFill>
                  <a:sysClr val="windowText" lastClr="000000"/>
                </a:solidFill>
                <a:latin typeface="PMingLiU" panose="02020500000000000000" pitchFamily="18" charset="-120"/>
                <a:ea typeface="PMingLiU" panose="02020500000000000000" pitchFamily="18" charset="-120"/>
              </a:rPr>
              <a:t>掌握數學及</a:t>
            </a:r>
            <a:r>
              <a:rPr lang="en-US" altLang="zh-TW" sz="1800" dirty="0">
                <a:solidFill>
                  <a:sysClr val="windowText" lastClr="000000"/>
                </a:solidFill>
                <a:latin typeface="PMingLiU" panose="02020500000000000000" pitchFamily="18" charset="-120"/>
                <a:ea typeface="PMingLiU" panose="02020500000000000000" pitchFamily="18" charset="-120"/>
              </a:rPr>
              <a:t>/</a:t>
            </a:r>
            <a:r>
              <a:rPr lang="zh-TW" altLang="en-US" sz="1800" dirty="0">
                <a:solidFill>
                  <a:sysClr val="windowText" lastClr="000000"/>
                </a:solidFill>
                <a:latin typeface="PMingLiU" panose="02020500000000000000" pitchFamily="18" charset="-120"/>
                <a:ea typeface="PMingLiU" panose="02020500000000000000" pitchFamily="18" charset="-120"/>
              </a:rPr>
              <a:t>或科學知識</a:t>
            </a:r>
          </a:p>
        </p:txBody>
      </p:sp>
      <p:pic>
        <p:nvPicPr>
          <p:cNvPr id="5" name="Picture 4">
            <a:extLst>
              <a:ext uri="{FF2B5EF4-FFF2-40B4-BE49-F238E27FC236}">
                <a16:creationId xmlns:a16="http://schemas.microsoft.com/office/drawing/2014/main" id="{4048BD2B-35E6-41AE-A4F8-18F5E524641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170600" y="4380652"/>
            <a:ext cx="2583644" cy="1723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854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1B6F-BE7E-4F77-A3D5-B68AB451F7A3}"/>
              </a:ext>
            </a:extLst>
          </p:cNvPr>
          <p:cNvSpPr>
            <a:spLocks noGrp="1"/>
          </p:cNvSpPr>
          <p:nvPr>
            <p:ph type="title"/>
          </p:nvPr>
        </p:nvSpPr>
        <p:spPr/>
        <p:txBody>
          <a:bodyPr vert="horz" lIns="91440" tIns="45720" rIns="91440" bIns="45720" rtlCol="0" anchor="b">
            <a:normAutofit/>
          </a:bodyPr>
          <a:lstStyle/>
          <a:p>
            <a:r>
              <a:rPr lang="zh-TW" altLang="en-US" dirty="0">
                <a:solidFill>
                  <a:srgbClr val="FFFEFF"/>
                </a:solidFill>
                <a:latin typeface="PMingLiU" panose="02020500000000000000" pitchFamily="18" charset="-120"/>
                <a:ea typeface="PMingLiU" panose="02020500000000000000" pitchFamily="18" charset="-120"/>
              </a:rPr>
              <a:t>非畢業證書的退學證書</a:t>
            </a:r>
            <a:endParaRPr lang="en-US" dirty="0">
              <a:solidFill>
                <a:srgbClr val="FFFEFF"/>
              </a:solidFill>
              <a:latin typeface="PMingLiU" panose="02020500000000000000" pitchFamily="18" charset="-120"/>
              <a:ea typeface="PMingLiU" panose="02020500000000000000" pitchFamily="18" charset="-120"/>
            </a:endParaRPr>
          </a:p>
        </p:txBody>
      </p:sp>
      <p:sp>
        <p:nvSpPr>
          <p:cNvPr id="4" name="Text Placeholder 3">
            <a:extLst>
              <a:ext uri="{FF2B5EF4-FFF2-40B4-BE49-F238E27FC236}">
                <a16:creationId xmlns:a16="http://schemas.microsoft.com/office/drawing/2014/main" id="{B12DBC98-5905-49A5-9650-8ED80CDC15F6}"/>
              </a:ext>
            </a:extLst>
          </p:cNvPr>
          <p:cNvSpPr>
            <a:spLocks noGrp="1"/>
          </p:cNvSpPr>
          <p:nvPr>
            <p:ph type="body" idx="1"/>
          </p:nvPr>
        </p:nvSpPr>
        <p:spPr>
          <a:xfrm>
            <a:off x="1727278" y="4545329"/>
            <a:ext cx="3657600" cy="536005"/>
          </a:xfrm>
        </p:spPr>
        <p:txBody>
          <a:bodyPr anchor="ctr"/>
          <a:lstStyle/>
          <a:p>
            <a:pPr algn="ctr"/>
            <a:r>
              <a:rPr lang="zh-TW" altLang="en-US" dirty="0">
                <a:solidFill>
                  <a:schemeClr val="tx1"/>
                </a:solidFill>
                <a:latin typeface="PMingLiU" panose="02020500000000000000" pitchFamily="18" charset="-120"/>
                <a:ea typeface="PMingLiU" panose="02020500000000000000" pitchFamily="18" charset="-120"/>
              </a:rPr>
              <a:t>技能與成就畢業證書</a:t>
            </a:r>
            <a:endParaRPr lang="en-US" dirty="0">
              <a:solidFill>
                <a:schemeClr val="tx1"/>
              </a:solidFill>
              <a:latin typeface="PMingLiU" panose="02020500000000000000" pitchFamily="18" charset="-120"/>
              <a:ea typeface="PMingLiU" panose="02020500000000000000" pitchFamily="18" charset="-120"/>
            </a:endParaRPr>
          </a:p>
        </p:txBody>
      </p:sp>
      <p:pic>
        <p:nvPicPr>
          <p:cNvPr id="10" name="Content Placeholder 9" descr="Classroom with solid fill">
            <a:extLst>
              <a:ext uri="{FF2B5EF4-FFF2-40B4-BE49-F238E27FC236}">
                <a16:creationId xmlns:a16="http://schemas.microsoft.com/office/drawing/2014/main" id="{9D275F77-3FDE-4C67-B39A-BF742EB553E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2460" y="2803180"/>
            <a:ext cx="1554480" cy="1554480"/>
          </a:xfrm>
        </p:spPr>
      </p:pic>
      <p:sp>
        <p:nvSpPr>
          <p:cNvPr id="6" name="Text Placeholder 5">
            <a:extLst>
              <a:ext uri="{FF2B5EF4-FFF2-40B4-BE49-F238E27FC236}">
                <a16:creationId xmlns:a16="http://schemas.microsoft.com/office/drawing/2014/main" id="{45326B10-C4B7-4D36-94F2-9C872D75A882}"/>
              </a:ext>
            </a:extLst>
          </p:cNvPr>
          <p:cNvSpPr>
            <a:spLocks noGrp="1"/>
          </p:cNvSpPr>
          <p:nvPr>
            <p:ph type="body" sz="quarter" idx="3"/>
          </p:nvPr>
        </p:nvSpPr>
        <p:spPr>
          <a:xfrm>
            <a:off x="6833502" y="4586350"/>
            <a:ext cx="3657600" cy="553373"/>
          </a:xfrm>
        </p:spPr>
        <p:txBody>
          <a:bodyPr anchor="ctr"/>
          <a:lstStyle/>
          <a:p>
            <a:pPr algn="ctr"/>
            <a:r>
              <a:rPr lang="zh-TW" altLang="en-US" dirty="0">
                <a:solidFill>
                  <a:schemeClr val="tx1"/>
                </a:solidFill>
                <a:latin typeface="PMingLiU" panose="02020500000000000000" pitchFamily="18" charset="-120"/>
                <a:ea typeface="PMingLiU" panose="02020500000000000000" pitchFamily="18" charset="-120"/>
              </a:rPr>
              <a:t>職業發展及職業研究（</a:t>
            </a:r>
            <a:r>
              <a:rPr lang="en-US" dirty="0">
                <a:solidFill>
                  <a:schemeClr val="tx1"/>
                </a:solidFill>
                <a:latin typeface="PMingLiU" panose="02020500000000000000" pitchFamily="18" charset="-120"/>
                <a:ea typeface="PMingLiU" panose="02020500000000000000" pitchFamily="18" charset="-120"/>
              </a:rPr>
              <a:t>CDOS）</a:t>
            </a:r>
            <a:r>
              <a:rPr lang="zh-TW" altLang="en-US" dirty="0">
                <a:solidFill>
                  <a:schemeClr val="tx1"/>
                </a:solidFill>
                <a:latin typeface="PMingLiU" panose="02020500000000000000" pitchFamily="18" charset="-120"/>
                <a:ea typeface="PMingLiU" panose="02020500000000000000" pitchFamily="18" charset="-120"/>
              </a:rPr>
              <a:t>畢業證書</a:t>
            </a:r>
          </a:p>
        </p:txBody>
      </p:sp>
      <p:pic>
        <p:nvPicPr>
          <p:cNvPr id="12" name="Content Placeholder 11" descr="Diploma with solid fill">
            <a:extLst>
              <a:ext uri="{FF2B5EF4-FFF2-40B4-BE49-F238E27FC236}">
                <a16:creationId xmlns:a16="http://schemas.microsoft.com/office/drawing/2014/main" id="{90384ECD-81C3-4526-826D-C9940EC9DF03}"/>
              </a:ext>
            </a:extLst>
          </p:cNvPr>
          <p:cNvPicPr>
            <a:picLocks noGrp="1" noChangeAspect="1"/>
          </p:cNvPicPr>
          <p:nvPr>
            <p:ph sz="quarter" idx="4"/>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5062" y="2803180"/>
            <a:ext cx="1554480" cy="1554480"/>
          </a:xfrm>
        </p:spPr>
      </p:pic>
    </p:spTree>
    <p:extLst>
      <p:ext uri="{BB962C8B-B14F-4D97-AF65-F5344CB8AC3E}">
        <p14:creationId xmlns:p14="http://schemas.microsoft.com/office/powerpoint/2010/main" val="422283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FDEA3-3A22-489F-AA18-6C39476056B5}"/>
              </a:ext>
            </a:extLst>
          </p:cNvPr>
          <p:cNvSpPr>
            <a:spLocks noGrp="1"/>
          </p:cNvSpPr>
          <p:nvPr>
            <p:ph type="title"/>
          </p:nvPr>
        </p:nvSpPr>
        <p:spPr/>
        <p:txBody>
          <a:bodyPr/>
          <a:lstStyle/>
          <a:p>
            <a:r>
              <a:rPr lang="zh-TW" altLang="en-US" dirty="0">
                <a:latin typeface="PMingLiU" panose="02020500000000000000" pitchFamily="18" charset="-120"/>
                <a:ea typeface="PMingLiU" panose="02020500000000000000" pitchFamily="18" charset="-120"/>
              </a:rPr>
              <a:t>第一階段：資訊收集及學習區域會議指導性問題</a:t>
            </a:r>
            <a:endParaRPr lang="en-US" dirty="0">
              <a:latin typeface="PMingLiU" panose="02020500000000000000" pitchFamily="18" charset="-120"/>
              <a:ea typeface="PMingLiU" panose="02020500000000000000" pitchFamily="18" charset="-120"/>
            </a:endParaRPr>
          </a:p>
        </p:txBody>
      </p:sp>
      <p:sp>
        <p:nvSpPr>
          <p:cNvPr id="8" name="Content Placeholder 7">
            <a:extLst>
              <a:ext uri="{FF2B5EF4-FFF2-40B4-BE49-F238E27FC236}">
                <a16:creationId xmlns:a16="http://schemas.microsoft.com/office/drawing/2014/main" id="{09259961-4AD7-4C08-9097-F65F5DCB5880}"/>
              </a:ext>
            </a:extLst>
          </p:cNvPr>
          <p:cNvSpPr>
            <a:spLocks noGrp="1"/>
          </p:cNvSpPr>
          <p:nvPr>
            <p:ph idx="1"/>
          </p:nvPr>
        </p:nvSpPr>
        <p:spPr>
          <a:xfrm>
            <a:off x="727497" y="1987296"/>
            <a:ext cx="10550104" cy="4570074"/>
          </a:xfrm>
        </p:spPr>
        <p:txBody>
          <a:bodyPr>
            <a:noAutofit/>
          </a:bodyPr>
          <a:lstStyle/>
          <a:p>
            <a:pPr marL="342900" lvl="0" indent="-342900">
              <a:spcAft>
                <a:spcPts val="1800"/>
              </a:spcAft>
              <a:buFont typeface="+mj-lt"/>
              <a:buAutoNum type="arabicPeriod"/>
            </a:pPr>
            <a:r>
              <a:rPr lang="zh-TW" altLang="en-US" sz="2200" dirty="0">
                <a:solidFill>
                  <a:schemeClr val="tx1"/>
                </a:solidFill>
                <a:latin typeface="PMingLiU" panose="02020500000000000000" pitchFamily="18" charset="-120"/>
                <a:ea typeface="PMingLiU" panose="02020500000000000000" pitchFamily="18" charset="-120"/>
              </a:rPr>
              <a:t>我們希望所有的學生在畢業前都能知道什麼，能做什麼？</a:t>
            </a:r>
            <a:endParaRPr lang="en-HK" altLang="zh-TW" sz="2200" dirty="0">
              <a:solidFill>
                <a:schemeClr val="tx1"/>
              </a:solidFill>
              <a:latin typeface="PMingLiU" panose="02020500000000000000" pitchFamily="18" charset="-120"/>
              <a:ea typeface="PMingLiU" panose="02020500000000000000" pitchFamily="18" charset="-120"/>
            </a:endParaRPr>
          </a:p>
          <a:p>
            <a:pPr marL="342900" lvl="0" indent="-342900">
              <a:spcAft>
                <a:spcPts val="1800"/>
              </a:spcAft>
              <a:buFont typeface="+mj-lt"/>
              <a:buAutoNum type="arabicPeriod"/>
            </a:pPr>
            <a:r>
              <a:rPr lang="zh-TW" altLang="en-US" sz="2200" dirty="0">
                <a:solidFill>
                  <a:schemeClr val="tx1"/>
                </a:solidFill>
                <a:latin typeface="PMingLiU" panose="02020500000000000000" pitchFamily="18" charset="-120"/>
                <a:ea typeface="PMingLiU" panose="02020500000000000000" pitchFamily="18" charset="-120"/>
              </a:rPr>
              <a:t>我們希望所有的學生如何展示這些知識及技能，同時利用他們的文化、語言及經驗？</a:t>
            </a:r>
          </a:p>
          <a:p>
            <a:pPr marL="342900" lvl="0" indent="-342900">
              <a:spcAft>
                <a:spcPts val="1800"/>
              </a:spcAft>
              <a:buFont typeface="+mj-lt"/>
              <a:buAutoNum type="arabicPeriod"/>
            </a:pPr>
            <a:r>
              <a:rPr lang="zh-TW" altLang="en-US" sz="2200" dirty="0">
                <a:solidFill>
                  <a:schemeClr val="tx1"/>
                </a:solidFill>
                <a:latin typeface="PMingLiU" panose="02020500000000000000" pitchFamily="18" charset="-120"/>
                <a:ea typeface="PMingLiU" panose="02020500000000000000" pitchFamily="18" charset="-120"/>
              </a:rPr>
              <a:t>如何衡量學習及成績（ 與上面第</a:t>
            </a:r>
            <a:r>
              <a:rPr lang="en-US" altLang="zh-TW" sz="2200" dirty="0">
                <a:solidFill>
                  <a:schemeClr val="tx1"/>
                </a:solidFill>
                <a:latin typeface="PMingLiU" panose="02020500000000000000" pitchFamily="18" charset="-120"/>
                <a:ea typeface="PMingLiU" panose="02020500000000000000" pitchFamily="18" charset="-120"/>
              </a:rPr>
              <a:t>2</a:t>
            </a:r>
            <a:r>
              <a:rPr lang="zh-TW" altLang="en-US" sz="2200" dirty="0">
                <a:solidFill>
                  <a:schemeClr val="tx1"/>
                </a:solidFill>
                <a:latin typeface="PMingLiU" panose="02020500000000000000" pitchFamily="18" charset="-120"/>
                <a:ea typeface="PMingLiU" panose="02020500000000000000" pitchFamily="18" charset="-120"/>
              </a:rPr>
              <a:t>點的答案相關 ），確保它們是完成高中學業的指標，同時使所有學生都有機會成功？</a:t>
            </a:r>
          </a:p>
          <a:p>
            <a:pPr marL="342900" lvl="0" indent="-342900">
              <a:spcAft>
                <a:spcPts val="1800"/>
              </a:spcAft>
              <a:buFont typeface="+mj-lt"/>
              <a:buAutoNum type="arabicPeriod"/>
            </a:pPr>
            <a:r>
              <a:rPr lang="zh-TW" altLang="en-US" sz="2200" dirty="0">
                <a:solidFill>
                  <a:schemeClr val="tx1"/>
                </a:solidFill>
                <a:latin typeface="PMingLiU" panose="02020500000000000000" pitchFamily="18" charset="-120"/>
                <a:ea typeface="PMingLiU" panose="02020500000000000000" pitchFamily="18" charset="-120"/>
              </a:rPr>
              <a:t>如何才能準確地衡量我們特殊人群</a:t>
            </a:r>
            <a:r>
              <a:rPr lang="en-US" altLang="zh-TW" sz="2200" dirty="0">
                <a:solidFill>
                  <a:schemeClr val="tx1"/>
                </a:solidFill>
                <a:latin typeface="PMingLiU" panose="02020500000000000000" pitchFamily="18" charset="-120"/>
                <a:ea typeface="PMingLiU" panose="02020500000000000000" pitchFamily="18" charset="-120"/>
              </a:rPr>
              <a:t>(</a:t>
            </a:r>
            <a:r>
              <a:rPr lang="zh-TW" altLang="en-US" sz="2200" dirty="0">
                <a:solidFill>
                  <a:schemeClr val="tx1"/>
                </a:solidFill>
                <a:latin typeface="PMingLiU" panose="02020500000000000000" pitchFamily="18" charset="-120"/>
                <a:ea typeface="PMingLiU" panose="02020500000000000000" pitchFamily="18" charset="-120"/>
              </a:rPr>
              <a:t>如殘疾學生及英語學習者</a:t>
            </a:r>
            <a:r>
              <a:rPr lang="en-US" altLang="zh-TW" sz="2200" dirty="0">
                <a:solidFill>
                  <a:schemeClr val="tx1"/>
                </a:solidFill>
                <a:latin typeface="PMingLiU" panose="02020500000000000000" pitchFamily="18" charset="-120"/>
                <a:ea typeface="PMingLiU" panose="02020500000000000000" pitchFamily="18" charset="-120"/>
              </a:rPr>
              <a:t>)</a:t>
            </a:r>
            <a:r>
              <a:rPr lang="zh-TW" altLang="en-US" sz="2200" dirty="0">
                <a:solidFill>
                  <a:schemeClr val="tx1"/>
                </a:solidFill>
                <a:latin typeface="PMingLiU" panose="02020500000000000000" pitchFamily="18" charset="-120"/>
                <a:ea typeface="PMingLiU" panose="02020500000000000000" pitchFamily="18" charset="-120"/>
              </a:rPr>
              <a:t>的技能及知識</a:t>
            </a:r>
            <a:r>
              <a:rPr lang="en-US" altLang="zh-TW" sz="2200" dirty="0">
                <a:solidFill>
                  <a:schemeClr val="tx1"/>
                </a:solidFill>
                <a:latin typeface="PMingLiU" panose="02020500000000000000" pitchFamily="18" charset="-120"/>
                <a:ea typeface="PMingLiU" panose="02020500000000000000" pitchFamily="18" charset="-120"/>
              </a:rPr>
              <a:t>?</a:t>
            </a:r>
          </a:p>
          <a:p>
            <a:pPr marL="342900" lvl="0" indent="-342900">
              <a:spcAft>
                <a:spcPts val="1800"/>
              </a:spcAft>
              <a:buFont typeface="+mj-lt"/>
              <a:buAutoNum type="arabicPeriod"/>
            </a:pPr>
            <a:r>
              <a:rPr lang="zh-TW" altLang="en-US" sz="2200" dirty="0">
                <a:solidFill>
                  <a:schemeClr val="tx1"/>
                </a:solidFill>
                <a:latin typeface="PMingLiU" panose="02020500000000000000" pitchFamily="18" charset="-120"/>
                <a:ea typeface="PMingLiU" panose="02020500000000000000" pitchFamily="18" charset="-120"/>
              </a:rPr>
              <a:t>什麼樣的課程要求或考試能確保所有學生都為大學、職業及公民參與做好準備？</a:t>
            </a:r>
            <a:endParaRPr lang="en-US" sz="2200" dirty="0">
              <a:solidFill>
                <a:schemeClr val="tx1"/>
              </a:solidFill>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val="21920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581193" y="729658"/>
            <a:ext cx="11029616" cy="988332"/>
          </a:xfrm>
          <a:noFill/>
          <a:ln>
            <a:noFill/>
          </a:ln>
        </p:spPr>
        <p:txBody>
          <a:bodyPr spcFirstLastPara="1" wrap="square" lIns="91425" tIns="45700" rIns="91425" bIns="45700" anchor="b" anchorCtr="0">
            <a:normAutofit/>
          </a:bodyPr>
          <a:lstStyle/>
          <a:p>
            <a:pPr lvl="0"/>
            <a:r>
              <a:rPr lang="zh-TW" altLang="en-US" dirty="0">
                <a:latin typeface="PMingLiU" panose="02020500000000000000" pitchFamily="18" charset="-120"/>
                <a:ea typeface="PMingLiU" panose="02020500000000000000" pitchFamily="18" charset="-120"/>
              </a:rPr>
              <a:t>分享你的想法</a:t>
            </a:r>
            <a:endParaRPr lang="en-US" dirty="0">
              <a:latin typeface="PMingLiU" panose="02020500000000000000" pitchFamily="18" charset="-120"/>
              <a:ea typeface="PMingLiU" panose="02020500000000000000" pitchFamily="18" charset="-120"/>
            </a:endParaRPr>
          </a:p>
        </p:txBody>
      </p:sp>
    </p:spTree>
  </p:cSld>
  <p:clrMapOvr>
    <a:masterClrMapping/>
  </p:clrMapOvr>
</p:sld>
</file>

<file path=ppt/theme/theme1.xml><?xml version="1.0" encoding="utf-8"?>
<a:theme xmlns:a="http://schemas.openxmlformats.org/drawingml/2006/main" name="NYSED Theme">
  <a:themeElements>
    <a:clrScheme name="NYS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ED Theme">
  <a:themeElements>
    <a:clrScheme name="NYSE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4249FBCB944A448AFFC7AD2E1DCB2B" ma:contentTypeVersion="4" ma:contentTypeDescription="Create a new document." ma:contentTypeScope="" ma:versionID="85d326406765f866bd9c3ba3283f0e43">
  <xsd:schema xmlns:xsd="http://www.w3.org/2001/XMLSchema" xmlns:xs="http://www.w3.org/2001/XMLSchema" xmlns:p="http://schemas.microsoft.com/office/2006/metadata/properties" xmlns:ns2="d4c58313-62f2-4220-8f30-ad70544df92a" targetNamespace="http://schemas.microsoft.com/office/2006/metadata/properties" ma:root="true" ma:fieldsID="517d167714c86406f05fc1de6f87d2c8" ns2:_="">
    <xsd:import namespace="d4c58313-62f2-4220-8f30-ad70544df9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58313-62f2-4220-8f30-ad70544df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2C1628-4BAA-49E1-A6CE-99125483B0EC}">
  <ds:schemaRefs>
    <ds:schemaRef ds:uri="http://schemas.microsoft.com/sharepoint/v3/contenttype/forms"/>
  </ds:schemaRefs>
</ds:datastoreItem>
</file>

<file path=customXml/itemProps2.xml><?xml version="1.0" encoding="utf-8"?>
<ds:datastoreItem xmlns:ds="http://schemas.openxmlformats.org/officeDocument/2006/customXml" ds:itemID="{C611FF3E-F02A-45CE-A054-54909DD4F77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4c58313-62f2-4220-8f30-ad70544df92a"/>
    <ds:schemaRef ds:uri="http://www.w3.org/XML/1998/namespace"/>
  </ds:schemaRefs>
</ds:datastoreItem>
</file>

<file path=customXml/itemProps3.xml><?xml version="1.0" encoding="utf-8"?>
<ds:datastoreItem xmlns:ds="http://schemas.openxmlformats.org/officeDocument/2006/customXml" ds:itemID="{57CA07C3-69D9-4691-BCDB-8F40DA82B9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58313-62f2-4220-8f30-ad70544df9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1033</TotalTime>
  <Words>4106</Words>
  <Application>Microsoft Office PowerPoint</Application>
  <PresentationFormat>Widescreen</PresentationFormat>
  <Paragraphs>203</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PMingLiU</vt:lpstr>
      <vt:lpstr>Arial</vt:lpstr>
      <vt:lpstr>Calibri</vt:lpstr>
      <vt:lpstr>Gill Sans</vt:lpstr>
      <vt:lpstr>Gill Sans MT</vt:lpstr>
      <vt:lpstr>Noto Sans Symbols</vt:lpstr>
      <vt:lpstr>Wingdings</vt:lpstr>
      <vt:lpstr>Wingdings 2</vt:lpstr>
      <vt:lpstr>NYSED Theme</vt:lpstr>
      <vt:lpstr>2_NYSED Theme</vt:lpstr>
      <vt:lpstr>紐約州的畢業措施</vt:lpstr>
      <vt:lpstr>介紹</vt:lpstr>
      <vt:lpstr>紐約州畢業證書要求：學分分配</vt:lpstr>
      <vt:lpstr>多種（+1）路徑</vt:lpstr>
      <vt:lpstr>文憑考試類型</vt:lpstr>
      <vt:lpstr>印章及認可選項</vt:lpstr>
      <vt:lpstr>非畢業證書的退學證書</vt:lpstr>
      <vt:lpstr>第一階段：資訊收集及學習區域會議指導性問題</vt:lpstr>
      <vt:lpstr>分享你的想法</vt:lpstr>
      <vt:lpstr>我們的主要收穫</vt:lpstr>
      <vt:lpstr>謝謝</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Measures in New York State - Regional Information Meeting Breakout Room Presentation - Cantonese</dc:title>
  <dc:creator>New York State Education Department</dc:creator>
  <cp:lastModifiedBy>Emily</cp:lastModifiedBy>
  <cp:revision>40</cp:revision>
  <cp:lastPrinted>2021-10-26T15:29:10Z</cp:lastPrinted>
  <dcterms:created xsi:type="dcterms:W3CDTF">2021-10-22T13:03:38Z</dcterms:created>
  <dcterms:modified xsi:type="dcterms:W3CDTF">2021-12-06T17:27:10Z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0x010100FE4249FBCB944A448AFFC7AD2E1DCB2B</vt:lpwstr>
  </property>
</Properties>
</file>