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9" r:id="rId5"/>
  </p:sldMasterIdLst>
  <p:notesMasterIdLst>
    <p:notesMasterId r:id="rId17"/>
  </p:notesMasterIdLst>
  <p:sldIdLst>
    <p:sldId id="256" r:id="rId6"/>
    <p:sldId id="257" r:id="rId7"/>
    <p:sldId id="467" r:id="rId8"/>
    <p:sldId id="470" r:id="rId9"/>
    <p:sldId id="445" r:id="rId10"/>
    <p:sldId id="448" r:id="rId11"/>
    <p:sldId id="449" r:id="rId12"/>
    <p:sldId id="468" r:id="rId13"/>
    <p:sldId id="260" r:id="rId14"/>
    <p:sldId id="469" r:id="rId15"/>
    <p:sldId id="268" r:id="rId16"/>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Montague" initials="MM" lastIdx="13" clrIdx="0">
    <p:extLst>
      <p:ext uri="{19B8F6BF-5375-455C-9EA6-DF929625EA0E}">
        <p15:presenceInfo xmlns:p15="http://schemas.microsoft.com/office/powerpoint/2012/main" userId="S::melissa.montague@nysed.gov::5ea6cd2c-5b96-4050-b9e5-59645785377c" providerId="AD"/>
      </p:ext>
    </p:extLst>
  </p:cmAuthor>
  <p:cmAuthor id="2" name="Author" initials="  " lastIdx="6" clrIdx="1">
    <p:extLst>
      <p:ext uri="{19B8F6BF-5375-455C-9EA6-DF929625EA0E}">
        <p15:presenceInfo xmlns:p15="http://schemas.microsoft.com/office/powerpoint/2012/main" userId="Author" providerId="None"/>
      </p:ext>
    </p:extLst>
  </p:cmAuthor>
  <p:cmAuthor id="3" name="Emily DeSantis" initials="ED" lastIdx="4" clrIdx="2">
    <p:extLst>
      <p:ext uri="{19B8F6BF-5375-455C-9EA6-DF929625EA0E}">
        <p15:presenceInfo xmlns:p15="http://schemas.microsoft.com/office/powerpoint/2012/main" userId="S::Emily.DeSantis@nysed.gov::a5a297fc-9796-4275-be81-863f2ba65e21" providerId="AD"/>
      </p:ext>
    </p:extLst>
  </p:cmAuthor>
  <p:cmAuthor id="4" name="Kim Wilkins" initials="KW" lastIdx="1" clrIdx="3">
    <p:extLst>
      <p:ext uri="{19B8F6BF-5375-455C-9EA6-DF929625EA0E}">
        <p15:presenceInfo xmlns:p15="http://schemas.microsoft.com/office/powerpoint/2012/main" userId="S::kim.wilkins@nysed.gov::a205e5ae-c82a-4f1b-83b8-af979577b0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27" autoAdjust="0"/>
    <p:restoredTop sz="73025" autoAdjust="0"/>
  </p:normalViewPr>
  <p:slideViewPr>
    <p:cSldViewPr snapToGrid="0">
      <p:cViewPr varScale="1">
        <p:scale>
          <a:sx n="83" d="100"/>
          <a:sy n="83" d="100"/>
        </p:scale>
        <p:origin x="1548"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579BF494-BF82-465E-A63E-BEB3BA02E33D}" type="datetimeFigureOut">
              <a:rPr lang="en-US" smtClean="0"/>
              <a:t>12/3/2021</a:t>
            </a:fld>
            <a:endParaRPr lang="en-US" dirty="0"/>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8AD41C7E-BC45-4EB1-92B8-D34FAD436CB7}" type="slidenum">
              <a:rPr lang="en-US" smtClean="0"/>
              <a:t>‹#›</a:t>
            </a:fld>
            <a:endParaRPr lang="en-US" dirty="0"/>
          </a:p>
        </p:txBody>
      </p:sp>
    </p:spTree>
    <p:extLst>
      <p:ext uri="{BB962C8B-B14F-4D97-AF65-F5344CB8AC3E}">
        <p14:creationId xmlns:p14="http://schemas.microsoft.com/office/powerpoint/2010/main" val="1906297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29579" rtl="1">
              <a:defRPr/>
            </a:pPr>
            <a:r>
              <a:rPr lang="ar" b="0" i="0" u="none" baseline="0" dirty="0"/>
              <a:t>شكراً جزيلاً على تواجدك معنا اليوم. اسمي &lt;أدخل اسم ميسِّر غرفة الاجتماعات الفرعية&gt;.</a:t>
            </a:r>
            <a:r>
              <a:rPr lang="ar" b="0" i="1" u="none" baseline="0" dirty="0"/>
              <a:t> </a:t>
            </a:r>
            <a:r>
              <a:rPr lang="ar" b="0" i="0" u="none" baseline="0" dirty="0"/>
              <a:t>سأعمل مع &lt;أدخل أسماء مدون الملاحظات ومراقب الدردشة&gt; للمساعدة في تسهيل نشاط اليوم.  </a:t>
            </a:r>
          </a:p>
          <a:p>
            <a:endParaRPr lang="ar" dirty="0">
              <a:cs typeface="Calibri"/>
            </a:endParaRPr>
          </a:p>
          <a:p>
            <a:pPr algn="r" rtl="1"/>
            <a:r>
              <a:rPr lang="ar" b="0" i="0" u="none" baseline="0" dirty="0"/>
              <a:t>لدينا حوالي 90 دقيقة. سنبدأ بمقدمة موجزة.  بعد المقدمة، سأناقش متطلبات الدبلوم الحالية لولاية نيويورك، ثم سنقضي حوالي 10-12 دقيقة في مناقشة كل سؤال من الأسئلة الإرشادية الخمسة. سوف نقوم بتدوين الملاحظات أثناء تحدث الجميع. إذا كان أي شيء يقوله أحد الزملاء يثير فكرة ما، فلا تتردد في مشاركته في الدردشة. سنحفظ الدردشة أيضًا.</a:t>
            </a:r>
          </a:p>
          <a:p>
            <a:endParaRPr lang="ar" dirty="0"/>
          </a:p>
          <a:p>
            <a:pPr algn="r" rtl="1"/>
            <a:r>
              <a:rPr lang="ar" b="0" i="0" u="none" baseline="0" dirty="0"/>
              <a:t>بعد مناقشتنا، سننقل محادثتنا إلى منصة تقنية تسمى ThoughtExchange، والتي ستسمح لك بمشاركة آرائك والتفاعل مع أفكار الآخرين. </a:t>
            </a:r>
          </a:p>
          <a:p>
            <a:endParaRPr lang="ar" dirty="0"/>
          </a:p>
          <a:p>
            <a:pPr algn="r" rtl="1"/>
            <a:r>
              <a:rPr lang="ar" b="0" i="0" u="none" baseline="0" dirty="0"/>
              <a:t>حان الوقت الآن للبدء. </a:t>
            </a:r>
          </a:p>
          <a:p>
            <a:endParaRPr lang="ar" dirty="0">
              <a:cs typeface="Calibri"/>
            </a:endParaRPr>
          </a:p>
        </p:txBody>
      </p:sp>
      <p:sp>
        <p:nvSpPr>
          <p:cNvPr id="4" name="Slide Number Placeholder 3"/>
          <p:cNvSpPr>
            <a:spLocks noGrp="1"/>
          </p:cNvSpPr>
          <p:nvPr>
            <p:ph type="sldNum" sz="quarter" idx="5"/>
          </p:nvPr>
        </p:nvSpPr>
        <p:spPr/>
        <p:txBody>
          <a:bodyPr/>
          <a:lstStyle/>
          <a:p>
            <a:pPr algn="r" rtl="1"/>
            <a:fld id="{8AD41C7E-BC45-4EB1-92B8-D34FAD436CB7}" type="slidenum">
              <a:rPr/>
              <a:t>1</a:t>
            </a:fld>
            <a:endParaRPr lang="ar" dirty="0"/>
          </a:p>
        </p:txBody>
      </p:sp>
    </p:spTree>
    <p:extLst>
      <p:ext uri="{BB962C8B-B14F-4D97-AF65-F5344CB8AC3E}">
        <p14:creationId xmlns:p14="http://schemas.microsoft.com/office/powerpoint/2010/main" val="2037467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b="0" i="0" u="none" baseline="0"/>
              <a:t>الآن، كمجموعة سنتخذ قراراً بشأن أحد التوصيات من مناقشة اليوم.  ستتم مشاركة التوصيات هذه عندما نعود إلى غرفة الاجتماعات الرئيسية.</a:t>
            </a:r>
          </a:p>
        </p:txBody>
      </p:sp>
      <p:sp>
        <p:nvSpPr>
          <p:cNvPr id="4" name="Slide Number Placeholder 3"/>
          <p:cNvSpPr>
            <a:spLocks noGrp="1"/>
          </p:cNvSpPr>
          <p:nvPr>
            <p:ph type="sldNum" sz="quarter" idx="5"/>
          </p:nvPr>
        </p:nvSpPr>
        <p:spPr/>
        <p:txBody>
          <a:bodyPr/>
          <a:lstStyle/>
          <a:p>
            <a:pPr algn="r" rtl="1"/>
            <a:fld id="{8AD41C7E-BC45-4EB1-92B8-D34FAD436CB7}" type="slidenum">
              <a:rPr/>
              <a:t>10</a:t>
            </a:fld>
            <a:endParaRPr lang="ar" dirty="0"/>
          </a:p>
        </p:txBody>
      </p:sp>
    </p:spTree>
    <p:extLst>
      <p:ext uri="{BB962C8B-B14F-4D97-AF65-F5344CB8AC3E}">
        <p14:creationId xmlns:p14="http://schemas.microsoft.com/office/powerpoint/2010/main" val="3900984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7:notes"/>
          <p:cNvSpPr txBox="1">
            <a:spLocks noGrp="1"/>
          </p:cNvSpPr>
          <p:nvPr>
            <p:ph type="body" idx="1"/>
          </p:nvPr>
        </p:nvSpPr>
        <p:spPr>
          <a:xfrm>
            <a:off x="698500" y="4542243"/>
            <a:ext cx="5588000" cy="3716382"/>
          </a:xfrm>
          <a:prstGeom prst="rect">
            <a:avLst/>
          </a:prstGeom>
          <a:noFill/>
          <a:ln>
            <a:noFill/>
          </a:ln>
        </p:spPr>
        <p:txBody>
          <a:bodyPr spcFirstLastPara="1" wrap="square" lIns="92943" tIns="46459" rIns="92943" bIns="46459" anchor="t" anchorCtr="0">
            <a:noAutofit/>
          </a:bodyPr>
          <a:lstStyle/>
          <a:p>
            <a:pPr algn="r" rtl="1">
              <a:buSzPts val="1400"/>
            </a:pPr>
            <a:r>
              <a:rPr lang="ar" sz="1400" b="0" i="0" u="none" baseline="0" dirty="0">
                <a:latin typeface="+mn-lt"/>
                <a:cs typeface="Bold Italic Art" panose="02010400000000000000" pitchFamily="2" charset="-78"/>
              </a:rPr>
              <a:t>شكراً جزيلاً لكم جميعاً. إنني مندهش من كم الأفكار التي ناقشناها ومن كمية المعلومات التي غطيناها.</a:t>
            </a:r>
          </a:p>
          <a:p>
            <a:pPr algn="r" rtl="1">
              <a:buSzPts val="1400"/>
            </a:pPr>
            <a:endParaRPr lang="ar" sz="1400" dirty="0">
              <a:latin typeface="+mn-lt"/>
              <a:cs typeface="Bold Italic Art" panose="02010400000000000000" pitchFamily="2" charset="-78"/>
            </a:endParaRPr>
          </a:p>
          <a:p>
            <a:pPr algn="r" rtl="1">
              <a:buSzPts val="1400"/>
            </a:pPr>
            <a:r>
              <a:rPr lang="ar" sz="1400" b="0" i="0" u="none" baseline="0" dirty="0">
                <a:latin typeface="+mn-lt"/>
                <a:cs typeface="Bold Italic Art" panose="02010400000000000000" pitchFamily="2" charset="-78"/>
              </a:rPr>
              <a:t>سوف تتم إعادتنا جميعًا إلى غرفة الاجتماعات الرئيسية الآن. سأراكم هناك. شكراً لكم!</a:t>
            </a:r>
          </a:p>
          <a:p>
            <a:pPr algn="r" rtl="1">
              <a:buSzPts val="1400"/>
            </a:pPr>
            <a:endParaRPr lang="ar" sz="1400" i="1" dirty="0">
              <a:latin typeface="+mn-lt"/>
              <a:cs typeface="Bold Italic Art" panose="02010400000000000000" pitchFamily="2" charset="-78"/>
            </a:endParaRPr>
          </a:p>
          <a:p>
            <a:pPr algn="r" rtl="1">
              <a:buSzPts val="1400"/>
            </a:pPr>
            <a:r>
              <a:rPr lang="ar-SA" sz="1400" dirty="0">
                <a:latin typeface="+mn-lt"/>
                <a:cs typeface="Bold Italic Art" panose="02010400000000000000" pitchFamily="2" charset="-78"/>
              </a:rPr>
              <a:t>مراقب الدردشة‎: احفظ الدردشة قبل انتهاء جلسة بريك أوت‎.</a:t>
            </a:r>
          </a:p>
          <a:p>
            <a:pPr algn="r" rtl="1">
              <a:buSzPts val="1400"/>
            </a:pPr>
            <a:r>
              <a:rPr lang="ar-SA" sz="1400" dirty="0">
                <a:latin typeface="+mn-lt"/>
                <a:cs typeface="Bold Italic Art" panose="02010400000000000000" pitchFamily="2" charset="-78"/>
              </a:rPr>
              <a:t>مدونو الملاحظات: كن مستعدًا لكتابة التوصيات الرئيسية للمجموعة في محادثة الغرفة الرئيسية‎. ثم استخدم نموذج استبيان مكون 5 أسئلة إرشادية لمشاركة ملاحظاتك حول مناقشة المجموعة مع القسم‎.</a:t>
            </a:r>
            <a:endParaRPr lang="ar" sz="1400" dirty="0">
              <a:latin typeface="+mn-lt"/>
              <a:cs typeface="Bold Italic Art" panose="02010400000000000000" pitchFamily="2" charset="-78"/>
            </a:endParaRPr>
          </a:p>
          <a:p>
            <a:pPr algn="r" rtl="1">
              <a:buSzPts val="1400"/>
            </a:pPr>
            <a:endParaRPr sz="1400" dirty="0">
              <a:latin typeface="+mn-lt"/>
              <a:cs typeface="Bold Italic Art" panose="02010400000000000000" pitchFamily="2" charset="-78"/>
            </a:endParaRPr>
          </a:p>
        </p:txBody>
      </p:sp>
      <p:sp>
        <p:nvSpPr>
          <p:cNvPr id="215" name="Google Shape;215;p37:notes"/>
          <p:cNvSpPr>
            <a:spLocks noGrp="1" noRot="1" noChangeAspect="1"/>
          </p:cNvSpPr>
          <p:nvPr>
            <p:ph type="sldImg" idx="2"/>
          </p:nvPr>
        </p:nvSpPr>
        <p:spPr>
          <a:xfrm>
            <a:off x="661988" y="1179513"/>
            <a:ext cx="5661025" cy="3184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98500" y="4542243"/>
            <a:ext cx="5588000" cy="3716382"/>
          </a:xfrm>
          <a:prstGeom prst="rect">
            <a:avLst/>
          </a:prstGeom>
          <a:noFill/>
          <a:ln>
            <a:noFill/>
          </a:ln>
        </p:spPr>
        <p:txBody>
          <a:bodyPr spcFirstLastPara="1" wrap="square" lIns="92943" tIns="46459" rIns="92943" bIns="46459" anchor="t" anchorCtr="0">
            <a:noAutofit/>
          </a:bodyPr>
          <a:lstStyle/>
          <a:p>
            <a:pPr algn="r" rtl="1">
              <a:buSzPts val="1400"/>
            </a:pPr>
            <a:r>
              <a:rPr lang="ar-SA" dirty="0">
                <a:latin typeface="Adobe Kaiti Std R" panose="02020400000000000000" pitchFamily="18" charset="-128"/>
                <a:ea typeface="Adobe Kaiti Std R" panose="02020400000000000000" pitchFamily="18" charset="-128"/>
              </a:rPr>
              <a:t>سأدعوكم.... (يحدد المُيسِّر خطة لدعوة الأفراد للتحدث‎. على سبيل المثال، يدعو المُيسِّر الجميع واحدًا تلو الآخر، أو يختار المُيسِّر أول شخص يتحدث ثم يطلب من كل متحدث اختيار الشخص التالي الذي سيتحدث‎). </a:t>
            </a:r>
          </a:p>
          <a:p>
            <a:pPr algn="r" rtl="1">
              <a:buSzPts val="1400"/>
            </a:pPr>
            <a:endParaRPr lang="ar-SA" dirty="0">
              <a:latin typeface="Adobe Kaiti Std R" panose="02020400000000000000" pitchFamily="18" charset="-128"/>
              <a:ea typeface="Adobe Kaiti Std R" panose="02020400000000000000" pitchFamily="18" charset="-128"/>
            </a:endParaRPr>
          </a:p>
          <a:p>
            <a:pPr algn="r" rtl="1">
              <a:buSzPts val="1400"/>
            </a:pPr>
            <a:r>
              <a:rPr lang="ar-SA" dirty="0">
                <a:latin typeface="Adobe Kaiti Std R" panose="02020400000000000000" pitchFamily="18" charset="-128"/>
                <a:ea typeface="Adobe Kaiti Std R" panose="02020400000000000000" pitchFamily="18" charset="-128"/>
              </a:rPr>
              <a:t>يرجى تقديم نفسك من خلال إخبارنا باسمك ودورك والمجموعة (المجموعات) و/أو المنظمة (المنظمات) التي تمثلها‎.</a:t>
            </a:r>
          </a:p>
          <a:p>
            <a:pPr algn="r" rtl="1">
              <a:buSzPts val="1400"/>
            </a:pPr>
            <a:endParaRPr lang="ar-SA" dirty="0">
              <a:latin typeface="Adobe Kaiti Std R" panose="02020400000000000000" pitchFamily="18" charset="-128"/>
              <a:ea typeface="Adobe Kaiti Std R" panose="02020400000000000000" pitchFamily="18" charset="-128"/>
            </a:endParaRPr>
          </a:p>
          <a:p>
            <a:pPr algn="r" rtl="1">
              <a:buSzPts val="1400"/>
            </a:pPr>
            <a:r>
              <a:rPr lang="ar-SA" dirty="0">
                <a:latin typeface="Adobe Kaiti Std R" panose="02020400000000000000" pitchFamily="18" charset="-128"/>
                <a:ea typeface="Adobe Kaiti Std R" panose="02020400000000000000" pitchFamily="18" charset="-128"/>
              </a:rPr>
              <a:t>مقدمات (لا تزيد عن 5 دقائق). </a:t>
            </a:r>
          </a:p>
          <a:p>
            <a:pPr algn="r" rtl="1">
              <a:buSzPts val="1400"/>
            </a:pPr>
            <a:endParaRPr lang="ar-SA" dirty="0">
              <a:latin typeface="Adobe Kaiti Std R" panose="02020400000000000000" pitchFamily="18" charset="-128"/>
              <a:ea typeface="Adobe Kaiti Std R" panose="02020400000000000000" pitchFamily="18" charset="-128"/>
            </a:endParaRPr>
          </a:p>
          <a:p>
            <a:pPr algn="r" rtl="1">
              <a:buSzPts val="1400"/>
            </a:pPr>
            <a:r>
              <a:rPr lang="ar-SA" dirty="0">
                <a:latin typeface="Adobe Kaiti Std R" panose="02020400000000000000" pitchFamily="18" charset="-128"/>
                <a:ea typeface="Adobe Kaiti Std R" panose="02020400000000000000" pitchFamily="18" charset="-128"/>
              </a:rPr>
              <a:t>اسمح لجميع المشاركين بتقديم أنفسهم‎. </a:t>
            </a:r>
          </a:p>
          <a:p>
            <a:pPr algn="r" rtl="1">
              <a:buSzPts val="1400"/>
            </a:pPr>
            <a:endParaRPr lang="ar-SA" dirty="0">
              <a:latin typeface="Adobe Kaiti Std R" panose="02020400000000000000" pitchFamily="18" charset="-128"/>
              <a:ea typeface="Adobe Kaiti Std R" panose="02020400000000000000" pitchFamily="18" charset="-128"/>
            </a:endParaRPr>
          </a:p>
          <a:p>
            <a:pPr algn="r" rtl="1">
              <a:buSzPts val="1400"/>
            </a:pPr>
            <a:endParaRPr lang="ar" dirty="0">
              <a:latin typeface="Adobe Kaiti Std R" panose="02020400000000000000" pitchFamily="18" charset="-128"/>
              <a:ea typeface="Adobe Kaiti Std R" panose="02020400000000000000" pitchFamily="18" charset="-128"/>
            </a:endParaRPr>
          </a:p>
        </p:txBody>
      </p:sp>
      <p:sp>
        <p:nvSpPr>
          <p:cNvPr id="119" name="Google Shape;119;p2:notes"/>
          <p:cNvSpPr>
            <a:spLocks noGrp="1" noRot="1" noChangeAspect="1"/>
          </p:cNvSpPr>
          <p:nvPr>
            <p:ph type="sldImg" idx="2"/>
          </p:nvPr>
        </p:nvSpPr>
        <p:spPr>
          <a:xfrm>
            <a:off x="661988" y="1179513"/>
            <a:ext cx="5661025" cy="3184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535796"/>
            <a:ext cx="5588000" cy="3716382"/>
          </a:xfrm>
        </p:spPr>
        <p:txBody>
          <a:bodyPr/>
          <a:lstStyle/>
          <a:p>
            <a:pPr algn="r" rtl="1"/>
            <a:r>
              <a:rPr lang="ar" sz="1400" b="0" i="0" u="none" baseline="0" dirty="0">
                <a:latin typeface="Arial" panose="020B0604020202020204" pitchFamily="34" charset="0"/>
                <a:cs typeface="Arial" panose="020B0604020202020204" pitchFamily="34" charset="0"/>
              </a:rPr>
              <a:t>قبل أن نبدأ مناقشة حول الشكل الذي يمكن أن تبدو عليه متطلبات التخرج في المستقبل، سأقدم نظرة عامة على متطلبات دبلومة NYS الحالية. في البريد الإلكتروني الخاص بالتسجيل، تلقيت مصدرين يشرحان متطلبات دبلومة NYS الحالية. سيقوم مراقب الدردشة الخاص بنا بإدراج روابط هذه الموارد في الدردشة أيضًا.</a:t>
            </a:r>
          </a:p>
          <a:p>
            <a:endParaRPr lang="ar" sz="1400" dirty="0">
              <a:latin typeface="Arial" panose="020B0604020202020204" pitchFamily="34" charset="0"/>
              <a:cs typeface="Arial" panose="020B0604020202020204" pitchFamily="34" charset="0"/>
            </a:endParaRPr>
          </a:p>
          <a:p>
            <a:pPr algn="r" rtl="1"/>
            <a:r>
              <a:rPr lang="ar" sz="1400" b="0" i="0" u="none" baseline="0" dirty="0">
                <a:latin typeface="Arial" panose="020B0604020202020204" pitchFamily="34" charset="0"/>
                <a:cs typeface="Arial" panose="020B0604020202020204" pitchFamily="34" charset="0"/>
              </a:rPr>
              <a:t>للحصول على دبلومةNYS ، يجب على الطلاب استيفاء متطلبات الساعات المعتمدة والتقييم.  هذه المتطلبات منفصلة ومتميزة ولا يجب أن تحدث في وقت واحد.  </a:t>
            </a:r>
          </a:p>
          <a:p>
            <a:endParaRPr lang="ar" sz="1400" dirty="0">
              <a:latin typeface="Arial" panose="020B0604020202020204" pitchFamily="34" charset="0"/>
              <a:cs typeface="Arial" panose="020B0604020202020204" pitchFamily="34" charset="0"/>
            </a:endParaRPr>
          </a:p>
          <a:p>
            <a:pPr algn="r" rtl="1"/>
            <a:r>
              <a:rPr lang="ar" sz="1400" b="0" i="0" u="none" baseline="0" dirty="0">
                <a:latin typeface="Arial" panose="020B0604020202020204" pitchFamily="34" charset="0"/>
                <a:cs typeface="Arial" panose="020B0604020202020204" pitchFamily="34" charset="0"/>
              </a:rPr>
              <a:t>يوضح جدول توزيع الساعات المعتمدة هذا الحد الأدنى لعدد الساعات المطلوبة لكل تخصص.  من المهم ملاحظة أنه في معظم التخصصات، </a:t>
            </a:r>
            <a:r>
              <a:rPr lang="ar-SA" sz="1400" b="0" i="0" u="none" baseline="0" dirty="0">
                <a:latin typeface="Arial" panose="020B0604020202020204" pitchFamily="34" charset="0"/>
                <a:cs typeface="Arial" panose="020B0604020202020204" pitchFamily="34" charset="0"/>
              </a:rPr>
              <a:t>أن </a:t>
            </a:r>
            <a:r>
              <a:rPr lang="ar" sz="1400" b="0" i="0" u="none" baseline="0" dirty="0">
                <a:latin typeface="Arial" panose="020B0604020202020204" pitchFamily="34" charset="0"/>
                <a:cs typeface="Arial" panose="020B0604020202020204" pitchFamily="34" charset="0"/>
              </a:rPr>
              <a:t>يختار الطلاب ال</a:t>
            </a:r>
            <a:r>
              <a:rPr lang="ar-SA" sz="1400" b="0" i="0" u="none" baseline="0" dirty="0">
                <a:latin typeface="Arial" panose="020B0604020202020204" pitchFamily="34" charset="0"/>
                <a:cs typeface="Arial" panose="020B0604020202020204" pitchFamily="34" charset="0"/>
              </a:rPr>
              <a:t>مقررات</a:t>
            </a:r>
            <a:r>
              <a:rPr lang="ar" sz="1400" b="0" i="0" u="none" baseline="0" dirty="0">
                <a:latin typeface="Arial" panose="020B0604020202020204" pitchFamily="34" charset="0"/>
                <a:cs typeface="Arial" panose="020B0604020202020204" pitchFamily="34" charset="0"/>
              </a:rPr>
              <a:t> التي يرغبون في الالتحاق بها للوفاء بالحد الأدنى من المتطلبات. على سبيل المثال، في العلوم، يأخذ بعض الطلاب علم الأحياء والكيمياء وعلوم الأرض، بينما يأخذ آخرون العلوم البيئية والطب الشرعي والفيزياء.  يمكن أن تحتسب أي دورات علمية على مستوى المدرسة الثانوية ضمن </a:t>
            </a:r>
            <a:r>
              <a:rPr lang="ar-SA" sz="1400" b="0" i="0" u="none" baseline="0" dirty="0">
                <a:latin typeface="Arial" panose="020B0604020202020204" pitchFamily="34" charset="0"/>
                <a:cs typeface="Arial" panose="020B0604020202020204" pitchFamily="34" charset="0"/>
              </a:rPr>
              <a:t>الساعات</a:t>
            </a:r>
            <a:r>
              <a:rPr lang="ar" sz="1400" b="0" i="0" u="none" baseline="0" dirty="0">
                <a:latin typeface="Arial" panose="020B0604020202020204" pitchFamily="34" charset="0"/>
                <a:cs typeface="Arial" panose="020B0604020202020204" pitchFamily="34" charset="0"/>
              </a:rPr>
              <a:t> الثلاثة المطلوبة. </a:t>
            </a:r>
          </a:p>
          <a:p>
            <a:endParaRPr lang="ar" sz="1400" dirty="0">
              <a:latin typeface="Arial" panose="020B0604020202020204" pitchFamily="34" charset="0"/>
              <a:cs typeface="Arial" panose="020B0604020202020204" pitchFamily="34" charset="0"/>
            </a:endParaRPr>
          </a:p>
          <a:p>
            <a:pPr algn="r" rtl="1"/>
            <a:r>
              <a:rPr lang="ar" sz="1400" b="0" i="0" u="none" baseline="0" dirty="0">
                <a:latin typeface="Arial" panose="020B0604020202020204" pitchFamily="34" charset="0"/>
                <a:cs typeface="Arial" panose="020B0604020202020204" pitchFamily="34" charset="0"/>
              </a:rPr>
              <a:t>هناك عدد قليل من </a:t>
            </a:r>
            <a:r>
              <a:rPr lang="ar-SA" sz="1400" b="0" i="0" u="none" baseline="0" dirty="0">
                <a:latin typeface="Arial" panose="020B0604020202020204" pitchFamily="34" charset="0"/>
                <a:cs typeface="Arial" panose="020B0604020202020204" pitchFamily="34" charset="0"/>
              </a:rPr>
              <a:t>المقررات </a:t>
            </a:r>
            <a:r>
              <a:rPr lang="ar" sz="1400" b="0" i="0" u="none" baseline="0" dirty="0">
                <a:latin typeface="Arial" panose="020B0604020202020204" pitchFamily="34" charset="0"/>
                <a:cs typeface="Arial" panose="020B0604020202020204" pitchFamily="34" charset="0"/>
              </a:rPr>
              <a:t>المطلوبة: يجب على جميع الطلاب الحصول على نصف ساعة معتمدة في الصحة وجميع الساعات المعتمدة في الدراسات الاجتماعية موصوفة للطلاب (ساعتان في التاريخ العالمي والجغرافيا، وساعة معتمدة واحدة في تاريخ الولايات المتحدة، ونصف ساعة معتمدة في المشاركة في الحكومة، ونصف ساعة معتمدة في الاقتصاد).</a:t>
            </a:r>
          </a:p>
          <a:p>
            <a:endParaRPr lang="ar"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lgn="r" defTabSz="464790" rtl="1">
              <a:defRPr/>
            </a:pPr>
            <a:fld id="{B1D89EA1-0C5E-4F0A-9E00-59E7E473A8B0}" type="slidenum">
              <a:rPr>
                <a:solidFill>
                  <a:prstClr val="black"/>
                </a:solidFill>
                <a:latin typeface="Calibri" panose="020F0502020204030204"/>
              </a:rPr>
              <a:pPr defTabSz="464790">
                <a:defRPr/>
              </a:pPr>
              <a:t>3</a:t>
            </a:fld>
            <a:endParaRPr lang="ar" dirty="0">
              <a:solidFill>
                <a:prstClr val="black"/>
              </a:solidFill>
              <a:latin typeface="Calibri" panose="020F0502020204030204"/>
            </a:endParaRPr>
          </a:p>
        </p:txBody>
      </p:sp>
    </p:spTree>
    <p:extLst>
      <p:ext uri="{BB962C8B-B14F-4D97-AF65-F5344CB8AC3E}">
        <p14:creationId xmlns:p14="http://schemas.microsoft.com/office/powerpoint/2010/main" val="1324374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b="0" i="0" u="none" baseline="0" dirty="0">
                <a:latin typeface="Arial" panose="020B0604020202020204" pitchFamily="34" charset="0"/>
                <a:ea typeface="ＭＳ Ｐゴシック" pitchFamily="34" charset="-128"/>
                <a:cs typeface="Arial" panose="020B0604020202020204" pitchFamily="34" charset="0"/>
              </a:rPr>
              <a:t>بالإضافة إلى 22 وحدة معتمدة، يجب على الطلاب أيضًا استيفاء متطلبات تقييم NYS للحصول على دبلوم.  </a:t>
            </a:r>
          </a:p>
          <a:p>
            <a:endParaRPr lang="ar" altLang="en-US" dirty="0">
              <a:latin typeface="Arial" panose="020B0604020202020204" pitchFamily="34" charset="0"/>
              <a:ea typeface="ＭＳ Ｐゴシック" pitchFamily="34" charset="-128"/>
              <a:cs typeface="Arial" panose="020B0604020202020204" pitchFamily="34" charset="0"/>
            </a:endParaRPr>
          </a:p>
          <a:p>
            <a:pPr algn="r" rtl="1"/>
            <a:r>
              <a:rPr lang="ar" b="0" i="0" u="none" baseline="0" dirty="0">
                <a:latin typeface="Arial" panose="020B0604020202020204" pitchFamily="34" charset="0"/>
                <a:ea typeface="ＭＳ Ｐゴシック" pitchFamily="34" charset="-128"/>
                <a:cs typeface="Arial" panose="020B0604020202020204" pitchFamily="34" charset="0"/>
              </a:rPr>
              <a:t>لتلبية متطلبات التقييم، يجب على الطلاب إكمال مسار 4 + 1.  يجب على جميع الطلاب اجتياز تقييم واحد (اختبار حكام أو بديل معتمد من القسم) في كل من التخصصات الأربعة (اللغة الإنجليزية والرياضيات والعلوم والدراسات الاجتماعية) بالإضافة إلى إكمال مسار واحد.  </a:t>
            </a:r>
          </a:p>
          <a:p>
            <a:endParaRPr lang="ar" altLang="en-US" dirty="0">
              <a:latin typeface="Arial" panose="020B0604020202020204" pitchFamily="34" charset="0"/>
              <a:ea typeface="ＭＳ Ｐゴシック" pitchFamily="34" charset="-128"/>
              <a:cs typeface="Arial" panose="020B0604020202020204" pitchFamily="34" charset="0"/>
            </a:endParaRPr>
          </a:p>
          <a:p>
            <a:pPr algn="r" rtl="1"/>
            <a:r>
              <a:rPr lang="ar" b="0" i="0" u="none" baseline="0" dirty="0">
                <a:latin typeface="Arial" panose="020B0604020202020204" pitchFamily="34" charset="0"/>
                <a:ea typeface="ＭＳ Ｐゴシック" pitchFamily="34" charset="-128"/>
                <a:cs typeface="Arial" panose="020B0604020202020204" pitchFamily="34" charset="0"/>
              </a:rPr>
              <a:t>للوصول إلى اختبار الحكام الذي يختارونه، يتعين على الطلاب أولاً إكمال الدورة التدريبية المؤدية إلى الاختبار.  لا يتم إنشاء جميع المسارات على قدم المساواة بمعنى أن كل مسار له متطلبات مختلفة </a:t>
            </a:r>
          </a:p>
          <a:p>
            <a:endParaRPr lang="ar" altLang="en-US" dirty="0">
              <a:latin typeface="Arial" panose="020B0604020202020204" pitchFamily="34" charset="0"/>
              <a:ea typeface="ＭＳ Ｐゴシック" pitchFamily="34" charset="-128"/>
              <a:cs typeface="Arial" panose="020B0604020202020204" pitchFamily="34" charset="0"/>
            </a:endParaRPr>
          </a:p>
          <a:p>
            <a:pPr marL="171450" indent="-171450" algn="r" rtl="1">
              <a:buFont typeface="Arial" panose="020B0604020202020204" pitchFamily="34" charset="0"/>
              <a:buChar char="•"/>
            </a:pPr>
            <a:r>
              <a:rPr lang="ar" b="0" i="0" u="none" baseline="0" dirty="0">
                <a:latin typeface="Arial" panose="020B0604020202020204" pitchFamily="34" charset="0"/>
                <a:ea typeface="ＭＳ Ｐゴシック" pitchFamily="34" charset="-128"/>
                <a:cs typeface="Arial" panose="020B0604020202020204" pitchFamily="34" charset="0"/>
              </a:rPr>
              <a:t>من أجل انجاز مسارSTEM ، يجب أن يحصل الطلاب على درجة النجاح في اختبار حكام إضافي واحد أو بديل معتمد من القسم في الرياضيات أو العلوم.</a:t>
            </a:r>
          </a:p>
          <a:p>
            <a:pPr marL="171450" indent="-171450" algn="r" rtl="1">
              <a:buFont typeface="Arial" panose="020B0604020202020204" pitchFamily="34" charset="0"/>
              <a:buChar char="•"/>
            </a:pPr>
            <a:r>
              <a:rPr lang="ar" b="0" i="0" u="none" baseline="0" dirty="0">
                <a:latin typeface="Arial" panose="020B0604020202020204" pitchFamily="34" charset="0"/>
                <a:ea typeface="ＭＳ Ｐゴシック" pitchFamily="34" charset="-128"/>
                <a:cs typeface="Arial" panose="020B0604020202020204" pitchFamily="34" charset="0"/>
              </a:rPr>
              <a:t>من أجل انجاز مسار العلوم الإنسانية، يجب على الطلاب الحصول على درجة النجاح في اختبار حكام إضافي واحد أو بديل معتمد من القسم باللغة الإنجليزية أو الدراسات الاجتماعية.</a:t>
            </a:r>
          </a:p>
          <a:p>
            <a:pPr marL="171450" indent="-171450" algn="r" rtl="1">
              <a:buFont typeface="Arial" panose="020B0604020202020204" pitchFamily="34" charset="0"/>
              <a:buChar char="•"/>
            </a:pPr>
            <a:r>
              <a:rPr lang="ar" b="0" i="0" u="none" baseline="0" dirty="0">
                <a:latin typeface="Arial" panose="020B0604020202020204" pitchFamily="34" charset="0"/>
                <a:ea typeface="ＭＳ Ｐゴシック" pitchFamily="34" charset="-128"/>
                <a:cs typeface="Arial" panose="020B0604020202020204" pitchFamily="34" charset="0"/>
              </a:rPr>
              <a:t>يجب أن يحصل الطلاب على درجة النجاح في اختبار المسار المعتمد من الإدارة في الفنون للنجاح في مسار الفنون.  حاليًا، هذا يعني أنه يجب عليهم اجتياز اختبار AP أو IB في الفن.</a:t>
            </a:r>
          </a:p>
          <a:p>
            <a:pPr marL="171450" indent="-171450" algn="r" rtl="1">
              <a:buFont typeface="Arial" panose="020B0604020202020204" pitchFamily="34" charset="0"/>
              <a:buChar char="•"/>
            </a:pPr>
            <a:r>
              <a:rPr lang="ar" b="0" i="0" u="none" baseline="0" dirty="0">
                <a:latin typeface="Arial" panose="020B0604020202020204" pitchFamily="34" charset="0"/>
                <a:ea typeface="ＭＳ Ｐゴシック" pitchFamily="34" charset="-128"/>
                <a:cs typeface="Arial" panose="020B0604020202020204" pitchFamily="34" charset="0"/>
              </a:rPr>
              <a:t>من أجل انجاز مسار اللغات العالمية، يجب أن يحصل الطلاب على درجة النجاح في امتحان المسار المعتمد من القسم بلغة أخرى غير الإنجليزية.  يعني هذا عادةً أن الطالب أكمل 3 دورات بلغة عالمية من أجل الوصول إلى هذا الاختبار.</a:t>
            </a:r>
          </a:p>
          <a:p>
            <a:pPr marL="171450" indent="-171450" algn="r" rtl="1">
              <a:buFont typeface="Arial" panose="020B0604020202020204" pitchFamily="34" charset="0"/>
              <a:buChar char="•"/>
            </a:pPr>
            <a:r>
              <a:rPr lang="ar" b="0" i="0" u="none" baseline="0" dirty="0">
                <a:latin typeface="Arial" panose="020B0604020202020204" pitchFamily="34" charset="0"/>
                <a:ea typeface="ＭＳ Ｐゴシック" pitchFamily="34" charset="-128"/>
                <a:cs typeface="Arial" panose="020B0604020202020204" pitchFamily="34" charset="0"/>
              </a:rPr>
              <a:t>من أجل انجاز مسار برنامج التعليم المهني والتقني (CTE)، يجب على الطلاب إكمال بنجاح برنامج التعليم المهني والتقني المعتمد من الإدارة والذي يتكون من 3-5 دورات؛ ويجب على الطلاب أيضًا الحصول على درجة النجاح في التقييم الفني المكون من 3 أجزاء لبرنامج التعليم المهني والتقني (CTE).</a:t>
            </a:r>
          </a:p>
          <a:p>
            <a:pPr marL="171450" indent="-171450" algn="r" rtl="1">
              <a:buFont typeface="Arial" panose="020B0604020202020204" pitchFamily="34" charset="0"/>
              <a:buChar char="•"/>
            </a:pPr>
            <a:r>
              <a:rPr lang="ar" b="0" i="0" u="none" baseline="0" dirty="0">
                <a:latin typeface="Arial" panose="020B0604020202020204" pitchFamily="34" charset="0"/>
                <a:ea typeface="ＭＳ Ｐゴシック" pitchFamily="34" charset="-128"/>
                <a:cs typeface="Arial" panose="020B0604020202020204" pitchFamily="34" charset="0"/>
              </a:rPr>
              <a:t>من أجل انجاز مسار التطوير الوظيفي والدراسات المهنية (CDOS)، يجب على الطلاب إكمال دورتين للتدريب المهني المستمر، و 54ساعة من التعلم القائم على العمل، وخطة مهنية، وملف تعريف للتوظيف. يمكن للطلاب أيضًا اجتياز تقييم المسار المعتمد من القسم في التطوير الوظيفي والدراسات المهنية لإكمال مسار CDOS.</a:t>
            </a:r>
          </a:p>
          <a:p>
            <a:pPr marL="171450" indent="-171450" algn="r" rtl="1">
              <a:buFont typeface="Arial" panose="020B0604020202020204" pitchFamily="34" charset="0"/>
              <a:buChar char="•"/>
            </a:pPr>
            <a:r>
              <a:rPr lang="ar" sz="1600" b="0" i="0" u="none" baseline="0" dirty="0">
                <a:highlight>
                  <a:srgbClr val="FFFF00"/>
                </a:highlight>
                <a:latin typeface="Calibri" panose="020F0502020204030204" pitchFamily="34" charset="0"/>
                <a:ea typeface="Times New Roman" panose="02020603050405020304" pitchFamily="18" charset="0"/>
              </a:rPr>
              <a:t>سيقوم عدد مختار من مدارس NYS بتجربة ختم الاستعداد المدني خلال العام الدراسي 2021-22.  في المستقبل، سيتمكن جميع الطلاب من استخدام ختم الجاهزية المدنية للوفاء بمتطلبات مسار +1.</a:t>
            </a:r>
            <a:endParaRPr lang="ar" sz="1600" b="0" dirty="0">
              <a:latin typeface="Calibri" panose="020F0502020204030204" pitchFamily="34" charset="0"/>
              <a:ea typeface="Times New Roman" panose="02020603050405020304" pitchFamily="18" charset="0"/>
            </a:endParaRPr>
          </a:p>
          <a:p>
            <a:endParaRPr lang="ar" altLang="en-US" dirty="0">
              <a:latin typeface="Arial" panose="020B0604020202020204" pitchFamily="34" charset="0"/>
              <a:ea typeface="ＭＳ Ｐゴシック" pitchFamily="34" charset="-128"/>
              <a:cs typeface="Arial" panose="020B0604020202020204" pitchFamily="34" charset="0"/>
            </a:endParaRPr>
          </a:p>
          <a:p>
            <a:pPr algn="r" rtl="1"/>
            <a:r>
              <a:rPr lang="ar" b="0" i="0" u="none" baseline="0" dirty="0">
                <a:latin typeface="Arial" panose="020B0604020202020204" pitchFamily="34" charset="0"/>
                <a:ea typeface="ＭＳ Ｐゴシック" pitchFamily="34" charset="-128"/>
                <a:cs typeface="Arial" panose="020B0604020202020204" pitchFamily="34" charset="0"/>
              </a:rPr>
              <a:t>إذا لم يكن الطلاب قادرين على الحصول على الدرجة النجاح وهي 65 في امتحانات الحكام، فإنه يسمح لهم بالتأهل لتقديم على الاستئناف شبكات الأمان وقرار المشرف.  عادةً ما يحصل الطلاب الذين يستفيدون من هذه الخيارات على دبلوم محلي معتمد من الدولة بدلاً من دبلومة الحكام.</a:t>
            </a:r>
          </a:p>
          <a:p>
            <a:endParaRPr lang="ar" dirty="0"/>
          </a:p>
        </p:txBody>
      </p:sp>
      <p:sp>
        <p:nvSpPr>
          <p:cNvPr id="4" name="Slide Number Placeholder 3"/>
          <p:cNvSpPr>
            <a:spLocks noGrp="1"/>
          </p:cNvSpPr>
          <p:nvPr>
            <p:ph type="sldNum" sz="quarter" idx="5"/>
          </p:nvPr>
        </p:nvSpPr>
        <p:spPr/>
        <p:txBody>
          <a:bodyPr/>
          <a:lstStyle/>
          <a:p>
            <a:pPr algn="r" rtl="1"/>
            <a:fld id="{8AD41C7E-BC45-4EB1-92B8-D34FAD436CB7}" type="slidenum">
              <a:rPr/>
              <a:t>4</a:t>
            </a:fld>
            <a:endParaRPr lang="ar" dirty="0"/>
          </a:p>
        </p:txBody>
      </p:sp>
    </p:spTree>
    <p:extLst>
      <p:ext uri="{BB962C8B-B14F-4D97-AF65-F5344CB8AC3E}">
        <p14:creationId xmlns:p14="http://schemas.microsoft.com/office/powerpoint/2010/main" val="415982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542243"/>
            <a:ext cx="5588000" cy="3851769"/>
          </a:xfrm>
        </p:spPr>
        <p:txBody>
          <a:bodyPr/>
          <a:lstStyle/>
          <a:p>
            <a:pPr algn="r" rtl="1"/>
            <a:r>
              <a:rPr lang="ar" sz="1400" b="0" i="0" u="none" baseline="0" dirty="0">
                <a:latin typeface="Arial" panose="020B0604020202020204" pitchFamily="34" charset="0"/>
                <a:cs typeface="Arial" panose="020B0604020202020204" pitchFamily="34" charset="0"/>
              </a:rPr>
              <a:t>يوجد حاليًا ثلاثة أنواع من دبلومات المدارس الثانوية: المحلية، والحكام، والحكام ذات التصنيف المتقدم.</a:t>
            </a:r>
          </a:p>
          <a:p>
            <a:endParaRPr lang="ar" sz="1400" b="0" dirty="0">
              <a:latin typeface="Arial" panose="020B0604020202020204" pitchFamily="34" charset="0"/>
              <a:cs typeface="Arial" panose="020B0604020202020204" pitchFamily="34" charset="0"/>
            </a:endParaRPr>
          </a:p>
          <a:p>
            <a:pPr algn="r" rtl="1"/>
            <a:r>
              <a:rPr lang="ar" sz="1400" b="0" i="0" u="none" baseline="0" dirty="0">
                <a:latin typeface="Arial" panose="020B0604020202020204" pitchFamily="34" charset="0"/>
                <a:cs typeface="Arial" panose="020B0604020202020204" pitchFamily="34" charset="0"/>
              </a:rPr>
              <a:t>تسمح اللوائح الحالية ببعض المرونة في تلبية متطلبات التقييم.  تشمل هذه الدرجات الجذابة التي تقع ضمن عدد معين من نقاط النجاح، وشبكات أمان منخفضة للنجاح (درجات منخفضة تصل إلى 45 على سبيل المثال) للطلاب ذوي الإعاقة، وخيار قرار المشرف للطلاب ذوي الإعاقة الذين أتموا بنجاح جميع الدورات الدراسية الخاصة بهم ولكن لم يتمكنوا من اجتياز أو حتى تلبية شبكة أمان في تقييم واحد أو أكثر من التقييمات المطلوبة.</a:t>
            </a:r>
          </a:p>
          <a:p>
            <a:endParaRPr lang="ar" sz="1400" b="0" dirty="0">
              <a:latin typeface="Arial" panose="020B0604020202020204" pitchFamily="34" charset="0"/>
              <a:cs typeface="Arial" panose="020B0604020202020204" pitchFamily="34" charset="0"/>
            </a:endParaRPr>
          </a:p>
          <a:p>
            <a:pPr algn="r" rtl="1"/>
            <a:r>
              <a:rPr lang="ar" sz="1400" b="0" i="0" u="none" baseline="0" dirty="0">
                <a:latin typeface="Arial" panose="020B0604020202020204" pitchFamily="34" charset="0"/>
                <a:cs typeface="Arial" panose="020B0604020202020204" pitchFamily="34" charset="0"/>
              </a:rPr>
              <a:t>تتطلب جميع أنواع الدبلومات من الطلاب</a:t>
            </a:r>
            <a:r>
              <a:rPr lang="ar-SA" sz="1400" b="0" i="0" u="none" baseline="0" dirty="0">
                <a:latin typeface="Arial" panose="020B0604020202020204" pitchFamily="34" charset="0"/>
                <a:cs typeface="Arial" panose="020B0604020202020204" pitchFamily="34" charset="0"/>
              </a:rPr>
              <a:t> اكمال</a:t>
            </a:r>
            <a:r>
              <a:rPr lang="ar" sz="1400" b="0" i="0" u="none" baseline="0" dirty="0">
                <a:latin typeface="Arial" panose="020B0604020202020204" pitchFamily="34" charset="0"/>
                <a:cs typeface="Arial" panose="020B0604020202020204" pitchFamily="34" charset="0"/>
              </a:rPr>
              <a:t> 22 وحدة معتمدة كما هو موضح في جدول توزيع الساعات المعتمدة. عادةً ما يحصل الطلاب الذين يستوفون متطلبات الساعات المعتمدة ويستخدمون الاستئناف أو شبكات الأمان أو قرار المشرف للوفاء بمتطلبات التقييم على دبلوم محلي.  </a:t>
            </a:r>
          </a:p>
          <a:p>
            <a:endParaRPr lang="ar" sz="1400" b="0" dirty="0">
              <a:latin typeface="Arial" panose="020B0604020202020204" pitchFamily="34" charset="0"/>
              <a:cs typeface="Arial" panose="020B0604020202020204" pitchFamily="34" charset="0"/>
            </a:endParaRPr>
          </a:p>
          <a:p>
            <a:pPr algn="r" rtl="1"/>
            <a:r>
              <a:rPr lang="ar" sz="1400" b="0" i="0" u="none" baseline="0" dirty="0">
                <a:latin typeface="Arial" panose="020B0604020202020204" pitchFamily="34" charset="0"/>
                <a:cs typeface="Arial" panose="020B0604020202020204" pitchFamily="34" charset="0"/>
              </a:rPr>
              <a:t>يحصل الطلاب الذين يستوفون متطلبات الساعات المعتمدة ويحصلون على درجات النجاح في جميع التقييمات المطلوبة على دبلومة الحكام. يمكن للطلاب استئناف اختبار الحكام </a:t>
            </a:r>
            <a:r>
              <a:rPr lang="ar-SA" sz="1400" b="0" i="0" u="none" baseline="0" dirty="0">
                <a:latin typeface="Arial" panose="020B0604020202020204" pitchFamily="34" charset="0"/>
                <a:cs typeface="Arial" panose="020B0604020202020204" pitchFamily="34" charset="0"/>
              </a:rPr>
              <a:t>ب</a:t>
            </a:r>
            <a:r>
              <a:rPr lang="ar" sz="1400" b="0" i="0" u="none" baseline="0" dirty="0">
                <a:latin typeface="Arial" panose="020B0604020202020204" pitchFamily="34" charset="0"/>
                <a:cs typeface="Arial" panose="020B0604020202020204" pitchFamily="34" charset="0"/>
              </a:rPr>
              <a:t>ما لا يزيد عن 5 نقاط دون النجاح (60-64) ولا يزالون يحصلون على دبلومة الحكام.</a:t>
            </a:r>
          </a:p>
          <a:p>
            <a:endParaRPr lang="ar" sz="1400" b="0" dirty="0">
              <a:latin typeface="Arial" panose="020B0604020202020204" pitchFamily="34" charset="0"/>
              <a:cs typeface="Arial" panose="020B0604020202020204" pitchFamily="34" charset="0"/>
            </a:endParaRPr>
          </a:p>
          <a:p>
            <a:pPr algn="r" rtl="1"/>
            <a:r>
              <a:rPr lang="ar" sz="1400" b="0" i="0" u="none" baseline="0" dirty="0">
                <a:latin typeface="Arial" panose="020B0604020202020204" pitchFamily="34" charset="0"/>
                <a:cs typeface="Arial" panose="020B0604020202020204" pitchFamily="34" charset="0"/>
              </a:rPr>
              <a:t>الطلاب الذين يستوفون متطلبات الساعات المعتمدة، ويحصلون على درجات النجاح في جميع التقييمات المطلوبة بما في ذلك مادتين رياضيات إضافية ومادة علوم إضافي، وإكمال تسلسل في اللغات العالمية أو الفنون أو برنامج التعليم المهني والتقني (CTE) ويحصلون على دبلومة الحكام ذات التصنيف المتقدم.</a:t>
            </a:r>
          </a:p>
          <a:p>
            <a:endParaRPr lang="ar" dirty="0"/>
          </a:p>
        </p:txBody>
      </p:sp>
      <p:sp>
        <p:nvSpPr>
          <p:cNvPr id="4" name="Slide Number Placeholder 3"/>
          <p:cNvSpPr>
            <a:spLocks noGrp="1"/>
          </p:cNvSpPr>
          <p:nvPr>
            <p:ph type="sldNum" sz="quarter" idx="5"/>
          </p:nvPr>
        </p:nvSpPr>
        <p:spPr/>
        <p:txBody>
          <a:bodyPr/>
          <a:lstStyle/>
          <a:p>
            <a:pPr algn="r" defTabSz="464790" rtl="1">
              <a:defRPr/>
            </a:pPr>
            <a:fld id="{B1D89EA1-0C5E-4F0A-9E00-59E7E473A8B0}" type="slidenum">
              <a:rPr>
                <a:solidFill>
                  <a:prstClr val="black"/>
                </a:solidFill>
                <a:latin typeface="Calibri" panose="020F0502020204030204"/>
              </a:rPr>
              <a:pPr defTabSz="464790">
                <a:defRPr/>
              </a:pPr>
              <a:t>5</a:t>
            </a:fld>
            <a:endParaRPr lang="ar" dirty="0">
              <a:solidFill>
                <a:prstClr val="black"/>
              </a:solidFill>
              <a:latin typeface="Calibri" panose="020F0502020204030204"/>
            </a:endParaRPr>
          </a:p>
        </p:txBody>
      </p:sp>
    </p:spTree>
    <p:extLst>
      <p:ext uri="{BB962C8B-B14F-4D97-AF65-F5344CB8AC3E}">
        <p14:creationId xmlns:p14="http://schemas.microsoft.com/office/powerpoint/2010/main" val="3302457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5275" y="720725"/>
            <a:ext cx="6394450" cy="3597275"/>
          </a:xfrm>
        </p:spPr>
      </p:sp>
      <p:sp>
        <p:nvSpPr>
          <p:cNvPr id="3" name="Notes Placeholder 2"/>
          <p:cNvSpPr>
            <a:spLocks noGrp="1"/>
          </p:cNvSpPr>
          <p:nvPr>
            <p:ph type="body" idx="1"/>
          </p:nvPr>
        </p:nvSpPr>
        <p:spPr/>
        <p:txBody>
          <a:bodyPr/>
          <a:lstStyle/>
          <a:p>
            <a:pPr algn="r" rtl="1"/>
            <a:r>
              <a:rPr lang="ar" sz="1400" b="0" i="0" u="none" baseline="0" dirty="0">
                <a:latin typeface="Arial" panose="020B0604020202020204" pitchFamily="34" charset="0"/>
                <a:cs typeface="Arial" panose="020B0604020202020204" pitchFamily="34" charset="0"/>
              </a:rPr>
              <a:t>لتقدير الطلاب الذين يتخطون الحد الأدنى لمتطلبات الدبلوم في مناطق معينة، تسمح اللوائح الحالية بإضافة مجموعة متنوعة من الشهادات إلى دبلومة الطالب في شكل أختام ومصادقات.</a:t>
            </a:r>
          </a:p>
          <a:p>
            <a:endParaRPr lang="ar" sz="1400" b="0" dirty="0">
              <a:latin typeface="Arial" panose="020B0604020202020204" pitchFamily="34" charset="0"/>
              <a:cs typeface="Arial" panose="020B0604020202020204" pitchFamily="34" charset="0"/>
            </a:endParaRPr>
          </a:p>
          <a:p>
            <a:pPr algn="r" rtl="1"/>
            <a:r>
              <a:rPr lang="ar" sz="1400" b="0" i="0" u="none" baseline="0" dirty="0">
                <a:latin typeface="Arial" panose="020B0604020202020204" pitchFamily="34" charset="0"/>
                <a:cs typeface="Arial" panose="020B0604020202020204" pitchFamily="34" charset="0"/>
              </a:rPr>
              <a:t>يمكن إضافة المصادقة الفنية إلى أي نوع دبلوم (محلي، أوصياء، أو حكام ذو تصنيف متقدم) لأي طالب يكمل برنامج التعليم المهني والتقني CTE</a:t>
            </a:r>
            <a:r>
              <a:rPr lang="ar-SA" sz="1400" b="0" i="0" u="none" baseline="0" dirty="0">
                <a:latin typeface="Arial" panose="020B0604020202020204" pitchFamily="34" charset="0"/>
                <a:cs typeface="Arial" panose="020B0604020202020204" pitchFamily="34" charset="0"/>
              </a:rPr>
              <a:t> </a:t>
            </a:r>
            <a:r>
              <a:rPr lang="ar" sz="1400" b="0" i="0" u="none" baseline="0" dirty="0">
                <a:latin typeface="Arial" panose="020B0604020202020204" pitchFamily="34" charset="0"/>
                <a:cs typeface="Arial" panose="020B0604020202020204" pitchFamily="34" charset="0"/>
              </a:rPr>
              <a:t>المعتمد من </a:t>
            </a:r>
            <a:r>
              <a:rPr lang="ar-SA" sz="1400" b="0" i="0" u="none" baseline="0" dirty="0">
                <a:latin typeface="Arial" panose="020B0604020202020204" pitchFamily="34" charset="0"/>
                <a:cs typeface="Arial" panose="020B0604020202020204" pitchFamily="34" charset="0"/>
              </a:rPr>
              <a:t>القسم</a:t>
            </a:r>
            <a:r>
              <a:rPr lang="ar" sz="1400" b="0" i="0" u="none" baseline="0" dirty="0">
                <a:latin typeface="Arial" panose="020B0604020202020204" pitchFamily="34" charset="0"/>
                <a:cs typeface="Arial" panose="020B0604020202020204" pitchFamily="34" charset="0"/>
              </a:rPr>
              <a:t> بما في ذلك التقييم الفني المكون من ثلاثة أجزاء بالإضافة إلى الحد الأدنى متطلبات الدبلوم. </a:t>
            </a:r>
          </a:p>
          <a:p>
            <a:endParaRPr lang="ar" sz="1400" b="0" dirty="0">
              <a:latin typeface="Arial" panose="020B060402020202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 sz="1400" b="0" i="0" u="none" baseline="0" dirty="0">
                <a:latin typeface="Arial" panose="020B0604020202020204" pitchFamily="34" charset="0"/>
                <a:cs typeface="Arial" panose="020B0604020202020204" pitchFamily="34" charset="0"/>
              </a:rPr>
              <a:t>يمكن إضافة </a:t>
            </a:r>
            <a:r>
              <a:rPr lang="ar-SA" sz="2000" b="0" i="0" u="none" dirty="0">
                <a:solidFill>
                  <a:srgbClr val="1A0DAB"/>
                </a:solidFill>
                <a:effectLst/>
                <a:latin typeface="arial" panose="020B0604020202020204" pitchFamily="34" charset="0"/>
              </a:rPr>
              <a:t>ختم إجادة اللغة قراءة وكتابة </a:t>
            </a:r>
            <a:r>
              <a:rPr lang="ar" sz="1400" b="0" i="0" u="none" baseline="0" dirty="0">
                <a:latin typeface="Arial" panose="020B0604020202020204" pitchFamily="34" charset="0"/>
                <a:cs typeface="Arial" panose="020B0604020202020204" pitchFamily="34" charset="0"/>
              </a:rPr>
              <a:t>إلى دبلوم الحكام أو دبلومة الحكام ذو التصنيف المتقدم.  يقر هذا الختم بمستوى عالٍ من الكفاءة في الاستماع والتحدث والقراءة والكتابة بلغة واحدة أو أكثر، بالإضافة إلى اللغة الإنجليزية.  </a:t>
            </a:r>
          </a:p>
          <a:p>
            <a:endParaRPr lang="ar" sz="1400" b="0" dirty="0">
              <a:latin typeface="Arial" panose="020B0604020202020204" pitchFamily="34" charset="0"/>
              <a:cs typeface="Arial" panose="020B0604020202020204" pitchFamily="34" charset="0"/>
            </a:endParaRPr>
          </a:p>
          <a:p>
            <a:pPr algn="r" rtl="1"/>
            <a:r>
              <a:rPr lang="ar" sz="1400" b="0" i="0" u="none" baseline="0" dirty="0">
                <a:latin typeface="Arial" panose="020B0604020202020204" pitchFamily="34" charset="0"/>
                <a:cs typeface="Arial" panose="020B0604020202020204" pitchFamily="34" charset="0"/>
              </a:rPr>
              <a:t>إن الهدف من </a:t>
            </a:r>
            <a:r>
              <a:rPr lang="ar-SA" sz="1400" b="0" i="0" u="none" dirty="0">
                <a:solidFill>
                  <a:srgbClr val="1A0DAB"/>
                </a:solidFill>
                <a:effectLst/>
                <a:latin typeface="arial" panose="020B0604020202020204" pitchFamily="34" charset="0"/>
              </a:rPr>
              <a:t>ختم إجادة اللغة قراءة وكتابة </a:t>
            </a:r>
            <a:r>
              <a:rPr lang="ar" sz="1400" b="0" i="0" u="none" baseline="0" dirty="0">
                <a:latin typeface="Arial" panose="020B0604020202020204" pitchFamily="34" charset="0"/>
                <a:cs typeface="Arial" panose="020B0604020202020204" pitchFamily="34" charset="0"/>
              </a:rPr>
              <a:t>لولاية نيويورك هو تشجيع دراسة اللغات؛ وتحديد خريجي المدارس الثانوية ذوي المهارات اللغوية ومهارات القراءة والكتابة لأصحاب العمل؛ </a:t>
            </a:r>
            <a:r>
              <a:rPr lang="ar-SA" sz="1400" b="0" i="0" u="none" baseline="0" dirty="0">
                <a:latin typeface="Arial" panose="020B0604020202020204" pitchFamily="34" charset="0"/>
                <a:cs typeface="Arial" panose="020B0604020202020204" pitchFamily="34" charset="0"/>
              </a:rPr>
              <a:t>و</a:t>
            </a:r>
            <a:r>
              <a:rPr lang="ar" sz="1400" b="0" i="0" u="none" baseline="0" dirty="0">
                <a:latin typeface="Arial" panose="020B0604020202020204" pitchFamily="34" charset="0"/>
                <a:cs typeface="Arial" panose="020B0604020202020204" pitchFamily="34" charset="0"/>
              </a:rPr>
              <a:t>تزويد الجامعات بمعلومات إضافية حول المتقدمين الذين يسعون للقبول؛ </a:t>
            </a:r>
            <a:r>
              <a:rPr lang="ar-SA" sz="1400" b="0" i="0" u="none" baseline="0" dirty="0">
                <a:latin typeface="Arial" panose="020B0604020202020204" pitchFamily="34" charset="0"/>
                <a:cs typeface="Arial" panose="020B0604020202020204" pitchFamily="34" charset="0"/>
              </a:rPr>
              <a:t>و</a:t>
            </a:r>
            <a:r>
              <a:rPr lang="ar" sz="1400" b="0" i="0" u="none" baseline="0" dirty="0">
                <a:latin typeface="Arial" panose="020B0604020202020204" pitchFamily="34" charset="0"/>
                <a:cs typeface="Arial" panose="020B0604020202020204" pitchFamily="34" charset="0"/>
              </a:rPr>
              <a:t>إعداد الطلاب بمهارات القرن الحادي والعشرين؛ الاعتراف بقيمة تعليم اللغة الأجنبية واللغة الأم في المدارس؛ ويؤكد على قيمة التنوع في مجتمع متعدد اللغات.</a:t>
            </a:r>
          </a:p>
          <a:p>
            <a:endParaRPr lang="ar" sz="1400" b="0" dirty="0">
              <a:latin typeface="Arial" panose="020B0604020202020204" pitchFamily="34" charset="0"/>
              <a:cs typeface="Arial" panose="020B0604020202020204" pitchFamily="34" charset="0"/>
            </a:endParaRPr>
          </a:p>
          <a:p>
            <a:pPr algn="r" rtl="1"/>
            <a:r>
              <a:rPr lang="ar" sz="1400" b="0" i="0" u="none" baseline="0" dirty="0">
                <a:latin typeface="Arial" panose="020B0604020202020204" pitchFamily="34" charset="0"/>
                <a:cs typeface="Arial" panose="020B0604020202020204" pitchFamily="34" charset="0"/>
              </a:rPr>
              <a:t>يمكن إضافة المصادقة على مرتبة الشرف إما إلى دبلومة الحكام أو دبلومة الحكام ذات التصنيف المتقدم للطلاب الذين يسجلون نقاطاً ممتازة في امتحانات الحكام الخاصة بهم.  يحصل الطلاب الذين حصلوا على متوسط ​​محسوب 90 أو أكثر في جميع امتحانات الحكام على دعم بمرتبة الشرف. </a:t>
            </a:r>
          </a:p>
          <a:p>
            <a:endParaRPr lang="ar" sz="1400" b="0" dirty="0">
              <a:latin typeface="Arial" panose="020B0604020202020204" pitchFamily="34" charset="0"/>
              <a:cs typeface="Arial" panose="020B0604020202020204" pitchFamily="34" charset="0"/>
            </a:endParaRPr>
          </a:p>
          <a:p>
            <a:pPr algn="r" rtl="1"/>
            <a:r>
              <a:rPr lang="ar" sz="1400" b="0" i="0" u="none" baseline="0" dirty="0">
                <a:latin typeface="Arial" panose="020B0604020202020204" pitchFamily="34" charset="0"/>
                <a:cs typeface="Arial" panose="020B0604020202020204" pitchFamily="34" charset="0"/>
              </a:rPr>
              <a:t>يمكن للطلاب الذين يستوفون متطلبات الدبلوم المتقدم أيضًا الحصول على درجة إتقان في إما الرياضيات أو العلوم أو كليهما. يمكن إضافة تسمية الإتقان للرياضيات و/أو العلوم إلى دبلومة الحكام أو دبلومة الحكام ذات التصنيف المتقدم للطلاب الذين حصلوا على درجة 85 أو أعلى في ثلاثة امتحانات حكام في الرياضيات و / أو العلوم.</a:t>
            </a:r>
          </a:p>
          <a:p>
            <a:endParaRPr lang="ar" sz="1400" b="0" dirty="0">
              <a:latin typeface="Arial" panose="020B0604020202020204" pitchFamily="34" charset="0"/>
              <a:cs typeface="Arial" panose="020B0604020202020204" pitchFamily="34" charset="0"/>
            </a:endParaRPr>
          </a:p>
          <a:p>
            <a:pPr algn="r" rtl="1"/>
            <a:r>
              <a:rPr lang="ar" sz="1400" b="0" i="0" u="none" baseline="0" dirty="0">
                <a:latin typeface="Arial" panose="020B0604020202020204" pitchFamily="34" charset="0"/>
                <a:cs typeface="Arial" panose="020B0604020202020204" pitchFamily="34" charset="0"/>
              </a:rPr>
              <a:t>يتم تجريب ختم الاستعداد المدني في هذا العام الدراسي،</a:t>
            </a:r>
            <a:r>
              <a:rPr lang="ar" sz="2000" b="0" i="0" u="none" baseline="0" dirty="0"/>
              <a:t> وهو اعتراف رسمي بأن الطالب قد حقق مستوى عالٍ من الكفاءة من حيث المعرفة المدنية والمهارات المدنية والعقلية المدنية والتجارب المدنية. ختم تمييز الجاهزية المدنية على كشف درجات وشهادة الثانوية العامة:</a:t>
            </a:r>
          </a:p>
          <a:p>
            <a:pPr marL="348592" indent="-348592" algn="r" rtl="1">
              <a:buFontTx/>
              <a:buChar char="-"/>
            </a:pPr>
            <a:r>
              <a:rPr lang="ar" sz="2000" b="0" i="0" u="none" baseline="0" dirty="0"/>
              <a:t>يظهر فهم الطالب للالتزام بالحكومة التشاركية؛ المسؤولية المدنية والقيم المدنية؛ </a:t>
            </a:r>
          </a:p>
          <a:p>
            <a:pPr marL="348592" indent="-348592" algn="r" rtl="1">
              <a:buFontTx/>
              <a:buChar char="-"/>
            </a:pPr>
            <a:r>
              <a:rPr lang="ar" sz="2000" b="0" i="0" u="none" baseline="0" dirty="0"/>
              <a:t>يوضح للجامعات والكليات وأرباب العمل المستقبليين أن الطالب قد أكمل مشروعًا عمليًا في مجال التربية المدنية أو العدالة الاجتماعية؛ و </a:t>
            </a:r>
          </a:p>
          <a:p>
            <a:pPr marL="348592" indent="-348592" algn="r" rtl="1">
              <a:buFontTx/>
              <a:buChar char="-"/>
            </a:pPr>
            <a:r>
              <a:rPr lang="ar" sz="2000" b="0" i="0" u="none" baseline="0" dirty="0"/>
              <a:t>ويقر بقيمة المشاركة المدنية والمنح الدراسية.</a:t>
            </a:r>
            <a:endParaRPr lang="ar" sz="14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lgn="r" defTabSz="464790" rtl="1">
              <a:defRPr/>
            </a:pPr>
            <a:fld id="{600E66BB-FE8E-4C8D-825E-8CECF067CD8B}" type="slidenum">
              <a:rPr>
                <a:solidFill>
                  <a:prstClr val="black"/>
                </a:solidFill>
                <a:latin typeface="Calibri" panose="020F0502020204030204"/>
              </a:rPr>
              <a:pPr defTabSz="464790">
                <a:defRPr/>
              </a:pPr>
              <a:t>6</a:t>
            </a:fld>
            <a:endParaRPr lang="ar" dirty="0">
              <a:solidFill>
                <a:prstClr val="black"/>
              </a:solidFill>
              <a:latin typeface="Calibri" panose="020F0502020204030204"/>
            </a:endParaRPr>
          </a:p>
        </p:txBody>
      </p:sp>
    </p:spTree>
    <p:extLst>
      <p:ext uri="{BB962C8B-B14F-4D97-AF65-F5344CB8AC3E}">
        <p14:creationId xmlns:p14="http://schemas.microsoft.com/office/powerpoint/2010/main" val="3902469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542242"/>
            <a:ext cx="5588000" cy="3900122"/>
          </a:xfrm>
        </p:spPr>
        <p:txBody>
          <a:bodyPr/>
          <a:lstStyle/>
          <a:p>
            <a:pPr algn="r" rtl="1"/>
            <a:r>
              <a:rPr lang="ar" sz="1400" b="0" i="0" u="none" baseline="0" dirty="0">
                <a:latin typeface="Arial" panose="020B0604020202020204" pitchFamily="34" charset="0"/>
                <a:cs typeface="Arial" panose="020B0604020202020204" pitchFamily="34" charset="0"/>
              </a:rPr>
              <a:t>لدى ولاية نيويورك اثنين من مؤهلات التخرج. مؤهلات التخرج هذه لا تعادل شهادة دبلوم. </a:t>
            </a:r>
          </a:p>
          <a:p>
            <a:endParaRPr lang="ar" sz="1400" dirty="0">
              <a:latin typeface="Arial" panose="020B0604020202020204" pitchFamily="34" charset="0"/>
              <a:cs typeface="Arial" panose="020B0604020202020204" pitchFamily="34" charset="0"/>
            </a:endParaRPr>
          </a:p>
          <a:p>
            <a:pPr algn="r" rtl="1"/>
            <a:r>
              <a:rPr lang="ar" sz="1400" b="0" i="0" u="none" baseline="0" dirty="0">
                <a:latin typeface="Arial" panose="020B0604020202020204" pitchFamily="34" charset="0"/>
                <a:cs typeface="Arial" panose="020B0604020202020204" pitchFamily="34" charset="0"/>
              </a:rPr>
              <a:t>تتوفر بيانات مؤهل التخرج للمهارات والإنجاز للطلاب ذوي الإعاقة الذين يتم تقييمهم باستخدام تقييم NYS البديل. يجب أن يكون هذا المؤهل مصحوبًا بتوثيق مهارات الطلاب ونقاط القوة ومستويات الاستقلال في التطوير الأكاديمي والمهني والمهارات الأساسية اللازمة للحياة بعد المدرسة والتعلم والعمل. </a:t>
            </a:r>
            <a:r>
              <a:rPr lang="ar-SA" sz="1400" b="0" i="0" u="none" baseline="0" dirty="0">
                <a:latin typeface="Arial" panose="020B0604020202020204" pitchFamily="34" charset="0"/>
                <a:cs typeface="Arial" panose="020B0604020202020204" pitchFamily="34" charset="0"/>
              </a:rPr>
              <a:t>للحصول على</a:t>
            </a:r>
            <a:r>
              <a:rPr lang="ar" sz="1400" b="0" i="0" u="none" baseline="0" dirty="0">
                <a:latin typeface="Arial" panose="020B0604020202020204" pitchFamily="34" charset="0"/>
                <a:cs typeface="Arial" panose="020B0604020202020204" pitchFamily="34" charset="0"/>
              </a:rPr>
              <a:t> مؤهل التخرج للمهارات والإنجاز، يجب أن يكون الطلاب قد أكملوا 12 عامًا على الأقل من الدراسة (باستثناء رياض الأطفال) أو العام الدراسي الذي بلغوا فيه 21 عامًا.  </a:t>
            </a:r>
            <a:r>
              <a:rPr lang="ar-SA" sz="1400" b="0" i="0" u="none" baseline="0" dirty="0">
                <a:latin typeface="Arial" panose="020B0604020202020204" pitchFamily="34" charset="0"/>
                <a:cs typeface="Arial" panose="020B0604020202020204" pitchFamily="34" charset="0"/>
              </a:rPr>
              <a:t>إذا لم ي</a:t>
            </a:r>
            <a:r>
              <a:rPr lang="ar" sz="1400" b="0" i="0" u="none" baseline="0" dirty="0">
                <a:latin typeface="Arial" panose="020B0604020202020204" pitchFamily="34" charset="0"/>
                <a:cs typeface="Arial" panose="020B0604020202020204" pitchFamily="34" charset="0"/>
              </a:rPr>
              <a:t>تم منح المؤهل</a:t>
            </a:r>
            <a:r>
              <a:rPr lang="ar-SA" sz="1400" b="0" i="0" u="none" baseline="0" dirty="0">
                <a:latin typeface="Arial" panose="020B0604020202020204" pitchFamily="34" charset="0"/>
                <a:cs typeface="Arial" panose="020B0604020202020204" pitchFamily="34" charset="0"/>
              </a:rPr>
              <a:t>،</a:t>
            </a:r>
            <a:r>
              <a:rPr lang="ar" sz="1400" b="0" i="0" u="none" baseline="0" dirty="0">
                <a:latin typeface="Arial" panose="020B0604020202020204" pitchFamily="34" charset="0"/>
                <a:cs typeface="Arial" panose="020B0604020202020204" pitchFamily="34" charset="0"/>
              </a:rPr>
              <a:t> </a:t>
            </a:r>
            <a:r>
              <a:rPr lang="ar-SA" sz="1400" b="0" i="0" u="none" baseline="0" dirty="0">
                <a:latin typeface="Arial" panose="020B0604020202020204" pitchFamily="34" charset="0"/>
                <a:cs typeface="Arial" panose="020B0604020202020204" pitchFamily="34" charset="0"/>
              </a:rPr>
              <a:t>فلا يمكن</a:t>
            </a:r>
            <a:r>
              <a:rPr lang="ar" sz="1400" b="0" i="0" u="none" baseline="0" dirty="0">
                <a:latin typeface="Arial" panose="020B0604020202020204" pitchFamily="34" charset="0"/>
                <a:cs typeface="Arial" panose="020B0604020202020204" pitchFamily="34" charset="0"/>
              </a:rPr>
              <a:t> الحصول عليه (لا يوجد حد أدنى من المتطلبات).</a:t>
            </a:r>
          </a:p>
          <a:p>
            <a:endParaRPr lang="ar" sz="1400" dirty="0">
              <a:latin typeface="Arial" panose="020B0604020202020204" pitchFamily="34" charset="0"/>
              <a:cs typeface="Arial" panose="020B0604020202020204" pitchFamily="34" charset="0"/>
            </a:endParaRPr>
          </a:p>
          <a:p>
            <a:pPr algn="r" rtl="1"/>
            <a:r>
              <a:rPr lang="ar" sz="1400" b="0" i="0" u="none" baseline="0" dirty="0">
                <a:latin typeface="Arial" panose="020B0604020202020204" pitchFamily="34" charset="0"/>
                <a:cs typeface="Arial" panose="020B0604020202020204" pitchFamily="34" charset="0"/>
              </a:rPr>
              <a:t>بينما يمكن الآن استخدام مؤهل التخرج للتطوير الوظيفي والدراسات المهنية (CDOS) كمسار للحصول على دبلوم، أو كإضافة إلى دبلومة، عندما يتم منح هذا المؤهل باعتباره مؤهلاً قائمًا بذاته، فإنه لا يعادل دبلوم . يمكن للطلاب الذين يحاولون ولكن لا يكملون بنجاح جميع متطلبات دبلومة NYS ويكملون جميع متطلبات مؤهل التخرج لـ CDOS أن يحصلوا على CDOS كمؤهل تخرج حالي.  هذا هو مؤهل مكتسب، لكنه لا يعادل دبلوم.  </a:t>
            </a:r>
          </a:p>
        </p:txBody>
      </p:sp>
      <p:sp>
        <p:nvSpPr>
          <p:cNvPr id="4" name="Slide Number Placeholder 3"/>
          <p:cNvSpPr>
            <a:spLocks noGrp="1"/>
          </p:cNvSpPr>
          <p:nvPr>
            <p:ph type="sldNum" sz="quarter" idx="5"/>
          </p:nvPr>
        </p:nvSpPr>
        <p:spPr/>
        <p:txBody>
          <a:bodyPr/>
          <a:lstStyle/>
          <a:p>
            <a:pPr algn="r" defTabSz="464790" rtl="1">
              <a:defRPr/>
            </a:pPr>
            <a:fld id="{B1D89EA1-0C5E-4F0A-9E00-59E7E473A8B0}" type="slidenum">
              <a:rPr>
                <a:solidFill>
                  <a:prstClr val="black"/>
                </a:solidFill>
                <a:latin typeface="Calibri" panose="020F0502020204030204"/>
              </a:rPr>
              <a:pPr defTabSz="464790">
                <a:defRPr/>
              </a:pPr>
              <a:t>7</a:t>
            </a:fld>
            <a:endParaRPr lang="ar" dirty="0">
              <a:solidFill>
                <a:prstClr val="black"/>
              </a:solidFill>
              <a:latin typeface="Calibri" panose="020F0502020204030204"/>
            </a:endParaRPr>
          </a:p>
        </p:txBody>
      </p:sp>
    </p:spTree>
    <p:extLst>
      <p:ext uri="{BB962C8B-B14F-4D97-AF65-F5344CB8AC3E}">
        <p14:creationId xmlns:p14="http://schemas.microsoft.com/office/powerpoint/2010/main" val="2602949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542243"/>
            <a:ext cx="5588000" cy="4025838"/>
          </a:xfrm>
        </p:spPr>
        <p:txBody>
          <a:bodyPr/>
          <a:lstStyle/>
          <a:p>
            <a:pPr algn="r" rtl="1"/>
            <a:r>
              <a:rPr lang="ar" sz="1800" b="0" i="0" u="none" baseline="0" dirty="0">
                <a:effectLst/>
                <a:latin typeface="Calibri" panose="020F0502020204030204" pitchFamily="34" charset="0"/>
                <a:ea typeface="Times New Roman" panose="02020603050405020304" pitchFamily="18" charset="0"/>
              </a:rPr>
              <a:t>سنبدأ الآن مناقشتنا حول الشكل الذي يمكن أن تبدو عليه متطلبات التخرج في المستقبل. </a:t>
            </a:r>
            <a:r>
              <a:rPr lang="ar" sz="1400" b="0" i="0" u="none" baseline="0" dirty="0">
                <a:latin typeface="Arial" panose="020B0604020202020204" pitchFamily="34" charset="0"/>
                <a:cs typeface="Arial" panose="020B0604020202020204" pitchFamily="34" charset="0"/>
              </a:rPr>
              <a:t>نحن لا نبحث عن الكمال أو نتوقع ردودًا مطورة بالكامل على هذه الأسئلة. نريد جمع أكبر عدد ممكن من الأفكار التي يمكنك تقديمها، بناءً على معرفتك وخبرتك الخاصة. لكن لا تتردد أيضًا في التفكير فيما يبدو أكثر واقعية في هذه اللحظة. ما الذي يمكن أن يكون ممكنًا إذا كانت الموارد غير محدودة أو تمت إزالة الحواجز؟</a:t>
            </a:r>
            <a:endParaRPr lang="ar-SA" sz="1400" b="0" i="1" u="none" baseline="0" dirty="0">
              <a:latin typeface="Arial" panose="020B0604020202020204" pitchFamily="34" charset="0"/>
              <a:cs typeface="Arial" panose="020B0604020202020204" pitchFamily="34" charset="0"/>
            </a:endParaRPr>
          </a:p>
          <a:p>
            <a:pPr algn="r" rtl="1"/>
            <a:endParaRPr lang="ar-SA" sz="1400" b="0" i="1" u="none" baseline="0" dirty="0">
              <a:latin typeface="Arial" panose="020B0604020202020204" pitchFamily="34" charset="0"/>
              <a:cs typeface="Arial" panose="020B0604020202020204" pitchFamily="34" charset="0"/>
            </a:endParaRPr>
          </a:p>
          <a:p>
            <a:pPr algn="r" rtl="1"/>
            <a:r>
              <a:rPr lang="ar-SA" sz="1400" b="0" i="0" u="none" baseline="0" dirty="0">
                <a:latin typeface="Arial" panose="020B0604020202020204" pitchFamily="34" charset="0"/>
                <a:cs typeface="Arial" panose="020B0604020202020204" pitchFamily="34" charset="0"/>
              </a:rPr>
              <a:t>الرد على الأسئلة الإرشادية الخمسة (ليس أكثر من 60 دقيقة)</a:t>
            </a:r>
            <a:endParaRPr lang="ar-SA" sz="1400" b="0" i="1" u="none" baseline="0" dirty="0">
              <a:latin typeface="Arial" panose="020B0604020202020204" pitchFamily="34" charset="0"/>
              <a:cs typeface="Arial" panose="020B0604020202020204" pitchFamily="34" charset="0"/>
            </a:endParaRPr>
          </a:p>
          <a:p>
            <a:pPr algn="r" rtl="1"/>
            <a:endParaRPr lang="ar-SA" sz="1400" b="0" i="1" u="none" baseline="0" dirty="0">
              <a:latin typeface="Arial" panose="020B0604020202020204" pitchFamily="34" charset="0"/>
              <a:cs typeface="Arial" panose="020B0604020202020204" pitchFamily="34" charset="0"/>
            </a:endParaRPr>
          </a:p>
          <a:p>
            <a:pPr algn="r" rtl="1"/>
            <a:r>
              <a:rPr lang="ar-SA" sz="1400" b="0" i="0" u="none" baseline="0" dirty="0">
                <a:latin typeface="Arial" panose="020B0604020202020204" pitchFamily="34" charset="0"/>
                <a:cs typeface="Arial" panose="020B0604020202020204" pitchFamily="34" charset="0"/>
              </a:rPr>
              <a:t>اسمح لجميع المشاركين بمناقشة كل سؤال من الأسئلة الإرشادية الخمسة‎.</a:t>
            </a:r>
          </a:p>
          <a:p>
            <a:pPr algn="r" rtl="1"/>
            <a:endParaRPr lang="ar-SA" sz="1400" b="0" i="1" u="none" baseline="0" dirty="0">
              <a:latin typeface="Arial" panose="020B0604020202020204" pitchFamily="34" charset="0"/>
              <a:cs typeface="Arial" panose="020B0604020202020204" pitchFamily="34" charset="0"/>
            </a:endParaRPr>
          </a:p>
          <a:p>
            <a:pPr marL="285750" indent="-285750" algn="r" rtl="1">
              <a:buFont typeface="Arial" panose="020B0604020202020204" pitchFamily="34" charset="0"/>
              <a:buChar char="•"/>
            </a:pPr>
            <a:r>
              <a:rPr lang="ar-SA" sz="1400" b="0" i="0" u="none" baseline="0" dirty="0">
                <a:latin typeface="Arial" panose="020B0604020202020204" pitchFamily="34" charset="0"/>
                <a:cs typeface="Arial" panose="020B0604020202020204" pitchFamily="34" charset="0"/>
              </a:rPr>
              <a:t>يقوم مدونو الملاحظات بتدوين الملاحظات على النموذج المقدم، ثم إرسال الملاحظات إلى القسم عبر استبيان مكون 5 أسئلة توجيهية‎.</a:t>
            </a:r>
            <a:endParaRPr lang="ar-SA" sz="1400" b="0" i="1" u="none" baseline="0" dirty="0">
              <a:latin typeface="Arial" panose="020B0604020202020204" pitchFamily="34" charset="0"/>
              <a:cs typeface="Arial" panose="020B0604020202020204" pitchFamily="34" charset="0"/>
            </a:endParaRPr>
          </a:p>
          <a:p>
            <a:pPr marL="285750" indent="-285750" algn="r" rtl="1">
              <a:buFont typeface="Arial" panose="020B0604020202020204" pitchFamily="34" charset="0"/>
              <a:buChar char="•"/>
            </a:pPr>
            <a:r>
              <a:rPr lang="ar-SA" sz="1400" b="0" i="0" u="none" baseline="0" dirty="0">
                <a:latin typeface="Arial" panose="020B0604020202020204" pitchFamily="34" charset="0"/>
                <a:cs typeface="Arial" panose="020B0604020202020204" pitchFamily="34" charset="0"/>
              </a:rPr>
              <a:t>ناقش المشاركين في جميع الأسئلة الخمسة‎.</a:t>
            </a:r>
            <a:endParaRPr lang="ar-SA" sz="1400" b="0" i="1" u="none" baseline="0" dirty="0">
              <a:latin typeface="Arial" panose="020B0604020202020204" pitchFamily="34" charset="0"/>
              <a:cs typeface="Arial" panose="020B0604020202020204" pitchFamily="34" charset="0"/>
            </a:endParaRPr>
          </a:p>
          <a:p>
            <a:pPr marL="285750" indent="-285750" algn="r" rtl="1">
              <a:buFont typeface="Arial" panose="020B0604020202020204" pitchFamily="34" charset="0"/>
              <a:buChar char="•"/>
            </a:pPr>
            <a:r>
              <a:rPr lang="ar-SA" sz="1400" b="0" i="0" u="none" baseline="0" dirty="0">
                <a:latin typeface="Arial" panose="020B0604020202020204" pitchFamily="34" charset="0"/>
                <a:cs typeface="Arial" panose="020B0604020202020204" pitchFamily="34" charset="0"/>
              </a:rPr>
              <a:t>يوفر مراقبو الدردشة </a:t>
            </a:r>
            <a:r>
              <a:rPr lang="ar-SA" sz="1400" b="0" i="0" u="none" baseline="0" dirty="0" err="1">
                <a:latin typeface="Arial" panose="020B0604020202020204" pitchFamily="34" charset="0"/>
                <a:cs typeface="Arial" panose="020B0604020202020204" pitchFamily="34" charset="0"/>
              </a:rPr>
              <a:t>تذكيرات</a:t>
            </a:r>
            <a:r>
              <a:rPr lang="ar-SA" sz="1400" b="0" i="0" u="none" baseline="0" dirty="0">
                <a:latin typeface="Arial" panose="020B0604020202020204" pitchFamily="34" charset="0"/>
                <a:cs typeface="Arial" panose="020B0604020202020204" pitchFamily="34" charset="0"/>
              </a:rPr>
              <a:t> بالسرعة كل 10-12 دقيقة خلال هذا الجزء.</a:t>
            </a:r>
            <a:endParaRPr lang="ar-SA" sz="1400" b="0" i="1" u="none" baseline="0" dirty="0">
              <a:latin typeface="Arial" panose="020B0604020202020204" pitchFamily="34" charset="0"/>
              <a:cs typeface="Arial" panose="020B0604020202020204" pitchFamily="34" charset="0"/>
            </a:endParaRPr>
          </a:p>
          <a:p>
            <a:pPr marL="285750" indent="-285750" algn="r" rtl="1">
              <a:buFont typeface="Arial" panose="020B0604020202020204" pitchFamily="34" charset="0"/>
              <a:buChar char="•"/>
            </a:pPr>
            <a:r>
              <a:rPr lang="ar-SA" sz="1400" b="0" i="0" u="none" baseline="0" dirty="0">
                <a:latin typeface="Arial" panose="020B0604020202020204" pitchFamily="34" charset="0"/>
                <a:cs typeface="Arial" panose="020B0604020202020204" pitchFamily="34" charset="0"/>
              </a:rPr>
              <a:t>حاول إعادة المشاركين إلى كل سؤال إذا انحرفوا عن الموضوع‎.</a:t>
            </a:r>
            <a:endParaRPr lang="ar" sz="1400" b="0" i="0" u="non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lgn="r" rtl="1"/>
            <a:fld id="{B1D89EA1-0C5E-4F0A-9E00-59E7E473A8B0}" type="slidenum">
              <a:rPr/>
              <a:t>8</a:t>
            </a:fld>
            <a:endParaRPr lang="ar" dirty="0"/>
          </a:p>
        </p:txBody>
      </p:sp>
    </p:spTree>
    <p:extLst>
      <p:ext uri="{BB962C8B-B14F-4D97-AF65-F5344CB8AC3E}">
        <p14:creationId xmlns:p14="http://schemas.microsoft.com/office/powerpoint/2010/main" val="3916511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0:notes"/>
          <p:cNvSpPr txBox="1">
            <a:spLocks noGrp="1"/>
          </p:cNvSpPr>
          <p:nvPr>
            <p:ph type="body" idx="1"/>
          </p:nvPr>
        </p:nvSpPr>
        <p:spPr>
          <a:xfrm>
            <a:off x="698500" y="4542243"/>
            <a:ext cx="5588000" cy="3716382"/>
          </a:xfrm>
          <a:prstGeom prst="rect">
            <a:avLst/>
          </a:prstGeom>
          <a:noFill/>
          <a:ln>
            <a:noFill/>
          </a:ln>
        </p:spPr>
        <p:txBody>
          <a:bodyPr spcFirstLastPara="1" wrap="square" lIns="92943" tIns="46459" rIns="92943" bIns="46459" anchor="t" anchorCtr="0">
            <a:noAutofit/>
          </a:bodyPr>
          <a:lstStyle/>
          <a:p>
            <a:pPr algn="r" rtl="1">
              <a:defRPr/>
            </a:pPr>
            <a:r>
              <a:rPr lang="ar" sz="800" b="0" i="0" u="none" baseline="0" dirty="0">
                <a:cs typeface="Calibri"/>
              </a:rPr>
              <a:t>إذا كنت ترغب في مواصلة المناقشة حول هذه الأسئلة المهمة، يمكنك زيارة رابط تبادل الأفكار المعروض هنا وسنضيفه إلى الدردشة الآن أيضًا. </a:t>
            </a:r>
          </a:p>
        </p:txBody>
      </p:sp>
      <p:sp>
        <p:nvSpPr>
          <p:cNvPr id="158" name="Google Shape;158;p30:notes"/>
          <p:cNvSpPr>
            <a:spLocks noGrp="1" noRot="1" noChangeAspect="1"/>
          </p:cNvSpPr>
          <p:nvPr>
            <p:ph type="sldImg" idx="2"/>
          </p:nvPr>
        </p:nvSpPr>
        <p:spPr>
          <a:xfrm>
            <a:off x="661988" y="1179513"/>
            <a:ext cx="5661025" cy="3184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12.jpeg"/><Relationship Id="rId5" Type="http://schemas.openxmlformats.org/officeDocument/2006/relationships/image" Target="../media/image4.jpg"/><Relationship Id="rId4"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pic>
        <p:nvPicPr>
          <p:cNvPr id="17" name="Google Shape;17;p21" descr="Image result for students site:nysed.gov"/>
          <p:cNvPicPr preferRelativeResize="0"/>
          <p:nvPr/>
        </p:nvPicPr>
        <p:blipFill rotWithShape="1">
          <a:blip r:embed="rId2">
            <a:alphaModFix/>
          </a:blip>
          <a:srcRect b="2200"/>
          <a:stretch/>
        </p:blipFill>
        <p:spPr>
          <a:xfrm>
            <a:off x="447789" y="676675"/>
            <a:ext cx="2258361" cy="1472506"/>
          </a:xfrm>
          <a:prstGeom prst="rect">
            <a:avLst/>
          </a:prstGeom>
          <a:noFill/>
          <a:ln>
            <a:noFill/>
          </a:ln>
        </p:spPr>
      </p:pic>
      <p:sp>
        <p:nvSpPr>
          <p:cNvPr id="18" name="Google Shape;18;p21"/>
          <p:cNvSpPr/>
          <p:nvPr/>
        </p:nvSpPr>
        <p:spPr>
          <a:xfrm>
            <a:off x="447789" y="2329676"/>
            <a:ext cx="11288100" cy="33315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ill Sans"/>
              <a:ea typeface="Gill Sans"/>
              <a:cs typeface="Gill Sans"/>
              <a:sym typeface="Gill Sans"/>
            </a:endParaRPr>
          </a:p>
        </p:txBody>
      </p:sp>
      <p:sp>
        <p:nvSpPr>
          <p:cNvPr id="19" name="Google Shape;19;p21"/>
          <p:cNvSpPr txBox="1">
            <a:spLocks noGrp="1"/>
          </p:cNvSpPr>
          <p:nvPr>
            <p:ph type="ctrTitle"/>
          </p:nvPr>
        </p:nvSpPr>
        <p:spPr>
          <a:xfrm>
            <a:off x="599225" y="2621134"/>
            <a:ext cx="10993500" cy="14751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3600"/>
              <a:buFont typeface="Gill Sans"/>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1"/>
          <p:cNvSpPr txBox="1">
            <a:spLocks noGrp="1"/>
          </p:cNvSpPr>
          <p:nvPr>
            <p:ph type="subTitle" idx="1"/>
          </p:nvPr>
        </p:nvSpPr>
        <p:spPr>
          <a:xfrm>
            <a:off x="595032" y="4130540"/>
            <a:ext cx="10993500" cy="475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80"/>
              </a:spcBef>
              <a:spcAft>
                <a:spcPts val="0"/>
              </a:spcAft>
              <a:buSzPts val="2208"/>
              <a:buNone/>
              <a:defRPr sz="2400" cap="none">
                <a:solidFill>
                  <a:schemeClr val="accent2"/>
                </a:solidFill>
              </a:defRPr>
            </a:lvl1pPr>
            <a:lvl2pPr lvl="1" algn="ctr">
              <a:lnSpc>
                <a:spcPct val="100000"/>
              </a:lnSpc>
              <a:spcBef>
                <a:spcPts val="600"/>
              </a:spcBef>
              <a:spcAft>
                <a:spcPts val="0"/>
              </a:spcAft>
              <a:buSzPts val="1472"/>
              <a:buNone/>
              <a:defRPr>
                <a:solidFill>
                  <a:srgbClr val="888888"/>
                </a:solidFill>
              </a:defRPr>
            </a:lvl2pPr>
            <a:lvl3pPr lvl="2" algn="ctr">
              <a:lnSpc>
                <a:spcPct val="100000"/>
              </a:lnSpc>
              <a:spcBef>
                <a:spcPts val="600"/>
              </a:spcBef>
              <a:spcAft>
                <a:spcPts val="0"/>
              </a:spcAft>
              <a:buSzPts val="1288"/>
              <a:buNone/>
              <a:defRPr>
                <a:solidFill>
                  <a:srgbClr val="888888"/>
                </a:solidFill>
              </a:defRPr>
            </a:lvl3pPr>
            <a:lvl4pPr lvl="3" algn="ctr">
              <a:lnSpc>
                <a:spcPct val="100000"/>
              </a:lnSpc>
              <a:spcBef>
                <a:spcPts val="600"/>
              </a:spcBef>
              <a:spcAft>
                <a:spcPts val="0"/>
              </a:spcAft>
              <a:buSzPts val="1104"/>
              <a:buNone/>
              <a:defRPr>
                <a:solidFill>
                  <a:srgbClr val="888888"/>
                </a:solidFill>
              </a:defRPr>
            </a:lvl4pPr>
            <a:lvl5pPr lvl="4" algn="ctr">
              <a:lnSpc>
                <a:spcPct val="100000"/>
              </a:lnSpc>
              <a:spcBef>
                <a:spcPts val="600"/>
              </a:spcBef>
              <a:spcAft>
                <a:spcPts val="0"/>
              </a:spcAft>
              <a:buSzPts val="1104"/>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a:endParaRPr/>
          </a:p>
        </p:txBody>
      </p:sp>
      <p:pic>
        <p:nvPicPr>
          <p:cNvPr id="21" name="Google Shape;21;p21" descr="Image result for nysed logo"/>
          <p:cNvPicPr preferRelativeResize="0"/>
          <p:nvPr/>
        </p:nvPicPr>
        <p:blipFill rotWithShape="1">
          <a:blip r:embed="rId3">
            <a:alphaModFix/>
          </a:blip>
          <a:srcRect/>
          <a:stretch/>
        </p:blipFill>
        <p:spPr>
          <a:xfrm>
            <a:off x="4463629" y="5852071"/>
            <a:ext cx="3071769" cy="779236"/>
          </a:xfrm>
          <a:prstGeom prst="rect">
            <a:avLst/>
          </a:prstGeom>
          <a:noFill/>
          <a:ln>
            <a:noFill/>
          </a:ln>
        </p:spPr>
      </p:pic>
      <p:pic>
        <p:nvPicPr>
          <p:cNvPr id="22" name="Google Shape;22;p21" descr="Image result for students site:nysed.gov"/>
          <p:cNvPicPr preferRelativeResize="0"/>
          <p:nvPr/>
        </p:nvPicPr>
        <p:blipFill rotWithShape="1">
          <a:blip r:embed="rId4">
            <a:alphaModFix/>
          </a:blip>
          <a:srcRect t="2052" b="2042"/>
          <a:stretch/>
        </p:blipFill>
        <p:spPr>
          <a:xfrm>
            <a:off x="7061460" y="693839"/>
            <a:ext cx="2258360" cy="1445047"/>
          </a:xfrm>
          <a:prstGeom prst="rect">
            <a:avLst/>
          </a:prstGeom>
          <a:noFill/>
          <a:ln>
            <a:noFill/>
          </a:ln>
        </p:spPr>
      </p:pic>
      <p:pic>
        <p:nvPicPr>
          <p:cNvPr id="23" name="Google Shape;23;p21" descr="Image result for middle school site:nysed.gov"/>
          <p:cNvPicPr preferRelativeResize="0"/>
          <p:nvPr/>
        </p:nvPicPr>
        <p:blipFill rotWithShape="1">
          <a:blip r:embed="rId5">
            <a:alphaModFix/>
          </a:blip>
          <a:srcRect t="1499" b="1719"/>
          <a:stretch/>
        </p:blipFill>
        <p:spPr>
          <a:xfrm>
            <a:off x="4803099" y="689720"/>
            <a:ext cx="2258360" cy="1449166"/>
          </a:xfrm>
          <a:prstGeom prst="rect">
            <a:avLst/>
          </a:prstGeom>
          <a:noFill/>
          <a:ln>
            <a:noFill/>
          </a:ln>
        </p:spPr>
      </p:pic>
      <p:pic>
        <p:nvPicPr>
          <p:cNvPr id="24" name="Google Shape;24;p21" descr="Image result for students site:nysed.gov"/>
          <p:cNvPicPr preferRelativeResize="0"/>
          <p:nvPr/>
        </p:nvPicPr>
        <p:blipFill rotWithShape="1">
          <a:blip r:embed="rId6">
            <a:alphaModFix/>
          </a:blip>
          <a:srcRect t="695"/>
          <a:stretch/>
        </p:blipFill>
        <p:spPr>
          <a:xfrm>
            <a:off x="2608441" y="689720"/>
            <a:ext cx="2204556" cy="1459462"/>
          </a:xfrm>
          <a:prstGeom prst="rect">
            <a:avLst/>
          </a:prstGeom>
          <a:noFill/>
          <a:ln>
            <a:noFill/>
          </a:ln>
        </p:spPr>
      </p:pic>
      <p:pic>
        <p:nvPicPr>
          <p:cNvPr id="25" name="Google Shape;25;p21" descr="Image result for high school site:nysed.gov"/>
          <p:cNvPicPr preferRelativeResize="0"/>
          <p:nvPr/>
        </p:nvPicPr>
        <p:blipFill rotWithShape="1">
          <a:blip r:embed="rId7">
            <a:alphaModFix/>
          </a:blip>
          <a:srcRect b="10281"/>
          <a:stretch/>
        </p:blipFill>
        <p:spPr>
          <a:xfrm>
            <a:off x="9319821" y="692511"/>
            <a:ext cx="2416002" cy="1445046"/>
          </a:xfrm>
          <a:prstGeom prst="rect">
            <a:avLst/>
          </a:prstGeom>
          <a:noFill/>
          <a:ln>
            <a:noFill/>
          </a:ln>
        </p:spPr>
      </p:pic>
      <p:sp>
        <p:nvSpPr>
          <p:cNvPr id="26" name="Google Shape;26;p21"/>
          <p:cNvSpPr txBox="1"/>
          <p:nvPr/>
        </p:nvSpPr>
        <p:spPr>
          <a:xfrm>
            <a:off x="595032" y="4657983"/>
            <a:ext cx="10993500" cy="475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2"/>
              </a:buClr>
              <a:buSzPts val="2208"/>
              <a:buFont typeface="Noto Sans Symbols"/>
              <a:buNone/>
            </a:pPr>
            <a:endParaRPr sz="2400" b="0" i="0" u="none" strike="noStrike" cap="none" dirty="0">
              <a:solidFill>
                <a:schemeClr val="accent2"/>
              </a:solidFill>
              <a:latin typeface="Gill Sans"/>
              <a:ea typeface="Gill Sans"/>
              <a:cs typeface="Gill Sans"/>
              <a:sym typeface="Gill Sans"/>
            </a:endParaRPr>
          </a:p>
        </p:txBody>
      </p:sp>
    </p:spTree>
    <p:extLst>
      <p:ext uri="{BB962C8B-B14F-4D97-AF65-F5344CB8AC3E}">
        <p14:creationId xmlns:p14="http://schemas.microsoft.com/office/powerpoint/2010/main" val="3802933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5"/>
        <p:cNvGrpSpPr/>
        <p:nvPr/>
      </p:nvGrpSpPr>
      <p:grpSpPr>
        <a:xfrm>
          <a:off x="0" y="0"/>
          <a:ext cx="0" cy="0"/>
          <a:chOff x="0" y="0"/>
          <a:chExt cx="0" cy="0"/>
        </a:xfrm>
      </p:grpSpPr>
      <p:sp>
        <p:nvSpPr>
          <p:cNvPr id="76" name="Google Shape;76;p32"/>
          <p:cNvSpPr/>
          <p:nvPr/>
        </p:nvSpPr>
        <p:spPr>
          <a:xfrm>
            <a:off x="440683" y="606554"/>
            <a:ext cx="113001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7" name="Google Shape;77;p32"/>
          <p:cNvSpPr txBox="1">
            <a:spLocks noGrp="1"/>
          </p:cNvSpPr>
          <p:nvPr>
            <p:ph type="title"/>
          </p:nvPr>
        </p:nvSpPr>
        <p:spPr>
          <a:xfrm>
            <a:off x="575894" y="729658"/>
            <a:ext cx="11029500" cy="988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8" name="Google Shape;78;p32" descr="Image result for nysed logo"/>
          <p:cNvPicPr preferRelativeResize="0"/>
          <p:nvPr/>
        </p:nvPicPr>
        <p:blipFill rotWithShape="1">
          <a:blip r:embed="rId2">
            <a:alphaModFix/>
          </a:blip>
          <a:srcRect/>
          <a:stretch/>
        </p:blipFill>
        <p:spPr>
          <a:xfrm>
            <a:off x="8533741" y="5927572"/>
            <a:ext cx="3071769" cy="779236"/>
          </a:xfrm>
          <a:prstGeom prst="rect">
            <a:avLst/>
          </a:prstGeom>
          <a:noFill/>
          <a:ln>
            <a:noFill/>
          </a:ln>
        </p:spPr>
      </p:pic>
    </p:spTree>
    <p:extLst>
      <p:ext uri="{BB962C8B-B14F-4D97-AF65-F5344CB8AC3E}">
        <p14:creationId xmlns:p14="http://schemas.microsoft.com/office/powerpoint/2010/main" val="79775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79"/>
        <p:cNvGrpSpPr/>
        <p:nvPr/>
      </p:nvGrpSpPr>
      <p:grpSpPr>
        <a:xfrm>
          <a:off x="0" y="0"/>
          <a:ext cx="0" cy="0"/>
          <a:chOff x="0" y="0"/>
          <a:chExt cx="0" cy="0"/>
        </a:xfrm>
      </p:grpSpPr>
      <p:pic>
        <p:nvPicPr>
          <p:cNvPr id="80" name="Google Shape;80;p33" descr="Image result for nysed logo"/>
          <p:cNvPicPr preferRelativeResize="0"/>
          <p:nvPr/>
        </p:nvPicPr>
        <p:blipFill rotWithShape="1">
          <a:blip r:embed="rId2">
            <a:alphaModFix/>
          </a:blip>
          <a:srcRect/>
          <a:stretch/>
        </p:blipFill>
        <p:spPr>
          <a:xfrm>
            <a:off x="10802143" y="5925289"/>
            <a:ext cx="808664" cy="636608"/>
          </a:xfrm>
          <a:prstGeom prst="rect">
            <a:avLst/>
          </a:prstGeom>
          <a:noFill/>
          <a:ln>
            <a:noFill/>
          </a:ln>
        </p:spPr>
      </p:pic>
    </p:spTree>
    <p:extLst>
      <p:ext uri="{BB962C8B-B14F-4D97-AF65-F5344CB8AC3E}">
        <p14:creationId xmlns:p14="http://schemas.microsoft.com/office/powerpoint/2010/main" val="4159121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1"/>
        <p:cNvGrpSpPr/>
        <p:nvPr/>
      </p:nvGrpSpPr>
      <p:grpSpPr>
        <a:xfrm>
          <a:off x="0" y="0"/>
          <a:ext cx="0" cy="0"/>
          <a:chOff x="0" y="0"/>
          <a:chExt cx="0" cy="0"/>
        </a:xfrm>
      </p:grpSpPr>
      <p:pic>
        <p:nvPicPr>
          <p:cNvPr id="82" name="Google Shape;82;p34" descr="Image result for nysed logo"/>
          <p:cNvPicPr preferRelativeResize="0"/>
          <p:nvPr/>
        </p:nvPicPr>
        <p:blipFill rotWithShape="1">
          <a:blip r:embed="rId2">
            <a:alphaModFix/>
          </a:blip>
          <a:srcRect/>
          <a:stretch/>
        </p:blipFill>
        <p:spPr>
          <a:xfrm>
            <a:off x="4463629" y="5852071"/>
            <a:ext cx="3071769" cy="779236"/>
          </a:xfrm>
          <a:prstGeom prst="rect">
            <a:avLst/>
          </a:prstGeom>
          <a:noFill/>
          <a:ln>
            <a:noFill/>
          </a:ln>
        </p:spPr>
      </p:pic>
    </p:spTree>
    <p:extLst>
      <p:ext uri="{BB962C8B-B14F-4D97-AF65-F5344CB8AC3E}">
        <p14:creationId xmlns:p14="http://schemas.microsoft.com/office/powerpoint/2010/main" val="1541580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3"/>
        <p:cNvGrpSpPr/>
        <p:nvPr/>
      </p:nvGrpSpPr>
      <p:grpSpPr>
        <a:xfrm>
          <a:off x="0" y="0"/>
          <a:ext cx="0" cy="0"/>
          <a:chOff x="0" y="0"/>
          <a:chExt cx="0" cy="0"/>
        </a:xfrm>
      </p:grpSpPr>
      <p:sp>
        <p:nvSpPr>
          <p:cNvPr id="84" name="Google Shape;84;p35"/>
          <p:cNvSpPr/>
          <p:nvPr/>
        </p:nvSpPr>
        <p:spPr>
          <a:xfrm>
            <a:off x="447817" y="5141973"/>
            <a:ext cx="11298300" cy="1274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5" name="Google Shape;85;p35"/>
          <p:cNvSpPr txBox="1">
            <a:spLocks noGrp="1"/>
          </p:cNvSpPr>
          <p:nvPr>
            <p:ph type="title"/>
          </p:nvPr>
        </p:nvSpPr>
        <p:spPr>
          <a:xfrm>
            <a:off x="581192" y="5413298"/>
            <a:ext cx="4909500" cy="689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7194D2"/>
              </a:buClr>
              <a:buSzPts val="2000"/>
              <a:buFont typeface="Gill Sans"/>
              <a:buNone/>
              <a:defRPr sz="2000" b="0">
                <a:solidFill>
                  <a:srgbClr val="7194D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5"/>
          <p:cNvSpPr txBox="1">
            <a:spLocks noGrp="1"/>
          </p:cNvSpPr>
          <p:nvPr>
            <p:ph type="body" idx="1"/>
          </p:nvPr>
        </p:nvSpPr>
        <p:spPr>
          <a:xfrm>
            <a:off x="447816" y="1593908"/>
            <a:ext cx="11292900" cy="3212100"/>
          </a:xfrm>
          <a:prstGeom prst="rect">
            <a:avLst/>
          </a:prstGeom>
          <a:noFill/>
          <a:ln>
            <a:noFill/>
          </a:ln>
        </p:spPr>
        <p:txBody>
          <a:bodyPr spcFirstLastPara="1" wrap="square" lIns="91425" tIns="45700" rIns="91425" bIns="45700" anchor="ctr" anchorCtr="0">
            <a:normAutofit/>
          </a:bodyPr>
          <a:lstStyle>
            <a:lvl1pPr marL="457200" lvl="0" indent="-345440" algn="l">
              <a:lnSpc>
                <a:spcPct val="100000"/>
              </a:lnSpc>
              <a:spcBef>
                <a:spcPts val="400"/>
              </a:spcBef>
              <a:spcAft>
                <a:spcPts val="0"/>
              </a:spcAft>
              <a:buSzPts val="1840"/>
              <a:buChar char="◼"/>
              <a:defRPr sz="2000">
                <a:solidFill>
                  <a:schemeClr val="dk2"/>
                </a:solidFill>
              </a:defRPr>
            </a:lvl1pPr>
            <a:lvl2pPr marL="914400" lvl="1" indent="-333756" algn="l">
              <a:lnSpc>
                <a:spcPct val="100000"/>
              </a:lnSpc>
              <a:spcBef>
                <a:spcPts val="600"/>
              </a:spcBef>
              <a:spcAft>
                <a:spcPts val="0"/>
              </a:spcAft>
              <a:buSzPts val="1656"/>
              <a:buChar char="◼"/>
              <a:defRPr sz="1800">
                <a:solidFill>
                  <a:schemeClr val="dk2"/>
                </a:solidFill>
              </a:defRPr>
            </a:lvl2pPr>
            <a:lvl3pPr marL="1371600" lvl="2" indent="-322072" algn="l">
              <a:lnSpc>
                <a:spcPct val="100000"/>
              </a:lnSpc>
              <a:spcBef>
                <a:spcPts val="600"/>
              </a:spcBef>
              <a:spcAft>
                <a:spcPts val="0"/>
              </a:spcAft>
              <a:buSzPts val="1472"/>
              <a:buChar char="◼"/>
              <a:defRPr sz="1600">
                <a:solidFill>
                  <a:schemeClr val="dk2"/>
                </a:solidFill>
              </a:defRPr>
            </a:lvl3pPr>
            <a:lvl4pPr marL="1828800" lvl="3" indent="-310388" algn="l">
              <a:lnSpc>
                <a:spcPct val="100000"/>
              </a:lnSpc>
              <a:spcBef>
                <a:spcPts val="600"/>
              </a:spcBef>
              <a:spcAft>
                <a:spcPts val="0"/>
              </a:spcAft>
              <a:buSzPts val="1288"/>
              <a:buChar char="◼"/>
              <a:defRPr sz="1400">
                <a:solidFill>
                  <a:schemeClr val="dk2"/>
                </a:solidFill>
              </a:defRPr>
            </a:lvl4pPr>
            <a:lvl5pPr marL="2286000" lvl="4" indent="-310388" algn="l">
              <a:lnSpc>
                <a:spcPct val="100000"/>
              </a:lnSpc>
              <a:spcBef>
                <a:spcPts val="600"/>
              </a:spcBef>
              <a:spcAft>
                <a:spcPts val="0"/>
              </a:spcAft>
              <a:buSzPts val="1288"/>
              <a:buChar char="◼"/>
              <a:defRPr sz="1400">
                <a:solidFill>
                  <a:schemeClr val="dk2"/>
                </a:solidFill>
              </a:defRPr>
            </a:lvl5pPr>
            <a:lvl6pPr marL="2743200" lvl="5" indent="-310388" algn="l">
              <a:lnSpc>
                <a:spcPct val="100000"/>
              </a:lnSpc>
              <a:spcBef>
                <a:spcPts val="600"/>
              </a:spcBef>
              <a:spcAft>
                <a:spcPts val="0"/>
              </a:spcAft>
              <a:buSzPts val="1288"/>
              <a:buChar char="◼"/>
              <a:defRPr sz="1400">
                <a:solidFill>
                  <a:schemeClr val="dk2"/>
                </a:solidFill>
              </a:defRPr>
            </a:lvl6pPr>
            <a:lvl7pPr marL="3200400" lvl="6" indent="-310388" algn="l">
              <a:lnSpc>
                <a:spcPct val="100000"/>
              </a:lnSpc>
              <a:spcBef>
                <a:spcPts val="600"/>
              </a:spcBef>
              <a:spcAft>
                <a:spcPts val="0"/>
              </a:spcAft>
              <a:buSzPts val="1288"/>
              <a:buChar char="◼"/>
              <a:defRPr sz="1400">
                <a:solidFill>
                  <a:schemeClr val="dk2"/>
                </a:solidFill>
              </a:defRPr>
            </a:lvl7pPr>
            <a:lvl8pPr marL="3657600" lvl="7" indent="-310388" algn="l">
              <a:lnSpc>
                <a:spcPct val="100000"/>
              </a:lnSpc>
              <a:spcBef>
                <a:spcPts val="600"/>
              </a:spcBef>
              <a:spcAft>
                <a:spcPts val="0"/>
              </a:spcAft>
              <a:buSzPts val="1288"/>
              <a:buChar char="◼"/>
              <a:defRPr sz="1400">
                <a:solidFill>
                  <a:schemeClr val="dk2"/>
                </a:solidFill>
              </a:defRPr>
            </a:lvl8pPr>
            <a:lvl9pPr marL="4114800" lvl="8" indent="-310388" algn="l">
              <a:lnSpc>
                <a:spcPct val="100000"/>
              </a:lnSpc>
              <a:spcBef>
                <a:spcPts val="600"/>
              </a:spcBef>
              <a:spcAft>
                <a:spcPts val="600"/>
              </a:spcAft>
              <a:buSzPts val="1288"/>
              <a:buChar char="◼"/>
              <a:defRPr sz="1400">
                <a:solidFill>
                  <a:schemeClr val="dk2"/>
                </a:solidFill>
              </a:defRPr>
            </a:lvl9pPr>
          </a:lstStyle>
          <a:p>
            <a:endParaRPr/>
          </a:p>
        </p:txBody>
      </p:sp>
      <p:sp>
        <p:nvSpPr>
          <p:cNvPr id="87" name="Google Shape;87;p35"/>
          <p:cNvSpPr txBox="1">
            <a:spLocks noGrp="1"/>
          </p:cNvSpPr>
          <p:nvPr>
            <p:ph type="body" idx="2"/>
          </p:nvPr>
        </p:nvSpPr>
        <p:spPr>
          <a:xfrm>
            <a:off x="5740824" y="5413298"/>
            <a:ext cx="5061300" cy="689400"/>
          </a:xfrm>
          <a:prstGeom prst="rect">
            <a:avLst/>
          </a:prstGeom>
          <a:noFill/>
          <a:ln>
            <a:noFill/>
          </a:ln>
        </p:spPr>
        <p:txBody>
          <a:bodyPr spcFirstLastPara="1" wrap="square" lIns="91425" tIns="45700" rIns="91425" bIns="45700" anchor="ctr" anchorCtr="0">
            <a:normAutofit/>
          </a:bodyPr>
          <a:lstStyle>
            <a:lvl1pPr marL="457200" lvl="0" indent="-228600" algn="r">
              <a:lnSpc>
                <a:spcPct val="100000"/>
              </a:lnSpc>
              <a:spcBef>
                <a:spcPts val="220"/>
              </a:spcBef>
              <a:spcAft>
                <a:spcPts val="0"/>
              </a:spcAft>
              <a:buSzPts val="1012"/>
              <a:buNone/>
              <a:defRPr sz="1100">
                <a:solidFill>
                  <a:schemeClr val="lt1"/>
                </a:solidFill>
              </a:defRPr>
            </a:lvl1pPr>
            <a:lvl2pPr marL="914400" lvl="1" indent="-228600" algn="l">
              <a:lnSpc>
                <a:spcPct val="100000"/>
              </a:lnSpc>
              <a:spcBef>
                <a:spcPts val="600"/>
              </a:spcBef>
              <a:spcAft>
                <a:spcPts val="0"/>
              </a:spcAft>
              <a:buSzPts val="1012"/>
              <a:buNone/>
              <a:defRPr sz="11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a:p>
        </p:txBody>
      </p:sp>
      <p:pic>
        <p:nvPicPr>
          <p:cNvPr id="88" name="Google Shape;88;p35" descr="Image result for nysed logo"/>
          <p:cNvPicPr preferRelativeResize="0"/>
          <p:nvPr/>
        </p:nvPicPr>
        <p:blipFill rotWithShape="1">
          <a:blip r:embed="rId2">
            <a:alphaModFix/>
          </a:blip>
          <a:srcRect/>
          <a:stretch/>
        </p:blipFill>
        <p:spPr>
          <a:xfrm>
            <a:off x="10802144" y="5461020"/>
            <a:ext cx="808664" cy="636608"/>
          </a:xfrm>
          <a:prstGeom prst="rect">
            <a:avLst/>
          </a:prstGeom>
          <a:noFill/>
          <a:ln>
            <a:noFill/>
          </a:ln>
        </p:spPr>
      </p:pic>
    </p:spTree>
    <p:extLst>
      <p:ext uri="{BB962C8B-B14F-4D97-AF65-F5344CB8AC3E}">
        <p14:creationId xmlns:p14="http://schemas.microsoft.com/office/powerpoint/2010/main" val="1649428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89"/>
        <p:cNvGrpSpPr/>
        <p:nvPr/>
      </p:nvGrpSpPr>
      <p:grpSpPr>
        <a:xfrm>
          <a:off x="0" y="0"/>
          <a:ext cx="0" cy="0"/>
          <a:chOff x="0" y="0"/>
          <a:chExt cx="0" cy="0"/>
        </a:xfrm>
      </p:grpSpPr>
      <p:sp>
        <p:nvSpPr>
          <p:cNvPr id="90" name="Google Shape;90;p36"/>
          <p:cNvSpPr/>
          <p:nvPr/>
        </p:nvSpPr>
        <p:spPr>
          <a:xfrm>
            <a:off x="447817" y="5141973"/>
            <a:ext cx="11298300" cy="1274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1" name="Google Shape;91;p36"/>
          <p:cNvSpPr txBox="1">
            <a:spLocks noGrp="1"/>
          </p:cNvSpPr>
          <p:nvPr>
            <p:ph type="title"/>
          </p:nvPr>
        </p:nvSpPr>
        <p:spPr>
          <a:xfrm>
            <a:off x="581192" y="5262296"/>
            <a:ext cx="4909500" cy="689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7194D2"/>
              </a:buClr>
              <a:buSzPts val="2000"/>
              <a:buFont typeface="Gill Sans"/>
              <a:buNone/>
              <a:defRPr sz="2000" b="0">
                <a:solidFill>
                  <a:srgbClr val="7194D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6"/>
          <p:cNvSpPr txBox="1">
            <a:spLocks noGrp="1"/>
          </p:cNvSpPr>
          <p:nvPr>
            <p:ph type="body" idx="1"/>
          </p:nvPr>
        </p:nvSpPr>
        <p:spPr>
          <a:xfrm>
            <a:off x="447816" y="1593908"/>
            <a:ext cx="11292900" cy="3212100"/>
          </a:xfrm>
          <a:prstGeom prst="rect">
            <a:avLst/>
          </a:prstGeom>
          <a:noFill/>
          <a:ln>
            <a:noFill/>
          </a:ln>
        </p:spPr>
        <p:txBody>
          <a:bodyPr spcFirstLastPara="1" wrap="square" lIns="91425" tIns="45700" rIns="91425" bIns="45700" anchor="ctr" anchorCtr="0">
            <a:normAutofit/>
          </a:bodyPr>
          <a:lstStyle>
            <a:lvl1pPr marL="457200" lvl="0" indent="-345440" algn="l">
              <a:lnSpc>
                <a:spcPct val="100000"/>
              </a:lnSpc>
              <a:spcBef>
                <a:spcPts val="400"/>
              </a:spcBef>
              <a:spcAft>
                <a:spcPts val="0"/>
              </a:spcAft>
              <a:buSzPts val="1840"/>
              <a:buChar char="◼"/>
              <a:defRPr sz="2000">
                <a:solidFill>
                  <a:schemeClr val="dk2"/>
                </a:solidFill>
              </a:defRPr>
            </a:lvl1pPr>
            <a:lvl2pPr marL="914400" lvl="1" indent="-333756" algn="l">
              <a:lnSpc>
                <a:spcPct val="100000"/>
              </a:lnSpc>
              <a:spcBef>
                <a:spcPts val="600"/>
              </a:spcBef>
              <a:spcAft>
                <a:spcPts val="0"/>
              </a:spcAft>
              <a:buSzPts val="1656"/>
              <a:buChar char="◼"/>
              <a:defRPr sz="1800">
                <a:solidFill>
                  <a:schemeClr val="dk2"/>
                </a:solidFill>
              </a:defRPr>
            </a:lvl2pPr>
            <a:lvl3pPr marL="1371600" lvl="2" indent="-322072" algn="l">
              <a:lnSpc>
                <a:spcPct val="100000"/>
              </a:lnSpc>
              <a:spcBef>
                <a:spcPts val="600"/>
              </a:spcBef>
              <a:spcAft>
                <a:spcPts val="0"/>
              </a:spcAft>
              <a:buSzPts val="1472"/>
              <a:buChar char="◼"/>
              <a:defRPr sz="1600">
                <a:solidFill>
                  <a:schemeClr val="dk2"/>
                </a:solidFill>
              </a:defRPr>
            </a:lvl3pPr>
            <a:lvl4pPr marL="1828800" lvl="3" indent="-310388" algn="l">
              <a:lnSpc>
                <a:spcPct val="100000"/>
              </a:lnSpc>
              <a:spcBef>
                <a:spcPts val="600"/>
              </a:spcBef>
              <a:spcAft>
                <a:spcPts val="0"/>
              </a:spcAft>
              <a:buSzPts val="1288"/>
              <a:buChar char="◼"/>
              <a:defRPr sz="1400">
                <a:solidFill>
                  <a:schemeClr val="dk2"/>
                </a:solidFill>
              </a:defRPr>
            </a:lvl4pPr>
            <a:lvl5pPr marL="2286000" lvl="4" indent="-310388" algn="l">
              <a:lnSpc>
                <a:spcPct val="100000"/>
              </a:lnSpc>
              <a:spcBef>
                <a:spcPts val="600"/>
              </a:spcBef>
              <a:spcAft>
                <a:spcPts val="0"/>
              </a:spcAft>
              <a:buSzPts val="1288"/>
              <a:buChar char="◼"/>
              <a:defRPr sz="1400">
                <a:solidFill>
                  <a:schemeClr val="dk2"/>
                </a:solidFill>
              </a:defRPr>
            </a:lvl5pPr>
            <a:lvl6pPr marL="2743200" lvl="5" indent="-310388" algn="l">
              <a:lnSpc>
                <a:spcPct val="100000"/>
              </a:lnSpc>
              <a:spcBef>
                <a:spcPts val="600"/>
              </a:spcBef>
              <a:spcAft>
                <a:spcPts val="0"/>
              </a:spcAft>
              <a:buSzPts val="1288"/>
              <a:buChar char="◼"/>
              <a:defRPr sz="1400">
                <a:solidFill>
                  <a:schemeClr val="dk2"/>
                </a:solidFill>
              </a:defRPr>
            </a:lvl6pPr>
            <a:lvl7pPr marL="3200400" lvl="6" indent="-310388" algn="l">
              <a:lnSpc>
                <a:spcPct val="100000"/>
              </a:lnSpc>
              <a:spcBef>
                <a:spcPts val="600"/>
              </a:spcBef>
              <a:spcAft>
                <a:spcPts val="0"/>
              </a:spcAft>
              <a:buSzPts val="1288"/>
              <a:buChar char="◼"/>
              <a:defRPr sz="1400">
                <a:solidFill>
                  <a:schemeClr val="dk2"/>
                </a:solidFill>
              </a:defRPr>
            </a:lvl7pPr>
            <a:lvl8pPr marL="3657600" lvl="7" indent="-310388" algn="l">
              <a:lnSpc>
                <a:spcPct val="100000"/>
              </a:lnSpc>
              <a:spcBef>
                <a:spcPts val="600"/>
              </a:spcBef>
              <a:spcAft>
                <a:spcPts val="0"/>
              </a:spcAft>
              <a:buSzPts val="1288"/>
              <a:buChar char="◼"/>
              <a:defRPr sz="1400">
                <a:solidFill>
                  <a:schemeClr val="dk2"/>
                </a:solidFill>
              </a:defRPr>
            </a:lvl8pPr>
            <a:lvl9pPr marL="4114800" lvl="8" indent="-310388" algn="l">
              <a:lnSpc>
                <a:spcPct val="100000"/>
              </a:lnSpc>
              <a:spcBef>
                <a:spcPts val="600"/>
              </a:spcBef>
              <a:spcAft>
                <a:spcPts val="600"/>
              </a:spcAft>
              <a:buSzPts val="1288"/>
              <a:buChar char="◼"/>
              <a:defRPr sz="1400">
                <a:solidFill>
                  <a:schemeClr val="dk2"/>
                </a:solidFill>
              </a:defRPr>
            </a:lvl9pPr>
          </a:lstStyle>
          <a:p>
            <a:endParaRPr/>
          </a:p>
        </p:txBody>
      </p:sp>
      <p:sp>
        <p:nvSpPr>
          <p:cNvPr id="93" name="Google Shape;93;p36"/>
          <p:cNvSpPr txBox="1">
            <a:spLocks noGrp="1"/>
          </p:cNvSpPr>
          <p:nvPr>
            <p:ph type="body" idx="2"/>
          </p:nvPr>
        </p:nvSpPr>
        <p:spPr>
          <a:xfrm>
            <a:off x="5740823" y="5262296"/>
            <a:ext cx="5870100" cy="689400"/>
          </a:xfrm>
          <a:prstGeom prst="rect">
            <a:avLst/>
          </a:prstGeom>
          <a:noFill/>
          <a:ln>
            <a:noFill/>
          </a:ln>
        </p:spPr>
        <p:txBody>
          <a:bodyPr spcFirstLastPara="1" wrap="square" lIns="91425" tIns="45700" rIns="91425" bIns="45700" anchor="ctr" anchorCtr="0">
            <a:normAutofit/>
          </a:bodyPr>
          <a:lstStyle>
            <a:lvl1pPr marL="457200" lvl="0" indent="-228600" algn="r">
              <a:lnSpc>
                <a:spcPct val="100000"/>
              </a:lnSpc>
              <a:spcBef>
                <a:spcPts val="220"/>
              </a:spcBef>
              <a:spcAft>
                <a:spcPts val="0"/>
              </a:spcAft>
              <a:buSzPts val="1012"/>
              <a:buNone/>
              <a:defRPr sz="1100">
                <a:solidFill>
                  <a:schemeClr val="lt1"/>
                </a:solidFill>
              </a:defRPr>
            </a:lvl1pPr>
            <a:lvl2pPr marL="914400" lvl="1" indent="-228600" algn="l">
              <a:lnSpc>
                <a:spcPct val="100000"/>
              </a:lnSpc>
              <a:spcBef>
                <a:spcPts val="600"/>
              </a:spcBef>
              <a:spcAft>
                <a:spcPts val="0"/>
              </a:spcAft>
              <a:buSzPts val="1012"/>
              <a:buNone/>
              <a:defRPr sz="11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a:p>
        </p:txBody>
      </p:sp>
      <p:pic>
        <p:nvPicPr>
          <p:cNvPr id="94" name="Google Shape;94;p36" descr="Image result for nysed logo"/>
          <p:cNvPicPr preferRelativeResize="0"/>
          <p:nvPr/>
        </p:nvPicPr>
        <p:blipFill rotWithShape="1">
          <a:blip r:embed="rId2">
            <a:alphaModFix/>
          </a:blip>
          <a:srcRect/>
          <a:stretch/>
        </p:blipFill>
        <p:spPr>
          <a:xfrm>
            <a:off x="4488796" y="646686"/>
            <a:ext cx="3071769" cy="779236"/>
          </a:xfrm>
          <a:prstGeom prst="rect">
            <a:avLst/>
          </a:prstGeom>
          <a:noFill/>
          <a:ln>
            <a:noFill/>
          </a:ln>
        </p:spPr>
      </p:pic>
    </p:spTree>
    <p:extLst>
      <p:ext uri="{BB962C8B-B14F-4D97-AF65-F5344CB8AC3E}">
        <p14:creationId xmlns:p14="http://schemas.microsoft.com/office/powerpoint/2010/main" val="260084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95"/>
        <p:cNvGrpSpPr/>
        <p:nvPr/>
      </p:nvGrpSpPr>
      <p:grpSpPr>
        <a:xfrm>
          <a:off x="0" y="0"/>
          <a:ext cx="0" cy="0"/>
          <a:chOff x="0" y="0"/>
          <a:chExt cx="0" cy="0"/>
        </a:xfrm>
      </p:grpSpPr>
      <p:sp>
        <p:nvSpPr>
          <p:cNvPr id="96" name="Google Shape;96;p37"/>
          <p:cNvSpPr txBox="1">
            <a:spLocks noGrp="1"/>
          </p:cNvSpPr>
          <p:nvPr>
            <p:ph type="title"/>
          </p:nvPr>
        </p:nvSpPr>
        <p:spPr>
          <a:xfrm>
            <a:off x="581193" y="4693389"/>
            <a:ext cx="11029500" cy="566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Gill Sans"/>
              <a:buNone/>
              <a:defRPr sz="2400" b="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7"/>
          <p:cNvSpPr txBox="1">
            <a:spLocks noGrp="1"/>
          </p:cNvSpPr>
          <p:nvPr>
            <p:ph type="body" idx="1"/>
          </p:nvPr>
        </p:nvSpPr>
        <p:spPr>
          <a:xfrm>
            <a:off x="581192" y="5260127"/>
            <a:ext cx="11029500" cy="5988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240"/>
              </a:spcBef>
              <a:spcAft>
                <a:spcPts val="0"/>
              </a:spcAft>
              <a:buSzPts val="1104"/>
              <a:buNone/>
              <a:defRPr sz="1200"/>
            </a:lvl1pPr>
            <a:lvl2pPr marL="914400" lvl="1" indent="-228600" algn="l">
              <a:lnSpc>
                <a:spcPct val="100000"/>
              </a:lnSpc>
              <a:spcBef>
                <a:spcPts val="600"/>
              </a:spcBef>
              <a:spcAft>
                <a:spcPts val="0"/>
              </a:spcAft>
              <a:buSzPts val="1104"/>
              <a:buNone/>
              <a:defRPr sz="12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a:p>
        </p:txBody>
      </p:sp>
      <p:pic>
        <p:nvPicPr>
          <p:cNvPr id="98" name="Google Shape;98;p37" descr="Image result for students site:nysed.gov"/>
          <p:cNvPicPr preferRelativeResize="0"/>
          <p:nvPr/>
        </p:nvPicPr>
        <p:blipFill rotWithShape="1">
          <a:blip r:embed="rId2">
            <a:alphaModFix/>
          </a:blip>
          <a:srcRect/>
          <a:stretch/>
        </p:blipFill>
        <p:spPr>
          <a:xfrm>
            <a:off x="458836" y="698230"/>
            <a:ext cx="11263140" cy="3496266"/>
          </a:xfrm>
          <a:prstGeom prst="rect">
            <a:avLst/>
          </a:prstGeom>
          <a:noFill/>
          <a:ln>
            <a:noFill/>
          </a:ln>
        </p:spPr>
      </p:pic>
      <p:pic>
        <p:nvPicPr>
          <p:cNvPr id="99" name="Google Shape;99;p37" descr="Image result for nysed logo"/>
          <p:cNvPicPr preferRelativeResize="0"/>
          <p:nvPr/>
        </p:nvPicPr>
        <p:blipFill rotWithShape="1">
          <a:blip r:embed="rId3">
            <a:alphaModFix/>
          </a:blip>
          <a:srcRect/>
          <a:stretch/>
        </p:blipFill>
        <p:spPr>
          <a:xfrm>
            <a:off x="10802143" y="5925289"/>
            <a:ext cx="808664" cy="636608"/>
          </a:xfrm>
          <a:prstGeom prst="rect">
            <a:avLst/>
          </a:prstGeom>
          <a:noFill/>
          <a:ln>
            <a:noFill/>
          </a:ln>
        </p:spPr>
      </p:pic>
    </p:spTree>
    <p:extLst>
      <p:ext uri="{BB962C8B-B14F-4D97-AF65-F5344CB8AC3E}">
        <p14:creationId xmlns:p14="http://schemas.microsoft.com/office/powerpoint/2010/main" val="265841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Picture with Caption">
  <p:cSld name="2_Picture with Caption">
    <p:spTree>
      <p:nvGrpSpPr>
        <p:cNvPr id="1" name="Shape 100"/>
        <p:cNvGrpSpPr/>
        <p:nvPr/>
      </p:nvGrpSpPr>
      <p:grpSpPr>
        <a:xfrm>
          <a:off x="0" y="0"/>
          <a:ext cx="0" cy="0"/>
          <a:chOff x="0" y="0"/>
          <a:chExt cx="0" cy="0"/>
        </a:xfrm>
      </p:grpSpPr>
      <p:sp>
        <p:nvSpPr>
          <p:cNvPr id="101" name="Google Shape;101;p38"/>
          <p:cNvSpPr txBox="1">
            <a:spLocks noGrp="1"/>
          </p:cNvSpPr>
          <p:nvPr>
            <p:ph type="title"/>
          </p:nvPr>
        </p:nvSpPr>
        <p:spPr>
          <a:xfrm>
            <a:off x="581193" y="4693389"/>
            <a:ext cx="11029500" cy="566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Gill Sans"/>
              <a:buNone/>
              <a:defRPr sz="2400" b="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8"/>
          <p:cNvSpPr txBox="1">
            <a:spLocks noGrp="1"/>
          </p:cNvSpPr>
          <p:nvPr>
            <p:ph type="body" idx="1"/>
          </p:nvPr>
        </p:nvSpPr>
        <p:spPr>
          <a:xfrm>
            <a:off x="581192" y="5260127"/>
            <a:ext cx="11029500" cy="5988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240"/>
              </a:spcBef>
              <a:spcAft>
                <a:spcPts val="0"/>
              </a:spcAft>
              <a:buSzPts val="1104"/>
              <a:buNone/>
              <a:defRPr sz="1200"/>
            </a:lvl1pPr>
            <a:lvl2pPr marL="914400" lvl="1" indent="-228600" algn="l">
              <a:lnSpc>
                <a:spcPct val="100000"/>
              </a:lnSpc>
              <a:spcBef>
                <a:spcPts val="600"/>
              </a:spcBef>
              <a:spcAft>
                <a:spcPts val="0"/>
              </a:spcAft>
              <a:buSzPts val="1104"/>
              <a:buNone/>
              <a:defRPr sz="12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a:p>
        </p:txBody>
      </p:sp>
      <p:pic>
        <p:nvPicPr>
          <p:cNvPr id="103" name="Google Shape;103;p38" descr="Image result for students site:nysed.gov"/>
          <p:cNvPicPr preferRelativeResize="0"/>
          <p:nvPr/>
        </p:nvPicPr>
        <p:blipFill rotWithShape="1">
          <a:blip r:embed="rId2">
            <a:alphaModFix/>
          </a:blip>
          <a:srcRect/>
          <a:stretch/>
        </p:blipFill>
        <p:spPr>
          <a:xfrm>
            <a:off x="458836" y="698230"/>
            <a:ext cx="11263140" cy="3496266"/>
          </a:xfrm>
          <a:prstGeom prst="rect">
            <a:avLst/>
          </a:prstGeom>
          <a:noFill/>
          <a:ln>
            <a:noFill/>
          </a:ln>
        </p:spPr>
      </p:pic>
    </p:spTree>
    <p:extLst>
      <p:ext uri="{BB962C8B-B14F-4D97-AF65-F5344CB8AC3E}">
        <p14:creationId xmlns:p14="http://schemas.microsoft.com/office/powerpoint/2010/main" val="4273244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4"/>
        <p:cNvGrpSpPr/>
        <p:nvPr/>
      </p:nvGrpSpPr>
      <p:grpSpPr>
        <a:xfrm>
          <a:off x="0" y="0"/>
          <a:ext cx="0" cy="0"/>
          <a:chOff x="0" y="0"/>
          <a:chExt cx="0" cy="0"/>
        </a:xfrm>
      </p:grpSpPr>
      <p:sp>
        <p:nvSpPr>
          <p:cNvPr id="105" name="Google Shape;105;p39"/>
          <p:cNvSpPr txBox="1">
            <a:spLocks noGrp="1"/>
          </p:cNvSpPr>
          <p:nvPr>
            <p:ph type="title"/>
          </p:nvPr>
        </p:nvSpPr>
        <p:spPr>
          <a:xfrm>
            <a:off x="256032" y="1143000"/>
            <a:ext cx="2834700" cy="23775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3200"/>
              <a:buFont typeface="Gill Sans"/>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9"/>
          <p:cNvSpPr>
            <a:spLocks noGrp="1"/>
          </p:cNvSpPr>
          <p:nvPr>
            <p:ph type="pic" idx="2"/>
          </p:nvPr>
        </p:nvSpPr>
        <p:spPr>
          <a:xfrm>
            <a:off x="3570644" y="767419"/>
            <a:ext cx="8115300" cy="5331000"/>
          </a:xfrm>
          <a:prstGeom prst="rect">
            <a:avLst/>
          </a:prstGeom>
          <a:solidFill>
            <a:srgbClr val="BFBFBF"/>
          </a:solid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accent2"/>
              </a:buClr>
              <a:buSzPts val="2944"/>
              <a:buFont typeface="Noto Sans Symbols"/>
              <a:buNone/>
              <a:defRPr sz="3200" b="0" i="0" u="none" strike="noStrike" cap="none">
                <a:solidFill>
                  <a:schemeClr val="dk2"/>
                </a:solidFill>
                <a:latin typeface="Gill Sans"/>
                <a:ea typeface="Gill Sans"/>
                <a:cs typeface="Gill Sans"/>
                <a:sym typeface="Gill Sans"/>
              </a:defRPr>
            </a:lvl1pPr>
            <a:lvl2pPr marR="0" lvl="1" algn="l" rtl="0">
              <a:lnSpc>
                <a:spcPct val="100000"/>
              </a:lnSpc>
              <a:spcBef>
                <a:spcPts val="600"/>
              </a:spcBef>
              <a:spcAft>
                <a:spcPts val="0"/>
              </a:spcAft>
              <a:buClr>
                <a:schemeClr val="accent2"/>
              </a:buClr>
              <a:buSzPts val="2576"/>
              <a:buFont typeface="Noto Sans Symbols"/>
              <a:buNone/>
              <a:defRPr sz="2800" b="0" i="0" u="none" strike="noStrike" cap="none">
                <a:solidFill>
                  <a:schemeClr val="dk2"/>
                </a:solidFill>
                <a:latin typeface="Gill Sans"/>
                <a:ea typeface="Gill Sans"/>
                <a:cs typeface="Gill Sans"/>
                <a:sym typeface="Gill Sans"/>
              </a:defRPr>
            </a:lvl2pPr>
            <a:lvl3pPr marR="0" lvl="2" algn="l" rtl="0">
              <a:lnSpc>
                <a:spcPct val="100000"/>
              </a:lnSpc>
              <a:spcBef>
                <a:spcPts val="600"/>
              </a:spcBef>
              <a:spcAft>
                <a:spcPts val="0"/>
              </a:spcAft>
              <a:buClr>
                <a:schemeClr val="accent2"/>
              </a:buClr>
              <a:buSzPts val="2208"/>
              <a:buFont typeface="Noto Sans Symbols"/>
              <a:buNone/>
              <a:defRPr sz="2400" b="0" i="0" u="none" strike="noStrike" cap="none">
                <a:solidFill>
                  <a:schemeClr val="dk2"/>
                </a:solidFill>
                <a:latin typeface="Gill Sans"/>
                <a:ea typeface="Gill Sans"/>
                <a:cs typeface="Gill Sans"/>
                <a:sym typeface="Gill Sans"/>
              </a:defRPr>
            </a:lvl3pPr>
            <a:lvl4pPr marR="0" lvl="3" algn="l" rtl="0">
              <a:lnSpc>
                <a:spcPct val="100000"/>
              </a:lnSpc>
              <a:spcBef>
                <a:spcPts val="600"/>
              </a:spcBef>
              <a:spcAft>
                <a:spcPts val="0"/>
              </a:spcAft>
              <a:buClr>
                <a:schemeClr val="accent2"/>
              </a:buClr>
              <a:buSzPts val="1840"/>
              <a:buFont typeface="Noto Sans Symbols"/>
              <a:buNone/>
              <a:defRPr sz="2000" b="0" i="0" u="none" strike="noStrike" cap="none">
                <a:solidFill>
                  <a:schemeClr val="dk2"/>
                </a:solidFill>
                <a:latin typeface="Gill Sans"/>
                <a:ea typeface="Gill Sans"/>
                <a:cs typeface="Gill Sans"/>
                <a:sym typeface="Gill Sans"/>
              </a:defRPr>
            </a:lvl4pPr>
            <a:lvl5pPr marR="0" lvl="4" algn="l" rtl="0">
              <a:lnSpc>
                <a:spcPct val="100000"/>
              </a:lnSpc>
              <a:spcBef>
                <a:spcPts val="600"/>
              </a:spcBef>
              <a:spcAft>
                <a:spcPts val="0"/>
              </a:spcAft>
              <a:buClr>
                <a:schemeClr val="accent2"/>
              </a:buClr>
              <a:buSzPts val="1840"/>
              <a:buFont typeface="Noto Sans Symbols"/>
              <a:buNone/>
              <a:defRPr sz="2000" b="0" i="0" u="none" strike="noStrike" cap="none">
                <a:solidFill>
                  <a:schemeClr val="dk2"/>
                </a:solidFill>
                <a:latin typeface="Gill Sans"/>
                <a:ea typeface="Gill Sans"/>
                <a:cs typeface="Gill Sans"/>
                <a:sym typeface="Gill Sans"/>
              </a:defRPr>
            </a:lvl5pPr>
            <a:lvl6pPr marR="0" lvl="5" algn="l" rtl="0">
              <a:lnSpc>
                <a:spcPct val="100000"/>
              </a:lnSpc>
              <a:spcBef>
                <a:spcPts val="600"/>
              </a:spcBef>
              <a:spcAft>
                <a:spcPts val="0"/>
              </a:spcAft>
              <a:buClr>
                <a:schemeClr val="accent2"/>
              </a:buClr>
              <a:buSzPts val="1840"/>
              <a:buFont typeface="Noto Sans Symbols"/>
              <a:buNone/>
              <a:defRPr sz="2000" b="0" i="0" u="none" strike="noStrike" cap="none">
                <a:solidFill>
                  <a:schemeClr val="dk2"/>
                </a:solidFill>
                <a:latin typeface="Gill Sans"/>
                <a:ea typeface="Gill Sans"/>
                <a:cs typeface="Gill Sans"/>
                <a:sym typeface="Gill Sans"/>
              </a:defRPr>
            </a:lvl6pPr>
            <a:lvl7pPr marR="0" lvl="6" algn="l" rtl="0">
              <a:lnSpc>
                <a:spcPct val="100000"/>
              </a:lnSpc>
              <a:spcBef>
                <a:spcPts val="600"/>
              </a:spcBef>
              <a:spcAft>
                <a:spcPts val="0"/>
              </a:spcAft>
              <a:buClr>
                <a:schemeClr val="accent2"/>
              </a:buClr>
              <a:buSzPts val="1840"/>
              <a:buFont typeface="Noto Sans Symbols"/>
              <a:buNone/>
              <a:defRPr sz="2000" b="0" i="0" u="none" strike="noStrike" cap="none">
                <a:solidFill>
                  <a:schemeClr val="dk2"/>
                </a:solidFill>
                <a:latin typeface="Gill Sans"/>
                <a:ea typeface="Gill Sans"/>
                <a:cs typeface="Gill Sans"/>
                <a:sym typeface="Gill Sans"/>
              </a:defRPr>
            </a:lvl7pPr>
            <a:lvl8pPr marR="0" lvl="7" algn="l" rtl="0">
              <a:lnSpc>
                <a:spcPct val="100000"/>
              </a:lnSpc>
              <a:spcBef>
                <a:spcPts val="600"/>
              </a:spcBef>
              <a:spcAft>
                <a:spcPts val="0"/>
              </a:spcAft>
              <a:buClr>
                <a:schemeClr val="accent2"/>
              </a:buClr>
              <a:buSzPts val="1840"/>
              <a:buFont typeface="Noto Sans Symbols"/>
              <a:buNone/>
              <a:defRPr sz="2000" b="0" i="0" u="none" strike="noStrike" cap="none">
                <a:solidFill>
                  <a:schemeClr val="dk2"/>
                </a:solidFill>
                <a:latin typeface="Gill Sans"/>
                <a:ea typeface="Gill Sans"/>
                <a:cs typeface="Gill Sans"/>
                <a:sym typeface="Gill Sans"/>
              </a:defRPr>
            </a:lvl8pPr>
            <a:lvl9pPr marR="0" lvl="8" algn="l" rtl="0">
              <a:lnSpc>
                <a:spcPct val="100000"/>
              </a:lnSpc>
              <a:spcBef>
                <a:spcPts val="600"/>
              </a:spcBef>
              <a:spcAft>
                <a:spcPts val="600"/>
              </a:spcAft>
              <a:buClr>
                <a:schemeClr val="accent2"/>
              </a:buClr>
              <a:buSzPts val="1840"/>
              <a:buFont typeface="Noto Sans Symbols"/>
              <a:buNone/>
              <a:defRPr sz="2000" b="0" i="0" u="none" strike="noStrike" cap="none">
                <a:solidFill>
                  <a:schemeClr val="dk2"/>
                </a:solidFill>
                <a:latin typeface="Gill Sans"/>
                <a:ea typeface="Gill Sans"/>
                <a:cs typeface="Gill Sans"/>
                <a:sym typeface="Gill Sans"/>
              </a:defRPr>
            </a:lvl9pPr>
          </a:lstStyle>
          <a:p>
            <a:endParaRPr dirty="0"/>
          </a:p>
        </p:txBody>
      </p:sp>
      <p:sp>
        <p:nvSpPr>
          <p:cNvPr id="107" name="Google Shape;107;p39"/>
          <p:cNvSpPr txBox="1">
            <a:spLocks noGrp="1"/>
          </p:cNvSpPr>
          <p:nvPr>
            <p:ph type="body" idx="1"/>
          </p:nvPr>
        </p:nvSpPr>
        <p:spPr>
          <a:xfrm>
            <a:off x="256032" y="3493008"/>
            <a:ext cx="2834700" cy="2322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SzPts val="1288"/>
              <a:buNone/>
              <a:defRPr sz="1400">
                <a:solidFill>
                  <a:srgbClr val="FFFFFF"/>
                </a:solidFill>
              </a:defRPr>
            </a:lvl1pPr>
            <a:lvl2pPr marL="914400" lvl="1" indent="-228600" algn="l">
              <a:lnSpc>
                <a:spcPct val="100000"/>
              </a:lnSpc>
              <a:spcBef>
                <a:spcPts val="600"/>
              </a:spcBef>
              <a:spcAft>
                <a:spcPts val="0"/>
              </a:spcAft>
              <a:buSzPts val="1104"/>
              <a:buNone/>
              <a:defRPr sz="12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a:p>
        </p:txBody>
      </p:sp>
      <p:sp>
        <p:nvSpPr>
          <p:cNvPr id="108" name="Google Shape;108;p3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dirty="0"/>
          </a:p>
        </p:txBody>
      </p:sp>
      <p:sp>
        <p:nvSpPr>
          <p:cNvPr id="109" name="Google Shape;109;p39"/>
          <p:cNvSpPr txBox="1">
            <a:spLocks noGrp="1"/>
          </p:cNvSpPr>
          <p:nvPr>
            <p:ph type="ftr" idx="11"/>
          </p:nvPr>
        </p:nvSpPr>
        <p:spPr>
          <a:xfrm>
            <a:off x="3499101" y="6356350"/>
            <a:ext cx="59115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dirty="0"/>
          </a:p>
        </p:txBody>
      </p:sp>
      <p:sp>
        <p:nvSpPr>
          <p:cNvPr id="110" name="Google Shape;110;p3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08506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4"/>
            <a:ext cx="3785534" cy="138294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4485803" cy="1466919"/>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B683B880-0FBF-43B9-ACAD-E2FE9C4EE77A}"/>
              </a:ext>
            </a:extLst>
          </p:cNvPr>
          <p:cNvSpPr>
            <a:spLocks noGrp="1"/>
          </p:cNvSpPr>
          <p:nvPr>
            <p:ph sz="half" idx="10"/>
          </p:nvPr>
        </p:nvSpPr>
        <p:spPr>
          <a:xfrm>
            <a:off x="581193" y="3973571"/>
            <a:ext cx="3785534" cy="138294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FB4F2D8C-CE7E-4EB3-A964-25C64B203BFC}"/>
              </a:ext>
            </a:extLst>
          </p:cNvPr>
          <p:cNvSpPr>
            <a:spLocks noGrp="1"/>
          </p:cNvSpPr>
          <p:nvPr>
            <p:ph sz="half" idx="11"/>
          </p:nvPr>
        </p:nvSpPr>
        <p:spPr>
          <a:xfrm>
            <a:off x="6188417" y="3973571"/>
            <a:ext cx="4485802" cy="138294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77B58A01-B51B-4121-9DF1-0DF584BD6C8A}"/>
              </a:ext>
            </a:extLst>
          </p:cNvPr>
          <p:cNvSpPr>
            <a:spLocks noGrp="1"/>
          </p:cNvSpPr>
          <p:nvPr>
            <p:ph sz="half" idx="12"/>
          </p:nvPr>
        </p:nvSpPr>
        <p:spPr>
          <a:xfrm>
            <a:off x="581191" y="5559974"/>
            <a:ext cx="3785534" cy="138294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2" descr="Image result for nysed logo">
            <a:extLst>
              <a:ext uri="{FF2B5EF4-FFF2-40B4-BE49-F238E27FC236}">
                <a16:creationId xmlns:a16="http://schemas.microsoft.com/office/drawing/2014/main" id="{AE4EF899-E51E-40C7-9065-460E6375910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075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30" name="Picture 6" descr="Image result for students site:nysed.gov">
            <a:extLst>
              <a:ext uri="{FF2B5EF4-FFF2-40B4-BE49-F238E27FC236}">
                <a16:creationId xmlns:a16="http://schemas.microsoft.com/office/drawing/2014/main" id="{F787C94A-74E4-47DD-9C5F-27D79028168A}"/>
              </a:ext>
            </a:extLst>
          </p:cNvPr>
          <p:cNvPicPr>
            <a:picLocks noChangeAspect="1" noChangeArrowheads="1"/>
          </p:cNvPicPr>
          <p:nvPr userDrawn="1"/>
        </p:nvPicPr>
        <p:blipFill rotWithShape="1">
          <a:blip r:embed="rId2" cstate="hqprint">
            <a:extLst>
              <a:ext uri="{28A0092B-C50C-407E-A947-70E740481C1C}">
                <a14:useLocalDpi xmlns:a14="http://schemas.microsoft.com/office/drawing/2010/main" val="0"/>
              </a:ext>
            </a:extLst>
          </a:blip>
          <a:srcRect b="2197"/>
          <a:stretch/>
        </p:blipFill>
        <p:spPr bwMode="auto">
          <a:xfrm>
            <a:off x="447789" y="676675"/>
            <a:ext cx="2258360" cy="14725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47789" y="2329676"/>
            <a:ext cx="11288033" cy="33316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hasCustomPrompt="1"/>
          </p:nvPr>
        </p:nvSpPr>
        <p:spPr>
          <a:xfrm>
            <a:off x="599225" y="2621134"/>
            <a:ext cx="10993549" cy="1475013"/>
          </a:xfrm>
          <a:effectLst/>
        </p:spPr>
        <p:txBody>
          <a:bodyPr anchor="b">
            <a:normAutofit/>
          </a:bodyPr>
          <a:lstStyle>
            <a:lvl1pPr>
              <a:defRPr sz="3600">
                <a:solidFill>
                  <a:schemeClr val="bg1"/>
                </a:solidFill>
              </a:defRPr>
            </a:lvl1pPr>
          </a:lstStyle>
          <a:p>
            <a:r>
              <a:rPr lang="en-US"/>
              <a:t>Click to add title of presentation</a:t>
            </a:r>
            <a:br>
              <a:rPr lang="en-US"/>
            </a:br>
            <a:endParaRPr lang="en-US"/>
          </a:p>
        </p:txBody>
      </p:sp>
      <p:sp>
        <p:nvSpPr>
          <p:cNvPr id="3" name="Subtitle 2"/>
          <p:cNvSpPr>
            <a:spLocks noGrp="1"/>
          </p:cNvSpPr>
          <p:nvPr>
            <p:ph type="subTitle" idx="1" hasCustomPrompt="1"/>
          </p:nvPr>
        </p:nvSpPr>
        <p:spPr>
          <a:xfrm>
            <a:off x="595032" y="4130540"/>
            <a:ext cx="10993546" cy="475853"/>
          </a:xfrm>
        </p:spPr>
        <p:txBody>
          <a:bodyPr anchor="t">
            <a:normAutofit/>
          </a:bodyPr>
          <a:lstStyle>
            <a:lvl1pPr marL="0" indent="0" algn="l">
              <a:buNone/>
              <a:defRPr sz="24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Location / Conference Name / Date</a:t>
            </a:r>
          </a:p>
        </p:txBody>
      </p:sp>
      <p:pic>
        <p:nvPicPr>
          <p:cNvPr id="1028" name="Picture 4" descr="Image result for nysed logo">
            <a:extLst>
              <a:ext uri="{FF2B5EF4-FFF2-40B4-BE49-F238E27FC236}">
                <a16:creationId xmlns:a16="http://schemas.microsoft.com/office/drawing/2014/main" id="{7851F4CC-DFF3-4544-8935-8C3EA474F1F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63629" y="5852071"/>
            <a:ext cx="3071769" cy="7792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tudents site:nysed.gov">
            <a:extLst>
              <a:ext uri="{FF2B5EF4-FFF2-40B4-BE49-F238E27FC236}">
                <a16:creationId xmlns:a16="http://schemas.microsoft.com/office/drawing/2014/main" id="{8298B12B-B675-44AC-AD73-7BFAA370DF9D}"/>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2057" b="2037"/>
          <a:stretch/>
        </p:blipFill>
        <p:spPr bwMode="auto">
          <a:xfrm>
            <a:off x="7061460" y="693839"/>
            <a:ext cx="2258360" cy="144504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middle school site:nysed.gov">
            <a:extLst>
              <a:ext uri="{FF2B5EF4-FFF2-40B4-BE49-F238E27FC236}">
                <a16:creationId xmlns:a16="http://schemas.microsoft.com/office/drawing/2014/main" id="{FF6F280B-58ED-4F66-B9C5-06D645CC6453}"/>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496" b="1726"/>
          <a:stretch/>
        </p:blipFill>
        <p:spPr bwMode="auto">
          <a:xfrm>
            <a:off x="4803099" y="689720"/>
            <a:ext cx="2258360" cy="144916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students site:nysed.gov">
            <a:extLst>
              <a:ext uri="{FF2B5EF4-FFF2-40B4-BE49-F238E27FC236}">
                <a16:creationId xmlns:a16="http://schemas.microsoft.com/office/drawing/2014/main" id="{BF803153-941B-49D1-9973-6890346DA31F}"/>
              </a:ext>
            </a:extLst>
          </p:cNvPr>
          <p:cNvPicPr>
            <a:picLocks noChangeAspect="1" noChangeArrowheads="1"/>
          </p:cNvPicPr>
          <p:nvPr userDrawn="1"/>
        </p:nvPicPr>
        <p:blipFill rotWithShape="1">
          <a:blip r:embed="rId6" cstate="hqprint">
            <a:extLst>
              <a:ext uri="{28A0092B-C50C-407E-A947-70E740481C1C}">
                <a14:useLocalDpi xmlns:a14="http://schemas.microsoft.com/office/drawing/2010/main" val="0"/>
              </a:ext>
            </a:extLst>
          </a:blip>
          <a:srcRect t="697"/>
          <a:stretch/>
        </p:blipFill>
        <p:spPr bwMode="auto">
          <a:xfrm>
            <a:off x="2608441" y="689720"/>
            <a:ext cx="2204557" cy="145946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high school site:nysed.gov">
            <a:extLst>
              <a:ext uri="{FF2B5EF4-FFF2-40B4-BE49-F238E27FC236}">
                <a16:creationId xmlns:a16="http://schemas.microsoft.com/office/drawing/2014/main" id="{F43F673F-7D16-4959-933A-5D824158E604}"/>
              </a:ext>
            </a:extLst>
          </p:cNvPr>
          <p:cNvPicPr>
            <a:picLocks noChangeAspect="1" noChangeArrowheads="1"/>
          </p:cNvPicPr>
          <p:nvPr userDrawn="1"/>
        </p:nvPicPr>
        <p:blipFill rotWithShape="1">
          <a:blip r:embed="rId7" cstate="hqprint">
            <a:extLst>
              <a:ext uri="{28A0092B-C50C-407E-A947-70E740481C1C}">
                <a14:useLocalDpi xmlns:a14="http://schemas.microsoft.com/office/drawing/2010/main" val="0"/>
              </a:ext>
            </a:extLst>
          </a:blip>
          <a:srcRect b="10282"/>
          <a:stretch/>
        </p:blipFill>
        <p:spPr bwMode="auto">
          <a:xfrm>
            <a:off x="9319821" y="692511"/>
            <a:ext cx="2416001" cy="1445047"/>
          </a:xfrm>
          <a:prstGeom prst="rect">
            <a:avLst/>
          </a:prstGeom>
          <a:noFill/>
          <a:extLst>
            <a:ext uri="{909E8E84-426E-40DD-AFC4-6F175D3DCCD1}">
              <a14:hiddenFill xmlns:a14="http://schemas.microsoft.com/office/drawing/2010/main">
                <a:solidFill>
                  <a:srgbClr val="FFFFFF"/>
                </a:solidFill>
              </a14:hiddenFill>
            </a:ext>
          </a:extLst>
        </p:spPr>
      </p:pic>
      <p:sp>
        <p:nvSpPr>
          <p:cNvPr id="18" name="Subtitle 2">
            <a:extLst>
              <a:ext uri="{FF2B5EF4-FFF2-40B4-BE49-F238E27FC236}">
                <a16:creationId xmlns:a16="http://schemas.microsoft.com/office/drawing/2014/main" id="{2AEEBCE9-B068-4D8A-8DDE-DC4D50C98F22}"/>
              </a:ext>
            </a:extLst>
          </p:cNvPr>
          <p:cNvSpPr txBox="1">
            <a:spLocks/>
          </p:cNvSpPr>
          <p:nvPr userDrawn="1"/>
        </p:nvSpPr>
        <p:spPr>
          <a:xfrm>
            <a:off x="595032" y="4657983"/>
            <a:ext cx="10993546" cy="475853"/>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4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100990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7"/>
        <p:cNvGrpSpPr/>
        <p:nvPr/>
      </p:nvGrpSpPr>
      <p:grpSpPr>
        <a:xfrm>
          <a:off x="0" y="0"/>
          <a:ext cx="0" cy="0"/>
          <a:chOff x="0" y="0"/>
          <a:chExt cx="0" cy="0"/>
        </a:xfrm>
      </p:grpSpPr>
      <p:sp>
        <p:nvSpPr>
          <p:cNvPr id="28" name="Google Shape;28;p23"/>
          <p:cNvSpPr/>
          <p:nvPr/>
        </p:nvSpPr>
        <p:spPr>
          <a:xfrm>
            <a:off x="440286" y="614407"/>
            <a:ext cx="11309400" cy="1189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 name="Google Shape;29;p23"/>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3"/>
          <p:cNvSpPr txBox="1">
            <a:spLocks noGrp="1"/>
          </p:cNvSpPr>
          <p:nvPr>
            <p:ph type="body" idx="1"/>
          </p:nvPr>
        </p:nvSpPr>
        <p:spPr>
          <a:xfrm>
            <a:off x="581192" y="2180496"/>
            <a:ext cx="11029500" cy="3678300"/>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pic>
        <p:nvPicPr>
          <p:cNvPr id="31" name="Google Shape;31;p23" descr="Image result for nysed logo"/>
          <p:cNvPicPr preferRelativeResize="0"/>
          <p:nvPr/>
        </p:nvPicPr>
        <p:blipFill rotWithShape="1">
          <a:blip r:embed="rId2">
            <a:alphaModFix/>
          </a:blip>
          <a:srcRect/>
          <a:stretch/>
        </p:blipFill>
        <p:spPr>
          <a:xfrm>
            <a:off x="10802143" y="5925289"/>
            <a:ext cx="808664" cy="636608"/>
          </a:xfrm>
          <a:prstGeom prst="rect">
            <a:avLst/>
          </a:prstGeom>
          <a:noFill/>
          <a:ln>
            <a:noFill/>
          </a:ln>
        </p:spPr>
      </p:pic>
    </p:spTree>
    <p:extLst>
      <p:ext uri="{BB962C8B-B14F-4D97-AF65-F5344CB8AC3E}">
        <p14:creationId xmlns:p14="http://schemas.microsoft.com/office/powerpoint/2010/main" val="3253956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386" name="Picture 2" descr="Image result for nysed logo">
            <a:extLst>
              <a:ext uri="{FF2B5EF4-FFF2-40B4-BE49-F238E27FC236}">
                <a16:creationId xmlns:a16="http://schemas.microsoft.com/office/drawing/2014/main" id="{3063CB63-0E43-40D1-BC6A-4CBC14B42E8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747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4" descr="Image result for nysed logo">
            <a:extLst>
              <a:ext uri="{FF2B5EF4-FFF2-40B4-BE49-F238E27FC236}">
                <a16:creationId xmlns:a16="http://schemas.microsoft.com/office/drawing/2014/main" id="{6E43CF03-B59E-45FD-B82F-5341DAF8F92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39038" y="5961128"/>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207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userDrawn="1"/>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0" name="Picture 2" descr="Image result for nysed logo">
            <a:extLst>
              <a:ext uri="{FF2B5EF4-FFF2-40B4-BE49-F238E27FC236}">
                <a16:creationId xmlns:a16="http://schemas.microsoft.com/office/drawing/2014/main" id="{028B9235-4A50-4102-ADAE-78E8BDAB5F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453083"/>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211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8" name="Rectangle 7"/>
          <p:cNvSpPr>
            <a:spLocks noChangeAspect="1"/>
          </p:cNvSpPr>
          <p:nvPr userDrawn="1"/>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4" descr="Image result for nysed logo">
            <a:extLst>
              <a:ext uri="{FF2B5EF4-FFF2-40B4-BE49-F238E27FC236}">
                <a16:creationId xmlns:a16="http://schemas.microsoft.com/office/drawing/2014/main" id="{925CC433-4523-469A-952F-DF9BA871859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38462" y="743175"/>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811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2" descr="Image result for nysed logo">
            <a:extLst>
              <a:ext uri="{FF2B5EF4-FFF2-40B4-BE49-F238E27FC236}">
                <a16:creationId xmlns:a16="http://schemas.microsoft.com/office/drawing/2014/main" id="{7929A2F3-E0B0-46AD-9E6E-79A152E27D0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600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4" descr="Image result for nysed logo">
            <a:extLst>
              <a:ext uri="{FF2B5EF4-FFF2-40B4-BE49-F238E27FC236}">
                <a16:creationId xmlns:a16="http://schemas.microsoft.com/office/drawing/2014/main" id="{5E8E4FC0-FD4E-42F4-95C9-573C2B17958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39040" y="5952738"/>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4162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2" descr="Image result for nysed logo">
            <a:extLst>
              <a:ext uri="{FF2B5EF4-FFF2-40B4-BE49-F238E27FC236}">
                <a16:creationId xmlns:a16="http://schemas.microsoft.com/office/drawing/2014/main" id="{FCB65FD5-BA3D-4467-96AD-2A8B73DC55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959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4" descr="Image result for nysed logo">
            <a:extLst>
              <a:ext uri="{FF2B5EF4-FFF2-40B4-BE49-F238E27FC236}">
                <a16:creationId xmlns:a16="http://schemas.microsoft.com/office/drawing/2014/main" id="{86C671BE-7109-4269-B2A5-0B267D2BD9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21015" y="5982838"/>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75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pic>
        <p:nvPicPr>
          <p:cNvPr id="5" name="Picture 2" descr="Image result for nysed logo">
            <a:extLst>
              <a:ext uri="{FF2B5EF4-FFF2-40B4-BE49-F238E27FC236}">
                <a16:creationId xmlns:a16="http://schemas.microsoft.com/office/drawing/2014/main" id="{71006243-8CD8-4778-963A-0B1F4001D97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9960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pic>
        <p:nvPicPr>
          <p:cNvPr id="9" name="Picture 4" descr="Image result for nysed logo">
            <a:extLst>
              <a:ext uri="{FF2B5EF4-FFF2-40B4-BE49-F238E27FC236}">
                <a16:creationId xmlns:a16="http://schemas.microsoft.com/office/drawing/2014/main" id="{C5B01C5F-DC30-4AAA-9122-0828D69267C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33741" y="5927572"/>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390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Tree>
    <p:extLst>
      <p:ext uri="{BB962C8B-B14F-4D97-AF65-F5344CB8AC3E}">
        <p14:creationId xmlns:p14="http://schemas.microsoft.com/office/powerpoint/2010/main" val="3905325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28258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5" name="Picture 2" descr="Image result for nysed logo">
            <a:extLst>
              <a:ext uri="{FF2B5EF4-FFF2-40B4-BE49-F238E27FC236}">
                <a16:creationId xmlns:a16="http://schemas.microsoft.com/office/drawing/2014/main" id="{BE4451AF-8585-45C5-85DD-D786673ED3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825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4" descr="Image result for nysed logo">
            <a:extLst>
              <a:ext uri="{FF2B5EF4-FFF2-40B4-BE49-F238E27FC236}">
                <a16:creationId xmlns:a16="http://schemas.microsoft.com/office/drawing/2014/main" id="{0AB6B426-DFBE-4CCA-A89C-AA4EF14248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63629" y="5852071"/>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089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413298"/>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1593908"/>
            <a:ext cx="11292840" cy="3212092"/>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4" y="5413298"/>
            <a:ext cx="5061320"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1" name="Picture 2" descr="Image result for nysed logo">
            <a:extLst>
              <a:ext uri="{FF2B5EF4-FFF2-40B4-BE49-F238E27FC236}">
                <a16:creationId xmlns:a16="http://schemas.microsoft.com/office/drawing/2014/main" id="{42881AB4-9588-4227-A726-55CD464C1AD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4" y="5461020"/>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459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9" name="Rectangle 8"/>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1593908"/>
            <a:ext cx="11292840" cy="3212092"/>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0" name="Picture 4" descr="Image result for nysed logo">
            <a:extLst>
              <a:ext uri="{FF2B5EF4-FFF2-40B4-BE49-F238E27FC236}">
                <a16:creationId xmlns:a16="http://schemas.microsoft.com/office/drawing/2014/main" id="{62E6E1C0-B4BE-42AD-8182-F772BAE85A5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88796" y="646686"/>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6030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Section Title</a:t>
            </a:r>
          </a:p>
        </p:txBody>
      </p:sp>
      <p:sp>
        <p:nvSpPr>
          <p:cNvPr id="4" name="Text Placeholder 3"/>
          <p:cNvSpPr>
            <a:spLocks noGrp="1"/>
          </p:cNvSpPr>
          <p:nvPr>
            <p:ph type="body" sz="half" idx="2" hasCustomPrompt="1"/>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section subtitle</a:t>
            </a:r>
          </a:p>
        </p:txBody>
      </p:sp>
      <p:pic>
        <p:nvPicPr>
          <p:cNvPr id="2052" name="Picture 4" descr="Image result for students site:nysed.gov">
            <a:extLst>
              <a:ext uri="{FF2B5EF4-FFF2-40B4-BE49-F238E27FC236}">
                <a16:creationId xmlns:a16="http://schemas.microsoft.com/office/drawing/2014/main" id="{611BA35E-7753-472F-A3F0-7CFDDEAB3A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8836" y="698230"/>
            <a:ext cx="11263140" cy="34962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nysed logo">
            <a:extLst>
              <a:ext uri="{FF2B5EF4-FFF2-40B4-BE49-F238E27FC236}">
                <a16:creationId xmlns:a16="http://schemas.microsoft.com/office/drawing/2014/main" id="{77E2FCBF-EE1D-4FB0-85AA-79319E6608C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4285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Section Title</a:t>
            </a:r>
          </a:p>
        </p:txBody>
      </p:sp>
      <p:sp>
        <p:nvSpPr>
          <p:cNvPr id="4" name="Text Placeholder 3"/>
          <p:cNvSpPr>
            <a:spLocks noGrp="1"/>
          </p:cNvSpPr>
          <p:nvPr>
            <p:ph type="body" sz="half" idx="2" hasCustomPrompt="1"/>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section subtitle</a:t>
            </a:r>
          </a:p>
        </p:txBody>
      </p:sp>
      <p:pic>
        <p:nvPicPr>
          <p:cNvPr id="2052" name="Picture 4" descr="Image result for students site:nysed.gov">
            <a:extLst>
              <a:ext uri="{FF2B5EF4-FFF2-40B4-BE49-F238E27FC236}">
                <a16:creationId xmlns:a16="http://schemas.microsoft.com/office/drawing/2014/main" id="{611BA35E-7753-472F-A3F0-7CFDDEAB3A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8836" y="698230"/>
            <a:ext cx="11263140" cy="3496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1397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FE3F73D8-E311-4BCA-B83A-E666C503F5F0}" type="slidenum">
              <a:rPr lang="en-US" smtClean="0"/>
              <a:t>‹#›</a:t>
            </a:fld>
            <a:endParaRPr lang="en-US" dirty="0"/>
          </a:p>
        </p:txBody>
      </p:sp>
    </p:spTree>
    <p:extLst>
      <p:ext uri="{BB962C8B-B14F-4D97-AF65-F5344CB8AC3E}">
        <p14:creationId xmlns:p14="http://schemas.microsoft.com/office/powerpoint/2010/main" val="1166955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1"/>
        <p:cNvGrpSpPr/>
        <p:nvPr/>
      </p:nvGrpSpPr>
      <p:grpSpPr>
        <a:xfrm>
          <a:off x="0" y="0"/>
          <a:ext cx="0" cy="0"/>
          <a:chOff x="0" y="0"/>
          <a:chExt cx="0" cy="0"/>
        </a:xfrm>
      </p:grpSpPr>
      <p:sp>
        <p:nvSpPr>
          <p:cNvPr id="42" name="Google Shape;42;p25"/>
          <p:cNvSpPr/>
          <p:nvPr/>
        </p:nvSpPr>
        <p:spPr>
          <a:xfrm>
            <a:off x="440286" y="614407"/>
            <a:ext cx="11309400" cy="1189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3" name="Google Shape;43;p25"/>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5"/>
          <p:cNvSpPr txBox="1">
            <a:spLocks noGrp="1"/>
          </p:cNvSpPr>
          <p:nvPr>
            <p:ph type="body" idx="1"/>
          </p:nvPr>
        </p:nvSpPr>
        <p:spPr>
          <a:xfrm>
            <a:off x="581192" y="2180496"/>
            <a:ext cx="11029500" cy="3678300"/>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pic>
        <p:nvPicPr>
          <p:cNvPr id="45" name="Google Shape;45;p25" descr="Image result for nysed logo"/>
          <p:cNvPicPr preferRelativeResize="0"/>
          <p:nvPr/>
        </p:nvPicPr>
        <p:blipFill rotWithShape="1">
          <a:blip r:embed="rId2">
            <a:alphaModFix/>
          </a:blip>
          <a:srcRect/>
          <a:stretch/>
        </p:blipFill>
        <p:spPr>
          <a:xfrm>
            <a:off x="8539038" y="5961128"/>
            <a:ext cx="3071769" cy="779236"/>
          </a:xfrm>
          <a:prstGeom prst="rect">
            <a:avLst/>
          </a:prstGeom>
          <a:noFill/>
          <a:ln>
            <a:noFill/>
          </a:ln>
        </p:spPr>
      </p:pic>
    </p:spTree>
    <p:extLst>
      <p:ext uri="{BB962C8B-B14F-4D97-AF65-F5344CB8AC3E}">
        <p14:creationId xmlns:p14="http://schemas.microsoft.com/office/powerpoint/2010/main" val="2861480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46"/>
        <p:cNvGrpSpPr/>
        <p:nvPr/>
      </p:nvGrpSpPr>
      <p:grpSpPr>
        <a:xfrm>
          <a:off x="0" y="0"/>
          <a:ext cx="0" cy="0"/>
          <a:chOff x="0" y="0"/>
          <a:chExt cx="0" cy="0"/>
        </a:xfrm>
      </p:grpSpPr>
      <p:sp>
        <p:nvSpPr>
          <p:cNvPr id="47" name="Google Shape;47;p27"/>
          <p:cNvSpPr/>
          <p:nvPr/>
        </p:nvSpPr>
        <p:spPr>
          <a:xfrm>
            <a:off x="447817" y="5141974"/>
            <a:ext cx="112908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8" name="Google Shape;48;p27"/>
          <p:cNvSpPr txBox="1">
            <a:spLocks noGrp="1"/>
          </p:cNvSpPr>
          <p:nvPr>
            <p:ph type="title"/>
          </p:nvPr>
        </p:nvSpPr>
        <p:spPr>
          <a:xfrm>
            <a:off x="581193" y="3043910"/>
            <a:ext cx="11029500" cy="1497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3600"/>
              <a:buFont typeface="Gill Sans"/>
              <a:buNone/>
              <a:defRPr sz="3600" b="0"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7"/>
          <p:cNvSpPr txBox="1">
            <a:spLocks noGrp="1"/>
          </p:cNvSpPr>
          <p:nvPr>
            <p:ph type="body" idx="1"/>
          </p:nvPr>
        </p:nvSpPr>
        <p:spPr>
          <a:xfrm>
            <a:off x="581192" y="4541417"/>
            <a:ext cx="11029500" cy="600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656"/>
              <a:buNone/>
              <a:defRPr sz="1800" cap="none">
                <a:solidFill>
                  <a:schemeClr val="accent2"/>
                </a:solidFill>
              </a:defRPr>
            </a:lvl1pPr>
            <a:lvl2pPr marL="914400" lvl="1" indent="-228600" algn="l">
              <a:lnSpc>
                <a:spcPct val="100000"/>
              </a:lnSpc>
              <a:spcBef>
                <a:spcPts val="600"/>
              </a:spcBef>
              <a:spcAft>
                <a:spcPts val="0"/>
              </a:spcAft>
              <a:buSzPts val="1656"/>
              <a:buNone/>
              <a:defRPr sz="1800">
                <a:solidFill>
                  <a:srgbClr val="888888"/>
                </a:solidFill>
              </a:defRPr>
            </a:lvl2pPr>
            <a:lvl3pPr marL="1371600" lvl="2" indent="-228600" algn="l">
              <a:lnSpc>
                <a:spcPct val="100000"/>
              </a:lnSpc>
              <a:spcBef>
                <a:spcPts val="600"/>
              </a:spcBef>
              <a:spcAft>
                <a:spcPts val="0"/>
              </a:spcAft>
              <a:buSzPts val="1472"/>
              <a:buNone/>
              <a:defRPr sz="1600">
                <a:solidFill>
                  <a:srgbClr val="888888"/>
                </a:solidFill>
              </a:defRPr>
            </a:lvl3pPr>
            <a:lvl4pPr marL="1828800" lvl="3" indent="-228600" algn="l">
              <a:lnSpc>
                <a:spcPct val="100000"/>
              </a:lnSpc>
              <a:spcBef>
                <a:spcPts val="600"/>
              </a:spcBef>
              <a:spcAft>
                <a:spcPts val="0"/>
              </a:spcAft>
              <a:buSzPts val="1288"/>
              <a:buNone/>
              <a:defRPr sz="1400">
                <a:solidFill>
                  <a:srgbClr val="888888"/>
                </a:solidFill>
              </a:defRPr>
            </a:lvl4pPr>
            <a:lvl5pPr marL="2286000" lvl="4" indent="-228600" algn="l">
              <a:lnSpc>
                <a:spcPct val="100000"/>
              </a:lnSpc>
              <a:spcBef>
                <a:spcPts val="600"/>
              </a:spcBef>
              <a:spcAft>
                <a:spcPts val="0"/>
              </a:spcAft>
              <a:buSzPts val="1288"/>
              <a:buNone/>
              <a:defRPr sz="1400">
                <a:solidFill>
                  <a:srgbClr val="888888"/>
                </a:solidFill>
              </a:defRPr>
            </a:lvl5pPr>
            <a:lvl6pPr marL="2743200" lvl="5" indent="-228600" algn="l">
              <a:lnSpc>
                <a:spcPct val="100000"/>
              </a:lnSpc>
              <a:spcBef>
                <a:spcPts val="600"/>
              </a:spcBef>
              <a:spcAft>
                <a:spcPts val="0"/>
              </a:spcAft>
              <a:buSzPts val="1288"/>
              <a:buNone/>
              <a:defRPr sz="1400">
                <a:solidFill>
                  <a:srgbClr val="888888"/>
                </a:solidFill>
              </a:defRPr>
            </a:lvl6pPr>
            <a:lvl7pPr marL="3200400" lvl="6" indent="-228600" algn="l">
              <a:lnSpc>
                <a:spcPct val="100000"/>
              </a:lnSpc>
              <a:spcBef>
                <a:spcPts val="600"/>
              </a:spcBef>
              <a:spcAft>
                <a:spcPts val="0"/>
              </a:spcAft>
              <a:buSzPts val="1288"/>
              <a:buNone/>
              <a:defRPr sz="1400">
                <a:solidFill>
                  <a:srgbClr val="888888"/>
                </a:solidFill>
              </a:defRPr>
            </a:lvl7pPr>
            <a:lvl8pPr marL="3657600" lvl="7" indent="-228600" algn="l">
              <a:lnSpc>
                <a:spcPct val="100000"/>
              </a:lnSpc>
              <a:spcBef>
                <a:spcPts val="600"/>
              </a:spcBef>
              <a:spcAft>
                <a:spcPts val="0"/>
              </a:spcAft>
              <a:buSzPts val="1288"/>
              <a:buNone/>
              <a:defRPr sz="1400">
                <a:solidFill>
                  <a:srgbClr val="888888"/>
                </a:solidFill>
              </a:defRPr>
            </a:lvl8pPr>
            <a:lvl9pPr marL="4114800" lvl="8" indent="-228600" algn="l">
              <a:lnSpc>
                <a:spcPct val="100000"/>
              </a:lnSpc>
              <a:spcBef>
                <a:spcPts val="600"/>
              </a:spcBef>
              <a:spcAft>
                <a:spcPts val="600"/>
              </a:spcAft>
              <a:buSzPts val="1288"/>
              <a:buNone/>
              <a:defRPr sz="1400">
                <a:solidFill>
                  <a:srgbClr val="888888"/>
                </a:solidFill>
              </a:defRPr>
            </a:lvl9pPr>
          </a:lstStyle>
          <a:p>
            <a:endParaRPr/>
          </a:p>
        </p:txBody>
      </p:sp>
      <p:pic>
        <p:nvPicPr>
          <p:cNvPr id="50" name="Google Shape;50;p27" descr="Image result for nysed logo"/>
          <p:cNvPicPr preferRelativeResize="0"/>
          <p:nvPr/>
        </p:nvPicPr>
        <p:blipFill rotWithShape="1">
          <a:blip r:embed="rId2">
            <a:alphaModFix/>
          </a:blip>
          <a:srcRect/>
          <a:stretch/>
        </p:blipFill>
        <p:spPr>
          <a:xfrm>
            <a:off x="4438462" y="743175"/>
            <a:ext cx="3071769" cy="779236"/>
          </a:xfrm>
          <a:prstGeom prst="rect">
            <a:avLst/>
          </a:prstGeom>
          <a:noFill/>
          <a:ln>
            <a:noFill/>
          </a:ln>
        </p:spPr>
      </p:pic>
    </p:spTree>
    <p:extLst>
      <p:ext uri="{BB962C8B-B14F-4D97-AF65-F5344CB8AC3E}">
        <p14:creationId xmlns:p14="http://schemas.microsoft.com/office/powerpoint/2010/main" val="3129002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1"/>
        <p:cNvGrpSpPr/>
        <p:nvPr/>
      </p:nvGrpSpPr>
      <p:grpSpPr>
        <a:xfrm>
          <a:off x="0" y="0"/>
          <a:ext cx="0" cy="0"/>
          <a:chOff x="0" y="0"/>
          <a:chExt cx="0" cy="0"/>
        </a:xfrm>
      </p:grpSpPr>
      <p:sp>
        <p:nvSpPr>
          <p:cNvPr id="52" name="Google Shape;52;p28"/>
          <p:cNvSpPr/>
          <p:nvPr/>
        </p:nvSpPr>
        <p:spPr>
          <a:xfrm>
            <a:off x="445982" y="606554"/>
            <a:ext cx="113001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3" name="Google Shape;53;p28"/>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body" idx="1"/>
          </p:nvPr>
        </p:nvSpPr>
        <p:spPr>
          <a:xfrm>
            <a:off x="581193" y="2228003"/>
            <a:ext cx="5422500" cy="3633000"/>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55" name="Google Shape;55;p28"/>
          <p:cNvSpPr txBox="1">
            <a:spLocks noGrp="1"/>
          </p:cNvSpPr>
          <p:nvPr>
            <p:ph type="body" idx="2"/>
          </p:nvPr>
        </p:nvSpPr>
        <p:spPr>
          <a:xfrm>
            <a:off x="6188417" y="2228003"/>
            <a:ext cx="5422500" cy="3633000"/>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pic>
        <p:nvPicPr>
          <p:cNvPr id="56" name="Google Shape;56;p28" descr="Image result for nysed logo"/>
          <p:cNvPicPr preferRelativeResize="0"/>
          <p:nvPr/>
        </p:nvPicPr>
        <p:blipFill rotWithShape="1">
          <a:blip r:embed="rId2">
            <a:alphaModFix/>
          </a:blip>
          <a:srcRect/>
          <a:stretch/>
        </p:blipFill>
        <p:spPr>
          <a:xfrm>
            <a:off x="10802143" y="5925289"/>
            <a:ext cx="808664" cy="636608"/>
          </a:xfrm>
          <a:prstGeom prst="rect">
            <a:avLst/>
          </a:prstGeom>
          <a:noFill/>
          <a:ln>
            <a:noFill/>
          </a:ln>
        </p:spPr>
      </p:pic>
    </p:spTree>
    <p:extLst>
      <p:ext uri="{BB962C8B-B14F-4D97-AF65-F5344CB8AC3E}">
        <p14:creationId xmlns:p14="http://schemas.microsoft.com/office/powerpoint/2010/main" val="2375385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7"/>
        <p:cNvGrpSpPr/>
        <p:nvPr/>
      </p:nvGrpSpPr>
      <p:grpSpPr>
        <a:xfrm>
          <a:off x="0" y="0"/>
          <a:ext cx="0" cy="0"/>
          <a:chOff x="0" y="0"/>
          <a:chExt cx="0" cy="0"/>
        </a:xfrm>
      </p:grpSpPr>
      <p:sp>
        <p:nvSpPr>
          <p:cNvPr id="58" name="Google Shape;58;p29"/>
          <p:cNvSpPr/>
          <p:nvPr/>
        </p:nvSpPr>
        <p:spPr>
          <a:xfrm>
            <a:off x="445982" y="606554"/>
            <a:ext cx="113001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9" name="Google Shape;59;p29"/>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581193" y="2228003"/>
            <a:ext cx="5422500" cy="3633000"/>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61" name="Google Shape;61;p29"/>
          <p:cNvSpPr txBox="1">
            <a:spLocks noGrp="1"/>
          </p:cNvSpPr>
          <p:nvPr>
            <p:ph type="body" idx="2"/>
          </p:nvPr>
        </p:nvSpPr>
        <p:spPr>
          <a:xfrm>
            <a:off x="6188417" y="2228003"/>
            <a:ext cx="5422500" cy="3633000"/>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pic>
        <p:nvPicPr>
          <p:cNvPr id="62" name="Google Shape;62;p29" descr="Image result for nysed logo"/>
          <p:cNvPicPr preferRelativeResize="0"/>
          <p:nvPr/>
        </p:nvPicPr>
        <p:blipFill rotWithShape="1">
          <a:blip r:embed="rId2">
            <a:alphaModFix/>
          </a:blip>
          <a:srcRect/>
          <a:stretch/>
        </p:blipFill>
        <p:spPr>
          <a:xfrm>
            <a:off x="8539040" y="5952738"/>
            <a:ext cx="3071769" cy="779236"/>
          </a:xfrm>
          <a:prstGeom prst="rect">
            <a:avLst/>
          </a:prstGeom>
          <a:noFill/>
          <a:ln>
            <a:noFill/>
          </a:ln>
        </p:spPr>
      </p:pic>
    </p:spTree>
    <p:extLst>
      <p:ext uri="{BB962C8B-B14F-4D97-AF65-F5344CB8AC3E}">
        <p14:creationId xmlns:p14="http://schemas.microsoft.com/office/powerpoint/2010/main" val="1114467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63"/>
        <p:cNvGrpSpPr/>
        <p:nvPr/>
      </p:nvGrpSpPr>
      <p:grpSpPr>
        <a:xfrm>
          <a:off x="0" y="0"/>
          <a:ext cx="0" cy="0"/>
          <a:chOff x="0" y="0"/>
          <a:chExt cx="0" cy="0"/>
        </a:xfrm>
      </p:grpSpPr>
      <p:sp>
        <p:nvSpPr>
          <p:cNvPr id="64" name="Google Shape;64;p30"/>
          <p:cNvSpPr/>
          <p:nvPr/>
        </p:nvSpPr>
        <p:spPr>
          <a:xfrm>
            <a:off x="445982" y="606554"/>
            <a:ext cx="113001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5" name="Google Shape;65;p30"/>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body" idx="1"/>
          </p:nvPr>
        </p:nvSpPr>
        <p:spPr>
          <a:xfrm>
            <a:off x="887219" y="2250892"/>
            <a:ext cx="5087100" cy="5361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40"/>
              </a:spcBef>
              <a:spcAft>
                <a:spcPts val="0"/>
              </a:spcAft>
              <a:buSzPts val="2024"/>
              <a:buNone/>
              <a:defRPr sz="2200" b="0">
                <a:solidFill>
                  <a:schemeClr val="accent2"/>
                </a:solidFill>
              </a:defRPr>
            </a:lvl1pPr>
            <a:lvl2pPr marL="914400" lvl="1" indent="-228600" algn="l">
              <a:lnSpc>
                <a:spcPct val="100000"/>
              </a:lnSpc>
              <a:spcBef>
                <a:spcPts val="600"/>
              </a:spcBef>
              <a:spcAft>
                <a:spcPts val="0"/>
              </a:spcAft>
              <a:buSzPts val="1840"/>
              <a:buNone/>
              <a:defRPr sz="2000" b="1"/>
            </a:lvl2pPr>
            <a:lvl3pPr marL="1371600" lvl="2" indent="-228600" algn="l">
              <a:lnSpc>
                <a:spcPct val="100000"/>
              </a:lnSpc>
              <a:spcBef>
                <a:spcPts val="600"/>
              </a:spcBef>
              <a:spcAft>
                <a:spcPts val="0"/>
              </a:spcAft>
              <a:buSzPts val="1656"/>
              <a:buNone/>
              <a:defRPr sz="1800" b="1"/>
            </a:lvl3pPr>
            <a:lvl4pPr marL="1828800" lvl="3" indent="-228600" algn="l">
              <a:lnSpc>
                <a:spcPct val="100000"/>
              </a:lnSpc>
              <a:spcBef>
                <a:spcPts val="600"/>
              </a:spcBef>
              <a:spcAft>
                <a:spcPts val="0"/>
              </a:spcAft>
              <a:buSzPts val="1472"/>
              <a:buNone/>
              <a:defRPr sz="1600" b="1"/>
            </a:lvl4pPr>
            <a:lvl5pPr marL="2286000" lvl="4" indent="-228600" algn="l">
              <a:lnSpc>
                <a:spcPct val="100000"/>
              </a:lnSpc>
              <a:spcBef>
                <a:spcPts val="600"/>
              </a:spcBef>
              <a:spcAft>
                <a:spcPts val="0"/>
              </a:spcAft>
              <a:buSzPts val="1472"/>
              <a:buNone/>
              <a:defRPr sz="1600" b="1"/>
            </a:lvl5pPr>
            <a:lvl6pPr marL="2743200" lvl="5" indent="-228600" algn="l">
              <a:lnSpc>
                <a:spcPct val="100000"/>
              </a:lnSpc>
              <a:spcBef>
                <a:spcPts val="600"/>
              </a:spcBef>
              <a:spcAft>
                <a:spcPts val="0"/>
              </a:spcAft>
              <a:buSzPts val="1472"/>
              <a:buNone/>
              <a:defRPr sz="1600" b="1"/>
            </a:lvl6pPr>
            <a:lvl7pPr marL="3200400" lvl="6" indent="-228600" algn="l">
              <a:lnSpc>
                <a:spcPct val="100000"/>
              </a:lnSpc>
              <a:spcBef>
                <a:spcPts val="600"/>
              </a:spcBef>
              <a:spcAft>
                <a:spcPts val="0"/>
              </a:spcAft>
              <a:buSzPts val="1472"/>
              <a:buNone/>
              <a:defRPr sz="1600" b="1"/>
            </a:lvl7pPr>
            <a:lvl8pPr marL="3657600" lvl="7" indent="-228600" algn="l">
              <a:lnSpc>
                <a:spcPct val="100000"/>
              </a:lnSpc>
              <a:spcBef>
                <a:spcPts val="600"/>
              </a:spcBef>
              <a:spcAft>
                <a:spcPts val="0"/>
              </a:spcAft>
              <a:buSzPts val="1472"/>
              <a:buNone/>
              <a:defRPr sz="1600" b="1"/>
            </a:lvl8pPr>
            <a:lvl9pPr marL="4114800" lvl="8" indent="-228600" algn="l">
              <a:lnSpc>
                <a:spcPct val="100000"/>
              </a:lnSpc>
              <a:spcBef>
                <a:spcPts val="600"/>
              </a:spcBef>
              <a:spcAft>
                <a:spcPts val="600"/>
              </a:spcAft>
              <a:buSzPts val="1472"/>
              <a:buNone/>
              <a:defRPr sz="1600" b="1"/>
            </a:lvl9pPr>
          </a:lstStyle>
          <a:p>
            <a:endParaRPr/>
          </a:p>
        </p:txBody>
      </p:sp>
      <p:sp>
        <p:nvSpPr>
          <p:cNvPr id="67" name="Google Shape;67;p30"/>
          <p:cNvSpPr txBox="1">
            <a:spLocks noGrp="1"/>
          </p:cNvSpPr>
          <p:nvPr>
            <p:ph type="body" idx="2"/>
          </p:nvPr>
        </p:nvSpPr>
        <p:spPr>
          <a:xfrm>
            <a:off x="581194" y="2926052"/>
            <a:ext cx="5393100" cy="2934900"/>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68" name="Google Shape;68;p30"/>
          <p:cNvSpPr txBox="1">
            <a:spLocks noGrp="1"/>
          </p:cNvSpPr>
          <p:nvPr>
            <p:ph type="body" idx="3"/>
          </p:nvPr>
        </p:nvSpPr>
        <p:spPr>
          <a:xfrm>
            <a:off x="6523735" y="2250892"/>
            <a:ext cx="5087100" cy="5535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40"/>
              </a:spcBef>
              <a:spcAft>
                <a:spcPts val="0"/>
              </a:spcAft>
              <a:buSzPts val="2024"/>
              <a:buNone/>
              <a:defRPr sz="2200" b="0">
                <a:solidFill>
                  <a:schemeClr val="accent2"/>
                </a:solidFill>
              </a:defRPr>
            </a:lvl1pPr>
            <a:lvl2pPr marL="914400" lvl="1" indent="-228600" algn="l">
              <a:lnSpc>
                <a:spcPct val="100000"/>
              </a:lnSpc>
              <a:spcBef>
                <a:spcPts val="600"/>
              </a:spcBef>
              <a:spcAft>
                <a:spcPts val="0"/>
              </a:spcAft>
              <a:buSzPts val="1840"/>
              <a:buNone/>
              <a:defRPr sz="2000" b="1"/>
            </a:lvl2pPr>
            <a:lvl3pPr marL="1371600" lvl="2" indent="-228600" algn="l">
              <a:lnSpc>
                <a:spcPct val="100000"/>
              </a:lnSpc>
              <a:spcBef>
                <a:spcPts val="600"/>
              </a:spcBef>
              <a:spcAft>
                <a:spcPts val="0"/>
              </a:spcAft>
              <a:buSzPts val="1656"/>
              <a:buNone/>
              <a:defRPr sz="1800" b="1"/>
            </a:lvl3pPr>
            <a:lvl4pPr marL="1828800" lvl="3" indent="-228600" algn="l">
              <a:lnSpc>
                <a:spcPct val="100000"/>
              </a:lnSpc>
              <a:spcBef>
                <a:spcPts val="600"/>
              </a:spcBef>
              <a:spcAft>
                <a:spcPts val="0"/>
              </a:spcAft>
              <a:buSzPts val="1472"/>
              <a:buNone/>
              <a:defRPr sz="1600" b="1"/>
            </a:lvl4pPr>
            <a:lvl5pPr marL="2286000" lvl="4" indent="-228600" algn="l">
              <a:lnSpc>
                <a:spcPct val="100000"/>
              </a:lnSpc>
              <a:spcBef>
                <a:spcPts val="600"/>
              </a:spcBef>
              <a:spcAft>
                <a:spcPts val="0"/>
              </a:spcAft>
              <a:buSzPts val="1472"/>
              <a:buNone/>
              <a:defRPr sz="1600" b="1"/>
            </a:lvl5pPr>
            <a:lvl6pPr marL="2743200" lvl="5" indent="-228600" algn="l">
              <a:lnSpc>
                <a:spcPct val="100000"/>
              </a:lnSpc>
              <a:spcBef>
                <a:spcPts val="600"/>
              </a:spcBef>
              <a:spcAft>
                <a:spcPts val="0"/>
              </a:spcAft>
              <a:buSzPts val="1472"/>
              <a:buNone/>
              <a:defRPr sz="1600" b="1"/>
            </a:lvl6pPr>
            <a:lvl7pPr marL="3200400" lvl="6" indent="-228600" algn="l">
              <a:lnSpc>
                <a:spcPct val="100000"/>
              </a:lnSpc>
              <a:spcBef>
                <a:spcPts val="600"/>
              </a:spcBef>
              <a:spcAft>
                <a:spcPts val="0"/>
              </a:spcAft>
              <a:buSzPts val="1472"/>
              <a:buNone/>
              <a:defRPr sz="1600" b="1"/>
            </a:lvl7pPr>
            <a:lvl8pPr marL="3657600" lvl="7" indent="-228600" algn="l">
              <a:lnSpc>
                <a:spcPct val="100000"/>
              </a:lnSpc>
              <a:spcBef>
                <a:spcPts val="600"/>
              </a:spcBef>
              <a:spcAft>
                <a:spcPts val="0"/>
              </a:spcAft>
              <a:buSzPts val="1472"/>
              <a:buNone/>
              <a:defRPr sz="1600" b="1"/>
            </a:lvl8pPr>
            <a:lvl9pPr marL="4114800" lvl="8" indent="-228600" algn="l">
              <a:lnSpc>
                <a:spcPct val="100000"/>
              </a:lnSpc>
              <a:spcBef>
                <a:spcPts val="600"/>
              </a:spcBef>
              <a:spcAft>
                <a:spcPts val="600"/>
              </a:spcAft>
              <a:buSzPts val="1472"/>
              <a:buNone/>
              <a:defRPr sz="1600" b="1"/>
            </a:lvl9pPr>
          </a:lstStyle>
          <a:p>
            <a:endParaRPr/>
          </a:p>
        </p:txBody>
      </p:sp>
      <p:sp>
        <p:nvSpPr>
          <p:cNvPr id="69" name="Google Shape;69;p30"/>
          <p:cNvSpPr txBox="1">
            <a:spLocks noGrp="1"/>
          </p:cNvSpPr>
          <p:nvPr>
            <p:ph type="body" idx="4"/>
          </p:nvPr>
        </p:nvSpPr>
        <p:spPr>
          <a:xfrm>
            <a:off x="6217709" y="2926052"/>
            <a:ext cx="5393100" cy="2934900"/>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pic>
        <p:nvPicPr>
          <p:cNvPr id="70" name="Google Shape;70;p30" descr="Image result for nysed logo"/>
          <p:cNvPicPr preferRelativeResize="0"/>
          <p:nvPr/>
        </p:nvPicPr>
        <p:blipFill rotWithShape="1">
          <a:blip r:embed="rId2">
            <a:alphaModFix/>
          </a:blip>
          <a:srcRect/>
          <a:stretch/>
        </p:blipFill>
        <p:spPr>
          <a:xfrm>
            <a:off x="8621015" y="5982838"/>
            <a:ext cx="3071769" cy="779236"/>
          </a:xfrm>
          <a:prstGeom prst="rect">
            <a:avLst/>
          </a:prstGeom>
          <a:noFill/>
          <a:ln>
            <a:noFill/>
          </a:ln>
        </p:spPr>
      </p:pic>
    </p:spTree>
    <p:extLst>
      <p:ext uri="{BB962C8B-B14F-4D97-AF65-F5344CB8AC3E}">
        <p14:creationId xmlns:p14="http://schemas.microsoft.com/office/powerpoint/2010/main" val="222509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Only" type="titleOnly">
  <p:cSld name="1_Title Only">
    <p:spTree>
      <p:nvGrpSpPr>
        <p:cNvPr id="1" name="Shape 71"/>
        <p:cNvGrpSpPr/>
        <p:nvPr/>
      </p:nvGrpSpPr>
      <p:grpSpPr>
        <a:xfrm>
          <a:off x="0" y="0"/>
          <a:ext cx="0" cy="0"/>
          <a:chOff x="0" y="0"/>
          <a:chExt cx="0" cy="0"/>
        </a:xfrm>
      </p:grpSpPr>
      <p:sp>
        <p:nvSpPr>
          <p:cNvPr id="72" name="Google Shape;72;p31"/>
          <p:cNvSpPr/>
          <p:nvPr/>
        </p:nvSpPr>
        <p:spPr>
          <a:xfrm>
            <a:off x="440683" y="606554"/>
            <a:ext cx="113001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3" name="Google Shape;73;p31"/>
          <p:cNvSpPr txBox="1">
            <a:spLocks noGrp="1"/>
          </p:cNvSpPr>
          <p:nvPr>
            <p:ph type="title"/>
          </p:nvPr>
        </p:nvSpPr>
        <p:spPr>
          <a:xfrm>
            <a:off x="575894" y="729658"/>
            <a:ext cx="11029500" cy="988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4" name="Google Shape;74;p31" descr="Image result for nysed logo"/>
          <p:cNvPicPr preferRelativeResize="0"/>
          <p:nvPr/>
        </p:nvPicPr>
        <p:blipFill rotWithShape="1">
          <a:blip r:embed="rId2">
            <a:alphaModFix/>
          </a:blip>
          <a:srcRect/>
          <a:stretch/>
        </p:blipFill>
        <p:spPr>
          <a:xfrm>
            <a:off x="10802143" y="5925289"/>
            <a:ext cx="808664" cy="636608"/>
          </a:xfrm>
          <a:prstGeom prst="rect">
            <a:avLst/>
          </a:prstGeom>
          <a:noFill/>
          <a:ln>
            <a:noFill/>
          </a:ln>
        </p:spPr>
      </p:pic>
    </p:spTree>
    <p:extLst>
      <p:ext uri="{BB962C8B-B14F-4D97-AF65-F5344CB8AC3E}">
        <p14:creationId xmlns:p14="http://schemas.microsoft.com/office/powerpoint/2010/main" val="3617045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581192" y="705124"/>
            <a:ext cx="11029500" cy="1189500"/>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chemeClr val="lt1"/>
              </a:buClr>
              <a:buSzPts val="2800"/>
              <a:buFont typeface="Gill Sans"/>
              <a:buNone/>
              <a:defRPr sz="28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1" name="Google Shape;11;p20"/>
          <p:cNvSpPr txBox="1">
            <a:spLocks noGrp="1"/>
          </p:cNvSpPr>
          <p:nvPr>
            <p:ph type="body" idx="1"/>
          </p:nvPr>
        </p:nvSpPr>
        <p:spPr>
          <a:xfrm>
            <a:off x="581192" y="2336003"/>
            <a:ext cx="11029500" cy="3522900"/>
          </a:xfrm>
          <a:prstGeom prst="rect">
            <a:avLst/>
          </a:prstGeom>
          <a:noFill/>
          <a:ln>
            <a:noFill/>
          </a:ln>
        </p:spPr>
        <p:txBody>
          <a:bodyPr spcFirstLastPara="1" wrap="square" lIns="91425" tIns="45700" rIns="91425" bIns="45700" anchor="ctr" anchorCtr="0">
            <a:normAutofit/>
          </a:bodyPr>
          <a:lstStyle>
            <a:lvl1pPr marL="457200" marR="0" lvl="0" indent="-333756" algn="l" rtl="0">
              <a:lnSpc>
                <a:spcPct val="100000"/>
              </a:lnSpc>
              <a:spcBef>
                <a:spcPts val="360"/>
              </a:spcBef>
              <a:spcAft>
                <a:spcPts val="0"/>
              </a:spcAft>
              <a:buClr>
                <a:schemeClr val="accent2"/>
              </a:buClr>
              <a:buSzPts val="1656"/>
              <a:buFont typeface="Noto Sans Symbols"/>
              <a:buChar char="◼"/>
              <a:defRPr sz="1800" b="0" i="0" u="none" strike="noStrike" cap="none">
                <a:solidFill>
                  <a:schemeClr val="dk2"/>
                </a:solidFill>
                <a:latin typeface="Gill Sans"/>
                <a:ea typeface="Gill Sans"/>
                <a:cs typeface="Gill Sans"/>
                <a:sym typeface="Gill Sans"/>
              </a:defRPr>
            </a:lvl1pPr>
            <a:lvl2pPr marL="914400" marR="0" lvl="1" indent="-322072" algn="l" rtl="0">
              <a:lnSpc>
                <a:spcPct val="100000"/>
              </a:lnSpc>
              <a:spcBef>
                <a:spcPts val="600"/>
              </a:spcBef>
              <a:spcAft>
                <a:spcPts val="0"/>
              </a:spcAft>
              <a:buClr>
                <a:schemeClr val="accent2"/>
              </a:buClr>
              <a:buSzPts val="1472"/>
              <a:buFont typeface="Noto Sans Symbols"/>
              <a:buChar char="◼"/>
              <a:defRPr sz="1600" b="0" i="0" u="none" strike="noStrike" cap="none">
                <a:solidFill>
                  <a:schemeClr val="dk2"/>
                </a:solidFill>
                <a:latin typeface="Gill Sans"/>
                <a:ea typeface="Gill Sans"/>
                <a:cs typeface="Gill Sans"/>
                <a:sym typeface="Gill Sans"/>
              </a:defRPr>
            </a:lvl2pPr>
            <a:lvl3pPr marL="1371600" marR="0" lvl="2" indent="-310388" algn="l" rtl="0">
              <a:lnSpc>
                <a:spcPct val="100000"/>
              </a:lnSpc>
              <a:spcBef>
                <a:spcPts val="600"/>
              </a:spcBef>
              <a:spcAft>
                <a:spcPts val="0"/>
              </a:spcAft>
              <a:buClr>
                <a:schemeClr val="accent2"/>
              </a:buClr>
              <a:buSzPts val="1288"/>
              <a:buFont typeface="Noto Sans Symbols"/>
              <a:buChar char="◼"/>
              <a:defRPr sz="1400" b="0" i="0" u="none" strike="noStrike" cap="none">
                <a:solidFill>
                  <a:schemeClr val="dk2"/>
                </a:solidFill>
                <a:latin typeface="Gill Sans"/>
                <a:ea typeface="Gill Sans"/>
                <a:cs typeface="Gill Sans"/>
                <a:sym typeface="Gill Sans"/>
              </a:defRPr>
            </a:lvl3pPr>
            <a:lvl4pPr marL="1828800" marR="0" lvl="3"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4pPr>
            <a:lvl5pPr marL="2286000" marR="0" lvl="4"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5pPr>
            <a:lvl6pPr marL="2743200" marR="0" lvl="5"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lnSpc>
                <a:spcPct val="100000"/>
              </a:lnSpc>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 name="Google Shape;12;p20"/>
          <p:cNvSpPr/>
          <p:nvPr/>
        </p:nvSpPr>
        <p:spPr>
          <a:xfrm>
            <a:off x="446534" y="457200"/>
            <a:ext cx="3703200" cy="95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 name="Google Shape;13;p20"/>
          <p:cNvSpPr/>
          <p:nvPr/>
        </p:nvSpPr>
        <p:spPr>
          <a:xfrm>
            <a:off x="8042147" y="453643"/>
            <a:ext cx="3703200" cy="987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 name="Google Shape;14;p20"/>
          <p:cNvSpPr/>
          <p:nvPr/>
        </p:nvSpPr>
        <p:spPr>
          <a:xfrm>
            <a:off x="4241830" y="457200"/>
            <a:ext cx="3703200" cy="915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 name="Google Shape;15;p20"/>
          <p:cNvSpPr txBox="1"/>
          <p:nvPr/>
        </p:nvSpPr>
        <p:spPr>
          <a:xfrm>
            <a:off x="11551920" y="6434040"/>
            <a:ext cx="6402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Gill Sans"/>
                <a:ea typeface="Gill Sans"/>
                <a:cs typeface="Gill Sans"/>
                <a:sym typeface="Gill Sans"/>
              </a:rPr>
              <a:t>‹#›</a:t>
            </a:fld>
            <a:endParaRPr sz="1800" b="0" i="0" u="none" strike="noStrike" cap="none" dirty="0">
              <a:solidFill>
                <a:schemeClr val="dk1"/>
              </a:solidFill>
              <a:latin typeface="Gill Sans"/>
              <a:ea typeface="Gill Sans"/>
              <a:cs typeface="Gill Sans"/>
              <a:sym typeface="Gill Sans"/>
            </a:endParaRPr>
          </a:p>
        </p:txBody>
      </p:sp>
    </p:spTree>
    <p:extLst>
      <p:ext uri="{BB962C8B-B14F-4D97-AF65-F5344CB8AC3E}">
        <p14:creationId xmlns:p14="http://schemas.microsoft.com/office/powerpoint/2010/main" val="199524456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719"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 name="Google Shape;15;p20">
            <a:extLst>
              <a:ext uri="{FF2B5EF4-FFF2-40B4-BE49-F238E27FC236}">
                <a16:creationId xmlns:a16="http://schemas.microsoft.com/office/drawing/2014/main" id="{82F99A8C-A269-479D-853F-FB4462E41C23}"/>
              </a:ext>
            </a:extLst>
          </p:cNvPr>
          <p:cNvSpPr txBox="1"/>
          <p:nvPr userDrawn="1"/>
        </p:nvSpPr>
        <p:spPr>
          <a:xfrm>
            <a:off x="11551920" y="6434040"/>
            <a:ext cx="6402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Gill Sans"/>
                <a:ea typeface="Gill Sans"/>
                <a:cs typeface="Gill Sans"/>
                <a:sym typeface="Gill Sans"/>
              </a:rPr>
              <a:t>‹#›</a:t>
            </a:fld>
            <a:endParaRPr sz="1800" b="0" i="0" u="none" strike="noStrike" cap="none" dirty="0">
              <a:solidFill>
                <a:schemeClr val="dk1"/>
              </a:solidFill>
              <a:latin typeface="Gill Sans"/>
              <a:ea typeface="Gill Sans"/>
              <a:cs typeface="Gill Sans"/>
              <a:sym typeface="Gill Sans"/>
            </a:endParaRPr>
          </a:p>
        </p:txBody>
      </p:sp>
    </p:spTree>
    <p:extLst>
      <p:ext uri="{BB962C8B-B14F-4D97-AF65-F5344CB8AC3E}">
        <p14:creationId xmlns:p14="http://schemas.microsoft.com/office/powerpoint/2010/main" val="18747648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35.sv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pn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21.svg"/><Relationship Id="rId11" Type="http://schemas.openxmlformats.org/officeDocument/2006/relationships/image" Target="../media/image26.sv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svg"/><Relationship Id="rId9" Type="http://schemas.openxmlformats.org/officeDocument/2006/relationships/image" Target="../media/image24.sv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AE4940-E3AA-4911-A13B-6B066D9766E4}"/>
              </a:ext>
            </a:extLst>
          </p:cNvPr>
          <p:cNvSpPr>
            <a:spLocks noGrp="1"/>
          </p:cNvSpPr>
          <p:nvPr>
            <p:ph type="ctrTitle"/>
          </p:nvPr>
        </p:nvSpPr>
        <p:spPr>
          <a:xfrm>
            <a:off x="599225" y="2621135"/>
            <a:ext cx="10993500" cy="807866"/>
          </a:xfrm>
        </p:spPr>
        <p:txBody>
          <a:bodyPr/>
          <a:lstStyle/>
          <a:p>
            <a:pPr algn="ctr" rtl="1"/>
            <a:r>
              <a:rPr lang="ar" b="0" i="0" u="none" baseline="0" dirty="0">
                <a:latin typeface="Gill Sans" panose="020B0604020202020204" charset="0"/>
              </a:rPr>
              <a:t>إعادة فحص إجراءات التخرج في ولاية نيويورك</a:t>
            </a:r>
          </a:p>
        </p:txBody>
      </p:sp>
      <p:sp>
        <p:nvSpPr>
          <p:cNvPr id="5" name="Subtitle 4">
            <a:extLst>
              <a:ext uri="{FF2B5EF4-FFF2-40B4-BE49-F238E27FC236}">
                <a16:creationId xmlns:a16="http://schemas.microsoft.com/office/drawing/2014/main" id="{D0AF655B-B583-413A-B3BC-35489BB55E33}"/>
              </a:ext>
            </a:extLst>
          </p:cNvPr>
          <p:cNvSpPr>
            <a:spLocks noGrp="1"/>
          </p:cNvSpPr>
          <p:nvPr>
            <p:ph type="subTitle" idx="1"/>
          </p:nvPr>
        </p:nvSpPr>
        <p:spPr>
          <a:xfrm>
            <a:off x="595032" y="3724713"/>
            <a:ext cx="10993500" cy="1635852"/>
          </a:xfrm>
        </p:spPr>
        <p:txBody>
          <a:bodyPr>
            <a:normAutofit fontScale="77500" lnSpcReduction="20000"/>
          </a:bodyPr>
          <a:lstStyle/>
          <a:p>
            <a:pPr algn="ctr" rtl="1"/>
            <a:r>
              <a:rPr lang="ar" sz="3400" b="0" i="0" u="none" baseline="0" dirty="0">
                <a:latin typeface="Gill Sans MT" panose="020B0502020104020203" pitchFamily="34" charset="0"/>
              </a:rPr>
              <a:t>جلسة بريك أوت رومز</a:t>
            </a:r>
          </a:p>
          <a:p>
            <a:pPr algn="ctr" rtl="1"/>
            <a:endParaRPr lang="ar" sz="3400" dirty="0">
              <a:solidFill>
                <a:schemeClr val="bg1"/>
              </a:solidFill>
              <a:latin typeface="Gill Sans MT" panose="020B0502020104020203" pitchFamily="34" charset="0"/>
            </a:endParaRPr>
          </a:p>
          <a:p>
            <a:pPr algn="ctr" rtl="1"/>
            <a:r>
              <a:rPr lang="ar" sz="3400" b="0" i="0" u="none" baseline="0" dirty="0">
                <a:solidFill>
                  <a:schemeClr val="bg1"/>
                </a:solidFill>
                <a:latin typeface="Gill Sans MT" panose="020B0502020104020203" pitchFamily="34" charset="0"/>
              </a:rPr>
              <a:t>شتاء 2022 </a:t>
            </a:r>
          </a:p>
          <a:p>
            <a:pPr algn="ctr" rtl="1"/>
            <a:r>
              <a:rPr lang="ar" sz="3400" b="0" i="0" u="none" baseline="0" dirty="0">
                <a:solidFill>
                  <a:schemeClr val="bg1"/>
                </a:solidFill>
                <a:latin typeface="Gill Sans MT" panose="020B0502020104020203" pitchFamily="34" charset="0"/>
              </a:rPr>
              <a:t>الاجتماع الاعلامي الاقليمي</a:t>
            </a:r>
          </a:p>
        </p:txBody>
      </p:sp>
    </p:spTree>
    <p:extLst>
      <p:ext uri="{BB962C8B-B14F-4D97-AF65-F5344CB8AC3E}">
        <p14:creationId xmlns:p14="http://schemas.microsoft.com/office/powerpoint/2010/main" val="490200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DEB6F-2D8A-4CB0-BD7A-7C4963AC7D05}"/>
              </a:ext>
            </a:extLst>
          </p:cNvPr>
          <p:cNvSpPr>
            <a:spLocks noGrp="1"/>
          </p:cNvSpPr>
          <p:nvPr>
            <p:ph type="title"/>
          </p:nvPr>
        </p:nvSpPr>
        <p:spPr/>
        <p:txBody>
          <a:bodyPr/>
          <a:lstStyle/>
          <a:p>
            <a:pPr algn="r" rtl="1"/>
            <a:r>
              <a:rPr lang="ar" b="0" i="0" u="none" baseline="0"/>
              <a:t>توصياتنا الرئيسية</a:t>
            </a:r>
          </a:p>
        </p:txBody>
      </p:sp>
      <p:pic>
        <p:nvPicPr>
          <p:cNvPr id="8" name="Graphic 7" descr="Social network with solid fill">
            <a:extLst>
              <a:ext uri="{FF2B5EF4-FFF2-40B4-BE49-F238E27FC236}">
                <a16:creationId xmlns:a16="http://schemas.microsoft.com/office/drawing/2014/main" id="{F67D68B3-B5DD-49CC-B40A-4A948A3795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82692" y="2388838"/>
            <a:ext cx="3626616" cy="3626616"/>
          </a:xfrm>
          <a:prstGeom prst="rect">
            <a:avLst/>
          </a:prstGeom>
        </p:spPr>
      </p:pic>
    </p:spTree>
    <p:extLst>
      <p:ext uri="{BB962C8B-B14F-4D97-AF65-F5344CB8AC3E}">
        <p14:creationId xmlns:p14="http://schemas.microsoft.com/office/powerpoint/2010/main" val="4261380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7"/>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ctr" rtl="1">
              <a:lnSpc>
                <a:spcPct val="100000"/>
              </a:lnSpc>
              <a:spcBef>
                <a:spcPts val="0"/>
              </a:spcBef>
              <a:spcAft>
                <a:spcPts val="0"/>
              </a:spcAft>
              <a:buClr>
                <a:schemeClr val="lt1"/>
              </a:buClr>
              <a:buSzPts val="2800"/>
              <a:buFont typeface="Gill Sans"/>
              <a:buNone/>
            </a:pPr>
            <a:r>
              <a:rPr lang="ar" sz="5000" b="0" i="0" u="none" baseline="0"/>
              <a:t>شكراً لك</a:t>
            </a:r>
            <a:endParaRPr sz="5000" dirty="0"/>
          </a:p>
        </p:txBody>
      </p:sp>
      <p:pic>
        <p:nvPicPr>
          <p:cNvPr id="218" name="Google Shape;218;p37" descr="Diagram showing the movement of Zoom participants between the main room and several breakout rooms."/>
          <p:cNvPicPr preferRelativeResize="0"/>
          <p:nvPr/>
        </p:nvPicPr>
        <p:blipFill rotWithShape="1">
          <a:blip r:embed="rId3">
            <a:alphaModFix/>
          </a:blip>
          <a:srcRect/>
          <a:stretch/>
        </p:blipFill>
        <p:spPr>
          <a:xfrm>
            <a:off x="2229492" y="2366301"/>
            <a:ext cx="7733016" cy="4146427"/>
          </a:xfrm>
          <a:prstGeom prst="rect">
            <a:avLst/>
          </a:prstGeom>
          <a:noFill/>
          <a:ln>
            <a:noFill/>
          </a:ln>
        </p:spPr>
      </p:pic>
      <p:sp>
        <p:nvSpPr>
          <p:cNvPr id="2" name="Rectangle 1">
            <a:extLst>
              <a:ext uri="{FF2B5EF4-FFF2-40B4-BE49-F238E27FC236}">
                <a16:creationId xmlns:a16="http://schemas.microsoft.com/office/drawing/2014/main" id="{2030E431-27CE-4869-8428-CA1603113C1A}"/>
              </a:ext>
            </a:extLst>
          </p:cNvPr>
          <p:cNvSpPr/>
          <p:nvPr/>
        </p:nvSpPr>
        <p:spPr>
          <a:xfrm>
            <a:off x="2767584" y="2962656"/>
            <a:ext cx="1511808" cy="560832"/>
          </a:xfrm>
          <a:prstGeom prst="rect">
            <a:avLst/>
          </a:prstGeom>
          <a:noFill/>
          <a:ln>
            <a:noFill/>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3" name="Rectangle 2">
            <a:extLst>
              <a:ext uri="{FF2B5EF4-FFF2-40B4-BE49-F238E27FC236}">
                <a16:creationId xmlns:a16="http://schemas.microsoft.com/office/drawing/2014/main" id="{D3B00763-AB7D-4B0A-BF12-300F4B130137}"/>
              </a:ext>
            </a:extLst>
          </p:cNvPr>
          <p:cNvSpPr/>
          <p:nvPr/>
        </p:nvSpPr>
        <p:spPr>
          <a:xfrm>
            <a:off x="2846832" y="2832645"/>
            <a:ext cx="1353312" cy="59635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ar-SA" dirty="0"/>
              <a:t>الغرفة الرئيسية</a:t>
            </a:r>
            <a:endParaRPr lang="en-US" dirty="0"/>
          </a:p>
        </p:txBody>
      </p:sp>
      <p:sp>
        <p:nvSpPr>
          <p:cNvPr id="6" name="Rectangle 5">
            <a:extLst>
              <a:ext uri="{FF2B5EF4-FFF2-40B4-BE49-F238E27FC236}">
                <a16:creationId xmlns:a16="http://schemas.microsoft.com/office/drawing/2014/main" id="{AA74E1AC-DFBD-4FD3-9BC4-DD064AB46D52}"/>
              </a:ext>
            </a:extLst>
          </p:cNvPr>
          <p:cNvSpPr/>
          <p:nvPr/>
        </p:nvSpPr>
        <p:spPr>
          <a:xfrm>
            <a:off x="5382768" y="1970061"/>
            <a:ext cx="1353312" cy="59635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ar-SA" dirty="0"/>
              <a:t>غرف بيرك أوت</a:t>
            </a:r>
            <a:endParaRPr lang="en-US" dirty="0"/>
          </a:p>
        </p:txBody>
      </p:sp>
      <p:sp>
        <p:nvSpPr>
          <p:cNvPr id="7" name="Rectangle 6">
            <a:extLst>
              <a:ext uri="{FF2B5EF4-FFF2-40B4-BE49-F238E27FC236}">
                <a16:creationId xmlns:a16="http://schemas.microsoft.com/office/drawing/2014/main" id="{0E8DAFC2-C07B-43B0-96BE-DA8A236A2B4F}"/>
              </a:ext>
            </a:extLst>
          </p:cNvPr>
          <p:cNvSpPr/>
          <p:nvPr/>
        </p:nvSpPr>
        <p:spPr>
          <a:xfrm>
            <a:off x="8071104" y="2836746"/>
            <a:ext cx="1353312" cy="59635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ar-SA" dirty="0"/>
              <a:t>الغرفة الرئيسية</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a:spLocks noGrp="1"/>
          </p:cNvSpPr>
          <p:nvPr>
            <p:ph type="title"/>
          </p:nvPr>
        </p:nvSpPr>
        <p:spPr>
          <a:xfrm>
            <a:off x="581192" y="702156"/>
            <a:ext cx="11029500" cy="1013700"/>
          </a:xfrm>
          <a:noFill/>
          <a:ln>
            <a:noFill/>
          </a:ln>
        </p:spPr>
        <p:txBody>
          <a:bodyPr spcFirstLastPara="1" wrap="square" lIns="91425" tIns="45700" rIns="91425" bIns="45700" anchor="b" anchorCtr="0">
            <a:normAutofit/>
          </a:bodyPr>
          <a:lstStyle/>
          <a:p>
            <a:pPr lvl="0" algn="r" rtl="1"/>
            <a:r>
              <a:rPr lang="ar" b="0" i="0" u="none" baseline="0">
                <a:latin typeface="Gill Sans" panose="020B0604020202020204" charset="0"/>
              </a:rPr>
              <a:t>مقدمات</a:t>
            </a:r>
          </a:p>
        </p:txBody>
      </p:sp>
      <p:sp>
        <p:nvSpPr>
          <p:cNvPr id="122" name="Google Shape;122;p2"/>
          <p:cNvSpPr txBox="1">
            <a:spLocks noGrp="1"/>
          </p:cNvSpPr>
          <p:nvPr>
            <p:ph type="body" idx="1"/>
          </p:nvPr>
        </p:nvSpPr>
        <p:spPr>
          <a:xfrm>
            <a:off x="581025" y="2181224"/>
            <a:ext cx="7691438" cy="3648075"/>
          </a:xfrm>
          <a:noFill/>
          <a:ln>
            <a:noFill/>
          </a:ln>
        </p:spPr>
        <p:txBody>
          <a:bodyPr spcFirstLastPara="1" wrap="square" lIns="91425" tIns="45700" rIns="91425" bIns="45700" anchor="ctr" anchorCtr="0">
            <a:normAutofit/>
          </a:bodyPr>
          <a:lstStyle/>
          <a:p>
            <a:pPr algn="r" rtl="1">
              <a:spcAft>
                <a:spcPts val="2400"/>
              </a:spcAft>
            </a:pPr>
            <a:r>
              <a:rPr lang="ar" sz="3200" b="0" i="0" u="none" baseline="0" dirty="0">
                <a:solidFill>
                  <a:schemeClr val="tx1"/>
                </a:solidFill>
              </a:rPr>
              <a:t>اسمك ودورك</a:t>
            </a:r>
          </a:p>
          <a:p>
            <a:pPr algn="r" rtl="1">
              <a:spcAft>
                <a:spcPts val="2400"/>
              </a:spcAft>
            </a:pPr>
            <a:r>
              <a:rPr lang="ar" sz="3200" b="0" i="0" u="none" baseline="0" dirty="0">
                <a:solidFill>
                  <a:schemeClr val="tx1"/>
                </a:solidFill>
              </a:rPr>
              <a:t>المجموعة (المجموعات) أو المنظمة (المنظمات) التي تمثلها</a:t>
            </a:r>
          </a:p>
        </p:txBody>
      </p:sp>
      <p:pic>
        <p:nvPicPr>
          <p:cNvPr id="7" name="Graphic 6" descr="Online meeting with solid fill">
            <a:extLst>
              <a:ext uri="{FF2B5EF4-FFF2-40B4-BE49-F238E27FC236}">
                <a16:creationId xmlns:a16="http://schemas.microsoft.com/office/drawing/2014/main" id="{6072B946-60DF-4F8A-BD62-916776EC3B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5337" y="2528888"/>
            <a:ext cx="3009900" cy="30099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72A9D-B460-486E-B0E1-2162F989CDDC}"/>
              </a:ext>
            </a:extLst>
          </p:cNvPr>
          <p:cNvSpPr>
            <a:spLocks noGrp="1"/>
          </p:cNvSpPr>
          <p:nvPr>
            <p:ph type="title"/>
          </p:nvPr>
        </p:nvSpPr>
        <p:spPr/>
        <p:txBody>
          <a:bodyPr/>
          <a:lstStyle/>
          <a:p>
            <a:pPr algn="r" rtl="1"/>
            <a:r>
              <a:rPr lang="ar" b="0" i="0" u="none" baseline="0"/>
              <a:t>متطلبات دبلومة ولاية نيويورك: </a:t>
            </a:r>
            <a:br>
              <a:rPr lang="ar"/>
            </a:br>
            <a:r>
              <a:rPr lang="ar" b="0" i="0" u="none" baseline="0"/>
              <a:t>توزيع المؤهلات</a:t>
            </a:r>
          </a:p>
        </p:txBody>
      </p:sp>
      <p:sp>
        <p:nvSpPr>
          <p:cNvPr id="18" name="Content Placeholder 17">
            <a:extLst>
              <a:ext uri="{FF2B5EF4-FFF2-40B4-BE49-F238E27FC236}">
                <a16:creationId xmlns:a16="http://schemas.microsoft.com/office/drawing/2014/main" id="{D832A6AC-115A-414C-9FDD-44D59D4DCE75}"/>
              </a:ext>
            </a:extLst>
          </p:cNvPr>
          <p:cNvSpPr>
            <a:spLocks noGrp="1"/>
          </p:cNvSpPr>
          <p:nvPr>
            <p:ph sz="half" idx="1"/>
          </p:nvPr>
        </p:nvSpPr>
        <p:spPr>
          <a:xfrm>
            <a:off x="581192" y="2228003"/>
            <a:ext cx="4781029" cy="45720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normAutofit lnSpcReduction="10000"/>
          </a:bodyPr>
          <a:lstStyle/>
          <a:p>
            <a:pPr marL="123444" indent="0" algn="r" rtl="1">
              <a:buNone/>
            </a:pPr>
            <a:r>
              <a:rPr lang="ar" b="0" i="0" u="none" baseline="0" dirty="0">
                <a:solidFill>
                  <a:schemeClr val="tx1"/>
                </a:solidFill>
              </a:rPr>
              <a:t>اختيار الطالب في </a:t>
            </a:r>
            <a:r>
              <a:rPr lang="ar-SA" dirty="0">
                <a:solidFill>
                  <a:schemeClr val="tx1"/>
                </a:solidFill>
              </a:rPr>
              <a:t>تحديد</a:t>
            </a:r>
            <a:r>
              <a:rPr lang="ar" b="0" i="0" u="none" baseline="0" dirty="0">
                <a:solidFill>
                  <a:schemeClr val="tx1"/>
                </a:solidFill>
              </a:rPr>
              <a:t> المقرر</a:t>
            </a:r>
          </a:p>
        </p:txBody>
      </p:sp>
      <p:sp>
        <p:nvSpPr>
          <p:cNvPr id="9" name="Content Placeholder 8">
            <a:extLst>
              <a:ext uri="{FF2B5EF4-FFF2-40B4-BE49-F238E27FC236}">
                <a16:creationId xmlns:a16="http://schemas.microsoft.com/office/drawing/2014/main" id="{7B5EAE17-D9E6-41CA-B913-F7298FB8A11B}"/>
              </a:ext>
            </a:extLst>
          </p:cNvPr>
          <p:cNvSpPr>
            <a:spLocks noGrp="1"/>
          </p:cNvSpPr>
          <p:nvPr>
            <p:ph sz="half" idx="10"/>
          </p:nvPr>
        </p:nvSpPr>
        <p:spPr>
          <a:xfrm>
            <a:off x="784392" y="2685203"/>
            <a:ext cx="5422444" cy="796350"/>
          </a:xfrm>
          <a:prstGeom prst="roundRect">
            <a:avLst/>
          </a:prstGeom>
        </p:spPr>
        <p:style>
          <a:lnRef idx="2">
            <a:schemeClr val="accent4"/>
          </a:lnRef>
          <a:fillRef idx="1">
            <a:schemeClr val="lt1"/>
          </a:fillRef>
          <a:effectRef idx="0">
            <a:schemeClr val="accent4"/>
          </a:effectRef>
          <a:fontRef idx="minor">
            <a:schemeClr val="dk1"/>
          </a:fontRef>
        </p:style>
        <p:txBody>
          <a:bodyPr/>
          <a:lstStyle/>
          <a:p>
            <a:pPr algn="r" rtl="1">
              <a:buFont typeface="Wingdings" panose="05000000000000000000" pitchFamily="2" charset="2"/>
              <a:buChar char="§"/>
            </a:pPr>
            <a:r>
              <a:rPr lang="ar" b="0" i="0" u="none" baseline="0" dirty="0">
                <a:solidFill>
                  <a:schemeClr val="tx1"/>
                </a:solidFill>
              </a:rPr>
              <a:t>في معظم التخصصات، يختار الطلاب </a:t>
            </a:r>
            <a:r>
              <a:rPr lang="ar-SA" b="0" i="0" u="none" baseline="0" dirty="0">
                <a:solidFill>
                  <a:schemeClr val="tx1"/>
                </a:solidFill>
              </a:rPr>
              <a:t>المقررات</a:t>
            </a:r>
            <a:r>
              <a:rPr lang="ar" b="0" i="0" u="none" baseline="0" dirty="0">
                <a:solidFill>
                  <a:schemeClr val="tx1"/>
                </a:solidFill>
              </a:rPr>
              <a:t> التي يرغبون في الالتحاق بها.</a:t>
            </a:r>
            <a:endParaRPr lang="ar" dirty="0">
              <a:solidFill>
                <a:schemeClr val="tx1"/>
              </a:solidFill>
            </a:endParaRPr>
          </a:p>
        </p:txBody>
      </p:sp>
      <p:sp>
        <p:nvSpPr>
          <p:cNvPr id="15" name="Content Placeholder 14">
            <a:extLst>
              <a:ext uri="{FF2B5EF4-FFF2-40B4-BE49-F238E27FC236}">
                <a16:creationId xmlns:a16="http://schemas.microsoft.com/office/drawing/2014/main" id="{FFF3CA87-6A59-4B75-B5EB-2C1834A371D6}"/>
              </a:ext>
            </a:extLst>
          </p:cNvPr>
          <p:cNvSpPr>
            <a:spLocks noGrp="1"/>
          </p:cNvSpPr>
          <p:nvPr>
            <p:ph sz="half" idx="11"/>
          </p:nvPr>
        </p:nvSpPr>
        <p:spPr>
          <a:xfrm>
            <a:off x="581191" y="3749441"/>
            <a:ext cx="4781029" cy="4572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lnSpcReduction="10000"/>
          </a:bodyPr>
          <a:lstStyle/>
          <a:p>
            <a:pPr marL="123444" indent="0" algn="r" rtl="1">
              <a:buNone/>
            </a:pPr>
            <a:r>
              <a:rPr lang="ar" b="0" i="0" u="none" baseline="0" dirty="0">
                <a:solidFill>
                  <a:schemeClr val="tx1"/>
                </a:solidFill>
              </a:rPr>
              <a:t>ال</a:t>
            </a:r>
            <a:r>
              <a:rPr lang="ar-SA" b="0" i="0" u="none" baseline="0" dirty="0">
                <a:solidFill>
                  <a:schemeClr val="tx1"/>
                </a:solidFill>
              </a:rPr>
              <a:t>مقررات</a:t>
            </a:r>
            <a:r>
              <a:rPr lang="ar" b="0" i="0" u="none" baseline="0" dirty="0">
                <a:solidFill>
                  <a:schemeClr val="tx1"/>
                </a:solidFill>
              </a:rPr>
              <a:t> المطلوبة</a:t>
            </a:r>
          </a:p>
        </p:txBody>
      </p:sp>
      <p:sp>
        <p:nvSpPr>
          <p:cNvPr id="11" name="Content Placeholder 10">
            <a:extLst>
              <a:ext uri="{FF2B5EF4-FFF2-40B4-BE49-F238E27FC236}">
                <a16:creationId xmlns:a16="http://schemas.microsoft.com/office/drawing/2014/main" id="{7B1CE54A-4CF8-46EF-B6A3-53256A8917FA}"/>
              </a:ext>
            </a:extLst>
          </p:cNvPr>
          <p:cNvSpPr>
            <a:spLocks noGrp="1"/>
          </p:cNvSpPr>
          <p:nvPr>
            <p:ph sz="half" idx="12"/>
          </p:nvPr>
        </p:nvSpPr>
        <p:spPr>
          <a:xfrm>
            <a:off x="784392" y="4206640"/>
            <a:ext cx="5422444" cy="2301961"/>
          </a:xfrm>
          <a:prstGeom prst="roundRect">
            <a:avLst/>
          </a:prstGeom>
        </p:spPr>
        <p:style>
          <a:lnRef idx="2">
            <a:schemeClr val="accent1"/>
          </a:lnRef>
          <a:fillRef idx="1">
            <a:schemeClr val="lt1"/>
          </a:fillRef>
          <a:effectRef idx="0">
            <a:schemeClr val="accent1"/>
          </a:effectRef>
          <a:fontRef idx="minor">
            <a:schemeClr val="dk1"/>
          </a:fontRef>
        </p:style>
        <p:txBody>
          <a:bodyPr>
            <a:normAutofit/>
          </a:bodyPr>
          <a:lstStyle/>
          <a:p>
            <a:pPr lvl="0" algn="r" rtl="1">
              <a:buFont typeface="Wingdings" panose="05000000000000000000" pitchFamily="2" charset="2"/>
              <a:buChar char="§"/>
            </a:pPr>
            <a:r>
              <a:rPr lang="ar" b="0" i="0" u="none" baseline="0">
                <a:solidFill>
                  <a:schemeClr val="tx1"/>
                </a:solidFill>
              </a:rPr>
              <a:t>الصحة (½ ساعة معتمدة مطلوبة)</a:t>
            </a:r>
          </a:p>
          <a:p>
            <a:pPr lvl="0" algn="r" rtl="1">
              <a:buFont typeface="Wingdings" panose="05000000000000000000" pitchFamily="2" charset="2"/>
              <a:buChar char="§"/>
            </a:pPr>
            <a:r>
              <a:rPr lang="ar" b="0" i="0" u="none" baseline="0">
                <a:solidFill>
                  <a:schemeClr val="tx1"/>
                </a:solidFill>
              </a:rPr>
              <a:t>الدراسات العالمية والجغرافيا (2 ساعات معتمدة مطلوبة)</a:t>
            </a:r>
          </a:p>
          <a:p>
            <a:pPr lvl="0" algn="r" rtl="1">
              <a:buFont typeface="Wingdings" panose="05000000000000000000" pitchFamily="2" charset="2"/>
              <a:buChar char="§"/>
            </a:pPr>
            <a:r>
              <a:rPr lang="ar" b="0" i="0" u="none" baseline="0">
                <a:solidFill>
                  <a:schemeClr val="tx1"/>
                </a:solidFill>
              </a:rPr>
              <a:t>تاريخ الولايات المتحدة (1 ساعة معتمدة مطلوبة)</a:t>
            </a:r>
          </a:p>
          <a:p>
            <a:pPr lvl="0" algn="r" rtl="1">
              <a:buFont typeface="Wingdings" panose="05000000000000000000" pitchFamily="2" charset="2"/>
              <a:buChar char="§"/>
            </a:pPr>
            <a:r>
              <a:rPr lang="ar" b="0" i="0" u="none" baseline="0">
                <a:solidFill>
                  <a:schemeClr val="tx1"/>
                </a:solidFill>
              </a:rPr>
              <a:t>الصحة (½ ساعة معتمدة مطلوبة)</a:t>
            </a:r>
          </a:p>
          <a:p>
            <a:pPr lvl="0" algn="r" rtl="1">
              <a:buFont typeface="Wingdings" panose="05000000000000000000" pitchFamily="2" charset="2"/>
              <a:buChar char="§"/>
            </a:pPr>
            <a:r>
              <a:rPr lang="ar" b="0" i="0" u="none" baseline="0">
                <a:solidFill>
                  <a:schemeClr val="tx1"/>
                </a:solidFill>
              </a:rPr>
              <a:t>الصحة (½ ساعة معتمدة مطلوبة)</a:t>
            </a:r>
          </a:p>
        </p:txBody>
      </p:sp>
      <p:graphicFrame>
        <p:nvGraphicFramePr>
          <p:cNvPr id="12" name="Content Placeholder 11">
            <a:extLst>
              <a:ext uri="{FF2B5EF4-FFF2-40B4-BE49-F238E27FC236}">
                <a16:creationId xmlns:a16="http://schemas.microsoft.com/office/drawing/2014/main" id="{651C115A-4472-4C9A-AE20-324D8F27B954}"/>
              </a:ext>
            </a:extLst>
          </p:cNvPr>
          <p:cNvGraphicFramePr>
            <a:graphicFrameLocks noGrp="1"/>
          </p:cNvGraphicFramePr>
          <p:nvPr>
            <p:ph sz="half" idx="2"/>
            <p:extLst>
              <p:ext uri="{D42A27DB-BD31-4B8C-83A1-F6EECF244321}">
                <p14:modId xmlns:p14="http://schemas.microsoft.com/office/powerpoint/2010/main" val="2778706844"/>
              </p:ext>
            </p:extLst>
          </p:nvPr>
        </p:nvGraphicFramePr>
        <p:xfrm>
          <a:off x="6829781" y="1898318"/>
          <a:ext cx="3844910" cy="4903027"/>
        </p:xfrm>
        <a:graphic>
          <a:graphicData uri="http://schemas.openxmlformats.org/drawingml/2006/table">
            <a:tbl>
              <a:tblPr firstRow="1" firstCol="1" bandRow="1"/>
              <a:tblGrid>
                <a:gridCol w="3078714">
                  <a:extLst>
                    <a:ext uri="{9D8B030D-6E8A-4147-A177-3AD203B41FA5}">
                      <a16:colId xmlns:a16="http://schemas.microsoft.com/office/drawing/2014/main" val="1623015695"/>
                    </a:ext>
                  </a:extLst>
                </a:gridCol>
                <a:gridCol w="766196">
                  <a:extLst>
                    <a:ext uri="{9D8B030D-6E8A-4147-A177-3AD203B41FA5}">
                      <a16:colId xmlns:a16="http://schemas.microsoft.com/office/drawing/2014/main" val="2023156448"/>
                    </a:ext>
                  </a:extLst>
                </a:gridCol>
              </a:tblGrid>
              <a:tr h="442531">
                <a:tc>
                  <a:txBody>
                    <a:bodyPr/>
                    <a:lstStyle/>
                    <a:p>
                      <a:pPr marL="0" marR="0" algn="r" rtl="1">
                        <a:lnSpc>
                          <a:spcPct val="107000"/>
                        </a:lnSpc>
                        <a:spcBef>
                          <a:spcPts val="0"/>
                        </a:spcBef>
                        <a:spcAft>
                          <a:spcPts val="0"/>
                        </a:spcAft>
                      </a:pPr>
                      <a:r>
                        <a:rPr lang="ar" sz="1200" b="0" i="0" u="none" baseline="0">
                          <a:effectLst/>
                          <a:latin typeface="Gill Sans" panose="020B0604020202020204" charset="0"/>
                          <a:ea typeface="Calibri" panose="020F0502020204030204" pitchFamily="34" charset="0"/>
                          <a:cs typeface="Times New Roman" panose="02020603050405020304" pitchFamily="18" charset="0"/>
                        </a:rPr>
                        <a:t> </a:t>
                      </a: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solidFill>
                  </a:tcPr>
                </a:tc>
                <a:tc>
                  <a:txBody>
                    <a:bodyPr/>
                    <a:lstStyle/>
                    <a:p>
                      <a:pPr marL="0" marR="0" algn="ctr" rtl="1">
                        <a:lnSpc>
                          <a:spcPct val="107000"/>
                        </a:lnSpc>
                        <a:spcBef>
                          <a:spcPts val="0"/>
                        </a:spcBef>
                        <a:spcAft>
                          <a:spcPts val="0"/>
                        </a:spcAft>
                      </a:pPr>
                      <a:r>
                        <a:rPr lang="ar" sz="1000" b="0" i="0" u="none" baseline="0">
                          <a:solidFill>
                            <a:srgbClr val="000000"/>
                          </a:solidFill>
                          <a:effectLst/>
                          <a:latin typeface="Gill Sans" panose="020B0604020202020204" charset="0"/>
                          <a:ea typeface="Calibri" panose="020F0502020204030204" pitchFamily="34" charset="0"/>
                          <a:cs typeface="Times New Roman" panose="02020603050405020304" pitchFamily="18" charset="0"/>
                        </a:rPr>
                        <a:t>الحد الأدنى لعدد الساعات المعتمدة</a:t>
                      </a:r>
                      <a:endParaRPr lang="ar"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783950546"/>
                  </a:ext>
                </a:extLst>
              </a:tr>
              <a:tr h="197085">
                <a:tc>
                  <a:txBody>
                    <a:bodyPr/>
                    <a:lstStyle/>
                    <a:p>
                      <a:pPr marL="0" marR="0" algn="r" rtl="1">
                        <a:lnSpc>
                          <a:spcPct val="107000"/>
                        </a:lnSpc>
                        <a:spcBef>
                          <a:spcPts val="0"/>
                        </a:spcBef>
                        <a:spcAft>
                          <a:spcPts val="0"/>
                        </a:spcAft>
                      </a:pPr>
                      <a:r>
                        <a:rPr lang="ar" sz="1400" b="0" i="0" u="none" baseline="0">
                          <a:solidFill>
                            <a:srgbClr val="000000"/>
                          </a:solidFill>
                          <a:effectLst/>
                          <a:latin typeface="Gill Sans" panose="020B0604020202020204" charset="0"/>
                          <a:ea typeface="Calibri" panose="020F0502020204030204" pitchFamily="34" charset="0"/>
                          <a:cs typeface="Times New Roman" panose="02020603050405020304" pitchFamily="18" charset="0"/>
                        </a:rPr>
                        <a:t>اللغة الانجليزية</a:t>
                      </a:r>
                      <a:endParaRPr lang="ar"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1">
                        <a:lnSpc>
                          <a:spcPct val="107000"/>
                        </a:lnSpc>
                        <a:spcBef>
                          <a:spcPts val="0"/>
                        </a:spcBef>
                        <a:spcAft>
                          <a:spcPts val="0"/>
                        </a:spcAft>
                      </a:pPr>
                      <a:r>
                        <a:rPr lang="ar" sz="1400" b="0" i="0" u="none" baseline="0">
                          <a:solidFill>
                            <a:srgbClr val="000000"/>
                          </a:solidFill>
                          <a:effectLst/>
                          <a:latin typeface="Gill Sans" panose="020B0604020202020204" charset="0"/>
                          <a:ea typeface="Calibri" panose="020F0502020204030204" pitchFamily="34" charset="0"/>
                          <a:cs typeface="Times New Roman" panose="02020603050405020304" pitchFamily="18" charset="0"/>
                        </a:rPr>
                        <a:t>4</a:t>
                      </a:r>
                      <a:endParaRPr lang="ar"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67516658"/>
                  </a:ext>
                </a:extLst>
              </a:tr>
              <a:tr h="1257079">
                <a:tc>
                  <a:txBody>
                    <a:bodyPr/>
                    <a:lstStyle/>
                    <a:p>
                      <a:pPr marL="0" marR="0" algn="r" rtl="1">
                        <a:lnSpc>
                          <a:spcPct val="107000"/>
                        </a:lnSpc>
                        <a:spcBef>
                          <a:spcPts val="0"/>
                        </a:spcBef>
                        <a:spcAft>
                          <a:spcPts val="0"/>
                        </a:spcAft>
                      </a:pPr>
                      <a:r>
                        <a:rPr lang="ar" sz="1400" b="0" i="0" u="none" baseline="0">
                          <a:solidFill>
                            <a:srgbClr val="000000"/>
                          </a:solidFill>
                          <a:effectLst/>
                          <a:latin typeface="Gill Sans" panose="020B0604020202020204" charset="0"/>
                          <a:ea typeface="Calibri" panose="020F0502020204030204" pitchFamily="34" charset="0"/>
                          <a:cs typeface="Times New Roman" panose="02020603050405020304" pitchFamily="18" charset="0"/>
                        </a:rPr>
                        <a:t>العلوم الاجتماعية</a:t>
                      </a:r>
                      <a:endParaRPr lang="ar" sz="1200" dirty="0">
                        <a:effectLst/>
                        <a:latin typeface="Gill Sans" panose="020B0604020202020204" charset="0"/>
                        <a:ea typeface="Calibri" panose="020F0502020204030204" pitchFamily="34" charset="0"/>
                        <a:cs typeface="Times New Roman" panose="02020603050405020304" pitchFamily="18" charset="0"/>
                      </a:endParaRPr>
                    </a:p>
                    <a:p>
                      <a:pPr marL="0" marR="0" algn="r" rtl="1">
                        <a:lnSpc>
                          <a:spcPct val="107000"/>
                        </a:lnSpc>
                        <a:spcBef>
                          <a:spcPts val="0"/>
                        </a:spcBef>
                        <a:spcAft>
                          <a:spcPts val="0"/>
                        </a:spcAft>
                      </a:pPr>
                      <a:r>
                        <a:rPr lang="ar" sz="1400" b="0" i="1" u="none" baseline="0">
                          <a:solidFill>
                            <a:srgbClr val="000000"/>
                          </a:solidFill>
                          <a:effectLst/>
                          <a:latin typeface="Gill Sans" panose="020B0604020202020204" charset="0"/>
                          <a:ea typeface="Calibri" panose="020F0502020204030204" pitchFamily="34" charset="0"/>
                          <a:cs typeface="Times New Roman" panose="02020603050405020304" pitchFamily="18" charset="0"/>
                        </a:rPr>
                        <a:t>موزعة على النحو التالي:</a:t>
                      </a:r>
                      <a:endParaRPr lang="ar" sz="1200" dirty="0">
                        <a:effectLst/>
                        <a:latin typeface="Gill Sans" panose="020B0604020202020204" charset="0"/>
                        <a:ea typeface="Calibri" panose="020F0502020204030204" pitchFamily="34" charset="0"/>
                        <a:cs typeface="Times New Roman" panose="02020603050405020304" pitchFamily="18" charset="0"/>
                      </a:endParaRPr>
                    </a:p>
                    <a:p>
                      <a:pPr marL="152400" marR="0" algn="r" rtl="1">
                        <a:lnSpc>
                          <a:spcPct val="107000"/>
                        </a:lnSpc>
                        <a:spcBef>
                          <a:spcPts val="0"/>
                        </a:spcBef>
                        <a:spcAft>
                          <a:spcPts val="0"/>
                        </a:spcAft>
                      </a:pPr>
                      <a:r>
                        <a:rPr lang="ar" sz="1400" b="0" i="1" u="none" baseline="0">
                          <a:solidFill>
                            <a:srgbClr val="000000"/>
                          </a:solidFill>
                          <a:effectLst/>
                          <a:latin typeface="Gill Sans" panose="020B0604020202020204" charset="0"/>
                          <a:ea typeface="Calibri" panose="020F0502020204030204" pitchFamily="34" charset="0"/>
                          <a:cs typeface="Times New Roman" panose="02020603050405020304" pitchFamily="18" charset="0"/>
                        </a:rPr>
                        <a:t>تاريخ الولايات المتحدة (1)</a:t>
                      </a:r>
                      <a:endParaRPr lang="ar" sz="1200" dirty="0">
                        <a:effectLst/>
                        <a:latin typeface="Gill Sans" panose="020B0604020202020204" charset="0"/>
                        <a:ea typeface="Calibri" panose="020F0502020204030204" pitchFamily="34" charset="0"/>
                        <a:cs typeface="Times New Roman" panose="02020603050405020304" pitchFamily="18" charset="0"/>
                      </a:endParaRPr>
                    </a:p>
                    <a:p>
                      <a:pPr marL="152400" marR="0" algn="r" rtl="1">
                        <a:lnSpc>
                          <a:spcPct val="107000"/>
                        </a:lnSpc>
                        <a:spcBef>
                          <a:spcPts val="0"/>
                        </a:spcBef>
                        <a:spcAft>
                          <a:spcPts val="0"/>
                        </a:spcAft>
                      </a:pPr>
                      <a:r>
                        <a:rPr lang="ar" sz="1400" b="0" i="1" u="none" baseline="0">
                          <a:solidFill>
                            <a:srgbClr val="000000"/>
                          </a:solidFill>
                          <a:effectLst/>
                          <a:latin typeface="Gill Sans" panose="020B0604020202020204" charset="0"/>
                          <a:ea typeface="Calibri" panose="020F0502020204030204" pitchFamily="34" charset="0"/>
                          <a:cs typeface="Times New Roman" panose="02020603050405020304" pitchFamily="18" charset="0"/>
                        </a:rPr>
                        <a:t>التاريخ والجغرافيا العالمية (2)</a:t>
                      </a:r>
                      <a:endParaRPr lang="ar" sz="1200" dirty="0">
                        <a:effectLst/>
                        <a:latin typeface="Gill Sans" panose="020B0604020202020204" charset="0"/>
                        <a:ea typeface="Calibri" panose="020F0502020204030204" pitchFamily="34" charset="0"/>
                        <a:cs typeface="Times New Roman" panose="02020603050405020304" pitchFamily="18" charset="0"/>
                      </a:endParaRPr>
                    </a:p>
                    <a:p>
                      <a:pPr marL="152400" marR="0" algn="r" rtl="1">
                        <a:lnSpc>
                          <a:spcPct val="107000"/>
                        </a:lnSpc>
                        <a:spcBef>
                          <a:spcPts val="0"/>
                        </a:spcBef>
                        <a:spcAft>
                          <a:spcPts val="0"/>
                        </a:spcAft>
                      </a:pPr>
                      <a:r>
                        <a:rPr lang="ar" sz="1400" b="0" i="1" u="none" baseline="0">
                          <a:solidFill>
                            <a:srgbClr val="000000"/>
                          </a:solidFill>
                          <a:effectLst/>
                          <a:latin typeface="Gill Sans" panose="020B0604020202020204" charset="0"/>
                          <a:ea typeface="Calibri" panose="020F0502020204030204" pitchFamily="34" charset="0"/>
                          <a:cs typeface="Times New Roman" panose="02020603050405020304" pitchFamily="18" charset="0"/>
                        </a:rPr>
                        <a:t>المشاركة في الحكومة (½)</a:t>
                      </a:r>
                      <a:endParaRPr lang="ar" sz="1200" dirty="0">
                        <a:effectLst/>
                        <a:latin typeface="Gill Sans" panose="020B0604020202020204" charset="0"/>
                        <a:ea typeface="Calibri" panose="020F0502020204030204" pitchFamily="34" charset="0"/>
                        <a:cs typeface="Times New Roman" panose="02020603050405020304" pitchFamily="18" charset="0"/>
                      </a:endParaRPr>
                    </a:p>
                    <a:p>
                      <a:pPr marL="152400" marR="0" algn="r" rtl="1">
                        <a:lnSpc>
                          <a:spcPct val="107000"/>
                        </a:lnSpc>
                        <a:spcBef>
                          <a:spcPts val="0"/>
                        </a:spcBef>
                        <a:spcAft>
                          <a:spcPts val="0"/>
                        </a:spcAft>
                      </a:pPr>
                      <a:r>
                        <a:rPr lang="ar" sz="1400" b="0" i="1" u="none" baseline="0">
                          <a:solidFill>
                            <a:srgbClr val="000000"/>
                          </a:solidFill>
                          <a:effectLst/>
                          <a:latin typeface="Gill Sans" panose="020B0604020202020204" charset="0"/>
                          <a:ea typeface="Calibri" panose="020F0502020204030204" pitchFamily="34" charset="0"/>
                          <a:cs typeface="Times New Roman" panose="02020603050405020304" pitchFamily="18" charset="0"/>
                        </a:rPr>
                        <a:t>الاقتصاد (½)</a:t>
                      </a:r>
                      <a:endParaRPr lang="ar"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1">
                        <a:lnSpc>
                          <a:spcPct val="107000"/>
                        </a:lnSpc>
                        <a:spcBef>
                          <a:spcPts val="0"/>
                        </a:spcBef>
                        <a:spcAft>
                          <a:spcPts val="0"/>
                        </a:spcAft>
                      </a:pPr>
                      <a:r>
                        <a:rPr lang="ar" sz="1400" b="0" i="0" u="none" baseline="0" dirty="0">
                          <a:solidFill>
                            <a:srgbClr val="000000"/>
                          </a:solidFill>
                          <a:effectLst/>
                          <a:latin typeface="Gill Sans" panose="020B0604020202020204" charset="0"/>
                          <a:ea typeface="Calibri" panose="020F0502020204030204" pitchFamily="34" charset="0"/>
                          <a:cs typeface="Times New Roman" panose="02020603050405020304" pitchFamily="18" charset="0"/>
                        </a:rPr>
                        <a:t>4</a:t>
                      </a:r>
                      <a:endParaRPr lang="ar"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779204829"/>
                  </a:ext>
                </a:extLst>
              </a:tr>
              <a:tr h="1042072">
                <a:tc>
                  <a:txBody>
                    <a:bodyPr/>
                    <a:lstStyle/>
                    <a:p>
                      <a:pPr marL="0" marR="0" algn="r" rtl="1">
                        <a:lnSpc>
                          <a:spcPct val="107000"/>
                        </a:lnSpc>
                        <a:spcBef>
                          <a:spcPts val="0"/>
                        </a:spcBef>
                        <a:spcAft>
                          <a:spcPts val="0"/>
                        </a:spcAft>
                      </a:pPr>
                      <a:r>
                        <a:rPr lang="ar" sz="1400" b="0" i="0" u="none" baseline="0" dirty="0">
                          <a:solidFill>
                            <a:srgbClr val="000000"/>
                          </a:solidFill>
                          <a:effectLst/>
                          <a:latin typeface="Gill Sans" panose="020B0604020202020204" charset="0"/>
                          <a:ea typeface="Calibri" panose="020F0502020204030204" pitchFamily="34" charset="0"/>
                          <a:cs typeface="Times New Roman" panose="02020603050405020304" pitchFamily="18" charset="0"/>
                        </a:rPr>
                        <a:t>العلوم</a:t>
                      </a:r>
                      <a:endParaRPr lang="ar" sz="1200" dirty="0">
                        <a:effectLst/>
                        <a:latin typeface="Gill Sans" panose="020B0604020202020204" charset="0"/>
                        <a:ea typeface="Calibri" panose="020F0502020204030204" pitchFamily="34" charset="0"/>
                        <a:cs typeface="Times New Roman" panose="02020603050405020304" pitchFamily="18" charset="0"/>
                      </a:endParaRPr>
                    </a:p>
                    <a:p>
                      <a:pPr marL="0" marR="0" algn="r" rtl="1">
                        <a:lnSpc>
                          <a:spcPct val="107000"/>
                        </a:lnSpc>
                        <a:spcBef>
                          <a:spcPts val="0"/>
                        </a:spcBef>
                        <a:spcAft>
                          <a:spcPts val="0"/>
                        </a:spcAft>
                      </a:pPr>
                      <a:r>
                        <a:rPr lang="ar" sz="1400" b="0" i="1" u="none" baseline="0" dirty="0">
                          <a:solidFill>
                            <a:srgbClr val="000000"/>
                          </a:solidFill>
                          <a:effectLst/>
                          <a:latin typeface="Gill Sans" panose="020B0604020202020204" charset="0"/>
                          <a:ea typeface="Calibri" panose="020F0502020204030204" pitchFamily="34" charset="0"/>
                          <a:cs typeface="Times New Roman" panose="02020603050405020304" pitchFamily="18" charset="0"/>
                        </a:rPr>
                        <a:t>موزعة على النحو التالي:</a:t>
                      </a:r>
                      <a:endParaRPr lang="ar" sz="1200" dirty="0">
                        <a:effectLst/>
                        <a:latin typeface="Gill Sans" panose="020B0604020202020204" charset="0"/>
                        <a:ea typeface="Calibri" panose="020F0502020204030204" pitchFamily="34" charset="0"/>
                        <a:cs typeface="Times New Roman" panose="02020603050405020304" pitchFamily="18" charset="0"/>
                      </a:endParaRPr>
                    </a:p>
                    <a:p>
                      <a:pPr marL="152400" marR="0" algn="r" rtl="1">
                        <a:lnSpc>
                          <a:spcPct val="107000"/>
                        </a:lnSpc>
                        <a:spcBef>
                          <a:spcPts val="0"/>
                        </a:spcBef>
                        <a:spcAft>
                          <a:spcPts val="0"/>
                        </a:spcAft>
                      </a:pPr>
                      <a:r>
                        <a:rPr lang="ar-SA" sz="1400" b="0" i="1" u="none" baseline="0" dirty="0">
                          <a:solidFill>
                            <a:srgbClr val="000000"/>
                          </a:solidFill>
                          <a:effectLst/>
                          <a:latin typeface="Gill Sans" panose="020B0604020202020204" charset="0"/>
                          <a:ea typeface="Calibri" panose="020F0502020204030204" pitchFamily="34" charset="0"/>
                          <a:cs typeface="Times New Roman" panose="02020603050405020304" pitchFamily="18" charset="0"/>
                        </a:rPr>
                        <a:t>ال</a:t>
                      </a:r>
                      <a:r>
                        <a:rPr lang="ar" sz="1400" b="0" i="1" u="none" baseline="0" dirty="0">
                          <a:solidFill>
                            <a:srgbClr val="000000"/>
                          </a:solidFill>
                          <a:effectLst/>
                          <a:latin typeface="Gill Sans" panose="020B0604020202020204" charset="0"/>
                          <a:ea typeface="Calibri" panose="020F0502020204030204" pitchFamily="34" charset="0"/>
                          <a:cs typeface="Times New Roman" panose="02020603050405020304" pitchFamily="18" charset="0"/>
                        </a:rPr>
                        <a:t>علوم</a:t>
                      </a:r>
                      <a:r>
                        <a:rPr lang="ar-SA" sz="1400" b="0" i="1" u="none" baseline="0" dirty="0">
                          <a:solidFill>
                            <a:srgbClr val="000000"/>
                          </a:solidFill>
                          <a:effectLst/>
                          <a:latin typeface="Gill Sans" panose="020B0604020202020204" charset="0"/>
                          <a:ea typeface="Calibri" panose="020F0502020204030204" pitchFamily="34" charset="0"/>
                          <a:cs typeface="Times New Roman" panose="02020603050405020304" pitchFamily="18" charset="0"/>
                        </a:rPr>
                        <a:t> الحياتية</a:t>
                      </a:r>
                      <a:r>
                        <a:rPr lang="ar" sz="1400" b="0" i="1" u="none" baseline="0" dirty="0">
                          <a:solidFill>
                            <a:srgbClr val="000000"/>
                          </a:solidFill>
                          <a:effectLst/>
                          <a:latin typeface="Gill Sans" panose="020B0604020202020204" charset="0"/>
                          <a:ea typeface="Calibri" panose="020F0502020204030204" pitchFamily="34" charset="0"/>
                          <a:cs typeface="Times New Roman" panose="02020603050405020304" pitchFamily="18" charset="0"/>
                        </a:rPr>
                        <a:t> (1)</a:t>
                      </a:r>
                      <a:endParaRPr lang="ar" sz="1200" dirty="0">
                        <a:effectLst/>
                        <a:latin typeface="Gill Sans" panose="020B0604020202020204" charset="0"/>
                        <a:ea typeface="Calibri" panose="020F0502020204030204" pitchFamily="34" charset="0"/>
                        <a:cs typeface="Times New Roman" panose="02020603050405020304" pitchFamily="18" charset="0"/>
                      </a:endParaRPr>
                    </a:p>
                    <a:p>
                      <a:pPr marL="152400" marR="0" algn="r" rtl="1">
                        <a:lnSpc>
                          <a:spcPct val="107000"/>
                        </a:lnSpc>
                        <a:spcBef>
                          <a:spcPts val="0"/>
                        </a:spcBef>
                        <a:spcAft>
                          <a:spcPts val="0"/>
                        </a:spcAft>
                      </a:pPr>
                      <a:r>
                        <a:rPr lang="ar" sz="1400" b="0" i="1" u="none" baseline="0" dirty="0">
                          <a:solidFill>
                            <a:srgbClr val="000000"/>
                          </a:solidFill>
                          <a:effectLst/>
                          <a:latin typeface="Gill Sans" panose="020B0604020202020204" charset="0"/>
                          <a:ea typeface="Calibri" panose="020F0502020204030204" pitchFamily="34" charset="0"/>
                          <a:cs typeface="Times New Roman" panose="02020603050405020304" pitchFamily="18" charset="0"/>
                        </a:rPr>
                        <a:t>العلوم الفيزيائية(1)</a:t>
                      </a:r>
                      <a:endParaRPr lang="ar" sz="1200" dirty="0">
                        <a:effectLst/>
                        <a:latin typeface="Gill Sans" panose="020B0604020202020204" charset="0"/>
                        <a:ea typeface="Calibri" panose="020F0502020204030204" pitchFamily="34" charset="0"/>
                        <a:cs typeface="Times New Roman" panose="02020603050405020304" pitchFamily="18" charset="0"/>
                      </a:endParaRPr>
                    </a:p>
                    <a:p>
                      <a:pPr marL="152400" marR="0" algn="r" rtl="1">
                        <a:lnSpc>
                          <a:spcPct val="107000"/>
                        </a:lnSpc>
                        <a:spcBef>
                          <a:spcPts val="0"/>
                        </a:spcBef>
                        <a:spcAft>
                          <a:spcPts val="0"/>
                        </a:spcAft>
                      </a:pPr>
                      <a:r>
                        <a:rPr lang="ar-SA" sz="1400" b="0" i="1" u="none" baseline="0" dirty="0">
                          <a:solidFill>
                            <a:srgbClr val="000000"/>
                          </a:solidFill>
                          <a:effectLst/>
                          <a:latin typeface="Gill Sans" panose="020B0604020202020204" charset="0"/>
                          <a:ea typeface="Calibri" panose="020F0502020204030204" pitchFamily="34" charset="0"/>
                          <a:cs typeface="Times New Roman" panose="02020603050405020304" pitchFamily="18" charset="0"/>
                        </a:rPr>
                        <a:t>العلوم الحياتية</a:t>
                      </a:r>
                      <a:r>
                        <a:rPr lang="ar" sz="1400" b="0" i="1" u="none" baseline="0" dirty="0">
                          <a:solidFill>
                            <a:srgbClr val="000000"/>
                          </a:solidFill>
                          <a:effectLst/>
                          <a:latin typeface="Gill Sans" panose="020B0604020202020204" charset="0"/>
                          <a:ea typeface="Calibri" panose="020F0502020204030204" pitchFamily="34" charset="0"/>
                          <a:cs typeface="Times New Roman" panose="02020603050405020304" pitchFamily="18" charset="0"/>
                        </a:rPr>
                        <a:t> أو العلوم الفيزيائية(1)</a:t>
                      </a:r>
                      <a:endParaRPr lang="ar"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1">
                        <a:lnSpc>
                          <a:spcPct val="107000"/>
                        </a:lnSpc>
                        <a:spcBef>
                          <a:spcPts val="0"/>
                        </a:spcBef>
                        <a:spcAft>
                          <a:spcPts val="0"/>
                        </a:spcAft>
                      </a:pPr>
                      <a:r>
                        <a:rPr lang="ar" sz="1400" b="0" i="0" u="none" baseline="0">
                          <a:solidFill>
                            <a:srgbClr val="000000"/>
                          </a:solidFill>
                          <a:effectLst/>
                          <a:latin typeface="Gill Sans" panose="020B0604020202020204" charset="0"/>
                          <a:ea typeface="Calibri" panose="020F0502020204030204" pitchFamily="34" charset="0"/>
                          <a:cs typeface="Times New Roman" panose="02020603050405020304" pitchFamily="18" charset="0"/>
                        </a:rPr>
                        <a:t>3</a:t>
                      </a:r>
                      <a:endParaRPr lang="ar"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371580489"/>
                  </a:ext>
                </a:extLst>
              </a:tr>
              <a:tr h="197085">
                <a:tc>
                  <a:txBody>
                    <a:bodyPr/>
                    <a:lstStyle/>
                    <a:p>
                      <a:pPr marL="0" marR="0" algn="r" rtl="1">
                        <a:lnSpc>
                          <a:spcPct val="107000"/>
                        </a:lnSpc>
                        <a:spcBef>
                          <a:spcPts val="0"/>
                        </a:spcBef>
                        <a:spcAft>
                          <a:spcPts val="0"/>
                        </a:spcAft>
                      </a:pPr>
                      <a:r>
                        <a:rPr lang="ar" sz="1400" b="0" i="0" u="none" baseline="0">
                          <a:solidFill>
                            <a:srgbClr val="000000"/>
                          </a:solidFill>
                          <a:effectLst/>
                          <a:latin typeface="Gill Sans" panose="020B0604020202020204" charset="0"/>
                          <a:ea typeface="Calibri" panose="020F0502020204030204" pitchFamily="34" charset="0"/>
                          <a:cs typeface="Times New Roman" panose="02020603050405020304" pitchFamily="18" charset="0"/>
                        </a:rPr>
                        <a:t>الرياضيات</a:t>
                      </a:r>
                      <a:endParaRPr lang="ar"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1">
                        <a:lnSpc>
                          <a:spcPct val="107000"/>
                        </a:lnSpc>
                        <a:spcBef>
                          <a:spcPts val="0"/>
                        </a:spcBef>
                        <a:spcAft>
                          <a:spcPts val="0"/>
                        </a:spcAft>
                      </a:pPr>
                      <a:r>
                        <a:rPr lang="ar" sz="1400" b="0" i="0" u="none" baseline="0">
                          <a:solidFill>
                            <a:srgbClr val="000000"/>
                          </a:solidFill>
                          <a:effectLst/>
                          <a:latin typeface="Gill Sans" panose="020B0604020202020204" charset="0"/>
                          <a:ea typeface="Calibri" panose="020F0502020204030204" pitchFamily="34" charset="0"/>
                          <a:cs typeface="Times New Roman" panose="02020603050405020304" pitchFamily="18" charset="0"/>
                        </a:rPr>
                        <a:t>3</a:t>
                      </a:r>
                      <a:endParaRPr lang="ar"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4119510975"/>
                  </a:ext>
                </a:extLst>
              </a:tr>
              <a:tr h="197085">
                <a:tc>
                  <a:txBody>
                    <a:bodyPr/>
                    <a:lstStyle/>
                    <a:p>
                      <a:pPr marL="0" marR="0" algn="r" rtl="1">
                        <a:lnSpc>
                          <a:spcPct val="107000"/>
                        </a:lnSpc>
                        <a:spcBef>
                          <a:spcPts val="0"/>
                        </a:spcBef>
                        <a:spcAft>
                          <a:spcPts val="0"/>
                        </a:spcAft>
                      </a:pPr>
                      <a:r>
                        <a:rPr lang="ar" sz="1400" b="0" i="0" u="none" baseline="0">
                          <a:solidFill>
                            <a:srgbClr val="000000"/>
                          </a:solidFill>
                          <a:effectLst/>
                          <a:latin typeface="Gill Sans" panose="020B0604020202020204" charset="0"/>
                          <a:ea typeface="Calibri" panose="020F0502020204030204" pitchFamily="34" charset="0"/>
                          <a:cs typeface="Times New Roman" panose="02020603050405020304" pitchFamily="18" charset="0"/>
                        </a:rPr>
                        <a:t>اللغات العالمية</a:t>
                      </a:r>
                      <a:endParaRPr lang="ar"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10160" marR="0" algn="ctr" rtl="1">
                        <a:lnSpc>
                          <a:spcPct val="107000"/>
                        </a:lnSpc>
                        <a:spcBef>
                          <a:spcPts val="0"/>
                        </a:spcBef>
                        <a:spcAft>
                          <a:spcPts val="0"/>
                        </a:spcAft>
                        <a:tabLst>
                          <a:tab pos="295910" algn="l"/>
                        </a:tabLst>
                      </a:pPr>
                      <a:r>
                        <a:rPr lang="ar" sz="1400" b="0" i="0" u="none" baseline="0">
                          <a:solidFill>
                            <a:srgbClr val="000000"/>
                          </a:solidFill>
                          <a:effectLst/>
                          <a:latin typeface="Gill Sans" panose="020B0604020202020204" charset="0"/>
                          <a:ea typeface="Calibri" panose="020F0502020204030204" pitchFamily="34" charset="0"/>
                          <a:cs typeface="Times New Roman" panose="02020603050405020304" pitchFamily="18" charset="0"/>
                        </a:rPr>
                        <a:t>1</a:t>
                      </a:r>
                      <a:endParaRPr lang="ar"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796475802"/>
                  </a:ext>
                </a:extLst>
              </a:tr>
              <a:tr h="197085">
                <a:tc>
                  <a:txBody>
                    <a:bodyPr/>
                    <a:lstStyle/>
                    <a:p>
                      <a:pPr marL="0" marR="0" algn="r" rtl="1">
                        <a:lnSpc>
                          <a:spcPct val="107000"/>
                        </a:lnSpc>
                        <a:spcBef>
                          <a:spcPts val="0"/>
                        </a:spcBef>
                        <a:spcAft>
                          <a:spcPts val="0"/>
                        </a:spcAft>
                      </a:pPr>
                      <a:r>
                        <a:rPr lang="ar" sz="1400" b="0" i="0" u="none" baseline="0" dirty="0">
                          <a:solidFill>
                            <a:srgbClr val="000000"/>
                          </a:solidFill>
                          <a:effectLst/>
                          <a:latin typeface="Gill Sans" panose="020B0604020202020204" charset="0"/>
                          <a:ea typeface="Calibri" panose="020F0502020204030204" pitchFamily="34" charset="0"/>
                          <a:cs typeface="Times New Roman" panose="02020603050405020304" pitchFamily="18" charset="0"/>
                        </a:rPr>
                        <a:t>الفنون المرئية والموسيقى والرقص و/أو المسرح</a:t>
                      </a:r>
                      <a:endParaRPr lang="ar"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1">
                        <a:lnSpc>
                          <a:spcPct val="107000"/>
                        </a:lnSpc>
                        <a:spcBef>
                          <a:spcPts val="0"/>
                        </a:spcBef>
                        <a:spcAft>
                          <a:spcPts val="0"/>
                        </a:spcAft>
                      </a:pPr>
                      <a:r>
                        <a:rPr lang="ar" sz="1400" b="0" i="0" u="none" baseline="0">
                          <a:solidFill>
                            <a:srgbClr val="000000"/>
                          </a:solidFill>
                          <a:effectLst/>
                          <a:latin typeface="Gill Sans" panose="020B0604020202020204" charset="0"/>
                          <a:ea typeface="Calibri" panose="020F0502020204030204" pitchFamily="34" charset="0"/>
                          <a:cs typeface="Times New Roman" panose="02020603050405020304" pitchFamily="18" charset="0"/>
                        </a:rPr>
                        <a:t>1</a:t>
                      </a:r>
                      <a:endParaRPr lang="ar"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011800576"/>
                  </a:ext>
                </a:extLst>
              </a:tr>
              <a:tr h="408332">
                <a:tc>
                  <a:txBody>
                    <a:bodyPr/>
                    <a:lstStyle/>
                    <a:p>
                      <a:pPr marL="0" marR="0" algn="r" rtl="1">
                        <a:lnSpc>
                          <a:spcPct val="107000"/>
                        </a:lnSpc>
                        <a:spcBef>
                          <a:spcPts val="0"/>
                        </a:spcBef>
                        <a:spcAft>
                          <a:spcPts val="0"/>
                        </a:spcAft>
                      </a:pPr>
                      <a:r>
                        <a:rPr lang="ar" sz="1400" b="0" i="0" u="none" baseline="0" dirty="0">
                          <a:solidFill>
                            <a:srgbClr val="000000"/>
                          </a:solidFill>
                          <a:effectLst/>
                          <a:latin typeface="Gill Sans" panose="020B0604020202020204" charset="0"/>
                          <a:ea typeface="Calibri" panose="020F0502020204030204" pitchFamily="34" charset="0"/>
                          <a:cs typeface="Times New Roman" panose="02020603050405020304" pitchFamily="18" charset="0"/>
                        </a:rPr>
                        <a:t>التعليم الفيزيائي </a:t>
                      </a:r>
                      <a:endParaRPr lang="ar" sz="1200" dirty="0">
                        <a:effectLst/>
                        <a:latin typeface="Gill Sans" panose="020B0604020202020204" charset="0"/>
                        <a:ea typeface="Calibri" panose="020F0502020204030204" pitchFamily="34" charset="0"/>
                        <a:cs typeface="Times New Roman" panose="02020603050405020304" pitchFamily="18" charset="0"/>
                      </a:endParaRPr>
                    </a:p>
                    <a:p>
                      <a:pPr marL="0" marR="0" algn="r" rtl="1">
                        <a:lnSpc>
                          <a:spcPct val="107000"/>
                        </a:lnSpc>
                        <a:spcBef>
                          <a:spcPts val="0"/>
                        </a:spcBef>
                        <a:spcAft>
                          <a:spcPts val="0"/>
                        </a:spcAft>
                      </a:pPr>
                      <a:r>
                        <a:rPr lang="ar" sz="1400" b="0" i="1" u="none" baseline="0" dirty="0">
                          <a:solidFill>
                            <a:srgbClr val="000000"/>
                          </a:solidFill>
                          <a:effectLst/>
                          <a:latin typeface="Gill Sans" panose="020B0604020202020204" charset="0"/>
                          <a:ea typeface="Calibri" panose="020F0502020204030204" pitchFamily="34" charset="0"/>
                          <a:cs typeface="Times New Roman" panose="02020603050405020304" pitchFamily="18" charset="0"/>
                        </a:rPr>
                        <a:t>(المشاركة في كل فصل دراسي)</a:t>
                      </a:r>
                      <a:endParaRPr lang="ar"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1">
                        <a:lnSpc>
                          <a:spcPct val="107000"/>
                        </a:lnSpc>
                        <a:spcBef>
                          <a:spcPts val="0"/>
                        </a:spcBef>
                        <a:spcAft>
                          <a:spcPts val="0"/>
                        </a:spcAft>
                      </a:pPr>
                      <a:r>
                        <a:rPr lang="ar" sz="1400" b="0" i="0" u="none" baseline="0">
                          <a:solidFill>
                            <a:srgbClr val="000000"/>
                          </a:solidFill>
                          <a:effectLst/>
                          <a:latin typeface="Gill Sans" panose="020B0604020202020204" charset="0"/>
                          <a:ea typeface="Calibri" panose="020F0502020204030204" pitchFamily="34" charset="0"/>
                          <a:cs typeface="Times New Roman" panose="02020603050405020304" pitchFamily="18" charset="0"/>
                        </a:rPr>
                        <a:t>2</a:t>
                      </a:r>
                      <a:endParaRPr lang="ar"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276695373"/>
                  </a:ext>
                </a:extLst>
              </a:tr>
              <a:tr h="200846">
                <a:tc>
                  <a:txBody>
                    <a:bodyPr/>
                    <a:lstStyle/>
                    <a:p>
                      <a:pPr marL="0" marR="0" algn="r" rtl="1">
                        <a:lnSpc>
                          <a:spcPct val="107000"/>
                        </a:lnSpc>
                        <a:spcBef>
                          <a:spcPts val="0"/>
                        </a:spcBef>
                        <a:spcAft>
                          <a:spcPts val="0"/>
                        </a:spcAft>
                      </a:pPr>
                      <a:r>
                        <a:rPr lang="ar" sz="1400" b="0" i="0" u="none" baseline="0">
                          <a:solidFill>
                            <a:srgbClr val="000000"/>
                          </a:solidFill>
                          <a:effectLst/>
                          <a:latin typeface="Gill Sans" panose="020B0604020202020204" charset="0"/>
                          <a:ea typeface="Calibri" panose="020F0502020204030204" pitchFamily="34" charset="0"/>
                          <a:cs typeface="Times New Roman" panose="02020603050405020304" pitchFamily="18" charset="0"/>
                        </a:rPr>
                        <a:t>الصحة</a:t>
                      </a:r>
                      <a:endParaRPr lang="ar"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1">
                        <a:lnSpc>
                          <a:spcPct val="107000"/>
                        </a:lnSpc>
                        <a:spcBef>
                          <a:spcPts val="0"/>
                        </a:spcBef>
                        <a:spcAft>
                          <a:spcPts val="0"/>
                        </a:spcAft>
                      </a:pPr>
                      <a:r>
                        <a:rPr lang="ar" sz="1400" b="0" i="0" u="none" baseline="0">
                          <a:solidFill>
                            <a:srgbClr val="000000"/>
                          </a:solidFill>
                          <a:effectLst/>
                          <a:latin typeface="Gill Sans" panose="020B0604020202020204" charset="0"/>
                          <a:ea typeface="Calibri" panose="020F0502020204030204" pitchFamily="34" charset="0"/>
                          <a:cs typeface="Times New Roman" panose="02020603050405020304" pitchFamily="18" charset="0"/>
                        </a:rPr>
                        <a:t>½ </a:t>
                      </a:r>
                      <a:endParaRPr lang="ar"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119212892"/>
                  </a:ext>
                </a:extLst>
              </a:tr>
              <a:tr h="196160">
                <a:tc>
                  <a:txBody>
                    <a:bodyPr/>
                    <a:lstStyle/>
                    <a:p>
                      <a:pPr marL="0" marR="0" algn="r" rtl="1">
                        <a:lnSpc>
                          <a:spcPct val="107000"/>
                        </a:lnSpc>
                        <a:spcBef>
                          <a:spcPts val="0"/>
                        </a:spcBef>
                        <a:spcAft>
                          <a:spcPts val="0"/>
                        </a:spcAft>
                      </a:pPr>
                      <a:r>
                        <a:rPr lang="ar" sz="1400" b="0" i="0" u="none" baseline="0" dirty="0">
                          <a:solidFill>
                            <a:srgbClr val="000000"/>
                          </a:solidFill>
                          <a:effectLst/>
                          <a:latin typeface="Gill Sans" panose="020B0604020202020204" charset="0"/>
                          <a:ea typeface="Calibri" panose="020F0502020204030204" pitchFamily="34" charset="0"/>
                          <a:cs typeface="Times New Roman" panose="02020603050405020304" pitchFamily="18" charset="0"/>
                        </a:rPr>
                        <a:t>اختياري</a:t>
                      </a:r>
                      <a:endParaRPr lang="ar"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1">
                        <a:lnSpc>
                          <a:spcPct val="107000"/>
                        </a:lnSpc>
                        <a:spcBef>
                          <a:spcPts val="0"/>
                        </a:spcBef>
                        <a:spcAft>
                          <a:spcPts val="0"/>
                        </a:spcAft>
                      </a:pPr>
                      <a:r>
                        <a:rPr lang="ar" sz="1400" b="0" i="0" u="none" baseline="0">
                          <a:solidFill>
                            <a:srgbClr val="000000"/>
                          </a:solidFill>
                          <a:effectLst/>
                          <a:latin typeface="Gill Sans" panose="020B0604020202020204" charset="0"/>
                          <a:ea typeface="Calibri" panose="020F0502020204030204" pitchFamily="34" charset="0"/>
                          <a:cs typeface="Times New Roman" panose="02020603050405020304" pitchFamily="18" charset="0"/>
                        </a:rPr>
                        <a:t>3 ½ </a:t>
                      </a:r>
                      <a:endParaRPr lang="ar"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003362376"/>
                  </a:ext>
                </a:extLst>
              </a:tr>
              <a:tr h="197085">
                <a:tc>
                  <a:txBody>
                    <a:bodyPr/>
                    <a:lstStyle/>
                    <a:p>
                      <a:pPr marL="0" marR="0" algn="r" rtl="1">
                        <a:lnSpc>
                          <a:spcPct val="107000"/>
                        </a:lnSpc>
                        <a:spcBef>
                          <a:spcPts val="0"/>
                        </a:spcBef>
                        <a:spcAft>
                          <a:spcPts val="0"/>
                        </a:spcAft>
                      </a:pPr>
                      <a:r>
                        <a:rPr lang="ar" sz="1400" b="1" i="0" u="none" baseline="0" dirty="0">
                          <a:solidFill>
                            <a:srgbClr val="000000"/>
                          </a:solidFill>
                          <a:effectLst/>
                          <a:latin typeface="Gill Sans" panose="020B0604020202020204" charset="0"/>
                          <a:ea typeface="Calibri" panose="020F0502020204030204" pitchFamily="34" charset="0"/>
                          <a:cs typeface="Times New Roman" panose="02020603050405020304" pitchFamily="18" charset="0"/>
                        </a:rPr>
                        <a:t>المجموع</a:t>
                      </a:r>
                      <a:endParaRPr lang="ar"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solidFill>
                  </a:tcPr>
                </a:tc>
                <a:tc>
                  <a:txBody>
                    <a:bodyPr/>
                    <a:lstStyle/>
                    <a:p>
                      <a:pPr marL="0" marR="0" algn="ctr" rtl="1">
                        <a:lnSpc>
                          <a:spcPct val="107000"/>
                        </a:lnSpc>
                        <a:spcBef>
                          <a:spcPts val="0"/>
                        </a:spcBef>
                        <a:spcAft>
                          <a:spcPts val="0"/>
                        </a:spcAft>
                      </a:pPr>
                      <a:r>
                        <a:rPr lang="ar" sz="1400" b="1" i="0" u="none" baseline="0" dirty="0">
                          <a:solidFill>
                            <a:srgbClr val="000000"/>
                          </a:solidFill>
                          <a:effectLst/>
                          <a:latin typeface="Gill Sans" panose="020B0604020202020204" charset="0"/>
                          <a:ea typeface="Calibri" panose="020F0502020204030204" pitchFamily="34" charset="0"/>
                          <a:cs typeface="Times New Roman" panose="02020603050405020304" pitchFamily="18" charset="0"/>
                        </a:rPr>
                        <a:t>22</a:t>
                      </a:r>
                      <a:endParaRPr lang="ar"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3802649924"/>
                  </a:ext>
                </a:extLst>
              </a:tr>
            </a:tbl>
          </a:graphicData>
        </a:graphic>
      </p:graphicFrame>
    </p:spTree>
    <p:extLst>
      <p:ext uri="{BB962C8B-B14F-4D97-AF65-F5344CB8AC3E}">
        <p14:creationId xmlns:p14="http://schemas.microsoft.com/office/powerpoint/2010/main" val="572105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1DB23-F64A-4B38-9F2E-2C7E5C982BD7}"/>
              </a:ext>
            </a:extLst>
          </p:cNvPr>
          <p:cNvSpPr>
            <a:spLocks noGrp="1"/>
          </p:cNvSpPr>
          <p:nvPr>
            <p:ph type="title"/>
          </p:nvPr>
        </p:nvSpPr>
        <p:spPr/>
        <p:txBody>
          <a:bodyPr/>
          <a:lstStyle/>
          <a:p>
            <a:pPr algn="r" rtl="1"/>
            <a:r>
              <a:rPr lang="ar" b="0" i="0" u="none" baseline="0"/>
              <a:t>مسارات متعددة (+ مسار واحد)</a:t>
            </a:r>
          </a:p>
        </p:txBody>
      </p:sp>
      <p:sp>
        <p:nvSpPr>
          <p:cNvPr id="8" name="Content Placeholder 23">
            <a:extLst>
              <a:ext uri="{FF2B5EF4-FFF2-40B4-BE49-F238E27FC236}">
                <a16:creationId xmlns:a16="http://schemas.microsoft.com/office/drawing/2014/main" id="{C1DFDA8F-FA99-4BAF-9DC0-CCF66E488CD7}"/>
              </a:ext>
            </a:extLst>
          </p:cNvPr>
          <p:cNvSpPr>
            <a:spLocks noGrp="1"/>
          </p:cNvSpPr>
          <p:nvPr>
            <p:ph sz="half" idx="1"/>
          </p:nvPr>
        </p:nvSpPr>
        <p:spPr>
          <a:xfrm>
            <a:off x="1100089" y="2192279"/>
            <a:ext cx="3786188" cy="1077475"/>
          </a:xfrm>
        </p:spPr>
        <p:txBody>
          <a:bodyPr>
            <a:normAutofit fontScale="92500" lnSpcReduction="20000"/>
          </a:bodyPr>
          <a:lstStyle/>
          <a:p>
            <a:pPr marL="123444" indent="0" algn="ctr" rtl="1">
              <a:buNone/>
            </a:pPr>
            <a:r>
              <a:rPr lang="ar" sz="8000" b="1" i="0" u="none" baseline="0">
                <a:ln w="13462">
                  <a:solidFill>
                    <a:schemeClr val="bg1"/>
                  </a:solidFill>
                  <a:prstDash val="solid"/>
                </a:ln>
                <a:solidFill>
                  <a:schemeClr val="tx1">
                    <a:lumMod val="85000"/>
                    <a:lumOff val="15000"/>
                  </a:schemeClr>
                </a:solidFill>
                <a:effectLst>
                  <a:outerShdw dist="38100" dir="2700000" algn="bl" rotWithShape="0">
                    <a:schemeClr val="accent5"/>
                  </a:outerShdw>
                </a:effectLst>
              </a:rPr>
              <a:t>4</a:t>
            </a:r>
          </a:p>
        </p:txBody>
      </p:sp>
      <p:sp>
        <p:nvSpPr>
          <p:cNvPr id="5" name="Content Placeholder 4">
            <a:extLst>
              <a:ext uri="{FF2B5EF4-FFF2-40B4-BE49-F238E27FC236}">
                <a16:creationId xmlns:a16="http://schemas.microsoft.com/office/drawing/2014/main" id="{C3C99319-BDC1-4E5E-B713-8DC212771F9B}"/>
              </a:ext>
            </a:extLst>
          </p:cNvPr>
          <p:cNvSpPr>
            <a:spLocks noGrp="1"/>
          </p:cNvSpPr>
          <p:nvPr>
            <p:ph sz="half" idx="10"/>
          </p:nvPr>
        </p:nvSpPr>
        <p:spPr>
          <a:xfrm>
            <a:off x="1546578" y="3317661"/>
            <a:ext cx="2787561" cy="1123827"/>
          </a:xfrm>
        </p:spPr>
        <p:txBody>
          <a:bodyPr anchor="t">
            <a:normAutofit/>
          </a:bodyPr>
          <a:lstStyle/>
          <a:p>
            <a:pPr marL="123444" lvl="0" indent="0" algn="ctr" rtl="1">
              <a:spcBef>
                <a:spcPct val="0"/>
              </a:spcBef>
              <a:spcAft>
                <a:spcPts val="0"/>
              </a:spcAft>
              <a:buSzTx/>
              <a:buNone/>
              <a:defRPr/>
            </a:pPr>
            <a:r>
              <a:rPr lang="ar" sz="2000" b="1" i="0" u="none" baseline="0" dirty="0">
                <a:solidFill>
                  <a:prstClr val="black"/>
                </a:solidFill>
                <a:ea typeface="ＭＳ Ｐゴシック" pitchFamily="34" charset="-128"/>
              </a:rPr>
              <a:t>يجب على جميع الطلاب اجتياز 4 تقييمات مطلوبة (واحد في كل تخصص)</a:t>
            </a:r>
            <a:endParaRPr lang="ar" sz="2000" dirty="0"/>
          </a:p>
        </p:txBody>
      </p:sp>
      <p:sp>
        <p:nvSpPr>
          <p:cNvPr id="9" name="Left Brace 8">
            <a:extLst>
              <a:ext uri="{FF2B5EF4-FFF2-40B4-BE49-F238E27FC236}">
                <a16:creationId xmlns:a16="http://schemas.microsoft.com/office/drawing/2014/main" id="{AC2FF1DA-8F32-4B1B-BEFD-D34E349CEC87}"/>
              </a:ext>
              <a:ext uri="{C183D7F6-B498-43B3-948B-1728B52AA6E4}">
                <adec:decorative xmlns:adec="http://schemas.microsoft.com/office/drawing/2017/decorative" val="1"/>
              </a:ext>
            </a:extLst>
          </p:cNvPr>
          <p:cNvSpPr>
            <a:spLocks/>
          </p:cNvSpPr>
          <p:nvPr/>
        </p:nvSpPr>
        <p:spPr bwMode="auto">
          <a:xfrm rot="5400000">
            <a:off x="2827473" y="2345372"/>
            <a:ext cx="331419" cy="4646645"/>
          </a:xfrm>
          <a:prstGeom prst="leftBrace">
            <a:avLst>
              <a:gd name="adj1" fmla="val 83623"/>
              <a:gd name="adj2" fmla="val 50000"/>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dirty="0">
              <a:ln>
                <a:noFill/>
              </a:ln>
              <a:solidFill>
                <a:srgbClr val="4472C4">
                  <a:lumMod val="50000"/>
                </a:srgbClr>
              </a:solidFill>
              <a:effectLst/>
              <a:uLnTx/>
              <a:uFillTx/>
              <a:latin typeface="Gill Sans MT" panose="020B0502020104020203"/>
              <a:ea typeface="+mn-ea"/>
              <a:cs typeface="+mn-cs"/>
            </a:endParaRPr>
          </a:p>
        </p:txBody>
      </p:sp>
      <p:pic>
        <p:nvPicPr>
          <p:cNvPr id="22" name="Content Placeholder 26" descr="individual circles containing each of the four required disciplinary assessments (English, mathematics, science, and social studies)">
            <a:extLst>
              <a:ext uri="{FF2B5EF4-FFF2-40B4-BE49-F238E27FC236}">
                <a16:creationId xmlns:a16="http://schemas.microsoft.com/office/drawing/2014/main" id="{87B73150-02E1-46E6-A8CB-9573A5B12E4C}"/>
              </a:ext>
            </a:extLst>
          </p:cNvPr>
          <p:cNvPicPr>
            <a:picLocks noGrp="1" noChangeAspect="1"/>
          </p:cNvPicPr>
          <p:nvPr>
            <p:ph sz="half" idx="12"/>
          </p:nvPr>
        </p:nvPicPr>
        <p:blipFill>
          <a:blip r:embed="rId3"/>
          <a:stretch>
            <a:fillRect/>
          </a:stretch>
        </p:blipFill>
        <p:spPr>
          <a:xfrm>
            <a:off x="300367" y="4840716"/>
            <a:ext cx="5328550" cy="1466918"/>
          </a:xfrm>
          <a:prstGeom prst="rect">
            <a:avLst/>
          </a:prstGeom>
        </p:spPr>
      </p:pic>
      <p:sp>
        <p:nvSpPr>
          <p:cNvPr id="4" name="Content Placeholder 3">
            <a:extLst>
              <a:ext uri="{FF2B5EF4-FFF2-40B4-BE49-F238E27FC236}">
                <a16:creationId xmlns:a16="http://schemas.microsoft.com/office/drawing/2014/main" id="{FEC0C66A-3A8F-4D09-9BA6-3FDD5EA8998F}"/>
              </a:ext>
            </a:extLst>
          </p:cNvPr>
          <p:cNvSpPr>
            <a:spLocks noGrp="1"/>
          </p:cNvSpPr>
          <p:nvPr>
            <p:ph sz="half" idx="2"/>
          </p:nvPr>
        </p:nvSpPr>
        <p:spPr>
          <a:xfrm>
            <a:off x="5039668" y="3447821"/>
            <a:ext cx="1523416" cy="1466919"/>
          </a:xfrm>
        </p:spPr>
        <p:txBody>
          <a:bodyPr>
            <a:normAutofit/>
          </a:bodyPr>
          <a:lstStyle/>
          <a:p>
            <a:pPr marL="123444" indent="0" algn="r" rtl="1">
              <a:buNone/>
            </a:pPr>
            <a:r>
              <a:rPr lang="ar" sz="8000" b="1" i="0" u="none" baseline="0">
                <a:ln w="13462">
                  <a:solidFill>
                    <a:prstClr val="white"/>
                  </a:solidFill>
                  <a:prstDash val="solid"/>
                </a:ln>
                <a:solidFill>
                  <a:prstClr val="black">
                    <a:lumMod val="85000"/>
                    <a:lumOff val="15000"/>
                  </a:prstClr>
                </a:solidFill>
                <a:effectLst>
                  <a:outerShdw dist="38100" dir="2700000" algn="bl" rotWithShape="0">
                    <a:srgbClr val="5B9BD5"/>
                  </a:outerShdw>
                </a:effectLst>
                <a:latin typeface="Gill Sans MT" panose="020B0502020104020203"/>
              </a:rPr>
              <a:t>+1</a:t>
            </a:r>
          </a:p>
        </p:txBody>
      </p:sp>
      <p:sp>
        <p:nvSpPr>
          <p:cNvPr id="19" name="Left Brace 18">
            <a:extLst>
              <a:ext uri="{FF2B5EF4-FFF2-40B4-BE49-F238E27FC236}">
                <a16:creationId xmlns:a16="http://schemas.microsoft.com/office/drawing/2014/main" id="{C1A5F95D-72BA-4E2C-94B5-C711AB62DF0F}"/>
              </a:ext>
              <a:ext uri="{C183D7F6-B498-43B3-948B-1728B52AA6E4}">
                <adec:decorative xmlns:adec="http://schemas.microsoft.com/office/drawing/2017/decorative" val="1"/>
              </a:ext>
            </a:extLst>
          </p:cNvPr>
          <p:cNvSpPr>
            <a:spLocks/>
          </p:cNvSpPr>
          <p:nvPr/>
        </p:nvSpPr>
        <p:spPr bwMode="auto">
          <a:xfrm>
            <a:off x="6563084" y="2192279"/>
            <a:ext cx="86049" cy="4213881"/>
          </a:xfrm>
          <a:prstGeom prst="leftBrace">
            <a:avLst>
              <a:gd name="adj1" fmla="val 83588"/>
              <a:gd name="adj2" fmla="val 50000"/>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dirty="0">
              <a:ln>
                <a:noFill/>
              </a:ln>
              <a:solidFill>
                <a:srgbClr val="4472C4">
                  <a:lumMod val="50000"/>
                </a:srgbClr>
              </a:solidFill>
              <a:effectLst/>
              <a:uLnTx/>
              <a:uFillTx/>
              <a:latin typeface="Gill Sans MT" panose="020B0502020104020203"/>
              <a:ea typeface="+mn-ea"/>
              <a:cs typeface="+mn-cs"/>
            </a:endParaRPr>
          </a:p>
        </p:txBody>
      </p:sp>
      <p:grpSp>
        <p:nvGrpSpPr>
          <p:cNvPr id="11" name="Group 26" descr="individual rectangles containing each of the six pathway options: STEM (Science, Technology, Engineering, and Mathematics), humanities, arts, LOTE (Languages other than English), CTE (Career and Technical Education), and CDOS (Career Development and Occupational Studies)">
            <a:extLst>
              <a:ext uri="{FF2B5EF4-FFF2-40B4-BE49-F238E27FC236}">
                <a16:creationId xmlns:a16="http://schemas.microsoft.com/office/drawing/2014/main" id="{71F885AE-4EE1-4CF1-ADDC-EE6664B44DBC}"/>
              </a:ext>
            </a:extLst>
          </p:cNvPr>
          <p:cNvGrpSpPr>
            <a:grpSpLocks/>
          </p:cNvGrpSpPr>
          <p:nvPr/>
        </p:nvGrpSpPr>
        <p:grpSpPr bwMode="auto">
          <a:xfrm>
            <a:off x="6982414" y="1941688"/>
            <a:ext cx="1343526" cy="4118920"/>
            <a:chOff x="7056119" y="1523352"/>
            <a:chExt cx="1706882" cy="4428972"/>
          </a:xfrm>
          <a:solidFill>
            <a:schemeClr val="accent1"/>
          </a:solidFill>
        </p:grpSpPr>
        <p:sp>
          <p:nvSpPr>
            <p:cNvPr id="12" name="Freeform 16">
              <a:extLst>
                <a:ext uri="{FF2B5EF4-FFF2-40B4-BE49-F238E27FC236}">
                  <a16:creationId xmlns:a16="http://schemas.microsoft.com/office/drawing/2014/main" id="{DE46EE00-8947-4351-BAF3-B0BCE7E72173}"/>
                </a:ext>
              </a:extLst>
            </p:cNvPr>
            <p:cNvSpPr/>
            <p:nvPr/>
          </p:nvSpPr>
          <p:spPr>
            <a:xfrm>
              <a:off x="7056119" y="5264062"/>
              <a:ext cx="1706882" cy="688262"/>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p:spPr>
          <p:style>
            <a:lnRef idx="0">
              <a:schemeClr val="accent2"/>
            </a:lnRef>
            <a:fillRef idx="3">
              <a:schemeClr val="accent2"/>
            </a:fillRef>
            <a:effectRef idx="3">
              <a:schemeClr val="accent2"/>
            </a:effectRef>
            <a:fontRef idx="minor">
              <a:schemeClr val="lt1"/>
            </a:fontRef>
          </p:style>
          <p:txBody>
            <a:bodyPr lIns="64770" tIns="64770" rIns="64770" bIns="64770" spcCol="1270" anchor="ctr"/>
            <a:lstStyle/>
            <a:p>
              <a:pPr marL="0" marR="0" lvl="0" indent="0" algn="ctr" defTabSz="755650" rtl="1" eaLnBrk="1" fontAlgn="auto" latinLnBrk="0" hangingPunct="1">
                <a:lnSpc>
                  <a:spcPct val="90000"/>
                </a:lnSpc>
                <a:spcBef>
                  <a:spcPts val="0"/>
                </a:spcBef>
                <a:spcAft>
                  <a:spcPct val="35000"/>
                </a:spcAft>
                <a:buClrTx/>
                <a:buSzTx/>
                <a:buFontTx/>
                <a:buNone/>
                <a:tabLst/>
                <a:defRPr/>
              </a:pPr>
              <a:r>
                <a:rPr kumimoji="0" lang="ar" sz="1400" b="0" i="0" u="none" strike="noStrike" kern="1200" cap="none" spc="0" normalizeH="0" baseline="0" dirty="0">
                  <a:ln>
                    <a:noFill/>
                  </a:ln>
                  <a:solidFill>
                    <a:prstClr val="black"/>
                  </a:solidFill>
                  <a:effectLst/>
                  <a:uLnTx/>
                  <a:uFillTx/>
                  <a:latin typeface="Gill Sans MT" panose="020B0502020104020203"/>
                  <a:ea typeface="+mn-ea"/>
                  <a:cs typeface="+mn-cs"/>
                </a:rPr>
                <a:t>التطوير الوظيفي والدراسات المهنية CDOS</a:t>
              </a:r>
            </a:p>
          </p:txBody>
        </p:sp>
        <p:sp>
          <p:nvSpPr>
            <p:cNvPr id="13" name="Freeform 17">
              <a:extLst>
                <a:ext uri="{FF2B5EF4-FFF2-40B4-BE49-F238E27FC236}">
                  <a16:creationId xmlns:a16="http://schemas.microsoft.com/office/drawing/2014/main" id="{4B5E64A7-1188-4518-9F54-A18BE4C4A024}"/>
                </a:ext>
              </a:extLst>
            </p:cNvPr>
            <p:cNvSpPr/>
            <p:nvPr/>
          </p:nvSpPr>
          <p:spPr>
            <a:xfrm>
              <a:off x="7056119" y="4506112"/>
              <a:ext cx="1706882" cy="688262"/>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p:spPr>
          <p:style>
            <a:lnRef idx="0">
              <a:schemeClr val="accent2"/>
            </a:lnRef>
            <a:fillRef idx="3">
              <a:schemeClr val="accent2"/>
            </a:fillRef>
            <a:effectRef idx="3">
              <a:schemeClr val="accent2"/>
            </a:effectRef>
            <a:fontRef idx="minor">
              <a:schemeClr val="lt1"/>
            </a:fontRef>
          </p:style>
          <p:txBody>
            <a:bodyPr lIns="64770" tIns="64770" rIns="64770" bIns="64770" spcCol="1270" anchor="ctr"/>
            <a:lstStyle/>
            <a:p>
              <a:pPr marL="0" marR="0" lvl="0" indent="0" algn="ctr" defTabSz="755650" rtl="1" eaLnBrk="1" fontAlgn="auto" latinLnBrk="0" hangingPunct="1">
                <a:lnSpc>
                  <a:spcPct val="90000"/>
                </a:lnSpc>
                <a:spcBef>
                  <a:spcPts val="0"/>
                </a:spcBef>
                <a:spcAft>
                  <a:spcPct val="35000"/>
                </a:spcAft>
                <a:buClrTx/>
                <a:buSzTx/>
                <a:buFontTx/>
                <a:buNone/>
                <a:tabLst/>
                <a:defRPr/>
              </a:pPr>
              <a:r>
                <a:rPr kumimoji="0" lang="ar" sz="1400" b="0" i="0" u="none" strike="noStrike" kern="1200" cap="none" spc="0" normalizeH="0" baseline="0" dirty="0">
                  <a:ln>
                    <a:noFill/>
                  </a:ln>
                  <a:solidFill>
                    <a:prstClr val="black"/>
                  </a:solidFill>
                  <a:effectLst/>
                  <a:uLnTx/>
                  <a:uFillTx/>
                  <a:latin typeface="Gill Sans MT" panose="020B0502020104020203"/>
                  <a:ea typeface="+mn-ea"/>
                  <a:cs typeface="+mn-cs"/>
                </a:rPr>
                <a:t>برنامج التعليم المهني والتقني (CTE)</a:t>
              </a:r>
            </a:p>
          </p:txBody>
        </p:sp>
        <p:sp>
          <p:nvSpPr>
            <p:cNvPr id="14" name="Freeform 19">
              <a:extLst>
                <a:ext uri="{FF2B5EF4-FFF2-40B4-BE49-F238E27FC236}">
                  <a16:creationId xmlns:a16="http://schemas.microsoft.com/office/drawing/2014/main" id="{0657B379-FCB2-4FBE-BA57-617382458687}"/>
                </a:ext>
              </a:extLst>
            </p:cNvPr>
            <p:cNvSpPr/>
            <p:nvPr/>
          </p:nvSpPr>
          <p:spPr>
            <a:xfrm>
              <a:off x="7056119" y="1523352"/>
              <a:ext cx="1706882" cy="688262"/>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a:solidFill>
              <a:schemeClr val="accent1">
                <a:lumMod val="60000"/>
                <a:lumOff val="40000"/>
              </a:schemeClr>
            </a:solidFill>
          </p:spPr>
          <p:style>
            <a:lnRef idx="0">
              <a:schemeClr val="accent2"/>
            </a:lnRef>
            <a:fillRef idx="3">
              <a:schemeClr val="accent2"/>
            </a:fillRef>
            <a:effectRef idx="3">
              <a:schemeClr val="accent2"/>
            </a:effectRef>
            <a:fontRef idx="minor">
              <a:schemeClr val="lt1"/>
            </a:fontRef>
          </p:style>
          <p:txBody>
            <a:bodyPr lIns="64770" tIns="64770" rIns="64770" bIns="64770" spcCol="1270" anchor="ctr"/>
            <a:lstStyle/>
            <a:p>
              <a:pPr marL="0" marR="0" lvl="0" indent="0" algn="ctr" defTabSz="755650" rtl="1" eaLnBrk="1" fontAlgn="auto" latinLnBrk="0" hangingPunct="1">
                <a:lnSpc>
                  <a:spcPct val="90000"/>
                </a:lnSpc>
                <a:spcBef>
                  <a:spcPts val="0"/>
                </a:spcBef>
                <a:spcAft>
                  <a:spcPct val="35000"/>
                </a:spcAft>
                <a:buClrTx/>
                <a:buSzTx/>
                <a:buFontTx/>
                <a:buNone/>
                <a:tabLst/>
                <a:defRPr/>
              </a:pPr>
              <a:r>
                <a:rPr kumimoji="0" lang="ar" sz="1600" b="0" i="0" u="none" strike="noStrike" kern="1200" cap="none" spc="0" normalizeH="0" baseline="0" dirty="0">
                  <a:ln>
                    <a:noFill/>
                  </a:ln>
                  <a:solidFill>
                    <a:prstClr val="black"/>
                  </a:solidFill>
                  <a:effectLst/>
                  <a:uLnTx/>
                  <a:uFillTx/>
                  <a:latin typeface="Gill Sans MT" panose="020B0502020104020203"/>
                  <a:ea typeface="+mn-ea"/>
                  <a:cs typeface="+mn-cs"/>
                </a:rPr>
                <a:t>نظام ستيم STEM</a:t>
              </a:r>
            </a:p>
          </p:txBody>
        </p:sp>
        <p:sp>
          <p:nvSpPr>
            <p:cNvPr id="15" name="Freeform 20">
              <a:extLst>
                <a:ext uri="{FF2B5EF4-FFF2-40B4-BE49-F238E27FC236}">
                  <a16:creationId xmlns:a16="http://schemas.microsoft.com/office/drawing/2014/main" id="{F1CFC22D-F927-47AF-A3D5-4CFB9B17A234}"/>
                </a:ext>
              </a:extLst>
            </p:cNvPr>
            <p:cNvSpPr/>
            <p:nvPr/>
          </p:nvSpPr>
          <p:spPr>
            <a:xfrm>
              <a:off x="7056119" y="2263126"/>
              <a:ext cx="1706882" cy="688262"/>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a:solidFill>
              <a:schemeClr val="accent1">
                <a:lumMod val="60000"/>
                <a:lumOff val="40000"/>
              </a:schemeClr>
            </a:solidFill>
          </p:spPr>
          <p:style>
            <a:lnRef idx="0">
              <a:schemeClr val="accent2"/>
            </a:lnRef>
            <a:fillRef idx="3">
              <a:schemeClr val="accent2"/>
            </a:fillRef>
            <a:effectRef idx="3">
              <a:schemeClr val="accent2"/>
            </a:effectRef>
            <a:fontRef idx="minor">
              <a:schemeClr val="lt1"/>
            </a:fontRef>
          </p:style>
          <p:txBody>
            <a:bodyPr lIns="64770" tIns="64770" rIns="64770" bIns="64770" spcCol="1270" anchor="ctr"/>
            <a:lstStyle/>
            <a:p>
              <a:pPr marL="0" marR="0" lvl="0" indent="0" algn="ctr" defTabSz="755650" rtl="1" eaLnBrk="1" fontAlgn="auto" latinLnBrk="0" hangingPunct="1">
                <a:lnSpc>
                  <a:spcPct val="90000"/>
                </a:lnSpc>
                <a:spcBef>
                  <a:spcPts val="0"/>
                </a:spcBef>
                <a:spcAft>
                  <a:spcPct val="35000"/>
                </a:spcAft>
                <a:buClrTx/>
                <a:buSzTx/>
                <a:buFontTx/>
                <a:buNone/>
                <a:tabLst/>
                <a:defRPr/>
              </a:pPr>
              <a:r>
                <a:rPr kumimoji="0" lang="ar" sz="1600" b="0" i="0" u="none" strike="noStrike" kern="1200" cap="none" spc="0" normalizeH="0" baseline="0" dirty="0">
                  <a:ln>
                    <a:noFill/>
                  </a:ln>
                  <a:solidFill>
                    <a:prstClr val="black"/>
                  </a:solidFill>
                  <a:effectLst/>
                  <a:uLnTx/>
                  <a:uFillTx/>
                  <a:latin typeface="Gill Sans MT" panose="020B0502020104020203"/>
                  <a:ea typeface="+mn-ea"/>
                  <a:cs typeface="+mn-cs"/>
                </a:rPr>
                <a:t>العلوم الإنسانية</a:t>
              </a:r>
            </a:p>
          </p:txBody>
        </p:sp>
        <p:sp>
          <p:nvSpPr>
            <p:cNvPr id="16" name="Freeform 21">
              <a:extLst>
                <a:ext uri="{FF2B5EF4-FFF2-40B4-BE49-F238E27FC236}">
                  <a16:creationId xmlns:a16="http://schemas.microsoft.com/office/drawing/2014/main" id="{F4049909-5635-4C26-9003-B1C9AE26FE53}"/>
                </a:ext>
              </a:extLst>
            </p:cNvPr>
            <p:cNvSpPr/>
            <p:nvPr/>
          </p:nvSpPr>
          <p:spPr>
            <a:xfrm>
              <a:off x="7056119" y="3002901"/>
              <a:ext cx="1706882" cy="688262"/>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a:solidFill>
              <a:schemeClr val="accent1">
                <a:lumMod val="60000"/>
                <a:lumOff val="40000"/>
              </a:schemeClr>
            </a:solidFill>
          </p:spPr>
          <p:style>
            <a:lnRef idx="0">
              <a:schemeClr val="accent4"/>
            </a:lnRef>
            <a:fillRef idx="3">
              <a:schemeClr val="accent4"/>
            </a:fillRef>
            <a:effectRef idx="3">
              <a:schemeClr val="accent4"/>
            </a:effectRef>
            <a:fontRef idx="minor">
              <a:schemeClr val="lt1"/>
            </a:fontRef>
          </p:style>
          <p:txBody>
            <a:bodyPr lIns="64770" tIns="64770" rIns="64770" bIns="64770" spcCol="1270" anchor="ctr"/>
            <a:lstStyle/>
            <a:p>
              <a:pPr marL="0" marR="0" lvl="0" indent="0" algn="ctr" defTabSz="755650" rtl="1" eaLnBrk="1" fontAlgn="auto" latinLnBrk="0" hangingPunct="1">
                <a:lnSpc>
                  <a:spcPct val="90000"/>
                </a:lnSpc>
                <a:spcBef>
                  <a:spcPts val="0"/>
                </a:spcBef>
                <a:spcAft>
                  <a:spcPct val="35000"/>
                </a:spcAft>
                <a:buClrTx/>
                <a:buSzTx/>
                <a:buFontTx/>
                <a:buNone/>
                <a:tabLst/>
                <a:defRPr/>
              </a:pPr>
              <a:r>
                <a:rPr kumimoji="0" lang="ar" sz="1600" b="0" i="0" u="none" strike="noStrike" kern="1200" cap="none" spc="0" normalizeH="0" baseline="0" dirty="0">
                  <a:ln>
                    <a:noFill/>
                  </a:ln>
                  <a:solidFill>
                    <a:prstClr val="black"/>
                  </a:solidFill>
                  <a:effectLst/>
                  <a:uLnTx/>
                  <a:uFillTx/>
                  <a:latin typeface="Gill Sans MT" panose="020B0502020104020203"/>
                  <a:ea typeface="+mn-ea"/>
                  <a:cs typeface="+mn-cs"/>
                </a:rPr>
                <a:t>الفنون</a:t>
              </a:r>
            </a:p>
          </p:txBody>
        </p:sp>
        <p:sp>
          <p:nvSpPr>
            <p:cNvPr id="17" name="Freeform 22">
              <a:extLst>
                <a:ext uri="{FF2B5EF4-FFF2-40B4-BE49-F238E27FC236}">
                  <a16:creationId xmlns:a16="http://schemas.microsoft.com/office/drawing/2014/main" id="{55233874-5CD9-4446-8565-C2DF225DD6EC}"/>
                </a:ext>
              </a:extLst>
            </p:cNvPr>
            <p:cNvSpPr/>
            <p:nvPr/>
          </p:nvSpPr>
          <p:spPr>
            <a:xfrm>
              <a:off x="7056119" y="3748163"/>
              <a:ext cx="1706882" cy="688262"/>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p:spPr>
          <p:style>
            <a:lnRef idx="0">
              <a:schemeClr val="accent2"/>
            </a:lnRef>
            <a:fillRef idx="3">
              <a:schemeClr val="accent2"/>
            </a:fillRef>
            <a:effectRef idx="3">
              <a:schemeClr val="accent2"/>
            </a:effectRef>
            <a:fontRef idx="minor">
              <a:schemeClr val="lt1"/>
            </a:fontRef>
          </p:style>
          <p:txBody>
            <a:bodyPr lIns="64770" tIns="64770" rIns="64770" bIns="64770" spcCol="1270" anchor="ctr"/>
            <a:lstStyle/>
            <a:p>
              <a:pPr marL="0" marR="0" lvl="0" indent="0" algn="ctr" defTabSz="755650" rtl="1" eaLnBrk="1" fontAlgn="auto" latinLnBrk="0" hangingPunct="1">
                <a:lnSpc>
                  <a:spcPct val="90000"/>
                </a:lnSpc>
                <a:spcBef>
                  <a:spcPts val="0"/>
                </a:spcBef>
                <a:spcAft>
                  <a:spcPct val="35000"/>
                </a:spcAft>
                <a:buClrTx/>
                <a:buSzTx/>
                <a:buFontTx/>
                <a:buNone/>
                <a:tabLst/>
                <a:defRPr/>
              </a:pPr>
              <a:r>
                <a:rPr kumimoji="0" lang="ar" sz="1600" b="0" i="0" u="none" strike="noStrike" kern="1200" cap="none" spc="0" normalizeH="0" baseline="0" dirty="0">
                  <a:ln>
                    <a:noFill/>
                  </a:ln>
                  <a:solidFill>
                    <a:prstClr val="black"/>
                  </a:solidFill>
                  <a:effectLst/>
                  <a:uLnTx/>
                  <a:uFillTx/>
                  <a:latin typeface="Gill Sans MT" panose="020B0502020104020203"/>
                  <a:ea typeface="+mn-ea"/>
                  <a:cs typeface="+mn-cs"/>
                </a:rPr>
                <a:t>اللغات العالمية</a:t>
              </a:r>
            </a:p>
          </p:txBody>
        </p:sp>
      </p:grpSp>
      <p:sp>
        <p:nvSpPr>
          <p:cNvPr id="18" name="Freeform 16">
            <a:extLst>
              <a:ext uri="{FF2B5EF4-FFF2-40B4-BE49-F238E27FC236}">
                <a16:creationId xmlns:a16="http://schemas.microsoft.com/office/drawing/2014/main" id="{E303B837-7199-4EC2-9B3F-E83F2D0A5DD0}"/>
              </a:ext>
            </a:extLst>
          </p:cNvPr>
          <p:cNvSpPr/>
          <p:nvPr/>
        </p:nvSpPr>
        <p:spPr bwMode="auto">
          <a:xfrm>
            <a:off x="6982414" y="6125417"/>
            <a:ext cx="1343526" cy="640080"/>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a:solidFill>
            <a:schemeClr val="accent2">
              <a:lumMod val="40000"/>
              <a:lumOff val="60000"/>
            </a:schemeClr>
          </a:solidFill>
          <a:ln>
            <a:solidFill>
              <a:schemeClr val="accent6">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64770" tIns="64770" rIns="64770" bIns="64770" spcCol="1270" anchor="ctr"/>
          <a:lstStyle/>
          <a:p>
            <a:pPr marL="0" marR="0" lvl="0" indent="0" algn="ctr" defTabSz="755650" rtl="1" eaLnBrk="1" fontAlgn="auto" latinLnBrk="0" hangingPunct="1">
              <a:lnSpc>
                <a:spcPct val="90000"/>
              </a:lnSpc>
              <a:spcBef>
                <a:spcPts val="0"/>
              </a:spcBef>
              <a:spcAft>
                <a:spcPct val="35000"/>
              </a:spcAft>
              <a:buClrTx/>
              <a:buSzTx/>
              <a:buFontTx/>
              <a:buNone/>
              <a:tabLst/>
              <a:defRPr/>
            </a:pPr>
            <a:r>
              <a:rPr kumimoji="0" lang="ar" sz="1400" b="0" i="0" u="none" strike="noStrike" kern="1200" cap="none" spc="0" normalizeH="0" baseline="0" dirty="0">
                <a:ln>
                  <a:noFill/>
                </a:ln>
                <a:solidFill>
                  <a:prstClr val="black"/>
                </a:solidFill>
                <a:effectLst/>
                <a:uLnTx/>
                <a:uFillTx/>
                <a:latin typeface="Gill Sans MT" panose="020B0502020104020203"/>
                <a:ea typeface="+mn-ea"/>
                <a:cs typeface="+mn-cs"/>
              </a:rPr>
              <a:t>الجاهزية المدنية *</a:t>
            </a:r>
          </a:p>
        </p:txBody>
      </p:sp>
      <p:sp>
        <p:nvSpPr>
          <p:cNvPr id="6" name="Content Placeholder 5">
            <a:extLst>
              <a:ext uri="{FF2B5EF4-FFF2-40B4-BE49-F238E27FC236}">
                <a16:creationId xmlns:a16="http://schemas.microsoft.com/office/drawing/2014/main" id="{DF5689B3-C820-4E05-A376-606A2C99A65B}"/>
              </a:ext>
            </a:extLst>
          </p:cNvPr>
          <p:cNvSpPr>
            <a:spLocks noGrp="1"/>
          </p:cNvSpPr>
          <p:nvPr>
            <p:ph sz="half" idx="11"/>
          </p:nvPr>
        </p:nvSpPr>
        <p:spPr>
          <a:xfrm>
            <a:off x="8591517" y="1941688"/>
            <a:ext cx="3296355" cy="3784903"/>
          </a:xfrm>
        </p:spPr>
        <p:txBody>
          <a:bodyPr>
            <a:norm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 sz="2000" b="0" i="0" u="none" strike="noStrike" kern="1200" cap="none" spc="0" normalizeH="0" baseline="0" dirty="0">
                <a:ln>
                  <a:noFill/>
                </a:ln>
                <a:solidFill>
                  <a:prstClr val="black"/>
                </a:solidFill>
                <a:effectLst/>
                <a:uLnTx/>
                <a:uFillTx/>
                <a:ea typeface="+mn-ea"/>
                <a:cs typeface="+mn-cs"/>
              </a:rPr>
              <a:t>إذا لم يكن الطلاب قادرين على الحصول على الدرجة النجاح وهي 65 في امتحانات الحكام، فإنه يسمح لهم بالتأهل لتقديم:  </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2000" b="0" i="0" u="none" strike="noStrike" kern="1200" cap="none" spc="0" normalizeH="0" baseline="0" dirty="0">
                <a:ln>
                  <a:noFill/>
                </a:ln>
                <a:solidFill>
                  <a:prstClr val="black"/>
                </a:solidFill>
                <a:effectLst/>
                <a:uLnTx/>
                <a:uFillTx/>
                <a:ea typeface="+mn-ea"/>
                <a:cs typeface="+mn-cs"/>
              </a:rPr>
              <a:t>الاستئناف </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2000" b="0" i="0" u="none" strike="noStrike" kern="1200" cap="none" spc="0" normalizeH="0" baseline="0" dirty="0">
                <a:ln>
                  <a:noFill/>
                </a:ln>
                <a:solidFill>
                  <a:prstClr val="black"/>
                </a:solidFill>
                <a:effectLst/>
                <a:uLnTx/>
                <a:uFillTx/>
                <a:ea typeface="+mn-ea"/>
                <a:cs typeface="+mn-cs"/>
              </a:rPr>
              <a:t>شبكات الأمان </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2000" b="0" i="0" u="none" strike="noStrike" kern="1200" cap="none" spc="0" normalizeH="0" baseline="0" dirty="0">
                <a:ln>
                  <a:noFill/>
                </a:ln>
                <a:solidFill>
                  <a:prstClr val="black"/>
                </a:solidFill>
                <a:effectLst/>
                <a:uLnTx/>
                <a:uFillTx/>
                <a:ea typeface="+mn-ea"/>
                <a:cs typeface="+mn-cs"/>
              </a:rPr>
              <a:t>قرار المشرف</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 sz="1400" kern="1200" dirty="0">
              <a:solidFill>
                <a:prstClr val="black"/>
              </a:solidFill>
              <a:ea typeface="+mn-ea"/>
              <a:cs typeface="+mn-cs"/>
            </a:endParaRP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 sz="1400" b="1" i="0" u="none" strike="noStrike" kern="1200" cap="none" spc="0" normalizeH="0" baseline="0" dirty="0">
                <a:ln>
                  <a:noFill/>
                </a:ln>
                <a:solidFill>
                  <a:prstClr val="black"/>
                </a:solidFill>
                <a:effectLst/>
                <a:uLnTx/>
                <a:uFillTx/>
                <a:ea typeface="+mn-ea"/>
                <a:cs typeface="+mn-cs"/>
              </a:rPr>
              <a:t>نظام ستيم STEM: </a:t>
            </a:r>
            <a:r>
              <a:rPr kumimoji="0" lang="ar" sz="1400" b="0" i="0" u="none" strike="noStrike" kern="1200" cap="none" spc="0" normalizeH="0" baseline="0" dirty="0">
                <a:ln>
                  <a:noFill/>
                </a:ln>
                <a:solidFill>
                  <a:prstClr val="black"/>
                </a:solidFill>
                <a:effectLst/>
                <a:uLnTx/>
                <a:uFillTx/>
                <a:ea typeface="+mn-ea"/>
                <a:cs typeface="+mn-cs"/>
              </a:rPr>
              <a:t>العلوم والتكنولوجيا والهندسة والرياضيات</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 sz="1400" b="1" i="0" u="none" strike="noStrike" kern="1200" cap="none" spc="0" normalizeH="0" baseline="0" dirty="0">
                <a:ln>
                  <a:noFill/>
                </a:ln>
                <a:solidFill>
                  <a:prstClr val="black"/>
                </a:solidFill>
                <a:effectLst/>
                <a:uLnTx/>
                <a:uFillTx/>
                <a:ea typeface="+mn-ea"/>
                <a:cs typeface="+mn-cs"/>
              </a:rPr>
              <a:t>برنامج التعليم المهني والتقني (CTE): </a:t>
            </a:r>
            <a:r>
              <a:rPr kumimoji="0" lang="ar" sz="1400" b="0" i="0" u="none" strike="noStrike" kern="1200" cap="none" spc="0" normalizeH="0" baseline="0" dirty="0">
                <a:ln>
                  <a:noFill/>
                </a:ln>
                <a:solidFill>
                  <a:prstClr val="black"/>
                </a:solidFill>
                <a:effectLst/>
                <a:uLnTx/>
                <a:uFillTx/>
                <a:ea typeface="+mn-ea"/>
                <a:cs typeface="+mn-cs"/>
              </a:rPr>
              <a:t>التعليم المهني والتقني</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 sz="1400" b="1" i="0" u="none" strike="noStrike" kern="1200" cap="none" spc="0" normalizeH="0" baseline="0" dirty="0">
                <a:ln>
                  <a:noFill/>
                </a:ln>
                <a:solidFill>
                  <a:prstClr val="black"/>
                </a:solidFill>
                <a:effectLst/>
                <a:uLnTx/>
                <a:uFillTx/>
                <a:ea typeface="+mn-ea"/>
                <a:cs typeface="+mn-cs"/>
              </a:rPr>
              <a:t>التطوير الوظيفي والدراسات المهنية CDOS: </a:t>
            </a:r>
            <a:r>
              <a:rPr kumimoji="0" lang="ar" sz="1400" b="0" i="0" u="none" strike="noStrike" kern="1200" cap="none" spc="0" normalizeH="0" baseline="0" dirty="0">
                <a:ln>
                  <a:noFill/>
                </a:ln>
                <a:solidFill>
                  <a:prstClr val="black"/>
                </a:solidFill>
                <a:effectLst/>
                <a:uLnTx/>
                <a:uFillTx/>
                <a:ea typeface="+mn-ea"/>
                <a:cs typeface="+mn-cs"/>
              </a:rPr>
              <a:t>التطوير الوظيفي والدراسات المهنية</a:t>
            </a:r>
          </a:p>
        </p:txBody>
      </p:sp>
      <p:sp>
        <p:nvSpPr>
          <p:cNvPr id="3" name="TextBox 2">
            <a:extLst>
              <a:ext uri="{FF2B5EF4-FFF2-40B4-BE49-F238E27FC236}">
                <a16:creationId xmlns:a16="http://schemas.microsoft.com/office/drawing/2014/main" id="{E727216D-E1C5-4B48-9F07-B2767236508F}"/>
              </a:ext>
            </a:extLst>
          </p:cNvPr>
          <p:cNvSpPr txBox="1"/>
          <p:nvPr/>
        </p:nvSpPr>
        <p:spPr>
          <a:xfrm>
            <a:off x="8172549" y="5773905"/>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rtl="1"/>
            <a:r>
              <a:rPr lang="ar" sz="1400" b="0" i="0" u="none" baseline="0" dirty="0">
                <a:cs typeface="Arial"/>
              </a:rPr>
              <a:t>* في البرنامج التجريبي الآن</a:t>
            </a:r>
          </a:p>
        </p:txBody>
      </p:sp>
      <p:sp>
        <p:nvSpPr>
          <p:cNvPr id="7" name="Oval 6">
            <a:extLst>
              <a:ext uri="{FF2B5EF4-FFF2-40B4-BE49-F238E27FC236}">
                <a16:creationId xmlns:a16="http://schemas.microsoft.com/office/drawing/2014/main" id="{35D2219A-B6B9-4B45-B323-FCA5E90F3418}"/>
              </a:ext>
            </a:extLst>
          </p:cNvPr>
          <p:cNvSpPr/>
          <p:nvPr/>
        </p:nvSpPr>
        <p:spPr>
          <a:xfrm>
            <a:off x="403916" y="4904054"/>
            <a:ext cx="1246042" cy="125009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SA" sz="1600" b="1" dirty="0">
                <a:solidFill>
                  <a:schemeClr val="tx1"/>
                </a:solidFill>
              </a:rPr>
              <a:t>اللغة الانجليزية</a:t>
            </a:r>
            <a:endParaRPr lang="en-US" sz="1600" b="1" dirty="0">
              <a:solidFill>
                <a:schemeClr val="tx1"/>
              </a:solidFill>
            </a:endParaRPr>
          </a:p>
        </p:txBody>
      </p:sp>
      <p:sp>
        <p:nvSpPr>
          <p:cNvPr id="20" name="Oval 19">
            <a:extLst>
              <a:ext uri="{FF2B5EF4-FFF2-40B4-BE49-F238E27FC236}">
                <a16:creationId xmlns:a16="http://schemas.microsoft.com/office/drawing/2014/main" id="{1AC56E9F-1E15-40A3-8C32-9F360918F020}"/>
              </a:ext>
            </a:extLst>
          </p:cNvPr>
          <p:cNvSpPr/>
          <p:nvPr/>
        </p:nvSpPr>
        <p:spPr>
          <a:xfrm>
            <a:off x="1698820" y="4914740"/>
            <a:ext cx="1246042" cy="125009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SA" sz="1600" b="1" dirty="0">
                <a:solidFill>
                  <a:schemeClr val="tx1"/>
                </a:solidFill>
              </a:rPr>
              <a:t>الرياضيات</a:t>
            </a:r>
            <a:endParaRPr lang="en-US" sz="1600" b="1" dirty="0">
              <a:solidFill>
                <a:schemeClr val="tx1"/>
              </a:solidFill>
            </a:endParaRPr>
          </a:p>
        </p:txBody>
      </p:sp>
      <p:sp>
        <p:nvSpPr>
          <p:cNvPr id="21" name="Oval 20">
            <a:extLst>
              <a:ext uri="{FF2B5EF4-FFF2-40B4-BE49-F238E27FC236}">
                <a16:creationId xmlns:a16="http://schemas.microsoft.com/office/drawing/2014/main" id="{EB4C0161-CDD2-4851-9D36-2812372DEF92}"/>
              </a:ext>
            </a:extLst>
          </p:cNvPr>
          <p:cNvSpPr/>
          <p:nvPr/>
        </p:nvSpPr>
        <p:spPr>
          <a:xfrm>
            <a:off x="2991773" y="4907166"/>
            <a:ext cx="1246042" cy="125009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SA" sz="1600" b="1" dirty="0">
                <a:solidFill>
                  <a:schemeClr val="tx1"/>
                </a:solidFill>
              </a:rPr>
              <a:t>العلوم</a:t>
            </a:r>
            <a:endParaRPr lang="en-US" sz="1600" b="1" dirty="0">
              <a:solidFill>
                <a:schemeClr val="tx1"/>
              </a:solidFill>
            </a:endParaRPr>
          </a:p>
        </p:txBody>
      </p:sp>
      <p:sp>
        <p:nvSpPr>
          <p:cNvPr id="23" name="Oval 22">
            <a:extLst>
              <a:ext uri="{FF2B5EF4-FFF2-40B4-BE49-F238E27FC236}">
                <a16:creationId xmlns:a16="http://schemas.microsoft.com/office/drawing/2014/main" id="{DBE32338-1401-491F-8E2F-7CC7F4BE891D}"/>
              </a:ext>
            </a:extLst>
          </p:cNvPr>
          <p:cNvSpPr/>
          <p:nvPr/>
        </p:nvSpPr>
        <p:spPr>
          <a:xfrm>
            <a:off x="4276775" y="4904053"/>
            <a:ext cx="1246042" cy="125009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SA" sz="1600" b="1" dirty="0">
                <a:solidFill>
                  <a:schemeClr val="tx1"/>
                </a:solidFill>
              </a:rPr>
              <a:t>دراسات اجتماعية</a:t>
            </a:r>
            <a:endParaRPr lang="en-US" sz="1600" b="1" dirty="0">
              <a:solidFill>
                <a:schemeClr val="tx1"/>
              </a:solidFill>
            </a:endParaRPr>
          </a:p>
        </p:txBody>
      </p:sp>
    </p:spTree>
    <p:extLst>
      <p:ext uri="{BB962C8B-B14F-4D97-AF65-F5344CB8AC3E}">
        <p14:creationId xmlns:p14="http://schemas.microsoft.com/office/powerpoint/2010/main" val="3395033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EBBB-5816-428B-901C-FD6D8CBB64B5}"/>
              </a:ext>
            </a:extLst>
          </p:cNvPr>
          <p:cNvSpPr>
            <a:spLocks noGrp="1"/>
          </p:cNvSpPr>
          <p:nvPr>
            <p:ph type="title"/>
          </p:nvPr>
        </p:nvSpPr>
        <p:spPr/>
        <p:txBody>
          <a:bodyPr/>
          <a:lstStyle/>
          <a:p>
            <a:pPr algn="r" rtl="1"/>
            <a:r>
              <a:rPr lang="ar" b="0" i="0" u="none" baseline="0"/>
              <a:t>أنواع الدبلومات</a:t>
            </a:r>
          </a:p>
        </p:txBody>
      </p:sp>
      <p:sp>
        <p:nvSpPr>
          <p:cNvPr id="6" name="Content Placeholder 5">
            <a:extLst>
              <a:ext uri="{FF2B5EF4-FFF2-40B4-BE49-F238E27FC236}">
                <a16:creationId xmlns:a16="http://schemas.microsoft.com/office/drawing/2014/main" id="{7056464F-DA51-43D6-8A51-7280CF292BE2}"/>
              </a:ext>
            </a:extLst>
          </p:cNvPr>
          <p:cNvSpPr>
            <a:spLocks noGrp="1"/>
          </p:cNvSpPr>
          <p:nvPr>
            <p:ph sz="half" idx="1"/>
          </p:nvPr>
        </p:nvSpPr>
        <p:spPr>
          <a:xfrm>
            <a:off x="958895" y="2119907"/>
            <a:ext cx="2871216" cy="758952"/>
          </a:xfrm>
          <a:solidFill>
            <a:schemeClr val="accent1"/>
          </a:solidFill>
        </p:spPr>
        <p:txBody>
          <a:bodyPr>
            <a:normAutofit/>
          </a:bodyPr>
          <a:lstStyle/>
          <a:p>
            <a:pPr marL="123444" indent="0" algn="ctr" rtl="1">
              <a:buNone/>
            </a:pPr>
            <a:r>
              <a:rPr lang="ar" sz="2400" b="0" i="0" u="none" baseline="0" dirty="0">
                <a:solidFill>
                  <a:schemeClr val="tx1"/>
                </a:solidFill>
              </a:rPr>
              <a:t>محلي</a:t>
            </a:r>
          </a:p>
        </p:txBody>
      </p:sp>
      <p:sp>
        <p:nvSpPr>
          <p:cNvPr id="7" name="Content Placeholder 6">
            <a:extLst>
              <a:ext uri="{FF2B5EF4-FFF2-40B4-BE49-F238E27FC236}">
                <a16:creationId xmlns:a16="http://schemas.microsoft.com/office/drawing/2014/main" id="{A056BE87-D1CD-49E9-8700-F28C13E65D40}"/>
              </a:ext>
            </a:extLst>
          </p:cNvPr>
          <p:cNvSpPr>
            <a:spLocks noGrp="1"/>
          </p:cNvSpPr>
          <p:nvPr>
            <p:ph sz="half" idx="2"/>
          </p:nvPr>
        </p:nvSpPr>
        <p:spPr>
          <a:xfrm>
            <a:off x="958896" y="2874067"/>
            <a:ext cx="2871216" cy="3511296"/>
          </a:xfrm>
          <a:solidFill>
            <a:schemeClr val="accent1">
              <a:lumMod val="20000"/>
              <a:lumOff val="80000"/>
            </a:schemeClr>
          </a:solidFill>
        </p:spPr>
        <p:txBody>
          <a:bodyPr anchor="t">
            <a:normAutofit/>
          </a:bodyPr>
          <a:lstStyle/>
          <a:p>
            <a:pPr lvl="0" algn="r" rtl="1">
              <a:buFont typeface="Wingdings" panose="05000000000000000000" pitchFamily="2" charset="2"/>
              <a:buChar char="§"/>
            </a:pPr>
            <a:r>
              <a:rPr lang="ar" sz="1900" b="0" i="0" u="none" baseline="0">
                <a:solidFill>
                  <a:srgbClr val="0070C0"/>
                </a:solidFill>
              </a:rPr>
              <a:t>22 وحدة معتمدة</a:t>
            </a:r>
          </a:p>
          <a:p>
            <a:pPr lvl="0" algn="r" rtl="1">
              <a:buFont typeface="Wingdings" panose="05000000000000000000" pitchFamily="2" charset="2"/>
              <a:buChar char="§"/>
            </a:pPr>
            <a:r>
              <a:rPr lang="ar" sz="1900" b="0" i="0" u="none" baseline="0">
                <a:solidFill>
                  <a:schemeClr val="tx1"/>
                </a:solidFill>
              </a:rPr>
              <a:t>استخدام الاستئنافات وشبكات الأمان لتلبية متطلبات التقييم</a:t>
            </a:r>
          </a:p>
          <a:p>
            <a:pPr lvl="1" algn="r" rtl="1">
              <a:buFont typeface="Wingdings" panose="05000000000000000000" pitchFamily="2" charset="2"/>
              <a:buChar char="§"/>
            </a:pPr>
            <a:r>
              <a:rPr lang="ar" sz="1900" b="0" i="0" u="none" baseline="0">
                <a:solidFill>
                  <a:schemeClr val="tx1"/>
                </a:solidFill>
              </a:rPr>
              <a:t>أو قرار المشرف بشأن الدبلوم المحلي</a:t>
            </a:r>
          </a:p>
        </p:txBody>
      </p:sp>
      <p:sp>
        <p:nvSpPr>
          <p:cNvPr id="8" name="Content Placeholder 7">
            <a:extLst>
              <a:ext uri="{FF2B5EF4-FFF2-40B4-BE49-F238E27FC236}">
                <a16:creationId xmlns:a16="http://schemas.microsoft.com/office/drawing/2014/main" id="{A9ACE4AA-4928-42EA-90AB-77A65E8349BC}"/>
              </a:ext>
            </a:extLst>
          </p:cNvPr>
          <p:cNvSpPr>
            <a:spLocks noGrp="1"/>
          </p:cNvSpPr>
          <p:nvPr>
            <p:ph sz="half" idx="10"/>
          </p:nvPr>
        </p:nvSpPr>
        <p:spPr>
          <a:xfrm>
            <a:off x="4374259" y="2126404"/>
            <a:ext cx="2871216" cy="758952"/>
          </a:xfrm>
          <a:solidFill>
            <a:schemeClr val="accent2"/>
          </a:solidFill>
        </p:spPr>
        <p:txBody>
          <a:bodyPr>
            <a:normAutofit/>
          </a:bodyPr>
          <a:lstStyle/>
          <a:p>
            <a:pPr marL="123444" indent="0" algn="ctr" rtl="1">
              <a:buNone/>
            </a:pPr>
            <a:r>
              <a:rPr lang="ar" sz="2400" b="0" i="0" u="none" baseline="0" dirty="0">
                <a:solidFill>
                  <a:schemeClr val="tx1"/>
                </a:solidFill>
              </a:rPr>
              <a:t>حكام</a:t>
            </a:r>
          </a:p>
        </p:txBody>
      </p:sp>
      <p:sp>
        <p:nvSpPr>
          <p:cNvPr id="9" name="Content Placeholder 8">
            <a:extLst>
              <a:ext uri="{FF2B5EF4-FFF2-40B4-BE49-F238E27FC236}">
                <a16:creationId xmlns:a16="http://schemas.microsoft.com/office/drawing/2014/main" id="{71176170-BA8B-47EF-9FDB-0B3A73E74109}"/>
              </a:ext>
            </a:extLst>
          </p:cNvPr>
          <p:cNvSpPr>
            <a:spLocks noGrp="1"/>
          </p:cNvSpPr>
          <p:nvPr>
            <p:ph sz="half" idx="11"/>
          </p:nvPr>
        </p:nvSpPr>
        <p:spPr>
          <a:xfrm>
            <a:off x="4374259" y="2880564"/>
            <a:ext cx="2871216" cy="3511296"/>
          </a:xfrm>
          <a:solidFill>
            <a:schemeClr val="accent2">
              <a:lumMod val="20000"/>
              <a:lumOff val="80000"/>
            </a:schemeClr>
          </a:solidFill>
        </p:spPr>
        <p:txBody>
          <a:bodyPr anchor="t">
            <a:normAutofit/>
          </a:bodyPr>
          <a:lstStyle/>
          <a:p>
            <a:pPr lvl="0" algn="r" rtl="1">
              <a:buFont typeface="Wingdings" panose="05000000000000000000" pitchFamily="2" charset="2"/>
              <a:buChar char="§"/>
            </a:pPr>
            <a:r>
              <a:rPr lang="ar" sz="1900" b="0" i="0" u="none" baseline="0">
                <a:solidFill>
                  <a:srgbClr val="0070C0"/>
                </a:solidFill>
              </a:rPr>
              <a:t>22 وحدة معتمدة</a:t>
            </a:r>
          </a:p>
          <a:p>
            <a:pPr lvl="0" algn="r" rtl="1">
              <a:buFont typeface="Wingdings" panose="05000000000000000000" pitchFamily="2" charset="2"/>
              <a:buChar char="§"/>
            </a:pPr>
            <a:r>
              <a:rPr lang="ar" sz="1900" b="0" i="0" u="none" baseline="0">
                <a:solidFill>
                  <a:schemeClr val="tx1"/>
                </a:solidFill>
              </a:rPr>
              <a:t>درجات النجاح المحققة (65+) *في جميع التقييمات المطلوبة (4+1)</a:t>
            </a:r>
          </a:p>
        </p:txBody>
      </p:sp>
      <p:sp>
        <p:nvSpPr>
          <p:cNvPr id="10" name="Content Placeholder 9">
            <a:extLst>
              <a:ext uri="{FF2B5EF4-FFF2-40B4-BE49-F238E27FC236}">
                <a16:creationId xmlns:a16="http://schemas.microsoft.com/office/drawing/2014/main" id="{B825F8DF-D040-48B9-A4BB-5F9DDB715851}"/>
              </a:ext>
            </a:extLst>
          </p:cNvPr>
          <p:cNvSpPr>
            <a:spLocks noGrp="1"/>
          </p:cNvSpPr>
          <p:nvPr>
            <p:ph sz="half" idx="12"/>
          </p:nvPr>
        </p:nvSpPr>
        <p:spPr>
          <a:xfrm>
            <a:off x="7783500" y="2126404"/>
            <a:ext cx="2871216" cy="758952"/>
          </a:xfrm>
          <a:solidFill>
            <a:schemeClr val="accent4"/>
          </a:solidFill>
        </p:spPr>
        <p:txBody>
          <a:bodyPr>
            <a:normAutofit/>
          </a:bodyPr>
          <a:lstStyle/>
          <a:p>
            <a:pPr marL="123444" indent="0" algn="ctr" rtl="1">
              <a:buNone/>
            </a:pPr>
            <a:r>
              <a:rPr lang="ar" sz="2000" b="0" i="0" u="none" baseline="0" dirty="0">
                <a:solidFill>
                  <a:schemeClr val="tx1"/>
                </a:solidFill>
              </a:rPr>
              <a:t>حكام ذو تصنيف متقدم</a:t>
            </a:r>
          </a:p>
        </p:txBody>
      </p:sp>
      <p:sp>
        <p:nvSpPr>
          <p:cNvPr id="11" name="Content Placeholder 8">
            <a:extLst>
              <a:ext uri="{FF2B5EF4-FFF2-40B4-BE49-F238E27FC236}">
                <a16:creationId xmlns:a16="http://schemas.microsoft.com/office/drawing/2014/main" id="{C73DBD22-955B-486D-B3A1-3C8764707F9C}"/>
              </a:ext>
            </a:extLst>
          </p:cNvPr>
          <p:cNvSpPr txBox="1">
            <a:spLocks/>
          </p:cNvSpPr>
          <p:nvPr/>
        </p:nvSpPr>
        <p:spPr>
          <a:xfrm>
            <a:off x="7783500" y="2874450"/>
            <a:ext cx="2871216" cy="3511296"/>
          </a:xfrm>
          <a:prstGeom prst="rect">
            <a:avLst/>
          </a:prstGeom>
          <a:solidFill>
            <a:schemeClr val="accent4">
              <a:lumMod val="20000"/>
              <a:lumOff val="80000"/>
            </a:schemeClr>
          </a:solid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3756" algn="l" rtl="0">
              <a:lnSpc>
                <a:spcPct val="100000"/>
              </a:lnSpc>
              <a:spcBef>
                <a:spcPts val="360"/>
              </a:spcBef>
              <a:spcAft>
                <a:spcPts val="0"/>
              </a:spcAft>
              <a:buClr>
                <a:schemeClr val="accent2"/>
              </a:buClr>
              <a:buSzPts val="1656"/>
              <a:buFont typeface="Noto Sans Symbols"/>
              <a:buChar char="◼"/>
              <a:defRPr sz="1800" b="0" i="0" u="none" strike="noStrike" cap="none">
                <a:solidFill>
                  <a:schemeClr val="dk2"/>
                </a:solidFill>
                <a:latin typeface="Gill Sans"/>
                <a:ea typeface="Gill Sans"/>
                <a:cs typeface="Gill Sans"/>
                <a:sym typeface="Gill Sans"/>
              </a:defRPr>
            </a:lvl1pPr>
            <a:lvl2pPr marL="914400" marR="0" lvl="1" indent="-322072" algn="l" rtl="0">
              <a:lnSpc>
                <a:spcPct val="100000"/>
              </a:lnSpc>
              <a:spcBef>
                <a:spcPts val="600"/>
              </a:spcBef>
              <a:spcAft>
                <a:spcPts val="0"/>
              </a:spcAft>
              <a:buClr>
                <a:schemeClr val="accent2"/>
              </a:buClr>
              <a:buSzPts val="1472"/>
              <a:buFont typeface="Noto Sans Symbols"/>
              <a:buChar char="◼"/>
              <a:defRPr sz="1600" b="0" i="0" u="none" strike="noStrike" cap="none">
                <a:solidFill>
                  <a:schemeClr val="dk2"/>
                </a:solidFill>
                <a:latin typeface="Gill Sans"/>
                <a:ea typeface="Gill Sans"/>
                <a:cs typeface="Gill Sans"/>
                <a:sym typeface="Gill Sans"/>
              </a:defRPr>
            </a:lvl2pPr>
            <a:lvl3pPr marL="1371600" marR="0" lvl="2" indent="-310388" algn="l" rtl="0">
              <a:lnSpc>
                <a:spcPct val="100000"/>
              </a:lnSpc>
              <a:spcBef>
                <a:spcPts val="600"/>
              </a:spcBef>
              <a:spcAft>
                <a:spcPts val="0"/>
              </a:spcAft>
              <a:buClr>
                <a:schemeClr val="accent2"/>
              </a:buClr>
              <a:buSzPts val="1288"/>
              <a:buFont typeface="Noto Sans Symbols"/>
              <a:buChar char="◼"/>
              <a:defRPr sz="1400" b="0" i="0" u="none" strike="noStrike" cap="none">
                <a:solidFill>
                  <a:schemeClr val="dk2"/>
                </a:solidFill>
                <a:latin typeface="Gill Sans"/>
                <a:ea typeface="Gill Sans"/>
                <a:cs typeface="Gill Sans"/>
                <a:sym typeface="Gill Sans"/>
              </a:defRPr>
            </a:lvl3pPr>
            <a:lvl4pPr marL="1828800" marR="0" lvl="3"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4pPr>
            <a:lvl5pPr marL="2286000" marR="0" lvl="4"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5pPr>
            <a:lvl6pPr marL="2743200" marR="0" lvl="5"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lnSpc>
                <a:spcPct val="100000"/>
              </a:lnSpc>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pPr lvl="0" algn="r" rtl="1">
              <a:buFont typeface="Wingdings" panose="05000000000000000000" pitchFamily="2" charset="2"/>
              <a:buChar char="§"/>
            </a:pPr>
            <a:r>
              <a:rPr lang="ar" sz="2000" b="0" i="0" u="none" baseline="0">
                <a:solidFill>
                  <a:srgbClr val="0070C0"/>
                </a:solidFill>
              </a:rPr>
              <a:t>22 وحدة معتمدة</a:t>
            </a:r>
          </a:p>
          <a:p>
            <a:pPr lvl="0" algn="r" rtl="1">
              <a:buFont typeface="Wingdings" panose="05000000000000000000" pitchFamily="2" charset="2"/>
              <a:buChar char="§"/>
            </a:pPr>
            <a:r>
              <a:rPr lang="ar" sz="2000" b="0" i="0" u="none" baseline="0">
                <a:solidFill>
                  <a:schemeClr val="tx1"/>
                </a:solidFill>
              </a:rPr>
              <a:t>الحصول على درجة النجاح (65+) في جميع التقييمات المطلوبة (7+1)</a:t>
            </a:r>
          </a:p>
          <a:p>
            <a:pPr lvl="1" algn="r" rtl="1">
              <a:buFont typeface="Wingdings" panose="05000000000000000000" pitchFamily="2" charset="2"/>
              <a:buChar char="§"/>
            </a:pPr>
            <a:r>
              <a:rPr lang="ar" sz="1800" b="0" i="0" u="none" baseline="0">
                <a:solidFill>
                  <a:schemeClr val="tx1"/>
                </a:solidFill>
              </a:rPr>
              <a:t>الاختبارات الإضافية المطلوبة</a:t>
            </a:r>
          </a:p>
          <a:p>
            <a:pPr lvl="2" algn="r" rtl="1">
              <a:buFont typeface="Wingdings" panose="05000000000000000000" pitchFamily="2" charset="2"/>
              <a:buChar char="§"/>
            </a:pPr>
            <a:r>
              <a:rPr lang="ar" sz="1600" b="0" i="0" u="none" baseline="0">
                <a:solidFill>
                  <a:schemeClr val="tx1"/>
                </a:solidFill>
              </a:rPr>
              <a:t>الرياضيات +2</a:t>
            </a:r>
          </a:p>
          <a:p>
            <a:pPr lvl="2" algn="r" rtl="1">
              <a:buFont typeface="Wingdings" panose="05000000000000000000" pitchFamily="2" charset="2"/>
              <a:buChar char="§"/>
            </a:pPr>
            <a:r>
              <a:rPr lang="ar" sz="1600" b="0" i="0" u="none" baseline="0">
                <a:solidFill>
                  <a:schemeClr val="tx1"/>
                </a:solidFill>
              </a:rPr>
              <a:t>العلوم +1</a:t>
            </a:r>
          </a:p>
          <a:p>
            <a:pPr lvl="0" algn="r" rtl="1">
              <a:buFont typeface="Wingdings" panose="05000000000000000000" pitchFamily="2" charset="2"/>
              <a:buChar char="§"/>
            </a:pPr>
            <a:r>
              <a:rPr lang="ar" sz="2000" b="0" i="0" u="none" baseline="0">
                <a:solidFill>
                  <a:schemeClr val="tx1"/>
                </a:solidFill>
              </a:rPr>
              <a:t>اكمال التسلسل</a:t>
            </a:r>
          </a:p>
        </p:txBody>
      </p:sp>
      <p:sp>
        <p:nvSpPr>
          <p:cNvPr id="4" name="TextBox 3">
            <a:extLst>
              <a:ext uri="{FF2B5EF4-FFF2-40B4-BE49-F238E27FC236}">
                <a16:creationId xmlns:a16="http://schemas.microsoft.com/office/drawing/2014/main" id="{9732FD6E-AB6D-42B4-950C-E50BEC374BF4}"/>
              </a:ext>
            </a:extLst>
          </p:cNvPr>
          <p:cNvSpPr txBox="1"/>
          <p:nvPr/>
        </p:nvSpPr>
        <p:spPr>
          <a:xfrm>
            <a:off x="958895" y="6385363"/>
            <a:ext cx="7046416" cy="369332"/>
          </a:xfrm>
          <a:prstGeom prst="rect">
            <a:avLst/>
          </a:prstGeom>
          <a:noFill/>
        </p:spPr>
        <p:txBody>
          <a:bodyPr wrap="non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 sz="1800" b="0" i="0" u="none" strike="noStrike" kern="1200" cap="none" spc="0" normalizeH="0" baseline="0">
                <a:ln>
                  <a:noFill/>
                </a:ln>
                <a:solidFill>
                  <a:prstClr val="black"/>
                </a:solidFill>
                <a:effectLst/>
                <a:uLnTx/>
                <a:uFillTx/>
                <a:latin typeface="Gill Sans" panose="020B0604020202020204" charset="0"/>
              </a:rPr>
              <a:t>* </a:t>
            </a:r>
            <a:r>
              <a:rPr kumimoji="0" lang="ar" sz="1200" b="0" i="0" u="none" strike="noStrike" kern="1200" cap="none" spc="0" normalizeH="0" baseline="0">
                <a:ln>
                  <a:noFill/>
                </a:ln>
                <a:solidFill>
                  <a:prstClr val="black"/>
                </a:solidFill>
                <a:effectLst/>
                <a:uLnTx/>
                <a:uFillTx/>
                <a:latin typeface="Gill Sans" panose="020B0604020202020204" charset="0"/>
              </a:rPr>
              <a:t>يمكن للطالب الطعن في درجة واحدة في اختبار الحكام في حدود 5 نقاط من النجاح مع استمرار حصوله على دبلوم الحكام</a:t>
            </a:r>
          </a:p>
        </p:txBody>
      </p:sp>
    </p:spTree>
    <p:extLst>
      <p:ext uri="{BB962C8B-B14F-4D97-AF65-F5344CB8AC3E}">
        <p14:creationId xmlns:p14="http://schemas.microsoft.com/office/powerpoint/2010/main" val="2658730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 b="0" i="0" u="none" baseline="0"/>
              <a:t>خيارات الختم والمصادقة</a:t>
            </a:r>
          </a:p>
        </p:txBody>
      </p:sp>
      <p:sp>
        <p:nvSpPr>
          <p:cNvPr id="7" name="Content Placeholder 2">
            <a:extLst>
              <a:ext uri="{FF2B5EF4-FFF2-40B4-BE49-F238E27FC236}">
                <a16:creationId xmlns:a16="http://schemas.microsoft.com/office/drawing/2014/main" id="{995FA7EC-E860-408B-92A0-B4319C44625C}"/>
              </a:ext>
            </a:extLst>
          </p:cNvPr>
          <p:cNvSpPr txBox="1">
            <a:spLocks/>
          </p:cNvSpPr>
          <p:nvPr/>
        </p:nvSpPr>
        <p:spPr>
          <a:xfrm>
            <a:off x="933337" y="2062857"/>
            <a:ext cx="2926080" cy="822960"/>
          </a:xfrm>
          <a:prstGeom prst="rect">
            <a:avLst/>
          </a:prstGeom>
          <a:ln/>
        </p:spPr>
        <p:style>
          <a:lnRef idx="2">
            <a:schemeClr val="accent1"/>
          </a:lnRef>
          <a:fillRef idx="1">
            <a:schemeClr val="lt1"/>
          </a:fillRef>
          <a:effectRef idx="0">
            <a:schemeClr val="accent1"/>
          </a:effectRef>
          <a:fontRef idx="minor">
            <a:schemeClr val="dk1"/>
          </a:fontRef>
        </p:style>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1"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kumimoji="0" lang="ar" sz="2000" b="0" i="0" u="none" strike="noStrike" kern="1200" cap="none" spc="0" normalizeH="0" baseline="0">
                <a:ln>
                  <a:noFill/>
                </a:ln>
                <a:solidFill>
                  <a:sysClr val="windowText" lastClr="000000"/>
                </a:solidFill>
                <a:effectLst/>
                <a:uLnTx/>
                <a:uFillTx/>
                <a:latin typeface="Arial" panose="020B0604020202020204"/>
                <a:ea typeface="+mn-ea"/>
                <a:cs typeface="+mn-cs"/>
              </a:rPr>
              <a:t>دبلوم محلي</a:t>
            </a:r>
          </a:p>
        </p:txBody>
      </p:sp>
      <p:sp>
        <p:nvSpPr>
          <p:cNvPr id="22" name="Rectangle: Rounded Corners 21">
            <a:extLst>
              <a:ext uri="{FF2B5EF4-FFF2-40B4-BE49-F238E27FC236}">
                <a16:creationId xmlns:a16="http://schemas.microsoft.com/office/drawing/2014/main" id="{3498883F-800E-4C70-8715-59D1BB336220}"/>
              </a:ext>
              <a:ext uri="{C183D7F6-B498-43B3-948B-1728B52AA6E4}">
                <adec:decorative xmlns:adec="http://schemas.microsoft.com/office/drawing/2017/decorative" val="1"/>
              </a:ext>
            </a:extLst>
          </p:cNvPr>
          <p:cNvSpPr/>
          <p:nvPr/>
        </p:nvSpPr>
        <p:spPr>
          <a:xfrm>
            <a:off x="550454" y="2964487"/>
            <a:ext cx="579340" cy="579340"/>
          </a:xfrm>
          <a:prstGeom prst="roundRect">
            <a:avLst>
              <a:gd name="adj" fmla="val 16670"/>
            </a:avLst>
          </a:prstGeom>
          <a: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8" name="Content Placeholder 3">
            <a:extLst>
              <a:ext uri="{FF2B5EF4-FFF2-40B4-BE49-F238E27FC236}">
                <a16:creationId xmlns:a16="http://schemas.microsoft.com/office/drawing/2014/main" id="{99126EF1-4DAA-46DC-B7C9-D2922DC71268}"/>
              </a:ext>
            </a:extLst>
          </p:cNvPr>
          <p:cNvSpPr txBox="1">
            <a:spLocks/>
          </p:cNvSpPr>
          <p:nvPr/>
        </p:nvSpPr>
        <p:spPr>
          <a:xfrm>
            <a:off x="1129794" y="2964487"/>
            <a:ext cx="2752344" cy="576072"/>
          </a:xfrm>
          <a:prstGeom prst="roundRect">
            <a:avLst/>
          </a:prstGeom>
          <a:solidFill>
            <a:srgbClr val="ED7D31">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1"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kumimoji="0" lang="ar" sz="1800" b="0" i="0" u="none" strike="noStrike" kern="1200" cap="none" spc="0" normalizeH="0" baseline="0">
                <a:ln>
                  <a:noFill/>
                </a:ln>
                <a:solidFill>
                  <a:sysClr val="windowText" lastClr="000000"/>
                </a:solidFill>
                <a:effectLst/>
                <a:uLnTx/>
                <a:uFillTx/>
                <a:latin typeface="Arial" panose="020B0604020202020204"/>
                <a:ea typeface="+mn-ea"/>
                <a:cs typeface="+mn-cs"/>
              </a:rPr>
              <a:t>المصادقة الفنية</a:t>
            </a:r>
          </a:p>
        </p:txBody>
      </p:sp>
      <p:sp>
        <p:nvSpPr>
          <p:cNvPr id="30" name="Rectangle: Rounded Corners 29" descr="Meeting with solid fill">
            <a:extLst>
              <a:ext uri="{FF2B5EF4-FFF2-40B4-BE49-F238E27FC236}">
                <a16:creationId xmlns:a16="http://schemas.microsoft.com/office/drawing/2014/main" id="{D3A09DFC-770F-4C37-BFC0-F079C60E8F06}"/>
              </a:ext>
              <a:ext uri="{C183D7F6-B498-43B3-948B-1728B52AA6E4}">
                <adec:decorative xmlns:adec="http://schemas.microsoft.com/office/drawing/2017/decorative" val="1"/>
              </a:ext>
            </a:extLst>
          </p:cNvPr>
          <p:cNvSpPr/>
          <p:nvPr/>
        </p:nvSpPr>
        <p:spPr>
          <a:xfrm>
            <a:off x="527733" y="3555558"/>
            <a:ext cx="579340" cy="579340"/>
          </a:xfrm>
          <a:prstGeom prst="roundRect">
            <a:avLst>
              <a:gd name="adj" fmla="val 16670"/>
            </a:avLst>
          </a:prstGeom>
          <a:blipFill>
            <a:blip r:embed="rId5">
              <a:extLst>
                <a:ext uri="{96DAC541-7B7A-43D3-8B79-37D633B846F1}">
                  <asvg:svgBlip xmlns:asvg="http://schemas.microsoft.com/office/drawing/2016/SVG/main" r:embed="rId6"/>
                </a:ext>
              </a:extLst>
            </a:blip>
            <a:stretch>
              <a:fillRect/>
            </a:stretch>
          </a:blipFill>
          <a:ln w="15875" cap="flat" cmpd="sng" algn="ctr">
            <a:solidFill>
              <a:sysClr val="window" lastClr="FFFFFF">
                <a:hueOff val="0"/>
                <a:satOff val="0"/>
                <a:lumOff val="0"/>
                <a:alphaOff val="0"/>
              </a:sysClr>
            </a:solidFill>
            <a:prstDash val="solid"/>
          </a:ln>
          <a:effectLst/>
        </p:spPr>
      </p:sp>
      <p:sp>
        <p:nvSpPr>
          <p:cNvPr id="9" name="Content Placeholder 3">
            <a:extLst>
              <a:ext uri="{FF2B5EF4-FFF2-40B4-BE49-F238E27FC236}">
                <a16:creationId xmlns:a16="http://schemas.microsoft.com/office/drawing/2014/main" id="{56B7EC0D-F2BC-404D-A86C-542C1381AC71}"/>
              </a:ext>
            </a:extLst>
          </p:cNvPr>
          <p:cNvSpPr txBox="1">
            <a:spLocks/>
          </p:cNvSpPr>
          <p:nvPr/>
        </p:nvSpPr>
        <p:spPr>
          <a:xfrm>
            <a:off x="1107073" y="3566847"/>
            <a:ext cx="2752344" cy="576072"/>
          </a:xfrm>
          <a:prstGeom prst="roundRect">
            <a:avLst/>
          </a:prstGeom>
          <a:solidFill>
            <a:srgbClr val="FFC000">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algn="ctr" rtl="1">
              <a:buClr>
                <a:srgbClr val="4472C4"/>
              </a:buClr>
              <a:defRPr/>
            </a:pPr>
            <a:r>
              <a:rPr lang="ar" sz="1800" b="0" i="0" u="none" baseline="0">
                <a:latin typeface="Arial" panose="020B0604020202020204"/>
              </a:rPr>
              <a:t>ختم الجاهزية المدنية</a:t>
            </a:r>
            <a:endParaRPr lang="ar" sz="1800" b="0" i="1" u="none" strike="noStrike" kern="1200" cap="none" spc="0" normalizeH="0" baseline="0" noProof="0" dirty="0">
              <a:ln>
                <a:noFill/>
              </a:ln>
              <a:solidFill>
                <a:prstClr val="black"/>
              </a:solidFill>
              <a:effectLst/>
              <a:uLnTx/>
              <a:uFillTx/>
              <a:latin typeface="Arial" panose="020B0604020202020204"/>
              <a:cs typeface="Arial" panose="020B0604020202020204"/>
            </a:endParaRPr>
          </a:p>
        </p:txBody>
      </p:sp>
      <p:sp>
        <p:nvSpPr>
          <p:cNvPr id="11" name="Content Placeholder 4">
            <a:extLst>
              <a:ext uri="{FF2B5EF4-FFF2-40B4-BE49-F238E27FC236}">
                <a16:creationId xmlns:a16="http://schemas.microsoft.com/office/drawing/2014/main" id="{27CB089F-35CE-4C05-B596-C7D7031B9DF1}"/>
              </a:ext>
            </a:extLst>
          </p:cNvPr>
          <p:cNvSpPr txBox="1">
            <a:spLocks/>
          </p:cNvSpPr>
          <p:nvPr/>
        </p:nvSpPr>
        <p:spPr>
          <a:xfrm>
            <a:off x="4498648" y="2062857"/>
            <a:ext cx="2926080" cy="822960"/>
          </a:xfrm>
          <a:prstGeom prst="rect">
            <a:avLst/>
          </a:prstGeom>
        </p:spPr>
        <p:style>
          <a:lnRef idx="2">
            <a:schemeClr val="accent1"/>
          </a:lnRef>
          <a:fillRef idx="1">
            <a:schemeClr val="lt1"/>
          </a:fillRef>
          <a:effectRef idx="0">
            <a:schemeClr val="accent1"/>
          </a:effectRef>
          <a:fontRef idx="minor">
            <a:schemeClr val="dk1"/>
          </a:fontRef>
        </p:style>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ctr" defTabSz="914400" rtl="1"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kumimoji="0" lang="ar" sz="2000" b="0" i="0" u="none" strike="noStrike" kern="1200" cap="none" spc="0" normalizeH="0" baseline="0">
                <a:ln>
                  <a:noFill/>
                </a:ln>
                <a:solidFill>
                  <a:sysClr val="windowText" lastClr="000000"/>
                </a:solidFill>
                <a:effectLst/>
                <a:uLnTx/>
                <a:uFillTx/>
                <a:latin typeface="Arial" panose="020B0604020202020204"/>
                <a:ea typeface="+mn-ea"/>
                <a:cs typeface="+mn-cs"/>
              </a:rPr>
              <a:t>دبلومة الحكام</a:t>
            </a:r>
          </a:p>
        </p:txBody>
      </p:sp>
      <p:sp>
        <p:nvSpPr>
          <p:cNvPr id="23" name="Rectangle: Rounded Corners 22">
            <a:extLst>
              <a:ext uri="{FF2B5EF4-FFF2-40B4-BE49-F238E27FC236}">
                <a16:creationId xmlns:a16="http://schemas.microsoft.com/office/drawing/2014/main" id="{B063D1F7-DD2B-44A3-9ECC-495DA8BC6FD6}"/>
              </a:ext>
              <a:ext uri="{C183D7F6-B498-43B3-948B-1728B52AA6E4}">
                <adec:decorative xmlns:adec="http://schemas.microsoft.com/office/drawing/2017/decorative" val="1"/>
              </a:ext>
            </a:extLst>
          </p:cNvPr>
          <p:cNvSpPr/>
          <p:nvPr/>
        </p:nvSpPr>
        <p:spPr>
          <a:xfrm>
            <a:off x="4087893" y="2955562"/>
            <a:ext cx="579340" cy="579340"/>
          </a:xfrm>
          <a:prstGeom prst="roundRect">
            <a:avLst>
              <a:gd name="adj" fmla="val 16670"/>
            </a:avLst>
          </a:prstGeom>
          <a: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12" name="Content Placeholder 5">
            <a:extLst>
              <a:ext uri="{FF2B5EF4-FFF2-40B4-BE49-F238E27FC236}">
                <a16:creationId xmlns:a16="http://schemas.microsoft.com/office/drawing/2014/main" id="{3F4F3C3B-4C5F-40EA-94D9-46D79F542812}"/>
              </a:ext>
            </a:extLst>
          </p:cNvPr>
          <p:cNvSpPr txBox="1">
            <a:spLocks/>
          </p:cNvSpPr>
          <p:nvPr/>
        </p:nvSpPr>
        <p:spPr>
          <a:xfrm>
            <a:off x="4682434" y="2954454"/>
            <a:ext cx="2752344" cy="576072"/>
          </a:xfrm>
          <a:prstGeom prst="roundRect">
            <a:avLst/>
          </a:prstGeom>
          <a:solidFill>
            <a:srgbClr val="ED7D31">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1"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kumimoji="0" lang="ar" sz="1800" b="0" i="0" u="none" strike="noStrike" kern="1200" cap="none" spc="0" normalizeH="0" baseline="0">
                <a:ln>
                  <a:noFill/>
                </a:ln>
                <a:solidFill>
                  <a:sysClr val="windowText" lastClr="000000"/>
                </a:solidFill>
                <a:effectLst/>
                <a:uLnTx/>
                <a:uFillTx/>
                <a:latin typeface="Arial" panose="020B0604020202020204"/>
                <a:ea typeface="+mn-ea"/>
                <a:cs typeface="+mn-cs"/>
              </a:rPr>
              <a:t>المصادقة الفنية</a:t>
            </a:r>
          </a:p>
        </p:txBody>
      </p:sp>
      <p:sp>
        <p:nvSpPr>
          <p:cNvPr id="25" name="Rectangle: Rounded Corners 24">
            <a:extLst>
              <a:ext uri="{FF2B5EF4-FFF2-40B4-BE49-F238E27FC236}">
                <a16:creationId xmlns:a16="http://schemas.microsoft.com/office/drawing/2014/main" id="{D31618CE-7F44-4FEA-A87B-0B59F342CF74}"/>
              </a:ext>
              <a:ext uri="{C183D7F6-B498-43B3-948B-1728B52AA6E4}">
                <adec:decorative xmlns:adec="http://schemas.microsoft.com/office/drawing/2017/decorative" val="1"/>
              </a:ext>
            </a:extLst>
          </p:cNvPr>
          <p:cNvSpPr/>
          <p:nvPr/>
        </p:nvSpPr>
        <p:spPr>
          <a:xfrm>
            <a:off x="4093628" y="4167790"/>
            <a:ext cx="579340" cy="579340"/>
          </a:xfrm>
          <a:prstGeom prst="roundRect">
            <a:avLst>
              <a:gd name="adj" fmla="val 16670"/>
            </a:avLst>
          </a:prstGeom>
          <a: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13" name="Content Placeholder 3">
            <a:extLst>
              <a:ext uri="{FF2B5EF4-FFF2-40B4-BE49-F238E27FC236}">
                <a16:creationId xmlns:a16="http://schemas.microsoft.com/office/drawing/2014/main" id="{5106DB08-DFFD-49A4-8D03-7DF4CE273845}"/>
              </a:ext>
            </a:extLst>
          </p:cNvPr>
          <p:cNvSpPr txBox="1">
            <a:spLocks/>
          </p:cNvSpPr>
          <p:nvPr/>
        </p:nvSpPr>
        <p:spPr>
          <a:xfrm>
            <a:off x="4682434" y="3559786"/>
            <a:ext cx="2752344" cy="576072"/>
          </a:xfrm>
          <a:prstGeom prst="roundRect">
            <a:avLst/>
          </a:prstGeom>
          <a:solidFill>
            <a:srgbClr val="FFC000">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1"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kumimoji="0" lang="ar" sz="1800" b="0" i="0" u="none" strike="noStrike" kern="1200" cap="none" spc="0" normalizeH="0" baseline="0">
                <a:ln>
                  <a:noFill/>
                </a:ln>
                <a:effectLst/>
                <a:uLnTx/>
                <a:uFillTx/>
                <a:latin typeface="Arial" panose="020B0604020202020204"/>
                <a:ea typeface="+mn-ea"/>
                <a:cs typeface="+mn-cs"/>
              </a:rPr>
              <a:t>ختم الجاهزية المدنية</a:t>
            </a:r>
          </a:p>
        </p:txBody>
      </p:sp>
      <p:sp>
        <p:nvSpPr>
          <p:cNvPr id="31" name="Rectangle: Rounded Corners 30" descr="Meeting with solid fill">
            <a:extLst>
              <a:ext uri="{FF2B5EF4-FFF2-40B4-BE49-F238E27FC236}">
                <a16:creationId xmlns:a16="http://schemas.microsoft.com/office/drawing/2014/main" id="{B05BA98A-DD39-4C88-A3C1-453A2D947BA6}"/>
              </a:ext>
              <a:ext uri="{C183D7F6-B498-43B3-948B-1728B52AA6E4}">
                <adec:decorative xmlns:adec="http://schemas.microsoft.com/office/drawing/2017/decorative" val="1"/>
              </a:ext>
            </a:extLst>
          </p:cNvPr>
          <p:cNvSpPr/>
          <p:nvPr/>
        </p:nvSpPr>
        <p:spPr>
          <a:xfrm>
            <a:off x="4103094" y="3559786"/>
            <a:ext cx="579340" cy="579340"/>
          </a:xfrm>
          <a:prstGeom prst="roundRect">
            <a:avLst>
              <a:gd name="adj" fmla="val 16670"/>
            </a:avLst>
          </a:prstGeom>
          <a:blipFill>
            <a:blip r:embed="rId5">
              <a:extLst>
                <a:ext uri="{96DAC541-7B7A-43D3-8B79-37D633B846F1}">
                  <asvg:svgBlip xmlns:asvg="http://schemas.microsoft.com/office/drawing/2016/SVG/main" r:embed="rId6"/>
                </a:ext>
              </a:extLst>
            </a:blip>
            <a:stretch>
              <a:fillRect/>
            </a:stretch>
          </a:blipFill>
          <a:ln w="15875" cap="flat" cmpd="sng" algn="ctr">
            <a:solidFill>
              <a:sysClr val="window" lastClr="FFFFFF">
                <a:hueOff val="0"/>
                <a:satOff val="0"/>
                <a:lumOff val="0"/>
                <a:alphaOff val="0"/>
              </a:sysClr>
            </a:solidFill>
            <a:prstDash val="solid"/>
          </a:ln>
          <a:effectLst/>
        </p:spPr>
      </p:sp>
      <p:sp>
        <p:nvSpPr>
          <p:cNvPr id="14" name="Content Placeholder 6">
            <a:extLst>
              <a:ext uri="{FF2B5EF4-FFF2-40B4-BE49-F238E27FC236}">
                <a16:creationId xmlns:a16="http://schemas.microsoft.com/office/drawing/2014/main" id="{3F69196E-F0C7-4338-BDF7-1CEC3A39AD8B}"/>
              </a:ext>
            </a:extLst>
          </p:cNvPr>
          <p:cNvSpPr txBox="1">
            <a:spLocks/>
          </p:cNvSpPr>
          <p:nvPr/>
        </p:nvSpPr>
        <p:spPr>
          <a:xfrm>
            <a:off x="4688169" y="4143494"/>
            <a:ext cx="2752344" cy="576072"/>
          </a:xfrm>
          <a:prstGeom prst="roundRect">
            <a:avLst/>
          </a:prstGeom>
          <a:solidFill>
            <a:srgbClr val="70AD47">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1"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kumimoji="0" lang="ar" sz="1800" b="0" i="0" u="none" strike="noStrike" kern="1200" cap="none" spc="0" normalizeH="0" baseline="0" dirty="0">
                <a:ln>
                  <a:noFill/>
                </a:ln>
                <a:solidFill>
                  <a:sysClr val="windowText" lastClr="000000"/>
                </a:solidFill>
                <a:effectLst/>
                <a:uLnTx/>
                <a:uFillTx/>
                <a:latin typeface="Arial" panose="020B0604020202020204"/>
                <a:ea typeface="+mn-ea"/>
                <a:cs typeface="+mn-cs"/>
              </a:rPr>
              <a:t>ختم </a:t>
            </a:r>
            <a:r>
              <a:rPr lang="ar-SA" sz="1800" dirty="0">
                <a:solidFill>
                  <a:sysClr val="windowText" lastClr="000000"/>
                </a:solidFill>
                <a:latin typeface="Arial" panose="020B0604020202020204"/>
              </a:rPr>
              <a:t>اجادة اللغة</a:t>
            </a:r>
            <a:r>
              <a:rPr kumimoji="0" lang="ar" sz="1800" b="0" i="0" u="none" strike="noStrike" kern="1200" cap="none" spc="0" normalizeH="0" baseline="0" dirty="0">
                <a:ln>
                  <a:noFill/>
                </a:ln>
                <a:solidFill>
                  <a:sysClr val="windowText" lastClr="000000"/>
                </a:solidFill>
                <a:effectLst/>
                <a:uLnTx/>
                <a:uFillTx/>
                <a:latin typeface="Arial" panose="020B0604020202020204"/>
                <a:ea typeface="+mn-ea"/>
                <a:cs typeface="+mn-cs"/>
              </a:rPr>
              <a:t> قراءة وكتابة</a:t>
            </a:r>
          </a:p>
        </p:txBody>
      </p:sp>
      <p:sp>
        <p:nvSpPr>
          <p:cNvPr id="27" name="Rectangle: Rounded Corners 26">
            <a:extLst>
              <a:ext uri="{FF2B5EF4-FFF2-40B4-BE49-F238E27FC236}">
                <a16:creationId xmlns:a16="http://schemas.microsoft.com/office/drawing/2014/main" id="{8BDAFEFD-B662-4D42-A1B2-52D69E971128}"/>
              </a:ext>
              <a:ext uri="{C183D7F6-B498-43B3-948B-1728B52AA6E4}">
                <adec:decorative xmlns:adec="http://schemas.microsoft.com/office/drawing/2017/decorative" val="1"/>
              </a:ext>
            </a:extLst>
          </p:cNvPr>
          <p:cNvSpPr/>
          <p:nvPr/>
        </p:nvSpPr>
        <p:spPr>
          <a:xfrm>
            <a:off x="4078741" y="4767430"/>
            <a:ext cx="579340" cy="579340"/>
          </a:xfrm>
          <a:prstGeom prst="roundRect">
            <a:avLst>
              <a:gd name="adj" fmla="val 16670"/>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15" name="Content Placeholder 7">
            <a:extLst>
              <a:ext uri="{FF2B5EF4-FFF2-40B4-BE49-F238E27FC236}">
                <a16:creationId xmlns:a16="http://schemas.microsoft.com/office/drawing/2014/main" id="{2F532638-4531-48FB-AE9E-09DF6AE632A8}"/>
              </a:ext>
            </a:extLst>
          </p:cNvPr>
          <p:cNvSpPr txBox="1">
            <a:spLocks/>
          </p:cNvSpPr>
          <p:nvPr/>
        </p:nvSpPr>
        <p:spPr>
          <a:xfrm>
            <a:off x="4658081" y="4756722"/>
            <a:ext cx="2752344" cy="576072"/>
          </a:xfrm>
          <a:prstGeom prst="roundRect">
            <a:avLst/>
          </a:prstGeom>
          <a:solidFill>
            <a:srgbClr val="5B9BD5">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1"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kumimoji="0" lang="ar" sz="1800" b="0" i="0" u="none" strike="noStrike" kern="1200" cap="none" spc="0" normalizeH="0" baseline="0" dirty="0">
                <a:ln>
                  <a:noFill/>
                </a:ln>
                <a:solidFill>
                  <a:sysClr val="windowText" lastClr="000000"/>
                </a:solidFill>
                <a:effectLst/>
                <a:uLnTx/>
                <a:uFillTx/>
                <a:latin typeface="Arial" panose="020B0604020202020204"/>
                <a:ea typeface="+mn-ea"/>
                <a:cs typeface="+mn-cs"/>
              </a:rPr>
              <a:t>المصادقة </a:t>
            </a:r>
            <a:r>
              <a:rPr kumimoji="0" lang="ar-SA" sz="1800" b="0" i="0" u="none" strike="noStrike" kern="1200" cap="none" spc="0" normalizeH="0" baseline="0" dirty="0">
                <a:ln>
                  <a:noFill/>
                </a:ln>
                <a:solidFill>
                  <a:sysClr val="windowText" lastClr="000000"/>
                </a:solidFill>
                <a:effectLst/>
                <a:uLnTx/>
                <a:uFillTx/>
                <a:latin typeface="Arial" panose="020B0604020202020204"/>
                <a:ea typeface="+mn-ea"/>
                <a:cs typeface="+mn-cs"/>
              </a:rPr>
              <a:t>على </a:t>
            </a:r>
            <a:r>
              <a:rPr kumimoji="0" lang="ar" sz="1800" b="0" i="0" u="none" strike="noStrike" kern="1200" cap="none" spc="0" normalizeH="0" baseline="0" dirty="0">
                <a:ln>
                  <a:noFill/>
                </a:ln>
                <a:solidFill>
                  <a:sysClr val="windowText" lastClr="000000"/>
                </a:solidFill>
                <a:effectLst/>
                <a:uLnTx/>
                <a:uFillTx/>
                <a:latin typeface="Arial" panose="020B0604020202020204"/>
                <a:ea typeface="+mn-ea"/>
                <a:cs typeface="+mn-cs"/>
              </a:rPr>
              <a:t>مرتبة الشرف</a:t>
            </a:r>
          </a:p>
        </p:txBody>
      </p:sp>
      <p:sp>
        <p:nvSpPr>
          <p:cNvPr id="16" name="Content Placeholder 8">
            <a:extLst>
              <a:ext uri="{FF2B5EF4-FFF2-40B4-BE49-F238E27FC236}">
                <a16:creationId xmlns:a16="http://schemas.microsoft.com/office/drawing/2014/main" id="{B6BBF3DC-6F02-409F-AA92-5DD9AED9D7BB}"/>
              </a:ext>
            </a:extLst>
          </p:cNvPr>
          <p:cNvSpPr txBox="1">
            <a:spLocks/>
          </p:cNvSpPr>
          <p:nvPr/>
        </p:nvSpPr>
        <p:spPr>
          <a:xfrm>
            <a:off x="8042746" y="2062857"/>
            <a:ext cx="2926080" cy="822960"/>
          </a:xfrm>
          <a:prstGeom prst="rect">
            <a:avLst/>
          </a:prstGeom>
          <a:ln/>
        </p:spPr>
        <p:style>
          <a:lnRef idx="2">
            <a:schemeClr val="accent1"/>
          </a:lnRef>
          <a:fillRef idx="1">
            <a:schemeClr val="lt1"/>
          </a:fillRef>
          <a:effectRef idx="0">
            <a:schemeClr val="accent1"/>
          </a:effectRef>
          <a:fontRef idx="minor">
            <a:schemeClr val="dk1"/>
          </a:fontRef>
        </p:style>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1" eaLnBrk="1" fontAlgn="auto" latinLnBrk="0" hangingPunct="1">
              <a:lnSpc>
                <a:spcPct val="110000"/>
              </a:lnSpc>
              <a:spcBef>
                <a:spcPts val="0"/>
              </a:spcBef>
              <a:spcAft>
                <a:spcPts val="0"/>
              </a:spcAft>
              <a:buClr>
                <a:srgbClr val="4472C4"/>
              </a:buClr>
              <a:buSzPct val="100000"/>
              <a:buFont typeface="Calibri" panose="020F0502020204030204" pitchFamily="34" charset="0"/>
              <a:buNone/>
              <a:tabLst/>
              <a:defRPr/>
            </a:pPr>
            <a:r>
              <a:rPr kumimoji="0" lang="ar" sz="2000" b="0" i="0" u="none" strike="noStrike" kern="1200" cap="none" spc="0" normalizeH="0" baseline="0" dirty="0">
                <a:ln>
                  <a:noFill/>
                </a:ln>
                <a:solidFill>
                  <a:sysClr val="windowText" lastClr="000000"/>
                </a:solidFill>
                <a:effectLst/>
                <a:uLnTx/>
                <a:uFillTx/>
                <a:latin typeface="Arial" panose="020B0604020202020204"/>
                <a:ea typeface="+mn-ea"/>
                <a:cs typeface="+mn-cs"/>
              </a:rPr>
              <a:t>دبلوم حكام </a:t>
            </a:r>
          </a:p>
          <a:p>
            <a:pPr marL="0" marR="0" lvl="0" indent="0" algn="ctr" defTabSz="914400" rtl="1" eaLnBrk="1" fontAlgn="auto" latinLnBrk="0" hangingPunct="1">
              <a:lnSpc>
                <a:spcPct val="110000"/>
              </a:lnSpc>
              <a:spcBef>
                <a:spcPts val="0"/>
              </a:spcBef>
              <a:spcAft>
                <a:spcPts val="0"/>
              </a:spcAft>
              <a:buClr>
                <a:srgbClr val="4472C4"/>
              </a:buClr>
              <a:buSzPct val="100000"/>
              <a:buFont typeface="Calibri" panose="020F0502020204030204" pitchFamily="34" charset="0"/>
              <a:buNone/>
              <a:tabLst/>
              <a:defRPr/>
            </a:pPr>
            <a:r>
              <a:rPr kumimoji="0" lang="ar" sz="2000" b="0" i="0" u="none" strike="noStrike" kern="1200" cap="none" spc="0" normalizeH="0" baseline="0" dirty="0">
                <a:ln>
                  <a:noFill/>
                </a:ln>
                <a:solidFill>
                  <a:sysClr val="windowText" lastClr="000000"/>
                </a:solidFill>
                <a:effectLst/>
                <a:uLnTx/>
                <a:uFillTx/>
                <a:latin typeface="Arial" panose="020B0604020202020204"/>
                <a:ea typeface="+mn-ea"/>
                <a:cs typeface="+mn-cs"/>
              </a:rPr>
              <a:t>ذو </a:t>
            </a:r>
            <a:r>
              <a:rPr kumimoji="0" lang="ar-SA" sz="2000" b="0" i="0" u="none" strike="noStrike" kern="1200" cap="none" spc="0" normalizeH="0" baseline="0" dirty="0">
                <a:ln>
                  <a:noFill/>
                </a:ln>
                <a:solidFill>
                  <a:sysClr val="windowText" lastClr="000000"/>
                </a:solidFill>
                <a:effectLst/>
                <a:uLnTx/>
                <a:uFillTx/>
                <a:latin typeface="Arial" panose="020B0604020202020204"/>
                <a:ea typeface="+mn-ea"/>
                <a:cs typeface="+mn-cs"/>
              </a:rPr>
              <a:t>ال</a:t>
            </a:r>
            <a:r>
              <a:rPr kumimoji="0" lang="ar" sz="2000" b="0" i="0" u="none" strike="noStrike" kern="1200" cap="none" spc="0" normalizeH="0" baseline="0" dirty="0">
                <a:ln>
                  <a:noFill/>
                </a:ln>
                <a:solidFill>
                  <a:sysClr val="windowText" lastClr="000000"/>
                </a:solidFill>
                <a:effectLst/>
                <a:uLnTx/>
                <a:uFillTx/>
                <a:latin typeface="Arial" panose="020B0604020202020204"/>
                <a:ea typeface="+mn-ea"/>
                <a:cs typeface="+mn-cs"/>
              </a:rPr>
              <a:t>تصنيف </a:t>
            </a:r>
            <a:r>
              <a:rPr kumimoji="0" lang="ar-SA" sz="2000" b="0" i="0" u="none" strike="noStrike" kern="1200" cap="none" spc="0" normalizeH="0" baseline="0" dirty="0">
                <a:ln>
                  <a:noFill/>
                </a:ln>
                <a:solidFill>
                  <a:sysClr val="windowText" lastClr="000000"/>
                </a:solidFill>
                <a:effectLst/>
                <a:uLnTx/>
                <a:uFillTx/>
                <a:latin typeface="Arial" panose="020B0604020202020204"/>
                <a:ea typeface="+mn-ea"/>
                <a:cs typeface="+mn-cs"/>
              </a:rPr>
              <a:t>ال</a:t>
            </a:r>
            <a:r>
              <a:rPr kumimoji="0" lang="ar" sz="2000" b="0" i="0" u="none" strike="noStrike" kern="1200" cap="none" spc="0" normalizeH="0" baseline="0" dirty="0">
                <a:ln>
                  <a:noFill/>
                </a:ln>
                <a:solidFill>
                  <a:sysClr val="windowText" lastClr="000000"/>
                </a:solidFill>
                <a:effectLst/>
                <a:uLnTx/>
                <a:uFillTx/>
                <a:latin typeface="Arial" panose="020B0604020202020204"/>
                <a:ea typeface="+mn-ea"/>
                <a:cs typeface="+mn-cs"/>
              </a:rPr>
              <a:t>متقدم</a:t>
            </a:r>
          </a:p>
        </p:txBody>
      </p:sp>
      <p:sp>
        <p:nvSpPr>
          <p:cNvPr id="24" name="Rectangle: Rounded Corners 23">
            <a:extLst>
              <a:ext uri="{FF2B5EF4-FFF2-40B4-BE49-F238E27FC236}">
                <a16:creationId xmlns:a16="http://schemas.microsoft.com/office/drawing/2014/main" id="{5E20DA96-7C8B-4468-977C-E0D4AB34109E}"/>
              </a:ext>
              <a:ext uri="{C183D7F6-B498-43B3-948B-1728B52AA6E4}">
                <adec:decorative xmlns:adec="http://schemas.microsoft.com/office/drawing/2017/decorative" val="1"/>
              </a:ext>
            </a:extLst>
          </p:cNvPr>
          <p:cNvSpPr/>
          <p:nvPr/>
        </p:nvSpPr>
        <p:spPr>
          <a:xfrm>
            <a:off x="7597377" y="2960709"/>
            <a:ext cx="579340" cy="579340"/>
          </a:xfrm>
          <a:prstGeom prst="roundRect">
            <a:avLst>
              <a:gd name="adj" fmla="val 16670"/>
            </a:avLst>
          </a:prstGeom>
          <a: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17" name="Content Placeholder 9">
            <a:extLst>
              <a:ext uri="{FF2B5EF4-FFF2-40B4-BE49-F238E27FC236}">
                <a16:creationId xmlns:a16="http://schemas.microsoft.com/office/drawing/2014/main" id="{3CAEADF2-7087-443E-8D9F-14978E807A09}"/>
              </a:ext>
            </a:extLst>
          </p:cNvPr>
          <p:cNvSpPr txBox="1">
            <a:spLocks/>
          </p:cNvSpPr>
          <p:nvPr/>
        </p:nvSpPr>
        <p:spPr>
          <a:xfrm>
            <a:off x="8216482" y="2963977"/>
            <a:ext cx="2752344" cy="576072"/>
          </a:xfrm>
          <a:prstGeom prst="roundRect">
            <a:avLst/>
          </a:prstGeom>
          <a:solidFill>
            <a:srgbClr val="ED7D31">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1"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kumimoji="0" lang="ar" sz="1800" b="0" i="0" u="none" strike="noStrike" kern="1200" cap="none" spc="0" normalizeH="0" baseline="0">
                <a:ln>
                  <a:noFill/>
                </a:ln>
                <a:solidFill>
                  <a:sysClr val="windowText" lastClr="000000"/>
                </a:solidFill>
                <a:effectLst/>
                <a:uLnTx/>
                <a:uFillTx/>
                <a:latin typeface="Arial" panose="020B0604020202020204"/>
                <a:ea typeface="+mn-ea"/>
                <a:cs typeface="+mn-cs"/>
              </a:rPr>
              <a:t>المصادقة الفنية</a:t>
            </a:r>
          </a:p>
        </p:txBody>
      </p:sp>
      <p:sp>
        <p:nvSpPr>
          <p:cNvPr id="26" name="Rectangle: Rounded Corners 25">
            <a:extLst>
              <a:ext uri="{FF2B5EF4-FFF2-40B4-BE49-F238E27FC236}">
                <a16:creationId xmlns:a16="http://schemas.microsoft.com/office/drawing/2014/main" id="{7EB4E29E-812B-45FD-9A20-4AC6D3D64F7C}"/>
              </a:ext>
              <a:ext uri="{C183D7F6-B498-43B3-948B-1728B52AA6E4}">
                <adec:decorative xmlns:adec="http://schemas.microsoft.com/office/drawing/2017/decorative" val="1"/>
              </a:ext>
            </a:extLst>
          </p:cNvPr>
          <p:cNvSpPr/>
          <p:nvPr/>
        </p:nvSpPr>
        <p:spPr>
          <a:xfrm>
            <a:off x="7597377" y="4177077"/>
            <a:ext cx="579340" cy="579340"/>
          </a:xfrm>
          <a:prstGeom prst="roundRect">
            <a:avLst>
              <a:gd name="adj" fmla="val 16670"/>
            </a:avLst>
          </a:prstGeom>
          <a: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18" name="Content Placeholder 3">
            <a:extLst>
              <a:ext uri="{FF2B5EF4-FFF2-40B4-BE49-F238E27FC236}">
                <a16:creationId xmlns:a16="http://schemas.microsoft.com/office/drawing/2014/main" id="{84EC010B-0958-4EA2-97B8-DE1CA35498BB}"/>
              </a:ext>
            </a:extLst>
          </p:cNvPr>
          <p:cNvSpPr txBox="1">
            <a:spLocks/>
          </p:cNvSpPr>
          <p:nvPr/>
        </p:nvSpPr>
        <p:spPr>
          <a:xfrm>
            <a:off x="8216482" y="3571664"/>
            <a:ext cx="2752344" cy="576072"/>
          </a:xfrm>
          <a:prstGeom prst="roundRect">
            <a:avLst/>
          </a:prstGeom>
          <a:solidFill>
            <a:srgbClr val="FFC000">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1"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kumimoji="0" lang="ar" sz="1800" b="0" i="0" u="none" strike="noStrike" kern="1200" cap="none" spc="0" normalizeH="0" baseline="0">
                <a:ln>
                  <a:noFill/>
                </a:ln>
                <a:effectLst/>
                <a:uLnTx/>
                <a:uFillTx/>
                <a:latin typeface="Arial" panose="020B0604020202020204"/>
                <a:ea typeface="+mn-ea"/>
                <a:cs typeface="+mn-cs"/>
              </a:rPr>
              <a:t>ختم الجاهزية المدنية</a:t>
            </a:r>
          </a:p>
        </p:txBody>
      </p:sp>
      <p:sp>
        <p:nvSpPr>
          <p:cNvPr id="32" name="Rectangle: Rounded Corners 31" descr="Meeting with solid fill">
            <a:extLst>
              <a:ext uri="{FF2B5EF4-FFF2-40B4-BE49-F238E27FC236}">
                <a16:creationId xmlns:a16="http://schemas.microsoft.com/office/drawing/2014/main" id="{00A13B84-967F-4CFA-99C5-18FCE06A85CF}"/>
              </a:ext>
              <a:ext uri="{C183D7F6-B498-43B3-948B-1728B52AA6E4}">
                <adec:decorative xmlns:adec="http://schemas.microsoft.com/office/drawing/2017/decorative" val="1"/>
              </a:ext>
            </a:extLst>
          </p:cNvPr>
          <p:cNvSpPr/>
          <p:nvPr/>
        </p:nvSpPr>
        <p:spPr>
          <a:xfrm>
            <a:off x="7637142" y="3560375"/>
            <a:ext cx="579340" cy="579340"/>
          </a:xfrm>
          <a:prstGeom prst="roundRect">
            <a:avLst>
              <a:gd name="adj" fmla="val 16670"/>
            </a:avLst>
          </a:prstGeom>
          <a:blipFill>
            <a:blip r:embed="rId5">
              <a:extLst>
                <a:ext uri="{96DAC541-7B7A-43D3-8B79-37D633B846F1}">
                  <asvg:svgBlip xmlns:asvg="http://schemas.microsoft.com/office/drawing/2016/SVG/main" r:embed="rId6"/>
                </a:ext>
              </a:extLst>
            </a:blip>
            <a:stretch>
              <a:fillRect/>
            </a:stretch>
          </a:blipFill>
          <a:ln w="15875" cap="flat" cmpd="sng" algn="ctr">
            <a:solidFill>
              <a:sysClr val="window" lastClr="FFFFFF">
                <a:hueOff val="0"/>
                <a:satOff val="0"/>
                <a:lumOff val="0"/>
                <a:alphaOff val="0"/>
              </a:sysClr>
            </a:solidFill>
            <a:prstDash val="solid"/>
          </a:ln>
          <a:effectLst/>
        </p:spPr>
      </p:sp>
      <p:sp>
        <p:nvSpPr>
          <p:cNvPr id="19" name="Content Placeholder 12">
            <a:extLst>
              <a:ext uri="{FF2B5EF4-FFF2-40B4-BE49-F238E27FC236}">
                <a16:creationId xmlns:a16="http://schemas.microsoft.com/office/drawing/2014/main" id="{EBE8E65F-4662-4D5E-BA8D-4FD8931E0075}"/>
              </a:ext>
            </a:extLst>
          </p:cNvPr>
          <p:cNvSpPr txBox="1">
            <a:spLocks/>
          </p:cNvSpPr>
          <p:nvPr/>
        </p:nvSpPr>
        <p:spPr>
          <a:xfrm>
            <a:off x="8216482" y="4192757"/>
            <a:ext cx="2752344" cy="576072"/>
          </a:xfrm>
          <a:prstGeom prst="roundRect">
            <a:avLst/>
          </a:prstGeom>
          <a:solidFill>
            <a:srgbClr val="70AD47">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1"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kumimoji="0" lang="ar" sz="1800" b="0" i="0" u="none" strike="noStrike" kern="1200" cap="none" spc="0" normalizeH="0" baseline="0" dirty="0">
                <a:ln>
                  <a:noFill/>
                </a:ln>
                <a:solidFill>
                  <a:sysClr val="windowText" lastClr="000000"/>
                </a:solidFill>
                <a:effectLst/>
                <a:uLnTx/>
                <a:uFillTx/>
                <a:latin typeface="Arial" panose="020B0604020202020204"/>
                <a:ea typeface="+mn-ea"/>
                <a:cs typeface="+mn-cs"/>
              </a:rPr>
              <a:t>ختم </a:t>
            </a:r>
            <a:r>
              <a:rPr lang="ar-SA" sz="1800" dirty="0">
                <a:solidFill>
                  <a:sysClr val="windowText" lastClr="000000"/>
                </a:solidFill>
                <a:latin typeface="Arial" panose="020B0604020202020204"/>
              </a:rPr>
              <a:t>اجادة اللغة</a:t>
            </a:r>
            <a:r>
              <a:rPr kumimoji="0" lang="ar" sz="1800" b="0" i="0" u="none" strike="noStrike" kern="1200" cap="none" spc="0" normalizeH="0" baseline="0" dirty="0">
                <a:ln>
                  <a:noFill/>
                </a:ln>
                <a:solidFill>
                  <a:sysClr val="windowText" lastClr="000000"/>
                </a:solidFill>
                <a:effectLst/>
                <a:uLnTx/>
                <a:uFillTx/>
                <a:latin typeface="Arial" panose="020B0604020202020204"/>
                <a:ea typeface="+mn-ea"/>
                <a:cs typeface="+mn-cs"/>
              </a:rPr>
              <a:t> قراءة وكتابة</a:t>
            </a:r>
          </a:p>
        </p:txBody>
      </p:sp>
      <p:sp>
        <p:nvSpPr>
          <p:cNvPr id="28" name="Rectangle: Rounded Corners 27">
            <a:extLst>
              <a:ext uri="{FF2B5EF4-FFF2-40B4-BE49-F238E27FC236}">
                <a16:creationId xmlns:a16="http://schemas.microsoft.com/office/drawing/2014/main" id="{90F51D13-4700-40AF-82FB-E5B1C66DEE15}"/>
              </a:ext>
              <a:ext uri="{C183D7F6-B498-43B3-948B-1728B52AA6E4}">
                <adec:decorative xmlns:adec="http://schemas.microsoft.com/office/drawing/2017/decorative" val="1"/>
              </a:ext>
            </a:extLst>
          </p:cNvPr>
          <p:cNvSpPr/>
          <p:nvPr/>
        </p:nvSpPr>
        <p:spPr>
          <a:xfrm>
            <a:off x="7597377" y="4845656"/>
            <a:ext cx="579340" cy="579340"/>
          </a:xfrm>
          <a:prstGeom prst="roundRect">
            <a:avLst>
              <a:gd name="adj" fmla="val 16670"/>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20" name="Content Placeholder 13">
            <a:extLst>
              <a:ext uri="{FF2B5EF4-FFF2-40B4-BE49-F238E27FC236}">
                <a16:creationId xmlns:a16="http://schemas.microsoft.com/office/drawing/2014/main" id="{39AF6562-B8B7-4AA1-9544-46D9DA3DE6E8}"/>
              </a:ext>
            </a:extLst>
          </p:cNvPr>
          <p:cNvSpPr txBox="1">
            <a:spLocks/>
          </p:cNvSpPr>
          <p:nvPr/>
        </p:nvSpPr>
        <p:spPr>
          <a:xfrm>
            <a:off x="8216482" y="4809160"/>
            <a:ext cx="2752344" cy="576072"/>
          </a:xfrm>
          <a:prstGeom prst="roundRect">
            <a:avLst/>
          </a:prstGeom>
          <a:solidFill>
            <a:srgbClr val="5B9BD5">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1"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kumimoji="0" lang="ar" sz="1800" b="0" i="0" u="none" strike="noStrike" kern="1200" cap="none" spc="0" normalizeH="0" baseline="0" dirty="0">
                <a:ln>
                  <a:noFill/>
                </a:ln>
                <a:solidFill>
                  <a:sysClr val="windowText" lastClr="000000"/>
                </a:solidFill>
                <a:effectLst/>
                <a:uLnTx/>
                <a:uFillTx/>
                <a:latin typeface="Arial" panose="020B0604020202020204"/>
                <a:ea typeface="+mn-ea"/>
                <a:cs typeface="+mn-cs"/>
              </a:rPr>
              <a:t>المصادقة </a:t>
            </a:r>
            <a:r>
              <a:rPr kumimoji="0" lang="ar-SA" sz="1800" b="0" i="0" u="none" strike="noStrike" kern="1200" cap="none" spc="0" normalizeH="0" baseline="0" dirty="0">
                <a:ln>
                  <a:noFill/>
                </a:ln>
                <a:solidFill>
                  <a:sysClr val="windowText" lastClr="000000"/>
                </a:solidFill>
                <a:effectLst/>
                <a:uLnTx/>
                <a:uFillTx/>
                <a:latin typeface="Arial" panose="020B0604020202020204"/>
                <a:ea typeface="+mn-ea"/>
                <a:cs typeface="+mn-cs"/>
              </a:rPr>
              <a:t>على </a:t>
            </a:r>
            <a:r>
              <a:rPr kumimoji="0" lang="ar" sz="1800" b="0" i="0" u="none" strike="noStrike" kern="1200" cap="none" spc="0" normalizeH="0" baseline="0" dirty="0">
                <a:ln>
                  <a:noFill/>
                </a:ln>
                <a:solidFill>
                  <a:sysClr val="windowText" lastClr="000000"/>
                </a:solidFill>
                <a:effectLst/>
                <a:uLnTx/>
                <a:uFillTx/>
                <a:latin typeface="Arial" panose="020B0604020202020204"/>
                <a:ea typeface="+mn-ea"/>
                <a:cs typeface="+mn-cs"/>
              </a:rPr>
              <a:t>مرتبة الشرف</a:t>
            </a:r>
          </a:p>
        </p:txBody>
      </p:sp>
      <p:sp>
        <p:nvSpPr>
          <p:cNvPr id="29" name="Rectangle: Rounded Corners 28">
            <a:extLst>
              <a:ext uri="{FF2B5EF4-FFF2-40B4-BE49-F238E27FC236}">
                <a16:creationId xmlns:a16="http://schemas.microsoft.com/office/drawing/2014/main" id="{58C4335D-B7B7-4943-9F4E-5BD00D1248D6}"/>
              </a:ext>
              <a:ext uri="{C183D7F6-B498-43B3-948B-1728B52AA6E4}">
                <adec:decorative xmlns:adec="http://schemas.microsoft.com/office/drawing/2017/decorative" val="1"/>
              </a:ext>
            </a:extLst>
          </p:cNvPr>
          <p:cNvSpPr/>
          <p:nvPr/>
        </p:nvSpPr>
        <p:spPr>
          <a:xfrm>
            <a:off x="7628772" y="5525087"/>
            <a:ext cx="579340" cy="579340"/>
          </a:xfrm>
          <a:prstGeom prst="roundRect">
            <a:avLst>
              <a:gd name="adj" fmla="val 16670"/>
            </a:avLst>
          </a:prstGeom>
          <a: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21" name="Content Placeholder 14">
            <a:extLst>
              <a:ext uri="{FF2B5EF4-FFF2-40B4-BE49-F238E27FC236}">
                <a16:creationId xmlns:a16="http://schemas.microsoft.com/office/drawing/2014/main" id="{62B95AFE-E6E4-4DFD-B1C7-499CBFCC5E1A}"/>
              </a:ext>
            </a:extLst>
          </p:cNvPr>
          <p:cNvSpPr txBox="1">
            <a:spLocks/>
          </p:cNvSpPr>
          <p:nvPr/>
        </p:nvSpPr>
        <p:spPr>
          <a:xfrm>
            <a:off x="8216482" y="5432215"/>
            <a:ext cx="2752344" cy="731520"/>
          </a:xfrm>
          <a:prstGeom prst="roundRect">
            <a:avLst/>
          </a:prstGeom>
          <a:solidFill>
            <a:srgbClr val="F3EBF9"/>
          </a:solidFill>
          <a:ln w="25400" cap="flat" cmpd="sng" algn="ctr">
            <a:solidFill>
              <a:sysClr val="window" lastClr="FFFFFF"/>
            </a:solidFill>
            <a:prstDash val="solid"/>
          </a:ln>
          <a:effectLst/>
        </p:spPr>
        <p:txBody>
          <a:bodyPr vert="horz" lIns="0" tIns="45720" rIns="0" bIns="45720" rtlCol="0">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1"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kumimoji="0" lang="ar" sz="1800" b="0" i="0" u="none" strike="noStrike" kern="1200" cap="none" spc="0" normalizeH="0" baseline="0">
                <a:ln>
                  <a:noFill/>
                </a:ln>
                <a:solidFill>
                  <a:sysClr val="windowText" lastClr="000000"/>
                </a:solidFill>
                <a:effectLst/>
                <a:uLnTx/>
                <a:uFillTx/>
                <a:latin typeface="Arial" panose="020B0604020202020204"/>
                <a:ea typeface="+mn-ea"/>
                <a:cs typeface="+mn-cs"/>
              </a:rPr>
              <a:t>إتقان الرياضيات و / أو العلوم</a:t>
            </a:r>
          </a:p>
        </p:txBody>
      </p:sp>
      <p:pic>
        <p:nvPicPr>
          <p:cNvPr id="5" name="Picture 4">
            <a:extLst>
              <a:ext uri="{FF2B5EF4-FFF2-40B4-BE49-F238E27FC236}">
                <a16:creationId xmlns:a16="http://schemas.microsoft.com/office/drawing/2014/main" id="{4048BD2B-35E6-41AE-A4F8-18F5E5246412}"/>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1170600" y="4380652"/>
            <a:ext cx="2583644" cy="17237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18547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1B6F-BE7E-4F77-A3D5-B68AB451F7A3}"/>
              </a:ext>
            </a:extLst>
          </p:cNvPr>
          <p:cNvSpPr>
            <a:spLocks noGrp="1"/>
          </p:cNvSpPr>
          <p:nvPr>
            <p:ph type="title"/>
          </p:nvPr>
        </p:nvSpPr>
        <p:spPr/>
        <p:txBody>
          <a:bodyPr vert="horz" lIns="91440" tIns="45720" rIns="91440" bIns="45720" rtlCol="0" anchor="b">
            <a:normAutofit/>
          </a:bodyPr>
          <a:lstStyle/>
          <a:p>
            <a:pPr algn="r" rtl="1"/>
            <a:r>
              <a:rPr lang="ar" b="0" i="0" u="none" baseline="0">
                <a:solidFill>
                  <a:srgbClr val="FFFEFF"/>
                </a:solidFill>
              </a:rPr>
              <a:t>مؤهلات التخرج التي ليست دبلومات</a:t>
            </a:r>
          </a:p>
        </p:txBody>
      </p:sp>
      <p:sp>
        <p:nvSpPr>
          <p:cNvPr id="4" name="Text Placeholder 3">
            <a:extLst>
              <a:ext uri="{FF2B5EF4-FFF2-40B4-BE49-F238E27FC236}">
                <a16:creationId xmlns:a16="http://schemas.microsoft.com/office/drawing/2014/main" id="{B12DBC98-5905-49A5-9650-8ED80CDC15F6}"/>
              </a:ext>
            </a:extLst>
          </p:cNvPr>
          <p:cNvSpPr>
            <a:spLocks noGrp="1"/>
          </p:cNvSpPr>
          <p:nvPr>
            <p:ph type="body" idx="1"/>
          </p:nvPr>
        </p:nvSpPr>
        <p:spPr>
          <a:xfrm>
            <a:off x="1727278" y="4545329"/>
            <a:ext cx="3657600" cy="536005"/>
          </a:xfrm>
        </p:spPr>
        <p:txBody>
          <a:bodyPr anchor="ctr"/>
          <a:lstStyle/>
          <a:p>
            <a:pPr algn="ctr" rtl="1"/>
            <a:r>
              <a:rPr lang="ar" b="0" i="0" u="none" baseline="0">
                <a:solidFill>
                  <a:schemeClr val="tx1"/>
                </a:solidFill>
              </a:rPr>
              <a:t>مؤهل التخرج للمهارات والانجاز</a:t>
            </a:r>
          </a:p>
        </p:txBody>
      </p:sp>
      <p:pic>
        <p:nvPicPr>
          <p:cNvPr id="10" name="Content Placeholder 9" descr="Classroom with solid fill">
            <a:extLst>
              <a:ext uri="{FF2B5EF4-FFF2-40B4-BE49-F238E27FC236}">
                <a16:creationId xmlns:a16="http://schemas.microsoft.com/office/drawing/2014/main" id="{9D275F77-3FDE-4C67-B39A-BF742EB553E1}"/>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52460" y="2803180"/>
            <a:ext cx="1554480" cy="1554480"/>
          </a:xfrm>
        </p:spPr>
      </p:pic>
      <p:sp>
        <p:nvSpPr>
          <p:cNvPr id="6" name="Text Placeholder 5">
            <a:extLst>
              <a:ext uri="{FF2B5EF4-FFF2-40B4-BE49-F238E27FC236}">
                <a16:creationId xmlns:a16="http://schemas.microsoft.com/office/drawing/2014/main" id="{45326B10-C4B7-4D36-94F2-9C872D75A882}"/>
              </a:ext>
            </a:extLst>
          </p:cNvPr>
          <p:cNvSpPr>
            <a:spLocks noGrp="1"/>
          </p:cNvSpPr>
          <p:nvPr>
            <p:ph type="body" sz="quarter" idx="3"/>
          </p:nvPr>
        </p:nvSpPr>
        <p:spPr>
          <a:xfrm>
            <a:off x="6807122" y="4527961"/>
            <a:ext cx="3657600" cy="553373"/>
          </a:xfrm>
        </p:spPr>
        <p:txBody>
          <a:bodyPr anchor="ctr"/>
          <a:lstStyle/>
          <a:p>
            <a:pPr algn="ctr" rtl="1"/>
            <a:r>
              <a:rPr lang="ar" b="0" i="0" u="none" baseline="0">
                <a:solidFill>
                  <a:schemeClr val="tx1"/>
                </a:solidFill>
              </a:rPr>
              <a:t>مؤهل التخرج للتطوير الوظيفي والدراسات المهنية (CDOS)</a:t>
            </a:r>
          </a:p>
        </p:txBody>
      </p:sp>
      <p:pic>
        <p:nvPicPr>
          <p:cNvPr id="12" name="Content Placeholder 11" descr="Diploma with solid fill">
            <a:extLst>
              <a:ext uri="{FF2B5EF4-FFF2-40B4-BE49-F238E27FC236}">
                <a16:creationId xmlns:a16="http://schemas.microsoft.com/office/drawing/2014/main" id="{90384ECD-81C3-4526-826D-C9940EC9DF03}"/>
              </a:ext>
            </a:extLst>
          </p:cNvPr>
          <p:cNvPicPr>
            <a:picLocks noGrp="1" noChangeAspect="1"/>
          </p:cNvPicPr>
          <p:nvPr>
            <p:ph sz="quarter" idx="4"/>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85062" y="2803180"/>
            <a:ext cx="1554480" cy="1554480"/>
          </a:xfrm>
        </p:spPr>
      </p:pic>
    </p:spTree>
    <p:extLst>
      <p:ext uri="{BB962C8B-B14F-4D97-AF65-F5344CB8AC3E}">
        <p14:creationId xmlns:p14="http://schemas.microsoft.com/office/powerpoint/2010/main" val="4222830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5FDEA3-3A22-489F-AA18-6C39476056B5}"/>
              </a:ext>
            </a:extLst>
          </p:cNvPr>
          <p:cNvSpPr>
            <a:spLocks noGrp="1"/>
          </p:cNvSpPr>
          <p:nvPr>
            <p:ph type="title"/>
          </p:nvPr>
        </p:nvSpPr>
        <p:spPr/>
        <p:txBody>
          <a:bodyPr/>
          <a:lstStyle/>
          <a:p>
            <a:pPr algn="r" rtl="1"/>
            <a:r>
              <a:rPr lang="ar" b="0" i="0" u="none" baseline="0"/>
              <a:t>المرحلة الأولى: جمع المعلومات والتعلم</a:t>
            </a:r>
            <a:br>
              <a:rPr lang="ar"/>
            </a:br>
            <a:r>
              <a:rPr lang="ar" b="0" i="0" u="none" baseline="0"/>
              <a:t>والاجتماعات الاقليمية والتغذية الراجعة</a:t>
            </a:r>
          </a:p>
        </p:txBody>
      </p:sp>
      <p:sp>
        <p:nvSpPr>
          <p:cNvPr id="8" name="Content Placeholder 7">
            <a:extLst>
              <a:ext uri="{FF2B5EF4-FFF2-40B4-BE49-F238E27FC236}">
                <a16:creationId xmlns:a16="http://schemas.microsoft.com/office/drawing/2014/main" id="{09259961-4AD7-4C08-9097-F65F5DCB5880}"/>
              </a:ext>
            </a:extLst>
          </p:cNvPr>
          <p:cNvSpPr>
            <a:spLocks noGrp="1"/>
          </p:cNvSpPr>
          <p:nvPr>
            <p:ph idx="1"/>
          </p:nvPr>
        </p:nvSpPr>
        <p:spPr>
          <a:xfrm>
            <a:off x="727497" y="1987296"/>
            <a:ext cx="10550104" cy="4570074"/>
          </a:xfrm>
        </p:spPr>
        <p:txBody>
          <a:bodyPr>
            <a:noAutofit/>
          </a:bodyPr>
          <a:lstStyle/>
          <a:p>
            <a:pPr marL="342900" lvl="0" indent="-342900" algn="r" rtl="1">
              <a:spcAft>
                <a:spcPts val="1800"/>
              </a:spcAft>
              <a:buFont typeface="+mj-lt"/>
              <a:buAutoNum type="arabicPeriod"/>
            </a:pPr>
            <a:r>
              <a:rPr lang="ar" sz="2200" b="0" i="0" u="none" baseline="0">
                <a:solidFill>
                  <a:schemeClr val="tx1"/>
                </a:solidFill>
              </a:rPr>
              <a:t>ما الذي نريد أن يعرفه جميع الطلاب وأن يكونوا قادرين على فعله قبل التخرج؟</a:t>
            </a:r>
            <a:endParaRPr lang="ar" sz="2200" b="1" dirty="0">
              <a:solidFill>
                <a:schemeClr val="tx1"/>
              </a:solidFill>
            </a:endParaRPr>
          </a:p>
          <a:p>
            <a:pPr marL="342900" lvl="0" indent="-342900" algn="r" rtl="1">
              <a:spcAft>
                <a:spcPts val="1800"/>
              </a:spcAft>
              <a:buFont typeface="+mj-lt"/>
              <a:buAutoNum type="arabicPeriod"/>
            </a:pPr>
            <a:r>
              <a:rPr lang="ar" sz="2200" b="0" i="0" u="none" baseline="0">
                <a:solidFill>
                  <a:schemeClr val="tx1"/>
                </a:solidFill>
              </a:rPr>
              <a:t>كيف نريد من جميع الطلاب إظهار هذه المعرفة والمهارات، مع الاستفادة من ثقافاتهم ولغاتهم وخبراتهم؟ </a:t>
            </a:r>
            <a:endParaRPr lang="ar" sz="2200" b="1" dirty="0">
              <a:solidFill>
                <a:schemeClr val="tx1"/>
              </a:solidFill>
            </a:endParaRPr>
          </a:p>
          <a:p>
            <a:pPr marL="342900" lvl="0" indent="-342900" algn="r" rtl="1">
              <a:spcAft>
                <a:spcPts val="1800"/>
              </a:spcAft>
              <a:buFont typeface="+mj-lt"/>
              <a:buAutoNum type="arabicPeriod"/>
            </a:pPr>
            <a:r>
              <a:rPr lang="ar" sz="2200" b="0" i="0" u="none" baseline="0">
                <a:solidFill>
                  <a:schemeClr val="tx1"/>
                </a:solidFill>
              </a:rPr>
              <a:t>كيف تقيس التعلم والإنجاز (من حيث علاقته بالإجابات على رقم 2 أعلاه) للتأكد من أنها مؤشرات لإتمام المرحلة الثانوية مع إتاحة الفرص لجميع الطلاب للنجاح؟</a:t>
            </a:r>
          </a:p>
          <a:p>
            <a:pPr marL="342900" lvl="0" indent="-342900" algn="r" rtl="1">
              <a:spcAft>
                <a:spcPts val="1800"/>
              </a:spcAft>
              <a:buFont typeface="+mj-lt"/>
              <a:buAutoNum type="arabicPeriod"/>
            </a:pPr>
            <a:r>
              <a:rPr lang="ar" sz="2200" b="0" i="0" u="none" baseline="0">
                <a:solidFill>
                  <a:schemeClr val="tx1"/>
                </a:solidFill>
              </a:rPr>
              <a:t>كيف يمكن لمقاييس الإنجاز أن يعكس بدقة مهارات ومعرفة مجموعاتنا الخاصة، مثل الطلاب ذوي الإعاقة ومتعلمي اللغة الإنجليزية؟ </a:t>
            </a:r>
            <a:endParaRPr lang="ar" sz="2200" b="1" dirty="0">
              <a:solidFill>
                <a:schemeClr val="tx1"/>
              </a:solidFill>
            </a:endParaRPr>
          </a:p>
          <a:p>
            <a:pPr marL="342900" lvl="0" indent="-342900" algn="r" rtl="1">
              <a:spcAft>
                <a:spcPts val="1800"/>
              </a:spcAft>
              <a:buFont typeface="+mj-lt"/>
              <a:buAutoNum type="arabicPeriod"/>
            </a:pPr>
            <a:r>
              <a:rPr lang="ar" sz="2200" b="0" i="0" u="none" baseline="0">
                <a:solidFill>
                  <a:schemeClr val="tx1"/>
                </a:solidFill>
              </a:rPr>
              <a:t>ما هي متطلبات الدورة أو الاختبارات التي ستضمن أن جميع الطلاب مستعدين الدراسة الجامعية والوظائف والمشاركة المدنية؟</a:t>
            </a:r>
          </a:p>
        </p:txBody>
      </p:sp>
    </p:spTree>
    <p:extLst>
      <p:ext uri="{BB962C8B-B14F-4D97-AF65-F5344CB8AC3E}">
        <p14:creationId xmlns:p14="http://schemas.microsoft.com/office/powerpoint/2010/main" val="2192098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581193" y="729658"/>
            <a:ext cx="11029616" cy="988332"/>
          </a:xfrm>
          <a:noFill/>
          <a:ln>
            <a:noFill/>
          </a:ln>
        </p:spPr>
        <p:txBody>
          <a:bodyPr spcFirstLastPara="1" wrap="square" lIns="91425" tIns="45700" rIns="91425" bIns="45700" anchor="b" anchorCtr="0">
            <a:normAutofit/>
          </a:bodyPr>
          <a:lstStyle/>
          <a:p>
            <a:pPr lvl="0" algn="r" rtl="1"/>
            <a:r>
              <a:rPr lang="ar" b="0" i="0" u="none" baseline="0"/>
              <a:t>شارك افكارك</a:t>
            </a:r>
          </a:p>
        </p:txBody>
      </p:sp>
    </p:spTree>
  </p:cSld>
  <p:clrMapOvr>
    <a:masterClrMapping/>
  </p:clrMapOvr>
</p:sld>
</file>

<file path=ppt/theme/theme1.xml><?xml version="1.0" encoding="utf-8"?>
<a:theme xmlns:a="http://schemas.openxmlformats.org/drawingml/2006/main" name="NYSED Theme">
  <a:themeElements>
    <a:clrScheme name="NYSED">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NYSED Theme">
  <a:themeElements>
    <a:clrScheme name="NYSED">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E4249FBCB944A448AFFC7AD2E1DCB2B" ma:contentTypeVersion="4" ma:contentTypeDescription="Create a new document." ma:contentTypeScope="" ma:versionID="85d326406765f866bd9c3ba3283f0e43">
  <xsd:schema xmlns:xsd="http://www.w3.org/2001/XMLSchema" xmlns:xs="http://www.w3.org/2001/XMLSchema" xmlns:p="http://schemas.microsoft.com/office/2006/metadata/properties" xmlns:ns2="d4c58313-62f2-4220-8f30-ad70544df92a" targetNamespace="http://schemas.microsoft.com/office/2006/metadata/properties" ma:root="true" ma:fieldsID="517d167714c86406f05fc1de6f87d2c8" ns2:_="">
    <xsd:import namespace="d4c58313-62f2-4220-8f30-ad70544df9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c58313-62f2-4220-8f30-ad70544df9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11FF3E-F02A-45CE-A054-54909DD4F772}">
  <ds:schemaRefs>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d4c58313-62f2-4220-8f30-ad70544df92a"/>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12C1628-4BAA-49E1-A6CE-99125483B0EC}">
  <ds:schemaRefs>
    <ds:schemaRef ds:uri="http://schemas.microsoft.com/sharepoint/v3/contenttype/forms"/>
  </ds:schemaRefs>
</ds:datastoreItem>
</file>

<file path=customXml/itemProps3.xml><?xml version="1.0" encoding="utf-8"?>
<ds:datastoreItem xmlns:ds="http://schemas.openxmlformats.org/officeDocument/2006/customXml" ds:itemID="{57CA07C3-69D9-4691-BCDB-8F40DA82B9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c58313-62f2-4220-8f30-ad70544df9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1053</TotalTime>
  <Words>2475</Words>
  <Application>Microsoft Office PowerPoint</Application>
  <PresentationFormat>Widescreen</PresentationFormat>
  <Paragraphs>212</Paragraphs>
  <Slides>11</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Adobe Kaiti Std R</vt:lpstr>
      <vt:lpstr>Arial</vt:lpstr>
      <vt:lpstr>Arial</vt:lpstr>
      <vt:lpstr>Calibri</vt:lpstr>
      <vt:lpstr>Gill Sans</vt:lpstr>
      <vt:lpstr>Gill Sans MT</vt:lpstr>
      <vt:lpstr>Noto Sans Symbols</vt:lpstr>
      <vt:lpstr>Wingdings</vt:lpstr>
      <vt:lpstr>Wingdings 2</vt:lpstr>
      <vt:lpstr>NYSED Theme</vt:lpstr>
      <vt:lpstr>2_NYSED Theme</vt:lpstr>
      <vt:lpstr>إعادة فحص إجراءات التخرج في ولاية نيويورك</vt:lpstr>
      <vt:lpstr>مقدمات</vt:lpstr>
      <vt:lpstr>متطلبات دبلومة ولاية نيويورك:  توزيع المؤهلات</vt:lpstr>
      <vt:lpstr>مسارات متعددة (+ مسار واحد)</vt:lpstr>
      <vt:lpstr>أنواع الدبلومات</vt:lpstr>
      <vt:lpstr>خيارات الختم والمصادقة</vt:lpstr>
      <vt:lpstr>مؤهلات التخرج التي ليست دبلومات</vt:lpstr>
      <vt:lpstr>المرحلة الأولى: جمع المعلومات والتعلم والاجتماعات الاقليمية والتغذية الراجعة</vt:lpstr>
      <vt:lpstr>شارك افكارك</vt:lpstr>
      <vt:lpstr>توصياتنا الرئيسية</vt:lpstr>
      <vt:lpstr>شكراً لك</vt:lpstr>
    </vt:vector>
  </TitlesOfParts>
  <Company>New York State Education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Graduation Measures in New York State - Regional Information Meeting Breakout Room Presentation - Arabic</dc:title>
  <dc:creator>New York State Education Department</dc:creator>
  <cp:lastModifiedBy>Emily Goodenough</cp:lastModifiedBy>
  <cp:revision>48</cp:revision>
  <cp:lastPrinted>2021-10-26T15:29:10Z</cp:lastPrinted>
  <dcterms:created xsi:type="dcterms:W3CDTF">2021-10-22T13:03:38Z</dcterms:created>
  <dcterms:modified xsi:type="dcterms:W3CDTF">2021-12-03T20:54:37Z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0x010100FE4249FBCB944A448AFFC7AD2E1DCB2B</vt:lpwstr>
  </property>
</Properties>
</file>