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1" r:id="rId6"/>
    <p:sldId id="262" r:id="rId7"/>
    <p:sldId id="291" r:id="rId8"/>
    <p:sldId id="263" r:id="rId9"/>
    <p:sldId id="264" r:id="rId10"/>
    <p:sldId id="266" r:id="rId11"/>
    <p:sldId id="267" r:id="rId12"/>
    <p:sldId id="269" r:id="rId13"/>
    <p:sldId id="271" r:id="rId14"/>
    <p:sldId id="272" r:id="rId15"/>
    <p:sldId id="274" r:id="rId16"/>
    <p:sldId id="275" r:id="rId17"/>
    <p:sldId id="276" r:id="rId18"/>
    <p:sldId id="277" r:id="rId19"/>
    <p:sldId id="279" r:id="rId20"/>
    <p:sldId id="281" r:id="rId21"/>
    <p:sldId id="282" r:id="rId22"/>
    <p:sldId id="283" r:id="rId23"/>
    <p:sldId id="284" r:id="rId24"/>
    <p:sldId id="285" r:id="rId25"/>
    <p:sldId id="294" r:id="rId26"/>
    <p:sldId id="287" r:id="rId27"/>
    <p:sldId id="288" r:id="rId28"/>
    <p:sldId id="290" r:id="rId29"/>
    <p:sldId id="292"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Nunito"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96" autoAdjust="0"/>
    <p:restoredTop sz="87520" autoAdjust="0"/>
  </p:normalViewPr>
  <p:slideViewPr>
    <p:cSldViewPr snapToGrid="0">
      <p:cViewPr varScale="1">
        <p:scale>
          <a:sx n="208" d="100"/>
          <a:sy n="208" d="100"/>
        </p:scale>
        <p:origin x="864" y="180"/>
      </p:cViewPr>
      <p:guideLst>
        <p:guide orient="horz" pos="1620"/>
        <p:guide pos="2880"/>
      </p:guideLst>
    </p:cSldViewPr>
  </p:slideViewPr>
  <p:outlineViewPr>
    <p:cViewPr>
      <p:scale>
        <a:sx n="33" d="100"/>
        <a:sy n="33" d="100"/>
      </p:scale>
      <p:origin x="0" y="-534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312" y="-6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bce77860c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bce77860c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bce77860c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bce77860c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ce77860c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ce77860c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ce77860c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bce77860c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ce77860c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bce77860c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bce77860c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bce77860c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bce77860c1_0_79:notes"/>
          <p:cNvSpPr>
            <a:spLocks noGrp="1" noRot="1" noChangeAspect="1"/>
          </p:cNvSpPr>
          <p:nvPr>
            <p:ph type="sldImg" idx="2"/>
          </p:nvPr>
        </p:nvSpPr>
        <p:spPr>
          <a:xfrm>
            <a:off x="381000" y="468313"/>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bce77860c1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solidFill>
                <a:schemeClr val="accent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bce77860c1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bce77860c1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ce77860c1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bce77860c1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bce77860c1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bce77860c1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ba66bd708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ba66bd708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bce77860c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bce77860c1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buNone/>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bce77860c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bce77860c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accent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bce77860c1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bce77860c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accent1"/>
              </a:solidFill>
            </a:endParaRPr>
          </a:p>
        </p:txBody>
      </p:sp>
      <p:pic>
        <p:nvPicPr>
          <p:cNvPr id="2" name="Picture 1">
            <a:extLst>
              <a:ext uri="{FF2B5EF4-FFF2-40B4-BE49-F238E27FC236}">
                <a16:creationId xmlns:a16="http://schemas.microsoft.com/office/drawing/2014/main" id="{8BE21BC9-0ABA-42A1-AEE1-54D3EC964E17}"/>
              </a:ext>
            </a:extLst>
          </p:cNvPr>
          <p:cNvPicPr>
            <a:picLocks noChangeAspect="1"/>
          </p:cNvPicPr>
          <p:nvPr/>
        </p:nvPicPr>
        <p:blipFill>
          <a:blip r:embed="rId3"/>
          <a:stretch>
            <a:fillRect/>
          </a:stretch>
        </p:blipFill>
        <p:spPr>
          <a:xfrm>
            <a:off x="967876" y="6070011"/>
            <a:ext cx="5088448" cy="1819956"/>
          </a:xfrm>
          <a:prstGeom prst="rect">
            <a:avLst/>
          </a:prstGeom>
        </p:spPr>
      </p:pic>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ce77860c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bce77860c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bce77860c1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bce77860c1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solidFill>
                <a:schemeClr val="accent1"/>
              </a:solidFill>
            </a:endParaRPr>
          </a:p>
          <a:p>
            <a:pPr marL="0" lvl="0" indent="0" algn="l" rtl="0">
              <a:spcBef>
                <a:spcPts val="0"/>
              </a:spcBef>
              <a:spcAft>
                <a:spcPts val="0"/>
              </a:spcAft>
              <a:buNone/>
            </a:pPr>
            <a:endParaRPr lang="en-US" dirty="0">
              <a:solidFill>
                <a:schemeClr val="accent1"/>
              </a:solidFill>
            </a:endParaRPr>
          </a:p>
          <a:p>
            <a:pPr marL="0" lvl="0" indent="0" algn="l" rtl="0">
              <a:spcBef>
                <a:spcPts val="0"/>
              </a:spcBef>
              <a:spcAft>
                <a:spcPts val="0"/>
              </a:spcAft>
              <a:buNone/>
            </a:pPr>
            <a:endParaRPr lang="en-US" dirty="0">
              <a:solidFill>
                <a:schemeClr val="accent1"/>
              </a:solidFill>
            </a:endParaRPr>
          </a:p>
          <a:p>
            <a:pPr marL="0" lvl="0" indent="0" algn="l" rtl="0">
              <a:spcBef>
                <a:spcPts val="0"/>
              </a:spcBef>
              <a:spcAft>
                <a:spcPts val="0"/>
              </a:spcAft>
              <a:buNone/>
            </a:pPr>
            <a:endParaRPr dirty="0">
              <a:solidFill>
                <a:schemeClr val="accent1"/>
              </a:solidFill>
            </a:endParaRPr>
          </a:p>
        </p:txBody>
      </p:sp>
      <p:pic>
        <p:nvPicPr>
          <p:cNvPr id="2" name="Picture 1">
            <a:extLst>
              <a:ext uri="{FF2B5EF4-FFF2-40B4-BE49-F238E27FC236}">
                <a16:creationId xmlns:a16="http://schemas.microsoft.com/office/drawing/2014/main" id="{D4959769-DD1E-4F4A-A937-641C650A055B}"/>
              </a:ext>
            </a:extLst>
          </p:cNvPr>
          <p:cNvPicPr>
            <a:picLocks noChangeAspect="1"/>
          </p:cNvPicPr>
          <p:nvPr/>
        </p:nvPicPr>
        <p:blipFill>
          <a:blip r:embed="rId3"/>
          <a:stretch>
            <a:fillRect/>
          </a:stretch>
        </p:blipFill>
        <p:spPr>
          <a:xfrm>
            <a:off x="1027612" y="6573264"/>
            <a:ext cx="3429001" cy="1508289"/>
          </a:xfrm>
          <a:prstGeom prst="rect">
            <a:avLst/>
          </a:prstGeom>
        </p:spPr>
      </p:pic>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bce77860c1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bce77860c1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solidFill>
                <a:schemeClr val="accent1"/>
              </a:solidFill>
            </a:endParaRPr>
          </a:p>
        </p:txBody>
      </p:sp>
      <p:pic>
        <p:nvPicPr>
          <p:cNvPr id="2" name="Picture 1">
            <a:extLst>
              <a:ext uri="{FF2B5EF4-FFF2-40B4-BE49-F238E27FC236}">
                <a16:creationId xmlns:a16="http://schemas.microsoft.com/office/drawing/2014/main" id="{D4959769-DD1E-4F4A-A937-641C650A055B}"/>
              </a:ext>
            </a:extLst>
          </p:cNvPr>
          <p:cNvPicPr>
            <a:picLocks noChangeAspect="1"/>
          </p:cNvPicPr>
          <p:nvPr/>
        </p:nvPicPr>
        <p:blipFill>
          <a:blip r:embed="rId3"/>
          <a:stretch>
            <a:fillRect/>
          </a:stretch>
        </p:blipFill>
        <p:spPr>
          <a:xfrm>
            <a:off x="1027612" y="6573264"/>
            <a:ext cx="3429001" cy="1508289"/>
          </a:xfrm>
          <a:prstGeom prst="rect">
            <a:avLst/>
          </a:prstGeom>
        </p:spPr>
      </p:pic>
    </p:spTree>
    <p:extLst>
      <p:ext uri="{BB962C8B-B14F-4D97-AF65-F5344CB8AC3E}">
        <p14:creationId xmlns:p14="http://schemas.microsoft.com/office/powerpoint/2010/main" val="396404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bce77860c1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bce77860c1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accent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bce77860c1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bce77860c1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2" name="Picture 1">
            <a:extLst>
              <a:ext uri="{FF2B5EF4-FFF2-40B4-BE49-F238E27FC236}">
                <a16:creationId xmlns:a16="http://schemas.microsoft.com/office/drawing/2014/main" id="{6B1939EF-CF92-4B3A-AA3A-7732E68659F0}"/>
              </a:ext>
            </a:extLst>
          </p:cNvPr>
          <p:cNvPicPr>
            <a:picLocks noChangeAspect="1"/>
          </p:cNvPicPr>
          <p:nvPr/>
        </p:nvPicPr>
        <p:blipFill>
          <a:blip r:embed="rId3"/>
          <a:stretch>
            <a:fillRect/>
          </a:stretch>
        </p:blipFill>
        <p:spPr>
          <a:xfrm>
            <a:off x="685800" y="5429796"/>
            <a:ext cx="4802605" cy="413655"/>
          </a:xfrm>
          <a:prstGeom prst="rect">
            <a:avLst/>
          </a:prstGeom>
        </p:spPr>
      </p:pic>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bce77860c1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bce77860c1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accent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15609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ba66bd708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bba66bd708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ba66bd708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ba66bd708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bcb1539d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bcb1539d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cb1539db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bcb1539db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1342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cb1539db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cb1539db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cb1539db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bcb1539db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www.p12.nysed.gov/facplan/EXCEL/ExcelQA062606.ht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www.p12.nysed.gov/facplan/documents/MOU-StateEducationDepartment-SchoolConstructionandLibraryGrantAgreement-SED-11-6-2017.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www.p12.nysed.gov/facplan/documents/MOU-StateEducationDepartment-SchoolConstructionandLibraryGrantAgreement-SED-11-6-2017.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p12.nysed.gov/facplan/documents/Reorg.Districts.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hyperlink" Target="http://www.p12.nysed.gov/facplan/ThirdPartyVendorReview.html" TargetMode="External"/><Relationship Id="rId13" Type="http://schemas.openxmlformats.org/officeDocument/2006/relationships/hyperlink" Target="http://www.p12.nysed.gov/mgtserv/smart_schools/docs/SmartSchoolsAllocation.pdf" TargetMode="External"/><Relationship Id="rId3" Type="http://schemas.openxmlformats.org/officeDocument/2006/relationships/hyperlink" Target="http://www.p12.nysed.gov/facplan/StaffDirectory.html" TargetMode="External"/><Relationship Id="rId7" Type="http://schemas.openxmlformats.org/officeDocument/2006/relationships/hyperlink" Target="http://www.p12.nysed.gov/facplan/articles/Projects.htm" TargetMode="External"/><Relationship Id="rId12" Type="http://schemas.openxmlformats.org/officeDocument/2006/relationships/hyperlink" Target="http://p1232.nysed.gov/mgtserv/smart_schools/ApprovedSSIPs.ht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www.p12.nysed.gov/facplan/status.html" TargetMode="External"/><Relationship Id="rId11" Type="http://schemas.openxmlformats.org/officeDocument/2006/relationships/hyperlink" Target="http://www.p12.nysed.gov/facplan/FireSafety/fire_safety_report_homepage.html" TargetMode="External"/><Relationship Id="rId5" Type="http://schemas.openxmlformats.org/officeDocument/2006/relationships/hyperlink" Target="http://www.p12.nysed.gov/facplan/SubInfo.htm" TargetMode="External"/><Relationship Id="rId10" Type="http://schemas.openxmlformats.org/officeDocument/2006/relationships/hyperlink" Target="https://stateaid.nysed.gov/build/" TargetMode="External"/><Relationship Id="rId4" Type="http://schemas.openxmlformats.org/officeDocument/2006/relationships/hyperlink" Target="http://www.p12.nysed.gov/facplan/documents/PMbyDistrict_001.htm" TargetMode="External"/><Relationship Id="rId9" Type="http://schemas.openxmlformats.org/officeDocument/2006/relationships/hyperlink" Target="http://www.p12.nysed.gov/facplan/CHANGOR1.HT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mailto:firesafety@nysed.gov" TargetMode="External"/><Relationship Id="rId3" Type="http://schemas.openxmlformats.org/officeDocument/2006/relationships/hyperlink" Target="mailto:anthony.ghent@nysed.gov" TargetMode="External"/><Relationship Id="rId7" Type="http://schemas.openxmlformats.org/officeDocument/2006/relationships/hyperlink" Target="mailto:louise.gallerie@nysed.gov"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mailto:Smartschools@nysed.gov" TargetMode="External"/><Relationship Id="rId5" Type="http://schemas.openxmlformats.org/officeDocument/2006/relationships/hyperlink" Target="mailto:wendy.clark@nysed.gov" TargetMode="External"/><Relationship Id="rId4" Type="http://schemas.openxmlformats.org/officeDocument/2006/relationships/hyperlink" Target="mailto:emscfp@nysed.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419900" y="1847700"/>
            <a:ext cx="82389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i="1" dirty="0"/>
              <a:t>Final Submission Forms Workbook</a:t>
            </a:r>
            <a:br>
              <a:rPr lang="en" i="1" dirty="0"/>
            </a:br>
            <a:r>
              <a:rPr lang="en" i="1" dirty="0"/>
              <a:t>Guidance</a:t>
            </a:r>
            <a:endParaRPr i="1" dirty="0"/>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NYSED - Office of Facilities Planning</a:t>
            </a:r>
            <a:endParaRPr dirty="0"/>
          </a:p>
        </p:txBody>
      </p:sp>
      <p:sp>
        <p:nvSpPr>
          <p:cNvPr id="130" name="Google Shape;130;p1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p:nvPr/>
        </p:nvSpPr>
        <p:spPr>
          <a:xfrm>
            <a:off x="5556738" y="417524"/>
            <a:ext cx="2974313" cy="4342176"/>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23"/>
          <p:cNvSpPr txBox="1">
            <a:spLocks noGrp="1"/>
          </p:cNvSpPr>
          <p:nvPr>
            <p:ph type="title"/>
          </p:nvPr>
        </p:nvSpPr>
        <p:spPr>
          <a:xfrm>
            <a:off x="447975" y="417525"/>
            <a:ext cx="4946524" cy="1106475"/>
          </a:xfrm>
          <a:prstGeom prst="rect">
            <a:avLst/>
          </a:prstGeom>
        </p:spPr>
        <p:txBody>
          <a:bodyPr spcFirstLastPara="1" wrap="square" lIns="91425" tIns="91425" rIns="91425" bIns="91425" anchor="t" anchorCtr="0">
            <a:normAutofit fontScale="90000"/>
          </a:bodyPr>
          <a:lstStyle/>
          <a:p>
            <a:pPr lvl="0"/>
            <a:r>
              <a:rPr lang="en" sz="2200" dirty="0"/>
              <a:t>FP-F Applicaton for Examination and Approval of Final Plans and Specifications</a:t>
            </a:r>
            <a:endParaRPr sz="2200" dirty="0"/>
          </a:p>
        </p:txBody>
      </p:sp>
      <p:sp>
        <p:nvSpPr>
          <p:cNvPr id="206" name="Google Shape;206;p23"/>
          <p:cNvSpPr txBox="1">
            <a:spLocks noGrp="1"/>
          </p:cNvSpPr>
          <p:nvPr>
            <p:ph type="body" idx="1"/>
          </p:nvPr>
        </p:nvSpPr>
        <p:spPr>
          <a:xfrm>
            <a:off x="447975" y="1426464"/>
            <a:ext cx="4946524" cy="3333236"/>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600" dirty="0">
                <a:solidFill>
                  <a:srgbClr val="073763"/>
                </a:solidFill>
                <a:latin typeface="Times New Roman"/>
                <a:cs typeface="Times New Roman"/>
              </a:rPr>
              <a:t>S</a:t>
            </a:r>
            <a:r>
              <a:rPr lang="en" sz="1600" dirty="0">
                <a:solidFill>
                  <a:srgbClr val="073763"/>
                </a:solidFill>
                <a:latin typeface="Times New Roman"/>
                <a:cs typeface="Times New Roman"/>
              </a:rPr>
              <a:t>ource of funds. </a:t>
            </a:r>
          </a:p>
          <a:p>
            <a:pPr marL="0" lvl="0" indent="0" algn="l" rtl="0">
              <a:lnSpc>
                <a:spcPct val="100000"/>
              </a:lnSpc>
              <a:spcBef>
                <a:spcPts val="0"/>
              </a:spcBef>
              <a:spcAft>
                <a:spcPts val="0"/>
              </a:spcAft>
              <a:buNone/>
            </a:pPr>
            <a:endParaRPr sz="800" dirty="0">
              <a:solidFill>
                <a:srgbClr val="073763"/>
              </a:solidFill>
              <a:latin typeface="Times New Roman"/>
              <a:cs typeface="Times New Roman"/>
            </a:endParaRPr>
          </a:p>
          <a:p>
            <a:pPr marL="0" lvl="0" indent="0" algn="l" rtl="0">
              <a:lnSpc>
                <a:spcPct val="100000"/>
              </a:lnSpc>
              <a:spcBef>
                <a:spcPts val="0"/>
              </a:spcBef>
              <a:spcAft>
                <a:spcPts val="0"/>
              </a:spcAft>
              <a:buNone/>
            </a:pPr>
            <a:r>
              <a:rPr lang="en" sz="1600" b="1" dirty="0">
                <a:solidFill>
                  <a:srgbClr val="073763"/>
                </a:solidFill>
                <a:latin typeface="Times New Roman"/>
                <a:cs typeface="Times New Roman"/>
              </a:rPr>
              <a:t>Overall</a:t>
            </a:r>
            <a:r>
              <a:rPr lang="en" sz="1600" dirty="0">
                <a:solidFill>
                  <a:srgbClr val="073763"/>
                </a:solidFill>
                <a:latin typeface="Times New Roman"/>
                <a:cs typeface="Times New Roman"/>
              </a:rPr>
              <a:t>: </a:t>
            </a:r>
          </a:p>
          <a:p>
            <a:pPr marL="285750" indent="-285750">
              <a:lnSpc>
                <a:spcPct val="100000"/>
              </a:lnSpc>
            </a:pPr>
            <a:r>
              <a:rPr lang="en" sz="1600" dirty="0">
                <a:solidFill>
                  <a:srgbClr val="073763"/>
                </a:solidFill>
                <a:latin typeface="Times New Roman"/>
                <a:cs typeface="Times New Roman"/>
              </a:rPr>
              <a:t>This column must be completed.</a:t>
            </a:r>
          </a:p>
          <a:p>
            <a:pPr marL="285750" indent="-285750">
              <a:lnSpc>
                <a:spcPct val="100000"/>
              </a:lnSpc>
            </a:pPr>
            <a:r>
              <a:rPr lang="en" sz="1600" dirty="0">
                <a:solidFill>
                  <a:srgbClr val="073763"/>
                </a:solidFill>
                <a:latin typeface="Times New Roman"/>
                <a:cs typeface="Times New Roman"/>
              </a:rPr>
              <a:t>Information comes from the proposition, budget brochure, or Board of Education resolutions.</a:t>
            </a:r>
          </a:p>
          <a:p>
            <a:pPr marL="285750" indent="-285750">
              <a:lnSpc>
                <a:spcPct val="100000"/>
              </a:lnSpc>
            </a:pPr>
            <a:r>
              <a:rPr lang="en" sz="1600" dirty="0">
                <a:solidFill>
                  <a:srgbClr val="073763"/>
                </a:solidFill>
                <a:latin typeface="Times New Roman"/>
                <a:cs typeface="Times New Roman"/>
              </a:rPr>
              <a:t>For “Other” categories, include funding source and total allocation. For example: Smart Bond, EXCEL, EPC, Legislative Grant.</a:t>
            </a:r>
          </a:p>
          <a:p>
            <a:pPr marL="285750" indent="-285750">
              <a:lnSpc>
                <a:spcPct val="100000"/>
              </a:lnSpc>
            </a:pPr>
            <a:r>
              <a:rPr lang="en" sz="1600" dirty="0">
                <a:solidFill>
                  <a:srgbClr val="073763"/>
                </a:solidFill>
                <a:latin typeface="Times New Roman"/>
                <a:cs typeface="Times New Roman"/>
              </a:rPr>
              <a:t>Voter approved Transfers to Capital are considered Budgetary Appropriations.</a:t>
            </a:r>
          </a:p>
          <a:p>
            <a:pPr marL="285750" indent="-285750">
              <a:lnSpc>
                <a:spcPct val="100000"/>
              </a:lnSpc>
            </a:pPr>
            <a:endParaRPr lang="en" sz="800" dirty="0">
              <a:solidFill>
                <a:srgbClr val="073763"/>
              </a:solidFill>
              <a:latin typeface="Times New Roman"/>
              <a:cs typeface="Times New Roman"/>
            </a:endParaRPr>
          </a:p>
          <a:p>
            <a:pPr marL="0" lvl="0" indent="0" algn="l" rtl="0">
              <a:lnSpc>
                <a:spcPct val="100000"/>
              </a:lnSpc>
              <a:spcBef>
                <a:spcPts val="0"/>
              </a:spcBef>
              <a:spcAft>
                <a:spcPts val="0"/>
              </a:spcAft>
              <a:buNone/>
            </a:pPr>
            <a:r>
              <a:rPr lang="en" sz="1600" b="1" dirty="0">
                <a:solidFill>
                  <a:srgbClr val="073763"/>
                </a:solidFill>
                <a:latin typeface="Times New Roman"/>
                <a:cs typeface="Times New Roman"/>
              </a:rPr>
              <a:t>This Project</a:t>
            </a:r>
            <a:r>
              <a:rPr lang="en" sz="1600" dirty="0">
                <a:solidFill>
                  <a:srgbClr val="073763"/>
                </a:solidFill>
                <a:latin typeface="Times New Roman"/>
                <a:cs typeface="Times New Roman"/>
              </a:rPr>
              <a:t>: </a:t>
            </a:r>
          </a:p>
          <a:p>
            <a:pPr marL="285750" indent="-285750">
              <a:lnSpc>
                <a:spcPct val="100000"/>
              </a:lnSpc>
            </a:pPr>
            <a:r>
              <a:rPr lang="en" sz="1600" dirty="0">
                <a:solidFill>
                  <a:srgbClr val="073763"/>
                </a:solidFill>
                <a:latin typeface="Times New Roman"/>
                <a:cs typeface="Times New Roman"/>
              </a:rPr>
              <a:t>In this column, enter the estimated project funding. </a:t>
            </a:r>
          </a:p>
          <a:p>
            <a:pPr marL="0" lvl="0" indent="0" algn="l" rtl="0">
              <a:lnSpc>
                <a:spcPct val="100000"/>
              </a:lnSpc>
              <a:spcBef>
                <a:spcPts val="0"/>
              </a:spcBef>
              <a:spcAft>
                <a:spcPts val="0"/>
              </a:spcAft>
              <a:buNone/>
            </a:pPr>
            <a:endParaRPr sz="1600" dirty="0">
              <a:solidFill>
                <a:srgbClr val="073763"/>
              </a:solidFill>
              <a:latin typeface="Times New Roman"/>
              <a:cs typeface="Times New Roman"/>
            </a:endParaRPr>
          </a:p>
        </p:txBody>
      </p:sp>
      <p:sp>
        <p:nvSpPr>
          <p:cNvPr id="207" name="Google Shape;207;p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dirty="0"/>
          </a:p>
        </p:txBody>
      </p:sp>
      <p:pic>
        <p:nvPicPr>
          <p:cNvPr id="3" name="Picture 2">
            <a:extLst>
              <a:ext uri="{FF2B5EF4-FFF2-40B4-BE49-F238E27FC236}">
                <a16:creationId xmlns:a16="http://schemas.microsoft.com/office/drawing/2014/main" id="{FF4D1EA4-F7DE-421D-8879-4119282E6BCB}"/>
              </a:ext>
            </a:extLst>
          </p:cNvPr>
          <p:cNvPicPr>
            <a:picLocks noChangeAspect="1"/>
          </p:cNvPicPr>
          <p:nvPr/>
        </p:nvPicPr>
        <p:blipFill>
          <a:blip r:embed="rId3"/>
          <a:stretch>
            <a:fillRect/>
          </a:stretch>
        </p:blipFill>
        <p:spPr>
          <a:xfrm>
            <a:off x="5761247" y="589900"/>
            <a:ext cx="2629487" cy="39974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p:nvPr/>
        </p:nvSpPr>
        <p:spPr>
          <a:xfrm>
            <a:off x="3377184" y="902208"/>
            <a:ext cx="5418366" cy="369260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24"/>
          <p:cNvSpPr txBox="1">
            <a:spLocks noGrp="1"/>
          </p:cNvSpPr>
          <p:nvPr>
            <p:ph type="title"/>
          </p:nvPr>
        </p:nvSpPr>
        <p:spPr>
          <a:xfrm>
            <a:off x="524510" y="377461"/>
            <a:ext cx="7505700" cy="731472"/>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FP-F Final Plans Approval  - continued</a:t>
            </a:r>
            <a:endParaRPr dirty="0"/>
          </a:p>
        </p:txBody>
      </p:sp>
      <p:sp>
        <p:nvSpPr>
          <p:cNvPr id="215" name="Google Shape;215;p24"/>
          <p:cNvSpPr txBox="1">
            <a:spLocks noGrp="1"/>
          </p:cNvSpPr>
          <p:nvPr>
            <p:ph type="body" idx="1"/>
          </p:nvPr>
        </p:nvSpPr>
        <p:spPr>
          <a:xfrm>
            <a:off x="348450" y="1108933"/>
            <a:ext cx="2884850" cy="3485880"/>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en" sz="1600" dirty="0">
                <a:solidFill>
                  <a:srgbClr val="073763"/>
                </a:solidFill>
                <a:latin typeface="Times New Roman"/>
                <a:cs typeface="Times New Roman"/>
              </a:rPr>
              <a:t>Page 2: </a:t>
            </a:r>
          </a:p>
          <a:p>
            <a:pPr marL="0" lvl="0" indent="0" rtl="0">
              <a:spcBef>
                <a:spcPts val="0"/>
              </a:spcBef>
              <a:spcAft>
                <a:spcPts val="0"/>
              </a:spcAft>
              <a:buNone/>
            </a:pPr>
            <a:endParaRPr lang="en" sz="800" dirty="0">
              <a:solidFill>
                <a:srgbClr val="073763"/>
              </a:solidFill>
              <a:latin typeface="Times New Roman"/>
              <a:cs typeface="Times New Roman"/>
            </a:endParaRPr>
          </a:p>
          <a:p>
            <a:pPr marL="285750" indent="-285750">
              <a:lnSpc>
                <a:spcPct val="100000"/>
              </a:lnSpc>
            </a:pPr>
            <a:r>
              <a:rPr lang="en" sz="1600" dirty="0">
                <a:solidFill>
                  <a:srgbClr val="073763"/>
                </a:solidFill>
                <a:latin typeface="Times New Roman"/>
                <a:cs typeface="Times New Roman"/>
              </a:rPr>
              <a:t>Correctly enter costs in appropriate categories and in applicable columns.</a:t>
            </a:r>
          </a:p>
          <a:p>
            <a:pPr marL="285750" indent="-285750">
              <a:lnSpc>
                <a:spcPct val="100000"/>
              </a:lnSpc>
            </a:pPr>
            <a:endParaRPr lang="en" sz="900" dirty="0">
              <a:solidFill>
                <a:srgbClr val="073763"/>
              </a:solidFill>
              <a:latin typeface="Times New Roman"/>
              <a:cs typeface="Times New Roman"/>
            </a:endParaRPr>
          </a:p>
          <a:p>
            <a:pPr marL="285750" indent="-285750">
              <a:lnSpc>
                <a:spcPct val="100000"/>
              </a:lnSpc>
            </a:pPr>
            <a:r>
              <a:rPr lang="en" sz="1600" dirty="0">
                <a:solidFill>
                  <a:srgbClr val="073763"/>
                </a:solidFill>
                <a:latin typeface="Times New Roman"/>
                <a:cs typeface="Times New Roman"/>
              </a:rPr>
              <a:t>Report “Swing Space” and “Other” costs in 5k: General Admin. Costs.</a:t>
            </a:r>
          </a:p>
          <a:p>
            <a:pPr marL="285750" indent="-285750">
              <a:lnSpc>
                <a:spcPct val="100000"/>
              </a:lnSpc>
            </a:pPr>
            <a:endParaRPr lang="en" sz="800" dirty="0">
              <a:solidFill>
                <a:srgbClr val="073763"/>
              </a:solidFill>
              <a:latin typeface="Times New Roman"/>
              <a:cs typeface="Times New Roman"/>
            </a:endParaRPr>
          </a:p>
          <a:p>
            <a:pPr marL="285750" indent="-285750">
              <a:lnSpc>
                <a:spcPct val="100000"/>
              </a:lnSpc>
            </a:pPr>
            <a:r>
              <a:rPr lang="en" sz="1600" dirty="0">
                <a:solidFill>
                  <a:srgbClr val="073763"/>
                </a:solidFill>
                <a:latin typeface="Times New Roman"/>
                <a:cs typeface="Times New Roman"/>
              </a:rPr>
              <a:t>Report Sitework on line 5n. </a:t>
            </a:r>
          </a:p>
          <a:p>
            <a:pPr marL="285750" indent="-285750">
              <a:lnSpc>
                <a:spcPct val="100000"/>
              </a:lnSpc>
            </a:pPr>
            <a:endParaRPr lang="en" sz="800" dirty="0">
              <a:solidFill>
                <a:srgbClr val="073763"/>
              </a:solidFill>
              <a:latin typeface="Times New Roman"/>
              <a:cs typeface="Times New Roman"/>
            </a:endParaRPr>
          </a:p>
          <a:p>
            <a:pPr marL="285750" indent="-285750">
              <a:lnSpc>
                <a:spcPct val="100000"/>
              </a:lnSpc>
            </a:pPr>
            <a:r>
              <a:rPr lang="en" sz="1600" dirty="0">
                <a:solidFill>
                  <a:srgbClr val="073763"/>
                </a:solidFill>
                <a:latin typeface="Times New Roman"/>
                <a:cs typeface="Times New Roman"/>
              </a:rPr>
              <a:t>Furniture and equipment must be reported on line 5p. </a:t>
            </a:r>
          </a:p>
          <a:p>
            <a:pPr marL="0" lvl="0" indent="0" algn="l" rtl="0">
              <a:lnSpc>
                <a:spcPct val="100000"/>
              </a:lnSpc>
              <a:spcBef>
                <a:spcPts val="0"/>
              </a:spcBef>
              <a:spcAft>
                <a:spcPts val="0"/>
              </a:spcAft>
              <a:buNone/>
            </a:pPr>
            <a:endParaRPr lang="en" dirty="0"/>
          </a:p>
          <a:p>
            <a:pPr marL="0" lvl="0" indent="0" algn="l" rtl="0">
              <a:spcBef>
                <a:spcPts val="0"/>
              </a:spcBef>
              <a:spcAft>
                <a:spcPts val="0"/>
              </a:spcAft>
              <a:buNone/>
            </a:pPr>
            <a:endParaRPr dirty="0"/>
          </a:p>
        </p:txBody>
      </p:sp>
      <p:sp>
        <p:nvSpPr>
          <p:cNvPr id="216" name="Google Shape;216;p2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dirty="0"/>
          </a:p>
        </p:txBody>
      </p:sp>
      <p:pic>
        <p:nvPicPr>
          <p:cNvPr id="2" name="Picture 1">
            <a:extLst>
              <a:ext uri="{FF2B5EF4-FFF2-40B4-BE49-F238E27FC236}">
                <a16:creationId xmlns:a16="http://schemas.microsoft.com/office/drawing/2014/main" id="{E1943376-120C-45BE-A023-56E3475CF227}"/>
              </a:ext>
            </a:extLst>
          </p:cNvPr>
          <p:cNvPicPr>
            <a:picLocks noChangeAspect="1"/>
          </p:cNvPicPr>
          <p:nvPr/>
        </p:nvPicPr>
        <p:blipFill>
          <a:blip r:embed="rId3"/>
          <a:stretch>
            <a:fillRect/>
          </a:stretch>
        </p:blipFill>
        <p:spPr>
          <a:xfrm>
            <a:off x="3515196" y="969467"/>
            <a:ext cx="5050340" cy="2138553"/>
          </a:xfrm>
          <a:prstGeom prst="rect">
            <a:avLst/>
          </a:prstGeom>
        </p:spPr>
      </p:pic>
      <p:pic>
        <p:nvPicPr>
          <p:cNvPr id="4" name="Picture 3">
            <a:extLst>
              <a:ext uri="{FF2B5EF4-FFF2-40B4-BE49-F238E27FC236}">
                <a16:creationId xmlns:a16="http://schemas.microsoft.com/office/drawing/2014/main" id="{AD8EF820-D2E2-45CD-92A1-74B8689627AE}"/>
              </a:ext>
            </a:extLst>
          </p:cNvPr>
          <p:cNvPicPr>
            <a:picLocks noChangeAspect="1"/>
          </p:cNvPicPr>
          <p:nvPr/>
        </p:nvPicPr>
        <p:blipFill>
          <a:blip r:embed="rId4"/>
          <a:stretch>
            <a:fillRect/>
          </a:stretch>
        </p:blipFill>
        <p:spPr>
          <a:xfrm>
            <a:off x="3515196" y="3649993"/>
            <a:ext cx="5050340" cy="507522"/>
          </a:xfrm>
          <a:prstGeom prst="rect">
            <a:avLst/>
          </a:prstGeom>
        </p:spPr>
      </p:pic>
      <p:pic>
        <p:nvPicPr>
          <p:cNvPr id="5" name="Picture 4">
            <a:extLst>
              <a:ext uri="{FF2B5EF4-FFF2-40B4-BE49-F238E27FC236}">
                <a16:creationId xmlns:a16="http://schemas.microsoft.com/office/drawing/2014/main" id="{9F96B454-7567-4FF0-B251-05C7792B679F}"/>
              </a:ext>
            </a:extLst>
          </p:cNvPr>
          <p:cNvPicPr>
            <a:picLocks noChangeAspect="1"/>
          </p:cNvPicPr>
          <p:nvPr/>
        </p:nvPicPr>
        <p:blipFill>
          <a:blip r:embed="rId5"/>
          <a:stretch>
            <a:fillRect/>
          </a:stretch>
        </p:blipFill>
        <p:spPr>
          <a:xfrm>
            <a:off x="3515197" y="4231019"/>
            <a:ext cx="5050340" cy="239146"/>
          </a:xfrm>
          <a:prstGeom prst="rect">
            <a:avLst/>
          </a:prstGeom>
        </p:spPr>
      </p:pic>
      <p:pic>
        <p:nvPicPr>
          <p:cNvPr id="6" name="Picture 5">
            <a:extLst>
              <a:ext uri="{FF2B5EF4-FFF2-40B4-BE49-F238E27FC236}">
                <a16:creationId xmlns:a16="http://schemas.microsoft.com/office/drawing/2014/main" id="{4FB7EB40-8C26-4952-8067-C2E1ADF69EEA}"/>
              </a:ext>
            </a:extLst>
          </p:cNvPr>
          <p:cNvPicPr>
            <a:picLocks noChangeAspect="1"/>
          </p:cNvPicPr>
          <p:nvPr/>
        </p:nvPicPr>
        <p:blipFill>
          <a:blip r:embed="rId6"/>
          <a:stretch>
            <a:fillRect/>
          </a:stretch>
        </p:blipFill>
        <p:spPr>
          <a:xfrm>
            <a:off x="3515196" y="3164630"/>
            <a:ext cx="5050340" cy="4118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p:nvPr/>
        </p:nvSpPr>
        <p:spPr>
          <a:xfrm>
            <a:off x="4104640" y="914400"/>
            <a:ext cx="4685791" cy="3629267"/>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26"/>
          <p:cNvSpPr txBox="1">
            <a:spLocks noGrp="1"/>
          </p:cNvSpPr>
          <p:nvPr>
            <p:ph type="title"/>
          </p:nvPr>
        </p:nvSpPr>
        <p:spPr>
          <a:xfrm>
            <a:off x="619760" y="365760"/>
            <a:ext cx="7505700" cy="622333"/>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FP-EEB Evaluation of Existing Building</a:t>
            </a:r>
            <a:endParaRPr dirty="0"/>
          </a:p>
        </p:txBody>
      </p:sp>
      <p:sp>
        <p:nvSpPr>
          <p:cNvPr id="231" name="Google Shape;231;p26"/>
          <p:cNvSpPr txBox="1">
            <a:spLocks noGrp="1"/>
          </p:cNvSpPr>
          <p:nvPr>
            <p:ph type="body" idx="1"/>
          </p:nvPr>
        </p:nvSpPr>
        <p:spPr>
          <a:xfrm>
            <a:off x="443106" y="877824"/>
            <a:ext cx="3576320" cy="3899916"/>
          </a:xfrm>
          <a:prstGeom prst="rect">
            <a:avLst/>
          </a:prstGeom>
        </p:spPr>
        <p:txBody>
          <a:bodyPr spcFirstLastPara="1" wrap="square" lIns="91425" tIns="91425" rIns="91425" bIns="91425" anchor="t" anchorCtr="0">
            <a:normAutofit fontScale="25000" lnSpcReduction="20000"/>
          </a:bodyPr>
          <a:lstStyle/>
          <a:p>
            <a:pPr marL="0" lvl="0" indent="0" algn="l" rtl="0">
              <a:lnSpc>
                <a:spcPct val="120000"/>
              </a:lnSpc>
              <a:buNone/>
            </a:pPr>
            <a:r>
              <a:rPr lang="en" sz="6400" dirty="0">
                <a:solidFill>
                  <a:srgbClr val="073763"/>
                </a:solidFill>
                <a:latin typeface="Times New Roman"/>
                <a:cs typeface="Times New Roman"/>
              </a:rPr>
              <a:t>Legend:</a:t>
            </a:r>
          </a:p>
          <a:p>
            <a:pPr marL="285750" indent="-285750">
              <a:lnSpc>
                <a:spcPct val="120000"/>
              </a:lnSpc>
            </a:pPr>
            <a:r>
              <a:rPr lang="en" sz="6400" dirty="0">
                <a:solidFill>
                  <a:srgbClr val="073763"/>
                </a:solidFill>
                <a:latin typeface="Times New Roman"/>
                <a:cs typeface="Times New Roman"/>
              </a:rPr>
              <a:t>C:    Conformance.</a:t>
            </a:r>
            <a:endParaRPr sz="6400" dirty="0">
              <a:solidFill>
                <a:srgbClr val="073763"/>
              </a:solidFill>
              <a:latin typeface="Times New Roman"/>
              <a:cs typeface="Times New Roman"/>
            </a:endParaRPr>
          </a:p>
          <a:p>
            <a:pPr marL="285750" lvl="0" indent="-285750">
              <a:lnSpc>
                <a:spcPct val="120000"/>
              </a:lnSpc>
            </a:pPr>
            <a:r>
              <a:rPr lang="en" sz="6400" dirty="0">
                <a:solidFill>
                  <a:srgbClr val="073763"/>
                </a:solidFill>
                <a:latin typeface="Times New Roman"/>
                <a:cs typeface="Times New Roman"/>
              </a:rPr>
              <a:t>NC: Nonconformance.</a:t>
            </a:r>
          </a:p>
          <a:p>
            <a:pPr marL="285750" lvl="0" indent="-285750">
              <a:lnSpc>
                <a:spcPct val="120000"/>
              </a:lnSpc>
            </a:pPr>
            <a:r>
              <a:rPr lang="en" sz="6400" dirty="0">
                <a:solidFill>
                  <a:srgbClr val="073763"/>
                </a:solidFill>
                <a:latin typeface="Times New Roman"/>
                <a:cs typeface="Times New Roman"/>
              </a:rPr>
              <a:t>NA: Not applicable. </a:t>
            </a:r>
          </a:p>
          <a:p>
            <a:pPr marL="0" lvl="0" indent="0" algn="l" rtl="0">
              <a:lnSpc>
                <a:spcPct val="120000"/>
              </a:lnSpc>
              <a:buNone/>
            </a:pPr>
            <a:r>
              <a:rPr lang="en" sz="6400" dirty="0">
                <a:solidFill>
                  <a:srgbClr val="073763"/>
                </a:solidFill>
                <a:latin typeface="Times New Roman"/>
                <a:cs typeface="Times New Roman"/>
              </a:rPr>
              <a:t>REMINDER: </a:t>
            </a:r>
          </a:p>
          <a:p>
            <a:pPr marL="285750" indent="-285750">
              <a:lnSpc>
                <a:spcPct val="120000"/>
              </a:lnSpc>
            </a:pPr>
            <a:r>
              <a:rPr lang="en" sz="6400" dirty="0">
                <a:solidFill>
                  <a:srgbClr val="073763"/>
                </a:solidFill>
                <a:latin typeface="Times New Roman"/>
                <a:cs typeface="Times New Roman"/>
              </a:rPr>
              <a:t>Q 9-47: Only one selection is allowed per question. </a:t>
            </a:r>
          </a:p>
          <a:p>
            <a:pPr marL="285750" indent="-285750">
              <a:lnSpc>
                <a:spcPct val="120000"/>
              </a:lnSpc>
            </a:pPr>
            <a:r>
              <a:rPr lang="en" sz="6400" dirty="0">
                <a:solidFill>
                  <a:srgbClr val="073763"/>
                </a:solidFill>
                <a:latin typeface="Times New Roman"/>
                <a:cs typeface="Times New Roman"/>
              </a:rPr>
              <a:t>Form will be rejected when there are missing or multiple entries.</a:t>
            </a:r>
          </a:p>
          <a:p>
            <a:pPr marL="285750" indent="-285750">
              <a:lnSpc>
                <a:spcPct val="120000"/>
              </a:lnSpc>
            </a:pPr>
            <a:r>
              <a:rPr lang="en" sz="6400" dirty="0">
                <a:solidFill>
                  <a:srgbClr val="073763"/>
                </a:solidFill>
                <a:latin typeface="Times New Roman"/>
                <a:cs typeface="Times New Roman"/>
              </a:rPr>
              <a:t>Q 16: Provide the size of CLEAR opening of rescue windows. </a:t>
            </a:r>
          </a:p>
          <a:p>
            <a:pPr marL="285750" indent="-285750">
              <a:lnSpc>
                <a:spcPct val="120000"/>
              </a:lnSpc>
            </a:pPr>
            <a:r>
              <a:rPr lang="en" sz="6400" dirty="0">
                <a:solidFill>
                  <a:srgbClr val="073763"/>
                </a:solidFill>
                <a:latin typeface="Times New Roman"/>
                <a:cs typeface="Times New Roman"/>
              </a:rPr>
              <a:t>If any items are checked as NC and are not corrected in this project, provide a written explanation and select “no” for Q #51. </a:t>
            </a:r>
          </a:p>
          <a:p>
            <a:pPr marL="0" lvl="0" indent="0" algn="l" rtl="0">
              <a:spcBef>
                <a:spcPts val="1200"/>
              </a:spcBef>
              <a:spcAft>
                <a:spcPts val="1200"/>
              </a:spcAft>
              <a:buNone/>
            </a:pPr>
            <a:endParaRPr lang="en" dirty="0"/>
          </a:p>
        </p:txBody>
      </p:sp>
      <p:sp>
        <p:nvSpPr>
          <p:cNvPr id="232" name="Google Shape;232;p2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dirty="0"/>
          </a:p>
        </p:txBody>
      </p:sp>
      <p:pic>
        <p:nvPicPr>
          <p:cNvPr id="248" name="Picture 247">
            <a:extLst>
              <a:ext uri="{FF2B5EF4-FFF2-40B4-BE49-F238E27FC236}">
                <a16:creationId xmlns:a16="http://schemas.microsoft.com/office/drawing/2014/main" id="{5DAFF40E-8C36-42D1-BAEC-085340A7B52E}"/>
              </a:ext>
            </a:extLst>
          </p:cNvPr>
          <p:cNvPicPr>
            <a:picLocks noChangeAspect="1"/>
          </p:cNvPicPr>
          <p:nvPr/>
        </p:nvPicPr>
        <p:blipFill>
          <a:blip r:embed="rId3"/>
          <a:stretch>
            <a:fillRect/>
          </a:stretch>
        </p:blipFill>
        <p:spPr>
          <a:xfrm>
            <a:off x="4196080" y="996965"/>
            <a:ext cx="4502537" cy="3026396"/>
          </a:xfrm>
          <a:prstGeom prst="rect">
            <a:avLst/>
          </a:prstGeom>
        </p:spPr>
      </p:pic>
      <p:pic>
        <p:nvPicPr>
          <p:cNvPr id="249" name="Picture 248">
            <a:extLst>
              <a:ext uri="{FF2B5EF4-FFF2-40B4-BE49-F238E27FC236}">
                <a16:creationId xmlns:a16="http://schemas.microsoft.com/office/drawing/2014/main" id="{D07D5BB5-5E12-418D-BF86-96EC7B5580E7}"/>
              </a:ext>
            </a:extLst>
          </p:cNvPr>
          <p:cNvPicPr>
            <a:picLocks noChangeAspect="1"/>
          </p:cNvPicPr>
          <p:nvPr/>
        </p:nvPicPr>
        <p:blipFill>
          <a:blip r:embed="rId4"/>
          <a:stretch>
            <a:fillRect/>
          </a:stretch>
        </p:blipFill>
        <p:spPr>
          <a:xfrm>
            <a:off x="4196080" y="4088579"/>
            <a:ext cx="4502537" cy="3096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p:nvPr/>
        </p:nvSpPr>
        <p:spPr>
          <a:xfrm>
            <a:off x="3290616" y="873116"/>
            <a:ext cx="5293259" cy="390343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28"/>
          <p:cNvSpPr txBox="1">
            <a:spLocks noGrp="1"/>
          </p:cNvSpPr>
          <p:nvPr>
            <p:ph type="title"/>
          </p:nvPr>
        </p:nvSpPr>
        <p:spPr>
          <a:xfrm>
            <a:off x="560125" y="366950"/>
            <a:ext cx="7505700" cy="56754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FP-SC Scope of Proposed Project</a:t>
            </a:r>
            <a:endParaRPr dirty="0"/>
          </a:p>
        </p:txBody>
      </p:sp>
      <p:sp>
        <p:nvSpPr>
          <p:cNvPr id="250" name="Google Shape;250;p28"/>
          <p:cNvSpPr txBox="1">
            <a:spLocks noGrp="1"/>
          </p:cNvSpPr>
          <p:nvPr>
            <p:ph type="body" idx="1"/>
          </p:nvPr>
        </p:nvSpPr>
        <p:spPr>
          <a:xfrm>
            <a:off x="311499" y="873116"/>
            <a:ext cx="2979117" cy="3827976"/>
          </a:xfrm>
          <a:prstGeom prst="rect">
            <a:avLst/>
          </a:prstGeom>
        </p:spPr>
        <p:txBody>
          <a:bodyPr spcFirstLastPara="1" wrap="square" lIns="91425" tIns="91425" rIns="91425" bIns="91425" anchor="t" anchorCtr="0">
            <a:noAutofit/>
          </a:bodyPr>
          <a:lstStyle/>
          <a:p>
            <a:pPr marL="285750" indent="-285750">
              <a:lnSpc>
                <a:spcPct val="100000"/>
              </a:lnSpc>
            </a:pPr>
            <a:r>
              <a:rPr lang="en" sz="1400" dirty="0">
                <a:solidFill>
                  <a:srgbClr val="073763"/>
                </a:solidFill>
                <a:latin typeface="Times New Roman"/>
                <a:cs typeface="Times New Roman"/>
              </a:rPr>
              <a:t>Questions 7 and 8 each </a:t>
            </a:r>
            <a:r>
              <a:rPr lang="en" sz="1400" b="1" dirty="0">
                <a:solidFill>
                  <a:srgbClr val="073763"/>
                </a:solidFill>
                <a:latin typeface="Times New Roman"/>
                <a:cs typeface="Times New Roman"/>
              </a:rPr>
              <a:t>must</a:t>
            </a:r>
            <a:r>
              <a:rPr lang="en" sz="1400" dirty="0">
                <a:solidFill>
                  <a:srgbClr val="073763"/>
                </a:solidFill>
                <a:latin typeface="Times New Roman"/>
                <a:cs typeface="Times New Roman"/>
              </a:rPr>
              <a:t> have at least one appropriate selection.</a:t>
            </a:r>
          </a:p>
          <a:p>
            <a:pPr marL="171450" indent="-171450">
              <a:lnSpc>
                <a:spcPct val="100000"/>
              </a:lnSpc>
            </a:pPr>
            <a:endParaRPr lang="en" sz="800" dirty="0">
              <a:solidFill>
                <a:srgbClr val="073763"/>
              </a:solidFill>
              <a:latin typeface="Times New Roman"/>
              <a:cs typeface="Times New Roman"/>
            </a:endParaRPr>
          </a:p>
          <a:p>
            <a:pPr marL="285750" indent="-285750">
              <a:lnSpc>
                <a:spcPct val="100000"/>
              </a:lnSpc>
            </a:pPr>
            <a:r>
              <a:rPr lang="en" sz="1400" dirty="0">
                <a:solidFill>
                  <a:srgbClr val="073763"/>
                </a:solidFill>
                <a:latin typeface="Times New Roman"/>
                <a:cs typeface="Times New Roman"/>
              </a:rPr>
              <a:t>Complete question 9 if permits are required. </a:t>
            </a:r>
          </a:p>
          <a:p>
            <a:pPr marL="171450" indent="-171450">
              <a:lnSpc>
                <a:spcPct val="100000"/>
              </a:lnSpc>
            </a:pPr>
            <a:endParaRPr lang="en" sz="800" dirty="0">
              <a:solidFill>
                <a:srgbClr val="073763"/>
              </a:solidFill>
              <a:latin typeface="Times New Roman"/>
              <a:cs typeface="Times New Roman"/>
            </a:endParaRPr>
          </a:p>
          <a:p>
            <a:pPr marL="285750" indent="-285750">
              <a:lnSpc>
                <a:spcPct val="100000"/>
              </a:lnSpc>
            </a:pPr>
            <a:r>
              <a:rPr lang="en" sz="1400" dirty="0">
                <a:solidFill>
                  <a:srgbClr val="073763"/>
                </a:solidFill>
                <a:latin typeface="Times New Roman"/>
                <a:cs typeface="Times New Roman"/>
              </a:rPr>
              <a:t>SEQRA info is provided in question 10. Including the name of the lead agency and date of the resolution on the corresponding SEQRA type line. Confirm SEQRA Date matches the date on the SEQRA Resolution.</a:t>
            </a:r>
          </a:p>
          <a:p>
            <a:pPr marL="171450" indent="-171450">
              <a:lnSpc>
                <a:spcPct val="100000"/>
              </a:lnSpc>
            </a:pPr>
            <a:endParaRPr lang="en" sz="800" dirty="0">
              <a:solidFill>
                <a:srgbClr val="073763"/>
              </a:solidFill>
              <a:latin typeface="Times New Roman"/>
              <a:cs typeface="Times New Roman"/>
            </a:endParaRPr>
          </a:p>
          <a:p>
            <a:pPr marL="285750" indent="-285750">
              <a:lnSpc>
                <a:spcPct val="100000"/>
              </a:lnSpc>
            </a:pPr>
            <a:r>
              <a:rPr lang="en" sz="1400" dirty="0">
                <a:solidFill>
                  <a:srgbClr val="073763"/>
                </a:solidFill>
                <a:latin typeface="Times New Roman"/>
                <a:cs typeface="Times New Roman"/>
              </a:rPr>
              <a:t>#11g must </a:t>
            </a:r>
            <a:r>
              <a:rPr lang="en" sz="1400" b="1" dirty="0">
                <a:solidFill>
                  <a:srgbClr val="073763"/>
                </a:solidFill>
                <a:latin typeface="Times New Roman"/>
                <a:cs typeface="Times New Roman"/>
              </a:rPr>
              <a:t>not</a:t>
            </a:r>
            <a:r>
              <a:rPr lang="en" sz="1400" dirty="0">
                <a:solidFill>
                  <a:srgbClr val="073763"/>
                </a:solidFill>
                <a:latin typeface="Times New Roman"/>
                <a:cs typeface="Times New Roman"/>
              </a:rPr>
              <a:t> include a statement such as “including but not limited to…”. If included, form will be </a:t>
            </a:r>
            <a:r>
              <a:rPr lang="en" sz="1400" b="1" dirty="0">
                <a:solidFill>
                  <a:srgbClr val="073763"/>
                </a:solidFill>
                <a:latin typeface="Times New Roman"/>
                <a:cs typeface="Times New Roman"/>
              </a:rPr>
              <a:t>rejected</a:t>
            </a:r>
            <a:r>
              <a:rPr lang="en" sz="1400" dirty="0">
                <a:solidFill>
                  <a:srgbClr val="073763"/>
                </a:solidFill>
                <a:latin typeface="Times New Roman"/>
                <a:cs typeface="Times New Roman"/>
              </a:rPr>
              <a:t>. </a:t>
            </a:r>
          </a:p>
        </p:txBody>
      </p:sp>
      <p:sp>
        <p:nvSpPr>
          <p:cNvPr id="251" name="Google Shape;251;p2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dirty="0"/>
          </a:p>
        </p:txBody>
      </p:sp>
      <p:pic>
        <p:nvPicPr>
          <p:cNvPr id="3" name="Picture 2">
            <a:extLst>
              <a:ext uri="{FF2B5EF4-FFF2-40B4-BE49-F238E27FC236}">
                <a16:creationId xmlns:a16="http://schemas.microsoft.com/office/drawing/2014/main" id="{7B39B50F-9D07-4CBB-BE3A-2BAAEBB18B96}"/>
              </a:ext>
            </a:extLst>
          </p:cNvPr>
          <p:cNvPicPr>
            <a:picLocks noChangeAspect="1"/>
          </p:cNvPicPr>
          <p:nvPr/>
        </p:nvPicPr>
        <p:blipFill>
          <a:blip r:embed="rId3"/>
          <a:stretch>
            <a:fillRect/>
          </a:stretch>
        </p:blipFill>
        <p:spPr>
          <a:xfrm>
            <a:off x="3412047" y="1650564"/>
            <a:ext cx="5050396" cy="1136886"/>
          </a:xfrm>
          <a:prstGeom prst="rect">
            <a:avLst/>
          </a:prstGeom>
        </p:spPr>
      </p:pic>
      <p:pic>
        <p:nvPicPr>
          <p:cNvPr id="4" name="Picture 3">
            <a:extLst>
              <a:ext uri="{FF2B5EF4-FFF2-40B4-BE49-F238E27FC236}">
                <a16:creationId xmlns:a16="http://schemas.microsoft.com/office/drawing/2014/main" id="{B60CA23A-9A90-4F5E-AB05-65A67DD970BE}"/>
              </a:ext>
            </a:extLst>
          </p:cNvPr>
          <p:cNvPicPr>
            <a:picLocks noChangeAspect="1"/>
          </p:cNvPicPr>
          <p:nvPr/>
        </p:nvPicPr>
        <p:blipFill>
          <a:blip r:embed="rId4"/>
          <a:stretch>
            <a:fillRect/>
          </a:stretch>
        </p:blipFill>
        <p:spPr>
          <a:xfrm>
            <a:off x="3412047" y="2849244"/>
            <a:ext cx="5050396" cy="1229851"/>
          </a:xfrm>
          <a:prstGeom prst="rect">
            <a:avLst/>
          </a:prstGeom>
        </p:spPr>
      </p:pic>
      <p:pic>
        <p:nvPicPr>
          <p:cNvPr id="5" name="Picture 4">
            <a:extLst>
              <a:ext uri="{FF2B5EF4-FFF2-40B4-BE49-F238E27FC236}">
                <a16:creationId xmlns:a16="http://schemas.microsoft.com/office/drawing/2014/main" id="{36EF5424-E32C-4C70-8B61-A0E263899D39}"/>
              </a:ext>
            </a:extLst>
          </p:cNvPr>
          <p:cNvPicPr>
            <a:picLocks noChangeAspect="1"/>
          </p:cNvPicPr>
          <p:nvPr/>
        </p:nvPicPr>
        <p:blipFill>
          <a:blip r:embed="rId5"/>
          <a:stretch>
            <a:fillRect/>
          </a:stretch>
        </p:blipFill>
        <p:spPr>
          <a:xfrm>
            <a:off x="3412047" y="4146320"/>
            <a:ext cx="5050396" cy="473726"/>
          </a:xfrm>
          <a:prstGeom prst="rect">
            <a:avLst/>
          </a:prstGeom>
        </p:spPr>
      </p:pic>
      <p:pic>
        <p:nvPicPr>
          <p:cNvPr id="6" name="Picture 5">
            <a:extLst>
              <a:ext uri="{FF2B5EF4-FFF2-40B4-BE49-F238E27FC236}">
                <a16:creationId xmlns:a16="http://schemas.microsoft.com/office/drawing/2014/main" id="{03FDC58B-C2F4-4F13-8A93-CF070AB449C1}"/>
              </a:ext>
            </a:extLst>
          </p:cNvPr>
          <p:cNvPicPr>
            <a:picLocks noChangeAspect="1"/>
          </p:cNvPicPr>
          <p:nvPr/>
        </p:nvPicPr>
        <p:blipFill>
          <a:blip r:embed="rId6"/>
          <a:stretch>
            <a:fillRect/>
          </a:stretch>
        </p:blipFill>
        <p:spPr>
          <a:xfrm>
            <a:off x="3412047" y="959331"/>
            <a:ext cx="5050396" cy="6240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p:nvPr/>
        </p:nvSpPr>
        <p:spPr>
          <a:xfrm>
            <a:off x="3995926" y="1156748"/>
            <a:ext cx="4781347" cy="2116943"/>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29"/>
          <p:cNvSpPr txBox="1">
            <a:spLocks noGrp="1"/>
          </p:cNvSpPr>
          <p:nvPr>
            <p:ph type="title"/>
          </p:nvPr>
        </p:nvSpPr>
        <p:spPr>
          <a:xfrm>
            <a:off x="1044372" y="28609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Project Details Form - </a:t>
            </a:r>
            <a:r>
              <a:rPr lang="en" i="1" dirty="0"/>
              <a:t>REQUIRED</a:t>
            </a:r>
            <a:endParaRPr i="1" dirty="0"/>
          </a:p>
        </p:txBody>
      </p:sp>
      <p:sp>
        <p:nvSpPr>
          <p:cNvPr id="259" name="Google Shape;259;p29"/>
          <p:cNvSpPr txBox="1">
            <a:spLocks noGrp="1"/>
          </p:cNvSpPr>
          <p:nvPr>
            <p:ph type="body" idx="1"/>
          </p:nvPr>
        </p:nvSpPr>
        <p:spPr>
          <a:xfrm>
            <a:off x="448285" y="925489"/>
            <a:ext cx="3062275" cy="3490278"/>
          </a:xfrm>
          <a:prstGeom prst="rect">
            <a:avLst/>
          </a:prstGeom>
        </p:spPr>
        <p:txBody>
          <a:bodyPr spcFirstLastPara="1" wrap="square" lIns="91425" tIns="91425" rIns="91425" bIns="91425" anchor="t" anchorCtr="0">
            <a:normAutofit/>
          </a:bodyPr>
          <a:lstStyle/>
          <a:p>
            <a:pPr marL="285750" indent="-285750">
              <a:lnSpc>
                <a:spcPct val="100000"/>
              </a:lnSpc>
              <a:spcBef>
                <a:spcPts val="600"/>
              </a:spcBef>
            </a:pPr>
            <a:r>
              <a:rPr lang="en" sz="1200" dirty="0">
                <a:solidFill>
                  <a:srgbClr val="073763"/>
                </a:solidFill>
                <a:latin typeface="Times New Roman"/>
                <a:cs typeface="Times New Roman"/>
              </a:rPr>
              <a:t>This form is now </a:t>
            </a:r>
            <a:r>
              <a:rPr lang="en" sz="1200" b="1" dirty="0">
                <a:solidFill>
                  <a:srgbClr val="073763"/>
                </a:solidFill>
                <a:latin typeface="Times New Roman"/>
                <a:cs typeface="Times New Roman"/>
              </a:rPr>
              <a:t>required</a:t>
            </a:r>
            <a:r>
              <a:rPr lang="en" sz="1200" dirty="0">
                <a:solidFill>
                  <a:srgbClr val="073763"/>
                </a:solidFill>
                <a:latin typeface="Times New Roman"/>
                <a:cs typeface="Times New Roman"/>
              </a:rPr>
              <a:t> for </a:t>
            </a:r>
            <a:r>
              <a:rPr lang="en" sz="1200" b="1" dirty="0">
                <a:solidFill>
                  <a:srgbClr val="073763"/>
                </a:solidFill>
                <a:latin typeface="Times New Roman"/>
                <a:cs typeface="Times New Roman"/>
              </a:rPr>
              <a:t>all</a:t>
            </a:r>
            <a:r>
              <a:rPr lang="en" sz="1200" dirty="0">
                <a:solidFill>
                  <a:srgbClr val="073763"/>
                </a:solidFill>
                <a:latin typeface="Times New Roman"/>
                <a:cs typeface="Times New Roman"/>
              </a:rPr>
              <a:t> project submissions. </a:t>
            </a:r>
          </a:p>
          <a:p>
            <a:pPr marL="285750" indent="-285750">
              <a:lnSpc>
                <a:spcPct val="100000"/>
              </a:lnSpc>
              <a:spcBef>
                <a:spcPts val="600"/>
              </a:spcBef>
            </a:pPr>
            <a:r>
              <a:rPr lang="en-US" sz="1200" dirty="0">
                <a:solidFill>
                  <a:srgbClr val="073763"/>
                </a:solidFill>
                <a:latin typeface="Times New Roman"/>
                <a:cs typeface="Times New Roman"/>
              </a:rPr>
              <a:t>Provide separate lines for major portions of the work (i.e., classroom alteration, auditorium stage removal, etc.).</a:t>
            </a:r>
          </a:p>
          <a:p>
            <a:pPr marL="285750" indent="-285750">
              <a:lnSpc>
                <a:spcPct val="100000"/>
              </a:lnSpc>
              <a:spcBef>
                <a:spcPts val="600"/>
              </a:spcBef>
            </a:pPr>
            <a:r>
              <a:rPr lang="en-US" sz="1200" dirty="0">
                <a:solidFill>
                  <a:srgbClr val="073763"/>
                </a:solidFill>
                <a:latin typeface="Times New Roman"/>
                <a:cs typeface="Times New Roman"/>
              </a:rPr>
              <a:t>Also provide separate lines for items with a 15-year minimum life expectancy (see list at right) to assist in confirming aid allowances. Items replaced prematurely may have disallowances applied. </a:t>
            </a:r>
            <a:endParaRPr sz="1200" dirty="0">
              <a:solidFill>
                <a:srgbClr val="073763"/>
              </a:solidFill>
              <a:latin typeface="Times New Roman"/>
              <a:cs typeface="Times New Roman"/>
            </a:endParaRPr>
          </a:p>
          <a:p>
            <a:pPr marL="285750" indent="-285750">
              <a:lnSpc>
                <a:spcPct val="100000"/>
              </a:lnSpc>
              <a:spcBef>
                <a:spcPts val="600"/>
              </a:spcBef>
            </a:pPr>
            <a:r>
              <a:rPr lang="en" sz="1200" dirty="0">
                <a:solidFill>
                  <a:srgbClr val="073763"/>
                </a:solidFill>
                <a:latin typeface="Times New Roman"/>
                <a:cs typeface="Times New Roman"/>
              </a:rPr>
              <a:t>Provide the estimated cost and current age of major scope items.</a:t>
            </a:r>
          </a:p>
          <a:p>
            <a:pPr marL="285750" indent="-285750">
              <a:lnSpc>
                <a:spcPct val="100000"/>
              </a:lnSpc>
              <a:spcBef>
                <a:spcPts val="600"/>
              </a:spcBef>
            </a:pPr>
            <a:r>
              <a:rPr lang="en" sz="1200" dirty="0">
                <a:solidFill>
                  <a:srgbClr val="073763"/>
                </a:solidFill>
                <a:latin typeface="Times New Roman"/>
                <a:cs typeface="Times New Roman"/>
              </a:rPr>
              <a:t>If the project involves EXCEL funding, categories may be found in question 9 in: </a:t>
            </a:r>
            <a:r>
              <a:rPr lang="en-US" sz="1200" dirty="0">
                <a:solidFill>
                  <a:srgbClr val="073763"/>
                </a:solidFill>
                <a:latin typeface="Times New Roman"/>
                <a:cs typeface="Times New Roman"/>
                <a:hlinkClick r:id="rId3"/>
              </a:rPr>
              <a:t>http://www.p12.nysed.gov/facplan/EXCEL/ExcelQA062606.htm</a:t>
            </a:r>
            <a:r>
              <a:rPr lang="en-US" sz="1200" dirty="0">
                <a:solidFill>
                  <a:srgbClr val="073763"/>
                </a:solidFill>
                <a:latin typeface="Times New Roman"/>
                <a:cs typeface="Times New Roman"/>
              </a:rPr>
              <a:t> </a:t>
            </a:r>
          </a:p>
          <a:p>
            <a:pPr marL="285750" indent="-285750">
              <a:lnSpc>
                <a:spcPct val="100000"/>
              </a:lnSpc>
              <a:spcBef>
                <a:spcPts val="600"/>
              </a:spcBef>
            </a:pPr>
            <a:endParaRPr sz="1200" dirty="0">
              <a:solidFill>
                <a:srgbClr val="073763"/>
              </a:solidFill>
              <a:latin typeface="Times New Roman"/>
              <a:cs typeface="Times New Roman"/>
            </a:endParaRPr>
          </a:p>
        </p:txBody>
      </p:sp>
      <p:sp>
        <p:nvSpPr>
          <p:cNvPr id="260" name="Google Shape;260;p2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dirty="0"/>
          </a:p>
        </p:txBody>
      </p:sp>
      <p:pic>
        <p:nvPicPr>
          <p:cNvPr id="3" name="Picture 2">
            <a:extLst>
              <a:ext uri="{FF2B5EF4-FFF2-40B4-BE49-F238E27FC236}">
                <a16:creationId xmlns:a16="http://schemas.microsoft.com/office/drawing/2014/main" id="{F8D35D3E-A860-40CE-9895-98053CDB8180}"/>
              </a:ext>
            </a:extLst>
          </p:cNvPr>
          <p:cNvPicPr>
            <a:picLocks noChangeAspect="1"/>
          </p:cNvPicPr>
          <p:nvPr/>
        </p:nvPicPr>
        <p:blipFill>
          <a:blip r:embed="rId4"/>
          <a:stretch>
            <a:fillRect/>
          </a:stretch>
        </p:blipFill>
        <p:spPr>
          <a:xfrm>
            <a:off x="4100341" y="1278549"/>
            <a:ext cx="4601565" cy="1764030"/>
          </a:xfrm>
          <a:prstGeom prst="rect">
            <a:avLst/>
          </a:prstGeom>
        </p:spPr>
      </p:pic>
      <p:sp>
        <p:nvSpPr>
          <p:cNvPr id="7" name="Google Shape;259;p29">
            <a:extLst>
              <a:ext uri="{FF2B5EF4-FFF2-40B4-BE49-F238E27FC236}">
                <a16:creationId xmlns:a16="http://schemas.microsoft.com/office/drawing/2014/main" id="{350343FB-F841-4F1D-82A1-A79FCFAF4250}"/>
              </a:ext>
            </a:extLst>
          </p:cNvPr>
          <p:cNvSpPr txBox="1">
            <a:spLocks/>
          </p:cNvSpPr>
          <p:nvPr/>
        </p:nvSpPr>
        <p:spPr>
          <a:xfrm>
            <a:off x="3647918" y="3118288"/>
            <a:ext cx="4951046" cy="158078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marL="0" indent="0">
              <a:lnSpc>
                <a:spcPct val="100000"/>
              </a:lnSpc>
              <a:buNone/>
            </a:pPr>
            <a:endParaRPr lang="en-US" sz="1200" dirty="0">
              <a:solidFill>
                <a:srgbClr val="073763"/>
              </a:solidFill>
              <a:latin typeface="Times New Roman" panose="02020603050405020304" pitchFamily="18" charset="0"/>
              <a:cs typeface="Times New Roman" panose="02020603050405020304" pitchFamily="18" charset="0"/>
            </a:endParaRPr>
          </a:p>
          <a:p>
            <a:pPr marL="285750" indent="-285750">
              <a:lnSpc>
                <a:spcPct val="100000"/>
              </a:lnSpc>
              <a:buFont typeface="Wingdings" panose="05000000000000000000" pitchFamily="2" charset="2"/>
              <a:buChar char="Ø"/>
            </a:pPr>
            <a:r>
              <a:rPr lang="en-US" sz="12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rPr>
              <a:t>Items that must be broken out to check life expectancy:</a:t>
            </a:r>
          </a:p>
          <a:p>
            <a:pPr marL="457200" lvl="1" indent="0">
              <a:lnSpc>
                <a:spcPct val="100000"/>
              </a:lnSpc>
              <a:buNone/>
            </a:pPr>
            <a:endParaRPr lang="en-US" sz="12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endParaRPr>
          </a:p>
          <a:p>
            <a:pPr marL="457200" lvl="1" indent="0">
              <a:lnSpc>
                <a:spcPct val="100000"/>
              </a:lnSpc>
              <a:buNone/>
            </a:pPr>
            <a:r>
              <a:rPr lang="en-US"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rPr>
              <a:t>Roofs, boilers, tracks, fields, furniture, equipment, site work, deteriorated building elements (auditorium seating, auditorium proscenium curtains, bleacher installations (interior), cabinetry/casework, chalk/tackboard installations, locker installations (gym type/corridor type), sun/light control (curtains, drapes, blinds)) should be separated out. </a:t>
            </a:r>
            <a:endParaRPr lang="en-US" dirty="0">
              <a:solidFill>
                <a:srgbClr val="073763"/>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1"/>
          <p:cNvSpPr/>
          <p:nvPr/>
        </p:nvSpPr>
        <p:spPr>
          <a:xfrm>
            <a:off x="3928853" y="827922"/>
            <a:ext cx="4674000" cy="395438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31"/>
          <p:cNvSpPr txBox="1">
            <a:spLocks noGrp="1"/>
          </p:cNvSpPr>
          <p:nvPr>
            <p:ph type="title"/>
          </p:nvPr>
        </p:nvSpPr>
        <p:spPr>
          <a:xfrm>
            <a:off x="487675" y="361187"/>
            <a:ext cx="8252450" cy="466735"/>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FP-OPRHP-MOU SHPO Review Exemptions</a:t>
            </a:r>
            <a:endParaRPr dirty="0"/>
          </a:p>
        </p:txBody>
      </p:sp>
      <p:sp>
        <p:nvSpPr>
          <p:cNvPr id="275" name="Google Shape;275;p31"/>
          <p:cNvSpPr txBox="1">
            <a:spLocks noGrp="1"/>
          </p:cNvSpPr>
          <p:nvPr>
            <p:ph type="body" idx="1"/>
          </p:nvPr>
        </p:nvSpPr>
        <p:spPr>
          <a:xfrm>
            <a:off x="403875" y="813917"/>
            <a:ext cx="3387706" cy="3968396"/>
          </a:xfrm>
          <a:prstGeom prst="rect">
            <a:avLst/>
          </a:prstGeom>
        </p:spPr>
        <p:txBody>
          <a:bodyPr spcFirstLastPara="1" wrap="square" lIns="91425" tIns="91425" rIns="91425" bIns="91425" anchor="t" anchorCtr="0">
            <a:normAutofit fontScale="25000" lnSpcReduction="20000"/>
          </a:bodyPr>
          <a:lstStyle/>
          <a:p>
            <a:pPr marL="182880" indent="-182880">
              <a:lnSpc>
                <a:spcPct val="120000"/>
              </a:lnSpc>
            </a:pPr>
            <a:r>
              <a:rPr lang="en-US" sz="4800" b="1" dirty="0">
                <a:solidFill>
                  <a:srgbClr val="073763"/>
                </a:solidFill>
                <a:latin typeface="Times New Roman"/>
                <a:cs typeface="Times New Roman"/>
              </a:rPr>
              <a:t>Only</a:t>
            </a:r>
            <a:r>
              <a:rPr lang="en-US" sz="4800" dirty="0">
                <a:solidFill>
                  <a:srgbClr val="073763"/>
                </a:solidFill>
                <a:latin typeface="Times New Roman"/>
                <a:cs typeface="Times New Roman"/>
              </a:rPr>
              <a:t> use the 1</a:t>
            </a:r>
            <a:r>
              <a:rPr lang="en-US" sz="4800" baseline="30000" dirty="0">
                <a:solidFill>
                  <a:srgbClr val="073763"/>
                </a:solidFill>
                <a:latin typeface="Times New Roman"/>
                <a:cs typeface="Times New Roman"/>
              </a:rPr>
              <a:t>st</a:t>
            </a:r>
            <a:r>
              <a:rPr lang="en-US" sz="4800" dirty="0">
                <a:solidFill>
                  <a:srgbClr val="073763"/>
                </a:solidFill>
                <a:latin typeface="Times New Roman"/>
                <a:cs typeface="Times New Roman"/>
              </a:rPr>
              <a:t> option if “the building is less than 50 years old”. </a:t>
            </a:r>
          </a:p>
          <a:p>
            <a:pPr marL="182880" indent="-182880">
              <a:lnSpc>
                <a:spcPct val="120000"/>
              </a:lnSpc>
            </a:pPr>
            <a:endParaRPr lang="en-US" sz="2400" dirty="0">
              <a:solidFill>
                <a:srgbClr val="073763"/>
              </a:solidFill>
              <a:latin typeface="Times New Roman"/>
              <a:cs typeface="Times New Roman"/>
            </a:endParaRPr>
          </a:p>
          <a:p>
            <a:pPr marL="182880" indent="-182880">
              <a:lnSpc>
                <a:spcPct val="120000"/>
              </a:lnSpc>
            </a:pPr>
            <a:r>
              <a:rPr lang="en-US" sz="4800" b="1" dirty="0">
                <a:solidFill>
                  <a:srgbClr val="073763"/>
                </a:solidFill>
                <a:latin typeface="Times New Roman"/>
                <a:cs typeface="Times New Roman"/>
              </a:rPr>
              <a:t>New </a:t>
            </a:r>
            <a:r>
              <a:rPr lang="en-US" sz="4800" dirty="0">
                <a:solidFill>
                  <a:srgbClr val="073763"/>
                </a:solidFill>
                <a:latin typeface="Times New Roman"/>
                <a:cs typeface="Times New Roman"/>
              </a:rPr>
              <a:t>buildings </a:t>
            </a:r>
            <a:r>
              <a:rPr lang="en-US" sz="4800" b="1" dirty="0">
                <a:solidFill>
                  <a:srgbClr val="073763"/>
                </a:solidFill>
                <a:latin typeface="Times New Roman"/>
                <a:cs typeface="Times New Roman"/>
              </a:rPr>
              <a:t>require</a:t>
            </a:r>
            <a:r>
              <a:rPr lang="en-US" sz="4800" dirty="0">
                <a:solidFill>
                  <a:srgbClr val="073763"/>
                </a:solidFill>
                <a:latin typeface="Times New Roman"/>
                <a:cs typeface="Times New Roman"/>
              </a:rPr>
              <a:t> a SHPO Determination Letter as there are typically new ground disturbances.</a:t>
            </a:r>
          </a:p>
          <a:p>
            <a:pPr marL="182880" indent="-182880">
              <a:lnSpc>
                <a:spcPct val="120000"/>
              </a:lnSpc>
            </a:pPr>
            <a:endParaRPr lang="en-US" sz="2400" dirty="0">
              <a:solidFill>
                <a:srgbClr val="073763"/>
              </a:solidFill>
              <a:latin typeface="Times New Roman"/>
              <a:cs typeface="Times New Roman"/>
            </a:endParaRPr>
          </a:p>
          <a:p>
            <a:pPr marL="182880" indent="-182880">
              <a:lnSpc>
                <a:spcPct val="120000"/>
              </a:lnSpc>
            </a:pPr>
            <a:r>
              <a:rPr lang="en-US" sz="4800" dirty="0">
                <a:solidFill>
                  <a:srgbClr val="073763"/>
                </a:solidFill>
                <a:latin typeface="Times New Roman"/>
                <a:cs typeface="Times New Roman"/>
              </a:rPr>
              <a:t>If the second option is selected, please provide backup documentation for this determination such as a screen shot of the CRIS site indicating the building’s name, address, and determination status as “not eligible”.</a:t>
            </a:r>
          </a:p>
          <a:p>
            <a:pPr marL="182880" indent="-182880">
              <a:lnSpc>
                <a:spcPct val="120000"/>
              </a:lnSpc>
            </a:pPr>
            <a:endParaRPr lang="en-US" sz="2400" dirty="0">
              <a:solidFill>
                <a:srgbClr val="073763"/>
              </a:solidFill>
              <a:latin typeface="Times New Roman"/>
              <a:cs typeface="Times New Roman"/>
            </a:endParaRPr>
          </a:p>
          <a:p>
            <a:pPr marL="182880" indent="-182880">
              <a:lnSpc>
                <a:spcPct val="120000"/>
              </a:lnSpc>
            </a:pPr>
            <a:r>
              <a:rPr lang="en-US" sz="4800" dirty="0">
                <a:solidFill>
                  <a:srgbClr val="073763"/>
                </a:solidFill>
                <a:latin typeface="Times New Roman"/>
                <a:cs typeface="Times New Roman"/>
              </a:rPr>
              <a:t>If the project falls under attachment 1 of the MOU, use this option. The Memorandum of Understanding is found at: </a:t>
            </a:r>
            <a:r>
              <a:rPr lang="en-US" sz="4800" dirty="0">
                <a:solidFill>
                  <a:srgbClr val="073763"/>
                </a:solidFill>
                <a:latin typeface="Times New Roman"/>
                <a:cs typeface="Times New Roman"/>
                <a:hlinkClick r:id="rId3"/>
              </a:rPr>
              <a:t>http://www.p12.nysed.gov/facplan/documents/MOU-StateEducationDepartment-SchoolConstructionandLibraryGrantAgreement-SED-11-6-2017.pdf</a:t>
            </a:r>
            <a:r>
              <a:rPr lang="en-US" sz="4800" dirty="0">
                <a:solidFill>
                  <a:srgbClr val="073763"/>
                </a:solidFill>
                <a:latin typeface="Times New Roman"/>
                <a:cs typeface="Times New Roman"/>
              </a:rPr>
              <a:t> </a:t>
            </a:r>
          </a:p>
          <a:p>
            <a:pPr marL="182880" indent="-182880">
              <a:lnSpc>
                <a:spcPct val="120000"/>
              </a:lnSpc>
            </a:pPr>
            <a:endParaRPr lang="en-US" sz="2400" dirty="0">
              <a:solidFill>
                <a:srgbClr val="073763"/>
              </a:solidFill>
              <a:latin typeface="Times New Roman"/>
              <a:cs typeface="Times New Roman"/>
            </a:endParaRPr>
          </a:p>
          <a:p>
            <a:pPr marL="182880" indent="-182880">
              <a:lnSpc>
                <a:spcPct val="120000"/>
              </a:lnSpc>
            </a:pPr>
            <a:r>
              <a:rPr lang="en-US" sz="4800" dirty="0">
                <a:solidFill>
                  <a:srgbClr val="073763"/>
                </a:solidFill>
                <a:latin typeface="Times New Roman"/>
                <a:cs typeface="Times New Roman"/>
              </a:rPr>
              <a:t>If the project requires a SHPO determination letter, the FP-OPRHP-MOU is </a:t>
            </a:r>
            <a:r>
              <a:rPr lang="en-US" sz="4800" b="1" dirty="0">
                <a:solidFill>
                  <a:srgbClr val="073763"/>
                </a:solidFill>
                <a:latin typeface="Times New Roman"/>
                <a:cs typeface="Times New Roman"/>
              </a:rPr>
              <a:t>not</a:t>
            </a:r>
            <a:r>
              <a:rPr lang="en-US" sz="4800" dirty="0">
                <a:solidFill>
                  <a:srgbClr val="073763"/>
                </a:solidFill>
                <a:latin typeface="Times New Roman"/>
                <a:cs typeface="Times New Roman"/>
              </a:rPr>
              <a:t> required. </a:t>
            </a:r>
          </a:p>
          <a:p>
            <a:pPr marL="0" lvl="0" indent="0" algn="l" rtl="0">
              <a:spcBef>
                <a:spcPts val="0"/>
              </a:spcBef>
              <a:spcAft>
                <a:spcPts val="0"/>
              </a:spcAft>
              <a:buNone/>
            </a:pPr>
            <a:endParaRPr sz="1500" dirty="0"/>
          </a:p>
        </p:txBody>
      </p:sp>
      <p:sp>
        <p:nvSpPr>
          <p:cNvPr id="276" name="Google Shape;276;p3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dirty="0"/>
          </a:p>
        </p:txBody>
      </p:sp>
      <p:pic>
        <p:nvPicPr>
          <p:cNvPr id="3" name="Picture 2">
            <a:extLst>
              <a:ext uri="{FF2B5EF4-FFF2-40B4-BE49-F238E27FC236}">
                <a16:creationId xmlns:a16="http://schemas.microsoft.com/office/drawing/2014/main" id="{5C76CA37-EBB8-49BE-9A59-174EFF281900}"/>
              </a:ext>
            </a:extLst>
          </p:cNvPr>
          <p:cNvPicPr>
            <a:picLocks noChangeAspect="1"/>
          </p:cNvPicPr>
          <p:nvPr/>
        </p:nvPicPr>
        <p:blipFill>
          <a:blip r:embed="rId4"/>
          <a:stretch>
            <a:fillRect/>
          </a:stretch>
        </p:blipFill>
        <p:spPr>
          <a:xfrm>
            <a:off x="4034668" y="895492"/>
            <a:ext cx="4496384" cy="382692"/>
          </a:xfrm>
          <a:prstGeom prst="rect">
            <a:avLst/>
          </a:prstGeom>
        </p:spPr>
      </p:pic>
      <p:pic>
        <p:nvPicPr>
          <p:cNvPr id="4" name="Picture 3">
            <a:extLst>
              <a:ext uri="{FF2B5EF4-FFF2-40B4-BE49-F238E27FC236}">
                <a16:creationId xmlns:a16="http://schemas.microsoft.com/office/drawing/2014/main" id="{D0A9B29C-D681-46E0-ABD5-53D7B6F058CF}"/>
              </a:ext>
            </a:extLst>
          </p:cNvPr>
          <p:cNvPicPr>
            <a:picLocks noChangeAspect="1"/>
          </p:cNvPicPr>
          <p:nvPr/>
        </p:nvPicPr>
        <p:blipFill>
          <a:blip r:embed="rId5"/>
          <a:stretch>
            <a:fillRect/>
          </a:stretch>
        </p:blipFill>
        <p:spPr>
          <a:xfrm>
            <a:off x="4050207" y="4193769"/>
            <a:ext cx="4496383" cy="466735"/>
          </a:xfrm>
          <a:prstGeom prst="rect">
            <a:avLst/>
          </a:prstGeom>
        </p:spPr>
      </p:pic>
      <p:pic>
        <p:nvPicPr>
          <p:cNvPr id="5" name="Picture 4">
            <a:extLst>
              <a:ext uri="{FF2B5EF4-FFF2-40B4-BE49-F238E27FC236}">
                <a16:creationId xmlns:a16="http://schemas.microsoft.com/office/drawing/2014/main" id="{7E66BA81-3121-432C-9B98-E18B3B44F32F}"/>
              </a:ext>
            </a:extLst>
          </p:cNvPr>
          <p:cNvPicPr>
            <a:picLocks noChangeAspect="1"/>
          </p:cNvPicPr>
          <p:nvPr/>
        </p:nvPicPr>
        <p:blipFill>
          <a:blip r:embed="rId6"/>
          <a:stretch>
            <a:fillRect/>
          </a:stretch>
        </p:blipFill>
        <p:spPr>
          <a:xfrm>
            <a:off x="4049887" y="1329889"/>
            <a:ext cx="4481165" cy="28121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2"/>
          <p:cNvSpPr/>
          <p:nvPr/>
        </p:nvSpPr>
        <p:spPr>
          <a:xfrm>
            <a:off x="3565984" y="1030478"/>
            <a:ext cx="5099100" cy="3082543"/>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32"/>
          <p:cNvSpPr txBox="1">
            <a:spLocks noGrp="1"/>
          </p:cNvSpPr>
          <p:nvPr>
            <p:ph type="title"/>
          </p:nvPr>
        </p:nvSpPr>
        <p:spPr>
          <a:xfrm>
            <a:off x="365760" y="341644"/>
            <a:ext cx="8573674" cy="546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t>SHPO Cover Form – to obtain SHPO Determination Letter </a:t>
            </a:r>
            <a:endParaRPr sz="2500" dirty="0"/>
          </a:p>
        </p:txBody>
      </p:sp>
      <p:sp>
        <p:nvSpPr>
          <p:cNvPr id="284" name="Google Shape;284;p32"/>
          <p:cNvSpPr txBox="1">
            <a:spLocks noGrp="1"/>
          </p:cNvSpPr>
          <p:nvPr>
            <p:ph type="body" idx="1"/>
          </p:nvPr>
        </p:nvSpPr>
        <p:spPr>
          <a:xfrm>
            <a:off x="365760" y="793820"/>
            <a:ext cx="2925990" cy="4008036"/>
          </a:xfrm>
          <a:prstGeom prst="rect">
            <a:avLst/>
          </a:prstGeom>
        </p:spPr>
        <p:txBody>
          <a:bodyPr spcFirstLastPara="1" wrap="square" lIns="91425" tIns="91425" rIns="91425" bIns="91425" anchor="t" anchorCtr="0">
            <a:normAutofit fontScale="25000" lnSpcReduction="20000"/>
          </a:bodyPr>
          <a:lstStyle/>
          <a:p>
            <a:pPr marL="182880" indent="-182880">
              <a:lnSpc>
                <a:spcPct val="120000"/>
              </a:lnSpc>
            </a:pPr>
            <a:r>
              <a:rPr lang="en" sz="4800" dirty="0">
                <a:solidFill>
                  <a:srgbClr val="073763"/>
                </a:solidFill>
                <a:latin typeface="Times New Roman" panose="02020603050405020304" pitchFamily="18" charset="0"/>
                <a:cs typeface="Times New Roman" panose="02020603050405020304" pitchFamily="18" charset="0"/>
              </a:rPr>
              <a:t>When a project requires a State Historic Preservation Office (SHPO) Determination Letter, use the hyperlink on this page to submit the project to NYS Office of Parks, Recreation, and Historic Preservation.</a:t>
            </a:r>
          </a:p>
          <a:p>
            <a:pPr marL="182880" indent="-182880">
              <a:lnSpc>
                <a:spcPct val="120000"/>
              </a:lnSpc>
            </a:pPr>
            <a:endParaRPr lang="en" sz="1600" dirty="0">
              <a:solidFill>
                <a:srgbClr val="073763"/>
              </a:solidFill>
              <a:latin typeface="Times New Roman" panose="02020603050405020304" pitchFamily="18" charset="0"/>
              <a:cs typeface="Times New Roman" panose="02020603050405020304" pitchFamily="18" charset="0"/>
            </a:endParaRPr>
          </a:p>
          <a:p>
            <a:pPr marL="182880" indent="-182880">
              <a:lnSpc>
                <a:spcPct val="120000"/>
              </a:lnSpc>
            </a:pPr>
            <a:r>
              <a:rPr lang="en" sz="4800" dirty="0">
                <a:solidFill>
                  <a:srgbClr val="073763"/>
                </a:solidFill>
                <a:latin typeface="Times New Roman" panose="02020603050405020304" pitchFamily="18" charset="0"/>
                <a:cs typeface="Times New Roman" panose="02020603050405020304" pitchFamily="18" charset="0"/>
              </a:rPr>
              <a:t>Once the SHPO review is completed, they will issue a Determination Letter. Include this in the project submission. </a:t>
            </a:r>
          </a:p>
          <a:p>
            <a:pPr marL="182880" indent="-182880">
              <a:lnSpc>
                <a:spcPct val="120000"/>
              </a:lnSpc>
            </a:pPr>
            <a:endParaRPr lang="en" sz="1600" dirty="0">
              <a:solidFill>
                <a:srgbClr val="073763"/>
              </a:solidFill>
              <a:latin typeface="Times New Roman" panose="02020603050405020304" pitchFamily="18" charset="0"/>
              <a:cs typeface="Times New Roman" panose="02020603050405020304" pitchFamily="18" charset="0"/>
            </a:endParaRPr>
          </a:p>
          <a:p>
            <a:pPr marL="182880" indent="-182880">
              <a:lnSpc>
                <a:spcPct val="120000"/>
              </a:lnSpc>
            </a:pPr>
            <a:r>
              <a:rPr lang="en" sz="4800" dirty="0">
                <a:solidFill>
                  <a:srgbClr val="073763"/>
                </a:solidFill>
                <a:latin typeface="Times New Roman" panose="02020603050405020304" pitchFamily="18" charset="0"/>
                <a:cs typeface="Times New Roman" panose="02020603050405020304" pitchFamily="18" charset="0"/>
              </a:rPr>
              <a:t>Confirm that the SED Project Number is provided to NYS OPRHP as it is required on</a:t>
            </a:r>
            <a:r>
              <a:rPr lang="en-US" sz="4800" dirty="0">
                <a:solidFill>
                  <a:srgbClr val="073763"/>
                </a:solidFill>
                <a:latin typeface="Times New Roman" panose="02020603050405020304" pitchFamily="18" charset="0"/>
                <a:cs typeface="Times New Roman" panose="02020603050405020304" pitchFamily="18" charset="0"/>
              </a:rPr>
              <a:t> t</a:t>
            </a:r>
            <a:r>
              <a:rPr lang="en" sz="4800" dirty="0">
                <a:solidFill>
                  <a:srgbClr val="073763"/>
                </a:solidFill>
                <a:latin typeface="Times New Roman" panose="02020603050405020304" pitchFamily="18" charset="0"/>
                <a:cs typeface="Times New Roman" panose="02020603050405020304" pitchFamily="18" charset="0"/>
              </a:rPr>
              <a:t>he SHPO Determination Letter for the project.</a:t>
            </a:r>
          </a:p>
          <a:p>
            <a:pPr marL="182880" indent="-182880">
              <a:lnSpc>
                <a:spcPct val="120000"/>
              </a:lnSpc>
            </a:pPr>
            <a:endParaRPr lang="en" sz="1600" dirty="0">
              <a:solidFill>
                <a:srgbClr val="073763"/>
              </a:solidFill>
              <a:latin typeface="Times New Roman" panose="02020603050405020304" pitchFamily="18" charset="0"/>
              <a:cs typeface="Times New Roman" panose="02020603050405020304" pitchFamily="18" charset="0"/>
            </a:endParaRPr>
          </a:p>
          <a:p>
            <a:pPr marL="182880" indent="-182880">
              <a:lnSpc>
                <a:spcPct val="120000"/>
              </a:lnSpc>
            </a:pPr>
            <a:r>
              <a:rPr lang="en" sz="4800" dirty="0">
                <a:solidFill>
                  <a:srgbClr val="073763"/>
                </a:solidFill>
                <a:latin typeface="Times New Roman" panose="02020603050405020304" pitchFamily="18" charset="0"/>
                <a:cs typeface="Times New Roman" panose="02020603050405020304" pitchFamily="18" charset="0"/>
              </a:rPr>
              <a:t>Refer to Memorandum of Understanding to access when a SHPO Determination Letter is required.</a:t>
            </a:r>
          </a:p>
          <a:p>
            <a:pPr marL="182880" indent="-182880">
              <a:lnSpc>
                <a:spcPct val="120000"/>
              </a:lnSpc>
            </a:pPr>
            <a:r>
              <a:rPr lang="en-US" sz="4800" dirty="0">
                <a:solidFill>
                  <a:schemeClr val="accent1"/>
                </a:solidFill>
                <a:latin typeface="Times New Roman" panose="02020603050405020304" pitchFamily="18" charset="0"/>
                <a:cs typeface="Times New Roman" panose="02020603050405020304" pitchFamily="18" charset="0"/>
                <a:hlinkClick r:id="rId3"/>
              </a:rPr>
              <a:t>http://www.p12.nysed.gov/facplan/documents/MOU-StateEducationDepartment-SchoolConstructionandLibraryGrantAgreement-SED-11-6-2017.pdf</a:t>
            </a:r>
            <a:r>
              <a:rPr lang="en-US" sz="4800" dirty="0">
                <a:solidFill>
                  <a:schemeClr val="accent1"/>
                </a:solidFill>
                <a:latin typeface="Times New Roman" panose="02020603050405020304" pitchFamily="18" charset="0"/>
                <a:cs typeface="Times New Roman" panose="02020603050405020304" pitchFamily="18" charset="0"/>
              </a:rPr>
              <a:t> </a:t>
            </a:r>
          </a:p>
          <a:p>
            <a:pPr marL="182880" indent="-182880"/>
            <a:endParaRPr lang="en" sz="48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500" dirty="0"/>
          </a:p>
        </p:txBody>
      </p:sp>
      <p:sp>
        <p:nvSpPr>
          <p:cNvPr id="285" name="Google Shape;285;p3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dirty="0"/>
          </a:p>
        </p:txBody>
      </p:sp>
      <p:pic>
        <p:nvPicPr>
          <p:cNvPr id="4" name="Picture 3">
            <a:extLst>
              <a:ext uri="{FF2B5EF4-FFF2-40B4-BE49-F238E27FC236}">
                <a16:creationId xmlns:a16="http://schemas.microsoft.com/office/drawing/2014/main" id="{7DEB84E0-FBC4-4BDA-9884-C4B6F2143320}"/>
              </a:ext>
            </a:extLst>
          </p:cNvPr>
          <p:cNvPicPr>
            <a:picLocks noChangeAspect="1"/>
          </p:cNvPicPr>
          <p:nvPr/>
        </p:nvPicPr>
        <p:blipFill>
          <a:blip r:embed="rId4"/>
          <a:stretch>
            <a:fillRect/>
          </a:stretch>
        </p:blipFill>
        <p:spPr>
          <a:xfrm>
            <a:off x="3791434" y="1209674"/>
            <a:ext cx="4648200" cy="27241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3"/>
          <p:cNvSpPr/>
          <p:nvPr/>
        </p:nvSpPr>
        <p:spPr>
          <a:xfrm>
            <a:off x="3602700" y="1010653"/>
            <a:ext cx="5004000" cy="3630047"/>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33"/>
          <p:cNvSpPr txBox="1">
            <a:spLocks noGrp="1"/>
          </p:cNvSpPr>
          <p:nvPr>
            <p:ph type="title"/>
          </p:nvPr>
        </p:nvSpPr>
        <p:spPr>
          <a:xfrm>
            <a:off x="517398" y="502800"/>
            <a:ext cx="7505700" cy="507853"/>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FP-SGIS Smart Growth Statement  </a:t>
            </a:r>
            <a:br>
              <a:rPr lang="en" dirty="0"/>
            </a:br>
            <a:endParaRPr dirty="0"/>
          </a:p>
        </p:txBody>
      </p:sp>
      <p:sp>
        <p:nvSpPr>
          <p:cNvPr id="293" name="Google Shape;293;p33"/>
          <p:cNvSpPr txBox="1">
            <a:spLocks noGrp="1"/>
          </p:cNvSpPr>
          <p:nvPr>
            <p:ph type="body" idx="1"/>
          </p:nvPr>
        </p:nvSpPr>
        <p:spPr>
          <a:xfrm>
            <a:off x="537300" y="1485900"/>
            <a:ext cx="2735700" cy="2448000"/>
          </a:xfrm>
          <a:prstGeom prst="rect">
            <a:avLst/>
          </a:prstGeom>
        </p:spPr>
        <p:txBody>
          <a:bodyPr spcFirstLastPara="1" wrap="square" lIns="91425" tIns="91425" rIns="91425" bIns="91425" anchor="t" anchorCtr="0">
            <a:normAutofit/>
          </a:bodyPr>
          <a:lstStyle/>
          <a:p>
            <a:pPr marL="0" lvl="0" indent="0">
              <a:buNone/>
            </a:pPr>
            <a:r>
              <a:rPr lang="en-US" sz="1400" dirty="0">
                <a:solidFill>
                  <a:srgbClr val="073763"/>
                </a:solidFill>
                <a:latin typeface="Times New Roman" panose="02020603050405020304" pitchFamily="18" charset="0"/>
                <a:cs typeface="Times New Roman" panose="02020603050405020304" pitchFamily="18" charset="0"/>
              </a:rPr>
              <a:t>If the project adheres to the Smart Growth Public Infrastructure Policy Act, Environmental Conservation Law (Article 6 § 1-11), select at least one of these options. </a:t>
            </a:r>
            <a:endParaRPr sz="1400" dirty="0">
              <a:solidFill>
                <a:srgbClr val="073763"/>
              </a:solidFill>
              <a:latin typeface="Times New Roman" panose="02020603050405020304" pitchFamily="18" charset="0"/>
              <a:cs typeface="Times New Roman" panose="02020603050405020304" pitchFamily="18" charset="0"/>
            </a:endParaRPr>
          </a:p>
        </p:txBody>
      </p:sp>
      <p:sp>
        <p:nvSpPr>
          <p:cNvPr id="294" name="Google Shape;294;p3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dirty="0"/>
          </a:p>
        </p:txBody>
      </p:sp>
      <p:pic>
        <p:nvPicPr>
          <p:cNvPr id="2" name="Picture 1">
            <a:extLst>
              <a:ext uri="{FF2B5EF4-FFF2-40B4-BE49-F238E27FC236}">
                <a16:creationId xmlns:a16="http://schemas.microsoft.com/office/drawing/2014/main" id="{145738DC-EA63-40E7-8B97-4F91EF177C4B}"/>
              </a:ext>
            </a:extLst>
          </p:cNvPr>
          <p:cNvPicPr>
            <a:picLocks noChangeAspect="1"/>
          </p:cNvPicPr>
          <p:nvPr/>
        </p:nvPicPr>
        <p:blipFill>
          <a:blip r:embed="rId3"/>
          <a:stretch>
            <a:fillRect/>
          </a:stretch>
        </p:blipFill>
        <p:spPr>
          <a:xfrm>
            <a:off x="3757363" y="1079100"/>
            <a:ext cx="4633371" cy="349315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4"/>
          <p:cNvSpPr/>
          <p:nvPr/>
        </p:nvSpPr>
        <p:spPr>
          <a:xfrm>
            <a:off x="2926050" y="1195754"/>
            <a:ext cx="5806500" cy="3074796"/>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34"/>
          <p:cNvSpPr txBox="1">
            <a:spLocks noGrp="1"/>
          </p:cNvSpPr>
          <p:nvPr>
            <p:ph type="title"/>
          </p:nvPr>
        </p:nvSpPr>
        <p:spPr>
          <a:xfrm>
            <a:off x="480821" y="599800"/>
            <a:ext cx="8151945" cy="68645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FP-SGIS Smart Growth Statement - continued</a:t>
            </a:r>
            <a:endParaRPr dirty="0"/>
          </a:p>
        </p:txBody>
      </p:sp>
      <p:sp>
        <p:nvSpPr>
          <p:cNvPr id="302" name="Google Shape;302;p34"/>
          <p:cNvSpPr txBox="1">
            <a:spLocks noGrp="1"/>
          </p:cNvSpPr>
          <p:nvPr>
            <p:ph type="body" idx="1"/>
          </p:nvPr>
        </p:nvSpPr>
        <p:spPr>
          <a:xfrm>
            <a:off x="612266" y="1401218"/>
            <a:ext cx="2106900" cy="2726611"/>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dirty="0">
                <a:solidFill>
                  <a:srgbClr val="073763"/>
                </a:solidFill>
                <a:latin typeface="Times New Roman" panose="02020603050405020304" pitchFamily="18" charset="0"/>
                <a:cs typeface="Times New Roman" panose="02020603050405020304" pitchFamily="18" charset="0"/>
              </a:rPr>
              <a:t>If the project adheres to the Smart Growth Legislation, a justification must be included in the first box. </a:t>
            </a:r>
          </a:p>
          <a:p>
            <a:pPr marL="0" lvl="0" indent="0" algn="l" rtl="0">
              <a:lnSpc>
                <a:spcPct val="100000"/>
              </a:lnSpc>
              <a:spcBef>
                <a:spcPts val="0"/>
              </a:spcBef>
              <a:spcAft>
                <a:spcPts val="0"/>
              </a:spcAft>
              <a:buNone/>
            </a:pPr>
            <a:endParaRPr lang="en" dirty="0">
              <a:solidFill>
                <a:srgbClr val="073763"/>
              </a:solidFill>
              <a:latin typeface="Times New Roman" panose="02020603050405020304" pitchFamily="18" charset="0"/>
              <a:cs typeface="Times New Roman" panose="02020603050405020304" pitchFamily="18" charset="0"/>
            </a:endParaRPr>
          </a:p>
          <a:p>
            <a:pPr marL="0" lvl="0" indent="0" algn="l" rtl="0">
              <a:lnSpc>
                <a:spcPct val="100000"/>
              </a:lnSpc>
              <a:spcBef>
                <a:spcPts val="0"/>
              </a:spcBef>
              <a:spcAft>
                <a:spcPts val="0"/>
              </a:spcAft>
              <a:buNone/>
            </a:pPr>
            <a:endParaRPr lang="en" dirty="0">
              <a:solidFill>
                <a:srgbClr val="073763"/>
              </a:solidFill>
              <a:latin typeface="Times New Roman" panose="02020603050405020304" pitchFamily="18" charset="0"/>
              <a:cs typeface="Times New Roman" panose="02020603050405020304" pitchFamily="18" charset="0"/>
            </a:endParaRPr>
          </a:p>
          <a:p>
            <a:pPr marL="0" lvl="0" indent="0" algn="l" rtl="0">
              <a:lnSpc>
                <a:spcPct val="100000"/>
              </a:lnSpc>
              <a:spcBef>
                <a:spcPts val="0"/>
              </a:spcBef>
              <a:spcAft>
                <a:spcPts val="0"/>
              </a:spcAft>
              <a:buNone/>
            </a:pPr>
            <a:r>
              <a:rPr lang="en" dirty="0">
                <a:solidFill>
                  <a:srgbClr val="073763"/>
                </a:solidFill>
                <a:latin typeface="Times New Roman" panose="02020603050405020304" pitchFamily="18" charset="0"/>
                <a:cs typeface="Times New Roman" panose="02020603050405020304" pitchFamily="18" charset="0"/>
              </a:rPr>
              <a:t>If the project does </a:t>
            </a:r>
            <a:r>
              <a:rPr lang="en" b="1" dirty="0">
                <a:solidFill>
                  <a:srgbClr val="073763"/>
                </a:solidFill>
                <a:latin typeface="Times New Roman" panose="02020603050405020304" pitchFamily="18" charset="0"/>
                <a:cs typeface="Times New Roman" panose="02020603050405020304" pitchFamily="18" charset="0"/>
              </a:rPr>
              <a:t>not</a:t>
            </a:r>
            <a:r>
              <a:rPr lang="en" dirty="0">
                <a:solidFill>
                  <a:srgbClr val="073763"/>
                </a:solidFill>
                <a:latin typeface="Times New Roman" panose="02020603050405020304" pitchFamily="18" charset="0"/>
                <a:cs typeface="Times New Roman" panose="02020603050405020304" pitchFamily="18" charset="0"/>
              </a:rPr>
              <a:t> adhere to the Smart Growth Legislation, a justification for </a:t>
            </a:r>
            <a:r>
              <a:rPr lang="en" b="1" dirty="0">
                <a:solidFill>
                  <a:srgbClr val="073763"/>
                </a:solidFill>
                <a:latin typeface="Times New Roman" panose="02020603050405020304" pitchFamily="18" charset="0"/>
                <a:cs typeface="Times New Roman" panose="02020603050405020304" pitchFamily="18" charset="0"/>
              </a:rPr>
              <a:t>non-compliance </a:t>
            </a:r>
            <a:r>
              <a:rPr lang="en" dirty="0">
                <a:solidFill>
                  <a:srgbClr val="073763"/>
                </a:solidFill>
                <a:latin typeface="Times New Roman" panose="02020603050405020304" pitchFamily="18" charset="0"/>
                <a:cs typeface="Times New Roman" panose="02020603050405020304" pitchFamily="18" charset="0"/>
              </a:rPr>
              <a:t>must be included in the </a:t>
            </a:r>
            <a:r>
              <a:rPr lang="en" b="1" dirty="0">
                <a:solidFill>
                  <a:srgbClr val="073763"/>
                </a:solidFill>
                <a:latin typeface="Times New Roman" panose="02020603050405020304" pitchFamily="18" charset="0"/>
                <a:cs typeface="Times New Roman" panose="02020603050405020304" pitchFamily="18" charset="0"/>
              </a:rPr>
              <a:t>second box. </a:t>
            </a:r>
            <a:r>
              <a:rPr lang="en" dirty="0">
                <a:solidFill>
                  <a:srgbClr val="073763"/>
                </a:solidFill>
                <a:latin typeface="Times New Roman" panose="02020603050405020304" pitchFamily="18" charset="0"/>
                <a:cs typeface="Times New Roman" panose="02020603050405020304" pitchFamily="18" charset="0"/>
              </a:rPr>
              <a:t> </a:t>
            </a:r>
            <a:endParaRPr dirty="0">
              <a:solidFill>
                <a:srgbClr val="073763"/>
              </a:solidFill>
              <a:latin typeface="Times New Roman" panose="02020603050405020304" pitchFamily="18" charset="0"/>
              <a:cs typeface="Times New Roman" panose="02020603050405020304" pitchFamily="18" charset="0"/>
            </a:endParaRPr>
          </a:p>
        </p:txBody>
      </p:sp>
      <p:sp>
        <p:nvSpPr>
          <p:cNvPr id="303" name="Google Shape;303;p3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dirty="0"/>
          </a:p>
        </p:txBody>
      </p:sp>
      <p:pic>
        <p:nvPicPr>
          <p:cNvPr id="4" name="Picture 3">
            <a:extLst>
              <a:ext uri="{FF2B5EF4-FFF2-40B4-BE49-F238E27FC236}">
                <a16:creationId xmlns:a16="http://schemas.microsoft.com/office/drawing/2014/main" id="{A300B57F-4E83-4350-B6F0-D97B24DA7000}"/>
              </a:ext>
            </a:extLst>
          </p:cNvPr>
          <p:cNvPicPr>
            <a:picLocks noChangeAspect="1"/>
          </p:cNvPicPr>
          <p:nvPr/>
        </p:nvPicPr>
        <p:blipFill>
          <a:blip r:embed="rId3"/>
          <a:stretch>
            <a:fillRect/>
          </a:stretch>
        </p:blipFill>
        <p:spPr>
          <a:xfrm>
            <a:off x="3040351" y="2473509"/>
            <a:ext cx="5582533" cy="1565928"/>
          </a:xfrm>
          <a:prstGeom prst="rect">
            <a:avLst/>
          </a:prstGeom>
        </p:spPr>
      </p:pic>
      <p:pic>
        <p:nvPicPr>
          <p:cNvPr id="5" name="Picture 4">
            <a:extLst>
              <a:ext uri="{FF2B5EF4-FFF2-40B4-BE49-F238E27FC236}">
                <a16:creationId xmlns:a16="http://schemas.microsoft.com/office/drawing/2014/main" id="{C83815FA-8C96-4E15-A67A-72A16D6EE313}"/>
              </a:ext>
            </a:extLst>
          </p:cNvPr>
          <p:cNvPicPr>
            <a:picLocks noChangeAspect="1"/>
          </p:cNvPicPr>
          <p:nvPr/>
        </p:nvPicPr>
        <p:blipFill>
          <a:blip r:embed="rId4"/>
          <a:stretch>
            <a:fillRect/>
          </a:stretch>
        </p:blipFill>
        <p:spPr>
          <a:xfrm>
            <a:off x="3040351" y="1401218"/>
            <a:ext cx="5592416" cy="95733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6"/>
          <p:cNvSpPr/>
          <p:nvPr/>
        </p:nvSpPr>
        <p:spPr>
          <a:xfrm>
            <a:off x="3006100" y="1800200"/>
            <a:ext cx="5577900" cy="274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317;p36"/>
          <p:cNvSpPr txBox="1">
            <a:spLocks noGrp="1"/>
          </p:cNvSpPr>
          <p:nvPr>
            <p:ph type="title"/>
          </p:nvPr>
        </p:nvSpPr>
        <p:spPr>
          <a:xfrm>
            <a:off x="615950" y="5998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FP- CCC Code Compliance Checklist  </a:t>
            </a:r>
            <a:br>
              <a:rPr lang="en" dirty="0"/>
            </a:br>
            <a:endParaRPr dirty="0"/>
          </a:p>
        </p:txBody>
      </p:sp>
      <p:sp>
        <p:nvSpPr>
          <p:cNvPr id="318" name="Google Shape;318;p36"/>
          <p:cNvSpPr txBox="1">
            <a:spLocks noGrp="1"/>
          </p:cNvSpPr>
          <p:nvPr>
            <p:ph type="body" idx="1"/>
          </p:nvPr>
        </p:nvSpPr>
        <p:spPr>
          <a:xfrm>
            <a:off x="615950" y="1800200"/>
            <a:ext cx="2196882" cy="2199044"/>
          </a:xfrm>
          <a:prstGeom prst="rect">
            <a:avLst/>
          </a:prstGeom>
        </p:spPr>
        <p:txBody>
          <a:bodyPr spcFirstLastPara="1" wrap="square" lIns="91425" tIns="91425" rIns="91425" bIns="91425" anchor="t" anchorCtr="0">
            <a:normAutofit/>
          </a:bodyPr>
          <a:lstStyle/>
          <a:p>
            <a:pPr marL="0" lvl="0" indent="0" algn="l" rtl="0">
              <a:lnSpc>
                <a:spcPct val="100000"/>
              </a:lnSpc>
              <a:spcAft>
                <a:spcPts val="0"/>
              </a:spcAft>
              <a:buNone/>
            </a:pPr>
            <a:r>
              <a:rPr lang="en" b="1" dirty="0">
                <a:solidFill>
                  <a:srgbClr val="073763"/>
                </a:solidFill>
                <a:latin typeface="Times New Roman" panose="02020603050405020304" pitchFamily="18" charset="0"/>
                <a:cs typeface="Times New Roman" panose="02020603050405020304" pitchFamily="18" charset="0"/>
              </a:rPr>
              <a:t>Remember to complete:</a:t>
            </a:r>
          </a:p>
          <a:p>
            <a:pPr marL="285750" indent="-285750">
              <a:lnSpc>
                <a:spcPct val="100000"/>
              </a:lnSpc>
            </a:pPr>
            <a:endParaRPr lang="en" b="1" dirty="0">
              <a:solidFill>
                <a:srgbClr val="073763"/>
              </a:solidFill>
              <a:latin typeface="Times New Roman" panose="02020603050405020304" pitchFamily="18" charset="0"/>
              <a:cs typeface="Times New Roman" panose="02020603050405020304" pitchFamily="18" charset="0"/>
            </a:endParaRPr>
          </a:p>
          <a:p>
            <a:pPr marL="285750" indent="-285750">
              <a:lnSpc>
                <a:spcPct val="100000"/>
              </a:lnSpc>
            </a:pPr>
            <a:r>
              <a:rPr lang="en" b="1" dirty="0">
                <a:solidFill>
                  <a:srgbClr val="073763"/>
                </a:solidFill>
                <a:latin typeface="Times New Roman" panose="02020603050405020304" pitchFamily="18" charset="0"/>
                <a:cs typeface="Times New Roman" panose="02020603050405020304" pitchFamily="18" charset="0"/>
              </a:rPr>
              <a:t>Project Type </a:t>
            </a:r>
          </a:p>
          <a:p>
            <a:pPr marL="285750" indent="-285750">
              <a:lnSpc>
                <a:spcPct val="100000"/>
              </a:lnSpc>
            </a:pPr>
            <a:r>
              <a:rPr lang="en" b="1" dirty="0">
                <a:solidFill>
                  <a:srgbClr val="073763"/>
                </a:solidFill>
                <a:latin typeface="Times New Roman" panose="02020603050405020304" pitchFamily="18" charset="0"/>
                <a:cs typeface="Times New Roman" panose="02020603050405020304" pitchFamily="18" charset="0"/>
              </a:rPr>
              <a:t>Project Description </a:t>
            </a:r>
            <a:endParaRPr lang="en" dirty="0">
              <a:solidFill>
                <a:srgbClr val="073763"/>
              </a:solidFill>
              <a:latin typeface="Times New Roman" panose="02020603050405020304" pitchFamily="18" charset="0"/>
              <a:cs typeface="Times New Roman" panose="02020603050405020304" pitchFamily="18" charset="0"/>
            </a:endParaRPr>
          </a:p>
          <a:p>
            <a:pPr marL="285750" indent="-285750">
              <a:lnSpc>
                <a:spcPct val="100000"/>
              </a:lnSpc>
            </a:pPr>
            <a:endParaRPr dirty="0">
              <a:solidFill>
                <a:srgbClr val="073763"/>
              </a:solidFill>
              <a:latin typeface="Times New Roman" panose="02020603050405020304" pitchFamily="18" charset="0"/>
              <a:cs typeface="Times New Roman" panose="02020603050405020304" pitchFamily="18" charset="0"/>
            </a:endParaRPr>
          </a:p>
          <a:p>
            <a:pPr marL="0" lvl="0" indent="0" algn="l" rtl="0">
              <a:spcBef>
                <a:spcPts val="1200"/>
              </a:spcBef>
              <a:spcAft>
                <a:spcPts val="1200"/>
              </a:spcAft>
              <a:buNone/>
            </a:pPr>
            <a:endParaRPr dirty="0"/>
          </a:p>
        </p:txBody>
      </p:sp>
      <p:sp>
        <p:nvSpPr>
          <p:cNvPr id="319" name="Google Shape;319;p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dirty="0"/>
          </a:p>
        </p:txBody>
      </p:sp>
      <p:pic>
        <p:nvPicPr>
          <p:cNvPr id="320" name="Google Shape;320;p36"/>
          <p:cNvPicPr preferRelativeResize="0"/>
          <p:nvPr/>
        </p:nvPicPr>
        <p:blipFill>
          <a:blip r:embed="rId3">
            <a:alphaModFix/>
          </a:blip>
          <a:stretch>
            <a:fillRect/>
          </a:stretch>
        </p:blipFill>
        <p:spPr>
          <a:xfrm>
            <a:off x="3170725" y="1952600"/>
            <a:ext cx="5220007" cy="24386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Welcome</a:t>
            </a:r>
            <a:endParaRPr dirty="0"/>
          </a:p>
        </p:txBody>
      </p:sp>
      <p:sp>
        <p:nvSpPr>
          <p:cNvPr id="136" name="Google Shape;136;p1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rgbClr val="073763"/>
                </a:solidFill>
                <a:latin typeface="Times New Roman"/>
                <a:ea typeface="Times New Roman"/>
                <a:cs typeface="Times New Roman"/>
                <a:sym typeface="Times New Roman"/>
              </a:rPr>
              <a:t>The </a:t>
            </a:r>
            <a:r>
              <a:rPr lang="en" sz="1800" i="1" dirty="0">
                <a:solidFill>
                  <a:srgbClr val="073763"/>
                </a:solidFill>
                <a:latin typeface="Times New Roman"/>
                <a:ea typeface="Times New Roman"/>
                <a:cs typeface="Times New Roman"/>
                <a:sym typeface="Times New Roman"/>
              </a:rPr>
              <a:t>Final Submission Forms Workbook </a:t>
            </a:r>
            <a:r>
              <a:rPr lang="en" sz="1800" dirty="0">
                <a:solidFill>
                  <a:srgbClr val="073763"/>
                </a:solidFill>
                <a:latin typeface="Times New Roman"/>
                <a:ea typeface="Times New Roman"/>
                <a:cs typeface="Times New Roman"/>
                <a:sym typeface="Times New Roman"/>
              </a:rPr>
              <a:t>is a collection of required forms necessary for the approval of final plans and specifications for projects. </a:t>
            </a:r>
            <a:endParaRPr sz="1800" dirty="0">
              <a:solidFill>
                <a:srgbClr val="073763"/>
              </a:solidFill>
              <a:latin typeface="Times New Roman"/>
              <a:ea typeface="Times New Roman"/>
              <a:cs typeface="Times New Roman"/>
              <a:sym typeface="Times New Roman"/>
            </a:endParaRPr>
          </a:p>
          <a:p>
            <a:pPr marL="0" lvl="0" indent="0" algn="l" rtl="0">
              <a:spcBef>
                <a:spcPts val="1200"/>
              </a:spcBef>
              <a:spcAft>
                <a:spcPts val="1200"/>
              </a:spcAft>
              <a:buNone/>
            </a:pPr>
            <a:r>
              <a:rPr lang="en" sz="1800" dirty="0">
                <a:solidFill>
                  <a:srgbClr val="073763"/>
                </a:solidFill>
                <a:latin typeface="Times New Roman"/>
                <a:ea typeface="Times New Roman"/>
                <a:cs typeface="Times New Roman"/>
                <a:sym typeface="Times New Roman"/>
              </a:rPr>
              <a:t>This powerpoint presentation has been created to aid in the completion of these forms in accordance to the standards of the New York State Education Department, Office of Facilities Planning. </a:t>
            </a:r>
            <a:endParaRPr sz="1800" dirty="0">
              <a:solidFill>
                <a:srgbClr val="073763"/>
              </a:solidFill>
              <a:latin typeface="Times New Roman"/>
              <a:ea typeface="Times New Roman"/>
              <a:cs typeface="Times New Roman"/>
              <a:sym typeface="Times New Roman"/>
            </a:endParaRPr>
          </a:p>
        </p:txBody>
      </p:sp>
      <p:sp>
        <p:nvSpPr>
          <p:cNvPr id="137" name="Google Shape;137;p1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8"/>
          <p:cNvSpPr/>
          <p:nvPr/>
        </p:nvSpPr>
        <p:spPr>
          <a:xfrm>
            <a:off x="3934819" y="1312866"/>
            <a:ext cx="4930782" cy="304890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38"/>
          <p:cNvSpPr txBox="1">
            <a:spLocks noGrp="1"/>
          </p:cNvSpPr>
          <p:nvPr>
            <p:ph type="title"/>
          </p:nvPr>
        </p:nvSpPr>
        <p:spPr>
          <a:xfrm>
            <a:off x="441949" y="537250"/>
            <a:ext cx="8329087" cy="593718"/>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FP-CCC Code Compliance Checklist - continued</a:t>
            </a:r>
            <a:br>
              <a:rPr lang="en" dirty="0"/>
            </a:br>
            <a:endParaRPr dirty="0"/>
          </a:p>
        </p:txBody>
      </p:sp>
      <p:sp>
        <p:nvSpPr>
          <p:cNvPr id="337" name="Google Shape;337;p38"/>
          <p:cNvSpPr txBox="1">
            <a:spLocks noGrp="1"/>
          </p:cNvSpPr>
          <p:nvPr>
            <p:ph type="body" idx="1"/>
          </p:nvPr>
        </p:nvSpPr>
        <p:spPr>
          <a:xfrm>
            <a:off x="441950" y="1045028"/>
            <a:ext cx="3398304" cy="3707841"/>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b="1" dirty="0">
                <a:solidFill>
                  <a:srgbClr val="073763"/>
                </a:solidFill>
                <a:latin typeface="Times New Roman" panose="02020603050405020304" pitchFamily="18" charset="0"/>
                <a:cs typeface="Times New Roman" panose="02020603050405020304" pitchFamily="18" charset="0"/>
              </a:rPr>
              <a:t>Carefully follow the instructions found in Question A.</a:t>
            </a:r>
            <a:endParaRPr b="1" dirty="0">
              <a:solidFill>
                <a:srgbClr val="073763"/>
              </a:solidFill>
              <a:latin typeface="Times New Roman" panose="02020603050405020304" pitchFamily="18" charset="0"/>
              <a:cs typeface="Times New Roman" panose="02020603050405020304" pitchFamily="18" charset="0"/>
            </a:endParaRPr>
          </a:p>
          <a:p>
            <a:pPr marL="182880" indent="-182880">
              <a:lnSpc>
                <a:spcPct val="100000"/>
              </a:lnSpc>
            </a:pPr>
            <a:r>
              <a:rPr lang="en" dirty="0">
                <a:solidFill>
                  <a:srgbClr val="073763"/>
                </a:solidFill>
                <a:latin typeface="Times New Roman" panose="02020603050405020304" pitchFamily="18" charset="0"/>
                <a:cs typeface="Times New Roman" panose="02020603050405020304" pitchFamily="18" charset="0"/>
              </a:rPr>
              <a:t>Question A must have a Yes or No response</a:t>
            </a:r>
            <a:r>
              <a:rPr lang="en" b="1" dirty="0">
                <a:solidFill>
                  <a:srgbClr val="073763"/>
                </a:solidFill>
                <a:latin typeface="Times New Roman" panose="02020603050405020304" pitchFamily="18" charset="0"/>
                <a:cs typeface="Times New Roman" panose="02020603050405020304" pitchFamily="18" charset="0"/>
              </a:rPr>
              <a:t>. </a:t>
            </a:r>
          </a:p>
          <a:p>
            <a:pPr marL="182880" indent="-182880">
              <a:lnSpc>
                <a:spcPct val="100000"/>
              </a:lnSpc>
            </a:pPr>
            <a:r>
              <a:rPr lang="en-US" dirty="0">
                <a:solidFill>
                  <a:srgbClr val="073763"/>
                </a:solidFill>
                <a:latin typeface="Times New Roman" panose="02020603050405020304" pitchFamily="18" charset="0"/>
                <a:cs typeface="Times New Roman" panose="02020603050405020304" pitchFamily="18" charset="0"/>
              </a:rPr>
              <a:t>If the response to question A is </a:t>
            </a:r>
            <a:r>
              <a:rPr lang="en-US" b="1" dirty="0">
                <a:solidFill>
                  <a:srgbClr val="073763"/>
                </a:solidFill>
                <a:latin typeface="Times New Roman" panose="02020603050405020304" pitchFamily="18" charset="0"/>
                <a:cs typeface="Times New Roman" panose="02020603050405020304" pitchFamily="18" charset="0"/>
              </a:rPr>
              <a:t>No</a:t>
            </a:r>
            <a:r>
              <a:rPr lang="en-US" dirty="0">
                <a:solidFill>
                  <a:srgbClr val="073763"/>
                </a:solidFill>
                <a:latin typeface="Times New Roman" panose="02020603050405020304" pitchFamily="18" charset="0"/>
                <a:cs typeface="Times New Roman" panose="02020603050405020304" pitchFamily="18" charset="0"/>
              </a:rPr>
              <a:t>, complete question D.</a:t>
            </a:r>
          </a:p>
          <a:p>
            <a:pPr marL="182880" indent="-182880">
              <a:lnSpc>
                <a:spcPct val="100000"/>
              </a:lnSpc>
            </a:pPr>
            <a:r>
              <a:rPr lang="en-US" dirty="0">
                <a:solidFill>
                  <a:srgbClr val="073763"/>
                </a:solidFill>
                <a:latin typeface="Times New Roman" panose="02020603050405020304" pitchFamily="18" charset="0"/>
                <a:cs typeface="Times New Roman" panose="02020603050405020304" pitchFamily="18" charset="0"/>
              </a:rPr>
              <a:t>If the responses to question A is </a:t>
            </a:r>
            <a:r>
              <a:rPr lang="en-US" b="1" dirty="0">
                <a:solidFill>
                  <a:srgbClr val="073763"/>
                </a:solidFill>
                <a:latin typeface="Times New Roman" panose="02020603050405020304" pitchFamily="18" charset="0"/>
                <a:cs typeface="Times New Roman" panose="02020603050405020304" pitchFamily="18" charset="0"/>
              </a:rPr>
              <a:t>Yes, </a:t>
            </a:r>
            <a:r>
              <a:rPr lang="en-US" dirty="0">
                <a:solidFill>
                  <a:srgbClr val="073763"/>
                </a:solidFill>
                <a:latin typeface="Times New Roman" panose="02020603050405020304" pitchFamily="18" charset="0"/>
                <a:cs typeface="Times New Roman" panose="02020603050405020304" pitchFamily="18" charset="0"/>
              </a:rPr>
              <a:t>complete questions B, C, and D as well as the certification on Page 4.</a:t>
            </a:r>
          </a:p>
          <a:p>
            <a:pPr marL="182880" indent="-182880">
              <a:lnSpc>
                <a:spcPct val="100000"/>
              </a:lnSpc>
            </a:pPr>
            <a:r>
              <a:rPr lang="en-US" dirty="0">
                <a:solidFill>
                  <a:srgbClr val="073763"/>
                </a:solidFill>
                <a:latin typeface="Times New Roman" panose="02020603050405020304" pitchFamily="18" charset="0"/>
                <a:cs typeface="Times New Roman" panose="02020603050405020304" pitchFamily="18" charset="0"/>
              </a:rPr>
              <a:t>In question C: </a:t>
            </a:r>
          </a:p>
          <a:p>
            <a:pPr marL="640080" lvl="1" indent="-182880">
              <a:lnSpc>
                <a:spcPct val="100000"/>
              </a:lnSpc>
            </a:pPr>
            <a:r>
              <a:rPr lang="en-US" dirty="0">
                <a:solidFill>
                  <a:srgbClr val="073763"/>
                </a:solidFill>
                <a:latin typeface="Times New Roman" panose="02020603050405020304" pitchFamily="18" charset="0"/>
                <a:cs typeface="Times New Roman" panose="02020603050405020304" pitchFamily="18" charset="0"/>
              </a:rPr>
              <a:t>If boxes are selected indicating engineer responsibility, the form must have the signature, date, and seal of an engineer. </a:t>
            </a:r>
          </a:p>
          <a:p>
            <a:pPr marL="640080" lvl="1" indent="-182880">
              <a:lnSpc>
                <a:spcPct val="100000"/>
              </a:lnSpc>
            </a:pPr>
            <a:r>
              <a:rPr lang="en-US" dirty="0">
                <a:solidFill>
                  <a:srgbClr val="073763"/>
                </a:solidFill>
                <a:latin typeface="Times New Roman" panose="02020603050405020304" pitchFamily="18" charset="0"/>
                <a:cs typeface="Times New Roman" panose="02020603050405020304" pitchFamily="18" charset="0"/>
              </a:rPr>
              <a:t>If boxes are selected indicating architect responsibility, the form must have the signature, date, and seal of an architect. </a:t>
            </a:r>
          </a:p>
          <a:p>
            <a:pPr marL="640080" lvl="1" indent="-182880">
              <a:lnSpc>
                <a:spcPct val="100000"/>
              </a:lnSpc>
            </a:pPr>
            <a:r>
              <a:rPr lang="en-US" dirty="0">
                <a:solidFill>
                  <a:srgbClr val="073763"/>
                </a:solidFill>
                <a:latin typeface="Times New Roman" panose="02020603050405020304" pitchFamily="18" charset="0"/>
                <a:cs typeface="Times New Roman" panose="02020603050405020304" pitchFamily="18" charset="0"/>
              </a:rPr>
              <a:t>If boxes are checked indicating both architect and engineer responsibility, the form must have the signature, date, and seal of both an architect and engineer. </a:t>
            </a:r>
            <a:endParaRPr dirty="0">
              <a:solidFill>
                <a:srgbClr val="073763"/>
              </a:solidFill>
              <a:latin typeface="Times New Roman" panose="02020603050405020304" pitchFamily="18" charset="0"/>
              <a:cs typeface="Times New Roman" panose="02020603050405020304" pitchFamily="18" charset="0"/>
            </a:endParaRPr>
          </a:p>
        </p:txBody>
      </p:sp>
      <p:sp>
        <p:nvSpPr>
          <p:cNvPr id="338" name="Google Shape;338;p3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dirty="0"/>
          </a:p>
        </p:txBody>
      </p:sp>
      <p:pic>
        <p:nvPicPr>
          <p:cNvPr id="2" name="Picture 1">
            <a:extLst>
              <a:ext uri="{FF2B5EF4-FFF2-40B4-BE49-F238E27FC236}">
                <a16:creationId xmlns:a16="http://schemas.microsoft.com/office/drawing/2014/main" id="{D6A44D1F-C8A0-4E8D-8623-00848F90AB02}"/>
              </a:ext>
            </a:extLst>
          </p:cNvPr>
          <p:cNvPicPr>
            <a:picLocks noChangeAspect="1"/>
          </p:cNvPicPr>
          <p:nvPr/>
        </p:nvPicPr>
        <p:blipFill>
          <a:blip r:embed="rId3"/>
          <a:stretch>
            <a:fillRect/>
          </a:stretch>
        </p:blipFill>
        <p:spPr>
          <a:xfrm>
            <a:off x="4029381" y="1414397"/>
            <a:ext cx="4741655" cy="948331"/>
          </a:xfrm>
          <a:prstGeom prst="rect">
            <a:avLst/>
          </a:prstGeom>
        </p:spPr>
      </p:pic>
      <p:pic>
        <p:nvPicPr>
          <p:cNvPr id="4" name="Picture 3">
            <a:extLst>
              <a:ext uri="{FF2B5EF4-FFF2-40B4-BE49-F238E27FC236}">
                <a16:creationId xmlns:a16="http://schemas.microsoft.com/office/drawing/2014/main" id="{2F1CFFD6-E368-48DB-8EB2-C3C623B24173}"/>
              </a:ext>
            </a:extLst>
          </p:cNvPr>
          <p:cNvPicPr>
            <a:picLocks noChangeAspect="1"/>
          </p:cNvPicPr>
          <p:nvPr/>
        </p:nvPicPr>
        <p:blipFill>
          <a:blip r:embed="rId4"/>
          <a:stretch>
            <a:fillRect/>
          </a:stretch>
        </p:blipFill>
        <p:spPr>
          <a:xfrm>
            <a:off x="4029381" y="2498499"/>
            <a:ext cx="4741655" cy="134693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9"/>
          <p:cNvSpPr/>
          <p:nvPr/>
        </p:nvSpPr>
        <p:spPr>
          <a:xfrm>
            <a:off x="3303275" y="1851650"/>
            <a:ext cx="5280600" cy="258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39"/>
          <p:cNvSpPr txBox="1">
            <a:spLocks noGrp="1"/>
          </p:cNvSpPr>
          <p:nvPr>
            <p:ph type="title"/>
          </p:nvPr>
        </p:nvSpPr>
        <p:spPr>
          <a:xfrm>
            <a:off x="575310" y="55096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FP-SSI Statement of Special Inspection   </a:t>
            </a:r>
            <a:br>
              <a:rPr lang="en" dirty="0"/>
            </a:br>
            <a:endParaRPr dirty="0"/>
          </a:p>
        </p:txBody>
      </p:sp>
      <p:sp>
        <p:nvSpPr>
          <p:cNvPr id="347" name="Google Shape;347;p39"/>
          <p:cNvSpPr txBox="1">
            <a:spLocks noGrp="1"/>
          </p:cNvSpPr>
          <p:nvPr>
            <p:ph type="body" idx="1"/>
          </p:nvPr>
        </p:nvSpPr>
        <p:spPr>
          <a:xfrm>
            <a:off x="575310" y="2682911"/>
            <a:ext cx="2593054" cy="1909630"/>
          </a:xfrm>
          <a:prstGeom prst="rect">
            <a:avLst/>
          </a:prstGeom>
        </p:spPr>
        <p:txBody>
          <a:bodyPr spcFirstLastPara="1" wrap="square" lIns="91425" tIns="91425" rIns="91425" bIns="91425" anchor="t" anchorCtr="0">
            <a:normAutofit/>
          </a:bodyPr>
          <a:lstStyle/>
          <a:p>
            <a:pPr marL="0" indent="0">
              <a:lnSpc>
                <a:spcPct val="100000"/>
              </a:lnSpc>
              <a:buNone/>
            </a:pPr>
            <a:r>
              <a:rPr lang="en-US" dirty="0">
                <a:solidFill>
                  <a:srgbClr val="073763"/>
                </a:solidFill>
                <a:latin typeface="Times New Roman" panose="02020603050405020304" pitchFamily="18" charset="0"/>
                <a:cs typeface="Times New Roman" panose="02020603050405020304" pitchFamily="18" charset="0"/>
              </a:rPr>
              <a:t>SSI is required for new projects and projects with additions.  </a:t>
            </a:r>
          </a:p>
          <a:p>
            <a:pPr marL="0" indent="0">
              <a:lnSpc>
                <a:spcPct val="100000"/>
              </a:lnSpc>
              <a:buNone/>
            </a:pPr>
            <a:endParaRPr lang="en-US" dirty="0">
              <a:solidFill>
                <a:srgbClr val="073763"/>
              </a:solidFill>
              <a:latin typeface="Times New Roman" panose="02020603050405020304" pitchFamily="18" charset="0"/>
              <a:cs typeface="Times New Roman" panose="02020603050405020304" pitchFamily="18" charset="0"/>
            </a:endParaRPr>
          </a:p>
          <a:p>
            <a:pPr marL="0" lvl="0" indent="0" algn="l" rtl="0">
              <a:lnSpc>
                <a:spcPct val="100000"/>
              </a:lnSpc>
              <a:buNone/>
            </a:pPr>
            <a:r>
              <a:rPr lang="en" b="1" dirty="0">
                <a:solidFill>
                  <a:srgbClr val="073763"/>
                </a:solidFill>
                <a:latin typeface="Times New Roman" panose="02020603050405020304" pitchFamily="18" charset="0"/>
                <a:cs typeface="Times New Roman" panose="02020603050405020304" pitchFamily="18" charset="0"/>
              </a:rPr>
              <a:t>SED Project # </a:t>
            </a:r>
            <a:r>
              <a:rPr lang="en" dirty="0">
                <a:solidFill>
                  <a:srgbClr val="073763"/>
                </a:solidFill>
                <a:latin typeface="Times New Roman" panose="02020603050405020304" pitchFamily="18" charset="0"/>
                <a:cs typeface="Times New Roman" panose="02020603050405020304" pitchFamily="18" charset="0"/>
              </a:rPr>
              <a:t>is required.</a:t>
            </a:r>
          </a:p>
          <a:p>
            <a:pPr marL="0" lvl="0" indent="0">
              <a:lnSpc>
                <a:spcPct val="100000"/>
              </a:lnSpc>
              <a:buNone/>
            </a:pPr>
            <a:endParaRPr lang="en" dirty="0">
              <a:solidFill>
                <a:srgbClr val="073763"/>
              </a:solidFill>
              <a:latin typeface="Times New Roman" panose="02020603050405020304" pitchFamily="18" charset="0"/>
              <a:cs typeface="Times New Roman" panose="02020603050405020304" pitchFamily="18" charset="0"/>
            </a:endParaRPr>
          </a:p>
          <a:p>
            <a:pPr marL="0" lvl="0" indent="0">
              <a:lnSpc>
                <a:spcPct val="100000"/>
              </a:lnSpc>
              <a:buNone/>
            </a:pPr>
            <a:r>
              <a:rPr lang="en" dirty="0">
                <a:solidFill>
                  <a:srgbClr val="073763"/>
                </a:solidFill>
                <a:latin typeface="Times New Roman" panose="02020603050405020304" pitchFamily="18" charset="0"/>
                <a:cs typeface="Times New Roman" panose="02020603050405020304" pitchFamily="18" charset="0"/>
              </a:rPr>
              <a:t>Add </a:t>
            </a:r>
            <a:r>
              <a:rPr lang="en" b="1" dirty="0">
                <a:solidFill>
                  <a:srgbClr val="073763"/>
                </a:solidFill>
                <a:latin typeface="Times New Roman" panose="02020603050405020304" pitchFamily="18" charset="0"/>
                <a:cs typeface="Times New Roman" panose="02020603050405020304" pitchFamily="18" charset="0"/>
              </a:rPr>
              <a:t>Comments, </a:t>
            </a:r>
            <a:r>
              <a:rPr lang="en" dirty="0">
                <a:solidFill>
                  <a:srgbClr val="073763"/>
                </a:solidFill>
                <a:latin typeface="Times New Roman" panose="02020603050405020304" pitchFamily="18" charset="0"/>
                <a:cs typeface="Times New Roman" panose="02020603050405020304" pitchFamily="18" charset="0"/>
              </a:rPr>
              <a:t>as applicable.</a:t>
            </a:r>
          </a:p>
        </p:txBody>
      </p:sp>
      <p:sp>
        <p:nvSpPr>
          <p:cNvPr id="348" name="Google Shape;348;p3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dirty="0"/>
          </a:p>
        </p:txBody>
      </p:sp>
      <p:pic>
        <p:nvPicPr>
          <p:cNvPr id="349" name="Google Shape;349;p39"/>
          <p:cNvPicPr preferRelativeResize="0"/>
          <p:nvPr/>
        </p:nvPicPr>
        <p:blipFill>
          <a:blip r:embed="rId3">
            <a:alphaModFix/>
          </a:blip>
          <a:stretch>
            <a:fillRect/>
          </a:stretch>
        </p:blipFill>
        <p:spPr>
          <a:xfrm>
            <a:off x="3432900" y="1952600"/>
            <a:ext cx="5016064" cy="243866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0"/>
          <p:cNvSpPr/>
          <p:nvPr/>
        </p:nvSpPr>
        <p:spPr>
          <a:xfrm>
            <a:off x="2248348" y="1505949"/>
            <a:ext cx="6551407" cy="28831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40"/>
          <p:cNvSpPr txBox="1">
            <a:spLocks noGrp="1"/>
          </p:cNvSpPr>
          <p:nvPr>
            <p:ph type="title"/>
          </p:nvPr>
        </p:nvSpPr>
        <p:spPr>
          <a:xfrm>
            <a:off x="500409" y="551350"/>
            <a:ext cx="8135215" cy="72066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FP-SSI Statement of Special Inspection - continued</a:t>
            </a:r>
            <a:br>
              <a:rPr lang="en" dirty="0"/>
            </a:br>
            <a:endParaRPr dirty="0"/>
          </a:p>
        </p:txBody>
      </p:sp>
      <p:sp>
        <p:nvSpPr>
          <p:cNvPr id="356" name="Google Shape;356;p40"/>
          <p:cNvSpPr txBox="1">
            <a:spLocks noGrp="1"/>
          </p:cNvSpPr>
          <p:nvPr>
            <p:ph type="body" idx="1"/>
          </p:nvPr>
        </p:nvSpPr>
        <p:spPr>
          <a:xfrm>
            <a:off x="421325" y="1677662"/>
            <a:ext cx="1677178" cy="2866006"/>
          </a:xfrm>
          <a:prstGeom prst="rect">
            <a:avLst/>
          </a:prstGeom>
        </p:spPr>
        <p:txBody>
          <a:bodyPr spcFirstLastPara="1" wrap="square" lIns="91425" tIns="91425" rIns="91425" bIns="91425" anchor="t" anchorCtr="0">
            <a:noAutofit/>
          </a:bodyPr>
          <a:lstStyle/>
          <a:p>
            <a:pPr marL="0" lvl="0" indent="0" algn="l" rtl="0">
              <a:lnSpc>
                <a:spcPct val="100000"/>
              </a:lnSpc>
              <a:buNone/>
            </a:pPr>
            <a:r>
              <a:rPr lang="en" sz="1400" dirty="0">
                <a:solidFill>
                  <a:srgbClr val="073763"/>
                </a:solidFill>
                <a:latin typeface="Times New Roman" panose="02020603050405020304" pitchFamily="18" charset="0"/>
                <a:cs typeface="Times New Roman" panose="02020603050405020304" pitchFamily="18" charset="0"/>
              </a:rPr>
              <a:t>Select checkboxes, as applicable, in the </a:t>
            </a:r>
            <a:r>
              <a:rPr lang="en" sz="1400" b="1" dirty="0">
                <a:solidFill>
                  <a:srgbClr val="073763"/>
                </a:solidFill>
                <a:latin typeface="Times New Roman" panose="02020603050405020304" pitchFamily="18" charset="0"/>
                <a:cs typeface="Times New Roman" panose="02020603050405020304" pitchFamily="18" charset="0"/>
              </a:rPr>
              <a:t>Check If Required </a:t>
            </a:r>
            <a:r>
              <a:rPr lang="en" sz="1400" dirty="0">
                <a:solidFill>
                  <a:srgbClr val="073763"/>
                </a:solidFill>
                <a:latin typeface="Times New Roman" panose="02020603050405020304" pitchFamily="18" charset="0"/>
                <a:cs typeface="Times New Roman" panose="02020603050405020304" pitchFamily="18" charset="0"/>
              </a:rPr>
              <a:t>column. </a:t>
            </a:r>
          </a:p>
          <a:p>
            <a:pPr marL="0" lvl="0" indent="0" algn="l" rtl="0">
              <a:lnSpc>
                <a:spcPct val="100000"/>
              </a:lnSpc>
              <a:buNone/>
            </a:pPr>
            <a:endParaRPr lang="en" sz="1400" dirty="0">
              <a:solidFill>
                <a:srgbClr val="073763"/>
              </a:solidFill>
              <a:latin typeface="Times New Roman" panose="02020603050405020304" pitchFamily="18" charset="0"/>
              <a:cs typeface="Times New Roman" panose="02020603050405020304" pitchFamily="18" charset="0"/>
            </a:endParaRPr>
          </a:p>
          <a:p>
            <a:pPr marL="0" lvl="0" indent="0" algn="l" rtl="0">
              <a:lnSpc>
                <a:spcPct val="100000"/>
              </a:lnSpc>
              <a:buNone/>
            </a:pPr>
            <a:r>
              <a:rPr lang="en" sz="1400" dirty="0">
                <a:solidFill>
                  <a:srgbClr val="073763"/>
                </a:solidFill>
                <a:latin typeface="Times New Roman" panose="02020603050405020304" pitchFamily="18" charset="0"/>
                <a:cs typeface="Times New Roman" panose="02020603050405020304" pitchFamily="18" charset="0"/>
              </a:rPr>
              <a:t>If a selection is made, identify the spec section and provide additional information as necessary in the column on the right. </a:t>
            </a:r>
          </a:p>
        </p:txBody>
      </p:sp>
      <p:sp>
        <p:nvSpPr>
          <p:cNvPr id="357" name="Google Shape;357;p4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dirty="0"/>
          </a:p>
        </p:txBody>
      </p:sp>
      <p:pic>
        <p:nvPicPr>
          <p:cNvPr id="3" name="Picture 2">
            <a:extLst>
              <a:ext uri="{FF2B5EF4-FFF2-40B4-BE49-F238E27FC236}">
                <a16:creationId xmlns:a16="http://schemas.microsoft.com/office/drawing/2014/main" id="{C8BF3CB6-162C-487A-9659-830892827E1A}"/>
              </a:ext>
            </a:extLst>
          </p:cNvPr>
          <p:cNvPicPr>
            <a:picLocks noChangeAspect="1"/>
          </p:cNvPicPr>
          <p:nvPr/>
        </p:nvPicPr>
        <p:blipFill>
          <a:blip r:embed="rId3"/>
          <a:stretch>
            <a:fillRect/>
          </a:stretch>
        </p:blipFill>
        <p:spPr>
          <a:xfrm>
            <a:off x="2301150" y="1595112"/>
            <a:ext cx="6380207" cy="260509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1"/>
          <p:cNvSpPr/>
          <p:nvPr/>
        </p:nvSpPr>
        <p:spPr>
          <a:xfrm>
            <a:off x="2336800" y="1495314"/>
            <a:ext cx="6419925" cy="2667896"/>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41"/>
          <p:cNvSpPr txBox="1">
            <a:spLocks noGrp="1"/>
          </p:cNvSpPr>
          <p:nvPr>
            <p:ph type="title"/>
          </p:nvPr>
        </p:nvSpPr>
        <p:spPr>
          <a:xfrm>
            <a:off x="504190" y="619944"/>
            <a:ext cx="7505700" cy="799782"/>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FP-CFP Certification of Final Building Plans  </a:t>
            </a:r>
            <a:br>
              <a:rPr lang="en" dirty="0"/>
            </a:br>
            <a:endParaRPr dirty="0"/>
          </a:p>
        </p:txBody>
      </p:sp>
      <p:sp>
        <p:nvSpPr>
          <p:cNvPr id="365" name="Google Shape;365;p41"/>
          <p:cNvSpPr txBox="1">
            <a:spLocks noGrp="1"/>
          </p:cNvSpPr>
          <p:nvPr>
            <p:ph type="body" idx="1"/>
          </p:nvPr>
        </p:nvSpPr>
        <p:spPr>
          <a:xfrm>
            <a:off x="504190" y="1906875"/>
            <a:ext cx="1518248" cy="1567180"/>
          </a:xfrm>
          <a:prstGeom prst="rect">
            <a:avLst/>
          </a:prstGeom>
        </p:spPr>
        <p:txBody>
          <a:bodyPr spcFirstLastPara="1" wrap="square" lIns="91425" tIns="91425" rIns="91425" bIns="91425" anchor="t" anchorCtr="0">
            <a:normAutofit fontScale="92500" lnSpcReduction="20000"/>
          </a:bodyPr>
          <a:lstStyle/>
          <a:p>
            <a:pPr marL="0" lvl="0" indent="0" rtl="0">
              <a:lnSpc>
                <a:spcPct val="100000"/>
              </a:lnSpc>
              <a:spcAft>
                <a:spcPts val="0"/>
              </a:spcAft>
              <a:buNone/>
            </a:pPr>
            <a:r>
              <a:rPr lang="en" sz="1800" dirty="0">
                <a:solidFill>
                  <a:srgbClr val="073763"/>
                </a:solidFill>
                <a:latin typeface="Times New Roman" panose="02020603050405020304" pitchFamily="18" charset="0"/>
                <a:cs typeface="Times New Roman" panose="02020603050405020304" pitchFamily="18" charset="0"/>
              </a:rPr>
              <a:t>This form is </a:t>
            </a:r>
            <a:r>
              <a:rPr lang="en" sz="1800" b="1" dirty="0">
                <a:solidFill>
                  <a:srgbClr val="073763"/>
                </a:solidFill>
                <a:latin typeface="Times New Roman" panose="02020603050405020304" pitchFamily="18" charset="0"/>
                <a:cs typeface="Times New Roman" panose="02020603050405020304" pitchFamily="18" charset="0"/>
              </a:rPr>
              <a:t>only </a:t>
            </a:r>
            <a:r>
              <a:rPr lang="en" sz="1800" dirty="0">
                <a:solidFill>
                  <a:srgbClr val="073763"/>
                </a:solidFill>
                <a:latin typeface="Times New Roman" panose="02020603050405020304" pitchFamily="18" charset="0"/>
                <a:cs typeface="Times New Roman" panose="02020603050405020304" pitchFamily="18" charset="0"/>
              </a:rPr>
              <a:t>required for a new </a:t>
            </a:r>
            <a:r>
              <a:rPr lang="en" sz="1800" b="1" dirty="0">
                <a:solidFill>
                  <a:srgbClr val="073763"/>
                </a:solidFill>
                <a:latin typeface="Times New Roman" panose="02020603050405020304" pitchFamily="18" charset="0"/>
                <a:cs typeface="Times New Roman" panose="02020603050405020304" pitchFamily="18" charset="0"/>
              </a:rPr>
              <a:t>building or addition</a:t>
            </a:r>
            <a:r>
              <a:rPr lang="en" sz="1800" dirty="0">
                <a:solidFill>
                  <a:srgbClr val="073763"/>
                </a:solidFill>
                <a:latin typeface="Times New Roman" panose="02020603050405020304" pitchFamily="18" charset="0"/>
                <a:cs typeface="Times New Roman" panose="02020603050405020304" pitchFamily="18" charset="0"/>
              </a:rPr>
              <a:t> project. </a:t>
            </a:r>
            <a:endParaRPr sz="1800" dirty="0">
              <a:solidFill>
                <a:srgbClr val="073763"/>
              </a:solidFill>
              <a:latin typeface="Times New Roman" panose="02020603050405020304" pitchFamily="18" charset="0"/>
              <a:cs typeface="Times New Roman" panose="02020603050405020304" pitchFamily="18" charset="0"/>
            </a:endParaRPr>
          </a:p>
          <a:p>
            <a:pPr marL="0" lvl="0" indent="0" rtl="0">
              <a:lnSpc>
                <a:spcPct val="100000"/>
              </a:lnSpc>
              <a:spcAft>
                <a:spcPts val="0"/>
              </a:spcAft>
              <a:buNone/>
            </a:pPr>
            <a:endParaRPr sz="1800" dirty="0">
              <a:latin typeface="Times New Roman" panose="02020603050405020304" pitchFamily="18" charset="0"/>
              <a:cs typeface="Times New Roman" panose="02020603050405020304" pitchFamily="18" charset="0"/>
            </a:endParaRPr>
          </a:p>
          <a:p>
            <a:pPr marL="0" lvl="0" indent="0" algn="l" rtl="0">
              <a:spcBef>
                <a:spcPts val="1200"/>
              </a:spcBef>
              <a:spcAft>
                <a:spcPts val="1200"/>
              </a:spcAft>
              <a:buNone/>
            </a:pPr>
            <a:endParaRPr dirty="0"/>
          </a:p>
        </p:txBody>
      </p:sp>
      <p:sp>
        <p:nvSpPr>
          <p:cNvPr id="366" name="Google Shape;366;p4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dirty="0"/>
          </a:p>
        </p:txBody>
      </p:sp>
      <p:pic>
        <p:nvPicPr>
          <p:cNvPr id="2" name="Picture 1">
            <a:extLst>
              <a:ext uri="{FF2B5EF4-FFF2-40B4-BE49-F238E27FC236}">
                <a16:creationId xmlns:a16="http://schemas.microsoft.com/office/drawing/2014/main" id="{D5000D43-F879-4A5D-AC0B-3422FBC8A85A}"/>
              </a:ext>
            </a:extLst>
          </p:cNvPr>
          <p:cNvPicPr>
            <a:picLocks noChangeAspect="1"/>
          </p:cNvPicPr>
          <p:nvPr/>
        </p:nvPicPr>
        <p:blipFill>
          <a:blip r:embed="rId3"/>
          <a:stretch>
            <a:fillRect/>
          </a:stretch>
        </p:blipFill>
        <p:spPr>
          <a:xfrm>
            <a:off x="2463502" y="1718060"/>
            <a:ext cx="6176308" cy="219699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2"/>
          <p:cNvSpPr/>
          <p:nvPr/>
        </p:nvSpPr>
        <p:spPr>
          <a:xfrm>
            <a:off x="3052850" y="854110"/>
            <a:ext cx="5566641" cy="3798277"/>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73;p42"/>
          <p:cNvSpPr txBox="1">
            <a:spLocks noGrp="1"/>
          </p:cNvSpPr>
          <p:nvPr>
            <p:ph type="title"/>
          </p:nvPr>
        </p:nvSpPr>
        <p:spPr>
          <a:xfrm>
            <a:off x="408791" y="381047"/>
            <a:ext cx="8347934" cy="57355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800" dirty="0"/>
              <a:t>FP-CFP Certification of Final Building Plans - continued</a:t>
            </a:r>
            <a:br>
              <a:rPr lang="en" dirty="0"/>
            </a:br>
            <a:endParaRPr dirty="0"/>
          </a:p>
        </p:txBody>
      </p:sp>
      <p:sp>
        <p:nvSpPr>
          <p:cNvPr id="374" name="Google Shape;374;p42"/>
          <p:cNvSpPr txBox="1">
            <a:spLocks noGrp="1"/>
          </p:cNvSpPr>
          <p:nvPr>
            <p:ph type="body" idx="1"/>
          </p:nvPr>
        </p:nvSpPr>
        <p:spPr>
          <a:xfrm>
            <a:off x="524509" y="1000706"/>
            <a:ext cx="2368425" cy="3542961"/>
          </a:xfrm>
          <a:prstGeom prst="rect">
            <a:avLst/>
          </a:prstGeom>
        </p:spPr>
        <p:txBody>
          <a:bodyPr spcFirstLastPara="1" wrap="square" lIns="91425" tIns="91425" rIns="91425" bIns="91425" anchor="t" anchorCtr="0">
            <a:normAutofit lnSpcReduction="10000"/>
          </a:bodyPr>
          <a:lstStyle/>
          <a:p>
            <a:pPr marL="285750" indent="-285750">
              <a:lnSpc>
                <a:spcPct val="100000"/>
              </a:lnSpc>
            </a:pPr>
            <a:endParaRPr lang="en" sz="900" dirty="0">
              <a:solidFill>
                <a:srgbClr val="073763"/>
              </a:solidFill>
              <a:latin typeface="Times New Roman" panose="02020603050405020304" pitchFamily="18" charset="0"/>
              <a:cs typeface="Times New Roman" panose="02020603050405020304" pitchFamily="18" charset="0"/>
            </a:endParaRPr>
          </a:p>
          <a:p>
            <a:pPr marL="285750" indent="-285750">
              <a:lnSpc>
                <a:spcPct val="100000"/>
              </a:lnSpc>
            </a:pPr>
            <a:r>
              <a:rPr lang="en" sz="1400" dirty="0">
                <a:solidFill>
                  <a:srgbClr val="073763"/>
                </a:solidFill>
                <a:latin typeface="Times New Roman" panose="02020603050405020304" pitchFamily="18" charset="0"/>
                <a:cs typeface="Times New Roman" panose="02020603050405020304" pitchFamily="18" charset="0"/>
              </a:rPr>
              <a:t>Advise whether the Final project has changes to floorplans from those submitted in the Preliminary Submission. </a:t>
            </a:r>
          </a:p>
          <a:p>
            <a:pPr marL="285750" indent="-285750">
              <a:lnSpc>
                <a:spcPct val="100000"/>
              </a:lnSpc>
            </a:pPr>
            <a:endParaRPr lang="en" sz="800" dirty="0">
              <a:solidFill>
                <a:srgbClr val="073763"/>
              </a:solidFill>
              <a:latin typeface="Times New Roman" panose="02020603050405020304" pitchFamily="18" charset="0"/>
              <a:cs typeface="Times New Roman" panose="02020603050405020304" pitchFamily="18" charset="0"/>
            </a:endParaRPr>
          </a:p>
          <a:p>
            <a:pPr marL="285750" indent="-285750">
              <a:lnSpc>
                <a:spcPct val="100000"/>
              </a:lnSpc>
            </a:pPr>
            <a:r>
              <a:rPr lang="en" sz="1400" b="1" dirty="0">
                <a:solidFill>
                  <a:srgbClr val="073763"/>
                </a:solidFill>
                <a:latin typeface="Times New Roman" panose="02020603050405020304" pitchFamily="18" charset="0"/>
                <a:cs typeface="Times New Roman" panose="02020603050405020304" pitchFamily="18" charset="0"/>
              </a:rPr>
              <a:t>Any</a:t>
            </a:r>
            <a:r>
              <a:rPr lang="en" sz="1400" dirty="0">
                <a:solidFill>
                  <a:srgbClr val="073763"/>
                </a:solidFill>
                <a:latin typeface="Times New Roman" panose="02020603050405020304" pitchFamily="18" charset="0"/>
                <a:cs typeface="Times New Roman" panose="02020603050405020304" pitchFamily="18" charset="0"/>
              </a:rPr>
              <a:t> changes to the floorplans must be described in 1 through 5. </a:t>
            </a:r>
          </a:p>
          <a:p>
            <a:pPr marL="285750" indent="-285750">
              <a:lnSpc>
                <a:spcPct val="100000"/>
              </a:lnSpc>
            </a:pPr>
            <a:endParaRPr lang="en" sz="800" dirty="0">
              <a:solidFill>
                <a:srgbClr val="073763"/>
              </a:solidFill>
              <a:latin typeface="Times New Roman" panose="02020603050405020304" pitchFamily="18" charset="0"/>
              <a:cs typeface="Times New Roman" panose="02020603050405020304" pitchFamily="18" charset="0"/>
            </a:endParaRPr>
          </a:p>
          <a:p>
            <a:pPr marL="285750" indent="-285750">
              <a:lnSpc>
                <a:spcPct val="100000"/>
              </a:lnSpc>
            </a:pPr>
            <a:r>
              <a:rPr lang="en" sz="1400" dirty="0">
                <a:solidFill>
                  <a:srgbClr val="073763"/>
                </a:solidFill>
                <a:latin typeface="Times New Roman" panose="02020603050405020304" pitchFamily="18" charset="0"/>
                <a:cs typeface="Times New Roman" panose="02020603050405020304" pitchFamily="18" charset="0"/>
              </a:rPr>
              <a:t>Revised floorplans </a:t>
            </a:r>
            <a:r>
              <a:rPr lang="en" sz="1400" b="1" dirty="0">
                <a:solidFill>
                  <a:srgbClr val="073763"/>
                </a:solidFill>
                <a:latin typeface="Times New Roman" panose="02020603050405020304" pitchFamily="18" charset="0"/>
                <a:cs typeface="Times New Roman" panose="02020603050405020304" pitchFamily="18" charset="0"/>
              </a:rPr>
              <a:t>must</a:t>
            </a:r>
            <a:r>
              <a:rPr lang="en" sz="1400" dirty="0">
                <a:solidFill>
                  <a:srgbClr val="073763"/>
                </a:solidFill>
                <a:latin typeface="Times New Roman" panose="02020603050405020304" pitchFamily="18" charset="0"/>
                <a:cs typeface="Times New Roman" panose="02020603050405020304" pitchFamily="18" charset="0"/>
              </a:rPr>
              <a:t> be provided to the Project Manager. Please attach them to this form. </a:t>
            </a:r>
          </a:p>
          <a:p>
            <a:pPr marL="285750" indent="-285750">
              <a:lnSpc>
                <a:spcPct val="100000"/>
              </a:lnSpc>
            </a:pPr>
            <a:endParaRPr lang="en" sz="800" dirty="0">
              <a:solidFill>
                <a:srgbClr val="073763"/>
              </a:solidFill>
              <a:latin typeface="Times New Roman" panose="02020603050405020304" pitchFamily="18" charset="0"/>
              <a:cs typeface="Times New Roman" panose="02020603050405020304" pitchFamily="18" charset="0"/>
            </a:endParaRPr>
          </a:p>
          <a:p>
            <a:pPr marL="285750" indent="-285750">
              <a:lnSpc>
                <a:spcPct val="100000"/>
              </a:lnSpc>
            </a:pPr>
            <a:r>
              <a:rPr lang="en" sz="1400" dirty="0">
                <a:solidFill>
                  <a:srgbClr val="073763"/>
                </a:solidFill>
                <a:latin typeface="Times New Roman" panose="02020603050405020304" pitchFamily="18" charset="0"/>
                <a:cs typeface="Times New Roman" panose="02020603050405020304" pitchFamily="18" charset="0"/>
              </a:rPr>
              <a:t>Certify whether the students will be using the addition.</a:t>
            </a:r>
          </a:p>
          <a:p>
            <a:pPr marL="285750" indent="-285750">
              <a:lnSpc>
                <a:spcPct val="100000"/>
              </a:lnSpc>
            </a:pPr>
            <a:endParaRPr sz="1400" dirty="0">
              <a:solidFill>
                <a:srgbClr val="073763"/>
              </a:solidFill>
              <a:latin typeface="Times New Roman" panose="02020603050405020304" pitchFamily="18" charset="0"/>
              <a:cs typeface="Times New Roman" panose="02020603050405020304" pitchFamily="18" charset="0"/>
            </a:endParaRPr>
          </a:p>
        </p:txBody>
      </p:sp>
      <p:sp>
        <p:nvSpPr>
          <p:cNvPr id="375" name="Google Shape;375;p4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dirty="0"/>
          </a:p>
        </p:txBody>
      </p:sp>
      <p:pic>
        <p:nvPicPr>
          <p:cNvPr id="3" name="Picture 2">
            <a:extLst>
              <a:ext uri="{FF2B5EF4-FFF2-40B4-BE49-F238E27FC236}">
                <a16:creationId xmlns:a16="http://schemas.microsoft.com/office/drawing/2014/main" id="{D5B74488-CD10-486B-B248-7253FF53D869}"/>
              </a:ext>
            </a:extLst>
          </p:cNvPr>
          <p:cNvPicPr>
            <a:picLocks noChangeAspect="1"/>
          </p:cNvPicPr>
          <p:nvPr/>
        </p:nvPicPr>
        <p:blipFill>
          <a:blip r:embed="rId3"/>
          <a:stretch>
            <a:fillRect/>
          </a:stretch>
        </p:blipFill>
        <p:spPr>
          <a:xfrm>
            <a:off x="3145128" y="4112690"/>
            <a:ext cx="5335681" cy="415204"/>
          </a:xfrm>
          <a:prstGeom prst="rect">
            <a:avLst/>
          </a:prstGeom>
        </p:spPr>
      </p:pic>
      <p:pic>
        <p:nvPicPr>
          <p:cNvPr id="4" name="Picture 3">
            <a:extLst>
              <a:ext uri="{FF2B5EF4-FFF2-40B4-BE49-F238E27FC236}">
                <a16:creationId xmlns:a16="http://schemas.microsoft.com/office/drawing/2014/main" id="{A2E60935-D200-4EC2-9483-CB736691B6C1}"/>
              </a:ext>
            </a:extLst>
          </p:cNvPr>
          <p:cNvPicPr>
            <a:picLocks noChangeAspect="1"/>
          </p:cNvPicPr>
          <p:nvPr/>
        </p:nvPicPr>
        <p:blipFill>
          <a:blip r:embed="rId4"/>
          <a:stretch>
            <a:fillRect/>
          </a:stretch>
        </p:blipFill>
        <p:spPr>
          <a:xfrm>
            <a:off x="3145128" y="954606"/>
            <a:ext cx="5335681" cy="300284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2"/>
          <p:cNvSpPr/>
          <p:nvPr/>
        </p:nvSpPr>
        <p:spPr>
          <a:xfrm>
            <a:off x="3133092" y="1462495"/>
            <a:ext cx="5486399" cy="2172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73;p42"/>
          <p:cNvSpPr txBox="1">
            <a:spLocks noGrp="1"/>
          </p:cNvSpPr>
          <p:nvPr>
            <p:ph type="title"/>
          </p:nvPr>
        </p:nvSpPr>
        <p:spPr>
          <a:xfrm>
            <a:off x="408791" y="381047"/>
            <a:ext cx="8347934" cy="57355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800" dirty="0"/>
              <a:t>FP-CFP Certification of Final Building Plans - continued</a:t>
            </a:r>
            <a:br>
              <a:rPr lang="en" dirty="0"/>
            </a:br>
            <a:endParaRPr dirty="0"/>
          </a:p>
        </p:txBody>
      </p:sp>
      <p:sp>
        <p:nvSpPr>
          <p:cNvPr id="374" name="Google Shape;374;p42"/>
          <p:cNvSpPr txBox="1">
            <a:spLocks noGrp="1"/>
          </p:cNvSpPr>
          <p:nvPr>
            <p:ph type="body" idx="1"/>
          </p:nvPr>
        </p:nvSpPr>
        <p:spPr>
          <a:xfrm>
            <a:off x="524509" y="1000708"/>
            <a:ext cx="2562936" cy="3434984"/>
          </a:xfrm>
          <a:prstGeom prst="rect">
            <a:avLst/>
          </a:prstGeom>
        </p:spPr>
        <p:txBody>
          <a:bodyPr spcFirstLastPara="1" wrap="square" lIns="91425" tIns="91425" rIns="91425" bIns="91425" anchor="t" anchorCtr="0">
            <a:normAutofit/>
          </a:bodyPr>
          <a:lstStyle/>
          <a:p>
            <a:pPr marL="285750" indent="-285750">
              <a:lnSpc>
                <a:spcPct val="100000"/>
              </a:lnSpc>
            </a:pPr>
            <a:r>
              <a:rPr lang="en" sz="1400" dirty="0">
                <a:solidFill>
                  <a:srgbClr val="073763"/>
                </a:solidFill>
                <a:latin typeface="Times New Roman" panose="02020603050405020304" pitchFamily="18" charset="0"/>
                <a:cs typeface="Times New Roman" panose="02020603050405020304" pitchFamily="18" charset="0"/>
              </a:rPr>
              <a:t>Properly complete the Manufactured Buildings section.</a:t>
            </a:r>
          </a:p>
          <a:p>
            <a:pPr marL="285750" indent="-285750">
              <a:lnSpc>
                <a:spcPct val="100000"/>
              </a:lnSpc>
            </a:pPr>
            <a:endParaRPr lang="en" sz="800" dirty="0">
              <a:solidFill>
                <a:srgbClr val="073763"/>
              </a:solidFill>
              <a:latin typeface="Times New Roman" panose="02020603050405020304" pitchFamily="18" charset="0"/>
              <a:cs typeface="Times New Roman" panose="02020603050405020304" pitchFamily="18" charset="0"/>
            </a:endParaRPr>
          </a:p>
          <a:p>
            <a:pPr marL="285750" indent="-285750">
              <a:lnSpc>
                <a:spcPct val="100000"/>
              </a:lnSpc>
            </a:pPr>
            <a:r>
              <a:rPr lang="en" sz="1400" dirty="0">
                <a:solidFill>
                  <a:srgbClr val="073763"/>
                </a:solidFill>
                <a:latin typeface="Times New Roman" panose="02020603050405020304" pitchFamily="18" charset="0"/>
                <a:cs typeface="Times New Roman" panose="02020603050405020304" pitchFamily="18" charset="0"/>
              </a:rPr>
              <a:t>If the response to</a:t>
            </a:r>
            <a:r>
              <a:rPr lang="en-US" sz="1400" dirty="0">
                <a:solidFill>
                  <a:srgbClr val="073763"/>
                </a:solidFill>
                <a:latin typeface="Times New Roman" panose="02020603050405020304" pitchFamily="18" charset="0"/>
                <a:cs typeface="Times New Roman" panose="02020603050405020304" pitchFamily="18" charset="0"/>
              </a:rPr>
              <a:t> t</a:t>
            </a:r>
            <a:r>
              <a:rPr lang="en" sz="1400" dirty="0">
                <a:solidFill>
                  <a:srgbClr val="073763"/>
                </a:solidFill>
                <a:latin typeface="Times New Roman" panose="02020603050405020304" pitchFamily="18" charset="0"/>
                <a:cs typeface="Times New Roman" panose="02020603050405020304" pitchFamily="18" charset="0"/>
              </a:rPr>
              <a:t>he first question in </a:t>
            </a:r>
            <a:r>
              <a:rPr lang="en" sz="1400" b="1" dirty="0">
                <a:solidFill>
                  <a:srgbClr val="073763"/>
                </a:solidFill>
                <a:latin typeface="Times New Roman" panose="02020603050405020304" pitchFamily="18" charset="0"/>
                <a:cs typeface="Times New Roman" panose="02020603050405020304" pitchFamily="18" charset="0"/>
              </a:rPr>
              <a:t>No</a:t>
            </a:r>
            <a:r>
              <a:rPr lang="en" sz="1400" dirty="0">
                <a:solidFill>
                  <a:srgbClr val="073763"/>
                </a:solidFill>
                <a:latin typeface="Times New Roman" panose="02020603050405020304" pitchFamily="18" charset="0"/>
                <a:cs typeface="Times New Roman" panose="02020603050405020304" pitchFamily="18" charset="0"/>
              </a:rPr>
              <a:t>, a response to the second ques</a:t>
            </a:r>
            <a:r>
              <a:rPr lang="en-US" sz="1400" dirty="0">
                <a:solidFill>
                  <a:srgbClr val="073763"/>
                </a:solidFill>
                <a:latin typeface="Times New Roman" panose="02020603050405020304" pitchFamily="18" charset="0"/>
                <a:cs typeface="Times New Roman" panose="02020603050405020304" pitchFamily="18" charset="0"/>
              </a:rPr>
              <a:t>t</a:t>
            </a:r>
            <a:r>
              <a:rPr lang="en" sz="1400" dirty="0">
                <a:solidFill>
                  <a:srgbClr val="073763"/>
                </a:solidFill>
                <a:latin typeface="Times New Roman" panose="02020603050405020304" pitchFamily="18" charset="0"/>
                <a:cs typeface="Times New Roman" panose="02020603050405020304" pitchFamily="18" charset="0"/>
              </a:rPr>
              <a:t>ion is </a:t>
            </a:r>
            <a:r>
              <a:rPr lang="en" sz="1400" b="1" dirty="0">
                <a:solidFill>
                  <a:srgbClr val="073763"/>
                </a:solidFill>
                <a:latin typeface="Times New Roman" panose="02020603050405020304" pitchFamily="18" charset="0"/>
                <a:cs typeface="Times New Roman" panose="02020603050405020304" pitchFamily="18" charset="0"/>
              </a:rPr>
              <a:t>not </a:t>
            </a:r>
            <a:r>
              <a:rPr lang="en" sz="1400" dirty="0">
                <a:solidFill>
                  <a:srgbClr val="073763"/>
                </a:solidFill>
                <a:latin typeface="Times New Roman" panose="02020603050405020304" pitchFamily="18" charset="0"/>
                <a:cs typeface="Times New Roman" panose="02020603050405020304" pitchFamily="18" charset="0"/>
              </a:rPr>
              <a:t>required.</a:t>
            </a:r>
          </a:p>
          <a:p>
            <a:pPr marL="285750" indent="-285750">
              <a:lnSpc>
                <a:spcPct val="100000"/>
              </a:lnSpc>
            </a:pPr>
            <a:endParaRPr lang="en" sz="800" dirty="0">
              <a:solidFill>
                <a:srgbClr val="073763"/>
              </a:solidFill>
              <a:latin typeface="Times New Roman" panose="02020603050405020304" pitchFamily="18" charset="0"/>
              <a:cs typeface="Times New Roman" panose="02020603050405020304" pitchFamily="18" charset="0"/>
            </a:endParaRPr>
          </a:p>
          <a:p>
            <a:pPr marL="285750" indent="-285750">
              <a:lnSpc>
                <a:spcPct val="100000"/>
              </a:lnSpc>
            </a:pPr>
            <a:r>
              <a:rPr lang="en" sz="1400" dirty="0">
                <a:solidFill>
                  <a:srgbClr val="073763"/>
                </a:solidFill>
                <a:latin typeface="Times New Roman" panose="02020603050405020304" pitchFamily="18" charset="0"/>
                <a:cs typeface="Times New Roman" panose="02020603050405020304" pitchFamily="18" charset="0"/>
              </a:rPr>
              <a:t>If the response to the first question is </a:t>
            </a:r>
            <a:r>
              <a:rPr lang="en" sz="1400" b="1" dirty="0">
                <a:solidFill>
                  <a:srgbClr val="073763"/>
                </a:solidFill>
                <a:latin typeface="Times New Roman" panose="02020603050405020304" pitchFamily="18" charset="0"/>
                <a:cs typeface="Times New Roman" panose="02020603050405020304" pitchFamily="18" charset="0"/>
              </a:rPr>
              <a:t>Yes</a:t>
            </a:r>
            <a:r>
              <a:rPr lang="en" sz="1400" dirty="0">
                <a:solidFill>
                  <a:srgbClr val="073763"/>
                </a:solidFill>
                <a:latin typeface="Times New Roman" panose="02020603050405020304" pitchFamily="18" charset="0"/>
                <a:cs typeface="Times New Roman" panose="02020603050405020304" pitchFamily="18" charset="0"/>
              </a:rPr>
              <a:t>, a response </a:t>
            </a:r>
            <a:r>
              <a:rPr lang="en" sz="1400" b="1" dirty="0">
                <a:solidFill>
                  <a:srgbClr val="073763"/>
                </a:solidFill>
                <a:latin typeface="Times New Roman" panose="02020603050405020304" pitchFamily="18" charset="0"/>
                <a:cs typeface="Times New Roman" panose="02020603050405020304" pitchFamily="18" charset="0"/>
              </a:rPr>
              <a:t>is</a:t>
            </a:r>
            <a:r>
              <a:rPr lang="en" sz="1400" dirty="0">
                <a:solidFill>
                  <a:srgbClr val="073763"/>
                </a:solidFill>
                <a:latin typeface="Times New Roman" panose="02020603050405020304" pitchFamily="18" charset="0"/>
                <a:cs typeface="Times New Roman" panose="02020603050405020304" pitchFamily="18" charset="0"/>
              </a:rPr>
              <a:t> required for the second question.</a:t>
            </a:r>
          </a:p>
          <a:p>
            <a:pPr marL="285750" indent="-285750">
              <a:lnSpc>
                <a:spcPct val="100000"/>
              </a:lnSpc>
            </a:pPr>
            <a:endParaRPr lang="en" sz="800" dirty="0">
              <a:solidFill>
                <a:srgbClr val="073763"/>
              </a:solidFill>
              <a:latin typeface="Times New Roman" panose="02020603050405020304" pitchFamily="18" charset="0"/>
              <a:cs typeface="Times New Roman" panose="02020603050405020304" pitchFamily="18" charset="0"/>
            </a:endParaRPr>
          </a:p>
          <a:p>
            <a:pPr marL="285750" indent="-285750">
              <a:lnSpc>
                <a:spcPct val="100000"/>
              </a:lnSpc>
            </a:pPr>
            <a:r>
              <a:rPr lang="en-US" sz="1400" dirty="0">
                <a:solidFill>
                  <a:srgbClr val="073763"/>
                </a:solidFill>
                <a:latin typeface="Times New Roman" panose="02020603050405020304" pitchFamily="18" charset="0"/>
                <a:cs typeface="Times New Roman" panose="02020603050405020304" pitchFamily="18" charset="0"/>
              </a:rPr>
              <a:t>Remember to certify (sign) the form.</a:t>
            </a:r>
            <a:endParaRPr sz="1400" dirty="0">
              <a:solidFill>
                <a:srgbClr val="073763"/>
              </a:solidFill>
              <a:latin typeface="Times New Roman" panose="02020603050405020304" pitchFamily="18" charset="0"/>
              <a:cs typeface="Times New Roman" panose="02020603050405020304" pitchFamily="18" charset="0"/>
            </a:endParaRPr>
          </a:p>
        </p:txBody>
      </p:sp>
      <p:sp>
        <p:nvSpPr>
          <p:cNvPr id="375" name="Google Shape;375;p4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dirty="0"/>
          </a:p>
        </p:txBody>
      </p:sp>
      <p:pic>
        <p:nvPicPr>
          <p:cNvPr id="8" name="Picture 7">
            <a:extLst>
              <a:ext uri="{FF2B5EF4-FFF2-40B4-BE49-F238E27FC236}">
                <a16:creationId xmlns:a16="http://schemas.microsoft.com/office/drawing/2014/main" id="{9165F9D8-2F7E-47AB-852B-16CF1AFE5255}"/>
              </a:ext>
            </a:extLst>
          </p:cNvPr>
          <p:cNvPicPr>
            <a:picLocks noChangeAspect="1"/>
          </p:cNvPicPr>
          <p:nvPr/>
        </p:nvPicPr>
        <p:blipFill>
          <a:blip r:embed="rId3"/>
          <a:stretch>
            <a:fillRect/>
          </a:stretch>
        </p:blipFill>
        <p:spPr>
          <a:xfrm>
            <a:off x="3271399" y="1702835"/>
            <a:ext cx="5209783" cy="1692118"/>
          </a:xfrm>
          <a:prstGeom prst="rect">
            <a:avLst/>
          </a:prstGeom>
        </p:spPr>
      </p:pic>
    </p:spTree>
    <p:extLst>
      <p:ext uri="{BB962C8B-B14F-4D97-AF65-F5344CB8AC3E}">
        <p14:creationId xmlns:p14="http://schemas.microsoft.com/office/powerpoint/2010/main" val="978494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4"/>
          <p:cNvSpPr/>
          <p:nvPr/>
        </p:nvSpPr>
        <p:spPr>
          <a:xfrm>
            <a:off x="3081093" y="331419"/>
            <a:ext cx="5309641" cy="452027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389;p44"/>
          <p:cNvSpPr txBox="1">
            <a:spLocks noGrp="1"/>
          </p:cNvSpPr>
          <p:nvPr>
            <p:ph type="title"/>
          </p:nvPr>
        </p:nvSpPr>
        <p:spPr>
          <a:xfrm>
            <a:off x="536242" y="451821"/>
            <a:ext cx="2544850" cy="12694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FP-AP Application for Apportionment</a:t>
            </a:r>
            <a:endParaRPr sz="2400" dirty="0"/>
          </a:p>
        </p:txBody>
      </p:sp>
      <p:sp>
        <p:nvSpPr>
          <p:cNvPr id="390" name="Google Shape;390;p44"/>
          <p:cNvSpPr txBox="1">
            <a:spLocks noGrp="1"/>
          </p:cNvSpPr>
          <p:nvPr>
            <p:ph type="body" idx="1"/>
          </p:nvPr>
        </p:nvSpPr>
        <p:spPr>
          <a:xfrm>
            <a:off x="467353" y="1957892"/>
            <a:ext cx="2544851" cy="2585774"/>
          </a:xfrm>
          <a:prstGeom prst="rect">
            <a:avLst/>
          </a:prstGeom>
        </p:spPr>
        <p:txBody>
          <a:bodyPr spcFirstLastPara="1" wrap="square" lIns="91425" tIns="91425" rIns="91425" bIns="91425" anchor="t" anchorCtr="0">
            <a:normAutofit/>
          </a:bodyPr>
          <a:lstStyle/>
          <a:p>
            <a:pPr marL="285750" indent="-285750">
              <a:lnSpc>
                <a:spcPct val="100000"/>
              </a:lnSpc>
            </a:pPr>
            <a:r>
              <a:rPr lang="en" sz="1400" dirty="0">
                <a:solidFill>
                  <a:srgbClr val="073763"/>
                </a:solidFill>
                <a:latin typeface="Times New Roman" panose="02020603050405020304" pitchFamily="18" charset="0"/>
                <a:cs typeface="Times New Roman" panose="02020603050405020304" pitchFamily="18" charset="0"/>
              </a:rPr>
              <a:t>This form is </a:t>
            </a:r>
            <a:r>
              <a:rPr lang="en" sz="1400" b="1" dirty="0">
                <a:solidFill>
                  <a:srgbClr val="073763"/>
                </a:solidFill>
                <a:latin typeface="Times New Roman" panose="02020603050405020304" pitchFamily="18" charset="0"/>
                <a:cs typeface="Times New Roman" panose="02020603050405020304" pitchFamily="18" charset="0"/>
              </a:rPr>
              <a:t>required</a:t>
            </a:r>
            <a:r>
              <a:rPr lang="en" sz="1400" dirty="0">
                <a:solidFill>
                  <a:srgbClr val="073763"/>
                </a:solidFill>
                <a:latin typeface="Times New Roman" panose="02020603050405020304" pitchFamily="18" charset="0"/>
                <a:cs typeface="Times New Roman" panose="02020603050405020304" pitchFamily="18" charset="0"/>
              </a:rPr>
              <a:t> for districts with a Reorg Type 1, 2, or 3. </a:t>
            </a:r>
          </a:p>
          <a:p>
            <a:pPr marL="285750" indent="-285750">
              <a:lnSpc>
                <a:spcPct val="100000"/>
              </a:lnSpc>
            </a:pPr>
            <a:endParaRPr lang="en" sz="800" dirty="0">
              <a:solidFill>
                <a:srgbClr val="073763"/>
              </a:solidFill>
              <a:latin typeface="Times New Roman" panose="02020603050405020304" pitchFamily="18" charset="0"/>
              <a:cs typeface="Times New Roman" panose="02020603050405020304" pitchFamily="18" charset="0"/>
            </a:endParaRPr>
          </a:p>
          <a:p>
            <a:pPr marL="285750" indent="-285750">
              <a:lnSpc>
                <a:spcPct val="100000"/>
              </a:lnSpc>
            </a:pPr>
            <a:r>
              <a:rPr lang="en" sz="1400" dirty="0">
                <a:solidFill>
                  <a:srgbClr val="073763"/>
                </a:solidFill>
                <a:latin typeface="Times New Roman" panose="02020603050405020304" pitchFamily="18" charset="0"/>
                <a:cs typeface="Times New Roman" panose="02020603050405020304" pitchFamily="18" charset="0"/>
              </a:rPr>
              <a:t>The Reorg List may be found at:</a:t>
            </a:r>
          </a:p>
          <a:p>
            <a:pPr marL="742950" lvl="1" indent="-285750">
              <a:lnSpc>
                <a:spcPct val="100000"/>
              </a:lnSpc>
            </a:pPr>
            <a:r>
              <a:rPr lang="en-US" sz="1400" dirty="0">
                <a:solidFill>
                  <a:srgbClr val="073763"/>
                </a:solidFill>
                <a:latin typeface="Times New Roman" panose="02020603050405020304" pitchFamily="18" charset="0"/>
                <a:cs typeface="Times New Roman" panose="02020603050405020304" pitchFamily="18" charset="0"/>
                <a:hlinkClick r:id="rId3"/>
              </a:rPr>
              <a:t>http://www.p12.nysed.gov/facplan/documents/Reorg.Districts.pdf</a:t>
            </a:r>
            <a:r>
              <a:rPr lang="en-US" sz="1400" dirty="0">
                <a:solidFill>
                  <a:srgbClr val="073763"/>
                </a:solidFill>
                <a:latin typeface="Times New Roman" panose="02020603050405020304" pitchFamily="18" charset="0"/>
                <a:cs typeface="Times New Roman" panose="02020603050405020304" pitchFamily="18" charset="0"/>
              </a:rPr>
              <a:t> </a:t>
            </a:r>
            <a:endParaRPr lang="en" sz="1400" dirty="0">
              <a:solidFill>
                <a:srgbClr val="073763"/>
              </a:solidFill>
              <a:latin typeface="Times New Roman" panose="02020603050405020304" pitchFamily="18" charset="0"/>
              <a:cs typeface="Times New Roman" panose="02020603050405020304" pitchFamily="18" charset="0"/>
            </a:endParaRPr>
          </a:p>
          <a:p>
            <a:pPr marL="285750" indent="-285750">
              <a:lnSpc>
                <a:spcPct val="100000"/>
              </a:lnSpc>
            </a:pPr>
            <a:endParaRPr lang="en-US" sz="800" dirty="0">
              <a:solidFill>
                <a:srgbClr val="073763"/>
              </a:solidFill>
              <a:latin typeface="Times New Roman" panose="02020603050405020304" pitchFamily="18" charset="0"/>
              <a:cs typeface="Times New Roman" panose="02020603050405020304" pitchFamily="18" charset="0"/>
            </a:endParaRPr>
          </a:p>
          <a:p>
            <a:pPr marL="285750" indent="-285750">
              <a:lnSpc>
                <a:spcPct val="100000"/>
              </a:lnSpc>
            </a:pPr>
            <a:r>
              <a:rPr lang="en-US" sz="1400" dirty="0">
                <a:solidFill>
                  <a:srgbClr val="073763"/>
                </a:solidFill>
                <a:latin typeface="Times New Roman" panose="02020603050405020304" pitchFamily="18" charset="0"/>
                <a:cs typeface="Times New Roman" panose="02020603050405020304" pitchFamily="18" charset="0"/>
              </a:rPr>
              <a:t>Include the Project Information.</a:t>
            </a:r>
          </a:p>
          <a:p>
            <a:pPr marL="0" lvl="0" indent="0" algn="l" rtl="0">
              <a:spcBef>
                <a:spcPts val="1200"/>
              </a:spcBef>
              <a:spcAft>
                <a:spcPts val="0"/>
              </a:spcAft>
              <a:buNone/>
            </a:pPr>
            <a:endParaRPr lang="en" sz="1400" dirty="0">
              <a:solidFill>
                <a:srgbClr val="073763"/>
              </a:solidFill>
              <a:latin typeface="Times New Roman" panose="02020603050405020304" pitchFamily="18" charset="0"/>
              <a:cs typeface="Times New Roman" panose="02020603050405020304" pitchFamily="18" charset="0"/>
            </a:endParaRPr>
          </a:p>
        </p:txBody>
      </p:sp>
      <p:sp>
        <p:nvSpPr>
          <p:cNvPr id="391" name="Google Shape;391;p4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dirty="0"/>
          </a:p>
        </p:txBody>
      </p:sp>
      <p:pic>
        <p:nvPicPr>
          <p:cNvPr id="2" name="Picture 1">
            <a:extLst>
              <a:ext uri="{FF2B5EF4-FFF2-40B4-BE49-F238E27FC236}">
                <a16:creationId xmlns:a16="http://schemas.microsoft.com/office/drawing/2014/main" id="{09DC3B8B-19B7-4FBB-8FAA-4F02746FC73A}"/>
              </a:ext>
            </a:extLst>
          </p:cNvPr>
          <p:cNvPicPr>
            <a:picLocks noChangeAspect="1"/>
          </p:cNvPicPr>
          <p:nvPr/>
        </p:nvPicPr>
        <p:blipFill>
          <a:blip r:embed="rId4"/>
          <a:stretch>
            <a:fillRect/>
          </a:stretch>
        </p:blipFill>
        <p:spPr>
          <a:xfrm>
            <a:off x="3272078" y="451821"/>
            <a:ext cx="4914878" cy="2140847"/>
          </a:xfrm>
          <a:prstGeom prst="rect">
            <a:avLst/>
          </a:prstGeom>
        </p:spPr>
      </p:pic>
      <p:pic>
        <p:nvPicPr>
          <p:cNvPr id="4" name="Picture 3">
            <a:extLst>
              <a:ext uri="{FF2B5EF4-FFF2-40B4-BE49-F238E27FC236}">
                <a16:creationId xmlns:a16="http://schemas.microsoft.com/office/drawing/2014/main" id="{0FEAA8EB-20DF-4F1B-A2DB-1D178C2D8A14}"/>
              </a:ext>
            </a:extLst>
          </p:cNvPr>
          <p:cNvPicPr>
            <a:picLocks noChangeAspect="1"/>
          </p:cNvPicPr>
          <p:nvPr/>
        </p:nvPicPr>
        <p:blipFill>
          <a:blip r:embed="rId5"/>
          <a:stretch>
            <a:fillRect/>
          </a:stretch>
        </p:blipFill>
        <p:spPr>
          <a:xfrm>
            <a:off x="3272078" y="2632230"/>
            <a:ext cx="4879315" cy="214084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5"/>
          <p:cNvSpPr/>
          <p:nvPr/>
        </p:nvSpPr>
        <p:spPr>
          <a:xfrm>
            <a:off x="3644750" y="290146"/>
            <a:ext cx="5029797" cy="4573256"/>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98;p45"/>
          <p:cNvSpPr txBox="1">
            <a:spLocks noGrp="1"/>
          </p:cNvSpPr>
          <p:nvPr>
            <p:ph type="title"/>
          </p:nvPr>
        </p:nvSpPr>
        <p:spPr>
          <a:xfrm>
            <a:off x="430306" y="470525"/>
            <a:ext cx="2936838" cy="1218426"/>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800" dirty="0"/>
              <a:t>FP-AP Application for Apportionment - continued</a:t>
            </a:r>
            <a:endParaRPr sz="2800" dirty="0"/>
          </a:p>
        </p:txBody>
      </p:sp>
      <p:sp>
        <p:nvSpPr>
          <p:cNvPr id="399" name="Google Shape;399;p45"/>
          <p:cNvSpPr txBox="1">
            <a:spLocks noGrp="1"/>
          </p:cNvSpPr>
          <p:nvPr>
            <p:ph type="body" idx="1"/>
          </p:nvPr>
        </p:nvSpPr>
        <p:spPr>
          <a:xfrm>
            <a:off x="469454" y="1828800"/>
            <a:ext cx="2655584" cy="2844175"/>
          </a:xfrm>
          <a:prstGeom prst="rect">
            <a:avLst/>
          </a:prstGeom>
        </p:spPr>
        <p:txBody>
          <a:bodyPr spcFirstLastPara="1" wrap="square" lIns="91425" tIns="91425" rIns="91425" bIns="91425" anchor="t" anchorCtr="0">
            <a:normAutofit/>
          </a:bodyPr>
          <a:lstStyle/>
          <a:p>
            <a:pPr marL="285750" indent="-285750">
              <a:lnSpc>
                <a:spcPct val="100000"/>
              </a:lnSpc>
            </a:pPr>
            <a:r>
              <a:rPr lang="en-US" sz="1600" dirty="0">
                <a:solidFill>
                  <a:srgbClr val="073763"/>
                </a:solidFill>
                <a:latin typeface="Times New Roman" panose="02020603050405020304" pitchFamily="18" charset="0"/>
                <a:cs typeface="Times New Roman" panose="02020603050405020304" pitchFamily="18" charset="0"/>
              </a:rPr>
              <a:t>Confirm that either questions </a:t>
            </a:r>
            <a:r>
              <a:rPr lang="en-US" sz="1600" b="1" dirty="0">
                <a:solidFill>
                  <a:srgbClr val="073763"/>
                </a:solidFill>
                <a:latin typeface="Times New Roman" panose="02020603050405020304" pitchFamily="18" charset="0"/>
                <a:cs typeface="Times New Roman" panose="02020603050405020304" pitchFamily="18" charset="0"/>
              </a:rPr>
              <a:t>3 a</a:t>
            </a:r>
            <a:r>
              <a:rPr lang="en-US" sz="1600" dirty="0">
                <a:solidFill>
                  <a:srgbClr val="073763"/>
                </a:solidFill>
                <a:latin typeface="Times New Roman" panose="02020603050405020304" pitchFamily="18" charset="0"/>
                <a:cs typeface="Times New Roman" panose="02020603050405020304" pitchFamily="18" charset="0"/>
              </a:rPr>
              <a:t> </a:t>
            </a:r>
            <a:r>
              <a:rPr lang="en-US" sz="1600" u="sng" dirty="0">
                <a:solidFill>
                  <a:srgbClr val="073763"/>
                </a:solidFill>
                <a:latin typeface="Times New Roman" panose="02020603050405020304" pitchFamily="18" charset="0"/>
                <a:cs typeface="Times New Roman" panose="02020603050405020304" pitchFamily="18" charset="0"/>
              </a:rPr>
              <a:t>and/or</a:t>
            </a:r>
            <a:r>
              <a:rPr lang="en-US" sz="1600" dirty="0">
                <a:solidFill>
                  <a:srgbClr val="073763"/>
                </a:solidFill>
                <a:latin typeface="Times New Roman" panose="02020603050405020304" pitchFamily="18" charset="0"/>
                <a:cs typeface="Times New Roman" panose="02020603050405020304" pitchFamily="18" charset="0"/>
              </a:rPr>
              <a:t> </a:t>
            </a:r>
            <a:r>
              <a:rPr lang="en-US" sz="1600" b="1" dirty="0">
                <a:solidFill>
                  <a:srgbClr val="073763"/>
                </a:solidFill>
                <a:latin typeface="Times New Roman" panose="02020603050405020304" pitchFamily="18" charset="0"/>
                <a:cs typeface="Times New Roman" panose="02020603050405020304" pitchFamily="18" charset="0"/>
              </a:rPr>
              <a:t>3 b</a:t>
            </a:r>
            <a:r>
              <a:rPr lang="en-US" sz="1600" dirty="0">
                <a:solidFill>
                  <a:srgbClr val="073763"/>
                </a:solidFill>
                <a:latin typeface="Times New Roman" panose="02020603050405020304" pitchFamily="18" charset="0"/>
                <a:cs typeface="Times New Roman" panose="02020603050405020304" pitchFamily="18" charset="0"/>
              </a:rPr>
              <a:t> is completed and </a:t>
            </a:r>
            <a:r>
              <a:rPr lang="en-US" sz="1600" b="1" dirty="0">
                <a:solidFill>
                  <a:srgbClr val="073763"/>
                </a:solidFill>
                <a:latin typeface="Times New Roman" panose="02020603050405020304" pitchFamily="18" charset="0"/>
                <a:cs typeface="Times New Roman" panose="02020603050405020304" pitchFamily="18" charset="0"/>
              </a:rPr>
              <a:t>all</a:t>
            </a:r>
            <a:r>
              <a:rPr lang="en-US" sz="1600" dirty="0">
                <a:solidFill>
                  <a:srgbClr val="073763"/>
                </a:solidFill>
                <a:latin typeface="Times New Roman" panose="02020603050405020304" pitchFamily="18" charset="0"/>
                <a:cs typeface="Times New Roman" panose="02020603050405020304" pitchFamily="18" charset="0"/>
              </a:rPr>
              <a:t> </a:t>
            </a:r>
            <a:r>
              <a:rPr lang="en-US" sz="1600" b="1" dirty="0">
                <a:solidFill>
                  <a:srgbClr val="073763"/>
                </a:solidFill>
                <a:latin typeface="Times New Roman" panose="02020603050405020304" pitchFamily="18" charset="0"/>
                <a:cs typeface="Times New Roman" panose="02020603050405020304" pitchFamily="18" charset="0"/>
              </a:rPr>
              <a:t>three</a:t>
            </a:r>
            <a:r>
              <a:rPr lang="en-US" sz="1600" dirty="0">
                <a:solidFill>
                  <a:srgbClr val="073763"/>
                </a:solidFill>
                <a:latin typeface="Times New Roman" panose="02020603050405020304" pitchFamily="18" charset="0"/>
                <a:cs typeface="Times New Roman" panose="02020603050405020304" pitchFamily="18" charset="0"/>
              </a:rPr>
              <a:t> parts of question </a:t>
            </a:r>
            <a:r>
              <a:rPr lang="en-US" sz="1600" b="1" dirty="0">
                <a:solidFill>
                  <a:srgbClr val="073763"/>
                </a:solidFill>
                <a:latin typeface="Times New Roman" panose="02020603050405020304" pitchFamily="18" charset="0"/>
                <a:cs typeface="Times New Roman" panose="02020603050405020304" pitchFamily="18" charset="0"/>
              </a:rPr>
              <a:t>4</a:t>
            </a:r>
            <a:r>
              <a:rPr lang="en-US" sz="1600" dirty="0">
                <a:solidFill>
                  <a:srgbClr val="073763"/>
                </a:solidFill>
                <a:latin typeface="Times New Roman" panose="02020603050405020304" pitchFamily="18" charset="0"/>
                <a:cs typeface="Times New Roman" panose="02020603050405020304" pitchFamily="18" charset="0"/>
              </a:rPr>
              <a:t> (</a:t>
            </a:r>
            <a:r>
              <a:rPr lang="en-US" sz="1600" b="1" dirty="0">
                <a:solidFill>
                  <a:srgbClr val="073763"/>
                </a:solidFill>
                <a:latin typeface="Times New Roman" panose="02020603050405020304" pitchFamily="18" charset="0"/>
                <a:cs typeface="Times New Roman" panose="02020603050405020304" pitchFamily="18" charset="0"/>
              </a:rPr>
              <a:t>a, b, and explanation</a:t>
            </a:r>
            <a:r>
              <a:rPr lang="en-US" sz="1600" dirty="0">
                <a:solidFill>
                  <a:srgbClr val="073763"/>
                </a:solidFill>
                <a:latin typeface="Times New Roman" panose="02020603050405020304" pitchFamily="18" charset="0"/>
                <a:cs typeface="Times New Roman" panose="02020603050405020304" pitchFamily="18" charset="0"/>
              </a:rPr>
              <a:t>) are completed.</a:t>
            </a:r>
          </a:p>
          <a:p>
            <a:pPr marL="285750" indent="-285750">
              <a:lnSpc>
                <a:spcPct val="100000"/>
              </a:lnSpc>
            </a:pPr>
            <a:endParaRPr lang="en-US" sz="800" dirty="0">
              <a:solidFill>
                <a:srgbClr val="073763"/>
              </a:solidFill>
              <a:latin typeface="Times New Roman" panose="02020603050405020304" pitchFamily="18" charset="0"/>
              <a:cs typeface="Times New Roman" panose="02020603050405020304" pitchFamily="18" charset="0"/>
            </a:endParaRPr>
          </a:p>
          <a:p>
            <a:pPr marL="285750" indent="-285750">
              <a:lnSpc>
                <a:spcPct val="100000"/>
              </a:lnSpc>
            </a:pPr>
            <a:r>
              <a:rPr lang="en-US" sz="1600" dirty="0">
                <a:solidFill>
                  <a:srgbClr val="073763"/>
                </a:solidFill>
                <a:latin typeface="Times New Roman" panose="02020603050405020304" pitchFamily="18" charset="0"/>
                <a:cs typeface="Times New Roman" panose="02020603050405020304" pitchFamily="18" charset="0"/>
              </a:rPr>
              <a:t>If the district is a </a:t>
            </a:r>
            <a:r>
              <a:rPr lang="en-US" sz="1600" b="1" dirty="0">
                <a:solidFill>
                  <a:srgbClr val="073763"/>
                </a:solidFill>
                <a:latin typeface="Times New Roman" panose="02020603050405020304" pitchFamily="18" charset="0"/>
                <a:cs typeface="Times New Roman" panose="02020603050405020304" pitchFamily="18" charset="0"/>
              </a:rPr>
              <a:t>Reorg Type 1</a:t>
            </a:r>
            <a:r>
              <a:rPr lang="en-US" sz="1600" dirty="0">
                <a:solidFill>
                  <a:srgbClr val="073763"/>
                </a:solidFill>
                <a:latin typeface="Times New Roman" panose="02020603050405020304" pitchFamily="18" charset="0"/>
                <a:cs typeface="Times New Roman" panose="02020603050405020304" pitchFamily="18" charset="0"/>
              </a:rPr>
              <a:t>, the BOCES Superintendent certification is </a:t>
            </a:r>
            <a:r>
              <a:rPr lang="en-US" sz="1600" b="1" dirty="0">
                <a:solidFill>
                  <a:srgbClr val="073763"/>
                </a:solidFill>
                <a:latin typeface="Times New Roman" panose="02020603050405020304" pitchFamily="18" charset="0"/>
                <a:cs typeface="Times New Roman" panose="02020603050405020304" pitchFamily="18" charset="0"/>
              </a:rPr>
              <a:t>required</a:t>
            </a:r>
            <a:r>
              <a:rPr lang="en-US" sz="1600" dirty="0">
                <a:solidFill>
                  <a:srgbClr val="073763"/>
                </a:solidFill>
                <a:latin typeface="Times New Roman" panose="02020603050405020304" pitchFamily="18" charset="0"/>
                <a:cs typeface="Times New Roman" panose="02020603050405020304" pitchFamily="18" charset="0"/>
              </a:rPr>
              <a:t>.</a:t>
            </a:r>
            <a:endParaRPr sz="1600" dirty="0">
              <a:solidFill>
                <a:srgbClr val="073763"/>
              </a:solidFill>
              <a:latin typeface="Times New Roman" panose="02020603050405020304" pitchFamily="18" charset="0"/>
              <a:cs typeface="Times New Roman" panose="02020603050405020304" pitchFamily="18" charset="0"/>
            </a:endParaRPr>
          </a:p>
        </p:txBody>
      </p:sp>
      <p:sp>
        <p:nvSpPr>
          <p:cNvPr id="400" name="Google Shape;400;p4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dirty="0"/>
          </a:p>
        </p:txBody>
      </p:sp>
      <p:pic>
        <p:nvPicPr>
          <p:cNvPr id="4" name="Picture 3">
            <a:extLst>
              <a:ext uri="{FF2B5EF4-FFF2-40B4-BE49-F238E27FC236}">
                <a16:creationId xmlns:a16="http://schemas.microsoft.com/office/drawing/2014/main" id="{429BFDA6-E16B-4823-87E3-35DD516B03AC}"/>
              </a:ext>
            </a:extLst>
          </p:cNvPr>
          <p:cNvPicPr>
            <a:picLocks noChangeAspect="1"/>
          </p:cNvPicPr>
          <p:nvPr/>
        </p:nvPicPr>
        <p:blipFill>
          <a:blip r:embed="rId3"/>
          <a:stretch>
            <a:fillRect/>
          </a:stretch>
        </p:blipFill>
        <p:spPr>
          <a:xfrm>
            <a:off x="3733539" y="354143"/>
            <a:ext cx="4830798" cy="507465"/>
          </a:xfrm>
          <a:prstGeom prst="rect">
            <a:avLst/>
          </a:prstGeom>
        </p:spPr>
      </p:pic>
      <p:pic>
        <p:nvPicPr>
          <p:cNvPr id="5" name="Picture 4">
            <a:extLst>
              <a:ext uri="{FF2B5EF4-FFF2-40B4-BE49-F238E27FC236}">
                <a16:creationId xmlns:a16="http://schemas.microsoft.com/office/drawing/2014/main" id="{DC462940-797B-44C3-8E70-DADA8543AE3E}"/>
              </a:ext>
            </a:extLst>
          </p:cNvPr>
          <p:cNvPicPr>
            <a:picLocks noChangeAspect="1"/>
          </p:cNvPicPr>
          <p:nvPr/>
        </p:nvPicPr>
        <p:blipFill>
          <a:blip r:embed="rId4"/>
          <a:stretch>
            <a:fillRect/>
          </a:stretch>
        </p:blipFill>
        <p:spPr>
          <a:xfrm>
            <a:off x="3733539" y="925605"/>
            <a:ext cx="4830798" cy="703880"/>
          </a:xfrm>
          <a:prstGeom prst="rect">
            <a:avLst/>
          </a:prstGeom>
        </p:spPr>
      </p:pic>
      <p:pic>
        <p:nvPicPr>
          <p:cNvPr id="7" name="Picture 6">
            <a:extLst>
              <a:ext uri="{FF2B5EF4-FFF2-40B4-BE49-F238E27FC236}">
                <a16:creationId xmlns:a16="http://schemas.microsoft.com/office/drawing/2014/main" id="{BCF00B1D-64C4-4E90-AE46-A447726743EB}"/>
              </a:ext>
            </a:extLst>
          </p:cNvPr>
          <p:cNvPicPr>
            <a:picLocks noChangeAspect="1"/>
          </p:cNvPicPr>
          <p:nvPr/>
        </p:nvPicPr>
        <p:blipFill>
          <a:blip r:embed="rId5"/>
          <a:stretch>
            <a:fillRect/>
          </a:stretch>
        </p:blipFill>
        <p:spPr>
          <a:xfrm>
            <a:off x="3729556" y="3468602"/>
            <a:ext cx="4809375" cy="1330047"/>
          </a:xfrm>
          <a:prstGeom prst="rect">
            <a:avLst/>
          </a:prstGeom>
        </p:spPr>
      </p:pic>
      <p:pic>
        <p:nvPicPr>
          <p:cNvPr id="8" name="Picture 7">
            <a:extLst>
              <a:ext uri="{FF2B5EF4-FFF2-40B4-BE49-F238E27FC236}">
                <a16:creationId xmlns:a16="http://schemas.microsoft.com/office/drawing/2014/main" id="{F29E059E-0A2E-4CD6-9FA4-E4849E69B74D}"/>
              </a:ext>
            </a:extLst>
          </p:cNvPr>
          <p:cNvPicPr>
            <a:picLocks noChangeAspect="1"/>
          </p:cNvPicPr>
          <p:nvPr/>
        </p:nvPicPr>
        <p:blipFill>
          <a:blip r:embed="rId6"/>
          <a:stretch>
            <a:fillRect/>
          </a:stretch>
        </p:blipFill>
        <p:spPr>
          <a:xfrm>
            <a:off x="3729556" y="1672114"/>
            <a:ext cx="4809375" cy="173173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3" name="Title 2">
            <a:extLst>
              <a:ext uri="{FF2B5EF4-FFF2-40B4-BE49-F238E27FC236}">
                <a16:creationId xmlns:a16="http://schemas.microsoft.com/office/drawing/2014/main" id="{1F3D46EC-B19A-8B4F-B929-B8464E3946E2}"/>
              </a:ext>
            </a:extLst>
          </p:cNvPr>
          <p:cNvSpPr>
            <a:spLocks noGrp="1"/>
          </p:cNvSpPr>
          <p:nvPr>
            <p:ph type="title"/>
          </p:nvPr>
        </p:nvSpPr>
        <p:spPr>
          <a:xfrm>
            <a:off x="637675" y="366964"/>
            <a:ext cx="7687176" cy="571500"/>
          </a:xfrm>
        </p:spPr>
        <p:txBody>
          <a:bodyPr>
            <a:normAutofit fontScale="90000"/>
          </a:bodyPr>
          <a:lstStyle/>
          <a:p>
            <a:r>
              <a:rPr lang="en-US" dirty="0"/>
              <a:t>Important Webpages – OFP and Related Offices</a:t>
            </a:r>
          </a:p>
        </p:txBody>
      </p:sp>
      <p:sp>
        <p:nvSpPr>
          <p:cNvPr id="5" name="Text Placeholder 4">
            <a:extLst>
              <a:ext uri="{FF2B5EF4-FFF2-40B4-BE49-F238E27FC236}">
                <a16:creationId xmlns:a16="http://schemas.microsoft.com/office/drawing/2014/main" id="{92432CAF-3090-664A-AAD3-3698EBB79F65}"/>
              </a:ext>
            </a:extLst>
          </p:cNvPr>
          <p:cNvSpPr>
            <a:spLocks noGrp="1"/>
          </p:cNvSpPr>
          <p:nvPr>
            <p:ph type="body" idx="1"/>
          </p:nvPr>
        </p:nvSpPr>
        <p:spPr>
          <a:xfrm>
            <a:off x="493295" y="1046748"/>
            <a:ext cx="8325851" cy="3729789"/>
          </a:xfrm>
        </p:spPr>
        <p:txBody>
          <a:bodyPr>
            <a:normAutofit/>
          </a:bodyPr>
          <a:lstStyle/>
          <a:p>
            <a:pPr marL="146050" indent="0">
              <a:lnSpc>
                <a:spcPct val="120000"/>
              </a:lnSpc>
              <a:spcAft>
                <a:spcPts val="600"/>
              </a:spcAft>
              <a:buNone/>
            </a:pPr>
            <a:endParaRPr lang="en-US" sz="1400" b="1" dirty="0">
              <a:latin typeface="Times New Roman" panose="02020603050405020304" pitchFamily="18" charset="0"/>
              <a:cs typeface="Times New Roman" panose="02020603050405020304" pitchFamily="18" charset="0"/>
            </a:endParaRPr>
          </a:p>
          <a:p>
            <a:pPr marL="146050" indent="0">
              <a:lnSpc>
                <a:spcPct val="120000"/>
              </a:lnSpc>
              <a:spcAft>
                <a:spcPts val="600"/>
              </a:spcAft>
              <a:buNone/>
            </a:pPr>
            <a:r>
              <a:rPr lang="en-US" sz="1400" b="1" dirty="0">
                <a:latin typeface="Times New Roman" panose="02020603050405020304" pitchFamily="18" charset="0"/>
                <a:cs typeface="Times New Roman" panose="02020603050405020304" pitchFamily="18" charset="0"/>
              </a:rPr>
              <a:t>	 	</a:t>
            </a:r>
          </a:p>
          <a:p>
            <a:pPr marL="146050" indent="0">
              <a:buNone/>
            </a:pPr>
            <a:endParaRPr lang="en-US" sz="1400" dirty="0">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056534A5-CE77-44B0-B03A-FFB58702FA66}"/>
              </a:ext>
            </a:extLst>
          </p:cNvPr>
          <p:cNvGraphicFramePr>
            <a:graphicFrameLocks noGrp="1"/>
          </p:cNvGraphicFramePr>
          <p:nvPr>
            <p:extLst>
              <p:ext uri="{D42A27DB-BD31-4B8C-83A1-F6EECF244321}">
                <p14:modId xmlns:p14="http://schemas.microsoft.com/office/powerpoint/2010/main" val="661855350"/>
              </p:ext>
            </p:extLst>
          </p:nvPr>
        </p:nvGraphicFramePr>
        <p:xfrm>
          <a:off x="324854" y="938466"/>
          <a:ext cx="8494292" cy="3729792"/>
        </p:xfrm>
        <a:graphic>
          <a:graphicData uri="http://schemas.openxmlformats.org/drawingml/2006/table">
            <a:tbl>
              <a:tblPr bandRow="1">
                <a:tableStyleId>{5C22544A-7EE6-4342-B048-85BDC9FD1C3A}</a:tableStyleId>
              </a:tblPr>
              <a:tblGrid>
                <a:gridCol w="2418346">
                  <a:extLst>
                    <a:ext uri="{9D8B030D-6E8A-4147-A177-3AD203B41FA5}">
                      <a16:colId xmlns:a16="http://schemas.microsoft.com/office/drawing/2014/main" val="1276066073"/>
                    </a:ext>
                  </a:extLst>
                </a:gridCol>
                <a:gridCol w="6075946">
                  <a:extLst>
                    <a:ext uri="{9D8B030D-6E8A-4147-A177-3AD203B41FA5}">
                      <a16:colId xmlns:a16="http://schemas.microsoft.com/office/drawing/2014/main" val="182002928"/>
                    </a:ext>
                  </a:extLst>
                </a:gridCol>
              </a:tblGrid>
              <a:tr h="316014">
                <a:tc>
                  <a:txBody>
                    <a:bodyPr/>
                    <a:lstStyle/>
                    <a:p>
                      <a:pPr>
                        <a:spcBef>
                          <a:spcPts val="0"/>
                        </a:spcBef>
                        <a:spcAft>
                          <a:spcPts val="0"/>
                        </a:spcAft>
                      </a:pPr>
                      <a:r>
                        <a:rPr lang="en-US" sz="1400" b="1" dirty="0">
                          <a:solidFill>
                            <a:schemeClr val="bg2"/>
                          </a:solidFill>
                          <a:latin typeface="Times New Roman" panose="02020603050405020304" pitchFamily="18" charset="0"/>
                          <a:cs typeface="Times New Roman" panose="02020603050405020304" pitchFamily="18" charset="0"/>
                        </a:rPr>
                        <a:t>Staff Directory</a:t>
                      </a:r>
                      <a:endParaRPr lang="en-US" dirty="0">
                        <a:solidFill>
                          <a:schemeClr val="bg2"/>
                        </a:solidFill>
                        <a:latin typeface="Times New Roman" panose="02020603050405020304" pitchFamily="18" charset="0"/>
                        <a:cs typeface="Times New Roman" panose="02020603050405020304" pitchFamily="18" charset="0"/>
                      </a:endParaRPr>
                    </a:p>
                  </a:txBody>
                  <a:tcPr/>
                </a:tc>
                <a:tc>
                  <a:txBody>
                    <a:bodyPr/>
                    <a:lstStyle/>
                    <a:p>
                      <a:pPr>
                        <a:spcBef>
                          <a:spcPts val="0"/>
                        </a:spcBef>
                        <a:spcAft>
                          <a:spcPts val="0"/>
                        </a:spcAft>
                      </a:pPr>
                      <a:r>
                        <a:rPr lang="en-US" sz="1400" b="0" dirty="0">
                          <a:latin typeface="Times New Roman" panose="02020603050405020304" pitchFamily="18" charset="0"/>
                          <a:cs typeface="Times New Roman" panose="02020603050405020304" pitchFamily="18" charset="0"/>
                          <a:hlinkClick r:id="rId3"/>
                        </a:rPr>
                        <a:t>http://www.p12.nysed.gov/facplan/StaffDirectory.html</a:t>
                      </a:r>
                      <a:r>
                        <a:rPr lang="en-US" sz="1400" b="0" dirty="0">
                          <a:latin typeface="Times New Roman" panose="02020603050405020304" pitchFamily="18" charset="0"/>
                          <a:cs typeface="Times New Roman" panose="02020603050405020304" pitchFamily="18" charset="0"/>
                        </a:rPr>
                        <a:t> </a:t>
                      </a:r>
                      <a:endParaRPr 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9536624"/>
                  </a:ext>
                </a:extLst>
              </a:tr>
              <a:tr h="316014">
                <a:tc>
                  <a:txBody>
                    <a:bodyPr/>
                    <a:lstStyle/>
                    <a:p>
                      <a:pPr>
                        <a:spcBef>
                          <a:spcPts val="0"/>
                        </a:spcBef>
                        <a:spcAft>
                          <a:spcPts val="0"/>
                        </a:spcAft>
                      </a:pPr>
                      <a:r>
                        <a:rPr lang="en-US" sz="1400" b="1" dirty="0">
                          <a:solidFill>
                            <a:schemeClr val="bg2"/>
                          </a:solidFill>
                          <a:latin typeface="Times New Roman" panose="02020603050405020304" pitchFamily="18" charset="0"/>
                          <a:cs typeface="Times New Roman" panose="02020603050405020304" pitchFamily="18" charset="0"/>
                        </a:rPr>
                        <a:t>Project Mgr. List by District </a:t>
                      </a:r>
                      <a:endParaRPr lang="en-US" dirty="0">
                        <a:solidFill>
                          <a:schemeClr val="bg2"/>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latin typeface="Times New Roman" panose="02020603050405020304" pitchFamily="18" charset="0"/>
                          <a:cs typeface="Times New Roman" panose="02020603050405020304" pitchFamily="18" charset="0"/>
                          <a:hlinkClick r:id="rId4"/>
                        </a:rPr>
                        <a:t>http://www.p12.nysed.gov/facplan/documents/PMbyDistrict_001.htm</a:t>
                      </a:r>
                      <a:endParaRPr lang="en-US" sz="1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85211229"/>
                  </a:ext>
                </a:extLst>
              </a:tr>
              <a:tr h="316014">
                <a:tc>
                  <a:txBody>
                    <a:bodyPr/>
                    <a:lstStyle/>
                    <a:p>
                      <a:pPr>
                        <a:spcBef>
                          <a:spcPts val="0"/>
                        </a:spcBef>
                        <a:spcAft>
                          <a:spcPts val="0"/>
                        </a:spcAft>
                      </a:pPr>
                      <a:r>
                        <a:rPr lang="en-US" sz="1400" b="1" dirty="0">
                          <a:solidFill>
                            <a:schemeClr val="bg2"/>
                          </a:solidFill>
                          <a:latin typeface="Times New Roman" panose="02020603050405020304" pitchFamily="18" charset="0"/>
                          <a:cs typeface="Times New Roman" panose="02020603050405020304" pitchFamily="18" charset="0"/>
                        </a:rPr>
                        <a:t>OFP Forms</a:t>
                      </a:r>
                      <a:endParaRPr lang="en-US" dirty="0">
                        <a:solidFill>
                          <a:schemeClr val="bg2"/>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latin typeface="Times New Roman" panose="02020603050405020304" pitchFamily="18" charset="0"/>
                          <a:cs typeface="Times New Roman" panose="02020603050405020304" pitchFamily="18" charset="0"/>
                          <a:hlinkClick r:id="rId5"/>
                        </a:rPr>
                        <a:t>http://www.p12.nysed.gov/facplan/SubInfo.htm</a:t>
                      </a:r>
                      <a:r>
                        <a:rPr lang="en-US" sz="1400" b="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3627848347"/>
                  </a:ext>
                </a:extLst>
              </a:tr>
              <a:tr h="316014">
                <a:tc>
                  <a:txBody>
                    <a:bodyPr/>
                    <a:lstStyle/>
                    <a:p>
                      <a:pPr>
                        <a:spcBef>
                          <a:spcPts val="0"/>
                        </a:spcBef>
                        <a:spcAft>
                          <a:spcPts val="0"/>
                        </a:spcAft>
                      </a:pPr>
                      <a:r>
                        <a:rPr lang="en-US" sz="1400" b="1" dirty="0">
                          <a:solidFill>
                            <a:schemeClr val="bg2"/>
                          </a:solidFill>
                          <a:latin typeface="Times New Roman" panose="02020603050405020304" pitchFamily="18" charset="0"/>
                          <a:cs typeface="Times New Roman" panose="02020603050405020304" pitchFamily="18" charset="0"/>
                        </a:rPr>
                        <a:t>Project Review Status</a:t>
                      </a:r>
                      <a:endParaRPr lang="en-US" dirty="0">
                        <a:solidFill>
                          <a:schemeClr val="bg2"/>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latin typeface="Times New Roman" panose="02020603050405020304" pitchFamily="18" charset="0"/>
                          <a:cs typeface="Times New Roman" panose="02020603050405020304" pitchFamily="18" charset="0"/>
                          <a:hlinkClick r:id="rId6"/>
                        </a:rPr>
                        <a:t>http://www.p12.nysed.gov/facplan/status.html</a:t>
                      </a:r>
                      <a:endParaRPr lang="en-US" sz="1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43652884"/>
                  </a:ext>
                </a:extLst>
              </a:tr>
              <a:tr h="316014">
                <a:tc>
                  <a:txBody>
                    <a:bodyPr/>
                    <a:lstStyle/>
                    <a:p>
                      <a:pPr>
                        <a:spcBef>
                          <a:spcPts val="0"/>
                        </a:spcBef>
                        <a:spcAft>
                          <a:spcPts val="0"/>
                        </a:spcAft>
                      </a:pPr>
                      <a:r>
                        <a:rPr lang="en-US" sz="1400" b="1" dirty="0">
                          <a:solidFill>
                            <a:schemeClr val="bg2"/>
                          </a:solidFill>
                          <a:latin typeface="Times New Roman" panose="02020603050405020304" pitchFamily="18" charset="0"/>
                          <a:cs typeface="Times New Roman" panose="02020603050405020304" pitchFamily="18" charset="0"/>
                        </a:rPr>
                        <a:t>Project Approval Status</a:t>
                      </a:r>
                      <a:endParaRPr lang="en-US" dirty="0">
                        <a:solidFill>
                          <a:schemeClr val="bg2"/>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latin typeface="Times New Roman" panose="02020603050405020304" pitchFamily="18" charset="0"/>
                          <a:cs typeface="Times New Roman" panose="02020603050405020304" pitchFamily="18" charset="0"/>
                          <a:hlinkClick r:id="rId7"/>
                        </a:rPr>
                        <a:t>http://www.p12.nysed.gov/facplan/articles/Projects.htm</a:t>
                      </a:r>
                      <a:r>
                        <a:rPr lang="en-US" sz="1400" b="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3375974455"/>
                  </a:ext>
                </a:extLst>
              </a:tr>
              <a:tr h="316014">
                <a:tc>
                  <a:txBody>
                    <a:bodyPr/>
                    <a:lstStyle/>
                    <a:p>
                      <a:pPr>
                        <a:spcBef>
                          <a:spcPts val="0"/>
                        </a:spcBef>
                        <a:spcAft>
                          <a:spcPts val="0"/>
                        </a:spcAft>
                      </a:pPr>
                      <a:r>
                        <a:rPr lang="en-US" sz="1400" b="1" dirty="0">
                          <a:solidFill>
                            <a:schemeClr val="bg2"/>
                          </a:solidFill>
                          <a:latin typeface="Times New Roman" panose="02020603050405020304" pitchFamily="18" charset="0"/>
                          <a:cs typeface="Times New Roman" panose="02020603050405020304" pitchFamily="18" charset="0"/>
                        </a:rPr>
                        <a:t>Third Party Reviews</a:t>
                      </a:r>
                      <a:endParaRPr lang="en-US" b="1" dirty="0">
                        <a:solidFill>
                          <a:schemeClr val="bg2"/>
                        </a:solidFill>
                        <a:latin typeface="Times New Roman" panose="02020603050405020304" pitchFamily="18" charset="0"/>
                        <a:cs typeface="Times New Roman" panose="02020603050405020304" pitchFamily="18" charset="0"/>
                      </a:endParaRPr>
                    </a:p>
                  </a:txBody>
                  <a:tcPr/>
                </a:tc>
                <a:tc>
                  <a:txBody>
                    <a:bodyPr/>
                    <a:lstStyle/>
                    <a:p>
                      <a:pPr>
                        <a:spcBef>
                          <a:spcPts val="0"/>
                        </a:spcBef>
                        <a:spcAft>
                          <a:spcPts val="0"/>
                        </a:spcAft>
                      </a:pPr>
                      <a:r>
                        <a:rPr lang="en-US" sz="1400" b="0" dirty="0">
                          <a:latin typeface="Times New Roman" panose="02020603050405020304" pitchFamily="18" charset="0"/>
                          <a:cs typeface="Times New Roman" panose="02020603050405020304" pitchFamily="18" charset="0"/>
                          <a:hlinkClick r:id="rId8"/>
                        </a:rPr>
                        <a:t>http://www.p12.nysed.gov/facplan/ThirdPartyVendorReview.html</a:t>
                      </a:r>
                      <a:endParaRPr 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512021"/>
                  </a:ext>
                </a:extLst>
              </a:tr>
              <a:tr h="316014">
                <a:tc>
                  <a:txBody>
                    <a:bodyPr/>
                    <a:lstStyle/>
                    <a:p>
                      <a:pPr>
                        <a:spcBef>
                          <a:spcPts val="0"/>
                        </a:spcBef>
                        <a:spcAft>
                          <a:spcPts val="0"/>
                        </a:spcAft>
                      </a:pPr>
                      <a:r>
                        <a:rPr lang="en-US" sz="1400" b="1" dirty="0">
                          <a:solidFill>
                            <a:schemeClr val="bg2"/>
                          </a:solidFill>
                          <a:latin typeface="Times New Roman" panose="02020603050405020304" pitchFamily="18" charset="0"/>
                          <a:cs typeface="Times New Roman" panose="02020603050405020304" pitchFamily="18" charset="0"/>
                        </a:rPr>
                        <a:t>Change Order Status</a:t>
                      </a:r>
                      <a:endParaRPr lang="en-US" dirty="0">
                        <a:solidFill>
                          <a:schemeClr val="bg2"/>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u="sng" dirty="0">
                          <a:latin typeface="Times New Roman" panose="02020603050405020304" pitchFamily="18" charset="0"/>
                          <a:cs typeface="Times New Roman" panose="02020603050405020304" pitchFamily="18" charset="0"/>
                          <a:hlinkClick r:id="rId9"/>
                        </a:rPr>
                        <a:t>http://www.p12.nysed.gov/facplan/CHANGOR1.HTM</a:t>
                      </a:r>
                      <a:endParaRPr lang="en-US" sz="1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5936996"/>
                  </a:ext>
                </a:extLst>
              </a:tr>
              <a:tr h="316014">
                <a:tc>
                  <a:txBody>
                    <a:bodyPr/>
                    <a:lstStyle/>
                    <a:p>
                      <a:pPr>
                        <a:spcBef>
                          <a:spcPts val="0"/>
                        </a:spcBef>
                        <a:spcAft>
                          <a:spcPts val="0"/>
                        </a:spcAft>
                      </a:pPr>
                      <a:r>
                        <a:rPr lang="en-US" sz="1400" b="1" dirty="0">
                          <a:solidFill>
                            <a:schemeClr val="bg2"/>
                          </a:solidFill>
                          <a:latin typeface="Times New Roman" panose="02020603050405020304" pitchFamily="18" charset="0"/>
                          <a:cs typeface="Times New Roman" panose="02020603050405020304" pitchFamily="18" charset="0"/>
                        </a:rPr>
                        <a:t>State Aid: SA-139, SA-4, etc.</a:t>
                      </a:r>
                      <a:endParaRPr lang="en-US" dirty="0">
                        <a:solidFill>
                          <a:schemeClr val="bg2"/>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latin typeface="Times New Roman" panose="02020603050405020304" pitchFamily="18" charset="0"/>
                          <a:cs typeface="Times New Roman" panose="02020603050405020304" pitchFamily="18" charset="0"/>
                          <a:hlinkClick r:id="rId10"/>
                        </a:rPr>
                        <a:t>https://stateaid.nysed.gov/build/</a:t>
                      </a:r>
                      <a:endParaRPr lang="en-US" sz="1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07855622"/>
                  </a:ext>
                </a:extLst>
              </a:tr>
              <a:tr h="53722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2"/>
                          </a:solidFill>
                          <a:latin typeface="Times New Roman" panose="02020603050405020304" pitchFamily="18" charset="0"/>
                          <a:cs typeface="Times New Roman" panose="02020603050405020304" pitchFamily="18" charset="0"/>
                        </a:rPr>
                        <a:t>Fire Safety Report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2"/>
                          </a:solidFill>
                          <a:latin typeface="Times New Roman" panose="02020603050405020304" pitchFamily="18" charset="0"/>
                          <a:cs typeface="Times New Roman" panose="02020603050405020304" pitchFamily="18" charset="0"/>
                        </a:rPr>
                        <a:t>      (scroll to bottom of page)</a:t>
                      </a:r>
                      <a:endParaRPr lang="en-US" dirty="0">
                        <a:latin typeface="Times New Roman" panose="02020603050405020304" pitchFamily="18" charset="0"/>
                        <a:cs typeface="Times New Roman" panose="02020603050405020304" pitchFamily="18" charset="0"/>
                      </a:endParaRPr>
                    </a:p>
                  </a:txBody>
                  <a:tcPr/>
                </a:tc>
                <a:tc>
                  <a:txBody>
                    <a:bodyPr/>
                    <a:lstStyle/>
                    <a:p>
                      <a:pPr>
                        <a:spcBef>
                          <a:spcPts val="0"/>
                        </a:spcBef>
                        <a:spcAft>
                          <a:spcPts val="0"/>
                        </a:spcAft>
                      </a:pPr>
                      <a:r>
                        <a:rPr lang="en-US" sz="1400" b="0" dirty="0">
                          <a:latin typeface="Times New Roman" panose="02020603050405020304" pitchFamily="18" charset="0"/>
                          <a:cs typeface="Times New Roman" panose="02020603050405020304" pitchFamily="18" charset="0"/>
                          <a:hlinkClick r:id="rId11"/>
                        </a:rPr>
                        <a:t>http://www.p12.nysed.gov/facplan/FireSafety/fire_safety_report_homepage.html</a:t>
                      </a:r>
                      <a:endParaRPr 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63780637"/>
                  </a:ext>
                </a:extLst>
              </a:tr>
              <a:tr h="31601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chemeClr val="bg2"/>
                          </a:solidFill>
                          <a:latin typeface="Times New Roman" panose="02020603050405020304" pitchFamily="18" charset="0"/>
                          <a:cs typeface="Times New Roman" panose="02020603050405020304" pitchFamily="18" charset="0"/>
                        </a:rPr>
                        <a:t>Smart Bond SSIP</a:t>
                      </a:r>
                    </a:p>
                  </a:txBody>
                  <a:tcPr/>
                </a:tc>
                <a:tc>
                  <a:txBody>
                    <a:bodyPr/>
                    <a:lstStyle/>
                    <a:p>
                      <a:pPr>
                        <a:spcBef>
                          <a:spcPts val="0"/>
                        </a:spcBef>
                        <a:spcAft>
                          <a:spcPts val="0"/>
                        </a:spcAft>
                      </a:pPr>
                      <a:r>
                        <a:rPr lang="en-US" sz="1400" b="0" i="0" u="none" strike="noStrike" cap="none" dirty="0">
                          <a:solidFill>
                            <a:schemeClr val="dk1"/>
                          </a:solidFill>
                          <a:latin typeface="Times New Roman" panose="02020603050405020304" pitchFamily="18" charset="0"/>
                          <a:ea typeface="+mn-ea"/>
                          <a:cs typeface="Times New Roman" panose="02020603050405020304" pitchFamily="18" charset="0"/>
                          <a:sym typeface="Arial"/>
                          <a:hlinkClick r:id="rId12"/>
                        </a:rPr>
                        <a:t>http://p1232.nysed.gov/mgtserv/smart_schools/ApprovedSSIPs.htm</a:t>
                      </a:r>
                      <a:r>
                        <a:rPr lang="en-US" sz="1400" b="0" i="0" u="none" strike="noStrike" cap="none" dirty="0">
                          <a:solidFill>
                            <a:schemeClr val="dk1"/>
                          </a:solidFill>
                          <a:latin typeface="Times New Roman" panose="02020603050405020304" pitchFamily="18" charset="0"/>
                          <a:ea typeface="+mn-ea"/>
                          <a:cs typeface="Times New Roman" panose="02020603050405020304" pitchFamily="18" charset="0"/>
                          <a:sym typeface="Arial"/>
                        </a:rPr>
                        <a:t> </a:t>
                      </a:r>
                    </a:p>
                  </a:txBody>
                  <a:tcPr/>
                </a:tc>
                <a:extLst>
                  <a:ext uri="{0D108BD9-81ED-4DB2-BD59-A6C34878D82A}">
                    <a16:rowId xmlns:a16="http://schemas.microsoft.com/office/drawing/2014/main" val="106883044"/>
                  </a:ext>
                </a:extLst>
              </a:tr>
              <a:tr h="34844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chemeClr val="bg2"/>
                          </a:solidFill>
                          <a:latin typeface="Times New Roman" panose="02020603050405020304" pitchFamily="18" charset="0"/>
                          <a:cs typeface="Times New Roman" panose="02020603050405020304" pitchFamily="18" charset="0"/>
                        </a:rPr>
                        <a:t>Smart Bond Allocations</a:t>
                      </a:r>
                    </a:p>
                  </a:txBody>
                  <a:tcPr/>
                </a:tc>
                <a:tc>
                  <a:txBody>
                    <a:bodyPr/>
                    <a:lstStyle/>
                    <a:p>
                      <a:pPr>
                        <a:spcBef>
                          <a:spcPts val="0"/>
                        </a:spcBef>
                        <a:spcAft>
                          <a:spcPts val="0"/>
                        </a:spcAft>
                      </a:pPr>
                      <a:r>
                        <a:rPr lang="en-US" sz="1300" b="0" i="0" u="none" strike="noStrike" cap="none" dirty="0">
                          <a:solidFill>
                            <a:schemeClr val="dk1"/>
                          </a:solidFill>
                          <a:latin typeface="Times New Roman" panose="02020603050405020304" pitchFamily="18" charset="0"/>
                          <a:ea typeface="+mn-ea"/>
                          <a:cs typeface="Times New Roman" panose="02020603050405020304" pitchFamily="18" charset="0"/>
                          <a:sym typeface="Arial"/>
                          <a:hlinkClick r:id="rId13"/>
                        </a:rPr>
                        <a:t>http://www.p12.nysed.gov/mgtserv/smart_schools/docs/SmartSchoolsAllocation.pdf</a:t>
                      </a:r>
                      <a:r>
                        <a:rPr lang="en-US" sz="1300" b="0" i="0" u="none" strike="noStrike" cap="none" dirty="0">
                          <a:solidFill>
                            <a:schemeClr val="dk1"/>
                          </a:solidFill>
                          <a:latin typeface="Times New Roman" panose="02020603050405020304" pitchFamily="18" charset="0"/>
                          <a:ea typeface="+mn-ea"/>
                          <a:cs typeface="Times New Roman" panose="02020603050405020304" pitchFamily="18" charset="0"/>
                          <a:sym typeface="Arial"/>
                        </a:rPr>
                        <a:t> </a:t>
                      </a:r>
                    </a:p>
                  </a:txBody>
                  <a:tcPr/>
                </a:tc>
                <a:extLst>
                  <a:ext uri="{0D108BD9-81ED-4DB2-BD59-A6C34878D82A}">
                    <a16:rowId xmlns:a16="http://schemas.microsoft.com/office/drawing/2014/main" val="147073137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3CBF-F5AE-4F57-980F-82E9071AFBAF}"/>
              </a:ext>
            </a:extLst>
          </p:cNvPr>
          <p:cNvSpPr>
            <a:spLocks noGrp="1"/>
          </p:cNvSpPr>
          <p:nvPr>
            <p:ph type="title"/>
          </p:nvPr>
        </p:nvSpPr>
        <p:spPr>
          <a:xfrm>
            <a:off x="819150" y="354932"/>
            <a:ext cx="7505700" cy="356981"/>
          </a:xfrm>
        </p:spPr>
        <p:txBody>
          <a:bodyPr>
            <a:noAutofit/>
          </a:bodyPr>
          <a:lstStyle/>
          <a:p>
            <a:pPr algn="ctr"/>
            <a:r>
              <a:rPr lang="en-US" sz="2400" dirty="0"/>
              <a:t>Facilities Planning and Related Contacts</a:t>
            </a:r>
          </a:p>
        </p:txBody>
      </p:sp>
      <p:sp>
        <p:nvSpPr>
          <p:cNvPr id="3" name="Text Placeholder 2">
            <a:extLst>
              <a:ext uri="{FF2B5EF4-FFF2-40B4-BE49-F238E27FC236}">
                <a16:creationId xmlns:a16="http://schemas.microsoft.com/office/drawing/2014/main" id="{D9D95523-799D-4BB7-A242-1C39AE7C206A}"/>
              </a:ext>
            </a:extLst>
          </p:cNvPr>
          <p:cNvSpPr>
            <a:spLocks noGrp="1"/>
          </p:cNvSpPr>
          <p:nvPr>
            <p:ph type="body" idx="1"/>
          </p:nvPr>
        </p:nvSpPr>
        <p:spPr>
          <a:xfrm>
            <a:off x="445167" y="1094874"/>
            <a:ext cx="8325853" cy="3693694"/>
          </a:xfrm>
        </p:spPr>
        <p:txBody>
          <a:bodyPr>
            <a:normAutofit/>
          </a:bodyPr>
          <a:lstStyle/>
          <a:p>
            <a:pPr marL="146050" indent="0">
              <a:buNone/>
            </a:pPr>
            <a:r>
              <a:rPr lang="en-US" dirty="0"/>
              <a:t> </a:t>
            </a:r>
          </a:p>
        </p:txBody>
      </p:sp>
      <p:sp>
        <p:nvSpPr>
          <p:cNvPr id="4" name="Slide Number Placeholder 3">
            <a:extLst>
              <a:ext uri="{FF2B5EF4-FFF2-40B4-BE49-F238E27FC236}">
                <a16:creationId xmlns:a16="http://schemas.microsoft.com/office/drawing/2014/main" id="{A5F9CFB8-809D-4907-8A39-0E83C5BC5B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graphicFrame>
        <p:nvGraphicFramePr>
          <p:cNvPr id="6" name="Table 6">
            <a:extLst>
              <a:ext uri="{FF2B5EF4-FFF2-40B4-BE49-F238E27FC236}">
                <a16:creationId xmlns:a16="http://schemas.microsoft.com/office/drawing/2014/main" id="{02206665-ACC2-46B5-96A2-CCABC5551177}"/>
              </a:ext>
            </a:extLst>
          </p:cNvPr>
          <p:cNvGraphicFramePr>
            <a:graphicFrameLocks noGrp="1"/>
          </p:cNvGraphicFramePr>
          <p:nvPr>
            <p:extLst>
              <p:ext uri="{D42A27DB-BD31-4B8C-83A1-F6EECF244321}">
                <p14:modId xmlns:p14="http://schemas.microsoft.com/office/powerpoint/2010/main" val="3877654839"/>
              </p:ext>
            </p:extLst>
          </p:nvPr>
        </p:nvGraphicFramePr>
        <p:xfrm>
          <a:off x="445167" y="917609"/>
          <a:ext cx="8042618" cy="3870960"/>
        </p:xfrm>
        <a:graphic>
          <a:graphicData uri="http://schemas.openxmlformats.org/drawingml/2006/table">
            <a:tbl>
              <a:tblPr bandRow="1">
                <a:tableStyleId>{5C22544A-7EE6-4342-B048-85BDC9FD1C3A}</a:tableStyleId>
              </a:tblPr>
              <a:tblGrid>
                <a:gridCol w="1543897">
                  <a:extLst>
                    <a:ext uri="{9D8B030D-6E8A-4147-A177-3AD203B41FA5}">
                      <a16:colId xmlns:a16="http://schemas.microsoft.com/office/drawing/2014/main" val="68540880"/>
                    </a:ext>
                  </a:extLst>
                </a:gridCol>
                <a:gridCol w="1861842">
                  <a:extLst>
                    <a:ext uri="{9D8B030D-6E8A-4147-A177-3AD203B41FA5}">
                      <a16:colId xmlns:a16="http://schemas.microsoft.com/office/drawing/2014/main" val="2088433149"/>
                    </a:ext>
                  </a:extLst>
                </a:gridCol>
                <a:gridCol w="1573026">
                  <a:extLst>
                    <a:ext uri="{9D8B030D-6E8A-4147-A177-3AD203B41FA5}">
                      <a16:colId xmlns:a16="http://schemas.microsoft.com/office/drawing/2014/main" val="3617561812"/>
                    </a:ext>
                  </a:extLst>
                </a:gridCol>
                <a:gridCol w="3063853">
                  <a:extLst>
                    <a:ext uri="{9D8B030D-6E8A-4147-A177-3AD203B41FA5}">
                      <a16:colId xmlns:a16="http://schemas.microsoft.com/office/drawing/2014/main" val="1444976829"/>
                    </a:ext>
                  </a:extLst>
                </a:gridCol>
              </a:tblGrid>
              <a:tr h="287386">
                <a:tc>
                  <a:txBody>
                    <a:bodyPr/>
                    <a:lstStyle/>
                    <a:p>
                      <a:r>
                        <a:rPr lang="en-US" sz="1300" dirty="0">
                          <a:solidFill>
                            <a:schemeClr val="bg2"/>
                          </a:solidFill>
                          <a:latin typeface="Times New Roman" panose="02020603050405020304" pitchFamily="18" charset="0"/>
                          <a:cs typeface="Times New Roman" panose="02020603050405020304" pitchFamily="18" charset="0"/>
                        </a:rPr>
                        <a:t>Letters Of Intent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solidFill>
                            <a:schemeClr val="bg2"/>
                          </a:solidFill>
                          <a:latin typeface="Times New Roman" panose="02020603050405020304" pitchFamily="18" charset="0"/>
                          <a:cs typeface="Times New Roman" panose="02020603050405020304" pitchFamily="18" charset="0"/>
                        </a:rPr>
                        <a:t>Anthony Ghent</a:t>
                      </a:r>
                    </a:p>
                  </a:txBody>
                  <a:tcPr/>
                </a:tc>
                <a:tc>
                  <a:txBody>
                    <a:bodyPr/>
                    <a:lstStyle/>
                    <a:p>
                      <a:r>
                        <a:rPr lang="en-US" sz="13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518-486-2049</a:t>
                      </a:r>
                      <a:endParaRPr lang="en-US" sz="1300"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3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hlinkClick r:id="rId3"/>
                        </a:rPr>
                        <a:t>anthony.ghent@nysed.gov</a:t>
                      </a:r>
                      <a:endParaRPr lang="en-US" sz="1300" dirty="0">
                        <a:solidFill>
                          <a:schemeClr val="bg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32108433"/>
                  </a:ext>
                </a:extLst>
              </a:tr>
              <a:tr h="287386">
                <a:tc>
                  <a:txBody>
                    <a:bodyPr/>
                    <a:lstStyle/>
                    <a:p>
                      <a:r>
                        <a:rPr lang="en-US" sz="1300" dirty="0">
                          <a:solidFill>
                            <a:schemeClr val="bg2"/>
                          </a:solidFill>
                          <a:latin typeface="Times New Roman" panose="02020603050405020304" pitchFamily="18" charset="0"/>
                          <a:cs typeface="Times New Roman" panose="02020603050405020304" pitchFamily="18" charset="0"/>
                        </a:rPr>
                        <a:t>Building Permits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solidFill>
                            <a:schemeClr val="bg2"/>
                          </a:solidFill>
                          <a:latin typeface="Times New Roman" panose="02020603050405020304" pitchFamily="18" charset="0"/>
                          <a:cs typeface="Times New Roman" panose="02020603050405020304" pitchFamily="18" charset="0"/>
                        </a:rPr>
                        <a:t>Anthony Ghent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518-486-2049</a:t>
                      </a:r>
                      <a:endParaRPr lang="en-US" sz="1300" dirty="0">
                        <a:solidFill>
                          <a:schemeClr val="bg2"/>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hlinkClick r:id="rId3"/>
                        </a:rPr>
                        <a:t>anthony.ghent@nysed.gov</a:t>
                      </a:r>
                      <a:endParaRPr lang="en-US" sz="1300" dirty="0">
                        <a:solidFill>
                          <a:schemeClr val="bg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50931493"/>
                  </a:ext>
                </a:extLst>
              </a:tr>
              <a:tr h="287386">
                <a:tc>
                  <a:txBody>
                    <a:bodyPr/>
                    <a:lstStyle/>
                    <a:p>
                      <a:r>
                        <a:rPr lang="en-US" sz="1300" dirty="0">
                          <a:solidFill>
                            <a:schemeClr val="bg2"/>
                          </a:solidFill>
                          <a:latin typeface="Times New Roman" panose="02020603050405020304" pitchFamily="18" charset="0"/>
                          <a:cs typeface="Times New Roman" panose="02020603050405020304" pitchFamily="18" charset="0"/>
                        </a:rPr>
                        <a:t>Code questions </a:t>
                      </a:r>
                    </a:p>
                  </a:txBody>
                  <a:tcPr/>
                </a:tc>
                <a:tc>
                  <a:txBody>
                    <a:bodyPr/>
                    <a:lstStyle/>
                    <a:p>
                      <a:r>
                        <a:rPr lang="en-US" sz="1300" dirty="0">
                          <a:solidFill>
                            <a:schemeClr val="bg2"/>
                          </a:solidFill>
                          <a:latin typeface="Times New Roman" panose="02020603050405020304" pitchFamily="18" charset="0"/>
                          <a:cs typeface="Times New Roman" panose="02020603050405020304" pitchFamily="18" charset="0"/>
                        </a:rPr>
                        <a:t>OFP Arch. or Eng. </a:t>
                      </a:r>
                    </a:p>
                  </a:txBody>
                  <a:tcPr/>
                </a:tc>
                <a:tc>
                  <a:txBody>
                    <a:bodyPr/>
                    <a:lstStyle/>
                    <a:p>
                      <a:r>
                        <a:rPr lang="en-US" sz="1300" dirty="0">
                          <a:solidFill>
                            <a:schemeClr val="bg2"/>
                          </a:solidFill>
                          <a:latin typeface="Times New Roman" panose="02020603050405020304" pitchFamily="18" charset="0"/>
                          <a:cs typeface="Times New Roman" panose="02020603050405020304" pitchFamily="18" charset="0"/>
                        </a:rPr>
                        <a:t> 518-474-3906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1300" dirty="0">
                          <a:effectLst/>
                          <a:latin typeface="Times New Roman" panose="02020603050405020304" pitchFamily="18" charset="0"/>
                          <a:cs typeface="Times New Roman" panose="02020603050405020304" pitchFamily="18" charset="0"/>
                          <a:hlinkClick r:id="rId4"/>
                        </a:rPr>
                        <a:t>emscfp@nysed.gov</a:t>
                      </a:r>
                      <a:endParaRPr lang="en-US" sz="13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28575" marR="28575" marT="28575" marB="28575" anchor="ctr"/>
                </a:tc>
                <a:extLst>
                  <a:ext uri="{0D108BD9-81ED-4DB2-BD59-A6C34878D82A}">
                    <a16:rowId xmlns:a16="http://schemas.microsoft.com/office/drawing/2014/main" val="3094906997"/>
                  </a:ext>
                </a:extLst>
              </a:tr>
              <a:tr h="287386">
                <a:tc>
                  <a:txBody>
                    <a:bodyPr/>
                    <a:lstStyle/>
                    <a:p>
                      <a:r>
                        <a:rPr lang="en-US" sz="1300" dirty="0">
                          <a:solidFill>
                            <a:schemeClr val="bg2"/>
                          </a:solidFill>
                          <a:latin typeface="Times New Roman" panose="02020603050405020304" pitchFamily="18" charset="0"/>
                          <a:cs typeface="Times New Roman" panose="02020603050405020304" pitchFamily="18" charset="0"/>
                        </a:rPr>
                        <a:t>Final Cost Reports </a:t>
                      </a:r>
                    </a:p>
                  </a:txBody>
                  <a:tcPr/>
                </a:tc>
                <a:tc>
                  <a:txBody>
                    <a:bodyPr/>
                    <a:lstStyle/>
                    <a:p>
                      <a:r>
                        <a:rPr lang="en-US" sz="1300" dirty="0">
                          <a:solidFill>
                            <a:schemeClr val="bg2"/>
                          </a:solidFill>
                          <a:latin typeface="Times New Roman" panose="02020603050405020304" pitchFamily="18" charset="0"/>
                          <a:cs typeface="Times New Roman" panose="02020603050405020304" pitchFamily="18" charset="0"/>
                        </a:rPr>
                        <a:t>Wendy Clark</a:t>
                      </a:r>
                    </a:p>
                  </a:txBody>
                  <a:tcPr/>
                </a:tc>
                <a:tc>
                  <a:txBody>
                    <a:bodyPr/>
                    <a:lstStyle/>
                    <a:p>
                      <a:r>
                        <a:rPr lang="en-US" sz="13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518-474-2380</a:t>
                      </a:r>
                      <a:endParaRPr lang="en-US" sz="1300"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3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hlinkClick r:id="rId5"/>
                        </a:rPr>
                        <a:t>wendy.clark@nysed.gov</a:t>
                      </a:r>
                      <a:endParaRPr lang="en-US" sz="1300" dirty="0">
                        <a:solidFill>
                          <a:schemeClr val="bg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70368046"/>
                  </a:ext>
                </a:extLst>
              </a:tr>
              <a:tr h="287386">
                <a:tc>
                  <a:txBody>
                    <a:bodyPr/>
                    <a:lstStyle/>
                    <a:p>
                      <a:r>
                        <a:rPr lang="en-US" sz="1300" dirty="0">
                          <a:solidFill>
                            <a:schemeClr val="bg2"/>
                          </a:solidFill>
                          <a:latin typeface="Times New Roman" panose="02020603050405020304" pitchFamily="18" charset="0"/>
                          <a:cs typeface="Times New Roman" panose="02020603050405020304" pitchFamily="18" charset="0"/>
                        </a:rPr>
                        <a:t>Smart Bond Office</a:t>
                      </a:r>
                    </a:p>
                  </a:txBody>
                  <a:tcPr/>
                </a:tc>
                <a:tc>
                  <a:txBody>
                    <a:bodyPr/>
                    <a:lstStyle/>
                    <a:p>
                      <a:endParaRPr lang="en-US" sz="1300"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3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518-474-5928</a:t>
                      </a:r>
                      <a:endParaRPr lang="en-US" sz="1300"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3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hlinkClick r:id="rId6"/>
                        </a:rPr>
                        <a:t>Smartschools@nysed.gov</a:t>
                      </a:r>
                      <a:endParaRPr lang="en-US" sz="1300" dirty="0">
                        <a:solidFill>
                          <a:schemeClr val="bg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79596011"/>
                  </a:ext>
                </a:extLst>
              </a:tr>
              <a:tr h="287386">
                <a:tc>
                  <a:txBody>
                    <a:bodyPr/>
                    <a:lstStyle/>
                    <a:p>
                      <a:r>
                        <a:rPr lang="en-US" sz="1300" dirty="0">
                          <a:solidFill>
                            <a:schemeClr val="bg2"/>
                          </a:solidFill>
                          <a:latin typeface="Times New Roman" panose="02020603050405020304" pitchFamily="18" charset="0"/>
                          <a:cs typeface="Times New Roman" panose="02020603050405020304" pitchFamily="18" charset="0"/>
                        </a:rPr>
                        <a:t>Building Aid </a:t>
                      </a:r>
                    </a:p>
                  </a:txBody>
                  <a:tcPr/>
                </a:tc>
                <a:tc>
                  <a:txBody>
                    <a:bodyPr/>
                    <a:lstStyle/>
                    <a:p>
                      <a:r>
                        <a:rPr lang="en-US" sz="1300" dirty="0">
                          <a:solidFill>
                            <a:schemeClr val="bg2"/>
                          </a:solidFill>
                          <a:latin typeface="Times New Roman" panose="02020603050405020304" pitchFamily="18" charset="0"/>
                          <a:cs typeface="Times New Roman" panose="02020603050405020304" pitchFamily="18" charset="0"/>
                        </a:rPr>
                        <a:t>Louise Gallerie</a:t>
                      </a:r>
                    </a:p>
                  </a:txBody>
                  <a:tcPr/>
                </a:tc>
                <a:tc>
                  <a:txBody>
                    <a:bodyPr/>
                    <a:lstStyle/>
                    <a:p>
                      <a:r>
                        <a:rPr lang="en-US" sz="1300" dirty="0">
                          <a:solidFill>
                            <a:schemeClr val="bg2"/>
                          </a:solidFill>
                          <a:latin typeface="Times New Roman" panose="02020603050405020304" pitchFamily="18" charset="0"/>
                          <a:cs typeface="Times New Roman" panose="02020603050405020304" pitchFamily="18" charset="0"/>
                        </a:rPr>
                        <a:t>518-473-9889</a:t>
                      </a:r>
                    </a:p>
                  </a:txBody>
                  <a:tcPr/>
                </a:tc>
                <a:tc>
                  <a:txBody>
                    <a:bodyPr/>
                    <a:lstStyle/>
                    <a:p>
                      <a:r>
                        <a:rPr lang="en-US" sz="1300" dirty="0">
                          <a:solidFill>
                            <a:schemeClr val="bg2"/>
                          </a:solidFill>
                          <a:latin typeface="Times New Roman" panose="02020603050405020304" pitchFamily="18" charset="0"/>
                          <a:cs typeface="Times New Roman" panose="02020603050405020304" pitchFamily="18" charset="0"/>
                          <a:hlinkClick r:id="rId7"/>
                        </a:rPr>
                        <a:t>louise.gallerie@nysed.gov</a:t>
                      </a:r>
                      <a:r>
                        <a:rPr lang="en-US" sz="1300" dirty="0">
                          <a:solidFill>
                            <a:schemeClr val="bg2"/>
                          </a:solidFill>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798965668"/>
                  </a:ext>
                </a:extLst>
              </a:tr>
              <a:tr h="484018">
                <a:tc>
                  <a:txBody>
                    <a:bodyPr/>
                    <a:lstStyle/>
                    <a:p>
                      <a:r>
                        <a:rPr lang="en-US" sz="1300" dirty="0">
                          <a:solidFill>
                            <a:schemeClr val="bg2"/>
                          </a:solidFill>
                          <a:latin typeface="Times New Roman" panose="02020603050405020304" pitchFamily="18" charset="0"/>
                          <a:cs typeface="Times New Roman" panose="02020603050405020304" pitchFamily="18" charset="0"/>
                        </a:rPr>
                        <a:t>Prescreening</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solidFill>
                            <a:schemeClr val="bg2"/>
                          </a:solidFill>
                          <a:latin typeface="Times New Roman" panose="02020603050405020304" pitchFamily="18" charset="0"/>
                          <a:cs typeface="Times New Roman" panose="02020603050405020304" pitchFamily="18" charset="0"/>
                        </a:rPr>
                        <a:t>Please be patient.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solidFill>
                            <a:schemeClr val="bg2"/>
                          </a:solidFill>
                          <a:latin typeface="Times New Roman" panose="02020603050405020304" pitchFamily="18" charset="0"/>
                          <a:cs typeface="Times New Roman" panose="02020603050405020304" pitchFamily="18" charset="0"/>
                        </a:rPr>
                        <a:t>Wait 2 weeks for contact or Rev #.</a:t>
                      </a:r>
                    </a:p>
                  </a:txBody>
                  <a:tcPr/>
                </a:tc>
                <a:tc>
                  <a:txBody>
                    <a:bodyPr/>
                    <a:lstStyle/>
                    <a:p>
                      <a:r>
                        <a:rPr lang="en-US" sz="1300" dirty="0">
                          <a:solidFill>
                            <a:schemeClr val="bg2"/>
                          </a:solidFill>
                          <a:latin typeface="Times New Roman" panose="02020603050405020304" pitchFamily="18" charset="0"/>
                          <a:cs typeface="Times New Roman" panose="02020603050405020304" pitchFamily="18" charset="0"/>
                        </a:rPr>
                        <a:t>If submitting electronically, remember to send email to </a:t>
                      </a:r>
                      <a:r>
                        <a:rPr lang="en-US" sz="1300" dirty="0">
                          <a:solidFill>
                            <a:schemeClr val="bg2"/>
                          </a:solidFill>
                          <a:latin typeface="Times New Roman" panose="02020603050405020304" pitchFamily="18" charset="0"/>
                          <a:cs typeface="Times New Roman" panose="02020603050405020304" pitchFamily="18" charset="0"/>
                          <a:hlinkClick r:id="rId4"/>
                        </a:rPr>
                        <a:t>emscfp@nysed.gov</a:t>
                      </a:r>
                      <a:r>
                        <a:rPr lang="en-US" sz="1300" dirty="0">
                          <a:solidFill>
                            <a:schemeClr val="bg2"/>
                          </a:solidFill>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3148847259"/>
                  </a:ext>
                </a:extLst>
              </a:tr>
              <a:tr h="484018">
                <a:tc>
                  <a:txBody>
                    <a:bodyPr/>
                    <a:lstStyle/>
                    <a:p>
                      <a:r>
                        <a:rPr lang="en-US" sz="1300" dirty="0">
                          <a:solidFill>
                            <a:schemeClr val="bg2"/>
                          </a:solidFill>
                          <a:latin typeface="Times New Roman" panose="02020603050405020304" pitchFamily="18" charset="0"/>
                          <a:cs typeface="Times New Roman" panose="02020603050405020304" pitchFamily="18" charset="0"/>
                        </a:rPr>
                        <a:t>Change orders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solidFill>
                            <a:schemeClr val="bg2"/>
                          </a:solidFill>
                          <a:latin typeface="Times New Roman" panose="02020603050405020304" pitchFamily="18" charset="0"/>
                          <a:cs typeface="Times New Roman" panose="02020603050405020304" pitchFamily="18" charset="0"/>
                        </a:rPr>
                        <a:t>Please be patient. </a:t>
                      </a:r>
                    </a:p>
                  </a:txBody>
                  <a:tcPr/>
                </a:tc>
                <a:tc>
                  <a:txBody>
                    <a:bodyPr/>
                    <a:lstStyle/>
                    <a:p>
                      <a:r>
                        <a:rPr lang="en-US" sz="1300" dirty="0">
                          <a:solidFill>
                            <a:schemeClr val="bg2"/>
                          </a:solidFill>
                          <a:latin typeface="Times New Roman" panose="02020603050405020304" pitchFamily="18" charset="0"/>
                          <a:cs typeface="Times New Roman" panose="02020603050405020304" pitchFamily="18" charset="0"/>
                        </a:rPr>
                        <a:t>Being processed as quickly as possible.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solidFill>
                            <a:schemeClr val="bg2"/>
                          </a:solidFill>
                          <a:latin typeface="Times New Roman" panose="02020603050405020304" pitchFamily="18" charset="0"/>
                          <a:cs typeface="Times New Roman" panose="02020603050405020304" pitchFamily="18" charset="0"/>
                        </a:rPr>
                        <a:t>On Final Cost Report, may need to enter PENDING on the applicable line.</a:t>
                      </a:r>
                    </a:p>
                  </a:txBody>
                  <a:tcPr/>
                </a:tc>
                <a:extLst>
                  <a:ext uri="{0D108BD9-81ED-4DB2-BD59-A6C34878D82A}">
                    <a16:rowId xmlns:a16="http://schemas.microsoft.com/office/drawing/2014/main" val="2462345148"/>
                  </a:ext>
                </a:extLst>
              </a:tr>
              <a:tr h="287386">
                <a:tc>
                  <a:txBody>
                    <a:bodyPr/>
                    <a:lstStyle/>
                    <a:p>
                      <a:r>
                        <a:rPr lang="en-US" sz="1300" dirty="0">
                          <a:solidFill>
                            <a:schemeClr val="bg2"/>
                          </a:solidFill>
                          <a:latin typeface="Times New Roman" panose="02020603050405020304" pitchFamily="18" charset="0"/>
                          <a:cs typeface="Times New Roman" panose="02020603050405020304" pitchFamily="18" charset="0"/>
                        </a:rPr>
                        <a:t>Bon Fires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Fire Safety</a:t>
                      </a:r>
                      <a:endParaRPr lang="en-US" sz="1300"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3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518-486-2053</a:t>
                      </a:r>
                      <a:endParaRPr lang="en-US" sz="1300"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n-US" sz="13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hlinkClick r:id="rId8"/>
                        </a:rPr>
                        <a:t>firesafety@nysed.gov</a:t>
                      </a:r>
                      <a:endParaRPr lang="en-US" sz="1300" dirty="0">
                        <a:solidFill>
                          <a:schemeClr val="bg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96659092"/>
                  </a:ext>
                </a:extLst>
              </a:tr>
              <a:tr h="287386">
                <a:tc>
                  <a:txBody>
                    <a:bodyPr/>
                    <a:lstStyle/>
                    <a:p>
                      <a:r>
                        <a:rPr lang="en-US" sz="1300" dirty="0">
                          <a:solidFill>
                            <a:schemeClr val="bg2"/>
                          </a:solidFill>
                          <a:latin typeface="Times New Roman" panose="02020603050405020304" pitchFamily="18" charset="0"/>
                          <a:cs typeface="Times New Roman" panose="02020603050405020304" pitchFamily="18" charset="0"/>
                        </a:rPr>
                        <a:t>Pesticides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solidFill>
                            <a:schemeClr val="bg2"/>
                          </a:solidFill>
                          <a:latin typeface="Times New Roman" panose="02020603050405020304" pitchFamily="18" charset="0"/>
                          <a:cs typeface="Times New Roman" panose="02020603050405020304" pitchFamily="18" charset="0"/>
                        </a:rPr>
                        <a:t>OFP Architect</a:t>
                      </a:r>
                    </a:p>
                  </a:txBody>
                  <a:tcPr/>
                </a:tc>
                <a:tc>
                  <a:txBody>
                    <a:bodyPr/>
                    <a:lstStyle/>
                    <a:p>
                      <a:r>
                        <a:rPr lang="en-US" sz="1300" dirty="0">
                          <a:solidFill>
                            <a:schemeClr val="bg2"/>
                          </a:solidFill>
                          <a:latin typeface="Times New Roman" panose="02020603050405020304" pitchFamily="18" charset="0"/>
                          <a:cs typeface="Times New Roman" panose="02020603050405020304" pitchFamily="18" charset="0"/>
                        </a:rPr>
                        <a:t>518-474-3906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effectLst/>
                          <a:latin typeface="Times New Roman" panose="02020603050405020304" pitchFamily="18" charset="0"/>
                          <a:cs typeface="Times New Roman" panose="02020603050405020304" pitchFamily="18" charset="0"/>
                          <a:hlinkClick r:id="rId4"/>
                        </a:rPr>
                        <a:t>emscfp@nysed.gov</a:t>
                      </a:r>
                      <a:endParaRPr lang="en-US" sz="1300" dirty="0">
                        <a:solidFill>
                          <a:schemeClr val="bg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96665694"/>
                  </a:ext>
                </a:extLst>
              </a:tr>
              <a:tr h="287386">
                <a:tc>
                  <a:txBody>
                    <a:bodyPr/>
                    <a:lstStyle/>
                    <a:p>
                      <a:r>
                        <a:rPr lang="en-US" sz="1300" dirty="0">
                          <a:solidFill>
                            <a:schemeClr val="bg2"/>
                          </a:solidFill>
                          <a:latin typeface="Times New Roman" panose="02020603050405020304" pitchFamily="18" charset="0"/>
                          <a:cs typeface="Times New Roman" panose="02020603050405020304" pitchFamily="18" charset="0"/>
                        </a:rPr>
                        <a:t>Temperature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solidFill>
                            <a:schemeClr val="bg2"/>
                          </a:solidFill>
                          <a:latin typeface="Times New Roman" panose="02020603050405020304" pitchFamily="18" charset="0"/>
                          <a:cs typeface="Times New Roman" panose="02020603050405020304" pitchFamily="18" charset="0"/>
                        </a:rPr>
                        <a:t>OFP Architect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solidFill>
                            <a:schemeClr val="bg2"/>
                          </a:solidFill>
                          <a:latin typeface="Times New Roman" panose="02020603050405020304" pitchFamily="18" charset="0"/>
                          <a:cs typeface="Times New Roman" panose="02020603050405020304" pitchFamily="18" charset="0"/>
                        </a:rPr>
                        <a:t>518-474-3906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effectLst/>
                          <a:latin typeface="Times New Roman" panose="02020603050405020304" pitchFamily="18" charset="0"/>
                          <a:cs typeface="Times New Roman" panose="02020603050405020304" pitchFamily="18" charset="0"/>
                          <a:hlinkClick r:id="rId4"/>
                        </a:rPr>
                        <a:t>emscfp@nysed.gov</a:t>
                      </a:r>
                      <a:endParaRPr lang="en-US" sz="1300" dirty="0">
                        <a:solidFill>
                          <a:schemeClr val="bg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23358332"/>
                  </a:ext>
                </a:extLst>
              </a:tr>
              <a:tr h="287386">
                <a:tc>
                  <a:txBody>
                    <a:bodyPr/>
                    <a:lstStyle/>
                    <a:p>
                      <a:r>
                        <a:rPr lang="en-US" sz="1300" dirty="0">
                          <a:solidFill>
                            <a:schemeClr val="bg2"/>
                          </a:solidFill>
                          <a:latin typeface="Times New Roman" panose="02020603050405020304" pitchFamily="18" charset="0"/>
                          <a:cs typeface="Times New Roman" panose="02020603050405020304" pitchFamily="18" charset="0"/>
                        </a:rPr>
                        <a:t>Graduation Tents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Fire Safety</a:t>
                      </a:r>
                      <a:endParaRPr lang="en-US" sz="1300" dirty="0">
                        <a:solidFill>
                          <a:schemeClr val="bg2"/>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518-486-2053</a:t>
                      </a:r>
                      <a:endParaRPr lang="en-US" sz="1300" dirty="0">
                        <a:solidFill>
                          <a:schemeClr val="bg2"/>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hlinkClick r:id="rId8"/>
                        </a:rPr>
                        <a:t>firesafety@nysed.gov</a:t>
                      </a:r>
                      <a:endParaRPr lang="en-US" sz="1300" dirty="0">
                        <a:solidFill>
                          <a:schemeClr val="bg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63128921"/>
                  </a:ext>
                </a:extLst>
              </a:tr>
            </a:tbl>
          </a:graphicData>
        </a:graphic>
      </p:graphicFrame>
    </p:spTree>
    <p:extLst>
      <p:ext uri="{BB962C8B-B14F-4D97-AF65-F5344CB8AC3E}">
        <p14:creationId xmlns:p14="http://schemas.microsoft.com/office/powerpoint/2010/main" val="3868041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Table of Contents Guide</a:t>
            </a:r>
            <a:endParaRPr dirty="0"/>
          </a:p>
        </p:txBody>
      </p:sp>
      <p:sp>
        <p:nvSpPr>
          <p:cNvPr id="143" name="Google Shape;143;p15"/>
          <p:cNvSpPr txBox="1">
            <a:spLocks noGrp="1"/>
          </p:cNvSpPr>
          <p:nvPr>
            <p:ph type="body" idx="1"/>
          </p:nvPr>
        </p:nvSpPr>
        <p:spPr>
          <a:xfrm>
            <a:off x="819150" y="1653675"/>
            <a:ext cx="7505700" cy="2785200"/>
          </a:xfrm>
          <a:prstGeom prst="rect">
            <a:avLst/>
          </a:prstGeom>
        </p:spPr>
        <p:txBody>
          <a:bodyPr spcFirstLastPara="1" wrap="square" lIns="91425" tIns="91425" rIns="91425" bIns="91425" anchor="t" anchorCtr="0">
            <a:normAutofit/>
          </a:bodyPr>
          <a:lstStyle/>
          <a:p>
            <a:pPr marL="0" lvl="0" indent="0" algn="l" rtl="0">
              <a:lnSpc>
                <a:spcPct val="100000"/>
              </a:lnSpc>
              <a:spcBef>
                <a:spcPts val="600"/>
              </a:spcBef>
              <a:spcAft>
                <a:spcPts val="1200"/>
              </a:spcAft>
              <a:buNone/>
            </a:pPr>
            <a:r>
              <a:rPr lang="en" sz="2000" dirty="0">
                <a:solidFill>
                  <a:srgbClr val="073763"/>
                </a:solidFill>
                <a:latin typeface="Times New Roman" panose="02020603050405020304" pitchFamily="18" charset="0"/>
                <a:cs typeface="Times New Roman" panose="02020603050405020304" pitchFamily="18" charset="0"/>
              </a:rPr>
              <a:t>Each PowerPoint slide is numbered to assist in quickly locating the required section. </a:t>
            </a:r>
          </a:p>
          <a:p>
            <a:pPr marL="0" lvl="0" indent="0" algn="l" rtl="0">
              <a:lnSpc>
                <a:spcPct val="100000"/>
              </a:lnSpc>
              <a:spcBef>
                <a:spcPts val="600"/>
              </a:spcBef>
              <a:spcAft>
                <a:spcPts val="1200"/>
              </a:spcAft>
              <a:buNone/>
            </a:pPr>
            <a:r>
              <a:rPr lang="en" sz="2000" dirty="0">
                <a:solidFill>
                  <a:srgbClr val="073763"/>
                </a:solidFill>
                <a:latin typeface="Times New Roman" panose="02020603050405020304" pitchFamily="18" charset="0"/>
                <a:cs typeface="Times New Roman" panose="02020603050405020304" pitchFamily="18" charset="0"/>
              </a:rPr>
              <a:t>Each project requirement fulfills a different and necessary role in the review of a project. </a:t>
            </a:r>
            <a:endParaRPr sz="2000" dirty="0">
              <a:solidFill>
                <a:srgbClr val="073763"/>
              </a:solidFill>
              <a:latin typeface="Times New Roman" panose="02020603050405020304" pitchFamily="18" charset="0"/>
              <a:cs typeface="Times New Roman" panose="02020603050405020304" pitchFamily="18" charset="0"/>
            </a:endParaRPr>
          </a:p>
        </p:txBody>
      </p:sp>
      <p:sp>
        <p:nvSpPr>
          <p:cNvPr id="144" name="Google Shape;144;p1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699750" y="443264"/>
            <a:ext cx="7505700" cy="580864"/>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Table of Contents</a:t>
            </a:r>
            <a:endParaRPr dirty="0"/>
          </a:p>
        </p:txBody>
      </p:sp>
      <p:sp>
        <p:nvSpPr>
          <p:cNvPr id="150" name="Google Shape;150;p16"/>
          <p:cNvSpPr txBox="1">
            <a:spLocks noGrp="1"/>
          </p:cNvSpPr>
          <p:nvPr>
            <p:ph type="body" idx="1"/>
          </p:nvPr>
        </p:nvSpPr>
        <p:spPr>
          <a:xfrm>
            <a:off x="699750" y="914400"/>
            <a:ext cx="7744500" cy="3785836"/>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i="1" dirty="0">
                <a:highlight>
                  <a:srgbClr val="C0C0C0"/>
                </a:highlight>
                <a:latin typeface="Calibri" panose="020F0502020204030204" pitchFamily="34" charset="0"/>
                <a:cs typeface="Calibri" panose="020F0502020204030204" pitchFamily="34" charset="0"/>
              </a:rPr>
              <a:t>Submission Documents ..………………………………………………………………………………………………………………………  pg.  5</a:t>
            </a:r>
          </a:p>
          <a:p>
            <a:pPr marL="0" lvl="0" indent="0" algn="l" rtl="0">
              <a:lnSpc>
                <a:spcPct val="100000"/>
              </a:lnSpc>
              <a:spcBef>
                <a:spcPts val="0"/>
              </a:spcBef>
              <a:spcAft>
                <a:spcPts val="0"/>
              </a:spcAft>
              <a:buNone/>
            </a:pPr>
            <a:r>
              <a:rPr lang="en" i="1" dirty="0">
                <a:highlight>
                  <a:srgbClr val="C0C0C0"/>
                </a:highlight>
                <a:latin typeface="Calibri" panose="020F0502020204030204" pitchFamily="34" charset="0"/>
                <a:cs typeface="Calibri" panose="020F0502020204030204" pitchFamily="34" charset="0"/>
              </a:rPr>
              <a:t>Submission Documents Districtwide and Submission Documents Demolition …………….…….………….……….  pg.  </a:t>
            </a:r>
            <a:r>
              <a:rPr lang="en-US" i="1" dirty="0">
                <a:highlight>
                  <a:srgbClr val="C0C0C0"/>
                </a:highlight>
                <a:latin typeface="Calibri" panose="020F0502020204030204" pitchFamily="34" charset="0"/>
                <a:cs typeface="Calibri" panose="020F0502020204030204" pitchFamily="34" charset="0"/>
              </a:rPr>
              <a:t>6</a:t>
            </a:r>
          </a:p>
          <a:p>
            <a:pPr marL="0" lvl="0" indent="0">
              <a:lnSpc>
                <a:spcPct val="100000"/>
              </a:lnSpc>
              <a:buNone/>
            </a:pPr>
            <a:r>
              <a:rPr lang="en-US" i="1" dirty="0">
                <a:highlight>
                  <a:srgbClr val="C0C0C0"/>
                </a:highlight>
                <a:latin typeface="Calibri" panose="020F0502020204030204" pitchFamily="34" charset="0"/>
                <a:cs typeface="Calibri" panose="020F0502020204030204" pitchFamily="34" charset="0"/>
              </a:rPr>
              <a:t>155.5 Contract Documents Checklist</a:t>
            </a:r>
            <a:r>
              <a:rPr lang="en" i="1" dirty="0">
                <a:highlight>
                  <a:srgbClr val="C0C0C0"/>
                </a:highlight>
                <a:latin typeface="Calibri" panose="020F0502020204030204" pitchFamily="34" charset="0"/>
                <a:cs typeface="Calibri" panose="020F0502020204030204" pitchFamily="34" charset="0"/>
              </a:rPr>
              <a:t> …………………………………………...………………………………………………….…..  pg.  7</a:t>
            </a:r>
            <a:endParaRPr i="1" dirty="0">
              <a:highlight>
                <a:srgbClr val="C0C0C0"/>
              </a:highlight>
              <a:latin typeface="Calibri" panose="020F0502020204030204" pitchFamily="34" charset="0"/>
              <a:cs typeface="Calibri" panose="020F0502020204030204" pitchFamily="34" charset="0"/>
            </a:endParaRPr>
          </a:p>
          <a:p>
            <a:pPr marL="0" indent="0">
              <a:lnSpc>
                <a:spcPct val="100000"/>
              </a:lnSpc>
              <a:buNone/>
            </a:pPr>
            <a:r>
              <a:rPr lang="en" i="1" dirty="0">
                <a:highlight>
                  <a:srgbClr val="C0C0C0"/>
                </a:highlight>
                <a:latin typeface="Calibri" panose="020F0502020204030204" pitchFamily="34" charset="0"/>
                <a:cs typeface="Calibri" panose="020F0502020204030204" pitchFamily="34" charset="0"/>
              </a:rPr>
              <a:t>FP-CL: Checklist for Application for Building Permit …..…….………………………………..………….……………...……..  pg.  8-9</a:t>
            </a:r>
            <a:endParaRPr i="1" dirty="0">
              <a:highlight>
                <a:srgbClr val="C0C0C0"/>
              </a:highlight>
              <a:latin typeface="Calibri" panose="020F0502020204030204" pitchFamily="34" charset="0"/>
              <a:cs typeface="Calibri" panose="020F0502020204030204" pitchFamily="34" charset="0"/>
            </a:endParaRPr>
          </a:p>
          <a:p>
            <a:pPr marL="0" indent="0">
              <a:lnSpc>
                <a:spcPct val="100000"/>
              </a:lnSpc>
              <a:buNone/>
            </a:pPr>
            <a:r>
              <a:rPr lang="en" i="1" dirty="0">
                <a:highlight>
                  <a:srgbClr val="C0C0C0"/>
                </a:highlight>
                <a:latin typeface="Calibri" panose="020F0502020204030204" pitchFamily="34" charset="0"/>
                <a:cs typeface="Calibri" panose="020F0502020204030204" pitchFamily="34" charset="0"/>
              </a:rPr>
              <a:t>FP-F: Applicaton for Examination and Approval of Final Plans and Specifications ...……………………….…….  pg. 10-11</a:t>
            </a:r>
            <a:endParaRPr i="1" dirty="0">
              <a:highlight>
                <a:srgbClr val="C0C0C0"/>
              </a:highlight>
              <a:latin typeface="Calibri" panose="020F0502020204030204" pitchFamily="34" charset="0"/>
              <a:cs typeface="Calibri" panose="020F0502020204030204" pitchFamily="34" charset="0"/>
            </a:endParaRPr>
          </a:p>
          <a:p>
            <a:pPr marL="0" indent="0">
              <a:lnSpc>
                <a:spcPct val="100000"/>
              </a:lnSpc>
              <a:buNone/>
            </a:pPr>
            <a:r>
              <a:rPr lang="en" i="1" dirty="0">
                <a:highlight>
                  <a:srgbClr val="C0C0C0"/>
                </a:highlight>
                <a:latin typeface="Calibri" panose="020F0502020204030204" pitchFamily="34" charset="0"/>
                <a:cs typeface="Calibri" panose="020F0502020204030204" pitchFamily="34" charset="0"/>
              </a:rPr>
              <a:t>FP-EEB: Evaluation of Existing Building ..……………………………………………………………………………………………..   pg. 12 </a:t>
            </a:r>
          </a:p>
          <a:p>
            <a:pPr marL="0" indent="0">
              <a:lnSpc>
                <a:spcPct val="100000"/>
              </a:lnSpc>
              <a:buNone/>
            </a:pPr>
            <a:r>
              <a:rPr lang="en" i="1" dirty="0">
                <a:highlight>
                  <a:srgbClr val="C0C0C0"/>
                </a:highlight>
                <a:latin typeface="Calibri" panose="020F0502020204030204" pitchFamily="34" charset="0"/>
                <a:cs typeface="Calibri" panose="020F0502020204030204" pitchFamily="34" charset="0"/>
              </a:rPr>
              <a:t>FP-SC: Scope of Proposed Project ……………..………………………………………………………................…………………   pg. 13</a:t>
            </a:r>
          </a:p>
          <a:p>
            <a:pPr marL="0" indent="0">
              <a:lnSpc>
                <a:spcPct val="100000"/>
              </a:lnSpc>
              <a:buNone/>
            </a:pPr>
            <a:r>
              <a:rPr lang="en" i="1" dirty="0">
                <a:highlight>
                  <a:srgbClr val="C0C0C0"/>
                </a:highlight>
                <a:latin typeface="Calibri" panose="020F0502020204030204" pitchFamily="34" charset="0"/>
                <a:cs typeface="Calibri" panose="020F0502020204030204" pitchFamily="34" charset="0"/>
              </a:rPr>
              <a:t>Project Details …………………………………………………………………..………………………………………..…………….……….   pg. 14</a:t>
            </a:r>
          </a:p>
          <a:p>
            <a:pPr marL="0" indent="0">
              <a:lnSpc>
                <a:spcPct val="100000"/>
              </a:lnSpc>
              <a:buNone/>
            </a:pPr>
            <a:r>
              <a:rPr lang="en" i="1" dirty="0">
                <a:highlight>
                  <a:srgbClr val="C0C0C0"/>
                </a:highlight>
                <a:latin typeface="Calibri" panose="020F0502020204030204" pitchFamily="34" charset="0"/>
                <a:cs typeface="Calibri" panose="020F0502020204030204" pitchFamily="34" charset="0"/>
              </a:rPr>
              <a:t>FP-OPRHP-MOU: SHPO Review Exemption .….………………………………………....…………………………...….……….   pg. 15</a:t>
            </a:r>
          </a:p>
          <a:p>
            <a:pPr marL="0" indent="0">
              <a:lnSpc>
                <a:spcPct val="100000"/>
              </a:lnSpc>
              <a:buNone/>
            </a:pPr>
            <a:r>
              <a:rPr lang="en" i="1" dirty="0">
                <a:highlight>
                  <a:srgbClr val="C0C0C0"/>
                </a:highlight>
                <a:latin typeface="Calibri" panose="020F0502020204030204" pitchFamily="34" charset="0"/>
                <a:cs typeface="Calibri" panose="020F0502020204030204" pitchFamily="34" charset="0"/>
              </a:rPr>
              <a:t>SHPO Cover Form (used to obtain a SHPO Determination Letter) …..…………………………………………..…..….  pg. 16</a:t>
            </a:r>
          </a:p>
          <a:p>
            <a:pPr marL="0" indent="0">
              <a:lnSpc>
                <a:spcPct val="100000"/>
              </a:lnSpc>
              <a:buNone/>
            </a:pPr>
            <a:r>
              <a:rPr lang="en" i="1" dirty="0">
                <a:highlight>
                  <a:srgbClr val="C0C0C0"/>
                </a:highlight>
                <a:latin typeface="Calibri" panose="020F0502020204030204" pitchFamily="34" charset="0"/>
                <a:cs typeface="Calibri" panose="020F0502020204030204" pitchFamily="34" charset="0"/>
              </a:rPr>
              <a:t>FP-SGIS: State Smart Growth Public Infrastructure Impact Statement …………………………........................   pg. 17-18</a:t>
            </a:r>
          </a:p>
          <a:p>
            <a:pPr marL="0" indent="0">
              <a:lnSpc>
                <a:spcPct val="100000"/>
              </a:lnSpc>
              <a:buNone/>
            </a:pPr>
            <a:r>
              <a:rPr lang="en" i="1" dirty="0">
                <a:highlight>
                  <a:srgbClr val="C0C0C0"/>
                </a:highlight>
                <a:latin typeface="Calibri" panose="020F0502020204030204" pitchFamily="34" charset="0"/>
                <a:cs typeface="Calibri" panose="020F0502020204030204" pitchFamily="34" charset="0"/>
              </a:rPr>
              <a:t>FP-CCC: Code Compliance Checklist ……………………….………………….……………………………………………….………   pg. 19-20</a:t>
            </a:r>
          </a:p>
          <a:p>
            <a:pPr marL="0" indent="0">
              <a:lnSpc>
                <a:spcPct val="100000"/>
              </a:lnSpc>
              <a:buNone/>
            </a:pPr>
            <a:r>
              <a:rPr lang="en" i="1" dirty="0">
                <a:highlight>
                  <a:srgbClr val="C0C0C0"/>
                </a:highlight>
                <a:latin typeface="Calibri" panose="020F0502020204030204" pitchFamily="34" charset="0"/>
                <a:cs typeface="Calibri" panose="020F0502020204030204" pitchFamily="34" charset="0"/>
              </a:rPr>
              <a:t>FP-SSI: Statement of Special Inspection …………..…………………………..……………………….……………………………   pg. 21-22</a:t>
            </a:r>
          </a:p>
          <a:p>
            <a:pPr marL="0" indent="0">
              <a:lnSpc>
                <a:spcPct val="100000"/>
              </a:lnSpc>
              <a:buNone/>
            </a:pPr>
            <a:r>
              <a:rPr lang="en" i="1" dirty="0">
                <a:highlight>
                  <a:srgbClr val="C0C0C0"/>
                </a:highlight>
                <a:latin typeface="Calibri" panose="020F0502020204030204" pitchFamily="34" charset="0"/>
                <a:cs typeface="Calibri" panose="020F0502020204030204" pitchFamily="34" charset="0"/>
              </a:rPr>
              <a:t>FP-CFP: Certification of Final Building Plans .…..…………………………………..…………….………………………..……..  pg. 23-25</a:t>
            </a:r>
            <a:endParaRPr i="1" dirty="0">
              <a:highlight>
                <a:srgbClr val="C0C0C0"/>
              </a:highlight>
              <a:latin typeface="Calibri" panose="020F0502020204030204" pitchFamily="34" charset="0"/>
              <a:cs typeface="Calibri" panose="020F0502020204030204" pitchFamily="34" charset="0"/>
            </a:endParaRPr>
          </a:p>
          <a:p>
            <a:pPr marL="0" indent="0">
              <a:lnSpc>
                <a:spcPct val="100000"/>
              </a:lnSpc>
              <a:buNone/>
            </a:pPr>
            <a:r>
              <a:rPr lang="en" i="1" dirty="0">
                <a:highlight>
                  <a:srgbClr val="C0C0C0"/>
                </a:highlight>
                <a:latin typeface="Calibri" panose="020F0502020204030204" pitchFamily="34" charset="0"/>
                <a:cs typeface="Calibri" panose="020F0502020204030204" pitchFamily="34" charset="0"/>
              </a:rPr>
              <a:t>FP-AP: Application for Apportionment ……………………………………………………………………………….……………….  pg. 26-27</a:t>
            </a:r>
          </a:p>
          <a:p>
            <a:pPr marL="0" indent="0">
              <a:lnSpc>
                <a:spcPct val="100000"/>
              </a:lnSpc>
              <a:buNone/>
            </a:pPr>
            <a:r>
              <a:rPr lang="en" i="1" dirty="0">
                <a:highlight>
                  <a:srgbClr val="C0C0C0"/>
                </a:highlight>
                <a:latin typeface="Calibri" panose="020F0502020204030204" pitchFamily="34" charset="0"/>
                <a:cs typeface="Calibri" panose="020F0502020204030204" pitchFamily="34" charset="0"/>
              </a:rPr>
              <a:t>Important Webpages: OFP and Related Offices …………………………....................................................……..  pg. 28</a:t>
            </a:r>
          </a:p>
          <a:p>
            <a:pPr marL="0" indent="0">
              <a:lnSpc>
                <a:spcPct val="100000"/>
              </a:lnSpc>
              <a:buNone/>
            </a:pPr>
            <a:r>
              <a:rPr lang="en" i="1" dirty="0">
                <a:highlight>
                  <a:srgbClr val="C0C0C0"/>
                </a:highlight>
                <a:latin typeface="Calibri" panose="020F0502020204030204" pitchFamily="34" charset="0"/>
                <a:cs typeface="Calibri" panose="020F0502020204030204" pitchFamily="34" charset="0"/>
              </a:rPr>
              <a:t>Facilities Planning and Related Contacts …………..…………………….…………………………………………………..……..  pg. 29</a:t>
            </a:r>
            <a:endParaRPr i="1" dirty="0">
              <a:highlight>
                <a:srgbClr val="C0C0C0"/>
              </a:highlight>
              <a:latin typeface="Calibri" panose="020F0502020204030204" pitchFamily="34" charset="0"/>
              <a:cs typeface="Calibri" panose="020F0502020204030204" pitchFamily="34" charset="0"/>
            </a:endParaRPr>
          </a:p>
        </p:txBody>
      </p:sp>
      <p:sp>
        <p:nvSpPr>
          <p:cNvPr id="151" name="Google Shape;151;p1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xfrm>
            <a:off x="819150" y="845600"/>
            <a:ext cx="7800594"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Submission Document</a:t>
            </a:r>
            <a:endParaRPr dirty="0"/>
          </a:p>
        </p:txBody>
      </p:sp>
      <p:sp>
        <p:nvSpPr>
          <p:cNvPr id="164" name="Google Shape;164;p1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rgbClr val="073763"/>
                </a:solidFill>
                <a:latin typeface="Times New Roman"/>
                <a:cs typeface="Times New Roman"/>
              </a:rPr>
              <a:t>The first Submission Document worksheet provides guidance on forms necessary for successful</a:t>
            </a:r>
            <a:r>
              <a:rPr lang="en-US" sz="1800" dirty="0">
                <a:solidFill>
                  <a:srgbClr val="073763"/>
                </a:solidFill>
                <a:latin typeface="Times New Roman"/>
                <a:cs typeface="Times New Roman"/>
              </a:rPr>
              <a:t> </a:t>
            </a:r>
            <a:r>
              <a:rPr lang="en" sz="1800" dirty="0">
                <a:solidFill>
                  <a:srgbClr val="073763"/>
                </a:solidFill>
                <a:latin typeface="Times New Roman"/>
                <a:cs typeface="Times New Roman"/>
              </a:rPr>
              <a:t>project submission and review. </a:t>
            </a:r>
            <a:endParaRPr sz="1800" dirty="0">
              <a:solidFill>
                <a:srgbClr val="073763"/>
              </a:solidFill>
              <a:latin typeface="Times New Roman"/>
              <a:cs typeface="Times New Roman"/>
            </a:endParaRPr>
          </a:p>
          <a:p>
            <a:pPr marL="0" lvl="0" indent="0" algn="l" rtl="0">
              <a:spcBef>
                <a:spcPts val="1200"/>
              </a:spcBef>
              <a:spcAft>
                <a:spcPts val="0"/>
              </a:spcAft>
              <a:buNone/>
            </a:pPr>
            <a:r>
              <a:rPr lang="en" sz="1800" dirty="0">
                <a:solidFill>
                  <a:srgbClr val="073763"/>
                </a:solidFill>
                <a:latin typeface="Times New Roman"/>
                <a:cs typeface="Times New Roman"/>
              </a:rPr>
              <a:t>REMEMBER: </a:t>
            </a:r>
            <a:endParaRPr sz="1800" dirty="0">
              <a:solidFill>
                <a:srgbClr val="073763"/>
              </a:solidFill>
              <a:latin typeface="Times New Roman"/>
              <a:cs typeface="Times New Roman"/>
            </a:endParaRPr>
          </a:p>
          <a:p>
            <a:pPr marL="457200" lvl="0" indent="-342900" algn="l" rtl="0">
              <a:spcBef>
                <a:spcPts val="1200"/>
              </a:spcBef>
              <a:spcAft>
                <a:spcPts val="0"/>
              </a:spcAft>
              <a:buSzPts val="1800"/>
              <a:buChar char="-"/>
            </a:pPr>
            <a:r>
              <a:rPr lang="en" sz="1800" dirty="0">
                <a:solidFill>
                  <a:srgbClr val="073763"/>
                </a:solidFill>
                <a:latin typeface="Times New Roman"/>
                <a:cs typeface="Times New Roman"/>
              </a:rPr>
              <a:t>Keep all forms in order according to the Submission Document.</a:t>
            </a:r>
            <a:endParaRPr sz="1800" dirty="0">
              <a:solidFill>
                <a:srgbClr val="073763"/>
              </a:solidFill>
              <a:latin typeface="Times New Roman"/>
              <a:cs typeface="Times New Roman"/>
            </a:endParaRPr>
          </a:p>
          <a:p>
            <a:pPr marL="457200" lvl="0" indent="-342900" algn="l" rtl="0">
              <a:spcBef>
                <a:spcPts val="0"/>
              </a:spcBef>
              <a:spcAft>
                <a:spcPts val="0"/>
              </a:spcAft>
              <a:buSzPts val="1800"/>
              <a:buChar char="-"/>
            </a:pPr>
            <a:r>
              <a:rPr lang="en" sz="1800" dirty="0">
                <a:solidFill>
                  <a:srgbClr val="073763"/>
                </a:solidFill>
                <a:latin typeface="Times New Roman"/>
                <a:cs typeface="Times New Roman"/>
              </a:rPr>
              <a:t>Forms that extend beyond a single page must be stapled together.  </a:t>
            </a:r>
            <a:endParaRPr sz="1800" dirty="0">
              <a:solidFill>
                <a:srgbClr val="073763"/>
              </a:solidFill>
              <a:latin typeface="Times New Roman"/>
              <a:cs typeface="Times New Roman"/>
            </a:endParaRPr>
          </a:p>
        </p:txBody>
      </p:sp>
      <p:sp>
        <p:nvSpPr>
          <p:cNvPr id="165" name="Google Shape;165;p1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title"/>
          </p:nvPr>
        </p:nvSpPr>
        <p:spPr>
          <a:xfrm>
            <a:off x="819150" y="451822"/>
            <a:ext cx="7505700" cy="87137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Submission Document Guidance: Districtwide and Demolition</a:t>
            </a:r>
            <a:endParaRPr dirty="0"/>
          </a:p>
        </p:txBody>
      </p:sp>
      <p:sp>
        <p:nvSpPr>
          <p:cNvPr id="171" name="Google Shape;171;p19"/>
          <p:cNvSpPr txBox="1">
            <a:spLocks noGrp="1"/>
          </p:cNvSpPr>
          <p:nvPr>
            <p:ph type="body" idx="1"/>
          </p:nvPr>
        </p:nvSpPr>
        <p:spPr>
          <a:xfrm>
            <a:off x="819150" y="1323192"/>
            <a:ext cx="7505700" cy="3368486"/>
          </a:xfrm>
          <a:prstGeom prst="rect">
            <a:avLst/>
          </a:prstGeom>
        </p:spPr>
        <p:txBody>
          <a:bodyPr spcFirstLastPara="1" wrap="square" lIns="91425" tIns="91425" rIns="91425" bIns="91425" anchor="t" anchorCtr="0">
            <a:normAutofit fontScale="77500" lnSpcReduction="20000"/>
          </a:bodyPr>
          <a:lstStyle/>
          <a:p>
            <a:pPr marL="0" indent="0">
              <a:lnSpc>
                <a:spcPct val="125000"/>
              </a:lnSpc>
              <a:buNone/>
            </a:pPr>
            <a:r>
              <a:rPr lang="en-US" sz="2100" dirty="0">
                <a:solidFill>
                  <a:srgbClr val="073763"/>
                </a:solidFill>
                <a:latin typeface="Times New Roman"/>
                <a:cs typeface="Times New Roman"/>
              </a:rPr>
              <a:t>Submission Documents have been developed for successful project submission and review of districtwide and demolition projects. </a:t>
            </a:r>
          </a:p>
          <a:p>
            <a:pPr marL="0" indent="0">
              <a:lnSpc>
                <a:spcPct val="125000"/>
              </a:lnSpc>
              <a:buNone/>
            </a:pPr>
            <a:r>
              <a:rPr lang="en-US" sz="2100" b="1" dirty="0">
                <a:solidFill>
                  <a:srgbClr val="073763"/>
                </a:solidFill>
                <a:latin typeface="Times New Roman"/>
                <a:cs typeface="Times New Roman"/>
              </a:rPr>
              <a:t>Districtwide Projects: </a:t>
            </a:r>
          </a:p>
          <a:p>
            <a:pPr marL="342900" indent="-342900">
              <a:lnSpc>
                <a:spcPct val="125000"/>
              </a:lnSpc>
            </a:pPr>
            <a:r>
              <a:rPr lang="en-US" sz="2100" dirty="0">
                <a:solidFill>
                  <a:srgbClr val="073763"/>
                </a:solidFill>
                <a:latin typeface="Times New Roman"/>
                <a:cs typeface="Times New Roman"/>
              </a:rPr>
              <a:t>Consult with your project manager before submitting districtwide projects as there are limited scope items that are permissible. Examples of projects which should not be submitted as a districtwide project:</a:t>
            </a:r>
          </a:p>
          <a:p>
            <a:pPr marL="800100" lvl="1" indent="-342900">
              <a:lnSpc>
                <a:spcPct val="125000"/>
              </a:lnSpc>
            </a:pPr>
            <a:r>
              <a:rPr lang="en-US" sz="1900" dirty="0">
                <a:solidFill>
                  <a:srgbClr val="073763"/>
                </a:solidFill>
                <a:latin typeface="Times New Roman"/>
                <a:cs typeface="Times New Roman"/>
              </a:rPr>
              <a:t>Projects with additions, roofs, windows, etc. which are building specific.</a:t>
            </a:r>
          </a:p>
          <a:p>
            <a:pPr marL="0" indent="0">
              <a:lnSpc>
                <a:spcPct val="125000"/>
              </a:lnSpc>
              <a:buNone/>
            </a:pPr>
            <a:r>
              <a:rPr lang="en-US" sz="2100" b="1" dirty="0">
                <a:solidFill>
                  <a:srgbClr val="073763"/>
                </a:solidFill>
                <a:latin typeface="Times New Roman"/>
                <a:cs typeface="Times New Roman"/>
              </a:rPr>
              <a:t>Demolition Projects:</a:t>
            </a:r>
          </a:p>
          <a:p>
            <a:pPr marL="342900" indent="-342900">
              <a:lnSpc>
                <a:spcPct val="125000"/>
              </a:lnSpc>
            </a:pPr>
            <a:r>
              <a:rPr lang="en-US" sz="2100" dirty="0">
                <a:solidFill>
                  <a:srgbClr val="073763"/>
                </a:solidFill>
                <a:latin typeface="Times New Roman"/>
                <a:cs typeface="Times New Roman"/>
              </a:rPr>
              <a:t>If the building has a unique SED building number assigned, a separate demolition project is required.</a:t>
            </a:r>
          </a:p>
          <a:p>
            <a:pPr marL="342900" indent="-342900">
              <a:lnSpc>
                <a:spcPct val="125000"/>
              </a:lnSpc>
            </a:pPr>
            <a:r>
              <a:rPr lang="en-US" sz="2100" dirty="0">
                <a:solidFill>
                  <a:srgbClr val="073763"/>
                </a:solidFill>
                <a:latin typeface="Times New Roman"/>
                <a:cs typeface="Times New Roman"/>
              </a:rPr>
              <a:t>If the building does </a:t>
            </a:r>
            <a:r>
              <a:rPr lang="en-US" sz="2100" u="sng" dirty="0">
                <a:solidFill>
                  <a:srgbClr val="073763"/>
                </a:solidFill>
                <a:latin typeface="Times New Roman"/>
                <a:cs typeface="Times New Roman"/>
              </a:rPr>
              <a:t>not</a:t>
            </a:r>
            <a:r>
              <a:rPr lang="en-US" sz="2100" dirty="0">
                <a:solidFill>
                  <a:srgbClr val="073763"/>
                </a:solidFill>
                <a:latin typeface="Times New Roman"/>
                <a:cs typeface="Times New Roman"/>
              </a:rPr>
              <a:t> have a unique SED building number, discuss with Project Manager on best course of action.</a:t>
            </a:r>
          </a:p>
          <a:p>
            <a:pPr marL="457200" lvl="0" indent="0" algn="l" rtl="0">
              <a:spcBef>
                <a:spcPts val="1200"/>
              </a:spcBef>
              <a:spcAft>
                <a:spcPts val="1200"/>
              </a:spcAft>
              <a:buNone/>
            </a:pPr>
            <a:endParaRPr lang="en-US" sz="1400" b="1" dirty="0"/>
          </a:p>
          <a:p>
            <a:pPr marL="457200" lvl="0" indent="0" algn="l" rtl="0">
              <a:spcBef>
                <a:spcPts val="1200"/>
              </a:spcBef>
              <a:spcAft>
                <a:spcPts val="1200"/>
              </a:spcAft>
              <a:buNone/>
            </a:pPr>
            <a:endParaRPr sz="1400" b="1" dirty="0"/>
          </a:p>
        </p:txBody>
      </p:sp>
      <p:sp>
        <p:nvSpPr>
          <p:cNvPr id="172" name="Google Shape;172;p1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3041-1355-43EF-805C-A5846C60EABD}"/>
              </a:ext>
            </a:extLst>
          </p:cNvPr>
          <p:cNvSpPr>
            <a:spLocks noGrp="1"/>
          </p:cNvSpPr>
          <p:nvPr>
            <p:ph type="title"/>
          </p:nvPr>
        </p:nvSpPr>
        <p:spPr/>
        <p:txBody>
          <a:bodyPr/>
          <a:lstStyle/>
          <a:p>
            <a:r>
              <a:rPr lang="en-US" dirty="0"/>
              <a:t>155.5 Contract Documents Checklist</a:t>
            </a:r>
          </a:p>
        </p:txBody>
      </p:sp>
      <p:sp>
        <p:nvSpPr>
          <p:cNvPr id="3" name="Text Placeholder 2">
            <a:extLst>
              <a:ext uri="{FF2B5EF4-FFF2-40B4-BE49-F238E27FC236}">
                <a16:creationId xmlns:a16="http://schemas.microsoft.com/office/drawing/2014/main" id="{E07B17E3-CEBD-403C-A446-382CE6F95BD8}"/>
              </a:ext>
            </a:extLst>
          </p:cNvPr>
          <p:cNvSpPr>
            <a:spLocks noGrp="1"/>
          </p:cNvSpPr>
          <p:nvPr>
            <p:ph type="body" idx="1"/>
          </p:nvPr>
        </p:nvSpPr>
        <p:spPr/>
        <p:txBody>
          <a:bodyPr/>
          <a:lstStyle/>
          <a:p>
            <a:pPr>
              <a:lnSpc>
                <a:spcPct val="100000"/>
              </a:lnSpc>
              <a:spcAft>
                <a:spcPts val="1200"/>
              </a:spcAft>
            </a:pPr>
            <a:r>
              <a:rPr lang="en-US" sz="1800" dirty="0">
                <a:solidFill>
                  <a:srgbClr val="073763"/>
                </a:solidFill>
                <a:latin typeface="Times New Roman"/>
                <a:cs typeface="Times New Roman"/>
              </a:rPr>
              <a:t>Confirm that the Uniform Safety Standards for School Construction and Maintenance statements are included in the Spec Book.</a:t>
            </a:r>
          </a:p>
          <a:p>
            <a:pPr>
              <a:lnSpc>
                <a:spcPct val="100000"/>
              </a:lnSpc>
              <a:spcAft>
                <a:spcPts val="1200"/>
              </a:spcAft>
            </a:pPr>
            <a:r>
              <a:rPr lang="en-US" sz="1800" dirty="0">
                <a:solidFill>
                  <a:srgbClr val="073763"/>
                </a:solidFill>
                <a:latin typeface="Times New Roman"/>
                <a:cs typeface="Times New Roman"/>
              </a:rPr>
              <a:t>In rare cases, these may be included on the drawings.</a:t>
            </a:r>
          </a:p>
        </p:txBody>
      </p:sp>
      <p:sp>
        <p:nvSpPr>
          <p:cNvPr id="4" name="Slide Number Placeholder 3">
            <a:extLst>
              <a:ext uri="{FF2B5EF4-FFF2-40B4-BE49-F238E27FC236}">
                <a16:creationId xmlns:a16="http://schemas.microsoft.com/office/drawing/2014/main" id="{743467C2-50D0-49CF-8505-31572C9896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132138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p:nvPr/>
        </p:nvSpPr>
        <p:spPr>
          <a:xfrm>
            <a:off x="770950" y="2554500"/>
            <a:ext cx="7554000" cy="238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20"/>
          <p:cNvSpPr txBox="1">
            <a:spLocks noGrp="1"/>
          </p:cNvSpPr>
          <p:nvPr>
            <p:ph type="title"/>
          </p:nvPr>
        </p:nvSpPr>
        <p:spPr>
          <a:xfrm>
            <a:off x="621792" y="451104"/>
            <a:ext cx="8095488" cy="54864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FP-CL Checklist for Application for Building Permit</a:t>
            </a:r>
            <a:br>
              <a:rPr lang="en" dirty="0"/>
            </a:br>
            <a:endParaRPr dirty="0"/>
          </a:p>
        </p:txBody>
      </p:sp>
      <p:sp>
        <p:nvSpPr>
          <p:cNvPr id="179" name="Google Shape;179;p20"/>
          <p:cNvSpPr txBox="1">
            <a:spLocks noGrp="1"/>
          </p:cNvSpPr>
          <p:nvPr>
            <p:ph type="body" idx="1"/>
          </p:nvPr>
        </p:nvSpPr>
        <p:spPr>
          <a:xfrm>
            <a:off x="770950" y="999744"/>
            <a:ext cx="7751258" cy="1572031"/>
          </a:xfrm>
          <a:prstGeom prst="rect">
            <a:avLst/>
          </a:prstGeom>
        </p:spPr>
        <p:txBody>
          <a:bodyPr spcFirstLastPara="1" wrap="square" lIns="91425" tIns="91425" rIns="91425" bIns="91425" anchor="t" anchorCtr="0">
            <a:noAutofit/>
          </a:bodyPr>
          <a:lstStyle/>
          <a:p>
            <a:pPr marL="0" lvl="0" indent="0" algn="l" rtl="0">
              <a:lnSpc>
                <a:spcPct val="120000"/>
              </a:lnSpc>
              <a:spcAft>
                <a:spcPts val="600"/>
              </a:spcAft>
              <a:buNone/>
            </a:pPr>
            <a:r>
              <a:rPr lang="en-US" sz="1800" dirty="0">
                <a:solidFill>
                  <a:srgbClr val="073763"/>
                </a:solidFill>
                <a:latin typeface="Times New Roman"/>
                <a:cs typeface="Times New Roman"/>
              </a:rPr>
              <a:t>Ensure that the District Name, Building Name, and Building Address are accurate. </a:t>
            </a:r>
          </a:p>
          <a:p>
            <a:pPr marL="0" lvl="0" indent="0" algn="l" rtl="0">
              <a:lnSpc>
                <a:spcPct val="120000"/>
              </a:lnSpc>
              <a:spcAft>
                <a:spcPts val="600"/>
              </a:spcAft>
              <a:buNone/>
            </a:pPr>
            <a:r>
              <a:rPr lang="en-US" sz="1800" dirty="0">
                <a:solidFill>
                  <a:srgbClr val="073763"/>
                </a:solidFill>
                <a:latin typeface="Times New Roman"/>
                <a:cs typeface="Times New Roman"/>
              </a:rPr>
              <a:t>Project Number, Project Manager Name, and Date Submitted are required.</a:t>
            </a:r>
          </a:p>
          <a:p>
            <a:pPr marL="0" lvl="0" indent="0">
              <a:lnSpc>
                <a:spcPct val="120000"/>
              </a:lnSpc>
              <a:spcAft>
                <a:spcPts val="600"/>
              </a:spcAft>
              <a:buNone/>
            </a:pPr>
            <a:r>
              <a:rPr lang="en-US" sz="1800" dirty="0">
                <a:solidFill>
                  <a:srgbClr val="073763"/>
                </a:solidFill>
                <a:latin typeface="Times New Roman"/>
                <a:cs typeface="Times New Roman"/>
              </a:rPr>
              <a:t>Information entered on this form transfers to the other  workbook forms.</a:t>
            </a:r>
            <a:r>
              <a:rPr lang="en" sz="1800" dirty="0">
                <a:solidFill>
                  <a:srgbClr val="073763"/>
                </a:solidFill>
                <a:latin typeface="Times New Roman"/>
                <a:cs typeface="Times New Roman"/>
              </a:rPr>
              <a:t> </a:t>
            </a:r>
            <a:endParaRPr sz="1800" dirty="0">
              <a:solidFill>
                <a:srgbClr val="073763"/>
              </a:solidFill>
              <a:latin typeface="Times New Roman"/>
              <a:cs typeface="Times New Roman"/>
            </a:endParaRPr>
          </a:p>
        </p:txBody>
      </p:sp>
      <p:sp>
        <p:nvSpPr>
          <p:cNvPr id="180" name="Google Shape;180;p2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dirty="0"/>
          </a:p>
        </p:txBody>
      </p:sp>
      <p:pic>
        <p:nvPicPr>
          <p:cNvPr id="181" name="Google Shape;181;p20"/>
          <p:cNvPicPr preferRelativeResize="0"/>
          <p:nvPr/>
        </p:nvPicPr>
        <p:blipFill>
          <a:blip r:embed="rId3">
            <a:alphaModFix/>
          </a:blip>
          <a:stretch>
            <a:fillRect/>
          </a:stretch>
        </p:blipFill>
        <p:spPr>
          <a:xfrm>
            <a:off x="923925" y="2654813"/>
            <a:ext cx="7296150" cy="2181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p:nvPr/>
        </p:nvSpPr>
        <p:spPr>
          <a:xfrm>
            <a:off x="277718" y="1083322"/>
            <a:ext cx="5751368" cy="374910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21"/>
          <p:cNvSpPr txBox="1">
            <a:spLocks noGrp="1"/>
          </p:cNvSpPr>
          <p:nvPr>
            <p:ph type="title"/>
          </p:nvPr>
        </p:nvSpPr>
        <p:spPr>
          <a:xfrm>
            <a:off x="472950" y="398781"/>
            <a:ext cx="8198100" cy="684541"/>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FP-CL Checklist - continued</a:t>
            </a:r>
            <a:endParaRPr dirty="0"/>
          </a:p>
        </p:txBody>
      </p:sp>
      <p:sp>
        <p:nvSpPr>
          <p:cNvPr id="189" name="Google Shape;189;p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dirty="0"/>
          </a:p>
        </p:txBody>
      </p:sp>
      <p:pic>
        <p:nvPicPr>
          <p:cNvPr id="2" name="Picture 1">
            <a:extLst>
              <a:ext uri="{FF2B5EF4-FFF2-40B4-BE49-F238E27FC236}">
                <a16:creationId xmlns:a16="http://schemas.microsoft.com/office/drawing/2014/main" id="{0CA2FEB6-DBFE-4D09-847C-5D954DCEE4C1}"/>
              </a:ext>
            </a:extLst>
          </p:cNvPr>
          <p:cNvPicPr>
            <a:picLocks noChangeAspect="1"/>
          </p:cNvPicPr>
          <p:nvPr/>
        </p:nvPicPr>
        <p:blipFill>
          <a:blip r:embed="rId3"/>
          <a:stretch>
            <a:fillRect/>
          </a:stretch>
        </p:blipFill>
        <p:spPr>
          <a:xfrm>
            <a:off x="472950" y="1178249"/>
            <a:ext cx="5440170" cy="2276728"/>
          </a:xfrm>
          <a:prstGeom prst="rect">
            <a:avLst/>
          </a:prstGeom>
        </p:spPr>
      </p:pic>
      <p:sp>
        <p:nvSpPr>
          <p:cNvPr id="10" name="Google Shape;188;p21">
            <a:extLst>
              <a:ext uri="{FF2B5EF4-FFF2-40B4-BE49-F238E27FC236}">
                <a16:creationId xmlns:a16="http://schemas.microsoft.com/office/drawing/2014/main" id="{7E2F2D6B-07A7-4920-83AE-25CE7C8E2C2A}"/>
              </a:ext>
            </a:extLst>
          </p:cNvPr>
          <p:cNvSpPr txBox="1">
            <a:spLocks/>
          </p:cNvSpPr>
          <p:nvPr/>
        </p:nvSpPr>
        <p:spPr>
          <a:xfrm>
            <a:off x="6217920" y="494852"/>
            <a:ext cx="2619772" cy="4249868"/>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marL="0" indent="0">
              <a:buFont typeface="Calibri"/>
              <a:buNone/>
            </a:pPr>
            <a:r>
              <a:rPr lang="en" sz="1700" dirty="0">
                <a:solidFill>
                  <a:srgbClr val="073763"/>
                </a:solidFill>
                <a:latin typeface="Times New Roman"/>
                <a:cs typeface="Times New Roman"/>
              </a:rPr>
              <a:t>The Checklist is a tool to confirm that the essential items for successful project submission are presented for review. Many topics include special instructions.</a:t>
            </a:r>
          </a:p>
          <a:p>
            <a:pPr marL="0" indent="0">
              <a:buFont typeface="Calibri"/>
              <a:buNone/>
            </a:pPr>
            <a:endParaRPr lang="en" sz="900" dirty="0">
              <a:solidFill>
                <a:srgbClr val="073763"/>
              </a:solidFill>
              <a:latin typeface="Times New Roman"/>
              <a:cs typeface="Times New Roman"/>
            </a:endParaRPr>
          </a:p>
          <a:p>
            <a:pPr marL="0" indent="0">
              <a:buNone/>
            </a:pPr>
            <a:r>
              <a:rPr lang="en-US" sz="1700" dirty="0">
                <a:solidFill>
                  <a:srgbClr val="073763"/>
                </a:solidFill>
                <a:latin typeface="Times New Roman"/>
                <a:cs typeface="Times New Roman"/>
              </a:rPr>
              <a:t>To promote complete project submissions, we </a:t>
            </a:r>
            <a:r>
              <a:rPr lang="en-US" sz="1700" b="1" dirty="0">
                <a:solidFill>
                  <a:srgbClr val="073763"/>
                </a:solidFill>
                <a:latin typeface="Times New Roman"/>
                <a:cs typeface="Times New Roman"/>
              </a:rPr>
              <a:t>recommend</a:t>
            </a:r>
            <a:r>
              <a:rPr lang="en-US" sz="1700" dirty="0">
                <a:solidFill>
                  <a:srgbClr val="073763"/>
                </a:solidFill>
                <a:latin typeface="Times New Roman"/>
                <a:cs typeface="Times New Roman"/>
              </a:rPr>
              <a:t> that checkboxes be selected as requirements are finalized rather than prepopulating. </a:t>
            </a:r>
          </a:p>
          <a:p>
            <a:pPr marL="0" indent="0">
              <a:buNone/>
            </a:pPr>
            <a:endParaRPr lang="en" sz="900" dirty="0">
              <a:solidFill>
                <a:srgbClr val="073763"/>
              </a:solidFill>
              <a:latin typeface="Times New Roman"/>
              <a:cs typeface="Times New Roman"/>
            </a:endParaRPr>
          </a:p>
          <a:p>
            <a:pPr marL="0" indent="0">
              <a:buFont typeface="Calibri"/>
              <a:buNone/>
            </a:pPr>
            <a:r>
              <a:rPr lang="en" sz="1700" dirty="0">
                <a:solidFill>
                  <a:srgbClr val="073763"/>
                </a:solidFill>
                <a:latin typeface="Times New Roman"/>
                <a:cs typeface="Times New Roman"/>
              </a:rPr>
              <a:t>There is a </a:t>
            </a:r>
            <a:r>
              <a:rPr lang="en" sz="1700" b="1" dirty="0">
                <a:solidFill>
                  <a:srgbClr val="073763"/>
                </a:solidFill>
                <a:latin typeface="Times New Roman"/>
                <a:cs typeface="Times New Roman"/>
              </a:rPr>
              <a:t>required</a:t>
            </a:r>
            <a:r>
              <a:rPr lang="en" sz="1700" dirty="0">
                <a:solidFill>
                  <a:srgbClr val="073763"/>
                </a:solidFill>
                <a:latin typeface="Times New Roman"/>
                <a:cs typeface="Times New Roman"/>
              </a:rPr>
              <a:t> </a:t>
            </a:r>
            <a:r>
              <a:rPr lang="en" sz="1700" b="1" dirty="0">
                <a:solidFill>
                  <a:srgbClr val="073763"/>
                </a:solidFill>
                <a:latin typeface="Times New Roman"/>
                <a:cs typeface="Times New Roman"/>
              </a:rPr>
              <a:t>certification</a:t>
            </a:r>
            <a:r>
              <a:rPr lang="en" sz="1700" dirty="0">
                <a:solidFill>
                  <a:srgbClr val="073763"/>
                </a:solidFill>
                <a:latin typeface="Times New Roman"/>
                <a:cs typeface="Times New Roman"/>
              </a:rPr>
              <a:t> at the bottom of the page.</a:t>
            </a:r>
          </a:p>
        </p:txBody>
      </p:sp>
      <p:pic>
        <p:nvPicPr>
          <p:cNvPr id="5" name="Picture 4">
            <a:extLst>
              <a:ext uri="{FF2B5EF4-FFF2-40B4-BE49-F238E27FC236}">
                <a16:creationId xmlns:a16="http://schemas.microsoft.com/office/drawing/2014/main" id="{C126B589-19D8-4CA9-86BB-E6D007D8AE9F}"/>
              </a:ext>
            </a:extLst>
          </p:cNvPr>
          <p:cNvPicPr>
            <a:picLocks noChangeAspect="1"/>
          </p:cNvPicPr>
          <p:nvPr/>
        </p:nvPicPr>
        <p:blipFill>
          <a:blip r:embed="rId4"/>
          <a:stretch>
            <a:fillRect/>
          </a:stretch>
        </p:blipFill>
        <p:spPr>
          <a:xfrm>
            <a:off x="472950" y="3796618"/>
            <a:ext cx="5440171" cy="836342"/>
          </a:xfrm>
          <a:prstGeom prst="rect">
            <a:avLst/>
          </a:prstGeom>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TotalTime>
  <Words>2366</Words>
  <Application>Microsoft Office PowerPoint</Application>
  <PresentationFormat>On-screen Show (16:9)</PresentationFormat>
  <Paragraphs>287</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Times New Roman</vt:lpstr>
      <vt:lpstr>Nunito</vt:lpstr>
      <vt:lpstr>Calibri</vt:lpstr>
      <vt:lpstr>Wingdings</vt:lpstr>
      <vt:lpstr>Arial</vt:lpstr>
      <vt:lpstr>Shift</vt:lpstr>
      <vt:lpstr>Final Submission Forms Workbook Guidance</vt:lpstr>
      <vt:lpstr>Welcome</vt:lpstr>
      <vt:lpstr>Table of Contents Guide</vt:lpstr>
      <vt:lpstr>Table of Contents</vt:lpstr>
      <vt:lpstr>Submission Document</vt:lpstr>
      <vt:lpstr>Submission Document Guidance: Districtwide and Demolition</vt:lpstr>
      <vt:lpstr>155.5 Contract Documents Checklist</vt:lpstr>
      <vt:lpstr>FP-CL Checklist for Application for Building Permit </vt:lpstr>
      <vt:lpstr>FP-CL Checklist - continued</vt:lpstr>
      <vt:lpstr>FP-F Applicaton for Examination and Approval of Final Plans and Specifications</vt:lpstr>
      <vt:lpstr>FP-F Final Plans Approval  - continued</vt:lpstr>
      <vt:lpstr>FP-EEB Evaluation of Existing Building</vt:lpstr>
      <vt:lpstr>FP-SC Scope of Proposed Project</vt:lpstr>
      <vt:lpstr>Project Details Form - REQUIRED</vt:lpstr>
      <vt:lpstr>FP-OPRHP-MOU SHPO Review Exemptions</vt:lpstr>
      <vt:lpstr>SHPO Cover Form – to obtain SHPO Determination Letter </vt:lpstr>
      <vt:lpstr>FP-SGIS Smart Growth Statement   </vt:lpstr>
      <vt:lpstr>FP-SGIS Smart Growth Statement - continued</vt:lpstr>
      <vt:lpstr>FP- CCC Code Compliance Checklist   </vt:lpstr>
      <vt:lpstr>FP-CCC Code Compliance Checklist - continued </vt:lpstr>
      <vt:lpstr>FP-SSI Statement of Special Inspection    </vt:lpstr>
      <vt:lpstr>FP-SSI Statement of Special Inspection - continued </vt:lpstr>
      <vt:lpstr>FP-CFP Certification of Final Building Plans   </vt:lpstr>
      <vt:lpstr>FP-CFP Certification of Final Building Plans - continued </vt:lpstr>
      <vt:lpstr>FP-CFP Certification of Final Building Plans - continued </vt:lpstr>
      <vt:lpstr>FP-AP Application for Apportionment</vt:lpstr>
      <vt:lpstr>FP-AP Application for Apportionment - continued</vt:lpstr>
      <vt:lpstr>Important Webpages – OFP and Related Offices</vt:lpstr>
      <vt:lpstr>Facilities Planning and Related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Assistance for the: Final Submission Forms Workbook</dc:title>
  <dc:creator>Jaime Byron</dc:creator>
  <cp:lastModifiedBy>Abdelmaoula el Hamimi</cp:lastModifiedBy>
  <cp:revision>175</cp:revision>
  <dcterms:modified xsi:type="dcterms:W3CDTF">2021-11-22T12:50:32Z</dcterms:modified>
</cp:coreProperties>
</file>