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6" r:id="rId5"/>
    <p:sldId id="330" r:id="rId6"/>
    <p:sldId id="310" r:id="rId7"/>
    <p:sldId id="331" r:id="rId8"/>
    <p:sldId id="311" r:id="rId9"/>
    <p:sldId id="312" r:id="rId10"/>
    <p:sldId id="334" r:id="rId11"/>
    <p:sldId id="313" r:id="rId12"/>
    <p:sldId id="332" r:id="rId13"/>
    <p:sldId id="316" r:id="rId14"/>
    <p:sldId id="317" r:id="rId15"/>
    <p:sldId id="318" r:id="rId16"/>
    <p:sldId id="333" r:id="rId17"/>
    <p:sldId id="329" r:id="rId18"/>
    <p:sldId id="326" r:id="rId19"/>
    <p:sldId id="3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Cotrona" initials="RC" lastIdx="16" clrIdx="0">
    <p:extLst>
      <p:ext uri="{19B8F6BF-5375-455C-9EA6-DF929625EA0E}">
        <p15:presenceInfo xmlns:p15="http://schemas.microsoft.com/office/powerpoint/2012/main" userId="Robyn Cotrona" providerId="None"/>
      </p:ext>
    </p:extLst>
  </p:cmAuthor>
  <p:cmAuthor id="2" name="Louise DeCandia" initials="LD" lastIdx="11" clrIdx="1">
    <p:extLst>
      <p:ext uri="{19B8F6BF-5375-455C-9EA6-DF929625EA0E}">
        <p15:presenceInfo xmlns:p15="http://schemas.microsoft.com/office/powerpoint/2012/main" userId="S::Louise.DeCandia@nysed.gov::906f6a48-dc28-4e3c-90bb-d30d69a9ceb3" providerId="AD"/>
      </p:ext>
    </p:extLst>
  </p:cmAuthor>
  <p:cmAuthor id="3" name="Tanya Davis" initials="TD" lastIdx="5" clrIdx="2">
    <p:extLst>
      <p:ext uri="{19B8F6BF-5375-455C-9EA6-DF929625EA0E}">
        <p15:presenceInfo xmlns:p15="http://schemas.microsoft.com/office/powerpoint/2012/main" userId="S::Tanya.Davis@nysed.gov::918f3f32-a427-40ea-9bd4-f116ebf0cf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81" d="100"/>
          <a:sy n="81" d="100"/>
        </p:scale>
        <p:origin x="126" y="47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7D377-49F2-47D0-A382-6D65E20C55C9}"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A990D549-31CC-4997-B1C8-9C0B25834041}">
      <dgm:prSet custT="1"/>
      <dgm:spPr>
        <a:solidFill>
          <a:schemeClr val="tx1"/>
        </a:solidFill>
      </dgm:spPr>
      <dgm:t>
        <a:bodyPr/>
        <a:lstStyle/>
        <a:p>
          <a:r>
            <a:rPr lang="en-US" sz="1400" dirty="0">
              <a:solidFill>
                <a:schemeClr val="bg1"/>
              </a:solidFill>
            </a:rPr>
            <a:t>Become familiar with your school’s data privacy and security procedures.  New York Sate regulations require your school to provide data privacy and security training to their officers and employees with access to PII.  The school may require you to take this training also</a:t>
          </a:r>
          <a:r>
            <a:rPr lang="en-US" sz="1000" dirty="0">
              <a:solidFill>
                <a:schemeClr val="bg1"/>
              </a:solidFill>
            </a:rPr>
            <a:t>. </a:t>
          </a:r>
        </a:p>
      </dgm:t>
    </dgm:pt>
    <dgm:pt modelId="{0D4291F0-BD70-4808-BDBE-A024A4EB652B}" type="parTrans" cxnId="{0F67A3DA-E03F-4B15-B0D4-8F700331A69D}">
      <dgm:prSet/>
      <dgm:spPr/>
      <dgm:t>
        <a:bodyPr/>
        <a:lstStyle/>
        <a:p>
          <a:endParaRPr lang="en-US"/>
        </a:p>
      </dgm:t>
    </dgm:pt>
    <dgm:pt modelId="{EEA0417C-9635-44EA-9B3C-53E8453AF20A}" type="sibTrans" cxnId="{0F67A3DA-E03F-4B15-B0D4-8F700331A69D}">
      <dgm:prSet/>
      <dgm:spPr/>
      <dgm:t>
        <a:bodyPr/>
        <a:lstStyle/>
        <a:p>
          <a:endParaRPr lang="en-US"/>
        </a:p>
      </dgm:t>
    </dgm:pt>
    <dgm:pt modelId="{5ED9A1D7-F472-4050-8085-7678F2A44BE1}">
      <dgm:prSet custT="1"/>
      <dgm:spPr>
        <a:solidFill>
          <a:srgbClr val="FFFFFF"/>
        </a:solidFill>
        <a:ln w="1587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kern="1200" dirty="0">
              <a:solidFill>
                <a:srgbClr val="000000"/>
              </a:solidFill>
              <a:latin typeface="Speak Pro" panose="020F0502020204030204"/>
              <a:ea typeface="+mn-ea"/>
              <a:cs typeface="+mn-cs"/>
            </a:rPr>
            <a:t>Spend some time on the school’s web page becoming familiar with the school’s policies regarding data privacy and security. </a:t>
          </a:r>
        </a:p>
      </dgm:t>
      <dgm:extLst>
        <a:ext uri="{E40237B7-FDA0-4F09-8148-C483321AD2D9}">
          <dgm14:cNvPr xmlns:dgm14="http://schemas.microsoft.com/office/drawing/2010/diagram" id="0" name="" descr="Spend some time on the school’s web page becoming familiar with the school’s policies regarding data privacy and security. &#10;"/>
        </a:ext>
      </dgm:extLst>
    </dgm:pt>
    <dgm:pt modelId="{4C8730B6-1E66-40D7-9B8E-F856F6B97E19}" type="parTrans" cxnId="{C0606E91-2BA9-4B8C-8BB9-40BF20404773}">
      <dgm:prSet/>
      <dgm:spPr/>
      <dgm:t>
        <a:bodyPr/>
        <a:lstStyle/>
        <a:p>
          <a:endParaRPr lang="en-US"/>
        </a:p>
      </dgm:t>
    </dgm:pt>
    <dgm:pt modelId="{00688181-0E70-47CD-BD97-86FE9B3A15C6}" type="sibTrans" cxnId="{C0606E91-2BA9-4B8C-8BB9-40BF20404773}">
      <dgm:prSet/>
      <dgm:spPr/>
      <dgm:t>
        <a:bodyPr/>
        <a:lstStyle/>
        <a:p>
          <a:endParaRPr lang="en-US"/>
        </a:p>
      </dgm:t>
    </dgm:pt>
    <dgm:pt modelId="{2A88BE30-4483-4E92-A98F-6DA8FCD04523}">
      <dgm:prSet custT="1"/>
      <dgm:spPr>
        <a:solidFill>
          <a:srgbClr val="FFFFFF"/>
        </a:solidFill>
        <a:ln w="1587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ctr" anchorCtr="0"/>
        <a:lstStyle/>
        <a:p>
          <a:r>
            <a:rPr lang="en-US" sz="1400" kern="1200" dirty="0">
              <a:solidFill>
                <a:srgbClr val="000000"/>
              </a:solidFill>
              <a:latin typeface="Speak Pro" panose="020F0502020204030204"/>
              <a:ea typeface="+mn-ea"/>
              <a:cs typeface="+mn-cs"/>
            </a:rPr>
            <a:t>Ask</a:t>
          </a:r>
          <a:r>
            <a:rPr lang="en-US" sz="1000" kern="1200" dirty="0">
              <a:solidFill>
                <a:schemeClr val="bg1"/>
              </a:solidFill>
            </a:rPr>
            <a:t> the school what policies you should be aware of as you begin your clinical experience.  New York State regulations require each school to have a Data Protection Officer (DPO).  If you have questions about using certain student data, apps or education software, seek input from your school supervisor and the DPO.  </a:t>
          </a:r>
          <a:br>
            <a:rPr lang="en-US" sz="1000" kern="1200" dirty="0">
              <a:solidFill>
                <a:schemeClr val="bg1"/>
              </a:solidFill>
            </a:rPr>
          </a:br>
          <a:r>
            <a:rPr lang="en-US" sz="1000" kern="1200" dirty="0">
              <a:solidFill>
                <a:schemeClr val="bg1"/>
              </a:solidFill>
            </a:rPr>
            <a:t> If the school asks you to, sign a confidentiality agreement.  This assures the school that you are knowledgeable as to the requirements of FERPA and Education Law 2-d and that you agree to maintain the confidentiality of student PII. </a:t>
          </a:r>
        </a:p>
      </dgm:t>
      <dgm:extLst>
        <a:ext uri="{E40237B7-FDA0-4F09-8148-C483321AD2D9}">
          <dgm14:cNvPr xmlns:dgm14="http://schemas.microsoft.com/office/drawing/2010/diagram" id="0" name="" descr="Ask the school what policies you should be aware of as you begin your clinical experience.  New York State regulations require each school to have a Data Protection Officer (DPO).  If you have questions about using certain student data, apps or education software, seek input from your school supervisor and the DPO.  &#10; If the school asks you to, sign a confidentiality agreement.  This assures the school that you are knowledgeable as to the requirements of FERPA and Education Law 2-d and that you agree to maintain the confidentiality of student PII. &#10;"/>
        </a:ext>
      </dgm:extLst>
    </dgm:pt>
    <dgm:pt modelId="{03D5A50E-80AF-4E53-BB6A-DE9679635B67}" type="parTrans" cxnId="{3B247FC6-43FE-482C-9BF3-5639CAAB34C3}">
      <dgm:prSet/>
      <dgm:spPr/>
      <dgm:t>
        <a:bodyPr/>
        <a:lstStyle/>
        <a:p>
          <a:endParaRPr lang="en-US"/>
        </a:p>
      </dgm:t>
    </dgm:pt>
    <dgm:pt modelId="{BE0B8D8A-C882-442E-93D3-E48F8AD6F356}" type="sibTrans" cxnId="{3B247FC6-43FE-482C-9BF3-5639CAAB34C3}">
      <dgm:prSet/>
      <dgm:spPr/>
      <dgm:t>
        <a:bodyPr/>
        <a:lstStyle/>
        <a:p>
          <a:endParaRPr lang="en-US"/>
        </a:p>
      </dgm:t>
    </dgm:pt>
    <dgm:pt modelId="{7C978B1A-BDFD-4CC1-AC20-1EFB902FEC00}">
      <dgm:prSet custT="1"/>
      <dgm:spPr>
        <a:solidFill>
          <a:schemeClr val="tx1"/>
        </a:solidFill>
        <a:ln w="15875" cap="flat" cmpd="sng" algn="ctr">
          <a:solidFill>
            <a:srgbClr val="FFFFFF">
              <a:hueOff val="0"/>
              <a:satOff val="0"/>
              <a:lumOff val="0"/>
              <a:alphaOff val="0"/>
            </a:srgbClr>
          </a:solidFill>
          <a:prstDash val="solid"/>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dirty="0">
              <a:solidFill>
                <a:srgbClr val="000000"/>
              </a:solidFill>
              <a:latin typeface="Speak Pro" panose="020F0502020204030204"/>
              <a:ea typeface="+mn-ea"/>
              <a:cs typeface="+mn-cs"/>
            </a:rPr>
            <a:t>When in doubt, ask before sharing any student information! </a:t>
          </a:r>
        </a:p>
      </dgm:t>
      <dgm:extLst>
        <a:ext uri="{E40237B7-FDA0-4F09-8148-C483321AD2D9}">
          <dgm14:cNvPr xmlns:dgm14="http://schemas.microsoft.com/office/drawing/2010/diagram" id="0" name="" descr="When in doubt, ask before sharing any student information&#10;"/>
        </a:ext>
      </dgm:extLst>
    </dgm:pt>
    <dgm:pt modelId="{8BE8A2CC-9699-4FB1-BC84-EAE0803D4E12}" type="parTrans" cxnId="{F5308CB0-BFA9-4727-AADA-B32487670672}">
      <dgm:prSet/>
      <dgm:spPr/>
      <dgm:t>
        <a:bodyPr/>
        <a:lstStyle/>
        <a:p>
          <a:endParaRPr lang="en-US"/>
        </a:p>
      </dgm:t>
    </dgm:pt>
    <dgm:pt modelId="{064C01EE-3080-4DE7-B403-CF63D27D513B}" type="sibTrans" cxnId="{F5308CB0-BFA9-4727-AADA-B32487670672}">
      <dgm:prSet/>
      <dgm:spPr/>
      <dgm:t>
        <a:bodyPr/>
        <a:lstStyle/>
        <a:p>
          <a:endParaRPr lang="en-US"/>
        </a:p>
      </dgm:t>
    </dgm:pt>
    <dgm:pt modelId="{850DE1E6-A156-4AE5-8830-9A143909C15F}" type="pres">
      <dgm:prSet presAssocID="{0F97D377-49F2-47D0-A382-6D65E20C55C9}" presName="Name0" presStyleCnt="0">
        <dgm:presLayoutVars>
          <dgm:dir/>
          <dgm:resizeHandles val="exact"/>
        </dgm:presLayoutVars>
      </dgm:prSet>
      <dgm:spPr/>
    </dgm:pt>
    <dgm:pt modelId="{BB11BF0C-92C3-40E2-AFFC-98E2B0338992}" type="pres">
      <dgm:prSet presAssocID="{A990D549-31CC-4997-B1C8-9C0B25834041}" presName="node" presStyleLbl="node1" presStyleIdx="0" presStyleCnt="4">
        <dgm:presLayoutVars>
          <dgm:bulletEnabled val="1"/>
        </dgm:presLayoutVars>
      </dgm:prSet>
      <dgm:spPr/>
    </dgm:pt>
    <dgm:pt modelId="{8076604C-ED9D-43F2-8CE9-B4FAB25ECFA3}" type="pres">
      <dgm:prSet presAssocID="{EEA0417C-9635-44EA-9B3C-53E8453AF20A}" presName="sibTrans" presStyleLbl="sibTrans2D1" presStyleIdx="0" presStyleCnt="3"/>
      <dgm:spPr/>
    </dgm:pt>
    <dgm:pt modelId="{6D3C9902-A058-445C-9417-54869A955562}" type="pres">
      <dgm:prSet presAssocID="{EEA0417C-9635-44EA-9B3C-53E8453AF20A}" presName="connectorText" presStyleLbl="sibTrans2D1" presStyleIdx="0" presStyleCnt="3"/>
      <dgm:spPr/>
    </dgm:pt>
    <dgm:pt modelId="{52831817-D35C-49BC-83B3-3444D73AD2EF}" type="pres">
      <dgm:prSet presAssocID="{5ED9A1D7-F472-4050-8085-7678F2A44BE1}" presName="node" presStyleLbl="node1" presStyleIdx="1" presStyleCnt="4">
        <dgm:presLayoutVars>
          <dgm:bulletEnabled val="1"/>
        </dgm:presLayoutVars>
      </dgm:prSet>
      <dgm:spPr>
        <a:xfrm>
          <a:off x="2710070" y="553992"/>
          <a:ext cx="1932607" cy="2678095"/>
        </a:xfrm>
        <a:prstGeom prst="roundRect">
          <a:avLst>
            <a:gd name="adj" fmla="val 10000"/>
          </a:avLst>
        </a:prstGeom>
      </dgm:spPr>
    </dgm:pt>
    <dgm:pt modelId="{BE33C3A1-1A5B-404C-A7E7-E943411AF1AE}" type="pres">
      <dgm:prSet presAssocID="{00688181-0E70-47CD-BD97-86FE9B3A15C6}" presName="sibTrans" presStyleLbl="sibTrans2D1" presStyleIdx="1" presStyleCnt="3"/>
      <dgm:spPr/>
    </dgm:pt>
    <dgm:pt modelId="{5501901B-7AE4-4960-8D4D-A04FACC94E50}" type="pres">
      <dgm:prSet presAssocID="{00688181-0E70-47CD-BD97-86FE9B3A15C6}" presName="connectorText" presStyleLbl="sibTrans2D1" presStyleIdx="1" presStyleCnt="3"/>
      <dgm:spPr/>
    </dgm:pt>
    <dgm:pt modelId="{D4799F28-18AD-487A-AAED-9280CBE13832}" type="pres">
      <dgm:prSet presAssocID="{2A88BE30-4483-4E92-A98F-6DA8FCD04523}" presName="node" presStyleLbl="node1" presStyleIdx="2" presStyleCnt="4">
        <dgm:presLayoutVars>
          <dgm:bulletEnabled val="1"/>
        </dgm:presLayoutVars>
      </dgm:prSet>
      <dgm:spPr>
        <a:xfrm>
          <a:off x="5415721" y="553992"/>
          <a:ext cx="1932607" cy="2678095"/>
        </a:xfrm>
        <a:prstGeom prst="roundRect">
          <a:avLst>
            <a:gd name="adj" fmla="val 10000"/>
          </a:avLst>
        </a:prstGeom>
      </dgm:spPr>
    </dgm:pt>
    <dgm:pt modelId="{BB0192D1-4338-4C9F-808B-BCDD2B4A3865}" type="pres">
      <dgm:prSet presAssocID="{BE0B8D8A-C882-442E-93D3-E48F8AD6F356}" presName="sibTrans" presStyleLbl="sibTrans2D1" presStyleIdx="2" presStyleCnt="3"/>
      <dgm:spPr/>
    </dgm:pt>
    <dgm:pt modelId="{CC7F3F9C-F157-4277-9DE4-4201C2782D28}" type="pres">
      <dgm:prSet presAssocID="{BE0B8D8A-C882-442E-93D3-E48F8AD6F356}" presName="connectorText" presStyleLbl="sibTrans2D1" presStyleIdx="2" presStyleCnt="3"/>
      <dgm:spPr/>
    </dgm:pt>
    <dgm:pt modelId="{1102A611-1992-4A23-B9FD-F9C1414FBB93}" type="pres">
      <dgm:prSet presAssocID="{7C978B1A-BDFD-4CC1-AC20-1EFB902FEC00}" presName="node" presStyleLbl="node1" presStyleIdx="3" presStyleCnt="4">
        <dgm:presLayoutVars>
          <dgm:bulletEnabled val="1"/>
        </dgm:presLayoutVars>
      </dgm:prSet>
      <dgm:spPr>
        <a:xfrm>
          <a:off x="8121372" y="515773"/>
          <a:ext cx="1932607" cy="2754532"/>
        </a:xfrm>
        <a:prstGeom prst="roundRect">
          <a:avLst>
            <a:gd name="adj" fmla="val 10000"/>
          </a:avLst>
        </a:prstGeom>
      </dgm:spPr>
    </dgm:pt>
  </dgm:ptLst>
  <dgm:cxnLst>
    <dgm:cxn modelId="{EDB9A601-CED3-437E-B2F4-CB534E79E822}" type="presOf" srcId="{EEA0417C-9635-44EA-9B3C-53E8453AF20A}" destId="{8076604C-ED9D-43F2-8CE9-B4FAB25ECFA3}" srcOrd="0" destOrd="0" presId="urn:microsoft.com/office/officeart/2005/8/layout/process1"/>
    <dgm:cxn modelId="{3ECF710C-7623-41C0-95CD-BE1804D2CD98}" type="presOf" srcId="{0F97D377-49F2-47D0-A382-6D65E20C55C9}" destId="{850DE1E6-A156-4AE5-8830-9A143909C15F}" srcOrd="0" destOrd="0" presId="urn:microsoft.com/office/officeart/2005/8/layout/process1"/>
    <dgm:cxn modelId="{BA481E1C-C8A0-42BB-812E-2E2E492408F1}" type="presOf" srcId="{BE0B8D8A-C882-442E-93D3-E48F8AD6F356}" destId="{CC7F3F9C-F157-4277-9DE4-4201C2782D28}" srcOrd="1" destOrd="0" presId="urn:microsoft.com/office/officeart/2005/8/layout/process1"/>
    <dgm:cxn modelId="{52D5FB36-ADA2-493E-83D2-3D0ED6A2D0A0}" type="presOf" srcId="{EEA0417C-9635-44EA-9B3C-53E8453AF20A}" destId="{6D3C9902-A058-445C-9417-54869A955562}" srcOrd="1" destOrd="0" presId="urn:microsoft.com/office/officeart/2005/8/layout/process1"/>
    <dgm:cxn modelId="{5A6ACD48-A876-41CA-9974-F71A1DE03E96}" type="presOf" srcId="{00688181-0E70-47CD-BD97-86FE9B3A15C6}" destId="{5501901B-7AE4-4960-8D4D-A04FACC94E50}" srcOrd="1" destOrd="0" presId="urn:microsoft.com/office/officeart/2005/8/layout/process1"/>
    <dgm:cxn modelId="{9DEBFC58-1F98-4EF1-9C2A-85950B587B79}" type="presOf" srcId="{A990D549-31CC-4997-B1C8-9C0B25834041}" destId="{BB11BF0C-92C3-40E2-AFFC-98E2B0338992}" srcOrd="0" destOrd="0" presId="urn:microsoft.com/office/officeart/2005/8/layout/process1"/>
    <dgm:cxn modelId="{B58B0E7D-B9A5-4D70-9DDB-85FEAA88CAF4}" type="presOf" srcId="{5ED9A1D7-F472-4050-8085-7678F2A44BE1}" destId="{52831817-D35C-49BC-83B3-3444D73AD2EF}" srcOrd="0" destOrd="0" presId="urn:microsoft.com/office/officeart/2005/8/layout/process1"/>
    <dgm:cxn modelId="{C0606E91-2BA9-4B8C-8BB9-40BF20404773}" srcId="{0F97D377-49F2-47D0-A382-6D65E20C55C9}" destId="{5ED9A1D7-F472-4050-8085-7678F2A44BE1}" srcOrd="1" destOrd="0" parTransId="{4C8730B6-1E66-40D7-9B8E-F856F6B97E19}" sibTransId="{00688181-0E70-47CD-BD97-86FE9B3A15C6}"/>
    <dgm:cxn modelId="{3EB59AA7-A501-4ECF-84A5-074DAB84AEC9}" type="presOf" srcId="{BE0B8D8A-C882-442E-93D3-E48F8AD6F356}" destId="{BB0192D1-4338-4C9F-808B-BCDD2B4A3865}" srcOrd="0" destOrd="0" presId="urn:microsoft.com/office/officeart/2005/8/layout/process1"/>
    <dgm:cxn modelId="{80062FA8-D2E6-44E7-BDAC-685B9A4FEB32}" type="presOf" srcId="{2A88BE30-4483-4E92-A98F-6DA8FCD04523}" destId="{D4799F28-18AD-487A-AAED-9280CBE13832}" srcOrd="0" destOrd="0" presId="urn:microsoft.com/office/officeart/2005/8/layout/process1"/>
    <dgm:cxn modelId="{F5308CB0-BFA9-4727-AADA-B32487670672}" srcId="{0F97D377-49F2-47D0-A382-6D65E20C55C9}" destId="{7C978B1A-BDFD-4CC1-AC20-1EFB902FEC00}" srcOrd="3" destOrd="0" parTransId="{8BE8A2CC-9699-4FB1-BC84-EAE0803D4E12}" sibTransId="{064C01EE-3080-4DE7-B403-CF63D27D513B}"/>
    <dgm:cxn modelId="{3B247FC6-43FE-482C-9BF3-5639CAAB34C3}" srcId="{0F97D377-49F2-47D0-A382-6D65E20C55C9}" destId="{2A88BE30-4483-4E92-A98F-6DA8FCD04523}" srcOrd="2" destOrd="0" parTransId="{03D5A50E-80AF-4E53-BB6A-DE9679635B67}" sibTransId="{BE0B8D8A-C882-442E-93D3-E48F8AD6F356}"/>
    <dgm:cxn modelId="{0F67A3DA-E03F-4B15-B0D4-8F700331A69D}" srcId="{0F97D377-49F2-47D0-A382-6D65E20C55C9}" destId="{A990D549-31CC-4997-B1C8-9C0B25834041}" srcOrd="0" destOrd="0" parTransId="{0D4291F0-BD70-4808-BDBE-A024A4EB652B}" sibTransId="{EEA0417C-9635-44EA-9B3C-53E8453AF20A}"/>
    <dgm:cxn modelId="{CFD648DD-0B25-4C76-8588-1F57C061E3A4}" type="presOf" srcId="{00688181-0E70-47CD-BD97-86FE9B3A15C6}" destId="{BE33C3A1-1A5B-404C-A7E7-E943411AF1AE}" srcOrd="0" destOrd="0" presId="urn:microsoft.com/office/officeart/2005/8/layout/process1"/>
    <dgm:cxn modelId="{CD3C91F9-24F1-4BBC-BDD3-D7B553AA4A4F}" type="presOf" srcId="{7C978B1A-BDFD-4CC1-AC20-1EFB902FEC00}" destId="{1102A611-1992-4A23-B9FD-F9C1414FBB93}" srcOrd="0" destOrd="0" presId="urn:microsoft.com/office/officeart/2005/8/layout/process1"/>
    <dgm:cxn modelId="{9E3B2891-1586-4616-8C24-16D0A386C18E}" type="presParOf" srcId="{850DE1E6-A156-4AE5-8830-9A143909C15F}" destId="{BB11BF0C-92C3-40E2-AFFC-98E2B0338992}" srcOrd="0" destOrd="0" presId="urn:microsoft.com/office/officeart/2005/8/layout/process1"/>
    <dgm:cxn modelId="{C7EC1975-2095-49ED-9C5D-722E1060B063}" type="presParOf" srcId="{850DE1E6-A156-4AE5-8830-9A143909C15F}" destId="{8076604C-ED9D-43F2-8CE9-B4FAB25ECFA3}" srcOrd="1" destOrd="0" presId="urn:microsoft.com/office/officeart/2005/8/layout/process1"/>
    <dgm:cxn modelId="{E0DDC323-83D5-484F-A703-31335213A475}" type="presParOf" srcId="{8076604C-ED9D-43F2-8CE9-B4FAB25ECFA3}" destId="{6D3C9902-A058-445C-9417-54869A955562}" srcOrd="0" destOrd="0" presId="urn:microsoft.com/office/officeart/2005/8/layout/process1"/>
    <dgm:cxn modelId="{A5A7C502-F823-4800-974B-A49858A5611C}" type="presParOf" srcId="{850DE1E6-A156-4AE5-8830-9A143909C15F}" destId="{52831817-D35C-49BC-83B3-3444D73AD2EF}" srcOrd="2" destOrd="0" presId="urn:microsoft.com/office/officeart/2005/8/layout/process1"/>
    <dgm:cxn modelId="{F60F0888-CE1F-459E-85BE-0A8070AFFCD3}" type="presParOf" srcId="{850DE1E6-A156-4AE5-8830-9A143909C15F}" destId="{BE33C3A1-1A5B-404C-A7E7-E943411AF1AE}" srcOrd="3" destOrd="0" presId="urn:microsoft.com/office/officeart/2005/8/layout/process1"/>
    <dgm:cxn modelId="{60BC18E2-62CB-4074-A327-C35D1354F52A}" type="presParOf" srcId="{BE33C3A1-1A5B-404C-A7E7-E943411AF1AE}" destId="{5501901B-7AE4-4960-8D4D-A04FACC94E50}" srcOrd="0" destOrd="0" presId="urn:microsoft.com/office/officeart/2005/8/layout/process1"/>
    <dgm:cxn modelId="{B096B4FC-1CF1-4D55-9BB5-49FAB86016F0}" type="presParOf" srcId="{850DE1E6-A156-4AE5-8830-9A143909C15F}" destId="{D4799F28-18AD-487A-AAED-9280CBE13832}" srcOrd="4" destOrd="0" presId="urn:microsoft.com/office/officeart/2005/8/layout/process1"/>
    <dgm:cxn modelId="{4EB129F2-0980-408D-BFC1-CF622CC192EC}" type="presParOf" srcId="{850DE1E6-A156-4AE5-8830-9A143909C15F}" destId="{BB0192D1-4338-4C9F-808B-BCDD2B4A3865}" srcOrd="5" destOrd="0" presId="urn:microsoft.com/office/officeart/2005/8/layout/process1"/>
    <dgm:cxn modelId="{86DFC14F-4F71-4D0A-ABD9-5D00F86DA72F}" type="presParOf" srcId="{BB0192D1-4338-4C9F-808B-BCDD2B4A3865}" destId="{CC7F3F9C-F157-4277-9DE4-4201C2782D28}" srcOrd="0" destOrd="0" presId="urn:microsoft.com/office/officeart/2005/8/layout/process1"/>
    <dgm:cxn modelId="{69D2A909-D932-4A98-85E2-231CBC695B44}" type="presParOf" srcId="{850DE1E6-A156-4AE5-8830-9A143909C15F}" destId="{1102A611-1992-4A23-B9FD-F9C1414FBB9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1BF0C-92C3-40E2-AFFC-98E2B0338992}">
      <dsp:nvSpPr>
        <dsp:cNvPr id="0" name=""/>
        <dsp:cNvSpPr/>
      </dsp:nvSpPr>
      <dsp:spPr>
        <a:xfrm>
          <a:off x="4420" y="515773"/>
          <a:ext cx="1932607" cy="2754532"/>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Become familiar with your school’s data privacy and security procedures.  New York Sate regulations require your school to provide data privacy and security training to their officers and employees with access to PII.  The school may require you to take this training also</a:t>
          </a:r>
          <a:r>
            <a:rPr lang="en-US" sz="1000" kern="1200" dirty="0">
              <a:solidFill>
                <a:schemeClr val="bg1"/>
              </a:solidFill>
            </a:rPr>
            <a:t>. </a:t>
          </a:r>
        </a:p>
      </dsp:txBody>
      <dsp:txXfrm>
        <a:off x="61024" y="572377"/>
        <a:ext cx="1819399" cy="2641324"/>
      </dsp:txXfrm>
    </dsp:sp>
    <dsp:sp modelId="{8076604C-ED9D-43F2-8CE9-B4FAB25ECFA3}">
      <dsp:nvSpPr>
        <dsp:cNvPr id="0" name=""/>
        <dsp:cNvSpPr/>
      </dsp:nvSpPr>
      <dsp:spPr>
        <a:xfrm>
          <a:off x="2130288" y="1653396"/>
          <a:ext cx="409712" cy="4792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130288" y="1749253"/>
        <a:ext cx="286798" cy="287572"/>
      </dsp:txXfrm>
    </dsp:sp>
    <dsp:sp modelId="{52831817-D35C-49BC-83B3-3444D73AD2EF}">
      <dsp:nvSpPr>
        <dsp:cNvPr id="0" name=""/>
        <dsp:cNvSpPr/>
      </dsp:nvSpPr>
      <dsp:spPr>
        <a:xfrm>
          <a:off x="2710070" y="515773"/>
          <a:ext cx="1932607" cy="2754532"/>
        </a:xfrm>
        <a:prstGeom prst="roundRect">
          <a:avLst>
            <a:gd name="adj" fmla="val 10000"/>
          </a:avLst>
        </a:prstGeom>
        <a:solidFill>
          <a:srgbClr val="FFFFFF"/>
        </a:solidFill>
        <a:ln w="1587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latin typeface="Speak Pro" panose="020F0502020204030204"/>
              <a:ea typeface="+mn-ea"/>
              <a:cs typeface="+mn-cs"/>
            </a:rPr>
            <a:t>Spend some time on the school’s web page becoming familiar with the school’s policies regarding data privacy and security. </a:t>
          </a:r>
        </a:p>
      </dsp:txBody>
      <dsp:txXfrm>
        <a:off x="2766674" y="572377"/>
        <a:ext cx="1819399" cy="2641324"/>
      </dsp:txXfrm>
    </dsp:sp>
    <dsp:sp modelId="{BE33C3A1-1A5B-404C-A7E7-E943411AF1AE}">
      <dsp:nvSpPr>
        <dsp:cNvPr id="0" name=""/>
        <dsp:cNvSpPr/>
      </dsp:nvSpPr>
      <dsp:spPr>
        <a:xfrm>
          <a:off x="4835939" y="1653396"/>
          <a:ext cx="409712" cy="479286"/>
        </a:xfrm>
        <a:prstGeom prst="rightArrow">
          <a:avLst>
            <a:gd name="adj1" fmla="val 60000"/>
            <a:gd name="adj2" fmla="val 50000"/>
          </a:avLst>
        </a:prstGeom>
        <a:solidFill>
          <a:schemeClr val="accent2">
            <a:hueOff val="745968"/>
            <a:satOff val="-5205"/>
            <a:lumOff val="12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835939" y="1749253"/>
        <a:ext cx="286798" cy="287572"/>
      </dsp:txXfrm>
    </dsp:sp>
    <dsp:sp modelId="{D4799F28-18AD-487A-AAED-9280CBE13832}">
      <dsp:nvSpPr>
        <dsp:cNvPr id="0" name=""/>
        <dsp:cNvSpPr/>
      </dsp:nvSpPr>
      <dsp:spPr>
        <a:xfrm>
          <a:off x="5415721" y="515773"/>
          <a:ext cx="1932607" cy="2754532"/>
        </a:xfrm>
        <a:prstGeom prst="roundRect">
          <a:avLst>
            <a:gd name="adj" fmla="val 10000"/>
          </a:avLst>
        </a:prstGeom>
        <a:solidFill>
          <a:srgbClr val="FFFFFF"/>
        </a:solidFill>
        <a:ln w="1587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latin typeface="Speak Pro" panose="020F0502020204030204"/>
              <a:ea typeface="+mn-ea"/>
              <a:cs typeface="+mn-cs"/>
            </a:rPr>
            <a:t>Ask</a:t>
          </a:r>
          <a:r>
            <a:rPr lang="en-US" sz="1000" kern="1200" dirty="0">
              <a:solidFill>
                <a:schemeClr val="bg1"/>
              </a:solidFill>
            </a:rPr>
            <a:t> the school what policies you should be aware of as you begin your clinical experience.  New York State regulations require each school to have a Data Protection Officer (DPO).  If you have questions about using certain student data, apps or education software, seek input from your school supervisor and the DPO.  </a:t>
          </a:r>
          <a:br>
            <a:rPr lang="en-US" sz="1000" kern="1200" dirty="0">
              <a:solidFill>
                <a:schemeClr val="bg1"/>
              </a:solidFill>
            </a:rPr>
          </a:br>
          <a:r>
            <a:rPr lang="en-US" sz="1000" kern="1200" dirty="0">
              <a:solidFill>
                <a:schemeClr val="bg1"/>
              </a:solidFill>
            </a:rPr>
            <a:t> If the school asks you to, sign a confidentiality agreement.  This assures the school that you are knowledgeable as to the requirements of FERPA and Education Law 2-d and that you agree to maintain the confidentiality of student PII. </a:t>
          </a:r>
        </a:p>
      </dsp:txBody>
      <dsp:txXfrm>
        <a:off x="5472325" y="572377"/>
        <a:ext cx="1819399" cy="2641324"/>
      </dsp:txXfrm>
    </dsp:sp>
    <dsp:sp modelId="{BB0192D1-4338-4C9F-808B-BCDD2B4A3865}">
      <dsp:nvSpPr>
        <dsp:cNvPr id="0" name=""/>
        <dsp:cNvSpPr/>
      </dsp:nvSpPr>
      <dsp:spPr>
        <a:xfrm>
          <a:off x="7541589" y="1653396"/>
          <a:ext cx="409712" cy="479286"/>
        </a:xfrm>
        <a:prstGeom prst="rightArrow">
          <a:avLst>
            <a:gd name="adj1" fmla="val 60000"/>
            <a:gd name="adj2" fmla="val 50000"/>
          </a:avLst>
        </a:prstGeom>
        <a:solidFill>
          <a:schemeClr val="accent2">
            <a:hueOff val="1491936"/>
            <a:satOff val="-10410"/>
            <a:lumOff val="2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541589" y="1749253"/>
        <a:ext cx="286798" cy="287572"/>
      </dsp:txXfrm>
    </dsp:sp>
    <dsp:sp modelId="{1102A611-1992-4A23-B9FD-F9C1414FBB93}">
      <dsp:nvSpPr>
        <dsp:cNvPr id="0" name=""/>
        <dsp:cNvSpPr/>
      </dsp:nvSpPr>
      <dsp:spPr>
        <a:xfrm>
          <a:off x="8121372" y="515773"/>
          <a:ext cx="1932607" cy="2754532"/>
        </a:xfrm>
        <a:prstGeom prst="roundRect">
          <a:avLst>
            <a:gd name="adj" fmla="val 10000"/>
          </a:avLst>
        </a:prstGeom>
        <a:solidFill>
          <a:schemeClr val="tx1"/>
        </a:solidFill>
        <a:ln w="1587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latin typeface="Speak Pro" panose="020F0502020204030204"/>
              <a:ea typeface="+mn-ea"/>
              <a:cs typeface="+mn-cs"/>
            </a:rPr>
            <a:t>When in doubt, ask before sharing any student information! </a:t>
          </a:r>
        </a:p>
      </dsp:txBody>
      <dsp:txXfrm>
        <a:off x="8177976" y="572377"/>
        <a:ext cx="1819399" cy="26413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9/1/2022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9/1/2022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9/1/2022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9/1/2022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9/1/2022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9/1/2022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9/1/2022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9/1/2022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9/1/2022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9/1/2022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researchoutreach.org/articles/investigating-teachers-psychological-physiological-stress/"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hyperlink" Target="http://www.nysed.gov/data-privacy-security"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2.ed.gov/policy/gen/guid/fpco/ferpa/index.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udentprivacy.ed.gov/resources/joint-guidance-application-ferpa-and-hipaa-student-health-records"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48929" y="639097"/>
            <a:ext cx="6253317" cy="3686015"/>
          </a:xfrm>
        </p:spPr>
        <p:txBody>
          <a:bodyPr>
            <a:normAutofit fontScale="90000"/>
          </a:bodyPr>
          <a:lstStyle/>
          <a:p>
            <a:r>
              <a:rPr lang="en-US" sz="6000" dirty="0"/>
              <a:t>Privacy and Security Basics Before Beginning Your Clinical Experience </a:t>
            </a:r>
            <a:br>
              <a:rPr lang="en-US" sz="6600" dirty="0"/>
            </a:br>
            <a:endParaRPr lang="en-US" sz="6600" dirty="0"/>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32899" y="4672739"/>
            <a:ext cx="6269347" cy="1021498"/>
          </a:xfrm>
        </p:spPr>
        <p:txBody>
          <a:bodyPr>
            <a:normAutofit/>
          </a:bodyPr>
          <a:lstStyle/>
          <a:p>
            <a:r>
              <a:rPr lang="en-US" dirty="0">
                <a:solidFill>
                  <a:schemeClr val="tx1">
                    <a:lumMod val="85000"/>
                    <a:lumOff val="15000"/>
                  </a:schemeClr>
                </a:solidFill>
              </a:rPr>
              <a:t>New York </a:t>
            </a:r>
            <a:r>
              <a:rPr lang="en-US" dirty="0" err="1">
                <a:solidFill>
                  <a:schemeClr val="tx1">
                    <a:lumMod val="85000"/>
                    <a:lumOff val="15000"/>
                  </a:schemeClr>
                </a:solidFill>
              </a:rPr>
              <a:t>StatE</a:t>
            </a:r>
            <a:r>
              <a:rPr lang="en-US" dirty="0">
                <a:solidFill>
                  <a:schemeClr val="tx1">
                    <a:lumMod val="85000"/>
                    <a:lumOff val="15000"/>
                  </a:schemeClr>
                </a:solidFill>
              </a:rPr>
              <a:t> Education Department</a:t>
            </a:r>
          </a:p>
        </p:txBody>
      </p:sp>
      <p:cxnSp>
        <p:nvCxnSpPr>
          <p:cNvPr id="33" name="Straight Connector 32">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4056"/>
          <a:stretch/>
        </p:blipFill>
        <p:spPr>
          <a:xfrm>
            <a:off x="7556686" y="1"/>
            <a:ext cx="4635315" cy="6857999"/>
          </a:xfrm>
          <a:prstGeom prst="rect">
            <a:avLst/>
          </a:prstGeom>
        </p:spPr>
      </p:pic>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BF47-AAF5-41CE-9CFC-D6CE773F033F}"/>
              </a:ext>
            </a:extLst>
          </p:cNvPr>
          <p:cNvSpPr>
            <a:spLocks noGrp="1"/>
          </p:cNvSpPr>
          <p:nvPr>
            <p:ph type="title"/>
          </p:nvPr>
        </p:nvSpPr>
        <p:spPr/>
        <p:txBody>
          <a:bodyPr/>
          <a:lstStyle/>
          <a:p>
            <a:r>
              <a:rPr lang="en-US" b="1" dirty="0"/>
              <a:t>Education (Ed) Law 2-d</a:t>
            </a:r>
          </a:p>
        </p:txBody>
      </p:sp>
      <p:sp>
        <p:nvSpPr>
          <p:cNvPr id="3" name="Content Placeholder 2">
            <a:extLst>
              <a:ext uri="{FF2B5EF4-FFF2-40B4-BE49-F238E27FC236}">
                <a16:creationId xmlns:a16="http://schemas.microsoft.com/office/drawing/2014/main" id="{9AB911FE-0D4B-4416-97EC-488D3CE0EE44}"/>
              </a:ext>
            </a:extLst>
          </p:cNvPr>
          <p:cNvSpPr>
            <a:spLocks noGrp="1"/>
          </p:cNvSpPr>
          <p:nvPr>
            <p:ph idx="1"/>
          </p:nvPr>
        </p:nvSpPr>
        <p:spPr>
          <a:xfrm>
            <a:off x="885825" y="1962149"/>
            <a:ext cx="10269856" cy="4152901"/>
          </a:xfrm>
        </p:spPr>
        <p:txBody>
          <a:bodyPr>
            <a:normAutofit fontScale="25000" lnSpcReduction="20000"/>
          </a:bodyPr>
          <a:lstStyle/>
          <a:p>
            <a:pPr marL="0" indent="0">
              <a:buNone/>
            </a:pPr>
            <a:r>
              <a:rPr lang="en-US" sz="1800" dirty="0"/>
              <a:t>  </a:t>
            </a:r>
            <a:r>
              <a:rPr lang="en-US" sz="5600" b="1" dirty="0"/>
              <a:t>In 2014 the NY State legislature determined that New York’s students needed </a:t>
            </a:r>
            <a:r>
              <a:rPr lang="en-US" sz="5600" b="1" i="1" dirty="0"/>
              <a:t>additional</a:t>
            </a:r>
            <a:r>
              <a:rPr lang="en-US" sz="5600" b="1" dirty="0"/>
              <a:t> privacy protections that exceed FERPA requirements. Education Law 2-d focuses</a:t>
            </a:r>
            <a:r>
              <a:rPr lang="en-US" sz="5600" b="1" i="0" dirty="0">
                <a:solidFill>
                  <a:srgbClr val="333333"/>
                </a:solidFill>
                <a:effectLst/>
                <a:latin typeface="Karla" panose="020B0604020202020204" pitchFamily="2" charset="0"/>
              </a:rPr>
              <a:t> </a:t>
            </a:r>
            <a:r>
              <a:rPr lang="en-US" sz="5600" b="1" i="0" dirty="0">
                <a:solidFill>
                  <a:srgbClr val="333333"/>
                </a:solidFill>
                <a:effectLst/>
              </a:rPr>
              <a:t>on the privacy and security of student PII and annual professional performance review (APPR) data of teachers and principals.  Of particular concern is the sharing of student PII and APPR information with </a:t>
            </a:r>
            <a:r>
              <a:rPr lang="en-US" sz="5600" b="1" i="0" dirty="0">
                <a:solidFill>
                  <a:srgbClr val="FF0000"/>
                </a:solidFill>
                <a:effectLst/>
              </a:rPr>
              <a:t>third party contractors</a:t>
            </a:r>
            <a:r>
              <a:rPr lang="en-US" sz="5600" b="1" i="0" dirty="0">
                <a:solidFill>
                  <a:srgbClr val="333333"/>
                </a:solidFill>
                <a:effectLst/>
              </a:rPr>
              <a:t>. Third party contractors are education software companies, companies that provide testing, security and other services where student data is being shared with the company, which is providing a service to the school.  In addition: </a:t>
            </a:r>
          </a:p>
          <a:p>
            <a:r>
              <a:rPr lang="en-US" sz="5600" b="1" dirty="0">
                <a:solidFill>
                  <a:srgbClr val="333333"/>
                </a:solidFill>
              </a:rPr>
              <a:t> - Schools must have a Parents Bill of Rights for Data Privacy and Security and this must be on the school’s website.</a:t>
            </a:r>
          </a:p>
          <a:p>
            <a:r>
              <a:rPr lang="en-US" sz="5600" b="1" i="0" dirty="0">
                <a:solidFill>
                  <a:srgbClr val="333333"/>
                </a:solidFill>
                <a:effectLst/>
              </a:rPr>
              <a:t> - </a:t>
            </a:r>
            <a:r>
              <a:rPr lang="en-US" sz="5600" b="1" i="0" dirty="0">
                <a:solidFill>
                  <a:schemeClr val="tx1"/>
                </a:solidFill>
                <a:effectLst/>
              </a:rPr>
              <a:t>Student PII is defined the same in Ed. Law 2-d as in FERPA.</a:t>
            </a:r>
          </a:p>
          <a:p>
            <a:r>
              <a:rPr lang="en-US" sz="5600" b="1" i="0" dirty="0">
                <a:solidFill>
                  <a:srgbClr val="333333"/>
                </a:solidFill>
                <a:effectLst/>
              </a:rPr>
              <a:t> - Ed Law </a:t>
            </a:r>
            <a:r>
              <a:rPr lang="en-US" sz="5600" b="1" i="0" dirty="0">
                <a:solidFill>
                  <a:schemeClr val="tx1"/>
                </a:solidFill>
                <a:effectLst/>
              </a:rPr>
              <a:t>2-d</a:t>
            </a:r>
            <a:r>
              <a:rPr lang="en-US" sz="5600" b="1" i="0" dirty="0">
                <a:solidFill>
                  <a:srgbClr val="333333"/>
                </a:solidFill>
                <a:effectLst/>
              </a:rPr>
              <a:t> requires that student PII cannot be sold or released </a:t>
            </a:r>
            <a:r>
              <a:rPr lang="en-US" sz="5600" b="1" i="1" dirty="0">
                <a:solidFill>
                  <a:schemeClr val="tx1"/>
                </a:solidFill>
                <a:effectLst/>
              </a:rPr>
              <a:t>for any commercial purpose</a:t>
            </a:r>
            <a:r>
              <a:rPr lang="en-US" sz="5600" b="1" i="1" dirty="0">
                <a:solidFill>
                  <a:srgbClr val="FF0000"/>
                </a:solidFill>
                <a:effectLst/>
              </a:rPr>
              <a:t>. </a:t>
            </a:r>
            <a:endParaRPr lang="en-US" sz="5600" b="1" i="1" dirty="0">
              <a:solidFill>
                <a:srgbClr val="333333"/>
              </a:solidFill>
              <a:effectLst/>
            </a:endParaRPr>
          </a:p>
          <a:p>
            <a:r>
              <a:rPr lang="en-US" sz="5600" b="1" dirty="0">
                <a:solidFill>
                  <a:srgbClr val="333333"/>
                </a:solidFill>
              </a:rPr>
              <a:t> - Ed Law 2-d also requires that data breaches involving student PII or APPR data be </a:t>
            </a:r>
            <a:r>
              <a:rPr lang="en-US" sz="5600" b="1" dirty="0">
                <a:solidFill>
                  <a:schemeClr val="tx1"/>
                </a:solidFill>
              </a:rPr>
              <a:t>timely r</a:t>
            </a:r>
            <a:r>
              <a:rPr lang="en-US" sz="5600" b="1" dirty="0">
                <a:solidFill>
                  <a:srgbClr val="333333"/>
                </a:solidFill>
              </a:rPr>
              <a:t>eported to the State Education Department. </a:t>
            </a:r>
          </a:p>
          <a:p>
            <a:r>
              <a:rPr lang="en-US" sz="5600" b="1" dirty="0">
                <a:solidFill>
                  <a:srgbClr val="333333"/>
                </a:solidFill>
              </a:rPr>
              <a:t> - Any school contract involving the sharing of student data must be in compliance with Ed Law 2-d requirements.</a:t>
            </a:r>
          </a:p>
          <a:p>
            <a:r>
              <a:rPr lang="en-US" sz="5600" b="1" dirty="0">
                <a:solidFill>
                  <a:srgbClr val="333333"/>
                </a:solidFill>
              </a:rPr>
              <a:t> - If an employee or the school violates FERPA it may be a violation of Ed Law 2-d also.</a:t>
            </a:r>
          </a:p>
          <a:p>
            <a:r>
              <a:rPr lang="en-US" sz="5600" b="1" dirty="0">
                <a:solidFill>
                  <a:srgbClr val="333333"/>
                </a:solidFill>
              </a:rPr>
              <a:t> - Parents have the right to make complaints that the school or the State Education Department will investigate.</a:t>
            </a:r>
          </a:p>
          <a:p>
            <a:r>
              <a:rPr lang="en-US" sz="5600" b="1" dirty="0">
                <a:solidFill>
                  <a:srgbClr val="333333"/>
                </a:solidFill>
              </a:rPr>
              <a:t> - You should know that a “breach” is broadly defined under the Ed Law 2-d regulations to mean “the unauthorized acquisition, access, use  or disclosure of student data to a person not authorized to acquire, access, use or receive the data.”</a:t>
            </a:r>
          </a:p>
          <a:p>
            <a:r>
              <a:rPr lang="en-US" sz="5600" b="1" dirty="0">
                <a:solidFill>
                  <a:srgbClr val="333333"/>
                </a:solidFill>
              </a:rPr>
              <a:t> </a:t>
            </a:r>
            <a:endParaRPr lang="en-US" sz="5600" i="0" dirty="0">
              <a:solidFill>
                <a:srgbClr val="333333"/>
              </a:solidFill>
              <a:effectLst/>
            </a:endParaRPr>
          </a:p>
          <a:p>
            <a:endParaRPr lang="en-US" dirty="0"/>
          </a:p>
        </p:txBody>
      </p:sp>
    </p:spTree>
    <p:extLst>
      <p:ext uri="{BB962C8B-B14F-4D97-AF65-F5344CB8AC3E}">
        <p14:creationId xmlns:p14="http://schemas.microsoft.com/office/powerpoint/2010/main" val="253417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4842E85-C40A-4E48-AEEA-254CAA9A171D}"/>
              </a:ext>
              <a:ext uri="{C183D7F6-B498-43B3-948B-1728B52AA6E4}">
                <adec:decorative xmlns:adec="http://schemas.microsoft.com/office/drawing/2017/decorative" val="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l="7808" r="7808"/>
          <a:stretch/>
        </p:blipFill>
        <p:spPr>
          <a:xfrm>
            <a:off x="633999" y="640080"/>
            <a:ext cx="6275667" cy="5577840"/>
          </a:xfrm>
          <a:prstGeom prst="rect">
            <a:avLst/>
          </a:prstGeom>
        </p:spPr>
      </p:pic>
      <p:sp>
        <p:nvSpPr>
          <p:cNvPr id="16" name="Rectangle 15">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43665" y="0"/>
            <a:ext cx="465455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7D5A3B8-831C-4F7A-B17D-F889D9F27A2E}"/>
              </a:ext>
            </a:extLst>
          </p:cNvPr>
          <p:cNvSpPr>
            <a:spLocks noGrp="1"/>
          </p:cNvSpPr>
          <p:nvPr>
            <p:ph type="title"/>
          </p:nvPr>
        </p:nvSpPr>
        <p:spPr>
          <a:xfrm>
            <a:off x="8078771" y="282804"/>
            <a:ext cx="3677360" cy="3243421"/>
          </a:xfrm>
        </p:spPr>
        <p:txBody>
          <a:bodyPr vert="horz" lIns="91440" tIns="45720" rIns="91440" bIns="45720" rtlCol="0" anchor="b">
            <a:noAutofit/>
          </a:bodyPr>
          <a:lstStyle/>
          <a:p>
            <a:br>
              <a:rPr lang="en-US" sz="3600" dirty="0">
                <a:solidFill>
                  <a:srgbClr val="FFFFFF"/>
                </a:solidFill>
              </a:rPr>
            </a:br>
            <a:r>
              <a:rPr lang="en-US" sz="3600" dirty="0">
                <a:solidFill>
                  <a:srgbClr val="FFFFFF"/>
                </a:solidFill>
              </a:rPr>
              <a:t>You may be thinking: </a:t>
            </a:r>
            <a:r>
              <a:rPr lang="en-US" sz="3200" dirty="0">
                <a:solidFill>
                  <a:srgbClr val="FF0000"/>
                </a:solidFill>
              </a:rPr>
              <a:t>Woah</a:t>
            </a:r>
            <a:r>
              <a:rPr lang="en-US" sz="3200" dirty="0">
                <a:solidFill>
                  <a:srgbClr val="FFFFFF"/>
                </a:solidFill>
              </a:rPr>
              <a:t>  -  </a:t>
            </a:r>
            <a:r>
              <a:rPr lang="en-US" sz="3200" dirty="0">
                <a:solidFill>
                  <a:schemeClr val="bg1"/>
                </a:solidFill>
              </a:rPr>
              <a:t>t</a:t>
            </a:r>
            <a:r>
              <a:rPr lang="en-US" sz="3200" dirty="0">
                <a:solidFill>
                  <a:srgbClr val="FFFFFF"/>
                </a:solidFill>
              </a:rPr>
              <a:t>hat’s a lot of laws to worry about  - where do I begin when I am working with PII?</a:t>
            </a:r>
          </a:p>
        </p:txBody>
      </p:sp>
      <p:cxnSp>
        <p:nvCxnSpPr>
          <p:cNvPr id="18" name="Straight Connector 17">
            <a:extLst>
              <a:ext uri="{FF2B5EF4-FFF2-40B4-BE49-F238E27FC236}">
                <a16:creationId xmlns:a16="http://schemas.microsoft.com/office/drawing/2014/main" id="{43F94007-F0C4-467F-8ED4-3E4844BFDA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2"/>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90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9946B16-4659-486C-94EA-43744EC276CA}"/>
              </a:ext>
            </a:extLst>
          </p:cNvPr>
          <p:cNvSpPr>
            <a:spLocks noGrp="1"/>
          </p:cNvSpPr>
          <p:nvPr>
            <p:ph type="title"/>
          </p:nvPr>
        </p:nvSpPr>
        <p:spPr>
          <a:xfrm>
            <a:off x="1097280" y="516835"/>
            <a:ext cx="5977937" cy="1666501"/>
          </a:xfrm>
        </p:spPr>
        <p:txBody>
          <a:bodyPr>
            <a:normAutofit/>
          </a:bodyPr>
          <a:lstStyle/>
          <a:p>
            <a:r>
              <a:rPr lang="en-US" sz="4000" b="1" i="1">
                <a:solidFill>
                  <a:srgbClr val="FFFFFF"/>
                </a:solidFill>
              </a:rPr>
              <a:t>When in doubt, keep it confidential</a:t>
            </a:r>
          </a:p>
        </p:txBody>
      </p:sp>
      <p:cxnSp>
        <p:nvCxnSpPr>
          <p:cNvPr id="23" name="Straight Connector 2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A27F1B-7CDC-4F74-8193-FFE77016B4EA}"/>
              </a:ext>
            </a:extLst>
          </p:cNvPr>
          <p:cNvSpPr>
            <a:spLocks noGrp="1"/>
          </p:cNvSpPr>
          <p:nvPr>
            <p:ph idx="1"/>
          </p:nvPr>
        </p:nvSpPr>
        <p:spPr>
          <a:xfrm>
            <a:off x="1097279" y="2546224"/>
            <a:ext cx="5977938" cy="3342747"/>
          </a:xfrm>
        </p:spPr>
        <p:txBody>
          <a:bodyPr>
            <a:normAutofit/>
          </a:bodyPr>
          <a:lstStyle/>
          <a:p>
            <a:pPr marL="0" indent="0" eaLnBrk="1" hangingPunct="1">
              <a:buNone/>
            </a:pPr>
            <a:r>
              <a:rPr lang="en-US" altLang="en-US" sz="1800" b="1" dirty="0">
                <a:solidFill>
                  <a:srgbClr val="FFFFFF"/>
                </a:solidFill>
              </a:rPr>
              <a:t>YOU MUST KEEP ALL PII CONFIDENTIAL</a:t>
            </a:r>
          </a:p>
          <a:p>
            <a:pPr marL="0" indent="0" eaLnBrk="1" hangingPunct="1">
              <a:buNone/>
            </a:pPr>
            <a:r>
              <a:rPr lang="en-US" altLang="en-US" sz="1800" b="1" dirty="0">
                <a:solidFill>
                  <a:srgbClr val="FFFFFF"/>
                </a:solidFill>
              </a:rPr>
              <a:t>PII:</a:t>
            </a:r>
            <a:r>
              <a:rPr lang="en-US" altLang="en-US" sz="1800" dirty="0">
                <a:solidFill>
                  <a:srgbClr val="FFFFFF"/>
                </a:solidFill>
              </a:rPr>
              <a:t> Any information that might allow a </a:t>
            </a:r>
            <a:r>
              <a:rPr lang="en-US" altLang="en-US" sz="1800" b="1" dirty="0">
                <a:solidFill>
                  <a:srgbClr val="FFFFFF"/>
                </a:solidFill>
              </a:rPr>
              <a:t>student</a:t>
            </a:r>
            <a:r>
              <a:rPr lang="en-US" altLang="en-US" sz="1800" dirty="0">
                <a:solidFill>
                  <a:srgbClr val="FFFFFF"/>
                </a:solidFill>
              </a:rPr>
              <a:t> to be identified. PII can be information that identifies a student directly, such as a student’s name or school identification number, but it also includes information that can allow a student to be identified </a:t>
            </a:r>
            <a:r>
              <a:rPr lang="en-US" altLang="en-US" sz="1800" i="1" dirty="0">
                <a:solidFill>
                  <a:srgbClr val="FFFFFF"/>
                </a:solidFill>
              </a:rPr>
              <a:t>when put together with other information,</a:t>
            </a:r>
            <a:r>
              <a:rPr lang="en-US" altLang="en-US" sz="1800" dirty="0">
                <a:solidFill>
                  <a:srgbClr val="FFFFFF"/>
                </a:solidFill>
              </a:rPr>
              <a:t> such as a student’s date of birth, grades, picture, gender, parent’s name, social security number, financial information, address, birthdate, race, religion, or weight.</a:t>
            </a:r>
          </a:p>
          <a:p>
            <a:endParaRPr lang="en-US" sz="1800" dirty="0">
              <a:solidFill>
                <a:srgbClr val="FFFFFF"/>
              </a:solidFill>
            </a:endParaRPr>
          </a:p>
        </p:txBody>
      </p:sp>
      <p:pic>
        <p:nvPicPr>
          <p:cNvPr id="5" name="Picture 4" descr="Hands on ears">
            <a:extLst>
              <a:ext uri="{FF2B5EF4-FFF2-40B4-BE49-F238E27FC236}">
                <a16:creationId xmlns:a16="http://schemas.microsoft.com/office/drawing/2014/main" id="{18E4A354-ACFE-4A78-B1EC-663924599B41}"/>
              </a:ext>
            </a:extLst>
          </p:cNvPr>
          <p:cNvPicPr>
            <a:picLocks noChangeAspect="1"/>
          </p:cNvPicPr>
          <p:nvPr/>
        </p:nvPicPr>
        <p:blipFill rotWithShape="1">
          <a:blip r:embed="rId2"/>
          <a:srcRect l="9820" r="45935" b="-1"/>
          <a:stretch/>
        </p:blipFill>
        <p:spPr>
          <a:xfrm>
            <a:off x="7611902" y="10"/>
            <a:ext cx="4580097" cy="6857990"/>
          </a:xfrm>
          <a:prstGeom prst="rect">
            <a:avLst/>
          </a:prstGeom>
        </p:spPr>
      </p:pic>
    </p:spTree>
    <p:extLst>
      <p:ext uri="{BB962C8B-B14F-4D97-AF65-F5344CB8AC3E}">
        <p14:creationId xmlns:p14="http://schemas.microsoft.com/office/powerpoint/2010/main" val="147277715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C499-49AF-40AA-8824-E760F4814ED1}"/>
              </a:ext>
            </a:extLst>
          </p:cNvPr>
          <p:cNvSpPr>
            <a:spLocks noGrp="1"/>
          </p:cNvSpPr>
          <p:nvPr>
            <p:ph type="title"/>
          </p:nvPr>
        </p:nvSpPr>
        <p:spPr/>
        <p:txBody>
          <a:bodyPr/>
          <a:lstStyle/>
          <a:p>
            <a:r>
              <a:rPr lang="en-US" dirty="0"/>
              <a:t>Here are some common examples of PII  you may come across:</a:t>
            </a:r>
          </a:p>
        </p:txBody>
      </p:sp>
      <p:pic>
        <p:nvPicPr>
          <p:cNvPr id="6" name="Content Placeholder 5" descr="Students raising hands during a lecture">
            <a:extLst>
              <a:ext uri="{FF2B5EF4-FFF2-40B4-BE49-F238E27FC236}">
                <a16:creationId xmlns:a16="http://schemas.microsoft.com/office/drawing/2014/main" id="{232AEC21-2FE9-46C5-929A-73A279A44783}"/>
              </a:ext>
            </a:extLst>
          </p:cNvPr>
          <p:cNvPicPr>
            <a:picLocks noGrp="1" noChangeAspect="1"/>
          </p:cNvPicPr>
          <p:nvPr>
            <p:ph idx="1"/>
          </p:nvPr>
        </p:nvPicPr>
        <p:blipFill>
          <a:blip r:embed="rId2"/>
          <a:stretch>
            <a:fillRect/>
          </a:stretch>
        </p:blipFill>
        <p:spPr>
          <a:xfrm>
            <a:off x="5459413" y="1484048"/>
            <a:ext cx="5927725" cy="3951816"/>
          </a:xfrm>
        </p:spPr>
      </p:pic>
      <p:sp>
        <p:nvSpPr>
          <p:cNvPr id="4" name="Text Placeholder 3">
            <a:extLst>
              <a:ext uri="{FF2B5EF4-FFF2-40B4-BE49-F238E27FC236}">
                <a16:creationId xmlns:a16="http://schemas.microsoft.com/office/drawing/2014/main" id="{B80EE5E6-E92C-4EA0-8FC7-DCAC10E7F140}"/>
              </a:ext>
            </a:extLst>
          </p:cNvPr>
          <p:cNvSpPr>
            <a:spLocks noGrp="1"/>
          </p:cNvSpPr>
          <p:nvPr>
            <p:ph type="body" sz="half" idx="2"/>
          </p:nvPr>
        </p:nvSpPr>
        <p:spPr>
          <a:xfrm>
            <a:off x="643465" y="3043050"/>
            <a:ext cx="3517567" cy="3621701"/>
          </a:xfrm>
        </p:spPr>
        <p:txBody>
          <a:bodyPr>
            <a:normAutofit/>
          </a:bodyPr>
          <a:lstStyle/>
          <a:p>
            <a:r>
              <a:rPr lang="en-US" dirty="0"/>
              <a:t> - </a:t>
            </a:r>
            <a:r>
              <a:rPr lang="en-US" sz="1400" dirty="0"/>
              <a:t>A student is a student with a disability or has a 504 plan </a:t>
            </a:r>
          </a:p>
          <a:p>
            <a:r>
              <a:rPr lang="en-US" sz="1400" dirty="0"/>
              <a:t> - A student receives free or reduced-price meals</a:t>
            </a:r>
          </a:p>
          <a:p>
            <a:r>
              <a:rPr lang="en-US" sz="1400" dirty="0"/>
              <a:t> - A student is transitioning to a different gender or uses a different name at school</a:t>
            </a:r>
          </a:p>
          <a:p>
            <a:r>
              <a:rPr lang="en-US" sz="1400" dirty="0"/>
              <a:t> - A student attends counseling</a:t>
            </a:r>
          </a:p>
          <a:p>
            <a:r>
              <a:rPr lang="en-US" sz="1400" dirty="0"/>
              <a:t> - A student has medical needs </a:t>
            </a:r>
          </a:p>
          <a:p>
            <a:r>
              <a:rPr lang="en-US" sz="1400" dirty="0"/>
              <a:t> - A student’s grades</a:t>
            </a:r>
          </a:p>
          <a:p>
            <a:r>
              <a:rPr lang="en-US" sz="1400" dirty="0"/>
              <a:t> - A student has behavioral issues </a:t>
            </a:r>
          </a:p>
          <a:p>
            <a:endParaRPr lang="en-US" sz="1600" dirty="0"/>
          </a:p>
          <a:p>
            <a:endParaRPr lang="en-US" dirty="0"/>
          </a:p>
          <a:p>
            <a:endParaRPr lang="en-US" dirty="0"/>
          </a:p>
        </p:txBody>
      </p:sp>
    </p:spTree>
    <p:extLst>
      <p:ext uri="{BB962C8B-B14F-4D97-AF65-F5344CB8AC3E}">
        <p14:creationId xmlns:p14="http://schemas.microsoft.com/office/powerpoint/2010/main" val="1888486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3F101D-87F6-4C0D-B57D-4B955488A5F4}"/>
              </a:ext>
            </a:extLst>
          </p:cNvPr>
          <p:cNvSpPr>
            <a:spLocks noGrp="1"/>
          </p:cNvSpPr>
          <p:nvPr>
            <p:ph type="title"/>
          </p:nvPr>
        </p:nvSpPr>
        <p:spPr>
          <a:xfrm>
            <a:off x="1036320" y="286603"/>
            <a:ext cx="10058400" cy="1450757"/>
          </a:xfrm>
        </p:spPr>
        <p:txBody>
          <a:bodyPr>
            <a:normAutofit/>
          </a:bodyPr>
          <a:lstStyle/>
          <a:p>
            <a:r>
              <a:rPr lang="en-US" dirty="0"/>
              <a:t>How do I keep PII confidential? </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Employee Badge">
            <a:extLst>
              <a:ext uri="{FF2B5EF4-FFF2-40B4-BE49-F238E27FC236}">
                <a16:creationId xmlns:a16="http://schemas.microsoft.com/office/drawing/2014/main" id="{6E0F6F0C-147D-D04E-B219-981B944C33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509" y="2472903"/>
            <a:ext cx="3031484" cy="3031484"/>
          </a:xfrm>
          <a:prstGeom prst="rect">
            <a:avLst/>
          </a:prstGeom>
        </p:spPr>
      </p:pic>
      <p:sp>
        <p:nvSpPr>
          <p:cNvPr id="3" name="Content Placeholder 2">
            <a:extLst>
              <a:ext uri="{FF2B5EF4-FFF2-40B4-BE49-F238E27FC236}">
                <a16:creationId xmlns:a16="http://schemas.microsoft.com/office/drawing/2014/main" id="{B820E521-6105-4E32-B9E8-17F4A10F7535}"/>
              </a:ext>
            </a:extLst>
          </p:cNvPr>
          <p:cNvSpPr>
            <a:spLocks noGrp="1"/>
          </p:cNvSpPr>
          <p:nvPr>
            <p:ph idx="1"/>
          </p:nvPr>
        </p:nvSpPr>
        <p:spPr>
          <a:xfrm>
            <a:off x="4722829" y="1895846"/>
            <a:ext cx="6371891" cy="4346467"/>
          </a:xfrm>
        </p:spPr>
        <p:txBody>
          <a:bodyPr>
            <a:noAutofit/>
          </a:bodyPr>
          <a:lstStyle/>
          <a:p>
            <a:pPr>
              <a:lnSpc>
                <a:spcPct val="90000"/>
              </a:lnSpc>
            </a:pPr>
            <a:r>
              <a:rPr lang="en-US" sz="1800" dirty="0"/>
              <a:t>First, you should not access PII unless you are authorized to do so by your school supervisor.</a:t>
            </a:r>
          </a:p>
          <a:p>
            <a:pPr>
              <a:lnSpc>
                <a:spcPct val="90000"/>
              </a:lnSpc>
            </a:pPr>
            <a:r>
              <a:rPr lang="en-US" sz="1800" dirty="0"/>
              <a:t>Second, you should not communicate PII to </a:t>
            </a:r>
            <a:r>
              <a:rPr lang="en-US" sz="1800" b="1" dirty="0"/>
              <a:t>any </a:t>
            </a:r>
            <a:r>
              <a:rPr lang="en-US" sz="1800" dirty="0"/>
              <a:t>third party.  </a:t>
            </a:r>
          </a:p>
          <a:p>
            <a:pPr lvl="1">
              <a:lnSpc>
                <a:spcPct val="90000"/>
              </a:lnSpc>
            </a:pPr>
            <a:r>
              <a:rPr lang="en-US" dirty="0"/>
              <a:t>A Third party includes your friends, family, fellow students – even your college supervisor.  </a:t>
            </a:r>
          </a:p>
          <a:p>
            <a:pPr lvl="1">
              <a:lnSpc>
                <a:spcPct val="90000"/>
              </a:lnSpc>
            </a:pPr>
            <a:r>
              <a:rPr lang="en-US" dirty="0"/>
              <a:t>Communicate means email, social media, in writing, even verbal.</a:t>
            </a:r>
          </a:p>
          <a:p>
            <a:pPr lvl="1">
              <a:lnSpc>
                <a:spcPct val="90000"/>
              </a:lnSpc>
            </a:pPr>
            <a:r>
              <a:rPr lang="en-US" dirty="0"/>
              <a:t>You may think that the person you are communicating with will never know that student.  It does not matter; the information is confidential and should </a:t>
            </a:r>
            <a:r>
              <a:rPr lang="en-US" u="sng" dirty="0"/>
              <a:t>not</a:t>
            </a:r>
            <a:r>
              <a:rPr lang="en-US" dirty="0"/>
              <a:t> be communicated.</a:t>
            </a:r>
          </a:p>
          <a:p>
            <a:pPr marL="201168" lvl="1" indent="0">
              <a:lnSpc>
                <a:spcPct val="90000"/>
              </a:lnSpc>
              <a:buNone/>
            </a:pPr>
            <a:r>
              <a:rPr lang="en-US" dirty="0"/>
              <a:t>Third, only use apps, technology, and software that is approved by the school.  Using unapproved technology may lead to violations of FERPA and Education Law 2-d.</a:t>
            </a:r>
          </a:p>
          <a:p>
            <a:pPr>
              <a:lnSpc>
                <a:spcPct val="90000"/>
              </a:lnSpc>
            </a:pPr>
            <a:r>
              <a:rPr lang="en-US" sz="1800" b="1" dirty="0"/>
              <a:t>Generally:</a:t>
            </a:r>
            <a:r>
              <a:rPr lang="en-US" sz="1800" dirty="0"/>
              <a:t> </a:t>
            </a:r>
            <a:r>
              <a:rPr lang="en-US" sz="1800" dirty="0">
                <a:solidFill>
                  <a:srgbClr val="FF0000"/>
                </a:solidFill>
                <a:latin typeface="Amasis MT Pro Black" panose="02040A04050005020304" pitchFamily="18" charset="0"/>
              </a:rPr>
              <a:t>The student-specific information you obtain at school stays at school.  </a:t>
            </a:r>
          </a:p>
        </p:txBody>
      </p:sp>
      <p:sp>
        <p:nvSpPr>
          <p:cNvPr id="14" name="Rectangle 13">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7424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95AB8-E911-46E6-A53D-CDFC7928D71B}"/>
              </a:ext>
            </a:extLst>
          </p:cNvPr>
          <p:cNvSpPr>
            <a:spLocks noGrp="1"/>
          </p:cNvSpPr>
          <p:nvPr>
            <p:ph type="title"/>
          </p:nvPr>
        </p:nvSpPr>
        <p:spPr>
          <a:xfrm>
            <a:off x="1097280" y="286603"/>
            <a:ext cx="10058400" cy="1450757"/>
          </a:xfrm>
        </p:spPr>
        <p:txBody>
          <a:bodyPr>
            <a:normAutofit/>
          </a:bodyPr>
          <a:lstStyle/>
          <a:p>
            <a:r>
              <a:rPr lang="en-US" dirty="0"/>
              <a:t>What else can I do? </a:t>
            </a:r>
          </a:p>
        </p:txBody>
      </p:sp>
      <p:cxnSp>
        <p:nvCxnSpPr>
          <p:cNvPr id="11" name="Straight Connector 10">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descr="Become familiar with your school’s data privacy and security procedures.  New York Sate regulations require your school to provide data privacy and security training to their officers and employees with access to PII.  The school may require you to take this training also. &#10;&#10;">
            <a:extLst>
              <a:ext uri="{FF2B5EF4-FFF2-40B4-BE49-F238E27FC236}">
                <a16:creationId xmlns:a16="http://schemas.microsoft.com/office/drawing/2014/main" id="{137C41F1-6D0F-AE64-AC2A-6C249028D12C}"/>
              </a:ext>
            </a:extLst>
          </p:cNvPr>
          <p:cNvGraphicFramePr>
            <a:graphicFrameLocks noGrp="1"/>
          </p:cNvGraphicFramePr>
          <p:nvPr>
            <p:ph idx="1"/>
            <p:extLst>
              <p:ext uri="{D42A27DB-BD31-4B8C-83A1-F6EECF244321}">
                <p14:modId xmlns:p14="http://schemas.microsoft.com/office/powerpoint/2010/main" val="132867103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749829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sitting on rug at school">
            <a:extLst>
              <a:ext uri="{FF2B5EF4-FFF2-40B4-BE49-F238E27FC236}">
                <a16:creationId xmlns:a16="http://schemas.microsoft.com/office/drawing/2014/main" id="{EB13ACCA-9261-4B27-B0E4-4AF6018A034F}"/>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899F1BC-0E8F-4684-B41B-28D5854FFFB4}"/>
              </a:ext>
            </a:extLst>
          </p:cNvPr>
          <p:cNvSpPr>
            <a:spLocks noGrp="1"/>
          </p:cNvSpPr>
          <p:nvPr>
            <p:ph type="title"/>
          </p:nvPr>
        </p:nvSpPr>
        <p:spPr>
          <a:xfrm>
            <a:off x="1097280" y="286603"/>
            <a:ext cx="10058400" cy="1450757"/>
          </a:xfrm>
        </p:spPr>
        <p:txBody>
          <a:bodyPr>
            <a:normAutofit/>
          </a:bodyPr>
          <a:lstStyle/>
          <a:p>
            <a:r>
              <a:rPr lang="en-US"/>
              <a:t>Closing</a:t>
            </a:r>
            <a:endParaRPr lang="en-US" dirty="0"/>
          </a:p>
        </p:txBody>
      </p:sp>
      <p:cxnSp>
        <p:nvCxnSpPr>
          <p:cNvPr id="30"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7634E1-C0AE-4418-8557-C7465FF578B1}"/>
              </a:ext>
            </a:extLst>
          </p:cNvPr>
          <p:cNvSpPr>
            <a:spLocks noGrp="1"/>
          </p:cNvSpPr>
          <p:nvPr>
            <p:ph idx="1"/>
          </p:nvPr>
        </p:nvSpPr>
        <p:spPr>
          <a:xfrm>
            <a:off x="1097280" y="2108201"/>
            <a:ext cx="10058400" cy="3760891"/>
          </a:xfrm>
        </p:spPr>
        <p:txBody>
          <a:bodyPr>
            <a:normAutofit/>
          </a:bodyPr>
          <a:lstStyle/>
          <a:p>
            <a:pPr>
              <a:lnSpc>
                <a:spcPct val="100000"/>
              </a:lnSpc>
            </a:pPr>
            <a:r>
              <a:rPr lang="en-US" sz="1700" dirty="0"/>
              <a:t>This is an exciting time in your school career! The information contained in this training is not intended to scare you or hinder your ambitions. Rather, it is meant to provide you some basic knowledge of the most pertinent federal and State privacy laws.  Applying this knowledge and common sense will help you avoid an incident wherein PII is disclosed to a person not authorized to receive the PII, causing a breach for the school.  </a:t>
            </a:r>
          </a:p>
          <a:p>
            <a:pPr>
              <a:lnSpc>
                <a:spcPct val="100000"/>
              </a:lnSpc>
            </a:pPr>
            <a:r>
              <a:rPr lang="en-US" sz="1700" dirty="0"/>
              <a:t>Questions regarding student data and privacy should be directed to your school supervisor and/or your college supervisor.</a:t>
            </a:r>
          </a:p>
          <a:p>
            <a:pPr>
              <a:lnSpc>
                <a:spcPct val="100000"/>
              </a:lnSpc>
            </a:pPr>
            <a:r>
              <a:rPr lang="en-US" sz="1700" dirty="0"/>
              <a:t>More information on student data and privacy and </a:t>
            </a:r>
            <a:r>
              <a:rPr lang="en-US" sz="1700"/>
              <a:t>State Education Law 2-d may </a:t>
            </a:r>
            <a:r>
              <a:rPr lang="en-US" sz="1700" dirty="0"/>
              <a:t>be found at: </a:t>
            </a:r>
            <a:r>
              <a:rPr lang="en-US" sz="1700" dirty="0">
                <a:solidFill>
                  <a:srgbClr val="00B0F0"/>
                </a:solidFill>
                <a:hlinkClick r:id="rId3">
                  <a:extLst>
                    <a:ext uri="{A12FA001-AC4F-418D-AE19-62706E023703}">
                      <ahyp:hlinkClr xmlns:ahyp="http://schemas.microsoft.com/office/drawing/2018/hyperlinkcolor" val="tx"/>
                    </a:ext>
                  </a:extLst>
                </a:hlinkClick>
              </a:rPr>
              <a:t>http://www.nysed.gov/data-privacy-security</a:t>
            </a:r>
            <a:endParaRPr lang="en-US" sz="1700" dirty="0">
              <a:solidFill>
                <a:srgbClr val="00B0F0"/>
              </a:solidFill>
            </a:endParaRPr>
          </a:p>
          <a:p>
            <a:pPr>
              <a:lnSpc>
                <a:spcPct val="100000"/>
              </a:lnSpc>
            </a:pPr>
            <a:r>
              <a:rPr lang="en-US" sz="1700" dirty="0"/>
              <a:t>More information on FERPA may be obtained at: </a:t>
            </a:r>
            <a:r>
              <a:rPr lang="en-US" sz="1700" dirty="0">
                <a:solidFill>
                  <a:srgbClr val="00B0F0"/>
                </a:solidFill>
                <a:hlinkClick r:id="rId4">
                  <a:extLst>
                    <a:ext uri="{A12FA001-AC4F-418D-AE19-62706E023703}">
                      <ahyp:hlinkClr xmlns:ahyp="http://schemas.microsoft.com/office/drawing/2018/hyperlinkcolor" val="tx"/>
                    </a:ext>
                  </a:extLst>
                </a:hlinkClick>
              </a:rPr>
              <a:t>https://www2.ed.gov/policy/gen/guid/fpco/ferpa/index.html</a:t>
            </a:r>
            <a:r>
              <a:rPr lang="en-US" sz="1700" dirty="0">
                <a:solidFill>
                  <a:srgbClr val="00B0F0"/>
                </a:solidFill>
              </a:rPr>
              <a:t> </a:t>
            </a:r>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638175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A583E-E32D-44AD-8BCA-2685D72F2AF1}"/>
              </a:ext>
            </a:extLst>
          </p:cNvPr>
          <p:cNvSpPr>
            <a:spLocks noGrp="1"/>
          </p:cNvSpPr>
          <p:nvPr>
            <p:ph type="title"/>
          </p:nvPr>
        </p:nvSpPr>
        <p:spPr>
          <a:xfrm>
            <a:off x="7859485" y="595622"/>
            <a:ext cx="3776045" cy="1490082"/>
          </a:xfrm>
        </p:spPr>
        <p:txBody>
          <a:bodyPr>
            <a:normAutofit/>
          </a:bodyPr>
          <a:lstStyle/>
          <a:p>
            <a:r>
              <a:rPr lang="en-US" dirty="0"/>
              <a:t>Congratulations</a:t>
            </a:r>
          </a:p>
        </p:txBody>
      </p:sp>
      <p:pic>
        <p:nvPicPr>
          <p:cNvPr id="5" name="Content Placeholder 4" descr="Person teaching in class">
            <a:extLst>
              <a:ext uri="{FF2B5EF4-FFF2-40B4-BE49-F238E27FC236}">
                <a16:creationId xmlns:a16="http://schemas.microsoft.com/office/drawing/2014/main" id="{C3F8ABC3-510B-400F-AAB5-D3A025E2B0D7}"/>
              </a:ext>
            </a:extLst>
          </p:cNvPr>
          <p:cNvPicPr>
            <a:picLocks noChangeAspect="1"/>
          </p:cNvPicPr>
          <p:nvPr/>
        </p:nvPicPr>
        <p:blipFill rotWithShape="1">
          <a:blip r:embed="rId2"/>
          <a:srcRect l="13212" r="-1" b="-1"/>
          <a:stretch/>
        </p:blipFill>
        <p:spPr>
          <a:xfrm>
            <a:off x="633999" y="640081"/>
            <a:ext cx="6909801" cy="5314406"/>
          </a:xfrm>
          <a:prstGeom prst="rect">
            <a:avLst/>
          </a:prstGeom>
        </p:spPr>
      </p:pic>
      <p:cxnSp>
        <p:nvCxnSpPr>
          <p:cNvPr id="14"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61546A3-680F-F725-47CC-714809C3BF4A}"/>
              </a:ext>
            </a:extLst>
          </p:cNvPr>
          <p:cNvSpPr>
            <a:spLocks noGrp="1"/>
          </p:cNvSpPr>
          <p:nvPr>
            <p:ph idx="1"/>
          </p:nvPr>
        </p:nvSpPr>
        <p:spPr>
          <a:xfrm>
            <a:off x="7859485" y="2407436"/>
            <a:ext cx="3690257" cy="3461658"/>
          </a:xfrm>
        </p:spPr>
        <p:txBody>
          <a:bodyPr>
            <a:normAutofit fontScale="77500" lnSpcReduction="20000"/>
          </a:bodyPr>
          <a:lstStyle/>
          <a:p>
            <a:r>
              <a:rPr lang="en-US" dirty="0"/>
              <a:t>You are about to begin the exciting step of starting your clinical experience in a school.  Well done on reaching this point in your education!  Before you begin, there is some basic information you must be aware of regarding student privacy.  Multiple laws protect student information and data from being shared outside the school and sometimes even outside the classroom.  This power point is designed to make you aware of those laws and their application in schools so that you can maintain confidentiality of student data and information without interference with your clinical experience.    </a:t>
            </a:r>
          </a:p>
          <a:p>
            <a:endParaRPr lang="en-US" dirty="0"/>
          </a:p>
        </p:txBody>
      </p:sp>
      <p:sp>
        <p:nvSpPr>
          <p:cNvPr id="16" name="Rectangle 1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463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85DCB-14A9-4500-AA96-72AC81DF305D}"/>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6000" dirty="0">
                <a:solidFill>
                  <a:schemeClr val="tx1"/>
                </a:solidFill>
              </a:rPr>
              <a:t>Which</a:t>
            </a:r>
            <a:r>
              <a:rPr lang="en-US" sz="6000" dirty="0">
                <a:solidFill>
                  <a:schemeClr val="tx1">
                    <a:lumMod val="85000"/>
                    <a:lumOff val="15000"/>
                  </a:schemeClr>
                </a:solidFill>
              </a:rPr>
              <a:t> Privacy Laws Apply to Education In New York State </a:t>
            </a:r>
          </a:p>
        </p:txBody>
      </p:sp>
      <p:sp>
        <p:nvSpPr>
          <p:cNvPr id="3" name="Content Placeholder 2">
            <a:extLst>
              <a:ext uri="{FF2B5EF4-FFF2-40B4-BE49-F238E27FC236}">
                <a16:creationId xmlns:a16="http://schemas.microsoft.com/office/drawing/2014/main" id="{A98BF7A1-1087-4B26-92C3-92661B1035B0}"/>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lnSpc>
                <a:spcPct val="100000"/>
              </a:lnSpc>
              <a:buNone/>
            </a:pPr>
            <a:r>
              <a:rPr lang="en-US" sz="2400" cap="all" spc="200" dirty="0">
                <a:solidFill>
                  <a:schemeClr val="accent4">
                    <a:lumMod val="60000"/>
                    <a:lumOff val="40000"/>
                  </a:schemeClr>
                </a:solidFill>
              </a:rPr>
              <a:t>FERPA</a:t>
            </a:r>
          </a:p>
          <a:p>
            <a:pPr marL="0" indent="0">
              <a:lnSpc>
                <a:spcPct val="100000"/>
              </a:lnSpc>
              <a:buNone/>
            </a:pPr>
            <a:r>
              <a:rPr lang="en-US" sz="2400" cap="all" spc="200" dirty="0">
                <a:solidFill>
                  <a:schemeClr val="accent4">
                    <a:lumMod val="60000"/>
                    <a:lumOff val="40000"/>
                  </a:schemeClr>
                </a:solidFill>
              </a:rPr>
              <a:t>IDEA</a:t>
            </a:r>
          </a:p>
          <a:p>
            <a:pPr marL="0" indent="0">
              <a:lnSpc>
                <a:spcPct val="100000"/>
              </a:lnSpc>
              <a:buNone/>
            </a:pPr>
            <a:r>
              <a:rPr lang="en-US" sz="2400" cap="all" spc="200" dirty="0">
                <a:solidFill>
                  <a:schemeClr val="accent4">
                    <a:lumMod val="60000"/>
                    <a:lumOff val="40000"/>
                  </a:schemeClr>
                </a:solidFill>
              </a:rPr>
              <a:t>COPPA</a:t>
            </a:r>
          </a:p>
          <a:p>
            <a:pPr marL="0" indent="0">
              <a:lnSpc>
                <a:spcPct val="100000"/>
              </a:lnSpc>
              <a:buNone/>
            </a:pPr>
            <a:r>
              <a:rPr lang="en-US" sz="2400" cap="all" spc="200" dirty="0">
                <a:solidFill>
                  <a:schemeClr val="accent4">
                    <a:lumMod val="60000"/>
                    <a:lumOff val="40000"/>
                  </a:schemeClr>
                </a:solidFill>
              </a:rPr>
              <a:t>PPRA</a:t>
            </a:r>
          </a:p>
          <a:p>
            <a:pPr marL="0" indent="0">
              <a:lnSpc>
                <a:spcPct val="100000"/>
              </a:lnSpc>
              <a:buNone/>
            </a:pPr>
            <a:r>
              <a:rPr lang="en-US" sz="2400" cap="all" spc="200" dirty="0">
                <a:solidFill>
                  <a:schemeClr val="accent4">
                    <a:lumMod val="60000"/>
                    <a:lumOff val="40000"/>
                  </a:schemeClr>
                </a:solidFill>
              </a:rPr>
              <a:t>HIPAA</a:t>
            </a:r>
          </a:p>
          <a:p>
            <a:pPr marL="0" indent="0">
              <a:lnSpc>
                <a:spcPct val="100000"/>
              </a:lnSpc>
              <a:buNone/>
            </a:pPr>
            <a:r>
              <a:rPr lang="en-US" sz="2400" cap="all" spc="200" dirty="0">
                <a:solidFill>
                  <a:schemeClr val="accent4">
                    <a:lumMod val="60000"/>
                    <a:lumOff val="40000"/>
                  </a:schemeClr>
                </a:solidFill>
              </a:rPr>
              <a:t>Ed Law 2-d</a:t>
            </a:r>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22748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6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ERPA&#10;">
            <a:extLst>
              <a:ext uri="{FF2B5EF4-FFF2-40B4-BE49-F238E27FC236}">
                <a16:creationId xmlns:a16="http://schemas.microsoft.com/office/drawing/2014/main" id="{33AF48B8-2B2D-407B-B92C-9B3C2D73FB0A}"/>
              </a:ext>
            </a:extLst>
          </p:cNvPr>
          <p:cNvPicPr>
            <a:picLocks noGrp="1" noChangeAspect="1"/>
          </p:cNvPicPr>
          <p:nvPr>
            <p:ph idx="1"/>
          </p:nvPr>
        </p:nvPicPr>
        <p:blipFill>
          <a:blip r:embed="rId2"/>
          <a:stretch>
            <a:fillRect/>
          </a:stretch>
        </p:blipFill>
        <p:spPr>
          <a:xfrm>
            <a:off x="822944" y="801793"/>
            <a:ext cx="10546112" cy="5273056"/>
          </a:xfrm>
          <a:prstGeom prst="rect">
            <a:avLst/>
          </a:prstGeom>
        </p:spPr>
      </p:pic>
      <p:sp>
        <p:nvSpPr>
          <p:cNvPr id="2" name="Title 1">
            <a:extLst>
              <a:ext uri="{FF2B5EF4-FFF2-40B4-BE49-F238E27FC236}">
                <a16:creationId xmlns:a16="http://schemas.microsoft.com/office/drawing/2014/main" id="{E470E315-1D3E-41B8-835A-188B9F9F1197}"/>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FERPA</a:t>
            </a:r>
          </a:p>
        </p:txBody>
      </p:sp>
    </p:spTree>
    <p:extLst>
      <p:ext uri="{BB962C8B-B14F-4D97-AF65-F5344CB8AC3E}">
        <p14:creationId xmlns:p14="http://schemas.microsoft.com/office/powerpoint/2010/main" val="362610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D3C3C3-C268-4DC4-96B8-161A954156EF}"/>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rPr>
              <a:t>What is FERPA?</a:t>
            </a:r>
          </a:p>
        </p:txBody>
      </p:sp>
      <p:sp>
        <p:nvSpPr>
          <p:cNvPr id="3" name="Content Placeholder 2">
            <a:extLst>
              <a:ext uri="{FF2B5EF4-FFF2-40B4-BE49-F238E27FC236}">
                <a16:creationId xmlns:a16="http://schemas.microsoft.com/office/drawing/2014/main" id="{2AE26675-F226-4DBC-B5AB-551E6B45B6F9}"/>
              </a:ext>
            </a:extLst>
          </p:cNvPr>
          <p:cNvSpPr>
            <a:spLocks noGrp="1"/>
          </p:cNvSpPr>
          <p:nvPr>
            <p:ph idx="1"/>
          </p:nvPr>
        </p:nvSpPr>
        <p:spPr>
          <a:xfrm>
            <a:off x="735291" y="2023963"/>
            <a:ext cx="10420072" cy="4065752"/>
          </a:xfrm>
        </p:spPr>
        <p:txBody>
          <a:bodyPr>
            <a:normAutofit lnSpcReduction="10000"/>
          </a:bodyPr>
          <a:lstStyle/>
          <a:p>
            <a:pPr>
              <a:lnSpc>
                <a:spcPct val="90000"/>
              </a:lnSpc>
            </a:pPr>
            <a:r>
              <a:rPr lang="en-US" sz="1500" dirty="0"/>
              <a:t> </a:t>
            </a:r>
            <a:r>
              <a:rPr lang="en-US" sz="1600" dirty="0"/>
              <a:t>Simply put: If you work with students in a school, </a:t>
            </a:r>
            <a:r>
              <a:rPr lang="en-US" sz="1600" dirty="0">
                <a:solidFill>
                  <a:srgbClr val="FF0000"/>
                </a:solidFill>
              </a:rPr>
              <a:t>you must be familiar with FERPA</a:t>
            </a:r>
            <a:r>
              <a:rPr lang="en-US" sz="1600" dirty="0"/>
              <a:t>:</a:t>
            </a:r>
          </a:p>
          <a:p>
            <a:pPr marL="201168" lvl="1" indent="0">
              <a:lnSpc>
                <a:spcPct val="90000"/>
              </a:lnSpc>
              <a:buNone/>
            </a:pPr>
            <a:r>
              <a:rPr lang="en-US" sz="1600" dirty="0"/>
              <a:t>FERPA is a federal law that </a:t>
            </a:r>
            <a:r>
              <a:rPr lang="en-US" altLang="en-US" sz="1600" dirty="0">
                <a:solidFill>
                  <a:srgbClr val="202124"/>
                </a:solidFill>
              </a:rPr>
              <a:t>applies to </a:t>
            </a:r>
            <a:r>
              <a:rPr lang="en-US" sz="1600" i="0" dirty="0">
                <a:solidFill>
                  <a:srgbClr val="202124"/>
                </a:solidFill>
                <a:effectLst/>
              </a:rPr>
              <a:t>schools that receive federal funding. This includes all</a:t>
            </a:r>
            <a:r>
              <a:rPr lang="en-US" sz="1600" b="0" i="0" dirty="0">
                <a:solidFill>
                  <a:srgbClr val="202124"/>
                </a:solidFill>
                <a:effectLst/>
              </a:rPr>
              <a:t> public schools and some, but not all, private schools, as well as </a:t>
            </a:r>
            <a:r>
              <a:rPr lang="en-US" altLang="en-US" sz="1600" dirty="0">
                <a:solidFill>
                  <a:srgbClr val="202124"/>
                </a:solidFill>
              </a:rPr>
              <a:t>colleges and universities.  FERPA</a:t>
            </a:r>
            <a:r>
              <a:rPr lang="en-US" sz="1600" dirty="0"/>
              <a:t>:</a:t>
            </a:r>
          </a:p>
          <a:p>
            <a:pPr marL="544068" lvl="1" indent="-342900">
              <a:lnSpc>
                <a:spcPct val="90000"/>
              </a:lnSpc>
              <a:buAutoNum type="arabicParenR"/>
            </a:pPr>
            <a:r>
              <a:rPr lang="en-US" sz="1600" dirty="0"/>
              <a:t>Allows parents and students over the age of 18 (called “eligible students”) to review their education record and request that any inaccurate or misleading information be corrected by the school, and </a:t>
            </a:r>
          </a:p>
          <a:p>
            <a:pPr marL="201168" lvl="1" indent="0">
              <a:lnSpc>
                <a:spcPct val="90000"/>
              </a:lnSpc>
              <a:buNone/>
            </a:pPr>
            <a:r>
              <a:rPr lang="en-US" sz="1600" dirty="0"/>
              <a:t>2) Protects the improper disclosure of </a:t>
            </a:r>
            <a:r>
              <a:rPr lang="en-US" sz="1600" dirty="0">
                <a:solidFill>
                  <a:srgbClr val="00B0F0"/>
                </a:solidFill>
              </a:rPr>
              <a:t>personally identifiable information (PII) </a:t>
            </a:r>
            <a:r>
              <a:rPr lang="en-US" sz="1600" dirty="0"/>
              <a:t>derived from </a:t>
            </a:r>
            <a:r>
              <a:rPr lang="en-US" sz="1600" dirty="0">
                <a:solidFill>
                  <a:srgbClr val="00B0F0"/>
                </a:solidFill>
              </a:rPr>
              <a:t>education records </a:t>
            </a:r>
          </a:p>
          <a:p>
            <a:pPr marL="201168" lvl="1" indent="0">
              <a:lnSpc>
                <a:spcPct val="90000"/>
              </a:lnSpc>
              <a:buNone/>
            </a:pPr>
            <a:r>
              <a:rPr lang="en-US" sz="1600" b="1" dirty="0"/>
              <a:t>Q. What does PII mean? </a:t>
            </a:r>
          </a:p>
          <a:p>
            <a:pPr marL="201168" lvl="1" indent="0">
              <a:lnSpc>
                <a:spcPct val="90000"/>
              </a:lnSpc>
              <a:buNone/>
            </a:pPr>
            <a:r>
              <a:rPr lang="en-US" sz="1600" b="1" dirty="0"/>
              <a:t>A. PII i</a:t>
            </a:r>
            <a:r>
              <a:rPr lang="en-US" sz="1600" dirty="0"/>
              <a:t>s defined in FERPA and </a:t>
            </a:r>
            <a:r>
              <a:rPr lang="en-US" altLang="en-US" sz="1600" dirty="0"/>
              <a:t>includes any information that might allow a </a:t>
            </a:r>
            <a:r>
              <a:rPr lang="en-US" altLang="en-US" sz="1600" b="1" i="1" u="sng" dirty="0"/>
              <a:t>student</a:t>
            </a:r>
            <a:r>
              <a:rPr lang="en-US" altLang="en-US" sz="1600" dirty="0"/>
              <a:t> to be identified. PII can be information that identifies a student directly, such as a student’s name or school identification number, but it also includes information that can allow a student to be identified </a:t>
            </a:r>
            <a:r>
              <a:rPr lang="en-US" altLang="en-US" sz="1600" i="1" dirty="0"/>
              <a:t>when put together with other information,</a:t>
            </a:r>
            <a:r>
              <a:rPr lang="en-US" altLang="en-US" sz="1600" dirty="0"/>
              <a:t> such as a student’s date of birth, gender, grades, picture, parent’s name, social security number, financial information, address, birthdate, race, religion, or weight. </a:t>
            </a:r>
          </a:p>
          <a:p>
            <a:pPr marL="201168" lvl="1" indent="0">
              <a:lnSpc>
                <a:spcPct val="90000"/>
              </a:lnSpc>
              <a:buNone/>
            </a:pPr>
            <a:r>
              <a:rPr lang="en-US" altLang="en-US" sz="1600" b="1" dirty="0"/>
              <a:t>Q. What is an Education Record?</a:t>
            </a:r>
          </a:p>
          <a:p>
            <a:pPr marL="201168" lvl="1" indent="0">
              <a:lnSpc>
                <a:spcPct val="90000"/>
              </a:lnSpc>
              <a:buNone/>
            </a:pPr>
            <a:r>
              <a:rPr lang="en-US" altLang="en-US" sz="1600" b="1" dirty="0"/>
              <a:t>A. Education records </a:t>
            </a:r>
            <a:r>
              <a:rPr lang="en-US" altLang="en-US" sz="1600" dirty="0"/>
              <a:t>are defined in FERPA as</a:t>
            </a:r>
            <a:r>
              <a:rPr lang="en-US" sz="1600" b="0" i="0" dirty="0">
                <a:effectLst/>
              </a:rPr>
              <a:t> </a:t>
            </a:r>
            <a:r>
              <a:rPr lang="en-US" sz="1600" i="0" dirty="0">
                <a:effectLst/>
              </a:rPr>
              <a:t>records that are directly related to a student and that are maintained by an educational agency or institution (school district or college) </a:t>
            </a:r>
            <a:r>
              <a:rPr lang="en-US" sz="1600" b="0" i="0" dirty="0">
                <a:effectLst/>
              </a:rPr>
              <a:t>or a party acting for or on behalf of the agency or institution. Education records can come in many different forms, not just paper.</a:t>
            </a:r>
          </a:p>
          <a:p>
            <a:pPr marL="201168" lvl="1" indent="0">
              <a:lnSpc>
                <a:spcPct val="90000"/>
              </a:lnSpc>
              <a:buNone/>
            </a:pPr>
            <a:endParaRPr lang="en-US" sz="1500" dirty="0"/>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9747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92AE-E62A-4220-A3D0-85A149159E63}"/>
              </a:ext>
            </a:extLst>
          </p:cNvPr>
          <p:cNvSpPr>
            <a:spLocks noGrp="1"/>
          </p:cNvSpPr>
          <p:nvPr>
            <p:ph type="title"/>
          </p:nvPr>
        </p:nvSpPr>
        <p:spPr>
          <a:xfrm>
            <a:off x="1097280" y="746620"/>
            <a:ext cx="9934243" cy="990740"/>
          </a:xfrm>
        </p:spPr>
        <p:txBody>
          <a:bodyPr/>
          <a:lstStyle/>
          <a:p>
            <a:r>
              <a:rPr lang="en-US" b="1" dirty="0"/>
              <a:t>FERPA, cont.</a:t>
            </a:r>
          </a:p>
        </p:txBody>
      </p:sp>
      <p:sp>
        <p:nvSpPr>
          <p:cNvPr id="3" name="Content Placeholder 2">
            <a:extLst>
              <a:ext uri="{FF2B5EF4-FFF2-40B4-BE49-F238E27FC236}">
                <a16:creationId xmlns:a16="http://schemas.microsoft.com/office/drawing/2014/main" id="{23B475F4-FD6C-4849-93D1-C5519E9EB759}"/>
              </a:ext>
            </a:extLst>
          </p:cNvPr>
          <p:cNvSpPr>
            <a:spLocks noGrp="1"/>
          </p:cNvSpPr>
          <p:nvPr>
            <p:ph idx="1"/>
          </p:nvPr>
        </p:nvSpPr>
        <p:spPr/>
        <p:txBody>
          <a:bodyPr>
            <a:normAutofit fontScale="70000" lnSpcReduction="20000"/>
          </a:bodyPr>
          <a:lstStyle/>
          <a:p>
            <a:pPr algn="l">
              <a:buFont typeface="Arial" panose="020B0604020202020204" pitchFamily="34" charset="0"/>
              <a:buChar char="•"/>
            </a:pPr>
            <a:r>
              <a:rPr lang="en-US" sz="2500" b="0" i="0" dirty="0">
                <a:solidFill>
                  <a:srgbClr val="030A13"/>
                </a:solidFill>
                <a:effectLst/>
              </a:rPr>
              <a:t>Generally, schools </a:t>
            </a:r>
            <a:r>
              <a:rPr lang="en-US" sz="2500" b="0" i="0" dirty="0">
                <a:solidFill>
                  <a:srgbClr val="FF0000"/>
                </a:solidFill>
                <a:effectLst/>
              </a:rPr>
              <a:t>must have written permission from the parent or eligible student in order to release any information from a student's education record. </a:t>
            </a:r>
            <a:r>
              <a:rPr lang="en-US" sz="2500" b="0" i="0" dirty="0">
                <a:solidFill>
                  <a:srgbClr val="030A13"/>
                </a:solidFill>
                <a:effectLst/>
              </a:rPr>
              <a:t>However, FERPA allows schools to disclose those records, </a:t>
            </a:r>
            <a:r>
              <a:rPr lang="en-US" sz="2500" b="0" i="0" dirty="0">
                <a:solidFill>
                  <a:srgbClr val="FF0000"/>
                </a:solidFill>
                <a:effectLst/>
              </a:rPr>
              <a:t>without consent</a:t>
            </a:r>
            <a:r>
              <a:rPr lang="en-US" sz="2500" b="0" i="0" dirty="0">
                <a:solidFill>
                  <a:srgbClr val="030A13"/>
                </a:solidFill>
                <a:effectLst/>
              </a:rPr>
              <a:t>, to the following parties or under the following conditions (34 CFR § 99.31):</a:t>
            </a:r>
          </a:p>
          <a:p>
            <a:pPr marL="742950" lvl="1" indent="-285750" algn="l">
              <a:buFont typeface="Arial" panose="020B0604020202020204" pitchFamily="34" charset="0"/>
              <a:buChar char="•"/>
            </a:pPr>
            <a:r>
              <a:rPr lang="en-US" sz="2500" b="0" i="0" dirty="0">
                <a:solidFill>
                  <a:srgbClr val="00B0F0"/>
                </a:solidFill>
                <a:effectLst/>
              </a:rPr>
              <a:t>School officials with legitimate educational interest (that’s you!)</a:t>
            </a:r>
          </a:p>
          <a:p>
            <a:pPr marL="742950" lvl="1" indent="-285750" algn="l">
              <a:buFont typeface="Arial" panose="020B0604020202020204" pitchFamily="34" charset="0"/>
              <a:buChar char="•"/>
            </a:pPr>
            <a:r>
              <a:rPr lang="en-US" sz="2500" b="0" i="0" dirty="0">
                <a:solidFill>
                  <a:srgbClr val="030A13"/>
                </a:solidFill>
                <a:effectLst/>
              </a:rPr>
              <a:t>Other schools to which a student is transferring;</a:t>
            </a:r>
          </a:p>
          <a:p>
            <a:pPr marL="742950" lvl="1" indent="-285750" algn="l">
              <a:buFont typeface="Arial" panose="020B0604020202020204" pitchFamily="34" charset="0"/>
              <a:buChar char="•"/>
            </a:pPr>
            <a:r>
              <a:rPr lang="en-US" sz="2500" b="0" i="0" dirty="0">
                <a:solidFill>
                  <a:srgbClr val="030A13"/>
                </a:solidFill>
                <a:effectLst/>
              </a:rPr>
              <a:t>Specified officials for audit or evaluation purposes;</a:t>
            </a:r>
          </a:p>
          <a:p>
            <a:pPr marL="742950" lvl="1" indent="-285750" algn="l">
              <a:buFont typeface="Arial" panose="020B0604020202020204" pitchFamily="34" charset="0"/>
              <a:buChar char="•"/>
            </a:pPr>
            <a:r>
              <a:rPr lang="en-US" sz="2500" b="0" i="0" dirty="0">
                <a:solidFill>
                  <a:srgbClr val="030A13"/>
                </a:solidFill>
                <a:effectLst/>
              </a:rPr>
              <a:t>Appropriate parties in connection with financial aid to a student;</a:t>
            </a:r>
          </a:p>
          <a:p>
            <a:pPr marL="742950" lvl="1" indent="-285750" algn="l">
              <a:buFont typeface="Arial" panose="020B0604020202020204" pitchFamily="34" charset="0"/>
              <a:buChar char="•"/>
            </a:pPr>
            <a:r>
              <a:rPr lang="en-US" sz="2500" b="0" i="0" dirty="0">
                <a:solidFill>
                  <a:srgbClr val="030A13"/>
                </a:solidFill>
                <a:effectLst/>
              </a:rPr>
              <a:t>Organizations conducting certain studies for or on behalf of the school;</a:t>
            </a:r>
          </a:p>
          <a:p>
            <a:pPr marL="742950" lvl="1" indent="-285750" algn="l">
              <a:buFont typeface="Arial" panose="020B0604020202020204" pitchFamily="34" charset="0"/>
              <a:buChar char="•"/>
            </a:pPr>
            <a:r>
              <a:rPr lang="en-US" sz="2500" b="0" i="0" dirty="0">
                <a:solidFill>
                  <a:srgbClr val="030A13"/>
                </a:solidFill>
                <a:effectLst/>
              </a:rPr>
              <a:t>Accrediting organizations;</a:t>
            </a:r>
          </a:p>
          <a:p>
            <a:pPr marL="742950" lvl="1" indent="-285750" algn="l">
              <a:buFont typeface="Arial" panose="020B0604020202020204" pitchFamily="34" charset="0"/>
              <a:buChar char="•"/>
            </a:pPr>
            <a:r>
              <a:rPr lang="en-US" sz="2500" b="0" i="0" dirty="0">
                <a:solidFill>
                  <a:srgbClr val="030A13"/>
                </a:solidFill>
                <a:effectLst/>
              </a:rPr>
              <a:t>To comply with a judicial order or lawfully issued subpoena;</a:t>
            </a:r>
          </a:p>
          <a:p>
            <a:pPr marL="742950" lvl="1" indent="-285750" algn="l">
              <a:buFont typeface="Arial" panose="020B0604020202020204" pitchFamily="34" charset="0"/>
              <a:buChar char="•"/>
            </a:pPr>
            <a:r>
              <a:rPr lang="en-US" sz="2500" b="0" i="0" dirty="0">
                <a:solidFill>
                  <a:srgbClr val="030A13"/>
                </a:solidFill>
                <a:effectLst/>
              </a:rPr>
              <a:t>Appropriate officials in cases of health and safety emergencies; and</a:t>
            </a:r>
          </a:p>
          <a:p>
            <a:pPr marL="742950" lvl="1" indent="-285750" algn="l">
              <a:buFont typeface="Arial" panose="020B0604020202020204" pitchFamily="34" charset="0"/>
              <a:buChar char="•"/>
            </a:pPr>
            <a:r>
              <a:rPr lang="en-US" sz="2500" b="0" i="0" dirty="0">
                <a:solidFill>
                  <a:srgbClr val="030A13"/>
                </a:solidFill>
                <a:effectLst/>
              </a:rPr>
              <a:t>State and local authorities, within a juvenile justice system, pursuant to specific State law.</a:t>
            </a:r>
            <a:endParaRPr lang="en-US" sz="2500" dirty="0">
              <a:solidFill>
                <a:srgbClr val="030A13"/>
              </a:solidFill>
            </a:endParaRPr>
          </a:p>
          <a:p>
            <a:pPr marL="457200" lvl="1" indent="0" algn="l">
              <a:buNone/>
            </a:pPr>
            <a:endParaRPr lang="en-US" sz="2500" b="0" i="0" dirty="0">
              <a:solidFill>
                <a:srgbClr val="030A13"/>
              </a:solidFill>
              <a:effectLst/>
            </a:endParaRPr>
          </a:p>
          <a:p>
            <a:pPr marL="742950" lvl="1" indent="-285750" algn="l">
              <a:buFont typeface="Arial" panose="020B0604020202020204" pitchFamily="34" charset="0"/>
              <a:buChar char="•"/>
            </a:pPr>
            <a:endParaRPr lang="en-US" b="0" i="0" dirty="0">
              <a:solidFill>
                <a:srgbClr val="030A13"/>
              </a:solidFill>
              <a:effectLst/>
            </a:endParaRPr>
          </a:p>
          <a:p>
            <a:pPr marL="742950" lvl="1" indent="-285750" algn="l">
              <a:buFont typeface="Arial" panose="020B0604020202020204" pitchFamily="34" charset="0"/>
              <a:buChar char="•"/>
            </a:pPr>
            <a:endParaRPr lang="en-US" b="0" i="0" dirty="0">
              <a:solidFill>
                <a:srgbClr val="030A13"/>
              </a:solidFill>
              <a:effectLst/>
            </a:endParaRPr>
          </a:p>
        </p:txBody>
      </p:sp>
    </p:spTree>
    <p:extLst>
      <p:ext uri="{BB962C8B-B14F-4D97-AF65-F5344CB8AC3E}">
        <p14:creationId xmlns:p14="http://schemas.microsoft.com/office/powerpoint/2010/main" val="3850499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7DF0E87-8F10-481B-B996-4B5246BFBEC2}"/>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FERPA’s Directory Information</a:t>
            </a: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5437A3-26A2-4909-9C31-65F4A8286318}"/>
              </a:ext>
            </a:extLst>
          </p:cNvPr>
          <p:cNvSpPr>
            <a:spLocks noGrp="1"/>
          </p:cNvSpPr>
          <p:nvPr>
            <p:ph idx="1"/>
          </p:nvPr>
        </p:nvSpPr>
        <p:spPr>
          <a:xfrm>
            <a:off x="1097279" y="2546224"/>
            <a:ext cx="5977938" cy="3342747"/>
          </a:xfrm>
        </p:spPr>
        <p:txBody>
          <a:bodyPr>
            <a:normAutofit lnSpcReduction="10000"/>
          </a:bodyPr>
          <a:lstStyle/>
          <a:p>
            <a:pPr>
              <a:lnSpc>
                <a:spcPct val="90000"/>
              </a:lnSpc>
            </a:pPr>
            <a:r>
              <a:rPr lang="en-US" sz="1100" dirty="0">
                <a:solidFill>
                  <a:srgbClr val="FFFFFF"/>
                </a:solidFill>
              </a:rPr>
              <a:t> - </a:t>
            </a:r>
            <a:r>
              <a:rPr lang="en-US" sz="1200" dirty="0">
                <a:solidFill>
                  <a:srgbClr val="FFFFFF"/>
                </a:solidFill>
              </a:rPr>
              <a:t>Under FERPA, If a school designates certain information “directory” it may be disclosed to specific parties for specific purposes. Generally directory information is information that is not considered harmful, or an invasion of privacy if disclosed.</a:t>
            </a:r>
          </a:p>
          <a:p>
            <a:pPr>
              <a:lnSpc>
                <a:spcPct val="90000"/>
              </a:lnSpc>
            </a:pPr>
            <a:r>
              <a:rPr lang="en-US" sz="1200" dirty="0">
                <a:solidFill>
                  <a:srgbClr val="FFFFFF"/>
                </a:solidFill>
              </a:rPr>
              <a:t> - Examples of directory information include:</a:t>
            </a:r>
          </a:p>
          <a:p>
            <a:pPr lvl="1">
              <a:lnSpc>
                <a:spcPct val="90000"/>
              </a:lnSpc>
            </a:pPr>
            <a:r>
              <a:rPr lang="en-US" sz="1200" dirty="0">
                <a:solidFill>
                  <a:srgbClr val="FFFFFF"/>
                </a:solidFill>
              </a:rPr>
              <a:t>student name</a:t>
            </a:r>
          </a:p>
          <a:p>
            <a:pPr lvl="1">
              <a:lnSpc>
                <a:spcPct val="90000"/>
              </a:lnSpc>
            </a:pPr>
            <a:r>
              <a:rPr lang="en-US" sz="1200" dirty="0">
                <a:solidFill>
                  <a:srgbClr val="FFFFFF"/>
                </a:solidFill>
              </a:rPr>
              <a:t>student address</a:t>
            </a:r>
          </a:p>
          <a:p>
            <a:pPr lvl="1">
              <a:lnSpc>
                <a:spcPct val="90000"/>
              </a:lnSpc>
            </a:pPr>
            <a:r>
              <a:rPr lang="en-US" sz="1200" dirty="0">
                <a:solidFill>
                  <a:srgbClr val="FFFFFF"/>
                </a:solidFill>
              </a:rPr>
              <a:t>student email address</a:t>
            </a:r>
          </a:p>
          <a:p>
            <a:pPr lvl="1">
              <a:lnSpc>
                <a:spcPct val="90000"/>
              </a:lnSpc>
            </a:pPr>
            <a:r>
              <a:rPr lang="en-US" sz="1200" dirty="0">
                <a:solidFill>
                  <a:srgbClr val="FFFFFF"/>
                </a:solidFill>
              </a:rPr>
              <a:t>student date and place of birth</a:t>
            </a:r>
          </a:p>
          <a:p>
            <a:pPr lvl="1">
              <a:lnSpc>
                <a:spcPct val="90000"/>
              </a:lnSpc>
            </a:pPr>
            <a:r>
              <a:rPr lang="en-US" sz="1200" dirty="0">
                <a:solidFill>
                  <a:srgbClr val="FFFFFF"/>
                </a:solidFill>
              </a:rPr>
              <a:t>student participation in activities</a:t>
            </a:r>
          </a:p>
          <a:p>
            <a:pPr lvl="1">
              <a:lnSpc>
                <a:spcPct val="90000"/>
              </a:lnSpc>
            </a:pPr>
            <a:r>
              <a:rPr lang="en-US" sz="1200" dirty="0">
                <a:solidFill>
                  <a:srgbClr val="FFFFFF"/>
                </a:solidFill>
              </a:rPr>
              <a:t>student honors and awards</a:t>
            </a:r>
          </a:p>
          <a:p>
            <a:pPr lvl="1">
              <a:lnSpc>
                <a:spcPct val="90000"/>
              </a:lnSpc>
            </a:pPr>
            <a:r>
              <a:rPr lang="en-US" sz="1200" dirty="0">
                <a:solidFill>
                  <a:srgbClr val="FFFFFF"/>
                </a:solidFill>
              </a:rPr>
              <a:t>Student grade level</a:t>
            </a:r>
          </a:p>
          <a:p>
            <a:pPr marL="201168" lvl="1" indent="0">
              <a:lnSpc>
                <a:spcPct val="90000"/>
              </a:lnSpc>
              <a:buNone/>
            </a:pPr>
            <a:endParaRPr lang="en-US" sz="1200" dirty="0">
              <a:solidFill>
                <a:srgbClr val="FFFFFF"/>
              </a:solidFill>
            </a:endParaRPr>
          </a:p>
          <a:p>
            <a:pPr marL="201168" lvl="1" indent="0">
              <a:lnSpc>
                <a:spcPct val="90000"/>
              </a:lnSpc>
              <a:buNone/>
            </a:pPr>
            <a:r>
              <a:rPr lang="en-US" sz="1200" dirty="0">
                <a:solidFill>
                  <a:srgbClr val="FFFFFF"/>
                </a:solidFill>
              </a:rPr>
              <a:t>- Directory information </a:t>
            </a:r>
            <a:r>
              <a:rPr lang="en-US" sz="1200" i="1" u="sng" dirty="0">
                <a:solidFill>
                  <a:srgbClr val="FFFFFF"/>
                </a:solidFill>
              </a:rPr>
              <a:t>is</a:t>
            </a:r>
            <a:r>
              <a:rPr lang="en-US" sz="1200" dirty="0">
                <a:solidFill>
                  <a:srgbClr val="FFFFFF"/>
                </a:solidFill>
              </a:rPr>
              <a:t> PII; therefore, you should not release information because </a:t>
            </a:r>
            <a:r>
              <a:rPr lang="en-US" sz="1200" i="1" dirty="0">
                <a:solidFill>
                  <a:srgbClr val="FFFFFF"/>
                </a:solidFill>
              </a:rPr>
              <a:t>you</a:t>
            </a:r>
            <a:r>
              <a:rPr lang="en-US" sz="1200" dirty="0">
                <a:solidFill>
                  <a:srgbClr val="FFFFFF"/>
                </a:solidFill>
              </a:rPr>
              <a:t> think it is directory. Check with your school supervisor before releasing or sharing any student PII as directory</a:t>
            </a:r>
            <a:r>
              <a:rPr lang="en-US" sz="1100" dirty="0">
                <a:solidFill>
                  <a:srgbClr val="FFFFFF"/>
                </a:solidFill>
              </a:rPr>
              <a:t>. </a:t>
            </a:r>
          </a:p>
          <a:p>
            <a:pPr lvl="1">
              <a:lnSpc>
                <a:spcPct val="90000"/>
              </a:lnSpc>
            </a:pPr>
            <a:endParaRPr lang="en-US" sz="1100" dirty="0">
              <a:solidFill>
                <a:srgbClr val="FFFFFF"/>
              </a:solidFill>
            </a:endParaRPr>
          </a:p>
          <a:p>
            <a:pPr lvl="1">
              <a:lnSpc>
                <a:spcPct val="90000"/>
              </a:lnSpc>
            </a:pPr>
            <a:endParaRPr lang="en-US" sz="1100" dirty="0">
              <a:solidFill>
                <a:srgbClr val="FFFFFF"/>
              </a:solidFill>
            </a:endParaRPr>
          </a:p>
        </p:txBody>
      </p:sp>
      <p:pic>
        <p:nvPicPr>
          <p:cNvPr id="5" name="Picture 4" descr="School desk with books and pencils with chalkboard in background">
            <a:extLst>
              <a:ext uri="{FF2B5EF4-FFF2-40B4-BE49-F238E27FC236}">
                <a16:creationId xmlns:a16="http://schemas.microsoft.com/office/drawing/2014/main" id="{3BE3CC66-D370-4DBC-917F-461A8895578B}"/>
              </a:ext>
            </a:extLst>
          </p:cNvPr>
          <p:cNvPicPr>
            <a:picLocks noChangeAspect="1"/>
          </p:cNvPicPr>
          <p:nvPr/>
        </p:nvPicPr>
        <p:blipFill rotWithShape="1">
          <a:blip r:embed="rId2"/>
          <a:srcRect l="50064" r="5357" b="-1"/>
          <a:stretch/>
        </p:blipFill>
        <p:spPr>
          <a:xfrm>
            <a:off x="7611902" y="10"/>
            <a:ext cx="4580097" cy="6857990"/>
          </a:xfrm>
          <a:prstGeom prst="rect">
            <a:avLst/>
          </a:prstGeom>
        </p:spPr>
      </p:pic>
    </p:spTree>
    <p:extLst>
      <p:ext uri="{BB962C8B-B14F-4D97-AF65-F5344CB8AC3E}">
        <p14:creationId xmlns:p14="http://schemas.microsoft.com/office/powerpoint/2010/main" val="174979059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831C-DA8E-4069-A226-524535A91548}"/>
              </a:ext>
            </a:extLst>
          </p:cNvPr>
          <p:cNvSpPr>
            <a:spLocks noGrp="1"/>
          </p:cNvSpPr>
          <p:nvPr>
            <p:ph type="title"/>
          </p:nvPr>
        </p:nvSpPr>
        <p:spPr/>
        <p:txBody>
          <a:bodyPr>
            <a:normAutofit/>
          </a:bodyPr>
          <a:lstStyle/>
          <a:p>
            <a:r>
              <a:rPr lang="en-US" sz="3600" b="1" dirty="0"/>
              <a:t>Other federal laws pertaining to student privacy</a:t>
            </a:r>
          </a:p>
        </p:txBody>
      </p:sp>
      <p:sp>
        <p:nvSpPr>
          <p:cNvPr id="3" name="Content Placeholder 2">
            <a:extLst>
              <a:ext uri="{FF2B5EF4-FFF2-40B4-BE49-F238E27FC236}">
                <a16:creationId xmlns:a16="http://schemas.microsoft.com/office/drawing/2014/main" id="{4FC67D9B-5149-44BE-A4C5-4D780DED09D9}"/>
              </a:ext>
            </a:extLst>
          </p:cNvPr>
          <p:cNvSpPr>
            <a:spLocks noGrp="1"/>
          </p:cNvSpPr>
          <p:nvPr>
            <p:ph idx="1"/>
          </p:nvPr>
        </p:nvSpPr>
        <p:spPr/>
        <p:txBody>
          <a:bodyPr>
            <a:normAutofit fontScale="77500" lnSpcReduction="20000"/>
          </a:bodyPr>
          <a:lstStyle/>
          <a:p>
            <a:r>
              <a:rPr lang="en-US" b="1" dirty="0"/>
              <a:t> </a:t>
            </a:r>
            <a:r>
              <a:rPr lang="en-US" sz="1700" b="1" dirty="0"/>
              <a:t>- </a:t>
            </a:r>
            <a:r>
              <a:rPr lang="en-US" sz="1900" b="1" dirty="0"/>
              <a:t>Individuals with Disabilities Education Act (IDEA) </a:t>
            </a:r>
            <a:r>
              <a:rPr lang="en-US" sz="1900" dirty="0"/>
              <a:t>is  a  Federal  law  that  protects  the  rights  of students  with  disabilities. Part  B  of  the  IDEA includes  confidentiality  provisions  similar  to,  but  broader  than,  FERPA  that  protect  the  privacy  of students  with  disabilities.  These  IDEA confidentiality  regulations  contain  informed  parent  consent  and  notice  provisions  that  are  separate from  FERPA.  These  IDEA  regulations  also  prohibit  the  unauthorized  disclosure  and  use  of  PII from the  education  records  of  students  with  disabilities, consistent  with  FERPA.  </a:t>
            </a:r>
          </a:p>
          <a:p>
            <a:r>
              <a:rPr lang="en-US" sz="1900" b="1" dirty="0"/>
              <a:t> - Protection of Pupils Rights Amendment (PPRA)</a:t>
            </a:r>
            <a:r>
              <a:rPr lang="en-US" sz="1900" dirty="0"/>
              <a:t> governs the administration to students of surveys, including analysis or evaluation involving certain protected topics such as political affiliation, religious practices, income, sexual behavior and mental or psychological problems, among others.   The PPRA also requires schools to implement </a:t>
            </a:r>
            <a:r>
              <a:rPr lang="en-US" sz="1900" dirty="0">
                <a:solidFill>
                  <a:schemeClr val="tx1"/>
                </a:solidFill>
              </a:rPr>
              <a:t>policies </a:t>
            </a:r>
            <a:r>
              <a:rPr lang="en-US" sz="1900" b="0" i="0" dirty="0">
                <a:solidFill>
                  <a:schemeClr val="tx1"/>
                </a:solidFill>
                <a:effectLst/>
              </a:rPr>
              <a:t>regarding the use of student  information for marketing purposes, parents’ access to information, and administration of certain physical examinations to minors</a:t>
            </a:r>
            <a:r>
              <a:rPr lang="en-US" sz="1900" dirty="0">
                <a:solidFill>
                  <a:schemeClr val="tx1"/>
                </a:solidFill>
              </a:rPr>
              <a:t>. </a:t>
            </a:r>
          </a:p>
          <a:p>
            <a:pPr algn="l"/>
            <a:r>
              <a:rPr lang="en-US" sz="1900" b="1" dirty="0"/>
              <a:t> - Children’s Online Privacy Protection Rule (COPPA)</a:t>
            </a:r>
            <a:r>
              <a:rPr lang="en-US" sz="1900" b="0" i="0" dirty="0">
                <a:solidFill>
                  <a:srgbClr val="3A3A3A"/>
                </a:solidFill>
                <a:effectLst/>
              </a:rPr>
              <a:t> is a law that regulates websites, apps, and other online operators that collect data and personal information from children under the age of 13.  It requires </a:t>
            </a:r>
            <a:r>
              <a:rPr lang="en-US" sz="1900" dirty="0">
                <a:solidFill>
                  <a:srgbClr val="3A3A3A"/>
                </a:solidFill>
              </a:rPr>
              <a:t>that </a:t>
            </a:r>
            <a:r>
              <a:rPr lang="en-US" sz="1900" b="0" i="0" dirty="0">
                <a:solidFill>
                  <a:srgbClr val="3A3A3A"/>
                </a:solidFill>
                <a:effectLst/>
              </a:rPr>
              <a:t>providers of online tools for children under 13 provide notice and get parental consent before collecting information from children; have a "clear and comprehensive" privacy policy and keep information they collect from kids confidential and secure. The Federal Trade Commission implements COPPA. </a:t>
            </a:r>
          </a:p>
          <a:p>
            <a:endParaRPr lang="en-US" sz="1900" dirty="0"/>
          </a:p>
          <a:p>
            <a:endParaRPr lang="en-US" dirty="0"/>
          </a:p>
        </p:txBody>
      </p:sp>
    </p:spTree>
    <p:extLst>
      <p:ext uri="{BB962C8B-B14F-4D97-AF65-F5344CB8AC3E}">
        <p14:creationId xmlns:p14="http://schemas.microsoft.com/office/powerpoint/2010/main" val="4285953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ethoscope on flat surface">
            <a:extLst>
              <a:ext uri="{FF2B5EF4-FFF2-40B4-BE49-F238E27FC236}">
                <a16:creationId xmlns:a16="http://schemas.microsoft.com/office/drawing/2014/main" id="{15EE074A-2508-4939-98EE-49C9244B0D9A}"/>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4DDB0D19-DEF2-441B-886C-C1EE6A5D7419}"/>
              </a:ext>
            </a:extLst>
          </p:cNvPr>
          <p:cNvSpPr>
            <a:spLocks noGrp="1"/>
          </p:cNvSpPr>
          <p:nvPr>
            <p:ph type="title"/>
          </p:nvPr>
        </p:nvSpPr>
        <p:spPr>
          <a:xfrm>
            <a:off x="1097280" y="286603"/>
            <a:ext cx="10058400" cy="1450757"/>
          </a:xfrm>
        </p:spPr>
        <p:txBody>
          <a:bodyPr>
            <a:normAutofit/>
          </a:bodyPr>
          <a:lstStyle/>
          <a:p>
            <a:r>
              <a:rPr lang="en-US" b="1" dirty="0"/>
              <a:t>Other federal laws pertaining to student privacy</a:t>
            </a:r>
            <a:endParaRPr lang="en-US" dirty="0"/>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E6DBD7-CFFE-4B25-871F-EF4F8D4BDE92}"/>
              </a:ext>
            </a:extLst>
          </p:cNvPr>
          <p:cNvSpPr>
            <a:spLocks noGrp="1"/>
          </p:cNvSpPr>
          <p:nvPr>
            <p:ph idx="1"/>
          </p:nvPr>
        </p:nvSpPr>
        <p:spPr>
          <a:xfrm>
            <a:off x="1097280" y="2108201"/>
            <a:ext cx="10058400" cy="3760891"/>
          </a:xfrm>
        </p:spPr>
        <p:txBody>
          <a:bodyPr>
            <a:normAutofit/>
          </a:bodyPr>
          <a:lstStyle/>
          <a:p>
            <a:r>
              <a:rPr lang="en-US" b="1"/>
              <a:t> - Health Insurance Portability and Accountability Act (HIPPA) </a:t>
            </a:r>
            <a:r>
              <a:rPr lang="en-US"/>
              <a:t>is a federal law that many of us are familiar with from doctor’s offices.  HIPAA</a:t>
            </a:r>
            <a:r>
              <a:rPr lang="en-US" b="0" i="0">
                <a:effectLst/>
              </a:rPr>
              <a:t> requires appropriate safeguards to protect the privacy of protected health information (PHI) and sets limits and conditions on the uses and disclosures that may be made of such information by covered entities without an individual’s authorization.  It also ensures access to PHI by the </a:t>
            </a:r>
            <a:r>
              <a:rPr lang="en-US"/>
              <a:t>patient. </a:t>
            </a:r>
          </a:p>
          <a:p>
            <a:r>
              <a:rPr lang="en-US"/>
              <a:t>Schools may have health information pertaining to students; however if the information is part of the student’s education record, it is protected under FERPA rather than HIPAA. If the information is maintained as part of a health clinic located within the school, it may be protected under HIPAA. The federal government has issued </a:t>
            </a:r>
            <a:r>
              <a:rPr lang="en-US">
                <a:hlinkClick r:id="rId3"/>
              </a:rPr>
              <a:t>guidance on the application of FERPA and HIPAA to student health records</a:t>
            </a:r>
            <a:r>
              <a:rPr lang="en-US"/>
              <a:t>.</a:t>
            </a:r>
          </a:p>
          <a:p>
            <a:endParaRPr lang="en-US" dirty="0"/>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989158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15be9c4-ba52-4bb2-94f7-9a01c9d3cd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CD87273A098C47A4013ACDC50EFC72" ma:contentTypeVersion="11" ma:contentTypeDescription="Create a new document." ma:contentTypeScope="" ma:versionID="60c89babd371e9e4cef68619a1d150ec">
  <xsd:schema xmlns:xsd="http://www.w3.org/2001/XMLSchema" xmlns:xs="http://www.w3.org/2001/XMLSchema" xmlns:p="http://schemas.microsoft.com/office/2006/metadata/properties" xmlns:ns3="115be9c4-ba52-4bb2-94f7-9a01c9d3cd1e" xmlns:ns4="633d4b5e-2a79-48dd-b3a6-60545b896461" targetNamespace="http://schemas.microsoft.com/office/2006/metadata/properties" ma:root="true" ma:fieldsID="32517640fa113f16b7c56e178af07ce5" ns3:_="" ns4:_="">
    <xsd:import namespace="115be9c4-ba52-4bb2-94f7-9a01c9d3cd1e"/>
    <xsd:import namespace="633d4b5e-2a79-48dd-b3a6-60545b89646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be9c4-ba52-4bb2-94f7-9a01c9d3cd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3d4b5e-2a79-48dd-b3a6-60545b89646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8F3CD65D-61A5-43C9-A837-6EC73C7DA8AB}">
  <ds:schemaRefs>
    <ds:schemaRef ds:uri="http://schemas.microsoft.com/office/2006/documentManagement/types"/>
    <ds:schemaRef ds:uri="http://purl.org/dc/terms/"/>
    <ds:schemaRef ds:uri="http://schemas.openxmlformats.org/package/2006/metadata/core-properties"/>
    <ds:schemaRef ds:uri="http://purl.org/dc/dcmitype/"/>
    <ds:schemaRef ds:uri="115be9c4-ba52-4bb2-94f7-9a01c9d3cd1e"/>
    <ds:schemaRef ds:uri="http://purl.org/dc/elements/1.1/"/>
    <ds:schemaRef ds:uri="http://schemas.microsoft.com/office/2006/metadata/properties"/>
    <ds:schemaRef ds:uri="http://schemas.microsoft.com/office/infopath/2007/PartnerControls"/>
    <ds:schemaRef ds:uri="633d4b5e-2a79-48dd-b3a6-60545b896461"/>
    <ds:schemaRef ds:uri="http://www.w3.org/XML/1998/namespace"/>
  </ds:schemaRefs>
</ds:datastoreItem>
</file>

<file path=customXml/itemProps3.xml><?xml version="1.0" encoding="utf-8"?>
<ds:datastoreItem xmlns:ds="http://schemas.openxmlformats.org/officeDocument/2006/customXml" ds:itemID="{6A26E788-D3FC-42CD-9190-778FA03A7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5be9c4-ba52-4bb2-94f7-9a01c9d3cd1e"/>
    <ds:schemaRef ds:uri="633d4b5e-2a79-48dd-b3a6-60545b896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{153DB4CF-96E6-49F8-BCD4-7164E1B7106D}tf11437505_win32</Template>
  <TotalTime>1561</TotalTime>
  <Words>2100</Words>
  <Application>Microsoft Office PowerPoint</Application>
  <PresentationFormat>Widescreen</PresentationFormat>
  <Paragraphs>94</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Amasis MT Pro Black</vt:lpstr>
      <vt:lpstr>Arial</vt:lpstr>
      <vt:lpstr>Calibri</vt:lpstr>
      <vt:lpstr>Georgia Pro Cond Light</vt:lpstr>
      <vt:lpstr>Karla</vt:lpstr>
      <vt:lpstr>Speak Pro</vt:lpstr>
      <vt:lpstr>RetrospectVTI</vt:lpstr>
      <vt:lpstr>Privacy and Security Basics Before Beginning Your Clinical Experience  </vt:lpstr>
      <vt:lpstr>Congratulations</vt:lpstr>
      <vt:lpstr>Which Privacy Laws Apply to Education In New York State </vt:lpstr>
      <vt:lpstr>FERPA</vt:lpstr>
      <vt:lpstr>What is FERPA?</vt:lpstr>
      <vt:lpstr>FERPA, cont.</vt:lpstr>
      <vt:lpstr>FERPA’s Directory Information</vt:lpstr>
      <vt:lpstr>Other federal laws pertaining to student privacy</vt:lpstr>
      <vt:lpstr>Other federal laws pertaining to student privacy</vt:lpstr>
      <vt:lpstr>Education (Ed) Law 2-d</vt:lpstr>
      <vt:lpstr> You may be thinking: Woah  -  that’s a lot of laws to worry about  - where do I begin when I am working with PII?</vt:lpstr>
      <vt:lpstr>When in doubt, keep it confidential</vt:lpstr>
      <vt:lpstr>Here are some common examples of PII  you may come across:</vt:lpstr>
      <vt:lpstr>How do I keep PII confidential? </vt:lpstr>
      <vt:lpstr>What else can I do? </vt:lpstr>
      <vt:lpstr>Closing</vt:lpstr>
    </vt:vector>
  </TitlesOfParts>
  <Company>New York State Education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and Security Basics Before Beginning Your Clinical Experience</dc:title>
  <dc:creator>New York State Education Department</dc:creator>
  <cp:lastModifiedBy>Emily Goodenough</cp:lastModifiedBy>
  <cp:revision>115</cp:revision>
  <dcterms:created xsi:type="dcterms:W3CDTF">2022-02-15T20:32:38Z</dcterms:created>
  <dcterms:modified xsi:type="dcterms:W3CDTF">2022-09-01T17:14:40Z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0x01010008CD87273A098C47A4013ACDC50EFC72</vt:lpwstr>
  </property>
</Properties>
</file>